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 id="2147483822" r:id="rId2"/>
    <p:sldMasterId id="2147483835" r:id="rId3"/>
    <p:sldMasterId id="2147483864" r:id="rId4"/>
    <p:sldMasterId id="2147483882" r:id="rId5"/>
    <p:sldMasterId id="2147483894" r:id="rId6"/>
    <p:sldMasterId id="2147483919" r:id="rId7"/>
    <p:sldMasterId id="2147483943" r:id="rId8"/>
    <p:sldMasterId id="2147483945" r:id="rId9"/>
    <p:sldMasterId id="2147483949" r:id="rId10"/>
  </p:sldMasterIdLst>
  <p:notesMasterIdLst>
    <p:notesMasterId r:id="rId56"/>
  </p:notesMasterIdLst>
  <p:handoutMasterIdLst>
    <p:handoutMasterId r:id="rId57"/>
  </p:handoutMasterIdLst>
  <p:sldIdLst>
    <p:sldId id="469" r:id="rId11"/>
    <p:sldId id="463" r:id="rId12"/>
    <p:sldId id="408" r:id="rId13"/>
    <p:sldId id="409" r:id="rId14"/>
    <p:sldId id="289" r:id="rId15"/>
    <p:sldId id="272" r:id="rId16"/>
    <p:sldId id="384" r:id="rId17"/>
    <p:sldId id="273" r:id="rId18"/>
    <p:sldId id="470" r:id="rId19"/>
    <p:sldId id="471" r:id="rId20"/>
    <p:sldId id="297" r:id="rId21"/>
    <p:sldId id="414" r:id="rId22"/>
    <p:sldId id="316" r:id="rId23"/>
    <p:sldId id="323" r:id="rId24"/>
    <p:sldId id="317" r:id="rId25"/>
    <p:sldId id="332" r:id="rId26"/>
    <p:sldId id="324" r:id="rId27"/>
    <p:sldId id="334" r:id="rId28"/>
    <p:sldId id="335" r:id="rId29"/>
    <p:sldId id="442" r:id="rId30"/>
    <p:sldId id="388" r:id="rId31"/>
    <p:sldId id="353" r:id="rId32"/>
    <p:sldId id="438" r:id="rId33"/>
    <p:sldId id="452" r:id="rId34"/>
    <p:sldId id="453" r:id="rId35"/>
    <p:sldId id="454" r:id="rId36"/>
    <p:sldId id="379" r:id="rId37"/>
    <p:sldId id="381" r:id="rId38"/>
    <p:sldId id="472" r:id="rId39"/>
    <p:sldId id="431" r:id="rId40"/>
    <p:sldId id="430" r:id="rId41"/>
    <p:sldId id="432" r:id="rId42"/>
    <p:sldId id="433" r:id="rId43"/>
    <p:sldId id="436" r:id="rId44"/>
    <p:sldId id="439" r:id="rId45"/>
    <p:sldId id="387" r:id="rId46"/>
    <p:sldId id="386" r:id="rId47"/>
    <p:sldId id="385" r:id="rId48"/>
    <p:sldId id="394" r:id="rId49"/>
    <p:sldId id="441" r:id="rId50"/>
    <p:sldId id="467" r:id="rId51"/>
    <p:sldId id="473" r:id="rId52"/>
    <p:sldId id="474" r:id="rId53"/>
    <p:sldId id="466" r:id="rId54"/>
    <p:sldId id="449"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E4DDFD"/>
    <a:srgbClr val="C2C2C3"/>
    <a:srgbClr val="FFD1A3"/>
    <a:srgbClr val="B9BB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95209" autoAdjust="0"/>
  </p:normalViewPr>
  <p:slideViewPr>
    <p:cSldViewPr snapToGrid="0">
      <p:cViewPr varScale="1">
        <p:scale>
          <a:sx n="69" d="100"/>
          <a:sy n="69" d="100"/>
        </p:scale>
        <p:origin x="1290" y="78"/>
      </p:cViewPr>
      <p:guideLst>
        <p:guide orient="horz" pos="2160"/>
        <p:guide pos="2880"/>
      </p:guideLst>
    </p:cSldViewPr>
  </p:slideViewPr>
  <p:notesTextViewPr>
    <p:cViewPr>
      <p:scale>
        <a:sx n="3" d="2"/>
        <a:sy n="3" d="2"/>
      </p:scale>
      <p:origin x="0" y="0"/>
    </p:cViewPr>
  </p:notesTextViewPr>
  <p:sorterViewPr>
    <p:cViewPr>
      <p:scale>
        <a:sx n="148" d="100"/>
        <a:sy n="148" d="100"/>
      </p:scale>
      <p:origin x="0" y="-312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16B5A0F-37C2-4462-A6FB-C7975AE69B3D}" type="datetimeFigureOut">
              <a:rPr lang="en-US" smtClean="0"/>
              <a:t>9/12/2017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0C3A0AE-0052-4A1F-98AB-95BBD4D3CF3B}" type="slidenum">
              <a:rPr lang="en-US" smtClean="0"/>
              <a:t>‹#›</a:t>
            </a:fld>
            <a:endParaRPr lang="en-US"/>
          </a:p>
        </p:txBody>
      </p:sp>
    </p:spTree>
    <p:extLst>
      <p:ext uri="{BB962C8B-B14F-4D97-AF65-F5344CB8AC3E}">
        <p14:creationId xmlns:p14="http://schemas.microsoft.com/office/powerpoint/2010/main" val="2834797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DC19AA5-B8CC-4E59-AB43-A058A94B8DF4}" type="datetimeFigureOut">
              <a:rPr lang="en-US" smtClean="0"/>
              <a:t>9/12/2017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968DF0F-3DA6-4A0A-B776-55D8A7098B67}" type="slidenum">
              <a:rPr lang="en-US" smtClean="0"/>
              <a:t>‹#›</a:t>
            </a:fld>
            <a:endParaRPr lang="en-US" dirty="0"/>
          </a:p>
        </p:txBody>
      </p:sp>
    </p:spTree>
    <p:extLst>
      <p:ext uri="{BB962C8B-B14F-4D97-AF65-F5344CB8AC3E}">
        <p14:creationId xmlns:p14="http://schemas.microsoft.com/office/powerpoint/2010/main" val="7596235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E0938-1388-4C5E-811F-DE5617E2A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56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8DF0F-3DA6-4A0A-B776-55D8A7098B67}" type="slidenum">
              <a:rPr lang="en-US" smtClean="0"/>
              <a:t>11</a:t>
            </a:fld>
            <a:endParaRPr lang="en-US" dirty="0"/>
          </a:p>
        </p:txBody>
      </p:sp>
    </p:spTree>
    <p:extLst>
      <p:ext uri="{BB962C8B-B14F-4D97-AF65-F5344CB8AC3E}">
        <p14:creationId xmlns:p14="http://schemas.microsoft.com/office/powerpoint/2010/main" val="1580984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0E0938-1388-4C5E-811F-DE5617E2A8FD}" type="slidenum">
              <a:rPr lang="en-US" smtClean="0"/>
              <a:pPr/>
              <a:t>12</a:t>
            </a:fld>
            <a:endParaRPr lang="en-US"/>
          </a:p>
        </p:txBody>
      </p:sp>
    </p:spTree>
    <p:extLst>
      <p:ext uri="{BB962C8B-B14F-4D97-AF65-F5344CB8AC3E}">
        <p14:creationId xmlns:p14="http://schemas.microsoft.com/office/powerpoint/2010/main" val="2138914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DIFFERENCES</a:t>
            </a:r>
            <a:r>
              <a:rPr lang="en-US" baseline="0" dirty="0" smtClean="0"/>
              <a:t> DID NOT REACH SIGNIFICANCE DUE TOLOW SAMPLE NUMBER</a:t>
            </a:r>
            <a:endParaRPr lang="en-US" dirty="0"/>
          </a:p>
        </p:txBody>
      </p:sp>
      <p:sp>
        <p:nvSpPr>
          <p:cNvPr id="4" name="Slide Number Placeholder 3"/>
          <p:cNvSpPr>
            <a:spLocks noGrp="1"/>
          </p:cNvSpPr>
          <p:nvPr>
            <p:ph type="sldNum" sz="quarter" idx="10"/>
          </p:nvPr>
        </p:nvSpPr>
        <p:spPr/>
        <p:txBody>
          <a:bodyPr/>
          <a:lstStyle/>
          <a:p>
            <a:fld id="{4968DF0F-3DA6-4A0A-B776-55D8A7098B67}" type="slidenum">
              <a:rPr lang="en-US" smtClean="0"/>
              <a:t>19</a:t>
            </a:fld>
            <a:endParaRPr lang="en-US" dirty="0"/>
          </a:p>
        </p:txBody>
      </p:sp>
    </p:spTree>
    <p:extLst>
      <p:ext uri="{BB962C8B-B14F-4D97-AF65-F5344CB8AC3E}">
        <p14:creationId xmlns:p14="http://schemas.microsoft.com/office/powerpoint/2010/main" val="4134687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FE1EBD-0EA4-4500-810C-E9E1A3133D53}" type="slidenum">
              <a:rPr kumimoji="0" lang="en-US"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smtClean="0">
              <a:ln>
                <a:noFill/>
              </a:ln>
              <a:solidFill>
                <a:prstClr val="white"/>
              </a:solidFill>
              <a:effectLst/>
              <a:uLnTx/>
              <a:uFillTx/>
              <a:latin typeface="Arial" charset="0"/>
              <a:ea typeface="+mn-ea"/>
              <a:cs typeface="+mn-cs"/>
            </a:endParaRPr>
          </a:p>
        </p:txBody>
      </p:sp>
      <p:sp>
        <p:nvSpPr>
          <p:cNvPr id="132099" name="Rectangle 2"/>
          <p:cNvSpPr>
            <a:spLocks noGrp="1" noRot="1" noChangeAspect="1" noChangeArrowheads="1" noTextEdit="1"/>
          </p:cNvSpPr>
          <p:nvPr>
            <p:ph type="sldImg"/>
          </p:nvPr>
        </p:nvSpPr>
        <p:spPr>
          <a:xfrm>
            <a:off x="1181100" y="700088"/>
            <a:ext cx="4648200" cy="3486150"/>
          </a:xfrm>
          <a:ln/>
        </p:spPr>
      </p:sp>
      <p:sp>
        <p:nvSpPr>
          <p:cNvPr id="132100" name="Rectangle 3"/>
          <p:cNvSpPr>
            <a:spLocks noGrp="1" noChangeArrowheads="1"/>
          </p:cNvSpPr>
          <p:nvPr>
            <p:ph type="body" idx="1"/>
          </p:nvPr>
        </p:nvSpPr>
        <p:spPr>
          <a:xfrm>
            <a:off x="701040" y="4415912"/>
            <a:ext cx="5608320" cy="4181209"/>
          </a:xfrm>
          <a:noFill/>
          <a:ln/>
        </p:spPr>
        <p:txBody>
          <a:bodyPr/>
          <a:lstStyle/>
          <a:p>
            <a:endParaRPr lang="en-US" smtClean="0"/>
          </a:p>
        </p:txBody>
      </p:sp>
    </p:spTree>
    <p:extLst>
      <p:ext uri="{BB962C8B-B14F-4D97-AF65-F5344CB8AC3E}">
        <p14:creationId xmlns:p14="http://schemas.microsoft.com/office/powerpoint/2010/main" val="1472994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F75F6-E111-4278-B915-061017AC66E8}" type="slidenum">
              <a:rPr lang="en-US" smtClean="0"/>
              <a:t>32</a:t>
            </a:fld>
            <a:endParaRPr lang="en-US"/>
          </a:p>
        </p:txBody>
      </p:sp>
    </p:spTree>
    <p:extLst>
      <p:ext uri="{BB962C8B-B14F-4D97-AF65-F5344CB8AC3E}">
        <p14:creationId xmlns:p14="http://schemas.microsoft.com/office/powerpoint/2010/main" val="3053323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53E77F-7AC5-46A2-80E5-A2DB8E43DD54}" type="slidenum">
              <a:rPr lang="en-US" smtClean="0"/>
              <a:t>33</a:t>
            </a:fld>
            <a:endParaRPr lang="en-US"/>
          </a:p>
        </p:txBody>
      </p:sp>
    </p:spTree>
    <p:extLst>
      <p:ext uri="{BB962C8B-B14F-4D97-AF65-F5344CB8AC3E}">
        <p14:creationId xmlns:p14="http://schemas.microsoft.com/office/powerpoint/2010/main" val="79124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FF62C0-33C1-4605-9689-47126D21E47A}" type="slidenum">
              <a:rPr lang="en-US" smtClean="0"/>
              <a:pPr fontAlgn="base">
                <a:spcBef>
                  <a:spcPct val="0"/>
                </a:spcBef>
                <a:spcAft>
                  <a:spcPct val="0"/>
                </a:spcAft>
                <a:defRPr/>
              </a:pPr>
              <a:t>40</a:t>
            </a:fld>
            <a:endParaRPr lang="en-US" smtClean="0"/>
          </a:p>
        </p:txBody>
      </p:sp>
    </p:spTree>
    <p:extLst>
      <p:ext uri="{BB962C8B-B14F-4D97-AF65-F5344CB8AC3E}">
        <p14:creationId xmlns:p14="http://schemas.microsoft.com/office/powerpoint/2010/main" val="172765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505200-5DA3-48FB-A2A7-713CF1B37DCC}" type="slidenum">
              <a:rPr kumimoji="0" 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29790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UNMC_PPT_Titlepage_red.png"/>
          <p:cNvPicPr>
            <a:picLocks noChangeAspect="1"/>
          </p:cNvPicPr>
          <p:nvPr userDrawn="1"/>
        </p:nvPicPr>
        <p:blipFill>
          <a:blip r:embed="rId2" cstate="print"/>
          <a:srcRect/>
          <a:stretch>
            <a:fillRect/>
          </a:stretch>
        </p:blipFill>
        <p:spPr bwMode="auto">
          <a:xfrm>
            <a:off x="1" y="0"/>
            <a:ext cx="9142413" cy="4597400"/>
          </a:xfrm>
          <a:prstGeom prst="rect">
            <a:avLst/>
          </a:prstGeom>
          <a:solidFill>
            <a:srgbClr val="B60028"/>
          </a:solidFill>
          <a:ln w="9525">
            <a:noFill/>
            <a:miter lim="800000"/>
            <a:headEnd/>
            <a:tailEnd/>
          </a:ln>
        </p:spPr>
      </p:pic>
      <p:sp>
        <p:nvSpPr>
          <p:cNvPr id="5" name="Rectangle 4"/>
          <p:cNvSpPr/>
          <p:nvPr userDrawn="1"/>
        </p:nvSpPr>
        <p:spPr>
          <a:xfrm>
            <a:off x="0" y="4648200"/>
            <a:ext cx="9144000" cy="2209800"/>
          </a:xfrm>
          <a:prstGeom prst="rect">
            <a:avLst/>
          </a:prstGeom>
          <a:solidFill>
            <a:srgbClr val="EAAB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dirty="0">
              <a:solidFill>
                <a:srgbClr val="FFFFFF"/>
              </a:solidFill>
            </a:endParaRPr>
          </a:p>
        </p:txBody>
      </p:sp>
      <p:sp>
        <p:nvSpPr>
          <p:cNvPr id="90126" name="Rectangle 14"/>
          <p:cNvSpPr>
            <a:spLocks noGrp="1" noChangeArrowheads="1"/>
          </p:cNvSpPr>
          <p:nvPr>
            <p:ph type="ctrTitle"/>
          </p:nvPr>
        </p:nvSpPr>
        <p:spPr>
          <a:xfrm>
            <a:off x="1447800" y="2667000"/>
            <a:ext cx="7543800" cy="1447800"/>
          </a:xfrm>
        </p:spPr>
        <p:txBody>
          <a:bodyPr/>
          <a:lstStyle>
            <a:lvl1pPr>
              <a:defRPr b="0">
                <a:solidFill>
                  <a:schemeClr val="bg1"/>
                </a:solidFill>
              </a:defRPr>
            </a:lvl1pPr>
          </a:lstStyle>
          <a:p>
            <a:r>
              <a:rPr lang="en-US"/>
              <a:t>Click to edit Master title style</a:t>
            </a:r>
          </a:p>
        </p:txBody>
      </p:sp>
      <p:sp>
        <p:nvSpPr>
          <p:cNvPr id="90127" name="Rectangle 15"/>
          <p:cNvSpPr>
            <a:spLocks noGrp="1" noChangeArrowheads="1"/>
          </p:cNvSpPr>
          <p:nvPr>
            <p:ph type="subTitle" idx="1"/>
          </p:nvPr>
        </p:nvSpPr>
        <p:spPr>
          <a:xfrm>
            <a:off x="1447800" y="4038600"/>
            <a:ext cx="7543800" cy="533400"/>
          </a:xfrm>
        </p:spPr>
        <p:txBody>
          <a:bodyPr anchor="b"/>
          <a:lstStyle>
            <a:lvl1pPr marL="0" indent="0">
              <a:defRPr sz="1800">
                <a:solidFill>
                  <a:srgbClr val="EAEAEA"/>
                </a:solidFill>
              </a:defRPr>
            </a:lvl1pPr>
          </a:lstStyle>
          <a:p>
            <a:r>
              <a:rPr lang="en-US"/>
              <a:t>Click to edit Master subtitle style</a:t>
            </a:r>
          </a:p>
        </p:txBody>
      </p:sp>
    </p:spTree>
    <p:extLst>
      <p:ext uri="{BB962C8B-B14F-4D97-AF65-F5344CB8AC3E}">
        <p14:creationId xmlns:p14="http://schemas.microsoft.com/office/powerpoint/2010/main" val="36665917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32253754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8608026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p:nvSpPr>
        <p:spPr>
          <a:xfrm>
            <a:off x="2383" y="6252754"/>
            <a:ext cx="9141619" cy="60524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pPr defTabSz="685800"/>
            <a:fld id="{700D0FBB-F207-4583-9653-D20C3DF7327D}" type="datetimeFigureOut">
              <a:rPr lang="en-US" smtClean="0">
                <a:solidFill>
                  <a:prstClr val="black">
                    <a:tint val="75000"/>
                  </a:prstClr>
                </a:solidFill>
              </a:rPr>
              <a:pPr defTabSz="685800"/>
              <a:t>9/12/2017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2EC2F4F-8AD5-408D-8B97-CDAE11F4EC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85469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914400"/>
            <a:ext cx="2057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914400"/>
            <a:ext cx="6019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481816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UNMC_PPT_Titlepage_red.png"/>
          <p:cNvPicPr>
            <a:picLocks noChangeAspect="1"/>
          </p:cNvPicPr>
          <p:nvPr userDrawn="1"/>
        </p:nvPicPr>
        <p:blipFill>
          <a:blip r:embed="rId2" cstate="print"/>
          <a:srcRect/>
          <a:stretch>
            <a:fillRect/>
          </a:stretch>
        </p:blipFill>
        <p:spPr bwMode="auto">
          <a:xfrm>
            <a:off x="1" y="0"/>
            <a:ext cx="9142413" cy="4597400"/>
          </a:xfrm>
          <a:prstGeom prst="rect">
            <a:avLst/>
          </a:prstGeom>
          <a:solidFill>
            <a:srgbClr val="B60028"/>
          </a:solidFill>
          <a:ln w="9525">
            <a:noFill/>
            <a:miter lim="800000"/>
            <a:headEnd/>
            <a:tailEnd/>
          </a:ln>
        </p:spPr>
      </p:pic>
      <p:sp>
        <p:nvSpPr>
          <p:cNvPr id="5" name="Rectangle 4"/>
          <p:cNvSpPr/>
          <p:nvPr userDrawn="1"/>
        </p:nvSpPr>
        <p:spPr>
          <a:xfrm>
            <a:off x="0" y="4648200"/>
            <a:ext cx="9144000" cy="2209800"/>
          </a:xfrm>
          <a:prstGeom prst="rect">
            <a:avLst/>
          </a:prstGeom>
          <a:solidFill>
            <a:srgbClr val="EAAB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dirty="0">
              <a:solidFill>
                <a:srgbClr val="FFFFFF"/>
              </a:solidFill>
            </a:endParaRPr>
          </a:p>
        </p:txBody>
      </p:sp>
      <p:sp>
        <p:nvSpPr>
          <p:cNvPr id="90126" name="Rectangle 14"/>
          <p:cNvSpPr>
            <a:spLocks noGrp="1" noChangeArrowheads="1"/>
          </p:cNvSpPr>
          <p:nvPr>
            <p:ph type="ctrTitle"/>
          </p:nvPr>
        </p:nvSpPr>
        <p:spPr>
          <a:xfrm>
            <a:off x="1447800" y="2667000"/>
            <a:ext cx="7543800" cy="1447800"/>
          </a:xfrm>
        </p:spPr>
        <p:txBody>
          <a:bodyPr/>
          <a:lstStyle>
            <a:lvl1pPr>
              <a:defRPr b="0">
                <a:solidFill>
                  <a:schemeClr val="bg1"/>
                </a:solidFill>
              </a:defRPr>
            </a:lvl1pPr>
          </a:lstStyle>
          <a:p>
            <a:r>
              <a:rPr lang="en-US"/>
              <a:t>Click to edit Master title style</a:t>
            </a:r>
          </a:p>
        </p:txBody>
      </p:sp>
      <p:sp>
        <p:nvSpPr>
          <p:cNvPr id="90127" name="Rectangle 15"/>
          <p:cNvSpPr>
            <a:spLocks noGrp="1" noChangeArrowheads="1"/>
          </p:cNvSpPr>
          <p:nvPr>
            <p:ph type="subTitle" idx="1"/>
          </p:nvPr>
        </p:nvSpPr>
        <p:spPr>
          <a:xfrm>
            <a:off x="1447800" y="4038600"/>
            <a:ext cx="7543800" cy="533400"/>
          </a:xfrm>
        </p:spPr>
        <p:txBody>
          <a:bodyPr anchor="b"/>
          <a:lstStyle>
            <a:lvl1pPr marL="0" indent="0">
              <a:defRPr sz="1800">
                <a:solidFill>
                  <a:srgbClr val="EAEAEA"/>
                </a:solidFill>
              </a:defRPr>
            </a:lvl1pPr>
          </a:lstStyle>
          <a:p>
            <a:r>
              <a:rPr lang="en-US"/>
              <a:t>Click to edit Master subtitle style</a:t>
            </a:r>
          </a:p>
        </p:txBody>
      </p:sp>
    </p:spTree>
    <p:extLst>
      <p:ext uri="{BB962C8B-B14F-4D97-AF65-F5344CB8AC3E}">
        <p14:creationId xmlns:p14="http://schemas.microsoft.com/office/powerpoint/2010/main" val="40489618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19367713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4162065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057400"/>
            <a:ext cx="37719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2057400"/>
            <a:ext cx="37719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37946637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1946236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12737987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15537785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3898118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12286236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9473644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24717103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914400"/>
            <a:ext cx="2057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914400"/>
            <a:ext cx="6019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418376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base">
              <a:spcBef>
                <a:spcPct val="0"/>
              </a:spcBef>
              <a:spcAft>
                <a:spcPct val="0"/>
              </a:spcAft>
              <a:defRPr/>
            </a:pPr>
            <a:endParaRPr lang="en-US" sz="1050"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fontAlgn="base">
              <a:spcBef>
                <a:spcPct val="0"/>
              </a:spcBef>
              <a:spcAft>
                <a:spcPct val="0"/>
              </a:spcAft>
              <a:defRPr/>
            </a:pPr>
            <a:fld id="{A2DA62CC-F768-4548-B286-130AC2D59719}" type="slidenum">
              <a:rPr lang="en-US" sz="1050">
                <a:solidFill>
                  <a:srgbClr val="FFFFFF"/>
                </a:solidFill>
              </a:rPr>
              <a:pPr fontAlgn="base">
                <a:spcBef>
                  <a:spcPct val="0"/>
                </a:spcBef>
                <a:spcAft>
                  <a:spcPct val="0"/>
                </a:spcAft>
                <a:defRPr/>
              </a:pPr>
              <a:t>‹#›</a:t>
            </a:fld>
            <a:endParaRPr lang="en-US" sz="1050" dirty="0">
              <a:solidFill>
                <a:srgbClr val="FFFFFF"/>
              </a:solidFill>
            </a:endParaRPr>
          </a:p>
        </p:txBody>
      </p:sp>
    </p:spTree>
    <p:extLst>
      <p:ext uri="{BB962C8B-B14F-4D97-AF65-F5344CB8AC3E}">
        <p14:creationId xmlns:p14="http://schemas.microsoft.com/office/powerpoint/2010/main" val="718893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15466718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8467845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31241985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17458538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10004719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17485161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35144550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3741877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3885645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2624065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33790885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F056D4-AA14-4B3C-B426-9343D88FE8A4}" type="datetimeFigureOut">
              <a:rPr lang="en-US" smtClean="0"/>
              <a:t>9/12/2017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4389AA-CE80-4AF2-9FE3-D8A8890045D4}" type="slidenum">
              <a:rPr lang="en-US" smtClean="0"/>
              <a:t>‹#›</a:t>
            </a:fld>
            <a:endParaRPr lang="en-US" dirty="0"/>
          </a:p>
        </p:txBody>
      </p:sp>
    </p:spTree>
    <p:extLst>
      <p:ext uri="{BB962C8B-B14F-4D97-AF65-F5344CB8AC3E}">
        <p14:creationId xmlns:p14="http://schemas.microsoft.com/office/powerpoint/2010/main" val="12586503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1"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5"/>
            <a:ext cx="5308866" cy="1515533"/>
          </a:xfrm>
        </p:spPr>
        <p:txBody>
          <a:bodyPr anchor="b">
            <a:noAutofit/>
          </a:bodyPr>
          <a:lstStyle>
            <a:lvl1pPr algn="ctr">
              <a:defRPr sz="4431">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9"/>
            <a:ext cx="5308866" cy="1377651"/>
          </a:xfrm>
        </p:spPr>
        <p:txBody>
          <a:bodyPr anchor="t">
            <a:normAutofit/>
          </a:bodyPr>
          <a:lstStyle>
            <a:lvl1pPr marL="0" indent="0" algn="ctr">
              <a:buNone/>
              <a:defRPr sz="1846">
                <a:solidFill>
                  <a:schemeClr val="tx1"/>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11"/>
          </p:nvPr>
        </p:nvSpPr>
        <p:spPr>
          <a:xfrm>
            <a:off x="1921934" y="5054602"/>
            <a:ext cx="4064860" cy="279400"/>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817317" y="5054602"/>
            <a:ext cx="413483" cy="279400"/>
          </a:xfrm>
        </p:spPr>
        <p:txBody>
          <a:bodyPr/>
          <a:lstStyle/>
          <a:p>
            <a:fld id="{C9ED22E4-9F28-46E3-8DCA-DBA385ABA956}"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2019826"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9249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4611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3692"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61"/>
            <a:ext cx="6595534" cy="1090015"/>
          </a:xfrm>
        </p:spPr>
        <p:txBody>
          <a:bodyPr anchor="t">
            <a:normAutofit/>
          </a:bodyPr>
          <a:lstStyle>
            <a:lvl1pPr marL="0" indent="0" algn="ctr">
              <a:buNone/>
              <a:defRPr sz="2215">
                <a:solidFill>
                  <a:schemeClr val="tx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cxnSp>
        <p:nvCxnSpPr>
          <p:cNvPr id="31" name="Straight Connector 30"/>
          <p:cNvCxnSpPr/>
          <p:nvPr/>
        </p:nvCxnSpPr>
        <p:spPr>
          <a:xfrm>
            <a:off x="1278467"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0753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9"/>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2347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215" b="0">
                <a:solidFill>
                  <a:schemeClr val="accent1"/>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215" b="0">
                <a:solidFill>
                  <a:schemeClr val="accent1"/>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647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057400"/>
            <a:ext cx="37719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2057400"/>
            <a:ext cx="37719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4175442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9"/>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5806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3338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215" b="0"/>
            </a:lvl1pPr>
          </a:lstStyle>
          <a:p>
            <a:r>
              <a:rPr lang="en-US" smtClean="0"/>
              <a:t>Click to edit Master title style</a:t>
            </a:r>
            <a:endParaRPr lang="en-US" dirty="0"/>
          </a:p>
        </p:txBody>
      </p:sp>
      <p:sp>
        <p:nvSpPr>
          <p:cNvPr id="3" name="Content Placeholder 2"/>
          <p:cNvSpPr>
            <a:spLocks noGrp="1"/>
          </p:cNvSpPr>
          <p:nvPr>
            <p:ph idx="1"/>
          </p:nvPr>
        </p:nvSpPr>
        <p:spPr>
          <a:xfrm>
            <a:off x="4120063" y="982134"/>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477"/>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2535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215"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70"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477"/>
            </a:lvl1pPr>
            <a:lvl2pPr marL="422041" indent="0">
              <a:buNone/>
              <a:defRPr sz="1477"/>
            </a:lvl2pPr>
            <a:lvl3pPr marL="844083" indent="0">
              <a:buNone/>
              <a:defRPr sz="1477"/>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r>
              <a:rPr lang="en-US" smtClean="0"/>
              <a:t>Click icon to add picture</a:t>
            </a:r>
            <a:endParaRPr lang="en-US" dirty="0"/>
          </a:p>
        </p:txBody>
      </p:sp>
      <p:sp>
        <p:nvSpPr>
          <p:cNvPr id="4" name="Text Placeholder 3"/>
          <p:cNvSpPr>
            <a:spLocks noGrp="1"/>
          </p:cNvSpPr>
          <p:nvPr>
            <p:ph type="body" sz="half" idx="2"/>
          </p:nvPr>
        </p:nvSpPr>
        <p:spPr>
          <a:xfrm>
            <a:off x="1176866" y="3255432"/>
            <a:ext cx="3632201" cy="1828800"/>
          </a:xfrm>
        </p:spPr>
        <p:txBody>
          <a:bodyPr anchor="t">
            <a:normAutofit/>
          </a:bodyPr>
          <a:lstStyle>
            <a:lvl1pPr marL="0" indent="0" algn="ctr">
              <a:buNone/>
              <a:defRPr sz="1477"/>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1029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215"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1" y="1032935"/>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477"/>
            </a:lvl1pPr>
            <a:lvl2pPr marL="422041" indent="0">
              <a:buNone/>
              <a:defRPr sz="1477"/>
            </a:lvl2pPr>
            <a:lvl3pPr marL="844083" indent="0">
              <a:buNone/>
              <a:defRPr sz="1477"/>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477"/>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4266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2954"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1846">
                <a:solidFill>
                  <a:schemeClr val="tx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1278466"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8247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2954"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1" y="3352800"/>
            <a:ext cx="5892798" cy="651933"/>
          </a:xfrm>
        </p:spPr>
        <p:txBody>
          <a:bodyPr anchor="ctr">
            <a:normAutofit/>
          </a:bodyPr>
          <a:lstStyle>
            <a:lvl1pPr marL="0" indent="0" algn="r">
              <a:buFontTx/>
              <a:buNone/>
              <a:defRPr sz="1662"/>
            </a:lvl1pPr>
            <a:lvl2pPr marL="422041" indent="0">
              <a:buFontTx/>
              <a:buNone/>
              <a:defRPr/>
            </a:lvl2pPr>
            <a:lvl3pPr marL="844083" indent="0">
              <a:buFontTx/>
              <a:buNone/>
              <a:defRPr/>
            </a:lvl3pPr>
            <a:lvl4pPr marL="1266124" indent="0">
              <a:buFontTx/>
              <a:buNone/>
              <a:defRPr/>
            </a:lvl4pPr>
            <a:lvl5pPr marL="1688165"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02"/>
            <a:ext cx="6798738" cy="1532467"/>
          </a:xfrm>
        </p:spPr>
        <p:txBody>
          <a:bodyPr anchor="ctr">
            <a:normAutofit/>
          </a:bodyPr>
          <a:lstStyle>
            <a:lvl1pPr marL="0" indent="0" algn="ctr">
              <a:buNone/>
              <a:defRPr sz="1846">
                <a:solidFill>
                  <a:schemeClr val="tx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sp>
        <p:nvSpPr>
          <p:cNvPr id="14" name="TextBox 13"/>
          <p:cNvSpPr txBox="1"/>
          <p:nvPr/>
        </p:nvSpPr>
        <p:spPr>
          <a:xfrm>
            <a:off x="849970" y="905362"/>
            <a:ext cx="457319" cy="584776"/>
          </a:xfrm>
          <a:prstGeom prst="rect">
            <a:avLst/>
          </a:prstGeom>
        </p:spPr>
        <p:txBody>
          <a:bodyPr vert="horz" lIns="84406" tIns="42203" rIns="84406" bIns="42203" rtlCol="0" anchor="ctr">
            <a:noAutofit/>
          </a:bodyPr>
          <a:lstStyle/>
          <a:p>
            <a:pPr fontAlgn="auto">
              <a:spcBef>
                <a:spcPts val="0"/>
              </a:spcBef>
              <a:spcAft>
                <a:spcPts val="0"/>
              </a:spcAft>
            </a:pPr>
            <a:r>
              <a:rPr lang="en-US" sz="6646" dirty="0">
                <a:solidFill>
                  <a:prstClr val="black"/>
                </a:solidFill>
                <a:latin typeface="Garamond" panose="02020404030301010803"/>
              </a:rPr>
              <a:t>“</a:t>
            </a:r>
          </a:p>
        </p:txBody>
      </p:sp>
      <p:sp>
        <p:nvSpPr>
          <p:cNvPr id="15" name="TextBox 14"/>
          <p:cNvSpPr txBox="1"/>
          <p:nvPr/>
        </p:nvSpPr>
        <p:spPr>
          <a:xfrm>
            <a:off x="7633504" y="2827870"/>
            <a:ext cx="457319" cy="584776"/>
          </a:xfrm>
          <a:prstGeom prst="rect">
            <a:avLst/>
          </a:prstGeom>
        </p:spPr>
        <p:txBody>
          <a:bodyPr vert="horz" lIns="84406" tIns="42203" rIns="84406" bIns="42203" rtlCol="0" anchor="ctr">
            <a:noAutofit/>
          </a:bodyPr>
          <a:lstStyle/>
          <a:p>
            <a:pPr algn="r" fontAlgn="auto">
              <a:spcBef>
                <a:spcPts val="0"/>
              </a:spcBef>
              <a:spcAft>
                <a:spcPts val="0"/>
              </a:spcAft>
            </a:pPr>
            <a:r>
              <a:rPr lang="en-US" sz="6646" dirty="0">
                <a:solidFill>
                  <a:prstClr val="black"/>
                </a:solidFill>
                <a:latin typeface="Garamond" panose="02020404030301010803"/>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5174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2954"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662">
                <a:solidFill>
                  <a:schemeClr val="tx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94075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7" y="982132"/>
            <a:ext cx="6325168" cy="2243668"/>
          </a:xfrm>
        </p:spPr>
        <p:txBody>
          <a:bodyPr anchor="ctr">
            <a:normAutofit/>
          </a:bodyPr>
          <a:lstStyle>
            <a:lvl1pPr algn="ctr">
              <a:defRPr sz="2954"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1846">
                <a:solidFill>
                  <a:schemeClr val="tx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477">
                <a:solidFill>
                  <a:schemeClr val="tx1"/>
                </a:solidFill>
              </a:defRPr>
            </a:lvl1pPr>
            <a:lvl2pPr marL="422041" indent="0">
              <a:buNone/>
              <a:defRPr sz="1477">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sp>
        <p:nvSpPr>
          <p:cNvPr id="12" name="TextBox 11"/>
          <p:cNvSpPr txBox="1"/>
          <p:nvPr/>
        </p:nvSpPr>
        <p:spPr>
          <a:xfrm>
            <a:off x="878061" y="896895"/>
            <a:ext cx="457319" cy="584776"/>
          </a:xfrm>
          <a:prstGeom prst="rect">
            <a:avLst/>
          </a:prstGeom>
        </p:spPr>
        <p:txBody>
          <a:bodyPr vert="horz" lIns="84406" tIns="42203" rIns="84406" bIns="42203" rtlCol="0" anchor="ctr">
            <a:noAutofit/>
          </a:bodyPr>
          <a:lstStyle/>
          <a:p>
            <a:pPr fontAlgn="auto">
              <a:spcBef>
                <a:spcPts val="0"/>
              </a:spcBef>
              <a:spcAft>
                <a:spcPts val="0"/>
              </a:spcAft>
            </a:pPr>
            <a:r>
              <a:rPr lang="en-US" sz="7385" dirty="0">
                <a:solidFill>
                  <a:prstClr val="black"/>
                </a:solidFill>
                <a:latin typeface="Garamond" panose="02020404030301010803"/>
              </a:rPr>
              <a:t>“</a:t>
            </a:r>
          </a:p>
        </p:txBody>
      </p:sp>
      <p:sp>
        <p:nvSpPr>
          <p:cNvPr id="13" name="TextBox 12"/>
          <p:cNvSpPr txBox="1"/>
          <p:nvPr/>
        </p:nvSpPr>
        <p:spPr>
          <a:xfrm>
            <a:off x="7649797" y="2607728"/>
            <a:ext cx="457319" cy="584776"/>
          </a:xfrm>
          <a:prstGeom prst="rect">
            <a:avLst/>
          </a:prstGeom>
        </p:spPr>
        <p:txBody>
          <a:bodyPr vert="horz" lIns="84406" tIns="42203" rIns="84406" bIns="42203" rtlCol="0" anchor="ctr">
            <a:noAutofit/>
          </a:bodyPr>
          <a:lstStyle/>
          <a:p>
            <a:pPr algn="r" fontAlgn="auto">
              <a:spcBef>
                <a:spcPts val="0"/>
              </a:spcBef>
              <a:spcAft>
                <a:spcPts val="0"/>
              </a:spcAft>
            </a:pPr>
            <a:r>
              <a:rPr lang="en-US" sz="7385" dirty="0">
                <a:solidFill>
                  <a:prstClr val="black"/>
                </a:solidFill>
                <a:latin typeface="Garamond" panose="02020404030301010803"/>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201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3"/>
            <a:ext cx="6798734" cy="2294467"/>
          </a:xfrm>
        </p:spPr>
        <p:txBody>
          <a:bodyPr vert="horz" lIns="91440" tIns="45720" rIns="91440" bIns="45720" rtlCol="0" anchor="ctr">
            <a:normAutofit/>
          </a:bodyPr>
          <a:lstStyle>
            <a:lvl1pPr>
              <a:defRPr lang="en-US" sz="2954"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1846">
                <a:solidFill>
                  <a:schemeClr val="tx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6" y="4470402"/>
            <a:ext cx="6798734" cy="1405467"/>
          </a:xfrm>
        </p:spPr>
        <p:txBody>
          <a:bodyPr anchor="t">
            <a:normAutofit/>
          </a:bodyPr>
          <a:lstStyle>
            <a:lvl1pPr marL="0" indent="0" algn="l">
              <a:buNone/>
              <a:defRPr sz="1477">
                <a:solidFill>
                  <a:schemeClr val="tx1"/>
                </a:solidFill>
              </a:defRPr>
            </a:lvl1pPr>
            <a:lvl2pPr marL="422041" indent="0">
              <a:buNone/>
              <a:defRPr sz="1477">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1278470"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07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11219560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7"/>
            <a:ext cx="6798736"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065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5"/>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8" y="906875"/>
            <a:ext cx="4915509"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D22E4-9F28-46E3-8DCA-DBA385ABA956}"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6245512" y="906875"/>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7025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UNMC_PPT_Titlepage_red.png"/>
          <p:cNvPicPr>
            <a:picLocks noChangeAspect="1"/>
          </p:cNvPicPr>
          <p:nvPr userDrawn="1"/>
        </p:nvPicPr>
        <p:blipFill>
          <a:blip r:embed="rId2" cstate="print"/>
          <a:srcRect/>
          <a:stretch>
            <a:fillRect/>
          </a:stretch>
        </p:blipFill>
        <p:spPr bwMode="auto">
          <a:xfrm>
            <a:off x="1" y="0"/>
            <a:ext cx="9142413" cy="4597400"/>
          </a:xfrm>
          <a:prstGeom prst="rect">
            <a:avLst/>
          </a:prstGeom>
          <a:solidFill>
            <a:srgbClr val="B60028"/>
          </a:solidFill>
          <a:ln w="9525">
            <a:noFill/>
            <a:miter lim="800000"/>
            <a:headEnd/>
            <a:tailEnd/>
          </a:ln>
        </p:spPr>
      </p:pic>
      <p:sp>
        <p:nvSpPr>
          <p:cNvPr id="5" name="Rectangle 4"/>
          <p:cNvSpPr/>
          <p:nvPr userDrawn="1"/>
        </p:nvSpPr>
        <p:spPr>
          <a:xfrm>
            <a:off x="0" y="4648200"/>
            <a:ext cx="9144000" cy="2209800"/>
          </a:xfrm>
          <a:prstGeom prst="rect">
            <a:avLst/>
          </a:prstGeom>
          <a:solidFill>
            <a:srgbClr val="EAAB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22041" fontAlgn="auto">
              <a:spcBef>
                <a:spcPts val="0"/>
              </a:spcBef>
              <a:spcAft>
                <a:spcPts val="0"/>
              </a:spcAft>
              <a:defRPr/>
            </a:pPr>
            <a:endParaRPr lang="en-US" sz="1662">
              <a:solidFill>
                <a:srgbClr val="FFFFFF"/>
              </a:solidFill>
            </a:endParaRPr>
          </a:p>
        </p:txBody>
      </p:sp>
      <p:sp>
        <p:nvSpPr>
          <p:cNvPr id="90126" name="Rectangle 14"/>
          <p:cNvSpPr>
            <a:spLocks noGrp="1" noChangeArrowheads="1"/>
          </p:cNvSpPr>
          <p:nvPr>
            <p:ph type="ctrTitle"/>
          </p:nvPr>
        </p:nvSpPr>
        <p:spPr>
          <a:xfrm>
            <a:off x="1447800" y="2667000"/>
            <a:ext cx="7543800" cy="1447800"/>
          </a:xfrm>
        </p:spPr>
        <p:txBody>
          <a:bodyPr/>
          <a:lstStyle>
            <a:lvl1pPr>
              <a:defRPr b="0">
                <a:solidFill>
                  <a:schemeClr val="bg1"/>
                </a:solidFill>
              </a:defRPr>
            </a:lvl1pPr>
          </a:lstStyle>
          <a:p>
            <a:r>
              <a:rPr lang="en-US"/>
              <a:t>Click to edit Master title style</a:t>
            </a:r>
          </a:p>
        </p:txBody>
      </p:sp>
      <p:sp>
        <p:nvSpPr>
          <p:cNvPr id="90127" name="Rectangle 15"/>
          <p:cNvSpPr>
            <a:spLocks noGrp="1" noChangeArrowheads="1"/>
          </p:cNvSpPr>
          <p:nvPr>
            <p:ph type="subTitle" idx="1"/>
          </p:nvPr>
        </p:nvSpPr>
        <p:spPr>
          <a:xfrm>
            <a:off x="1447800" y="4038600"/>
            <a:ext cx="7543800" cy="533400"/>
          </a:xfrm>
        </p:spPr>
        <p:txBody>
          <a:bodyPr anchor="b"/>
          <a:lstStyle>
            <a:lvl1pPr marL="0" indent="0">
              <a:defRPr sz="2215">
                <a:solidFill>
                  <a:srgbClr val="EAEAEA"/>
                </a:solidFill>
              </a:defRPr>
            </a:lvl1pPr>
          </a:lstStyle>
          <a:p>
            <a:r>
              <a:rPr lang="en-US"/>
              <a:t>Click to edit Master subtitle style</a:t>
            </a:r>
          </a:p>
        </p:txBody>
      </p:sp>
    </p:spTree>
    <p:extLst>
      <p:ext uri="{BB962C8B-B14F-4D97-AF65-F5344CB8AC3E}">
        <p14:creationId xmlns:p14="http://schemas.microsoft.com/office/powerpoint/2010/main" val="129031202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297515164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692"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221912845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057400"/>
            <a:ext cx="3771900" cy="43434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2057400"/>
            <a:ext cx="3771900" cy="43434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339325209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251015668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196954563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379716114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1846"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33833736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39370217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846"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126868523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69322355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914400"/>
            <a:ext cx="2057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914400"/>
            <a:ext cx="6019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184039913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3" name="Subtitle 2"/>
          <p:cNvSpPr>
            <a:spLocks noGrp="1"/>
          </p:cNvSpPr>
          <p:nvPr>
            <p:ph type="subTitle" idx="1"/>
          </p:nvPr>
        </p:nvSpPr>
        <p:spPr>
          <a:xfrm>
            <a:off x="1473799" y="5052556"/>
            <a:ext cx="5637011" cy="882119"/>
          </a:xfrm>
        </p:spPr>
        <p:txBody>
          <a:bodyPr>
            <a:normAutofit/>
          </a:bodyPr>
          <a:lstStyle>
            <a:lvl1pPr marL="0" indent="0" algn="l">
              <a:buNone/>
              <a:defRPr sz="2400">
                <a:solidFill>
                  <a:schemeClr val="tx2"/>
                </a:solidFill>
              </a:defRPr>
            </a:lvl1pPr>
            <a:lvl2pPr marL="495181" indent="0" algn="ctr">
              <a:buNone/>
              <a:defRPr>
                <a:solidFill>
                  <a:schemeClr val="tx1">
                    <a:tint val="75000"/>
                  </a:schemeClr>
                </a:solidFill>
              </a:defRPr>
            </a:lvl2pPr>
            <a:lvl3pPr marL="990363" indent="0" algn="ctr">
              <a:buNone/>
              <a:defRPr>
                <a:solidFill>
                  <a:schemeClr val="tx1">
                    <a:tint val="75000"/>
                  </a:schemeClr>
                </a:solidFill>
              </a:defRPr>
            </a:lvl3pPr>
            <a:lvl4pPr marL="1485543" indent="0" algn="ctr">
              <a:buNone/>
              <a:defRPr>
                <a:solidFill>
                  <a:schemeClr val="tx1">
                    <a:tint val="75000"/>
                  </a:schemeClr>
                </a:solidFill>
              </a:defRPr>
            </a:lvl4pPr>
            <a:lvl5pPr marL="1980724" indent="0" algn="ctr">
              <a:buNone/>
              <a:defRPr>
                <a:solidFill>
                  <a:schemeClr val="tx1">
                    <a:tint val="75000"/>
                  </a:schemeClr>
                </a:solidFill>
              </a:defRPr>
            </a:lvl5pPr>
            <a:lvl6pPr marL="2475906" indent="0" algn="ctr">
              <a:buNone/>
              <a:defRPr>
                <a:solidFill>
                  <a:schemeClr val="tx1">
                    <a:tint val="75000"/>
                  </a:schemeClr>
                </a:solidFill>
              </a:defRPr>
            </a:lvl6pPr>
            <a:lvl7pPr marL="2971087" indent="0" algn="ctr">
              <a:buNone/>
              <a:defRPr>
                <a:solidFill>
                  <a:schemeClr val="tx1">
                    <a:tint val="75000"/>
                  </a:schemeClr>
                </a:solidFill>
              </a:defRPr>
            </a:lvl7pPr>
            <a:lvl8pPr marL="3466267" indent="0" algn="ctr">
              <a:buNone/>
              <a:defRPr>
                <a:solidFill>
                  <a:schemeClr val="tx1">
                    <a:tint val="75000"/>
                  </a:schemeClr>
                </a:solidFill>
              </a:defRPr>
            </a:lvl8pPr>
            <a:lvl9pPr marL="396144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9/12/2017</a:t>
            </a:fld>
            <a:endParaRPr lang="en-US"/>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94BDE83-F43A-4BA4-8BDB-525CEBAC292D}" type="slidenum">
              <a:rPr lang="en-US" smtClean="0">
                <a:solidFill>
                  <a:prstClr val="black">
                    <a:tint val="75000"/>
                  </a:prstClr>
                </a:solidFill>
              </a:rPr>
              <a:pPr>
                <a:defRPr/>
              </a:pPr>
              <a:t>‹#›</a:t>
            </a:fld>
            <a:endParaRPr lang="en-US" dirty="0">
              <a:solidFill>
                <a:prstClr val="black">
                  <a:tint val="75000"/>
                </a:prstClr>
              </a:solidFill>
            </a:endParaRPr>
          </a:p>
        </p:txBody>
      </p:sp>
      <p:sp>
        <p:nvSpPr>
          <p:cNvPr id="2" name="Title 1"/>
          <p:cNvSpPr>
            <a:spLocks noGrp="1"/>
          </p:cNvSpPr>
          <p:nvPr>
            <p:ph type="ctrTitle"/>
          </p:nvPr>
        </p:nvSpPr>
        <p:spPr>
          <a:xfrm>
            <a:off x="817588" y="3132291"/>
            <a:ext cx="7175351" cy="1793167"/>
          </a:xfrm>
          <a:effectLst/>
        </p:spPr>
        <p:txBody>
          <a:bodyPr>
            <a:noAutofit/>
          </a:bodyPr>
          <a:lstStyle>
            <a:lvl1pPr marL="693254" indent="-495181" algn="l">
              <a:defRPr sz="5816"/>
            </a:lvl1pPr>
          </a:lstStyle>
          <a:p>
            <a:r>
              <a:rPr lang="en-US" smtClean="0"/>
              <a:t>Click to edit Master title style</a:t>
            </a:r>
            <a:endParaRPr lang="en-US" dirty="0"/>
          </a:p>
        </p:txBody>
      </p:sp>
    </p:spTree>
    <p:extLst>
      <p:ext uri="{BB962C8B-B14F-4D97-AF65-F5344CB8AC3E}">
        <p14:creationId xmlns:p14="http://schemas.microsoft.com/office/powerpoint/2010/main" val="90035026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FF8F6C-A553-4C45-ADBE-A581689894C4}"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B4160-3BE3-4ADE-8907-F5958E2F82D6}"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091842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2" name="Title 1"/>
          <p:cNvSpPr>
            <a:spLocks noGrp="1"/>
          </p:cNvSpPr>
          <p:nvPr>
            <p:ph type="title"/>
          </p:nvPr>
        </p:nvSpPr>
        <p:spPr>
          <a:xfrm>
            <a:off x="2033200" y="2172657"/>
            <a:ext cx="5966667" cy="2423347"/>
          </a:xfrm>
          <a:effectLst/>
        </p:spPr>
        <p:txBody>
          <a:bodyPr anchor="b"/>
          <a:lstStyle>
            <a:lvl1pPr algn="r">
              <a:defRPr sz="4985"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9" y="4607513"/>
            <a:ext cx="5970495" cy="835460"/>
          </a:xfrm>
        </p:spPr>
        <p:txBody>
          <a:bodyPr anchor="t"/>
          <a:lstStyle>
            <a:lvl1pPr marL="0" indent="0" algn="r">
              <a:buNone/>
              <a:defRPr sz="2123">
                <a:solidFill>
                  <a:schemeClr val="tx2"/>
                </a:solidFill>
              </a:defRPr>
            </a:lvl1pPr>
            <a:lvl2pPr marL="495181" indent="0">
              <a:buNone/>
              <a:defRPr sz="1939">
                <a:solidFill>
                  <a:schemeClr val="tx1">
                    <a:tint val="75000"/>
                  </a:schemeClr>
                </a:solidFill>
              </a:defRPr>
            </a:lvl2pPr>
            <a:lvl3pPr marL="990363" indent="0">
              <a:buNone/>
              <a:defRPr sz="1754">
                <a:solidFill>
                  <a:schemeClr val="tx1">
                    <a:tint val="75000"/>
                  </a:schemeClr>
                </a:solidFill>
              </a:defRPr>
            </a:lvl3pPr>
            <a:lvl4pPr marL="1485543" indent="0">
              <a:buNone/>
              <a:defRPr sz="1477">
                <a:solidFill>
                  <a:schemeClr val="tx1">
                    <a:tint val="75000"/>
                  </a:schemeClr>
                </a:solidFill>
              </a:defRPr>
            </a:lvl4pPr>
            <a:lvl5pPr marL="1980724" indent="0">
              <a:buNone/>
              <a:defRPr sz="1477">
                <a:solidFill>
                  <a:schemeClr val="tx1">
                    <a:tint val="75000"/>
                  </a:schemeClr>
                </a:solidFill>
              </a:defRPr>
            </a:lvl5pPr>
            <a:lvl6pPr marL="2475906" indent="0">
              <a:buNone/>
              <a:defRPr sz="1477">
                <a:solidFill>
                  <a:schemeClr val="tx1">
                    <a:tint val="75000"/>
                  </a:schemeClr>
                </a:solidFill>
              </a:defRPr>
            </a:lvl6pPr>
            <a:lvl7pPr marL="2971087" indent="0">
              <a:buNone/>
              <a:defRPr sz="1477">
                <a:solidFill>
                  <a:schemeClr val="tx1">
                    <a:tint val="75000"/>
                  </a:schemeClr>
                </a:solidFill>
              </a:defRPr>
            </a:lvl7pPr>
            <a:lvl8pPr marL="3466267" indent="0">
              <a:buNone/>
              <a:defRPr sz="1477">
                <a:solidFill>
                  <a:schemeClr val="tx1">
                    <a:tint val="75000"/>
                  </a:schemeClr>
                </a:solidFill>
              </a:defRPr>
            </a:lvl8pPr>
            <a:lvl9pPr marL="3961449" indent="0">
              <a:buNone/>
              <a:defRPr sz="147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9/12/2017</a:t>
            </a:fld>
            <a:endParaRPr lang="en-US"/>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94BDE83-F43A-4BA4-8BDB-525CEBAC292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1496207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1FAA6B6-10E5-4810-BC9F-DA72D8452E73}" type="datetime1">
              <a:rPr lang="en-US" smtClean="0"/>
              <a:pPr/>
              <a:t>9/12/2017</a:t>
            </a:fld>
            <a:endParaRPr lang="en-US"/>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94BDE83-F43A-4BA4-8BDB-525CEBAC292D}"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266242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4"/>
            <a:ext cx="3346704" cy="639763"/>
          </a:xfrm>
        </p:spPr>
        <p:txBody>
          <a:bodyPr anchor="b">
            <a:noAutofit/>
          </a:bodyPr>
          <a:lstStyle>
            <a:lvl1pPr marL="0" indent="0" algn="ctr">
              <a:buNone/>
              <a:defRPr lang="en-US" sz="2585"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95181" indent="0">
              <a:buNone/>
              <a:defRPr sz="2123" b="1"/>
            </a:lvl2pPr>
            <a:lvl3pPr marL="990363" indent="0">
              <a:buNone/>
              <a:defRPr sz="1939" b="1"/>
            </a:lvl3pPr>
            <a:lvl4pPr marL="1485543" indent="0">
              <a:buNone/>
              <a:defRPr sz="1754" b="1"/>
            </a:lvl4pPr>
            <a:lvl5pPr marL="1980724" indent="0">
              <a:buNone/>
              <a:defRPr sz="1754" b="1"/>
            </a:lvl5pPr>
            <a:lvl6pPr marL="2475906" indent="0">
              <a:buNone/>
              <a:defRPr sz="1754" b="1"/>
            </a:lvl6pPr>
            <a:lvl7pPr marL="2971087" indent="0">
              <a:buNone/>
              <a:defRPr sz="1754" b="1"/>
            </a:lvl7pPr>
            <a:lvl8pPr marL="3466267" indent="0">
              <a:buNone/>
              <a:defRPr sz="1754" b="1"/>
            </a:lvl8pPr>
            <a:lvl9pPr marL="3961449" indent="0">
              <a:buNone/>
              <a:defRPr sz="1754"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939"/>
            </a:lvl1pPr>
            <a:lvl2pPr>
              <a:defRPr sz="1939"/>
            </a:lvl2pPr>
            <a:lvl3pPr>
              <a:defRPr sz="1754"/>
            </a:lvl3pPr>
            <a:lvl4pPr>
              <a:defRPr sz="1754"/>
            </a:lvl4pPr>
            <a:lvl5pPr>
              <a:defRPr sz="1754"/>
            </a:lvl5pPr>
            <a:lvl6pPr>
              <a:defRPr sz="1754"/>
            </a:lvl6pPr>
            <a:lvl7pPr>
              <a:defRPr sz="1754"/>
            </a:lvl7pPr>
            <a:lvl8pPr>
              <a:defRPr sz="1754"/>
            </a:lvl8pPr>
            <a:lvl9pPr>
              <a:defRPr sz="175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1" y="731524"/>
            <a:ext cx="3346704" cy="639763"/>
          </a:xfrm>
        </p:spPr>
        <p:txBody>
          <a:bodyPr anchor="b">
            <a:noAutofit/>
          </a:bodyPr>
          <a:lstStyle>
            <a:lvl1pPr marL="0" indent="0" algn="ctr">
              <a:buNone/>
              <a:defRPr lang="en-US" sz="2585"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95181" indent="0">
              <a:buNone/>
              <a:defRPr sz="2123" b="1"/>
            </a:lvl2pPr>
            <a:lvl3pPr marL="990363" indent="0">
              <a:buNone/>
              <a:defRPr sz="1939" b="1"/>
            </a:lvl3pPr>
            <a:lvl4pPr marL="1485543" indent="0">
              <a:buNone/>
              <a:defRPr sz="1754" b="1"/>
            </a:lvl4pPr>
            <a:lvl5pPr marL="1980724" indent="0">
              <a:buNone/>
              <a:defRPr sz="1754" b="1"/>
            </a:lvl5pPr>
            <a:lvl6pPr marL="2475906" indent="0">
              <a:buNone/>
              <a:defRPr sz="1754" b="1"/>
            </a:lvl6pPr>
            <a:lvl7pPr marL="2971087" indent="0">
              <a:buNone/>
              <a:defRPr sz="1754" b="1"/>
            </a:lvl7pPr>
            <a:lvl8pPr marL="3466267" indent="0">
              <a:buNone/>
              <a:defRPr sz="1754" b="1"/>
            </a:lvl8pPr>
            <a:lvl9pPr marL="3961449" indent="0">
              <a:buNone/>
              <a:defRPr sz="1754" b="1"/>
            </a:lvl9pPr>
          </a:lstStyle>
          <a:p>
            <a:pPr marL="0" lvl="0" indent="0" algn="ctr" defTabSz="990363" rtl="0" eaLnBrk="1" latinLnBrk="0" hangingPunct="1">
              <a:spcBef>
                <a:spcPct val="20000"/>
              </a:spcBef>
              <a:spcAft>
                <a:spcPts val="325"/>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939"/>
            </a:lvl1pPr>
            <a:lvl2pPr>
              <a:defRPr sz="1939"/>
            </a:lvl2pPr>
            <a:lvl3pPr>
              <a:defRPr sz="1754"/>
            </a:lvl3pPr>
            <a:lvl4pPr>
              <a:defRPr sz="1754"/>
            </a:lvl4pPr>
            <a:lvl5pPr>
              <a:defRPr sz="1754"/>
            </a:lvl5pPr>
            <a:lvl6pPr>
              <a:defRPr sz="1754"/>
            </a:lvl6pPr>
            <a:lvl7pPr>
              <a:defRPr sz="1754"/>
            </a:lvl7pPr>
            <a:lvl8pPr>
              <a:defRPr sz="1754"/>
            </a:lvl8pPr>
            <a:lvl9pPr>
              <a:defRPr sz="175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9/12/2017</a:t>
            </a:fld>
            <a:endParaRPr lang="en-US"/>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94BDE83-F43A-4BA4-8BDB-525CEBAC292D}"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7454463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8CDBF60-6CC3-4B74-A60D-3486985E4346}" type="datetime1">
              <a:rPr lang="en-US" smtClean="0"/>
              <a:pPr/>
              <a:t>9/12/2017</a:t>
            </a:fld>
            <a:endParaRPr lang="en-US"/>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94BDE83-F43A-4BA4-8BDB-525CEBAC292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432368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F8F6C-A553-4C45-ADBE-A581689894C4}" type="datetimeFigureOut">
              <a:rPr lang="en-US" smtClean="0"/>
              <a:t>9/12/2017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AB4160-3BE3-4ADE-8907-F5958E2F82D6}" type="slidenum">
              <a:rPr lang="en-US" smtClean="0"/>
              <a:t>‹#›</a:t>
            </a:fld>
            <a:endParaRPr lang="en-US"/>
          </a:p>
        </p:txBody>
      </p:sp>
    </p:spTree>
    <p:extLst>
      <p:ext uri="{BB962C8B-B14F-4D97-AF65-F5344CB8AC3E}">
        <p14:creationId xmlns:p14="http://schemas.microsoft.com/office/powerpoint/2010/main" val="266227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28537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11"/>
            <a:ext cx="3636085" cy="1258493"/>
          </a:xfrm>
          <a:effectLst/>
        </p:spPr>
        <p:txBody>
          <a:bodyPr anchor="b">
            <a:noAutofit/>
          </a:bodyPr>
          <a:lstStyle>
            <a:lvl1pPr marL="247590" indent="-247590" algn="l">
              <a:defRPr sz="3046"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22" y="731523"/>
            <a:ext cx="4017085" cy="4894731"/>
          </a:xfrm>
        </p:spPr>
        <p:txBody>
          <a:bodyPr anchor="ctr"/>
          <a:lstStyle>
            <a:lvl1pPr>
              <a:defRPr sz="2400"/>
            </a:lvl1pPr>
            <a:lvl2pPr>
              <a:defRPr sz="2123"/>
            </a:lvl2pPr>
            <a:lvl3pPr>
              <a:defRPr sz="1939"/>
            </a:lvl3pPr>
            <a:lvl4pPr>
              <a:defRPr sz="1754"/>
            </a:lvl4pPr>
            <a:lvl5pPr>
              <a:defRPr sz="1477"/>
            </a:lvl5pPr>
            <a:lvl6pPr>
              <a:defRPr sz="2123"/>
            </a:lvl6pPr>
            <a:lvl7pPr>
              <a:defRPr sz="2123"/>
            </a:lvl7pPr>
            <a:lvl8pPr>
              <a:defRPr sz="2123"/>
            </a:lvl8pPr>
            <a:lvl9pPr>
              <a:defRPr sz="212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6" y="3497804"/>
            <a:ext cx="3388660" cy="2139519"/>
          </a:xfrm>
        </p:spPr>
        <p:txBody>
          <a:bodyPr/>
          <a:lstStyle>
            <a:lvl1pPr marL="0" indent="0">
              <a:buNone/>
              <a:defRPr sz="1477"/>
            </a:lvl1pPr>
            <a:lvl2pPr marL="495181" indent="0">
              <a:buNone/>
              <a:defRPr sz="1292"/>
            </a:lvl2pPr>
            <a:lvl3pPr marL="990363" indent="0">
              <a:buNone/>
              <a:defRPr sz="1108"/>
            </a:lvl3pPr>
            <a:lvl4pPr marL="1485543" indent="0">
              <a:buNone/>
              <a:defRPr sz="1015"/>
            </a:lvl4pPr>
            <a:lvl5pPr marL="1980724" indent="0">
              <a:buNone/>
              <a:defRPr sz="1015"/>
            </a:lvl5pPr>
            <a:lvl6pPr marL="2475906" indent="0">
              <a:buNone/>
              <a:defRPr sz="1015"/>
            </a:lvl6pPr>
            <a:lvl7pPr marL="2971087" indent="0">
              <a:buNone/>
              <a:defRPr sz="1015"/>
            </a:lvl7pPr>
            <a:lvl8pPr marL="3466267" indent="0">
              <a:buNone/>
              <a:defRPr sz="1015"/>
            </a:lvl8pPr>
            <a:lvl9pPr marL="3961449" indent="0">
              <a:buNone/>
              <a:defRPr sz="101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9/12/2017</a:t>
            </a:fld>
            <a:endParaRPr lang="en-US"/>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94BDE83-F43A-4BA4-8BDB-525CEBAC292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565178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3" name="Picture Placeholder 2"/>
          <p:cNvSpPr>
            <a:spLocks noGrp="1"/>
          </p:cNvSpPr>
          <p:nvPr>
            <p:ph type="pic" idx="1"/>
          </p:nvPr>
        </p:nvSpPr>
        <p:spPr>
          <a:xfrm>
            <a:off x="4475175" y="1143003"/>
            <a:ext cx="41148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123"/>
            </a:lvl1pPr>
            <a:lvl2pPr marL="495181" indent="0">
              <a:buNone/>
              <a:defRPr sz="3046"/>
            </a:lvl2pPr>
            <a:lvl3pPr marL="990363" indent="0">
              <a:buNone/>
              <a:defRPr sz="2585"/>
            </a:lvl3pPr>
            <a:lvl4pPr marL="1485543" indent="0">
              <a:buNone/>
              <a:defRPr sz="2123"/>
            </a:lvl4pPr>
            <a:lvl5pPr marL="1980724" indent="0">
              <a:buNone/>
              <a:defRPr sz="2123"/>
            </a:lvl5pPr>
            <a:lvl6pPr marL="2475906" indent="0">
              <a:buNone/>
              <a:defRPr sz="2123"/>
            </a:lvl6pPr>
            <a:lvl7pPr marL="2971087" indent="0">
              <a:buNone/>
              <a:defRPr sz="2123"/>
            </a:lvl7pPr>
            <a:lvl8pPr marL="3466267" indent="0">
              <a:buNone/>
              <a:defRPr sz="2123"/>
            </a:lvl8pPr>
            <a:lvl9pPr marL="3961449" indent="0">
              <a:buNone/>
              <a:defRPr sz="2123"/>
            </a:lvl9pPr>
          </a:lstStyle>
          <a:p>
            <a:r>
              <a:rPr lang="en-US" smtClean="0"/>
              <a:t>Click icon to add picture</a:t>
            </a:r>
            <a:endParaRPr lang="en-US" dirty="0"/>
          </a:p>
        </p:txBody>
      </p:sp>
      <p:sp>
        <p:nvSpPr>
          <p:cNvPr id="4" name="Text Placeholder 3"/>
          <p:cNvSpPr>
            <a:spLocks noGrp="1"/>
          </p:cNvSpPr>
          <p:nvPr>
            <p:ph type="body" sz="half" idx="2"/>
          </p:nvPr>
        </p:nvSpPr>
        <p:spPr>
          <a:xfrm>
            <a:off x="877891" y="1010486"/>
            <a:ext cx="3694115" cy="2163020"/>
          </a:xfrm>
        </p:spPr>
        <p:txBody>
          <a:bodyPr anchor="b"/>
          <a:lstStyle>
            <a:lvl1pPr marL="198072" indent="-198072">
              <a:buFont typeface="Georgia" pitchFamily="18" charset="0"/>
              <a:buChar char="*"/>
              <a:defRPr sz="1754"/>
            </a:lvl1pPr>
            <a:lvl2pPr marL="495181" indent="0">
              <a:buNone/>
              <a:defRPr sz="1292"/>
            </a:lvl2pPr>
            <a:lvl3pPr marL="990363" indent="0">
              <a:buNone/>
              <a:defRPr sz="1108"/>
            </a:lvl3pPr>
            <a:lvl4pPr marL="1485543" indent="0">
              <a:buNone/>
              <a:defRPr sz="1015"/>
            </a:lvl4pPr>
            <a:lvl5pPr marL="1980724" indent="0">
              <a:buNone/>
              <a:defRPr sz="1015"/>
            </a:lvl5pPr>
            <a:lvl6pPr marL="2475906" indent="0">
              <a:buNone/>
              <a:defRPr sz="1015"/>
            </a:lvl6pPr>
            <a:lvl7pPr marL="2971087" indent="0">
              <a:buNone/>
              <a:defRPr sz="1015"/>
            </a:lvl7pPr>
            <a:lvl8pPr marL="3466267" indent="0">
              <a:buNone/>
              <a:defRPr sz="1015"/>
            </a:lvl8pPr>
            <a:lvl9pPr marL="3961449" indent="0">
              <a:buNone/>
              <a:defRPr sz="101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9/12/2017</a:t>
            </a:fld>
            <a:endParaRPr lang="en-US"/>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94BDE83-F43A-4BA4-8BDB-525CEBAC292D}" type="slidenum">
              <a:rPr lang="en-US" smtClean="0">
                <a:solidFill>
                  <a:prstClr val="black">
                    <a:tint val="75000"/>
                  </a:prstClr>
                </a:solidFill>
              </a:rPr>
              <a:pPr>
                <a:defRPr/>
              </a:pPr>
              <a:t>‹#›</a:t>
            </a:fld>
            <a:endParaRPr lang="en-US" dirty="0">
              <a:solidFill>
                <a:prstClr val="black">
                  <a:tint val="75000"/>
                </a:prstClr>
              </a:solidFill>
            </a:endParaRPr>
          </a:p>
        </p:txBody>
      </p:sp>
      <p:sp>
        <p:nvSpPr>
          <p:cNvPr id="2" name="Title 1"/>
          <p:cNvSpPr>
            <a:spLocks noGrp="1"/>
          </p:cNvSpPr>
          <p:nvPr>
            <p:ph type="title"/>
          </p:nvPr>
        </p:nvSpPr>
        <p:spPr>
          <a:xfrm>
            <a:off x="727273" y="4464421"/>
            <a:ext cx="6383539" cy="1143000"/>
          </a:xfrm>
        </p:spPr>
        <p:txBody>
          <a:bodyPr anchor="b">
            <a:noAutofit/>
          </a:bodyPr>
          <a:lstStyle>
            <a:lvl1pPr algn="l">
              <a:defRPr sz="4985" b="1"/>
            </a:lvl1pPr>
          </a:lstStyle>
          <a:p>
            <a:r>
              <a:rPr lang="en-US" smtClean="0"/>
              <a:t>Click to edit Master title style</a:t>
            </a:r>
            <a:endParaRPr lang="en-US" dirty="0"/>
          </a:p>
        </p:txBody>
      </p:sp>
    </p:spTree>
    <p:extLst>
      <p:ext uri="{BB962C8B-B14F-4D97-AF65-F5344CB8AC3E}">
        <p14:creationId xmlns:p14="http://schemas.microsoft.com/office/powerpoint/2010/main" val="202756217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9/12/2017</a:t>
            </a:fld>
            <a:endParaRPr lang="en-US"/>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94BDE83-F43A-4BA4-8BDB-525CEBAC292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6608686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7" y="376518"/>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7" y="731520"/>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5C4C28-BD4B-4892-9A2D-6E19BD753A9A}" type="datetime1">
              <a:rPr lang="en-US" smtClean="0"/>
              <a:pPr/>
              <a:t>9/12/2017</a:t>
            </a:fld>
            <a:endParaRPr lang="en-US"/>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94BDE83-F43A-4BA4-8BDB-525CEBAC292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8744452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sz="1292">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2DA62CC-F768-4548-B286-130AC2D5971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63044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6873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9657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00751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9480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67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2551972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11127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2136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720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7311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87264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134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36A904-C1AB-4E90-A351-0D35567BC9E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9746727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10333_Title_Slide_1.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4483143" y="2443175"/>
            <a:ext cx="4217757" cy="242814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483143" y="4871324"/>
            <a:ext cx="3289257" cy="1450024"/>
          </a:xfrm>
        </p:spPr>
        <p:txBody>
          <a:bodyPr/>
          <a:lstStyle>
            <a:lvl1pPr marL="0" indent="0" algn="l">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986919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020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10333_Chapter_Slide_1.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22313" y="2776844"/>
            <a:ext cx="4955071" cy="1639608"/>
          </a:xfrm>
        </p:spPr>
        <p:txBody>
          <a:bodyPr anchor="t"/>
          <a:lstStyle>
            <a:lvl1pPr algn="l">
              <a:defRPr sz="2954"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276657"/>
            <a:ext cx="4955071"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4860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dirty="0" smtClean="0">
                <a:solidFill>
                  <a:srgbClr val="FFFFFF"/>
                </a:solidFill>
              </a:rPr>
              <a:t>Conclusions</a:t>
            </a:r>
            <a:endParaRPr lang="en-US" dirty="0">
              <a:solidFill>
                <a:srgbClr val="FFFFFF"/>
              </a:solidFill>
            </a:endParaRPr>
          </a:p>
        </p:txBody>
      </p:sp>
    </p:spTree>
    <p:extLst>
      <p:ext uri="{BB962C8B-B14F-4D97-AF65-F5344CB8AC3E}">
        <p14:creationId xmlns:p14="http://schemas.microsoft.com/office/powerpoint/2010/main" val="18295185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31660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2044470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009145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2737894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9390385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469194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4177035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378707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42491877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184285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21" Type="http://schemas.openxmlformats.org/officeDocument/2006/relationships/image" Target="../media/image7.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5.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5" Type="http://schemas.openxmlformats.org/officeDocument/2006/relationships/image" Target="../media/image10.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body" idx="1"/>
          </p:nvPr>
        </p:nvSpPr>
        <p:spPr bwMode="auto">
          <a:xfrm>
            <a:off x="914400" y="2057400"/>
            <a:ext cx="7696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4" name="Rectangle 3"/>
          <p:cNvSpPr>
            <a:spLocks noChangeArrowheads="1"/>
          </p:cNvSpPr>
          <p:nvPr userDrawn="1"/>
        </p:nvSpPr>
        <p:spPr bwMode="auto">
          <a:xfrm>
            <a:off x="0" y="0"/>
            <a:ext cx="9144000" cy="706438"/>
          </a:xfrm>
          <a:prstGeom prst="rect">
            <a:avLst/>
          </a:prstGeom>
          <a:solidFill>
            <a:srgbClr val="000000"/>
          </a:solidFill>
          <a:ln w="0" algn="ctr">
            <a:noFill/>
            <a:round/>
            <a:headEnd/>
            <a:tailEnd/>
          </a:ln>
          <a:effectLst>
            <a:outerShdw dist="38100" dir="5400000" rotWithShape="0">
              <a:srgbClr val="000000">
                <a:alpha val="42999"/>
              </a:srgbClr>
            </a:outerShdw>
          </a:effectLst>
        </p:spPr>
        <p:txBody>
          <a:bodyPr anchor="ctr"/>
          <a:lstStyle/>
          <a:p>
            <a:pPr algn="ctr" defTabSz="342900">
              <a:defRPr/>
            </a:pPr>
            <a:endParaRPr lang="en-US" sz="1350" dirty="0">
              <a:solidFill>
                <a:srgbClr val="FFFFFF"/>
              </a:solidFill>
            </a:endParaRPr>
          </a:p>
        </p:txBody>
      </p:sp>
      <p:pic>
        <p:nvPicPr>
          <p:cNvPr id="1028" name="Picture 12" descr="UNMC_icon_box_pms186_RGB.eps"/>
          <p:cNvPicPr>
            <a:picLocks noChangeAspect="1"/>
          </p:cNvPicPr>
          <p:nvPr userDrawn="1"/>
        </p:nvPicPr>
        <p:blipFill>
          <a:blip r:embed="rId13" cstate="print"/>
          <a:srcRect/>
          <a:stretch>
            <a:fillRect/>
          </a:stretch>
        </p:blipFill>
        <p:spPr bwMode="auto">
          <a:xfrm>
            <a:off x="0" y="0"/>
            <a:ext cx="706438" cy="706438"/>
          </a:xfrm>
          <a:prstGeom prst="rect">
            <a:avLst/>
          </a:prstGeom>
          <a:noFill/>
          <a:ln w="9525">
            <a:noFill/>
            <a:miter lim="800000"/>
            <a:headEnd/>
            <a:tailEnd/>
          </a:ln>
        </p:spPr>
      </p:pic>
      <p:sp>
        <p:nvSpPr>
          <p:cNvPr id="88079" name="Rectangle 15"/>
          <p:cNvSpPr>
            <a:spLocks noGrp="1" noChangeArrowheads="1"/>
          </p:cNvSpPr>
          <p:nvPr>
            <p:ph type="ftr" sz="quarter" idx="3"/>
          </p:nvPr>
        </p:nvSpPr>
        <p:spPr bwMode="auto">
          <a:xfrm>
            <a:off x="914400" y="152400"/>
            <a:ext cx="5486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mtClean="0"/>
            </a:lvl1pPr>
          </a:lstStyle>
          <a:p>
            <a:pPr fontAlgn="base">
              <a:spcBef>
                <a:spcPct val="0"/>
              </a:spcBef>
              <a:spcAft>
                <a:spcPct val="0"/>
              </a:spcAft>
              <a:defRPr/>
            </a:pPr>
            <a:r>
              <a:rPr lang="en-US" sz="1050" dirty="0">
                <a:solidFill>
                  <a:srgbClr val="FFFFFF"/>
                </a:solidFill>
              </a:rPr>
              <a:t>Conclusions</a:t>
            </a:r>
          </a:p>
        </p:txBody>
      </p:sp>
      <p:sp>
        <p:nvSpPr>
          <p:cNvPr id="1030" name="Rectangle 19"/>
          <p:cNvSpPr>
            <a:spLocks noGrp="1" noChangeArrowheads="1"/>
          </p:cNvSpPr>
          <p:nvPr>
            <p:ph type="title"/>
          </p:nvPr>
        </p:nvSpPr>
        <p:spPr bwMode="auto">
          <a:xfrm>
            <a:off x="914400" y="914400"/>
            <a:ext cx="82296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2913935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342900" algn="l" rtl="0" fontAlgn="base">
        <a:spcBef>
          <a:spcPct val="0"/>
        </a:spcBef>
        <a:spcAft>
          <a:spcPct val="0"/>
        </a:spcAft>
        <a:defRPr sz="2400" b="1">
          <a:solidFill>
            <a:schemeClr val="tx2"/>
          </a:solidFill>
          <a:latin typeface="Arial" charset="0"/>
        </a:defRPr>
      </a:lvl6pPr>
      <a:lvl7pPr marL="685800" algn="l" rtl="0" fontAlgn="base">
        <a:spcBef>
          <a:spcPct val="0"/>
        </a:spcBef>
        <a:spcAft>
          <a:spcPct val="0"/>
        </a:spcAft>
        <a:defRPr sz="2400" b="1">
          <a:solidFill>
            <a:schemeClr val="tx2"/>
          </a:solidFill>
          <a:latin typeface="Arial" charset="0"/>
        </a:defRPr>
      </a:lvl7pPr>
      <a:lvl8pPr marL="1028700" algn="l" rtl="0" fontAlgn="base">
        <a:spcBef>
          <a:spcPct val="0"/>
        </a:spcBef>
        <a:spcAft>
          <a:spcPct val="0"/>
        </a:spcAft>
        <a:defRPr sz="2400" b="1">
          <a:solidFill>
            <a:schemeClr val="tx2"/>
          </a:solidFill>
          <a:latin typeface="Arial" charset="0"/>
        </a:defRPr>
      </a:lvl8pPr>
      <a:lvl9pPr marL="1371600" algn="l" rtl="0" fontAlgn="base">
        <a:spcBef>
          <a:spcPct val="0"/>
        </a:spcBef>
        <a:spcAft>
          <a:spcPct val="0"/>
        </a:spcAft>
        <a:defRPr sz="2400" b="1">
          <a:solidFill>
            <a:schemeClr val="tx2"/>
          </a:solidFill>
          <a:latin typeface="Arial" charset="0"/>
        </a:defRPr>
      </a:lvl9pPr>
    </p:titleStyle>
    <p:bodyStyle>
      <a:lvl1pPr marL="457200" indent="-457200" algn="l" rtl="0" eaLnBrk="0" fontAlgn="base" hangingPunct="0">
        <a:lnSpc>
          <a:spcPct val="130000"/>
        </a:lnSpc>
        <a:spcBef>
          <a:spcPct val="20000"/>
        </a:spcBef>
        <a:spcAft>
          <a:spcPct val="0"/>
        </a:spcAft>
        <a:defRPr sz="2100">
          <a:solidFill>
            <a:srgbClr val="C60C30"/>
          </a:solidFill>
          <a:latin typeface="+mn-lt"/>
          <a:ea typeface="+mn-ea"/>
          <a:cs typeface="+mn-cs"/>
        </a:defRPr>
      </a:lvl1pPr>
      <a:lvl2pPr marL="742950" indent="-400050" algn="l" rtl="0" eaLnBrk="0" fontAlgn="base" hangingPunct="0">
        <a:lnSpc>
          <a:spcPct val="130000"/>
        </a:lnSpc>
        <a:spcBef>
          <a:spcPct val="20000"/>
        </a:spcBef>
        <a:spcAft>
          <a:spcPct val="0"/>
        </a:spcAft>
        <a:buAutoNum type="arabicPeriod"/>
        <a:defRPr sz="1800">
          <a:solidFill>
            <a:schemeClr val="tx1"/>
          </a:solidFill>
          <a:latin typeface="+mn-lt"/>
        </a:defRPr>
      </a:lvl2pPr>
      <a:lvl3pPr marL="1028700" indent="-342900" algn="l" rtl="0" eaLnBrk="0" fontAlgn="base" hangingPunct="0">
        <a:lnSpc>
          <a:spcPct val="130000"/>
        </a:lnSpc>
        <a:spcBef>
          <a:spcPct val="20000"/>
        </a:spcBef>
        <a:spcAft>
          <a:spcPct val="0"/>
        </a:spcAft>
        <a:buChar char="•"/>
        <a:defRPr sz="1500">
          <a:solidFill>
            <a:schemeClr val="tx1"/>
          </a:solidFill>
          <a:latin typeface="+mn-lt"/>
        </a:defRPr>
      </a:lvl3pPr>
      <a:lvl4pPr marL="1314450" indent="-285750" algn="l" rtl="0" eaLnBrk="0" fontAlgn="base" hangingPunct="0">
        <a:lnSpc>
          <a:spcPct val="130000"/>
        </a:lnSpc>
        <a:spcBef>
          <a:spcPct val="20000"/>
        </a:spcBef>
        <a:spcAft>
          <a:spcPct val="0"/>
        </a:spcAft>
        <a:buChar char="•"/>
        <a:defRPr sz="1500">
          <a:solidFill>
            <a:schemeClr val="tx1"/>
          </a:solidFill>
          <a:latin typeface="+mn-lt"/>
        </a:defRPr>
      </a:lvl4pPr>
      <a:lvl5pPr marL="1657350" indent="-285750" algn="l" rtl="0" eaLnBrk="0" fontAlgn="base" hangingPunct="0">
        <a:spcBef>
          <a:spcPct val="20000"/>
        </a:spcBef>
        <a:spcAft>
          <a:spcPct val="0"/>
        </a:spcAft>
        <a:buChar char="»"/>
        <a:defRPr sz="1500">
          <a:solidFill>
            <a:schemeClr val="tx1"/>
          </a:solidFill>
          <a:latin typeface="+mn-lt"/>
        </a:defRPr>
      </a:lvl5pPr>
      <a:lvl6pPr marL="2000250" indent="-285750" algn="l" rtl="0" fontAlgn="base">
        <a:spcBef>
          <a:spcPct val="20000"/>
        </a:spcBef>
        <a:spcAft>
          <a:spcPct val="0"/>
        </a:spcAft>
        <a:buChar char="»"/>
        <a:defRPr sz="1500">
          <a:solidFill>
            <a:schemeClr val="tx1"/>
          </a:solidFill>
          <a:latin typeface="+mn-lt"/>
        </a:defRPr>
      </a:lvl6pPr>
      <a:lvl7pPr marL="2343150" indent="-285750" algn="l" rtl="0" fontAlgn="base">
        <a:spcBef>
          <a:spcPct val="20000"/>
        </a:spcBef>
        <a:spcAft>
          <a:spcPct val="0"/>
        </a:spcAft>
        <a:buChar char="»"/>
        <a:defRPr sz="1500">
          <a:solidFill>
            <a:schemeClr val="tx1"/>
          </a:solidFill>
          <a:latin typeface="+mn-lt"/>
        </a:defRPr>
      </a:lvl7pPr>
      <a:lvl8pPr marL="2686050" indent="-285750" algn="l" rtl="0" fontAlgn="base">
        <a:spcBef>
          <a:spcPct val="20000"/>
        </a:spcBef>
        <a:spcAft>
          <a:spcPct val="0"/>
        </a:spcAft>
        <a:buChar char="»"/>
        <a:defRPr sz="1500">
          <a:solidFill>
            <a:schemeClr val="tx1"/>
          </a:solidFill>
          <a:latin typeface="+mn-lt"/>
        </a:defRPr>
      </a:lvl8pPr>
      <a:lvl9pPr marL="3028950" indent="-2857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EF056D4-AA14-4B3C-B426-9343D88FE8A4}" type="datetimeFigureOut">
              <a:rPr lang="en-US" smtClean="0">
                <a:solidFill>
                  <a:prstClr val="black">
                    <a:tint val="75000"/>
                  </a:prstClr>
                </a:solidFill>
              </a:rPr>
              <a:pPr defTabSz="685800"/>
              <a:t>9/12/2017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2E4389AA-CE80-4AF2-9FE3-D8A8890045D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80159172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body" idx="1"/>
          </p:nvPr>
        </p:nvSpPr>
        <p:spPr bwMode="auto">
          <a:xfrm>
            <a:off x="914400" y="2057400"/>
            <a:ext cx="7696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4" name="Rectangle 3"/>
          <p:cNvSpPr>
            <a:spLocks noChangeArrowheads="1"/>
          </p:cNvSpPr>
          <p:nvPr userDrawn="1"/>
        </p:nvSpPr>
        <p:spPr bwMode="auto">
          <a:xfrm>
            <a:off x="0" y="0"/>
            <a:ext cx="9144000" cy="706438"/>
          </a:xfrm>
          <a:prstGeom prst="rect">
            <a:avLst/>
          </a:prstGeom>
          <a:solidFill>
            <a:srgbClr val="000000"/>
          </a:solidFill>
          <a:ln w="0" algn="ctr">
            <a:noFill/>
            <a:round/>
            <a:headEnd/>
            <a:tailEnd/>
          </a:ln>
          <a:effectLst>
            <a:outerShdw dist="38100" dir="5400000" rotWithShape="0">
              <a:srgbClr val="000000">
                <a:alpha val="42999"/>
              </a:srgbClr>
            </a:outerShdw>
          </a:effectLst>
        </p:spPr>
        <p:txBody>
          <a:bodyPr anchor="ctr"/>
          <a:lstStyle/>
          <a:p>
            <a:pPr algn="ctr" defTabSz="342900">
              <a:defRPr/>
            </a:pPr>
            <a:endParaRPr lang="en-US" sz="1350" dirty="0">
              <a:solidFill>
                <a:srgbClr val="FFFFFF"/>
              </a:solidFill>
            </a:endParaRPr>
          </a:p>
        </p:txBody>
      </p:sp>
      <p:pic>
        <p:nvPicPr>
          <p:cNvPr id="1028" name="Picture 12" descr="UNMC_icon_box_pms186_RGB.eps"/>
          <p:cNvPicPr>
            <a:picLocks noChangeAspect="1"/>
          </p:cNvPicPr>
          <p:nvPr userDrawn="1"/>
        </p:nvPicPr>
        <p:blipFill>
          <a:blip r:embed="rId14" cstate="print"/>
          <a:srcRect/>
          <a:stretch>
            <a:fillRect/>
          </a:stretch>
        </p:blipFill>
        <p:spPr bwMode="auto">
          <a:xfrm>
            <a:off x="0" y="0"/>
            <a:ext cx="706438" cy="706438"/>
          </a:xfrm>
          <a:prstGeom prst="rect">
            <a:avLst/>
          </a:prstGeom>
          <a:noFill/>
          <a:ln w="9525">
            <a:noFill/>
            <a:miter lim="800000"/>
            <a:headEnd/>
            <a:tailEnd/>
          </a:ln>
        </p:spPr>
      </p:pic>
      <p:sp>
        <p:nvSpPr>
          <p:cNvPr id="88079" name="Rectangle 15"/>
          <p:cNvSpPr>
            <a:spLocks noGrp="1" noChangeArrowheads="1"/>
          </p:cNvSpPr>
          <p:nvPr>
            <p:ph type="ftr" sz="quarter" idx="3"/>
          </p:nvPr>
        </p:nvSpPr>
        <p:spPr bwMode="auto">
          <a:xfrm>
            <a:off x="914400" y="152400"/>
            <a:ext cx="5486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mtClean="0"/>
            </a:lvl1pPr>
          </a:lstStyle>
          <a:p>
            <a:pPr fontAlgn="base">
              <a:spcBef>
                <a:spcPct val="0"/>
              </a:spcBef>
              <a:spcAft>
                <a:spcPct val="0"/>
              </a:spcAft>
              <a:defRPr/>
            </a:pPr>
            <a:r>
              <a:rPr lang="en-US" sz="1050" dirty="0">
                <a:solidFill>
                  <a:srgbClr val="FFFFFF"/>
                </a:solidFill>
              </a:rPr>
              <a:t>Conclusions</a:t>
            </a:r>
          </a:p>
        </p:txBody>
      </p:sp>
      <p:sp>
        <p:nvSpPr>
          <p:cNvPr id="1030" name="Rectangle 19"/>
          <p:cNvSpPr>
            <a:spLocks noGrp="1" noChangeArrowheads="1"/>
          </p:cNvSpPr>
          <p:nvPr>
            <p:ph type="title"/>
          </p:nvPr>
        </p:nvSpPr>
        <p:spPr bwMode="auto">
          <a:xfrm>
            <a:off x="914400" y="914400"/>
            <a:ext cx="82296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120534644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342900" algn="l" rtl="0" fontAlgn="base">
        <a:spcBef>
          <a:spcPct val="0"/>
        </a:spcBef>
        <a:spcAft>
          <a:spcPct val="0"/>
        </a:spcAft>
        <a:defRPr sz="2400" b="1">
          <a:solidFill>
            <a:schemeClr val="tx2"/>
          </a:solidFill>
          <a:latin typeface="Arial" charset="0"/>
        </a:defRPr>
      </a:lvl6pPr>
      <a:lvl7pPr marL="685800" algn="l" rtl="0" fontAlgn="base">
        <a:spcBef>
          <a:spcPct val="0"/>
        </a:spcBef>
        <a:spcAft>
          <a:spcPct val="0"/>
        </a:spcAft>
        <a:defRPr sz="2400" b="1">
          <a:solidFill>
            <a:schemeClr val="tx2"/>
          </a:solidFill>
          <a:latin typeface="Arial" charset="0"/>
        </a:defRPr>
      </a:lvl7pPr>
      <a:lvl8pPr marL="1028700" algn="l" rtl="0" fontAlgn="base">
        <a:spcBef>
          <a:spcPct val="0"/>
        </a:spcBef>
        <a:spcAft>
          <a:spcPct val="0"/>
        </a:spcAft>
        <a:defRPr sz="2400" b="1">
          <a:solidFill>
            <a:schemeClr val="tx2"/>
          </a:solidFill>
          <a:latin typeface="Arial" charset="0"/>
        </a:defRPr>
      </a:lvl8pPr>
      <a:lvl9pPr marL="1371600" algn="l" rtl="0" fontAlgn="base">
        <a:spcBef>
          <a:spcPct val="0"/>
        </a:spcBef>
        <a:spcAft>
          <a:spcPct val="0"/>
        </a:spcAft>
        <a:defRPr sz="2400" b="1">
          <a:solidFill>
            <a:schemeClr val="tx2"/>
          </a:solidFill>
          <a:latin typeface="Arial" charset="0"/>
        </a:defRPr>
      </a:lvl9pPr>
    </p:titleStyle>
    <p:bodyStyle>
      <a:lvl1pPr marL="457200" indent="-457200" algn="l" rtl="0" eaLnBrk="0" fontAlgn="base" hangingPunct="0">
        <a:lnSpc>
          <a:spcPct val="130000"/>
        </a:lnSpc>
        <a:spcBef>
          <a:spcPct val="20000"/>
        </a:spcBef>
        <a:spcAft>
          <a:spcPct val="0"/>
        </a:spcAft>
        <a:defRPr sz="2100">
          <a:solidFill>
            <a:srgbClr val="C60C30"/>
          </a:solidFill>
          <a:latin typeface="+mn-lt"/>
          <a:ea typeface="+mn-ea"/>
          <a:cs typeface="+mn-cs"/>
        </a:defRPr>
      </a:lvl1pPr>
      <a:lvl2pPr marL="742950" indent="-400050" algn="l" rtl="0" eaLnBrk="0" fontAlgn="base" hangingPunct="0">
        <a:lnSpc>
          <a:spcPct val="130000"/>
        </a:lnSpc>
        <a:spcBef>
          <a:spcPct val="20000"/>
        </a:spcBef>
        <a:spcAft>
          <a:spcPct val="0"/>
        </a:spcAft>
        <a:buAutoNum type="arabicPeriod"/>
        <a:defRPr sz="1800">
          <a:solidFill>
            <a:schemeClr val="tx1"/>
          </a:solidFill>
          <a:latin typeface="+mn-lt"/>
        </a:defRPr>
      </a:lvl2pPr>
      <a:lvl3pPr marL="1028700" indent="-342900" algn="l" rtl="0" eaLnBrk="0" fontAlgn="base" hangingPunct="0">
        <a:lnSpc>
          <a:spcPct val="130000"/>
        </a:lnSpc>
        <a:spcBef>
          <a:spcPct val="20000"/>
        </a:spcBef>
        <a:spcAft>
          <a:spcPct val="0"/>
        </a:spcAft>
        <a:buChar char="•"/>
        <a:defRPr sz="1500">
          <a:solidFill>
            <a:schemeClr val="tx1"/>
          </a:solidFill>
          <a:latin typeface="+mn-lt"/>
        </a:defRPr>
      </a:lvl3pPr>
      <a:lvl4pPr marL="1314450" indent="-285750" algn="l" rtl="0" eaLnBrk="0" fontAlgn="base" hangingPunct="0">
        <a:lnSpc>
          <a:spcPct val="130000"/>
        </a:lnSpc>
        <a:spcBef>
          <a:spcPct val="20000"/>
        </a:spcBef>
        <a:spcAft>
          <a:spcPct val="0"/>
        </a:spcAft>
        <a:buChar char="•"/>
        <a:defRPr sz="1500">
          <a:solidFill>
            <a:schemeClr val="tx1"/>
          </a:solidFill>
          <a:latin typeface="+mn-lt"/>
        </a:defRPr>
      </a:lvl4pPr>
      <a:lvl5pPr marL="1657350" indent="-285750" algn="l" rtl="0" eaLnBrk="0" fontAlgn="base" hangingPunct="0">
        <a:spcBef>
          <a:spcPct val="20000"/>
        </a:spcBef>
        <a:spcAft>
          <a:spcPct val="0"/>
        </a:spcAft>
        <a:buChar char="»"/>
        <a:defRPr sz="1500">
          <a:solidFill>
            <a:schemeClr val="tx1"/>
          </a:solidFill>
          <a:latin typeface="+mn-lt"/>
        </a:defRPr>
      </a:lvl5pPr>
      <a:lvl6pPr marL="2000250" indent="-285750" algn="l" rtl="0" fontAlgn="base">
        <a:spcBef>
          <a:spcPct val="20000"/>
        </a:spcBef>
        <a:spcAft>
          <a:spcPct val="0"/>
        </a:spcAft>
        <a:buChar char="»"/>
        <a:defRPr sz="1500">
          <a:solidFill>
            <a:schemeClr val="tx1"/>
          </a:solidFill>
          <a:latin typeface="+mn-lt"/>
        </a:defRPr>
      </a:lvl6pPr>
      <a:lvl7pPr marL="2343150" indent="-285750" algn="l" rtl="0" fontAlgn="base">
        <a:spcBef>
          <a:spcPct val="20000"/>
        </a:spcBef>
        <a:spcAft>
          <a:spcPct val="0"/>
        </a:spcAft>
        <a:buChar char="»"/>
        <a:defRPr sz="1500">
          <a:solidFill>
            <a:schemeClr val="tx1"/>
          </a:solidFill>
          <a:latin typeface="+mn-lt"/>
        </a:defRPr>
      </a:lvl7pPr>
      <a:lvl8pPr marL="2686050" indent="-285750" algn="l" rtl="0" fontAlgn="base">
        <a:spcBef>
          <a:spcPct val="20000"/>
        </a:spcBef>
        <a:spcAft>
          <a:spcPct val="0"/>
        </a:spcAft>
        <a:buChar char="»"/>
        <a:defRPr sz="1500">
          <a:solidFill>
            <a:schemeClr val="tx1"/>
          </a:solidFill>
          <a:latin typeface="+mn-lt"/>
        </a:defRPr>
      </a:lvl8pPr>
      <a:lvl9pPr marL="3028950" indent="-2857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056D4-AA14-4B3C-B426-9343D88FE8A4}" type="datetimeFigureOut">
              <a:rPr lang="en-US" smtClean="0"/>
              <a:t>9/12/2017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389AA-CE80-4AF2-9FE3-D8A8890045D4}" type="slidenum">
              <a:rPr lang="en-US" smtClean="0"/>
              <a:t>‹#›</a:t>
            </a:fld>
            <a:endParaRPr lang="en-US" dirty="0"/>
          </a:p>
        </p:txBody>
      </p:sp>
    </p:spTree>
    <p:extLst>
      <p:ext uri="{BB962C8B-B14F-4D97-AF65-F5344CB8AC3E}">
        <p14:creationId xmlns:p14="http://schemas.microsoft.com/office/powerpoint/2010/main" val="180418378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59000"/>
            <a:lum/>
          </a:blip>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1" y="0"/>
            <a:ext cx="9152467" cy="6858000"/>
            <a:chOff x="0" y="0"/>
            <a:chExt cx="9152467" cy="6858000"/>
          </a:xfrm>
        </p:grpSpPr>
        <p:pic>
          <p:nvPicPr>
            <p:cNvPr id="8" name="Picture 7" descr="S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9"/>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7"/>
            <a:ext cx="6798736"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1" y="5960533"/>
            <a:ext cx="1148283" cy="279400"/>
          </a:xfrm>
          <a:prstGeom prst="rect">
            <a:avLst/>
          </a:prstGeom>
        </p:spPr>
        <p:txBody>
          <a:bodyPr vert="horz" lIns="91440" tIns="45720" rIns="91440" bIns="45720" rtlCol="0" anchor="ctr"/>
          <a:lstStyle>
            <a:lvl1pPr algn="r">
              <a:defRPr sz="923" b="0" i="0">
                <a:solidFill>
                  <a:schemeClr val="tx1"/>
                </a:solidFill>
                <a:effectLst/>
                <a:latin typeface="+mn-lt"/>
              </a:defRPr>
            </a:lvl1pPr>
          </a:lstStyle>
          <a:p>
            <a:fld id="{C969D5D3-D2AF-4E3B-9812-D415E257F1FC}" type="datetimeFigureOut">
              <a:rPr lang="en-US" smtClean="0">
                <a:solidFill>
                  <a:prstClr val="black"/>
                </a:solidFill>
              </a:rPr>
              <a:pPr/>
              <a:t>9/12/2017</a:t>
            </a:fld>
            <a:endParaRPr lang="en-US">
              <a:solidFill>
                <a:prstClr val="black"/>
              </a:solidFill>
            </a:endParaRPr>
          </a:p>
        </p:txBody>
      </p:sp>
      <p:sp>
        <p:nvSpPr>
          <p:cNvPr id="5" name="Footer Placeholder 4"/>
          <p:cNvSpPr>
            <a:spLocks noGrp="1"/>
          </p:cNvSpPr>
          <p:nvPr>
            <p:ph type="ftr" sz="quarter" idx="3"/>
          </p:nvPr>
        </p:nvSpPr>
        <p:spPr>
          <a:xfrm>
            <a:off x="1176866" y="5960533"/>
            <a:ext cx="5104667" cy="279400"/>
          </a:xfrm>
          <a:prstGeom prst="rect">
            <a:avLst/>
          </a:prstGeom>
        </p:spPr>
        <p:txBody>
          <a:bodyPr vert="horz" lIns="91440" tIns="45720" rIns="91440" bIns="45720" rtlCol="0" anchor="ctr"/>
          <a:lstStyle>
            <a:lvl1pPr algn="l">
              <a:defRPr sz="923"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923" b="0" i="0">
                <a:solidFill>
                  <a:schemeClr val="tx1"/>
                </a:solidFill>
                <a:effectLst/>
                <a:latin typeface="+mn-lt"/>
              </a:defRPr>
            </a:lvl1pPr>
          </a:lstStyle>
          <a:p>
            <a:fld id="{C9ED22E4-9F28-46E3-8DCA-DBA385ABA95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619247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txStyles>
    <p:titleStyle>
      <a:lvl1pPr algn="ctr" defTabSz="422041" rtl="0" eaLnBrk="1" latinLnBrk="0" hangingPunct="1">
        <a:spcBef>
          <a:spcPct val="0"/>
        </a:spcBef>
        <a:buNone/>
        <a:defRPr sz="3692"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3776" indent="-263776" algn="l" defTabSz="422041" rtl="0" eaLnBrk="1" latinLnBrk="0" hangingPunct="1">
        <a:spcBef>
          <a:spcPct val="20000"/>
        </a:spcBef>
        <a:spcAft>
          <a:spcPts val="554"/>
        </a:spcAft>
        <a:buClr>
          <a:schemeClr val="accent1"/>
        </a:buClr>
        <a:buSzPct val="115000"/>
        <a:buFont typeface="Arial"/>
        <a:buChar char="•"/>
        <a:defRPr sz="2215" kern="1200" cap="none">
          <a:solidFill>
            <a:schemeClr val="tx1">
              <a:lumMod val="85000"/>
              <a:lumOff val="15000"/>
            </a:schemeClr>
          </a:solidFill>
          <a:effectLst/>
          <a:latin typeface="+mn-lt"/>
          <a:ea typeface="+mn-ea"/>
          <a:cs typeface="+mn-cs"/>
        </a:defRPr>
      </a:lvl1pPr>
      <a:lvl2pPr marL="685817" indent="-263776" algn="l" defTabSz="422041" rtl="0" eaLnBrk="1" latinLnBrk="0" hangingPunct="1">
        <a:spcBef>
          <a:spcPct val="20000"/>
        </a:spcBef>
        <a:spcAft>
          <a:spcPts val="554"/>
        </a:spcAft>
        <a:buClr>
          <a:schemeClr val="accent1"/>
        </a:buClr>
        <a:buSzPct val="115000"/>
        <a:buFont typeface="Arial"/>
        <a:buChar char="•"/>
        <a:defRPr sz="1846" kern="1200" cap="none">
          <a:solidFill>
            <a:schemeClr val="tx1">
              <a:lumMod val="85000"/>
              <a:lumOff val="15000"/>
            </a:schemeClr>
          </a:solidFill>
          <a:effectLst/>
          <a:latin typeface="+mn-lt"/>
          <a:ea typeface="+mn-ea"/>
          <a:cs typeface="+mn-cs"/>
        </a:defRPr>
      </a:lvl2pPr>
      <a:lvl3pPr marL="1107858" indent="-263776" algn="l" defTabSz="422041" rtl="0" eaLnBrk="1" latinLnBrk="0" hangingPunct="1">
        <a:spcBef>
          <a:spcPct val="20000"/>
        </a:spcBef>
        <a:spcAft>
          <a:spcPts val="554"/>
        </a:spcAft>
        <a:buClr>
          <a:schemeClr val="accent1"/>
        </a:buClr>
        <a:buSzPct val="115000"/>
        <a:buFont typeface="Arial"/>
        <a:buChar char="•"/>
        <a:defRPr sz="1662" kern="1200" cap="none">
          <a:solidFill>
            <a:schemeClr val="tx1">
              <a:lumMod val="85000"/>
              <a:lumOff val="15000"/>
            </a:schemeClr>
          </a:solidFill>
          <a:effectLst/>
          <a:latin typeface="+mn-lt"/>
          <a:ea typeface="+mn-ea"/>
          <a:cs typeface="+mn-cs"/>
        </a:defRPr>
      </a:lvl3pPr>
      <a:lvl4pPr marL="1424389" indent="-158265" algn="l" defTabSz="422041" rtl="0" eaLnBrk="1" latinLnBrk="0" hangingPunct="1">
        <a:spcBef>
          <a:spcPct val="20000"/>
        </a:spcBef>
        <a:spcAft>
          <a:spcPts val="554"/>
        </a:spcAft>
        <a:buClr>
          <a:schemeClr val="accent1"/>
        </a:buClr>
        <a:buSzPct val="115000"/>
        <a:buFont typeface="Arial"/>
        <a:buChar char="•"/>
        <a:defRPr sz="1477" kern="1200" cap="none">
          <a:solidFill>
            <a:schemeClr val="tx1">
              <a:lumMod val="85000"/>
              <a:lumOff val="15000"/>
            </a:schemeClr>
          </a:solidFill>
          <a:effectLst/>
          <a:latin typeface="+mn-lt"/>
          <a:ea typeface="+mn-ea"/>
          <a:cs typeface="+mn-cs"/>
        </a:defRPr>
      </a:lvl4pPr>
      <a:lvl5pPr marL="1846431" indent="-158265" algn="l" defTabSz="422041" rtl="0" eaLnBrk="1" latinLnBrk="0" hangingPunct="1">
        <a:spcBef>
          <a:spcPct val="20000"/>
        </a:spcBef>
        <a:spcAft>
          <a:spcPts val="554"/>
        </a:spcAft>
        <a:buClr>
          <a:schemeClr val="accent1"/>
        </a:buClr>
        <a:buSzPct val="115000"/>
        <a:buFont typeface="Arial"/>
        <a:buChar char="•"/>
        <a:defRPr sz="1292" kern="1200" cap="none">
          <a:solidFill>
            <a:schemeClr val="tx1">
              <a:lumMod val="85000"/>
              <a:lumOff val="15000"/>
            </a:schemeClr>
          </a:solidFill>
          <a:effectLst/>
          <a:latin typeface="+mn-lt"/>
          <a:ea typeface="+mn-ea"/>
          <a:cs typeface="+mn-cs"/>
        </a:defRPr>
      </a:lvl5pPr>
      <a:lvl6pPr marL="2321227" indent="-211021" algn="l" defTabSz="422041" rtl="0" eaLnBrk="1" latinLnBrk="0" hangingPunct="1">
        <a:spcBef>
          <a:spcPct val="20000"/>
        </a:spcBef>
        <a:spcAft>
          <a:spcPts val="554"/>
        </a:spcAft>
        <a:buClr>
          <a:schemeClr val="accent1"/>
        </a:buClr>
        <a:buSzPct val="115000"/>
        <a:buFont typeface="Arial"/>
        <a:buChar char="•"/>
        <a:defRPr sz="1292" kern="1200" cap="none">
          <a:solidFill>
            <a:schemeClr val="tx1">
              <a:lumMod val="85000"/>
              <a:lumOff val="15000"/>
            </a:schemeClr>
          </a:solidFill>
          <a:effectLst/>
          <a:latin typeface="+mn-lt"/>
          <a:ea typeface="+mn-ea"/>
          <a:cs typeface="+mn-cs"/>
        </a:defRPr>
      </a:lvl6pPr>
      <a:lvl7pPr marL="2743269" indent="-211021" algn="l" defTabSz="422041" rtl="0" eaLnBrk="1" latinLnBrk="0" hangingPunct="1">
        <a:spcBef>
          <a:spcPct val="20000"/>
        </a:spcBef>
        <a:spcAft>
          <a:spcPts val="554"/>
        </a:spcAft>
        <a:buClr>
          <a:schemeClr val="accent1"/>
        </a:buClr>
        <a:buSzPct val="115000"/>
        <a:buFont typeface="Arial"/>
        <a:buChar char="•"/>
        <a:defRPr sz="1292" kern="1200" cap="none">
          <a:solidFill>
            <a:schemeClr val="tx1">
              <a:lumMod val="85000"/>
              <a:lumOff val="15000"/>
            </a:schemeClr>
          </a:solidFill>
          <a:effectLst/>
          <a:latin typeface="+mn-lt"/>
          <a:ea typeface="+mn-ea"/>
          <a:cs typeface="+mn-cs"/>
        </a:defRPr>
      </a:lvl7pPr>
      <a:lvl8pPr marL="3165310" indent="-211021" algn="l" defTabSz="422041" rtl="0" eaLnBrk="1" latinLnBrk="0" hangingPunct="1">
        <a:spcBef>
          <a:spcPct val="20000"/>
        </a:spcBef>
        <a:spcAft>
          <a:spcPts val="554"/>
        </a:spcAft>
        <a:buClr>
          <a:schemeClr val="accent1"/>
        </a:buClr>
        <a:buSzPct val="115000"/>
        <a:buFont typeface="Arial"/>
        <a:buChar char="•"/>
        <a:defRPr sz="1292" kern="1200" cap="none">
          <a:solidFill>
            <a:schemeClr val="tx1">
              <a:lumMod val="85000"/>
              <a:lumOff val="15000"/>
            </a:schemeClr>
          </a:solidFill>
          <a:effectLst/>
          <a:latin typeface="+mn-lt"/>
          <a:ea typeface="+mn-ea"/>
          <a:cs typeface="+mn-cs"/>
        </a:defRPr>
      </a:lvl8pPr>
      <a:lvl9pPr marL="3587351" indent="-211021" algn="l" defTabSz="422041" rtl="0" eaLnBrk="1" latinLnBrk="0" hangingPunct="1">
        <a:spcBef>
          <a:spcPct val="20000"/>
        </a:spcBef>
        <a:spcAft>
          <a:spcPts val="554"/>
        </a:spcAft>
        <a:buClr>
          <a:schemeClr val="accent1"/>
        </a:buClr>
        <a:buSzPct val="115000"/>
        <a:buFont typeface="Arial"/>
        <a:buChar char="•"/>
        <a:defRPr sz="1292" kern="1200" cap="none">
          <a:solidFill>
            <a:schemeClr val="tx1">
              <a:lumMod val="85000"/>
              <a:lumOff val="15000"/>
            </a:schemeClr>
          </a:solidFill>
          <a:effectLst/>
          <a:latin typeface="+mn-lt"/>
          <a:ea typeface="+mn-ea"/>
          <a:cs typeface="+mn-cs"/>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body" idx="1"/>
          </p:nvPr>
        </p:nvSpPr>
        <p:spPr bwMode="auto">
          <a:xfrm>
            <a:off x="914400" y="2057400"/>
            <a:ext cx="7696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4" name="Rectangle 3"/>
          <p:cNvSpPr>
            <a:spLocks noChangeArrowheads="1"/>
          </p:cNvSpPr>
          <p:nvPr userDrawn="1"/>
        </p:nvSpPr>
        <p:spPr bwMode="auto">
          <a:xfrm>
            <a:off x="0" y="0"/>
            <a:ext cx="9144000" cy="706438"/>
          </a:xfrm>
          <a:prstGeom prst="rect">
            <a:avLst/>
          </a:prstGeom>
          <a:solidFill>
            <a:srgbClr val="000000"/>
          </a:solidFill>
          <a:ln w="0" algn="ctr">
            <a:noFill/>
            <a:round/>
            <a:headEnd/>
            <a:tailEnd/>
          </a:ln>
          <a:effectLst>
            <a:outerShdw dist="38100" dir="5400000" rotWithShape="0">
              <a:srgbClr val="000000">
                <a:alpha val="42999"/>
              </a:srgbClr>
            </a:outerShdw>
          </a:effectLst>
        </p:spPr>
        <p:txBody>
          <a:bodyPr anchor="ctr"/>
          <a:lstStyle/>
          <a:p>
            <a:pPr algn="ctr" defTabSz="422041" fontAlgn="auto">
              <a:spcBef>
                <a:spcPts val="0"/>
              </a:spcBef>
              <a:spcAft>
                <a:spcPts val="0"/>
              </a:spcAft>
              <a:defRPr/>
            </a:pPr>
            <a:endParaRPr lang="en-US" sz="1662">
              <a:solidFill>
                <a:srgbClr val="FFFFFF"/>
              </a:solidFill>
              <a:latin typeface="Arial"/>
            </a:endParaRPr>
          </a:p>
        </p:txBody>
      </p:sp>
      <p:pic>
        <p:nvPicPr>
          <p:cNvPr id="1028" name="Picture 12" descr="UNMC_icon_box_pms186_RGB.eps"/>
          <p:cNvPicPr>
            <a:picLocks noChangeAspect="1"/>
          </p:cNvPicPr>
          <p:nvPr userDrawn="1"/>
        </p:nvPicPr>
        <p:blipFill>
          <a:blip r:embed="rId13" cstate="print"/>
          <a:srcRect/>
          <a:stretch>
            <a:fillRect/>
          </a:stretch>
        </p:blipFill>
        <p:spPr bwMode="auto">
          <a:xfrm>
            <a:off x="0" y="0"/>
            <a:ext cx="706438" cy="706438"/>
          </a:xfrm>
          <a:prstGeom prst="rect">
            <a:avLst/>
          </a:prstGeom>
          <a:noFill/>
          <a:ln w="9525">
            <a:noFill/>
            <a:miter lim="800000"/>
            <a:headEnd/>
            <a:tailEnd/>
          </a:ln>
        </p:spPr>
      </p:pic>
      <p:sp>
        <p:nvSpPr>
          <p:cNvPr id="88079" name="Rectangle 15"/>
          <p:cNvSpPr>
            <a:spLocks noGrp="1" noChangeArrowheads="1"/>
          </p:cNvSpPr>
          <p:nvPr>
            <p:ph type="ftr" sz="quarter" idx="3"/>
          </p:nvPr>
        </p:nvSpPr>
        <p:spPr bwMode="auto">
          <a:xfrm>
            <a:off x="914400" y="152400"/>
            <a:ext cx="5486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mtClean="0"/>
            </a:lvl1pPr>
          </a:lstStyle>
          <a:p>
            <a:pPr>
              <a:defRPr/>
            </a:pPr>
            <a:r>
              <a:rPr lang="en-US" sz="1292">
                <a:solidFill>
                  <a:srgbClr val="FFFFFF"/>
                </a:solidFill>
                <a:latin typeface="Arial"/>
              </a:rPr>
              <a:t>University of Nebraska Medical Center</a:t>
            </a:r>
          </a:p>
        </p:txBody>
      </p:sp>
      <p:sp>
        <p:nvSpPr>
          <p:cNvPr id="1030" name="Rectangle 19"/>
          <p:cNvSpPr>
            <a:spLocks noGrp="1" noChangeArrowheads="1"/>
          </p:cNvSpPr>
          <p:nvPr>
            <p:ph type="title"/>
          </p:nvPr>
        </p:nvSpPr>
        <p:spPr bwMode="auto">
          <a:xfrm>
            <a:off x="914400" y="914400"/>
            <a:ext cx="82296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4179514977"/>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ransition/>
  <p:hf hdr="0" ftr="0" dt="0"/>
  <p:txStyles>
    <p:titleStyle>
      <a:lvl1pPr algn="l" rtl="0" eaLnBrk="0" fontAlgn="base" hangingPunct="0">
        <a:spcBef>
          <a:spcPct val="0"/>
        </a:spcBef>
        <a:spcAft>
          <a:spcPct val="0"/>
        </a:spcAft>
        <a:defRPr sz="2954" b="1">
          <a:solidFill>
            <a:schemeClr val="tx2"/>
          </a:solidFill>
          <a:latin typeface="+mj-lt"/>
          <a:ea typeface="+mj-ea"/>
          <a:cs typeface="+mj-cs"/>
        </a:defRPr>
      </a:lvl1pPr>
      <a:lvl2pPr algn="l" rtl="0" eaLnBrk="0" fontAlgn="base" hangingPunct="0">
        <a:spcBef>
          <a:spcPct val="0"/>
        </a:spcBef>
        <a:spcAft>
          <a:spcPct val="0"/>
        </a:spcAft>
        <a:defRPr sz="2954" b="1">
          <a:solidFill>
            <a:schemeClr val="tx2"/>
          </a:solidFill>
          <a:latin typeface="Arial" charset="0"/>
        </a:defRPr>
      </a:lvl2pPr>
      <a:lvl3pPr algn="l" rtl="0" eaLnBrk="0" fontAlgn="base" hangingPunct="0">
        <a:spcBef>
          <a:spcPct val="0"/>
        </a:spcBef>
        <a:spcAft>
          <a:spcPct val="0"/>
        </a:spcAft>
        <a:defRPr sz="2954" b="1">
          <a:solidFill>
            <a:schemeClr val="tx2"/>
          </a:solidFill>
          <a:latin typeface="Arial" charset="0"/>
        </a:defRPr>
      </a:lvl3pPr>
      <a:lvl4pPr algn="l" rtl="0" eaLnBrk="0" fontAlgn="base" hangingPunct="0">
        <a:spcBef>
          <a:spcPct val="0"/>
        </a:spcBef>
        <a:spcAft>
          <a:spcPct val="0"/>
        </a:spcAft>
        <a:defRPr sz="2954" b="1">
          <a:solidFill>
            <a:schemeClr val="tx2"/>
          </a:solidFill>
          <a:latin typeface="Arial" charset="0"/>
        </a:defRPr>
      </a:lvl4pPr>
      <a:lvl5pPr algn="l" rtl="0" eaLnBrk="0" fontAlgn="base" hangingPunct="0">
        <a:spcBef>
          <a:spcPct val="0"/>
        </a:spcBef>
        <a:spcAft>
          <a:spcPct val="0"/>
        </a:spcAft>
        <a:defRPr sz="2954" b="1">
          <a:solidFill>
            <a:schemeClr val="tx2"/>
          </a:solidFill>
          <a:latin typeface="Arial" charset="0"/>
        </a:defRPr>
      </a:lvl5pPr>
      <a:lvl6pPr marL="422041" algn="l" rtl="0" fontAlgn="base">
        <a:spcBef>
          <a:spcPct val="0"/>
        </a:spcBef>
        <a:spcAft>
          <a:spcPct val="0"/>
        </a:spcAft>
        <a:defRPr sz="2954" b="1">
          <a:solidFill>
            <a:schemeClr val="tx2"/>
          </a:solidFill>
          <a:latin typeface="Arial" charset="0"/>
        </a:defRPr>
      </a:lvl6pPr>
      <a:lvl7pPr marL="844083" algn="l" rtl="0" fontAlgn="base">
        <a:spcBef>
          <a:spcPct val="0"/>
        </a:spcBef>
        <a:spcAft>
          <a:spcPct val="0"/>
        </a:spcAft>
        <a:defRPr sz="2954" b="1">
          <a:solidFill>
            <a:schemeClr val="tx2"/>
          </a:solidFill>
          <a:latin typeface="Arial" charset="0"/>
        </a:defRPr>
      </a:lvl7pPr>
      <a:lvl8pPr marL="1266124" algn="l" rtl="0" fontAlgn="base">
        <a:spcBef>
          <a:spcPct val="0"/>
        </a:spcBef>
        <a:spcAft>
          <a:spcPct val="0"/>
        </a:spcAft>
        <a:defRPr sz="2954" b="1">
          <a:solidFill>
            <a:schemeClr val="tx2"/>
          </a:solidFill>
          <a:latin typeface="Arial" charset="0"/>
        </a:defRPr>
      </a:lvl8pPr>
      <a:lvl9pPr marL="1688165" algn="l" rtl="0" fontAlgn="base">
        <a:spcBef>
          <a:spcPct val="0"/>
        </a:spcBef>
        <a:spcAft>
          <a:spcPct val="0"/>
        </a:spcAft>
        <a:defRPr sz="2954" b="1">
          <a:solidFill>
            <a:schemeClr val="tx2"/>
          </a:solidFill>
          <a:latin typeface="Arial" charset="0"/>
        </a:defRPr>
      </a:lvl9pPr>
    </p:titleStyle>
    <p:bodyStyle>
      <a:lvl1pPr marL="562722" indent="-562722" algn="l" rtl="0" eaLnBrk="0" fontAlgn="base" hangingPunct="0">
        <a:lnSpc>
          <a:spcPct val="130000"/>
        </a:lnSpc>
        <a:spcBef>
          <a:spcPct val="20000"/>
        </a:spcBef>
        <a:spcAft>
          <a:spcPct val="0"/>
        </a:spcAft>
        <a:defRPr sz="2585">
          <a:solidFill>
            <a:srgbClr val="C60C30"/>
          </a:solidFill>
          <a:latin typeface="+mn-lt"/>
          <a:ea typeface="+mn-ea"/>
          <a:cs typeface="+mn-cs"/>
        </a:defRPr>
      </a:lvl1pPr>
      <a:lvl2pPr marL="914423" indent="-492382" algn="l" rtl="0" eaLnBrk="0" fontAlgn="base" hangingPunct="0">
        <a:lnSpc>
          <a:spcPct val="130000"/>
        </a:lnSpc>
        <a:spcBef>
          <a:spcPct val="20000"/>
        </a:spcBef>
        <a:spcAft>
          <a:spcPct val="0"/>
        </a:spcAft>
        <a:buAutoNum type="arabicPeriod"/>
        <a:defRPr sz="2215">
          <a:solidFill>
            <a:schemeClr val="tx1"/>
          </a:solidFill>
          <a:latin typeface="+mn-lt"/>
        </a:defRPr>
      </a:lvl2pPr>
      <a:lvl3pPr marL="1266124" indent="-422041" algn="l" rtl="0" eaLnBrk="0" fontAlgn="base" hangingPunct="0">
        <a:lnSpc>
          <a:spcPct val="130000"/>
        </a:lnSpc>
        <a:spcBef>
          <a:spcPct val="20000"/>
        </a:spcBef>
        <a:spcAft>
          <a:spcPct val="0"/>
        </a:spcAft>
        <a:buChar char="•"/>
        <a:defRPr sz="1846">
          <a:solidFill>
            <a:schemeClr val="tx1"/>
          </a:solidFill>
          <a:latin typeface="+mn-lt"/>
        </a:defRPr>
      </a:lvl3pPr>
      <a:lvl4pPr marL="1617825" indent="-351701" algn="l" rtl="0" eaLnBrk="0" fontAlgn="base" hangingPunct="0">
        <a:lnSpc>
          <a:spcPct val="130000"/>
        </a:lnSpc>
        <a:spcBef>
          <a:spcPct val="20000"/>
        </a:spcBef>
        <a:spcAft>
          <a:spcPct val="0"/>
        </a:spcAft>
        <a:buChar char="•"/>
        <a:defRPr sz="1846">
          <a:solidFill>
            <a:schemeClr val="tx1"/>
          </a:solidFill>
          <a:latin typeface="+mn-lt"/>
        </a:defRPr>
      </a:lvl4pPr>
      <a:lvl5pPr marL="2039866" indent="-351701" algn="l" rtl="0" eaLnBrk="0" fontAlgn="base" hangingPunct="0">
        <a:spcBef>
          <a:spcPct val="20000"/>
        </a:spcBef>
        <a:spcAft>
          <a:spcPct val="0"/>
        </a:spcAft>
        <a:buChar char="»"/>
        <a:defRPr sz="1846">
          <a:solidFill>
            <a:schemeClr val="tx1"/>
          </a:solidFill>
          <a:latin typeface="+mn-lt"/>
        </a:defRPr>
      </a:lvl5pPr>
      <a:lvl6pPr marL="2461908" indent="-351701" algn="l" rtl="0" fontAlgn="base">
        <a:spcBef>
          <a:spcPct val="20000"/>
        </a:spcBef>
        <a:spcAft>
          <a:spcPct val="0"/>
        </a:spcAft>
        <a:buChar char="»"/>
        <a:defRPr sz="1846">
          <a:solidFill>
            <a:schemeClr val="tx1"/>
          </a:solidFill>
          <a:latin typeface="+mn-lt"/>
        </a:defRPr>
      </a:lvl6pPr>
      <a:lvl7pPr marL="2883949" indent="-351701" algn="l" rtl="0" fontAlgn="base">
        <a:spcBef>
          <a:spcPct val="20000"/>
        </a:spcBef>
        <a:spcAft>
          <a:spcPct val="0"/>
        </a:spcAft>
        <a:buChar char="»"/>
        <a:defRPr sz="1846">
          <a:solidFill>
            <a:schemeClr val="tx1"/>
          </a:solidFill>
          <a:latin typeface="+mn-lt"/>
        </a:defRPr>
      </a:lvl7pPr>
      <a:lvl8pPr marL="3305990" indent="-351701" algn="l" rtl="0" fontAlgn="base">
        <a:spcBef>
          <a:spcPct val="20000"/>
        </a:spcBef>
        <a:spcAft>
          <a:spcPct val="0"/>
        </a:spcAft>
        <a:buChar char="»"/>
        <a:defRPr sz="1846">
          <a:solidFill>
            <a:schemeClr val="tx1"/>
          </a:solidFill>
          <a:latin typeface="+mn-lt"/>
        </a:defRPr>
      </a:lvl8pPr>
      <a:lvl9pPr marL="3728032" indent="-351701" algn="l" rtl="0" fontAlgn="base">
        <a:spcBef>
          <a:spcPct val="20000"/>
        </a:spcBef>
        <a:spcAft>
          <a:spcPct val="0"/>
        </a:spcAft>
        <a:buChar char="»"/>
        <a:defRPr sz="1846">
          <a:solidFill>
            <a:schemeClr val="tx1"/>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2" name="Title Placeholder 1"/>
          <p:cNvSpPr>
            <a:spLocks noGrp="1"/>
          </p:cNvSpPr>
          <p:nvPr>
            <p:ph type="title"/>
          </p:nvPr>
        </p:nvSpPr>
        <p:spPr>
          <a:xfrm>
            <a:off x="1793290" y="4372168"/>
            <a:ext cx="6512511" cy="1143000"/>
          </a:xfrm>
          <a:prstGeom prst="rect">
            <a:avLst/>
          </a:prstGeom>
          <a:effectLst/>
        </p:spPr>
        <p:txBody>
          <a:bodyPr vert="horz" lIns="107287" tIns="53643" rIns="107287" bIns="53643"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107287" tIns="53643" rIns="107287" bIns="5364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11"/>
            <a:ext cx="2514600" cy="365125"/>
          </a:xfrm>
          <a:prstGeom prst="rect">
            <a:avLst/>
          </a:prstGeom>
        </p:spPr>
        <p:txBody>
          <a:bodyPr vert="horz" lIns="107287" tIns="53643" rIns="107287" bIns="53643" rtlCol="0" anchor="ctr"/>
          <a:lstStyle>
            <a:lvl1pPr algn="r">
              <a:defRPr sz="1200" b="1">
                <a:solidFill>
                  <a:schemeClr val="tx1">
                    <a:lumMod val="50000"/>
                    <a:lumOff val="50000"/>
                  </a:schemeClr>
                </a:solidFill>
              </a:defRPr>
            </a:lvl1pPr>
          </a:lstStyle>
          <a:p>
            <a:fld id="{28E80666-FB37-4B36-9149-507F3B0178E3}" type="datetimeFigureOut">
              <a:rPr lang="en-US" smtClean="0"/>
              <a:pPr/>
              <a:t>9/12/2017</a:t>
            </a:fld>
            <a:endParaRPr lang="en-US" dirty="0"/>
          </a:p>
        </p:txBody>
      </p:sp>
      <p:sp>
        <p:nvSpPr>
          <p:cNvPr id="5" name="Footer Placeholder 4"/>
          <p:cNvSpPr>
            <a:spLocks noGrp="1"/>
          </p:cNvSpPr>
          <p:nvPr>
            <p:ph type="ftr" sz="quarter" idx="3"/>
          </p:nvPr>
        </p:nvSpPr>
        <p:spPr>
          <a:xfrm>
            <a:off x="457206" y="6172211"/>
            <a:ext cx="3352801" cy="365125"/>
          </a:xfrm>
          <a:prstGeom prst="rect">
            <a:avLst/>
          </a:prstGeom>
        </p:spPr>
        <p:txBody>
          <a:bodyPr vert="horz" lIns="107287" tIns="53643" rIns="107287" bIns="53643" rtlCol="0" anchor="ctr"/>
          <a:lstStyle>
            <a:lvl1pPr algn="l">
              <a:defRPr sz="1200" b="1">
                <a:solidFill>
                  <a:schemeClr val="tx1">
                    <a:lumMod val="50000"/>
                    <a:lumOff val="50000"/>
                  </a:schemeClr>
                </a:solidFill>
              </a:defRPr>
            </a:lvl1pPr>
          </a:lstStyle>
          <a:p>
            <a:pPr>
              <a:defRPr/>
            </a:pPr>
            <a:r>
              <a:rPr lang="en-US" smtClean="0"/>
              <a:t>University of Nebraska Medical Center</a:t>
            </a:r>
            <a:endParaRPr lang="en-US"/>
          </a:p>
        </p:txBody>
      </p:sp>
      <p:sp>
        <p:nvSpPr>
          <p:cNvPr id="6" name="Slide Number Placeholder 5"/>
          <p:cNvSpPr>
            <a:spLocks noGrp="1"/>
          </p:cNvSpPr>
          <p:nvPr>
            <p:ph type="sldNum" sz="quarter" idx="4"/>
          </p:nvPr>
        </p:nvSpPr>
        <p:spPr>
          <a:xfrm>
            <a:off x="3810000" y="6172211"/>
            <a:ext cx="1828800" cy="365125"/>
          </a:xfrm>
          <a:prstGeom prst="rect">
            <a:avLst/>
          </a:prstGeom>
        </p:spPr>
        <p:txBody>
          <a:bodyPr vert="horz" lIns="107287" tIns="53643" rIns="107287" bIns="53643" rtlCol="0" anchor="ctr"/>
          <a:lstStyle>
            <a:lvl1pPr algn="ctr">
              <a:defRPr sz="1292" b="1">
                <a:solidFill>
                  <a:schemeClr val="tx1">
                    <a:lumMod val="50000"/>
                    <a:lumOff val="50000"/>
                  </a:schemeClr>
                </a:solidFill>
              </a:defRPr>
            </a:lvl1p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426450638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timing>
    <p:tnLst>
      <p:par>
        <p:cTn id="1" dur="indefinite" restart="never" nodeType="tmRoot"/>
      </p:par>
    </p:tnLst>
  </p:timing>
  <p:hf sldNum="0" hdr="0" dt="0"/>
  <p:txStyles>
    <p:titleStyle>
      <a:lvl1pPr marL="346627" indent="-346627" algn="r" defTabSz="990363" rtl="0" eaLnBrk="1" latinLnBrk="0" hangingPunct="1">
        <a:spcBef>
          <a:spcPct val="0"/>
        </a:spcBef>
        <a:buClr>
          <a:schemeClr val="accent6">
            <a:lumMod val="75000"/>
          </a:schemeClr>
        </a:buClr>
        <a:buSzPct val="128000"/>
        <a:buFont typeface="Georgia" pitchFamily="18" charset="0"/>
        <a:buChar char="*"/>
        <a:defRPr sz="4985"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47590" indent="-198072" algn="l" defTabSz="990363" rtl="0" eaLnBrk="1" latinLnBrk="0" hangingPunct="1">
        <a:spcBef>
          <a:spcPct val="20000"/>
        </a:spcBef>
        <a:spcAft>
          <a:spcPts val="325"/>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1pPr>
      <a:lvl2pPr marL="594217" indent="-198072" algn="l" defTabSz="990363" rtl="0" eaLnBrk="1" latinLnBrk="0" hangingPunct="1">
        <a:spcBef>
          <a:spcPct val="20000"/>
        </a:spcBef>
        <a:spcAft>
          <a:spcPts val="325"/>
        </a:spcAft>
        <a:buClr>
          <a:schemeClr val="accent6">
            <a:lumMod val="75000"/>
          </a:schemeClr>
        </a:buClr>
        <a:buSzPct val="130000"/>
        <a:buFont typeface="Georgia" pitchFamily="18" charset="0"/>
        <a:buChar char="*"/>
        <a:defRPr sz="2123" kern="1200">
          <a:solidFill>
            <a:schemeClr val="tx1">
              <a:lumMod val="75000"/>
              <a:lumOff val="25000"/>
            </a:schemeClr>
          </a:solidFill>
          <a:latin typeface="+mn-lt"/>
          <a:ea typeface="+mn-ea"/>
          <a:cs typeface="+mn-cs"/>
        </a:defRPr>
      </a:lvl2pPr>
      <a:lvl3pPr marL="891326" indent="-198072" algn="l" defTabSz="990363" rtl="0" eaLnBrk="1" latinLnBrk="0" hangingPunct="1">
        <a:spcBef>
          <a:spcPct val="20000"/>
        </a:spcBef>
        <a:spcAft>
          <a:spcPts val="325"/>
        </a:spcAft>
        <a:buClr>
          <a:schemeClr val="accent6">
            <a:lumMod val="75000"/>
          </a:schemeClr>
        </a:buClr>
        <a:buSzPct val="130000"/>
        <a:buFont typeface="Georgia" pitchFamily="18" charset="0"/>
        <a:buChar char="*"/>
        <a:defRPr sz="1939" kern="1200">
          <a:solidFill>
            <a:schemeClr val="tx1">
              <a:lumMod val="75000"/>
              <a:lumOff val="25000"/>
            </a:schemeClr>
          </a:solidFill>
          <a:latin typeface="+mn-lt"/>
          <a:ea typeface="+mn-ea"/>
          <a:cs typeface="+mn-cs"/>
        </a:defRPr>
      </a:lvl3pPr>
      <a:lvl4pPr marL="1188435" indent="-198072" algn="l" defTabSz="990363" rtl="0" eaLnBrk="1" latinLnBrk="0" hangingPunct="1">
        <a:spcBef>
          <a:spcPct val="20000"/>
        </a:spcBef>
        <a:spcAft>
          <a:spcPts val="325"/>
        </a:spcAft>
        <a:buClr>
          <a:schemeClr val="accent6">
            <a:lumMod val="75000"/>
          </a:schemeClr>
        </a:buClr>
        <a:buSzPct val="130000"/>
        <a:buFont typeface="Georgia" pitchFamily="18" charset="0"/>
        <a:buChar char="*"/>
        <a:defRPr sz="1754" kern="1200">
          <a:solidFill>
            <a:schemeClr val="tx1">
              <a:lumMod val="75000"/>
              <a:lumOff val="25000"/>
            </a:schemeClr>
          </a:solidFill>
          <a:latin typeface="+mn-lt"/>
          <a:ea typeface="+mn-ea"/>
          <a:cs typeface="+mn-cs"/>
        </a:defRPr>
      </a:lvl4pPr>
      <a:lvl5pPr marL="1505351" indent="-198072" algn="l" defTabSz="990363" rtl="0" eaLnBrk="1" latinLnBrk="0" hangingPunct="1">
        <a:spcBef>
          <a:spcPct val="20000"/>
        </a:spcBef>
        <a:spcAft>
          <a:spcPts val="325"/>
        </a:spcAft>
        <a:buClr>
          <a:schemeClr val="accent6">
            <a:lumMod val="75000"/>
          </a:schemeClr>
        </a:buClr>
        <a:buSzPct val="130000"/>
        <a:buFont typeface="Georgia" pitchFamily="18" charset="0"/>
        <a:buChar char="*"/>
        <a:defRPr sz="1477" kern="1200">
          <a:solidFill>
            <a:schemeClr val="tx1">
              <a:lumMod val="75000"/>
              <a:lumOff val="25000"/>
            </a:schemeClr>
          </a:solidFill>
          <a:latin typeface="+mn-lt"/>
          <a:ea typeface="+mn-ea"/>
          <a:cs typeface="+mn-cs"/>
        </a:defRPr>
      </a:lvl5pPr>
      <a:lvl6pPr marL="1802459" indent="-198072" algn="l" defTabSz="990363" rtl="0" eaLnBrk="1" latinLnBrk="0" hangingPunct="1">
        <a:spcBef>
          <a:spcPct val="20000"/>
        </a:spcBef>
        <a:spcAft>
          <a:spcPts val="325"/>
        </a:spcAft>
        <a:buClr>
          <a:schemeClr val="accent6">
            <a:lumMod val="75000"/>
          </a:schemeClr>
        </a:buClr>
        <a:buSzPct val="130000"/>
        <a:buFont typeface="Georgia" pitchFamily="18" charset="0"/>
        <a:buChar char="*"/>
        <a:defRPr sz="1477" kern="1200">
          <a:solidFill>
            <a:schemeClr val="tx1">
              <a:lumMod val="75000"/>
              <a:lumOff val="25000"/>
            </a:schemeClr>
          </a:solidFill>
          <a:latin typeface="+mn-lt"/>
          <a:ea typeface="+mn-ea"/>
          <a:cs typeface="+mn-cs"/>
        </a:defRPr>
      </a:lvl6pPr>
      <a:lvl7pPr marL="2129279" indent="-198072" algn="l" defTabSz="990363" rtl="0" eaLnBrk="1" latinLnBrk="0" hangingPunct="1">
        <a:spcBef>
          <a:spcPct val="20000"/>
        </a:spcBef>
        <a:spcAft>
          <a:spcPts val="325"/>
        </a:spcAft>
        <a:buClr>
          <a:schemeClr val="accent6">
            <a:lumMod val="75000"/>
          </a:schemeClr>
        </a:buClr>
        <a:buSzPct val="130000"/>
        <a:buFont typeface="Georgia" pitchFamily="18" charset="0"/>
        <a:buChar char="*"/>
        <a:defRPr sz="1477" kern="1200">
          <a:solidFill>
            <a:schemeClr val="tx1">
              <a:lumMod val="75000"/>
              <a:lumOff val="25000"/>
            </a:schemeClr>
          </a:solidFill>
          <a:latin typeface="+mn-lt"/>
          <a:ea typeface="+mn-ea"/>
          <a:cs typeface="+mn-cs"/>
        </a:defRPr>
      </a:lvl7pPr>
      <a:lvl8pPr marL="2475906" indent="-198072" algn="l" defTabSz="990363" rtl="0" eaLnBrk="1" latinLnBrk="0" hangingPunct="1">
        <a:spcBef>
          <a:spcPct val="20000"/>
        </a:spcBef>
        <a:spcAft>
          <a:spcPts val="325"/>
        </a:spcAft>
        <a:buClr>
          <a:schemeClr val="accent6">
            <a:lumMod val="75000"/>
          </a:schemeClr>
        </a:buClr>
        <a:buSzPct val="130000"/>
        <a:buFont typeface="Georgia" pitchFamily="18" charset="0"/>
        <a:buChar char="*"/>
        <a:defRPr sz="1477" kern="1200">
          <a:solidFill>
            <a:schemeClr val="tx1">
              <a:lumMod val="75000"/>
              <a:lumOff val="25000"/>
            </a:schemeClr>
          </a:solidFill>
          <a:latin typeface="+mn-lt"/>
          <a:ea typeface="+mn-ea"/>
          <a:cs typeface="+mn-cs"/>
        </a:defRPr>
      </a:lvl8pPr>
      <a:lvl9pPr marL="2802725" indent="-198072" algn="l" defTabSz="990363" rtl="0" eaLnBrk="1" latinLnBrk="0" hangingPunct="1">
        <a:spcBef>
          <a:spcPct val="20000"/>
        </a:spcBef>
        <a:spcAft>
          <a:spcPts val="325"/>
        </a:spcAft>
        <a:buClr>
          <a:schemeClr val="accent6">
            <a:lumMod val="75000"/>
          </a:schemeClr>
        </a:buClr>
        <a:buSzPct val="130000"/>
        <a:buFont typeface="Georgia" pitchFamily="18" charset="0"/>
        <a:buChar char="*"/>
        <a:defRPr sz="1477" kern="1200">
          <a:solidFill>
            <a:schemeClr val="tx1">
              <a:lumMod val="75000"/>
              <a:lumOff val="25000"/>
            </a:schemeClr>
          </a:solidFill>
          <a:latin typeface="+mn-lt"/>
          <a:ea typeface="+mn-ea"/>
          <a:cs typeface="+mn-cs"/>
        </a:defRPr>
      </a:lvl9pPr>
    </p:bodyStyle>
    <p:otherStyle>
      <a:defPPr>
        <a:defRPr lang="en-US"/>
      </a:defPPr>
      <a:lvl1pPr marL="0" algn="l" defTabSz="990363" rtl="0" eaLnBrk="1" latinLnBrk="0" hangingPunct="1">
        <a:defRPr sz="1939" kern="1200">
          <a:solidFill>
            <a:schemeClr val="tx1"/>
          </a:solidFill>
          <a:latin typeface="+mn-lt"/>
          <a:ea typeface="+mn-ea"/>
          <a:cs typeface="+mn-cs"/>
        </a:defRPr>
      </a:lvl1pPr>
      <a:lvl2pPr marL="495181" algn="l" defTabSz="990363" rtl="0" eaLnBrk="1" latinLnBrk="0" hangingPunct="1">
        <a:defRPr sz="1939" kern="1200">
          <a:solidFill>
            <a:schemeClr val="tx1"/>
          </a:solidFill>
          <a:latin typeface="+mn-lt"/>
          <a:ea typeface="+mn-ea"/>
          <a:cs typeface="+mn-cs"/>
        </a:defRPr>
      </a:lvl2pPr>
      <a:lvl3pPr marL="990363" algn="l" defTabSz="990363" rtl="0" eaLnBrk="1" latinLnBrk="0" hangingPunct="1">
        <a:defRPr sz="1939" kern="1200">
          <a:solidFill>
            <a:schemeClr val="tx1"/>
          </a:solidFill>
          <a:latin typeface="+mn-lt"/>
          <a:ea typeface="+mn-ea"/>
          <a:cs typeface="+mn-cs"/>
        </a:defRPr>
      </a:lvl3pPr>
      <a:lvl4pPr marL="1485543" algn="l" defTabSz="990363" rtl="0" eaLnBrk="1" latinLnBrk="0" hangingPunct="1">
        <a:defRPr sz="1939" kern="1200">
          <a:solidFill>
            <a:schemeClr val="tx1"/>
          </a:solidFill>
          <a:latin typeface="+mn-lt"/>
          <a:ea typeface="+mn-ea"/>
          <a:cs typeface="+mn-cs"/>
        </a:defRPr>
      </a:lvl4pPr>
      <a:lvl5pPr marL="1980724" algn="l" defTabSz="990363" rtl="0" eaLnBrk="1" latinLnBrk="0" hangingPunct="1">
        <a:defRPr sz="1939" kern="1200">
          <a:solidFill>
            <a:schemeClr val="tx1"/>
          </a:solidFill>
          <a:latin typeface="+mn-lt"/>
          <a:ea typeface="+mn-ea"/>
          <a:cs typeface="+mn-cs"/>
        </a:defRPr>
      </a:lvl5pPr>
      <a:lvl6pPr marL="2475906" algn="l" defTabSz="990363" rtl="0" eaLnBrk="1" latinLnBrk="0" hangingPunct="1">
        <a:defRPr sz="1939" kern="1200">
          <a:solidFill>
            <a:schemeClr val="tx1"/>
          </a:solidFill>
          <a:latin typeface="+mn-lt"/>
          <a:ea typeface="+mn-ea"/>
          <a:cs typeface="+mn-cs"/>
        </a:defRPr>
      </a:lvl6pPr>
      <a:lvl7pPr marL="2971087" algn="l" defTabSz="990363" rtl="0" eaLnBrk="1" latinLnBrk="0" hangingPunct="1">
        <a:defRPr sz="1939" kern="1200">
          <a:solidFill>
            <a:schemeClr val="tx1"/>
          </a:solidFill>
          <a:latin typeface="+mn-lt"/>
          <a:ea typeface="+mn-ea"/>
          <a:cs typeface="+mn-cs"/>
        </a:defRPr>
      </a:lvl7pPr>
      <a:lvl8pPr marL="3466267" algn="l" defTabSz="990363" rtl="0" eaLnBrk="1" latinLnBrk="0" hangingPunct="1">
        <a:defRPr sz="1939" kern="1200">
          <a:solidFill>
            <a:schemeClr val="tx1"/>
          </a:solidFill>
          <a:latin typeface="+mn-lt"/>
          <a:ea typeface="+mn-ea"/>
          <a:cs typeface="+mn-cs"/>
        </a:defRPr>
      </a:lvl8pPr>
      <a:lvl9pPr marL="3961449" algn="l" defTabSz="990363" rtl="0" eaLnBrk="1" latinLnBrk="0" hangingPunct="1">
        <a:defRPr sz="193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F5994D-3C6B-4EA4-AA24-1DDA5E2B1D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2955D0-B6CC-4A29-B63C-6454AF8BE4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027389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793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79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Arial" pitchFamily="34" charset="0"/>
            </a:endParaRPr>
          </a:p>
        </p:txBody>
      </p:sp>
      <p:sp>
        <p:nvSpPr>
          <p:cNvPr id="1679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Arial" pitchFamily="34" charset="0"/>
            </a:endParaRPr>
          </a:p>
        </p:txBody>
      </p:sp>
      <p:sp>
        <p:nvSpPr>
          <p:cNvPr id="1679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B4B135-3D02-468C-85F3-174C7F43940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Arial" pitchFamily="34" charset="0"/>
            </a:endParaRPr>
          </a:p>
        </p:txBody>
      </p:sp>
    </p:spTree>
    <p:extLst>
      <p:ext uri="{BB962C8B-B14F-4D97-AF65-F5344CB8AC3E}">
        <p14:creationId xmlns:p14="http://schemas.microsoft.com/office/powerpoint/2010/main" val="1746028992"/>
      </p:ext>
    </p:extLst>
  </p:cSld>
  <p:clrMap bg1="dk1" tx1="lt1" bg2="dk2" tx2="lt2" accent1="accent1" accent2="accent2" accent3="accent3" accent4="accent4" accent5="accent5" accent6="accent6" hlink="hlink" folHlink="folHlink"/>
  <p:sldLayoutIdLst>
    <p:sldLayoutId id="214748394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10333_Interior_Slide_1.jpg"/>
          <p:cNvPicPr>
            <a:picLocks noChangeAspect="1"/>
          </p:cNvPicPr>
          <p:nvPr userDrawn="1"/>
        </p:nvPicPr>
        <p:blipFill>
          <a:blip r:embed="rId5"/>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871322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Lst>
  <p:txStyles>
    <p:titleStyle>
      <a:lvl1pPr algn="l" defTabSz="422041" rtl="0" eaLnBrk="1" latinLnBrk="0" hangingPunct="1">
        <a:spcBef>
          <a:spcPct val="0"/>
        </a:spcBef>
        <a:buNone/>
        <a:defRPr sz="2954" kern="1200" cap="all">
          <a:solidFill>
            <a:schemeClr val="tx1">
              <a:lumMod val="85000"/>
              <a:lumOff val="15000"/>
            </a:schemeClr>
          </a:solidFill>
          <a:latin typeface="Arial"/>
          <a:ea typeface="+mj-ea"/>
          <a:cs typeface="Arial"/>
        </a:defRPr>
      </a:lvl1pPr>
    </p:titleStyle>
    <p:bodyStyle>
      <a:lvl1pPr marL="316531" indent="-316531" algn="l" defTabSz="422041" rtl="0" eaLnBrk="1" latinLnBrk="0" hangingPunct="1">
        <a:spcBef>
          <a:spcPct val="20000"/>
        </a:spcBef>
        <a:buFont typeface="Arial"/>
        <a:buChar char="•"/>
        <a:defRPr sz="2585" kern="1200">
          <a:solidFill>
            <a:schemeClr val="tx1">
              <a:lumMod val="65000"/>
              <a:lumOff val="35000"/>
            </a:schemeClr>
          </a:solidFill>
          <a:latin typeface="Arial"/>
          <a:ea typeface="+mn-ea"/>
          <a:cs typeface="Arial"/>
        </a:defRPr>
      </a:lvl1pPr>
      <a:lvl2pPr marL="685817" indent="-263776" algn="l" defTabSz="422041" rtl="0" eaLnBrk="1" latinLnBrk="0" hangingPunct="1">
        <a:spcBef>
          <a:spcPct val="20000"/>
        </a:spcBef>
        <a:buFont typeface="Arial"/>
        <a:buChar char="–"/>
        <a:defRPr sz="2215" kern="1200">
          <a:solidFill>
            <a:schemeClr val="tx1">
              <a:lumMod val="65000"/>
              <a:lumOff val="35000"/>
            </a:schemeClr>
          </a:solidFill>
          <a:latin typeface="Arial"/>
          <a:ea typeface="+mn-ea"/>
          <a:cs typeface="Arial"/>
        </a:defRPr>
      </a:lvl2pPr>
      <a:lvl3pPr marL="1055103" indent="-211021" algn="l" defTabSz="422041" rtl="0" eaLnBrk="1" latinLnBrk="0" hangingPunct="1">
        <a:spcBef>
          <a:spcPct val="20000"/>
        </a:spcBef>
        <a:buFont typeface="Arial"/>
        <a:buChar char="•"/>
        <a:defRPr sz="1846" kern="1200">
          <a:solidFill>
            <a:schemeClr val="tx1">
              <a:lumMod val="65000"/>
              <a:lumOff val="35000"/>
            </a:schemeClr>
          </a:solidFill>
          <a:latin typeface="Arial"/>
          <a:ea typeface="+mn-ea"/>
          <a:cs typeface="Arial"/>
        </a:defRPr>
      </a:lvl3pPr>
      <a:lvl4pPr marL="1477145" indent="-211021" algn="l" defTabSz="422041" rtl="0" eaLnBrk="1" latinLnBrk="0" hangingPunct="1">
        <a:spcBef>
          <a:spcPct val="20000"/>
        </a:spcBef>
        <a:buFont typeface="Arial"/>
        <a:buChar char="–"/>
        <a:defRPr sz="1477" kern="1200">
          <a:solidFill>
            <a:schemeClr val="tx1">
              <a:lumMod val="65000"/>
              <a:lumOff val="35000"/>
            </a:schemeClr>
          </a:solidFill>
          <a:latin typeface="Arial"/>
          <a:ea typeface="+mn-ea"/>
          <a:cs typeface="Arial"/>
        </a:defRPr>
      </a:lvl4pPr>
      <a:lvl5pPr marL="1899186" indent="-211021" algn="l" defTabSz="422041" rtl="0" eaLnBrk="1" latinLnBrk="0" hangingPunct="1">
        <a:spcBef>
          <a:spcPct val="20000"/>
        </a:spcBef>
        <a:buFont typeface="Arial"/>
        <a:buChar char="»"/>
        <a:defRPr sz="1292" kern="1200">
          <a:solidFill>
            <a:schemeClr val="tx1">
              <a:lumMod val="65000"/>
              <a:lumOff val="35000"/>
            </a:schemeClr>
          </a:solidFill>
          <a:latin typeface="Arial"/>
          <a:ea typeface="+mn-ea"/>
          <a:cs typeface="Arial"/>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26.ti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jpeg"/><Relationship Id="rId7"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0.emf"/><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5.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tif"/><Relationship Id="rId4" Type="http://schemas.openxmlformats.org/officeDocument/2006/relationships/image" Target="../media/image37.tif"/></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1.tif"/><Relationship Id="rId5" Type="http://schemas.openxmlformats.org/officeDocument/2006/relationships/image" Target="../media/image40.tif"/><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6.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69.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49.wmf"/></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8.xml"/><Relationship Id="rId5" Type="http://schemas.openxmlformats.org/officeDocument/2006/relationships/image" Target="../media/image53.emf"/><Relationship Id="rId4" Type="http://schemas.openxmlformats.org/officeDocument/2006/relationships/image" Target="../media/image52.emf"/></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emf"/><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hyperlink" Target="http://www.cancer.gov/" TargetMode="External"/><Relationship Id="rId7"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png"/><Relationship Id="rId2" Type="http://schemas.openxmlformats.org/officeDocument/2006/relationships/notesSlide" Target="../notesSlides/notesSlide9.xml"/><Relationship Id="rId16" Type="http://schemas.openxmlformats.org/officeDocument/2006/relationships/image" Target="../media/image88.png"/><Relationship Id="rId1" Type="http://schemas.openxmlformats.org/officeDocument/2006/relationships/slideLayout" Target="../slideLayouts/slideLayout88.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e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8.xml"/><Relationship Id="rId6" Type="http://schemas.openxmlformats.org/officeDocument/2006/relationships/image" Target="../media/image93.jpg"/><Relationship Id="rId5" Type="http://schemas.openxmlformats.org/officeDocument/2006/relationships/image" Target="../media/image92.png"/><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31190"/>
            <a:ext cx="1004207" cy="495300"/>
          </a:xfrm>
          <a:prstGeom prst="rect">
            <a:avLst/>
          </a:prstGeom>
          <a:ln>
            <a:solidFill>
              <a:schemeClr val="tx1"/>
            </a:solidFill>
          </a:ln>
        </p:spPr>
      </p:pic>
      <p:sp>
        <p:nvSpPr>
          <p:cNvPr id="12" name="AutoShape 6" descr="Image result for edrn logo"/>
          <p:cNvSpPr>
            <a:spLocks noChangeAspect="1" noChangeArrowheads="1"/>
          </p:cNvSpPr>
          <p:nvPr/>
        </p:nvSpPr>
        <p:spPr bwMode="auto">
          <a:xfrm>
            <a:off x="-23812" y="754856"/>
            <a:ext cx="821531" cy="6429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3"/>
          <a:stretch>
            <a:fillRect/>
          </a:stretch>
        </p:blipFill>
        <p:spPr>
          <a:xfrm>
            <a:off x="8274503" y="6226270"/>
            <a:ext cx="869497" cy="631730"/>
          </a:xfrm>
          <a:prstGeom prst="rect">
            <a:avLst/>
          </a:prstGeom>
          <a:ln>
            <a:solidFill>
              <a:schemeClr val="tx1"/>
            </a:solidFill>
          </a:ln>
        </p:spPr>
      </p:pic>
      <p:sp>
        <p:nvSpPr>
          <p:cNvPr id="2" name="Rectangle 1"/>
          <p:cNvSpPr/>
          <p:nvPr/>
        </p:nvSpPr>
        <p:spPr>
          <a:xfrm>
            <a:off x="-23812" y="0"/>
            <a:ext cx="9143703" cy="68580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ctrTitle"/>
          </p:nvPr>
        </p:nvSpPr>
        <p:spPr>
          <a:xfrm>
            <a:off x="502103" y="688258"/>
            <a:ext cx="7772400" cy="2387600"/>
          </a:xfrm>
        </p:spPr>
        <p:txBody>
          <a:bodyPr>
            <a:noAutofit/>
          </a:bodyPr>
          <a:lstStyle/>
          <a:p>
            <a:r>
              <a:rPr lang="en-US" sz="4400" b="1" kern="0" dirty="0">
                <a:solidFill>
                  <a:srgbClr val="002060"/>
                </a:solidFill>
                <a:latin typeface="Arial"/>
              </a:rPr>
              <a:t>Mucins and their Associated Serological Panel for </a:t>
            </a:r>
            <a:r>
              <a:rPr lang="en-US" sz="4400" b="1" kern="0" dirty="0" smtClean="0">
                <a:solidFill>
                  <a:srgbClr val="002060"/>
                </a:solidFill>
                <a:latin typeface="Arial"/>
              </a:rPr>
              <a:t>Diagnosis </a:t>
            </a:r>
            <a:r>
              <a:rPr lang="en-US" sz="4400" b="1" kern="0" dirty="0">
                <a:solidFill>
                  <a:srgbClr val="002060"/>
                </a:solidFill>
                <a:latin typeface="Arial"/>
              </a:rPr>
              <a:t>of </a:t>
            </a:r>
            <a:r>
              <a:rPr lang="en-US" sz="4400" b="1" kern="0" dirty="0" smtClean="0">
                <a:solidFill>
                  <a:srgbClr val="002060"/>
                </a:solidFill>
                <a:latin typeface="Arial"/>
              </a:rPr>
              <a:t>Pancreatic </a:t>
            </a:r>
            <a:r>
              <a:rPr lang="en-US" sz="4400" b="1" kern="0" dirty="0">
                <a:solidFill>
                  <a:srgbClr val="002060"/>
                </a:solidFill>
                <a:latin typeface="Arial"/>
              </a:rPr>
              <a:t>Cancer</a:t>
            </a:r>
            <a:endParaRPr lang="en-US" sz="4400" dirty="0">
              <a:solidFill>
                <a:srgbClr val="002060"/>
              </a:solidFill>
            </a:endParaRPr>
          </a:p>
        </p:txBody>
      </p:sp>
      <p:sp>
        <p:nvSpPr>
          <p:cNvPr id="15" name="Subtitle 2"/>
          <p:cNvSpPr txBox="1">
            <a:spLocks/>
          </p:cNvSpPr>
          <p:nvPr/>
        </p:nvSpPr>
        <p:spPr bwMode="auto">
          <a:xfrm>
            <a:off x="59213" y="5539261"/>
            <a:ext cx="8977651"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lnSpc>
                <a:spcPct val="130000"/>
              </a:lnSpc>
              <a:spcBef>
                <a:spcPct val="20000"/>
              </a:spcBef>
              <a:spcAft>
                <a:spcPct val="0"/>
              </a:spcAft>
              <a:defRPr sz="1800">
                <a:solidFill>
                  <a:srgbClr val="EAEAEA"/>
                </a:solidFill>
                <a:latin typeface="+mn-lt"/>
                <a:ea typeface="+mn-ea"/>
                <a:cs typeface="+mn-cs"/>
              </a:defRPr>
            </a:lvl1pPr>
            <a:lvl2pPr marL="742950" indent="-400050" algn="l" rtl="0" eaLnBrk="0" fontAlgn="base" hangingPunct="0">
              <a:lnSpc>
                <a:spcPct val="130000"/>
              </a:lnSpc>
              <a:spcBef>
                <a:spcPct val="20000"/>
              </a:spcBef>
              <a:spcAft>
                <a:spcPct val="0"/>
              </a:spcAft>
              <a:buAutoNum type="arabicPeriod"/>
              <a:defRPr sz="1800">
                <a:solidFill>
                  <a:schemeClr val="tx1"/>
                </a:solidFill>
                <a:latin typeface="+mn-lt"/>
              </a:defRPr>
            </a:lvl2pPr>
            <a:lvl3pPr marL="1028700" indent="-342900" algn="l" rtl="0" eaLnBrk="0" fontAlgn="base" hangingPunct="0">
              <a:lnSpc>
                <a:spcPct val="130000"/>
              </a:lnSpc>
              <a:spcBef>
                <a:spcPct val="20000"/>
              </a:spcBef>
              <a:spcAft>
                <a:spcPct val="0"/>
              </a:spcAft>
              <a:buChar char="•"/>
              <a:defRPr sz="1500">
                <a:solidFill>
                  <a:schemeClr val="tx1"/>
                </a:solidFill>
                <a:latin typeface="+mn-lt"/>
              </a:defRPr>
            </a:lvl3pPr>
            <a:lvl4pPr marL="1314450" indent="-285750" algn="l" rtl="0" eaLnBrk="0" fontAlgn="base" hangingPunct="0">
              <a:lnSpc>
                <a:spcPct val="130000"/>
              </a:lnSpc>
              <a:spcBef>
                <a:spcPct val="20000"/>
              </a:spcBef>
              <a:spcAft>
                <a:spcPct val="0"/>
              </a:spcAft>
              <a:buChar char="•"/>
              <a:defRPr sz="1500">
                <a:solidFill>
                  <a:schemeClr val="tx1"/>
                </a:solidFill>
                <a:latin typeface="+mn-lt"/>
              </a:defRPr>
            </a:lvl4pPr>
            <a:lvl5pPr marL="1657350" indent="-285750" algn="l" rtl="0" eaLnBrk="0" fontAlgn="base" hangingPunct="0">
              <a:spcBef>
                <a:spcPct val="20000"/>
              </a:spcBef>
              <a:spcAft>
                <a:spcPct val="0"/>
              </a:spcAft>
              <a:buChar char="»"/>
              <a:defRPr sz="1500">
                <a:solidFill>
                  <a:schemeClr val="tx1"/>
                </a:solidFill>
                <a:latin typeface="+mn-lt"/>
              </a:defRPr>
            </a:lvl5pPr>
            <a:lvl6pPr marL="2000250" indent="-285750" algn="l" rtl="0" fontAlgn="base">
              <a:spcBef>
                <a:spcPct val="20000"/>
              </a:spcBef>
              <a:spcAft>
                <a:spcPct val="0"/>
              </a:spcAft>
              <a:buChar char="»"/>
              <a:defRPr sz="1500">
                <a:solidFill>
                  <a:schemeClr val="tx1"/>
                </a:solidFill>
                <a:latin typeface="+mn-lt"/>
              </a:defRPr>
            </a:lvl6pPr>
            <a:lvl7pPr marL="2343150" indent="-285750" algn="l" rtl="0" fontAlgn="base">
              <a:spcBef>
                <a:spcPct val="20000"/>
              </a:spcBef>
              <a:spcAft>
                <a:spcPct val="0"/>
              </a:spcAft>
              <a:buChar char="»"/>
              <a:defRPr sz="1500">
                <a:solidFill>
                  <a:schemeClr val="tx1"/>
                </a:solidFill>
                <a:latin typeface="+mn-lt"/>
              </a:defRPr>
            </a:lvl7pPr>
            <a:lvl8pPr marL="2686050" indent="-285750" algn="l" rtl="0" fontAlgn="base">
              <a:spcBef>
                <a:spcPct val="20000"/>
              </a:spcBef>
              <a:spcAft>
                <a:spcPct val="0"/>
              </a:spcAft>
              <a:buChar char="»"/>
              <a:defRPr sz="1500">
                <a:solidFill>
                  <a:schemeClr val="tx1"/>
                </a:solidFill>
                <a:latin typeface="+mn-lt"/>
              </a:defRPr>
            </a:lvl8pPr>
            <a:lvl9pPr marL="3028950" indent="-285750" algn="l" rtl="0" fontAlgn="base">
              <a:spcBef>
                <a:spcPct val="20000"/>
              </a:spcBef>
              <a:spcAft>
                <a:spcPct val="0"/>
              </a:spcAft>
              <a:buChar char="»"/>
              <a:defRPr sz="1500">
                <a:solidFill>
                  <a:schemeClr val="tx1"/>
                </a:solidFill>
                <a:latin typeface="+mn-lt"/>
              </a:defRPr>
            </a:lvl9pPr>
          </a:lstStyle>
          <a:p>
            <a:pPr algn="ctr">
              <a:lnSpc>
                <a:spcPct val="100000"/>
              </a:lnSpc>
              <a:spcBef>
                <a:spcPts val="0"/>
              </a:spcBef>
            </a:pPr>
            <a:r>
              <a:rPr lang="en-US" sz="3200" kern="0" dirty="0" smtClean="0">
                <a:solidFill>
                  <a:srgbClr val="FF0000"/>
                </a:solidFill>
                <a:latin typeface="Arial Black" panose="020B0A04020102020204" pitchFamily="34" charset="0"/>
              </a:rPr>
              <a:t>Randall E. Brand, M.D. </a:t>
            </a:r>
          </a:p>
          <a:p>
            <a:pPr algn="ctr">
              <a:lnSpc>
                <a:spcPct val="100000"/>
              </a:lnSpc>
              <a:spcBef>
                <a:spcPts val="0"/>
              </a:spcBef>
            </a:pPr>
            <a:r>
              <a:rPr lang="en-US" sz="3200" kern="0" dirty="0" smtClean="0">
                <a:solidFill>
                  <a:srgbClr val="FF0000"/>
                </a:solidFill>
                <a:latin typeface="Arial Black" panose="020B0A04020102020204" pitchFamily="34" charset="0"/>
              </a:rPr>
              <a:t>University of Pittsburgh Medical Center </a:t>
            </a:r>
          </a:p>
          <a:p>
            <a:pPr algn="ctr">
              <a:lnSpc>
                <a:spcPct val="100000"/>
              </a:lnSpc>
              <a:spcBef>
                <a:spcPts val="0"/>
              </a:spcBef>
            </a:pPr>
            <a:r>
              <a:rPr lang="en-US" sz="3200" kern="0" dirty="0" smtClean="0">
                <a:solidFill>
                  <a:srgbClr val="FF0000"/>
                </a:solidFill>
                <a:latin typeface="Arial Black" panose="020B0A04020102020204" pitchFamily="34" charset="0"/>
              </a:rPr>
              <a:t>Surinder K. Batra, Ph.D. </a:t>
            </a:r>
          </a:p>
          <a:p>
            <a:pPr algn="ctr">
              <a:lnSpc>
                <a:spcPct val="100000"/>
              </a:lnSpc>
              <a:spcBef>
                <a:spcPts val="0"/>
              </a:spcBef>
            </a:pPr>
            <a:r>
              <a:rPr lang="en-US" sz="3200" kern="0" dirty="0" smtClean="0">
                <a:solidFill>
                  <a:srgbClr val="FF0000"/>
                </a:solidFill>
                <a:latin typeface="Arial Black" panose="020B0A04020102020204" pitchFamily="34" charset="0"/>
              </a:rPr>
              <a:t>University of Nebraska Medical Center </a:t>
            </a:r>
          </a:p>
        </p:txBody>
      </p:sp>
      <p:pic>
        <p:nvPicPr>
          <p:cNvPr id="16" name="Picture 15" descr="upmc-logo_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726" y="76200"/>
            <a:ext cx="635674" cy="67365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 descr="r-roy-bl-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64" y="6009602"/>
            <a:ext cx="691855" cy="798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4428" y="4684118"/>
            <a:ext cx="65032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Commercial TMA : 101 patients (208 cores)</a:t>
            </a:r>
          </a:p>
        </p:txBody>
      </p:sp>
      <p:sp>
        <p:nvSpPr>
          <p:cNvPr id="7" name="TextBox 6"/>
          <p:cNvSpPr txBox="1"/>
          <p:nvPr/>
        </p:nvSpPr>
        <p:spPr>
          <a:xfrm>
            <a:off x="0" y="0"/>
            <a:ext cx="9144000" cy="415498"/>
          </a:xfrm>
          <a:prstGeom prst="rect">
            <a:avLst/>
          </a:prstGeom>
          <a:solidFill>
            <a:schemeClr val="accent1">
              <a:lumMod val="60000"/>
              <a:lumOff val="4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MUC5AC EXPRESSION IN DIFFERENT PANCREATIC DISEASES</a:t>
            </a:r>
          </a:p>
        </p:txBody>
      </p:sp>
      <p:pic>
        <p:nvPicPr>
          <p:cNvPr id="8" name="Picture 7"/>
          <p:cNvPicPr>
            <a:picLocks noChangeAspect="1"/>
          </p:cNvPicPr>
          <p:nvPr/>
        </p:nvPicPr>
        <p:blipFill>
          <a:blip r:embed="rId2"/>
          <a:stretch>
            <a:fillRect/>
          </a:stretch>
        </p:blipFill>
        <p:spPr>
          <a:xfrm>
            <a:off x="8462282" y="6419613"/>
            <a:ext cx="681718" cy="438387"/>
          </a:xfrm>
          <a:prstGeom prst="rect">
            <a:avLst/>
          </a:prstGeom>
          <a:ln>
            <a:noFill/>
          </a:ln>
        </p:spPr>
      </p:pic>
      <p:pic>
        <p:nvPicPr>
          <p:cNvPr id="9" name="Picture 8"/>
          <p:cNvPicPr>
            <a:picLocks noChangeAspect="1"/>
          </p:cNvPicPr>
          <p:nvPr/>
        </p:nvPicPr>
        <p:blipFill>
          <a:blip r:embed="rId3"/>
          <a:stretch>
            <a:fillRect/>
          </a:stretch>
        </p:blipFill>
        <p:spPr>
          <a:xfrm>
            <a:off x="0" y="1"/>
            <a:ext cx="637673" cy="415498"/>
          </a:xfrm>
          <a:prstGeom prst="rect">
            <a:avLst/>
          </a:prstGeom>
        </p:spPr>
      </p:pic>
      <p:sp>
        <p:nvSpPr>
          <p:cNvPr id="2" name="TextBox 1"/>
          <p:cNvSpPr txBox="1"/>
          <p:nvPr/>
        </p:nvSpPr>
        <p:spPr>
          <a:xfrm>
            <a:off x="95930" y="5446489"/>
            <a:ext cx="89521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MUC5AC EXPRESSION FOUND TO BE SPECIFICALLY ELEVATED DURING PC</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52" y="448577"/>
            <a:ext cx="7991496" cy="4235541"/>
          </a:xfrm>
          <a:prstGeom prst="rect">
            <a:avLst/>
          </a:prstGeom>
          <a:ln>
            <a:solidFill>
              <a:schemeClr val="tx1"/>
            </a:solidFill>
          </a:ln>
        </p:spPr>
      </p:pic>
    </p:spTree>
    <p:extLst>
      <p:ext uri="{BB962C8B-B14F-4D97-AF65-F5344CB8AC3E}">
        <p14:creationId xmlns:p14="http://schemas.microsoft.com/office/powerpoint/2010/main" val="3010854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descr="Image result for edrn logo"/>
          <p:cNvSpPr>
            <a:spLocks noChangeAspect="1" noChangeArrowheads="1"/>
          </p:cNvSpPr>
          <p:nvPr/>
        </p:nvSpPr>
        <p:spPr bwMode="auto">
          <a:xfrm>
            <a:off x="-23812" y="754856"/>
            <a:ext cx="821531" cy="6429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5" name="Rectangle 3"/>
          <p:cNvSpPr>
            <a:spLocks noChangeArrowheads="1"/>
          </p:cNvSpPr>
          <p:nvPr/>
        </p:nvSpPr>
        <p:spPr bwMode="auto">
          <a:xfrm>
            <a:off x="1049666" y="4911062"/>
            <a:ext cx="32060" cy="138499"/>
          </a:xfrm>
          <a:prstGeom prst="rect">
            <a:avLst/>
          </a:prstGeom>
          <a:noFill/>
          <a:ln w="9525">
            <a:noFill/>
            <a:miter lim="800000"/>
            <a:headEnd/>
            <a:tailEnd/>
          </a:ln>
        </p:spPr>
        <p:txBody>
          <a:bodyPr wrap="none" lIns="0" tIns="0" rIns="0" bIns="0">
            <a:spAutoFit/>
          </a:bodyPr>
          <a:lstStyle/>
          <a:p>
            <a:r>
              <a:rPr lang="en-US" sz="900" b="1">
                <a:solidFill>
                  <a:schemeClr val="tx1">
                    <a:lumMod val="95000"/>
                    <a:lumOff val="5000"/>
                  </a:schemeClr>
                </a:solidFill>
                <a:latin typeface="Arial" charset="0"/>
              </a:rPr>
              <a:t> </a:t>
            </a:r>
            <a:endParaRPr lang="en-US" b="1">
              <a:solidFill>
                <a:schemeClr val="tx1">
                  <a:lumMod val="95000"/>
                  <a:lumOff val="5000"/>
                </a:schemeClr>
              </a:solidFill>
              <a:latin typeface="Arial" charset="0"/>
            </a:endParaRPr>
          </a:p>
        </p:txBody>
      </p:sp>
      <p:sp>
        <p:nvSpPr>
          <p:cNvPr id="19" name="Text Box 7"/>
          <p:cNvSpPr txBox="1">
            <a:spLocks noChangeArrowheads="1"/>
          </p:cNvSpPr>
          <p:nvPr/>
        </p:nvSpPr>
        <p:spPr bwMode="auto">
          <a:xfrm>
            <a:off x="0" y="-63587"/>
            <a:ext cx="9144000" cy="1077218"/>
          </a:xfrm>
          <a:prstGeom prst="rect">
            <a:avLst/>
          </a:prstGeom>
          <a:solidFill>
            <a:schemeClr val="accent1">
              <a:lumMod val="60000"/>
              <a:lumOff val="40000"/>
            </a:schemeClr>
          </a:solidFill>
          <a:ln w="9525" algn="ctr">
            <a:noFill/>
            <a:miter lim="800000"/>
            <a:headEnd/>
            <a:tailEnd/>
          </a:ln>
        </p:spPr>
        <p:txBody>
          <a:bodyPr wrap="square">
            <a:spAutoFit/>
          </a:bodyPr>
          <a:lstStyle/>
          <a:p>
            <a:pPr algn="ctr" fontAlgn="base">
              <a:spcBef>
                <a:spcPct val="0"/>
              </a:spcBef>
              <a:spcAft>
                <a:spcPct val="0"/>
              </a:spcAft>
              <a:defRPr/>
            </a:pPr>
            <a:r>
              <a:rPr lang="en-US" sz="2700" b="1"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MUC5AC DIAGNOSTIC SIGNIFICANCE ASSESSMENT</a:t>
            </a:r>
          </a:p>
        </p:txBody>
      </p:sp>
      <p:pic>
        <p:nvPicPr>
          <p:cNvPr id="13" name="Picture 12"/>
          <p:cNvPicPr>
            <a:picLocks noChangeAspect="1"/>
          </p:cNvPicPr>
          <p:nvPr/>
        </p:nvPicPr>
        <p:blipFill>
          <a:blip r:embed="rId3"/>
          <a:stretch>
            <a:fillRect/>
          </a:stretch>
        </p:blipFill>
        <p:spPr>
          <a:xfrm>
            <a:off x="8462282" y="6362700"/>
            <a:ext cx="681718" cy="495300"/>
          </a:xfrm>
          <a:prstGeom prst="rect">
            <a:avLst/>
          </a:prstGeom>
          <a:ln>
            <a:noFill/>
          </a:ln>
        </p:spPr>
      </p:pic>
      <p:pic>
        <p:nvPicPr>
          <p:cNvPr id="32" name="Picture 31"/>
          <p:cNvPicPr>
            <a:picLocks noChangeAspect="1"/>
          </p:cNvPicPr>
          <p:nvPr/>
        </p:nvPicPr>
        <p:blipFill>
          <a:blip r:embed="rId4"/>
          <a:stretch>
            <a:fillRect/>
          </a:stretch>
        </p:blipFill>
        <p:spPr>
          <a:xfrm>
            <a:off x="0" y="6362700"/>
            <a:ext cx="797719" cy="495300"/>
          </a:xfrm>
          <a:prstGeom prst="rect">
            <a:avLst/>
          </a:prstGeom>
          <a:ln>
            <a:noFill/>
          </a:ln>
        </p:spPr>
      </p:pic>
      <p:sp>
        <p:nvSpPr>
          <p:cNvPr id="11" name="Rectangle 10"/>
          <p:cNvSpPr/>
          <p:nvPr/>
        </p:nvSpPr>
        <p:spPr>
          <a:xfrm>
            <a:off x="218735" y="1511188"/>
            <a:ext cx="8682718" cy="4655121"/>
          </a:xfrm>
          <a:prstGeom prst="rect">
            <a:avLst/>
          </a:prstGeom>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800" b="1" dirty="0">
                <a:solidFill>
                  <a:srgbClr val="C00000"/>
                </a:solidFill>
                <a:latin typeface="Arial "/>
              </a:rPr>
              <a:t>MEASUREMENT OF SERUM MUC5AC</a:t>
            </a:r>
          </a:p>
          <a:p>
            <a:pPr algn="ctr">
              <a:defRPr/>
            </a:pPr>
            <a:endParaRPr lang="en-US" sz="2800" b="1" dirty="0">
              <a:latin typeface="Arial "/>
            </a:endParaRPr>
          </a:p>
          <a:p>
            <a:pPr>
              <a:defRPr/>
            </a:pPr>
            <a:r>
              <a:rPr lang="en-US" sz="2800" b="1" dirty="0">
                <a:solidFill>
                  <a:srgbClr val="C00000"/>
                </a:solidFill>
                <a:latin typeface="Arial "/>
                <a:cs typeface="Arial" panose="020B0604020202020204" pitchFamily="34" charset="0"/>
              </a:rPr>
              <a:t>TRAINING SET</a:t>
            </a:r>
            <a:r>
              <a:rPr lang="en-US" sz="2800" b="1" dirty="0">
                <a:latin typeface="Arial "/>
              </a:rPr>
              <a:t>:        </a:t>
            </a:r>
            <a:r>
              <a:rPr lang="en-US" sz="2800" b="1" dirty="0">
                <a:latin typeface="Arial "/>
                <a:cs typeface="Arial" panose="020B0604020202020204" pitchFamily="34" charset="0"/>
              </a:rPr>
              <a:t>UPMC DIAGNOSTIC SIGNIFICANCE (N=241)&amp;              	     		</a:t>
            </a:r>
            <a:r>
              <a:rPr lang="en-US" sz="2800" b="1" dirty="0" smtClean="0">
                <a:latin typeface="Arial "/>
                <a:cs typeface="Arial" panose="020B0604020202020204" pitchFamily="34" charset="0"/>
              </a:rPr>
              <a:t>UNMC PREDICTIVE </a:t>
            </a:r>
            <a:r>
              <a:rPr lang="en-US" sz="2800" b="1" dirty="0">
                <a:latin typeface="Arial "/>
                <a:cs typeface="Arial" panose="020B0604020202020204" pitchFamily="34" charset="0"/>
              </a:rPr>
              <a:t>SIGNIFICANCE (N=201)</a:t>
            </a:r>
          </a:p>
          <a:p>
            <a:pPr>
              <a:defRPr/>
            </a:pPr>
            <a:endParaRPr lang="en-US" sz="2800" b="1" dirty="0" smtClean="0">
              <a:solidFill>
                <a:srgbClr val="C00000"/>
              </a:solidFill>
              <a:latin typeface="Arial "/>
              <a:cs typeface="Arial" panose="020B0604020202020204" pitchFamily="34" charset="0"/>
            </a:endParaRPr>
          </a:p>
          <a:p>
            <a:pPr>
              <a:defRPr/>
            </a:pPr>
            <a:r>
              <a:rPr lang="en-US" sz="2800" b="1" dirty="0" smtClean="0">
                <a:solidFill>
                  <a:srgbClr val="C00000"/>
                </a:solidFill>
                <a:latin typeface="Arial "/>
                <a:cs typeface="Arial" panose="020B0604020202020204" pitchFamily="34" charset="0"/>
              </a:rPr>
              <a:t>VALIDATION </a:t>
            </a:r>
            <a:r>
              <a:rPr lang="en-US" sz="2800" b="1" dirty="0">
                <a:solidFill>
                  <a:srgbClr val="C00000"/>
                </a:solidFill>
                <a:latin typeface="Arial "/>
                <a:cs typeface="Arial" panose="020B0604020202020204" pitchFamily="34" charset="0"/>
              </a:rPr>
              <a:t>SET </a:t>
            </a:r>
            <a:r>
              <a:rPr lang="en-US" sz="2800" b="1" dirty="0" smtClean="0">
                <a:solidFill>
                  <a:srgbClr val="C00000"/>
                </a:solidFill>
                <a:latin typeface="Arial "/>
                <a:cs typeface="Arial" panose="020B0604020202020204" pitchFamily="34" charset="0"/>
              </a:rPr>
              <a:t>I</a:t>
            </a:r>
            <a:r>
              <a:rPr lang="en-US" sz="2800" b="1" dirty="0" smtClean="0">
                <a:latin typeface="Arial "/>
                <a:cs typeface="Arial" panose="020B0604020202020204" pitchFamily="34" charset="0"/>
              </a:rPr>
              <a:t>: </a:t>
            </a:r>
            <a:r>
              <a:rPr lang="en-US" sz="2800" b="1" dirty="0">
                <a:latin typeface="Arial "/>
                <a:cs typeface="Arial" panose="020B0604020202020204" pitchFamily="34" charset="0"/>
              </a:rPr>
              <a:t>MAYO CLINIC (N=94)</a:t>
            </a:r>
          </a:p>
          <a:p>
            <a:pPr>
              <a:defRPr/>
            </a:pPr>
            <a:r>
              <a:rPr lang="en-US" sz="2800" b="1" dirty="0">
                <a:solidFill>
                  <a:srgbClr val="C00000"/>
                </a:solidFill>
                <a:latin typeface="Arial "/>
                <a:cs typeface="Arial" panose="020B0604020202020204" pitchFamily="34" charset="0"/>
              </a:rPr>
              <a:t>VALIDATION SET II: </a:t>
            </a:r>
            <a:r>
              <a:rPr lang="en-US" sz="2800" b="1" dirty="0">
                <a:solidFill>
                  <a:schemeClr val="tx1"/>
                </a:solidFill>
                <a:latin typeface="Arial "/>
                <a:cs typeface="Arial" panose="020B0604020202020204" pitchFamily="34" charset="0"/>
              </a:rPr>
              <a:t>UPMC BLINDED SET (N=322)</a:t>
            </a:r>
          </a:p>
          <a:p>
            <a:pPr>
              <a:defRPr/>
            </a:pPr>
            <a:endParaRPr lang="en-US" sz="2800" b="1" dirty="0">
              <a:solidFill>
                <a:schemeClr val="tx1"/>
              </a:solidFill>
              <a:latin typeface="Arial "/>
              <a:cs typeface="Arial" panose="020B0604020202020204" pitchFamily="34" charset="0"/>
            </a:endParaRPr>
          </a:p>
          <a:p>
            <a:pPr algn="ctr">
              <a:defRPr/>
            </a:pPr>
            <a:r>
              <a:rPr lang="en-US" sz="2800" b="1" u="sng" dirty="0">
                <a:solidFill>
                  <a:srgbClr val="C00000"/>
                </a:solidFill>
                <a:latin typeface="Arial "/>
                <a:cs typeface="Arial" panose="020B0604020202020204" pitchFamily="34" charset="0"/>
              </a:rPr>
              <a:t>REFERENCE SET:</a:t>
            </a:r>
            <a:r>
              <a:rPr lang="en-US" sz="2800" b="1" u="sng" dirty="0">
                <a:solidFill>
                  <a:schemeClr val="tx1"/>
                </a:solidFill>
                <a:latin typeface="Arial "/>
                <a:cs typeface="Arial" panose="020B0604020202020204" pitchFamily="34" charset="0"/>
              </a:rPr>
              <a:t>   NCI (N=242</a:t>
            </a:r>
            <a:r>
              <a:rPr lang="en-US" sz="2800" b="1" dirty="0">
                <a:solidFill>
                  <a:schemeClr val="tx1"/>
                </a:solidFill>
                <a:latin typeface="Arial "/>
                <a:cs typeface="Arial" panose="020B0604020202020204" pitchFamily="34" charset="0"/>
              </a:rPr>
              <a:t>)</a:t>
            </a:r>
          </a:p>
          <a:p>
            <a:pPr algn="ctr">
              <a:defRPr/>
            </a:pPr>
            <a:endParaRPr lang="en-US" sz="1650" b="1" dirty="0">
              <a:latin typeface="Century Schoolbook" pitchFamily="18" charset="0"/>
            </a:endParaRPr>
          </a:p>
        </p:txBody>
      </p:sp>
    </p:spTree>
    <p:extLst>
      <p:ext uri="{BB962C8B-B14F-4D97-AF65-F5344CB8AC3E}">
        <p14:creationId xmlns:p14="http://schemas.microsoft.com/office/powerpoint/2010/main" val="20297176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92849" y="467982"/>
            <a:ext cx="2154627" cy="2797748"/>
          </a:xfrm>
          <a:prstGeom prst="rect">
            <a:avLst/>
          </a:prstGeom>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537" y="521873"/>
            <a:ext cx="3424741" cy="27324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19085"/>
            <a:ext cx="3255446" cy="27324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822431" y="467981"/>
            <a:ext cx="381000"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C</a:t>
            </a:r>
            <a:endParaRPr lang="en-US" b="1" dirty="0">
              <a:latin typeface="Arial" panose="020B0604020202020204" pitchFamily="34" charset="0"/>
              <a:cs typeface="Arial" panose="020B0604020202020204" pitchFamily="34" charset="0"/>
            </a:endParaRPr>
          </a:p>
        </p:txBody>
      </p:sp>
      <p:sp>
        <p:nvSpPr>
          <p:cNvPr id="7" name="Rectangle 11"/>
          <p:cNvSpPr>
            <a:spLocks noChangeArrowheads="1"/>
          </p:cNvSpPr>
          <p:nvPr/>
        </p:nvSpPr>
        <p:spPr bwMode="auto">
          <a:xfrm>
            <a:off x="1" y="5402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049" name="Straight Connector 2048"/>
          <p:cNvCxnSpPr/>
          <p:nvPr/>
        </p:nvCxnSpPr>
        <p:spPr>
          <a:xfrm>
            <a:off x="0" y="43815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2366" y="440348"/>
            <a:ext cx="48686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a:t>
            </a:r>
            <a:endParaRPr lang="en-US" b="1" dirty="0">
              <a:latin typeface="Arial" panose="020B0604020202020204" pitchFamily="34" charset="0"/>
              <a:cs typeface="Arial" panose="020B0604020202020204" pitchFamily="34" charset="0"/>
            </a:endParaRPr>
          </a:p>
        </p:txBody>
      </p:sp>
      <p:sp>
        <p:nvSpPr>
          <p:cNvPr id="2" name="TextBox 1"/>
          <p:cNvSpPr txBox="1"/>
          <p:nvPr/>
        </p:nvSpPr>
        <p:spPr>
          <a:xfrm>
            <a:off x="3256172" y="-90152"/>
            <a:ext cx="3320485" cy="646331"/>
          </a:xfrm>
          <a:prstGeom prst="rect">
            <a:avLst/>
          </a:prstGeom>
          <a:noFill/>
        </p:spPr>
        <p:txBody>
          <a:bodyPr wrap="square" rtlCol="0">
            <a:spAutoFit/>
          </a:bodyPr>
          <a:lstStyle/>
          <a:p>
            <a:pPr algn="ctr"/>
            <a:r>
              <a:rPr lang="en-US" sz="3600" b="1" dirty="0" smtClean="0"/>
              <a:t>Training Set</a:t>
            </a:r>
            <a:endParaRPr lang="en-US" sz="3600" b="1" dirty="0"/>
          </a:p>
        </p:txBody>
      </p:sp>
      <p:sp>
        <p:nvSpPr>
          <p:cNvPr id="35" name="TextBox 34"/>
          <p:cNvSpPr txBox="1"/>
          <p:nvPr/>
        </p:nvSpPr>
        <p:spPr>
          <a:xfrm>
            <a:off x="340771" y="3564493"/>
            <a:ext cx="381000"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D</a:t>
            </a:r>
            <a:endParaRPr lang="en-US" b="1" dirty="0">
              <a:latin typeface="Arial" panose="020B0604020202020204" pitchFamily="34" charset="0"/>
              <a:cs typeface="Arial" panose="020B0604020202020204" pitchFamily="34" charset="0"/>
            </a:endParaRPr>
          </a:p>
        </p:txBody>
      </p:sp>
      <p:sp>
        <p:nvSpPr>
          <p:cNvPr id="36" name="Rectangle 36"/>
          <p:cNvSpPr>
            <a:spLocks noChangeArrowheads="1"/>
          </p:cNvSpPr>
          <p:nvPr/>
        </p:nvSpPr>
        <p:spPr bwMode="auto">
          <a:xfrm>
            <a:off x="3919541" y="6432565"/>
            <a:ext cx="15100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Arial" pitchFamily="34" charset="0"/>
                <a:cs typeface="Arial" pitchFamily="34" charset="0"/>
              </a:rPr>
              <a:t>(1-specificity)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Rectangle 37"/>
          <p:cNvSpPr>
            <a:spLocks noChangeArrowheads="1"/>
          </p:cNvSpPr>
          <p:nvPr/>
        </p:nvSpPr>
        <p:spPr bwMode="auto">
          <a:xfrm rot="16200000">
            <a:off x="-539098" y="4632144"/>
            <a:ext cx="13256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Arial" pitchFamily="34" charset="0"/>
                <a:cs typeface="Arial" pitchFamily="34" charset="0"/>
              </a:rPr>
              <a:t>(Sensitivity)</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38" name="Straight Connector 37"/>
          <p:cNvCxnSpPr/>
          <p:nvPr/>
        </p:nvCxnSpPr>
        <p:spPr>
          <a:xfrm>
            <a:off x="339065" y="3681753"/>
            <a:ext cx="0" cy="2759824"/>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32258" y="6441577"/>
            <a:ext cx="8656687" cy="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092969" y="3570255"/>
            <a:ext cx="381000"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a:t>
            </a:r>
            <a:endParaRPr lang="en-US" b="1" dirty="0">
              <a:latin typeface="Arial" panose="020B0604020202020204" pitchFamily="34" charset="0"/>
              <a:cs typeface="Arial" panose="020B0604020202020204" pitchFamily="34" charset="0"/>
            </a:endParaRPr>
          </a:p>
        </p:txBody>
      </p:sp>
      <p:sp>
        <p:nvSpPr>
          <p:cNvPr id="41" name="TextBox 40"/>
          <p:cNvSpPr txBox="1"/>
          <p:nvPr/>
        </p:nvSpPr>
        <p:spPr>
          <a:xfrm>
            <a:off x="6012931" y="3562431"/>
            <a:ext cx="381000"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F</a:t>
            </a:r>
            <a:endParaRPr lang="en-US" b="1" dirty="0">
              <a:latin typeface="Arial" panose="020B0604020202020204" pitchFamily="34" charset="0"/>
              <a:cs typeface="Arial" panose="020B0604020202020204" pitchFamily="34" charset="0"/>
            </a:endParaRPr>
          </a:p>
        </p:txBody>
      </p:sp>
      <p:pic>
        <p:nvPicPr>
          <p:cNvPr id="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243" y="3648076"/>
            <a:ext cx="2473727" cy="26909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6387" y="3657600"/>
            <a:ext cx="2487408" cy="26909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60348" y="3657602"/>
            <a:ext cx="2531645" cy="26909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247269" y="462617"/>
            <a:ext cx="48686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B</a:t>
            </a:r>
            <a:endParaRPr lang="en-US" b="1" dirty="0">
              <a:latin typeface="Arial" panose="020B0604020202020204" pitchFamily="34" charset="0"/>
              <a:cs typeface="Arial" panose="020B0604020202020204" pitchFamily="34" charset="0"/>
            </a:endParaRPr>
          </a:p>
        </p:txBody>
      </p:sp>
      <p:sp>
        <p:nvSpPr>
          <p:cNvPr id="24" name="TextBox 23"/>
          <p:cNvSpPr txBox="1"/>
          <p:nvPr/>
        </p:nvSpPr>
        <p:spPr>
          <a:xfrm>
            <a:off x="277633" y="3147868"/>
            <a:ext cx="8754889" cy="461665"/>
          </a:xfrm>
          <a:prstGeom prst="rect">
            <a:avLst/>
          </a:prstGeom>
          <a:solidFill>
            <a:schemeClr val="accent2">
              <a:lumMod val="20000"/>
              <a:lumOff val="8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b="1" dirty="0">
                <a:solidFill>
                  <a:srgbClr val="C00000"/>
                </a:solidFill>
                <a:latin typeface="Arial" panose="020B0604020202020204" pitchFamily="34" charset="0"/>
                <a:cs typeface="Arial" panose="020B0604020202020204" pitchFamily="34" charset="0"/>
              </a:rPr>
              <a:t>Elevated levels of MUC5AC are observed in both early and late stage pancreatic cancer cases</a:t>
            </a:r>
            <a:r>
              <a:rPr lang="en-US" sz="1200" b="1" dirty="0" smtClean="0">
                <a:solidFill>
                  <a:srgbClr val="C00000"/>
                </a:solidFill>
                <a:latin typeface="Arial" panose="020B0604020202020204" pitchFamily="34" charset="0"/>
                <a:cs typeface="Arial" panose="020B0604020202020204" pitchFamily="34" charset="0"/>
              </a:rPr>
              <a:t>.</a:t>
            </a:r>
          </a:p>
          <a:p>
            <a:pPr algn="ctr"/>
            <a:r>
              <a:rPr lang="en-US" sz="1200" b="1" dirty="0" smtClean="0">
                <a:solidFill>
                  <a:srgbClr val="C00000"/>
                </a:solidFill>
                <a:latin typeface="Arial" panose="020B0604020202020204" pitchFamily="34" charset="0"/>
                <a:cs typeface="Arial" panose="020B0604020202020204" pitchFamily="34" charset="0"/>
              </a:rPr>
              <a:t>MUC5AC emerged as highly potential biomarker for differentiating PC</a:t>
            </a:r>
            <a:endParaRPr lang="en-US" sz="1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6081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6"/>
          <p:cNvSpPr>
            <a:spLocks noChangeArrowheads="1"/>
          </p:cNvSpPr>
          <p:nvPr/>
        </p:nvSpPr>
        <p:spPr bwMode="auto">
          <a:xfrm>
            <a:off x="4059915" y="3732607"/>
            <a:ext cx="1205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1-specificity</a:t>
            </a:r>
          </a:p>
        </p:txBody>
      </p:sp>
      <p:sp>
        <p:nvSpPr>
          <p:cNvPr id="9" name="Rectangle 37"/>
          <p:cNvSpPr>
            <a:spLocks noChangeArrowheads="1"/>
          </p:cNvSpPr>
          <p:nvPr/>
        </p:nvSpPr>
        <p:spPr bwMode="auto">
          <a:xfrm rot="16200000">
            <a:off x="-94912" y="1899340"/>
            <a:ext cx="1038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Sensitivity</a:t>
            </a:r>
            <a:endParaRPr lang="en-US" altLang="en-US" sz="2400" dirty="0">
              <a:solidFill>
                <a:srgbClr val="000000"/>
              </a:solidFill>
            </a:endParaRPr>
          </a:p>
        </p:txBody>
      </p:sp>
      <p:cxnSp>
        <p:nvCxnSpPr>
          <p:cNvPr id="10" name="Straight Connector 9"/>
          <p:cNvCxnSpPr/>
          <p:nvPr/>
        </p:nvCxnSpPr>
        <p:spPr>
          <a:xfrm flipH="1">
            <a:off x="562960" y="604239"/>
            <a:ext cx="40101" cy="3128368"/>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62960" y="3723678"/>
            <a:ext cx="7654372" cy="26208"/>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33358" y="3995404"/>
            <a:ext cx="285750" cy="300082"/>
          </a:xfrm>
          <a:prstGeom prst="rect">
            <a:avLst/>
          </a:prstGeom>
          <a:noFill/>
        </p:spPr>
        <p:txBody>
          <a:bodyPr wrap="square" rtlCol="0">
            <a:spAutoFit/>
          </a:bodyPr>
          <a:lstStyle/>
          <a:p>
            <a:r>
              <a:rPr lang="en-US" sz="1350" b="1" dirty="0">
                <a:solidFill>
                  <a:srgbClr val="FFFFFF"/>
                </a:solidFill>
              </a:rPr>
              <a:t>D</a:t>
            </a:r>
          </a:p>
        </p:txBody>
      </p:sp>
      <p:graphicFrame>
        <p:nvGraphicFramePr>
          <p:cNvPr id="2" name="Table 1"/>
          <p:cNvGraphicFramePr>
            <a:graphicFrameLocks noGrp="1"/>
          </p:cNvGraphicFramePr>
          <p:nvPr>
            <p:extLst>
              <p:ext uri="{D42A27DB-BD31-4B8C-83A1-F6EECF244321}">
                <p14:modId xmlns:p14="http://schemas.microsoft.com/office/powerpoint/2010/main" val="1983738844"/>
              </p:ext>
            </p:extLst>
          </p:nvPr>
        </p:nvGraphicFramePr>
        <p:xfrm>
          <a:off x="1062035" y="4618332"/>
          <a:ext cx="6963789" cy="1985580"/>
        </p:xfrm>
        <a:graphic>
          <a:graphicData uri="http://schemas.openxmlformats.org/drawingml/2006/table">
            <a:tbl>
              <a:tblPr firstRow="1" firstCol="1" bandRow="1">
                <a:tableStyleId>{9D7B26C5-4107-4FEC-AEDC-1716B250A1EF}</a:tableStyleId>
              </a:tblPr>
              <a:tblGrid>
                <a:gridCol w="836333">
                  <a:extLst>
                    <a:ext uri="{9D8B030D-6E8A-4147-A177-3AD203B41FA5}">
                      <a16:colId xmlns:a16="http://schemas.microsoft.com/office/drawing/2014/main" val="20000"/>
                    </a:ext>
                  </a:extLst>
                </a:gridCol>
                <a:gridCol w="1931787">
                  <a:extLst>
                    <a:ext uri="{9D8B030D-6E8A-4147-A177-3AD203B41FA5}">
                      <a16:colId xmlns:a16="http://schemas.microsoft.com/office/drawing/2014/main" val="20001"/>
                    </a:ext>
                  </a:extLst>
                </a:gridCol>
                <a:gridCol w="730129">
                  <a:extLst>
                    <a:ext uri="{9D8B030D-6E8A-4147-A177-3AD203B41FA5}">
                      <a16:colId xmlns:a16="http://schemas.microsoft.com/office/drawing/2014/main" val="20002"/>
                    </a:ext>
                  </a:extLst>
                </a:gridCol>
                <a:gridCol w="678711">
                  <a:extLst>
                    <a:ext uri="{9D8B030D-6E8A-4147-A177-3AD203B41FA5}">
                      <a16:colId xmlns:a16="http://schemas.microsoft.com/office/drawing/2014/main" val="20003"/>
                    </a:ext>
                  </a:extLst>
                </a:gridCol>
                <a:gridCol w="1377989">
                  <a:extLst>
                    <a:ext uri="{9D8B030D-6E8A-4147-A177-3AD203B41FA5}">
                      <a16:colId xmlns:a16="http://schemas.microsoft.com/office/drawing/2014/main" val="20004"/>
                    </a:ext>
                  </a:extLst>
                </a:gridCol>
                <a:gridCol w="606727">
                  <a:extLst>
                    <a:ext uri="{9D8B030D-6E8A-4147-A177-3AD203B41FA5}">
                      <a16:colId xmlns:a16="http://schemas.microsoft.com/office/drawing/2014/main" val="20005"/>
                    </a:ext>
                  </a:extLst>
                </a:gridCol>
                <a:gridCol w="802113">
                  <a:extLst>
                    <a:ext uri="{9D8B030D-6E8A-4147-A177-3AD203B41FA5}">
                      <a16:colId xmlns:a16="http://schemas.microsoft.com/office/drawing/2014/main" val="20006"/>
                    </a:ext>
                  </a:extLst>
                </a:gridCol>
              </a:tblGrid>
              <a:tr h="216503">
                <a:tc>
                  <a:txBody>
                    <a:bodyPr/>
                    <a:lstStyle/>
                    <a:p>
                      <a:pPr marL="0" marR="0" algn="l">
                        <a:lnSpc>
                          <a:spcPct val="115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tc>
                  <a:txBody>
                    <a:bodyPr/>
                    <a:lstStyle/>
                    <a:p>
                      <a:pPr marL="0" marR="0" algn="l">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Comparison</a:t>
                      </a:r>
                      <a:endParaRPr lang="en-US" sz="14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AUC</a:t>
                      </a:r>
                      <a:endParaRPr lang="en-US" sz="14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SE</a:t>
                      </a:r>
                      <a:endParaRPr lang="en-US" sz="14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Threshold</a:t>
                      </a:r>
                      <a:endParaRPr lang="en-US" sz="1400" b="1" dirty="0">
                        <a:effectLst/>
                        <a:latin typeface="Arial" panose="020B0604020202020204" pitchFamily="34" charset="0"/>
                        <a:ea typeface="Times New Roman"/>
                        <a:cs typeface="Arial" panose="020B0604020202020204" pitchFamily="34" charset="0"/>
                      </a:endParaRPr>
                    </a:p>
                  </a:txBody>
                  <a:tcPr marL="51435" marR="51435" marT="0" marB="0" anchor="ctr">
                    <a:solidFill>
                      <a:schemeClr val="bg1"/>
                    </a:solidFill>
                  </a:tcPr>
                </a:tc>
                <a:tc>
                  <a:txBody>
                    <a:bodyPr/>
                    <a:lstStyle/>
                    <a:p>
                      <a:pPr marL="0" marR="0" algn="l">
                        <a:lnSpc>
                          <a:spcPct val="115000"/>
                        </a:lnSpc>
                        <a:spcBef>
                          <a:spcPts val="0"/>
                        </a:spcBef>
                        <a:spcAft>
                          <a:spcPts val="0"/>
                        </a:spcAft>
                      </a:pPr>
                      <a:r>
                        <a:rPr lang="en-US" sz="1400" b="1" dirty="0" smtClean="0">
                          <a:effectLst/>
                          <a:latin typeface="Arial" panose="020B0604020202020204" pitchFamily="34" charset="0"/>
                          <a:cs typeface="Arial" panose="020B0604020202020204" pitchFamily="34" charset="0"/>
                        </a:rPr>
                        <a:t>SP</a:t>
                      </a:r>
                      <a:endParaRPr lang="en-US" sz="1400" b="1" dirty="0">
                        <a:effectLst/>
                        <a:latin typeface="Arial" panose="020B0604020202020204" pitchFamily="34" charset="0"/>
                        <a:ea typeface="Times New Roman"/>
                        <a:cs typeface="Arial" panose="020B0604020202020204" pitchFamily="34" charset="0"/>
                      </a:endParaRPr>
                    </a:p>
                  </a:txBody>
                  <a:tcPr marL="51435" marR="51435" marT="0" marB="0" anchor="ctr">
                    <a:solidFill>
                      <a:schemeClr val="bg1"/>
                    </a:solidFill>
                  </a:tcPr>
                </a:tc>
                <a:tc>
                  <a:txBody>
                    <a:bodyPr/>
                    <a:lstStyle/>
                    <a:p>
                      <a:pPr marL="0" marR="0" algn="l">
                        <a:lnSpc>
                          <a:spcPct val="115000"/>
                        </a:lnSpc>
                        <a:spcBef>
                          <a:spcPts val="0"/>
                        </a:spcBef>
                        <a:spcAft>
                          <a:spcPts val="0"/>
                        </a:spcAft>
                      </a:pPr>
                      <a:r>
                        <a:rPr lang="en-US" sz="1400" b="1" dirty="0" smtClean="0">
                          <a:effectLst/>
                          <a:latin typeface="Arial" panose="020B0604020202020204" pitchFamily="34" charset="0"/>
                          <a:cs typeface="Arial" panose="020B0604020202020204" pitchFamily="34" charset="0"/>
                        </a:rPr>
                        <a:t>SN</a:t>
                      </a:r>
                      <a:endParaRPr lang="en-US" sz="1400" b="1" dirty="0">
                        <a:effectLst/>
                        <a:latin typeface="Arial" panose="020B0604020202020204" pitchFamily="34" charset="0"/>
                        <a:ea typeface="Times New Roman"/>
                        <a:cs typeface="Arial" panose="020B0604020202020204" pitchFamily="34" charset="0"/>
                      </a:endParaRPr>
                    </a:p>
                  </a:txBody>
                  <a:tcPr marL="51435" marR="51435" marT="0" marB="0" anchor="ctr">
                    <a:solidFill>
                      <a:schemeClr val="bg1"/>
                    </a:solidFill>
                  </a:tcPr>
                </a:tc>
                <a:extLst>
                  <a:ext uri="{0D108BD9-81ED-4DB2-BD59-A6C34878D82A}">
                    <a16:rowId xmlns:a16="http://schemas.microsoft.com/office/drawing/2014/main" val="10000"/>
                  </a:ext>
                </a:extLst>
              </a:tr>
              <a:tr h="204455">
                <a:tc rowSpan="3">
                  <a:txBody>
                    <a:bodyPr/>
                    <a:lstStyle/>
                    <a:p>
                      <a:pPr marL="0" marR="0">
                        <a:lnSpc>
                          <a:spcPct val="115000"/>
                        </a:lnSpc>
                        <a:spcBef>
                          <a:spcPts val="0"/>
                        </a:spcBef>
                        <a:spcAft>
                          <a:spcPts val="0"/>
                        </a:spcAft>
                      </a:pPr>
                      <a:r>
                        <a:rPr lang="en-US" sz="1200" b="1" dirty="0">
                          <a:effectLst/>
                          <a:latin typeface="Arial" panose="020B0604020202020204" pitchFamily="34" charset="0"/>
                          <a:cs typeface="Arial" panose="020B0604020202020204" pitchFamily="34" charset="0"/>
                        </a:rPr>
                        <a:t>EPC vs. </a:t>
                      </a:r>
                      <a:r>
                        <a:rPr lang="en-US" sz="1200" b="1" dirty="0" smtClean="0">
                          <a:effectLst/>
                          <a:latin typeface="Arial" panose="020B0604020202020204" pitchFamily="34" charset="0"/>
                          <a:cs typeface="Arial" panose="020B0604020202020204" pitchFamily="34" charset="0"/>
                        </a:rPr>
                        <a:t>BC</a:t>
                      </a:r>
                      <a:endParaRPr lang="en-US" sz="1200" b="1" dirty="0">
                        <a:effectLst/>
                        <a:latin typeface="Arial" panose="020B0604020202020204" pitchFamily="34" charset="0"/>
                        <a:ea typeface="Times New Roman"/>
                        <a:cs typeface="Arial" panose="020B0604020202020204" pitchFamily="34" charset="0"/>
                      </a:endParaRPr>
                    </a:p>
                    <a:p>
                      <a:pPr marL="0" marR="0">
                        <a:lnSpc>
                          <a:spcPct val="115000"/>
                        </a:lnSpc>
                        <a:spcBef>
                          <a:spcPts val="0"/>
                        </a:spcBef>
                        <a:spcAft>
                          <a:spcPts val="0"/>
                        </a:spcAft>
                      </a:pPr>
                      <a:r>
                        <a:rPr lang="en-US"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Times New Roman"/>
                        <a:cs typeface="Arial" panose="020B0604020202020204" pitchFamily="34" charset="0"/>
                      </a:endParaRPr>
                    </a:p>
                    <a:p>
                      <a:pPr marL="0" marR="0">
                        <a:lnSpc>
                          <a:spcPct val="115000"/>
                        </a:lnSpc>
                        <a:spcBef>
                          <a:spcPts val="0"/>
                        </a:spcBef>
                        <a:spcAft>
                          <a:spcPts val="0"/>
                        </a:spcAft>
                      </a:pPr>
                      <a:r>
                        <a:rPr lang="en-US" sz="1200" b="1" dirty="0">
                          <a:solidFill>
                            <a:srgbClr val="FF0000"/>
                          </a:solidFill>
                          <a:effectLst/>
                          <a:latin typeface="Arial" panose="020B0604020202020204" pitchFamily="34" charset="0"/>
                          <a:cs typeface="Arial" panose="020B0604020202020204" pitchFamily="34" charset="0"/>
                        </a:rPr>
                        <a:t> </a:t>
                      </a:r>
                      <a:endParaRPr lang="en-US" sz="12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tc>
                  <a:txBody>
                    <a:bodyPr/>
                    <a:lstStyle/>
                    <a:p>
                      <a:pPr marL="0" marR="0">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MUC5AC</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0.84</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r">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0.04</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algn="l"/>
                      <a:r>
                        <a:rPr lang="en-US" sz="1300" b="1" kern="1200" dirty="0" smtClean="0">
                          <a:solidFill>
                            <a:schemeClr val="tx1"/>
                          </a:solidFill>
                          <a:effectLst/>
                          <a:latin typeface="Arial" panose="020B0604020202020204" pitchFamily="34" charset="0"/>
                          <a:ea typeface="+mn-ea"/>
                          <a:cs typeface="Arial" panose="020B0604020202020204" pitchFamily="34" charset="0"/>
                        </a:rPr>
                        <a:t>≥20</a:t>
                      </a:r>
                      <a:r>
                        <a:rPr lang="en-US" sz="1300" b="1" kern="1200" dirty="0" smtClean="0">
                          <a:solidFill>
                            <a:schemeClr val="tx1"/>
                          </a:solidFill>
                          <a:effectLst/>
                          <a:latin typeface="Arial" panose="020B0604020202020204" pitchFamily="34" charset="0"/>
                          <a:ea typeface="+mn-ea"/>
                          <a:cs typeface="Arial" panose="020B0604020202020204" pitchFamily="34" charset="0"/>
                          <a:sym typeface="Symbol"/>
                        </a:rPr>
                        <a:t></a:t>
                      </a:r>
                      <a:r>
                        <a:rPr lang="en-US" sz="1300" b="1" kern="1200" dirty="0" smtClean="0">
                          <a:solidFill>
                            <a:schemeClr val="tx1"/>
                          </a:solidFill>
                          <a:effectLst/>
                          <a:latin typeface="Arial" panose="020B0604020202020204" pitchFamily="34" charset="0"/>
                          <a:ea typeface="+mn-ea"/>
                          <a:cs typeface="Arial" panose="020B0604020202020204" pitchFamily="34" charset="0"/>
                        </a:rPr>
                        <a:t>40</a:t>
                      </a:r>
                      <a:endParaRPr lang="en-US" sz="1300" b="1" dirty="0">
                        <a:latin typeface="Arial" panose="020B0604020202020204" pitchFamily="34" charset="0"/>
                        <a:cs typeface="Arial" panose="020B0604020202020204" pitchFamily="34" charset="0"/>
                      </a:endParaRPr>
                    </a:p>
                  </a:txBody>
                  <a:tcPr marL="51435" marR="51435" marT="0" marB="0">
                    <a:solidFill>
                      <a:schemeClr val="bg1"/>
                    </a:solidFill>
                  </a:tcPr>
                </a:tc>
                <a:tc>
                  <a:txBody>
                    <a:bodyPr/>
                    <a:lstStyle/>
                    <a:p>
                      <a:pPr marL="0" marR="0" algn="l">
                        <a:lnSpc>
                          <a:spcPct val="115000"/>
                        </a:lnSpc>
                        <a:spcBef>
                          <a:spcPts val="0"/>
                        </a:spcBef>
                        <a:spcAft>
                          <a:spcPts val="0"/>
                        </a:spcAft>
                      </a:pPr>
                      <a:r>
                        <a:rPr lang="en-US" sz="1300" b="1" dirty="0">
                          <a:solidFill>
                            <a:srgbClr val="000000"/>
                          </a:solidFill>
                          <a:effectLst/>
                          <a:latin typeface="Arial" panose="020B0604020202020204" pitchFamily="34" charset="0"/>
                          <a:ea typeface="Times New Roman"/>
                          <a:cs typeface="Arial" panose="020B0604020202020204" pitchFamily="34" charset="0"/>
                        </a:rPr>
                        <a:t>0</a:t>
                      </a:r>
                      <a:r>
                        <a:rPr lang="en-US" sz="1300" b="1" dirty="0" smtClean="0">
                          <a:solidFill>
                            <a:srgbClr val="000000"/>
                          </a:solidFill>
                          <a:effectLst/>
                          <a:latin typeface="Arial" panose="020B0604020202020204" pitchFamily="34" charset="0"/>
                          <a:ea typeface="Times New Roman"/>
                          <a:cs typeface="Arial" panose="020B0604020202020204" pitchFamily="34" charset="0"/>
                          <a:sym typeface="Symbol"/>
                        </a:rPr>
                        <a:t></a:t>
                      </a:r>
                      <a:r>
                        <a:rPr lang="en-US" sz="1300" b="1" dirty="0" smtClean="0">
                          <a:solidFill>
                            <a:srgbClr val="000000"/>
                          </a:solidFill>
                          <a:effectLst/>
                          <a:latin typeface="Arial" panose="020B0604020202020204" pitchFamily="34" charset="0"/>
                          <a:ea typeface="Times New Roman"/>
                          <a:cs typeface="Arial" panose="020B0604020202020204" pitchFamily="34" charset="0"/>
                        </a:rPr>
                        <a:t>7</a:t>
                      </a:r>
                      <a:endParaRPr lang="en-US" sz="1300" b="1" dirty="0">
                        <a:solidFill>
                          <a:srgbClr val="00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tc>
                  <a:txBody>
                    <a:bodyPr/>
                    <a:lstStyle/>
                    <a:p>
                      <a:pPr marL="0" marR="0" algn="l">
                        <a:lnSpc>
                          <a:spcPct val="115000"/>
                        </a:lnSpc>
                        <a:spcBef>
                          <a:spcPts val="0"/>
                        </a:spcBef>
                        <a:spcAft>
                          <a:spcPts val="0"/>
                        </a:spcAft>
                      </a:pPr>
                      <a:r>
                        <a:rPr lang="en-US" sz="1300" b="1" dirty="0">
                          <a:solidFill>
                            <a:srgbClr val="000000"/>
                          </a:solidFill>
                          <a:effectLst/>
                          <a:latin typeface="Arial" panose="020B0604020202020204" pitchFamily="34" charset="0"/>
                          <a:ea typeface="Times New Roman"/>
                          <a:cs typeface="Arial" panose="020B0604020202020204" pitchFamily="34" charset="0"/>
                        </a:rPr>
                        <a:t>0</a:t>
                      </a:r>
                      <a:r>
                        <a:rPr lang="en-US" sz="1300" b="1" dirty="0">
                          <a:solidFill>
                            <a:srgbClr val="000000"/>
                          </a:solidFill>
                          <a:effectLst/>
                          <a:latin typeface="Arial" panose="020B0604020202020204" pitchFamily="34" charset="0"/>
                          <a:ea typeface="Times New Roman"/>
                          <a:cs typeface="Arial" panose="020B0604020202020204" pitchFamily="34" charset="0"/>
                          <a:sym typeface="Symbol"/>
                        </a:rPr>
                        <a:t></a:t>
                      </a:r>
                      <a:r>
                        <a:rPr lang="en-US" sz="1300" b="1" dirty="0" smtClean="0">
                          <a:solidFill>
                            <a:srgbClr val="000000"/>
                          </a:solidFill>
                          <a:effectLst/>
                          <a:latin typeface="Arial" panose="020B0604020202020204" pitchFamily="34" charset="0"/>
                          <a:ea typeface="Times New Roman"/>
                          <a:cs typeface="Arial" panose="020B0604020202020204" pitchFamily="34" charset="0"/>
                        </a:rPr>
                        <a:t>83</a:t>
                      </a:r>
                      <a:endParaRPr lang="en-US" sz="1300" b="1" dirty="0">
                        <a:solidFill>
                          <a:srgbClr val="00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extLst>
                  <a:ext uri="{0D108BD9-81ED-4DB2-BD59-A6C34878D82A}">
                    <a16:rowId xmlns:a16="http://schemas.microsoft.com/office/drawing/2014/main" val="10001"/>
                  </a:ext>
                </a:extLst>
              </a:tr>
              <a:tr h="204455">
                <a:tc vMerge="1">
                  <a:txBody>
                    <a:bodyPr/>
                    <a:lstStyle/>
                    <a:p>
                      <a:pPr marL="0" marR="0">
                        <a:lnSpc>
                          <a:spcPct val="115000"/>
                        </a:lnSpc>
                        <a:spcBef>
                          <a:spcPts val="0"/>
                        </a:spcBef>
                        <a:spcAft>
                          <a:spcPts val="0"/>
                        </a:spcAft>
                      </a:pPr>
                      <a:endParaRPr lang="en-US" sz="12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CA19-9</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0.57</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r">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0.05</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algn="l"/>
                      <a:r>
                        <a:rPr lang="en-US" sz="1300" b="1" dirty="0" smtClean="0">
                          <a:effectLst/>
                          <a:latin typeface="Arial" panose="020B0604020202020204" pitchFamily="34" charset="0"/>
                          <a:cs typeface="Arial" panose="020B0604020202020204" pitchFamily="34" charset="0"/>
                        </a:rPr>
                        <a:t>&gt;=37</a:t>
                      </a:r>
                      <a:endParaRPr lang="en-US" sz="1300" b="1" dirty="0">
                        <a:latin typeface="Arial" panose="020B0604020202020204" pitchFamily="34" charset="0"/>
                        <a:cs typeface="Arial" panose="020B0604020202020204" pitchFamily="34" charset="0"/>
                      </a:endParaRPr>
                    </a:p>
                  </a:txBody>
                  <a:tcPr marL="51435" marR="51435" marT="0" marB="0">
                    <a:solidFill>
                      <a:schemeClr val="bg1"/>
                    </a:solidFill>
                  </a:tcPr>
                </a:tc>
                <a:tc>
                  <a:txBody>
                    <a:bodyPr/>
                    <a:lstStyle/>
                    <a:p>
                      <a:pPr marL="0" marR="0" algn="l">
                        <a:lnSpc>
                          <a:spcPct val="115000"/>
                        </a:lnSpc>
                        <a:spcBef>
                          <a:spcPts val="0"/>
                        </a:spcBef>
                        <a:spcAft>
                          <a:spcPts val="0"/>
                        </a:spcAft>
                      </a:pPr>
                      <a:r>
                        <a:rPr lang="en-US" sz="1300" b="1" dirty="0">
                          <a:solidFill>
                            <a:srgbClr val="000000"/>
                          </a:solidFill>
                          <a:effectLst/>
                          <a:latin typeface="Arial" panose="020B0604020202020204" pitchFamily="34" charset="0"/>
                          <a:ea typeface="Times New Roman"/>
                          <a:cs typeface="Arial" panose="020B0604020202020204" pitchFamily="34" charset="0"/>
                        </a:rPr>
                        <a:t>0</a:t>
                      </a:r>
                      <a:r>
                        <a:rPr lang="en-US" sz="1300" b="1" dirty="0">
                          <a:solidFill>
                            <a:srgbClr val="000000"/>
                          </a:solidFill>
                          <a:effectLst/>
                          <a:latin typeface="Arial" panose="020B0604020202020204" pitchFamily="34" charset="0"/>
                          <a:ea typeface="Times New Roman"/>
                          <a:cs typeface="Arial" panose="020B0604020202020204" pitchFamily="34" charset="0"/>
                          <a:sym typeface="Symbol"/>
                        </a:rPr>
                        <a:t></a:t>
                      </a:r>
                      <a:r>
                        <a:rPr lang="en-US" sz="1300" b="1" dirty="0" smtClean="0">
                          <a:solidFill>
                            <a:srgbClr val="000000"/>
                          </a:solidFill>
                          <a:effectLst/>
                          <a:latin typeface="Arial" panose="020B0604020202020204" pitchFamily="34" charset="0"/>
                          <a:ea typeface="Times New Roman"/>
                          <a:cs typeface="Arial" panose="020B0604020202020204" pitchFamily="34" charset="0"/>
                        </a:rPr>
                        <a:t>48</a:t>
                      </a:r>
                      <a:endParaRPr lang="en-US" sz="1300" b="1" dirty="0">
                        <a:solidFill>
                          <a:srgbClr val="00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tc>
                  <a:txBody>
                    <a:bodyPr/>
                    <a:lstStyle/>
                    <a:p>
                      <a:pPr marL="0" marR="0" algn="l">
                        <a:lnSpc>
                          <a:spcPct val="115000"/>
                        </a:lnSpc>
                        <a:spcBef>
                          <a:spcPts val="0"/>
                        </a:spcBef>
                        <a:spcAft>
                          <a:spcPts val="0"/>
                        </a:spcAft>
                      </a:pPr>
                      <a:r>
                        <a:rPr lang="en-US" sz="1300" b="1" dirty="0">
                          <a:solidFill>
                            <a:srgbClr val="000000"/>
                          </a:solidFill>
                          <a:effectLst/>
                          <a:latin typeface="Arial" panose="020B0604020202020204" pitchFamily="34" charset="0"/>
                          <a:ea typeface="Times New Roman"/>
                          <a:cs typeface="Arial" panose="020B0604020202020204" pitchFamily="34" charset="0"/>
                        </a:rPr>
                        <a:t>0</a:t>
                      </a:r>
                      <a:r>
                        <a:rPr lang="en-US" sz="1300" b="1" dirty="0">
                          <a:solidFill>
                            <a:srgbClr val="000000"/>
                          </a:solidFill>
                          <a:effectLst/>
                          <a:latin typeface="Arial" panose="020B0604020202020204" pitchFamily="34" charset="0"/>
                          <a:ea typeface="Times New Roman"/>
                          <a:cs typeface="Arial" panose="020B0604020202020204" pitchFamily="34" charset="0"/>
                          <a:sym typeface="Symbol"/>
                        </a:rPr>
                        <a:t></a:t>
                      </a:r>
                      <a:r>
                        <a:rPr lang="en-US" sz="1300" b="1" dirty="0" smtClean="0">
                          <a:solidFill>
                            <a:srgbClr val="000000"/>
                          </a:solidFill>
                          <a:effectLst/>
                          <a:latin typeface="Arial" panose="020B0604020202020204" pitchFamily="34" charset="0"/>
                          <a:ea typeface="Times New Roman"/>
                          <a:cs typeface="Arial" panose="020B0604020202020204" pitchFamily="34" charset="0"/>
                        </a:rPr>
                        <a:t>67</a:t>
                      </a:r>
                      <a:endParaRPr lang="en-US" sz="1300" b="1" dirty="0">
                        <a:solidFill>
                          <a:srgbClr val="00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extLst>
                  <a:ext uri="{0D108BD9-81ED-4DB2-BD59-A6C34878D82A}">
                    <a16:rowId xmlns:a16="http://schemas.microsoft.com/office/drawing/2014/main" val="10002"/>
                  </a:ext>
                </a:extLst>
              </a:tr>
              <a:tr h="414432">
                <a:tc vMerge="1">
                  <a:txBody>
                    <a:bodyPr/>
                    <a:lstStyle/>
                    <a:p>
                      <a:pPr marL="0" marR="0">
                        <a:lnSpc>
                          <a:spcPct val="115000"/>
                        </a:lnSpc>
                        <a:spcBef>
                          <a:spcPts val="0"/>
                        </a:spcBef>
                        <a:spcAft>
                          <a:spcPts val="0"/>
                        </a:spcAft>
                      </a:pPr>
                      <a:endParaRPr lang="en-US" sz="1200" dirty="0">
                        <a:solidFill>
                          <a:srgbClr val="FF0000"/>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300" b="1" dirty="0" smtClean="0">
                          <a:solidFill>
                            <a:srgbClr val="FF0000"/>
                          </a:solidFill>
                          <a:effectLst/>
                          <a:latin typeface="Arial" panose="020B0604020202020204" pitchFamily="34" charset="0"/>
                          <a:cs typeface="Arial" panose="020B0604020202020204" pitchFamily="34" charset="0"/>
                        </a:rPr>
                        <a:t>Ln(MUC5AC) + CA19-9 </a:t>
                      </a:r>
                      <a:endParaRPr lang="en-US" sz="13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tc>
                  <a:txBody>
                    <a:bodyPr/>
                    <a:lstStyle/>
                    <a:p>
                      <a:pPr marL="0" marR="0" algn="l">
                        <a:lnSpc>
                          <a:spcPct val="115000"/>
                        </a:lnSpc>
                        <a:spcBef>
                          <a:spcPts val="0"/>
                        </a:spcBef>
                        <a:spcAft>
                          <a:spcPts val="0"/>
                        </a:spcAft>
                      </a:pPr>
                      <a:r>
                        <a:rPr lang="en-US" sz="1300" b="1" dirty="0" smtClean="0">
                          <a:solidFill>
                            <a:srgbClr val="FF0000"/>
                          </a:solidFill>
                          <a:effectLst/>
                          <a:latin typeface="Arial" panose="020B0604020202020204" pitchFamily="34" charset="0"/>
                          <a:cs typeface="Arial" panose="020B0604020202020204" pitchFamily="34" charset="0"/>
                        </a:rPr>
                        <a:t>0.85</a:t>
                      </a:r>
                      <a:endParaRPr lang="en-US" sz="13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tc>
                  <a:txBody>
                    <a:bodyPr/>
                    <a:lstStyle/>
                    <a:p>
                      <a:pPr marL="0" marR="0" algn="r">
                        <a:lnSpc>
                          <a:spcPct val="115000"/>
                        </a:lnSpc>
                        <a:spcBef>
                          <a:spcPts val="0"/>
                        </a:spcBef>
                        <a:spcAft>
                          <a:spcPts val="0"/>
                        </a:spcAft>
                      </a:pPr>
                      <a:r>
                        <a:rPr lang="en-US" sz="1300" b="1" dirty="0" smtClean="0">
                          <a:solidFill>
                            <a:srgbClr val="FF0000"/>
                          </a:solidFill>
                          <a:effectLst/>
                          <a:latin typeface="Arial" panose="020B0604020202020204" pitchFamily="34" charset="0"/>
                          <a:cs typeface="Arial" panose="020B0604020202020204" pitchFamily="34" charset="0"/>
                        </a:rPr>
                        <a:t>0.04</a:t>
                      </a:r>
                      <a:endParaRPr lang="en-US" sz="13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tc>
                  <a:txBody>
                    <a:bodyPr/>
                    <a:lstStyle/>
                    <a:p>
                      <a:pPr algn="l"/>
                      <a:r>
                        <a:rPr lang="en-US" sz="1300" b="1" kern="1200" dirty="0" smtClean="0">
                          <a:solidFill>
                            <a:schemeClr val="tx1"/>
                          </a:solidFill>
                          <a:effectLst/>
                          <a:latin typeface="Arial" panose="020B0604020202020204" pitchFamily="34" charset="0"/>
                          <a:ea typeface="+mn-ea"/>
                          <a:cs typeface="Arial" panose="020B0604020202020204" pitchFamily="34" charset="0"/>
                        </a:rPr>
                        <a:t>P(EPC) ≥0</a:t>
                      </a:r>
                      <a:r>
                        <a:rPr lang="en-US" sz="1300" b="1" kern="1200" dirty="0" smtClean="0">
                          <a:solidFill>
                            <a:schemeClr val="tx1"/>
                          </a:solidFill>
                          <a:effectLst/>
                          <a:latin typeface="Arial" panose="020B0604020202020204" pitchFamily="34" charset="0"/>
                          <a:ea typeface="+mn-ea"/>
                          <a:cs typeface="Arial" panose="020B0604020202020204" pitchFamily="34" charset="0"/>
                          <a:sym typeface="Symbol"/>
                        </a:rPr>
                        <a:t></a:t>
                      </a:r>
                      <a:r>
                        <a:rPr lang="en-US" sz="1300" b="1" kern="1200" dirty="0" smtClean="0">
                          <a:solidFill>
                            <a:schemeClr val="tx1"/>
                          </a:solidFill>
                          <a:effectLst/>
                          <a:latin typeface="Arial" panose="020B0604020202020204" pitchFamily="34" charset="0"/>
                          <a:ea typeface="+mn-ea"/>
                          <a:cs typeface="Arial" panose="020B0604020202020204" pitchFamily="34" charset="0"/>
                        </a:rPr>
                        <a:t>553</a:t>
                      </a:r>
                      <a:endParaRPr lang="en-US" sz="1300" b="1" dirty="0">
                        <a:latin typeface="Arial" panose="020B0604020202020204" pitchFamily="34" charset="0"/>
                        <a:cs typeface="Arial" panose="020B0604020202020204" pitchFamily="34" charset="0"/>
                      </a:endParaRPr>
                    </a:p>
                  </a:txBody>
                  <a:tcPr marL="51435" marR="51435" marT="0" marB="0">
                    <a:solidFill>
                      <a:schemeClr val="bg1"/>
                    </a:solidFill>
                  </a:tcPr>
                </a:tc>
                <a:tc>
                  <a:txBody>
                    <a:bodyPr/>
                    <a:lstStyle/>
                    <a:p>
                      <a:pPr marL="0" marR="0" algn="l">
                        <a:lnSpc>
                          <a:spcPct val="115000"/>
                        </a:lnSpc>
                        <a:spcBef>
                          <a:spcPts val="0"/>
                        </a:spcBef>
                        <a:spcAft>
                          <a:spcPts val="0"/>
                        </a:spcAft>
                      </a:pPr>
                      <a:r>
                        <a:rPr lang="en-US" sz="1300" b="1" dirty="0">
                          <a:solidFill>
                            <a:srgbClr val="000000"/>
                          </a:solidFill>
                          <a:effectLst/>
                          <a:latin typeface="Arial" panose="020B0604020202020204" pitchFamily="34" charset="0"/>
                          <a:ea typeface="Calibri"/>
                          <a:cs typeface="Arial" panose="020B0604020202020204" pitchFamily="34" charset="0"/>
                        </a:rPr>
                        <a:t>0</a:t>
                      </a:r>
                      <a:r>
                        <a:rPr lang="en-US" sz="1300" b="1" dirty="0" smtClean="0">
                          <a:solidFill>
                            <a:srgbClr val="000000"/>
                          </a:solidFill>
                          <a:effectLst/>
                          <a:latin typeface="Arial" panose="020B0604020202020204" pitchFamily="34" charset="0"/>
                          <a:ea typeface="Calibri"/>
                          <a:cs typeface="Arial" panose="020B0604020202020204" pitchFamily="34" charset="0"/>
                          <a:sym typeface="Symbol"/>
                        </a:rPr>
                        <a:t></a:t>
                      </a:r>
                      <a:r>
                        <a:rPr lang="en-US" sz="1300" b="1" dirty="0" smtClean="0">
                          <a:solidFill>
                            <a:srgbClr val="000000"/>
                          </a:solidFill>
                          <a:effectLst/>
                          <a:latin typeface="Arial" panose="020B0604020202020204" pitchFamily="34" charset="0"/>
                          <a:ea typeface="Calibri"/>
                          <a:cs typeface="Arial" panose="020B0604020202020204" pitchFamily="34" charset="0"/>
                        </a:rPr>
                        <a:t>72</a:t>
                      </a:r>
                      <a:endParaRPr lang="en-US" sz="1300" b="1" dirty="0">
                        <a:solidFill>
                          <a:srgbClr val="00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tc>
                  <a:txBody>
                    <a:bodyPr/>
                    <a:lstStyle/>
                    <a:p>
                      <a:pPr marL="0" marR="0" algn="l">
                        <a:lnSpc>
                          <a:spcPct val="115000"/>
                        </a:lnSpc>
                        <a:spcBef>
                          <a:spcPts val="0"/>
                        </a:spcBef>
                        <a:spcAft>
                          <a:spcPts val="0"/>
                        </a:spcAft>
                      </a:pPr>
                      <a:r>
                        <a:rPr lang="en-US" sz="1300" b="1" dirty="0">
                          <a:solidFill>
                            <a:srgbClr val="000000"/>
                          </a:solidFill>
                          <a:effectLst/>
                          <a:latin typeface="Arial" panose="020B0604020202020204" pitchFamily="34" charset="0"/>
                          <a:ea typeface="Calibri"/>
                          <a:cs typeface="Arial" panose="020B0604020202020204" pitchFamily="34" charset="0"/>
                        </a:rPr>
                        <a:t>0</a:t>
                      </a:r>
                      <a:r>
                        <a:rPr lang="en-US" sz="1300" b="1" dirty="0" smtClean="0">
                          <a:solidFill>
                            <a:srgbClr val="000000"/>
                          </a:solidFill>
                          <a:effectLst/>
                          <a:latin typeface="Arial" panose="020B0604020202020204" pitchFamily="34" charset="0"/>
                          <a:ea typeface="Calibri"/>
                          <a:cs typeface="Arial" panose="020B0604020202020204" pitchFamily="34" charset="0"/>
                          <a:sym typeface="Symbol"/>
                        </a:rPr>
                        <a:t></a:t>
                      </a:r>
                      <a:r>
                        <a:rPr lang="en-US" sz="1300" b="1" dirty="0" smtClean="0">
                          <a:solidFill>
                            <a:srgbClr val="000000"/>
                          </a:solidFill>
                          <a:effectLst/>
                          <a:latin typeface="Arial" panose="020B0604020202020204" pitchFamily="34" charset="0"/>
                          <a:ea typeface="Calibri"/>
                          <a:cs typeface="Arial" panose="020B0604020202020204" pitchFamily="34" charset="0"/>
                        </a:rPr>
                        <a:t>85</a:t>
                      </a:r>
                      <a:endParaRPr lang="en-US" sz="1300" b="1" dirty="0">
                        <a:solidFill>
                          <a:srgbClr val="00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extLst>
                  <a:ext uri="{0D108BD9-81ED-4DB2-BD59-A6C34878D82A}">
                    <a16:rowId xmlns:a16="http://schemas.microsoft.com/office/drawing/2014/main" val="10003"/>
                  </a:ext>
                </a:extLst>
              </a:tr>
              <a:tr h="204455">
                <a:tc rowSpan="3">
                  <a:txBody>
                    <a:bodyPr/>
                    <a:lstStyle/>
                    <a:p>
                      <a:pPr marL="0" marR="0">
                        <a:lnSpc>
                          <a:spcPct val="115000"/>
                        </a:lnSpc>
                        <a:spcBef>
                          <a:spcPts val="0"/>
                        </a:spcBef>
                        <a:spcAft>
                          <a:spcPts val="0"/>
                        </a:spcAft>
                      </a:pPr>
                      <a:r>
                        <a:rPr lang="en-US" sz="1200" b="1" dirty="0">
                          <a:effectLst/>
                          <a:latin typeface="Arial" panose="020B0604020202020204" pitchFamily="34" charset="0"/>
                          <a:cs typeface="Arial" panose="020B0604020202020204" pitchFamily="34" charset="0"/>
                        </a:rPr>
                        <a:t>EPC </a:t>
                      </a:r>
                      <a:r>
                        <a:rPr lang="en-US" sz="1200" b="1" dirty="0" err="1" smtClean="0">
                          <a:effectLst/>
                          <a:latin typeface="Arial" panose="020B0604020202020204" pitchFamily="34" charset="0"/>
                          <a:cs typeface="Arial" panose="020B0604020202020204" pitchFamily="34" charset="0"/>
                        </a:rPr>
                        <a:t>vs.CP</a:t>
                      </a:r>
                      <a:endParaRPr lang="en-US" sz="1200" b="1" dirty="0">
                        <a:effectLst/>
                        <a:latin typeface="Arial" panose="020B0604020202020204" pitchFamily="34" charset="0"/>
                        <a:ea typeface="Times New Roman"/>
                        <a:cs typeface="Arial" panose="020B0604020202020204" pitchFamily="34" charset="0"/>
                      </a:endParaRPr>
                    </a:p>
                    <a:p>
                      <a:pPr marL="0" marR="0">
                        <a:lnSpc>
                          <a:spcPct val="115000"/>
                        </a:lnSpc>
                        <a:spcBef>
                          <a:spcPts val="0"/>
                        </a:spcBef>
                        <a:spcAft>
                          <a:spcPts val="0"/>
                        </a:spcAft>
                      </a:pPr>
                      <a:r>
                        <a:rPr lang="en-US"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Times New Roman"/>
                        <a:cs typeface="Arial" panose="020B0604020202020204" pitchFamily="34" charset="0"/>
                      </a:endParaRPr>
                    </a:p>
                    <a:p>
                      <a:pPr marL="0" marR="0">
                        <a:lnSpc>
                          <a:spcPct val="115000"/>
                        </a:lnSpc>
                        <a:spcBef>
                          <a:spcPts val="0"/>
                        </a:spcBef>
                        <a:spcAft>
                          <a:spcPts val="0"/>
                        </a:spcAft>
                      </a:pPr>
                      <a:r>
                        <a:rPr lang="en-US" sz="1200" b="1" dirty="0">
                          <a:solidFill>
                            <a:srgbClr val="FF0000"/>
                          </a:solidFill>
                          <a:effectLst/>
                          <a:latin typeface="Arial" panose="020B0604020202020204" pitchFamily="34" charset="0"/>
                          <a:cs typeface="Arial" panose="020B0604020202020204" pitchFamily="34" charset="0"/>
                        </a:rPr>
                        <a:t> </a:t>
                      </a:r>
                      <a:endParaRPr lang="en-US" sz="12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300" b="1" dirty="0" smtClean="0">
                          <a:effectLst/>
                          <a:latin typeface="Arial" panose="020B0604020202020204" pitchFamily="34" charset="0"/>
                          <a:cs typeface="Arial" panose="020B0604020202020204" pitchFamily="34" charset="0"/>
                        </a:rPr>
                        <a:t>MUC5AC</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0.82</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r">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0.05</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a:effectLst/>
                          <a:latin typeface="Arial" panose="020B0604020202020204" pitchFamily="34" charset="0"/>
                          <a:cs typeface="Arial" panose="020B0604020202020204" pitchFamily="34" charset="0"/>
                        </a:rPr>
                        <a:t>&gt;=20.404</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0.76</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0.84</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extLst>
                  <a:ext uri="{0D108BD9-81ED-4DB2-BD59-A6C34878D82A}">
                    <a16:rowId xmlns:a16="http://schemas.microsoft.com/office/drawing/2014/main" val="10004"/>
                  </a:ext>
                </a:extLst>
              </a:tr>
              <a:tr h="204455">
                <a:tc vMerge="1">
                  <a:txBody>
                    <a:bodyPr/>
                    <a:lstStyle/>
                    <a:p>
                      <a:pPr marL="0" marR="0">
                        <a:lnSpc>
                          <a:spcPct val="115000"/>
                        </a:lnSpc>
                        <a:spcBef>
                          <a:spcPts val="0"/>
                        </a:spcBef>
                        <a:spcAft>
                          <a:spcPts val="0"/>
                        </a:spcAft>
                      </a:pPr>
                      <a:endParaRPr lang="en-US" sz="12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CA19-9</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0.50</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r">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0.05</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a:effectLst/>
                          <a:latin typeface="Arial" panose="020B0604020202020204" pitchFamily="34" charset="0"/>
                          <a:cs typeface="Arial" panose="020B0604020202020204" pitchFamily="34" charset="0"/>
                        </a:rPr>
                        <a:t>&gt;=37</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0.32</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effectLst/>
                          <a:latin typeface="Arial" panose="020B0604020202020204" pitchFamily="34" charset="0"/>
                          <a:cs typeface="Arial" panose="020B0604020202020204" pitchFamily="34" charset="0"/>
                        </a:rPr>
                        <a:t>0.7</a:t>
                      </a:r>
                      <a:endParaRPr lang="en-US" sz="1300" b="1" dirty="0">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extLst>
                  <a:ext uri="{0D108BD9-81ED-4DB2-BD59-A6C34878D82A}">
                    <a16:rowId xmlns:a16="http://schemas.microsoft.com/office/drawing/2014/main" val="10005"/>
                  </a:ext>
                </a:extLst>
              </a:tr>
              <a:tr h="414432">
                <a:tc vMerge="1">
                  <a:txBody>
                    <a:bodyPr/>
                    <a:lstStyle/>
                    <a:p>
                      <a:pPr marL="0" marR="0">
                        <a:lnSpc>
                          <a:spcPct val="115000"/>
                        </a:lnSpc>
                        <a:spcBef>
                          <a:spcPts val="0"/>
                        </a:spcBef>
                        <a:spcAft>
                          <a:spcPts val="0"/>
                        </a:spcAft>
                      </a:pPr>
                      <a:endParaRPr lang="en-US" sz="1200" dirty="0">
                        <a:solidFill>
                          <a:srgbClr val="FF0000"/>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300" b="1" dirty="0">
                          <a:solidFill>
                            <a:srgbClr val="FF0000"/>
                          </a:solidFill>
                          <a:effectLst/>
                          <a:latin typeface="Arial" panose="020B0604020202020204" pitchFamily="34" charset="0"/>
                          <a:cs typeface="Arial" panose="020B0604020202020204" pitchFamily="34" charset="0"/>
                        </a:rPr>
                        <a:t>Ln(MUC5AC</a:t>
                      </a:r>
                      <a:r>
                        <a:rPr lang="en-US" sz="1300" b="1" dirty="0" smtClean="0">
                          <a:solidFill>
                            <a:srgbClr val="FF0000"/>
                          </a:solidFill>
                          <a:effectLst/>
                          <a:latin typeface="Arial" panose="020B0604020202020204" pitchFamily="34" charset="0"/>
                          <a:cs typeface="Arial" panose="020B0604020202020204" pitchFamily="34" charset="0"/>
                        </a:rPr>
                        <a:t>) </a:t>
                      </a:r>
                      <a:r>
                        <a:rPr lang="en-US" sz="1300" b="1" dirty="0">
                          <a:solidFill>
                            <a:srgbClr val="FF0000"/>
                          </a:solidFill>
                          <a:effectLst/>
                          <a:latin typeface="Arial" panose="020B0604020202020204" pitchFamily="34" charset="0"/>
                          <a:cs typeface="Arial" panose="020B0604020202020204" pitchFamily="34" charset="0"/>
                        </a:rPr>
                        <a:t>+ </a:t>
                      </a:r>
                      <a:r>
                        <a:rPr lang="en-US" sz="1300" b="1" dirty="0" smtClean="0">
                          <a:solidFill>
                            <a:srgbClr val="FF0000"/>
                          </a:solidFill>
                          <a:effectLst/>
                          <a:latin typeface="Arial" panose="020B0604020202020204" pitchFamily="34" charset="0"/>
                          <a:cs typeface="Arial" panose="020B0604020202020204" pitchFamily="34" charset="0"/>
                        </a:rPr>
                        <a:t>CA19-9 </a:t>
                      </a:r>
                      <a:endParaRPr lang="en-US" sz="13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solidFill>
                            <a:srgbClr val="FF0000"/>
                          </a:solidFill>
                          <a:effectLst/>
                          <a:latin typeface="Arial" panose="020B0604020202020204" pitchFamily="34" charset="0"/>
                          <a:cs typeface="Arial" panose="020B0604020202020204" pitchFamily="34" charset="0"/>
                        </a:rPr>
                        <a:t>0.84</a:t>
                      </a:r>
                      <a:endParaRPr lang="en-US" sz="13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r">
                        <a:lnSpc>
                          <a:spcPct val="115000"/>
                        </a:lnSpc>
                        <a:spcBef>
                          <a:spcPts val="0"/>
                        </a:spcBef>
                        <a:spcAft>
                          <a:spcPts val="0"/>
                        </a:spcAft>
                      </a:pPr>
                      <a:r>
                        <a:rPr lang="en-US" sz="1300" b="1" dirty="0" smtClean="0">
                          <a:solidFill>
                            <a:srgbClr val="FF0000"/>
                          </a:solidFill>
                          <a:effectLst/>
                          <a:latin typeface="Arial" panose="020B0604020202020204" pitchFamily="34" charset="0"/>
                          <a:cs typeface="Arial" panose="020B0604020202020204" pitchFamily="34" charset="0"/>
                        </a:rPr>
                        <a:t>0.043</a:t>
                      </a:r>
                      <a:endParaRPr lang="en-US" sz="13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a:solidFill>
                            <a:srgbClr val="FF0000"/>
                          </a:solidFill>
                          <a:effectLst/>
                          <a:latin typeface="Arial" panose="020B0604020202020204" pitchFamily="34" charset="0"/>
                          <a:cs typeface="Arial" panose="020B0604020202020204" pitchFamily="34" charset="0"/>
                        </a:rPr>
                        <a:t>P(EPC</a:t>
                      </a:r>
                      <a:r>
                        <a:rPr lang="en-US" sz="1300" b="1" dirty="0" smtClean="0">
                          <a:solidFill>
                            <a:srgbClr val="FF0000"/>
                          </a:solidFill>
                          <a:effectLst/>
                          <a:latin typeface="Arial" panose="020B0604020202020204" pitchFamily="34" charset="0"/>
                          <a:cs typeface="Arial" panose="020B0604020202020204" pitchFamily="34" charset="0"/>
                        </a:rPr>
                        <a:t>)&gt;= </a:t>
                      </a:r>
                      <a:r>
                        <a:rPr lang="en-US" sz="1300" b="1" dirty="0">
                          <a:solidFill>
                            <a:srgbClr val="FF0000"/>
                          </a:solidFill>
                          <a:effectLst/>
                          <a:latin typeface="Arial" panose="020B0604020202020204" pitchFamily="34" charset="0"/>
                          <a:cs typeface="Arial" panose="020B0604020202020204" pitchFamily="34" charset="0"/>
                        </a:rPr>
                        <a:t>0.472</a:t>
                      </a:r>
                      <a:endParaRPr lang="en-US" sz="13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solidFill>
                            <a:srgbClr val="FF0000"/>
                          </a:solidFill>
                          <a:effectLst/>
                          <a:latin typeface="Arial" panose="020B0604020202020204" pitchFamily="34" charset="0"/>
                          <a:cs typeface="Arial" panose="020B0604020202020204" pitchFamily="34" charset="0"/>
                        </a:rPr>
                        <a:t>0.78</a:t>
                      </a:r>
                      <a:endParaRPr lang="en-US" sz="13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tc>
                  <a:txBody>
                    <a:bodyPr/>
                    <a:lstStyle/>
                    <a:p>
                      <a:pPr marL="0" marR="0" algn="l">
                        <a:lnSpc>
                          <a:spcPct val="115000"/>
                        </a:lnSpc>
                        <a:spcBef>
                          <a:spcPts val="0"/>
                        </a:spcBef>
                        <a:spcAft>
                          <a:spcPts val="0"/>
                        </a:spcAft>
                      </a:pPr>
                      <a:r>
                        <a:rPr lang="en-US" sz="1300" b="1" dirty="0" smtClean="0">
                          <a:solidFill>
                            <a:srgbClr val="FF0000"/>
                          </a:solidFill>
                          <a:effectLst/>
                          <a:latin typeface="Arial" panose="020B0604020202020204" pitchFamily="34" charset="0"/>
                          <a:cs typeface="Arial" panose="020B0604020202020204" pitchFamily="34" charset="0"/>
                        </a:rPr>
                        <a:t>0.86</a:t>
                      </a:r>
                      <a:endParaRPr lang="en-US" sz="1300" b="1" dirty="0">
                        <a:solidFill>
                          <a:srgbClr val="FF0000"/>
                        </a:solidFill>
                        <a:effectLst/>
                        <a:latin typeface="Arial" panose="020B0604020202020204" pitchFamily="34" charset="0"/>
                        <a:ea typeface="Times New Roman"/>
                        <a:cs typeface="Arial" panose="020B0604020202020204" pitchFamily="34" charset="0"/>
                      </a:endParaRPr>
                    </a:p>
                  </a:txBody>
                  <a:tcPr marL="51435" marR="51435" marT="0" marB="0" anchor="b">
                    <a:solidFill>
                      <a:schemeClr val="bg1"/>
                    </a:solidFill>
                  </a:tcPr>
                </a:tc>
                <a:extLst>
                  <a:ext uri="{0D108BD9-81ED-4DB2-BD59-A6C34878D82A}">
                    <a16:rowId xmlns:a16="http://schemas.microsoft.com/office/drawing/2014/main" val="10006"/>
                  </a:ext>
                </a:extLst>
              </a:tr>
            </a:tbl>
          </a:graphicData>
        </a:graphic>
      </p:graphicFrame>
      <p:sp>
        <p:nvSpPr>
          <p:cNvPr id="3" name="TextBox 2"/>
          <p:cNvSpPr txBox="1"/>
          <p:nvPr/>
        </p:nvSpPr>
        <p:spPr>
          <a:xfrm>
            <a:off x="923535" y="6632466"/>
            <a:ext cx="6693625" cy="219291"/>
          </a:xfrm>
          <a:prstGeom prst="rect">
            <a:avLst/>
          </a:prstGeom>
          <a:noFill/>
        </p:spPr>
        <p:txBody>
          <a:bodyPr wrap="square" rtlCol="0">
            <a:spAutoFit/>
          </a:bodyPr>
          <a:lstStyle/>
          <a:p>
            <a:r>
              <a:rPr lang="en-US" sz="825" b="1" dirty="0"/>
              <a:t>N=199 where both MUC5AC and CA19.9 values were available; CA19.9 AT 37 U/ML </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94" y="626317"/>
            <a:ext cx="3734820" cy="301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585" y="647401"/>
            <a:ext cx="4293943" cy="2995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06222" y="5482"/>
            <a:ext cx="8645236" cy="523220"/>
          </a:xfrm>
          <a:prstGeom prst="rect">
            <a:avLst/>
          </a:prstGeom>
          <a:solidFill>
            <a:schemeClr val="accent1">
              <a:lumMod val="60000"/>
              <a:lumOff val="40000"/>
            </a:schemeClr>
          </a:solidFill>
        </p:spPr>
        <p:txBody>
          <a:bodyPr wrap="square" rtlCol="0">
            <a:spAutoFit/>
          </a:bodyPr>
          <a:lstStyle/>
          <a:p>
            <a:pPr algn="ctr"/>
            <a:r>
              <a:rPr lang="en-US" sz="28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MUC5AC IN COMBINATION WITH CA19.9</a:t>
            </a:r>
          </a:p>
        </p:txBody>
      </p:sp>
      <p:pic>
        <p:nvPicPr>
          <p:cNvPr id="17" name="Picture 16"/>
          <p:cNvPicPr>
            <a:picLocks noChangeAspect="1"/>
          </p:cNvPicPr>
          <p:nvPr/>
        </p:nvPicPr>
        <p:blipFill>
          <a:blip r:embed="rId4"/>
          <a:stretch>
            <a:fillRect/>
          </a:stretch>
        </p:blipFill>
        <p:spPr>
          <a:xfrm>
            <a:off x="8548484" y="6419088"/>
            <a:ext cx="595515" cy="432669"/>
          </a:xfrm>
          <a:prstGeom prst="rect">
            <a:avLst/>
          </a:prstGeom>
          <a:ln>
            <a:noFill/>
          </a:ln>
        </p:spPr>
      </p:pic>
      <p:pic>
        <p:nvPicPr>
          <p:cNvPr id="19" name="Picture 18"/>
          <p:cNvPicPr>
            <a:picLocks noChangeAspect="1"/>
          </p:cNvPicPr>
          <p:nvPr/>
        </p:nvPicPr>
        <p:blipFill>
          <a:blip r:embed="rId5"/>
          <a:stretch>
            <a:fillRect/>
          </a:stretch>
        </p:blipFill>
        <p:spPr>
          <a:xfrm>
            <a:off x="0" y="0"/>
            <a:ext cx="578134" cy="528702"/>
          </a:xfrm>
          <a:prstGeom prst="rect">
            <a:avLst/>
          </a:prstGeom>
        </p:spPr>
      </p:pic>
      <p:sp>
        <p:nvSpPr>
          <p:cNvPr id="21" name="TextBox 20"/>
          <p:cNvSpPr txBox="1"/>
          <p:nvPr/>
        </p:nvSpPr>
        <p:spPr>
          <a:xfrm>
            <a:off x="2535120" y="2526795"/>
            <a:ext cx="1631372" cy="300082"/>
          </a:xfrm>
          <a:prstGeom prst="rect">
            <a:avLst/>
          </a:prstGeom>
          <a:noFill/>
        </p:spPr>
        <p:txBody>
          <a:bodyPr wrap="square" rtlCol="0">
            <a:spAutoFit/>
          </a:bodyPr>
          <a:lstStyle/>
          <a:p>
            <a:r>
              <a:rPr lang="en-US" sz="1350" b="1" dirty="0"/>
              <a:t>CA19.9-37 U/ML</a:t>
            </a:r>
          </a:p>
        </p:txBody>
      </p:sp>
      <p:sp>
        <p:nvSpPr>
          <p:cNvPr id="22" name="TextBox 21"/>
          <p:cNvSpPr txBox="1"/>
          <p:nvPr/>
        </p:nvSpPr>
        <p:spPr>
          <a:xfrm>
            <a:off x="6714910" y="2599544"/>
            <a:ext cx="1631372" cy="300082"/>
          </a:xfrm>
          <a:prstGeom prst="rect">
            <a:avLst/>
          </a:prstGeom>
          <a:noFill/>
        </p:spPr>
        <p:txBody>
          <a:bodyPr wrap="square" rtlCol="0">
            <a:spAutoFit/>
          </a:bodyPr>
          <a:lstStyle/>
          <a:p>
            <a:r>
              <a:rPr lang="en-US" sz="1350" b="1" dirty="0"/>
              <a:t>CA19.9-37 U/ML</a:t>
            </a:r>
          </a:p>
        </p:txBody>
      </p:sp>
      <p:sp>
        <p:nvSpPr>
          <p:cNvPr id="26" name="TextBox 25"/>
          <p:cNvSpPr txBox="1"/>
          <p:nvPr/>
        </p:nvSpPr>
        <p:spPr>
          <a:xfrm>
            <a:off x="562960" y="3997712"/>
            <a:ext cx="829194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a:solidFill>
                  <a:schemeClr val="tx1"/>
                </a:solidFill>
                <a:latin typeface="Arial" panose="020B0604020202020204" pitchFamily="34" charset="0"/>
                <a:cs typeface="Arial" panose="020B0604020202020204" pitchFamily="34" charset="0"/>
              </a:rPr>
              <a:t>THE COMBO(MUC5AC AND CA19.9) IMPROVES THE SENSITIVITY AND SPECIFICITY FOR  DIFFERENTIATING EPC FROM CONTROLS</a:t>
            </a:r>
          </a:p>
        </p:txBody>
      </p:sp>
    </p:spTree>
    <p:extLst>
      <p:ext uri="{BB962C8B-B14F-4D97-AF65-F5344CB8AC3E}">
        <p14:creationId xmlns:p14="http://schemas.microsoft.com/office/powerpoint/2010/main" val="34406972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9067" y="780097"/>
            <a:ext cx="8506017" cy="707886"/>
          </a:xfrm>
          <a:prstGeom prst="rect">
            <a:avLst/>
          </a:prstGeom>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257175" indent="-257175" defTabSz="685800" fontAlgn="base">
              <a:spcBef>
                <a:spcPct val="0"/>
              </a:spcBef>
              <a:spcAft>
                <a:spcPct val="0"/>
              </a:spcAft>
              <a:buFont typeface="Wingdings" panose="05000000000000000000" pitchFamily="2" charset="2"/>
              <a:buChar char="q"/>
            </a:pPr>
            <a:r>
              <a:rPr lang="en-US" sz="2000" b="1" kern="0" dirty="0">
                <a:solidFill>
                  <a:srgbClr val="000000"/>
                </a:solidFill>
                <a:latin typeface="Arial"/>
              </a:rPr>
              <a:t>Elevated levels of MUC5AC are present in early  stages of pancreatic cancer patients.</a:t>
            </a:r>
          </a:p>
        </p:txBody>
      </p:sp>
      <p:sp>
        <p:nvSpPr>
          <p:cNvPr id="8" name="Rectangle 7"/>
          <p:cNvSpPr/>
          <p:nvPr/>
        </p:nvSpPr>
        <p:spPr>
          <a:xfrm>
            <a:off x="289066" y="2760523"/>
            <a:ext cx="8506017" cy="3477875"/>
          </a:xfrm>
          <a:prstGeom prst="rect">
            <a:avLst/>
          </a:prstGeom>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L="257175" indent="-257175" algn="just" defTabSz="685800" fontAlgn="base">
              <a:spcBef>
                <a:spcPct val="0"/>
              </a:spcBef>
              <a:spcAft>
                <a:spcPct val="0"/>
              </a:spcAft>
              <a:buFont typeface="Wingdings" panose="05000000000000000000" pitchFamily="2" charset="2"/>
              <a:buChar char="q"/>
            </a:pPr>
            <a:r>
              <a:rPr lang="en-US" sz="2000" b="1" kern="0" dirty="0">
                <a:solidFill>
                  <a:srgbClr val="000000"/>
                </a:solidFill>
                <a:latin typeface="Arial"/>
              </a:rPr>
              <a:t>The</a:t>
            </a:r>
            <a:r>
              <a:rPr lang="en-US" sz="1500" b="1" kern="0" dirty="0">
                <a:solidFill>
                  <a:srgbClr val="000000"/>
                </a:solidFill>
                <a:latin typeface="Arial"/>
              </a:rPr>
              <a:t> </a:t>
            </a:r>
            <a:r>
              <a:rPr lang="en-US" sz="2000" b="1" kern="0" dirty="0">
                <a:solidFill>
                  <a:srgbClr val="000000"/>
                </a:solidFill>
                <a:latin typeface="Arial"/>
              </a:rPr>
              <a:t>combination of MUC5AC and CA19.9  improve differentiation of </a:t>
            </a:r>
          </a:p>
          <a:p>
            <a:pPr marL="257175" indent="-257175" algn="just" defTabSz="685800" fontAlgn="base">
              <a:spcBef>
                <a:spcPct val="0"/>
              </a:spcBef>
              <a:spcAft>
                <a:spcPct val="0"/>
              </a:spcAft>
              <a:buFont typeface="Wingdings" panose="05000000000000000000" pitchFamily="2" charset="2"/>
              <a:buChar char="q"/>
            </a:pPr>
            <a:endParaRPr lang="en-US" sz="2000" b="1" kern="0" dirty="0">
              <a:solidFill>
                <a:srgbClr val="000000"/>
              </a:solidFill>
              <a:latin typeface="Arial"/>
            </a:endParaRPr>
          </a:p>
          <a:p>
            <a:pPr algn="just" defTabSz="685800" fontAlgn="base">
              <a:spcBef>
                <a:spcPct val="0"/>
              </a:spcBef>
              <a:spcAft>
                <a:spcPct val="0"/>
              </a:spcAft>
            </a:pPr>
            <a:r>
              <a:rPr lang="en-US" sz="2000" b="1" kern="0" dirty="0">
                <a:solidFill>
                  <a:srgbClr val="000000"/>
                </a:solidFill>
                <a:latin typeface="Arial"/>
              </a:rPr>
              <a:t>   A. 	EPC cases from benign controls (Sensitivity and Specificity 	of  85.4% and 71.7%)</a:t>
            </a:r>
          </a:p>
          <a:p>
            <a:pPr algn="just" defTabSz="685800" fontAlgn="base">
              <a:spcBef>
                <a:spcPct val="0"/>
              </a:spcBef>
              <a:spcAft>
                <a:spcPct val="0"/>
              </a:spcAft>
            </a:pPr>
            <a:endParaRPr lang="en-US" sz="2000" b="1" kern="0" dirty="0">
              <a:solidFill>
                <a:srgbClr val="000000"/>
              </a:solidFill>
              <a:latin typeface="Arial"/>
            </a:endParaRPr>
          </a:p>
          <a:p>
            <a:pPr algn="just" defTabSz="685800" fontAlgn="base">
              <a:spcBef>
                <a:spcPct val="0"/>
              </a:spcBef>
              <a:spcAft>
                <a:spcPct val="0"/>
              </a:spcAft>
            </a:pPr>
            <a:r>
              <a:rPr lang="en-US" sz="2000" b="1" kern="0" dirty="0">
                <a:solidFill>
                  <a:srgbClr val="000000"/>
                </a:solidFill>
                <a:latin typeface="Arial"/>
              </a:rPr>
              <a:t>   B. 	EPC and chronic pancreatitis cases (Sensitivity and 	specificity of 86% and 78%) in </a:t>
            </a:r>
            <a:r>
              <a:rPr lang="en-US" sz="2000" b="1" kern="0" dirty="0" smtClean="0">
                <a:solidFill>
                  <a:srgbClr val="000000"/>
                </a:solidFill>
                <a:latin typeface="Arial"/>
              </a:rPr>
              <a:t>	</a:t>
            </a:r>
            <a:r>
              <a:rPr lang="en-US" sz="2000" b="1" u="sng" kern="0" dirty="0" smtClean="0">
                <a:solidFill>
                  <a:srgbClr val="000000"/>
                </a:solidFill>
                <a:latin typeface="Arial"/>
              </a:rPr>
              <a:t>comparison </a:t>
            </a:r>
            <a:r>
              <a:rPr lang="en-US" sz="2000" b="1" u="sng" kern="0" dirty="0">
                <a:solidFill>
                  <a:srgbClr val="000000"/>
                </a:solidFill>
                <a:latin typeface="Arial"/>
              </a:rPr>
              <a:t>to CA19.9 alone </a:t>
            </a:r>
            <a:r>
              <a:rPr lang="en-US" sz="2000" b="1" kern="0" dirty="0">
                <a:solidFill>
                  <a:srgbClr val="000000"/>
                </a:solidFill>
                <a:latin typeface="Arial"/>
              </a:rPr>
              <a:t>	</a:t>
            </a:r>
            <a:r>
              <a:rPr lang="en-US" sz="2000" b="1" u="sng" kern="0" dirty="0">
                <a:solidFill>
                  <a:srgbClr val="000000"/>
                </a:solidFill>
                <a:latin typeface="Arial"/>
              </a:rPr>
              <a:t>(66% sensitivity 47.8% specificity for BC; 69.8% </a:t>
            </a:r>
            <a:r>
              <a:rPr lang="en-US" sz="2000" b="1" u="sng" kern="0" dirty="0" smtClean="0">
                <a:solidFill>
                  <a:srgbClr val="000000"/>
                </a:solidFill>
                <a:latin typeface="Arial"/>
              </a:rPr>
              <a:t>sensitivity </a:t>
            </a:r>
            <a:r>
              <a:rPr lang="en-US" sz="2000" b="1" kern="0" dirty="0" smtClean="0">
                <a:solidFill>
                  <a:srgbClr val="000000"/>
                </a:solidFill>
                <a:latin typeface="Arial"/>
              </a:rPr>
              <a:t>	</a:t>
            </a:r>
            <a:r>
              <a:rPr lang="en-US" sz="2000" b="1" u="sng" kern="0" dirty="0" smtClean="0">
                <a:solidFill>
                  <a:srgbClr val="000000"/>
                </a:solidFill>
                <a:latin typeface="Arial"/>
              </a:rPr>
              <a:t>31.7 </a:t>
            </a:r>
            <a:r>
              <a:rPr lang="en-US" sz="2000" b="1" u="sng" kern="0" dirty="0">
                <a:solidFill>
                  <a:srgbClr val="000000"/>
                </a:solidFill>
                <a:latin typeface="Arial"/>
              </a:rPr>
              <a:t>% specificity for CP).</a:t>
            </a:r>
          </a:p>
          <a:p>
            <a:pPr marL="257175" indent="-257175" algn="just" defTabSz="685800" fontAlgn="base">
              <a:spcBef>
                <a:spcPct val="0"/>
              </a:spcBef>
              <a:spcAft>
                <a:spcPct val="0"/>
              </a:spcAft>
              <a:buFont typeface="Wingdings" panose="05000000000000000000" pitchFamily="2" charset="2"/>
              <a:buChar char="q"/>
            </a:pPr>
            <a:endParaRPr lang="en-US" sz="2000" b="1" u="sng" kern="0" dirty="0">
              <a:solidFill>
                <a:srgbClr val="000000"/>
              </a:solidFill>
              <a:latin typeface="Arial"/>
            </a:endParaRPr>
          </a:p>
        </p:txBody>
      </p:sp>
      <p:sp>
        <p:nvSpPr>
          <p:cNvPr id="9" name="Rectangle 8"/>
          <p:cNvSpPr/>
          <p:nvPr/>
        </p:nvSpPr>
        <p:spPr>
          <a:xfrm>
            <a:off x="289066" y="1801087"/>
            <a:ext cx="8506017" cy="646331"/>
          </a:xfrm>
          <a:prstGeom prst="rect">
            <a:avLst/>
          </a:prstGeom>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L="257175" indent="-257175" defTabSz="685800" fontAlgn="base">
              <a:spcBef>
                <a:spcPct val="0"/>
              </a:spcBef>
              <a:spcAft>
                <a:spcPct val="0"/>
              </a:spcAft>
              <a:buFont typeface="Wingdings" panose="05000000000000000000" pitchFamily="2" charset="2"/>
              <a:buChar char="q"/>
            </a:pPr>
            <a:r>
              <a:rPr lang="en-US" b="1" kern="0" dirty="0">
                <a:solidFill>
                  <a:srgbClr val="000000"/>
                </a:solidFill>
                <a:latin typeface="Arial"/>
              </a:rPr>
              <a:t>MUC5AC at its optimal cut-off  (20.4 ng/ml) improves the diagnostic efficacy of CA19.9</a:t>
            </a:r>
          </a:p>
        </p:txBody>
      </p:sp>
      <p:sp>
        <p:nvSpPr>
          <p:cNvPr id="10" name="TextBox 9"/>
          <p:cNvSpPr txBox="1"/>
          <p:nvPr/>
        </p:nvSpPr>
        <p:spPr>
          <a:xfrm>
            <a:off x="0" y="0"/>
            <a:ext cx="9144000" cy="461665"/>
          </a:xfrm>
          <a:prstGeom prst="rect">
            <a:avLst/>
          </a:prstGeom>
          <a:solidFill>
            <a:schemeClr val="accent1">
              <a:lumMod val="60000"/>
              <a:lumOff val="40000"/>
            </a:schemeClr>
          </a:solidFill>
        </p:spPr>
        <p:txBody>
          <a:bodyPr wrap="square" rtlCol="0">
            <a:spAutoFit/>
          </a:bodyPr>
          <a:lstStyle/>
          <a:p>
            <a:pPr algn="ctr" fontAlgn="base">
              <a:spcBef>
                <a:spcPct val="0"/>
              </a:spcBef>
              <a:spcAft>
                <a:spcPct val="0"/>
              </a:spcAft>
            </a:pPr>
            <a:r>
              <a:rPr lang="en-US" sz="24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SUMMARY-MUC5AC+CA19.9</a:t>
            </a:r>
          </a:p>
        </p:txBody>
      </p:sp>
      <p:pic>
        <p:nvPicPr>
          <p:cNvPr id="11" name="Picture 10"/>
          <p:cNvPicPr>
            <a:picLocks noChangeAspect="1"/>
          </p:cNvPicPr>
          <p:nvPr/>
        </p:nvPicPr>
        <p:blipFill>
          <a:blip r:embed="rId2"/>
          <a:stretch>
            <a:fillRect/>
          </a:stretch>
        </p:blipFill>
        <p:spPr>
          <a:xfrm>
            <a:off x="8622792" y="6502704"/>
            <a:ext cx="521207" cy="355296"/>
          </a:xfrm>
          <a:prstGeom prst="rect">
            <a:avLst/>
          </a:prstGeom>
          <a:ln>
            <a:noFill/>
          </a:ln>
        </p:spPr>
      </p:pic>
      <p:pic>
        <p:nvPicPr>
          <p:cNvPr id="12" name="Picture 11"/>
          <p:cNvPicPr>
            <a:picLocks noChangeAspect="1"/>
          </p:cNvPicPr>
          <p:nvPr/>
        </p:nvPicPr>
        <p:blipFill>
          <a:blip r:embed="rId3"/>
          <a:stretch>
            <a:fillRect/>
          </a:stretch>
        </p:blipFill>
        <p:spPr>
          <a:xfrm>
            <a:off x="0" y="0"/>
            <a:ext cx="578134" cy="461665"/>
          </a:xfrm>
          <a:prstGeom prst="rect">
            <a:avLst/>
          </a:prstGeom>
        </p:spPr>
      </p:pic>
    </p:spTree>
    <p:extLst>
      <p:ext uri="{BB962C8B-B14F-4D97-AF65-F5344CB8AC3E}">
        <p14:creationId xmlns:p14="http://schemas.microsoft.com/office/powerpoint/2010/main" val="3233859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99466268"/>
              </p:ext>
            </p:extLst>
          </p:nvPr>
        </p:nvGraphicFramePr>
        <p:xfrm>
          <a:off x="405245" y="846309"/>
          <a:ext cx="8346282" cy="4450517"/>
        </p:xfrm>
        <a:graphic>
          <a:graphicData uri="http://schemas.openxmlformats.org/drawingml/2006/table">
            <a:tbl>
              <a:tblPr firstRow="1" firstCol="1" bandRow="1"/>
              <a:tblGrid>
                <a:gridCol w="1241327">
                  <a:extLst>
                    <a:ext uri="{9D8B030D-6E8A-4147-A177-3AD203B41FA5}">
                      <a16:colId xmlns:a16="http://schemas.microsoft.com/office/drawing/2014/main" val="20000"/>
                    </a:ext>
                  </a:extLst>
                </a:gridCol>
                <a:gridCol w="1388324">
                  <a:extLst>
                    <a:ext uri="{9D8B030D-6E8A-4147-A177-3AD203B41FA5}">
                      <a16:colId xmlns:a16="http://schemas.microsoft.com/office/drawing/2014/main" val="20001"/>
                    </a:ext>
                  </a:extLst>
                </a:gridCol>
                <a:gridCol w="1469991">
                  <a:extLst>
                    <a:ext uri="{9D8B030D-6E8A-4147-A177-3AD203B41FA5}">
                      <a16:colId xmlns:a16="http://schemas.microsoft.com/office/drawing/2014/main" val="20002"/>
                    </a:ext>
                  </a:extLst>
                </a:gridCol>
                <a:gridCol w="734996">
                  <a:extLst>
                    <a:ext uri="{9D8B030D-6E8A-4147-A177-3AD203B41FA5}">
                      <a16:colId xmlns:a16="http://schemas.microsoft.com/office/drawing/2014/main" val="20003"/>
                    </a:ext>
                  </a:extLst>
                </a:gridCol>
                <a:gridCol w="816661">
                  <a:extLst>
                    <a:ext uri="{9D8B030D-6E8A-4147-A177-3AD203B41FA5}">
                      <a16:colId xmlns:a16="http://schemas.microsoft.com/office/drawing/2014/main" val="20004"/>
                    </a:ext>
                  </a:extLst>
                </a:gridCol>
                <a:gridCol w="816661">
                  <a:extLst>
                    <a:ext uri="{9D8B030D-6E8A-4147-A177-3AD203B41FA5}">
                      <a16:colId xmlns:a16="http://schemas.microsoft.com/office/drawing/2014/main" val="20005"/>
                    </a:ext>
                  </a:extLst>
                </a:gridCol>
                <a:gridCol w="816661">
                  <a:extLst>
                    <a:ext uri="{9D8B030D-6E8A-4147-A177-3AD203B41FA5}">
                      <a16:colId xmlns:a16="http://schemas.microsoft.com/office/drawing/2014/main" val="20006"/>
                    </a:ext>
                  </a:extLst>
                </a:gridCol>
                <a:gridCol w="1061661">
                  <a:extLst>
                    <a:ext uri="{9D8B030D-6E8A-4147-A177-3AD203B41FA5}">
                      <a16:colId xmlns:a16="http://schemas.microsoft.com/office/drawing/2014/main" val="20007"/>
                    </a:ext>
                  </a:extLst>
                </a:gridCol>
              </a:tblGrid>
              <a:tr h="290251">
                <a:tc gridSpan="8">
                  <a:txBody>
                    <a:bodyPr/>
                    <a:lstStyle/>
                    <a:p>
                      <a:pPr marL="0" marR="0" algn="ctr">
                        <a:lnSpc>
                          <a:spcPct val="115000"/>
                        </a:lnSpc>
                        <a:spcBef>
                          <a:spcPts val="0"/>
                        </a:spcBef>
                        <a:spcAft>
                          <a:spcPts val="0"/>
                        </a:spcAft>
                      </a:pPr>
                      <a:r>
                        <a:rPr lang="en-US" sz="1500" b="1" i="1" dirty="0" smtClean="0">
                          <a:effectLst/>
                          <a:latin typeface="Arial" panose="020B0604020202020204" pitchFamily="34" charset="0"/>
                          <a:ea typeface="Times New Roman" panose="02020603050405020304" pitchFamily="18" charset="0"/>
                        </a:rPr>
                        <a:t>Validation </a:t>
                      </a:r>
                      <a:r>
                        <a:rPr lang="en-US" sz="1500" b="1" i="1" dirty="0">
                          <a:effectLst/>
                          <a:latin typeface="Arial" panose="020B0604020202020204" pitchFamily="34" charset="0"/>
                          <a:ea typeface="Times New Roman" panose="02020603050405020304" pitchFamily="18" charset="0"/>
                        </a:rPr>
                        <a:t>Set </a:t>
                      </a:r>
                      <a:r>
                        <a:rPr lang="en-US" sz="1500" b="1" i="1" dirty="0" smtClean="0">
                          <a:effectLst/>
                          <a:latin typeface="Arial" panose="020B0604020202020204" pitchFamily="34" charset="0"/>
                          <a:ea typeface="Times New Roman" panose="02020603050405020304" pitchFamily="18" charset="0"/>
                        </a:rPr>
                        <a:t>I-</a:t>
                      </a:r>
                      <a:r>
                        <a:rPr lang="en-US" sz="1500" b="1" i="1" baseline="0" dirty="0" smtClean="0">
                          <a:effectLst/>
                          <a:latin typeface="Arial" panose="020B0604020202020204" pitchFamily="34" charset="0"/>
                          <a:ea typeface="Times New Roman" panose="02020603050405020304" pitchFamily="18" charset="0"/>
                        </a:rPr>
                        <a:t> MAYO CLINIC N=94 MUC5AC CUT-OFF  ≥20.4NG/ML</a:t>
                      </a:r>
                      <a:endParaRPr lang="en-US" sz="1500" dirty="0">
                        <a:effectLst/>
                        <a:latin typeface="Times New Roman" panose="02020603050405020304" pitchFamily="18" charset="0"/>
                        <a:ea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1803">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 </a:t>
                      </a:r>
                      <a:endParaRPr lang="en-US" sz="2100">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Estimated</a:t>
                      </a:r>
                      <a:endParaRPr lang="en-US" sz="2100">
                        <a:effectLst/>
                        <a:latin typeface="Times New Roman" panose="02020603050405020304" pitchFamily="18" charset="0"/>
                        <a:ea typeface="Times New Roman" panose="02020603050405020304" pitchFamily="18" charset="0"/>
                      </a:endParaRPr>
                    </a:p>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Sensitivity</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Estimated</a:t>
                      </a:r>
                      <a:endParaRPr lang="en-US" sz="2100">
                        <a:effectLst/>
                        <a:latin typeface="Times New Roman" panose="02020603050405020304" pitchFamily="18" charset="0"/>
                        <a:ea typeface="Times New Roman" panose="02020603050405020304" pitchFamily="18" charset="0"/>
                      </a:endParaRPr>
                    </a:p>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Specificity</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Total cases</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marL="0" marR="0" algn="l">
                        <a:lnSpc>
                          <a:spcPct val="115000"/>
                        </a:lnSpc>
                        <a:spcBef>
                          <a:spcPts val="0"/>
                        </a:spcBef>
                        <a:spcAft>
                          <a:spcPts val="0"/>
                        </a:spcAft>
                      </a:pPr>
                      <a:r>
                        <a:rPr lang="en-US" sz="1400" b="1" dirty="0" smtClean="0">
                          <a:effectLst/>
                          <a:latin typeface="Arial" panose="020B0604020202020204" pitchFamily="34" charset="0"/>
                          <a:ea typeface="Times New Roman" panose="02020603050405020304" pitchFamily="18" charset="0"/>
                        </a:rPr>
                        <a:t>AUC</a:t>
                      </a:r>
                      <a:endParaRPr lang="en-US" sz="21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PPV</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NPV</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marL="0" marR="0" algn="l">
                        <a:lnSpc>
                          <a:spcPct val="115000"/>
                        </a:lnSpc>
                        <a:spcBef>
                          <a:spcPts val="0"/>
                        </a:spcBef>
                        <a:spcAft>
                          <a:spcPts val="0"/>
                        </a:spcAft>
                      </a:pPr>
                      <a:r>
                        <a:rPr lang="en-US" sz="1400" b="1" dirty="0" smtClean="0">
                          <a:effectLst/>
                          <a:latin typeface="Arial" panose="020B0604020202020204" pitchFamily="34" charset="0"/>
                          <a:ea typeface="Times New Roman" panose="02020603050405020304" pitchFamily="18" charset="0"/>
                        </a:rPr>
                        <a:t>AC</a:t>
                      </a:r>
                      <a:endParaRPr lang="en-US" sz="21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EECE1"/>
                    </a:solidFill>
                  </a:tcPr>
                </a:tc>
                <a:extLst>
                  <a:ext uri="{0D108BD9-81ED-4DB2-BD59-A6C34878D82A}">
                    <a16:rowId xmlns:a16="http://schemas.microsoft.com/office/drawing/2014/main" val="10001"/>
                  </a:ext>
                </a:extLst>
              </a:tr>
              <a:tr h="270901">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PC vs. BC</a:t>
                      </a:r>
                      <a:endParaRPr lang="en-US" sz="2100">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75% (39/52)</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73% (16/22)</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74</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0.74</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87%</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55%</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74%</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2"/>
                  </a:ext>
                </a:extLst>
              </a:tr>
              <a:tr h="270901">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PC vs. CP</a:t>
                      </a:r>
                      <a:endParaRPr lang="en-US" sz="2100">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75% (39/52)</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79% (15/19)</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71</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0.77</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91%</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54%</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76%</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3"/>
                  </a:ext>
                </a:extLst>
              </a:tr>
              <a:tr h="290251">
                <a:tc>
                  <a:txBody>
                    <a:bodyPr/>
                    <a:lstStyle/>
                    <a:p>
                      <a:pPr marL="0" marR="0" algn="l">
                        <a:lnSpc>
                          <a:spcPct val="115000"/>
                        </a:lnSpc>
                        <a:spcBef>
                          <a:spcPts val="0"/>
                        </a:spcBef>
                        <a:spcAft>
                          <a:spcPts val="0"/>
                        </a:spcAft>
                      </a:pPr>
                      <a:r>
                        <a:rPr lang="en-US" sz="1400" b="1" dirty="0">
                          <a:solidFill>
                            <a:srgbClr val="C00000"/>
                          </a:solidFill>
                          <a:effectLst/>
                          <a:latin typeface="Arial" panose="020B0604020202020204" pitchFamily="34" charset="0"/>
                          <a:ea typeface="Times New Roman" panose="02020603050405020304" pitchFamily="18" charset="0"/>
                        </a:rPr>
                        <a:t>EPC vs. BC</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68%</a:t>
                      </a:r>
                      <a:r>
                        <a:rPr lang="en-US" sz="1400" dirty="0">
                          <a:solidFill>
                            <a:srgbClr val="C00000"/>
                          </a:solidFill>
                          <a:effectLst/>
                          <a:latin typeface="Arial" panose="020B0604020202020204" pitchFamily="34" charset="0"/>
                          <a:ea typeface="Times New Roman" panose="02020603050405020304" pitchFamily="18" charset="0"/>
                        </a:rPr>
                        <a:t> (17/25)</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73% </a:t>
                      </a:r>
                      <a:r>
                        <a:rPr lang="en-US" sz="1400" dirty="0">
                          <a:solidFill>
                            <a:srgbClr val="C00000"/>
                          </a:solidFill>
                          <a:effectLst/>
                          <a:latin typeface="Arial" panose="020B0604020202020204" pitchFamily="34" charset="0"/>
                          <a:ea typeface="Times New Roman" panose="02020603050405020304" pitchFamily="18" charset="0"/>
                        </a:rPr>
                        <a:t>(16/22)</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47</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0.70</a:t>
                      </a:r>
                      <a:endParaRPr lang="en-US" sz="1500" b="1"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74%</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67%</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a:solidFill>
                            <a:srgbClr val="C00000"/>
                          </a:solidFill>
                          <a:effectLst/>
                          <a:latin typeface="Arial" panose="020B0604020202020204" pitchFamily="34" charset="0"/>
                          <a:ea typeface="Times New Roman" panose="02020603050405020304" pitchFamily="18" charset="0"/>
                        </a:rPr>
                        <a:t>70%</a:t>
                      </a:r>
                      <a:endParaRPr lang="en-US" sz="210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a:noFill/>
                    </a:lnB>
                    <a:solidFill>
                      <a:srgbClr val="FFFF00"/>
                    </a:solidFill>
                  </a:tcPr>
                </a:tc>
                <a:extLst>
                  <a:ext uri="{0D108BD9-81ED-4DB2-BD59-A6C34878D82A}">
                    <a16:rowId xmlns:a16="http://schemas.microsoft.com/office/drawing/2014/main" val="10004"/>
                  </a:ext>
                </a:extLst>
              </a:tr>
              <a:tr h="290251">
                <a:tc>
                  <a:txBody>
                    <a:bodyPr/>
                    <a:lstStyle/>
                    <a:p>
                      <a:pPr marL="0" marR="0" algn="l">
                        <a:lnSpc>
                          <a:spcPct val="115000"/>
                        </a:lnSpc>
                        <a:spcBef>
                          <a:spcPts val="0"/>
                        </a:spcBef>
                        <a:spcAft>
                          <a:spcPts val="0"/>
                        </a:spcAft>
                      </a:pPr>
                      <a:r>
                        <a:rPr lang="en-US" sz="1400" b="1">
                          <a:solidFill>
                            <a:srgbClr val="C00000"/>
                          </a:solidFill>
                          <a:effectLst/>
                          <a:latin typeface="Arial" panose="020B0604020202020204" pitchFamily="34" charset="0"/>
                          <a:ea typeface="Times New Roman" panose="02020603050405020304" pitchFamily="18" charset="0"/>
                        </a:rPr>
                        <a:t>EPC vs. CP</a:t>
                      </a:r>
                      <a:endParaRPr lang="en-US" sz="2100">
                        <a:solidFill>
                          <a:srgbClr val="C00000"/>
                        </a:solidFill>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68%</a:t>
                      </a:r>
                      <a:r>
                        <a:rPr lang="en-US" sz="1400" dirty="0">
                          <a:solidFill>
                            <a:srgbClr val="C00000"/>
                          </a:solidFill>
                          <a:effectLst/>
                          <a:latin typeface="Arial" panose="020B0604020202020204" pitchFamily="34" charset="0"/>
                          <a:ea typeface="Times New Roman" panose="02020603050405020304" pitchFamily="18" charset="0"/>
                        </a:rPr>
                        <a:t> (17/25)</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79% </a:t>
                      </a:r>
                      <a:r>
                        <a:rPr lang="en-US" sz="1400" dirty="0">
                          <a:solidFill>
                            <a:srgbClr val="C00000"/>
                          </a:solidFill>
                          <a:effectLst/>
                          <a:latin typeface="Arial" panose="020B0604020202020204" pitchFamily="34" charset="0"/>
                          <a:ea typeface="Times New Roman" panose="02020603050405020304" pitchFamily="18" charset="0"/>
                        </a:rPr>
                        <a:t>(15/19)</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44</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0.74</a:t>
                      </a:r>
                      <a:endParaRPr lang="en-US" sz="1500" b="1"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81%</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65%</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73%</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a:noFill/>
                    </a:lnB>
                    <a:solidFill>
                      <a:srgbClr val="FFFF00"/>
                    </a:solidFill>
                  </a:tcPr>
                </a:tc>
                <a:extLst>
                  <a:ext uri="{0D108BD9-81ED-4DB2-BD59-A6C34878D82A}">
                    <a16:rowId xmlns:a16="http://schemas.microsoft.com/office/drawing/2014/main" val="10005"/>
                  </a:ext>
                </a:extLst>
              </a:tr>
              <a:tr h="270901">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LPC vs.  BC</a:t>
                      </a:r>
                      <a:endParaRPr lang="en-US" sz="2100">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81% (22/27)</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dirty="0">
                          <a:effectLst/>
                          <a:latin typeface="Arial" panose="020B0604020202020204" pitchFamily="34" charset="0"/>
                          <a:ea typeface="Times New Roman" panose="02020603050405020304" pitchFamily="18" charset="0"/>
                        </a:rPr>
                        <a:t>73% (16/22)</a:t>
                      </a:r>
                      <a:endParaRPr lang="en-US" sz="21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49</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dirty="0">
                          <a:effectLst/>
                          <a:latin typeface="Arial" panose="020B0604020202020204" pitchFamily="34" charset="0"/>
                          <a:ea typeface="Times New Roman" panose="02020603050405020304" pitchFamily="18" charset="0"/>
                        </a:rPr>
                        <a:t>0.77</a:t>
                      </a:r>
                      <a:endParaRPr lang="en-US" sz="21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79%</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76%</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78%</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6"/>
                  </a:ext>
                </a:extLst>
              </a:tr>
              <a:tr h="270901">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LPC vs. CP</a:t>
                      </a:r>
                      <a:endParaRPr lang="en-US" sz="2100">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81% (22/27)</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79% (15/19)</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46</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0.80</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85%</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75%</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80%</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90251">
                <a:tc gridSpan="8">
                  <a:txBody>
                    <a:bodyPr/>
                    <a:lstStyle/>
                    <a:p>
                      <a:pPr marL="0" marR="0" algn="ctr">
                        <a:lnSpc>
                          <a:spcPct val="115000"/>
                        </a:lnSpc>
                        <a:spcBef>
                          <a:spcPts val="0"/>
                        </a:spcBef>
                        <a:spcAft>
                          <a:spcPts val="0"/>
                        </a:spcAft>
                      </a:pPr>
                      <a:r>
                        <a:rPr lang="en-US" sz="1500" b="1" i="1" dirty="0">
                          <a:effectLst/>
                          <a:latin typeface="Arial" panose="020B0604020202020204" pitchFamily="34" charset="0"/>
                          <a:ea typeface="Times New Roman" panose="02020603050405020304" pitchFamily="18" charset="0"/>
                        </a:rPr>
                        <a:t>Blinded Validation Set II </a:t>
                      </a:r>
                      <a:r>
                        <a:rPr lang="en-US" sz="1500" b="1" i="1" dirty="0" smtClean="0">
                          <a:effectLst/>
                          <a:latin typeface="Arial" panose="020B0604020202020204" pitchFamily="34" charset="0"/>
                          <a:ea typeface="Times New Roman" panose="02020603050405020304" pitchFamily="18" charset="0"/>
                        </a:rPr>
                        <a:t>UPMC-N=341 </a:t>
                      </a:r>
                      <a:r>
                        <a:rPr lang="en-US" sz="1500" b="1" i="1" baseline="0" dirty="0" smtClean="0">
                          <a:effectLst/>
                          <a:latin typeface="Arial" panose="020B0604020202020204" pitchFamily="34" charset="0"/>
                          <a:ea typeface="Times New Roman" panose="02020603050405020304" pitchFamily="18" charset="0"/>
                        </a:rPr>
                        <a:t>MUC5AC CUT-OFF  ≥20.4NG/ML</a:t>
                      </a:r>
                      <a:endParaRPr lang="en-US" sz="1500" dirty="0">
                        <a:effectLst/>
                        <a:latin typeface="Times New Roman" panose="02020603050405020304" pitchFamily="18" charset="0"/>
                        <a:ea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70901">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PC vs. BC</a:t>
                      </a:r>
                      <a:endParaRPr lang="en-US" sz="2100">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68% (107/157)</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83% (94/113)</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270</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0.76</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84%</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65%</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74%</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9"/>
                  </a:ext>
                </a:extLst>
              </a:tr>
              <a:tr h="270901">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PC vs. CP</a:t>
                      </a:r>
                      <a:endParaRPr lang="en-US" sz="2100">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68% (107/157)</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72% (36/50)</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207</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0.70</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88%</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42%</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69%</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10"/>
                  </a:ext>
                </a:extLst>
              </a:tr>
              <a:tr h="290251">
                <a:tc>
                  <a:txBody>
                    <a:bodyPr/>
                    <a:lstStyle/>
                    <a:p>
                      <a:pPr marL="0" marR="0" algn="l">
                        <a:lnSpc>
                          <a:spcPct val="115000"/>
                        </a:lnSpc>
                        <a:spcBef>
                          <a:spcPts val="0"/>
                        </a:spcBef>
                        <a:spcAft>
                          <a:spcPts val="0"/>
                        </a:spcAft>
                      </a:pPr>
                      <a:r>
                        <a:rPr lang="en-US" sz="1400" b="1" dirty="0">
                          <a:solidFill>
                            <a:srgbClr val="C00000"/>
                          </a:solidFill>
                          <a:effectLst/>
                          <a:latin typeface="Arial" panose="020B0604020202020204" pitchFamily="34" charset="0"/>
                          <a:ea typeface="Times New Roman" panose="02020603050405020304" pitchFamily="18" charset="0"/>
                        </a:rPr>
                        <a:t>EPC vs. BC</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65%</a:t>
                      </a:r>
                      <a:r>
                        <a:rPr lang="en-US" sz="1400" dirty="0">
                          <a:solidFill>
                            <a:srgbClr val="C00000"/>
                          </a:solidFill>
                          <a:effectLst/>
                          <a:latin typeface="Arial" panose="020B0604020202020204" pitchFamily="34" charset="0"/>
                          <a:ea typeface="Times New Roman" panose="02020603050405020304" pitchFamily="18" charset="0"/>
                        </a:rPr>
                        <a:t> (53/82)</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83%</a:t>
                      </a:r>
                      <a:r>
                        <a:rPr lang="en-US" sz="1400" dirty="0">
                          <a:solidFill>
                            <a:srgbClr val="C00000"/>
                          </a:solidFill>
                          <a:effectLst/>
                          <a:latin typeface="Arial" panose="020B0604020202020204" pitchFamily="34" charset="0"/>
                          <a:ea typeface="Times New Roman" panose="02020603050405020304" pitchFamily="18" charset="0"/>
                        </a:rPr>
                        <a:t> (94/113)</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195</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0.74</a:t>
                      </a:r>
                      <a:endParaRPr lang="en-US" sz="1500" b="1"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74%</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76%</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75%</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a:noFill/>
                    </a:lnB>
                    <a:solidFill>
                      <a:srgbClr val="FFFF00"/>
                    </a:solidFill>
                  </a:tcPr>
                </a:tc>
                <a:extLst>
                  <a:ext uri="{0D108BD9-81ED-4DB2-BD59-A6C34878D82A}">
                    <a16:rowId xmlns:a16="http://schemas.microsoft.com/office/drawing/2014/main" val="10011"/>
                  </a:ext>
                </a:extLst>
              </a:tr>
              <a:tr h="290251">
                <a:tc>
                  <a:txBody>
                    <a:bodyPr/>
                    <a:lstStyle/>
                    <a:p>
                      <a:pPr marL="0" marR="0" algn="l">
                        <a:lnSpc>
                          <a:spcPct val="115000"/>
                        </a:lnSpc>
                        <a:spcBef>
                          <a:spcPts val="0"/>
                        </a:spcBef>
                        <a:spcAft>
                          <a:spcPts val="0"/>
                        </a:spcAft>
                      </a:pPr>
                      <a:r>
                        <a:rPr lang="en-US" sz="1400" b="1" dirty="0">
                          <a:solidFill>
                            <a:srgbClr val="C00000"/>
                          </a:solidFill>
                          <a:effectLst/>
                          <a:latin typeface="Arial" panose="020B0604020202020204" pitchFamily="34" charset="0"/>
                          <a:ea typeface="Times New Roman" panose="02020603050405020304" pitchFamily="18" charset="0"/>
                        </a:rPr>
                        <a:t>EPC vs. CP</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65%</a:t>
                      </a:r>
                      <a:r>
                        <a:rPr lang="en-US" sz="1400" dirty="0">
                          <a:solidFill>
                            <a:srgbClr val="C00000"/>
                          </a:solidFill>
                          <a:effectLst/>
                          <a:latin typeface="Arial" panose="020B0604020202020204" pitchFamily="34" charset="0"/>
                          <a:ea typeface="Times New Roman" panose="02020603050405020304" pitchFamily="18" charset="0"/>
                        </a:rPr>
                        <a:t> (53/82)</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72%</a:t>
                      </a:r>
                      <a:r>
                        <a:rPr lang="en-US" sz="1400" dirty="0">
                          <a:solidFill>
                            <a:srgbClr val="C00000"/>
                          </a:solidFill>
                          <a:effectLst/>
                          <a:latin typeface="Arial" panose="020B0604020202020204" pitchFamily="34" charset="0"/>
                          <a:ea typeface="Times New Roman" panose="02020603050405020304" pitchFamily="18" charset="0"/>
                        </a:rPr>
                        <a:t> (36/50)</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132</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500" b="1" dirty="0">
                          <a:solidFill>
                            <a:srgbClr val="C00000"/>
                          </a:solidFill>
                          <a:effectLst/>
                          <a:latin typeface="Arial" panose="020B0604020202020204" pitchFamily="34" charset="0"/>
                          <a:ea typeface="Times New Roman" panose="02020603050405020304" pitchFamily="18" charset="0"/>
                        </a:rPr>
                        <a:t>0.68</a:t>
                      </a:r>
                      <a:endParaRPr lang="en-US" sz="1500" b="1"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79%</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55%</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algn="l">
                        <a:lnSpc>
                          <a:spcPct val="115000"/>
                        </a:lnSpc>
                        <a:spcBef>
                          <a:spcPts val="0"/>
                        </a:spcBef>
                        <a:spcAft>
                          <a:spcPts val="0"/>
                        </a:spcAft>
                      </a:pPr>
                      <a:r>
                        <a:rPr lang="en-US" sz="1400" dirty="0">
                          <a:solidFill>
                            <a:srgbClr val="C00000"/>
                          </a:solidFill>
                          <a:effectLst/>
                          <a:latin typeface="Arial" panose="020B0604020202020204" pitchFamily="34" charset="0"/>
                          <a:ea typeface="Times New Roman" panose="02020603050405020304" pitchFamily="18" charset="0"/>
                        </a:rPr>
                        <a:t>67%</a:t>
                      </a:r>
                      <a:endParaRPr lang="en-US" sz="2100" dirty="0">
                        <a:solidFill>
                          <a:srgbClr val="C00000"/>
                        </a:solidFill>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a:noFill/>
                    </a:lnB>
                    <a:solidFill>
                      <a:srgbClr val="FFFF00"/>
                    </a:solidFill>
                  </a:tcPr>
                </a:tc>
                <a:extLst>
                  <a:ext uri="{0D108BD9-81ED-4DB2-BD59-A6C34878D82A}">
                    <a16:rowId xmlns:a16="http://schemas.microsoft.com/office/drawing/2014/main" val="10012"/>
                  </a:ext>
                </a:extLst>
              </a:tr>
              <a:tr h="270901">
                <a:tc>
                  <a:txBody>
                    <a:bodyPr/>
                    <a:lstStyle/>
                    <a:p>
                      <a:pPr marL="0" marR="0" algn="l">
                        <a:lnSpc>
                          <a:spcPct val="115000"/>
                        </a:lnSpc>
                        <a:spcBef>
                          <a:spcPts val="0"/>
                        </a:spcBef>
                        <a:spcAft>
                          <a:spcPts val="0"/>
                        </a:spcAft>
                      </a:pPr>
                      <a:r>
                        <a:rPr lang="en-US" sz="1400" b="1">
                          <a:effectLst/>
                          <a:latin typeface="Arial" panose="020B0604020202020204" pitchFamily="34" charset="0"/>
                          <a:ea typeface="Times New Roman" panose="02020603050405020304" pitchFamily="18" charset="0"/>
                        </a:rPr>
                        <a:t>LPC vs.  BC</a:t>
                      </a:r>
                      <a:endParaRPr lang="en-US" sz="2100">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73% (53/73)</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83% (94/113)</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186</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0.78</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74%</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82%</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79%</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13"/>
                  </a:ext>
                </a:extLst>
              </a:tr>
              <a:tr h="270901">
                <a:tc>
                  <a:txBody>
                    <a:bodyPr/>
                    <a:lstStyle/>
                    <a:p>
                      <a:pPr marL="0" marR="0" algn="l">
                        <a:lnSpc>
                          <a:spcPct val="115000"/>
                        </a:lnSpc>
                        <a:spcBef>
                          <a:spcPts val="0"/>
                        </a:spcBef>
                        <a:spcAft>
                          <a:spcPts val="0"/>
                        </a:spcAft>
                      </a:pPr>
                      <a:r>
                        <a:rPr lang="en-US" sz="1400" b="1" dirty="0">
                          <a:effectLst/>
                          <a:latin typeface="Arial" panose="020B0604020202020204" pitchFamily="34" charset="0"/>
                          <a:ea typeface="Times New Roman" panose="02020603050405020304" pitchFamily="18" charset="0"/>
                        </a:rPr>
                        <a:t>LPC vs. CP</a:t>
                      </a:r>
                      <a:endParaRPr lang="en-US" sz="2100" dirty="0">
                        <a:effectLst/>
                        <a:latin typeface="Times New Roman" panose="02020603050405020304" pitchFamily="18" charset="0"/>
                        <a:ea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73% (53/73)</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72% (36/50)</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123</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0.72</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79%</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Times New Roman" panose="02020603050405020304" pitchFamily="18" charset="0"/>
                        </a:rPr>
                        <a:t>64%</a:t>
                      </a:r>
                      <a:endParaRPr lang="en-US" sz="21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400" dirty="0">
                          <a:effectLst/>
                          <a:latin typeface="Arial" panose="020B0604020202020204" pitchFamily="34" charset="0"/>
                          <a:ea typeface="Times New Roman" panose="02020603050405020304" pitchFamily="18" charset="0"/>
                        </a:rPr>
                        <a:t>72%</a:t>
                      </a:r>
                      <a:endParaRPr lang="en-US" sz="21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bl>
          </a:graphicData>
        </a:graphic>
      </p:graphicFrame>
      <p:sp>
        <p:nvSpPr>
          <p:cNvPr id="5" name="Rectangle 4"/>
          <p:cNvSpPr/>
          <p:nvPr/>
        </p:nvSpPr>
        <p:spPr>
          <a:xfrm>
            <a:off x="405246" y="0"/>
            <a:ext cx="8738755" cy="461665"/>
          </a:xfrm>
          <a:prstGeom prst="rect">
            <a:avLst/>
          </a:prstGeom>
          <a:solidFill>
            <a:schemeClr val="accent1">
              <a:lumMod val="60000"/>
              <a:lumOff val="40000"/>
            </a:schemeClr>
          </a:solidFill>
        </p:spPr>
        <p:txBody>
          <a:bodyPr wrap="square">
            <a:spAutoFit/>
          </a:bodyPr>
          <a:lstStyle/>
          <a:p>
            <a:pPr algn="ctr"/>
            <a:r>
              <a:rPr lang="en-US" sz="2400" b="1" dirty="0">
                <a:solidFill>
                  <a:srgbClr val="FF0000"/>
                </a:solidFill>
                <a:latin typeface="Arial" panose="020B0604020202020204" pitchFamily="34" charset="0"/>
                <a:ea typeface="Times New Roman" panose="02020603050405020304" pitchFamily="18" charset="0"/>
              </a:rPr>
              <a:t>        </a:t>
            </a:r>
            <a:r>
              <a:rPr lang="en-US"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DIAGNOSTIC PERFORMANCE OF MUC5AC IN VALIDATION SETS</a:t>
            </a:r>
            <a:endParaRPr lang="en-US" sz="20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8622792" y="6479318"/>
            <a:ext cx="521208" cy="378682"/>
          </a:xfrm>
          <a:prstGeom prst="rect">
            <a:avLst/>
          </a:prstGeom>
          <a:ln>
            <a:noFill/>
          </a:ln>
        </p:spPr>
      </p:pic>
      <p:pic>
        <p:nvPicPr>
          <p:cNvPr id="9" name="Picture 8"/>
          <p:cNvPicPr>
            <a:picLocks noChangeAspect="1"/>
          </p:cNvPicPr>
          <p:nvPr/>
        </p:nvPicPr>
        <p:blipFill>
          <a:blip r:embed="rId3"/>
          <a:stretch>
            <a:fillRect/>
          </a:stretch>
        </p:blipFill>
        <p:spPr>
          <a:xfrm>
            <a:off x="0" y="15308"/>
            <a:ext cx="998830" cy="446357"/>
          </a:xfrm>
          <a:prstGeom prst="rect">
            <a:avLst/>
          </a:prstGeom>
        </p:spPr>
      </p:pic>
      <p:sp>
        <p:nvSpPr>
          <p:cNvPr id="12" name="Rectangle 11"/>
          <p:cNvSpPr/>
          <p:nvPr/>
        </p:nvSpPr>
        <p:spPr>
          <a:xfrm>
            <a:off x="415635" y="2237874"/>
            <a:ext cx="8335892" cy="55345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ectangle 12"/>
          <p:cNvSpPr/>
          <p:nvPr/>
        </p:nvSpPr>
        <p:spPr>
          <a:xfrm>
            <a:off x="415634" y="4175658"/>
            <a:ext cx="8335893" cy="55275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extBox 13"/>
          <p:cNvSpPr txBox="1"/>
          <p:nvPr/>
        </p:nvSpPr>
        <p:spPr>
          <a:xfrm>
            <a:off x="405246" y="5452985"/>
            <a:ext cx="83439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a:solidFill>
                  <a:srgbClr val="C00000"/>
                </a:solidFill>
                <a:latin typeface="Arial" panose="020B0604020202020204" pitchFamily="34" charset="0"/>
                <a:cs typeface="Arial" panose="020B0604020202020204" pitchFamily="34" charset="0"/>
              </a:rPr>
              <a:t>MUC5AC IS POTENTIAL DIAGNOSTIC MARKER FOR IDENTIFYING EARLY STAGE PANCREATIC CANCER (STAGE 2B)</a:t>
            </a:r>
          </a:p>
        </p:txBody>
      </p:sp>
    </p:spTree>
    <p:extLst>
      <p:ext uri="{BB962C8B-B14F-4D97-AF65-F5344CB8AC3E}">
        <p14:creationId xmlns:p14="http://schemas.microsoft.com/office/powerpoint/2010/main" val="31042862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853" y="733439"/>
            <a:ext cx="8819147" cy="861774"/>
          </a:xfrm>
          <a:prstGeom prst="rect">
            <a:avLst/>
          </a:prstGeom>
          <a:noFill/>
        </p:spPr>
        <p:txBody>
          <a:bodyPr wrap="square" rtlCol="0">
            <a:spAutoFit/>
          </a:bodyPr>
          <a:lstStyle/>
          <a:p>
            <a:pPr marL="257175" indent="-257175">
              <a:buFont typeface="Wingdings" panose="05000000000000000000" pitchFamily="2" charset="2"/>
              <a:buChar char="v"/>
            </a:pPr>
            <a:r>
              <a:rPr lang="en-US" sz="2500" b="1" u="sng" dirty="0">
                <a:latin typeface="Arial" panose="020B0604020202020204" pitchFamily="34" charset="0"/>
                <a:cs typeface="Arial" panose="020B0604020202020204" pitchFamily="34" charset="0"/>
              </a:rPr>
              <a:t>242 blinded samples collected by NCI under EDRN program</a:t>
            </a:r>
          </a:p>
        </p:txBody>
      </p:sp>
      <p:sp>
        <p:nvSpPr>
          <p:cNvPr id="3" name="Rectangle 2"/>
          <p:cNvSpPr/>
          <p:nvPr/>
        </p:nvSpPr>
        <p:spPr>
          <a:xfrm>
            <a:off x="1" y="-4523"/>
            <a:ext cx="9144000" cy="584775"/>
          </a:xfrm>
          <a:prstGeom prst="rect">
            <a:avLst/>
          </a:prstGeom>
          <a:solidFill>
            <a:schemeClr val="accent1">
              <a:lumMod val="60000"/>
              <a:lumOff val="40000"/>
            </a:schemeClr>
          </a:solidFill>
        </p:spPr>
        <p:txBody>
          <a:bodyPr wrap="square">
            <a:spAutoFit/>
          </a:bodyPr>
          <a:lstStyle/>
          <a:p>
            <a:pPr algn="ctr"/>
            <a:r>
              <a:rPr lang="en-US" sz="32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REFERENCE SET</a:t>
            </a:r>
            <a:endPar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046600907"/>
              </p:ext>
            </p:extLst>
          </p:nvPr>
        </p:nvGraphicFramePr>
        <p:xfrm>
          <a:off x="685800" y="1595216"/>
          <a:ext cx="7782791" cy="2955758"/>
        </p:xfrm>
        <a:graphic>
          <a:graphicData uri="http://schemas.openxmlformats.org/drawingml/2006/table">
            <a:tbl>
              <a:tblPr firstRow="1" bandRow="1">
                <a:tableStyleId>{7E9639D4-E3E2-4D34-9284-5A2195B3D0D7}</a:tableStyleId>
              </a:tblPr>
              <a:tblGrid>
                <a:gridCol w="3507513">
                  <a:extLst>
                    <a:ext uri="{9D8B030D-6E8A-4147-A177-3AD203B41FA5}">
                      <a16:colId xmlns:a16="http://schemas.microsoft.com/office/drawing/2014/main" val="20000"/>
                    </a:ext>
                  </a:extLst>
                </a:gridCol>
                <a:gridCol w="1681014">
                  <a:extLst>
                    <a:ext uri="{9D8B030D-6E8A-4147-A177-3AD203B41FA5}">
                      <a16:colId xmlns:a16="http://schemas.microsoft.com/office/drawing/2014/main" val="20001"/>
                    </a:ext>
                  </a:extLst>
                </a:gridCol>
                <a:gridCol w="2594264">
                  <a:extLst>
                    <a:ext uri="{9D8B030D-6E8A-4147-A177-3AD203B41FA5}">
                      <a16:colId xmlns:a16="http://schemas.microsoft.com/office/drawing/2014/main" val="20002"/>
                    </a:ext>
                  </a:extLst>
                </a:gridCol>
              </a:tblGrid>
              <a:tr h="45265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500" dirty="0" smtClean="0"/>
                        <a:t>DIAGNOSIS</a:t>
                      </a:r>
                      <a:endParaRPr lang="en-US" sz="1500" dirty="0">
                        <a:solidFill>
                          <a:schemeClr val="tx1"/>
                        </a:solidFill>
                      </a:endParaRPr>
                    </a:p>
                  </a:txBody>
                  <a:tcPr marL="68580" marR="68580" marT="34290" marB="34290"/>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dirty="0" smtClean="0"/>
                        <a:t>SAMPLES</a:t>
                      </a:r>
                      <a:endParaRPr lang="en-US" sz="1400" dirty="0">
                        <a:solidFill>
                          <a:schemeClr val="tx1"/>
                        </a:solidFill>
                      </a:endParaRPr>
                    </a:p>
                  </a:txBody>
                  <a:tcPr marL="68580" marR="68580" marT="34290" marB="34290"/>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dirty="0" smtClean="0"/>
                        <a:t>AGE AND DIABETES ADJUSTED</a:t>
                      </a:r>
                      <a:endParaRPr lang="en-US" sz="1400" dirty="0">
                        <a:solidFill>
                          <a:schemeClr val="tx1"/>
                        </a:solidFill>
                      </a:endParaRPr>
                    </a:p>
                  </a:txBody>
                  <a:tcPr marL="68580" marR="68580" marT="34290" marB="34290"/>
                </a:tc>
                <a:extLst>
                  <a:ext uri="{0D108BD9-81ED-4DB2-BD59-A6C34878D82A}">
                    <a16:rowId xmlns:a16="http://schemas.microsoft.com/office/drawing/2014/main" val="10000"/>
                  </a:ext>
                </a:extLst>
              </a:tr>
              <a:tr h="2716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dirty="0" smtClean="0"/>
                        <a:t>HEALTHY CONTROLS</a:t>
                      </a:r>
                      <a:endParaRPr lang="en-US" sz="1500" b="1"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58</a:t>
                      </a:r>
                      <a:endParaRPr lang="en-US" sz="1800"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53</a:t>
                      </a:r>
                      <a:endParaRPr lang="en-US" sz="1800" dirty="0">
                        <a:solidFill>
                          <a:schemeClr val="tx1"/>
                        </a:solidFill>
                      </a:endParaRPr>
                    </a:p>
                  </a:txBody>
                  <a:tcPr marL="68580" marR="68580" marT="34290" marB="34290"/>
                </a:tc>
                <a:extLst>
                  <a:ext uri="{0D108BD9-81ED-4DB2-BD59-A6C34878D82A}">
                    <a16:rowId xmlns:a16="http://schemas.microsoft.com/office/drawing/2014/main" val="10001"/>
                  </a:ext>
                </a:extLst>
              </a:tr>
              <a:tr h="2812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dirty="0" smtClean="0"/>
                        <a:t>CHRONIC</a:t>
                      </a:r>
                      <a:r>
                        <a:rPr lang="en-US" sz="1500" baseline="0" dirty="0" smtClean="0"/>
                        <a:t> PANCREATITIS</a:t>
                      </a:r>
                      <a:endParaRPr lang="en-US" sz="1500" b="1"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59</a:t>
                      </a:r>
                      <a:endParaRPr lang="en-US" sz="1800"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57</a:t>
                      </a:r>
                      <a:endParaRPr lang="en-US" sz="1800" dirty="0">
                        <a:solidFill>
                          <a:schemeClr val="tx1"/>
                        </a:solidFill>
                      </a:endParaRPr>
                    </a:p>
                  </a:txBody>
                  <a:tcPr marL="68580" marR="68580" marT="34290" marB="34290"/>
                </a:tc>
                <a:extLst>
                  <a:ext uri="{0D108BD9-81ED-4DB2-BD59-A6C34878D82A}">
                    <a16:rowId xmlns:a16="http://schemas.microsoft.com/office/drawing/2014/main" val="10002"/>
                  </a:ext>
                </a:extLst>
              </a:tr>
              <a:tr h="2621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dirty="0" smtClean="0"/>
                        <a:t>ACUTE BILIARY OBSTRUCTIONS</a:t>
                      </a:r>
                      <a:endParaRPr lang="en-US" sz="1500" b="1"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30</a:t>
                      </a:r>
                      <a:endParaRPr lang="en-US" sz="1800"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30</a:t>
                      </a:r>
                      <a:endParaRPr lang="en-US" sz="1800" dirty="0">
                        <a:solidFill>
                          <a:schemeClr val="tx1"/>
                        </a:solidFill>
                      </a:endParaRPr>
                    </a:p>
                  </a:txBody>
                  <a:tcPr marL="68580" marR="68580" marT="34290" marB="34290"/>
                </a:tc>
                <a:extLst>
                  <a:ext uri="{0D108BD9-81ED-4DB2-BD59-A6C34878D82A}">
                    <a16:rowId xmlns:a16="http://schemas.microsoft.com/office/drawing/2014/main" val="10003"/>
                  </a:ext>
                </a:extLst>
              </a:tr>
              <a:tr h="32883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dirty="0" smtClean="0"/>
                        <a:t>STAGE IA/IB/IIA</a:t>
                      </a:r>
                      <a:endParaRPr lang="en-US" sz="1500" b="1"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52</a:t>
                      </a:r>
                      <a:endParaRPr lang="en-US" sz="1800"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51</a:t>
                      </a:r>
                      <a:endParaRPr lang="en-US" sz="1800" dirty="0">
                        <a:solidFill>
                          <a:schemeClr val="tx1"/>
                        </a:solidFill>
                      </a:endParaRPr>
                    </a:p>
                  </a:txBody>
                  <a:tcPr marL="68580" marR="68580" marT="34290" marB="34290"/>
                </a:tc>
                <a:extLst>
                  <a:ext uri="{0D108BD9-81ED-4DB2-BD59-A6C34878D82A}">
                    <a16:rowId xmlns:a16="http://schemas.microsoft.com/office/drawing/2014/main" val="10004"/>
                  </a:ext>
                </a:extLst>
              </a:tr>
              <a:tr h="3383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dirty="0" smtClean="0"/>
                        <a:t>STAGE IIB</a:t>
                      </a:r>
                      <a:endParaRPr lang="en-US" sz="1500" b="1"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41</a:t>
                      </a:r>
                      <a:endParaRPr lang="en-US" sz="1800"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37</a:t>
                      </a:r>
                      <a:endParaRPr lang="en-US" sz="1800" dirty="0">
                        <a:solidFill>
                          <a:schemeClr val="tx1"/>
                        </a:solidFill>
                      </a:endParaRPr>
                    </a:p>
                  </a:txBody>
                  <a:tcPr marL="68580" marR="68580" marT="34290" marB="34290"/>
                </a:tc>
                <a:extLst>
                  <a:ext uri="{0D108BD9-81ED-4DB2-BD59-A6C34878D82A}">
                    <a16:rowId xmlns:a16="http://schemas.microsoft.com/office/drawing/2014/main" val="10005"/>
                  </a:ext>
                </a:extLst>
              </a:tr>
              <a:tr h="300259">
                <a:tc>
                  <a:txBody>
                    <a:bodyPr/>
                    <a:lstStyle/>
                    <a:p>
                      <a:r>
                        <a:rPr lang="en-US" sz="1500" dirty="0" smtClean="0">
                          <a:latin typeface="Arial "/>
                        </a:rPr>
                        <a:t>TOTAL</a:t>
                      </a:r>
                      <a:r>
                        <a:rPr lang="en-US" sz="1500" baseline="0" dirty="0" smtClean="0">
                          <a:latin typeface="Arial "/>
                        </a:rPr>
                        <a:t> CASES</a:t>
                      </a:r>
                      <a:endParaRPr lang="en-US" sz="1500" b="1" dirty="0">
                        <a:solidFill>
                          <a:schemeClr val="tx1"/>
                        </a:solidFill>
                        <a:latin typeface="Arial "/>
                      </a:endParaRPr>
                    </a:p>
                  </a:txBody>
                  <a:tcPr marL="68580" marR="68580" marT="34290" marB="34290"/>
                </a:tc>
                <a:tc>
                  <a:txBody>
                    <a:bodyPr/>
                    <a:lstStyle/>
                    <a:p>
                      <a:pPr algn="ctr"/>
                      <a:r>
                        <a:rPr lang="en-US" sz="1800" dirty="0" smtClean="0"/>
                        <a:t>240</a:t>
                      </a:r>
                      <a:endParaRPr lang="en-US" sz="1800" dirty="0">
                        <a:solidFill>
                          <a:schemeClr val="tx1"/>
                        </a:solidFill>
                      </a:endParaRPr>
                    </a:p>
                  </a:txBody>
                  <a:tcPr marL="68580" marR="68580" marT="34290" marB="34290"/>
                </a:tc>
                <a:tc>
                  <a:txBody>
                    <a:bodyPr/>
                    <a:lstStyle/>
                    <a:p>
                      <a:pPr algn="ctr"/>
                      <a:r>
                        <a:rPr lang="en-US" sz="1800" dirty="0" smtClean="0"/>
                        <a:t>228</a:t>
                      </a:r>
                      <a:endParaRPr lang="en-US" sz="1800" dirty="0">
                        <a:solidFill>
                          <a:schemeClr val="tx1"/>
                        </a:solidFill>
                      </a:endParaRPr>
                    </a:p>
                  </a:txBody>
                  <a:tcPr marL="68580" marR="68580" marT="34290" marB="34290"/>
                </a:tc>
                <a:extLst>
                  <a:ext uri="{0D108BD9-81ED-4DB2-BD59-A6C34878D82A}">
                    <a16:rowId xmlns:a16="http://schemas.microsoft.com/office/drawing/2014/main" val="10006"/>
                  </a:ext>
                </a:extLst>
              </a:tr>
              <a:tr h="40305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dirty="0" smtClean="0"/>
                        <a:t>TOTAL PANCREATIC CANCER</a:t>
                      </a:r>
                      <a:endParaRPr lang="en-US" sz="1500" b="1"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93</a:t>
                      </a:r>
                      <a:endParaRPr lang="en-US" sz="1800" dirty="0">
                        <a:solidFill>
                          <a:schemeClr val="tx1"/>
                        </a:solidFill>
                      </a:endParaRPr>
                    </a:p>
                  </a:txBody>
                  <a:tcPr marL="68580" marR="68580" marT="34290" marB="3429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smtClean="0"/>
                        <a:t>88</a:t>
                      </a:r>
                      <a:endParaRPr lang="en-US" sz="1800" dirty="0">
                        <a:solidFill>
                          <a:schemeClr val="tx1"/>
                        </a:solidFill>
                      </a:endParaRPr>
                    </a:p>
                  </a:txBody>
                  <a:tcPr marL="68580" marR="68580" marT="34290" marB="34290"/>
                </a:tc>
                <a:extLst>
                  <a:ext uri="{0D108BD9-81ED-4DB2-BD59-A6C34878D82A}">
                    <a16:rowId xmlns:a16="http://schemas.microsoft.com/office/drawing/2014/main" val="10007"/>
                  </a:ext>
                </a:extLst>
              </a:tr>
            </a:tbl>
          </a:graphicData>
        </a:graphic>
      </p:graphicFrame>
      <p:pic>
        <p:nvPicPr>
          <p:cNvPr id="8" name="Picture 7"/>
          <p:cNvPicPr>
            <a:picLocks noChangeAspect="1"/>
          </p:cNvPicPr>
          <p:nvPr/>
        </p:nvPicPr>
        <p:blipFill>
          <a:blip r:embed="rId2"/>
          <a:stretch>
            <a:fillRect/>
          </a:stretch>
        </p:blipFill>
        <p:spPr>
          <a:xfrm>
            <a:off x="0" y="-7215"/>
            <a:ext cx="808574" cy="587467"/>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8468591" y="6353177"/>
            <a:ext cx="675409" cy="504823"/>
          </a:xfrm>
          <a:prstGeom prst="rect">
            <a:avLst/>
          </a:prstGeom>
        </p:spPr>
      </p:pic>
      <p:sp>
        <p:nvSpPr>
          <p:cNvPr id="11" name="Rectangle 10"/>
          <p:cNvSpPr/>
          <p:nvPr/>
        </p:nvSpPr>
        <p:spPr>
          <a:xfrm>
            <a:off x="685801" y="3457576"/>
            <a:ext cx="7772400" cy="6667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TextBox 12"/>
          <p:cNvSpPr txBox="1"/>
          <p:nvPr/>
        </p:nvSpPr>
        <p:spPr>
          <a:xfrm>
            <a:off x="1" y="5728457"/>
            <a:ext cx="91440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14313" indent="-214313">
              <a:buFont typeface="Wingdings" panose="05000000000000000000" pitchFamily="2" charset="2"/>
              <a:buChar char="v"/>
            </a:pPr>
            <a:r>
              <a:rPr lang="en-US" sz="2800" dirty="0">
                <a:latin typeface="Arial" panose="020B0604020202020204" pitchFamily="34" charset="0"/>
                <a:cs typeface="Arial" panose="020B0604020202020204" pitchFamily="34" charset="0"/>
              </a:rPr>
              <a:t>Patients till stage 2B were present in the reference set </a:t>
            </a:r>
          </a:p>
        </p:txBody>
      </p:sp>
    </p:spTree>
    <p:extLst>
      <p:ext uri="{BB962C8B-B14F-4D97-AF65-F5344CB8AC3E}">
        <p14:creationId xmlns:p14="http://schemas.microsoft.com/office/powerpoint/2010/main" val="17453784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2827" y="8358"/>
            <a:ext cx="8562109" cy="584775"/>
          </a:xfrm>
          <a:prstGeom prst="rect">
            <a:avLst/>
          </a:prstGeom>
          <a:solidFill>
            <a:schemeClr val="accent1">
              <a:lumMod val="60000"/>
              <a:lumOff val="40000"/>
            </a:schemeClr>
          </a:solidFill>
          <a:ln>
            <a:no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CA19.9 AND MUC5AC LEVELS</a:t>
            </a:r>
          </a:p>
        </p:txBody>
      </p:sp>
      <p:sp>
        <p:nvSpPr>
          <p:cNvPr id="5" name="TextBox 4"/>
          <p:cNvSpPr txBox="1"/>
          <p:nvPr/>
        </p:nvSpPr>
        <p:spPr>
          <a:xfrm>
            <a:off x="150806" y="3788640"/>
            <a:ext cx="8722894" cy="7386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100" b="1" dirty="0">
                <a:latin typeface="Arial" panose="020B0604020202020204" pitchFamily="34" charset="0"/>
                <a:cs typeface="Arial" panose="020B0604020202020204" pitchFamily="34" charset="0"/>
              </a:rPr>
              <a:t>Elevated levels of both MUC5AC and CA19.9 were observed in PC early stages in comparison to various control groups</a:t>
            </a:r>
          </a:p>
        </p:txBody>
      </p:sp>
      <p:pic>
        <p:nvPicPr>
          <p:cNvPr id="6" name="Picture 5"/>
          <p:cNvPicPr>
            <a:picLocks noChangeAspect="1"/>
          </p:cNvPicPr>
          <p:nvPr/>
        </p:nvPicPr>
        <p:blipFill>
          <a:blip r:embed="rId2"/>
          <a:stretch>
            <a:fillRect/>
          </a:stretch>
        </p:blipFill>
        <p:spPr>
          <a:xfrm>
            <a:off x="1" y="0"/>
            <a:ext cx="642826" cy="593133"/>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8560837" y="6434726"/>
            <a:ext cx="566304" cy="42327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tretch>
            <a:fillRect/>
          </a:stretch>
        </p:blipFill>
        <p:spPr>
          <a:xfrm>
            <a:off x="1" y="752451"/>
            <a:ext cx="4174958" cy="2676298"/>
          </a:xfrm>
          <a:prstGeom prst="rect">
            <a:avLst/>
          </a:prstGeom>
          <a:ln w="28575">
            <a:solidFill>
              <a:schemeClr val="tx1"/>
            </a:solidFill>
          </a:ln>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169763" y="753628"/>
            <a:ext cx="4969042" cy="2675121"/>
          </a:xfrm>
          <a:prstGeom prst="rect">
            <a:avLst/>
          </a:prstGeom>
          <a:ln w="28575">
            <a:solidFill>
              <a:schemeClr val="tx1"/>
            </a:solidFill>
          </a:ln>
        </p:spPr>
      </p:pic>
      <p:sp>
        <p:nvSpPr>
          <p:cNvPr id="10" name="Rectangle 9"/>
          <p:cNvSpPr/>
          <p:nvPr/>
        </p:nvSpPr>
        <p:spPr>
          <a:xfrm>
            <a:off x="1913022" y="1475335"/>
            <a:ext cx="625642" cy="962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Rectangle 10"/>
          <p:cNvSpPr/>
          <p:nvPr/>
        </p:nvSpPr>
        <p:spPr>
          <a:xfrm>
            <a:off x="6412833" y="1146180"/>
            <a:ext cx="721895" cy="1816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TextBox 11"/>
          <p:cNvSpPr txBox="1"/>
          <p:nvPr/>
        </p:nvSpPr>
        <p:spPr>
          <a:xfrm>
            <a:off x="150806" y="5518192"/>
            <a:ext cx="8722894" cy="10618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100" b="1" dirty="0">
                <a:latin typeface="Arial" panose="020B0604020202020204" pitchFamily="34" charset="0"/>
                <a:cs typeface="Arial" panose="020B0604020202020204" pitchFamily="34" charset="0"/>
              </a:rPr>
              <a:t>Elevated levels of CA19.9 were observed in acute biliary obstruction cases while MUC5AC showed varying trend in this group </a:t>
            </a:r>
          </a:p>
        </p:txBody>
      </p:sp>
      <p:sp>
        <p:nvSpPr>
          <p:cNvPr id="17" name="TextBox 16"/>
          <p:cNvSpPr txBox="1"/>
          <p:nvPr/>
        </p:nvSpPr>
        <p:spPr>
          <a:xfrm>
            <a:off x="150806" y="4735185"/>
            <a:ext cx="8686800" cy="461665"/>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400" b="1" dirty="0">
                <a:solidFill>
                  <a:schemeClr val="tx1"/>
                </a:solidFill>
                <a:latin typeface="Arial" panose="020B0604020202020204" pitchFamily="34" charset="0"/>
                <a:cs typeface="Arial" panose="020B0604020202020204" pitchFamily="34" charset="0"/>
              </a:rPr>
              <a:t>Similar </a:t>
            </a:r>
            <a:r>
              <a:rPr lang="en-US" sz="2400" b="1" dirty="0" smtClean="0">
                <a:solidFill>
                  <a:schemeClr val="tx1"/>
                </a:solidFill>
                <a:latin typeface="Arial" panose="020B0604020202020204" pitchFamily="34" charset="0"/>
                <a:cs typeface="Arial" panose="020B0604020202020204" pitchFamily="34" charset="0"/>
              </a:rPr>
              <a:t>trend </a:t>
            </a:r>
            <a:r>
              <a:rPr lang="en-US" sz="2400" b="1" dirty="0">
                <a:solidFill>
                  <a:schemeClr val="tx1"/>
                </a:solidFill>
                <a:latin typeface="Arial" panose="020B0604020202020204" pitchFamily="34" charset="0"/>
                <a:cs typeface="Arial" panose="020B0604020202020204" pitchFamily="34" charset="0"/>
              </a:rPr>
              <a:t>was observed after age, diabetes adjustment</a:t>
            </a:r>
          </a:p>
        </p:txBody>
      </p:sp>
      <p:sp>
        <p:nvSpPr>
          <p:cNvPr id="18" name="Rectangle 17"/>
          <p:cNvSpPr/>
          <p:nvPr/>
        </p:nvSpPr>
        <p:spPr>
          <a:xfrm>
            <a:off x="2538664" y="1118288"/>
            <a:ext cx="1335506" cy="1872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Rectangle 18"/>
          <p:cNvSpPr/>
          <p:nvPr/>
        </p:nvSpPr>
        <p:spPr>
          <a:xfrm>
            <a:off x="7180258" y="1105180"/>
            <a:ext cx="1488254" cy="1872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1601340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91454" y="6295523"/>
            <a:ext cx="752546" cy="562477"/>
          </a:xfrm>
          <a:prstGeom prst="rect">
            <a:avLst/>
          </a:prstGeom>
        </p:spPr>
      </p:pic>
      <p:sp>
        <p:nvSpPr>
          <p:cNvPr id="5" name="TextBox 4"/>
          <p:cNvSpPr txBox="1"/>
          <p:nvPr/>
        </p:nvSpPr>
        <p:spPr>
          <a:xfrm>
            <a:off x="10334" y="1"/>
            <a:ext cx="9144001" cy="430887"/>
          </a:xfrm>
          <a:prstGeom prst="rect">
            <a:avLst/>
          </a:prstGeom>
          <a:solidFill>
            <a:schemeClr val="accent1">
              <a:lumMod val="60000"/>
              <a:lumOff val="40000"/>
            </a:schemeClr>
          </a:solidFill>
          <a:ln>
            <a:noFill/>
          </a:ln>
        </p:spPr>
        <p:txBody>
          <a:bodyPr wrap="square" rtlCol="0">
            <a:spAutoFit/>
          </a:bodyPr>
          <a:lstStyle/>
          <a:p>
            <a:pPr algn="ct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STAGE IA/IB/IIA VS CHRONIC PANCREATITIS</a:t>
            </a:r>
            <a:endPar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0334" y="1"/>
            <a:ext cx="723592" cy="430887"/>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386" y="710294"/>
            <a:ext cx="3385230" cy="3320760"/>
          </a:xfrm>
          <a:prstGeom prst="rect">
            <a:avLst/>
          </a:prstGeom>
          <a:ln>
            <a:solidFill>
              <a:schemeClr val="tx1"/>
            </a:solidFill>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6726" t="15357" r="31827" b="33928"/>
          <a:stretch/>
        </p:blipFill>
        <p:spPr>
          <a:xfrm>
            <a:off x="733925" y="710294"/>
            <a:ext cx="3535995" cy="3320760"/>
          </a:xfrm>
          <a:prstGeom prst="rect">
            <a:avLst/>
          </a:prstGeom>
          <a:ln>
            <a:solidFill>
              <a:schemeClr val="tx1"/>
            </a:solidFill>
          </a:ln>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529" y="4122964"/>
            <a:ext cx="7976508" cy="19286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793493" y="2792184"/>
            <a:ext cx="1497094" cy="369332"/>
          </a:xfrm>
          <a:prstGeom prst="rect">
            <a:avLst/>
          </a:prstGeom>
          <a:solidFill>
            <a:srgbClr val="FFFF00"/>
          </a:solidFill>
        </p:spPr>
        <p:txBody>
          <a:bodyPr wrap="square" rtlCol="0">
            <a:spAutoFit/>
          </a:bodyPr>
          <a:lstStyle/>
          <a:p>
            <a:r>
              <a:rPr lang="en-US" b="1" dirty="0" smtClean="0">
                <a:solidFill>
                  <a:srgbClr val="FF0000"/>
                </a:solidFill>
              </a:rPr>
              <a:t>0.67 TO 0.75</a:t>
            </a:r>
            <a:endParaRPr lang="en-US" b="1" dirty="0">
              <a:solidFill>
                <a:srgbClr val="FF0000"/>
              </a:solidFill>
            </a:endParaRPr>
          </a:p>
        </p:txBody>
      </p:sp>
      <p:sp>
        <p:nvSpPr>
          <p:cNvPr id="4" name="TextBox 3"/>
          <p:cNvSpPr txBox="1"/>
          <p:nvPr/>
        </p:nvSpPr>
        <p:spPr>
          <a:xfrm>
            <a:off x="542923" y="6093325"/>
            <a:ext cx="784853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smtClean="0">
                <a:solidFill>
                  <a:srgbClr val="FF0000"/>
                </a:solidFill>
              </a:rPr>
              <a:t>MUC5AC PERFORMED BETTER THAN CA19.9 IN DIFFERENTATING CHRONIC PANCREATITIS CASES FROM CA19.9 THAT WAS USED AT ITS OPTIMAL CUT-OFF</a:t>
            </a:r>
            <a:endParaRPr lang="en-US" b="1" dirty="0">
              <a:solidFill>
                <a:srgbClr val="FF0000"/>
              </a:solidFill>
            </a:endParaRPr>
          </a:p>
        </p:txBody>
      </p:sp>
    </p:spTree>
    <p:extLst>
      <p:ext uri="{BB962C8B-B14F-4D97-AF65-F5344CB8AC3E}">
        <p14:creationId xmlns:p14="http://schemas.microsoft.com/office/powerpoint/2010/main" val="39892750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581891" cy="461664"/>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8577696" y="6336754"/>
            <a:ext cx="566304" cy="423274"/>
          </a:xfrm>
          <a:prstGeom prst="rect">
            <a:avLst/>
          </a:prstGeom>
        </p:spPr>
      </p:pic>
      <p:sp>
        <p:nvSpPr>
          <p:cNvPr id="4" name="TextBox 3"/>
          <p:cNvSpPr txBox="1"/>
          <p:nvPr/>
        </p:nvSpPr>
        <p:spPr>
          <a:xfrm>
            <a:off x="581892" y="0"/>
            <a:ext cx="8562109" cy="461665"/>
          </a:xfrm>
          <a:prstGeom prst="rect">
            <a:avLst/>
          </a:prstGeom>
          <a:solidFill>
            <a:schemeClr val="accent1">
              <a:lumMod val="60000"/>
              <a:lumOff val="40000"/>
            </a:schemeClr>
          </a:solidFill>
          <a:ln>
            <a:noFill/>
          </a:ln>
        </p:spPr>
        <p:txBody>
          <a:bodyPr wrap="square" rtlCol="0">
            <a:sp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IA/IB/IIA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VS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ACUTE BILIARY OBSTRUCTIONS</a:t>
            </a:r>
            <a:endPar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159" y="461665"/>
            <a:ext cx="3742942" cy="3742942"/>
          </a:xfrm>
          <a:prstGeom prst="rect">
            <a:avLst/>
          </a:prstGeom>
          <a:ln>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7101" y="461665"/>
            <a:ext cx="3868635" cy="3742942"/>
          </a:xfrm>
          <a:prstGeom prst="rect">
            <a:avLst/>
          </a:prstGeom>
          <a:ln>
            <a:solidFill>
              <a:schemeClr val="tx1"/>
            </a:solidFill>
          </a:ln>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159" y="4204607"/>
            <a:ext cx="7818540" cy="1994525"/>
          </a:xfrm>
          <a:prstGeom prst="rect">
            <a:avLst/>
          </a:prstGeom>
          <a:solidFill>
            <a:srgbClr val="FFFF00"/>
          </a:solidFill>
          <a:ln>
            <a:noFill/>
          </a:ln>
          <a:effectLst/>
        </p:spPr>
      </p:pic>
      <p:sp>
        <p:nvSpPr>
          <p:cNvPr id="8" name="TextBox 7"/>
          <p:cNvSpPr txBox="1"/>
          <p:nvPr/>
        </p:nvSpPr>
        <p:spPr>
          <a:xfrm>
            <a:off x="6340500" y="2857497"/>
            <a:ext cx="1497094" cy="369332"/>
          </a:xfrm>
          <a:prstGeom prst="rect">
            <a:avLst/>
          </a:prstGeom>
          <a:solidFill>
            <a:srgbClr val="FFFF00"/>
          </a:solidFill>
        </p:spPr>
        <p:txBody>
          <a:bodyPr wrap="square" rtlCol="0">
            <a:spAutoFit/>
          </a:bodyPr>
          <a:lstStyle/>
          <a:p>
            <a:r>
              <a:rPr lang="en-US" b="1" dirty="0" smtClean="0">
                <a:solidFill>
                  <a:srgbClr val="FF0000"/>
                </a:solidFill>
              </a:rPr>
              <a:t>0.54 TO 0.68</a:t>
            </a:r>
            <a:endParaRPr lang="en-US" b="1" dirty="0">
              <a:solidFill>
                <a:srgbClr val="FF0000"/>
              </a:solidFill>
            </a:endParaRPr>
          </a:p>
        </p:txBody>
      </p:sp>
      <p:sp>
        <p:nvSpPr>
          <p:cNvPr id="9" name="TextBox 8"/>
          <p:cNvSpPr txBox="1"/>
          <p:nvPr/>
        </p:nvSpPr>
        <p:spPr>
          <a:xfrm>
            <a:off x="542923" y="6093325"/>
            <a:ext cx="784853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smtClean="0">
                <a:solidFill>
                  <a:srgbClr val="FF0000"/>
                </a:solidFill>
              </a:rPr>
              <a:t>MUC5AC HAS HIGH DIAGNOSTIC POTENTIAL IN ACUTE BILIARY OBSTRUCTION CASES AND COMBINATION PERFORMED MUCH BETTER THAN CA19.9 ALONE</a:t>
            </a:r>
            <a:endParaRPr lang="en-US" b="1" dirty="0">
              <a:solidFill>
                <a:srgbClr val="FF0000"/>
              </a:solidFill>
            </a:endParaRPr>
          </a:p>
        </p:txBody>
      </p:sp>
      <p:sp>
        <p:nvSpPr>
          <p:cNvPr id="7" name="Rectangle 6"/>
          <p:cNvSpPr/>
          <p:nvPr/>
        </p:nvSpPr>
        <p:spPr>
          <a:xfrm>
            <a:off x="4467101" y="5763986"/>
            <a:ext cx="578428" cy="244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8775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175" y="147181"/>
            <a:ext cx="8229600" cy="1143000"/>
          </a:xfrm>
        </p:spPr>
        <p:txBody>
          <a:bodyPr>
            <a:normAutofit fontScale="90000"/>
          </a:bodyPr>
          <a:lstStyle/>
          <a:p>
            <a:pPr algn="ctr"/>
            <a:r>
              <a:rPr lang="en-US" b="1" dirty="0" smtClean="0">
                <a:solidFill>
                  <a:srgbClr val="002060"/>
                </a:solidFill>
                <a:latin typeface="Arial "/>
              </a:rPr>
              <a:t>Pancreas CVC</a:t>
            </a:r>
            <a:br>
              <a:rPr lang="en-US" b="1" dirty="0" smtClean="0">
                <a:solidFill>
                  <a:srgbClr val="002060"/>
                </a:solidFill>
                <a:latin typeface="Arial "/>
              </a:rPr>
            </a:br>
            <a:r>
              <a:rPr lang="en-US" b="1" dirty="0" smtClean="0">
                <a:solidFill>
                  <a:srgbClr val="002060"/>
                </a:solidFill>
                <a:latin typeface="Arial "/>
              </a:rPr>
              <a:t>(UPMC and UNMC)</a:t>
            </a:r>
            <a:endParaRPr lang="en-US" b="1" dirty="0">
              <a:solidFill>
                <a:srgbClr val="002060"/>
              </a:solidFill>
              <a:latin typeface="Arial "/>
            </a:endParaRPr>
          </a:p>
        </p:txBody>
      </p:sp>
      <p:sp>
        <p:nvSpPr>
          <p:cNvPr id="3" name="Content Placeholder 2"/>
          <p:cNvSpPr>
            <a:spLocks noGrp="1"/>
          </p:cNvSpPr>
          <p:nvPr>
            <p:ph idx="1"/>
          </p:nvPr>
        </p:nvSpPr>
        <p:spPr>
          <a:xfrm>
            <a:off x="400833" y="1290181"/>
            <a:ext cx="8743167" cy="4886782"/>
          </a:xfrm>
        </p:spPr>
        <p:txBody>
          <a:bodyPr>
            <a:normAutofit/>
          </a:bodyPr>
          <a:lstStyle/>
          <a:p>
            <a:pPr marL="0" indent="0">
              <a:buNone/>
            </a:pPr>
            <a:r>
              <a:rPr lang="en-US" dirty="0" smtClean="0">
                <a:latin typeface="Arial "/>
              </a:rPr>
              <a:t>The overall theme of the CVC is to validate the utility of selective mucins and their glycoforms as biomarkers for early detection of PC and effectively identify pancreatic cystic neoplasms with higher lethal potential.</a:t>
            </a:r>
          </a:p>
          <a:p>
            <a:pPr marL="0" indent="0">
              <a:buNone/>
            </a:pPr>
            <a:endParaRPr lang="en-US" dirty="0" smtClean="0">
              <a:latin typeface="Arial "/>
            </a:endParaRPr>
          </a:p>
          <a:p>
            <a:pPr marL="0" indent="0" algn="ctr">
              <a:buNone/>
            </a:pPr>
            <a:r>
              <a:rPr lang="en-US" u="sng" dirty="0" smtClean="0">
                <a:latin typeface="Arial "/>
              </a:rPr>
              <a:t>Proposed biomarkers arose from previously funded work in BDLs</a:t>
            </a:r>
            <a:endParaRPr lang="en-US" u="sng" dirty="0">
              <a:latin typeface="Arial "/>
            </a:endParaRPr>
          </a:p>
          <a:p>
            <a:pPr marL="0" indent="0">
              <a:buNone/>
            </a:pPr>
            <a:endParaRPr lang="en-US" dirty="0" smtClean="0"/>
          </a:p>
        </p:txBody>
      </p:sp>
      <p:pic>
        <p:nvPicPr>
          <p:cNvPr id="4" name="Picture 3"/>
          <p:cNvPicPr>
            <a:picLocks noChangeAspect="1"/>
          </p:cNvPicPr>
          <p:nvPr/>
        </p:nvPicPr>
        <p:blipFill>
          <a:blip r:embed="rId2"/>
          <a:stretch>
            <a:fillRect/>
          </a:stretch>
        </p:blipFill>
        <p:spPr>
          <a:xfrm>
            <a:off x="7972211" y="6176962"/>
            <a:ext cx="1059053" cy="681037"/>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0" y="31190"/>
            <a:ext cx="1205345" cy="594506"/>
          </a:xfrm>
          <a:prstGeom prst="rect">
            <a:avLst/>
          </a:prstGeom>
          <a:ln>
            <a:solidFill>
              <a:schemeClr val="tx1"/>
            </a:solidFill>
          </a:ln>
        </p:spPr>
      </p:pic>
      <p:pic>
        <p:nvPicPr>
          <p:cNvPr id="6" name="Picture 5" descr="upmc-logo_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726" y="76200"/>
            <a:ext cx="635674" cy="67365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86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581891" cy="422771"/>
          </a:xfrm>
          <a:prstGeom prst="rect">
            <a:avLst/>
          </a:prstGeom>
          <a:ln>
            <a:solidFill>
              <a:schemeClr val="tx1"/>
            </a:solidFill>
          </a:ln>
        </p:spPr>
      </p:pic>
      <p:pic>
        <p:nvPicPr>
          <p:cNvPr id="3" name="Picture 2"/>
          <p:cNvPicPr>
            <a:picLocks noChangeAspect="1"/>
          </p:cNvPicPr>
          <p:nvPr/>
        </p:nvPicPr>
        <p:blipFill>
          <a:blip r:embed="rId3"/>
          <a:stretch>
            <a:fillRect/>
          </a:stretch>
        </p:blipFill>
        <p:spPr>
          <a:xfrm>
            <a:off x="8577696" y="6336754"/>
            <a:ext cx="566304" cy="423274"/>
          </a:xfrm>
          <a:prstGeom prst="rect">
            <a:avLst/>
          </a:prstGeom>
        </p:spPr>
      </p:pic>
      <p:sp>
        <p:nvSpPr>
          <p:cNvPr id="4" name="TextBox 3"/>
          <p:cNvSpPr txBox="1"/>
          <p:nvPr/>
        </p:nvSpPr>
        <p:spPr>
          <a:xfrm>
            <a:off x="581892" y="0"/>
            <a:ext cx="8562109" cy="461665"/>
          </a:xfrm>
          <a:prstGeom prst="rect">
            <a:avLst/>
          </a:prstGeom>
          <a:solidFill>
            <a:schemeClr val="accent1">
              <a:lumMod val="60000"/>
              <a:lumOff val="40000"/>
            </a:schemeClr>
          </a:solidFill>
          <a:ln>
            <a:noFill/>
          </a:ln>
        </p:spPr>
        <p:txBody>
          <a:bodyPr wrap="square" rtlCol="0">
            <a:spAutoFit/>
          </a:bodyPr>
          <a:lstStyle/>
          <a:p>
            <a:pPr algn="ctr"/>
            <a:r>
              <a:rPr lang="en-US" sz="2400" b="1" dirty="0" smtClean="0">
                <a:solidFill>
                  <a:srgbClr val="FF0000"/>
                </a:solidFill>
                <a:latin typeface="Arial" panose="020B0604020202020204" pitchFamily="34" charset="0"/>
                <a:cs typeface="Arial" panose="020B0604020202020204" pitchFamily="34" charset="0"/>
              </a:rPr>
              <a:t>Summary: CA19.9 </a:t>
            </a:r>
            <a:r>
              <a:rPr lang="en-US" sz="2400" b="1" dirty="0">
                <a:solidFill>
                  <a:srgbClr val="FF0000"/>
                </a:solidFill>
                <a:latin typeface="Arial" panose="020B0604020202020204" pitchFamily="34" charset="0"/>
                <a:cs typeface="Arial" panose="020B0604020202020204" pitchFamily="34" charset="0"/>
              </a:rPr>
              <a:t>AND MUC5AC LEVELS</a:t>
            </a:r>
          </a:p>
        </p:txBody>
      </p:sp>
      <p:sp>
        <p:nvSpPr>
          <p:cNvPr id="5" name="Rectangle 4"/>
          <p:cNvSpPr/>
          <p:nvPr/>
        </p:nvSpPr>
        <p:spPr>
          <a:xfrm>
            <a:off x="523875" y="1092948"/>
            <a:ext cx="7962900" cy="2308324"/>
          </a:xfrm>
          <a:prstGeom prst="rect">
            <a:avLst/>
          </a:prstGeom>
        </p:spPr>
        <p:txBody>
          <a:bodyPr wrap="square">
            <a:spAutoFit/>
          </a:bodyPr>
          <a:lstStyle/>
          <a:p>
            <a:pPr marL="285750" indent="-285750">
              <a:buFont typeface="Arial" pitchFamily="34" charset="0"/>
              <a:buChar char="•"/>
            </a:pPr>
            <a:r>
              <a:rPr lang="en-US" b="1" dirty="0" smtClean="0"/>
              <a:t>SIGNIFICANTLY ELEVATED  LEVELS OF MUC5AC ARE OBSERVED IN EARLY STAGE PC  CASES. (training sets, two centers and blinded EDRN reference sets)</a:t>
            </a:r>
          </a:p>
          <a:p>
            <a:pPr fontAlgn="b"/>
            <a:endParaRPr lang="en-US" b="1" dirty="0" smtClean="0"/>
          </a:p>
          <a:p>
            <a:pPr marL="285750" indent="-285750" fontAlgn="b">
              <a:buFont typeface="Arial" pitchFamily="34" charset="0"/>
              <a:buChar char="•"/>
            </a:pPr>
            <a:r>
              <a:rPr lang="en-US" b="1" dirty="0" smtClean="0"/>
              <a:t>MUC5AC ALONE DIFFERENTIATE STAGE 1A/1B/IIA FROM VARIOUS CONTROL GROUP WITH AUC BETTER THAN CA19.9</a:t>
            </a:r>
          </a:p>
          <a:p>
            <a:pPr marL="285750" indent="-285750" fontAlgn="b">
              <a:buFont typeface="Arial" pitchFamily="34" charset="0"/>
              <a:buChar char="•"/>
            </a:pPr>
            <a:endParaRPr lang="en-US" b="1" dirty="0" smtClean="0"/>
          </a:p>
          <a:p>
            <a:pPr marL="285750" indent="-285750" fontAlgn="b">
              <a:buFont typeface="Arial" pitchFamily="34" charset="0"/>
              <a:buChar char="•"/>
            </a:pPr>
            <a:r>
              <a:rPr lang="en-US" b="1" dirty="0" smtClean="0"/>
              <a:t>MUC5AC HAS HIGH DIAGNOSTIC POTENTIAL FOR DIFFERENTIATING CP AND ABO CASES FROM CANCER CASES DURING EARLY STAGES</a:t>
            </a:r>
            <a:endParaRPr lang="en-US" b="1" dirty="0"/>
          </a:p>
        </p:txBody>
      </p:sp>
      <p:sp>
        <p:nvSpPr>
          <p:cNvPr id="6" name="TextBox 5"/>
          <p:cNvSpPr txBox="1"/>
          <p:nvPr/>
        </p:nvSpPr>
        <p:spPr>
          <a:xfrm>
            <a:off x="435383" y="4298809"/>
            <a:ext cx="8336973"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smtClean="0">
                <a:solidFill>
                  <a:srgbClr val="C00000"/>
                </a:solidFill>
                <a:effectLst>
                  <a:outerShdw blurRad="38100" dist="38100" dir="2700000" algn="tl">
                    <a:srgbClr val="000000">
                      <a:alpha val="43137"/>
                    </a:srgbClr>
                  </a:outerShdw>
                </a:effectLst>
              </a:rPr>
              <a:t>MUC5AC EMERGED AS PROMISING MARKER IN COMBINATION WITH CA19.9 FOR STAGE IA/IB/IIA PATIENTS</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6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9550" y="76200"/>
            <a:ext cx="8763000" cy="6686550"/>
          </a:xfrm>
          <a:prstGeom prst="rect">
            <a:avLst/>
          </a:prstGeom>
          <a:ln w="38100">
            <a:solidFill>
              <a:schemeClr val="accent1"/>
            </a:solidFill>
          </a:ln>
        </p:spPr>
      </p:pic>
    </p:spTree>
    <p:extLst>
      <p:ext uri="{BB962C8B-B14F-4D97-AF65-F5344CB8AC3E}">
        <p14:creationId xmlns:p14="http://schemas.microsoft.com/office/powerpoint/2010/main" val="1823297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77696" y="6336754"/>
            <a:ext cx="566304" cy="423274"/>
          </a:xfrm>
          <a:prstGeom prst="rect">
            <a:avLst/>
          </a:prstGeom>
        </p:spPr>
      </p:pic>
      <p:sp>
        <p:nvSpPr>
          <p:cNvPr id="4" name="TextBox 3"/>
          <p:cNvSpPr txBox="1"/>
          <p:nvPr/>
        </p:nvSpPr>
        <p:spPr>
          <a:xfrm>
            <a:off x="0" y="81116"/>
            <a:ext cx="9144001" cy="461665"/>
          </a:xfrm>
          <a:prstGeom prst="rect">
            <a:avLst/>
          </a:prstGeom>
          <a:solidFill>
            <a:schemeClr val="accent1">
              <a:lumMod val="60000"/>
              <a:lumOff val="40000"/>
            </a:schemeClr>
          </a:solidFill>
          <a:ln>
            <a:noFill/>
          </a:ln>
        </p:spPr>
        <p:txBody>
          <a:bodyPr wrap="square" rtlCol="0">
            <a:spAutoFit/>
          </a:bodyPr>
          <a:lstStyle/>
          <a:p>
            <a:pPr algn="ctr"/>
            <a:r>
              <a:rPr lang="en-US" sz="2400" b="1" dirty="0" smtClean="0">
                <a:solidFill>
                  <a:srgbClr val="FF0000"/>
                </a:solidFill>
                <a:latin typeface="Arial" panose="020B0604020202020204" pitchFamily="34" charset="0"/>
                <a:cs typeface="Arial" panose="020B0604020202020204" pitchFamily="34" charset="0"/>
              </a:rPr>
              <a:t>PLANS for Future Analysis</a:t>
            </a:r>
            <a:endParaRPr lang="en-US" sz="24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351459" y="598201"/>
            <a:ext cx="8441082" cy="5632311"/>
          </a:xfrm>
          <a:prstGeom prst="rect">
            <a:avLst/>
          </a:prstGeom>
          <a:noFill/>
        </p:spPr>
        <p:txBody>
          <a:bodyPr wrap="square" rtlCol="0">
            <a:spAutoFit/>
          </a:bodyPr>
          <a:lstStyle/>
          <a:p>
            <a:pPr marL="285750" indent="-285750">
              <a:buFont typeface="Wingdings" pitchFamily="2" charset="2"/>
              <a:buChar char="q"/>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u="sng"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Validate the diagnostic potentials of MUC5AC in another blinded set from UPMC (250 EPC; 250 controls)</a:t>
            </a:r>
          </a:p>
          <a:p>
            <a:pPr marL="285750" indent="-285750">
              <a:buFont typeface="Wingdings" pitchFamily="2" charset="2"/>
              <a:buChar char="q"/>
            </a:pPr>
            <a:endPar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itchFamily="2" charset="2"/>
              <a:buChar char="q"/>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PROGNOSTIC EFFICACY OF MUC5AC AND CA19.9 COMBINATION. </a:t>
            </a:r>
          </a:p>
          <a:p>
            <a:pPr marL="285750" indent="-285750">
              <a:buFont typeface="Wingdings" pitchFamily="2" charset="2"/>
              <a:buChar char="q"/>
            </a:pP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itchFamily="2" charset="2"/>
              <a:buChar char="q"/>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 EVLUATING MUC5AC IN LONGITUDINALLY COLLECTED PLCO SAMPLE SET HELP IN IDENTIFYING CANCER PATIENTS WITH IMPROVED DISCRIMINATORY POWER? </a:t>
            </a:r>
          </a:p>
          <a:p>
            <a:pPr marL="285750" indent="-285750">
              <a:buFont typeface="Wingdings" pitchFamily="2" charset="2"/>
              <a:buChar char="q"/>
            </a:pP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itchFamily="2" charset="2"/>
              <a:buChar char="q"/>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MUC5AC IMPROVES THE PATIENTS STRATIFICATION IN DELENIATING THE RESPONSE TO CHEMOTHERAPY AND SURGERY?</a:t>
            </a:r>
            <a:r>
              <a:rPr lang="en-US" b="1" dirty="0" smtClean="0">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01849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3846" y="2072759"/>
            <a:ext cx="6882013" cy="1323439"/>
          </a:xfrm>
          <a:prstGeom prst="rect">
            <a:avLst/>
          </a:prstGeom>
        </p:spPr>
        <p:txBody>
          <a:bodyPr wrap="none">
            <a:spAutoFit/>
          </a:bodyPr>
          <a:lstStyle/>
          <a:p>
            <a:pPr algn="ctr"/>
            <a:r>
              <a:rPr lang="en-US" sz="4000" b="1" dirty="0">
                <a:solidFill>
                  <a:srgbClr val="002060"/>
                </a:solidFill>
                <a:latin typeface="Arial" panose="020B0604020202020204" pitchFamily="34" charset="0"/>
                <a:cs typeface="Arial" panose="020B0604020202020204" pitchFamily="34" charset="0"/>
              </a:rPr>
              <a:t>Diagnostic Significance </a:t>
            </a:r>
            <a:endParaRPr lang="en-US" sz="4000" b="1" dirty="0" smtClean="0">
              <a:solidFill>
                <a:srgbClr val="002060"/>
              </a:solidFill>
              <a:latin typeface="Arial" panose="020B0604020202020204" pitchFamily="34" charset="0"/>
              <a:cs typeface="Arial" panose="020B0604020202020204" pitchFamily="34" charset="0"/>
            </a:endParaRPr>
          </a:p>
          <a:p>
            <a:pPr algn="ctr"/>
            <a:r>
              <a:rPr lang="en-US" sz="4000" b="1" dirty="0" smtClean="0">
                <a:solidFill>
                  <a:srgbClr val="002060"/>
                </a:solidFill>
                <a:latin typeface="Arial" panose="020B0604020202020204" pitchFamily="34" charset="0"/>
                <a:cs typeface="Arial" panose="020B0604020202020204" pitchFamily="34" charset="0"/>
              </a:rPr>
              <a:t>of Circulating MUC4 mucin </a:t>
            </a:r>
            <a:endParaRPr lang="en-US" sz="4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13555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bwMode="auto">
          <a:xfrm>
            <a:off x="4994031" y="1318846"/>
            <a:ext cx="4112430" cy="3565255"/>
          </a:xfrm>
          <a:prstGeom prst="rect">
            <a:avLst/>
          </a:prstGeom>
          <a:noFill/>
          <a:ln w="9525">
            <a:noFill/>
            <a:miter lim="800000"/>
            <a:headEnd/>
            <a:tailEnd/>
          </a:ln>
        </p:spPr>
      </p:pic>
      <p:sp>
        <p:nvSpPr>
          <p:cNvPr id="29" name="TextBox 28"/>
          <p:cNvSpPr txBox="1"/>
          <p:nvPr/>
        </p:nvSpPr>
        <p:spPr>
          <a:xfrm>
            <a:off x="293266" y="5204436"/>
            <a:ext cx="3877757" cy="1094184"/>
          </a:xfrm>
          <a:prstGeom prst="rect">
            <a:avLst/>
          </a:prstGeom>
          <a:noFill/>
        </p:spPr>
        <p:txBody>
          <a:bodyPr wrap="square" lIns="99034" tIns="49517" rIns="99034" bIns="49517" rtlCol="0">
            <a:spAutoFit/>
          </a:bodyPr>
          <a:lstStyle/>
          <a:p>
            <a:pPr defTabSz="844083" fontAlgn="base">
              <a:spcBef>
                <a:spcPct val="0"/>
              </a:spcBef>
              <a:spcAft>
                <a:spcPct val="0"/>
              </a:spcAft>
            </a:pPr>
            <a:r>
              <a:rPr lang="en-US" sz="1292" b="1" dirty="0" err="1">
                <a:solidFill>
                  <a:srgbClr val="0000FF"/>
                </a:solidFill>
                <a:latin typeface="Arial" pitchFamily="34" charset="0"/>
                <a:cs typeface="Arial" pitchFamily="34" charset="0"/>
              </a:rPr>
              <a:t>Hruban</a:t>
            </a:r>
            <a:r>
              <a:rPr lang="en-US" sz="1292" b="1" dirty="0">
                <a:solidFill>
                  <a:srgbClr val="0000FF"/>
                </a:solidFill>
                <a:latin typeface="Arial" pitchFamily="34" charset="0"/>
                <a:cs typeface="Arial" pitchFamily="34" charset="0"/>
              </a:rPr>
              <a:t> H, </a:t>
            </a:r>
            <a:r>
              <a:rPr lang="en-US" sz="1292" b="1" i="1" dirty="0">
                <a:solidFill>
                  <a:srgbClr val="0000FF"/>
                </a:solidFill>
                <a:latin typeface="Arial" pitchFamily="34" charset="0"/>
                <a:cs typeface="Arial" pitchFamily="34" charset="0"/>
              </a:rPr>
              <a:t>et. al</a:t>
            </a:r>
            <a:r>
              <a:rPr lang="en-US" sz="1292" b="1" dirty="0">
                <a:solidFill>
                  <a:srgbClr val="0000FF"/>
                </a:solidFill>
                <a:latin typeface="Arial" pitchFamily="34" charset="0"/>
                <a:cs typeface="Arial" pitchFamily="34" charset="0"/>
              </a:rPr>
              <a:t>. </a:t>
            </a:r>
            <a:r>
              <a:rPr lang="en-US" sz="1292" b="1" i="1" dirty="0" err="1">
                <a:solidFill>
                  <a:srgbClr val="0000FF"/>
                </a:solidFill>
                <a:latin typeface="Arial" pitchFamily="34" charset="0"/>
                <a:cs typeface="Arial" pitchFamily="34" charset="0"/>
              </a:rPr>
              <a:t>Clin</a:t>
            </a:r>
            <a:r>
              <a:rPr lang="en-US" sz="1292" b="1" i="1" dirty="0">
                <a:solidFill>
                  <a:srgbClr val="0000FF"/>
                </a:solidFill>
                <a:latin typeface="Arial" pitchFamily="34" charset="0"/>
                <a:cs typeface="Arial" pitchFamily="34" charset="0"/>
              </a:rPr>
              <a:t> Cancer R</a:t>
            </a:r>
            <a:r>
              <a:rPr lang="en-US" sz="1292" b="1" dirty="0">
                <a:solidFill>
                  <a:srgbClr val="0000FF"/>
                </a:solidFill>
                <a:latin typeface="Arial" pitchFamily="34" charset="0"/>
                <a:cs typeface="Arial" pitchFamily="34" charset="0"/>
              </a:rPr>
              <a:t>e</a:t>
            </a:r>
            <a:r>
              <a:rPr lang="en-US" sz="1292" b="1" i="1" dirty="0">
                <a:solidFill>
                  <a:srgbClr val="0000FF"/>
                </a:solidFill>
                <a:latin typeface="Arial" pitchFamily="34" charset="0"/>
                <a:cs typeface="Arial" pitchFamily="34" charset="0"/>
              </a:rPr>
              <a:t>s</a:t>
            </a:r>
            <a:r>
              <a:rPr lang="en-US" sz="1292" b="1" dirty="0">
                <a:solidFill>
                  <a:srgbClr val="0000FF"/>
                </a:solidFill>
                <a:latin typeface="Arial" pitchFamily="34" charset="0"/>
                <a:cs typeface="Arial" pitchFamily="34" charset="0"/>
              </a:rPr>
              <a:t>. 2000 (model)</a:t>
            </a:r>
          </a:p>
          <a:p>
            <a:pPr defTabSz="844083" fontAlgn="base">
              <a:spcBef>
                <a:spcPct val="0"/>
              </a:spcBef>
              <a:spcAft>
                <a:spcPct val="0"/>
              </a:spcAft>
            </a:pPr>
            <a:r>
              <a:rPr lang="en-US" sz="1292" b="1" i="1" kern="0" dirty="0" err="1">
                <a:solidFill>
                  <a:srgbClr val="0000FF"/>
                </a:solidFill>
                <a:latin typeface="Arial" charset="0"/>
              </a:rPr>
              <a:t>Andrianifahanana</a:t>
            </a:r>
            <a:r>
              <a:rPr lang="en-US" sz="1292" b="1" i="1" kern="0" dirty="0">
                <a:solidFill>
                  <a:srgbClr val="0000FF"/>
                </a:solidFill>
                <a:latin typeface="Arial" charset="0"/>
              </a:rPr>
              <a:t>  et al, 2002, </a:t>
            </a:r>
            <a:r>
              <a:rPr lang="en-US" sz="1292" b="1" i="1" kern="0" dirty="0" err="1">
                <a:solidFill>
                  <a:srgbClr val="0000FF"/>
                </a:solidFill>
                <a:latin typeface="Arial" charset="0"/>
              </a:rPr>
              <a:t>Clin</a:t>
            </a:r>
            <a:r>
              <a:rPr lang="en-US" sz="1292" b="1" i="1" kern="0" dirty="0">
                <a:solidFill>
                  <a:srgbClr val="0000FF"/>
                </a:solidFill>
                <a:latin typeface="Arial" charset="0"/>
              </a:rPr>
              <a:t> Cancer Res</a:t>
            </a:r>
          </a:p>
          <a:p>
            <a:pPr defTabSz="844083" fontAlgn="base">
              <a:spcBef>
                <a:spcPct val="0"/>
              </a:spcBef>
              <a:spcAft>
                <a:spcPct val="0"/>
              </a:spcAft>
            </a:pPr>
            <a:r>
              <a:rPr lang="en-US" sz="1292" b="1" i="1" kern="0" dirty="0">
                <a:solidFill>
                  <a:srgbClr val="0000FF"/>
                </a:solidFill>
                <a:latin typeface="Arial" charset="0"/>
              </a:rPr>
              <a:t>Swartz M.J. et al., 2002; </a:t>
            </a:r>
            <a:r>
              <a:rPr lang="en-US" sz="1292" b="1" i="1" kern="0" dirty="0" err="1">
                <a:solidFill>
                  <a:srgbClr val="0000FF"/>
                </a:solidFill>
                <a:latin typeface="Arial" charset="0"/>
              </a:rPr>
              <a:t>Amer</a:t>
            </a:r>
            <a:r>
              <a:rPr lang="en-US" sz="1292" b="1" i="1" kern="0" dirty="0">
                <a:solidFill>
                  <a:srgbClr val="0000FF"/>
                </a:solidFill>
                <a:latin typeface="Arial" charset="0"/>
              </a:rPr>
              <a:t> J </a:t>
            </a:r>
            <a:r>
              <a:rPr lang="en-US" sz="1292" b="1" i="1" kern="0" dirty="0" err="1">
                <a:solidFill>
                  <a:srgbClr val="0000FF"/>
                </a:solidFill>
                <a:latin typeface="Arial" charset="0"/>
              </a:rPr>
              <a:t>Clin</a:t>
            </a:r>
            <a:r>
              <a:rPr lang="en-US" sz="1292" b="1" i="1" kern="0" dirty="0">
                <a:solidFill>
                  <a:srgbClr val="0000FF"/>
                </a:solidFill>
                <a:latin typeface="Arial" charset="0"/>
              </a:rPr>
              <a:t> </a:t>
            </a:r>
            <a:r>
              <a:rPr lang="en-US" sz="1292" b="1" i="1" kern="0" dirty="0" err="1">
                <a:solidFill>
                  <a:srgbClr val="0000FF"/>
                </a:solidFill>
                <a:latin typeface="Arial" charset="0"/>
              </a:rPr>
              <a:t>Patholog</a:t>
            </a:r>
            <a:endParaRPr lang="en-US" sz="1292" b="1" i="1" kern="0" dirty="0">
              <a:solidFill>
                <a:srgbClr val="0000FF"/>
              </a:solidFill>
              <a:latin typeface="Arial" charset="0"/>
            </a:endParaRPr>
          </a:p>
          <a:p>
            <a:pPr defTabSz="844083" fontAlgn="base">
              <a:spcBef>
                <a:spcPct val="0"/>
              </a:spcBef>
              <a:spcAft>
                <a:spcPct val="0"/>
              </a:spcAft>
            </a:pPr>
            <a:r>
              <a:rPr lang="en-US" sz="1292" b="1" i="1" kern="0" dirty="0">
                <a:solidFill>
                  <a:srgbClr val="0000FF"/>
                </a:solidFill>
                <a:latin typeface="Arial" charset="0"/>
              </a:rPr>
              <a:t>Park et al., 2003; Pancreas</a:t>
            </a:r>
          </a:p>
          <a:p>
            <a:pPr defTabSz="844083" fontAlgn="base">
              <a:spcBef>
                <a:spcPct val="0"/>
              </a:spcBef>
              <a:spcAft>
                <a:spcPct val="0"/>
              </a:spcAft>
            </a:pPr>
            <a:r>
              <a:rPr lang="en-US" sz="1292" b="1" i="1" kern="0" dirty="0" err="1">
                <a:solidFill>
                  <a:srgbClr val="0000FF"/>
                </a:solidFill>
                <a:latin typeface="Arial" charset="0"/>
              </a:rPr>
              <a:t>Jhala</a:t>
            </a:r>
            <a:r>
              <a:rPr lang="en-US" sz="1292" b="1" i="1" kern="0" dirty="0">
                <a:solidFill>
                  <a:srgbClr val="0000FF"/>
                </a:solidFill>
                <a:latin typeface="Arial" charset="0"/>
              </a:rPr>
              <a:t> et al., 2006.</a:t>
            </a:r>
            <a:r>
              <a:rPr lang="en-US" sz="1292" b="1" dirty="0">
                <a:solidFill>
                  <a:srgbClr val="0000FF"/>
                </a:solidFill>
                <a:latin typeface="Arial" pitchFamily="34" charset="0"/>
                <a:cs typeface="Arial" pitchFamily="34" charset="0"/>
              </a:rPr>
              <a:t> </a:t>
            </a:r>
            <a:r>
              <a:rPr lang="en-US" altLang="ko-KR" sz="1292" b="1" dirty="0">
                <a:solidFill>
                  <a:srgbClr val="0000FF"/>
                </a:solidFill>
                <a:latin typeface="Arial" charset="0"/>
                <a:ea typeface="굴림" charset="-127"/>
              </a:rPr>
              <a:t>Am J </a:t>
            </a:r>
            <a:r>
              <a:rPr lang="en-US" altLang="ko-KR" sz="1292" b="1" dirty="0" err="1">
                <a:solidFill>
                  <a:srgbClr val="0000FF"/>
                </a:solidFill>
                <a:latin typeface="Arial" charset="0"/>
                <a:ea typeface="굴림" charset="-127"/>
              </a:rPr>
              <a:t>Clin</a:t>
            </a:r>
            <a:r>
              <a:rPr lang="en-US" altLang="ko-KR" sz="1292" b="1" dirty="0">
                <a:solidFill>
                  <a:srgbClr val="0000FF"/>
                </a:solidFill>
                <a:latin typeface="Arial" charset="0"/>
                <a:ea typeface="굴림" charset="-127"/>
              </a:rPr>
              <a:t> </a:t>
            </a:r>
            <a:r>
              <a:rPr lang="en-US" altLang="ko-KR" sz="1292" b="1" dirty="0" err="1">
                <a:solidFill>
                  <a:srgbClr val="0000FF"/>
                </a:solidFill>
                <a:latin typeface="Arial" charset="0"/>
                <a:ea typeface="굴림" charset="-127"/>
              </a:rPr>
              <a:t>Pathol</a:t>
            </a:r>
            <a:r>
              <a:rPr lang="en-US" altLang="ko-KR" sz="1292" b="1" dirty="0">
                <a:solidFill>
                  <a:srgbClr val="0000FF"/>
                </a:solidFill>
                <a:latin typeface="Arial" charset="0"/>
                <a:ea typeface="굴림" charset="-127"/>
              </a:rPr>
              <a:t>, 2006</a:t>
            </a:r>
            <a:r>
              <a:rPr lang="en-US" sz="1292" b="1" dirty="0">
                <a:solidFill>
                  <a:srgbClr val="0000FF"/>
                </a:solidFill>
                <a:latin typeface="Arial" pitchFamily="34" charset="0"/>
                <a:cs typeface="Arial" pitchFamily="34" charset="0"/>
              </a:rPr>
              <a:t>                   </a:t>
            </a:r>
          </a:p>
        </p:txBody>
      </p:sp>
      <p:grpSp>
        <p:nvGrpSpPr>
          <p:cNvPr id="30" name="Group 6"/>
          <p:cNvGrpSpPr>
            <a:grpSpLocks/>
          </p:cNvGrpSpPr>
          <p:nvPr/>
        </p:nvGrpSpPr>
        <p:grpSpPr bwMode="auto">
          <a:xfrm>
            <a:off x="251865" y="1248508"/>
            <a:ext cx="4660155" cy="3644200"/>
            <a:chOff x="816" y="528"/>
            <a:chExt cx="4080" cy="2813"/>
          </a:xfrm>
        </p:grpSpPr>
        <p:sp>
          <p:nvSpPr>
            <p:cNvPr id="33" name="Rectangle 8"/>
            <p:cNvSpPr>
              <a:spLocks noChangeArrowheads="1"/>
            </p:cNvSpPr>
            <p:nvPr/>
          </p:nvSpPr>
          <p:spPr bwMode="auto">
            <a:xfrm>
              <a:off x="816" y="807"/>
              <a:ext cx="4080" cy="2496"/>
            </a:xfrm>
            <a:prstGeom prst="rect">
              <a:avLst/>
            </a:prstGeom>
            <a:solidFill>
              <a:srgbClr val="F8F8F8"/>
            </a:solidFill>
            <a:ln w="12700">
              <a:noFill/>
              <a:miter lim="800000"/>
              <a:headEnd type="none" w="sm" len="sm"/>
              <a:tailEnd type="none" w="sm" len="sm"/>
            </a:ln>
          </p:spPr>
          <p:txBody>
            <a:bodyPr wrap="none" anchor="ctr"/>
            <a:lstStyle/>
            <a:p>
              <a:pPr defTabSz="844083">
                <a:defRPr/>
              </a:pPr>
              <a:endParaRPr lang="en-US" sz="1662" kern="0">
                <a:solidFill>
                  <a:prstClr val="black"/>
                </a:solidFill>
                <a:latin typeface="Calibri"/>
              </a:endParaRPr>
            </a:p>
          </p:txBody>
        </p:sp>
        <p:pic>
          <p:nvPicPr>
            <p:cNvPr id="36" name="Picture 9"/>
            <p:cNvPicPr>
              <a:picLocks noChangeAspect="1" noChangeArrowheads="1"/>
            </p:cNvPicPr>
            <p:nvPr/>
          </p:nvPicPr>
          <p:blipFill>
            <a:blip r:embed="rId4" cstate="print"/>
            <a:srcRect/>
            <a:stretch>
              <a:fillRect/>
            </a:stretch>
          </p:blipFill>
          <p:spPr bwMode="auto">
            <a:xfrm>
              <a:off x="912" y="1617"/>
              <a:ext cx="3312" cy="1446"/>
            </a:xfrm>
            <a:prstGeom prst="rect">
              <a:avLst/>
            </a:prstGeom>
            <a:noFill/>
            <a:ln w="9525">
              <a:noFill/>
              <a:miter lim="800000"/>
              <a:headEnd/>
              <a:tailEnd/>
            </a:ln>
          </p:spPr>
        </p:pic>
        <p:sp>
          <p:nvSpPr>
            <p:cNvPr id="37" name="AutoShape 10"/>
            <p:cNvSpPr>
              <a:spLocks noChangeArrowheads="1"/>
            </p:cNvSpPr>
            <p:nvPr/>
          </p:nvSpPr>
          <p:spPr bwMode="auto">
            <a:xfrm flipH="1">
              <a:off x="1440" y="3072"/>
              <a:ext cx="3360" cy="144"/>
            </a:xfrm>
            <a:prstGeom prst="rtTriangle">
              <a:avLst/>
            </a:prstGeom>
            <a:solidFill>
              <a:srgbClr val="FF3300"/>
            </a:solidFill>
            <a:ln w="12700">
              <a:solidFill>
                <a:srgbClr val="FF3300"/>
              </a:solidFill>
              <a:miter lim="800000"/>
              <a:headEnd type="none" w="sm" len="sm"/>
              <a:tailEnd type="none" w="sm" len="sm"/>
            </a:ln>
          </p:spPr>
          <p:txBody>
            <a:bodyPr wrap="none" anchor="ctr"/>
            <a:lstStyle/>
            <a:p>
              <a:pPr defTabSz="844083">
                <a:defRPr/>
              </a:pPr>
              <a:endParaRPr lang="en-US" sz="1662" kern="0">
                <a:solidFill>
                  <a:prstClr val="black"/>
                </a:solidFill>
                <a:latin typeface="Calibri"/>
              </a:endParaRPr>
            </a:p>
          </p:txBody>
        </p:sp>
        <p:sp>
          <p:nvSpPr>
            <p:cNvPr id="38" name="Text Box 11"/>
            <p:cNvSpPr txBox="1">
              <a:spLocks noChangeArrowheads="1"/>
            </p:cNvSpPr>
            <p:nvPr/>
          </p:nvSpPr>
          <p:spPr bwMode="auto">
            <a:xfrm>
              <a:off x="916" y="3072"/>
              <a:ext cx="691" cy="269"/>
            </a:xfrm>
            <a:prstGeom prst="rect">
              <a:avLst/>
            </a:prstGeom>
            <a:noFill/>
            <a:ln w="12700">
              <a:noFill/>
              <a:miter lim="800000"/>
              <a:headEnd type="none" w="sm" len="sm"/>
              <a:tailEnd type="none" w="sm" len="sm"/>
            </a:ln>
          </p:spPr>
          <p:txBody>
            <a:bodyPr wrap="none">
              <a:spAutoFit/>
            </a:bodyPr>
            <a:lstStyle/>
            <a:p>
              <a:pPr defTabSz="844083">
                <a:defRPr/>
              </a:pPr>
              <a:r>
                <a:rPr lang="en-US" sz="1662" b="1" kern="0">
                  <a:solidFill>
                    <a:srgbClr val="FF3300"/>
                  </a:solidFill>
                  <a:latin typeface="Arial" charset="0"/>
                </a:rPr>
                <a:t>MUC4</a:t>
              </a:r>
            </a:p>
          </p:txBody>
        </p:sp>
        <p:pic>
          <p:nvPicPr>
            <p:cNvPr id="39" name="Picture 12"/>
            <p:cNvPicPr>
              <a:picLocks noChangeAspect="1" noChangeArrowheads="1"/>
            </p:cNvPicPr>
            <p:nvPr/>
          </p:nvPicPr>
          <p:blipFill>
            <a:blip r:embed="rId5" cstate="print"/>
            <a:srcRect/>
            <a:stretch>
              <a:fillRect/>
            </a:stretch>
          </p:blipFill>
          <p:spPr bwMode="auto">
            <a:xfrm>
              <a:off x="912" y="855"/>
              <a:ext cx="3888" cy="806"/>
            </a:xfrm>
            <a:prstGeom prst="rect">
              <a:avLst/>
            </a:prstGeom>
            <a:noFill/>
            <a:ln w="9525">
              <a:noFill/>
              <a:miter lim="800000"/>
              <a:headEnd/>
              <a:tailEnd/>
            </a:ln>
          </p:spPr>
        </p:pic>
        <p:sp>
          <p:nvSpPr>
            <p:cNvPr id="42" name="Text Box 15"/>
            <p:cNvSpPr txBox="1">
              <a:spLocks noChangeArrowheads="1"/>
            </p:cNvSpPr>
            <p:nvPr/>
          </p:nvSpPr>
          <p:spPr bwMode="auto">
            <a:xfrm>
              <a:off x="1109" y="528"/>
              <a:ext cx="3523" cy="269"/>
            </a:xfrm>
            <a:prstGeom prst="rect">
              <a:avLst/>
            </a:prstGeom>
            <a:solidFill>
              <a:srgbClr val="FFFFFF"/>
            </a:solidFill>
            <a:ln w="9525">
              <a:noFill/>
              <a:miter lim="800000"/>
              <a:headEnd/>
              <a:tailEnd/>
            </a:ln>
          </p:spPr>
          <p:txBody>
            <a:bodyPr wrap="none">
              <a:spAutoFit/>
            </a:bodyPr>
            <a:lstStyle/>
            <a:p>
              <a:pPr algn="ctr" defTabSz="844083">
                <a:defRPr/>
              </a:pPr>
              <a:r>
                <a:rPr lang="en-US" sz="1662" b="1" kern="0" dirty="0">
                  <a:solidFill>
                    <a:srgbClr val="FF0000"/>
                  </a:solidFill>
                  <a:latin typeface="Arial" charset="0"/>
                  <a:cs typeface="Times New Roman" pitchFamily="18" charset="0"/>
                </a:rPr>
                <a:t>Pancreatic Cancer Progression Model</a:t>
              </a:r>
              <a:endParaRPr lang="en-US" sz="1662" b="1" kern="0" dirty="0">
                <a:solidFill>
                  <a:srgbClr val="FF0000"/>
                </a:solidFill>
                <a:latin typeface="Arial" charset="0"/>
              </a:endParaRPr>
            </a:p>
          </p:txBody>
        </p:sp>
      </p:grpSp>
      <p:sp>
        <p:nvSpPr>
          <p:cNvPr id="43" name="Rectangle 7"/>
          <p:cNvSpPr>
            <a:spLocks noChangeArrowheads="1"/>
          </p:cNvSpPr>
          <p:nvPr/>
        </p:nvSpPr>
        <p:spPr bwMode="auto">
          <a:xfrm>
            <a:off x="5250778" y="5328138"/>
            <a:ext cx="3598935" cy="844062"/>
          </a:xfrm>
          <a:prstGeom prst="rect">
            <a:avLst/>
          </a:prstGeom>
          <a:noFill/>
          <a:ln w="9525">
            <a:noFill/>
            <a:miter lim="800000"/>
            <a:headEnd/>
            <a:tailEnd/>
          </a:ln>
        </p:spPr>
        <p:txBody>
          <a:bodyPr anchor="ctr"/>
          <a:lstStyle/>
          <a:p>
            <a:pPr defTabSz="844083">
              <a:defRPr/>
            </a:pPr>
            <a:r>
              <a:rPr lang="en-US" sz="1292" b="1" kern="0" dirty="0">
                <a:solidFill>
                  <a:srgbClr val="0000CC"/>
                </a:solidFill>
                <a:latin typeface="Arial" charset="0"/>
              </a:rPr>
              <a:t>Correlation between MUC4 expression and cumulative  survival rate in 135 patients with invasive ductal carcinoma, as determined by the Kaplan–Meier method. The survival of patients with high MUC4 expression was worse than those with low MUC4 expression. (Saitou et al. Batra SK. J. </a:t>
            </a:r>
            <a:r>
              <a:rPr lang="en-US" sz="1292" b="1" kern="0" dirty="0" err="1">
                <a:solidFill>
                  <a:srgbClr val="0000CC"/>
                </a:solidFill>
                <a:latin typeface="Arial" charset="0"/>
              </a:rPr>
              <a:t>Clin</a:t>
            </a:r>
            <a:r>
              <a:rPr lang="en-US" sz="1292" b="1" kern="0" dirty="0">
                <a:solidFill>
                  <a:srgbClr val="0000CC"/>
                </a:solidFill>
                <a:latin typeface="Arial" charset="0"/>
              </a:rPr>
              <a:t> Pathology 58;845-52, 2005)</a:t>
            </a:r>
          </a:p>
        </p:txBody>
      </p:sp>
      <p:sp>
        <p:nvSpPr>
          <p:cNvPr id="14" name="TextBox 2"/>
          <p:cNvSpPr txBox="1">
            <a:spLocks noChangeArrowheads="1"/>
          </p:cNvSpPr>
          <p:nvPr/>
        </p:nvSpPr>
        <p:spPr bwMode="auto">
          <a:xfrm>
            <a:off x="1401718" y="327524"/>
            <a:ext cx="6377976" cy="497802"/>
          </a:xfrm>
          <a:prstGeom prst="rect">
            <a:avLst/>
          </a:prstGeom>
          <a:noFill/>
          <a:ln>
            <a:noFill/>
          </a:ln>
        </p:spPr>
        <p:txBody>
          <a:bodyPr wrap="none" lIns="99034" tIns="49517" rIns="99034" bIns="49517">
            <a:spAutoFit/>
          </a:bodyPr>
          <a:lstStyle>
            <a:lvl1pPr>
              <a:defRPr>
                <a:solidFill>
                  <a:schemeClr val="tx1"/>
                </a:solidFill>
                <a:latin typeface="Constantia" pitchFamily="18" charset="0"/>
                <a:ea typeface="MS PGothic" pitchFamily="34" charset="-128"/>
              </a:defRPr>
            </a:lvl1pPr>
            <a:lvl2pPr marL="742950" indent="-285750">
              <a:defRPr>
                <a:solidFill>
                  <a:schemeClr val="tx1"/>
                </a:solidFill>
                <a:latin typeface="Constantia" pitchFamily="18" charset="0"/>
                <a:ea typeface="MS PGothic" pitchFamily="34" charset="-128"/>
              </a:defRPr>
            </a:lvl2pPr>
            <a:lvl3pPr marL="1143000" indent="-228600">
              <a:defRPr>
                <a:solidFill>
                  <a:schemeClr val="tx1"/>
                </a:solidFill>
                <a:latin typeface="Constantia" pitchFamily="18" charset="0"/>
                <a:ea typeface="MS PGothic" pitchFamily="34" charset="-128"/>
              </a:defRPr>
            </a:lvl3pPr>
            <a:lvl4pPr marL="1600200" indent="-228600">
              <a:defRPr>
                <a:solidFill>
                  <a:schemeClr val="tx1"/>
                </a:solidFill>
                <a:latin typeface="Constantia" pitchFamily="18" charset="0"/>
                <a:ea typeface="MS PGothic" pitchFamily="34" charset="-128"/>
              </a:defRPr>
            </a:lvl4pPr>
            <a:lvl5pPr marL="2057400" indent="-228600">
              <a:defRPr>
                <a:solidFill>
                  <a:schemeClr val="tx1"/>
                </a:solidFill>
                <a:latin typeface="Constantia" pitchFamily="18" charset="0"/>
                <a:ea typeface="MS PGothic" pitchFamily="34" charset="-128"/>
              </a:defRPr>
            </a:lvl5pPr>
            <a:lvl6pPr marL="2514600" indent="-228600" fontAlgn="base">
              <a:spcBef>
                <a:spcPct val="0"/>
              </a:spcBef>
              <a:spcAft>
                <a:spcPct val="0"/>
              </a:spcAft>
              <a:defRPr>
                <a:solidFill>
                  <a:schemeClr val="tx1"/>
                </a:solidFill>
                <a:latin typeface="Constantia" pitchFamily="18" charset="0"/>
                <a:ea typeface="MS PGothic" pitchFamily="34" charset="-128"/>
              </a:defRPr>
            </a:lvl6pPr>
            <a:lvl7pPr marL="2971800" indent="-228600" fontAlgn="base">
              <a:spcBef>
                <a:spcPct val="0"/>
              </a:spcBef>
              <a:spcAft>
                <a:spcPct val="0"/>
              </a:spcAft>
              <a:defRPr>
                <a:solidFill>
                  <a:schemeClr val="tx1"/>
                </a:solidFill>
                <a:latin typeface="Constantia" pitchFamily="18" charset="0"/>
                <a:ea typeface="MS PGothic" pitchFamily="34" charset="-128"/>
              </a:defRPr>
            </a:lvl7pPr>
            <a:lvl8pPr marL="3429000" indent="-228600" fontAlgn="base">
              <a:spcBef>
                <a:spcPct val="0"/>
              </a:spcBef>
              <a:spcAft>
                <a:spcPct val="0"/>
              </a:spcAft>
              <a:defRPr>
                <a:solidFill>
                  <a:schemeClr val="tx1"/>
                </a:solidFill>
                <a:latin typeface="Constantia" pitchFamily="18" charset="0"/>
                <a:ea typeface="MS PGothic" pitchFamily="34" charset="-128"/>
              </a:defRPr>
            </a:lvl8pPr>
            <a:lvl9pPr marL="3886200" indent="-228600" fontAlgn="base">
              <a:spcBef>
                <a:spcPct val="0"/>
              </a:spcBef>
              <a:spcAft>
                <a:spcPct val="0"/>
              </a:spcAft>
              <a:defRPr>
                <a:solidFill>
                  <a:schemeClr val="tx1"/>
                </a:solidFill>
                <a:latin typeface="Constantia" pitchFamily="18" charset="0"/>
                <a:ea typeface="MS PGothic" pitchFamily="34" charset="-128"/>
              </a:defRPr>
            </a:lvl9pPr>
          </a:lstStyle>
          <a:p>
            <a:pPr defTabSz="844083" fontAlgn="base">
              <a:spcBef>
                <a:spcPct val="0"/>
              </a:spcBef>
              <a:spcAft>
                <a:spcPct val="0"/>
              </a:spcAft>
            </a:pPr>
            <a:r>
              <a:rPr lang="en-US" sz="2585" b="1" u="sng" dirty="0">
                <a:solidFill>
                  <a:srgbClr val="0033CC"/>
                </a:solidFill>
                <a:latin typeface="Arial" pitchFamily="34" charset="0"/>
                <a:cs typeface="Arial" pitchFamily="34" charset="0"/>
              </a:rPr>
              <a:t>MUC4 Expression in Pancreatic Cancer</a:t>
            </a:r>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5619" r="25924"/>
          <a:stretch/>
        </p:blipFill>
        <p:spPr>
          <a:xfrm>
            <a:off x="8323490" y="263769"/>
            <a:ext cx="820510" cy="609578"/>
          </a:xfrm>
          <a:prstGeom prst="rect">
            <a:avLst/>
          </a:prstGeom>
        </p:spPr>
      </p:pic>
    </p:spTree>
    <p:extLst>
      <p:ext uri="{BB962C8B-B14F-4D97-AF65-F5344CB8AC3E}">
        <p14:creationId xmlns:p14="http://schemas.microsoft.com/office/powerpoint/2010/main" val="144844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562708" y="263769"/>
            <a:ext cx="7877908" cy="703385"/>
          </a:xfrm>
          <a:prstGeom prst="roundRect">
            <a:avLst>
              <a:gd name="adj" fmla="val 16667"/>
            </a:avLst>
          </a:prstGeom>
          <a:noFill/>
          <a:ln w="9525">
            <a:noFill/>
            <a:round/>
            <a:headEnd/>
            <a:tailEnd/>
          </a:ln>
        </p:spPr>
        <p:txBody>
          <a:bodyPr wrap="none" anchor="ctr"/>
          <a:lstStyle/>
          <a:p>
            <a:pPr defTabSz="844083" fontAlgn="base">
              <a:spcBef>
                <a:spcPct val="0"/>
              </a:spcBef>
              <a:spcAft>
                <a:spcPct val="0"/>
              </a:spcAft>
            </a:pPr>
            <a:endParaRPr lang="en-US" sz="1292">
              <a:solidFill>
                <a:srgbClr val="FFFFFF"/>
              </a:solidFill>
              <a:latin typeface="Arial"/>
            </a:endParaRPr>
          </a:p>
        </p:txBody>
      </p:sp>
      <p:sp>
        <p:nvSpPr>
          <p:cNvPr id="43011" name="Rectangle 3"/>
          <p:cNvSpPr>
            <a:spLocks noChangeArrowheads="1"/>
          </p:cNvSpPr>
          <p:nvPr/>
        </p:nvSpPr>
        <p:spPr bwMode="auto">
          <a:xfrm>
            <a:off x="430823" y="5206512"/>
            <a:ext cx="40076" cy="170496"/>
          </a:xfrm>
          <a:prstGeom prst="rect">
            <a:avLst/>
          </a:prstGeom>
          <a:noFill/>
          <a:ln w="9525">
            <a:noFill/>
            <a:miter lim="800000"/>
            <a:headEnd/>
            <a:tailEnd/>
          </a:ln>
        </p:spPr>
        <p:txBody>
          <a:bodyPr wrap="none" lIns="0" tIns="0" rIns="0" bIns="0">
            <a:spAutoFit/>
          </a:bodyPr>
          <a:lstStyle/>
          <a:p>
            <a:pPr defTabSz="844083" fontAlgn="base">
              <a:spcBef>
                <a:spcPct val="0"/>
              </a:spcBef>
              <a:spcAft>
                <a:spcPct val="0"/>
              </a:spcAft>
            </a:pPr>
            <a:r>
              <a:rPr lang="en-US" sz="1108" b="1">
                <a:solidFill>
                  <a:srgbClr val="FFFFFF"/>
                </a:solidFill>
                <a:latin typeface="Arial"/>
              </a:rPr>
              <a:t> </a:t>
            </a:r>
            <a:endParaRPr lang="en-US" sz="2215" b="1">
              <a:solidFill>
                <a:srgbClr val="FFFFFF"/>
              </a:solidFill>
              <a:latin typeface="Arial"/>
            </a:endParaRPr>
          </a:p>
        </p:txBody>
      </p:sp>
      <p:sp>
        <p:nvSpPr>
          <p:cNvPr id="43012" name="Rectangle 4"/>
          <p:cNvSpPr>
            <a:spLocks noChangeArrowheads="1"/>
          </p:cNvSpPr>
          <p:nvPr/>
        </p:nvSpPr>
        <p:spPr bwMode="auto">
          <a:xfrm>
            <a:off x="479851" y="498347"/>
            <a:ext cx="8159262" cy="6049108"/>
          </a:xfrm>
          <a:prstGeom prst="rect">
            <a:avLst/>
          </a:prstGeom>
          <a:solidFill>
            <a:srgbClr val="E7F4F5"/>
          </a:solidFill>
          <a:ln w="63500">
            <a:solidFill>
              <a:schemeClr val="accent2"/>
            </a:solidFill>
            <a:miter lim="800000"/>
            <a:headEnd/>
            <a:tailEnd/>
          </a:ln>
        </p:spPr>
        <p:txBody>
          <a:bodyPr wrap="none" anchor="ctr"/>
          <a:lstStyle/>
          <a:p>
            <a:pPr algn="ctr" defTabSz="844083" fontAlgn="base">
              <a:spcBef>
                <a:spcPct val="0"/>
              </a:spcBef>
              <a:spcAft>
                <a:spcPct val="0"/>
              </a:spcAft>
            </a:pPr>
            <a:endParaRPr lang="en-US" sz="1292">
              <a:solidFill>
                <a:srgbClr val="FFFFFF"/>
              </a:solidFill>
              <a:latin typeface="Arial"/>
            </a:endParaRPr>
          </a:p>
        </p:txBody>
      </p:sp>
      <p:sp>
        <p:nvSpPr>
          <p:cNvPr id="43013" name="Text Box 5"/>
          <p:cNvSpPr txBox="1">
            <a:spLocks noChangeArrowheads="1"/>
          </p:cNvSpPr>
          <p:nvPr/>
        </p:nvSpPr>
        <p:spPr bwMode="auto">
          <a:xfrm>
            <a:off x="753208" y="22665"/>
            <a:ext cx="7968762" cy="944489"/>
          </a:xfrm>
          <a:prstGeom prst="rect">
            <a:avLst/>
          </a:prstGeom>
          <a:solidFill>
            <a:schemeClr val="bg1"/>
          </a:solidFill>
          <a:ln w="9525">
            <a:noFill/>
            <a:miter lim="800000"/>
            <a:headEnd/>
            <a:tailEnd/>
          </a:ln>
        </p:spPr>
        <p:txBody>
          <a:bodyPr wrap="square">
            <a:spAutoFit/>
          </a:bodyPr>
          <a:lstStyle/>
          <a:p>
            <a:pPr algn="ctr" defTabSz="844083" fontAlgn="base">
              <a:spcBef>
                <a:spcPct val="0"/>
              </a:spcBef>
              <a:spcAft>
                <a:spcPct val="0"/>
              </a:spcAft>
            </a:pPr>
            <a:r>
              <a:rPr lang="en-US" sz="1846" b="1" dirty="0" err="1">
                <a:solidFill>
                  <a:srgbClr val="0000FF"/>
                </a:solidFill>
                <a:latin typeface="Arial"/>
              </a:rPr>
              <a:t>Immunophenotypic</a:t>
            </a:r>
            <a:r>
              <a:rPr lang="en-US" sz="1846" b="1" dirty="0">
                <a:solidFill>
                  <a:srgbClr val="0000FF"/>
                </a:solidFill>
                <a:latin typeface="Arial"/>
              </a:rPr>
              <a:t> expression of various markers in EUS-guided Fine Needle Aspirates (FNAs)  in patients with and without adenocarcinomas</a:t>
            </a:r>
          </a:p>
        </p:txBody>
      </p:sp>
      <p:pic>
        <p:nvPicPr>
          <p:cNvPr id="43014" name="Picture 6"/>
          <p:cNvPicPr>
            <a:picLocks noChangeAspect="1" noChangeArrowheads="1"/>
          </p:cNvPicPr>
          <p:nvPr/>
        </p:nvPicPr>
        <p:blipFill>
          <a:blip r:embed="rId3" cstate="print"/>
          <a:srcRect/>
          <a:stretch>
            <a:fillRect/>
          </a:stretch>
        </p:blipFill>
        <p:spPr bwMode="auto">
          <a:xfrm>
            <a:off x="929423" y="1361700"/>
            <a:ext cx="7144477" cy="2591791"/>
          </a:xfrm>
          <a:prstGeom prst="rect">
            <a:avLst/>
          </a:prstGeom>
          <a:noFill/>
          <a:ln w="9525">
            <a:noFill/>
            <a:miter lim="800000"/>
            <a:headEnd/>
            <a:tailEnd/>
          </a:ln>
        </p:spPr>
      </p:pic>
      <p:sp>
        <p:nvSpPr>
          <p:cNvPr id="43015" name="Text Box 7"/>
          <p:cNvSpPr txBox="1">
            <a:spLocks noChangeArrowheads="1"/>
          </p:cNvSpPr>
          <p:nvPr/>
        </p:nvSpPr>
        <p:spPr bwMode="auto">
          <a:xfrm>
            <a:off x="522329" y="6050939"/>
            <a:ext cx="8084527" cy="348109"/>
          </a:xfrm>
          <a:prstGeom prst="rect">
            <a:avLst/>
          </a:prstGeom>
          <a:noFill/>
          <a:ln w="9525">
            <a:noFill/>
            <a:miter lim="800000"/>
            <a:headEnd/>
            <a:tailEnd/>
          </a:ln>
        </p:spPr>
        <p:txBody>
          <a:bodyPr>
            <a:spAutoFit/>
          </a:bodyPr>
          <a:lstStyle/>
          <a:p>
            <a:pPr algn="ctr" defTabSz="844083" fontAlgn="base">
              <a:spcBef>
                <a:spcPct val="0"/>
              </a:spcBef>
              <a:spcAft>
                <a:spcPct val="0"/>
              </a:spcAft>
            </a:pPr>
            <a:r>
              <a:rPr lang="en-US" altLang="ko-KR" sz="1662" b="1" dirty="0">
                <a:solidFill>
                  <a:srgbClr val="0000CC"/>
                </a:solidFill>
                <a:latin typeface="Arial"/>
                <a:ea typeface="굴림" charset="-127"/>
              </a:rPr>
              <a:t>(</a:t>
            </a:r>
            <a:r>
              <a:rPr lang="en-US" altLang="ko-KR" sz="1662" b="1" dirty="0" err="1">
                <a:solidFill>
                  <a:srgbClr val="0000CC"/>
                </a:solidFill>
                <a:latin typeface="Arial"/>
                <a:ea typeface="굴림" charset="-127"/>
              </a:rPr>
              <a:t>Jhala</a:t>
            </a:r>
            <a:r>
              <a:rPr lang="en-US" altLang="ko-KR" sz="1662" b="1" dirty="0">
                <a:solidFill>
                  <a:srgbClr val="0000CC"/>
                </a:solidFill>
                <a:latin typeface="Arial"/>
                <a:ea typeface="굴림" charset="-127"/>
              </a:rPr>
              <a:t> et al. Am J </a:t>
            </a:r>
            <a:r>
              <a:rPr lang="en-US" altLang="ko-KR" sz="1662" b="1" dirty="0" err="1">
                <a:solidFill>
                  <a:srgbClr val="0000CC"/>
                </a:solidFill>
                <a:latin typeface="Arial"/>
                <a:ea typeface="굴림" charset="-127"/>
              </a:rPr>
              <a:t>Clin</a:t>
            </a:r>
            <a:r>
              <a:rPr lang="en-US" altLang="ko-KR" sz="1662" b="1" dirty="0">
                <a:solidFill>
                  <a:srgbClr val="0000CC"/>
                </a:solidFill>
                <a:latin typeface="Arial"/>
                <a:ea typeface="굴림" charset="-127"/>
              </a:rPr>
              <a:t> </a:t>
            </a:r>
            <a:r>
              <a:rPr lang="en-US" altLang="ko-KR" sz="1662" b="1" dirty="0" err="1">
                <a:solidFill>
                  <a:srgbClr val="0000CC"/>
                </a:solidFill>
                <a:latin typeface="Arial"/>
                <a:ea typeface="굴림" charset="-127"/>
              </a:rPr>
              <a:t>Pathol</a:t>
            </a:r>
            <a:r>
              <a:rPr lang="en-US" altLang="ko-KR" sz="1662" b="1" dirty="0">
                <a:solidFill>
                  <a:srgbClr val="0000CC"/>
                </a:solidFill>
                <a:latin typeface="Arial"/>
                <a:ea typeface="굴림" charset="-127"/>
              </a:rPr>
              <a:t>, 2006, 126, 572-9) </a:t>
            </a:r>
            <a:endParaRPr lang="en-US" sz="1662" b="1" dirty="0">
              <a:solidFill>
                <a:srgbClr val="0000CC"/>
              </a:solidFill>
              <a:latin typeface="Arial"/>
              <a:cs typeface="Times New Roman" pitchFamily="18" charset="0"/>
            </a:endParaRPr>
          </a:p>
        </p:txBody>
      </p:sp>
      <p:pic>
        <p:nvPicPr>
          <p:cNvPr id="8" name="Picture 7"/>
          <p:cNvPicPr>
            <a:picLocks noChangeAspect="1" noChangeArrowheads="1"/>
          </p:cNvPicPr>
          <p:nvPr/>
        </p:nvPicPr>
        <p:blipFill>
          <a:blip r:embed="rId4" cstate="print"/>
          <a:srcRect/>
          <a:stretch>
            <a:fillRect/>
          </a:stretch>
        </p:blipFill>
        <p:spPr bwMode="auto">
          <a:xfrm>
            <a:off x="1085732" y="3871733"/>
            <a:ext cx="6431241" cy="2166994"/>
          </a:xfrm>
          <a:prstGeom prst="rect">
            <a:avLst/>
          </a:prstGeom>
          <a:noFill/>
          <a:ln w="9525">
            <a:noFill/>
            <a:miter lim="800000"/>
            <a:headEnd/>
            <a:tailEnd/>
          </a:ln>
        </p:spPr>
      </p:pic>
    </p:spTree>
    <p:extLst>
      <p:ext uri="{BB962C8B-B14F-4D97-AF65-F5344CB8AC3E}">
        <p14:creationId xmlns:p14="http://schemas.microsoft.com/office/powerpoint/2010/main" val="59862714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545" y="1638373"/>
            <a:ext cx="4457700" cy="203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4289622" y="5265995"/>
            <a:ext cx="527538" cy="140677"/>
          </a:xfrm>
          <a:prstGeom prst="rect">
            <a:avLst/>
          </a:prstGeom>
          <a:no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fontAlgn="base">
              <a:spcBef>
                <a:spcPct val="0"/>
              </a:spcBef>
              <a:spcAft>
                <a:spcPct val="0"/>
              </a:spcAft>
            </a:pPr>
            <a:endParaRPr lang="en-US" sz="1292">
              <a:solidFill>
                <a:srgbClr val="FFFFFF"/>
              </a:solidFill>
              <a:latin typeface="Arial"/>
            </a:endParaRPr>
          </a:p>
        </p:txBody>
      </p:sp>
      <p:sp>
        <p:nvSpPr>
          <p:cNvPr id="6" name="Rectangle 5"/>
          <p:cNvSpPr/>
          <p:nvPr/>
        </p:nvSpPr>
        <p:spPr bwMode="auto">
          <a:xfrm>
            <a:off x="4470933" y="2858271"/>
            <a:ext cx="2566329" cy="686994"/>
          </a:xfrm>
          <a:prstGeom prst="rect">
            <a:avLst/>
          </a:prstGeom>
          <a:noFill/>
          <a:ln w="28575"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fontAlgn="base">
              <a:spcBef>
                <a:spcPct val="0"/>
              </a:spcBef>
              <a:spcAft>
                <a:spcPct val="0"/>
              </a:spcAft>
            </a:pPr>
            <a:endParaRPr lang="en-US" sz="1292">
              <a:solidFill>
                <a:srgbClr val="FFFFFF"/>
              </a:solidFill>
              <a:latin typeface="Arial"/>
            </a:endParaRPr>
          </a:p>
        </p:txBody>
      </p:sp>
      <p:sp>
        <p:nvSpPr>
          <p:cNvPr id="8" name="TextBox 7"/>
          <p:cNvSpPr txBox="1"/>
          <p:nvPr/>
        </p:nvSpPr>
        <p:spPr>
          <a:xfrm>
            <a:off x="1406769" y="404448"/>
            <a:ext cx="7167011" cy="546945"/>
          </a:xfrm>
          <a:prstGeom prst="rect">
            <a:avLst/>
          </a:prstGeom>
          <a:noFill/>
        </p:spPr>
        <p:txBody>
          <a:bodyPr wrap="square" rtlCol="0">
            <a:spAutoFit/>
          </a:bodyPr>
          <a:lstStyle/>
          <a:p>
            <a:pPr defTabSz="844083" fontAlgn="base">
              <a:spcBef>
                <a:spcPct val="0"/>
              </a:spcBef>
              <a:spcAft>
                <a:spcPct val="0"/>
              </a:spcAft>
            </a:pPr>
            <a:r>
              <a:rPr lang="en-US" sz="1477" dirty="0">
                <a:solidFill>
                  <a:srgbClr val="FFFFFF"/>
                </a:solidFill>
                <a:latin typeface="Arial"/>
              </a:rPr>
              <a:t> </a:t>
            </a:r>
            <a:r>
              <a:rPr lang="en-US" sz="1662" dirty="0">
                <a:solidFill>
                  <a:srgbClr val="FFFFFF"/>
                </a:solidFill>
                <a:latin typeface="Arial"/>
              </a:rPr>
              <a:t>EUS-guided FNA samples in patients with and without adenocarcinomas</a:t>
            </a:r>
          </a:p>
          <a:p>
            <a:pPr defTabSz="844083" fontAlgn="base">
              <a:spcBef>
                <a:spcPct val="0"/>
              </a:spcBef>
              <a:spcAft>
                <a:spcPct val="0"/>
              </a:spcAft>
            </a:pPr>
            <a:endParaRPr lang="en-US" sz="1292" dirty="0">
              <a:solidFill>
                <a:srgbClr val="FFFFFF"/>
              </a:solidFill>
              <a:latin typeface="Aria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57" y="1384236"/>
            <a:ext cx="3483265" cy="201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444604" y="1385894"/>
            <a:ext cx="4187177" cy="461665"/>
          </a:xfrm>
          <a:prstGeom prst="rect">
            <a:avLst/>
          </a:prstGeom>
          <a:solidFill>
            <a:schemeClr val="bg1">
              <a:lumMod val="85000"/>
            </a:schemeClr>
          </a:solidFill>
        </p:spPr>
        <p:txBody>
          <a:bodyPr wrap="square" rtlCol="0">
            <a:spAutoFit/>
          </a:bodyPr>
          <a:lstStyle/>
          <a:p>
            <a:pPr algn="ctr" defTabSz="844083" fontAlgn="base">
              <a:spcBef>
                <a:spcPct val="0"/>
              </a:spcBef>
              <a:spcAft>
                <a:spcPct val="0"/>
              </a:spcAft>
            </a:pPr>
            <a:r>
              <a:rPr lang="en-US" sz="1292" dirty="0">
                <a:solidFill>
                  <a:srgbClr val="000000"/>
                </a:solidFill>
                <a:latin typeface="Arial"/>
              </a:rPr>
              <a:t> </a:t>
            </a:r>
            <a:r>
              <a:rPr lang="en-US" sz="1108" dirty="0">
                <a:solidFill>
                  <a:srgbClr val="000000"/>
                </a:solidFill>
                <a:latin typeface="Arial"/>
              </a:rPr>
              <a:t>48 atypical/suspicious cases: 31(65%) positive for adenocarcinoma; 17(35%) negative for adenocarcinoma</a:t>
            </a:r>
          </a:p>
        </p:txBody>
      </p:sp>
      <p:sp>
        <p:nvSpPr>
          <p:cNvPr id="9" name="Text Box 7"/>
          <p:cNvSpPr txBox="1">
            <a:spLocks noChangeArrowheads="1"/>
          </p:cNvSpPr>
          <p:nvPr/>
        </p:nvSpPr>
        <p:spPr bwMode="auto">
          <a:xfrm>
            <a:off x="434932" y="942816"/>
            <a:ext cx="8234313" cy="461665"/>
          </a:xfrm>
          <a:prstGeom prst="rect">
            <a:avLst/>
          </a:prstGeom>
          <a:noFill/>
          <a:ln w="12700">
            <a:noFill/>
            <a:miter lim="800000"/>
            <a:headEnd type="none" w="sm" len="sm"/>
            <a:tailEnd type="none" w="sm" len="sm"/>
          </a:ln>
        </p:spPr>
        <p:txBody>
          <a:bodyPr wrap="square">
            <a:spAutoFit/>
          </a:bodyPr>
          <a:lstStyle/>
          <a:p>
            <a:pPr algn="just" defTabSz="844083" fontAlgn="base">
              <a:spcBef>
                <a:spcPct val="0"/>
              </a:spcBef>
              <a:spcAft>
                <a:spcPct val="0"/>
              </a:spcAft>
            </a:pPr>
            <a:r>
              <a:rPr lang="en-US" sz="1292" b="1" i="1" dirty="0">
                <a:solidFill>
                  <a:srgbClr val="0000CC"/>
                </a:solidFill>
                <a:latin typeface="Arial"/>
              </a:rPr>
              <a:t>Horn et al, Batra, Lele, Archives of Pathology, 137, 546-51, 2013 </a:t>
            </a:r>
            <a:r>
              <a:rPr lang="en-US" sz="1108" b="1" i="1" dirty="0">
                <a:solidFill>
                  <a:srgbClr val="0000CC"/>
                </a:solidFill>
                <a:latin typeface="Arial"/>
              </a:rPr>
              <a:t>: </a:t>
            </a:r>
            <a:r>
              <a:rPr lang="en-US" sz="1108" dirty="0">
                <a:solidFill>
                  <a:srgbClr val="000000"/>
                </a:solidFill>
                <a:latin typeface="Arial"/>
              </a:rPr>
              <a:t>Immunocytochemistry for MUC4 and MUC16 is a useful adjunct in the diagnosis of pancreatic adenocarcinoma on </a:t>
            </a:r>
            <a:r>
              <a:rPr lang="en-US" sz="1108" b="1" u="sng" dirty="0">
                <a:solidFill>
                  <a:srgbClr val="0000FF"/>
                </a:solidFill>
                <a:latin typeface="Arial"/>
              </a:rPr>
              <a:t>fine-needle aspiration cytology</a:t>
            </a:r>
            <a:endParaRPr lang="en-US" sz="1108" b="1" i="1" u="sng" dirty="0">
              <a:solidFill>
                <a:srgbClr val="0000FF"/>
              </a:solidFill>
              <a:latin typeface="Arial"/>
            </a:endParaRPr>
          </a:p>
        </p:txBody>
      </p:sp>
      <p:pic>
        <p:nvPicPr>
          <p:cNvPr id="2" name="Picture 1"/>
          <p:cNvPicPr>
            <a:picLocks noChangeAspect="1"/>
          </p:cNvPicPr>
          <p:nvPr/>
        </p:nvPicPr>
        <p:blipFill>
          <a:blip r:embed="rId4"/>
          <a:stretch>
            <a:fillRect/>
          </a:stretch>
        </p:blipFill>
        <p:spPr>
          <a:xfrm>
            <a:off x="432796" y="4338576"/>
            <a:ext cx="2488572" cy="1813170"/>
          </a:xfrm>
          <a:prstGeom prst="rect">
            <a:avLst/>
          </a:prstGeom>
        </p:spPr>
      </p:pic>
      <p:pic>
        <p:nvPicPr>
          <p:cNvPr id="3" name="Picture 2"/>
          <p:cNvPicPr>
            <a:picLocks noChangeAspect="1"/>
          </p:cNvPicPr>
          <p:nvPr/>
        </p:nvPicPr>
        <p:blipFill>
          <a:blip r:embed="rId5"/>
          <a:stretch>
            <a:fillRect/>
          </a:stretch>
        </p:blipFill>
        <p:spPr>
          <a:xfrm>
            <a:off x="2951891" y="4376411"/>
            <a:ext cx="2556263" cy="1826123"/>
          </a:xfrm>
          <a:prstGeom prst="rect">
            <a:avLst/>
          </a:prstGeom>
        </p:spPr>
      </p:pic>
      <p:sp>
        <p:nvSpPr>
          <p:cNvPr id="5" name="Rectangle 4"/>
          <p:cNvSpPr/>
          <p:nvPr/>
        </p:nvSpPr>
        <p:spPr>
          <a:xfrm>
            <a:off x="366332" y="6147714"/>
            <a:ext cx="5141822" cy="490006"/>
          </a:xfrm>
          <a:prstGeom prst="rect">
            <a:avLst/>
          </a:prstGeom>
        </p:spPr>
        <p:txBody>
          <a:bodyPr wrap="square">
            <a:spAutoFit/>
          </a:bodyPr>
          <a:lstStyle/>
          <a:p>
            <a:pPr algn="ctr" defTabSz="422041"/>
            <a:r>
              <a:rPr lang="en-US" sz="1292" dirty="0">
                <a:solidFill>
                  <a:srgbClr val="000000"/>
                </a:solidFill>
                <a:latin typeface="AdvTT336784a7"/>
              </a:rPr>
              <a:t>Representative microscopic features in EUS-FNA</a:t>
            </a:r>
          </a:p>
          <a:p>
            <a:pPr defTabSz="422041"/>
            <a:r>
              <a:rPr lang="en-US" sz="1292" dirty="0">
                <a:solidFill>
                  <a:srgbClr val="000000"/>
                </a:solidFill>
                <a:latin typeface="AdvTT336784a7"/>
              </a:rPr>
              <a:t> (A) </a:t>
            </a:r>
            <a:r>
              <a:rPr lang="en-US" sz="1292" dirty="0">
                <a:solidFill>
                  <a:srgbClr val="000000"/>
                </a:solidFill>
                <a:latin typeface="Arial"/>
              </a:rPr>
              <a:t>Hematoxylin-eosin </a:t>
            </a:r>
            <a:r>
              <a:rPr lang="en-US" sz="1292" dirty="0">
                <a:solidFill>
                  <a:srgbClr val="000000"/>
                </a:solidFill>
                <a:latin typeface="AdvTT336784a7"/>
              </a:rPr>
              <a:t>	                   	(D )</a:t>
            </a:r>
            <a:r>
              <a:rPr lang="en-US" sz="1292" dirty="0">
                <a:solidFill>
                  <a:srgbClr val="000000"/>
                </a:solidFill>
                <a:latin typeface="Arial"/>
              </a:rPr>
              <a:t>  </a:t>
            </a:r>
            <a:r>
              <a:rPr lang="en-US" sz="1292" dirty="0">
                <a:solidFill>
                  <a:srgbClr val="000000"/>
                </a:solidFill>
                <a:latin typeface="AdvTT336784a7"/>
              </a:rPr>
              <a:t>MUC4 staining</a:t>
            </a:r>
            <a:endParaRPr lang="en-US" sz="1292" dirty="0">
              <a:solidFill>
                <a:srgbClr val="000000"/>
              </a:solidFill>
              <a:latin typeface="Arial"/>
            </a:endParaRPr>
          </a:p>
        </p:txBody>
      </p:sp>
      <p:sp>
        <p:nvSpPr>
          <p:cNvPr id="7" name="Rectangle 6"/>
          <p:cNvSpPr/>
          <p:nvPr/>
        </p:nvSpPr>
        <p:spPr>
          <a:xfrm>
            <a:off x="5799167" y="4989488"/>
            <a:ext cx="2870078" cy="859659"/>
          </a:xfrm>
          <a:prstGeom prst="rect">
            <a:avLst/>
          </a:prstGeom>
        </p:spPr>
        <p:txBody>
          <a:bodyPr wrap="square">
            <a:spAutoFit/>
          </a:bodyPr>
          <a:lstStyle/>
          <a:p>
            <a:pPr algn="ctr" defTabSz="422041"/>
            <a:r>
              <a:rPr lang="en-US" sz="1662" b="1" dirty="0">
                <a:solidFill>
                  <a:srgbClr val="000000"/>
                </a:solidFill>
                <a:latin typeface="AdvTT7c3c51d9"/>
              </a:rPr>
              <a:t>Total samples: 114</a:t>
            </a:r>
          </a:p>
          <a:p>
            <a:pPr algn="ctr" defTabSz="422041"/>
            <a:r>
              <a:rPr lang="en-US" sz="1662" b="1" dirty="0">
                <a:solidFill>
                  <a:srgbClr val="000000"/>
                </a:solidFill>
                <a:latin typeface="AdvTT7c3c51d9"/>
              </a:rPr>
              <a:t> MUC4 positive, (106/114)</a:t>
            </a:r>
          </a:p>
          <a:p>
            <a:pPr algn="ctr" defTabSz="422041"/>
            <a:r>
              <a:rPr lang="en-US" sz="1662" b="1" dirty="0">
                <a:solidFill>
                  <a:srgbClr val="000000"/>
                </a:solidFill>
                <a:latin typeface="AdvTT7c3c51d9"/>
              </a:rPr>
              <a:t>93</a:t>
            </a:r>
            <a:r>
              <a:rPr lang="en-US" sz="1662" dirty="0">
                <a:solidFill>
                  <a:srgbClr val="000000"/>
                </a:solidFill>
                <a:latin typeface="AdvTT7c3c51d9"/>
              </a:rPr>
              <a:t>%</a:t>
            </a:r>
            <a:endParaRPr lang="en-US" sz="1662" dirty="0">
              <a:solidFill>
                <a:srgbClr val="000000"/>
              </a:solidFill>
              <a:latin typeface="Arial"/>
            </a:endParaRPr>
          </a:p>
        </p:txBody>
      </p:sp>
      <p:sp>
        <p:nvSpPr>
          <p:cNvPr id="10" name="Rectangle 9"/>
          <p:cNvSpPr/>
          <p:nvPr/>
        </p:nvSpPr>
        <p:spPr>
          <a:xfrm>
            <a:off x="366331" y="3738404"/>
            <a:ext cx="8422036" cy="461665"/>
          </a:xfrm>
          <a:prstGeom prst="rect">
            <a:avLst/>
          </a:prstGeom>
        </p:spPr>
        <p:txBody>
          <a:bodyPr wrap="square">
            <a:spAutoFit/>
          </a:bodyPr>
          <a:lstStyle/>
          <a:p>
            <a:pPr algn="just" defTabSz="422041"/>
            <a:r>
              <a:rPr lang="en-US" sz="1292" b="1" dirty="0">
                <a:solidFill>
                  <a:srgbClr val="0000CC"/>
                </a:solidFill>
                <a:latin typeface="Arial"/>
              </a:rPr>
              <a:t>Higashi  et al, Batra, </a:t>
            </a:r>
            <a:r>
              <a:rPr lang="en-US" sz="1292" b="1" dirty="0" err="1">
                <a:solidFill>
                  <a:srgbClr val="0000CC"/>
                </a:solidFill>
                <a:latin typeface="Arial"/>
              </a:rPr>
              <a:t>Yonezawa</a:t>
            </a:r>
            <a:r>
              <a:rPr lang="en-US" sz="1292" b="1" dirty="0">
                <a:solidFill>
                  <a:srgbClr val="0000CC"/>
                </a:solidFill>
                <a:latin typeface="Arial"/>
              </a:rPr>
              <a:t>. Pancreas 44 (5), 728-734, 2015</a:t>
            </a:r>
            <a:r>
              <a:rPr lang="en-US" sz="1292" i="1" dirty="0">
                <a:solidFill>
                  <a:srgbClr val="0000CC"/>
                </a:solidFill>
                <a:latin typeface="Arial"/>
              </a:rPr>
              <a:t>. </a:t>
            </a:r>
            <a:r>
              <a:rPr lang="en-US" sz="1108" i="1" dirty="0">
                <a:solidFill>
                  <a:srgbClr val="000000"/>
                </a:solidFill>
                <a:latin typeface="Arial"/>
              </a:rPr>
              <a:t>Mucin expression in </a:t>
            </a:r>
            <a:r>
              <a:rPr lang="en-US" sz="1108" b="1" i="1" u="sng" dirty="0">
                <a:solidFill>
                  <a:srgbClr val="0000FF"/>
                </a:solidFill>
                <a:latin typeface="Arial"/>
              </a:rPr>
              <a:t>endoscopic ultrasound-guided fine-needle aspiration specimens </a:t>
            </a:r>
            <a:r>
              <a:rPr lang="en-US" sz="1108" i="1" dirty="0">
                <a:solidFill>
                  <a:srgbClr val="000000"/>
                </a:solidFill>
                <a:latin typeface="Arial"/>
              </a:rPr>
              <a:t>is a useful prognostic factor in pancreatic ductal adenocarcinoma</a:t>
            </a:r>
          </a:p>
        </p:txBody>
      </p:sp>
      <p:sp>
        <p:nvSpPr>
          <p:cNvPr id="12" name="Rectangle 11"/>
          <p:cNvSpPr/>
          <p:nvPr/>
        </p:nvSpPr>
        <p:spPr>
          <a:xfrm>
            <a:off x="1011857" y="3437866"/>
            <a:ext cx="2842894" cy="291170"/>
          </a:xfrm>
          <a:prstGeom prst="rect">
            <a:avLst/>
          </a:prstGeom>
        </p:spPr>
        <p:txBody>
          <a:bodyPr wrap="none">
            <a:spAutoFit/>
          </a:bodyPr>
          <a:lstStyle/>
          <a:p>
            <a:pPr defTabSz="422041"/>
            <a:r>
              <a:rPr lang="en-US" sz="1292" dirty="0">
                <a:solidFill>
                  <a:srgbClr val="000000"/>
                </a:solidFill>
                <a:latin typeface="Arial"/>
              </a:rPr>
              <a:t> A, hematoxylin-eosin; B, anti-MUC4</a:t>
            </a:r>
          </a:p>
        </p:txBody>
      </p:sp>
      <p:sp>
        <p:nvSpPr>
          <p:cNvPr id="16" name="Rectangle 15"/>
          <p:cNvSpPr/>
          <p:nvPr/>
        </p:nvSpPr>
        <p:spPr>
          <a:xfrm>
            <a:off x="947994" y="1344530"/>
            <a:ext cx="2904962" cy="490006"/>
          </a:xfrm>
          <a:prstGeom prst="rect">
            <a:avLst/>
          </a:prstGeom>
        </p:spPr>
        <p:txBody>
          <a:bodyPr wrap="none">
            <a:spAutoFit/>
          </a:bodyPr>
          <a:lstStyle/>
          <a:p>
            <a:pPr defTabSz="422041"/>
            <a:r>
              <a:rPr lang="en-US" sz="1292" dirty="0">
                <a:solidFill>
                  <a:srgbClr val="0000FF"/>
                </a:solidFill>
                <a:latin typeface="Arial"/>
              </a:rPr>
              <a:t>Atypical pancreatic ductal epithelium:</a:t>
            </a:r>
          </a:p>
          <a:p>
            <a:pPr defTabSz="422041"/>
            <a:r>
              <a:rPr lang="en-US" sz="1292" dirty="0">
                <a:solidFill>
                  <a:srgbClr val="0000FF"/>
                </a:solidFill>
                <a:latin typeface="Arial"/>
              </a:rPr>
              <a:t> </a:t>
            </a:r>
          </a:p>
        </p:txBody>
      </p:sp>
    </p:spTree>
    <p:extLst>
      <p:ext uri="{BB962C8B-B14F-4D97-AF65-F5344CB8AC3E}">
        <p14:creationId xmlns:p14="http://schemas.microsoft.com/office/powerpoint/2010/main" val="69342491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863" y="998231"/>
            <a:ext cx="8202137" cy="4927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a:xfrm>
            <a:off x="905435" y="206188"/>
            <a:ext cx="7360024" cy="762000"/>
          </a:xfrm>
          <a:prstGeom prst="rect">
            <a:avLst/>
          </a:prstGeom>
        </p:spPr>
        <p:txBody>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eaLnBrk="1" hangingPunct="1"/>
            <a:r>
              <a:rPr lang="en-US" sz="2400" dirty="0" smtClean="0">
                <a:solidFill>
                  <a:srgbClr val="C00000"/>
                </a:solidFill>
                <a:latin typeface="Arial" panose="020B0604020202020204" pitchFamily="34" charset="0"/>
                <a:cs typeface="Arial" panose="020B0604020202020204" pitchFamily="34" charset="0"/>
              </a:rPr>
              <a:t>MUC4-SERS Sandwich Immunoassay Format</a:t>
            </a:r>
          </a:p>
        </p:txBody>
      </p:sp>
      <p:pic>
        <p:nvPicPr>
          <p:cNvPr id="5" name="Picture 4"/>
          <p:cNvPicPr>
            <a:picLocks noChangeAspect="1"/>
          </p:cNvPicPr>
          <p:nvPr/>
        </p:nvPicPr>
        <p:blipFill>
          <a:blip r:embed="rId3"/>
          <a:stretch>
            <a:fillRect/>
          </a:stretch>
        </p:blipFill>
        <p:spPr>
          <a:xfrm>
            <a:off x="8479848" y="6345718"/>
            <a:ext cx="566304" cy="423274"/>
          </a:xfrm>
          <a:prstGeom prst="rect">
            <a:avLst/>
          </a:prstGeom>
        </p:spPr>
      </p:pic>
    </p:spTree>
    <p:extLst>
      <p:ext uri="{BB962C8B-B14F-4D97-AF65-F5344CB8AC3E}">
        <p14:creationId xmlns:p14="http://schemas.microsoft.com/office/powerpoint/2010/main" val="31795136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105" y="190500"/>
            <a:ext cx="7627742" cy="1066800"/>
          </a:xfrm>
        </p:spPr>
        <p:txBody>
          <a:bodyPr>
            <a:normAutofit/>
          </a:bodyPr>
          <a:lstStyle/>
          <a:p>
            <a:pPr algn="ctr"/>
            <a:r>
              <a:rPr lang="en-US" sz="2800" b="1" dirty="0" smtClean="0">
                <a:solidFill>
                  <a:srgbClr val="FF0000"/>
                </a:solidFill>
                <a:latin typeface="Arial" panose="020B0604020202020204" pitchFamily="34" charset="0"/>
                <a:cs typeface="Arial" panose="020B0604020202020204" pitchFamily="34" charset="0"/>
              </a:rPr>
              <a:t>Detection of MUC4 in PC Patient Sera</a:t>
            </a:r>
            <a:endParaRPr lang="en-US" sz="2800" b="1" dirty="0">
              <a:solidFill>
                <a:srgbClr val="FF0000"/>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152400" y="1447800"/>
            <a:ext cx="4114800" cy="4343400"/>
          </a:xfrm>
        </p:spPr>
        <p:txBody>
          <a:bodyPr/>
          <a:lstStyle/>
          <a:p>
            <a:pPr>
              <a:buFont typeface="Arial" pitchFamily="34" charset="0"/>
              <a:buChar char="•"/>
            </a:pPr>
            <a:r>
              <a:rPr lang="en-US" sz="1800" dirty="0" smtClean="0">
                <a:solidFill>
                  <a:srgbClr val="7030A0"/>
                </a:solidFill>
                <a:latin typeface="Arial "/>
              </a:rPr>
              <a:t>Healthy Controls (HC) </a:t>
            </a:r>
          </a:p>
          <a:p>
            <a:pPr>
              <a:buFont typeface="Arial" pitchFamily="34" charset="0"/>
              <a:buChar char="•"/>
            </a:pPr>
            <a:r>
              <a:rPr lang="en-US" sz="1800" dirty="0" smtClean="0">
                <a:solidFill>
                  <a:srgbClr val="7030A0"/>
                </a:solidFill>
                <a:latin typeface="Arial "/>
              </a:rPr>
              <a:t>Chronic Pancreatitis (CP)</a:t>
            </a:r>
          </a:p>
          <a:p>
            <a:pPr>
              <a:buFont typeface="Arial" pitchFamily="34" charset="0"/>
              <a:buChar char="•"/>
            </a:pPr>
            <a:r>
              <a:rPr lang="en-US" sz="1800" dirty="0" smtClean="0">
                <a:solidFill>
                  <a:srgbClr val="7030A0"/>
                </a:solidFill>
                <a:latin typeface="Arial "/>
              </a:rPr>
              <a:t>Early Stage PC (EPC)</a:t>
            </a:r>
          </a:p>
          <a:p>
            <a:pPr>
              <a:buFont typeface="Arial" pitchFamily="34" charset="0"/>
              <a:buChar char="•"/>
            </a:pPr>
            <a:r>
              <a:rPr lang="en-US" sz="1800" dirty="0" smtClean="0">
                <a:solidFill>
                  <a:srgbClr val="7030A0"/>
                </a:solidFill>
                <a:latin typeface="Arial "/>
              </a:rPr>
              <a:t>Late Stage PC (LPC)</a:t>
            </a:r>
            <a:endParaRPr lang="en-US" sz="1800" dirty="0">
              <a:solidFill>
                <a:srgbClr val="7030A0"/>
              </a:solidFill>
              <a:latin typeface="Arial "/>
            </a:endParaRPr>
          </a:p>
        </p:txBody>
      </p:sp>
      <p:sp>
        <p:nvSpPr>
          <p:cNvPr id="4" name="TextBox 3"/>
          <p:cNvSpPr txBox="1"/>
          <p:nvPr/>
        </p:nvSpPr>
        <p:spPr>
          <a:xfrm>
            <a:off x="0" y="5283164"/>
            <a:ext cx="5140036" cy="1169551"/>
          </a:xfrm>
          <a:prstGeom prst="rect">
            <a:avLst/>
          </a:prstGeom>
          <a:noFill/>
        </p:spPr>
        <p:txBody>
          <a:bodyPr wrap="square" rtlCol="0">
            <a:spAutoFit/>
          </a:bodyPr>
          <a:lstStyle/>
          <a:p>
            <a:r>
              <a:rPr lang="en-US" sz="1400" b="1" dirty="0" smtClean="0">
                <a:solidFill>
                  <a:schemeClr val="accent6">
                    <a:lumMod val="50000"/>
                  </a:schemeClr>
                </a:solidFill>
                <a:latin typeface="Arial "/>
              </a:rPr>
              <a:t>MUC4 is 61% sensitive and </a:t>
            </a:r>
            <a:r>
              <a:rPr lang="en-US" sz="1400" b="1" dirty="0" smtClean="0">
                <a:solidFill>
                  <a:srgbClr val="FF0000"/>
                </a:solidFill>
                <a:latin typeface="Arial "/>
              </a:rPr>
              <a:t>95% specific </a:t>
            </a:r>
            <a:r>
              <a:rPr lang="en-US" sz="1400" b="1" dirty="0" smtClean="0">
                <a:solidFill>
                  <a:schemeClr val="accent6">
                    <a:lumMod val="50000"/>
                  </a:schemeClr>
                </a:solidFill>
                <a:latin typeface="Arial "/>
              </a:rPr>
              <a:t>in differentiating</a:t>
            </a:r>
          </a:p>
          <a:p>
            <a:r>
              <a:rPr lang="en-US" sz="1400" b="1" dirty="0" smtClean="0">
                <a:solidFill>
                  <a:schemeClr val="accent6">
                    <a:lumMod val="50000"/>
                  </a:schemeClr>
                </a:solidFill>
                <a:latin typeface="Arial "/>
              </a:rPr>
              <a:t> PC from HC.</a:t>
            </a:r>
          </a:p>
          <a:p>
            <a:endParaRPr lang="en-US" sz="1400" b="1" dirty="0" smtClean="0">
              <a:solidFill>
                <a:schemeClr val="accent6">
                  <a:lumMod val="50000"/>
                </a:schemeClr>
              </a:solidFill>
              <a:latin typeface="Arial "/>
            </a:endParaRPr>
          </a:p>
          <a:p>
            <a:r>
              <a:rPr lang="en-US" sz="1400" b="1" dirty="0" smtClean="0">
                <a:solidFill>
                  <a:schemeClr val="accent6">
                    <a:lumMod val="50000"/>
                  </a:schemeClr>
                </a:solidFill>
                <a:latin typeface="Arial "/>
              </a:rPr>
              <a:t>MUC4 was 76% sensitive and </a:t>
            </a:r>
            <a:r>
              <a:rPr lang="en-US" sz="1400" b="1" dirty="0" smtClean="0">
                <a:solidFill>
                  <a:srgbClr val="FF0000"/>
                </a:solidFill>
                <a:latin typeface="Arial "/>
              </a:rPr>
              <a:t>95% specific </a:t>
            </a:r>
            <a:r>
              <a:rPr lang="en-US" sz="1400" b="1" dirty="0" smtClean="0">
                <a:solidFill>
                  <a:schemeClr val="accent6">
                    <a:lumMod val="50000"/>
                  </a:schemeClr>
                </a:solidFill>
                <a:latin typeface="Arial "/>
              </a:rPr>
              <a:t>in differentiating  PC from CP.</a:t>
            </a:r>
            <a:endParaRPr lang="en-US" sz="1400" b="1" dirty="0">
              <a:solidFill>
                <a:schemeClr val="accent6">
                  <a:lumMod val="50000"/>
                </a:schemeClr>
              </a:solidFill>
              <a:latin typeface="Arial "/>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447800"/>
            <a:ext cx="457863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562600" y="2057400"/>
            <a:ext cx="1819729" cy="307777"/>
          </a:xfrm>
          <a:prstGeom prst="rect">
            <a:avLst/>
          </a:prstGeom>
          <a:noFill/>
        </p:spPr>
        <p:txBody>
          <a:bodyPr wrap="none" rtlCol="0">
            <a:spAutoFit/>
          </a:bodyPr>
          <a:lstStyle/>
          <a:p>
            <a:r>
              <a:rPr lang="en-US" dirty="0" smtClean="0">
                <a:solidFill>
                  <a:srgbClr val="C00000"/>
                </a:solidFill>
              </a:rPr>
              <a:t>N=19 for each group</a:t>
            </a:r>
            <a:endParaRPr lang="en-US" dirty="0">
              <a:solidFill>
                <a:srgbClr val="C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124739"/>
            <a:ext cx="4191000" cy="198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93"/>
          <p:cNvSpPr txBox="1">
            <a:spLocks noChangeArrowheads="1"/>
          </p:cNvSpPr>
          <p:nvPr/>
        </p:nvSpPr>
        <p:spPr bwMode="auto">
          <a:xfrm>
            <a:off x="5726960" y="4409209"/>
            <a:ext cx="3340840" cy="2246769"/>
          </a:xfrm>
          <a:prstGeom prst="rect">
            <a:avLst/>
          </a:prstGeom>
          <a:noFill/>
          <a:ln w="9525">
            <a:noFill/>
            <a:miter lim="800000"/>
            <a:headEnd/>
            <a:tailEnd/>
          </a:ln>
          <a:effectLst/>
        </p:spPr>
        <p:txBody>
          <a:bodyPr wrap="square">
            <a:spAutoFit/>
          </a:bodyPr>
          <a:lstStyle/>
          <a:p>
            <a:pPr algn="l">
              <a:buClr>
                <a:srgbClr val="C00000"/>
              </a:buClr>
              <a:buFontTx/>
              <a:buChar char="•"/>
            </a:pPr>
            <a:r>
              <a:rPr lang="en-US" sz="1400" dirty="0" smtClean="0">
                <a:solidFill>
                  <a:schemeClr val="tx1"/>
                </a:solidFill>
                <a:latin typeface="Tahoma" pitchFamily="34" charset="0"/>
                <a:ea typeface="Tahoma" pitchFamily="34" charset="0"/>
                <a:cs typeface="Tahoma" pitchFamily="34" charset="0"/>
              </a:rPr>
              <a:t> Based on the 95% confidence interval Raman Intensity discriminates:</a:t>
            </a:r>
          </a:p>
          <a:p>
            <a:pPr algn="l">
              <a:buClr>
                <a:srgbClr val="C00000"/>
              </a:buClr>
              <a:buNone/>
            </a:pPr>
            <a:r>
              <a:rPr lang="en-US" sz="1400" dirty="0" smtClean="0">
                <a:solidFill>
                  <a:schemeClr val="tx1"/>
                </a:solidFill>
                <a:latin typeface="Tahoma" pitchFamily="34" charset="0"/>
                <a:ea typeface="Tahoma" pitchFamily="34" charset="0"/>
                <a:cs typeface="Tahoma" pitchFamily="34" charset="0"/>
              </a:rPr>
              <a:t> </a:t>
            </a:r>
          </a:p>
          <a:p>
            <a:pPr algn="l">
              <a:buClr>
                <a:srgbClr val="C00000"/>
              </a:buClr>
              <a:buFontTx/>
              <a:buChar char="•"/>
            </a:pPr>
            <a:r>
              <a:rPr lang="en-US" sz="1400" dirty="0">
                <a:solidFill>
                  <a:schemeClr val="tx1"/>
                </a:solidFill>
                <a:latin typeface="Tahoma" pitchFamily="34" charset="0"/>
                <a:ea typeface="Tahoma" pitchFamily="34" charset="0"/>
                <a:cs typeface="Tahoma" pitchFamily="34" charset="0"/>
              </a:rPr>
              <a:t> </a:t>
            </a:r>
            <a:r>
              <a:rPr lang="en-US" sz="1400" dirty="0" smtClean="0">
                <a:solidFill>
                  <a:schemeClr val="tx1"/>
                </a:solidFill>
                <a:latin typeface="Tahoma" pitchFamily="34" charset="0"/>
                <a:ea typeface="Tahoma" pitchFamily="34" charset="0"/>
                <a:cs typeface="Tahoma" pitchFamily="34" charset="0"/>
              </a:rPr>
              <a:t>PC vs. HC</a:t>
            </a:r>
          </a:p>
          <a:p>
            <a:pPr algn="l">
              <a:buClr>
                <a:srgbClr val="C00000"/>
              </a:buClr>
              <a:buFontTx/>
              <a:buChar char="•"/>
            </a:pPr>
            <a:r>
              <a:rPr lang="en-US" sz="1400" dirty="0">
                <a:solidFill>
                  <a:schemeClr val="tx1"/>
                </a:solidFill>
                <a:latin typeface="Tahoma" pitchFamily="34" charset="0"/>
                <a:ea typeface="Tahoma" pitchFamily="34" charset="0"/>
                <a:cs typeface="Tahoma" pitchFamily="34" charset="0"/>
              </a:rPr>
              <a:t> </a:t>
            </a:r>
            <a:r>
              <a:rPr lang="en-US" sz="1400" dirty="0" smtClean="0">
                <a:solidFill>
                  <a:schemeClr val="tx1"/>
                </a:solidFill>
                <a:latin typeface="Tahoma" pitchFamily="34" charset="0"/>
                <a:ea typeface="Tahoma" pitchFamily="34" charset="0"/>
                <a:cs typeface="Tahoma" pitchFamily="34" charset="0"/>
              </a:rPr>
              <a:t>EPC vs. HC (p=0.0053)</a:t>
            </a:r>
          </a:p>
          <a:p>
            <a:pPr algn="l">
              <a:buClr>
                <a:srgbClr val="C00000"/>
              </a:buClr>
              <a:buFontTx/>
              <a:buChar char="•"/>
            </a:pPr>
            <a:r>
              <a:rPr lang="en-US" sz="1400" dirty="0">
                <a:solidFill>
                  <a:schemeClr val="tx1"/>
                </a:solidFill>
                <a:latin typeface="Tahoma" pitchFamily="34" charset="0"/>
                <a:ea typeface="Tahoma" pitchFamily="34" charset="0"/>
                <a:cs typeface="Tahoma" pitchFamily="34" charset="0"/>
              </a:rPr>
              <a:t> </a:t>
            </a:r>
            <a:r>
              <a:rPr lang="en-US" sz="1400" dirty="0" smtClean="0">
                <a:solidFill>
                  <a:schemeClr val="tx1"/>
                </a:solidFill>
                <a:latin typeface="Tahoma" pitchFamily="34" charset="0"/>
                <a:ea typeface="Tahoma" pitchFamily="34" charset="0"/>
                <a:cs typeface="Tahoma" pitchFamily="34" charset="0"/>
              </a:rPr>
              <a:t>LPC vs. HC (p=0.0050)</a:t>
            </a:r>
          </a:p>
          <a:p>
            <a:pPr algn="l">
              <a:buClr>
                <a:srgbClr val="C00000"/>
              </a:buClr>
              <a:buNone/>
            </a:pPr>
            <a:endParaRPr lang="en-US" sz="1400" dirty="0" smtClean="0">
              <a:solidFill>
                <a:schemeClr val="tx1"/>
              </a:solidFill>
              <a:latin typeface="Tahoma" pitchFamily="34" charset="0"/>
              <a:ea typeface="Tahoma" pitchFamily="34" charset="0"/>
              <a:cs typeface="Tahoma" pitchFamily="34" charset="0"/>
            </a:endParaRPr>
          </a:p>
          <a:p>
            <a:pPr algn="l">
              <a:buClr>
                <a:srgbClr val="C00000"/>
              </a:buClr>
              <a:buFontTx/>
              <a:buChar char="•"/>
            </a:pPr>
            <a:r>
              <a:rPr lang="en-US" sz="1400" dirty="0">
                <a:solidFill>
                  <a:schemeClr val="tx1"/>
                </a:solidFill>
                <a:latin typeface="Tahoma" pitchFamily="34" charset="0"/>
                <a:ea typeface="Tahoma" pitchFamily="34" charset="0"/>
                <a:cs typeface="Tahoma" pitchFamily="34" charset="0"/>
              </a:rPr>
              <a:t> </a:t>
            </a:r>
            <a:r>
              <a:rPr lang="en-US" sz="1400" dirty="0" smtClean="0">
                <a:solidFill>
                  <a:schemeClr val="tx1"/>
                </a:solidFill>
                <a:latin typeface="Tahoma" pitchFamily="34" charset="0"/>
                <a:ea typeface="Tahoma" pitchFamily="34" charset="0"/>
                <a:cs typeface="Tahoma" pitchFamily="34" charset="0"/>
              </a:rPr>
              <a:t>PC vs. CP</a:t>
            </a:r>
          </a:p>
          <a:p>
            <a:pPr algn="l">
              <a:buClr>
                <a:srgbClr val="C00000"/>
              </a:buClr>
              <a:buFontTx/>
              <a:buChar char="•"/>
            </a:pPr>
            <a:r>
              <a:rPr lang="en-US" sz="1400" dirty="0">
                <a:solidFill>
                  <a:schemeClr val="tx1"/>
                </a:solidFill>
                <a:latin typeface="Tahoma" pitchFamily="34" charset="0"/>
                <a:ea typeface="Tahoma" pitchFamily="34" charset="0"/>
                <a:cs typeface="Tahoma" pitchFamily="34" charset="0"/>
              </a:rPr>
              <a:t> </a:t>
            </a:r>
            <a:r>
              <a:rPr lang="en-US" sz="1400" dirty="0" smtClean="0">
                <a:solidFill>
                  <a:schemeClr val="tx1"/>
                </a:solidFill>
                <a:latin typeface="Tahoma" pitchFamily="34" charset="0"/>
                <a:ea typeface="Tahoma" pitchFamily="34" charset="0"/>
                <a:cs typeface="Tahoma" pitchFamily="34" charset="0"/>
              </a:rPr>
              <a:t>EPC vs. CP (p=0.0011)</a:t>
            </a:r>
          </a:p>
          <a:p>
            <a:pPr algn="l">
              <a:buClr>
                <a:srgbClr val="C00000"/>
              </a:buClr>
              <a:buFontTx/>
              <a:buChar char="•"/>
            </a:pPr>
            <a:r>
              <a:rPr lang="en-US" sz="1400" dirty="0">
                <a:solidFill>
                  <a:schemeClr val="tx1"/>
                </a:solidFill>
                <a:latin typeface="Tahoma" pitchFamily="34" charset="0"/>
                <a:ea typeface="Tahoma" pitchFamily="34" charset="0"/>
                <a:cs typeface="Tahoma" pitchFamily="34" charset="0"/>
              </a:rPr>
              <a:t> </a:t>
            </a:r>
            <a:r>
              <a:rPr lang="en-US" sz="1400" dirty="0" smtClean="0">
                <a:solidFill>
                  <a:schemeClr val="tx1"/>
                </a:solidFill>
                <a:latin typeface="Tahoma" pitchFamily="34" charset="0"/>
                <a:ea typeface="Tahoma" pitchFamily="34" charset="0"/>
                <a:cs typeface="Tahoma" pitchFamily="34" charset="0"/>
              </a:rPr>
              <a:t>LPC vs. CP (p=0.0011)</a:t>
            </a:r>
            <a:endParaRPr lang="en-US" sz="1400"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0792926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4"/>
          <p:cNvSpPr>
            <a:spLocks noChangeArrowheads="1"/>
          </p:cNvSpPr>
          <p:nvPr/>
        </p:nvSpPr>
        <p:spPr bwMode="auto">
          <a:xfrm>
            <a:off x="1741088" y="315550"/>
            <a:ext cx="60369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2400" b="1" dirty="0">
                <a:solidFill>
                  <a:srgbClr val="002060"/>
                </a:solidFill>
                <a:effectLst>
                  <a:outerShdw blurRad="38100" dist="38100" dir="2700000" algn="tl">
                    <a:srgbClr val="000000">
                      <a:alpha val="43137"/>
                    </a:srgbClr>
                  </a:outerShdw>
                </a:effectLst>
                <a:latin typeface="Arial "/>
                <a:cs typeface="Arial" pitchFamily="34" charset="0"/>
              </a:rPr>
              <a:t>MUC4, MUC5AC and CA19.9 combination</a:t>
            </a:r>
            <a:endParaRPr lang="en-US" sz="2400" dirty="0">
              <a:solidFill>
                <a:srgbClr val="002060"/>
              </a:solidFill>
              <a:effectLst>
                <a:outerShdw blurRad="38100" dist="38100" dir="2700000" algn="tl">
                  <a:srgbClr val="000000">
                    <a:alpha val="43137"/>
                  </a:srgbClr>
                </a:outerShdw>
              </a:effectLst>
              <a:latin typeface="Arial "/>
              <a:cs typeface="Arial" pitchFamily="34" charset="0"/>
            </a:endParaRPr>
          </a:p>
        </p:txBody>
      </p:sp>
      <p:grpSp>
        <p:nvGrpSpPr>
          <p:cNvPr id="48" name="Group 47"/>
          <p:cNvGrpSpPr/>
          <p:nvPr/>
        </p:nvGrpSpPr>
        <p:grpSpPr>
          <a:xfrm>
            <a:off x="1122218" y="792320"/>
            <a:ext cx="3837947" cy="3443717"/>
            <a:chOff x="1960739" y="768350"/>
            <a:chExt cx="4890911" cy="4627084"/>
          </a:xfrm>
        </p:grpSpPr>
        <p:sp>
          <p:nvSpPr>
            <p:cNvPr id="5" name="Freeform 8"/>
            <p:cNvSpPr>
              <a:spLocks/>
            </p:cNvSpPr>
            <p:nvPr/>
          </p:nvSpPr>
          <p:spPr bwMode="auto">
            <a:xfrm>
              <a:off x="3055937" y="922338"/>
              <a:ext cx="3795712" cy="3641725"/>
            </a:xfrm>
            <a:custGeom>
              <a:avLst/>
              <a:gdLst>
                <a:gd name="T0" fmla="*/ 0 w 284"/>
                <a:gd name="T1" fmla="*/ 283 h 283"/>
                <a:gd name="T2" fmla="*/ 0 w 284"/>
                <a:gd name="T3" fmla="*/ 271 h 283"/>
                <a:gd name="T4" fmla="*/ 0 w 284"/>
                <a:gd name="T5" fmla="*/ 259 h 283"/>
                <a:gd name="T6" fmla="*/ 0 w 284"/>
                <a:gd name="T7" fmla="*/ 246 h 283"/>
                <a:gd name="T8" fmla="*/ 0 w 284"/>
                <a:gd name="T9" fmla="*/ 234 h 283"/>
                <a:gd name="T10" fmla="*/ 0 w 284"/>
                <a:gd name="T11" fmla="*/ 222 h 283"/>
                <a:gd name="T12" fmla="*/ 0 w 284"/>
                <a:gd name="T13" fmla="*/ 209 h 283"/>
                <a:gd name="T14" fmla="*/ 0 w 284"/>
                <a:gd name="T15" fmla="*/ 197 h 283"/>
                <a:gd name="T16" fmla="*/ 0 w 284"/>
                <a:gd name="T17" fmla="*/ 185 h 283"/>
                <a:gd name="T18" fmla="*/ 0 w 284"/>
                <a:gd name="T19" fmla="*/ 172 h 283"/>
                <a:gd name="T20" fmla="*/ 0 w 284"/>
                <a:gd name="T21" fmla="*/ 160 h 283"/>
                <a:gd name="T22" fmla="*/ 0 w 284"/>
                <a:gd name="T23" fmla="*/ 148 h 283"/>
                <a:gd name="T24" fmla="*/ 0 w 284"/>
                <a:gd name="T25" fmla="*/ 135 h 283"/>
                <a:gd name="T26" fmla="*/ 0 w 284"/>
                <a:gd name="T27" fmla="*/ 123 h 283"/>
                <a:gd name="T28" fmla="*/ 0 w 284"/>
                <a:gd name="T29" fmla="*/ 111 h 283"/>
                <a:gd name="T30" fmla="*/ 0 w 284"/>
                <a:gd name="T31" fmla="*/ 98 h 283"/>
                <a:gd name="T32" fmla="*/ 0 w 284"/>
                <a:gd name="T33" fmla="*/ 86 h 283"/>
                <a:gd name="T34" fmla="*/ 24 w 284"/>
                <a:gd name="T35" fmla="*/ 74 h 283"/>
                <a:gd name="T36" fmla="*/ 24 w 284"/>
                <a:gd name="T37" fmla="*/ 74 h 283"/>
                <a:gd name="T38" fmla="*/ 48 w 284"/>
                <a:gd name="T39" fmla="*/ 61 h 283"/>
                <a:gd name="T40" fmla="*/ 48 w 284"/>
                <a:gd name="T41" fmla="*/ 61 h 283"/>
                <a:gd name="T42" fmla="*/ 71 w 284"/>
                <a:gd name="T43" fmla="*/ 49 h 283"/>
                <a:gd name="T44" fmla="*/ 95 w 284"/>
                <a:gd name="T45" fmla="*/ 49 h 283"/>
                <a:gd name="T46" fmla="*/ 119 w 284"/>
                <a:gd name="T47" fmla="*/ 49 h 283"/>
                <a:gd name="T48" fmla="*/ 142 w 284"/>
                <a:gd name="T49" fmla="*/ 49 h 283"/>
                <a:gd name="T50" fmla="*/ 142 w 284"/>
                <a:gd name="T51" fmla="*/ 49 h 283"/>
                <a:gd name="T52" fmla="*/ 166 w 284"/>
                <a:gd name="T53" fmla="*/ 37 h 283"/>
                <a:gd name="T54" fmla="*/ 189 w 284"/>
                <a:gd name="T55" fmla="*/ 37 h 283"/>
                <a:gd name="T56" fmla="*/ 213 w 284"/>
                <a:gd name="T57" fmla="*/ 37 h 283"/>
                <a:gd name="T58" fmla="*/ 237 w 284"/>
                <a:gd name="T59" fmla="*/ 37 h 283"/>
                <a:gd name="T60" fmla="*/ 260 w 284"/>
                <a:gd name="T61" fmla="*/ 37 h 283"/>
                <a:gd name="T62" fmla="*/ 284 w 284"/>
                <a:gd name="T63" fmla="*/ 37 h 283"/>
                <a:gd name="T64" fmla="*/ 284 w 284"/>
                <a:gd name="T65" fmla="*/ 37 h 283"/>
                <a:gd name="T66" fmla="*/ 284 w 284"/>
                <a:gd name="T67" fmla="*/ 24 h 283"/>
                <a:gd name="T68" fmla="*/ 284 w 284"/>
                <a:gd name="T69" fmla="*/ 1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4" h="283">
                  <a:moveTo>
                    <a:pt x="0" y="283"/>
                  </a:moveTo>
                  <a:lnTo>
                    <a:pt x="0" y="283"/>
                  </a:lnTo>
                  <a:lnTo>
                    <a:pt x="0" y="271"/>
                  </a:lnTo>
                  <a:lnTo>
                    <a:pt x="0" y="271"/>
                  </a:lnTo>
                  <a:lnTo>
                    <a:pt x="0" y="259"/>
                  </a:lnTo>
                  <a:lnTo>
                    <a:pt x="0" y="259"/>
                  </a:lnTo>
                  <a:lnTo>
                    <a:pt x="0" y="246"/>
                  </a:lnTo>
                  <a:lnTo>
                    <a:pt x="0" y="246"/>
                  </a:lnTo>
                  <a:lnTo>
                    <a:pt x="0" y="234"/>
                  </a:lnTo>
                  <a:lnTo>
                    <a:pt x="0" y="234"/>
                  </a:lnTo>
                  <a:lnTo>
                    <a:pt x="0" y="222"/>
                  </a:lnTo>
                  <a:lnTo>
                    <a:pt x="0" y="222"/>
                  </a:lnTo>
                  <a:lnTo>
                    <a:pt x="0" y="209"/>
                  </a:lnTo>
                  <a:lnTo>
                    <a:pt x="0" y="209"/>
                  </a:lnTo>
                  <a:lnTo>
                    <a:pt x="0" y="197"/>
                  </a:lnTo>
                  <a:lnTo>
                    <a:pt x="0" y="197"/>
                  </a:lnTo>
                  <a:lnTo>
                    <a:pt x="0" y="185"/>
                  </a:lnTo>
                  <a:lnTo>
                    <a:pt x="0" y="185"/>
                  </a:lnTo>
                  <a:lnTo>
                    <a:pt x="0" y="172"/>
                  </a:lnTo>
                  <a:lnTo>
                    <a:pt x="0" y="172"/>
                  </a:lnTo>
                  <a:lnTo>
                    <a:pt x="0" y="160"/>
                  </a:lnTo>
                  <a:lnTo>
                    <a:pt x="0" y="160"/>
                  </a:lnTo>
                  <a:lnTo>
                    <a:pt x="0" y="148"/>
                  </a:lnTo>
                  <a:lnTo>
                    <a:pt x="0" y="148"/>
                  </a:lnTo>
                  <a:lnTo>
                    <a:pt x="0" y="135"/>
                  </a:lnTo>
                  <a:lnTo>
                    <a:pt x="0" y="135"/>
                  </a:lnTo>
                  <a:lnTo>
                    <a:pt x="0" y="123"/>
                  </a:lnTo>
                  <a:lnTo>
                    <a:pt x="0" y="123"/>
                  </a:lnTo>
                  <a:lnTo>
                    <a:pt x="0" y="111"/>
                  </a:lnTo>
                  <a:lnTo>
                    <a:pt x="0" y="111"/>
                  </a:lnTo>
                  <a:lnTo>
                    <a:pt x="0" y="98"/>
                  </a:lnTo>
                  <a:lnTo>
                    <a:pt x="0" y="98"/>
                  </a:lnTo>
                  <a:lnTo>
                    <a:pt x="0" y="86"/>
                  </a:lnTo>
                  <a:lnTo>
                    <a:pt x="0" y="86"/>
                  </a:lnTo>
                  <a:lnTo>
                    <a:pt x="0" y="74"/>
                  </a:lnTo>
                  <a:lnTo>
                    <a:pt x="24" y="74"/>
                  </a:lnTo>
                  <a:lnTo>
                    <a:pt x="24" y="74"/>
                  </a:lnTo>
                  <a:lnTo>
                    <a:pt x="24" y="74"/>
                  </a:lnTo>
                  <a:lnTo>
                    <a:pt x="24" y="61"/>
                  </a:lnTo>
                  <a:lnTo>
                    <a:pt x="48" y="61"/>
                  </a:lnTo>
                  <a:lnTo>
                    <a:pt x="48" y="61"/>
                  </a:lnTo>
                  <a:lnTo>
                    <a:pt x="48" y="61"/>
                  </a:lnTo>
                  <a:lnTo>
                    <a:pt x="48" y="49"/>
                  </a:lnTo>
                  <a:lnTo>
                    <a:pt x="71" y="49"/>
                  </a:lnTo>
                  <a:lnTo>
                    <a:pt x="71" y="49"/>
                  </a:lnTo>
                  <a:lnTo>
                    <a:pt x="95" y="49"/>
                  </a:lnTo>
                  <a:lnTo>
                    <a:pt x="95" y="49"/>
                  </a:lnTo>
                  <a:lnTo>
                    <a:pt x="119" y="49"/>
                  </a:lnTo>
                  <a:lnTo>
                    <a:pt x="119" y="49"/>
                  </a:lnTo>
                  <a:lnTo>
                    <a:pt x="142" y="49"/>
                  </a:lnTo>
                  <a:lnTo>
                    <a:pt x="142" y="49"/>
                  </a:lnTo>
                  <a:lnTo>
                    <a:pt x="142" y="49"/>
                  </a:lnTo>
                  <a:lnTo>
                    <a:pt x="142" y="37"/>
                  </a:lnTo>
                  <a:lnTo>
                    <a:pt x="166" y="37"/>
                  </a:lnTo>
                  <a:lnTo>
                    <a:pt x="166" y="37"/>
                  </a:lnTo>
                  <a:lnTo>
                    <a:pt x="189" y="37"/>
                  </a:lnTo>
                  <a:lnTo>
                    <a:pt x="189" y="37"/>
                  </a:lnTo>
                  <a:lnTo>
                    <a:pt x="213" y="37"/>
                  </a:lnTo>
                  <a:lnTo>
                    <a:pt x="213" y="37"/>
                  </a:lnTo>
                  <a:lnTo>
                    <a:pt x="237" y="37"/>
                  </a:lnTo>
                  <a:lnTo>
                    <a:pt x="237" y="37"/>
                  </a:lnTo>
                  <a:lnTo>
                    <a:pt x="260" y="37"/>
                  </a:lnTo>
                  <a:lnTo>
                    <a:pt x="260" y="37"/>
                  </a:lnTo>
                  <a:lnTo>
                    <a:pt x="284" y="37"/>
                  </a:lnTo>
                  <a:lnTo>
                    <a:pt x="284" y="37"/>
                  </a:lnTo>
                  <a:lnTo>
                    <a:pt x="284" y="37"/>
                  </a:lnTo>
                  <a:lnTo>
                    <a:pt x="284" y="24"/>
                  </a:lnTo>
                  <a:lnTo>
                    <a:pt x="284" y="24"/>
                  </a:lnTo>
                  <a:lnTo>
                    <a:pt x="284" y="12"/>
                  </a:lnTo>
                  <a:lnTo>
                    <a:pt x="284" y="12"/>
                  </a:lnTo>
                  <a:lnTo>
                    <a:pt x="284" y="0"/>
                  </a:lnTo>
                </a:path>
              </a:pathLst>
            </a:custGeom>
            <a:noFill/>
            <a:ln w="8" cap="rnd">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6" name="Line 9"/>
            <p:cNvSpPr>
              <a:spLocks noChangeShapeType="1"/>
            </p:cNvSpPr>
            <p:nvPr/>
          </p:nvSpPr>
          <p:spPr bwMode="auto">
            <a:xfrm>
              <a:off x="3055937" y="4718050"/>
              <a:ext cx="3654425" cy="0"/>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7" name="Line 10"/>
            <p:cNvSpPr>
              <a:spLocks noChangeShapeType="1"/>
            </p:cNvSpPr>
            <p:nvPr/>
          </p:nvSpPr>
          <p:spPr bwMode="auto">
            <a:xfrm>
              <a:off x="3056106" y="4564063"/>
              <a:ext cx="0" cy="115888"/>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8" name="Line 11"/>
            <p:cNvSpPr>
              <a:spLocks noChangeShapeType="1"/>
            </p:cNvSpPr>
            <p:nvPr/>
          </p:nvSpPr>
          <p:spPr bwMode="auto">
            <a:xfrm>
              <a:off x="3789362" y="4718050"/>
              <a:ext cx="0" cy="115888"/>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9" name="Line 12"/>
            <p:cNvSpPr>
              <a:spLocks noChangeShapeType="1"/>
            </p:cNvSpPr>
            <p:nvPr/>
          </p:nvSpPr>
          <p:spPr bwMode="auto">
            <a:xfrm>
              <a:off x="4522787" y="4718050"/>
              <a:ext cx="0" cy="115888"/>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10" name="Line 13"/>
            <p:cNvSpPr>
              <a:spLocks noChangeShapeType="1"/>
            </p:cNvSpPr>
            <p:nvPr/>
          </p:nvSpPr>
          <p:spPr bwMode="auto">
            <a:xfrm>
              <a:off x="5256212" y="4718050"/>
              <a:ext cx="0" cy="115888"/>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11" name="Line 14"/>
            <p:cNvSpPr>
              <a:spLocks noChangeShapeType="1"/>
            </p:cNvSpPr>
            <p:nvPr/>
          </p:nvSpPr>
          <p:spPr bwMode="auto">
            <a:xfrm>
              <a:off x="5976937" y="4718050"/>
              <a:ext cx="0" cy="115888"/>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12" name="Line 15"/>
            <p:cNvSpPr>
              <a:spLocks noChangeShapeType="1"/>
            </p:cNvSpPr>
            <p:nvPr/>
          </p:nvSpPr>
          <p:spPr bwMode="auto">
            <a:xfrm>
              <a:off x="6710362" y="4718050"/>
              <a:ext cx="0" cy="115888"/>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13" name="Rectangle 16"/>
            <p:cNvSpPr>
              <a:spLocks noChangeArrowheads="1"/>
            </p:cNvSpPr>
            <p:nvPr/>
          </p:nvSpPr>
          <p:spPr bwMode="auto">
            <a:xfrm>
              <a:off x="2798762" y="4924425"/>
              <a:ext cx="272297" cy="25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0.0</a:t>
              </a:r>
              <a:endParaRPr lang="en-US" sz="1050">
                <a:solidFill>
                  <a:prstClr val="black"/>
                </a:solidFill>
                <a:latin typeface="Arial" pitchFamily="34" charset="0"/>
                <a:cs typeface="Arial" pitchFamily="34" charset="0"/>
              </a:endParaRPr>
            </a:p>
          </p:txBody>
        </p:sp>
        <p:sp>
          <p:nvSpPr>
            <p:cNvPr id="14" name="Rectangle 17"/>
            <p:cNvSpPr>
              <a:spLocks noChangeArrowheads="1"/>
            </p:cNvSpPr>
            <p:nvPr/>
          </p:nvSpPr>
          <p:spPr bwMode="auto">
            <a:xfrm>
              <a:off x="3532188" y="4924425"/>
              <a:ext cx="272297" cy="25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0.2</a:t>
              </a:r>
              <a:endParaRPr lang="en-US" sz="1050">
                <a:solidFill>
                  <a:prstClr val="black"/>
                </a:solidFill>
                <a:latin typeface="Arial" pitchFamily="34" charset="0"/>
                <a:cs typeface="Arial" pitchFamily="34" charset="0"/>
              </a:endParaRPr>
            </a:p>
          </p:txBody>
        </p:sp>
        <p:sp>
          <p:nvSpPr>
            <p:cNvPr id="15" name="Rectangle 18"/>
            <p:cNvSpPr>
              <a:spLocks noChangeArrowheads="1"/>
            </p:cNvSpPr>
            <p:nvPr/>
          </p:nvSpPr>
          <p:spPr bwMode="auto">
            <a:xfrm>
              <a:off x="4265612" y="4924425"/>
              <a:ext cx="272297" cy="25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0.4</a:t>
              </a:r>
              <a:endParaRPr lang="en-US" sz="1050">
                <a:solidFill>
                  <a:prstClr val="black"/>
                </a:solidFill>
                <a:latin typeface="Arial" pitchFamily="34" charset="0"/>
                <a:cs typeface="Arial" pitchFamily="34" charset="0"/>
              </a:endParaRPr>
            </a:p>
          </p:txBody>
        </p:sp>
        <p:sp>
          <p:nvSpPr>
            <p:cNvPr id="16" name="Rectangle 19"/>
            <p:cNvSpPr>
              <a:spLocks noChangeArrowheads="1"/>
            </p:cNvSpPr>
            <p:nvPr/>
          </p:nvSpPr>
          <p:spPr bwMode="auto">
            <a:xfrm>
              <a:off x="4999037" y="4924425"/>
              <a:ext cx="272297" cy="25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0.6</a:t>
              </a:r>
              <a:endParaRPr lang="en-US" sz="1050">
                <a:solidFill>
                  <a:prstClr val="black"/>
                </a:solidFill>
                <a:latin typeface="Arial" pitchFamily="34" charset="0"/>
                <a:cs typeface="Arial" pitchFamily="34" charset="0"/>
              </a:endParaRPr>
            </a:p>
          </p:txBody>
        </p:sp>
        <p:sp>
          <p:nvSpPr>
            <p:cNvPr id="17" name="Rectangle 20"/>
            <p:cNvSpPr>
              <a:spLocks noChangeArrowheads="1"/>
            </p:cNvSpPr>
            <p:nvPr/>
          </p:nvSpPr>
          <p:spPr bwMode="auto">
            <a:xfrm>
              <a:off x="5719762" y="4924425"/>
              <a:ext cx="272297" cy="25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0.8</a:t>
              </a:r>
              <a:endParaRPr lang="en-US" sz="1050">
                <a:solidFill>
                  <a:prstClr val="black"/>
                </a:solidFill>
                <a:latin typeface="Arial" pitchFamily="34" charset="0"/>
                <a:cs typeface="Arial" pitchFamily="34" charset="0"/>
              </a:endParaRPr>
            </a:p>
          </p:txBody>
        </p:sp>
        <p:sp>
          <p:nvSpPr>
            <p:cNvPr id="18" name="Rectangle 21"/>
            <p:cNvSpPr>
              <a:spLocks noChangeArrowheads="1"/>
            </p:cNvSpPr>
            <p:nvPr/>
          </p:nvSpPr>
          <p:spPr bwMode="auto">
            <a:xfrm>
              <a:off x="6453188" y="4924425"/>
              <a:ext cx="272297" cy="25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1.0</a:t>
              </a:r>
              <a:endParaRPr lang="en-US" sz="1050">
                <a:solidFill>
                  <a:prstClr val="black"/>
                </a:solidFill>
                <a:latin typeface="Arial" pitchFamily="34" charset="0"/>
                <a:cs typeface="Arial" pitchFamily="34" charset="0"/>
              </a:endParaRPr>
            </a:p>
          </p:txBody>
        </p:sp>
        <p:sp>
          <p:nvSpPr>
            <p:cNvPr id="19" name="Line 22"/>
            <p:cNvSpPr>
              <a:spLocks noChangeShapeType="1"/>
            </p:cNvSpPr>
            <p:nvPr/>
          </p:nvSpPr>
          <p:spPr bwMode="auto">
            <a:xfrm flipV="1">
              <a:off x="2914650" y="922338"/>
              <a:ext cx="0" cy="3036888"/>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20" name="Line 23"/>
            <p:cNvSpPr>
              <a:spLocks noChangeShapeType="1"/>
            </p:cNvSpPr>
            <p:nvPr/>
          </p:nvSpPr>
          <p:spPr bwMode="auto">
            <a:xfrm flipH="1">
              <a:off x="2786062" y="3959225"/>
              <a:ext cx="128588" cy="0"/>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21" name="Line 24"/>
            <p:cNvSpPr>
              <a:spLocks noChangeShapeType="1"/>
            </p:cNvSpPr>
            <p:nvPr/>
          </p:nvSpPr>
          <p:spPr bwMode="auto">
            <a:xfrm flipH="1">
              <a:off x="2786062" y="3200400"/>
              <a:ext cx="128588" cy="0"/>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22" name="Line 25"/>
            <p:cNvSpPr>
              <a:spLocks noChangeShapeType="1"/>
            </p:cNvSpPr>
            <p:nvPr/>
          </p:nvSpPr>
          <p:spPr bwMode="auto">
            <a:xfrm flipH="1">
              <a:off x="2786062" y="2441575"/>
              <a:ext cx="128588" cy="0"/>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23" name="Line 26"/>
            <p:cNvSpPr>
              <a:spLocks noChangeShapeType="1"/>
            </p:cNvSpPr>
            <p:nvPr/>
          </p:nvSpPr>
          <p:spPr bwMode="auto">
            <a:xfrm flipH="1">
              <a:off x="2786062" y="1681163"/>
              <a:ext cx="128588" cy="0"/>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24" name="Line 27"/>
            <p:cNvSpPr>
              <a:spLocks noChangeShapeType="1"/>
            </p:cNvSpPr>
            <p:nvPr/>
          </p:nvSpPr>
          <p:spPr bwMode="auto">
            <a:xfrm flipH="1">
              <a:off x="2786062" y="922338"/>
              <a:ext cx="128588" cy="0"/>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25" name="Rectangle 28"/>
            <p:cNvSpPr>
              <a:spLocks noChangeArrowheads="1"/>
            </p:cNvSpPr>
            <p:nvPr/>
          </p:nvSpPr>
          <p:spPr bwMode="auto">
            <a:xfrm rot="16200000">
              <a:off x="2419762" y="3839547"/>
              <a:ext cx="294450" cy="23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0.2</a:t>
              </a:r>
              <a:endParaRPr lang="en-US" sz="1050">
                <a:solidFill>
                  <a:prstClr val="black"/>
                </a:solidFill>
                <a:latin typeface="Arial" pitchFamily="34" charset="0"/>
                <a:cs typeface="Arial" pitchFamily="34" charset="0"/>
              </a:endParaRPr>
            </a:p>
          </p:txBody>
        </p:sp>
        <p:sp>
          <p:nvSpPr>
            <p:cNvPr id="26" name="Rectangle 29"/>
            <p:cNvSpPr>
              <a:spLocks noChangeArrowheads="1"/>
            </p:cNvSpPr>
            <p:nvPr/>
          </p:nvSpPr>
          <p:spPr bwMode="auto">
            <a:xfrm rot="16200000">
              <a:off x="2419762" y="3082308"/>
              <a:ext cx="294450" cy="23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0.4</a:t>
              </a:r>
              <a:endParaRPr lang="en-US" sz="1050">
                <a:solidFill>
                  <a:prstClr val="black"/>
                </a:solidFill>
                <a:latin typeface="Arial" pitchFamily="34" charset="0"/>
                <a:cs typeface="Arial" pitchFamily="34" charset="0"/>
              </a:endParaRPr>
            </a:p>
          </p:txBody>
        </p:sp>
        <p:sp>
          <p:nvSpPr>
            <p:cNvPr id="27" name="Rectangle 30"/>
            <p:cNvSpPr>
              <a:spLocks noChangeArrowheads="1"/>
            </p:cNvSpPr>
            <p:nvPr/>
          </p:nvSpPr>
          <p:spPr bwMode="auto">
            <a:xfrm rot="16200000">
              <a:off x="2419762" y="2323483"/>
              <a:ext cx="294450" cy="23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0.6</a:t>
              </a:r>
              <a:endParaRPr lang="en-US" sz="1050">
                <a:solidFill>
                  <a:prstClr val="black"/>
                </a:solidFill>
                <a:latin typeface="Arial" pitchFamily="34" charset="0"/>
                <a:cs typeface="Arial" pitchFamily="34" charset="0"/>
              </a:endParaRPr>
            </a:p>
          </p:txBody>
        </p:sp>
        <p:sp>
          <p:nvSpPr>
            <p:cNvPr id="28" name="Rectangle 31"/>
            <p:cNvSpPr>
              <a:spLocks noChangeArrowheads="1"/>
            </p:cNvSpPr>
            <p:nvPr/>
          </p:nvSpPr>
          <p:spPr bwMode="auto">
            <a:xfrm rot="16200000">
              <a:off x="2419762" y="1561484"/>
              <a:ext cx="294450" cy="23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0.8</a:t>
              </a:r>
              <a:endParaRPr lang="en-US" sz="1050">
                <a:solidFill>
                  <a:prstClr val="black"/>
                </a:solidFill>
                <a:latin typeface="Arial" pitchFamily="34" charset="0"/>
                <a:cs typeface="Arial" pitchFamily="34" charset="0"/>
              </a:endParaRPr>
            </a:p>
          </p:txBody>
        </p:sp>
        <p:sp>
          <p:nvSpPr>
            <p:cNvPr id="29" name="Rectangle 32"/>
            <p:cNvSpPr>
              <a:spLocks noChangeArrowheads="1"/>
            </p:cNvSpPr>
            <p:nvPr/>
          </p:nvSpPr>
          <p:spPr bwMode="auto">
            <a:xfrm rot="16200000">
              <a:off x="2419762" y="802659"/>
              <a:ext cx="294450" cy="23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1.0</a:t>
              </a:r>
              <a:endParaRPr lang="en-US" sz="1050">
                <a:solidFill>
                  <a:prstClr val="black"/>
                </a:solidFill>
                <a:latin typeface="Arial" pitchFamily="34" charset="0"/>
                <a:cs typeface="Arial" pitchFamily="34" charset="0"/>
              </a:endParaRPr>
            </a:p>
          </p:txBody>
        </p:sp>
        <p:sp>
          <p:nvSpPr>
            <p:cNvPr id="30" name="Rectangle 33"/>
            <p:cNvSpPr>
              <a:spLocks noChangeArrowheads="1"/>
            </p:cNvSpPr>
            <p:nvPr/>
          </p:nvSpPr>
          <p:spPr bwMode="auto">
            <a:xfrm>
              <a:off x="2914650" y="768350"/>
              <a:ext cx="3937000" cy="3949700"/>
            </a:xfrm>
            <a:prstGeom prst="rect">
              <a:avLst/>
            </a:prstGeom>
            <a:noFill/>
            <a:ln w="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32" name="Rectangle 35"/>
            <p:cNvSpPr>
              <a:spLocks noChangeArrowheads="1"/>
            </p:cNvSpPr>
            <p:nvPr/>
          </p:nvSpPr>
          <p:spPr bwMode="auto">
            <a:xfrm>
              <a:off x="4311349" y="5141755"/>
              <a:ext cx="1024019" cy="25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dirty="0">
                  <a:solidFill>
                    <a:srgbClr val="000000"/>
                  </a:solidFill>
                  <a:latin typeface="Arial" pitchFamily="34" charset="0"/>
                  <a:cs typeface="Arial" pitchFamily="34" charset="0"/>
                </a:rPr>
                <a:t>1-specificity</a:t>
              </a:r>
              <a:endParaRPr lang="en-US" sz="1050" dirty="0">
                <a:solidFill>
                  <a:prstClr val="black"/>
                </a:solidFill>
                <a:latin typeface="Arial" pitchFamily="34" charset="0"/>
                <a:cs typeface="Arial" pitchFamily="34" charset="0"/>
              </a:endParaRPr>
            </a:p>
          </p:txBody>
        </p:sp>
        <p:sp>
          <p:nvSpPr>
            <p:cNvPr id="33" name="Rectangle 36"/>
            <p:cNvSpPr>
              <a:spLocks noChangeArrowheads="1"/>
            </p:cNvSpPr>
            <p:nvPr/>
          </p:nvSpPr>
          <p:spPr bwMode="auto">
            <a:xfrm rot="16200000">
              <a:off x="1618745" y="2618760"/>
              <a:ext cx="918581" cy="23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050">
                  <a:solidFill>
                    <a:srgbClr val="000000"/>
                  </a:solidFill>
                  <a:latin typeface="Arial" pitchFamily="34" charset="0"/>
                  <a:cs typeface="Arial" pitchFamily="34" charset="0"/>
                </a:rPr>
                <a:t>sensitivity</a:t>
              </a:r>
              <a:endParaRPr lang="en-US" sz="1050">
                <a:solidFill>
                  <a:prstClr val="black"/>
                </a:solidFill>
                <a:latin typeface="Arial" pitchFamily="34" charset="0"/>
                <a:cs typeface="Arial" pitchFamily="34" charset="0"/>
              </a:endParaRPr>
            </a:p>
          </p:txBody>
        </p:sp>
        <p:sp>
          <p:nvSpPr>
            <p:cNvPr id="34" name="Freeform 37"/>
            <p:cNvSpPr>
              <a:spLocks/>
            </p:cNvSpPr>
            <p:nvPr/>
          </p:nvSpPr>
          <p:spPr bwMode="auto">
            <a:xfrm>
              <a:off x="3055937" y="922338"/>
              <a:ext cx="3795712" cy="3641725"/>
            </a:xfrm>
            <a:custGeom>
              <a:avLst/>
              <a:gdLst>
                <a:gd name="T0" fmla="*/ 0 w 284"/>
                <a:gd name="T1" fmla="*/ 283 h 283"/>
                <a:gd name="T2" fmla="*/ 0 w 284"/>
                <a:gd name="T3" fmla="*/ 283 h 283"/>
                <a:gd name="T4" fmla="*/ 0 w 284"/>
                <a:gd name="T5" fmla="*/ 271 h 283"/>
                <a:gd name="T6" fmla="*/ 0 w 284"/>
                <a:gd name="T7" fmla="*/ 271 h 283"/>
                <a:gd name="T8" fmla="*/ 0 w 284"/>
                <a:gd name="T9" fmla="*/ 259 h 283"/>
                <a:gd name="T10" fmla="*/ 0 w 284"/>
                <a:gd name="T11" fmla="*/ 259 h 283"/>
                <a:gd name="T12" fmla="*/ 0 w 284"/>
                <a:gd name="T13" fmla="*/ 246 h 283"/>
                <a:gd name="T14" fmla="*/ 0 w 284"/>
                <a:gd name="T15" fmla="*/ 246 h 283"/>
                <a:gd name="T16" fmla="*/ 0 w 284"/>
                <a:gd name="T17" fmla="*/ 234 h 283"/>
                <a:gd name="T18" fmla="*/ 0 w 284"/>
                <a:gd name="T19" fmla="*/ 234 h 283"/>
                <a:gd name="T20" fmla="*/ 0 w 284"/>
                <a:gd name="T21" fmla="*/ 222 h 283"/>
                <a:gd name="T22" fmla="*/ 0 w 284"/>
                <a:gd name="T23" fmla="*/ 222 h 283"/>
                <a:gd name="T24" fmla="*/ 0 w 284"/>
                <a:gd name="T25" fmla="*/ 209 h 283"/>
                <a:gd name="T26" fmla="*/ 0 w 284"/>
                <a:gd name="T27" fmla="*/ 209 h 283"/>
                <a:gd name="T28" fmla="*/ 0 w 284"/>
                <a:gd name="T29" fmla="*/ 197 h 283"/>
                <a:gd name="T30" fmla="*/ 0 w 284"/>
                <a:gd name="T31" fmla="*/ 197 h 283"/>
                <a:gd name="T32" fmla="*/ 0 w 284"/>
                <a:gd name="T33" fmla="*/ 185 h 283"/>
                <a:gd name="T34" fmla="*/ 0 w 284"/>
                <a:gd name="T35" fmla="*/ 185 h 283"/>
                <a:gd name="T36" fmla="*/ 0 w 284"/>
                <a:gd name="T37" fmla="*/ 172 h 283"/>
                <a:gd name="T38" fmla="*/ 0 w 284"/>
                <a:gd name="T39" fmla="*/ 172 h 283"/>
                <a:gd name="T40" fmla="*/ 0 w 284"/>
                <a:gd name="T41" fmla="*/ 160 h 283"/>
                <a:gd name="T42" fmla="*/ 0 w 284"/>
                <a:gd name="T43" fmla="*/ 160 h 283"/>
                <a:gd name="T44" fmla="*/ 0 w 284"/>
                <a:gd name="T45" fmla="*/ 148 h 283"/>
                <a:gd name="T46" fmla="*/ 0 w 284"/>
                <a:gd name="T47" fmla="*/ 148 h 283"/>
                <a:gd name="T48" fmla="*/ 0 w 284"/>
                <a:gd name="T49" fmla="*/ 135 h 283"/>
                <a:gd name="T50" fmla="*/ 0 w 284"/>
                <a:gd name="T51" fmla="*/ 135 h 283"/>
                <a:gd name="T52" fmla="*/ 0 w 284"/>
                <a:gd name="T53" fmla="*/ 123 h 283"/>
                <a:gd name="T54" fmla="*/ 0 w 284"/>
                <a:gd name="T55" fmla="*/ 123 h 283"/>
                <a:gd name="T56" fmla="*/ 0 w 284"/>
                <a:gd name="T57" fmla="*/ 111 h 283"/>
                <a:gd name="T58" fmla="*/ 0 w 284"/>
                <a:gd name="T59" fmla="*/ 111 h 283"/>
                <a:gd name="T60" fmla="*/ 0 w 284"/>
                <a:gd name="T61" fmla="*/ 98 h 283"/>
                <a:gd name="T62" fmla="*/ 0 w 284"/>
                <a:gd name="T63" fmla="*/ 98 h 283"/>
                <a:gd name="T64" fmla="*/ 0 w 284"/>
                <a:gd name="T65" fmla="*/ 86 h 283"/>
                <a:gd name="T66" fmla="*/ 0 w 284"/>
                <a:gd name="T67" fmla="*/ 86 h 283"/>
                <a:gd name="T68" fmla="*/ 0 w 284"/>
                <a:gd name="T69" fmla="*/ 74 h 283"/>
                <a:gd name="T70" fmla="*/ 0 w 284"/>
                <a:gd name="T71" fmla="*/ 74 h 283"/>
                <a:gd name="T72" fmla="*/ 0 w 284"/>
                <a:gd name="T73" fmla="*/ 61 h 283"/>
                <a:gd name="T74" fmla="*/ 0 w 284"/>
                <a:gd name="T75" fmla="*/ 61 h 283"/>
                <a:gd name="T76" fmla="*/ 0 w 284"/>
                <a:gd name="T77" fmla="*/ 49 h 283"/>
                <a:gd name="T78" fmla="*/ 0 w 284"/>
                <a:gd name="T79" fmla="*/ 49 h 283"/>
                <a:gd name="T80" fmla="*/ 0 w 284"/>
                <a:gd name="T81" fmla="*/ 37 h 283"/>
                <a:gd name="T82" fmla="*/ 0 w 284"/>
                <a:gd name="T83" fmla="*/ 37 h 283"/>
                <a:gd name="T84" fmla="*/ 0 w 284"/>
                <a:gd name="T85" fmla="*/ 24 h 283"/>
                <a:gd name="T86" fmla="*/ 24 w 284"/>
                <a:gd name="T87" fmla="*/ 24 h 283"/>
                <a:gd name="T88" fmla="*/ 24 w 284"/>
                <a:gd name="T89" fmla="*/ 24 h 283"/>
                <a:gd name="T90" fmla="*/ 24 w 284"/>
                <a:gd name="T91" fmla="*/ 24 h 283"/>
                <a:gd name="T92" fmla="*/ 24 w 284"/>
                <a:gd name="T93" fmla="*/ 12 h 283"/>
                <a:gd name="T94" fmla="*/ 48 w 284"/>
                <a:gd name="T95" fmla="*/ 12 h 283"/>
                <a:gd name="T96" fmla="*/ 48 w 284"/>
                <a:gd name="T97" fmla="*/ 12 h 283"/>
                <a:gd name="T98" fmla="*/ 71 w 284"/>
                <a:gd name="T99" fmla="*/ 12 h 283"/>
                <a:gd name="T100" fmla="*/ 71 w 284"/>
                <a:gd name="T101" fmla="*/ 12 h 283"/>
                <a:gd name="T102" fmla="*/ 95 w 284"/>
                <a:gd name="T103" fmla="*/ 12 h 283"/>
                <a:gd name="T104" fmla="*/ 95 w 284"/>
                <a:gd name="T105" fmla="*/ 12 h 283"/>
                <a:gd name="T106" fmla="*/ 119 w 284"/>
                <a:gd name="T107" fmla="*/ 12 h 283"/>
                <a:gd name="T108" fmla="*/ 119 w 284"/>
                <a:gd name="T109" fmla="*/ 12 h 283"/>
                <a:gd name="T110" fmla="*/ 284 w 284"/>
                <a:gd name="T111" fmla="*/ 12 h 283"/>
                <a:gd name="T112" fmla="*/ 284 w 284"/>
                <a:gd name="T113"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283">
                  <a:moveTo>
                    <a:pt x="0" y="283"/>
                  </a:moveTo>
                  <a:lnTo>
                    <a:pt x="0" y="283"/>
                  </a:lnTo>
                  <a:lnTo>
                    <a:pt x="0" y="271"/>
                  </a:lnTo>
                  <a:lnTo>
                    <a:pt x="0" y="271"/>
                  </a:lnTo>
                  <a:lnTo>
                    <a:pt x="0" y="259"/>
                  </a:lnTo>
                  <a:lnTo>
                    <a:pt x="0" y="259"/>
                  </a:lnTo>
                  <a:lnTo>
                    <a:pt x="0" y="246"/>
                  </a:lnTo>
                  <a:lnTo>
                    <a:pt x="0" y="246"/>
                  </a:lnTo>
                  <a:lnTo>
                    <a:pt x="0" y="234"/>
                  </a:lnTo>
                  <a:lnTo>
                    <a:pt x="0" y="234"/>
                  </a:lnTo>
                  <a:lnTo>
                    <a:pt x="0" y="222"/>
                  </a:lnTo>
                  <a:lnTo>
                    <a:pt x="0" y="222"/>
                  </a:lnTo>
                  <a:lnTo>
                    <a:pt x="0" y="209"/>
                  </a:lnTo>
                  <a:lnTo>
                    <a:pt x="0" y="209"/>
                  </a:lnTo>
                  <a:lnTo>
                    <a:pt x="0" y="197"/>
                  </a:lnTo>
                  <a:lnTo>
                    <a:pt x="0" y="197"/>
                  </a:lnTo>
                  <a:lnTo>
                    <a:pt x="0" y="185"/>
                  </a:lnTo>
                  <a:lnTo>
                    <a:pt x="0" y="185"/>
                  </a:lnTo>
                  <a:lnTo>
                    <a:pt x="0" y="172"/>
                  </a:lnTo>
                  <a:lnTo>
                    <a:pt x="0" y="172"/>
                  </a:lnTo>
                  <a:lnTo>
                    <a:pt x="0" y="160"/>
                  </a:lnTo>
                  <a:lnTo>
                    <a:pt x="0" y="160"/>
                  </a:lnTo>
                  <a:lnTo>
                    <a:pt x="0" y="148"/>
                  </a:lnTo>
                  <a:lnTo>
                    <a:pt x="0" y="148"/>
                  </a:lnTo>
                  <a:lnTo>
                    <a:pt x="0" y="135"/>
                  </a:lnTo>
                  <a:lnTo>
                    <a:pt x="0" y="135"/>
                  </a:lnTo>
                  <a:lnTo>
                    <a:pt x="0" y="123"/>
                  </a:lnTo>
                  <a:lnTo>
                    <a:pt x="0" y="123"/>
                  </a:lnTo>
                  <a:lnTo>
                    <a:pt x="0" y="111"/>
                  </a:lnTo>
                  <a:lnTo>
                    <a:pt x="0" y="111"/>
                  </a:lnTo>
                  <a:lnTo>
                    <a:pt x="0" y="98"/>
                  </a:lnTo>
                  <a:lnTo>
                    <a:pt x="0" y="98"/>
                  </a:lnTo>
                  <a:lnTo>
                    <a:pt x="0" y="86"/>
                  </a:lnTo>
                  <a:lnTo>
                    <a:pt x="0" y="86"/>
                  </a:lnTo>
                  <a:lnTo>
                    <a:pt x="0" y="74"/>
                  </a:lnTo>
                  <a:lnTo>
                    <a:pt x="0" y="74"/>
                  </a:lnTo>
                  <a:lnTo>
                    <a:pt x="0" y="61"/>
                  </a:lnTo>
                  <a:lnTo>
                    <a:pt x="0" y="61"/>
                  </a:lnTo>
                  <a:lnTo>
                    <a:pt x="0" y="49"/>
                  </a:lnTo>
                  <a:lnTo>
                    <a:pt x="0" y="49"/>
                  </a:lnTo>
                  <a:lnTo>
                    <a:pt x="0" y="37"/>
                  </a:lnTo>
                  <a:lnTo>
                    <a:pt x="0" y="37"/>
                  </a:lnTo>
                  <a:lnTo>
                    <a:pt x="0" y="24"/>
                  </a:lnTo>
                  <a:lnTo>
                    <a:pt x="24" y="24"/>
                  </a:lnTo>
                  <a:lnTo>
                    <a:pt x="24" y="24"/>
                  </a:lnTo>
                  <a:lnTo>
                    <a:pt x="24" y="24"/>
                  </a:lnTo>
                  <a:lnTo>
                    <a:pt x="24" y="12"/>
                  </a:lnTo>
                  <a:lnTo>
                    <a:pt x="48" y="12"/>
                  </a:lnTo>
                  <a:lnTo>
                    <a:pt x="48" y="12"/>
                  </a:lnTo>
                  <a:lnTo>
                    <a:pt x="71" y="12"/>
                  </a:lnTo>
                  <a:lnTo>
                    <a:pt x="71" y="12"/>
                  </a:lnTo>
                  <a:lnTo>
                    <a:pt x="95" y="12"/>
                  </a:lnTo>
                  <a:lnTo>
                    <a:pt x="95" y="12"/>
                  </a:lnTo>
                  <a:lnTo>
                    <a:pt x="119" y="12"/>
                  </a:lnTo>
                  <a:lnTo>
                    <a:pt x="119" y="12"/>
                  </a:lnTo>
                  <a:lnTo>
                    <a:pt x="284" y="12"/>
                  </a:lnTo>
                  <a:lnTo>
                    <a:pt x="284" y="0"/>
                  </a:lnTo>
                </a:path>
              </a:pathLst>
            </a:custGeom>
            <a:noFill/>
            <a:ln w="8"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35" name="Freeform 38"/>
            <p:cNvSpPr>
              <a:spLocks/>
            </p:cNvSpPr>
            <p:nvPr/>
          </p:nvSpPr>
          <p:spPr bwMode="auto">
            <a:xfrm>
              <a:off x="3055937" y="922338"/>
              <a:ext cx="3654425" cy="3641725"/>
            </a:xfrm>
            <a:custGeom>
              <a:avLst/>
              <a:gdLst>
                <a:gd name="T0" fmla="*/ 0 w 284"/>
                <a:gd name="T1" fmla="*/ 283 h 283"/>
                <a:gd name="T2" fmla="*/ 0 w 284"/>
                <a:gd name="T3" fmla="*/ 271 h 283"/>
                <a:gd name="T4" fmla="*/ 0 w 284"/>
                <a:gd name="T5" fmla="*/ 259 h 283"/>
                <a:gd name="T6" fmla="*/ 0 w 284"/>
                <a:gd name="T7" fmla="*/ 246 h 283"/>
                <a:gd name="T8" fmla="*/ 0 w 284"/>
                <a:gd name="T9" fmla="*/ 234 h 283"/>
                <a:gd name="T10" fmla="*/ 0 w 284"/>
                <a:gd name="T11" fmla="*/ 222 h 283"/>
                <a:gd name="T12" fmla="*/ 0 w 284"/>
                <a:gd name="T13" fmla="*/ 209 h 283"/>
                <a:gd name="T14" fmla="*/ 0 w 284"/>
                <a:gd name="T15" fmla="*/ 197 h 283"/>
                <a:gd name="T16" fmla="*/ 0 w 284"/>
                <a:gd name="T17" fmla="*/ 185 h 283"/>
                <a:gd name="T18" fmla="*/ 0 w 284"/>
                <a:gd name="T19" fmla="*/ 172 h 283"/>
                <a:gd name="T20" fmla="*/ 0 w 284"/>
                <a:gd name="T21" fmla="*/ 160 h 283"/>
                <a:gd name="T22" fmla="*/ 0 w 284"/>
                <a:gd name="T23" fmla="*/ 148 h 283"/>
                <a:gd name="T24" fmla="*/ 0 w 284"/>
                <a:gd name="T25" fmla="*/ 135 h 283"/>
                <a:gd name="T26" fmla="*/ 0 w 284"/>
                <a:gd name="T27" fmla="*/ 123 h 283"/>
                <a:gd name="T28" fmla="*/ 24 w 284"/>
                <a:gd name="T29" fmla="*/ 111 h 283"/>
                <a:gd name="T30" fmla="*/ 24 w 284"/>
                <a:gd name="T31" fmla="*/ 111 h 283"/>
                <a:gd name="T32" fmla="*/ 24 w 284"/>
                <a:gd name="T33" fmla="*/ 98 h 283"/>
                <a:gd name="T34" fmla="*/ 24 w 284"/>
                <a:gd name="T35" fmla="*/ 86 h 283"/>
                <a:gd name="T36" fmla="*/ 24 w 284"/>
                <a:gd name="T37" fmla="*/ 74 h 283"/>
                <a:gd name="T38" fmla="*/ 48 w 284"/>
                <a:gd name="T39" fmla="*/ 61 h 283"/>
                <a:gd name="T40" fmla="*/ 71 w 284"/>
                <a:gd name="T41" fmla="*/ 61 h 283"/>
                <a:gd name="T42" fmla="*/ 71 w 284"/>
                <a:gd name="T43" fmla="*/ 61 h 283"/>
                <a:gd name="T44" fmla="*/ 71 w 284"/>
                <a:gd name="T45" fmla="*/ 49 h 283"/>
                <a:gd name="T46" fmla="*/ 71 w 284"/>
                <a:gd name="T47" fmla="*/ 37 h 283"/>
                <a:gd name="T48" fmla="*/ 95 w 284"/>
                <a:gd name="T49" fmla="*/ 24 h 283"/>
                <a:gd name="T50" fmla="*/ 119 w 284"/>
                <a:gd name="T51" fmla="*/ 24 h 283"/>
                <a:gd name="T52" fmla="*/ 119 w 284"/>
                <a:gd name="T53" fmla="*/ 24 h 283"/>
                <a:gd name="T54" fmla="*/ 142 w 284"/>
                <a:gd name="T55" fmla="*/ 12 h 283"/>
                <a:gd name="T56" fmla="*/ 142 w 284"/>
                <a:gd name="T57" fmla="*/ 12 h 283"/>
                <a:gd name="T58" fmla="*/ 166 w 284"/>
                <a:gd name="T59" fmla="*/ 0 h 283"/>
                <a:gd name="T60" fmla="*/ 189 w 284"/>
                <a:gd name="T61" fmla="*/ 0 h 283"/>
                <a:gd name="T62" fmla="*/ 213 w 284"/>
                <a:gd name="T63" fmla="*/ 0 h 283"/>
                <a:gd name="T64" fmla="*/ 237 w 284"/>
                <a:gd name="T65" fmla="*/ 0 h 283"/>
                <a:gd name="T66" fmla="*/ 260 w 284"/>
                <a:gd name="T67" fmla="*/ 0 h 283"/>
                <a:gd name="T68" fmla="*/ 284 w 284"/>
                <a:gd name="T69"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4" h="283">
                  <a:moveTo>
                    <a:pt x="0" y="283"/>
                  </a:moveTo>
                  <a:lnTo>
                    <a:pt x="0" y="283"/>
                  </a:lnTo>
                  <a:lnTo>
                    <a:pt x="0" y="271"/>
                  </a:lnTo>
                  <a:lnTo>
                    <a:pt x="0" y="271"/>
                  </a:lnTo>
                  <a:lnTo>
                    <a:pt x="0" y="259"/>
                  </a:lnTo>
                  <a:lnTo>
                    <a:pt x="0" y="259"/>
                  </a:lnTo>
                  <a:lnTo>
                    <a:pt x="0" y="246"/>
                  </a:lnTo>
                  <a:lnTo>
                    <a:pt x="0" y="246"/>
                  </a:lnTo>
                  <a:lnTo>
                    <a:pt x="0" y="234"/>
                  </a:lnTo>
                  <a:lnTo>
                    <a:pt x="0" y="234"/>
                  </a:lnTo>
                  <a:lnTo>
                    <a:pt x="0" y="222"/>
                  </a:lnTo>
                  <a:lnTo>
                    <a:pt x="0" y="222"/>
                  </a:lnTo>
                  <a:lnTo>
                    <a:pt x="0" y="209"/>
                  </a:lnTo>
                  <a:lnTo>
                    <a:pt x="0" y="209"/>
                  </a:lnTo>
                  <a:lnTo>
                    <a:pt x="0" y="197"/>
                  </a:lnTo>
                  <a:lnTo>
                    <a:pt x="0" y="197"/>
                  </a:lnTo>
                  <a:lnTo>
                    <a:pt x="0" y="185"/>
                  </a:lnTo>
                  <a:lnTo>
                    <a:pt x="0" y="185"/>
                  </a:lnTo>
                  <a:lnTo>
                    <a:pt x="0" y="172"/>
                  </a:lnTo>
                  <a:lnTo>
                    <a:pt x="0" y="172"/>
                  </a:lnTo>
                  <a:lnTo>
                    <a:pt x="0" y="160"/>
                  </a:lnTo>
                  <a:lnTo>
                    <a:pt x="0" y="160"/>
                  </a:lnTo>
                  <a:lnTo>
                    <a:pt x="0" y="148"/>
                  </a:lnTo>
                  <a:lnTo>
                    <a:pt x="0" y="148"/>
                  </a:lnTo>
                  <a:lnTo>
                    <a:pt x="0" y="135"/>
                  </a:lnTo>
                  <a:lnTo>
                    <a:pt x="0" y="135"/>
                  </a:lnTo>
                  <a:lnTo>
                    <a:pt x="0" y="123"/>
                  </a:lnTo>
                  <a:lnTo>
                    <a:pt x="0" y="123"/>
                  </a:lnTo>
                  <a:lnTo>
                    <a:pt x="0" y="111"/>
                  </a:lnTo>
                  <a:lnTo>
                    <a:pt x="24" y="111"/>
                  </a:lnTo>
                  <a:lnTo>
                    <a:pt x="24" y="111"/>
                  </a:lnTo>
                  <a:lnTo>
                    <a:pt x="24" y="111"/>
                  </a:lnTo>
                  <a:lnTo>
                    <a:pt x="24" y="98"/>
                  </a:lnTo>
                  <a:lnTo>
                    <a:pt x="24" y="98"/>
                  </a:lnTo>
                  <a:lnTo>
                    <a:pt x="24" y="86"/>
                  </a:lnTo>
                  <a:lnTo>
                    <a:pt x="24" y="86"/>
                  </a:lnTo>
                  <a:lnTo>
                    <a:pt x="24" y="74"/>
                  </a:lnTo>
                  <a:lnTo>
                    <a:pt x="24" y="74"/>
                  </a:lnTo>
                  <a:lnTo>
                    <a:pt x="24" y="61"/>
                  </a:lnTo>
                  <a:lnTo>
                    <a:pt x="48" y="61"/>
                  </a:lnTo>
                  <a:lnTo>
                    <a:pt x="48" y="61"/>
                  </a:lnTo>
                  <a:lnTo>
                    <a:pt x="71" y="61"/>
                  </a:lnTo>
                  <a:lnTo>
                    <a:pt x="71" y="61"/>
                  </a:lnTo>
                  <a:lnTo>
                    <a:pt x="71" y="61"/>
                  </a:lnTo>
                  <a:lnTo>
                    <a:pt x="71" y="49"/>
                  </a:lnTo>
                  <a:lnTo>
                    <a:pt x="71" y="49"/>
                  </a:lnTo>
                  <a:lnTo>
                    <a:pt x="71" y="37"/>
                  </a:lnTo>
                  <a:lnTo>
                    <a:pt x="71" y="37"/>
                  </a:lnTo>
                  <a:lnTo>
                    <a:pt x="71" y="24"/>
                  </a:lnTo>
                  <a:lnTo>
                    <a:pt x="95" y="24"/>
                  </a:lnTo>
                  <a:lnTo>
                    <a:pt x="95" y="24"/>
                  </a:lnTo>
                  <a:lnTo>
                    <a:pt x="119" y="24"/>
                  </a:lnTo>
                  <a:lnTo>
                    <a:pt x="119" y="24"/>
                  </a:lnTo>
                  <a:lnTo>
                    <a:pt x="119" y="24"/>
                  </a:lnTo>
                  <a:lnTo>
                    <a:pt x="119" y="12"/>
                  </a:lnTo>
                  <a:lnTo>
                    <a:pt x="142" y="12"/>
                  </a:lnTo>
                  <a:lnTo>
                    <a:pt x="142" y="12"/>
                  </a:lnTo>
                  <a:lnTo>
                    <a:pt x="142" y="12"/>
                  </a:lnTo>
                  <a:lnTo>
                    <a:pt x="142" y="0"/>
                  </a:lnTo>
                  <a:lnTo>
                    <a:pt x="166" y="0"/>
                  </a:lnTo>
                  <a:lnTo>
                    <a:pt x="166" y="0"/>
                  </a:lnTo>
                  <a:lnTo>
                    <a:pt x="189" y="0"/>
                  </a:lnTo>
                  <a:lnTo>
                    <a:pt x="189" y="0"/>
                  </a:lnTo>
                  <a:lnTo>
                    <a:pt x="213" y="0"/>
                  </a:lnTo>
                  <a:lnTo>
                    <a:pt x="213" y="0"/>
                  </a:lnTo>
                  <a:lnTo>
                    <a:pt x="237" y="0"/>
                  </a:lnTo>
                  <a:lnTo>
                    <a:pt x="237" y="0"/>
                  </a:lnTo>
                  <a:lnTo>
                    <a:pt x="260" y="0"/>
                  </a:lnTo>
                  <a:lnTo>
                    <a:pt x="260" y="0"/>
                  </a:lnTo>
                  <a:lnTo>
                    <a:pt x="284" y="0"/>
                  </a:lnTo>
                  <a:lnTo>
                    <a:pt x="284" y="0"/>
                  </a:lnTo>
                </a:path>
              </a:pathLst>
            </a:custGeom>
            <a:noFill/>
            <a:ln w="8" cap="rnd">
              <a:solidFill>
                <a:srgbClr val="00CD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36" name="Freeform 39"/>
            <p:cNvSpPr>
              <a:spLocks/>
            </p:cNvSpPr>
            <p:nvPr/>
          </p:nvSpPr>
          <p:spPr bwMode="auto">
            <a:xfrm>
              <a:off x="3055937" y="922338"/>
              <a:ext cx="3795713" cy="3641725"/>
            </a:xfrm>
            <a:custGeom>
              <a:avLst/>
              <a:gdLst>
                <a:gd name="T0" fmla="*/ 0 w 284"/>
                <a:gd name="T1" fmla="*/ 283 h 283"/>
                <a:gd name="T2" fmla="*/ 0 w 284"/>
                <a:gd name="T3" fmla="*/ 271 h 283"/>
                <a:gd name="T4" fmla="*/ 0 w 284"/>
                <a:gd name="T5" fmla="*/ 259 h 283"/>
                <a:gd name="T6" fmla="*/ 0 w 284"/>
                <a:gd name="T7" fmla="*/ 246 h 283"/>
                <a:gd name="T8" fmla="*/ 0 w 284"/>
                <a:gd name="T9" fmla="*/ 234 h 283"/>
                <a:gd name="T10" fmla="*/ 0 w 284"/>
                <a:gd name="T11" fmla="*/ 222 h 283"/>
                <a:gd name="T12" fmla="*/ 0 w 284"/>
                <a:gd name="T13" fmla="*/ 209 h 283"/>
                <a:gd name="T14" fmla="*/ 0 w 284"/>
                <a:gd name="T15" fmla="*/ 197 h 283"/>
                <a:gd name="T16" fmla="*/ 0 w 284"/>
                <a:gd name="T17" fmla="*/ 185 h 283"/>
                <a:gd name="T18" fmla="*/ 0 w 284"/>
                <a:gd name="T19" fmla="*/ 172 h 283"/>
                <a:gd name="T20" fmla="*/ 0 w 284"/>
                <a:gd name="T21" fmla="*/ 160 h 283"/>
                <a:gd name="T22" fmla="*/ 0 w 284"/>
                <a:gd name="T23" fmla="*/ 148 h 283"/>
                <a:gd name="T24" fmla="*/ 0 w 284"/>
                <a:gd name="T25" fmla="*/ 135 h 283"/>
                <a:gd name="T26" fmla="*/ 0 w 284"/>
                <a:gd name="T27" fmla="*/ 123 h 283"/>
                <a:gd name="T28" fmla="*/ 0 w 284"/>
                <a:gd name="T29" fmla="*/ 111 h 283"/>
                <a:gd name="T30" fmla="*/ 0 w 284"/>
                <a:gd name="T31" fmla="*/ 98 h 283"/>
                <a:gd name="T32" fmla="*/ 0 w 284"/>
                <a:gd name="T33" fmla="*/ 86 h 283"/>
                <a:gd name="T34" fmla="*/ 0 w 284"/>
                <a:gd name="T35" fmla="*/ 74 h 283"/>
                <a:gd name="T36" fmla="*/ 0 w 284"/>
                <a:gd name="T37" fmla="*/ 61 h 283"/>
                <a:gd name="T38" fmla="*/ 0 w 284"/>
                <a:gd name="T39" fmla="*/ 49 h 283"/>
                <a:gd name="T40" fmla="*/ 0 w 284"/>
                <a:gd name="T41" fmla="*/ 37 h 283"/>
                <a:gd name="T42" fmla="*/ 0 w 284"/>
                <a:gd name="T43" fmla="*/ 24 h 283"/>
                <a:gd name="T44" fmla="*/ 24 w 284"/>
                <a:gd name="T45" fmla="*/ 12 h 283"/>
                <a:gd name="T46" fmla="*/ 48 w 284"/>
                <a:gd name="T47" fmla="*/ 12 h 283"/>
                <a:gd name="T48" fmla="*/ 71 w 284"/>
                <a:gd name="T49" fmla="*/ 12 h 283"/>
                <a:gd name="T50" fmla="*/ 95 w 284"/>
                <a:gd name="T51" fmla="*/ 12 h 283"/>
                <a:gd name="T52" fmla="*/ 95 w 284"/>
                <a:gd name="T53" fmla="*/ 12 h 283"/>
                <a:gd name="T54" fmla="*/ 119 w 284"/>
                <a:gd name="T55" fmla="*/ 0 h 283"/>
                <a:gd name="T56" fmla="*/ 142 w 284"/>
                <a:gd name="T57" fmla="*/ 0 h 283"/>
                <a:gd name="T58" fmla="*/ 166 w 284"/>
                <a:gd name="T59" fmla="*/ 0 h 283"/>
                <a:gd name="T60" fmla="*/ 189 w 284"/>
                <a:gd name="T61" fmla="*/ 0 h 283"/>
                <a:gd name="T62" fmla="*/ 213 w 284"/>
                <a:gd name="T63" fmla="*/ 0 h 283"/>
                <a:gd name="T64" fmla="*/ 237 w 284"/>
                <a:gd name="T65" fmla="*/ 0 h 283"/>
                <a:gd name="T66" fmla="*/ 260 w 284"/>
                <a:gd name="T67" fmla="*/ 0 h 283"/>
                <a:gd name="T68" fmla="*/ 284 w 284"/>
                <a:gd name="T69"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4" h="283">
                  <a:moveTo>
                    <a:pt x="0" y="283"/>
                  </a:moveTo>
                  <a:lnTo>
                    <a:pt x="0" y="283"/>
                  </a:lnTo>
                  <a:lnTo>
                    <a:pt x="0" y="271"/>
                  </a:lnTo>
                  <a:lnTo>
                    <a:pt x="0" y="271"/>
                  </a:lnTo>
                  <a:lnTo>
                    <a:pt x="0" y="259"/>
                  </a:lnTo>
                  <a:lnTo>
                    <a:pt x="0" y="259"/>
                  </a:lnTo>
                  <a:lnTo>
                    <a:pt x="0" y="246"/>
                  </a:lnTo>
                  <a:lnTo>
                    <a:pt x="0" y="246"/>
                  </a:lnTo>
                  <a:lnTo>
                    <a:pt x="0" y="234"/>
                  </a:lnTo>
                  <a:lnTo>
                    <a:pt x="0" y="234"/>
                  </a:lnTo>
                  <a:lnTo>
                    <a:pt x="0" y="222"/>
                  </a:lnTo>
                  <a:lnTo>
                    <a:pt x="0" y="222"/>
                  </a:lnTo>
                  <a:lnTo>
                    <a:pt x="0" y="209"/>
                  </a:lnTo>
                  <a:lnTo>
                    <a:pt x="0" y="209"/>
                  </a:lnTo>
                  <a:lnTo>
                    <a:pt x="0" y="197"/>
                  </a:lnTo>
                  <a:lnTo>
                    <a:pt x="0" y="197"/>
                  </a:lnTo>
                  <a:lnTo>
                    <a:pt x="0" y="185"/>
                  </a:lnTo>
                  <a:lnTo>
                    <a:pt x="0" y="185"/>
                  </a:lnTo>
                  <a:lnTo>
                    <a:pt x="0" y="172"/>
                  </a:lnTo>
                  <a:lnTo>
                    <a:pt x="0" y="172"/>
                  </a:lnTo>
                  <a:lnTo>
                    <a:pt x="0" y="160"/>
                  </a:lnTo>
                  <a:lnTo>
                    <a:pt x="0" y="160"/>
                  </a:lnTo>
                  <a:lnTo>
                    <a:pt x="0" y="148"/>
                  </a:lnTo>
                  <a:lnTo>
                    <a:pt x="0" y="148"/>
                  </a:lnTo>
                  <a:lnTo>
                    <a:pt x="0" y="135"/>
                  </a:lnTo>
                  <a:lnTo>
                    <a:pt x="0" y="135"/>
                  </a:lnTo>
                  <a:lnTo>
                    <a:pt x="0" y="123"/>
                  </a:lnTo>
                  <a:lnTo>
                    <a:pt x="0" y="123"/>
                  </a:lnTo>
                  <a:lnTo>
                    <a:pt x="0" y="111"/>
                  </a:lnTo>
                  <a:lnTo>
                    <a:pt x="0" y="111"/>
                  </a:lnTo>
                  <a:lnTo>
                    <a:pt x="0" y="98"/>
                  </a:lnTo>
                  <a:lnTo>
                    <a:pt x="0" y="98"/>
                  </a:lnTo>
                  <a:lnTo>
                    <a:pt x="0" y="86"/>
                  </a:lnTo>
                  <a:lnTo>
                    <a:pt x="0" y="86"/>
                  </a:lnTo>
                  <a:lnTo>
                    <a:pt x="0" y="74"/>
                  </a:lnTo>
                  <a:lnTo>
                    <a:pt x="0" y="74"/>
                  </a:lnTo>
                  <a:lnTo>
                    <a:pt x="0" y="61"/>
                  </a:lnTo>
                  <a:lnTo>
                    <a:pt x="0" y="61"/>
                  </a:lnTo>
                  <a:lnTo>
                    <a:pt x="0" y="49"/>
                  </a:lnTo>
                  <a:lnTo>
                    <a:pt x="0" y="49"/>
                  </a:lnTo>
                  <a:lnTo>
                    <a:pt x="0" y="37"/>
                  </a:lnTo>
                  <a:lnTo>
                    <a:pt x="0" y="37"/>
                  </a:lnTo>
                  <a:lnTo>
                    <a:pt x="0" y="24"/>
                  </a:lnTo>
                  <a:lnTo>
                    <a:pt x="0" y="24"/>
                  </a:lnTo>
                  <a:lnTo>
                    <a:pt x="0" y="12"/>
                  </a:lnTo>
                  <a:lnTo>
                    <a:pt x="24" y="12"/>
                  </a:lnTo>
                  <a:lnTo>
                    <a:pt x="24" y="12"/>
                  </a:lnTo>
                  <a:lnTo>
                    <a:pt x="48" y="12"/>
                  </a:lnTo>
                  <a:lnTo>
                    <a:pt x="48" y="12"/>
                  </a:lnTo>
                  <a:lnTo>
                    <a:pt x="71" y="12"/>
                  </a:lnTo>
                  <a:lnTo>
                    <a:pt x="71" y="12"/>
                  </a:lnTo>
                  <a:lnTo>
                    <a:pt x="95" y="12"/>
                  </a:lnTo>
                  <a:lnTo>
                    <a:pt x="95" y="12"/>
                  </a:lnTo>
                  <a:lnTo>
                    <a:pt x="95" y="12"/>
                  </a:lnTo>
                  <a:lnTo>
                    <a:pt x="95" y="0"/>
                  </a:lnTo>
                  <a:lnTo>
                    <a:pt x="119" y="0"/>
                  </a:lnTo>
                  <a:lnTo>
                    <a:pt x="119" y="0"/>
                  </a:lnTo>
                  <a:lnTo>
                    <a:pt x="142" y="0"/>
                  </a:lnTo>
                  <a:lnTo>
                    <a:pt x="142" y="0"/>
                  </a:lnTo>
                  <a:lnTo>
                    <a:pt x="166" y="0"/>
                  </a:lnTo>
                  <a:lnTo>
                    <a:pt x="166" y="0"/>
                  </a:lnTo>
                  <a:lnTo>
                    <a:pt x="189" y="0"/>
                  </a:lnTo>
                  <a:lnTo>
                    <a:pt x="189" y="0"/>
                  </a:lnTo>
                  <a:lnTo>
                    <a:pt x="213" y="0"/>
                  </a:lnTo>
                  <a:lnTo>
                    <a:pt x="213" y="0"/>
                  </a:lnTo>
                  <a:lnTo>
                    <a:pt x="237" y="0"/>
                  </a:lnTo>
                  <a:lnTo>
                    <a:pt x="237" y="0"/>
                  </a:lnTo>
                  <a:lnTo>
                    <a:pt x="260" y="0"/>
                  </a:lnTo>
                  <a:lnTo>
                    <a:pt x="260" y="0"/>
                  </a:lnTo>
                  <a:lnTo>
                    <a:pt x="284" y="0"/>
                  </a:lnTo>
                  <a:lnTo>
                    <a:pt x="284" y="0"/>
                  </a:lnTo>
                </a:path>
              </a:pathLst>
            </a:custGeom>
            <a:noFill/>
            <a:ln w="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37" name="Line 40"/>
            <p:cNvSpPr>
              <a:spLocks noChangeShapeType="1"/>
            </p:cNvSpPr>
            <p:nvPr/>
          </p:nvSpPr>
          <p:spPr bwMode="auto">
            <a:xfrm flipV="1">
              <a:off x="2922994" y="768350"/>
              <a:ext cx="3928655" cy="3949700"/>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1050">
                <a:solidFill>
                  <a:prstClr val="black"/>
                </a:solidFill>
                <a:latin typeface="Arial" pitchFamily="34" charset="0"/>
                <a:cs typeface="Arial" pitchFamily="34" charset="0"/>
              </a:endParaRPr>
            </a:p>
          </p:txBody>
        </p:sp>
        <p:sp>
          <p:nvSpPr>
            <p:cNvPr id="38" name="Rectangle 41"/>
            <p:cNvSpPr>
              <a:spLocks noChangeArrowheads="1"/>
            </p:cNvSpPr>
            <p:nvPr/>
          </p:nvSpPr>
          <p:spPr bwMode="auto">
            <a:xfrm>
              <a:off x="4571999" y="3586163"/>
              <a:ext cx="2230199" cy="746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endParaRPr lang="en-US" sz="900">
                <a:solidFill>
                  <a:prstClr val="black"/>
                </a:solidFill>
                <a:latin typeface="Arial" pitchFamily="34" charset="0"/>
                <a:cs typeface="Arial" pitchFamily="34" charset="0"/>
              </a:endParaRPr>
            </a:p>
          </p:txBody>
        </p:sp>
        <p:sp>
          <p:nvSpPr>
            <p:cNvPr id="39" name="Rectangle 42"/>
            <p:cNvSpPr>
              <a:spLocks noChangeArrowheads="1"/>
            </p:cNvSpPr>
            <p:nvPr/>
          </p:nvSpPr>
          <p:spPr bwMode="auto">
            <a:xfrm>
              <a:off x="4265612" y="3586164"/>
              <a:ext cx="2536586" cy="746125"/>
            </a:xfrm>
            <a:prstGeom prst="rect">
              <a:avLst/>
            </a:prstGeom>
            <a:noFill/>
            <a:ln w="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900">
                <a:solidFill>
                  <a:prstClr val="black"/>
                </a:solidFill>
                <a:latin typeface="Arial" pitchFamily="34" charset="0"/>
                <a:cs typeface="Arial" pitchFamily="34" charset="0"/>
              </a:endParaRPr>
            </a:p>
          </p:txBody>
        </p:sp>
        <p:sp>
          <p:nvSpPr>
            <p:cNvPr id="40" name="Line 43"/>
            <p:cNvSpPr>
              <a:spLocks noChangeShapeType="1"/>
            </p:cNvSpPr>
            <p:nvPr/>
          </p:nvSpPr>
          <p:spPr bwMode="auto">
            <a:xfrm>
              <a:off x="4436541" y="3727450"/>
              <a:ext cx="217487" cy="0"/>
            </a:xfrm>
            <a:prstGeom prst="line">
              <a:avLst/>
            </a:prstGeom>
            <a:noFill/>
            <a:ln w="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900">
                <a:solidFill>
                  <a:prstClr val="black"/>
                </a:solidFill>
                <a:latin typeface="Arial" pitchFamily="34" charset="0"/>
                <a:cs typeface="Arial" pitchFamily="34" charset="0"/>
              </a:endParaRPr>
            </a:p>
          </p:txBody>
        </p:sp>
        <p:sp>
          <p:nvSpPr>
            <p:cNvPr id="41" name="Line 44"/>
            <p:cNvSpPr>
              <a:spLocks noChangeShapeType="1"/>
            </p:cNvSpPr>
            <p:nvPr/>
          </p:nvSpPr>
          <p:spPr bwMode="auto">
            <a:xfrm>
              <a:off x="4436541" y="3881438"/>
              <a:ext cx="217487" cy="0"/>
            </a:xfrm>
            <a:prstGeom prst="line">
              <a:avLst/>
            </a:prstGeom>
            <a:noFill/>
            <a:ln w="8" cap="rnd">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900">
                <a:solidFill>
                  <a:prstClr val="black"/>
                </a:solidFill>
                <a:latin typeface="Arial" pitchFamily="34" charset="0"/>
                <a:cs typeface="Arial" pitchFamily="34" charset="0"/>
              </a:endParaRPr>
            </a:p>
          </p:txBody>
        </p:sp>
        <p:sp>
          <p:nvSpPr>
            <p:cNvPr id="42" name="Line 45"/>
            <p:cNvSpPr>
              <a:spLocks noChangeShapeType="1"/>
            </p:cNvSpPr>
            <p:nvPr/>
          </p:nvSpPr>
          <p:spPr bwMode="auto">
            <a:xfrm>
              <a:off x="4436541" y="4022725"/>
              <a:ext cx="217487" cy="0"/>
            </a:xfrm>
            <a:prstGeom prst="line">
              <a:avLst/>
            </a:prstGeom>
            <a:noFill/>
            <a:ln w="8" cap="rnd">
              <a:solidFill>
                <a:srgbClr val="00CD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900">
                <a:solidFill>
                  <a:prstClr val="black"/>
                </a:solidFill>
                <a:latin typeface="Arial" pitchFamily="34" charset="0"/>
                <a:cs typeface="Arial" pitchFamily="34" charset="0"/>
              </a:endParaRPr>
            </a:p>
          </p:txBody>
        </p:sp>
        <p:sp>
          <p:nvSpPr>
            <p:cNvPr id="43" name="Line 46"/>
            <p:cNvSpPr>
              <a:spLocks noChangeShapeType="1"/>
            </p:cNvSpPr>
            <p:nvPr/>
          </p:nvSpPr>
          <p:spPr bwMode="auto">
            <a:xfrm>
              <a:off x="4436541" y="4178300"/>
              <a:ext cx="217487" cy="0"/>
            </a:xfrm>
            <a:prstGeom prst="line">
              <a:avLst/>
            </a:prstGeom>
            <a:noFill/>
            <a:ln w="8" cap="rnd">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US" sz="900">
                <a:solidFill>
                  <a:prstClr val="black"/>
                </a:solidFill>
                <a:latin typeface="Arial" pitchFamily="34" charset="0"/>
                <a:cs typeface="Arial" pitchFamily="34" charset="0"/>
              </a:endParaRPr>
            </a:p>
          </p:txBody>
        </p:sp>
        <p:sp>
          <p:nvSpPr>
            <p:cNvPr id="44" name="Rectangle 47"/>
            <p:cNvSpPr>
              <a:spLocks noChangeArrowheads="1"/>
            </p:cNvSpPr>
            <p:nvPr/>
          </p:nvSpPr>
          <p:spPr bwMode="auto">
            <a:xfrm>
              <a:off x="4769916" y="3651250"/>
              <a:ext cx="1945635" cy="21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900" dirty="0">
                  <a:solidFill>
                    <a:srgbClr val="000000"/>
                  </a:solidFill>
                  <a:latin typeface="Arial" pitchFamily="34" charset="0"/>
                  <a:cs typeface="Arial" pitchFamily="34" charset="0"/>
                </a:rPr>
                <a:t>MUC5AC+MUC4+CA19-9</a:t>
              </a:r>
              <a:endParaRPr lang="en-US" sz="900" dirty="0">
                <a:solidFill>
                  <a:prstClr val="black"/>
                </a:solidFill>
                <a:latin typeface="Arial" pitchFamily="34" charset="0"/>
                <a:cs typeface="Arial" pitchFamily="34" charset="0"/>
              </a:endParaRPr>
            </a:p>
          </p:txBody>
        </p:sp>
        <p:sp>
          <p:nvSpPr>
            <p:cNvPr id="45" name="Rectangle 48"/>
            <p:cNvSpPr>
              <a:spLocks noChangeArrowheads="1"/>
            </p:cNvSpPr>
            <p:nvPr/>
          </p:nvSpPr>
          <p:spPr bwMode="auto">
            <a:xfrm>
              <a:off x="4769916" y="3792539"/>
              <a:ext cx="707504" cy="21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900" dirty="0">
                  <a:solidFill>
                    <a:srgbClr val="000000"/>
                  </a:solidFill>
                  <a:latin typeface="Arial" pitchFamily="34" charset="0"/>
                  <a:cs typeface="Arial" pitchFamily="34" charset="0"/>
                </a:rPr>
                <a:t>MUC5AC</a:t>
              </a:r>
              <a:endParaRPr lang="en-US" sz="900" dirty="0">
                <a:solidFill>
                  <a:prstClr val="black"/>
                </a:solidFill>
                <a:latin typeface="Arial" pitchFamily="34" charset="0"/>
                <a:cs typeface="Arial" pitchFamily="34" charset="0"/>
              </a:endParaRPr>
            </a:p>
          </p:txBody>
        </p:sp>
        <p:sp>
          <p:nvSpPr>
            <p:cNvPr id="46" name="Rectangle 49"/>
            <p:cNvSpPr>
              <a:spLocks noChangeArrowheads="1"/>
            </p:cNvSpPr>
            <p:nvPr/>
          </p:nvSpPr>
          <p:spPr bwMode="auto">
            <a:xfrm>
              <a:off x="4769916" y="3946525"/>
              <a:ext cx="474773" cy="21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900">
                  <a:solidFill>
                    <a:srgbClr val="000000"/>
                  </a:solidFill>
                  <a:latin typeface="Arial" pitchFamily="34" charset="0"/>
                  <a:cs typeface="Arial" pitchFamily="34" charset="0"/>
                </a:rPr>
                <a:t>MUC4</a:t>
              </a:r>
              <a:endParaRPr lang="en-US" sz="900">
                <a:solidFill>
                  <a:prstClr val="black"/>
                </a:solidFill>
                <a:latin typeface="Arial" pitchFamily="34" charset="0"/>
                <a:cs typeface="Arial" pitchFamily="34" charset="0"/>
              </a:endParaRPr>
            </a:p>
          </p:txBody>
        </p:sp>
        <p:sp>
          <p:nvSpPr>
            <p:cNvPr id="47" name="Rectangle 50"/>
            <p:cNvSpPr>
              <a:spLocks noChangeArrowheads="1"/>
            </p:cNvSpPr>
            <p:nvPr/>
          </p:nvSpPr>
          <p:spPr bwMode="auto">
            <a:xfrm>
              <a:off x="4769916" y="4102101"/>
              <a:ext cx="567865" cy="21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900">
                  <a:solidFill>
                    <a:srgbClr val="000000"/>
                  </a:solidFill>
                  <a:latin typeface="Arial" pitchFamily="34" charset="0"/>
                  <a:cs typeface="Arial" pitchFamily="34" charset="0"/>
                </a:rPr>
                <a:t>CA19-9</a:t>
              </a:r>
              <a:endParaRPr lang="en-US" sz="900">
                <a:solidFill>
                  <a:prstClr val="black"/>
                </a:solidFill>
                <a:latin typeface="Arial" pitchFamily="34" charset="0"/>
                <a:cs typeface="Arial" pitchFamily="34" charset="0"/>
              </a:endParaRPr>
            </a:p>
          </p:txBody>
        </p:sp>
      </p:grpSp>
      <p:pic>
        <p:nvPicPr>
          <p:cNvPr id="3" name="Picture 2"/>
          <p:cNvPicPr>
            <a:picLocks noChangeAspect="1"/>
          </p:cNvPicPr>
          <p:nvPr/>
        </p:nvPicPr>
        <p:blipFill>
          <a:blip r:embed="rId2"/>
          <a:stretch>
            <a:fillRect/>
          </a:stretch>
        </p:blipFill>
        <p:spPr>
          <a:xfrm>
            <a:off x="599787" y="4396385"/>
            <a:ext cx="7716457" cy="2169901"/>
          </a:xfrm>
          <a:prstGeom prst="rect">
            <a:avLst/>
          </a:prstGeom>
        </p:spPr>
      </p:pic>
      <p:sp>
        <p:nvSpPr>
          <p:cNvPr id="4" name="Rectangle 3"/>
          <p:cNvSpPr/>
          <p:nvPr/>
        </p:nvSpPr>
        <p:spPr>
          <a:xfrm>
            <a:off x="5646559" y="1463980"/>
            <a:ext cx="2684930" cy="2677656"/>
          </a:xfrm>
          <a:prstGeom prst="rect">
            <a:avLst/>
          </a:prstGeom>
        </p:spPr>
        <p:txBody>
          <a:bodyPr wrap="square">
            <a:spAutoFit/>
          </a:bodyPr>
          <a:lstStyle/>
          <a:p>
            <a:pPr algn="just" defTabSz="685800"/>
            <a:r>
              <a:rPr lang="en-US" sz="1200" b="1" dirty="0">
                <a:solidFill>
                  <a:srgbClr val="002060"/>
                </a:solidFill>
                <a:latin typeface="Arial" panose="020B0604020202020204" pitchFamily="34" charset="0"/>
              </a:rPr>
              <a:t>The combined utility of MUC4, MUC5AC and A19-9 for differentiating EPC from  controls. Differences of biomarkers between PDAC compared to control subjects were assessed using logistic regression and ROC curve analysis. Cutoff points were determined for each marker using optimal SN and SP. MUC4, MUC5AC and CA19-9 added up to differentiate PC cases from benign controls with SN of 95% and SP of 100%</a:t>
            </a:r>
            <a:endParaRPr lang="en-US" sz="1200" b="1" dirty="0">
              <a:solidFill>
                <a:srgbClr val="002060"/>
              </a:solidFill>
              <a:latin typeface="Calibri"/>
            </a:endParaRPr>
          </a:p>
        </p:txBody>
      </p:sp>
    </p:spTree>
    <p:extLst>
      <p:ext uri="{BB962C8B-B14F-4D97-AF65-F5344CB8AC3E}">
        <p14:creationId xmlns:p14="http://schemas.microsoft.com/office/powerpoint/2010/main" val="1448948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151"/>
            <a:ext cx="9144000" cy="523220"/>
          </a:xfrm>
          <a:prstGeom prst="rect">
            <a:avLst/>
          </a:prstGeom>
          <a:solidFill>
            <a:schemeClr val="accent1">
              <a:lumMod val="60000"/>
              <a:lumOff val="40000"/>
            </a:schemeClr>
          </a:solidFill>
        </p:spPr>
        <p:txBody>
          <a:bodyPr wrap="square" rtlCol="0">
            <a:spAutoFit/>
          </a:bodyPr>
          <a:lstStyle/>
          <a:p>
            <a:pPr algn="ctr" fontAlgn="base">
              <a:spcBef>
                <a:spcPct val="0"/>
              </a:spcBef>
              <a:spcAft>
                <a:spcPct val="0"/>
              </a:spcAft>
              <a:defRPr/>
            </a:pP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PRESENTATION OUTLINE</a:t>
            </a:r>
          </a:p>
        </p:txBody>
      </p:sp>
      <p:pic>
        <p:nvPicPr>
          <p:cNvPr id="5" name="Picture 4"/>
          <p:cNvPicPr>
            <a:picLocks noChangeAspect="1"/>
          </p:cNvPicPr>
          <p:nvPr/>
        </p:nvPicPr>
        <p:blipFill>
          <a:blip r:embed="rId2"/>
          <a:stretch>
            <a:fillRect/>
          </a:stretch>
        </p:blipFill>
        <p:spPr>
          <a:xfrm>
            <a:off x="1" y="-11836"/>
            <a:ext cx="1004207" cy="536207"/>
          </a:xfrm>
          <a:prstGeom prst="rect">
            <a:avLst/>
          </a:prstGeom>
        </p:spPr>
      </p:pic>
      <p:pic>
        <p:nvPicPr>
          <p:cNvPr id="6" name="Picture 5"/>
          <p:cNvPicPr>
            <a:picLocks noChangeAspect="1"/>
          </p:cNvPicPr>
          <p:nvPr/>
        </p:nvPicPr>
        <p:blipFill>
          <a:blip r:embed="rId3"/>
          <a:stretch>
            <a:fillRect/>
          </a:stretch>
        </p:blipFill>
        <p:spPr>
          <a:xfrm>
            <a:off x="8345692" y="6242439"/>
            <a:ext cx="798308" cy="580008"/>
          </a:xfrm>
          <a:prstGeom prst="rect">
            <a:avLst/>
          </a:prstGeom>
        </p:spPr>
      </p:pic>
      <p:sp>
        <p:nvSpPr>
          <p:cNvPr id="7" name="TextBox 6"/>
          <p:cNvSpPr txBox="1"/>
          <p:nvPr/>
        </p:nvSpPr>
        <p:spPr>
          <a:xfrm>
            <a:off x="855352" y="749595"/>
            <a:ext cx="7317098" cy="4154984"/>
          </a:xfrm>
          <a:prstGeom prst="rect">
            <a:avLst/>
          </a:prstGeom>
          <a:noFill/>
        </p:spPr>
        <p:txBody>
          <a:bodyPr wrap="square" rtlCol="0">
            <a:spAutoFit/>
          </a:bodyPr>
          <a:lstStyle/>
          <a:p>
            <a:pPr marL="285750" indent="-285750">
              <a:buFont typeface="Wingdings" panose="05000000000000000000" pitchFamily="2" charset="2"/>
              <a:buChar char="v"/>
            </a:pPr>
            <a:r>
              <a:rPr lang="en-US" sz="2400" dirty="0" smtClean="0">
                <a:latin typeface="Arial" panose="020B0604020202020204" pitchFamily="34" charset="0"/>
                <a:cs typeface="Arial" panose="020B0604020202020204" pitchFamily="34" charset="0"/>
              </a:rPr>
              <a:t>Mucins</a:t>
            </a:r>
            <a:r>
              <a:rPr lang="en-US" sz="2400" dirty="0">
                <a:latin typeface="Arial" panose="020B0604020202020204" pitchFamily="34" charset="0"/>
                <a:cs typeface="Arial" panose="020B0604020202020204" pitchFamily="34" charset="0"/>
              </a:rPr>
              <a:t>: Potential diagnostic marker</a:t>
            </a:r>
          </a:p>
          <a:p>
            <a:pPr marL="285750" indent="-285750">
              <a:buFont typeface="Wingdings" panose="05000000000000000000" pitchFamily="2" charset="2"/>
              <a:buChar char="v"/>
            </a:pPr>
            <a:r>
              <a:rPr lang="en-US" sz="2400" dirty="0" smtClean="0">
                <a:latin typeface="Arial" panose="020B0604020202020204" pitchFamily="34" charset="0"/>
                <a:cs typeface="Arial" panose="020B0604020202020204" pitchFamily="34" charset="0"/>
              </a:rPr>
              <a:t>MUC4 &amp;MUC5AC</a:t>
            </a: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400" b="1" dirty="0">
                <a:solidFill>
                  <a:srgbClr val="FF0000"/>
                </a:solidFill>
                <a:latin typeface="Arial" panose="020B0604020202020204" pitchFamily="34" charset="0"/>
                <a:cs typeface="Arial" panose="020B0604020202020204" pitchFamily="34" charset="0"/>
              </a:rPr>
              <a:t>Assessment of </a:t>
            </a:r>
            <a:r>
              <a:rPr lang="en-US" sz="2400" b="1" dirty="0" smtClean="0">
                <a:solidFill>
                  <a:srgbClr val="FF0000"/>
                </a:solidFill>
                <a:latin typeface="Arial" panose="020B0604020202020204" pitchFamily="34" charset="0"/>
                <a:cs typeface="Arial" panose="020B0604020202020204" pitchFamily="34" charset="0"/>
              </a:rPr>
              <a:t>mucins </a:t>
            </a:r>
            <a:r>
              <a:rPr lang="en-US" sz="2400" b="1" dirty="0">
                <a:solidFill>
                  <a:srgbClr val="FF0000"/>
                </a:solidFill>
                <a:latin typeface="Arial" panose="020B0604020202020204" pitchFamily="34" charset="0"/>
                <a:cs typeface="Arial" panose="020B0604020202020204" pitchFamily="34" charset="0"/>
              </a:rPr>
              <a:t>diagnostic </a:t>
            </a:r>
            <a:r>
              <a:rPr lang="en-US" sz="2400" b="1" dirty="0" smtClean="0">
                <a:solidFill>
                  <a:srgbClr val="FF0000"/>
                </a:solidFill>
                <a:latin typeface="Arial" panose="020B0604020202020204" pitchFamily="34" charset="0"/>
                <a:cs typeface="Arial" panose="020B0604020202020204" pitchFamily="34" charset="0"/>
              </a:rPr>
              <a:t>potential (AIM 1)</a:t>
            </a:r>
            <a:endParaRPr lang="en-US" sz="2400" b="1" dirty="0">
              <a:solidFill>
                <a:srgbClr val="FF00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v"/>
            </a:pPr>
            <a:r>
              <a:rPr lang="en-US" sz="2400" dirty="0">
                <a:latin typeface="Arial" panose="020B0604020202020204" pitchFamily="34" charset="0"/>
                <a:cs typeface="Arial" panose="020B0604020202020204" pitchFamily="34" charset="0"/>
              </a:rPr>
              <a:t>IHC studies</a:t>
            </a:r>
          </a:p>
          <a:p>
            <a:pPr marL="1200150" lvl="2" indent="-285750">
              <a:buFont typeface="Wingdings" panose="05000000000000000000" pitchFamily="2" charset="2"/>
              <a:buChar char="v"/>
            </a:pPr>
            <a:r>
              <a:rPr lang="en-US" sz="2400" dirty="0">
                <a:latin typeface="Arial" panose="020B0604020202020204" pitchFamily="34" charset="0"/>
                <a:cs typeface="Arial" panose="020B0604020202020204" pitchFamily="34" charset="0"/>
              </a:rPr>
              <a:t>Training set</a:t>
            </a:r>
          </a:p>
          <a:p>
            <a:pPr marL="1200150" lvl="2" indent="-285750">
              <a:buFont typeface="Wingdings" panose="05000000000000000000" pitchFamily="2" charset="2"/>
              <a:buChar char="v"/>
            </a:pPr>
            <a:r>
              <a:rPr lang="en-US" sz="2400" dirty="0">
                <a:latin typeface="Arial" panose="020B0604020202020204" pitchFamily="34" charset="0"/>
                <a:cs typeface="Arial" panose="020B0604020202020204" pitchFamily="34" charset="0"/>
              </a:rPr>
              <a:t>Validation set I</a:t>
            </a:r>
          </a:p>
          <a:p>
            <a:pPr marL="1200150" lvl="2" indent="-285750">
              <a:buFont typeface="Wingdings" panose="05000000000000000000" pitchFamily="2" charset="2"/>
              <a:buChar char="v"/>
            </a:pPr>
            <a:r>
              <a:rPr lang="en-US" sz="2400" dirty="0">
                <a:latin typeface="Arial" panose="020B0604020202020204" pitchFamily="34" charset="0"/>
                <a:cs typeface="Arial" panose="020B0604020202020204" pitchFamily="34" charset="0"/>
              </a:rPr>
              <a:t>Blinded Validation set II</a:t>
            </a:r>
          </a:p>
          <a:p>
            <a:pPr marL="1200150" lvl="2" indent="-285750">
              <a:buFont typeface="Wingdings" panose="05000000000000000000" pitchFamily="2" charset="2"/>
              <a:buChar char="v"/>
            </a:pPr>
            <a:r>
              <a:rPr lang="en-US" sz="2400" b="1" dirty="0">
                <a:solidFill>
                  <a:srgbClr val="FF0000"/>
                </a:solidFill>
                <a:latin typeface="Arial" panose="020B0604020202020204" pitchFamily="34" charset="0"/>
                <a:cs typeface="Arial" panose="020B0604020202020204" pitchFamily="34" charset="0"/>
              </a:rPr>
              <a:t>REFERENCE SET from </a:t>
            </a:r>
            <a:r>
              <a:rPr lang="en-US" sz="2400" b="1" dirty="0" smtClean="0">
                <a:solidFill>
                  <a:srgbClr val="FF0000"/>
                </a:solidFill>
                <a:latin typeface="Arial" panose="020B0604020202020204" pitchFamily="34" charset="0"/>
                <a:cs typeface="Arial" panose="020B0604020202020204" pitchFamily="34" charset="0"/>
              </a:rPr>
              <a:t>EDRN</a:t>
            </a:r>
          </a:p>
          <a:p>
            <a:pPr marL="1200150" lvl="2" indent="-285750">
              <a:buFont typeface="Wingdings" panose="05000000000000000000" pitchFamily="2" charset="2"/>
              <a:buChar char="v"/>
            </a:pPr>
            <a:r>
              <a:rPr lang="en-US" sz="2400" b="1" dirty="0">
                <a:solidFill>
                  <a:srgbClr val="FF0000"/>
                </a:solidFill>
                <a:latin typeface="Arial" panose="020B0604020202020204" pitchFamily="34" charset="0"/>
                <a:cs typeface="Arial" panose="020B0604020202020204" pitchFamily="34" charset="0"/>
              </a:rPr>
              <a:t> </a:t>
            </a:r>
            <a:r>
              <a:rPr lang="en-US" sz="2400" b="1" dirty="0" smtClean="0">
                <a:solidFill>
                  <a:srgbClr val="FF0000"/>
                </a:solidFill>
                <a:latin typeface="Arial" panose="020B0604020202020204" pitchFamily="34" charset="0"/>
                <a:cs typeface="Arial" panose="020B0604020202020204" pitchFamily="34" charset="0"/>
              </a:rPr>
              <a:t>Trefoil Factors (TFFS) and MUCs</a:t>
            </a:r>
          </a:p>
          <a:p>
            <a:pPr lvl="2"/>
            <a:endParaRPr lang="en-US" sz="2400" b="1" dirty="0">
              <a:solidFill>
                <a:srgbClr val="FF0000"/>
              </a:solidFill>
              <a:latin typeface="Arial" panose="020B0604020202020204" pitchFamily="34" charset="0"/>
              <a:cs typeface="Arial" panose="020B0604020202020204" pitchFamily="34" charset="0"/>
            </a:endParaRPr>
          </a:p>
        </p:txBody>
      </p:sp>
      <p:sp>
        <p:nvSpPr>
          <p:cNvPr id="2" name="TextBox 1"/>
          <p:cNvSpPr txBox="1"/>
          <p:nvPr/>
        </p:nvSpPr>
        <p:spPr>
          <a:xfrm>
            <a:off x="830966" y="4904579"/>
            <a:ext cx="7341484" cy="830997"/>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smtClean="0">
                <a:solidFill>
                  <a:srgbClr val="FF0000"/>
                </a:solidFill>
                <a:latin typeface="Arial" panose="020B0604020202020204" pitchFamily="34" charset="0"/>
                <a:cs typeface="Arial" panose="020B0604020202020204" pitchFamily="34" charset="0"/>
              </a:rPr>
              <a:t>Differentiating  Benign and Malignant Cystic Neoplasms (Aim 2)</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4564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291" y="2317687"/>
            <a:ext cx="7716982" cy="1323439"/>
          </a:xfrm>
          <a:prstGeom prst="rect">
            <a:avLst/>
          </a:prstGeom>
          <a:solidFill>
            <a:schemeClr val="accent2">
              <a:lumMod val="20000"/>
              <a:lumOff val="80000"/>
            </a:schemeClr>
          </a:solidFill>
          <a:ln w="19050">
            <a:solidFill>
              <a:srgbClr val="0070C0"/>
            </a:solidFill>
          </a:ln>
        </p:spPr>
        <p:txBody>
          <a:bodyPr wrap="square" rtlCol="0">
            <a:spAutoFit/>
          </a:bodyPr>
          <a:lstStyle/>
          <a:p>
            <a:pPr algn="ctr"/>
            <a:r>
              <a:rPr lang="en-US" sz="4000" dirty="0" smtClean="0">
                <a:latin typeface="Arial" panose="020B0604020202020204" pitchFamily="34" charset="0"/>
                <a:cs typeface="Arial" panose="020B0604020202020204" pitchFamily="34" charset="0"/>
              </a:rPr>
              <a:t>Diagnostic Significance of </a:t>
            </a:r>
          </a:p>
          <a:p>
            <a:pPr algn="ctr"/>
            <a:r>
              <a:rPr lang="en-US" sz="4000" dirty="0" smtClean="0">
                <a:latin typeface="Arial" panose="020B0604020202020204" pitchFamily="34" charset="0"/>
                <a:cs typeface="Arial" panose="020B0604020202020204" pitchFamily="34" charset="0"/>
              </a:rPr>
              <a:t>Trefoil Factors (TFFs)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0010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4835" y="1951960"/>
            <a:ext cx="3632229" cy="272417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965785050"/>
              </p:ext>
            </p:extLst>
          </p:nvPr>
        </p:nvGraphicFramePr>
        <p:xfrm>
          <a:off x="4739007" y="1978138"/>
          <a:ext cx="3976255" cy="2482780"/>
        </p:xfrm>
        <a:graphic>
          <a:graphicData uri="http://schemas.openxmlformats.org/drawingml/2006/table">
            <a:tbl>
              <a:tblPr/>
              <a:tblGrid>
                <a:gridCol w="2266385">
                  <a:extLst>
                    <a:ext uri="{9D8B030D-6E8A-4147-A177-3AD203B41FA5}">
                      <a16:colId xmlns:a16="http://schemas.microsoft.com/office/drawing/2014/main" val="20000"/>
                    </a:ext>
                  </a:extLst>
                </a:gridCol>
                <a:gridCol w="1709870">
                  <a:extLst>
                    <a:ext uri="{9D8B030D-6E8A-4147-A177-3AD203B41FA5}">
                      <a16:colId xmlns:a16="http://schemas.microsoft.com/office/drawing/2014/main" val="20001"/>
                    </a:ext>
                  </a:extLst>
                </a:gridCol>
              </a:tblGrid>
              <a:tr h="208854">
                <a:tc>
                  <a:txBody>
                    <a:bodyPr/>
                    <a:lstStyle/>
                    <a:p>
                      <a:pPr algn="l" fontAlgn="b"/>
                      <a:r>
                        <a:rPr lang="en-US" sz="1100" b="1" i="0" u="none" strike="noStrike" dirty="0">
                          <a:solidFill>
                            <a:schemeClr val="bg1"/>
                          </a:solidFill>
                          <a:effectLst/>
                          <a:latin typeface="Arial"/>
                        </a:rPr>
                        <a:t>CELL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l" fontAlgn="b"/>
                      <a:r>
                        <a:rPr lang="en-US" sz="1100" b="1" i="0" u="none" strike="noStrike" dirty="0">
                          <a:solidFill>
                            <a:schemeClr val="bg1"/>
                          </a:solidFill>
                          <a:effectLst/>
                          <a:latin typeface="Arial"/>
                        </a:rPr>
                        <a:t>TFF Peptide/Mucin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08854">
                <a:tc>
                  <a:txBody>
                    <a:bodyPr/>
                    <a:lstStyle/>
                    <a:p>
                      <a:pPr algn="l" fontAlgn="b"/>
                      <a:r>
                        <a:rPr lang="en-US" sz="1100" b="0" i="0" u="none" strike="noStrike">
                          <a:solidFill>
                            <a:srgbClr val="000000"/>
                          </a:solidFill>
                          <a:effectLst/>
                          <a:latin typeface="Arial"/>
                        </a:rPr>
                        <a:t>Gastric surface cel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TFF1/MUC5AC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8854">
                <a:tc>
                  <a:txBody>
                    <a:bodyPr/>
                    <a:lstStyle/>
                    <a:p>
                      <a:pPr algn="l" fontAlgn="b"/>
                      <a:r>
                        <a:rPr lang="en-US" sz="1100" b="0" i="0" u="none" strike="noStrike" dirty="0">
                          <a:solidFill>
                            <a:srgbClr val="000000"/>
                          </a:solidFill>
                          <a:effectLst/>
                          <a:latin typeface="Arial"/>
                        </a:rPr>
                        <a:t>Brunner's glands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TFF1+TFF2/MUC6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8854">
                <a:tc>
                  <a:txBody>
                    <a:bodyPr/>
                    <a:lstStyle/>
                    <a:p>
                      <a:pPr algn="l" fontAlgn="b"/>
                      <a:r>
                        <a:rPr lang="en-US" sz="1100" b="0" i="0" u="none" strike="noStrike">
                          <a:solidFill>
                            <a:srgbClr val="000000"/>
                          </a:solidFill>
                          <a:effectLst/>
                          <a:latin typeface="Arial"/>
                        </a:rPr>
                        <a:t>Gastric mucous neck cel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100" b="0" i="0" u="none" strike="noStrike">
                          <a:solidFill>
                            <a:srgbClr val="000000"/>
                          </a:solidFill>
                          <a:effectLst/>
                          <a:latin typeface="Arial"/>
                        </a:rPr>
                        <a:t>TFF2/MUC6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8854">
                <a:tc>
                  <a:txBody>
                    <a:bodyPr/>
                    <a:lstStyle/>
                    <a:p>
                      <a:pPr algn="l" fontAlgn="b"/>
                      <a:r>
                        <a:rPr lang="en-US" sz="1100" b="0" i="0" u="none" strike="noStrike">
                          <a:solidFill>
                            <a:srgbClr val="000000"/>
                          </a:solidFill>
                          <a:effectLst/>
                          <a:latin typeface="Arial"/>
                        </a:rPr>
                        <a:t>Intestinal goblet cell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100" b="0" i="0" u="none" strike="noStrike">
                          <a:solidFill>
                            <a:srgbClr val="000000"/>
                          </a:solidFill>
                          <a:effectLst/>
                          <a:latin typeface="Arial"/>
                        </a:rPr>
                        <a:t>TFF3/MUC2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8854">
                <a:tc>
                  <a:txBody>
                    <a:bodyPr/>
                    <a:lstStyle/>
                    <a:p>
                      <a:pPr algn="l" fontAlgn="b"/>
                      <a:r>
                        <a:rPr lang="en-US" sz="1100" b="0" i="0" u="none" strike="noStrike">
                          <a:solidFill>
                            <a:srgbClr val="000000"/>
                          </a:solidFill>
                          <a:effectLst/>
                          <a:latin typeface="Arial"/>
                        </a:rPr>
                        <a:t>Conjunctival goblet cel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TFF1+TFF3/MUC5AC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974">
                <a:tc>
                  <a:txBody>
                    <a:bodyPr/>
                    <a:lstStyle/>
                    <a:p>
                      <a:pPr algn="l" fontAlgn="b"/>
                      <a:r>
                        <a:rPr lang="en-US" sz="1100" b="0" i="0" u="none" strike="noStrike" dirty="0">
                          <a:solidFill>
                            <a:srgbClr val="000000"/>
                          </a:solidFill>
                          <a:effectLst/>
                          <a:latin typeface="Arial"/>
                        </a:rPr>
                        <a:t>Respiratory goblet cell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TFF3/MUC5AC+MUC5B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8854">
                <a:tc>
                  <a:txBody>
                    <a:bodyPr/>
                    <a:lstStyle/>
                    <a:p>
                      <a:pPr algn="l" fontAlgn="b"/>
                      <a:r>
                        <a:rPr lang="en-US" sz="1100" b="0" i="0" u="none" strike="noStrike">
                          <a:solidFill>
                            <a:srgbClr val="000000"/>
                          </a:solidFill>
                          <a:effectLst/>
                          <a:latin typeface="Arial"/>
                        </a:rPr>
                        <a:t>Respiratory submucosal glands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TFF3/MUC5B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8854">
                <a:tc>
                  <a:txBody>
                    <a:bodyPr/>
                    <a:lstStyle/>
                    <a:p>
                      <a:pPr algn="l" fontAlgn="b"/>
                      <a:r>
                        <a:rPr lang="en-US" sz="1100" b="0" i="0" u="none" strike="noStrike">
                          <a:solidFill>
                            <a:srgbClr val="000000"/>
                          </a:solidFill>
                          <a:effectLst/>
                          <a:latin typeface="Arial"/>
                        </a:rPr>
                        <a:t>Endocervical epithelial cell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TFF3/MUC5B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05974">
                <a:tc>
                  <a:txBody>
                    <a:bodyPr/>
                    <a:lstStyle/>
                    <a:p>
                      <a:pPr algn="l" fontAlgn="b"/>
                      <a:r>
                        <a:rPr lang="en-US" sz="1100" b="0" i="0" u="none" strike="noStrike" dirty="0">
                          <a:solidFill>
                            <a:srgbClr val="000000"/>
                          </a:solidFill>
                          <a:effectLst/>
                          <a:latin typeface="Arial"/>
                        </a:rPr>
                        <a:t>Submandibular gland: serous cell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100" b="0" i="0" u="none" strike="noStrike" dirty="0">
                          <a:solidFill>
                            <a:srgbClr val="000000"/>
                          </a:solidFill>
                          <a:effectLst/>
                          <a:latin typeface="Arial"/>
                        </a:rPr>
                        <a:t>TFF3/MUC7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6" name="TextBox 5"/>
          <p:cNvSpPr txBox="1"/>
          <p:nvPr/>
        </p:nvSpPr>
        <p:spPr>
          <a:xfrm>
            <a:off x="263990" y="694899"/>
            <a:ext cx="8451272"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Trefoil factor family (TFF) peptides are mucin-associated molecules co-expressed with MUC mucins and involved in the maintenance of mucosal barrier and the biological behavior of epithelial and carcinoma cells</a:t>
            </a:r>
          </a:p>
        </p:txBody>
      </p:sp>
      <p:pic>
        <p:nvPicPr>
          <p:cNvPr id="2" name="Picture 1"/>
          <p:cNvPicPr>
            <a:picLocks noChangeAspect="1"/>
          </p:cNvPicPr>
          <p:nvPr/>
        </p:nvPicPr>
        <p:blipFill>
          <a:blip r:embed="rId3"/>
          <a:stretch>
            <a:fillRect/>
          </a:stretch>
        </p:blipFill>
        <p:spPr>
          <a:xfrm>
            <a:off x="1373848" y="5514903"/>
            <a:ext cx="6231555" cy="1050440"/>
          </a:xfrm>
          <a:prstGeom prst="rect">
            <a:avLst/>
          </a:prstGeom>
        </p:spPr>
      </p:pic>
      <p:sp>
        <p:nvSpPr>
          <p:cNvPr id="3" name="Rectangle 2"/>
          <p:cNvSpPr/>
          <p:nvPr/>
        </p:nvSpPr>
        <p:spPr>
          <a:xfrm>
            <a:off x="3035159" y="99558"/>
            <a:ext cx="3161443" cy="707886"/>
          </a:xfrm>
          <a:prstGeom prst="rect">
            <a:avLst/>
          </a:prstGeom>
        </p:spPr>
        <p:txBody>
          <a:bodyPr wrap="none">
            <a:spAutoFit/>
          </a:bodyPr>
          <a:lstStyle/>
          <a:p>
            <a:r>
              <a:rPr lang="en-US" sz="4000" b="1" dirty="0">
                <a:solidFill>
                  <a:srgbClr val="7030A0"/>
                </a:solidFill>
              </a:rPr>
              <a:t>Trefoil Factors</a:t>
            </a:r>
            <a:endParaRPr lang="en-US" sz="4000" dirty="0">
              <a:solidFill>
                <a:srgbClr val="7030A0"/>
              </a:solidFill>
            </a:endParaRPr>
          </a:p>
        </p:txBody>
      </p:sp>
    </p:spTree>
    <p:extLst>
      <p:ext uri="{BB962C8B-B14F-4D97-AF65-F5344CB8AC3E}">
        <p14:creationId xmlns:p14="http://schemas.microsoft.com/office/powerpoint/2010/main" val="31436053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6914" b="33770"/>
          <a:stretch/>
        </p:blipFill>
        <p:spPr bwMode="auto">
          <a:xfrm>
            <a:off x="4548562" y="1319589"/>
            <a:ext cx="3172195" cy="4681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b="51089"/>
          <a:stretch/>
        </p:blipFill>
        <p:spPr bwMode="auto">
          <a:xfrm>
            <a:off x="1143000" y="1495698"/>
            <a:ext cx="3318272" cy="3671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828800" y="1200150"/>
            <a:ext cx="1371600" cy="300082"/>
          </a:xfrm>
          <a:prstGeom prst="rect">
            <a:avLst/>
          </a:prstGeom>
          <a:noFill/>
        </p:spPr>
        <p:txBody>
          <a:bodyPr wrap="square" rtlCol="0">
            <a:spAutoFit/>
          </a:bodyPr>
          <a:lstStyle/>
          <a:p>
            <a:r>
              <a:rPr lang="en-US" sz="1350" dirty="0"/>
              <a:t>Collison group</a:t>
            </a:r>
          </a:p>
        </p:txBody>
      </p:sp>
      <p:sp>
        <p:nvSpPr>
          <p:cNvPr id="7" name="TextBox 6"/>
          <p:cNvSpPr txBox="1"/>
          <p:nvPr/>
        </p:nvSpPr>
        <p:spPr>
          <a:xfrm>
            <a:off x="5772150" y="1200150"/>
            <a:ext cx="1371600" cy="300082"/>
          </a:xfrm>
          <a:prstGeom prst="rect">
            <a:avLst/>
          </a:prstGeom>
          <a:noFill/>
        </p:spPr>
        <p:txBody>
          <a:bodyPr wrap="square" rtlCol="0">
            <a:spAutoFit/>
          </a:bodyPr>
          <a:lstStyle/>
          <a:p>
            <a:r>
              <a:rPr lang="en-US" sz="1350" dirty="0"/>
              <a:t>Moffitt  group</a:t>
            </a:r>
          </a:p>
        </p:txBody>
      </p:sp>
      <p:sp>
        <p:nvSpPr>
          <p:cNvPr id="8" name="TextBox 7"/>
          <p:cNvSpPr txBox="1"/>
          <p:nvPr/>
        </p:nvSpPr>
        <p:spPr>
          <a:xfrm>
            <a:off x="1487379" y="5166850"/>
            <a:ext cx="2856021" cy="300082"/>
          </a:xfrm>
          <a:prstGeom prst="rect">
            <a:avLst/>
          </a:prstGeom>
          <a:noFill/>
        </p:spPr>
        <p:txBody>
          <a:bodyPr wrap="square" rtlCol="0">
            <a:spAutoFit/>
          </a:bodyPr>
          <a:lstStyle/>
          <a:p>
            <a:r>
              <a:rPr lang="en-US" sz="1350" dirty="0"/>
              <a:t>Collison et al</a:t>
            </a:r>
            <a:r>
              <a:rPr lang="en-US" sz="1350" dirty="0" smtClean="0"/>
              <a:t>. Nature </a:t>
            </a:r>
            <a:r>
              <a:rPr lang="en-US" sz="1350" dirty="0"/>
              <a:t>Medicine 2010</a:t>
            </a:r>
          </a:p>
        </p:txBody>
      </p:sp>
      <p:sp>
        <p:nvSpPr>
          <p:cNvPr id="9" name="TextBox 8"/>
          <p:cNvSpPr txBox="1"/>
          <p:nvPr/>
        </p:nvSpPr>
        <p:spPr>
          <a:xfrm>
            <a:off x="1372340" y="5443849"/>
            <a:ext cx="2856021" cy="300082"/>
          </a:xfrm>
          <a:prstGeom prst="rect">
            <a:avLst/>
          </a:prstGeom>
          <a:noFill/>
        </p:spPr>
        <p:txBody>
          <a:bodyPr wrap="square" rtlCol="0">
            <a:spAutoFit/>
          </a:bodyPr>
          <a:lstStyle/>
          <a:p>
            <a:r>
              <a:rPr lang="en-US" sz="1350" dirty="0"/>
              <a:t>Moffitt et al</a:t>
            </a:r>
            <a:r>
              <a:rPr lang="en-US" sz="1350" dirty="0" smtClean="0"/>
              <a:t>. Nature </a:t>
            </a:r>
            <a:r>
              <a:rPr lang="en-US" sz="1350" dirty="0"/>
              <a:t>Genetics 2015</a:t>
            </a:r>
          </a:p>
        </p:txBody>
      </p:sp>
      <p:sp>
        <p:nvSpPr>
          <p:cNvPr id="10" name="Rectangle 9"/>
          <p:cNvSpPr/>
          <p:nvPr/>
        </p:nvSpPr>
        <p:spPr>
          <a:xfrm>
            <a:off x="1143000" y="3886201"/>
            <a:ext cx="3314700" cy="1280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4580165" y="3886199"/>
            <a:ext cx="3314700" cy="14191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770279" y="245006"/>
            <a:ext cx="7861237" cy="707886"/>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b="1" dirty="0" smtClean="0">
                <a:solidFill>
                  <a:srgbClr val="FF0000"/>
                </a:solidFill>
                <a:latin typeface="Arial" panose="020B0604020202020204" pitchFamily="34" charset="0"/>
                <a:cs typeface="Arial" panose="020B0604020202020204" pitchFamily="34" charset="0"/>
              </a:rPr>
              <a:t>Trefoil Factors: Potential markers for Classical Subtypes in Pancreatic Cancer</a:t>
            </a:r>
            <a:endParaRPr lang="en-US" sz="2000" b="1" dirty="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1315189" y="1523456"/>
            <a:ext cx="627911" cy="230832"/>
          </a:xfrm>
          <a:prstGeom prst="rect">
            <a:avLst/>
          </a:prstGeom>
          <a:noFill/>
        </p:spPr>
        <p:txBody>
          <a:bodyPr wrap="square" rtlCol="0">
            <a:spAutoFit/>
          </a:bodyPr>
          <a:lstStyle/>
          <a:p>
            <a:r>
              <a:rPr lang="en-US" sz="900" b="1" dirty="0"/>
              <a:t>Classical</a:t>
            </a:r>
          </a:p>
        </p:txBody>
      </p:sp>
      <p:sp>
        <p:nvSpPr>
          <p:cNvPr id="14" name="TextBox 13"/>
          <p:cNvSpPr txBox="1"/>
          <p:nvPr/>
        </p:nvSpPr>
        <p:spPr>
          <a:xfrm>
            <a:off x="3229345" y="1477150"/>
            <a:ext cx="627911" cy="230832"/>
          </a:xfrm>
          <a:prstGeom prst="rect">
            <a:avLst/>
          </a:prstGeom>
          <a:noFill/>
        </p:spPr>
        <p:txBody>
          <a:bodyPr wrap="square" rtlCol="0">
            <a:spAutoFit/>
          </a:bodyPr>
          <a:lstStyle/>
          <a:p>
            <a:r>
              <a:rPr lang="en-US" sz="900" b="1" dirty="0"/>
              <a:t>Exocrine</a:t>
            </a:r>
          </a:p>
        </p:txBody>
      </p:sp>
      <p:sp>
        <p:nvSpPr>
          <p:cNvPr id="15" name="TextBox 14"/>
          <p:cNvSpPr txBox="1"/>
          <p:nvPr/>
        </p:nvSpPr>
        <p:spPr>
          <a:xfrm>
            <a:off x="2424545" y="1454206"/>
            <a:ext cx="742144" cy="369332"/>
          </a:xfrm>
          <a:prstGeom prst="rect">
            <a:avLst/>
          </a:prstGeom>
          <a:noFill/>
        </p:spPr>
        <p:txBody>
          <a:bodyPr wrap="square" rtlCol="0">
            <a:spAutoFit/>
          </a:bodyPr>
          <a:lstStyle/>
          <a:p>
            <a:r>
              <a:rPr lang="en-US" sz="900" b="1" dirty="0" err="1"/>
              <a:t>Quasimesenchymal</a:t>
            </a:r>
            <a:endParaRPr lang="en-US" sz="900" b="1" dirty="0"/>
          </a:p>
        </p:txBody>
      </p:sp>
      <p:sp>
        <p:nvSpPr>
          <p:cNvPr id="16" name="TextBox 15"/>
          <p:cNvSpPr txBox="1"/>
          <p:nvPr/>
        </p:nvSpPr>
        <p:spPr>
          <a:xfrm rot="16200000">
            <a:off x="4425754" y="3026466"/>
            <a:ext cx="627911" cy="230832"/>
          </a:xfrm>
          <a:prstGeom prst="rect">
            <a:avLst/>
          </a:prstGeom>
          <a:noFill/>
        </p:spPr>
        <p:txBody>
          <a:bodyPr wrap="square" rtlCol="0">
            <a:spAutoFit/>
          </a:bodyPr>
          <a:lstStyle/>
          <a:p>
            <a:r>
              <a:rPr lang="en-US" sz="900" b="1" dirty="0"/>
              <a:t>Basal</a:t>
            </a:r>
          </a:p>
        </p:txBody>
      </p:sp>
      <p:sp>
        <p:nvSpPr>
          <p:cNvPr id="17" name="TextBox 16"/>
          <p:cNvSpPr txBox="1"/>
          <p:nvPr/>
        </p:nvSpPr>
        <p:spPr>
          <a:xfrm rot="16200000">
            <a:off x="4386943" y="4480358"/>
            <a:ext cx="627911" cy="230832"/>
          </a:xfrm>
          <a:prstGeom prst="rect">
            <a:avLst/>
          </a:prstGeom>
          <a:noFill/>
        </p:spPr>
        <p:txBody>
          <a:bodyPr wrap="square" rtlCol="0">
            <a:spAutoFit/>
          </a:bodyPr>
          <a:lstStyle/>
          <a:p>
            <a:r>
              <a:rPr lang="en-US" sz="900" b="1" dirty="0"/>
              <a:t>Classical</a:t>
            </a:r>
          </a:p>
        </p:txBody>
      </p:sp>
      <p:sp>
        <p:nvSpPr>
          <p:cNvPr id="2" name="Rectangle 1"/>
          <p:cNvSpPr/>
          <p:nvPr/>
        </p:nvSpPr>
        <p:spPr>
          <a:xfrm>
            <a:off x="425513" y="995881"/>
            <a:ext cx="8102851" cy="516952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857256" y="4299924"/>
            <a:ext cx="307338" cy="154380"/>
          </a:xfrm>
          <a:prstGeom prst="ellipse">
            <a:avLst/>
          </a:prstGeom>
          <a:noFill/>
          <a:ln w="28575">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903605" y="4281818"/>
            <a:ext cx="383128" cy="154380"/>
          </a:xfrm>
          <a:prstGeom prst="ellipse">
            <a:avLst/>
          </a:prstGeom>
          <a:noFill/>
          <a:ln w="28575">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27030" y="4806401"/>
            <a:ext cx="383128" cy="154380"/>
          </a:xfrm>
          <a:prstGeom prst="ellipse">
            <a:avLst/>
          </a:prstGeom>
          <a:noFill/>
          <a:ln w="28575">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9135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681" y="923131"/>
            <a:ext cx="2235446" cy="166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6870458" y="2612685"/>
            <a:ext cx="2215770" cy="1662571"/>
          </a:xfrm>
          <a:prstGeom prst="rect">
            <a:avLst/>
          </a:prstGeom>
        </p:spPr>
      </p:pic>
      <p:pic>
        <p:nvPicPr>
          <p:cNvPr id="3" name="Picture 2"/>
          <p:cNvPicPr>
            <a:picLocks noChangeAspect="1"/>
          </p:cNvPicPr>
          <p:nvPr/>
        </p:nvPicPr>
        <p:blipFill>
          <a:blip r:embed="rId5"/>
          <a:stretch>
            <a:fillRect/>
          </a:stretch>
        </p:blipFill>
        <p:spPr>
          <a:xfrm>
            <a:off x="6864445" y="4266782"/>
            <a:ext cx="2203867" cy="1651725"/>
          </a:xfrm>
          <a:prstGeom prst="rect">
            <a:avLst/>
          </a:prstGeom>
        </p:spPr>
      </p:pic>
      <p:sp>
        <p:nvSpPr>
          <p:cNvPr id="4" name="TextBox 3"/>
          <p:cNvSpPr txBox="1"/>
          <p:nvPr/>
        </p:nvSpPr>
        <p:spPr>
          <a:xfrm rot="16200000">
            <a:off x="6419518" y="3151051"/>
            <a:ext cx="886475" cy="346249"/>
          </a:xfrm>
          <a:prstGeom prst="rect">
            <a:avLst/>
          </a:prstGeom>
          <a:noFill/>
        </p:spPr>
        <p:txBody>
          <a:bodyPr wrap="square" rtlCol="0">
            <a:spAutoFit/>
          </a:bodyPr>
          <a:lstStyle/>
          <a:p>
            <a:r>
              <a:rPr lang="en-US" sz="825" b="1" dirty="0"/>
              <a:t>Composite Score</a:t>
            </a:r>
          </a:p>
        </p:txBody>
      </p:sp>
      <p:sp>
        <p:nvSpPr>
          <p:cNvPr id="84" name="TextBox 83"/>
          <p:cNvSpPr txBox="1"/>
          <p:nvPr/>
        </p:nvSpPr>
        <p:spPr>
          <a:xfrm rot="16200000">
            <a:off x="6413402" y="4877161"/>
            <a:ext cx="886475" cy="346249"/>
          </a:xfrm>
          <a:prstGeom prst="rect">
            <a:avLst/>
          </a:prstGeom>
          <a:noFill/>
        </p:spPr>
        <p:txBody>
          <a:bodyPr wrap="square" rtlCol="0">
            <a:spAutoFit/>
          </a:bodyPr>
          <a:lstStyle/>
          <a:p>
            <a:r>
              <a:rPr lang="en-US" sz="825" b="1" dirty="0"/>
              <a:t>Composite Score</a:t>
            </a:r>
          </a:p>
        </p:txBody>
      </p:sp>
      <p:pic>
        <p:nvPicPr>
          <p:cNvPr id="8" name="Picture 7"/>
          <p:cNvPicPr>
            <a:picLocks noChangeAspect="1"/>
          </p:cNvPicPr>
          <p:nvPr/>
        </p:nvPicPr>
        <p:blipFill rotWithShape="1">
          <a:blip r:embed="rId6"/>
          <a:srcRect r="18706"/>
          <a:stretch/>
        </p:blipFill>
        <p:spPr>
          <a:xfrm>
            <a:off x="719158" y="1505506"/>
            <a:ext cx="5214463" cy="4187525"/>
          </a:xfrm>
          <a:prstGeom prst="rect">
            <a:avLst/>
          </a:prstGeom>
        </p:spPr>
      </p:pic>
      <p:sp>
        <p:nvSpPr>
          <p:cNvPr id="9" name="TextBox 8"/>
          <p:cNvSpPr txBox="1"/>
          <p:nvPr/>
        </p:nvSpPr>
        <p:spPr>
          <a:xfrm>
            <a:off x="956344" y="1330686"/>
            <a:ext cx="901700" cy="2308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Normal</a:t>
            </a:r>
          </a:p>
        </p:txBody>
      </p:sp>
      <p:sp>
        <p:nvSpPr>
          <p:cNvPr id="114" name="TextBox 113"/>
          <p:cNvSpPr txBox="1"/>
          <p:nvPr/>
        </p:nvSpPr>
        <p:spPr>
          <a:xfrm>
            <a:off x="1696184" y="1317401"/>
            <a:ext cx="1163715" cy="230832"/>
          </a:xfrm>
          <a:prstGeom prst="rect">
            <a:avLst/>
          </a:prstGeom>
          <a:noFill/>
        </p:spPr>
        <p:txBody>
          <a:bodyPr wrap="square" rtlCol="0">
            <a:spAutoFit/>
          </a:bodyPr>
          <a:lstStyle/>
          <a:p>
            <a:r>
              <a:rPr lang="en-US" sz="900" b="1" dirty="0" err="1">
                <a:latin typeface="Arial" panose="020B0604020202020204" pitchFamily="34" charset="0"/>
                <a:cs typeface="Arial" panose="020B0604020202020204" pitchFamily="34" charset="0"/>
              </a:rPr>
              <a:t>PanIN</a:t>
            </a:r>
            <a:r>
              <a:rPr lang="en-US" sz="900" b="1" dirty="0">
                <a:latin typeface="Arial" panose="020B0604020202020204" pitchFamily="34" charset="0"/>
                <a:cs typeface="Arial" panose="020B0604020202020204" pitchFamily="34" charset="0"/>
              </a:rPr>
              <a:t> 1</a:t>
            </a:r>
          </a:p>
        </p:txBody>
      </p:sp>
      <p:sp>
        <p:nvSpPr>
          <p:cNvPr id="115" name="TextBox 114"/>
          <p:cNvSpPr txBox="1"/>
          <p:nvPr/>
        </p:nvSpPr>
        <p:spPr>
          <a:xfrm>
            <a:off x="2396735" y="1317041"/>
            <a:ext cx="788475" cy="230832"/>
          </a:xfrm>
          <a:prstGeom prst="rect">
            <a:avLst/>
          </a:prstGeom>
          <a:noFill/>
        </p:spPr>
        <p:txBody>
          <a:bodyPr wrap="square" rtlCol="0">
            <a:spAutoFit/>
          </a:bodyPr>
          <a:lstStyle/>
          <a:p>
            <a:r>
              <a:rPr lang="en-US" sz="900" b="1" dirty="0" err="1">
                <a:latin typeface="Arial" panose="020B0604020202020204" pitchFamily="34" charset="0"/>
                <a:cs typeface="Arial" panose="020B0604020202020204" pitchFamily="34" charset="0"/>
              </a:rPr>
              <a:t>PanIN</a:t>
            </a:r>
            <a:r>
              <a:rPr lang="en-US" sz="900" b="1" dirty="0">
                <a:latin typeface="Arial" panose="020B0604020202020204" pitchFamily="34" charset="0"/>
                <a:cs typeface="Arial" panose="020B0604020202020204" pitchFamily="34" charset="0"/>
              </a:rPr>
              <a:t> 2</a:t>
            </a:r>
          </a:p>
        </p:txBody>
      </p:sp>
      <p:sp>
        <p:nvSpPr>
          <p:cNvPr id="116" name="TextBox 115"/>
          <p:cNvSpPr txBox="1"/>
          <p:nvPr/>
        </p:nvSpPr>
        <p:spPr>
          <a:xfrm>
            <a:off x="3021829" y="1315072"/>
            <a:ext cx="724130" cy="230832"/>
          </a:xfrm>
          <a:prstGeom prst="rect">
            <a:avLst/>
          </a:prstGeom>
          <a:noFill/>
        </p:spPr>
        <p:txBody>
          <a:bodyPr wrap="square" rtlCol="0">
            <a:spAutoFit/>
          </a:bodyPr>
          <a:lstStyle/>
          <a:p>
            <a:r>
              <a:rPr lang="en-US" sz="900" b="1" dirty="0" err="1">
                <a:latin typeface="Arial" panose="020B0604020202020204" pitchFamily="34" charset="0"/>
                <a:cs typeface="Arial" panose="020B0604020202020204" pitchFamily="34" charset="0"/>
              </a:rPr>
              <a:t>PanIN</a:t>
            </a:r>
            <a:r>
              <a:rPr lang="en-US" sz="900" b="1" dirty="0">
                <a:latin typeface="Arial" panose="020B0604020202020204" pitchFamily="34" charset="0"/>
                <a:cs typeface="Arial" panose="020B0604020202020204" pitchFamily="34" charset="0"/>
              </a:rPr>
              <a:t> 3</a:t>
            </a:r>
          </a:p>
        </p:txBody>
      </p:sp>
      <p:sp>
        <p:nvSpPr>
          <p:cNvPr id="117" name="TextBox 116"/>
          <p:cNvSpPr txBox="1"/>
          <p:nvPr/>
        </p:nvSpPr>
        <p:spPr>
          <a:xfrm>
            <a:off x="3790133" y="1317675"/>
            <a:ext cx="641351" cy="2308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WD</a:t>
            </a:r>
          </a:p>
        </p:txBody>
      </p:sp>
      <p:sp>
        <p:nvSpPr>
          <p:cNvPr id="118" name="TextBox 117"/>
          <p:cNvSpPr txBox="1"/>
          <p:nvPr/>
        </p:nvSpPr>
        <p:spPr>
          <a:xfrm>
            <a:off x="4540115" y="1315072"/>
            <a:ext cx="344648" cy="3693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MD</a:t>
            </a:r>
          </a:p>
        </p:txBody>
      </p:sp>
      <p:sp>
        <p:nvSpPr>
          <p:cNvPr id="119" name="TextBox 118"/>
          <p:cNvSpPr txBox="1"/>
          <p:nvPr/>
        </p:nvSpPr>
        <p:spPr>
          <a:xfrm>
            <a:off x="5210074" y="1308261"/>
            <a:ext cx="641351" cy="2308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PD</a:t>
            </a:r>
          </a:p>
        </p:txBody>
      </p:sp>
      <p:sp>
        <p:nvSpPr>
          <p:cNvPr id="22" name="TextBox 21"/>
          <p:cNvSpPr txBox="1"/>
          <p:nvPr/>
        </p:nvSpPr>
        <p:spPr>
          <a:xfrm>
            <a:off x="7488779" y="2564129"/>
            <a:ext cx="766849" cy="219291"/>
          </a:xfrm>
          <a:prstGeom prst="rect">
            <a:avLst/>
          </a:prstGeom>
          <a:noFill/>
        </p:spPr>
        <p:txBody>
          <a:bodyPr wrap="square" rtlCol="0">
            <a:spAutoFit/>
          </a:bodyPr>
          <a:lstStyle/>
          <a:p>
            <a:r>
              <a:rPr lang="en-US" sz="825" dirty="0">
                <a:latin typeface="Arial" panose="020B0604020202020204" pitchFamily="34" charset="0"/>
                <a:cs typeface="Arial" panose="020B0604020202020204" pitchFamily="34" charset="0"/>
              </a:rPr>
              <a:t>P&lt;0.001</a:t>
            </a:r>
          </a:p>
        </p:txBody>
      </p:sp>
      <p:sp>
        <p:nvSpPr>
          <p:cNvPr id="23" name="Right Bracket 22"/>
          <p:cNvSpPr/>
          <p:nvPr/>
        </p:nvSpPr>
        <p:spPr>
          <a:xfrm rot="16200000">
            <a:off x="7724593" y="2267981"/>
            <a:ext cx="34289" cy="975923"/>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4" name="TextBox 23"/>
          <p:cNvSpPr txBox="1"/>
          <p:nvPr/>
        </p:nvSpPr>
        <p:spPr>
          <a:xfrm>
            <a:off x="7488779" y="4218514"/>
            <a:ext cx="766849" cy="219291"/>
          </a:xfrm>
          <a:prstGeom prst="rect">
            <a:avLst/>
          </a:prstGeom>
          <a:noFill/>
        </p:spPr>
        <p:txBody>
          <a:bodyPr wrap="square" rtlCol="0">
            <a:spAutoFit/>
          </a:bodyPr>
          <a:lstStyle/>
          <a:p>
            <a:r>
              <a:rPr lang="en-US" sz="825" dirty="0">
                <a:latin typeface="Arial" panose="020B0604020202020204" pitchFamily="34" charset="0"/>
                <a:cs typeface="Arial" panose="020B0604020202020204" pitchFamily="34" charset="0"/>
              </a:rPr>
              <a:t>P&lt;0.001</a:t>
            </a:r>
          </a:p>
        </p:txBody>
      </p:sp>
      <p:sp>
        <p:nvSpPr>
          <p:cNvPr id="25" name="Right Bracket 24"/>
          <p:cNvSpPr/>
          <p:nvPr/>
        </p:nvSpPr>
        <p:spPr>
          <a:xfrm rot="16200000">
            <a:off x="7724593" y="3922366"/>
            <a:ext cx="34289" cy="975923"/>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TextBox 4"/>
          <p:cNvSpPr txBox="1"/>
          <p:nvPr/>
        </p:nvSpPr>
        <p:spPr>
          <a:xfrm>
            <a:off x="956345" y="6132555"/>
            <a:ext cx="7552800" cy="400110"/>
          </a:xfrm>
          <a:prstGeom prst="rect">
            <a:avLst/>
          </a:prstGeom>
          <a:solidFill>
            <a:schemeClr val="accent2">
              <a:lumMod val="20000"/>
              <a:lumOff val="80000"/>
            </a:schemeClr>
          </a:solidFill>
          <a:ln>
            <a:solidFill>
              <a:srgbClr val="002060"/>
            </a:solidFill>
          </a:ln>
        </p:spPr>
        <p:txBody>
          <a:bodyPr wrap="square" rtlCol="0">
            <a:spAutoFit/>
          </a:bodyPr>
          <a:lstStyle/>
          <a:p>
            <a:r>
              <a:rPr lang="en-US" sz="2000" b="1" dirty="0">
                <a:solidFill>
                  <a:srgbClr val="C00000"/>
                </a:solidFill>
              </a:rPr>
              <a:t>All TFF showed significantly high expression in </a:t>
            </a:r>
            <a:r>
              <a:rPr lang="en-US" sz="2000" b="1" dirty="0" err="1">
                <a:solidFill>
                  <a:srgbClr val="C00000"/>
                </a:solidFill>
              </a:rPr>
              <a:t>PanIN</a:t>
            </a:r>
            <a:r>
              <a:rPr lang="en-US" sz="2000" b="1" dirty="0">
                <a:solidFill>
                  <a:srgbClr val="C00000"/>
                </a:solidFill>
              </a:rPr>
              <a:t> and EPC </a:t>
            </a:r>
          </a:p>
        </p:txBody>
      </p:sp>
      <p:sp>
        <p:nvSpPr>
          <p:cNvPr id="6" name="TextBox 5"/>
          <p:cNvSpPr txBox="1"/>
          <p:nvPr/>
        </p:nvSpPr>
        <p:spPr>
          <a:xfrm>
            <a:off x="0" y="95462"/>
            <a:ext cx="8855102" cy="461665"/>
          </a:xfrm>
          <a:prstGeom prst="rect">
            <a:avLst/>
          </a:prstGeom>
          <a:noFill/>
        </p:spPr>
        <p:txBody>
          <a:bodyPr wrap="square" rtlCol="0">
            <a:spAutoFit/>
          </a:bodyPr>
          <a:lstStyle/>
          <a:p>
            <a:pPr algn="ctr"/>
            <a:r>
              <a:rPr lang="en-US" sz="2400" b="1" dirty="0"/>
              <a:t>Expression analysis of  TFF1-3 in normal, </a:t>
            </a:r>
            <a:r>
              <a:rPr lang="en-US" sz="2400" b="1" dirty="0" err="1"/>
              <a:t>PanIN</a:t>
            </a:r>
            <a:r>
              <a:rPr lang="en-US" sz="2400" b="1" dirty="0"/>
              <a:t> and PC tissues</a:t>
            </a:r>
          </a:p>
        </p:txBody>
      </p:sp>
    </p:spTree>
    <p:extLst>
      <p:ext uri="{BB962C8B-B14F-4D97-AF65-F5344CB8AC3E}">
        <p14:creationId xmlns:p14="http://schemas.microsoft.com/office/powerpoint/2010/main" val="14304398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108"/>
          <a:stretch/>
        </p:blipFill>
        <p:spPr>
          <a:xfrm>
            <a:off x="657225" y="1321330"/>
            <a:ext cx="3794907" cy="3356463"/>
          </a:xfrm>
          <a:prstGeom prst="rect">
            <a:avLst/>
          </a:prstGeom>
        </p:spPr>
      </p:pic>
      <p:pic>
        <p:nvPicPr>
          <p:cNvPr id="6" name="Picture 5"/>
          <p:cNvPicPr>
            <a:picLocks noChangeAspect="1"/>
          </p:cNvPicPr>
          <p:nvPr/>
        </p:nvPicPr>
        <p:blipFill rotWithShape="1">
          <a:blip r:embed="rId3"/>
          <a:srcRect l="10294" t="10780" r="10734" b="6429"/>
          <a:stretch/>
        </p:blipFill>
        <p:spPr>
          <a:xfrm>
            <a:off x="4885229" y="1248996"/>
            <a:ext cx="3205826" cy="3348231"/>
          </a:xfrm>
          <a:prstGeom prst="rect">
            <a:avLst/>
          </a:prstGeom>
        </p:spPr>
      </p:pic>
      <p:sp>
        <p:nvSpPr>
          <p:cNvPr id="7" name="TextBox 6"/>
          <p:cNvSpPr txBox="1"/>
          <p:nvPr/>
        </p:nvSpPr>
        <p:spPr>
          <a:xfrm>
            <a:off x="3159502" y="5000715"/>
            <a:ext cx="1595366" cy="523220"/>
          </a:xfrm>
          <a:prstGeom prst="rect">
            <a:avLst/>
          </a:prstGeom>
          <a:noFill/>
        </p:spPr>
        <p:txBody>
          <a:bodyPr wrap="square" rtlCol="0">
            <a:spAutoFit/>
          </a:bodyPr>
          <a:lstStyle/>
          <a:p>
            <a:r>
              <a:rPr lang="en-US" sz="2800" b="1" dirty="0"/>
              <a:t>EPC vs BC</a:t>
            </a:r>
          </a:p>
        </p:txBody>
      </p:sp>
      <p:sp>
        <p:nvSpPr>
          <p:cNvPr id="8" name="TextBox 7"/>
          <p:cNvSpPr txBox="1"/>
          <p:nvPr/>
        </p:nvSpPr>
        <p:spPr>
          <a:xfrm>
            <a:off x="657225" y="5523935"/>
            <a:ext cx="8185641" cy="954107"/>
          </a:xfrm>
          <a:prstGeom prst="rect">
            <a:avLst/>
          </a:prstGeom>
          <a:solidFill>
            <a:schemeClr val="tx2">
              <a:lumMod val="20000"/>
              <a:lumOff val="80000"/>
            </a:schemeClr>
          </a:solidFill>
          <a:ln>
            <a:solidFill>
              <a:srgbClr val="002060"/>
            </a:solidFill>
          </a:ln>
        </p:spPr>
        <p:txBody>
          <a:bodyPr wrap="square" rtlCol="0">
            <a:spAutoFit/>
          </a:bodyPr>
          <a:lstStyle/>
          <a:p>
            <a:r>
              <a:rPr lang="en-US" sz="2800" b="1" dirty="0">
                <a:solidFill>
                  <a:srgbClr val="C00000"/>
                </a:solidFill>
              </a:rPr>
              <a:t>Combination of TFFs, MUC5AC and CA19-9 can better predict EPC compared to other groups</a:t>
            </a:r>
          </a:p>
        </p:txBody>
      </p:sp>
      <p:sp>
        <p:nvSpPr>
          <p:cNvPr id="10" name="TextBox 9"/>
          <p:cNvSpPr txBox="1"/>
          <p:nvPr/>
        </p:nvSpPr>
        <p:spPr>
          <a:xfrm>
            <a:off x="0" y="179203"/>
            <a:ext cx="9144001" cy="95410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Diagnostic Performance of combination of </a:t>
            </a:r>
            <a:r>
              <a:rPr lang="en-US" sz="2800" b="1" dirty="0" smtClean="0">
                <a:solidFill>
                  <a:srgbClr val="002060"/>
                </a:solidFill>
                <a:latin typeface="Arial" panose="020B0604020202020204" pitchFamily="34" charset="0"/>
                <a:cs typeface="Arial" panose="020B0604020202020204" pitchFamily="34" charset="0"/>
              </a:rPr>
              <a:t>TFFs, </a:t>
            </a:r>
            <a:r>
              <a:rPr lang="en-US" sz="2800" b="1" dirty="0">
                <a:solidFill>
                  <a:srgbClr val="002060"/>
                </a:solidFill>
                <a:latin typeface="Arial" panose="020B0604020202020204" pitchFamily="34" charset="0"/>
                <a:cs typeface="Arial" panose="020B0604020202020204" pitchFamily="34" charset="0"/>
              </a:rPr>
              <a:t>MUC5AC and CA19.9</a:t>
            </a:r>
          </a:p>
        </p:txBody>
      </p:sp>
    </p:spTree>
    <p:extLst>
      <p:ext uri="{BB962C8B-B14F-4D97-AF65-F5344CB8AC3E}">
        <p14:creationId xmlns:p14="http://schemas.microsoft.com/office/powerpoint/2010/main" val="18257504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1038" y="1037852"/>
            <a:ext cx="4205598" cy="4179638"/>
          </a:xfrm>
          <a:prstGeom prst="rect">
            <a:avLst/>
          </a:prstGeom>
        </p:spPr>
      </p:pic>
      <p:pic>
        <p:nvPicPr>
          <p:cNvPr id="6" name="Picture 5"/>
          <p:cNvPicPr>
            <a:picLocks noChangeAspect="1"/>
          </p:cNvPicPr>
          <p:nvPr/>
        </p:nvPicPr>
        <p:blipFill>
          <a:blip r:embed="rId3"/>
          <a:stretch>
            <a:fillRect/>
          </a:stretch>
        </p:blipFill>
        <p:spPr>
          <a:xfrm>
            <a:off x="4467719" y="1062105"/>
            <a:ext cx="4205598" cy="4179639"/>
          </a:xfrm>
          <a:prstGeom prst="rect">
            <a:avLst/>
          </a:prstGeom>
        </p:spPr>
      </p:pic>
      <p:sp>
        <p:nvSpPr>
          <p:cNvPr id="8" name="TextBox 7"/>
          <p:cNvSpPr txBox="1"/>
          <p:nvPr/>
        </p:nvSpPr>
        <p:spPr>
          <a:xfrm>
            <a:off x="678873" y="206855"/>
            <a:ext cx="7855526" cy="830997"/>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Diagnostic Performance of combination of TFFs in low  and high CA19.9</a:t>
            </a:r>
          </a:p>
        </p:txBody>
      </p:sp>
      <p:sp>
        <p:nvSpPr>
          <p:cNvPr id="9" name="TextBox 8"/>
          <p:cNvSpPr txBox="1"/>
          <p:nvPr/>
        </p:nvSpPr>
        <p:spPr>
          <a:xfrm>
            <a:off x="1221008" y="5817812"/>
            <a:ext cx="7313391" cy="577081"/>
          </a:xfrm>
          <a:prstGeom prst="rect">
            <a:avLst/>
          </a:prstGeom>
          <a:solidFill>
            <a:schemeClr val="accent2">
              <a:lumMod val="20000"/>
              <a:lumOff val="80000"/>
            </a:schemeClr>
          </a:solidFill>
          <a:ln>
            <a:solidFill>
              <a:srgbClr val="002060"/>
            </a:solidFill>
          </a:ln>
        </p:spPr>
        <p:txBody>
          <a:bodyPr wrap="square" rtlCol="0">
            <a:spAutoFit/>
          </a:bodyPr>
          <a:lstStyle/>
          <a:p>
            <a:r>
              <a:rPr lang="en-US" b="1" dirty="0"/>
              <a:t>*TFF1-3 can better predict EPC compared to CP in low CA19.9 group</a:t>
            </a:r>
          </a:p>
          <a:p>
            <a:endParaRPr lang="en-US" sz="1350" dirty="0">
              <a:solidFill>
                <a:srgbClr val="C00000"/>
              </a:solidFill>
            </a:endParaRPr>
          </a:p>
        </p:txBody>
      </p:sp>
    </p:spTree>
    <p:extLst>
      <p:ext uri="{BB962C8B-B14F-4D97-AF65-F5344CB8AC3E}">
        <p14:creationId xmlns:p14="http://schemas.microsoft.com/office/powerpoint/2010/main" val="39188479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9663" y="2169459"/>
            <a:ext cx="8229600" cy="1143000"/>
          </a:xfrm>
        </p:spPr>
        <p:txBody>
          <a:bodyPr>
            <a:normAutofit fontScale="90000"/>
          </a:bodyPr>
          <a:lstStyle/>
          <a:p>
            <a:pPr algn="ctr"/>
            <a:r>
              <a:rPr lang="en-US" sz="2800" b="1" dirty="0" smtClean="0">
                <a:solidFill>
                  <a:srgbClr val="FF0000"/>
                </a:solidFill>
                <a:latin typeface="Arial" panose="020B0604020202020204" pitchFamily="34" charset="0"/>
                <a:cs typeface="Arial" panose="020B0604020202020204" pitchFamily="34" charset="0"/>
              </a:rPr>
              <a:t>MUC4 EXPRESSION AND</a:t>
            </a:r>
            <a:br>
              <a:rPr lang="en-US" sz="2800" b="1" dirty="0" smtClean="0">
                <a:solidFill>
                  <a:srgbClr val="FF0000"/>
                </a:solidFill>
                <a:latin typeface="Arial" panose="020B0604020202020204" pitchFamily="34" charset="0"/>
                <a:cs typeface="Arial" panose="020B0604020202020204" pitchFamily="34" charset="0"/>
              </a:rPr>
            </a:br>
            <a:r>
              <a:rPr lang="en-US" sz="2800" b="1" dirty="0" smtClean="0">
                <a:solidFill>
                  <a:srgbClr val="FF0000"/>
                </a:solidFill>
                <a:latin typeface="Arial" panose="020B0604020202020204" pitchFamily="34" charset="0"/>
                <a:cs typeface="Arial" panose="020B0604020202020204" pitchFamily="34" charset="0"/>
              </a:rPr>
              <a:t>IPMN RISK STRATIFICATION </a:t>
            </a:r>
            <a:br>
              <a:rPr lang="en-US" sz="2800" b="1" dirty="0" smtClean="0">
                <a:solidFill>
                  <a:srgbClr val="FF0000"/>
                </a:solidFill>
                <a:latin typeface="Arial" panose="020B0604020202020204" pitchFamily="34" charset="0"/>
                <a:cs typeface="Arial" panose="020B0604020202020204" pitchFamily="34" charset="0"/>
              </a:rPr>
            </a:b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9836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9016"/>
          <a:stretch/>
        </p:blipFill>
        <p:spPr>
          <a:xfrm rot="16200000">
            <a:off x="463088" y="1184072"/>
            <a:ext cx="5334000" cy="4724400"/>
          </a:xfrm>
          <a:prstGeom prst="rect">
            <a:avLst/>
          </a:prstGeom>
        </p:spPr>
      </p:pic>
      <p:grpSp>
        <p:nvGrpSpPr>
          <p:cNvPr id="5" name="Group 4"/>
          <p:cNvGrpSpPr>
            <a:grpSpLocks noChangeAspect="1"/>
          </p:cNvGrpSpPr>
          <p:nvPr/>
        </p:nvGrpSpPr>
        <p:grpSpPr bwMode="auto">
          <a:xfrm>
            <a:off x="2668437" y="1240700"/>
            <a:ext cx="6269075" cy="4972572"/>
            <a:chOff x="4224" y="96"/>
            <a:chExt cx="3554" cy="2819"/>
          </a:xfrm>
        </p:grpSpPr>
        <p:sp>
          <p:nvSpPr>
            <p:cNvPr id="6" name="AutoShape 3"/>
            <p:cNvSpPr>
              <a:spLocks noChangeAspect="1" noChangeArrowheads="1" noTextEdit="1"/>
            </p:cNvSpPr>
            <p:nvPr/>
          </p:nvSpPr>
          <p:spPr bwMode="auto">
            <a:xfrm>
              <a:off x="4224" y="96"/>
              <a:ext cx="3554" cy="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 y="267"/>
              <a:ext cx="1544" cy="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a:spLocks noGrp="1"/>
          </p:cNvSpPr>
          <p:nvPr>
            <p:ph type="title"/>
          </p:nvPr>
        </p:nvSpPr>
        <p:spPr>
          <a:xfrm>
            <a:off x="457200" y="-3282"/>
            <a:ext cx="8229600" cy="1143000"/>
          </a:xfrm>
        </p:spPr>
        <p:txBody>
          <a:bodyPr>
            <a:normAutofit/>
          </a:bodyPr>
          <a:lstStyle/>
          <a:p>
            <a:pPr algn="ctr"/>
            <a:r>
              <a:rPr lang="en-US" sz="2800" b="1" dirty="0" smtClean="0">
                <a:solidFill>
                  <a:srgbClr val="FF0000"/>
                </a:solidFill>
                <a:latin typeface="Arial" panose="020B0604020202020204" pitchFamily="34" charset="0"/>
                <a:cs typeface="Arial" panose="020B0604020202020204" pitchFamily="34" charset="0"/>
              </a:rPr>
              <a:t>MUC4 EXPRESSION IN IPMNs</a:t>
            </a:r>
            <a:endParaRPr lang="en-US" sz="2800" b="1" dirty="0">
              <a:solidFill>
                <a:srgbClr val="FF0000"/>
              </a:solidFill>
              <a:latin typeface="Arial" panose="020B0604020202020204" pitchFamily="34" charset="0"/>
              <a:cs typeface="Arial" panose="020B0604020202020204" pitchFamily="34" charset="0"/>
            </a:endParaRPr>
          </a:p>
        </p:txBody>
      </p:sp>
      <p:sp>
        <p:nvSpPr>
          <p:cNvPr id="2" name="TextBox 1"/>
          <p:cNvSpPr txBox="1"/>
          <p:nvPr/>
        </p:nvSpPr>
        <p:spPr>
          <a:xfrm>
            <a:off x="1138517" y="6314254"/>
            <a:ext cx="4013278" cy="369332"/>
          </a:xfrm>
          <a:prstGeom prst="rect">
            <a:avLst/>
          </a:prstGeom>
          <a:noFill/>
        </p:spPr>
        <p:txBody>
          <a:bodyPr wrap="none" rtlCol="0">
            <a:spAutoFit/>
          </a:bodyPr>
          <a:lstStyle/>
          <a:p>
            <a:r>
              <a:rPr lang="en-US" dirty="0" smtClean="0"/>
              <a:t>Intestinal-type                      Gastric Type   </a:t>
            </a:r>
            <a:endParaRPr lang="en-US" dirty="0"/>
          </a:p>
        </p:txBody>
      </p:sp>
    </p:spTree>
    <p:extLst>
      <p:ext uri="{BB962C8B-B14F-4D97-AF65-F5344CB8AC3E}">
        <p14:creationId xmlns:p14="http://schemas.microsoft.com/office/powerpoint/2010/main" val="3969780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50241"/>
          <a:stretch/>
        </p:blipFill>
        <p:spPr>
          <a:xfrm>
            <a:off x="398521" y="845127"/>
            <a:ext cx="8339795" cy="4300207"/>
          </a:xfrm>
          <a:prstGeom prst="rect">
            <a:avLst/>
          </a:prstGeom>
        </p:spPr>
      </p:pic>
      <p:sp>
        <p:nvSpPr>
          <p:cNvPr id="3" name="Title 1"/>
          <p:cNvSpPr>
            <a:spLocks noGrp="1"/>
          </p:cNvSpPr>
          <p:nvPr>
            <p:ph type="title"/>
          </p:nvPr>
        </p:nvSpPr>
        <p:spPr>
          <a:xfrm>
            <a:off x="457200" y="-3282"/>
            <a:ext cx="8229600" cy="1143000"/>
          </a:xfrm>
        </p:spPr>
        <p:txBody>
          <a:bodyPr>
            <a:normAutofit/>
          </a:bodyPr>
          <a:lstStyle/>
          <a:p>
            <a:pPr algn="ctr"/>
            <a:r>
              <a:rPr lang="en-US" sz="2800" b="1" dirty="0" smtClean="0">
                <a:solidFill>
                  <a:srgbClr val="FF0000"/>
                </a:solidFill>
                <a:latin typeface="Arial" panose="020B0604020202020204" pitchFamily="34" charset="0"/>
                <a:cs typeface="Arial" panose="020B0604020202020204" pitchFamily="34" charset="0"/>
              </a:rPr>
              <a:t>MUC4 EXPRESSION IN IPMNs</a:t>
            </a:r>
            <a:endParaRPr lang="en-US" sz="2800"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2641331" y="6519446"/>
            <a:ext cx="6502669" cy="338554"/>
          </a:xfrm>
          <a:prstGeom prst="rect">
            <a:avLst/>
          </a:prstGeom>
        </p:spPr>
        <p:txBody>
          <a:bodyPr wrap="square">
            <a:spAutoFit/>
          </a:bodyPr>
          <a:lstStyle/>
          <a:p>
            <a:r>
              <a:rPr lang="en-US" sz="1600" b="1" i="1" dirty="0" err="1" smtClean="0">
                <a:latin typeface="Arial" panose="020B0604020202020204" pitchFamily="34" charset="0"/>
                <a:cs typeface="Arial" panose="020B0604020202020204" pitchFamily="34" charset="0"/>
              </a:rPr>
              <a:t>Kitatono</a:t>
            </a:r>
            <a:r>
              <a:rPr lang="en-US" sz="1600" b="1" i="1" dirty="0" smtClean="0">
                <a:latin typeface="Arial" panose="020B0604020202020204" pitchFamily="34" charset="0"/>
                <a:cs typeface="Arial" panose="020B0604020202020204" pitchFamily="34" charset="0"/>
              </a:rPr>
              <a:t>…..Batra,  </a:t>
            </a:r>
            <a:r>
              <a:rPr lang="en-US" sz="1600" b="1" i="1" dirty="0" err="1" smtClean="0">
                <a:latin typeface="Arial" panose="020B0604020202020204" pitchFamily="34" charset="0"/>
                <a:cs typeface="Arial" panose="020B0604020202020204" pitchFamily="34" charset="0"/>
              </a:rPr>
              <a:t>Yonezawa</a:t>
            </a:r>
            <a:r>
              <a:rPr lang="en-US" sz="1600" b="1" i="1" dirty="0" smtClean="0">
                <a:latin typeface="Arial" panose="020B0604020202020204" pitchFamily="34" charset="0"/>
                <a:cs typeface="Arial" panose="020B0604020202020204" pitchFamily="34" charset="0"/>
              </a:rPr>
              <a:t> </a:t>
            </a:r>
            <a:r>
              <a:rPr lang="en-US" sz="1600" b="1" i="1" dirty="0">
                <a:latin typeface="Arial" panose="020B0604020202020204" pitchFamily="34" charset="0"/>
                <a:cs typeface="Arial" panose="020B0604020202020204" pitchFamily="34" charset="0"/>
              </a:rPr>
              <a:t> </a:t>
            </a:r>
            <a:r>
              <a:rPr lang="en-US" sz="1600" b="1" i="1" dirty="0" smtClean="0">
                <a:latin typeface="Arial" panose="020B0604020202020204" pitchFamily="34" charset="0"/>
                <a:cs typeface="Arial" panose="020B0604020202020204" pitchFamily="34" charset="0"/>
              </a:rPr>
              <a:t>et al Pancreas</a:t>
            </a:r>
            <a:r>
              <a:rPr lang="en-US" sz="1600" b="1" i="1" dirty="0">
                <a:latin typeface="Arial" panose="020B0604020202020204" pitchFamily="34" charset="0"/>
                <a:cs typeface="Arial" panose="020B0604020202020204" pitchFamily="34" charset="0"/>
              </a:rPr>
              <a:t>. </a:t>
            </a:r>
            <a:r>
              <a:rPr lang="en-US" sz="1600" b="1" i="1" dirty="0" smtClean="0">
                <a:latin typeface="Arial" panose="020B0604020202020204" pitchFamily="34" charset="0"/>
                <a:cs typeface="Arial" panose="020B0604020202020204" pitchFamily="34" charset="0"/>
              </a:rPr>
              <a:t>2013;42(7</a:t>
            </a:r>
            <a:r>
              <a:rPr lang="en-US" sz="1600" b="1" i="1" dirty="0">
                <a:latin typeface="Arial" panose="020B0604020202020204" pitchFamily="34" charset="0"/>
                <a:cs typeface="Arial" panose="020B0604020202020204" pitchFamily="34" charset="0"/>
              </a:rPr>
              <a:t>):1120-8.</a:t>
            </a:r>
          </a:p>
        </p:txBody>
      </p:sp>
      <p:sp>
        <p:nvSpPr>
          <p:cNvPr id="5" name="Rectangle 4"/>
          <p:cNvSpPr/>
          <p:nvPr/>
        </p:nvSpPr>
        <p:spPr>
          <a:xfrm>
            <a:off x="370812" y="5309170"/>
            <a:ext cx="8686800" cy="523220"/>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IPMN-L  </a:t>
            </a:r>
            <a:r>
              <a:rPr lang="en-US" sz="1400" dirty="0">
                <a:latin typeface="Arial" panose="020B0604020202020204" pitchFamily="34" charset="0"/>
                <a:cs typeface="Arial" panose="020B0604020202020204" pitchFamily="34" charset="0"/>
              </a:rPr>
              <a:t>indicates low-grade dysplasia; I, intermediate-grade dysplasia; H, high-grade</a:t>
            </a:r>
          </a:p>
          <a:p>
            <a:r>
              <a:rPr lang="en-US" sz="1400" dirty="0">
                <a:latin typeface="Arial" panose="020B0604020202020204" pitchFamily="34" charset="0"/>
                <a:cs typeface="Arial" panose="020B0604020202020204" pitchFamily="34" charset="0"/>
              </a:rPr>
              <a:t>dysplasia including carcinoma in situ; IC, invasive carcinoma. ***P G 0.001; **P G 0.01; *P G 0.</a:t>
            </a:r>
            <a:r>
              <a:rPr lang="en-US" sz="800" dirty="0">
                <a:latin typeface="AdvTT336784a7"/>
              </a:rPr>
              <a:t>05.</a:t>
            </a:r>
            <a:endParaRPr lang="en-US" dirty="0"/>
          </a:p>
        </p:txBody>
      </p:sp>
    </p:spTree>
    <p:extLst>
      <p:ext uri="{BB962C8B-B14F-4D97-AF65-F5344CB8AC3E}">
        <p14:creationId xmlns:p14="http://schemas.microsoft.com/office/powerpoint/2010/main" val="40218103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10062" y="1286434"/>
            <a:ext cx="5609646" cy="4455598"/>
            <a:chOff x="3895312" y="1600200"/>
            <a:chExt cx="2485446" cy="167640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3895312" y="1600200"/>
              <a:ext cx="2485446"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a:off x="4457700" y="1981200"/>
              <a:ext cx="22860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715000" y="2133600"/>
              <a:ext cx="22860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53100" y="2438400"/>
              <a:ext cx="2667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19600" y="2362200"/>
              <a:ext cx="2667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 name="Title 1"/>
          <p:cNvSpPr>
            <a:spLocks noGrp="1"/>
          </p:cNvSpPr>
          <p:nvPr>
            <p:ph type="title"/>
          </p:nvPr>
        </p:nvSpPr>
        <p:spPr>
          <a:xfrm>
            <a:off x="457200" y="-3282"/>
            <a:ext cx="8229600" cy="1143000"/>
          </a:xfrm>
        </p:spPr>
        <p:txBody>
          <a:bodyPr>
            <a:normAutofit/>
          </a:bodyPr>
          <a:lstStyle/>
          <a:p>
            <a:pPr algn="ctr"/>
            <a:r>
              <a:rPr lang="en-US" sz="2800" b="1" dirty="0" smtClean="0">
                <a:solidFill>
                  <a:srgbClr val="FF0000"/>
                </a:solidFill>
                <a:latin typeface="Arial" panose="020B0604020202020204" pitchFamily="34" charset="0"/>
                <a:cs typeface="Arial" panose="020B0604020202020204" pitchFamily="34" charset="0"/>
              </a:rPr>
              <a:t>MUC4: A Specific-Marker for Malignancy in Early Lesions </a:t>
            </a:r>
            <a:endParaRPr lang="en-US" sz="2800" b="1" dirty="0">
              <a:solidFill>
                <a:srgbClr val="FF0000"/>
              </a:solidFill>
              <a:latin typeface="Arial" panose="020B0604020202020204" pitchFamily="34" charset="0"/>
              <a:cs typeface="Arial" panose="020B0604020202020204" pitchFamily="34" charset="0"/>
            </a:endParaRPr>
          </a:p>
        </p:txBody>
      </p:sp>
      <p:sp>
        <p:nvSpPr>
          <p:cNvPr id="11" name="Rectangle 10"/>
          <p:cNvSpPr/>
          <p:nvPr/>
        </p:nvSpPr>
        <p:spPr>
          <a:xfrm>
            <a:off x="1448640" y="5809064"/>
            <a:ext cx="6246720" cy="646331"/>
          </a:xfrm>
          <a:prstGeom prst="rect">
            <a:avLst/>
          </a:prstGeom>
        </p:spPr>
        <p:txBody>
          <a:bodyPr wrap="square">
            <a:spAutoFit/>
          </a:bodyPr>
          <a:lstStyle/>
          <a:p>
            <a:r>
              <a:rPr lang="en-US" dirty="0"/>
              <a:t>Expression pattern of MUC4/8G7 </a:t>
            </a:r>
            <a:r>
              <a:rPr lang="en-US" dirty="0" smtClean="0"/>
              <a:t>in </a:t>
            </a:r>
            <a:r>
              <a:rPr lang="en-US" dirty="0"/>
              <a:t>gastric-type </a:t>
            </a:r>
            <a:r>
              <a:rPr lang="en-US" dirty="0" smtClean="0"/>
              <a:t>IPMN-H- </a:t>
            </a:r>
            <a:r>
              <a:rPr lang="en-US" dirty="0" smtClean="0">
                <a:solidFill>
                  <a:srgbClr val="FF0000"/>
                </a:solidFill>
              </a:rPr>
              <a:t>ONLY  IN NEOPLASTIC CELLS EXHIBITING HIGH GRADE DYSPLASIA</a:t>
            </a:r>
            <a:endParaRPr lang="en-US" dirty="0">
              <a:solidFill>
                <a:srgbClr val="FF0000"/>
              </a:solidFill>
            </a:endParaRPr>
          </a:p>
        </p:txBody>
      </p:sp>
    </p:spTree>
    <p:extLst>
      <p:ext uri="{BB962C8B-B14F-4D97-AF65-F5344CB8AC3E}">
        <p14:creationId xmlns:p14="http://schemas.microsoft.com/office/powerpoint/2010/main" val="5973579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solidFill>
            <a:schemeClr val="accent1">
              <a:lumMod val="60000"/>
              <a:lumOff val="40000"/>
            </a:schemeClr>
          </a:solidFill>
        </p:spPr>
        <p:txBody>
          <a:bodyPr wrap="square" rtlCol="0">
            <a:spAutoFit/>
          </a:bodyPr>
          <a:lstStyle/>
          <a:p>
            <a:pPr algn="ctr"/>
            <a:r>
              <a:rPr lang="en-US" sz="2400" b="1" u="sng"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PANCREATIC CANCER (PC) </a:t>
            </a:r>
          </a:p>
        </p:txBody>
      </p:sp>
      <p:pic>
        <p:nvPicPr>
          <p:cNvPr id="10" name="Picture 9"/>
          <p:cNvPicPr>
            <a:picLocks noChangeAspect="1"/>
          </p:cNvPicPr>
          <p:nvPr/>
        </p:nvPicPr>
        <p:blipFill>
          <a:blip r:embed="rId2"/>
          <a:stretch>
            <a:fillRect/>
          </a:stretch>
        </p:blipFill>
        <p:spPr>
          <a:xfrm>
            <a:off x="1" y="0"/>
            <a:ext cx="1004207" cy="495300"/>
          </a:xfrm>
          <a:prstGeom prst="rect">
            <a:avLst/>
          </a:prstGeom>
        </p:spPr>
      </p:pic>
      <p:sp>
        <p:nvSpPr>
          <p:cNvPr id="12" name="AutoShape 6" descr="Image result for edrn logo"/>
          <p:cNvSpPr>
            <a:spLocks noChangeAspect="1" noChangeArrowheads="1"/>
          </p:cNvSpPr>
          <p:nvPr/>
        </p:nvSpPr>
        <p:spPr bwMode="auto">
          <a:xfrm>
            <a:off x="-23812" y="754856"/>
            <a:ext cx="821531" cy="6429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9" name="Content Placeholder 2"/>
          <p:cNvSpPr txBox="1">
            <a:spLocks/>
          </p:cNvSpPr>
          <p:nvPr/>
        </p:nvSpPr>
        <p:spPr>
          <a:xfrm>
            <a:off x="336777" y="732978"/>
            <a:ext cx="8578623" cy="87562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Arial" panose="020B0604020202020204" pitchFamily="34" charset="0"/>
              <a:buChar char="•"/>
            </a:pPr>
            <a:r>
              <a:rPr lang="en-US" sz="2000" b="1" dirty="0">
                <a:latin typeface="Arial" panose="020B0604020202020204" pitchFamily="34" charset="0"/>
                <a:cs typeface="Arial" panose="020B0604020202020204" pitchFamily="34" charset="0"/>
              </a:rPr>
              <a:t> Estimated new cases and deaths</a:t>
            </a:r>
            <a:r>
              <a:rPr lang="en-US" sz="2000" dirty="0">
                <a:latin typeface="Arial" panose="020B0604020202020204" pitchFamily="34" charset="0"/>
                <a:cs typeface="Arial" panose="020B0604020202020204" pitchFamily="34" charset="0"/>
              </a:rPr>
              <a:t> from PC in the United States in </a:t>
            </a:r>
            <a:r>
              <a:rPr lang="en-US" sz="2000" dirty="0" smtClean="0">
                <a:latin typeface="Arial" panose="020B0604020202020204" pitchFamily="34" charset="0"/>
                <a:cs typeface="Arial" panose="020B0604020202020204" pitchFamily="34" charset="0"/>
              </a:rPr>
              <a:t>2017:</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New cases</a:t>
            </a:r>
            <a:r>
              <a:rPr lang="en-US" sz="2000" dirty="0">
                <a:latin typeface="Arial" panose="020B0604020202020204" pitchFamily="34" charset="0"/>
                <a:cs typeface="Arial" panose="020B0604020202020204" pitchFamily="34" charset="0"/>
              </a:rPr>
              <a:t>: 53,070 people (27,670 men and 25,400 women)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Deaths</a:t>
            </a:r>
            <a:r>
              <a:rPr lang="en-US" sz="2000" dirty="0">
                <a:latin typeface="Arial" panose="020B0604020202020204" pitchFamily="34" charset="0"/>
                <a:cs typeface="Arial" panose="020B0604020202020204" pitchFamily="34" charset="0"/>
              </a:rPr>
              <a:t>:       41,780 people (21,450 men and 20,330 women)</a:t>
            </a:r>
          </a:p>
        </p:txBody>
      </p:sp>
      <p:pic>
        <p:nvPicPr>
          <p:cNvPr id="20" name="Picture 2" descr="National Cancer Institute">
            <a:hlinkClick r:id="rId3"/>
          </p:cNvPr>
          <p:cNvPicPr>
            <a:picLocks noChangeAspect="1" noChangeArrowheads="1"/>
          </p:cNvPicPr>
          <p:nvPr/>
        </p:nvPicPr>
        <p:blipFill>
          <a:blip r:embed="rId4" cstate="print"/>
          <a:srcRect/>
          <a:stretch>
            <a:fillRect/>
          </a:stretch>
        </p:blipFill>
        <p:spPr bwMode="auto">
          <a:xfrm>
            <a:off x="8634114" y="6411800"/>
            <a:ext cx="509886" cy="438581"/>
          </a:xfrm>
          <a:prstGeom prst="rect">
            <a:avLst/>
          </a:prstGeom>
          <a:noFill/>
        </p:spPr>
      </p:pic>
      <p:pic>
        <p:nvPicPr>
          <p:cNvPr id="21" name="Picture 5"/>
          <p:cNvPicPr>
            <a:picLocks noChangeAspect="1" noChangeArrowheads="1"/>
          </p:cNvPicPr>
          <p:nvPr/>
        </p:nvPicPr>
        <p:blipFill>
          <a:blip r:embed="rId5" cstate="print"/>
          <a:srcRect/>
          <a:stretch>
            <a:fillRect/>
          </a:stretch>
        </p:blipFill>
        <p:spPr bwMode="auto">
          <a:xfrm>
            <a:off x="1" y="6411800"/>
            <a:ext cx="673553" cy="438581"/>
          </a:xfrm>
          <a:prstGeom prst="rect">
            <a:avLst/>
          </a:prstGeom>
          <a:noFill/>
          <a:ln w="9525">
            <a:noFill/>
            <a:miter lim="800000"/>
            <a:headEnd/>
            <a:tailEnd/>
          </a:ln>
        </p:spPr>
      </p:pic>
      <p:sp>
        <p:nvSpPr>
          <p:cNvPr id="3" name="Rectangle 2"/>
          <p:cNvSpPr/>
          <p:nvPr/>
        </p:nvSpPr>
        <p:spPr>
          <a:xfrm>
            <a:off x="833798" y="5577146"/>
            <a:ext cx="7476403" cy="369332"/>
          </a:xfrm>
          <a:prstGeom prst="rect">
            <a:avLst/>
          </a:prstGeom>
        </p:spPr>
        <p:txBody>
          <a:bodyPr wrap="square">
            <a:spAutoFit/>
          </a:bodyPr>
          <a:lstStyle/>
          <a:p>
            <a:pPr>
              <a:buFont typeface="Arial" panose="020B0604020202020204" pitchFamily="34" charset="0"/>
              <a:buChar char="•"/>
            </a:pPr>
            <a:r>
              <a:rPr lang="en-US" b="1" dirty="0">
                <a:latin typeface="Arial" panose="020B0604020202020204" pitchFamily="34" charset="0"/>
                <a:cs typeface="Arial" panose="020B0604020202020204" pitchFamily="34" charset="0"/>
              </a:rPr>
              <a:t> PC mortality rates has not changed over the last four decade</a:t>
            </a:r>
          </a:p>
        </p:txBody>
      </p:sp>
      <p:sp>
        <p:nvSpPr>
          <p:cNvPr id="6" name="TextBox 5"/>
          <p:cNvSpPr txBox="1"/>
          <p:nvPr/>
        </p:nvSpPr>
        <p:spPr>
          <a:xfrm>
            <a:off x="757047" y="6227133"/>
            <a:ext cx="7629906" cy="623248"/>
          </a:xfrm>
          <a:prstGeom prst="rect">
            <a:avLst/>
          </a:prstGeom>
          <a:noFill/>
        </p:spPr>
        <p:txBody>
          <a:bodyPr wrap="square" rtlCol="0">
            <a:spAutoFit/>
          </a:bodyPr>
          <a:lstStyle/>
          <a:p>
            <a:r>
              <a:rPr lang="en-US" sz="2100" b="1" u="sng" dirty="0">
                <a:solidFill>
                  <a:srgbClr val="FF0000"/>
                </a:solidFill>
                <a:effectLst>
                  <a:outerShdw blurRad="38100" dist="38100" dir="2700000" algn="tl">
                    <a:srgbClr val="000000">
                      <a:alpha val="43137"/>
                    </a:srgbClr>
                  </a:outerShdw>
                </a:effectLst>
                <a:latin typeface="Calibri" pitchFamily="34" charset="0"/>
              </a:rPr>
              <a:t>BETTER DIAGNOSTICS TOOLS WILL LEAD TO BETTER PC TREATMENT</a:t>
            </a:r>
          </a:p>
          <a:p>
            <a:endParaRPr lang="en-US" sz="135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38" y="1770804"/>
            <a:ext cx="4276980" cy="3262084"/>
          </a:xfrm>
          <a:prstGeom prst="rect">
            <a:avLst/>
          </a:prstGeom>
          <a:ln>
            <a:solidFill>
              <a:schemeClr val="tx1"/>
            </a:solidFill>
          </a:ln>
        </p:spPr>
      </p:pic>
      <p:pic>
        <p:nvPicPr>
          <p:cNvPr id="13" name="Picture 12" descr="https://d2qc66bm6tmoww.cloudfront.net/content/canres/74/11/2913/F1.large.jpg?width=800&amp;height=600&amp;carousel=1"/>
          <p:cNvPicPr/>
          <p:nvPr/>
        </p:nvPicPr>
        <p:blipFill rotWithShape="1">
          <a:blip r:embed="rId7">
            <a:extLst>
              <a:ext uri="{28A0092B-C50C-407E-A947-70E740481C1C}">
                <a14:useLocalDpi xmlns:a14="http://schemas.microsoft.com/office/drawing/2010/main" val="0"/>
              </a:ext>
            </a:extLst>
          </a:blip>
          <a:srcRect t="49407" b="-1"/>
          <a:stretch/>
        </p:blipFill>
        <p:spPr bwMode="auto">
          <a:xfrm>
            <a:off x="4439929" y="1793100"/>
            <a:ext cx="4449128" cy="3239788"/>
          </a:xfrm>
          <a:prstGeom prst="rect">
            <a:avLst/>
          </a:prstGeom>
          <a:noFill/>
          <a:ln>
            <a:solidFill>
              <a:schemeClr val="tx1"/>
            </a:solidFill>
          </a:ln>
          <a:extLst>
            <a:ext uri="{53640926-AAD7-44D8-BBD7-CCE9431645EC}">
              <a14:shadowObscured xmlns:a14="http://schemas.microsoft.com/office/drawing/2010/main"/>
            </a:ext>
          </a:extLst>
        </p:spPr>
      </p:pic>
      <p:sp>
        <p:nvSpPr>
          <p:cNvPr id="5" name="TextBox 4"/>
          <p:cNvSpPr txBox="1"/>
          <p:nvPr/>
        </p:nvSpPr>
        <p:spPr>
          <a:xfrm>
            <a:off x="6702552" y="5129041"/>
            <a:ext cx="1867553" cy="307777"/>
          </a:xfrm>
          <a:prstGeom prst="rect">
            <a:avLst/>
          </a:prstGeom>
          <a:noFill/>
        </p:spPr>
        <p:txBody>
          <a:bodyPr wrap="square" rtlCol="0">
            <a:spAutoFit/>
          </a:bodyPr>
          <a:lstStyle/>
          <a:p>
            <a:r>
              <a:rPr lang="en-US" sz="1400" dirty="0" err="1"/>
              <a:t>Rahib</a:t>
            </a:r>
            <a:r>
              <a:rPr lang="en-US" sz="1400" dirty="0"/>
              <a:t> et al, CCR,  2014</a:t>
            </a:r>
          </a:p>
        </p:txBody>
      </p:sp>
      <p:sp>
        <p:nvSpPr>
          <p:cNvPr id="15" name="TextBox 14"/>
          <p:cNvSpPr txBox="1"/>
          <p:nvPr/>
        </p:nvSpPr>
        <p:spPr>
          <a:xfrm>
            <a:off x="1251566" y="5173215"/>
            <a:ext cx="3125152" cy="307777"/>
          </a:xfrm>
          <a:prstGeom prst="rect">
            <a:avLst/>
          </a:prstGeom>
          <a:noFill/>
        </p:spPr>
        <p:txBody>
          <a:bodyPr wrap="square" rtlCol="0">
            <a:spAutoFit/>
          </a:bodyPr>
          <a:lstStyle/>
          <a:p>
            <a:r>
              <a:rPr lang="en-US" sz="1400" dirty="0" err="1"/>
              <a:t>Quaresma</a:t>
            </a:r>
            <a:r>
              <a:rPr lang="en-US" sz="1400" dirty="0"/>
              <a:t> et al, Lancet Oncology,  2014</a:t>
            </a:r>
          </a:p>
        </p:txBody>
      </p:sp>
    </p:spTree>
    <p:extLst>
      <p:ext uri="{BB962C8B-B14F-4D97-AF65-F5344CB8AC3E}">
        <p14:creationId xmlns:p14="http://schemas.microsoft.com/office/powerpoint/2010/main" val="2281044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304800"/>
            <a:ext cx="8229600" cy="1066800"/>
          </a:xfrm>
        </p:spPr>
        <p:txBody>
          <a:bodyPr/>
          <a:lstStyle/>
          <a:p>
            <a:pPr algn="ctr" eaLnBrk="1" hangingPunct="1"/>
            <a:r>
              <a:rPr lang="en-US" b="1" dirty="0" smtClean="0">
                <a:solidFill>
                  <a:srgbClr val="7030A0"/>
                </a:solidFill>
                <a:latin typeface="Arial" panose="020B0604020202020204" pitchFamily="34" charset="0"/>
                <a:cs typeface="Arial" panose="020B0604020202020204" pitchFamily="34" charset="0"/>
              </a:rPr>
              <a:t>Conclusions</a:t>
            </a:r>
          </a:p>
        </p:txBody>
      </p:sp>
      <p:sp>
        <p:nvSpPr>
          <p:cNvPr id="6" name="Text Box 219"/>
          <p:cNvSpPr txBox="1">
            <a:spLocks noChangeArrowheads="1"/>
          </p:cNvSpPr>
          <p:nvPr/>
        </p:nvSpPr>
        <p:spPr bwMode="auto">
          <a:xfrm>
            <a:off x="143692" y="1371600"/>
            <a:ext cx="8686800" cy="5262979"/>
          </a:xfrm>
          <a:prstGeom prst="rect">
            <a:avLst/>
          </a:prstGeom>
          <a:noFill/>
          <a:ln w="9525">
            <a:noFill/>
            <a:miter lim="800000"/>
            <a:headEnd/>
            <a:tailEnd/>
          </a:ln>
          <a:effectLst/>
        </p:spPr>
        <p:txBody>
          <a:bodyPr wrap="square">
            <a:spAutoFit/>
          </a:bodyPr>
          <a:lstStyle/>
          <a:p>
            <a:pPr algn="just" defTabSz="4597400" eaLnBrk="1" hangingPunct="1">
              <a:buClr>
                <a:srgbClr val="C00000"/>
              </a:buClr>
              <a:buFontTx/>
              <a:buChar char="•"/>
            </a:pPr>
            <a:r>
              <a:rPr lang="en-US" sz="2400" dirty="0">
                <a:solidFill>
                  <a:schemeClr val="tx1"/>
                </a:solidFill>
                <a:latin typeface="Tahoma" pitchFamily="34" charset="0"/>
                <a:ea typeface="Tahoma" pitchFamily="34" charset="0"/>
                <a:cs typeface="Tahoma" pitchFamily="34" charset="0"/>
              </a:rPr>
              <a:t> </a:t>
            </a:r>
            <a:r>
              <a:rPr lang="en-US" sz="2400" dirty="0" smtClean="0">
                <a:solidFill>
                  <a:schemeClr val="tx1"/>
                </a:solidFill>
                <a:latin typeface="Tahoma" pitchFamily="34" charset="0"/>
                <a:ea typeface="Tahoma" pitchFamily="34" charset="0"/>
                <a:cs typeface="Tahoma" pitchFamily="34" charset="0"/>
              </a:rPr>
              <a:t>The results presented here validate the potential of MUC4 as a PC biomarker and the capability of the SERS technology for the detection of MUC4 in PC patients.</a:t>
            </a:r>
          </a:p>
          <a:p>
            <a:pPr algn="just" defTabSz="4597400" eaLnBrk="1" hangingPunct="1">
              <a:buClr>
                <a:srgbClr val="C00000"/>
              </a:buClr>
            </a:pPr>
            <a:endParaRPr lang="en-US" sz="2400" dirty="0">
              <a:solidFill>
                <a:schemeClr val="tx1"/>
              </a:solidFill>
              <a:latin typeface="Tahoma" pitchFamily="34" charset="0"/>
              <a:ea typeface="Tahoma" pitchFamily="34" charset="0"/>
              <a:cs typeface="Tahoma" pitchFamily="34" charset="0"/>
            </a:endParaRPr>
          </a:p>
          <a:p>
            <a:pPr algn="just" defTabSz="4597400" eaLnBrk="1" hangingPunct="1">
              <a:buClr>
                <a:srgbClr val="C00000"/>
              </a:buClr>
            </a:pPr>
            <a:endParaRPr lang="en-US" sz="2400" dirty="0" smtClean="0">
              <a:solidFill>
                <a:schemeClr val="tx1"/>
              </a:solidFill>
              <a:latin typeface="Tahoma" pitchFamily="34" charset="0"/>
              <a:ea typeface="Tahoma" pitchFamily="34" charset="0"/>
              <a:cs typeface="Tahoma" pitchFamily="34" charset="0"/>
            </a:endParaRPr>
          </a:p>
          <a:p>
            <a:pPr algn="just" defTabSz="4597400" eaLnBrk="1" hangingPunct="1">
              <a:buClr>
                <a:srgbClr val="C00000"/>
              </a:buClr>
              <a:buFontTx/>
              <a:buChar char="•"/>
            </a:pPr>
            <a:r>
              <a:rPr lang="en-US" sz="2400" dirty="0">
                <a:solidFill>
                  <a:schemeClr val="tx1"/>
                </a:solidFill>
                <a:latin typeface="Tahoma" pitchFamily="34" charset="0"/>
                <a:ea typeface="Tahoma" pitchFamily="34" charset="0"/>
                <a:cs typeface="Tahoma" pitchFamily="34" charset="0"/>
              </a:rPr>
              <a:t> </a:t>
            </a:r>
            <a:r>
              <a:rPr lang="en-US" sz="2400" dirty="0" smtClean="0">
                <a:solidFill>
                  <a:schemeClr val="tx1"/>
                </a:solidFill>
                <a:latin typeface="Tahoma" pitchFamily="34" charset="0"/>
                <a:ea typeface="Tahoma" pitchFamily="34" charset="0"/>
                <a:cs typeface="Tahoma" pitchFamily="34" charset="0"/>
              </a:rPr>
              <a:t>Overall, the diagnostic performance of MUC4, MUC5AC was superior to CA19-9 in distinguishing PC patients from healthy individuals or patients with chronic pancreatitis. </a:t>
            </a:r>
          </a:p>
          <a:p>
            <a:pPr algn="just" defTabSz="4597400" eaLnBrk="1" hangingPunct="1">
              <a:buClr>
                <a:srgbClr val="C00000"/>
              </a:buClr>
              <a:buFontTx/>
              <a:buChar char="•"/>
            </a:pPr>
            <a:endParaRPr lang="en-US" sz="2400" dirty="0" smtClean="0">
              <a:solidFill>
                <a:schemeClr val="tx1"/>
              </a:solidFill>
              <a:latin typeface="Tahoma" pitchFamily="34" charset="0"/>
              <a:ea typeface="Tahoma" pitchFamily="34" charset="0"/>
              <a:cs typeface="Tahoma" pitchFamily="34" charset="0"/>
            </a:endParaRPr>
          </a:p>
          <a:p>
            <a:pPr algn="just" defTabSz="4597400" eaLnBrk="1" hangingPunct="1">
              <a:buClr>
                <a:srgbClr val="C00000"/>
              </a:buClr>
              <a:buFontTx/>
              <a:buChar char="•"/>
            </a:pPr>
            <a:r>
              <a:rPr lang="en-US" sz="2400" dirty="0" smtClean="0">
                <a:solidFill>
                  <a:schemeClr val="tx1"/>
                </a:solidFill>
                <a:latin typeface="Tahoma" pitchFamily="34" charset="0"/>
                <a:ea typeface="Tahoma" pitchFamily="34" charset="0"/>
                <a:cs typeface="Tahoma" pitchFamily="34" charset="0"/>
              </a:rPr>
              <a:t> The combination </a:t>
            </a:r>
            <a:r>
              <a:rPr lang="en-US" sz="2400" dirty="0" smtClean="0">
                <a:latin typeface="Tahoma" pitchFamily="34" charset="0"/>
                <a:ea typeface="Tahoma" pitchFamily="34" charset="0"/>
                <a:cs typeface="Tahoma" pitchFamily="34" charset="0"/>
              </a:rPr>
              <a:t>of </a:t>
            </a:r>
            <a:r>
              <a:rPr lang="en-US" sz="2400" dirty="0" smtClean="0">
                <a:solidFill>
                  <a:schemeClr val="tx1"/>
                </a:solidFill>
                <a:latin typeface="Tahoma" pitchFamily="34" charset="0"/>
                <a:ea typeface="Tahoma" pitchFamily="34" charset="0"/>
                <a:cs typeface="Tahoma" pitchFamily="34" charset="0"/>
              </a:rPr>
              <a:t>markers could provide much needed diagnostic marker set for PC</a:t>
            </a:r>
          </a:p>
          <a:p>
            <a:pPr algn="just" defTabSz="4597400" eaLnBrk="1" hangingPunct="1">
              <a:buClr>
                <a:srgbClr val="C00000"/>
              </a:buClr>
              <a:buFontTx/>
              <a:buChar char="•"/>
            </a:pPr>
            <a:endParaRPr lang="en-US" sz="2400" dirty="0">
              <a:latin typeface="Tahoma" pitchFamily="34" charset="0"/>
              <a:ea typeface="Tahoma" pitchFamily="34" charset="0"/>
              <a:cs typeface="Tahoma" pitchFamily="34" charset="0"/>
            </a:endParaRPr>
          </a:p>
          <a:p>
            <a:pPr algn="just" defTabSz="4597400" eaLnBrk="1" hangingPunct="1">
              <a:buClr>
                <a:srgbClr val="C00000"/>
              </a:buClr>
              <a:buFontTx/>
              <a:buChar char="•"/>
            </a:pPr>
            <a:r>
              <a:rPr lang="en-US" sz="2400" dirty="0" smtClean="0">
                <a:solidFill>
                  <a:schemeClr val="tx1"/>
                </a:solidFill>
                <a:latin typeface="Tahoma" pitchFamily="34" charset="0"/>
                <a:ea typeface="Tahoma" pitchFamily="34" charset="0"/>
                <a:cs typeface="Tahoma" pitchFamily="34" charset="0"/>
              </a:rPr>
              <a:t> MUC4 distinguishes high-risk cystic lesions in pre-surgical EUS FNAs</a:t>
            </a:r>
            <a:endParaRPr lang="en-US" sz="2400"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362343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2348512" y="0"/>
            <a:ext cx="6019633" cy="546945"/>
          </a:xfrm>
          <a:prstGeom prst="rect">
            <a:avLst/>
          </a:prstGeom>
          <a:noFill/>
          <a:ln w="9525">
            <a:noFill/>
            <a:miter lim="800000"/>
            <a:headEnd/>
            <a:tailEnd/>
          </a:ln>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sz="2954"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UNMC CVC Program </a:t>
            </a:r>
            <a:endParaRPr kumimoji="0" lang="en-US" sz="2954"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9" y="546946"/>
            <a:ext cx="8993004" cy="6020110"/>
          </a:xfrm>
          <a:prstGeom prst="rect">
            <a:avLst/>
          </a:prstGeom>
        </p:spPr>
      </p:pic>
    </p:spTree>
    <p:extLst>
      <p:ext uri="{BB962C8B-B14F-4D97-AF65-F5344CB8AC3E}">
        <p14:creationId xmlns:p14="http://schemas.microsoft.com/office/powerpoint/2010/main" val="3940969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450" y="-34765"/>
            <a:ext cx="1625852" cy="216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descr="http://www.unmc.edu/publichealth/images/JaneMeza-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82" y="4578382"/>
            <a:ext cx="1369790" cy="18876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8" descr="Lynette Smith - UNMC College of Public Heal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072" y="4586541"/>
            <a:ext cx="1363228" cy="1703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83" y="21930"/>
            <a:ext cx="1729807" cy="206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8617" y="2407735"/>
            <a:ext cx="1419332" cy="198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993" y="2383899"/>
            <a:ext cx="1416975" cy="183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Lyubchenko"/>
          <p:cNvPicPr>
            <a:picLocks noChangeAspect="1" noChangeArrowheads="1"/>
          </p:cNvPicPr>
          <p:nvPr/>
        </p:nvPicPr>
        <p:blipFill>
          <a:blip r:embed="rId9" cstate="print"/>
          <a:srcRect/>
          <a:stretch>
            <a:fillRect/>
          </a:stretch>
        </p:blipFill>
        <p:spPr bwMode="auto">
          <a:xfrm>
            <a:off x="4798510" y="4495023"/>
            <a:ext cx="1814410" cy="1979699"/>
          </a:xfrm>
          <a:prstGeom prst="rect">
            <a:avLst/>
          </a:prstGeom>
          <a:noFill/>
        </p:spPr>
      </p:pic>
      <p:sp>
        <p:nvSpPr>
          <p:cNvPr id="20" name="Rectangle 19"/>
          <p:cNvSpPr/>
          <p:nvPr/>
        </p:nvSpPr>
        <p:spPr>
          <a:xfrm>
            <a:off x="3521042" y="2105537"/>
            <a:ext cx="1962983" cy="262829"/>
          </a:xfrm>
          <a:prstGeom prst="rect">
            <a:avLst/>
          </a:prstGeom>
        </p:spPr>
        <p:txBody>
          <a:bodyPr wrap="squar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Tony Hollingsworth, Ph.D.</a:t>
            </a:r>
          </a:p>
        </p:txBody>
      </p:sp>
      <p:sp>
        <p:nvSpPr>
          <p:cNvPr id="21" name="Rectangle 20"/>
          <p:cNvSpPr/>
          <p:nvPr/>
        </p:nvSpPr>
        <p:spPr>
          <a:xfrm>
            <a:off x="57643" y="2040433"/>
            <a:ext cx="1558440" cy="262829"/>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Maneesh Jain, Ph.D.</a:t>
            </a:r>
          </a:p>
        </p:txBody>
      </p:sp>
      <p:sp>
        <p:nvSpPr>
          <p:cNvPr id="26" name="Rectangle 25"/>
          <p:cNvSpPr/>
          <p:nvPr/>
        </p:nvSpPr>
        <p:spPr>
          <a:xfrm>
            <a:off x="5492106" y="2171847"/>
            <a:ext cx="1600118" cy="248530"/>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015"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Satya </a:t>
            </a:r>
            <a:r>
              <a:rPr kumimoji="0" lang="en-US" sz="1015"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Rachagani</a:t>
            </a:r>
            <a:r>
              <a:rPr kumimoji="0" lang="en-US" sz="1015"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Ph.D</a:t>
            </a:r>
            <a:r>
              <a:rPr kumimoji="0" lang="en-US" sz="101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9" name="Rectangle 28"/>
          <p:cNvSpPr/>
          <p:nvPr/>
        </p:nvSpPr>
        <p:spPr>
          <a:xfrm>
            <a:off x="4956200" y="6422853"/>
            <a:ext cx="1778051" cy="262829"/>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Yuri Lyubchenko, Ph.D.</a:t>
            </a:r>
          </a:p>
        </p:txBody>
      </p:sp>
      <p:sp>
        <p:nvSpPr>
          <p:cNvPr id="31" name="Rectangle 30"/>
          <p:cNvSpPr/>
          <p:nvPr/>
        </p:nvSpPr>
        <p:spPr>
          <a:xfrm>
            <a:off x="92269" y="6422854"/>
            <a:ext cx="1334020" cy="262829"/>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Jane Meza, Ph.D</a:t>
            </a:r>
            <a:r>
              <a:rPr kumimoji="0" lang="en-US" sz="101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01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31"/>
          <p:cNvSpPr/>
          <p:nvPr/>
        </p:nvSpPr>
        <p:spPr>
          <a:xfrm>
            <a:off x="1606972" y="6325837"/>
            <a:ext cx="1569660" cy="262829"/>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Lynette Smith, Ph.D</a:t>
            </a:r>
            <a:r>
              <a:rPr kumimoji="0" lang="en-US" sz="110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tangle 33"/>
          <p:cNvSpPr/>
          <p:nvPr/>
        </p:nvSpPr>
        <p:spPr>
          <a:xfrm>
            <a:off x="1864555" y="4318721"/>
            <a:ext cx="1377300" cy="262829"/>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Subodh Lele, MD.</a:t>
            </a:r>
          </a:p>
        </p:txBody>
      </p:sp>
      <p:sp>
        <p:nvSpPr>
          <p:cNvPr id="37" name="Rectangle 36"/>
          <p:cNvSpPr/>
          <p:nvPr/>
        </p:nvSpPr>
        <p:spPr>
          <a:xfrm>
            <a:off x="67274" y="4344298"/>
            <a:ext cx="1713931" cy="262829"/>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Shialender</a:t>
            </a: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Singh, M.</a:t>
            </a:r>
            <a:r>
              <a:rPr kumimoji="0" lang="en-US" sz="101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p>
        </p:txBody>
      </p:sp>
      <p:sp>
        <p:nvSpPr>
          <p:cNvPr id="38" name="Rectangle 37"/>
          <p:cNvSpPr/>
          <p:nvPr/>
        </p:nvSpPr>
        <p:spPr>
          <a:xfrm>
            <a:off x="3459817" y="4289345"/>
            <a:ext cx="1415772" cy="262829"/>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Chandra Are, M.D.</a:t>
            </a:r>
          </a:p>
        </p:txBody>
      </p:sp>
      <p:pic>
        <p:nvPicPr>
          <p:cNvPr id="17" name="Picture 16"/>
          <p:cNvPicPr>
            <a:picLocks noChangeAspect="1"/>
          </p:cNvPicPr>
          <p:nvPr/>
        </p:nvPicPr>
        <p:blipFill>
          <a:blip r:embed="rId10"/>
          <a:stretch>
            <a:fillRect/>
          </a:stretch>
        </p:blipFill>
        <p:spPr>
          <a:xfrm>
            <a:off x="1903510" y="16467"/>
            <a:ext cx="1418432" cy="2171245"/>
          </a:xfrm>
          <a:prstGeom prst="rect">
            <a:avLst/>
          </a:prstGeom>
        </p:spPr>
      </p:pic>
      <p:sp>
        <p:nvSpPr>
          <p:cNvPr id="41" name="TextBox 8"/>
          <p:cNvSpPr txBox="1">
            <a:spLocks noChangeArrowheads="1"/>
          </p:cNvSpPr>
          <p:nvPr/>
        </p:nvSpPr>
        <p:spPr bwMode="auto">
          <a:xfrm>
            <a:off x="1525236" y="2095863"/>
            <a:ext cx="1842417"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Sukhwinder Kaur Ph.D.</a:t>
            </a:r>
            <a:endParaRPr kumimoji="0" lang="en-US" sz="110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2" name="Picture 41"/>
          <p:cNvPicPr>
            <a:picLocks noChangeAspect="1"/>
          </p:cNvPicPr>
          <p:nvPr/>
        </p:nvPicPr>
        <p:blipFill rotWithShape="1">
          <a:blip r:embed="rId11"/>
          <a:srcRect l="22476" r="16434"/>
          <a:stretch/>
        </p:blipFill>
        <p:spPr>
          <a:xfrm>
            <a:off x="3379206" y="2377024"/>
            <a:ext cx="1576994" cy="1930844"/>
          </a:xfrm>
          <a:prstGeom prst="rect">
            <a:avLst/>
          </a:prstGeom>
        </p:spPr>
      </p:pic>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0662" y="4570223"/>
            <a:ext cx="1409308" cy="1787529"/>
          </a:xfrm>
          <a:prstGeom prst="rect">
            <a:avLst/>
          </a:prstGeom>
        </p:spPr>
      </p:pic>
      <p:sp>
        <p:nvSpPr>
          <p:cNvPr id="45" name="Rectangle 44"/>
          <p:cNvSpPr/>
          <p:nvPr/>
        </p:nvSpPr>
        <p:spPr>
          <a:xfrm>
            <a:off x="3070310" y="6358287"/>
            <a:ext cx="1709122" cy="262829"/>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Simon Sherman, Ph.D</a:t>
            </a:r>
            <a:r>
              <a:rPr kumimoji="0" lang="en-US" sz="110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5"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48068" y="2422240"/>
            <a:ext cx="1527900" cy="193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93099" y="74283"/>
            <a:ext cx="1469899" cy="210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64872" y="51182"/>
            <a:ext cx="1463851" cy="225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7417695" y="2303261"/>
            <a:ext cx="1399742" cy="248530"/>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015"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Sushil</a:t>
            </a:r>
            <a:r>
              <a:rPr kumimoji="0" lang="en-US" sz="1015"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Kumar Ph.D</a:t>
            </a:r>
            <a:r>
              <a:rPr kumimoji="0" lang="en-US" sz="101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3" name="Rectangle 32"/>
          <p:cNvSpPr/>
          <p:nvPr/>
        </p:nvSpPr>
        <p:spPr>
          <a:xfrm>
            <a:off x="5029287" y="4250012"/>
            <a:ext cx="1518364" cy="262829"/>
          </a:xfrm>
          <a:prstGeom prst="rect">
            <a:avLst/>
          </a:prstGeom>
        </p:spPr>
        <p:txBody>
          <a:bodyPr wrap="none">
            <a:spAutoFit/>
          </a:bodyPr>
          <a:lstStyle/>
          <a:p>
            <a:pPr marL="0" marR="0" lvl="0" indent="0" algn="l" defTabSz="422041"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Aaron </a:t>
            </a:r>
            <a:r>
              <a:rPr kumimoji="0" lang="en-US" sz="1108"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Sasson</a:t>
            </a:r>
            <a:r>
              <a:rPr kumimoji="0" lang="en-US" sz="1108"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M.D.</a:t>
            </a:r>
          </a:p>
        </p:txBody>
      </p:sp>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67836" y="2551791"/>
            <a:ext cx="1949601" cy="2132876"/>
          </a:xfrm>
          <a:prstGeom prst="rect">
            <a:avLst/>
          </a:prstGeom>
        </p:spPr>
      </p:pic>
      <p:sp>
        <p:nvSpPr>
          <p:cNvPr id="2" name="Rectangle 1"/>
          <p:cNvSpPr/>
          <p:nvPr/>
        </p:nvSpPr>
        <p:spPr>
          <a:xfrm>
            <a:off x="6685176" y="4794697"/>
            <a:ext cx="253287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Alexey </a:t>
            </a: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Krasnoslobodtsev</a:t>
            </a: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Ph.D</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95448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897" y="379362"/>
            <a:ext cx="1914170" cy="26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38897" y="3014051"/>
            <a:ext cx="2103461" cy="523220"/>
          </a:xfrm>
          <a:prstGeom prst="rect">
            <a:avLst/>
          </a:prstGeom>
        </p:spPr>
        <p:txBody>
          <a:bodyPr wrap="none">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Randall E. Brand, MD</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of Pittsburg</a:t>
            </a:r>
          </a:p>
        </p:txBody>
      </p:sp>
      <p:sp>
        <p:nvSpPr>
          <p:cNvPr id="7" name="Rectangle 6"/>
          <p:cNvSpPr/>
          <p:nvPr/>
        </p:nvSpPr>
        <p:spPr>
          <a:xfrm>
            <a:off x="5799622" y="5398558"/>
            <a:ext cx="1467069" cy="523220"/>
          </a:xfrm>
          <a:prstGeom prst="rect">
            <a:avLst/>
          </a:prstGeom>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Uwe </a:t>
            </a:r>
            <a:r>
              <a:rPr kumimoji="0" lang="en-US" sz="1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Wittel</a:t>
            </a: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MD</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Germany</a:t>
            </a:r>
            <a:endParaRPr kumimoji="0" lang="en-US" sz="14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53" y="3582713"/>
            <a:ext cx="1812539" cy="233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64879" y="5999993"/>
            <a:ext cx="2616165" cy="523220"/>
          </a:xfrm>
          <a:prstGeom prst="rect">
            <a:avLst/>
          </a:prstGeom>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Sushovan</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Guha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PhD</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MD Anderson Cancer Center</a:t>
            </a:r>
          </a:p>
        </p:txBody>
      </p:sp>
      <p:sp>
        <p:nvSpPr>
          <p:cNvPr id="13" name="Rectangle 12"/>
          <p:cNvSpPr/>
          <p:nvPr/>
        </p:nvSpPr>
        <p:spPr>
          <a:xfrm>
            <a:off x="6931505" y="6044232"/>
            <a:ext cx="1996059" cy="433324"/>
          </a:xfrm>
          <a:prstGeom prst="rect">
            <a:avLst/>
          </a:prstGeom>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Lewis R. Roberts, M.B.B.S</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1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Mayo Clinic</a:t>
            </a:r>
          </a:p>
        </p:txBody>
      </p:sp>
      <p:sp>
        <p:nvSpPr>
          <p:cNvPr id="22" name="Title 1"/>
          <p:cNvSpPr txBox="1">
            <a:spLocks/>
          </p:cNvSpPr>
          <p:nvPr/>
        </p:nvSpPr>
        <p:spPr bwMode="auto">
          <a:xfrm>
            <a:off x="1799070" y="21265"/>
            <a:ext cx="6693024" cy="457560"/>
          </a:xfrm>
          <a:prstGeom prst="rect">
            <a:avLst/>
          </a:prstGeom>
          <a:noFill/>
          <a:ln w="9525">
            <a:noFill/>
            <a:miter lim="800000"/>
            <a:headEnd/>
            <a:tailEnd/>
          </a:ln>
        </p:spPr>
        <p:txBody>
          <a:bodyPr vert="horz" wrap="square" lIns="84406" tIns="42203" rIns="84406" bIns="42203"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585" b="1" i="0" u="none" strike="noStrike" kern="1200" cap="none" spc="0" normalizeH="0" baseline="0" noProof="0" dirty="0">
                <a:ln>
                  <a:noFill/>
                </a:ln>
                <a:solidFill>
                  <a:srgbClr val="6600FF"/>
                </a:solidFill>
                <a:effectLst/>
                <a:uLnTx/>
                <a:uFillTx/>
                <a:latin typeface="Arial" pitchFamily="34" charset="0"/>
                <a:ea typeface="+mj-ea"/>
                <a:cs typeface="Arial" pitchFamily="34" charset="0"/>
              </a:rPr>
              <a:t>Collaborations </a:t>
            </a:r>
            <a:r>
              <a:rPr kumimoji="0" lang="en-US" sz="2585" b="1" i="0" u="none" strike="noStrike" kern="1200" cap="none" spc="0" normalizeH="0" baseline="0" noProof="0" dirty="0" smtClean="0">
                <a:ln>
                  <a:noFill/>
                </a:ln>
                <a:solidFill>
                  <a:srgbClr val="6600FF"/>
                </a:solidFill>
                <a:effectLst/>
                <a:uLnTx/>
                <a:uFillTx/>
                <a:latin typeface="Arial" pitchFamily="34" charset="0"/>
                <a:ea typeface="+mj-ea"/>
                <a:cs typeface="Arial" pitchFamily="34" charset="0"/>
              </a:rPr>
              <a:t> outside UNMC</a:t>
            </a:r>
            <a:endParaRPr kumimoji="0" lang="en-US" sz="2585" b="1" i="0" u="none" strike="noStrike" kern="1200" cap="none" spc="0" normalizeH="0" baseline="0" noProof="0" dirty="0">
              <a:ln>
                <a:noFill/>
              </a:ln>
              <a:solidFill>
                <a:srgbClr val="6600FF"/>
              </a:solidFill>
              <a:effectLst/>
              <a:uLnTx/>
              <a:uFillTx/>
              <a:latin typeface="Arial" pitchFamily="34" charset="0"/>
              <a:ea typeface="+mj-ea"/>
              <a:cs typeface="Arial" pitchFamily="34" charset="0"/>
            </a:endParaRPr>
          </a:p>
        </p:txBody>
      </p:sp>
      <p:pic>
        <p:nvPicPr>
          <p:cNvPr id="23" name="Picture 2" descr="http://www.ch-symposium2013.jp/image/greeting_img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5058" y="3562862"/>
            <a:ext cx="1740524" cy="223781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3405058" y="5891562"/>
            <a:ext cx="2237536" cy="73866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Suguru</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Yonezawa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Kagoshima </a:t>
            </a: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Japan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2594" y="3402742"/>
            <a:ext cx="1578013" cy="1950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5911" y="478825"/>
            <a:ext cx="1525980" cy="2355597"/>
          </a:xfrm>
          <a:prstGeom prst="rect">
            <a:avLst/>
          </a:prstGeom>
        </p:spPr>
      </p:pic>
      <p:sp>
        <p:nvSpPr>
          <p:cNvPr id="15" name="TextBox 14"/>
          <p:cNvSpPr txBox="1"/>
          <p:nvPr/>
        </p:nvSpPr>
        <p:spPr>
          <a:xfrm>
            <a:off x="4275320" y="2846715"/>
            <a:ext cx="38006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Ying Huang, </a:t>
            </a:r>
            <a:r>
              <a:rPr kumimoji="0" lang="en-US" sz="1400" b="1"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Ph.D</a:t>
            </a:r>
            <a:endPar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Fred Hutchinson Cancer Research Center </a:t>
            </a:r>
          </a:p>
        </p:txBody>
      </p:sp>
    </p:spTree>
    <p:extLst>
      <p:ext uri="{BB962C8B-B14F-4D97-AF65-F5344CB8AC3E}">
        <p14:creationId xmlns:p14="http://schemas.microsoft.com/office/powerpoint/2010/main" val="16792048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pPr>
              <a:defRPr/>
            </a:pPr>
            <a:r>
              <a:rPr lang="en-US" dirty="0" smtClean="0">
                <a:solidFill>
                  <a:srgbClr val="FFFF00"/>
                </a:solidFill>
              </a:rPr>
              <a:t>UPMC Pancreas Clinical Program</a:t>
            </a:r>
            <a:endParaRPr lang="en-US" dirty="0">
              <a:solidFill>
                <a:srgbClr val="FFFF00"/>
              </a:solidFill>
            </a:endParaRPr>
          </a:p>
        </p:txBody>
      </p:sp>
      <p:pic>
        <p:nvPicPr>
          <p:cNvPr id="95235" name="Picture 2" descr="C:\Documents and Settings\brandre\My Documents\My Pictures\Pancreas Physician Photo 3-27-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5" y="685800"/>
            <a:ext cx="8486775" cy="61722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1552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664" r="12429"/>
          <a:stretch/>
        </p:blipFill>
        <p:spPr>
          <a:xfrm>
            <a:off x="351693" y="277383"/>
            <a:ext cx="8440615" cy="6098757"/>
          </a:xfrm>
          <a:prstGeom prst="rect">
            <a:avLst/>
          </a:prstGeom>
        </p:spPr>
      </p:pic>
      <p:sp>
        <p:nvSpPr>
          <p:cNvPr id="6" name="TextBox 5"/>
          <p:cNvSpPr txBox="1"/>
          <p:nvPr/>
        </p:nvSpPr>
        <p:spPr>
          <a:xfrm>
            <a:off x="1249862" y="1627254"/>
            <a:ext cx="2127505" cy="660502"/>
          </a:xfrm>
          <a:prstGeom prst="rect">
            <a:avLst/>
          </a:prstGeom>
          <a:noFill/>
        </p:spPr>
        <p:txBody>
          <a:bodyPr wrap="none" rtlCol="0">
            <a:spAutoFit/>
          </a:bodyPr>
          <a:lstStyle/>
          <a:p>
            <a:pPr defTabSz="844083"/>
            <a:r>
              <a:rPr lang="en-US" sz="3692" b="1" dirty="0">
                <a:solidFill>
                  <a:srgbClr val="C00000"/>
                </a:solidFill>
                <a:latin typeface="Arial" panose="020B0604020202020204" pitchFamily="34" charset="0"/>
                <a:cs typeface="Arial" panose="020B0604020202020204" pitchFamily="34" charset="0"/>
              </a:rPr>
              <a:t>Thanks! </a:t>
            </a:r>
          </a:p>
        </p:txBody>
      </p:sp>
      <p:pic>
        <p:nvPicPr>
          <p:cNvPr id="5" name="Picture 4" descr="C:\Users\Priyanka Vaz\Desktop\END.jpg"/>
          <p:cNvPicPr>
            <a:picLocks noChangeAspect="1" noChangeArrowheads="1"/>
          </p:cNvPicPr>
          <p:nvPr/>
        </p:nvPicPr>
        <p:blipFill>
          <a:blip r:embed="rId3" cstate="print"/>
          <a:srcRect/>
          <a:stretch>
            <a:fillRect/>
          </a:stretch>
        </p:blipFill>
        <p:spPr bwMode="auto">
          <a:xfrm>
            <a:off x="562708" y="896815"/>
            <a:ext cx="3295186"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4312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descr="Image result for edrn logo"/>
          <p:cNvSpPr>
            <a:spLocks noChangeAspect="1" noChangeArrowheads="1"/>
          </p:cNvSpPr>
          <p:nvPr/>
        </p:nvSpPr>
        <p:spPr bwMode="auto">
          <a:xfrm>
            <a:off x="-23812" y="754856"/>
            <a:ext cx="821531" cy="6429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5" name="Rectangle 3"/>
          <p:cNvSpPr>
            <a:spLocks noChangeArrowheads="1"/>
          </p:cNvSpPr>
          <p:nvPr/>
        </p:nvSpPr>
        <p:spPr bwMode="auto">
          <a:xfrm>
            <a:off x="1049666" y="4911062"/>
            <a:ext cx="32060" cy="138499"/>
          </a:xfrm>
          <a:prstGeom prst="rect">
            <a:avLst/>
          </a:prstGeom>
          <a:noFill/>
          <a:ln w="9525">
            <a:noFill/>
            <a:miter lim="800000"/>
            <a:headEnd/>
            <a:tailEnd/>
          </a:ln>
        </p:spPr>
        <p:txBody>
          <a:bodyPr wrap="none" lIns="0" tIns="0" rIns="0" bIns="0">
            <a:spAutoFit/>
          </a:bodyPr>
          <a:lstStyle/>
          <a:p>
            <a:r>
              <a:rPr lang="en-US" sz="900" b="1">
                <a:solidFill>
                  <a:schemeClr val="tx1">
                    <a:lumMod val="95000"/>
                    <a:lumOff val="5000"/>
                  </a:schemeClr>
                </a:solidFill>
                <a:latin typeface="Arial" charset="0"/>
              </a:rPr>
              <a:t> </a:t>
            </a:r>
            <a:endParaRPr lang="en-US" b="1">
              <a:solidFill>
                <a:schemeClr val="tx1">
                  <a:lumMod val="95000"/>
                  <a:lumOff val="5000"/>
                </a:schemeClr>
              </a:solidFill>
              <a:latin typeface="Arial" charset="0"/>
            </a:endParaRPr>
          </a:p>
        </p:txBody>
      </p:sp>
      <p:sp>
        <p:nvSpPr>
          <p:cNvPr id="19" name="Text Box 7"/>
          <p:cNvSpPr txBox="1">
            <a:spLocks noChangeArrowheads="1"/>
          </p:cNvSpPr>
          <p:nvPr/>
        </p:nvSpPr>
        <p:spPr bwMode="auto">
          <a:xfrm>
            <a:off x="-23813" y="15044"/>
            <a:ext cx="9167813" cy="507831"/>
          </a:xfrm>
          <a:prstGeom prst="rect">
            <a:avLst/>
          </a:prstGeom>
          <a:solidFill>
            <a:schemeClr val="accent1">
              <a:lumMod val="60000"/>
              <a:lumOff val="40000"/>
            </a:schemeClr>
          </a:solidFill>
          <a:ln w="9525" algn="ctr">
            <a:noFill/>
            <a:miter lim="800000"/>
            <a:headEnd/>
            <a:tailEnd/>
          </a:ln>
        </p:spPr>
        <p:txBody>
          <a:bodyPr wrap="square">
            <a:spAutoFit/>
          </a:bodyPr>
          <a:lstStyle/>
          <a:p>
            <a:pPr algn="ctr" fontAlgn="base">
              <a:spcBef>
                <a:spcPct val="0"/>
              </a:spcBef>
              <a:spcAft>
                <a:spcPct val="0"/>
              </a:spcAft>
              <a:defRPr/>
            </a:pPr>
            <a:r>
              <a:rPr lang="en-US" sz="2700" b="1" dirty="0">
                <a:latin typeface="Arial" panose="020B0604020202020204" pitchFamily="34" charset="0"/>
                <a:cs typeface="Arial" panose="020B0604020202020204" pitchFamily="34" charset="0"/>
              </a:rPr>
              <a:t>MUCINS AND CANCER</a:t>
            </a:r>
          </a:p>
        </p:txBody>
      </p:sp>
      <p:pic>
        <p:nvPicPr>
          <p:cNvPr id="13" name="Picture 12"/>
          <p:cNvPicPr>
            <a:picLocks noChangeAspect="1"/>
          </p:cNvPicPr>
          <p:nvPr/>
        </p:nvPicPr>
        <p:blipFill>
          <a:blip r:embed="rId2"/>
          <a:stretch>
            <a:fillRect/>
          </a:stretch>
        </p:blipFill>
        <p:spPr>
          <a:xfrm>
            <a:off x="8462283" y="5505450"/>
            <a:ext cx="681718" cy="495300"/>
          </a:xfrm>
          <a:prstGeom prst="rect">
            <a:avLst/>
          </a:prstGeom>
          <a:ln>
            <a:solidFill>
              <a:schemeClr val="tx1"/>
            </a:solidFill>
          </a:ln>
        </p:spPr>
      </p:pic>
      <p:pic>
        <p:nvPicPr>
          <p:cNvPr id="32" name="Picture 31"/>
          <p:cNvPicPr>
            <a:picLocks noChangeAspect="1"/>
          </p:cNvPicPr>
          <p:nvPr/>
        </p:nvPicPr>
        <p:blipFill>
          <a:blip r:embed="rId3"/>
          <a:stretch>
            <a:fillRect/>
          </a:stretch>
        </p:blipFill>
        <p:spPr>
          <a:xfrm>
            <a:off x="1" y="15043"/>
            <a:ext cx="1004207" cy="495300"/>
          </a:xfrm>
          <a:prstGeom prst="rect">
            <a:avLst/>
          </a:prstGeom>
        </p:spPr>
      </p:pic>
      <p:pic>
        <p:nvPicPr>
          <p:cNvPr id="33"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5000"/>
                    </a14:imgEffect>
                  </a14:imgLayer>
                </a14:imgProps>
              </a:ext>
              <a:ext uri="{28A0092B-C50C-407E-A947-70E740481C1C}">
                <a14:useLocalDpi xmlns:a14="http://schemas.microsoft.com/office/drawing/2010/main" val="0"/>
              </a:ext>
            </a:extLst>
          </a:blip>
          <a:srcRect/>
          <a:stretch>
            <a:fillRect/>
          </a:stretch>
        </p:blipFill>
        <p:spPr bwMode="auto">
          <a:xfrm>
            <a:off x="0" y="522875"/>
            <a:ext cx="9144000" cy="633512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 name="Rectangle 34"/>
          <p:cNvSpPr/>
          <p:nvPr/>
        </p:nvSpPr>
        <p:spPr>
          <a:xfrm>
            <a:off x="4999121" y="6496549"/>
            <a:ext cx="3971143" cy="276999"/>
          </a:xfrm>
          <a:prstGeom prst="rect">
            <a:avLst/>
          </a:prstGeom>
        </p:spPr>
        <p:txBody>
          <a:bodyPr wrap="square">
            <a:spAutoFit/>
          </a:bodyPr>
          <a:lstStyle/>
          <a:p>
            <a:r>
              <a:rPr lang="sv-SE" sz="1200" b="1" dirty="0">
                <a:solidFill>
                  <a:srgbClr val="FF0000"/>
                </a:solidFill>
                <a:cs typeface="Arial" panose="020B0604020202020204" pitchFamily="34" charset="0"/>
              </a:rPr>
              <a:t>Kaur &amp; Batra. Nat Rev Gastroenterol Hepatol. 2013</a:t>
            </a:r>
            <a:r>
              <a:rPr lang="sv-SE" sz="1200" b="1" dirty="0">
                <a:solidFill>
                  <a:srgbClr val="000000"/>
                </a:solidFill>
                <a:cs typeface="Arial" panose="020B0604020202020204" pitchFamily="34" charset="0"/>
              </a:rPr>
              <a:t> </a:t>
            </a:r>
            <a:endParaRPr lang="en-US" sz="1200" b="1" dirty="0">
              <a:solidFill>
                <a:srgbClr val="000000"/>
              </a:solidFill>
              <a:cs typeface="Arial" panose="020B0604020202020204" pitchFamily="34" charset="0"/>
            </a:endParaRPr>
          </a:p>
        </p:txBody>
      </p:sp>
    </p:spTree>
    <p:extLst>
      <p:ext uri="{BB962C8B-B14F-4D97-AF65-F5344CB8AC3E}">
        <p14:creationId xmlns:p14="http://schemas.microsoft.com/office/powerpoint/2010/main" val="3550747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4112"/>
            <a:ext cx="9144000" cy="615553"/>
          </a:xfrm>
          <a:prstGeom prst="rect">
            <a:avLst/>
          </a:prstGeom>
          <a:solidFill>
            <a:schemeClr val="accent1">
              <a:lumMod val="60000"/>
              <a:lumOff val="40000"/>
            </a:schemeClr>
          </a:solidFill>
        </p:spPr>
        <p:txBody>
          <a:bodyPr wrap="square" rtlCol="0">
            <a:spAutoFit/>
          </a:bodyPr>
          <a:lstStyle/>
          <a:p>
            <a:pPr algn="ctr" fontAlgn="base">
              <a:spcBef>
                <a:spcPct val="0"/>
              </a:spcBef>
              <a:spcAft>
                <a:spcPct val="0"/>
              </a:spcAft>
              <a:defRPr/>
            </a:pPr>
            <a:r>
              <a:rPr lang="en-US" sz="3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4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MUCINS AND CANCER</a:t>
            </a:r>
            <a:endParaRPr lang="en-US" sz="3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1" y="-11836"/>
            <a:ext cx="1004207" cy="628539"/>
          </a:xfrm>
          <a:prstGeom prst="rect">
            <a:avLst/>
          </a:prstGeom>
        </p:spPr>
      </p:pic>
      <p:sp>
        <p:nvSpPr>
          <p:cNvPr id="12" name="AutoShape 6" descr="Image result for edrn logo"/>
          <p:cNvSpPr>
            <a:spLocks noChangeAspect="1" noChangeArrowheads="1"/>
          </p:cNvSpPr>
          <p:nvPr/>
        </p:nvSpPr>
        <p:spPr bwMode="auto">
          <a:xfrm>
            <a:off x="-23812" y="754856"/>
            <a:ext cx="821531" cy="6429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3" name="Picture 12"/>
          <p:cNvPicPr>
            <a:picLocks noChangeAspect="1"/>
          </p:cNvPicPr>
          <p:nvPr/>
        </p:nvPicPr>
        <p:blipFill>
          <a:blip r:embed="rId3"/>
          <a:stretch>
            <a:fillRect/>
          </a:stretch>
        </p:blipFill>
        <p:spPr>
          <a:xfrm>
            <a:off x="8513064" y="6400805"/>
            <a:ext cx="630936" cy="458404"/>
          </a:xfrm>
          <a:prstGeom prst="rect">
            <a:avLst/>
          </a:prstGeom>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300" y="754855"/>
            <a:ext cx="8633732" cy="524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7434722" y="2954956"/>
            <a:ext cx="1570482" cy="579044"/>
            <a:chOff x="8188325" y="3663856"/>
            <a:chExt cx="1911350" cy="878048"/>
          </a:xfrm>
          <a:noFill/>
        </p:grpSpPr>
        <p:sp>
          <p:nvSpPr>
            <p:cNvPr id="17" name="Oval 16"/>
            <p:cNvSpPr/>
            <p:nvPr/>
          </p:nvSpPr>
          <p:spPr bwMode="auto">
            <a:xfrm>
              <a:off x="8305799" y="3663856"/>
              <a:ext cx="1676401" cy="831944"/>
            </a:xfrm>
            <a:prstGeom prst="ellipse">
              <a:avLst/>
            </a:prstGeom>
            <a:grpFill/>
            <a:ln w="9525" cap="flat" cmpd="sng" algn="ctr">
              <a:solidFill>
                <a:schemeClr val="tx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1050">
                <a:solidFill>
                  <a:srgbClr val="FFFFFF"/>
                </a:solidFill>
              </a:endParaRPr>
            </a:p>
          </p:txBody>
        </p:sp>
        <p:sp>
          <p:nvSpPr>
            <p:cNvPr id="18" name="Rectangle 17"/>
            <p:cNvSpPr/>
            <p:nvPr/>
          </p:nvSpPr>
          <p:spPr>
            <a:xfrm>
              <a:off x="8188325" y="3673834"/>
              <a:ext cx="1911350" cy="868070"/>
            </a:xfrm>
            <a:prstGeom prst="rect">
              <a:avLst/>
            </a:prstGeom>
            <a:grpFill/>
          </p:spPr>
          <p:txBody>
            <a:bodyPr wrap="square">
              <a:spAutoFit/>
            </a:bodyPr>
            <a:lstStyle/>
            <a:p>
              <a:pPr algn="ctr" eaLnBrk="0" fontAlgn="base" hangingPunct="0">
                <a:lnSpc>
                  <a:spcPct val="130000"/>
                </a:lnSpc>
                <a:spcBef>
                  <a:spcPct val="20000"/>
                </a:spcBef>
                <a:spcAft>
                  <a:spcPct val="0"/>
                </a:spcAft>
              </a:pPr>
              <a:r>
                <a:rPr lang="en-US" sz="1200" b="1" kern="0" dirty="0">
                  <a:solidFill>
                    <a:srgbClr val="C60C30"/>
                  </a:solidFill>
                </a:rPr>
                <a:t>Differential Glycosylation</a:t>
              </a:r>
            </a:p>
          </p:txBody>
        </p:sp>
      </p:grpSp>
      <p:sp>
        <p:nvSpPr>
          <p:cNvPr id="19" name="Oval 18"/>
          <p:cNvSpPr/>
          <p:nvPr/>
        </p:nvSpPr>
        <p:spPr bwMode="auto">
          <a:xfrm>
            <a:off x="1714500" y="3266934"/>
            <a:ext cx="1314450" cy="676416"/>
          </a:xfrm>
          <a:prstGeom prst="ellipse">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1050">
              <a:solidFill>
                <a:srgbClr val="FFFFFF"/>
              </a:solidFill>
            </a:endParaRPr>
          </a:p>
        </p:txBody>
      </p:sp>
      <p:grpSp>
        <p:nvGrpSpPr>
          <p:cNvPr id="20" name="Group 19"/>
          <p:cNvGrpSpPr/>
          <p:nvPr/>
        </p:nvGrpSpPr>
        <p:grpSpPr>
          <a:xfrm>
            <a:off x="7475541" y="3605142"/>
            <a:ext cx="1570482" cy="548640"/>
            <a:chOff x="8407409" y="3663856"/>
            <a:chExt cx="1512004" cy="540896"/>
          </a:xfrm>
          <a:noFill/>
        </p:grpSpPr>
        <p:sp>
          <p:nvSpPr>
            <p:cNvPr id="21" name="Oval 20"/>
            <p:cNvSpPr/>
            <p:nvPr/>
          </p:nvSpPr>
          <p:spPr bwMode="auto">
            <a:xfrm>
              <a:off x="8407409" y="3663856"/>
              <a:ext cx="1450513" cy="540896"/>
            </a:xfrm>
            <a:prstGeom prst="ellipse">
              <a:avLst/>
            </a:prstGeom>
            <a:grpFill/>
            <a:ln w="9525" cap="flat" cmpd="sng" algn="ctr">
              <a:solidFill>
                <a:schemeClr val="tx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1050">
                <a:solidFill>
                  <a:srgbClr val="FFFFFF"/>
                </a:solidFill>
              </a:endParaRPr>
            </a:p>
          </p:txBody>
        </p:sp>
        <p:sp>
          <p:nvSpPr>
            <p:cNvPr id="22" name="Rectangle 21"/>
            <p:cNvSpPr/>
            <p:nvPr/>
          </p:nvSpPr>
          <p:spPr>
            <a:xfrm>
              <a:off x="8408459" y="3703695"/>
              <a:ext cx="1510954" cy="455149"/>
            </a:xfrm>
            <a:prstGeom prst="rect">
              <a:avLst/>
            </a:prstGeom>
            <a:grpFill/>
          </p:spPr>
          <p:txBody>
            <a:bodyPr wrap="square">
              <a:spAutoFit/>
            </a:bodyPr>
            <a:lstStyle/>
            <a:p>
              <a:pPr algn="ctr" fontAlgn="base">
                <a:spcBef>
                  <a:spcPct val="0"/>
                </a:spcBef>
                <a:spcAft>
                  <a:spcPct val="0"/>
                </a:spcAft>
              </a:pPr>
              <a:r>
                <a:rPr lang="en-US" sz="1200" b="1" dirty="0">
                  <a:solidFill>
                    <a:srgbClr val="C00000"/>
                  </a:solidFill>
                </a:rPr>
                <a:t>Epitope </a:t>
              </a:r>
            </a:p>
            <a:p>
              <a:pPr algn="ctr" fontAlgn="base">
                <a:spcBef>
                  <a:spcPct val="0"/>
                </a:spcBef>
                <a:spcAft>
                  <a:spcPct val="0"/>
                </a:spcAft>
              </a:pPr>
              <a:r>
                <a:rPr lang="en-US" sz="1200" b="1" dirty="0">
                  <a:solidFill>
                    <a:srgbClr val="C00000"/>
                  </a:solidFill>
                </a:rPr>
                <a:t>Multiplicity</a:t>
              </a:r>
            </a:p>
          </p:txBody>
        </p:sp>
      </p:grpSp>
      <p:grpSp>
        <p:nvGrpSpPr>
          <p:cNvPr id="23" name="Group 22"/>
          <p:cNvGrpSpPr/>
          <p:nvPr/>
        </p:nvGrpSpPr>
        <p:grpSpPr>
          <a:xfrm>
            <a:off x="7491386" y="4194609"/>
            <a:ext cx="1570482" cy="548640"/>
            <a:chOff x="8188325" y="3663856"/>
            <a:chExt cx="1911350" cy="720105"/>
          </a:xfrm>
          <a:noFill/>
        </p:grpSpPr>
        <p:sp>
          <p:nvSpPr>
            <p:cNvPr id="24" name="Oval 23"/>
            <p:cNvSpPr/>
            <p:nvPr/>
          </p:nvSpPr>
          <p:spPr bwMode="auto">
            <a:xfrm>
              <a:off x="8305799" y="3663856"/>
              <a:ext cx="1676401" cy="720105"/>
            </a:xfrm>
            <a:prstGeom prst="ellipse">
              <a:avLst/>
            </a:prstGeom>
            <a:grpFill/>
            <a:ln w="9525" cap="flat" cmpd="sng" algn="ctr">
              <a:solidFill>
                <a:schemeClr val="tx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1050">
                <a:solidFill>
                  <a:srgbClr val="FFFFFF"/>
                </a:solidFill>
              </a:endParaRPr>
            </a:p>
          </p:txBody>
        </p:sp>
        <p:sp>
          <p:nvSpPr>
            <p:cNvPr id="25" name="Rectangle 24"/>
            <p:cNvSpPr/>
            <p:nvPr/>
          </p:nvSpPr>
          <p:spPr>
            <a:xfrm>
              <a:off x="8188325" y="3804394"/>
              <a:ext cx="1911350" cy="363569"/>
            </a:xfrm>
            <a:prstGeom prst="rect">
              <a:avLst/>
            </a:prstGeom>
            <a:grpFill/>
          </p:spPr>
          <p:txBody>
            <a:bodyPr wrap="square">
              <a:spAutoFit/>
            </a:bodyPr>
            <a:lstStyle/>
            <a:p>
              <a:pPr algn="ctr" fontAlgn="base">
                <a:spcBef>
                  <a:spcPct val="0"/>
                </a:spcBef>
                <a:spcAft>
                  <a:spcPct val="0"/>
                </a:spcAft>
              </a:pPr>
              <a:r>
                <a:rPr lang="en-US" sz="1200" b="1" dirty="0">
                  <a:solidFill>
                    <a:srgbClr val="C00000"/>
                  </a:solidFill>
                </a:rPr>
                <a:t>Highly immunogenic</a:t>
              </a:r>
            </a:p>
          </p:txBody>
        </p:sp>
      </p:grpSp>
      <p:grpSp>
        <p:nvGrpSpPr>
          <p:cNvPr id="26" name="Group 25"/>
          <p:cNvGrpSpPr/>
          <p:nvPr/>
        </p:nvGrpSpPr>
        <p:grpSpPr>
          <a:xfrm>
            <a:off x="7435961" y="2339350"/>
            <a:ext cx="1569244" cy="549053"/>
            <a:chOff x="8188324" y="3601401"/>
            <a:chExt cx="2092325" cy="538220"/>
          </a:xfrm>
          <a:noFill/>
        </p:grpSpPr>
        <p:sp>
          <p:nvSpPr>
            <p:cNvPr id="27" name="Oval 26"/>
            <p:cNvSpPr/>
            <p:nvPr/>
          </p:nvSpPr>
          <p:spPr bwMode="auto">
            <a:xfrm>
              <a:off x="8305798" y="3601401"/>
              <a:ext cx="1857376" cy="538220"/>
            </a:xfrm>
            <a:prstGeom prst="ellipse">
              <a:avLst/>
            </a:prstGeom>
            <a:grpFill/>
            <a:ln w="9525" cap="flat" cmpd="sng" algn="ctr">
              <a:solidFill>
                <a:schemeClr val="tx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1050">
                <a:solidFill>
                  <a:srgbClr val="FFFFFF"/>
                </a:solidFill>
              </a:endParaRPr>
            </a:p>
          </p:txBody>
        </p:sp>
        <p:sp>
          <p:nvSpPr>
            <p:cNvPr id="28" name="Rectangle 27"/>
            <p:cNvSpPr/>
            <p:nvPr/>
          </p:nvSpPr>
          <p:spPr>
            <a:xfrm>
              <a:off x="8188324" y="3673945"/>
              <a:ext cx="2092325" cy="452556"/>
            </a:xfrm>
            <a:prstGeom prst="rect">
              <a:avLst/>
            </a:prstGeom>
            <a:grpFill/>
          </p:spPr>
          <p:txBody>
            <a:bodyPr wrap="square">
              <a:spAutoFit/>
            </a:bodyPr>
            <a:lstStyle/>
            <a:p>
              <a:pPr algn="ctr" fontAlgn="base">
                <a:spcBef>
                  <a:spcPct val="0"/>
                </a:spcBef>
                <a:spcAft>
                  <a:spcPct val="0"/>
                </a:spcAft>
              </a:pPr>
              <a:r>
                <a:rPr lang="en-US" sz="1200" b="1" dirty="0">
                  <a:solidFill>
                    <a:srgbClr val="C00000"/>
                  </a:solidFill>
                </a:rPr>
                <a:t>Membranous/ Secreted</a:t>
              </a:r>
            </a:p>
          </p:txBody>
        </p:sp>
      </p:grpSp>
      <p:sp>
        <p:nvSpPr>
          <p:cNvPr id="29" name="Rectangle 28"/>
          <p:cNvSpPr/>
          <p:nvPr/>
        </p:nvSpPr>
        <p:spPr>
          <a:xfrm>
            <a:off x="5722061" y="5980163"/>
            <a:ext cx="3421939" cy="253916"/>
          </a:xfrm>
          <a:prstGeom prst="rect">
            <a:avLst/>
          </a:prstGeom>
        </p:spPr>
        <p:txBody>
          <a:bodyPr wrap="square">
            <a:spAutoFit/>
          </a:bodyPr>
          <a:lstStyle/>
          <a:p>
            <a:r>
              <a:rPr lang="sv-SE" sz="1050" b="1" dirty="0">
                <a:solidFill>
                  <a:srgbClr val="C00000"/>
                </a:solidFill>
                <a:latin typeface="Arial" panose="020B0604020202020204" pitchFamily="34" charset="0"/>
                <a:cs typeface="Arial" panose="020B0604020202020204" pitchFamily="34" charset="0"/>
              </a:rPr>
              <a:t>Kaur &amp; Batra. Nat Rev Gastroenterol Hepatol. 2013 </a:t>
            </a:r>
            <a:endParaRPr lang="en-US" sz="105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2341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descr="Image result for edrn logo"/>
          <p:cNvSpPr>
            <a:spLocks noChangeAspect="1" noChangeArrowheads="1"/>
          </p:cNvSpPr>
          <p:nvPr/>
        </p:nvSpPr>
        <p:spPr bwMode="auto">
          <a:xfrm>
            <a:off x="-23812" y="754856"/>
            <a:ext cx="821531" cy="6429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3" name="Picture 12"/>
          <p:cNvPicPr>
            <a:picLocks noChangeAspect="1"/>
          </p:cNvPicPr>
          <p:nvPr/>
        </p:nvPicPr>
        <p:blipFill>
          <a:blip r:embed="rId2"/>
          <a:stretch>
            <a:fillRect/>
          </a:stretch>
        </p:blipFill>
        <p:spPr>
          <a:xfrm>
            <a:off x="8462282" y="6362700"/>
            <a:ext cx="681718" cy="495300"/>
          </a:xfrm>
          <a:prstGeom prst="rect">
            <a:avLst/>
          </a:prstGeom>
          <a:ln>
            <a:noFill/>
          </a:ln>
        </p:spPr>
      </p:pic>
      <p:sp>
        <p:nvSpPr>
          <p:cNvPr id="9" name="AutoShape 2"/>
          <p:cNvSpPr>
            <a:spLocks noChangeArrowheads="1"/>
          </p:cNvSpPr>
          <p:nvPr/>
        </p:nvSpPr>
        <p:spPr bwMode="auto">
          <a:xfrm>
            <a:off x="1220560" y="1"/>
            <a:ext cx="6400800" cy="571500"/>
          </a:xfrm>
          <a:prstGeom prst="roundRect">
            <a:avLst>
              <a:gd name="adj" fmla="val 16667"/>
            </a:avLst>
          </a:prstGeom>
          <a:noFill/>
          <a:ln w="9525">
            <a:noFill/>
            <a:round/>
            <a:headEnd/>
            <a:tailEnd/>
          </a:ln>
        </p:spPr>
        <p:txBody>
          <a:bodyPr wrap="none" anchor="ctr"/>
          <a:lstStyle/>
          <a:p>
            <a:endParaRPr lang="en-US" sz="1350">
              <a:solidFill>
                <a:schemeClr val="tx1">
                  <a:lumMod val="95000"/>
                  <a:lumOff val="5000"/>
                </a:schemeClr>
              </a:solidFill>
            </a:endParaRPr>
          </a:p>
        </p:txBody>
      </p:sp>
      <p:sp>
        <p:nvSpPr>
          <p:cNvPr id="15" name="Rectangle 3"/>
          <p:cNvSpPr>
            <a:spLocks noChangeArrowheads="1"/>
          </p:cNvSpPr>
          <p:nvPr/>
        </p:nvSpPr>
        <p:spPr bwMode="auto">
          <a:xfrm>
            <a:off x="1049666" y="4911062"/>
            <a:ext cx="32060" cy="138499"/>
          </a:xfrm>
          <a:prstGeom prst="rect">
            <a:avLst/>
          </a:prstGeom>
          <a:noFill/>
          <a:ln w="9525">
            <a:noFill/>
            <a:miter lim="800000"/>
            <a:headEnd/>
            <a:tailEnd/>
          </a:ln>
        </p:spPr>
        <p:txBody>
          <a:bodyPr wrap="none" lIns="0" tIns="0" rIns="0" bIns="0">
            <a:spAutoFit/>
          </a:bodyPr>
          <a:lstStyle/>
          <a:p>
            <a:r>
              <a:rPr lang="en-US" sz="900" b="1">
                <a:solidFill>
                  <a:schemeClr val="tx1">
                    <a:lumMod val="95000"/>
                    <a:lumOff val="5000"/>
                  </a:schemeClr>
                </a:solidFill>
                <a:latin typeface="Arial" charset="0"/>
              </a:rPr>
              <a:t> </a:t>
            </a:r>
            <a:endParaRPr lang="en-US" b="1">
              <a:solidFill>
                <a:schemeClr val="tx1">
                  <a:lumMod val="95000"/>
                  <a:lumOff val="5000"/>
                </a:schemeClr>
              </a:solidFill>
              <a:latin typeface="Arial" charset="0"/>
            </a:endParaRPr>
          </a:p>
        </p:txBody>
      </p:sp>
      <p:sp>
        <p:nvSpPr>
          <p:cNvPr id="21" name="Rectangle 20"/>
          <p:cNvSpPr>
            <a:spLocks noChangeArrowheads="1"/>
          </p:cNvSpPr>
          <p:nvPr/>
        </p:nvSpPr>
        <p:spPr bwMode="auto">
          <a:xfrm>
            <a:off x="4260593" y="1705550"/>
            <a:ext cx="646626" cy="300082"/>
          </a:xfrm>
          <a:prstGeom prst="rect">
            <a:avLst/>
          </a:prstGeom>
          <a:noFill/>
          <a:ln w="28575" algn="ctr">
            <a:solidFill>
              <a:srgbClr val="FF0000"/>
            </a:solidFill>
            <a:miter lim="800000"/>
            <a:headEnd/>
            <a:tailEnd/>
          </a:ln>
        </p:spPr>
        <p:txBody>
          <a:bodyPr wrap="square" anchor="ctr">
            <a:spAutoFit/>
          </a:bodyPr>
          <a:lstStyle/>
          <a:p>
            <a:endParaRPr lang="en-US" sz="1350">
              <a:solidFill>
                <a:schemeClr val="tx1">
                  <a:lumMod val="95000"/>
                  <a:lumOff val="5000"/>
                </a:schemeClr>
              </a:solidFill>
            </a:endParaRPr>
          </a:p>
        </p:txBody>
      </p:sp>
      <p:sp>
        <p:nvSpPr>
          <p:cNvPr id="19" name="Text Box 7"/>
          <p:cNvSpPr txBox="1">
            <a:spLocks noChangeArrowheads="1"/>
          </p:cNvSpPr>
          <p:nvPr/>
        </p:nvSpPr>
        <p:spPr bwMode="auto">
          <a:xfrm>
            <a:off x="0" y="100303"/>
            <a:ext cx="9167813" cy="369332"/>
          </a:xfrm>
          <a:prstGeom prst="rect">
            <a:avLst/>
          </a:prstGeom>
          <a:solidFill>
            <a:schemeClr val="accent1">
              <a:lumMod val="60000"/>
              <a:lumOff val="40000"/>
            </a:schemeClr>
          </a:solidFill>
          <a:ln w="9525" algn="ctr">
            <a:noFill/>
            <a:miter lim="800000"/>
            <a:headEnd/>
            <a:tailEnd/>
          </a:ln>
        </p:spPr>
        <p:txBody>
          <a:bodyPr wrap="square">
            <a:spAutoFit/>
          </a:bodyPr>
          <a:lstStyle/>
          <a:p>
            <a:pPr algn="ctr" eaLnBrk="1" hangingPunct="1"/>
            <a:r>
              <a:rPr lang="en-US" b="1" u="sng" dirty="0" smtClean="0">
                <a:solidFill>
                  <a:srgbClr val="FF0000"/>
                </a:solidFill>
                <a:effectLst>
                  <a:outerShdw blurRad="38100" dist="38100" dir="2700000" algn="tl">
                    <a:srgbClr val="000000">
                      <a:alpha val="43137"/>
                    </a:srgbClr>
                  </a:outerShdw>
                </a:effectLst>
                <a:latin typeface="Arial" charset="0"/>
              </a:rPr>
              <a:t>EXPRESSION PROFILE OF MUCINS IN PANCREATIC PATHOLOGIES</a:t>
            </a:r>
            <a:endParaRPr lang="en-US" b="1" u="sng" dirty="0">
              <a:solidFill>
                <a:srgbClr val="FF0000"/>
              </a:solidFill>
              <a:effectLst>
                <a:outerShdw blurRad="38100" dist="38100" dir="2700000" algn="tl">
                  <a:srgbClr val="000000">
                    <a:alpha val="43137"/>
                  </a:srgbClr>
                </a:outerShdw>
              </a:effectLst>
              <a:latin typeface="Arial" charset="0"/>
            </a:endParaRPr>
          </a:p>
        </p:txBody>
      </p:sp>
      <p:pic>
        <p:nvPicPr>
          <p:cNvPr id="2" name="Picture 1"/>
          <p:cNvPicPr>
            <a:picLocks noChangeAspect="1"/>
          </p:cNvPicPr>
          <p:nvPr/>
        </p:nvPicPr>
        <p:blipFill>
          <a:blip r:embed="rId3"/>
          <a:stretch>
            <a:fillRect/>
          </a:stretch>
        </p:blipFill>
        <p:spPr>
          <a:xfrm>
            <a:off x="905436" y="692165"/>
            <a:ext cx="7556846" cy="5640659"/>
          </a:xfrm>
          <a:prstGeom prst="rect">
            <a:avLst/>
          </a:prstGeom>
        </p:spPr>
      </p:pic>
      <p:sp>
        <p:nvSpPr>
          <p:cNvPr id="11" name="Rectangle 10"/>
          <p:cNvSpPr/>
          <p:nvPr/>
        </p:nvSpPr>
        <p:spPr>
          <a:xfrm>
            <a:off x="4907219" y="6391893"/>
            <a:ext cx="3421939" cy="253916"/>
          </a:xfrm>
          <a:prstGeom prst="rect">
            <a:avLst/>
          </a:prstGeom>
        </p:spPr>
        <p:txBody>
          <a:bodyPr wrap="square">
            <a:spAutoFit/>
          </a:bodyPr>
          <a:lstStyle/>
          <a:p>
            <a:r>
              <a:rPr lang="sv-SE" sz="1050" b="1" dirty="0">
                <a:solidFill>
                  <a:srgbClr val="C00000"/>
                </a:solidFill>
                <a:latin typeface="Arial" panose="020B0604020202020204" pitchFamily="34" charset="0"/>
                <a:cs typeface="Arial" panose="020B0604020202020204" pitchFamily="34" charset="0"/>
              </a:rPr>
              <a:t>Kaur &amp; Batra. Nat Rev Gastroenterol Hepatol. 2013 </a:t>
            </a:r>
            <a:endParaRPr lang="en-US" sz="1050" b="1" dirty="0">
              <a:solidFill>
                <a:srgbClr val="C00000"/>
              </a:solidFill>
              <a:latin typeface="Arial" panose="020B0604020202020204" pitchFamily="34" charset="0"/>
              <a:cs typeface="Arial" panose="020B0604020202020204" pitchFamily="34" charset="0"/>
            </a:endParaRPr>
          </a:p>
        </p:txBody>
      </p:sp>
      <p:sp>
        <p:nvSpPr>
          <p:cNvPr id="3" name="Right Arrow 2"/>
          <p:cNvSpPr/>
          <p:nvPr/>
        </p:nvSpPr>
        <p:spPr>
          <a:xfrm>
            <a:off x="295835" y="2357718"/>
            <a:ext cx="609600" cy="2151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241978" y="4642121"/>
            <a:ext cx="609600" cy="2151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2883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descr="Image result for edrn logo"/>
          <p:cNvSpPr>
            <a:spLocks noChangeAspect="1" noChangeArrowheads="1"/>
          </p:cNvSpPr>
          <p:nvPr/>
        </p:nvSpPr>
        <p:spPr bwMode="auto">
          <a:xfrm>
            <a:off x="-23812" y="754856"/>
            <a:ext cx="821531" cy="6429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3" name="Picture 12"/>
          <p:cNvPicPr>
            <a:picLocks noChangeAspect="1"/>
          </p:cNvPicPr>
          <p:nvPr/>
        </p:nvPicPr>
        <p:blipFill>
          <a:blip r:embed="rId2"/>
          <a:stretch>
            <a:fillRect/>
          </a:stretch>
        </p:blipFill>
        <p:spPr>
          <a:xfrm>
            <a:off x="8462282" y="6362700"/>
            <a:ext cx="681718" cy="495300"/>
          </a:xfrm>
          <a:prstGeom prst="rect">
            <a:avLst/>
          </a:prstGeom>
          <a:ln>
            <a:noFill/>
          </a:ln>
        </p:spPr>
      </p:pic>
      <p:sp>
        <p:nvSpPr>
          <p:cNvPr id="9" name="AutoShape 2"/>
          <p:cNvSpPr>
            <a:spLocks noChangeArrowheads="1"/>
          </p:cNvSpPr>
          <p:nvPr/>
        </p:nvSpPr>
        <p:spPr bwMode="auto">
          <a:xfrm>
            <a:off x="1220560" y="1"/>
            <a:ext cx="6400800" cy="571500"/>
          </a:xfrm>
          <a:prstGeom prst="roundRect">
            <a:avLst>
              <a:gd name="adj" fmla="val 16667"/>
            </a:avLst>
          </a:prstGeom>
          <a:noFill/>
          <a:ln w="9525">
            <a:noFill/>
            <a:round/>
            <a:headEnd/>
            <a:tailEnd/>
          </a:ln>
        </p:spPr>
        <p:txBody>
          <a:bodyPr wrap="none" anchor="ctr"/>
          <a:lstStyle/>
          <a:p>
            <a:endParaRPr lang="en-US" sz="1350">
              <a:solidFill>
                <a:schemeClr val="tx1">
                  <a:lumMod val="95000"/>
                  <a:lumOff val="5000"/>
                </a:schemeClr>
              </a:solidFill>
            </a:endParaRPr>
          </a:p>
        </p:txBody>
      </p:sp>
      <p:sp>
        <p:nvSpPr>
          <p:cNvPr id="15" name="Rectangle 3"/>
          <p:cNvSpPr>
            <a:spLocks noChangeArrowheads="1"/>
          </p:cNvSpPr>
          <p:nvPr/>
        </p:nvSpPr>
        <p:spPr bwMode="auto">
          <a:xfrm>
            <a:off x="1049666" y="4911062"/>
            <a:ext cx="32060" cy="138499"/>
          </a:xfrm>
          <a:prstGeom prst="rect">
            <a:avLst/>
          </a:prstGeom>
          <a:noFill/>
          <a:ln w="9525">
            <a:noFill/>
            <a:miter lim="800000"/>
            <a:headEnd/>
            <a:tailEnd/>
          </a:ln>
        </p:spPr>
        <p:txBody>
          <a:bodyPr wrap="none" lIns="0" tIns="0" rIns="0" bIns="0">
            <a:spAutoFit/>
          </a:bodyPr>
          <a:lstStyle/>
          <a:p>
            <a:r>
              <a:rPr lang="en-US" sz="900" b="1">
                <a:solidFill>
                  <a:schemeClr val="tx1">
                    <a:lumMod val="95000"/>
                    <a:lumOff val="5000"/>
                  </a:schemeClr>
                </a:solidFill>
                <a:latin typeface="Arial" charset="0"/>
              </a:rPr>
              <a:t> </a:t>
            </a:r>
            <a:endParaRPr lang="en-US" b="1">
              <a:solidFill>
                <a:schemeClr val="tx1">
                  <a:lumMod val="95000"/>
                  <a:lumOff val="5000"/>
                </a:schemeClr>
              </a:solidFill>
              <a:latin typeface="Arial" charset="0"/>
            </a:endParaRPr>
          </a:p>
        </p:txBody>
      </p:sp>
      <p:pic>
        <p:nvPicPr>
          <p:cNvPr id="17" name="Picture 5"/>
          <p:cNvPicPr>
            <a:picLocks noChangeAspect="1" noChangeArrowheads="1"/>
          </p:cNvPicPr>
          <p:nvPr/>
        </p:nvPicPr>
        <p:blipFill>
          <a:blip r:embed="rId3" cstate="print"/>
          <a:srcRect/>
          <a:stretch>
            <a:fillRect/>
          </a:stretch>
        </p:blipFill>
        <p:spPr bwMode="auto">
          <a:xfrm>
            <a:off x="1691774" y="731634"/>
            <a:ext cx="5137637" cy="5534211"/>
          </a:xfrm>
          <a:prstGeom prst="rect">
            <a:avLst/>
          </a:prstGeom>
          <a:noFill/>
          <a:ln w="9525">
            <a:noFill/>
            <a:miter lim="800000"/>
            <a:headEnd/>
            <a:tailEnd/>
          </a:ln>
        </p:spPr>
      </p:pic>
      <p:sp>
        <p:nvSpPr>
          <p:cNvPr id="18" name="Text Box 6"/>
          <p:cNvSpPr txBox="1">
            <a:spLocks noChangeArrowheads="1"/>
          </p:cNvSpPr>
          <p:nvPr/>
        </p:nvSpPr>
        <p:spPr bwMode="auto">
          <a:xfrm>
            <a:off x="4260593" y="6443897"/>
            <a:ext cx="4041322" cy="156710"/>
          </a:xfrm>
          <a:prstGeom prst="rect">
            <a:avLst/>
          </a:prstGeom>
          <a:noFill/>
          <a:ln w="9525">
            <a:noFill/>
            <a:miter lim="800000"/>
            <a:headEnd/>
            <a:tailEnd/>
          </a:ln>
        </p:spPr>
        <p:txBody>
          <a:bodyPr wrap="square" lIns="0" tIns="0" rIns="0" bIns="0">
            <a:spAutoFit/>
          </a:bodyPr>
          <a:lstStyle/>
          <a:p>
            <a:pPr>
              <a:lnSpc>
                <a:spcPct val="97000"/>
              </a:lnSpc>
              <a:buClr>
                <a:srgbClr val="000000"/>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GB" sz="1050" b="1" dirty="0" err="1">
                <a:solidFill>
                  <a:srgbClr val="C00000"/>
                </a:solidFill>
                <a:latin typeface="Arial" charset="0"/>
              </a:rPr>
              <a:t>Iacobuzio</a:t>
            </a:r>
            <a:r>
              <a:rPr lang="en-GB" sz="1050" b="1" dirty="0">
                <a:solidFill>
                  <a:srgbClr val="C00000"/>
                </a:solidFill>
                <a:latin typeface="Arial" charset="0"/>
              </a:rPr>
              <a:t>-Donahue, C. A. et al</a:t>
            </a:r>
            <a:r>
              <a:rPr lang="en-GB" sz="1050" b="1" dirty="0" smtClean="0">
                <a:solidFill>
                  <a:srgbClr val="C00000"/>
                </a:solidFill>
                <a:latin typeface="Arial" charset="0"/>
              </a:rPr>
              <a:t>. Cancer </a:t>
            </a:r>
            <a:r>
              <a:rPr lang="en-GB" sz="1050" b="1" dirty="0">
                <a:solidFill>
                  <a:srgbClr val="C00000"/>
                </a:solidFill>
                <a:latin typeface="Arial" charset="0"/>
              </a:rPr>
              <a:t>Res 2003;63:8614-8622</a:t>
            </a:r>
          </a:p>
        </p:txBody>
      </p:sp>
      <p:sp>
        <p:nvSpPr>
          <p:cNvPr id="21" name="Rectangle 20"/>
          <p:cNvSpPr>
            <a:spLocks noChangeArrowheads="1"/>
          </p:cNvSpPr>
          <p:nvPr/>
        </p:nvSpPr>
        <p:spPr bwMode="auto">
          <a:xfrm>
            <a:off x="4260593" y="1899520"/>
            <a:ext cx="685480" cy="400334"/>
          </a:xfrm>
          <a:prstGeom prst="rect">
            <a:avLst/>
          </a:prstGeom>
          <a:noFill/>
          <a:ln w="28575" algn="ctr">
            <a:solidFill>
              <a:srgbClr val="FF0000"/>
            </a:solidFill>
            <a:miter lim="800000"/>
            <a:headEnd/>
            <a:tailEnd/>
          </a:ln>
        </p:spPr>
        <p:txBody>
          <a:bodyPr wrap="square" anchor="ctr">
            <a:spAutoFit/>
          </a:bodyPr>
          <a:lstStyle/>
          <a:p>
            <a:endParaRPr lang="en-US" sz="1350">
              <a:solidFill>
                <a:schemeClr val="tx1">
                  <a:lumMod val="95000"/>
                  <a:lumOff val="5000"/>
                </a:schemeClr>
              </a:solidFill>
            </a:endParaRPr>
          </a:p>
        </p:txBody>
      </p:sp>
      <p:sp>
        <p:nvSpPr>
          <p:cNvPr id="19" name="Text Box 7"/>
          <p:cNvSpPr txBox="1">
            <a:spLocks noChangeArrowheads="1"/>
          </p:cNvSpPr>
          <p:nvPr/>
        </p:nvSpPr>
        <p:spPr bwMode="auto">
          <a:xfrm>
            <a:off x="0" y="-11552"/>
            <a:ext cx="9167813" cy="646331"/>
          </a:xfrm>
          <a:prstGeom prst="rect">
            <a:avLst/>
          </a:prstGeom>
          <a:solidFill>
            <a:schemeClr val="accent1">
              <a:lumMod val="60000"/>
              <a:lumOff val="40000"/>
            </a:schemeClr>
          </a:solidFill>
          <a:ln w="9525" algn="ctr">
            <a:noFill/>
            <a:miter lim="800000"/>
            <a:headEnd/>
            <a:tailEnd/>
          </a:ln>
        </p:spPr>
        <p:txBody>
          <a:bodyPr wrap="square">
            <a:spAutoFit/>
          </a:bodyPr>
          <a:lstStyle/>
          <a:p>
            <a:pPr algn="ctr" eaLnBrk="1" hangingPunct="1"/>
            <a:r>
              <a:rPr lang="en-US" b="1" u="sng" dirty="0" smtClean="0">
                <a:solidFill>
                  <a:schemeClr val="tx1">
                    <a:lumMod val="95000"/>
                    <a:lumOff val="5000"/>
                  </a:schemeClr>
                </a:solidFill>
                <a:effectLst>
                  <a:outerShdw blurRad="38100" dist="38100" dir="2700000" algn="tl">
                    <a:srgbClr val="000000">
                      <a:alpha val="43137"/>
                    </a:srgbClr>
                  </a:outerShdw>
                </a:effectLst>
                <a:latin typeface="Arial" charset="0"/>
              </a:rPr>
              <a:t>MUC4  AND MUC5AC are </a:t>
            </a:r>
            <a:r>
              <a:rPr lang="en-US" b="1" u="sng" dirty="0" err="1" smtClean="0">
                <a:solidFill>
                  <a:schemeClr val="tx1">
                    <a:lumMod val="95000"/>
                    <a:lumOff val="5000"/>
                  </a:schemeClr>
                </a:solidFill>
                <a:effectLst>
                  <a:outerShdw blurRad="38100" dist="38100" dir="2700000" algn="tl">
                    <a:srgbClr val="000000">
                      <a:alpha val="43137"/>
                    </a:srgbClr>
                  </a:outerShdw>
                </a:effectLst>
                <a:latin typeface="Arial" charset="0"/>
              </a:rPr>
              <a:t>Differetially</a:t>
            </a:r>
            <a:r>
              <a:rPr lang="en-US" b="1" u="sng" dirty="0" smtClean="0">
                <a:solidFill>
                  <a:schemeClr val="tx1">
                    <a:lumMod val="95000"/>
                    <a:lumOff val="5000"/>
                  </a:schemeClr>
                </a:solidFill>
                <a:effectLst>
                  <a:outerShdw blurRad="38100" dist="38100" dir="2700000" algn="tl">
                    <a:srgbClr val="000000">
                      <a:alpha val="43137"/>
                    </a:srgbClr>
                  </a:outerShdw>
                </a:effectLst>
                <a:latin typeface="Arial" charset="0"/>
              </a:rPr>
              <a:t> Expressed </a:t>
            </a:r>
            <a:r>
              <a:rPr lang="en-US" b="1" u="sng" dirty="0">
                <a:solidFill>
                  <a:schemeClr val="tx1">
                    <a:lumMod val="95000"/>
                    <a:lumOff val="5000"/>
                  </a:schemeClr>
                </a:solidFill>
                <a:effectLst>
                  <a:outerShdw blurRad="38100" dist="38100" dir="2700000" algn="tl">
                    <a:srgbClr val="000000">
                      <a:alpha val="43137"/>
                    </a:srgbClr>
                  </a:outerShdw>
                </a:effectLst>
                <a:latin typeface="Arial" charset="0"/>
              </a:rPr>
              <a:t>in </a:t>
            </a:r>
            <a:r>
              <a:rPr lang="en-US" b="1" u="sng" smtClean="0">
                <a:solidFill>
                  <a:schemeClr val="tx1">
                    <a:lumMod val="95000"/>
                    <a:lumOff val="5000"/>
                  </a:schemeClr>
                </a:solidFill>
                <a:effectLst>
                  <a:outerShdw blurRad="38100" dist="38100" dir="2700000" algn="tl">
                    <a:srgbClr val="000000">
                      <a:alpha val="43137"/>
                    </a:srgbClr>
                  </a:outerShdw>
                </a:effectLst>
                <a:latin typeface="Arial" charset="0"/>
              </a:rPr>
              <a:t>PDAC (</a:t>
            </a:r>
            <a:endParaRPr lang="en-US" b="1" u="sng" dirty="0" smtClean="0">
              <a:solidFill>
                <a:schemeClr val="tx1">
                  <a:lumMod val="95000"/>
                  <a:lumOff val="5000"/>
                </a:schemeClr>
              </a:solidFill>
              <a:effectLst>
                <a:outerShdw blurRad="38100" dist="38100" dir="2700000" algn="tl">
                  <a:srgbClr val="000000">
                    <a:alpha val="43137"/>
                  </a:srgbClr>
                </a:outerShdw>
              </a:effectLst>
              <a:latin typeface="Arial" charset="0"/>
            </a:endParaRPr>
          </a:p>
          <a:p>
            <a:pPr algn="ctr" eaLnBrk="1" hangingPunct="1"/>
            <a:r>
              <a:rPr lang="en-US" b="1" u="sng" dirty="0" smtClean="0">
                <a:solidFill>
                  <a:schemeClr val="tx1">
                    <a:lumMod val="95000"/>
                    <a:lumOff val="5000"/>
                  </a:schemeClr>
                </a:solidFill>
                <a:effectLst>
                  <a:outerShdw blurRad="38100" dist="38100" dir="2700000" algn="tl">
                    <a:srgbClr val="000000">
                      <a:alpha val="43137"/>
                    </a:srgbClr>
                  </a:outerShdw>
                </a:effectLst>
                <a:latin typeface="Arial" charset="0"/>
              </a:rPr>
              <a:t>cDNA </a:t>
            </a:r>
            <a:r>
              <a:rPr lang="en-US" b="1" u="sng" dirty="0">
                <a:solidFill>
                  <a:schemeClr val="tx1">
                    <a:lumMod val="95000"/>
                    <a:lumOff val="5000"/>
                  </a:schemeClr>
                </a:solidFill>
                <a:effectLst>
                  <a:outerShdw blurRad="38100" dist="38100" dir="2700000" algn="tl">
                    <a:srgbClr val="000000">
                      <a:alpha val="43137"/>
                    </a:srgbClr>
                  </a:outerShdw>
                </a:effectLst>
                <a:latin typeface="Arial" charset="0"/>
              </a:rPr>
              <a:t>array, oligonucleotide array and SAGE Analysis </a:t>
            </a:r>
          </a:p>
        </p:txBody>
      </p:sp>
    </p:spTree>
    <p:extLst>
      <p:ext uri="{BB962C8B-B14F-4D97-AF65-F5344CB8AC3E}">
        <p14:creationId xmlns:p14="http://schemas.microsoft.com/office/powerpoint/2010/main" val="28536515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0"/>
            <a:ext cx="9144000" cy="507831"/>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MUC5AC DURING PROGRESSION OF PC</a:t>
            </a:r>
          </a:p>
        </p:txBody>
      </p:sp>
      <p:sp>
        <p:nvSpPr>
          <p:cNvPr id="12" name="TextBox 11"/>
          <p:cNvSpPr txBox="1"/>
          <p:nvPr/>
        </p:nvSpPr>
        <p:spPr>
          <a:xfrm>
            <a:off x="347472" y="6162261"/>
            <a:ext cx="9278711"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MUC5AC APPEARS EARLY AND EXPRESSION IS MAINTAINED TILL METASTATIC STAGES</a:t>
            </a:r>
          </a:p>
        </p:txBody>
      </p:sp>
      <p:pic>
        <p:nvPicPr>
          <p:cNvPr id="35" name="Picture 34"/>
          <p:cNvPicPr>
            <a:picLocks noChangeAspect="1"/>
          </p:cNvPicPr>
          <p:nvPr/>
        </p:nvPicPr>
        <p:blipFill>
          <a:blip r:embed="rId3"/>
          <a:stretch>
            <a:fillRect/>
          </a:stretch>
        </p:blipFill>
        <p:spPr>
          <a:xfrm>
            <a:off x="8631199" y="6485426"/>
            <a:ext cx="512801" cy="372574"/>
          </a:xfrm>
          <a:prstGeom prst="rect">
            <a:avLst/>
          </a:prstGeom>
          <a:ln>
            <a:noFill/>
          </a:ln>
        </p:spPr>
      </p:pic>
      <p:pic>
        <p:nvPicPr>
          <p:cNvPr id="36" name="Picture 35"/>
          <p:cNvPicPr>
            <a:picLocks noChangeAspect="1"/>
          </p:cNvPicPr>
          <p:nvPr/>
        </p:nvPicPr>
        <p:blipFill>
          <a:blip r:embed="rId4"/>
          <a:stretch>
            <a:fillRect/>
          </a:stretch>
        </p:blipFill>
        <p:spPr>
          <a:xfrm>
            <a:off x="1" y="8507"/>
            <a:ext cx="1004207" cy="495300"/>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4" y="507831"/>
            <a:ext cx="7986713"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655557" y="6485426"/>
            <a:ext cx="4712916" cy="253916"/>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Kaur </a:t>
            </a:r>
            <a:r>
              <a:rPr kumimoji="0" lang="sv-SE" sz="1050" b="1" i="0" u="none" strike="noStrike" kern="1200" cap="none" spc="0" normalizeH="0" baseline="0" noProof="0" dirty="0" smtClean="0">
                <a:ln>
                  <a:noFill/>
                </a:ln>
                <a:solidFill>
                  <a:srgbClr val="4472C4">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et al., American Journal of Gastroentrology, 2016, (Accepted MS)</a:t>
            </a:r>
            <a:endParaRPr kumimoji="0" lang="en-US" sz="105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8335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2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13027</TotalTime>
  <Words>2207</Words>
  <Application>Microsoft Office PowerPoint</Application>
  <PresentationFormat>On-screen Show (4:3)</PresentationFormat>
  <Paragraphs>473</Paragraphs>
  <Slides>45</Slides>
  <Notes>9</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45</vt:i4>
      </vt:variant>
    </vt:vector>
  </HeadingPairs>
  <TitlesOfParts>
    <vt:vector size="72" baseType="lpstr">
      <vt:lpstr>굴림</vt:lpstr>
      <vt:lpstr>MS PGothic</vt:lpstr>
      <vt:lpstr>AdvTT336784a7</vt:lpstr>
      <vt:lpstr>AdvTT7c3c51d9</vt:lpstr>
      <vt:lpstr>Arial</vt:lpstr>
      <vt:lpstr>Arial </vt:lpstr>
      <vt:lpstr>Arial Black</vt:lpstr>
      <vt:lpstr>Calibri</vt:lpstr>
      <vt:lpstr>Calibri Light</vt:lpstr>
      <vt:lpstr>Century Schoolbook</vt:lpstr>
      <vt:lpstr>Garamond</vt:lpstr>
      <vt:lpstr>Georgia</vt:lpstr>
      <vt:lpstr>Symbol</vt:lpstr>
      <vt:lpstr>Tahoma</vt:lpstr>
      <vt:lpstr>Times New Roman</vt:lpstr>
      <vt:lpstr>Trebuchet MS</vt:lpstr>
      <vt:lpstr>Wingdings</vt:lpstr>
      <vt:lpstr>Custom Design</vt:lpstr>
      <vt:lpstr>1_Custom Design</vt:lpstr>
      <vt:lpstr>Office Theme</vt:lpstr>
      <vt:lpstr>Organic</vt:lpstr>
      <vt:lpstr>23_Custom Design</vt:lpstr>
      <vt:lpstr>Slipstream</vt:lpstr>
      <vt:lpstr>1_Office Theme</vt:lpstr>
      <vt:lpstr>2_Textured</vt:lpstr>
      <vt:lpstr>2_Office Theme</vt:lpstr>
      <vt:lpstr>3_Office Theme</vt:lpstr>
      <vt:lpstr>Mucins and their Associated Serological Panel for Diagnosis of Pancreatic Cancer</vt:lpstr>
      <vt:lpstr>Pancreas CVC (UPMC and UNMC)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Detection of MUC4 in PC Patient Sera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MUC4 EXPRESSION AND IPMN RISK STRATIFICATION  </vt:lpstr>
      <vt:lpstr>MUC4 EXPRESSION IN IPMNs</vt:lpstr>
      <vt:lpstr>MUC4 EXPRESSION IN IPMNs</vt:lpstr>
      <vt:lpstr>MUC4: A Specific-Marker for Malignancy in Early Lesions </vt:lpstr>
      <vt:lpstr>Conclusions</vt:lpstr>
      <vt:lpstr>PowerPoint Presentation</vt:lpstr>
      <vt:lpstr>PowerPoint Presentation</vt:lpstr>
      <vt:lpstr>PowerPoint Presentation</vt:lpstr>
      <vt:lpstr>UPMC Pancreas Clinical Program</vt:lpstr>
      <vt:lpstr>PowerPoint Presentation</vt:lpstr>
    </vt:vector>
  </TitlesOfParts>
  <Company>UNMC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Kaur, Sukhwinder</dc:creator>
  <cp:lastModifiedBy>sbatra@unmc.edu</cp:lastModifiedBy>
  <cp:revision>185</cp:revision>
  <cp:lastPrinted>2016-10-05T19:32:48Z</cp:lastPrinted>
  <dcterms:created xsi:type="dcterms:W3CDTF">2015-03-25T16:30:49Z</dcterms:created>
  <dcterms:modified xsi:type="dcterms:W3CDTF">2017-09-12T15:09:45Z</dcterms:modified>
</cp:coreProperties>
</file>