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9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7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295C-F6FB-C84E-AE28-546336A7BD8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03E8-4402-934A-98AD-6A8A106C7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9.jpeg"/><Relationship Id="rId5" Type="http://schemas.openxmlformats.org/officeDocument/2006/relationships/oleObject" Target="../embeddings/Microsoft_Excel_97-2003_Worksheet1.xls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34" y="167661"/>
            <a:ext cx="3332382" cy="261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40" y="2591592"/>
            <a:ext cx="86606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Bookman Old Style"/>
                <a:cs typeface="Bookman Old Style"/>
              </a:rPr>
              <a:t>EDRN Pancreatic Cancer Collaborative Group Update</a:t>
            </a:r>
          </a:p>
          <a:p>
            <a:pPr algn="ctr"/>
            <a:endParaRPr lang="en-US" sz="2400" b="1" dirty="0">
              <a:latin typeface="Bookman Old Style"/>
              <a:cs typeface="Bookman Old Style"/>
            </a:endParaRPr>
          </a:p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Seattle WA </a:t>
            </a:r>
          </a:p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09/14/2017</a:t>
            </a:r>
          </a:p>
          <a:p>
            <a:pPr algn="ctr"/>
            <a:endParaRPr lang="en-US" sz="2400" dirty="0">
              <a:latin typeface="Bookman Old Style"/>
              <a:cs typeface="Bookman Old Style"/>
            </a:endParaRPr>
          </a:p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Anirban Maitra </a:t>
            </a:r>
          </a:p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UT MD Anderson Cancer Center </a:t>
            </a:r>
          </a:p>
        </p:txBody>
      </p:sp>
    </p:spTree>
    <p:extLst>
      <p:ext uri="{BB962C8B-B14F-4D97-AF65-F5344CB8AC3E}">
        <p14:creationId xmlns:p14="http://schemas.microsoft.com/office/powerpoint/2010/main" val="1114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6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man Old Style"/>
                <a:cs typeface="Bookman Old Style"/>
              </a:rPr>
              <a:t>EDRN Pancreas Collaborative Group Bakeoff</a:t>
            </a:r>
          </a:p>
          <a:p>
            <a:pPr algn="ctr"/>
            <a:r>
              <a:rPr lang="en-US" sz="2400" b="1" dirty="0" smtClean="0">
                <a:latin typeface="Bookman Old Style"/>
                <a:cs typeface="Bookman Old Style"/>
              </a:rPr>
              <a:t>“</a:t>
            </a:r>
            <a:r>
              <a:rPr lang="en-US" sz="2400" b="1" i="1" dirty="0" smtClean="0">
                <a:latin typeface="Bookman Old Style"/>
                <a:cs typeface="Bookman Old Style"/>
              </a:rPr>
              <a:t>Biomarkers of </a:t>
            </a:r>
            <a:r>
              <a:rPr lang="en-US" sz="2400" b="1" i="1" dirty="0" err="1" smtClean="0">
                <a:latin typeface="Bookman Old Style"/>
                <a:cs typeface="Bookman Old Style"/>
              </a:rPr>
              <a:t>Resectable</a:t>
            </a:r>
            <a:r>
              <a:rPr lang="en-US" sz="2400" b="1" i="1" dirty="0" smtClean="0">
                <a:latin typeface="Bookman Old Style"/>
                <a:cs typeface="Bookman Old Style"/>
              </a:rPr>
              <a:t> Pancreatic Cancer</a:t>
            </a:r>
            <a:r>
              <a:rPr lang="en-US" sz="2400" b="1" dirty="0" smtClean="0">
                <a:latin typeface="Bookman Old Style"/>
                <a:cs typeface="Bookman Old Style"/>
              </a:rPr>
              <a:t>” (BRPC)</a:t>
            </a:r>
            <a:endParaRPr lang="en-US" sz="2400" b="1" dirty="0"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6106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Directed by JoAnn </a:t>
            </a:r>
            <a:r>
              <a:rPr lang="en-US" dirty="0" err="1" smtClean="0">
                <a:latin typeface="Bookman Old Style"/>
                <a:cs typeface="Bookman Old Style"/>
              </a:rPr>
              <a:t>Rinaudo</a:t>
            </a:r>
            <a:r>
              <a:rPr lang="en-US" dirty="0" smtClean="0">
                <a:latin typeface="Bookman Old Style"/>
                <a:cs typeface="Bookman Old Style"/>
              </a:rPr>
              <a:t> (NCI)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latin typeface="Bookman Old Style"/>
                <a:cs typeface="Bookman Old Style"/>
              </a:rPr>
              <a:t>Blinded</a:t>
            </a:r>
            <a:r>
              <a:rPr lang="en-US" dirty="0" smtClean="0">
                <a:latin typeface="Bookman Old Style"/>
                <a:cs typeface="Bookman Old Style"/>
              </a:rPr>
              <a:t> cases and control samples (N = ~180)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Two CVC sites (UPMC and MDACC, with assist from Mayo Clinic)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Centralized study design and statistical analysis at DMCC (Ying </a:t>
            </a:r>
            <a:r>
              <a:rPr lang="en-US" dirty="0">
                <a:latin typeface="Bookman Old Style"/>
                <a:cs typeface="Bookman Old Style"/>
              </a:rPr>
              <a:t>H</a:t>
            </a:r>
            <a:r>
              <a:rPr lang="en-US" dirty="0" smtClean="0">
                <a:latin typeface="Bookman Old Style"/>
                <a:cs typeface="Bookman Old Style"/>
              </a:rPr>
              <a:t>uang)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Participating laboratories:</a:t>
            </a: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		Brian </a:t>
            </a:r>
            <a:r>
              <a:rPr lang="en-US" dirty="0" err="1" smtClean="0">
                <a:latin typeface="Bookman Old Style"/>
                <a:cs typeface="Bookman Old Style"/>
              </a:rPr>
              <a:t>Haab</a:t>
            </a:r>
            <a:r>
              <a:rPr lang="en-US" dirty="0" smtClean="0">
                <a:latin typeface="Bookman Old Style"/>
                <a:cs typeface="Bookman Old Style"/>
              </a:rPr>
              <a:t> 			</a:t>
            </a:r>
            <a:r>
              <a:rPr lang="en-US" i="1" dirty="0" smtClean="0">
                <a:latin typeface="Bookman Old Style"/>
                <a:cs typeface="Bookman Old Style"/>
              </a:rPr>
              <a:t>VARI</a:t>
            </a: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</a:t>
            </a:r>
            <a:r>
              <a:rPr lang="en-US" dirty="0" err="1" smtClean="0">
                <a:latin typeface="Bookman Old Style"/>
                <a:cs typeface="Bookman Old Style"/>
              </a:rPr>
              <a:t>Surinder</a:t>
            </a:r>
            <a:r>
              <a:rPr lang="en-US" dirty="0" smtClean="0">
                <a:latin typeface="Bookman Old Style"/>
                <a:cs typeface="Bookman Old Style"/>
              </a:rPr>
              <a:t> </a:t>
            </a:r>
            <a:r>
              <a:rPr lang="en-US" dirty="0" err="1" smtClean="0">
                <a:latin typeface="Bookman Old Style"/>
                <a:cs typeface="Bookman Old Style"/>
              </a:rPr>
              <a:t>Batra</a:t>
            </a:r>
            <a:r>
              <a:rPr lang="en-US" dirty="0" smtClean="0">
                <a:latin typeface="Bookman Old Style"/>
                <a:cs typeface="Bookman Old Style"/>
              </a:rPr>
              <a:t> 		</a:t>
            </a:r>
            <a:r>
              <a:rPr lang="en-US" i="1" dirty="0" smtClean="0">
                <a:latin typeface="Bookman Old Style"/>
                <a:cs typeface="Bookman Old Style"/>
              </a:rPr>
              <a:t>UNMC</a:t>
            </a: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Sam </a:t>
            </a:r>
            <a:r>
              <a:rPr lang="en-US" dirty="0" err="1" smtClean="0">
                <a:latin typeface="Bookman Old Style"/>
                <a:cs typeface="Bookman Old Style"/>
              </a:rPr>
              <a:t>Hanash</a:t>
            </a:r>
            <a:r>
              <a:rPr lang="en-US" dirty="0" smtClean="0">
                <a:latin typeface="Bookman Old Style"/>
                <a:cs typeface="Bookman Old Style"/>
              </a:rPr>
              <a:t>		</a:t>
            </a:r>
            <a:r>
              <a:rPr lang="en-US" i="1" dirty="0" smtClean="0">
                <a:latin typeface="Bookman Old Style"/>
                <a:cs typeface="Bookman Old Style"/>
              </a:rPr>
              <a:t>MDACC</a:t>
            </a: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Anna </a:t>
            </a:r>
            <a:r>
              <a:rPr lang="en-US" dirty="0" err="1" smtClean="0">
                <a:latin typeface="Bookman Old Style"/>
                <a:cs typeface="Bookman Old Style"/>
              </a:rPr>
              <a:t>Lokshin</a:t>
            </a:r>
            <a:r>
              <a:rPr lang="en-US" dirty="0" smtClean="0">
                <a:latin typeface="Bookman Old Style"/>
                <a:cs typeface="Bookman Old Style"/>
              </a:rPr>
              <a:t>		</a:t>
            </a:r>
            <a:r>
              <a:rPr lang="en-US" i="1" dirty="0" smtClean="0">
                <a:latin typeface="Bookman Old Style"/>
                <a:cs typeface="Bookman Old Style"/>
              </a:rPr>
              <a:t>UPMC 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Bookman Old Style"/>
                <a:cs typeface="Bookman Old Style"/>
              </a:rPr>
              <a:t>Goal</a:t>
            </a:r>
            <a:r>
              <a:rPr lang="en-US" dirty="0" smtClean="0">
                <a:latin typeface="Bookman Old Style"/>
                <a:cs typeface="Bookman Old Style"/>
              </a:rPr>
              <a:t>: A curated biomarker panel that can make the case for access to </a:t>
            </a:r>
            <a:r>
              <a:rPr lang="en-US" i="1" dirty="0" smtClean="0">
                <a:latin typeface="Bookman Old Style"/>
                <a:cs typeface="Bookman Old Style"/>
              </a:rPr>
              <a:t>pre-diagnostic </a:t>
            </a:r>
            <a:r>
              <a:rPr lang="en-US" dirty="0" smtClean="0">
                <a:latin typeface="Bookman Old Style"/>
                <a:cs typeface="Bookman Old Style"/>
              </a:rPr>
              <a:t>samples such as NOD cohort. </a:t>
            </a:r>
            <a:endParaRPr lang="en-US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4679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997" y="937758"/>
            <a:ext cx="873977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Led by </a:t>
            </a:r>
            <a:r>
              <a:rPr lang="en-US" dirty="0" err="1" smtClean="0">
                <a:latin typeface="Bookman Old Style"/>
                <a:cs typeface="Bookman Old Style"/>
              </a:rPr>
              <a:t>Aatur</a:t>
            </a:r>
            <a:r>
              <a:rPr lang="en-US" dirty="0" smtClean="0">
                <a:latin typeface="Bookman Old Style"/>
                <a:cs typeface="Bookman Old Style"/>
              </a:rPr>
              <a:t> </a:t>
            </a:r>
            <a:r>
              <a:rPr lang="en-US" dirty="0" err="1" smtClean="0">
                <a:latin typeface="Bookman Old Style"/>
                <a:cs typeface="Bookman Old Style"/>
              </a:rPr>
              <a:t>Singhi</a:t>
            </a:r>
            <a:r>
              <a:rPr lang="en-US" dirty="0" smtClean="0">
                <a:latin typeface="Bookman Old Style"/>
                <a:cs typeface="Bookman Old Style"/>
              </a:rPr>
              <a:t> and Randy Brand (UPMC)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b="1" u="sng" dirty="0" smtClean="0">
                <a:latin typeface="Bookman Old Style"/>
                <a:cs typeface="Bookman Old Style"/>
              </a:rPr>
              <a:t>Blinded</a:t>
            </a:r>
            <a:r>
              <a:rPr lang="en-US" dirty="0" smtClean="0">
                <a:latin typeface="Bookman Old Style"/>
                <a:cs typeface="Bookman Old Style"/>
              </a:rPr>
              <a:t> cases and control samples 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 smtClean="0">
                <a:latin typeface="Bookman Old Style"/>
                <a:cs typeface="Bookman Old Style"/>
              </a:rPr>
              <a:t>Intent 1</a:t>
            </a:r>
            <a:r>
              <a:rPr lang="en-US" dirty="0" smtClean="0">
                <a:latin typeface="Bookman Old Style"/>
                <a:cs typeface="Bookman Old Style"/>
              </a:rPr>
              <a:t>: Distinguish IPMN from other cysts (N= 276)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 smtClean="0">
                <a:latin typeface="Bookman Old Style"/>
                <a:cs typeface="Bookman Old Style"/>
              </a:rPr>
              <a:t>Intent 2</a:t>
            </a:r>
            <a:r>
              <a:rPr lang="en-US" dirty="0" smtClean="0">
                <a:latin typeface="Bookman Old Style"/>
                <a:cs typeface="Bookman Old Style"/>
              </a:rPr>
              <a:t>: Distinguish high grade from low grade dysplasia (N = 209)</a:t>
            </a:r>
          </a:p>
          <a:p>
            <a:pPr lvl="1"/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Centralized study design and statistical analysis at DMCC (Ying </a:t>
            </a:r>
            <a:r>
              <a:rPr lang="en-US" dirty="0">
                <a:latin typeface="Bookman Old Style"/>
                <a:cs typeface="Bookman Old Style"/>
              </a:rPr>
              <a:t>H</a:t>
            </a:r>
            <a:r>
              <a:rPr lang="en-US" dirty="0" smtClean="0">
                <a:latin typeface="Bookman Old Style"/>
                <a:cs typeface="Bookman Old Style"/>
              </a:rPr>
              <a:t>uang)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Participating laboratories:</a:t>
            </a: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		</a:t>
            </a:r>
            <a:r>
              <a:rPr lang="en-US" dirty="0" err="1" smtClean="0">
                <a:latin typeface="Bookman Old Style"/>
                <a:cs typeface="Bookman Old Style"/>
              </a:rPr>
              <a:t>Aatur</a:t>
            </a:r>
            <a:r>
              <a:rPr lang="en-US" dirty="0" smtClean="0">
                <a:latin typeface="Bookman Old Style"/>
                <a:cs typeface="Bookman Old Style"/>
              </a:rPr>
              <a:t> </a:t>
            </a:r>
            <a:r>
              <a:rPr lang="en-US" dirty="0" err="1" smtClean="0">
                <a:latin typeface="Bookman Old Style"/>
                <a:cs typeface="Bookman Old Style"/>
              </a:rPr>
              <a:t>Singhi</a:t>
            </a:r>
            <a:r>
              <a:rPr lang="en-US" dirty="0" smtClean="0">
                <a:latin typeface="Bookman Old Style"/>
                <a:cs typeface="Bookman Old Style"/>
              </a:rPr>
              <a:t> 		UPMC 			Genomic markers</a:t>
            </a: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Brian </a:t>
            </a:r>
            <a:r>
              <a:rPr lang="en-US" dirty="0" err="1" smtClean="0">
                <a:latin typeface="Bookman Old Style"/>
                <a:cs typeface="Bookman Old Style"/>
              </a:rPr>
              <a:t>Haab</a:t>
            </a:r>
            <a:r>
              <a:rPr lang="en-US" dirty="0" smtClean="0">
                <a:latin typeface="Bookman Old Style"/>
                <a:cs typeface="Bookman Old Style"/>
              </a:rPr>
              <a:t> 			VARI			</a:t>
            </a:r>
            <a:r>
              <a:rPr lang="en-US" dirty="0" err="1" smtClean="0">
                <a:latin typeface="Bookman Old Style"/>
                <a:cs typeface="Bookman Old Style"/>
              </a:rPr>
              <a:t>Mucins</a:t>
            </a:r>
            <a:r>
              <a:rPr lang="en-US" dirty="0" smtClean="0">
                <a:latin typeface="Bookman Old Style"/>
                <a:cs typeface="Bookman Old Style"/>
              </a:rPr>
              <a:t> (MUC5AC, </a:t>
            </a:r>
            <a:r>
              <a:rPr lang="en-US" dirty="0" err="1" smtClean="0">
                <a:latin typeface="Bookman Old Style"/>
                <a:cs typeface="Bookman Old Style"/>
              </a:rPr>
              <a:t>endorepellin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Walter Park			Stanford		</a:t>
            </a:r>
            <a:r>
              <a:rPr lang="en-US" dirty="0" err="1" smtClean="0">
                <a:latin typeface="Bookman Old Style"/>
                <a:cs typeface="Bookman Old Style"/>
              </a:rPr>
              <a:t>Amphiregulin</a:t>
            </a:r>
            <a:r>
              <a:rPr lang="en-US" dirty="0" smtClean="0">
                <a:latin typeface="Bookman Old Style"/>
                <a:cs typeface="Bookman Old Style"/>
              </a:rPr>
              <a:t>			</a:t>
            </a: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Charles </a:t>
            </a:r>
            <a:r>
              <a:rPr lang="en-US" dirty="0" err="1" smtClean="0">
                <a:latin typeface="Bookman Old Style"/>
                <a:cs typeface="Bookman Old Style"/>
              </a:rPr>
              <a:t>Craik</a:t>
            </a:r>
            <a:r>
              <a:rPr lang="en-US" dirty="0" smtClean="0">
                <a:latin typeface="Bookman Old Style"/>
                <a:cs typeface="Bookman Old Style"/>
              </a:rPr>
              <a:t>		UCSF			</a:t>
            </a:r>
            <a:r>
              <a:rPr lang="en-US" dirty="0" err="1" smtClean="0">
                <a:latin typeface="Bookman Old Style"/>
                <a:cs typeface="Bookman Old Style"/>
              </a:rPr>
              <a:t>Gastricsin</a:t>
            </a:r>
            <a:r>
              <a:rPr lang="en-US" dirty="0" smtClean="0">
                <a:latin typeface="Bookman Old Style"/>
                <a:cs typeface="Bookman Old Style"/>
              </a:rPr>
              <a:t>/</a:t>
            </a:r>
            <a:r>
              <a:rPr lang="en-US" dirty="0" err="1" smtClean="0">
                <a:latin typeface="Bookman Old Style"/>
                <a:cs typeface="Bookman Old Style"/>
              </a:rPr>
              <a:t>Cathepsin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Michael </a:t>
            </a:r>
            <a:r>
              <a:rPr lang="en-US" dirty="0" err="1" smtClean="0">
                <a:latin typeface="Bookman Old Style"/>
                <a:cs typeface="Bookman Old Style"/>
              </a:rPr>
              <a:t>Goggins</a:t>
            </a:r>
            <a:r>
              <a:rPr lang="en-US" dirty="0" smtClean="0">
                <a:latin typeface="Bookman Old Style"/>
                <a:cs typeface="Bookman Old Style"/>
              </a:rPr>
              <a:t>	JHU			Methylation markers, telomerase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		</a:t>
            </a:r>
            <a:r>
              <a:rPr lang="en-US" dirty="0" err="1" smtClean="0">
                <a:latin typeface="Bookman Old Style"/>
                <a:cs typeface="Bookman Old Style"/>
              </a:rPr>
              <a:t>Koushik</a:t>
            </a:r>
            <a:r>
              <a:rPr lang="en-US" dirty="0" smtClean="0">
                <a:latin typeface="Bookman Old Style"/>
                <a:cs typeface="Bookman Old Style"/>
              </a:rPr>
              <a:t> Das		WUSTL			Das-1</a:t>
            </a: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</a:t>
            </a: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Bookman Old Style"/>
                <a:cs typeface="Bookman Old Style"/>
              </a:rPr>
              <a:t>Goal</a:t>
            </a:r>
            <a:r>
              <a:rPr lang="en-US" dirty="0" smtClean="0">
                <a:latin typeface="Bookman Old Style"/>
                <a:cs typeface="Bookman Old Style"/>
              </a:rPr>
              <a:t>: A curated biomarker panel that can be tested in prospective cyst cohorts (CVC and MCL)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6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man Old Style"/>
                <a:cs typeface="Bookman Old Style"/>
              </a:rPr>
              <a:t>EDRN Pancreatic Cyst Bakeoff</a:t>
            </a:r>
          </a:p>
          <a:p>
            <a:pPr algn="ctr"/>
            <a:r>
              <a:rPr lang="en-US" sz="2400" b="1" dirty="0" smtClean="0">
                <a:latin typeface="Bookman Old Style"/>
                <a:cs typeface="Bookman Old Style"/>
              </a:rPr>
              <a:t>“</a:t>
            </a:r>
            <a:r>
              <a:rPr lang="en-US" sz="2400" b="1" i="1" dirty="0" smtClean="0">
                <a:latin typeface="Bookman Old Style"/>
                <a:cs typeface="Bookman Old Style"/>
              </a:rPr>
              <a:t>Biomarkers of Preclinical Pancreatic Cancer</a:t>
            </a:r>
            <a:r>
              <a:rPr lang="en-US" sz="2400" b="1" dirty="0" smtClean="0">
                <a:latin typeface="Bookman Old Style"/>
                <a:cs typeface="Bookman Old Style"/>
              </a:rPr>
              <a:t>” (BPPC)</a:t>
            </a:r>
            <a:endParaRPr lang="en-US" sz="2400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177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659" y="0"/>
            <a:ext cx="7412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C = Critique Progress	</a:t>
            </a:r>
            <a:endParaRPr lang="en-US" sz="32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038" y="1136146"/>
            <a:ext cx="87540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man Old Style"/>
                <a:cs typeface="Bookman Old Style"/>
              </a:rPr>
              <a:t>BRPC 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	Samples have been distributed to participating sites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	Many thanks to DMCC team for blinding!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sz="2400" b="1" dirty="0" smtClean="0">
                <a:latin typeface="Bookman Old Style"/>
                <a:cs typeface="Bookman Old Style"/>
              </a:rPr>
              <a:t>BPPC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	Cyst fluid samples are being sent to UPMC for blinding and distribution</a:t>
            </a:r>
            <a:endParaRPr lang="en-US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463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659" y="0"/>
            <a:ext cx="7412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T = Timeline for project</a:t>
            </a:r>
            <a:endParaRPr lang="en-US" sz="32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038" y="660249"/>
            <a:ext cx="83465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/>
                <a:cs typeface="Bookman Old Style"/>
              </a:rPr>
              <a:t>BRPC 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	Samples will be analyzed by January 31, 2018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	Ying to complete statistical analysis in time for March 2018 meeting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	Phase 2 will include access to EDRN Reference set (including new 	prospective samples being collected by CVC and PCDC sites) 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sz="2400" b="1" dirty="0" smtClean="0">
                <a:latin typeface="Bookman Old Style"/>
                <a:cs typeface="Bookman Old Style"/>
              </a:rPr>
              <a:t>BPPC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	Two year timeline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57" y="3187076"/>
            <a:ext cx="4831287" cy="36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659" y="0"/>
            <a:ext cx="7412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I = Implementation of project</a:t>
            </a:r>
            <a:endParaRPr lang="en-US" sz="32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022" y="1269941"/>
            <a:ext cx="773599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DMCC Blinding has been crucial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Implementation being monitored closely by JoAnn </a:t>
            </a:r>
            <a:r>
              <a:rPr lang="en-US" dirty="0" err="1" smtClean="0">
                <a:latin typeface="Bookman Old Style"/>
                <a:cs typeface="Bookman Old Style"/>
              </a:rPr>
              <a:t>Rinaudo</a:t>
            </a:r>
            <a:r>
              <a:rPr lang="en-US" dirty="0" smtClean="0">
                <a:latin typeface="Bookman Old Style"/>
                <a:cs typeface="Bookman Old Style"/>
              </a:rPr>
              <a:t> (</a:t>
            </a:r>
            <a:r>
              <a:rPr lang="en-US" b="1" dirty="0" smtClean="0">
                <a:latin typeface="Bookman Old Style"/>
                <a:cs typeface="Bookman Old Style"/>
              </a:rPr>
              <a:t>BRPC</a:t>
            </a:r>
            <a:r>
              <a:rPr lang="en-US" dirty="0" smtClean="0">
                <a:latin typeface="Bookman Old Style"/>
                <a:cs typeface="Bookman Old Style"/>
              </a:rPr>
              <a:t>) and Matt Young (</a:t>
            </a:r>
            <a:r>
              <a:rPr lang="en-US" b="1" dirty="0" smtClean="0">
                <a:latin typeface="Bookman Old Style"/>
                <a:cs typeface="Bookman Old Style"/>
              </a:rPr>
              <a:t>BPPPC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Currently on course for stated timelines</a:t>
            </a:r>
            <a:endParaRPr lang="en-US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3081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659" y="169408"/>
            <a:ext cx="7412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O = Outcome(s) expected</a:t>
            </a:r>
            <a:endParaRPr lang="en-US" sz="32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47" y="871449"/>
            <a:ext cx="8234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Bookman Old Style"/>
                <a:cs typeface="Bookman Old Style"/>
              </a:rPr>
              <a:t>BRPC</a:t>
            </a:r>
            <a:r>
              <a:rPr lang="en-US" dirty="0" smtClean="0">
                <a:latin typeface="Bookman Old Style"/>
                <a:cs typeface="Bookman Old Style"/>
              </a:rPr>
              <a:t> = access to new “reference set” samples being collected by CVCs and PCDCs, as well as support for access to pre-diagnostic PLCO, WHI, EPIC samples.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Bookman Old Style"/>
                <a:cs typeface="Bookman Old Style"/>
              </a:rPr>
              <a:t>BPPC</a:t>
            </a:r>
            <a:r>
              <a:rPr lang="en-US" dirty="0" smtClean="0">
                <a:latin typeface="Bookman Old Style"/>
                <a:cs typeface="Bookman Old Style"/>
              </a:rPr>
              <a:t> = access to longitudinal cyst fluid samples collected by CVCs and PCDCs 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25" y="3046858"/>
            <a:ext cx="4685154" cy="345677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22757" y="4526449"/>
            <a:ext cx="654288" cy="3945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659" y="169408"/>
            <a:ext cx="7412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 = New or continuing</a:t>
            </a:r>
            <a:endParaRPr lang="en-US" sz="32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022" y="1167320"/>
            <a:ext cx="82748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New EDRN reference set being built by the CVC and PCDC sites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Samples will be tied to </a:t>
            </a:r>
            <a:r>
              <a:rPr lang="en-US" i="1" u="sng" dirty="0" smtClean="0">
                <a:latin typeface="Bookman Old Style"/>
                <a:cs typeface="Bookman Old Style"/>
              </a:rPr>
              <a:t>imaging</a:t>
            </a:r>
            <a:r>
              <a:rPr lang="en-US" dirty="0" smtClean="0">
                <a:latin typeface="Bookman Old Style"/>
                <a:cs typeface="Bookman Old Style"/>
              </a:rPr>
              <a:t> data (assistance from JPL)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Potentially </a:t>
            </a:r>
            <a:r>
              <a:rPr lang="en-US" i="1" u="sng" dirty="0" smtClean="0">
                <a:latin typeface="Bookman Old Style"/>
                <a:cs typeface="Bookman Old Style"/>
              </a:rPr>
              <a:t>pathology</a:t>
            </a:r>
            <a:r>
              <a:rPr lang="en-US" dirty="0" smtClean="0">
                <a:latin typeface="Bookman Old Style"/>
                <a:cs typeface="Bookman Old Style"/>
              </a:rPr>
              <a:t> data as well for resected cases 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latin typeface="Bookman Old Style"/>
                <a:cs typeface="Bookman Old Style"/>
              </a:rPr>
              <a:t>Eventual goal: Integrate multi-</a:t>
            </a:r>
            <a:r>
              <a:rPr lang="en-US" sz="2000" b="1" dirty="0" err="1" smtClean="0">
                <a:latin typeface="Bookman Old Style"/>
                <a:cs typeface="Bookman Old Style"/>
              </a:rPr>
              <a:t>omics</a:t>
            </a:r>
            <a:r>
              <a:rPr lang="en-US" sz="2000" b="1" dirty="0" smtClean="0">
                <a:latin typeface="Bookman Old Style"/>
                <a:cs typeface="Bookman Old Style"/>
              </a:rPr>
              <a:t> tissue based parameters with biomarkers and imaging  </a:t>
            </a:r>
            <a:endParaRPr lang="en-US" sz="2000" b="1" dirty="0"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705" y="5174503"/>
            <a:ext cx="3262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Thank You!</a:t>
            </a:r>
            <a:br>
              <a:rPr lang="en-US" sz="3200" b="1" i="1" dirty="0" smtClean="0">
                <a:solidFill>
                  <a:srgbClr val="0000FF"/>
                </a:solidFill>
                <a:latin typeface="Bookman Old Style"/>
                <a:cs typeface="Bookman Old Style"/>
              </a:rPr>
            </a:br>
            <a:r>
              <a:rPr lang="en-US" sz="3200" b="1" i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See you in DC</a:t>
            </a:r>
            <a:endParaRPr lang="en-US" sz="3200" b="1" i="1" dirty="0">
              <a:solidFill>
                <a:srgbClr val="0000FF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7638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444140" cy="2760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1839" y="2821544"/>
            <a:ext cx="5692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man Old Style"/>
                <a:cs typeface="Bookman Old Style"/>
              </a:rPr>
              <a:t>A</a:t>
            </a:r>
            <a:r>
              <a:rPr lang="en-US" sz="2000" dirty="0" smtClean="0">
                <a:latin typeface="Bookman Old Style"/>
                <a:cs typeface="Bookman Old Style"/>
              </a:rPr>
              <a:t> 	Assess the science</a:t>
            </a:r>
          </a:p>
          <a:p>
            <a:endParaRPr lang="en-US" sz="2000" dirty="0">
              <a:latin typeface="Bookman Old Style"/>
              <a:cs typeface="Bookman Old Style"/>
            </a:endParaRPr>
          </a:p>
          <a:p>
            <a:r>
              <a:rPr lang="en-US" sz="2000" b="1" dirty="0" smtClean="0">
                <a:latin typeface="Bookman Old Style"/>
                <a:cs typeface="Bookman Old Style"/>
              </a:rPr>
              <a:t>C</a:t>
            </a:r>
            <a:r>
              <a:rPr lang="en-US" sz="2000" dirty="0" smtClean="0">
                <a:latin typeface="Bookman Old Style"/>
                <a:cs typeface="Bookman Old Style"/>
              </a:rPr>
              <a:t>	Critique progress</a:t>
            </a:r>
          </a:p>
          <a:p>
            <a:endParaRPr lang="en-US" sz="2000" dirty="0">
              <a:latin typeface="Bookman Old Style"/>
              <a:cs typeface="Bookman Old Style"/>
            </a:endParaRPr>
          </a:p>
          <a:p>
            <a:r>
              <a:rPr lang="en-US" sz="2000" b="1" dirty="0" smtClean="0">
                <a:latin typeface="Bookman Old Style"/>
                <a:cs typeface="Bookman Old Style"/>
              </a:rPr>
              <a:t>T</a:t>
            </a:r>
            <a:r>
              <a:rPr lang="en-US" sz="2000" dirty="0" smtClean="0">
                <a:latin typeface="Bookman Old Style"/>
                <a:cs typeface="Bookman Old Style"/>
              </a:rPr>
              <a:t>	Timeline for project</a:t>
            </a:r>
          </a:p>
          <a:p>
            <a:endParaRPr lang="en-US" sz="2000" dirty="0">
              <a:latin typeface="Bookman Old Style"/>
              <a:cs typeface="Bookman Old Style"/>
            </a:endParaRPr>
          </a:p>
          <a:p>
            <a:r>
              <a:rPr lang="en-US" sz="2000" b="1" dirty="0" smtClean="0">
                <a:latin typeface="Bookman Old Style"/>
                <a:cs typeface="Bookman Old Style"/>
              </a:rPr>
              <a:t>I</a:t>
            </a:r>
            <a:r>
              <a:rPr lang="en-US" sz="2000" dirty="0" smtClean="0">
                <a:latin typeface="Bookman Old Style"/>
                <a:cs typeface="Bookman Old Style"/>
              </a:rPr>
              <a:t>	Implementation of the project</a:t>
            </a:r>
          </a:p>
          <a:p>
            <a:endParaRPr lang="en-US" sz="2000" dirty="0">
              <a:latin typeface="Bookman Old Style"/>
              <a:cs typeface="Bookman Old Style"/>
            </a:endParaRPr>
          </a:p>
          <a:p>
            <a:r>
              <a:rPr lang="en-US" sz="2000" b="1" dirty="0" smtClean="0">
                <a:latin typeface="Bookman Old Style"/>
                <a:cs typeface="Bookman Old Style"/>
              </a:rPr>
              <a:t>O</a:t>
            </a:r>
            <a:r>
              <a:rPr lang="en-US" sz="2000" dirty="0" smtClean="0">
                <a:latin typeface="Bookman Old Style"/>
                <a:cs typeface="Bookman Old Style"/>
              </a:rPr>
              <a:t>	Outcome expected</a:t>
            </a:r>
          </a:p>
          <a:p>
            <a:endParaRPr lang="en-US" sz="2000" dirty="0" smtClean="0">
              <a:latin typeface="Bookman Old Style"/>
              <a:cs typeface="Bookman Old Style"/>
            </a:endParaRPr>
          </a:p>
          <a:p>
            <a:r>
              <a:rPr lang="en-US" sz="2000" b="1" dirty="0" smtClean="0">
                <a:latin typeface="Bookman Old Style"/>
                <a:cs typeface="Bookman Old Style"/>
              </a:rPr>
              <a:t>N</a:t>
            </a:r>
            <a:r>
              <a:rPr lang="en-US" sz="2000" dirty="0" smtClean="0">
                <a:latin typeface="Bookman Old Style"/>
                <a:cs typeface="Bookman Old Style"/>
              </a:rPr>
              <a:t>	New or continuing</a:t>
            </a:r>
          </a:p>
          <a:p>
            <a:endParaRPr lang="en-US" sz="20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01975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5659" y="0"/>
            <a:ext cx="7412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A	= Assess the science 	</a:t>
            </a:r>
            <a:endParaRPr lang="en-US" sz="32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88274" y="3018032"/>
            <a:ext cx="7459458" cy="258909"/>
          </a:xfrm>
          <a:prstGeom prst="rightArrow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92563" y="3503316"/>
            <a:ext cx="2946793" cy="20514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427028" y="3815994"/>
            <a:ext cx="1380924" cy="2253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906590" y="4054697"/>
            <a:ext cx="715121" cy="220894"/>
          </a:xfrm>
          <a:prstGeom prst="rightArrow">
            <a:avLst/>
          </a:prstGeom>
          <a:solidFill>
            <a:srgbClr val="80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44467" y="3276942"/>
            <a:ext cx="72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Risk </a:t>
            </a:r>
            <a:endParaRPr lang="en-US" sz="18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0981" y="3725238"/>
            <a:ext cx="267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Asymptomatic PDAC  </a:t>
            </a:r>
            <a:endParaRPr lang="en-US" sz="18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2619" y="4013258"/>
            <a:ext cx="157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Early stage PDAC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(symptomatic)  </a:t>
            </a:r>
            <a:endParaRPr lang="en-US" sz="12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2610" y="4251961"/>
            <a:ext cx="115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Late stage PDAC</a:t>
            </a:r>
            <a:r>
              <a:rPr lang="en-US" sz="1200" b="1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(85%)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467917" y="1291975"/>
            <a:ext cx="12316" cy="2503298"/>
          </a:xfrm>
          <a:prstGeom prst="line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-352488" y="2074913"/>
            <a:ext cx="189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man Old Style"/>
                <a:cs typeface="Bookman Old Style"/>
              </a:rPr>
              <a:t>BIOMARKER</a:t>
            </a:r>
            <a:endParaRPr lang="en-US" sz="2000" b="1" dirty="0">
              <a:latin typeface="Bookman Old Style"/>
              <a:cs typeface="Bookman Old Style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04892" y="1267317"/>
            <a:ext cx="4931873" cy="1775375"/>
          </a:xfrm>
          <a:prstGeom prst="straightConnector1">
            <a:avLst/>
          </a:prstGeom>
          <a:ln w="28575" cmpd="sng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15659" y="1304304"/>
            <a:ext cx="7459457" cy="2"/>
          </a:xfrm>
          <a:prstGeom prst="straightConnector1">
            <a:avLst/>
          </a:prstGeom>
          <a:ln w="28575" cmpd="sng">
            <a:solidFill>
              <a:schemeClr val="accent6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44876" y="2487887"/>
            <a:ext cx="1726156" cy="567134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CA19-9 + Most Biomarkers</a:t>
            </a:r>
            <a:endParaRPr lang="en-US" sz="1100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4848717"/>
            <a:ext cx="267252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Bookman Old Style"/>
                <a:cs typeface="Bookman Old Style"/>
              </a:rPr>
              <a:t>High risk f</a:t>
            </a:r>
            <a:r>
              <a:rPr lang="en-US" sz="1800" b="1" dirty="0" smtClean="0">
                <a:latin typeface="Bookman Old Style"/>
                <a:cs typeface="Bookman Old Style"/>
              </a:rPr>
              <a:t>amilies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Bookman Old Style"/>
                <a:cs typeface="Bookman Old Style"/>
              </a:rPr>
              <a:t>Cancer syndromes</a:t>
            </a:r>
            <a:endParaRPr lang="en-US" sz="1800" b="1" dirty="0" smtClean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latin typeface="Bookman Old Style"/>
                <a:cs typeface="Bookman Old Style"/>
              </a:rPr>
              <a:t>Pancreatic cysts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“Sporadic” Risk</a:t>
            </a:r>
            <a:endParaRPr lang="en-US" sz="2000" b="1" dirty="0">
              <a:solidFill>
                <a:srgbClr val="0000FF"/>
              </a:solidFill>
              <a:latin typeface="Bookman Old Style"/>
              <a:cs typeface="Bookman Old Styl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848717"/>
            <a:ext cx="3018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New onset diabetes </a:t>
            </a:r>
            <a:endParaRPr lang="en-US" sz="2000" b="1" dirty="0">
              <a:solidFill>
                <a:srgbClr val="0000FF"/>
              </a:solidFill>
              <a:latin typeface="Bookman Old Style"/>
              <a:cs typeface="Bookman Old Style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443817" y="1284098"/>
            <a:ext cx="12316" cy="2503298"/>
          </a:xfrm>
          <a:prstGeom prst="line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816856" y="1288550"/>
            <a:ext cx="12316" cy="2503298"/>
          </a:xfrm>
          <a:prstGeom prst="line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62677" y="1321085"/>
            <a:ext cx="2457449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Risk Marker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(Clinical or biochemical) </a:t>
            </a:r>
            <a:endParaRPr lang="en-US" b="1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23" name="TextBox 22"/>
          <p:cNvSpPr txBox="1"/>
          <p:nvPr/>
        </p:nvSpPr>
        <p:spPr>
          <a:xfrm rot="20400000">
            <a:off x="3969980" y="2052948"/>
            <a:ext cx="2371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Early Detection Marker </a:t>
            </a:r>
            <a:endParaRPr lang="en-US" b="1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4269331" y="2635835"/>
            <a:ext cx="2663213" cy="258908"/>
          </a:xfrm>
          <a:prstGeom prst="leftArrow">
            <a:avLst/>
          </a:prstGeom>
          <a:pattFill prst="smGrid">
            <a:fgClr>
              <a:srgbClr val="FF0000"/>
            </a:fgClr>
            <a:bgClr>
              <a:prstClr val="white"/>
            </a:bgClr>
          </a:patt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07550" y="2516997"/>
            <a:ext cx="1853900" cy="567134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EDRN GOAL</a:t>
            </a:r>
            <a:endParaRPr lang="en-US" sz="1100" b="1" i="1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5750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swe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284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76402"/>
              </p:ext>
            </p:extLst>
          </p:nvPr>
        </p:nvGraphicFramePr>
        <p:xfrm>
          <a:off x="0" y="0"/>
          <a:ext cx="3962400" cy="292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5" imgW="3667354" imgH="2562454" progId="Excel.Sheet.8">
                  <p:embed/>
                </p:oleObj>
              </mc:Choice>
              <mc:Fallback>
                <p:oleObj name="Worksheet" r:id="rId5" imgW="3667354" imgH="25624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962400" cy="2922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985" y="3157330"/>
            <a:ext cx="2359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latin typeface="Bookman Old Style" charset="0"/>
              </a:rPr>
              <a:t>5-10% </a:t>
            </a:r>
            <a:r>
              <a:rPr lang="en-US" sz="2000" b="1" dirty="0">
                <a:latin typeface="Bookman Old Style" charset="0"/>
              </a:rPr>
              <a:t>- Positive </a:t>
            </a:r>
          </a:p>
          <a:p>
            <a:pPr algn="ctr"/>
            <a:r>
              <a:rPr lang="en-US" sz="2000" b="1" dirty="0">
                <a:latin typeface="Bookman Old Style" charset="0"/>
              </a:rPr>
              <a:t>Family History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19566373">
            <a:off x="1082394" y="2584212"/>
            <a:ext cx="1066800" cy="381000"/>
          </a:xfrm>
          <a:prstGeom prst="curvedUpArrow">
            <a:avLst>
              <a:gd name="adj1" fmla="val 56000"/>
              <a:gd name="adj2" fmla="val 11200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 descr="Ba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0" y="4051790"/>
            <a:ext cx="2362200" cy="273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immy-Car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678850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3800" y="178475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Bookman Old Style"/>
                <a:cs typeface="Bookman Old Style"/>
              </a:rPr>
              <a:t>BRCA2</a:t>
            </a:r>
            <a:r>
              <a:rPr lang="en-US" sz="1400" b="1" dirty="0" smtClean="0">
                <a:latin typeface="Bookman Old Style"/>
                <a:cs typeface="Bookman Old Style"/>
              </a:rPr>
              <a:t> </a:t>
            </a:r>
            <a:r>
              <a:rPr lang="en-US" sz="1400" b="1" dirty="0" err="1" smtClean="0">
                <a:latin typeface="Bookman Old Style"/>
                <a:cs typeface="Bookman Old Style"/>
              </a:rPr>
              <a:t>germline</a:t>
            </a:r>
            <a:r>
              <a:rPr lang="en-US" sz="1400" b="1" dirty="0" smtClean="0">
                <a:latin typeface="Bookman Old Style"/>
                <a:cs typeface="Bookman Old Style"/>
              </a:rPr>
              <a:t> mutations</a:t>
            </a:r>
          </a:p>
          <a:p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~5% of pancreatic cancers</a:t>
            </a:r>
          </a:p>
          <a:p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Most common </a:t>
            </a:r>
            <a:r>
              <a:rPr lang="en-US" sz="1400" u="sng" dirty="0" smtClean="0">
                <a:latin typeface="Bookman Old Style"/>
                <a:cs typeface="Bookman Old Style"/>
              </a:rPr>
              <a:t>known</a:t>
            </a:r>
            <a:r>
              <a:rPr lang="en-US" sz="1400" dirty="0" smtClean="0">
                <a:latin typeface="Bookman Old Style"/>
                <a:cs typeface="Bookman Old Style"/>
              </a:rPr>
              <a:t> familial pancreatic cancer gene</a:t>
            </a:r>
          </a:p>
          <a:p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Founder mutation in Ashkenazi Jewish population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060" y="4038600"/>
            <a:ext cx="20399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Bookman Old Style"/>
                <a:cs typeface="Bookman Old Style"/>
              </a:rPr>
              <a:t>Familial Melanoma</a:t>
            </a:r>
            <a:endParaRPr lang="en-US" sz="1400" b="1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7481" y="2514600"/>
            <a:ext cx="29423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okman Old Style"/>
                <a:cs typeface="Bookman Old Style"/>
              </a:rPr>
              <a:t>“Familial  Pancreatic Cancer”</a:t>
            </a:r>
            <a:endParaRPr lang="en-US" sz="1400" b="1" dirty="0">
              <a:latin typeface="Bookman Old Style"/>
              <a:cs typeface="Bookman Old Style"/>
            </a:endParaRPr>
          </a:p>
        </p:txBody>
      </p:sp>
      <p:pic>
        <p:nvPicPr>
          <p:cNvPr id="15" name="Picture 2" descr="Leah Silver 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21" y="5181600"/>
            <a:ext cx="1693079" cy="1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Leah Silver 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25" y="3200400"/>
            <a:ext cx="3057475" cy="225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Leah Silver 0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81600"/>
            <a:ext cx="1663061" cy="1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rved Up Arrow 17"/>
          <p:cNvSpPr/>
          <p:nvPr/>
        </p:nvSpPr>
        <p:spPr>
          <a:xfrm rot="19020000">
            <a:off x="6477000" y="5638800"/>
            <a:ext cx="1219200" cy="4572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819"/>
            <a:ext cx="9144000" cy="825499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Bookman Old Style"/>
                <a:cs typeface="Bookman Old Style"/>
              </a:rPr>
              <a:t>Natural history of cystic </a:t>
            </a:r>
            <a:r>
              <a:rPr lang="en-US" sz="2400" b="1" dirty="0" err="1" smtClean="0">
                <a:latin typeface="Bookman Old Style"/>
                <a:cs typeface="Bookman Old Style"/>
              </a:rPr>
              <a:t>neoplasia</a:t>
            </a:r>
            <a:r>
              <a:rPr lang="en-US" sz="2400" b="1" dirty="0" smtClean="0">
                <a:latin typeface="Bookman Old Style"/>
                <a:cs typeface="Bookman Old Style"/>
              </a:rPr>
              <a:t> in the pancreas</a:t>
            </a:r>
            <a:endParaRPr lang="en-US" sz="2400" b="1" dirty="0">
              <a:latin typeface="Bookman Old Style"/>
              <a:cs typeface="Bookman Old Sty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5257800" cy="3290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07125"/>
            <a:ext cx="5029200" cy="2574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676400"/>
            <a:ext cx="3352800" cy="375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Caveat:</a:t>
            </a:r>
            <a:r>
              <a:rPr lang="en-US" dirty="0" smtClean="0">
                <a:latin typeface="Bookman Old Style"/>
                <a:cs typeface="Bookman Old Style"/>
              </a:rPr>
              <a:t/>
            </a:r>
            <a:br>
              <a:rPr lang="en-US" dirty="0" smtClean="0">
                <a:latin typeface="Bookman Old Style"/>
                <a:cs typeface="Bookman Old Style"/>
              </a:rPr>
            </a:br>
            <a:r>
              <a:rPr lang="en-US" dirty="0" smtClean="0">
                <a:latin typeface="Bookman Old Style"/>
                <a:cs typeface="Bookman Old Style"/>
              </a:rPr>
              <a:t/>
            </a:r>
            <a:br>
              <a:rPr lang="en-US" dirty="0" smtClean="0">
                <a:latin typeface="Bookman Old Style"/>
                <a:cs typeface="Bookman Old Style"/>
              </a:rPr>
            </a:br>
            <a:r>
              <a:rPr lang="en-US" dirty="0" smtClean="0">
                <a:latin typeface="Bookman Old Style"/>
                <a:cs typeface="Bookman Old Style"/>
              </a:rPr>
              <a:t>Vast majority (&gt;90%) of mucinous cysts are not going to progress to pancreatic cancer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Challenge: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Identify the minority with aggressive biology using </a:t>
            </a:r>
            <a:r>
              <a:rPr lang="en-US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biomarkers</a:t>
            </a:r>
            <a:r>
              <a:rPr lang="en-US" dirty="0" smtClean="0">
                <a:latin typeface="Bookman Old Style"/>
                <a:cs typeface="Bookman Old Style"/>
              </a:rPr>
              <a:t> that will predict which patients need surgery</a:t>
            </a:r>
          </a:p>
        </p:txBody>
      </p:sp>
    </p:spTree>
    <p:extLst>
      <p:ext uri="{BB962C8B-B14F-4D97-AF65-F5344CB8AC3E}">
        <p14:creationId xmlns:p14="http://schemas.microsoft.com/office/powerpoint/2010/main" val="6663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343400" cy="26526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2400" y="3657600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/>
                <a:cs typeface="Bookman Old Style"/>
              </a:rPr>
              <a:t>Up to ~50% of pancreatic cancer patients may have new-onset diabetes (NOD) as their first symptom</a:t>
            </a:r>
          </a:p>
          <a:p>
            <a:endParaRPr lang="en-US" sz="2000" dirty="0">
              <a:latin typeface="Bookman Old Style"/>
              <a:cs typeface="Bookman Old Style"/>
            </a:endParaRPr>
          </a:p>
          <a:p>
            <a:r>
              <a:rPr lang="en-US" sz="2000" dirty="0" smtClean="0">
                <a:latin typeface="Bookman Old Style"/>
                <a:cs typeface="Bookman Old Style"/>
              </a:rPr>
              <a:t>Can pre-date cancer diagnosis by 2 years</a:t>
            </a:r>
          </a:p>
          <a:p>
            <a:endParaRPr lang="en-US" sz="2000" dirty="0" smtClean="0">
              <a:latin typeface="Bookman Old Style"/>
              <a:cs typeface="Bookman Old Style"/>
            </a:endParaRPr>
          </a:p>
          <a:p>
            <a:r>
              <a:rPr lang="en-US" sz="2000" dirty="0" smtClean="0">
                <a:latin typeface="Bookman Old Style"/>
                <a:cs typeface="Bookman Old Style"/>
              </a:rPr>
              <a:t>~1% of NOD have occult PDAC</a:t>
            </a:r>
            <a:endParaRPr lang="en-US" sz="2000" dirty="0">
              <a:latin typeface="Bookman Old Style"/>
              <a:cs typeface="Bookman Old Style"/>
            </a:endParaRPr>
          </a:p>
          <a:p>
            <a:r>
              <a:rPr lang="en-US" sz="2000" dirty="0" smtClean="0">
                <a:latin typeface="Bookman Old Style"/>
                <a:cs typeface="Bookman Old Style"/>
              </a:rPr>
              <a:t>		</a:t>
            </a:r>
            <a:r>
              <a:rPr lang="en-US" sz="1600" i="1" dirty="0" smtClean="0">
                <a:latin typeface="Bookman Old Style"/>
                <a:cs typeface="Bookman Old Style"/>
              </a:rPr>
              <a:t>Chari et al, Mayo</a:t>
            </a:r>
            <a:endParaRPr lang="en-US" sz="2000" i="1" dirty="0">
              <a:latin typeface="Bookman Old Style"/>
              <a:cs typeface="Bookman Old Style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6200" y="88900"/>
            <a:ext cx="8915400" cy="615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New Onset Diabetes (NOD) as a Biomarker of </a:t>
            </a:r>
            <a:r>
              <a:rPr lang="en-US" sz="2800" b="1" dirty="0" err="1" smtClean="0">
                <a:latin typeface="Bookman Old Style" panose="02050604050505020204" pitchFamily="18" charset="0"/>
                <a:cs typeface="Arial" panose="020B0604020202020204" pitchFamily="34" charset="0"/>
              </a:rPr>
              <a:t>Asymptoamtic</a:t>
            </a:r>
            <a:r>
              <a:rPr lang="en-US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Pancreatic Cancer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13" y="2275690"/>
            <a:ext cx="4571553" cy="2509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4419600" y="914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Consortium for the Study of Chronic Pancreatitis,</a:t>
            </a:r>
            <a:r>
              <a:rPr lang="en-US" b="1" dirty="0">
                <a:solidFill>
                  <a:srgbClr val="0000FF"/>
                </a:solidFill>
                <a:latin typeface="Bookman Old Style"/>
                <a:cs typeface="Bookman Old Style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Diabetes and Pancreatic Cancer (CPDPC) 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NIDDK/NCI Consortium</a:t>
            </a:r>
            <a:endParaRPr lang="en-US" i="1" dirty="0">
              <a:solidFill>
                <a:srgbClr val="0000FF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8004" y="4848761"/>
            <a:ext cx="4463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Bookman Old Style"/>
                <a:cs typeface="Bookman Old Style"/>
              </a:rPr>
              <a:t>10,000 NOD </a:t>
            </a:r>
            <a:r>
              <a:rPr lang="en-US" sz="1600" dirty="0" smtClean="0">
                <a:latin typeface="Bookman Old Style"/>
                <a:cs typeface="Bookman Old Style"/>
              </a:rPr>
              <a:t>patients recruited prospectively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Bookman Old Style"/>
                <a:cs typeface="Bookman Old Style"/>
              </a:rPr>
              <a:t>~100 </a:t>
            </a:r>
            <a:r>
              <a:rPr lang="en-US" sz="1600" dirty="0" smtClean="0">
                <a:latin typeface="Bookman Old Style"/>
                <a:cs typeface="Bookman Old Style"/>
              </a:rPr>
              <a:t>will develop PDAC over follow up with pre-diagnostic blood samples </a:t>
            </a:r>
          </a:p>
        </p:txBody>
      </p:sp>
    </p:spTree>
    <p:extLst>
      <p:ext uri="{BB962C8B-B14F-4D97-AF65-F5344CB8AC3E}">
        <p14:creationId xmlns:p14="http://schemas.microsoft.com/office/powerpoint/2010/main" val="28049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772" y="135339"/>
            <a:ext cx="899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It</a:t>
            </a:r>
            <a:r>
              <a:rPr lang="uk-UA" sz="2400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’</a:t>
            </a:r>
            <a:r>
              <a:rPr lang="en-US" sz="2400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s a good time to be a pancreatic cancer researcher!</a:t>
            </a:r>
            <a:endParaRPr lang="en-US" sz="2400" b="1" i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5" y="875637"/>
            <a:ext cx="8740887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man Old Style"/>
                <a:cs typeface="Bookman Old Style"/>
              </a:rPr>
              <a:t>EDRN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1</a:t>
            </a:r>
            <a:r>
              <a:rPr lang="en-US" baseline="30000" dirty="0" smtClean="0">
                <a:latin typeface="Bookman Old Style"/>
                <a:cs typeface="Bookman Old Style"/>
              </a:rPr>
              <a:t>st</a:t>
            </a:r>
            <a:r>
              <a:rPr lang="en-US" dirty="0" smtClean="0">
                <a:latin typeface="Bookman Old Style"/>
                <a:cs typeface="Bookman Old Style"/>
              </a:rPr>
              <a:t> time has two Clinical Validation Centers (CVCs) in PDAC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UPMC and MD Anderson Cancer Center 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Biomarkers of Preclinical Pancreatic Cancer (</a:t>
            </a:r>
            <a:r>
              <a:rPr lang="en-US" u="sng" dirty="0" smtClean="0">
                <a:latin typeface="Bookman Old Style"/>
                <a:cs typeface="Bookman Old Style"/>
              </a:rPr>
              <a:t>BPPC</a:t>
            </a:r>
            <a:r>
              <a:rPr lang="en-US" dirty="0" smtClean="0">
                <a:latin typeface="Bookman Old Style"/>
                <a:cs typeface="Bookman Old Style"/>
              </a:rPr>
              <a:t>) (“Cyst Bakeoff”)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sz="2000" b="1" dirty="0" smtClean="0">
                <a:latin typeface="Bookman Old Style"/>
                <a:cs typeface="Bookman Old Style"/>
              </a:rPr>
              <a:t>Molecular Characterization Laboratory (MCL) (“</a:t>
            </a:r>
            <a:r>
              <a:rPr lang="en-US" sz="2000" b="1" dirty="0" err="1" smtClean="0">
                <a:latin typeface="Bookman Old Style"/>
                <a:cs typeface="Bookman Old Style"/>
              </a:rPr>
              <a:t>Overdiagnosis</a:t>
            </a:r>
            <a:r>
              <a:rPr lang="en-US" sz="2000" b="1" dirty="0" smtClean="0">
                <a:latin typeface="Bookman Old Style"/>
                <a:cs typeface="Bookman Old Style"/>
              </a:rPr>
              <a:t> consortium”)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Pancreatic cancer MCL (MD Anderson Cancer Center + partners) 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sz="2000" b="1" dirty="0" smtClean="0">
                <a:latin typeface="Bookman Old Style"/>
                <a:cs typeface="Bookman Old Style"/>
              </a:rPr>
              <a:t>Consortium for Chronic Pancreatitis, Diabetes and Pancreatic Cancer (CPDPC)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10 consortium sites, MD Anderson Coordinating Center </a:t>
            </a:r>
          </a:p>
          <a:p>
            <a:r>
              <a:rPr lang="en-US" dirty="0">
                <a:latin typeface="Bookman Old Style"/>
                <a:cs typeface="Bookman Old Style"/>
              </a:rPr>
              <a:t>	</a:t>
            </a:r>
            <a:endParaRPr lang="en-US" dirty="0" smtClean="0">
              <a:latin typeface="Bookman Old Style"/>
              <a:cs typeface="Bookman Old Style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“NOD” Cohort (</a:t>
            </a:r>
            <a:r>
              <a:rPr lang="en-US" i="1" u="sng" dirty="0" smtClean="0">
                <a:latin typeface="Bookman Old Style"/>
                <a:cs typeface="Bookman Old Style"/>
              </a:rPr>
              <a:t>JoAnn </a:t>
            </a:r>
            <a:r>
              <a:rPr lang="en-US" i="1" u="sng" dirty="0" err="1" smtClean="0">
                <a:latin typeface="Bookman Old Style"/>
                <a:cs typeface="Bookman Old Style"/>
              </a:rPr>
              <a:t>Rinaudo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endParaRPr lang="en-US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6238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2608" y="155097"/>
            <a:ext cx="345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….but that’s not all</a:t>
            </a:r>
            <a:endParaRPr lang="en-US" sz="2400" b="1" i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04" y="811503"/>
            <a:ext cx="905419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man Old Style"/>
                <a:cs typeface="Bookman Old Style"/>
              </a:rPr>
              <a:t>Pancreatic Cancer Detection Consortium (PCDC)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 err="1">
                <a:latin typeface="Bookman Old Style"/>
                <a:cs typeface="Bookman Old Style"/>
              </a:rPr>
              <a:t>Goel</a:t>
            </a:r>
            <a:r>
              <a:rPr lang="en-US" dirty="0">
                <a:latin typeface="Bookman Old Style"/>
                <a:cs typeface="Bookman Old Style"/>
              </a:rPr>
              <a:t> / Von Hoff (Baylor/Translational Genomics Research Institute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marL="1200150" lvl="2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 err="1">
                <a:latin typeface="Bookman Old Style"/>
                <a:cs typeface="Bookman Old Style"/>
              </a:rPr>
              <a:t>Goggins</a:t>
            </a:r>
            <a:r>
              <a:rPr lang="en-US" dirty="0">
                <a:latin typeface="Bookman Old Style"/>
                <a:cs typeface="Bookman Old Style"/>
              </a:rPr>
              <a:t> (Johns Hopkins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marL="1200150" lvl="2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Bookman Old Style"/>
                <a:cs typeface="Bookman Old Style"/>
              </a:rPr>
              <a:t>Hollingsworth (U Nebraska Medical Center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marL="1200150" lvl="2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Bookman Old Style"/>
                <a:cs typeface="Bookman Old Style"/>
              </a:rPr>
              <a:t>Petersen/</a:t>
            </a:r>
            <a:r>
              <a:rPr lang="en-US" dirty="0" err="1">
                <a:latin typeface="Bookman Old Style"/>
                <a:cs typeface="Bookman Old Style"/>
              </a:rPr>
              <a:t>Zaret</a:t>
            </a:r>
            <a:r>
              <a:rPr lang="en-US" dirty="0">
                <a:latin typeface="Bookman Old Style"/>
                <a:cs typeface="Bookman Old Style"/>
              </a:rPr>
              <a:t> (Mayo Clinic/U Penn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marL="1200150" lvl="2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Bookman Old Style"/>
                <a:cs typeface="Bookman Old Style"/>
              </a:rPr>
              <a:t>Sutcliffe (UC Davis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marL="1200150" lvl="2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 err="1">
                <a:latin typeface="Bookman Old Style"/>
                <a:cs typeface="Bookman Old Style"/>
              </a:rPr>
              <a:t>Willmann</a:t>
            </a:r>
            <a:r>
              <a:rPr lang="en-US" dirty="0">
                <a:latin typeface="Bookman Old Style"/>
                <a:cs typeface="Bookman Old Style"/>
              </a:rPr>
              <a:t>/Park (Stanford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marL="1200150" lvl="2" indent="-285750">
              <a:buFont typeface="Arial"/>
              <a:buChar char="•"/>
            </a:pPr>
            <a:endParaRPr lang="en-US" dirty="0">
              <a:latin typeface="Bookman Old Style"/>
              <a:cs typeface="Bookman Old Style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 err="1">
                <a:latin typeface="Bookman Old Style"/>
                <a:cs typeface="Bookman Old Style"/>
              </a:rPr>
              <a:t>Wolpin</a:t>
            </a:r>
            <a:r>
              <a:rPr lang="en-US" dirty="0">
                <a:latin typeface="Bookman Old Style"/>
                <a:cs typeface="Bookman Old Style"/>
              </a:rPr>
              <a:t> (Dana Farber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  <a:endParaRPr lang="en-US" dirty="0">
              <a:latin typeface="Bookman Old Style"/>
              <a:cs typeface="Bookman Old Style"/>
            </a:endParaRPr>
          </a:p>
          <a:p>
            <a:pPr marL="1200150" lvl="2" indent="-285750">
              <a:buFont typeface="Arial"/>
              <a:buChar char="•"/>
            </a:pPr>
            <a:endParaRPr lang="en-US" dirty="0" smtClean="0">
              <a:latin typeface="Bookman Old Style"/>
              <a:cs typeface="Bookman Old Style"/>
            </a:endParaRPr>
          </a:p>
          <a:p>
            <a:pPr lvl="2"/>
            <a:r>
              <a:rPr lang="en-US" i="1" u="sng" dirty="0" smtClean="0">
                <a:latin typeface="Bookman Old Style"/>
                <a:cs typeface="Bookman Old Style"/>
              </a:rPr>
              <a:t>RFA is still open! </a:t>
            </a:r>
            <a:endParaRPr lang="en-US" i="1" u="sng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7413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" y="38484"/>
            <a:ext cx="4071033" cy="3484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6358" y="84496"/>
            <a:ext cx="463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Why Do We Need a Biomarker Bake Off?</a:t>
            </a:r>
            <a:endParaRPr lang="en-US" sz="2800" b="1" i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79" y="1172290"/>
            <a:ext cx="2038923" cy="1643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061" y="1172290"/>
            <a:ext cx="1571280" cy="16433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118" y="1172290"/>
            <a:ext cx="1337965" cy="16433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67" y="3775509"/>
            <a:ext cx="3826754" cy="923400"/>
          </a:xfrm>
          <a:prstGeom prst="rect">
            <a:avLst/>
          </a:prstGeom>
        </p:spPr>
      </p:pic>
      <p:pic>
        <p:nvPicPr>
          <p:cNvPr id="9" name="Picture 2" descr="ADEN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7" y="4877647"/>
            <a:ext cx="2056251" cy="18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163" y="3523154"/>
            <a:ext cx="4182315" cy="3085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6009" y="6424263"/>
            <a:ext cx="222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latin typeface="Bookman Old Style"/>
                <a:cs typeface="Bookman Old Style"/>
              </a:rPr>
              <a:t>Pepe,Feng</a:t>
            </a:r>
            <a:r>
              <a:rPr lang="en-US" sz="1400" b="1" i="1" dirty="0" smtClean="0">
                <a:latin typeface="Bookman Old Style"/>
                <a:cs typeface="Bookman Old Style"/>
              </a:rPr>
              <a:t> et al 2001</a:t>
            </a:r>
            <a:endParaRPr lang="en-US" sz="1400" b="1" i="1" dirty="0">
              <a:latin typeface="Bookman Old Style"/>
              <a:cs typeface="Bookman Old Style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81228" y="4877647"/>
            <a:ext cx="654288" cy="3945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627</Words>
  <Application>Microsoft Office PowerPoint</Application>
  <PresentationFormat>On-screen Show (4:3)</PresentationFormat>
  <Paragraphs>184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Natural history of cystic neoplasia in the pancreas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MD Anderson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Anirban Maitra</dc:creator>
  <cp:lastModifiedBy>compass</cp:lastModifiedBy>
  <cp:revision>38</cp:revision>
  <dcterms:created xsi:type="dcterms:W3CDTF">2017-09-14T12:54:29Z</dcterms:created>
  <dcterms:modified xsi:type="dcterms:W3CDTF">2017-09-14T15:28:11Z</dcterms:modified>
</cp:coreProperties>
</file>