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7" r:id="rId2"/>
    <p:sldId id="616" r:id="rId3"/>
    <p:sldId id="619" r:id="rId4"/>
    <p:sldId id="620" r:id="rId5"/>
    <p:sldId id="625" r:id="rId6"/>
    <p:sldId id="624" r:id="rId7"/>
    <p:sldId id="622" r:id="rId8"/>
    <p:sldId id="626" r:id="rId9"/>
    <p:sldId id="627" r:id="rId10"/>
    <p:sldId id="633" r:id="rId11"/>
    <p:sldId id="634" r:id="rId12"/>
    <p:sldId id="629" r:id="rId13"/>
    <p:sldId id="631" r:id="rId14"/>
    <p:sldId id="628" r:id="rId15"/>
    <p:sldId id="640" r:id="rId16"/>
    <p:sldId id="641" r:id="rId17"/>
    <p:sldId id="642" r:id="rId18"/>
    <p:sldId id="643" r:id="rId19"/>
    <p:sldId id="639" r:id="rId20"/>
    <p:sldId id="645" r:id="rId21"/>
    <p:sldId id="577" r:id="rId2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CC00FF"/>
    <a:srgbClr val="9900FF"/>
    <a:srgbClr val="FF99FF"/>
    <a:srgbClr val="0000FF"/>
    <a:srgbClr val="CC0066"/>
    <a:srgbClr val="FFFF66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993" autoAdjust="0"/>
  </p:normalViewPr>
  <p:slideViewPr>
    <p:cSldViewPr>
      <p:cViewPr varScale="1">
        <p:scale>
          <a:sx n="85" d="100"/>
          <a:sy n="85" d="100"/>
        </p:scale>
        <p:origin x="414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%20Adams\Desktop\manuscripts%20in%20process\Early%20detection\breast%20cohort%20%20A%20and%20B%200827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9080803498668"/>
          <c:y val="6.1312535933886039E-2"/>
          <c:w val="0.89460908036904707"/>
          <c:h val="0.87737492813222795"/>
        </c:manualLayout>
      </c:layout>
      <c:scatterChart>
        <c:scatterStyle val="lineMarker"/>
        <c:varyColors val="0"/>
        <c:ser>
          <c:idx val="0"/>
          <c:order val="0"/>
          <c:tx>
            <c:v>invasive</c:v>
          </c:tx>
          <c:spPr>
            <a:ln w="28575">
              <a:noFill/>
            </a:ln>
          </c:spPr>
          <c:marker>
            <c:symbol val="diamond"/>
            <c:size val="8"/>
            <c:spPr>
              <a:noFill/>
              <a:ln w="22225">
                <a:solidFill>
                  <a:srgbClr val="00B0F0"/>
                </a:solidFill>
              </a:ln>
            </c:spPr>
          </c:marker>
          <c:xVal>
            <c:numRef>
              <c:f>'duke carinoma vs benign'!$J$28:$J$44</c:f>
              <c:numCache>
                <c:formatCode>General</c:formatCode>
                <c:ptCount val="17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3">
                  <c:v>0.95</c:v>
                </c:pt>
                <c:pt idx="4">
                  <c:v>1.05</c:v>
                </c:pt>
                <c:pt idx="5">
                  <c:v>1.1000000000000001</c:v>
                </c:pt>
                <c:pt idx="6">
                  <c:v>0.9</c:v>
                </c:pt>
                <c:pt idx="7">
                  <c:v>0.95</c:v>
                </c:pt>
                <c:pt idx="8">
                  <c:v>1.05</c:v>
                </c:pt>
                <c:pt idx="9">
                  <c:v>0.9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0.9</c:v>
                </c:pt>
                <c:pt idx="13">
                  <c:v>1</c:v>
                </c:pt>
                <c:pt idx="14">
                  <c:v>1.1000000000000001</c:v>
                </c:pt>
                <c:pt idx="15">
                  <c:v>0.85</c:v>
                </c:pt>
                <c:pt idx="16">
                  <c:v>1.1499999999999999</c:v>
                </c:pt>
              </c:numCache>
            </c:numRef>
          </c:xVal>
          <c:yVal>
            <c:numRef>
              <c:f>'duke carinoma vs benign'!$C$28:$C$44</c:f>
              <c:numCache>
                <c:formatCode>General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8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non-invasive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 w="31750">
                <a:solidFill>
                  <a:srgbClr val="FFC000"/>
                </a:solidFill>
              </a:ln>
            </c:spPr>
          </c:marker>
          <c:xVal>
            <c:numRef>
              <c:f>'duke carinoma vs benign'!$J$4:$J$8</c:f>
              <c:numCache>
                <c:formatCode>General</c:formatCode>
                <c:ptCount val="5"/>
                <c:pt idx="0">
                  <c:v>2</c:v>
                </c:pt>
                <c:pt idx="1">
                  <c:v>1.9</c:v>
                </c:pt>
                <c:pt idx="2">
                  <c:v>2</c:v>
                </c:pt>
                <c:pt idx="3">
                  <c:v>2</c:v>
                </c:pt>
                <c:pt idx="4">
                  <c:v>2.1</c:v>
                </c:pt>
              </c:numCache>
            </c:numRef>
          </c:xVal>
          <c:yVal>
            <c:numRef>
              <c:f>'duke carinoma vs benign'!$C$4:$C$8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v>benign</c:v>
          </c:tx>
          <c:spPr>
            <a:ln w="28575">
              <a:noFill/>
            </a:ln>
          </c:spPr>
          <c:marker>
            <c:symbol val="triangle"/>
            <c:size val="8"/>
            <c:spPr>
              <a:noFill/>
              <a:ln w="22225">
                <a:solidFill>
                  <a:srgbClr val="00B050"/>
                </a:solidFill>
              </a:ln>
            </c:spPr>
          </c:marker>
          <c:xVal>
            <c:numRef>
              <c:f>'duke carinoma vs benign'!$J$9:$J$27</c:f>
              <c:numCache>
                <c:formatCode>General</c:formatCode>
                <c:ptCount val="19"/>
                <c:pt idx="0">
                  <c:v>2.65</c:v>
                </c:pt>
                <c:pt idx="1">
                  <c:v>3.05</c:v>
                </c:pt>
                <c:pt idx="2">
                  <c:v>2.95</c:v>
                </c:pt>
                <c:pt idx="3">
                  <c:v>3.1</c:v>
                </c:pt>
                <c:pt idx="4">
                  <c:v>2.9</c:v>
                </c:pt>
                <c:pt idx="5">
                  <c:v>3.15</c:v>
                </c:pt>
                <c:pt idx="6">
                  <c:v>2.85</c:v>
                </c:pt>
                <c:pt idx="7">
                  <c:v>3.2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2.8</c:v>
                </c:pt>
                <c:pt idx="12">
                  <c:v>3.25</c:v>
                </c:pt>
                <c:pt idx="13">
                  <c:v>2.75</c:v>
                </c:pt>
                <c:pt idx="14">
                  <c:v>3.3</c:v>
                </c:pt>
                <c:pt idx="15">
                  <c:v>2.7</c:v>
                </c:pt>
                <c:pt idx="16">
                  <c:v>3.1</c:v>
                </c:pt>
                <c:pt idx="17">
                  <c:v>3.35</c:v>
                </c:pt>
                <c:pt idx="18">
                  <c:v>2.9</c:v>
                </c:pt>
              </c:numCache>
            </c:numRef>
          </c:xVal>
          <c:yVal>
            <c:numRef>
              <c:f>'duke carinoma vs benign'!$C$9:$C$27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median</c:v>
          </c:tx>
          <c:spPr>
            <a:ln w="28575">
              <a:noFill/>
            </a:ln>
          </c:spPr>
          <c:marker>
            <c:symbol val="dash"/>
            <c:size val="25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'duke carinoma vs benign'!$D$61:$F$61</c:f>
                <c:numCache>
                  <c:formatCode>General</c:formatCode>
                  <c:ptCount val="3"/>
                  <c:pt idx="0">
                    <c:v>7</c:v>
                  </c:pt>
                  <c:pt idx="1">
                    <c:v>2</c:v>
                  </c:pt>
                  <c:pt idx="2">
                    <c:v>6</c:v>
                  </c:pt>
                </c:numCache>
              </c:numRef>
            </c:plus>
            <c:minus>
              <c:numRef>
                <c:f>'duke carinoma vs benign'!$D$60:$F$60</c:f>
                <c:numCache>
                  <c:formatCode>General</c:formatCode>
                  <c:ptCount val="3"/>
                  <c:pt idx="0">
                    <c:v>1</c:v>
                  </c:pt>
                  <c:pt idx="1">
                    <c:v>1</c:v>
                  </c:pt>
                  <c:pt idx="2">
                    <c:v>0</c:v>
                  </c:pt>
                </c:numCache>
              </c:numRef>
            </c:minus>
            <c:spPr>
              <a:ln w="19050">
                <a:noFill/>
              </a:ln>
            </c:spPr>
          </c:errBars>
          <c:xVal>
            <c:numRef>
              <c:f>'duke carinoma vs benign'!$I$51:$I$53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'duke carinoma vs benign'!$D$51:$F$51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5160"/>
        <c:axId val="186523536"/>
      </c:scatterChart>
      <c:valAx>
        <c:axId val="6775160"/>
        <c:scaling>
          <c:orientation val="minMax"/>
          <c:max val="3.5"/>
          <c:min val="0.5"/>
        </c:scaling>
        <c:delete val="0"/>
        <c:axPos val="b"/>
        <c:numFmt formatCode="General" sourceLinked="1"/>
        <c:majorTickMark val="out"/>
        <c:minorTickMark val="none"/>
        <c:tickLblPos val="none"/>
        <c:crossAx val="186523536"/>
        <c:crosses val="autoZero"/>
        <c:crossBetween val="midCat"/>
      </c:valAx>
      <c:valAx>
        <c:axId val="18652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775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37218-4FB2-4DEA-9CA0-406A2EB3942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ADAB8-DC58-46D4-88C9-F6C409CE6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3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1E43FE7-0A93-4827-B55E-04E530B95BCF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3FD02C8-A21B-447B-B61D-8158C67CFA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7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94A3E-4F7C-45A1-9678-FBA68CC4589B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57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3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02C8-A21B-447B-B61D-8158C67CFA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8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02C8-A21B-447B-B61D-8158C67CFA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2278-9C34-467E-9854-44CA07A8B7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9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94A3E-4F7C-45A1-9678-FBA68CC4589B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61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02C8-A21B-447B-B61D-8158C67CFA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attempted to better isolate circulating tumor cells we found one subtype had an unusual profile (diffuse cytokeratin and multinucleation)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2278-9C34-467E-9854-44CA07A8B77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Upon further</a:t>
            </a:r>
            <a:r>
              <a:rPr lang="en-US" baseline="0" dirty="0" smtClean="0"/>
              <a:t> assessment we found that these cells were multinucleated myeloid/CD45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2278-9C34-467E-9854-44CA07A8B7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2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determine the protein makeup of the tumor cells </a:t>
            </a:r>
            <a:r>
              <a:rPr lang="en-US" baseline="0" dirty="0" smtClean="0"/>
              <a:t>they phagocytosed. But  by staining for organ specific markers we can also possibly track back to original tumor site. But will stain positive for tumor markers.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2278-9C34-467E-9854-44CA07A8B7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6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were</a:t>
            </a:r>
            <a:r>
              <a:rPr lang="en-US" baseline="0" dirty="0" smtClean="0"/>
              <a:t> the first group to commercialize array patterned microfilters</a:t>
            </a: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28220" y="8770303"/>
            <a:ext cx="3004397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7" rIns="92372" bIns="46187" anchor="b"/>
          <a:lstStyle/>
          <a:p>
            <a:pPr algn="r" defTabSz="922291"/>
            <a:fld id="{5E8BEA54-EA3D-4B28-89E5-FDFF3E6D132F}" type="slidenum">
              <a:rPr lang="en-US" sz="1200">
                <a:latin typeface="Calibri" pitchFamily="34" charset="0"/>
              </a:rPr>
              <a:pPr algn="r" defTabSz="922291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5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 Mammography positive</a:t>
            </a:r>
            <a:r>
              <a:rPr lang="en-US" baseline="0" dirty="0" smtClean="0"/>
              <a:t>. Double blind 88%sensitivity and 74% specificity.  </a:t>
            </a:r>
            <a:r>
              <a:rPr lang="en-US" u="sng" baseline="0" dirty="0" smtClean="0"/>
              <a:t>Assuming biopsy is the gold standard. 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2333-F13A-4A16-93C1-8142A244E0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4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hyperlink" Target="https://seeklogo.com/vector-logo/303928/moffitt-cancer-cent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eklogo.com/vector-logo/303928/moffitt-cancer-cente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seeklogo.com/vector-logo/303928/moffitt-cancer-center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 bwMode="auto">
          <a:xfrm>
            <a:off x="0" y="1120891"/>
            <a:ext cx="9144000" cy="560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3200" b="1" dirty="0" smtClean="0">
                <a:solidFill>
                  <a:srgbClr val="3333FF"/>
                </a:solidFill>
              </a:rPr>
              <a:t>Tumor-Derived Macrophages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 smtClean="0"/>
              <a:t>A Unique Blood Based Biomarker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 smtClean="0"/>
              <a:t>for Cancer Screening and Diagnosis</a:t>
            </a:r>
          </a:p>
          <a:p>
            <a:pPr algn="ctr">
              <a:spcBef>
                <a:spcPts val="600"/>
              </a:spcBef>
              <a:defRPr/>
            </a:pPr>
            <a:endParaRPr lang="en-US" sz="2800" b="1" dirty="0" smtClean="0">
              <a:cs typeface="Arial" charset="0"/>
            </a:endParaRPr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sz="2000" b="1" dirty="0" smtClean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en-US" sz="2000" b="1" dirty="0" smtClean="0"/>
              <a:t>September 13, 2017</a:t>
            </a:r>
          </a:p>
          <a:p>
            <a:pPr algn="ctr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2209800" y="3024303"/>
            <a:ext cx="4648200" cy="2309697"/>
            <a:chOff x="2209800" y="2719503"/>
            <a:chExt cx="4648200" cy="2309697"/>
          </a:xfrm>
        </p:grpSpPr>
        <p:grpSp>
          <p:nvGrpSpPr>
            <p:cNvPr id="17" name="Group 16"/>
            <p:cNvGrpSpPr/>
            <p:nvPr/>
          </p:nvGrpSpPr>
          <p:grpSpPr>
            <a:xfrm>
              <a:off x="2209800" y="2719503"/>
              <a:ext cx="4648200" cy="2309697"/>
              <a:chOff x="2514600" y="3124200"/>
              <a:chExt cx="4648200" cy="23096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514600" y="3124200"/>
                <a:ext cx="3886200" cy="2309697"/>
                <a:chOff x="828675" y="1371600"/>
                <a:chExt cx="7486650" cy="4118476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380398" y="1371600"/>
                  <a:ext cx="9185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M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erged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3" name="Picture 3" descr="Z:\Patient Samples\RCC-Thai Ho PDL1-AF488-Vimen-EF615\RCC-S128-SCO0186KID-T2\T2-PDL1-Lense 1 (APO U V-1)\T2-092\RCC-S128-SCO0186KID-T2-PDL1-Reimaged 10-20-14.lif_T2-092_Crop001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8675" y="1603875"/>
                  <a:ext cx="7486650" cy="3886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429602" y="5181600"/>
                  <a:ext cx="1465998" cy="0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493554" y="4538803"/>
                  <a:ext cx="1390280" cy="646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25 </a:t>
                  </a:r>
                  <a:r>
                    <a:rPr lang="en-US" sz="1600" b="1" dirty="0">
                      <a:solidFill>
                        <a:schemeClr val="bg1"/>
                      </a:solidFill>
                    </a:rPr>
                    <a:t>µm</a:t>
                  </a:r>
                </a:p>
              </p:txBody>
            </p:sp>
            <p:sp>
              <p:nvSpPr>
                <p:cNvPr id="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1215048" y="1508873"/>
                  <a:ext cx="355879" cy="1233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36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0" name="Picture 2" descr="C:\Users\Cha-Mei Tang\Desktop\temp 8_2013\2013 Booth Designs\2013 CTC images\UMB 024 05292013 Cell a\UMB 024 05292013 cell a smaller2_c1+2+3+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30342" y="4037981"/>
                <a:ext cx="732458" cy="716466"/>
              </a:xfrm>
              <a:prstGeom prst="rect">
                <a:avLst/>
              </a:prstGeom>
              <a:noFill/>
            </p:spPr>
          </p:pic>
          <p:pic>
            <p:nvPicPr>
              <p:cNvPr id="21" name="Picture 27" descr="D:\Desktop\ctc\abstract and posters\ISMRC 2013\late telophase 2\late telophase 2_c1+2+3+4+5.tif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23588" y="4754447"/>
                <a:ext cx="739212" cy="678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7" descr="C:\Users\Cha-Mei Tang\Documents\Backup\Master Files\MicroFilter\Photos\(2_14_2012) used in FCCC supplement\Cell L 01302012\Cell L 01302012_c1+2+3+4 (two cells) (with words)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36536" y="3259833"/>
                <a:ext cx="726264" cy="778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209800" y="2819400"/>
              <a:ext cx="35009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Cancer associated macrophage-like cell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(CAMLs)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25542" y="3154566"/>
            <a:ext cx="403569" cy="122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23646" y="3124200"/>
            <a:ext cx="581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CTCs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4" name="Picture 23" descr="https://upload.wikimedia.org/wikipedia/commons/thumb/e/e6/Duke_University_logo.svg/128px-Duke_University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0019"/>
            <a:ext cx="1822233" cy="8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moffitt cancer center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55" y="76200"/>
            <a:ext cx="1640855" cy="12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2195736" y="28576"/>
            <a:ext cx="4572508" cy="9445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Patient Samples</a:t>
            </a:r>
          </a:p>
        </p:txBody>
      </p:sp>
      <p:sp>
        <p:nvSpPr>
          <p:cNvPr id="17411" name="Rectangle 5"/>
          <p:cNvSpPr>
            <a:spLocks noGrp="1"/>
          </p:cNvSpPr>
          <p:nvPr>
            <p:ph type="body" idx="4294967295"/>
          </p:nvPr>
        </p:nvSpPr>
        <p:spPr>
          <a:xfrm>
            <a:off x="755576" y="1316038"/>
            <a:ext cx="7931224" cy="4856162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SzPct val="80000"/>
              <a:buNone/>
              <a:defRPr/>
            </a:pPr>
            <a:endParaRPr lang="en-US" sz="2600" b="1" dirty="0" smtClean="0"/>
          </a:p>
          <a:p>
            <a:pPr fontAlgn="auto">
              <a:spcAft>
                <a:spcPts val="0"/>
              </a:spcAft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lang="en-US" sz="2800" b="1" dirty="0" smtClean="0"/>
              <a:t>&gt; 50 healthy controls</a:t>
            </a:r>
          </a:p>
          <a:p>
            <a:pPr lvl="1" fontAlgn="auto"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r>
              <a:rPr lang="en-US" sz="3100" dirty="0" smtClean="0"/>
              <a:t>Zero CTCs, zero CAMLs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SzPct val="80000"/>
              <a:buFont typeface="Arial" pitchFamily="34" charset="0"/>
              <a:buBlip>
                <a:blip r:embed="rId2"/>
              </a:buBlip>
              <a:defRPr/>
            </a:pPr>
            <a:r>
              <a:rPr lang="en-US" sz="2800" b="1" dirty="0" smtClean="0"/>
              <a:t>Close to 2000 patient samples 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r>
              <a:rPr lang="en-US" sz="3100" dirty="0" smtClean="0"/>
              <a:t>14 cancer types (peripheral blood)</a:t>
            </a:r>
          </a:p>
          <a:p>
            <a:pPr lvl="1" indent="6350" fontAlgn="auto">
              <a:spcBef>
                <a:spcPts val="1200"/>
              </a:spcBef>
              <a:spcAft>
                <a:spcPts val="0"/>
              </a:spcAft>
              <a:buSzPct val="80000"/>
              <a:buNone/>
              <a:defRPr/>
            </a:pPr>
            <a:r>
              <a:rPr lang="en-US" sz="3100" u="sng" dirty="0" smtClean="0"/>
              <a:t>Breast, Prostate, Pancreatic, NSCLC, renal cell carcinoma</a:t>
            </a:r>
            <a:r>
              <a:rPr lang="en-US" sz="3100" dirty="0" smtClean="0"/>
              <a:t>, </a:t>
            </a:r>
            <a:r>
              <a:rPr lang="en-US" sz="3100" dirty="0"/>
              <a:t>bladder, </a:t>
            </a:r>
            <a:r>
              <a:rPr lang="en-US" sz="3100" dirty="0" smtClean="0"/>
              <a:t>sarcoma, colorectal, uterine sarcoma, neuroblastoma, esophageal, ovarian, melanoma, liver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r>
              <a:rPr lang="en-US" sz="3100" dirty="0" smtClean="0"/>
              <a:t>localized, metastatic, remission, recurring 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r>
              <a:rPr lang="en-US" sz="3100" dirty="0" smtClean="0">
                <a:solidFill>
                  <a:srgbClr val="0070C0"/>
                </a:solidFill>
              </a:rPr>
              <a:t>CAMLs have been found in all 14 cancer types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sz="3100" dirty="0"/>
              <a:t>CTC range 0 to &gt;</a:t>
            </a:r>
            <a:r>
              <a:rPr lang="en-US" sz="3100" dirty="0" smtClean="0"/>
              <a:t>900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r>
              <a:rPr lang="en-US" sz="3100" dirty="0" smtClean="0"/>
              <a:t>CAML range 0 to 105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SzPct val="80000"/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213E12F4-2800-4AAC-8B45-60E7E404A27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2195736" y="28576"/>
            <a:ext cx="6872064" cy="94456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CAMLs and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CTCs by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</a:t>
            </a:r>
            <a:endParaRPr lang="en-US" sz="32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213E12F4-2800-4AAC-8B45-60E7E404A27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M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5" y="1755862"/>
            <a:ext cx="2005933" cy="3524312"/>
          </a:xfrm>
          <a:prstGeom prst="rect">
            <a:avLst/>
          </a:prstGeom>
        </p:spPr>
      </p:pic>
      <p:pic>
        <p:nvPicPr>
          <p:cNvPr id="9" name="Picture 8" descr="CTC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6" y="1701723"/>
            <a:ext cx="1991911" cy="3578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5146" y="5309723"/>
            <a:ext cx="81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CTCs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017" y="5309723"/>
            <a:ext cx="1036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CAMLs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3092" y="1464789"/>
            <a:ext cx="1849470" cy="338554"/>
            <a:chOff x="686725" y="3367959"/>
            <a:chExt cx="1849470" cy="338554"/>
          </a:xfrm>
        </p:grpSpPr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686725" y="3367959"/>
              <a:ext cx="1849470" cy="338554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49313" indent="-849313" algn="ctr" defTabSz="133350" eaLnBrk="0" hangingPunct="0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11%         35%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68783" y="3528328"/>
              <a:ext cx="476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77532" y="1512269"/>
            <a:ext cx="1849470" cy="338554"/>
            <a:chOff x="2874980" y="2309640"/>
            <a:chExt cx="1849470" cy="338554"/>
          </a:xfrm>
        </p:grpSpPr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2874980" y="2309640"/>
              <a:ext cx="1849470" cy="338554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49313" indent="-849313" algn="ctr" defTabSz="133350" eaLnBrk="0" hangingPunct="0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84%         97%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557388" y="2470009"/>
              <a:ext cx="476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4813"/>
              </p:ext>
            </p:extLst>
          </p:nvPr>
        </p:nvGraphicFramePr>
        <p:xfrm>
          <a:off x="5170935" y="4493763"/>
          <a:ext cx="3271511" cy="124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911"/>
                <a:gridCol w="1752600"/>
              </a:tblGrid>
              <a:tr h="31007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n=293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(n=59)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Prostate (n=52)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Pancreatic (n=52)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NSCLC (n=59)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RCC (n=37)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Esophageal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105122" y="1371600"/>
            <a:ext cx="3854532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120000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CAMLs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affirmative marker for solid tumors at all stages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even in Stage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Applicable for early detection of cancer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Suitable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effective for precision monitoring of therapy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Actionable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502" y="6444580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Adams, et al., ASCO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0"/>
            <a:ext cx="694826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Breast Cancer Screening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Standard Double Blind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6CAD9-D75C-48F9-BAF3-012B494CFD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11560" y="1219200"/>
            <a:ext cx="785921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>
              <a:spcBef>
                <a:spcPts val="1800"/>
              </a:spcBef>
              <a:spcAft>
                <a:spcPts val="0"/>
              </a:spcAft>
              <a:buSzPct val="80000"/>
              <a:buBlip>
                <a:blip r:embed="rId2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41 mammography positive patients from Duke University</a:t>
            </a: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Median age 52</a:t>
            </a:r>
          </a:p>
          <a:p>
            <a:pPr marL="463550" indent="-463550">
              <a:spcBef>
                <a:spcPts val="1800"/>
              </a:spcBef>
              <a:spcAft>
                <a:spcPts val="0"/>
              </a:spcAft>
              <a:buSzPct val="80000"/>
              <a:buBlip>
                <a:blip r:embed="rId2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Double blinded study</a:t>
            </a: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CAML blood test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versus</a:t>
            </a: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Tissue biopsy </a:t>
            </a:r>
            <a:endParaRPr lang="en-US" sz="2000" strike="sngStrike" dirty="0" smtClean="0">
              <a:latin typeface="Arial" pitchFamily="34" charset="0"/>
              <a:cs typeface="Arial" pitchFamily="34" charset="0"/>
            </a:endParaRPr>
          </a:p>
          <a:p>
            <a:pPr marL="463550" indent="-463550">
              <a:spcBef>
                <a:spcPts val="1800"/>
              </a:spcBef>
              <a:spcAft>
                <a:spcPts val="0"/>
              </a:spcAft>
              <a:buSzPct val="80000"/>
              <a:buBlip>
                <a:blip r:embed="rId2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Blood test criteria –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or more CAML</a:t>
            </a: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≥ 30 µm, CD14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3200" baseline="30000" dirty="0">
              <a:latin typeface="Arial" pitchFamily="34" charset="0"/>
              <a:cs typeface="Arial" pitchFamily="34" charset="0"/>
            </a:endParaRPr>
          </a:p>
          <a:p>
            <a:pPr marL="463550" indent="-463550">
              <a:spcBef>
                <a:spcPts val="1800"/>
              </a:spcBef>
              <a:spcAft>
                <a:spcPts val="0"/>
              </a:spcAft>
              <a:buSzPct val="80000"/>
              <a:buBlip>
                <a:blip r:embed="rId2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CAMLs differentiated benign vs malignant conditions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(Assuming biopsy is accurate)</a:t>
            </a:r>
            <a:endParaRPr lang="en-US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Sensitivity (cancer) – 88% </a:t>
            </a:r>
          </a:p>
          <a:p>
            <a:pPr marL="920750" lvl="1" indent="-4635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3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pecificity (no cancer ) – 74%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0" y="1881868"/>
            <a:ext cx="2385201" cy="2232932"/>
            <a:chOff x="9764216" y="2074403"/>
            <a:chExt cx="3200400" cy="3200400"/>
          </a:xfrm>
        </p:grpSpPr>
        <p:pic>
          <p:nvPicPr>
            <p:cNvPr id="9" name="Picture 5" descr="C:\Users\Dan Adams\Documents\ctc\abstract and posters\2015\AACR 2015\aacr poster more pics\IP-Add Channels-15\IP-Add Channels-15_c1+2+3+4.jpg"/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3" t="15951" r="25045" b="32917"/>
            <a:stretch/>
          </p:blipFill>
          <p:spPr bwMode="auto">
            <a:xfrm rot="5400000">
              <a:off x="9764216" y="2074403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23"/>
            <p:cNvSpPr>
              <a:spLocks noChangeShapeType="1"/>
            </p:cNvSpPr>
            <p:nvPr/>
          </p:nvSpPr>
          <p:spPr bwMode="auto">
            <a:xfrm>
              <a:off x="10037693" y="5056522"/>
              <a:ext cx="101441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89192" tIns="44596" rIns="89192" bIns="44596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83"/>
            <p:cNvSpPr txBox="1">
              <a:spLocks noChangeArrowheads="1"/>
            </p:cNvSpPr>
            <p:nvPr/>
          </p:nvSpPr>
          <p:spPr bwMode="auto">
            <a:xfrm>
              <a:off x="9984765" y="4477084"/>
              <a:ext cx="1447801" cy="573467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49313" indent="-849313" defTabSz="133350" eaLnBrk="0" hangingPunct="0"/>
              <a:r>
                <a:rPr lang="en-US" sz="2000" dirty="0">
                  <a:solidFill>
                    <a:schemeClr val="bg1"/>
                  </a:solidFill>
                </a:rPr>
                <a:t>4</a:t>
              </a:r>
              <a:r>
                <a:rPr lang="en-US" sz="2000" dirty="0" smtClean="0">
                  <a:solidFill>
                    <a:schemeClr val="bg1"/>
                  </a:solidFill>
                </a:rPr>
                <a:t>0 </a:t>
              </a:r>
              <a:r>
                <a:rPr lang="en-US" sz="2000" dirty="0">
                  <a:solidFill>
                    <a:schemeClr val="bg1"/>
                  </a:solidFill>
                </a:rPr>
                <a:t>um 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upload.wikimedia.org/wikipedia/commons/thumb/e/e6/Duke_University_logo.svg/128px-Duke_University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0639"/>
            <a:ext cx="1822233" cy="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399" y="1600200"/>
            <a:ext cx="3673815" cy="2743200"/>
            <a:chOff x="8629769" y="1184680"/>
            <a:chExt cx="3173843" cy="2743200"/>
          </a:xfrm>
        </p:grpSpPr>
        <p:graphicFrame>
          <p:nvGraphicFramePr>
            <p:cNvPr id="62" name="Chart 61"/>
            <p:cNvGraphicFramePr>
              <a:graphicFrameLocks/>
            </p:cNvGraphicFramePr>
            <p:nvPr>
              <p:extLst/>
            </p:nvPr>
          </p:nvGraphicFramePr>
          <p:xfrm>
            <a:off x="8766709" y="1292471"/>
            <a:ext cx="3036903" cy="21182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4" name="Text Box 88"/>
            <p:cNvSpPr txBox="1">
              <a:spLocks noChangeArrowheads="1"/>
            </p:cNvSpPr>
            <p:nvPr/>
          </p:nvSpPr>
          <p:spPr bwMode="auto">
            <a:xfrm rot="16200000">
              <a:off x="7683863" y="2272355"/>
              <a:ext cx="2157704" cy="26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ts val="663"/>
                </a:spcBef>
                <a:spcAft>
                  <a:spcPts val="663"/>
                </a:spcAft>
                <a:buBlip>
                  <a:blip r:embed="rId4"/>
                </a:buBlip>
                <a:defRPr sz="33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ts val="663"/>
                </a:spcBef>
                <a:spcAft>
                  <a:spcPts val="663"/>
                </a:spcAft>
                <a:buBlip>
                  <a:blip r:embed="rId5"/>
                </a:buBlip>
                <a:defRPr sz="2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ts val="663"/>
                </a:spcBef>
                <a:spcAft>
                  <a:spcPts val="663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# of CAMLs/sample</a:t>
              </a:r>
              <a:endParaRPr lang="en-US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65895" y="3343105"/>
              <a:ext cx="940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Non-Invasive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97685" y="3447444"/>
              <a:ext cx="849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enign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027333" y="3434925"/>
              <a:ext cx="879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Invasive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212812" y="1184680"/>
              <a:ext cx="67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n=17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014929" y="1602700"/>
              <a:ext cx="67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n=19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111331" y="1944412"/>
              <a:ext cx="67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n=5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286" y="1482003"/>
            <a:ext cx="4312314" cy="4272502"/>
            <a:chOff x="2505345" y="1697054"/>
            <a:chExt cx="4312314" cy="4272502"/>
          </a:xfrm>
        </p:grpSpPr>
        <p:pic>
          <p:nvPicPr>
            <p:cNvPr id="9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3" t="8371" b="7987"/>
            <a:stretch/>
          </p:blipFill>
          <p:spPr bwMode="auto">
            <a:xfrm>
              <a:off x="2505345" y="1697054"/>
              <a:ext cx="4312314" cy="427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2639457" y="2083356"/>
              <a:ext cx="0" cy="3733800"/>
            </a:xfrm>
            <a:prstGeom prst="line">
              <a:avLst/>
            </a:prstGeom>
            <a:ln w="317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639457" y="1854756"/>
              <a:ext cx="3962400" cy="228600"/>
            </a:xfrm>
            <a:prstGeom prst="line">
              <a:avLst/>
            </a:prstGeom>
            <a:ln w="317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3706257" y="1854756"/>
              <a:ext cx="2895600" cy="432816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3249057" y="2287572"/>
              <a:ext cx="457200" cy="1662684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249057" y="3951844"/>
              <a:ext cx="0" cy="466344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044841" y="4418124"/>
              <a:ext cx="210312" cy="914400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044841" y="5332524"/>
              <a:ext cx="0" cy="237744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868057" y="5570268"/>
              <a:ext cx="176784" cy="0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639457" y="5573546"/>
              <a:ext cx="228600" cy="0"/>
            </a:xfrm>
            <a:prstGeom prst="line">
              <a:avLst/>
            </a:prstGeom>
            <a:ln w="31750">
              <a:solidFill>
                <a:srgbClr val="0033CC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5732364" y="5937780"/>
            <a:ext cx="2157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spcAft>
                <a:spcPts val="663"/>
              </a:spcAft>
              <a:buBlip>
                <a:blip r:embed="rId4"/>
              </a:buBlip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False positive rate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88"/>
          <p:cNvSpPr txBox="1">
            <a:spLocks noChangeArrowheads="1"/>
          </p:cNvSpPr>
          <p:nvPr/>
        </p:nvSpPr>
        <p:spPr bwMode="auto">
          <a:xfrm rot="16200000">
            <a:off x="3052825" y="3416582"/>
            <a:ext cx="2157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spcAft>
                <a:spcPts val="663"/>
              </a:spcAft>
              <a:buBlip>
                <a:blip r:embed="rId4"/>
              </a:buBlip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True positive rate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94318" y="1371600"/>
            <a:ext cx="350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AUC=0.96 (Invasive vs normal)*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71031" y="2165524"/>
            <a:ext cx="165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AUC=0.78 Invasive vs benign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60308" y="3650013"/>
            <a:ext cx="1659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AUC=0.60-0.63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Mammography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vs normal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88"/>
          <p:cNvSpPr txBox="1">
            <a:spLocks noChangeArrowheads="1"/>
          </p:cNvSpPr>
          <p:nvPr/>
        </p:nvSpPr>
        <p:spPr bwMode="auto">
          <a:xfrm>
            <a:off x="864721" y="1185446"/>
            <a:ext cx="2442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663"/>
              </a:spcBef>
              <a:spcAft>
                <a:spcPts val="663"/>
              </a:spcAft>
              <a:buBlip>
                <a:blip r:embed="rId4"/>
              </a:buBlip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663"/>
              </a:spcBef>
              <a:spcAft>
                <a:spcPts val="663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Biopsy Results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2170113" y="18813"/>
            <a:ext cx="6715562" cy="1010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CAMLs for </a:t>
            </a:r>
          </a:p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Breast Cancer Screening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5831" y="56746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9790" y="5663757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42861" y="5666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7600" y="5666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98168" y="5666734"/>
            <a:ext cx="64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57474" y="1475734"/>
            <a:ext cx="64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56861" y="24663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56860" y="4371334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64148" y="53619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67200" y="3380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34528" y="5156072"/>
            <a:ext cx="195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*Age matched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6324600"/>
            <a:ext cx="2251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Adams, et al., CEBP 2016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501085" y="4673278"/>
            <a:ext cx="3854532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120000"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  <a:p>
            <a:pPr>
              <a:spcBef>
                <a:spcPts val="900"/>
              </a:spcBef>
              <a:buClr>
                <a:schemeClr val="accent1"/>
              </a:buClr>
              <a:buSzPct val="12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developed breast cancer</a:t>
            </a:r>
          </a:p>
          <a:p>
            <a:pPr marL="573088" lvl="1" indent="-285750">
              <a:spcBef>
                <a:spcPts val="6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DCIS - 15 months later</a:t>
            </a:r>
          </a:p>
          <a:p>
            <a:pPr marL="573088" lvl="1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- 27 months later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6" descr="https://upload.wikimedia.org/wikipedia/commons/thumb/e/e6/Duke_University_logo.svg/128px-Duke_University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0639"/>
            <a:ext cx="1822233" cy="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0113" y="0"/>
            <a:ext cx="6172200" cy="105245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EDRN Breast Cancer</a:t>
            </a:r>
            <a:b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Study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457199" y="1348122"/>
            <a:ext cx="8699551" cy="5205078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>
                <a:cs typeface="Arial" panose="020B0604020202020204" pitchFamily="34" charset="0"/>
              </a:rPr>
              <a:t>Study goal</a:t>
            </a:r>
          </a:p>
          <a:p>
            <a:pPr marL="803275" lvl="1" indent="-346075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1000 </a:t>
            </a:r>
            <a:r>
              <a:rPr lang="en-US" sz="2200" b="1" dirty="0" smtClean="0">
                <a:cs typeface="Arial" panose="020B0604020202020204" pitchFamily="34" charset="0"/>
              </a:rPr>
              <a:t>mammography BIRAD 4 patients</a:t>
            </a:r>
          </a:p>
          <a:p>
            <a:pPr marL="803275" lvl="1" indent="-346075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Predict breast cancer based on presence of CAMLs</a:t>
            </a:r>
          </a:p>
          <a:p>
            <a:pPr marL="803275" lvl="1" indent="-346075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cs typeface="Arial" panose="020B0604020202020204" pitchFamily="34" charset="0"/>
              </a:rPr>
              <a:t>Restain to identify CAML is from breast </a:t>
            </a:r>
            <a:r>
              <a:rPr lang="en-US" sz="2200" dirty="0" smtClean="0">
                <a:cs typeface="Arial" panose="020B0604020202020204" pitchFamily="34" charset="0"/>
              </a:rPr>
              <a:t>cancer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>
                <a:cs typeface="Arial" panose="020B0604020202020204" pitchFamily="34" charset="0"/>
              </a:rPr>
              <a:t>Study plan</a:t>
            </a:r>
          </a:p>
          <a:p>
            <a:pPr marL="803275" lvl="1" indent="-346075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Run 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2 tubes </a:t>
            </a:r>
            <a:r>
              <a:rPr lang="en-US" sz="2200" dirty="0" smtClean="0">
                <a:cs typeface="Arial" panose="020B0604020202020204" pitchFamily="34" charset="0"/>
              </a:rPr>
              <a:t>of blood per </a:t>
            </a:r>
            <a:r>
              <a:rPr lang="en-US" sz="2200" dirty="0" smtClean="0">
                <a:cs typeface="Arial" panose="020B0604020202020204" pitchFamily="34" charset="0"/>
              </a:rPr>
              <a:t>patient separately</a:t>
            </a:r>
            <a:endParaRPr lang="en-US" sz="2200" dirty="0" smtClean="0">
              <a:cs typeface="Arial" panose="020B0604020202020204" pitchFamily="34" charset="0"/>
            </a:endParaRPr>
          </a:p>
          <a:p>
            <a:pPr marL="803275" lvl="1" indent="-346075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Stain for CK 8, 18 &amp; 19, 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CD31, </a:t>
            </a:r>
            <a:r>
              <a:rPr lang="en-US" sz="2200" dirty="0" smtClean="0">
                <a:cs typeface="Arial" panose="020B0604020202020204" pitchFamily="34" charset="0"/>
              </a:rPr>
              <a:t>and CD45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>
                <a:cs typeface="Arial" panose="020B0604020202020204" pitchFamily="34" charset="0"/>
              </a:rPr>
              <a:t>Study Status as of 9/8/2017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Processed 110 patient samples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cs typeface="Arial" panose="020B0604020202020204" pitchFamily="34" charset="0"/>
              </a:rPr>
              <a:t>Developing markers set to identify CAMLs is from breast cancer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u="sng" dirty="0" smtClean="0">
                <a:cs typeface="Arial" panose="020B0604020202020204" pitchFamily="34" charset="0"/>
              </a:rPr>
              <a:t>Positive markers </a:t>
            </a:r>
            <a:r>
              <a:rPr lang="en-US" sz="2200" dirty="0" smtClean="0">
                <a:cs typeface="Arial" panose="020B0604020202020204" pitchFamily="34" charset="0"/>
              </a:rPr>
              <a:t>:  mammoglobin, HER2, ER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200" u="sng" dirty="0" smtClean="0">
                <a:cs typeface="Arial" panose="020B0604020202020204" pitchFamily="34" charset="0"/>
              </a:rPr>
              <a:t>Negative marker</a:t>
            </a:r>
            <a:r>
              <a:rPr lang="en-US" sz="2200" dirty="0" smtClean="0">
                <a:cs typeface="Arial" panose="020B0604020202020204" pitchFamily="34" charset="0"/>
              </a:rPr>
              <a:t>: mamothelin (distinguish from ovarian cancer)</a:t>
            </a:r>
            <a:endParaRPr lang="en-US" sz="2400" b="1" dirty="0" smtClean="0">
              <a:cs typeface="Arial" panose="020B0604020202020204" pitchFamily="34" charset="0"/>
            </a:endParaRP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endParaRPr lang="en-US" sz="2400" b="1" dirty="0" smtClean="0"/>
          </a:p>
        </p:txBody>
      </p:sp>
      <p:pic>
        <p:nvPicPr>
          <p:cNvPr id="7" name="Picture 6" descr="https://upload.wikimedia.org/wikipedia/commons/thumb/e/e6/Duke_University_logo.svg/128px-Duke_University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93" y="117173"/>
            <a:ext cx="1822233" cy="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ffitt cancer center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9993"/>
            <a:ext cx="1640855" cy="12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0112" y="0"/>
            <a:ext cx="6986637" cy="10524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Other Cancer Screening Possibilities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457199" y="1348122"/>
            <a:ext cx="8699551" cy="3071478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Screening for individual cancers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Screening for group of cancers, such as</a:t>
            </a:r>
          </a:p>
          <a:p>
            <a:pPr marL="800100" indent="-457200" eaLnBrk="0" hangingPunct="0">
              <a:spcBef>
                <a:spcPts val="12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screen for the top 4 major cancers and identify the cancer of origin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800" u="sng" dirty="0" smtClean="0">
                <a:cs typeface="Arial" panose="020B0604020202020204" pitchFamily="34" charset="0"/>
              </a:rPr>
              <a:t>Women</a:t>
            </a:r>
            <a:r>
              <a:rPr lang="en-US" sz="2800" dirty="0" smtClean="0">
                <a:cs typeface="Arial" panose="020B0604020202020204" pitchFamily="34" charset="0"/>
              </a:rPr>
              <a:t>:  Breast, lung and colorectal cancer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800" u="sng" dirty="0" smtClean="0">
                <a:cs typeface="Arial" panose="020B0604020202020204" pitchFamily="34" charset="0"/>
              </a:rPr>
              <a:t>Men:</a:t>
            </a:r>
            <a:r>
              <a:rPr lang="en-US" sz="2800" dirty="0" smtClean="0">
                <a:cs typeface="Arial" panose="020B0604020202020204" pitchFamily="34" charset="0"/>
              </a:rPr>
              <a:t> prostate, lung and colorectal cancer</a:t>
            </a:r>
            <a:endParaRPr lang="en-US" sz="2800" b="1" dirty="0" smtClean="0">
              <a:cs typeface="Arial" panose="020B0604020202020204" pitchFamily="34" charset="0"/>
            </a:endParaRP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 eaLnBrk="0" hangingPunct="0">
              <a:spcBef>
                <a:spcPts val="1200"/>
              </a:spcBef>
              <a:buClr>
                <a:srgbClr val="FF3300"/>
              </a:buClr>
              <a:buSzPct val="80000"/>
              <a:defRPr/>
            </a:pP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5105400"/>
            <a:ext cx="67056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 determine the cancer of origin by restaining for markers in the cell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9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2195736" y="28576"/>
            <a:ext cx="6872064" cy="94456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 Applications of CAMLs</a:t>
            </a:r>
            <a:endParaRPr lang="en-US" sz="32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213E12F4-2800-4AAC-8B45-60E7E404A27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M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05" y="1755862"/>
            <a:ext cx="2005933" cy="3524312"/>
          </a:xfrm>
          <a:prstGeom prst="rect">
            <a:avLst/>
          </a:prstGeom>
        </p:spPr>
      </p:pic>
      <p:pic>
        <p:nvPicPr>
          <p:cNvPr id="9" name="Picture 8" descr="CTC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6" y="1701723"/>
            <a:ext cx="1991911" cy="3578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5146" y="5309723"/>
            <a:ext cx="81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CTCs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017" y="5309723"/>
            <a:ext cx="1036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CAMLs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3092" y="1464789"/>
            <a:ext cx="1849470" cy="338554"/>
            <a:chOff x="686725" y="3367959"/>
            <a:chExt cx="1849470" cy="338554"/>
          </a:xfrm>
        </p:grpSpPr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>
              <a:off x="686725" y="3367959"/>
              <a:ext cx="1849470" cy="338554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49313" indent="-849313" algn="ctr" defTabSz="133350" eaLnBrk="0" hangingPunct="0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11%         35%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68783" y="3528328"/>
              <a:ext cx="476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77532" y="1512269"/>
            <a:ext cx="1849470" cy="338554"/>
            <a:chOff x="2874980" y="2309640"/>
            <a:chExt cx="1849470" cy="338554"/>
          </a:xfrm>
        </p:grpSpPr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2874980" y="2309640"/>
              <a:ext cx="1849470" cy="338554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49313" indent="-849313" algn="ctr" defTabSz="133350" eaLnBrk="0" hangingPunct="0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84%         97%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557388" y="2470009"/>
              <a:ext cx="4761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170935" y="4493763"/>
          <a:ext cx="3271511" cy="124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911"/>
                <a:gridCol w="1752600"/>
              </a:tblGrid>
              <a:tr h="31007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n=293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(n=59)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Prostate (n=52)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Pancreatic (n=52)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NSCLC (n=59)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0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RCC (n=37)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Esophageal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(n=27)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105122" y="1497211"/>
            <a:ext cx="38545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Companion diagnostics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treatment response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recurrence</a:t>
            </a: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Prognosis of survival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120000"/>
            </a:pPr>
            <a:endParaRPr lang="en-US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76" y="6434336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Adams, et al., ASCO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2195736" y="28576"/>
            <a:ext cx="6872064" cy="94456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CAMLs Prognostic of Survival</a:t>
            </a:r>
            <a:endParaRPr lang="en-US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213E12F4-2800-4AAC-8B45-60E7E404A27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03525"/>
              </p:ext>
            </p:extLst>
          </p:nvPr>
        </p:nvGraphicFramePr>
        <p:xfrm>
          <a:off x="990600" y="1722120"/>
          <a:ext cx="723899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782"/>
                <a:gridCol w="1990724"/>
                <a:gridCol w="1903493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(p value)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(p value)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CTCs (&lt;5 vs ≥5)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CAMLs (&lt;6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≥6)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CAML Size (&lt;50 µm vs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chemo/targeted/none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Metastatic pos vs neg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neg, local, distant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Size (T1, T2, T3 or T4)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M/F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 (Cau/Bla/Asi/His)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6172"/>
          <p:cNvSpPr txBox="1">
            <a:spLocks/>
          </p:cNvSpPr>
          <p:nvPr/>
        </p:nvSpPr>
        <p:spPr bwMode="auto">
          <a:xfrm>
            <a:off x="1752600" y="1087857"/>
            <a:ext cx="5554394" cy="6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FFFFFF"/>
                </a:solidFill>
                <a:latin typeface="Arial"/>
                <a:ea typeface="ＭＳ Ｐゴシック" pitchFamily="80" charset="-128"/>
                <a:cs typeface="ＭＳ Ｐゴシック" pitchFamily="80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accent2"/>
                </a:solidFill>
                <a:latin typeface="News Gothic MT" charset="0"/>
                <a:ea typeface="ＭＳ Ｐゴシック" pitchFamily="80" charset="-128"/>
                <a:cs typeface="ＭＳ Ｐゴシック" pitchFamily="8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accent2"/>
                </a:solidFill>
                <a:latin typeface="News Gothic MT" charset="0"/>
                <a:ea typeface="ＭＳ Ｐゴシック" pitchFamily="80" charset="-128"/>
                <a:cs typeface="ＭＳ Ｐゴシック" pitchFamily="8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accent2"/>
                </a:solidFill>
                <a:latin typeface="News Gothic MT" charset="0"/>
                <a:ea typeface="ＭＳ Ｐゴシック" pitchFamily="80" charset="-128"/>
                <a:cs typeface="ＭＳ Ｐゴシック" pitchFamily="8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accent2"/>
                </a:solidFill>
                <a:latin typeface="News Gothic MT" charset="0"/>
                <a:ea typeface="ＭＳ Ｐゴシック" pitchFamily="80" charset="-128"/>
                <a:cs typeface="ＭＳ Ｐゴシック" pitchFamily="8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AC9E6"/>
                </a:solidFill>
                <a:latin typeface="News Gothic MT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AC9E6"/>
                </a:solidFill>
                <a:latin typeface="News Gothic MT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AC9E6"/>
                </a:solidFill>
                <a:latin typeface="News Gothic MT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AAC9E6"/>
                </a:solidFill>
                <a:latin typeface="News Gothic MT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Multivariate analysis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319839"/>
            <a:ext cx="367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Oral Presentation at ASCO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2195736" y="28576"/>
            <a:ext cx="6872064" cy="944562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CAMLs Prognostic of Survival</a:t>
            </a:r>
            <a:endParaRPr lang="en-US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213E12F4-2800-4AAC-8B45-60E7E404A27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610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81000" y="6401673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Adams, et al., ASCO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133154" y="13446"/>
            <a:ext cx="63357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467544" y="1213867"/>
            <a:ext cx="8564562" cy="487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0" hangingPunct="0">
              <a:spcBef>
                <a:spcPts val="1800"/>
              </a:spcBef>
              <a:buClr>
                <a:srgbClr val="FF3300"/>
              </a:buClr>
              <a:buSzPct val="80000"/>
              <a:buFontTx/>
              <a:buBlip>
                <a:blip r:embed="rId3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CAML biomarker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Found in all stages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cancer</a:t>
            </a: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high percentages in Stage I for major cancers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3550" indent="-463550" eaLnBrk="0" hangingPunct="0">
              <a:spcBef>
                <a:spcPts val="24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CellSieve</a:t>
            </a:r>
            <a:r>
              <a:rPr lang="en-US" sz="2000" b="1" baseline="30000" dirty="0" err="1" smtClean="0">
                <a:latin typeface="Arial" pitchFamily="34" charset="0"/>
                <a:cs typeface="Arial" pitchFamily="34" charset="0"/>
              </a:rPr>
              <a:t>TM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blood based cell biopsy </a:t>
            </a: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Can always isolate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CAMLs</a:t>
            </a:r>
          </a:p>
          <a:p>
            <a:pPr marL="342900" indent="-342900" eaLnBrk="0" hangingPunct="0">
              <a:spcBef>
                <a:spcPts val="2400"/>
              </a:spcBef>
              <a:buSzPct val="80000"/>
              <a:buBlip>
                <a:blip r:embed="rId3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EDRN early detection of breast cancer</a:t>
            </a: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Collected and processed 110 patient samples for BIRAD 4</a:t>
            </a: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Will be 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ombining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CAMLs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imaging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immunosignaturing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2400"/>
              </a:spcBef>
              <a:buSzPct val="80000"/>
              <a:buBlip>
                <a:blip r:embed="rId3"/>
              </a:buBlip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Many other clinical applications</a:t>
            </a: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 for screening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other cancers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20750" lvl="1" indent="-463550" eaLnBrk="0" hangingPunct="0">
              <a:spcBef>
                <a:spcPts val="6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Prognostic for survival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63550" indent="-6350" eaLnBrk="0" hangingPunct="0">
              <a:spcBef>
                <a:spcPts val="0"/>
              </a:spcBef>
              <a:buClr>
                <a:srgbClr val="FF3300"/>
              </a:buClr>
              <a:buSzPct val="8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63550" indent="-6350" eaLnBrk="0" hangingPunct="0">
              <a:spcBef>
                <a:spcPts val="0"/>
              </a:spcBef>
              <a:buClr>
                <a:srgbClr val="FF3300"/>
              </a:buClr>
              <a:buSzPct val="8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2934"/>
            <a:ext cx="20256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0113" y="0"/>
            <a:ext cx="6172200" cy="10524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1066800" y="1433512"/>
            <a:ext cx="7848600" cy="3900488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Biomarker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Biomarker isolation method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Assay techniques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Duke pilot study for breast cancer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EDRN collaborative study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Other cancer screening and diagnostic capabilities</a:t>
            </a:r>
            <a:endParaRPr lang="en-US" sz="2400" b="1" dirty="0">
              <a:cs typeface="Arial" panose="020B0604020202020204" pitchFamily="34" charset="0"/>
            </a:endParaRP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84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s://upload.wikimedia.org/wikipedia/commons/thumb/e/e6/Duke_University_logo.svg/128px-Duke_University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0019"/>
            <a:ext cx="1822233" cy="8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moffitt cancer center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640855" cy="12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574" y="2057400"/>
            <a:ext cx="22429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Daniel Adams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Cha-Mei Tang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Peixuan Zhu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Shuhong Li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Pete Amstutz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04383" y="2057400"/>
            <a:ext cx="219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Jeffrey Marks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27250" y="205740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John Heine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37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094384" y="68980"/>
            <a:ext cx="605901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24644"/>
            <a:ext cx="2026051" cy="7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1295400"/>
            <a:ext cx="8305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spcAft>
                <a:spcPts val="1800"/>
              </a:spcAft>
              <a:buSzPct val="80000"/>
              <a:buBlip>
                <a:blip r:embed="rId4"/>
              </a:buBlip>
            </a:pPr>
            <a:r>
              <a:rPr lang="en-US" sz="2400" b="1" dirty="0" smtClean="0">
                <a:cs typeface="Arial" panose="020B0604020202020204" pitchFamily="34" charset="0"/>
              </a:rPr>
              <a:t>Thank the volunteers who contributed to these studies</a:t>
            </a:r>
          </a:p>
          <a:p>
            <a:pPr marL="460375" indent="-460375">
              <a:spcAft>
                <a:spcPts val="1800"/>
              </a:spcAft>
              <a:buSzPct val="80000"/>
              <a:buBlip>
                <a:blip r:embed="rId4"/>
              </a:buBlip>
            </a:pPr>
            <a:r>
              <a:rPr lang="en-US" sz="2400" b="1" dirty="0" smtClean="0">
                <a:cs typeface="Arial" panose="020B0604020202020204" pitchFamily="34" charset="0"/>
              </a:rPr>
              <a:t>Thank all the collaborators </a:t>
            </a:r>
          </a:p>
          <a:p>
            <a:pPr marL="460375" indent="-460375">
              <a:spcAft>
                <a:spcPts val="1800"/>
              </a:spcAft>
              <a:buSzPct val="80000"/>
              <a:buBlip>
                <a:blip r:embed="rId4"/>
              </a:buBlip>
            </a:pPr>
            <a:r>
              <a:rPr lang="en-US" sz="2400" b="1" dirty="0" smtClean="0">
                <a:cs typeface="Arial" panose="020B0604020202020204" pitchFamily="34" charset="0"/>
              </a:rPr>
              <a:t>Maryland </a:t>
            </a:r>
            <a:r>
              <a:rPr lang="en-US" sz="2400" b="1" dirty="0">
                <a:cs typeface="Arial" panose="020B0604020202020204" pitchFamily="34" charset="0"/>
              </a:rPr>
              <a:t>TEDCO MTTCF </a:t>
            </a:r>
            <a:r>
              <a:rPr lang="en-US" sz="2400" b="1" dirty="0" smtClean="0">
                <a:cs typeface="Arial" panose="020B0604020202020204" pitchFamily="34" charset="0"/>
              </a:rPr>
              <a:t>award </a:t>
            </a:r>
          </a:p>
          <a:p>
            <a:pPr marL="460375" indent="-460375">
              <a:buSzPct val="80000"/>
              <a:buBlip>
                <a:blip r:embed="rId4"/>
              </a:buBlip>
            </a:pPr>
            <a:r>
              <a:rPr lang="en-US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U.S. Army Research Office (ARO) and </a:t>
            </a:r>
            <a:endParaRPr lang="en-US" sz="2400" b="1" dirty="0" smtClean="0"/>
          </a:p>
          <a:p>
            <a:pPr marL="460375">
              <a:buSzPct val="80000"/>
            </a:pPr>
            <a:r>
              <a:rPr lang="en-US" sz="2400" b="1" dirty="0" smtClean="0"/>
              <a:t>the </a:t>
            </a:r>
            <a:r>
              <a:rPr lang="en-US" sz="2400" b="1" dirty="0"/>
              <a:t>Defense Advanced Research Projects Agency (DARPA) </a:t>
            </a:r>
            <a:endParaRPr lang="en-US" sz="2400" b="1" dirty="0" smtClean="0"/>
          </a:p>
          <a:p>
            <a:pPr marL="460375">
              <a:spcAft>
                <a:spcPts val="1800"/>
              </a:spcAft>
              <a:buSzPct val="80000"/>
            </a:pPr>
            <a:r>
              <a:rPr lang="en-US" sz="2400" b="1" dirty="0" smtClean="0"/>
              <a:t>(</a:t>
            </a:r>
            <a:r>
              <a:rPr lang="en-US" sz="2400" b="1" dirty="0"/>
              <a:t>W911NF-14-C-0098</a:t>
            </a:r>
            <a:r>
              <a:rPr lang="en-US" sz="2400" b="1" dirty="0" smtClean="0"/>
              <a:t>)</a:t>
            </a:r>
          </a:p>
          <a:p>
            <a:pPr marL="465138" indent="-465138">
              <a:buSzPct val="80000"/>
              <a:buBlip>
                <a:blip r:embed="rId4"/>
              </a:buBlip>
            </a:pPr>
            <a:r>
              <a:rPr lang="en-US" sz="2400" b="1" dirty="0" smtClean="0">
                <a:cs typeface="Arial" panose="020B0604020202020204" pitchFamily="34" charset="0"/>
              </a:rPr>
              <a:t>NIH NCI (U01 CA214183)</a:t>
            </a:r>
            <a:endParaRPr lang="en-US" sz="2400" b="1" dirty="0">
              <a:cs typeface="Arial" panose="020B0604020202020204" pitchFamily="34" charset="0"/>
            </a:endParaRPr>
          </a:p>
          <a:p>
            <a:pPr marL="460375"/>
            <a:endParaRPr lang="en-US" sz="2400" b="1" dirty="0" smtClean="0">
              <a:cs typeface="Arial" panose="020B0604020202020204" pitchFamily="34" charset="0"/>
            </a:endParaRPr>
          </a:p>
          <a:p>
            <a:pPr marL="460375"/>
            <a:endParaRPr lang="en-US" sz="1200" b="1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content of the information does not necessarily reflect the position or the policy of the US Government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 Adams\Desktop\Untitled6\Untitled6_c1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1" y="1338723"/>
            <a:ext cx="6263085" cy="5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73" name="Title 6172"/>
          <p:cNvSpPr>
            <a:spLocks noGrp="1"/>
          </p:cNvSpPr>
          <p:nvPr>
            <p:ph type="title"/>
          </p:nvPr>
        </p:nvSpPr>
        <p:spPr>
          <a:xfrm>
            <a:off x="2170112" y="-1"/>
            <a:ext cx="6973887" cy="97313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these Giant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Polyploids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CTCs?</a:t>
            </a:r>
            <a:b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we were looking for circulating tumor cells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76156" y="6086043"/>
            <a:ext cx="12601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38435" y="6147422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346537"/>
            <a:ext cx="4365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Cytokeratin – marker for epithelial cells</a:t>
            </a:r>
          </a:p>
          <a:p>
            <a:r>
              <a:rPr lang="en-US" sz="2000" b="1" dirty="0" smtClean="0">
                <a:solidFill>
                  <a:srgbClr val="CC00FF"/>
                </a:solidFill>
              </a:rPr>
              <a:t>CD45 – marker for white blood cells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DAPI – Nucleus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854404" y="4272325"/>
            <a:ext cx="631996" cy="68407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88007" y="3146724"/>
            <a:ext cx="631996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4597" y="2645790"/>
            <a:ext cx="631996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3549" y="3034867"/>
            <a:ext cx="724327" cy="687921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62383" y="3093291"/>
            <a:ext cx="631996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2083440" y="5126380"/>
            <a:ext cx="631996" cy="68407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n Adams\Desktop\Untitled5\Untitled5_c1+2+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10" y="1287902"/>
            <a:ext cx="6397541" cy="53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283647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855" y="450505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CTC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9812" y="50884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CTC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692" y="3875663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WBC</a:t>
            </a:r>
            <a:endParaRPr lang="en-US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76156" y="6086043"/>
            <a:ext cx="126014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38435" y="6147422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2202220" y="38505"/>
            <a:ext cx="6973887" cy="10524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Biomarker Discovery</a:t>
            </a:r>
            <a:b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large cell in cancer patients’ blood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1267361"/>
            <a:ext cx="4365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Cytokeratin – marker for epithelial cells</a:t>
            </a:r>
          </a:p>
          <a:p>
            <a:r>
              <a:rPr lang="en-US" sz="2000" b="1" dirty="0">
                <a:solidFill>
                  <a:srgbClr val="CC00FF"/>
                </a:solidFill>
              </a:rPr>
              <a:t>CD45 – marker for white blood </a:t>
            </a:r>
            <a:r>
              <a:rPr lang="en-US" sz="2000" b="1" dirty="0" smtClean="0">
                <a:solidFill>
                  <a:srgbClr val="CC00FF"/>
                </a:solidFill>
              </a:rPr>
              <a:t>cells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r>
              <a:rPr lang="en-US" sz="2000" b="1" dirty="0" smtClean="0">
                <a:solidFill>
                  <a:srgbClr val="00B0F0"/>
                </a:solidFill>
              </a:rPr>
              <a:t>DAPI – Nucleus</a:t>
            </a:r>
          </a:p>
          <a:p>
            <a:r>
              <a:rPr lang="en-US" sz="2000" b="1" dirty="0" smtClean="0">
                <a:solidFill>
                  <a:srgbClr val="FF99FF"/>
                </a:solidFill>
              </a:rPr>
              <a:t>CD14 – myloid cell marker</a:t>
            </a:r>
            <a:endParaRPr lang="en-US" sz="2000" b="1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4" name="Title 28"/>
          <p:cNvSpPr txBox="1">
            <a:spLocks/>
          </p:cNvSpPr>
          <p:nvPr/>
        </p:nvSpPr>
        <p:spPr>
          <a:xfrm>
            <a:off x="437566" y="16176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62000" y="1676400"/>
            <a:ext cx="3048001" cy="4470242"/>
            <a:chOff x="2228732" y="3772713"/>
            <a:chExt cx="1598685" cy="2248575"/>
          </a:xfrm>
        </p:grpSpPr>
        <p:pic>
          <p:nvPicPr>
            <p:cNvPr id="22" name="Picture 2" descr="Z:\Library\PATENTS+TM+SM\PATENTS Pending (Creatv)\MICROFILTERS - CAML follow-up ( ) provisional\Figures\CAMLs\New shapes and types\RCC-S135-SCO 0186\RCC-S135-070 (engulfed nucleus material)\For viewgraph for Amit\RCC-S135-070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772713"/>
              <a:ext cx="1559673" cy="22485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228732" y="3774706"/>
              <a:ext cx="822601" cy="22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DAPI - white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24644"/>
            <a:ext cx="2026051" cy="7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2185691" y="81062"/>
            <a:ext cx="6948264" cy="909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Z:\Patient Samples\for Patent\CAMLs\New shapes and types\RCC-S135-SCO 0186\RCC-S135-020 (engulfing nucleus)\RCC-S135-020 (engulfed nucleus in the head).lif_020_Crop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976" y="1981199"/>
            <a:ext cx="4531024" cy="3847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8961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DAPI - white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2169559" y="0"/>
            <a:ext cx="69643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Source of Polyploids</a:t>
            </a:r>
          </a:p>
          <a:p>
            <a:pPr eaLnBrk="0" hangingPunct="0"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Engulfed tumor cells and maybe other cells and debris</a:t>
            </a:r>
            <a:endParaRPr 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6112225" y="1879600"/>
            <a:ext cx="3184173" cy="391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73050">
              <a:spcBef>
                <a:spcPts val="1200"/>
              </a:spcBef>
              <a:spcAft>
                <a:spcPts val="0"/>
              </a:spcAft>
              <a:buSzPct val="80000"/>
              <a:buBlip>
                <a:blip r:embed="rId4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Polyploid nucleus</a:t>
            </a:r>
          </a:p>
          <a:p>
            <a:pPr marL="282575" indent="-273050">
              <a:spcBef>
                <a:spcPts val="1200"/>
              </a:spcBef>
              <a:spcAft>
                <a:spcPts val="0"/>
              </a:spcAft>
              <a:buSzPct val="80000"/>
              <a:buBlip>
                <a:blip r:embed="rId4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May express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CK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EpCAM</a:t>
            </a:r>
          </a:p>
          <a:p>
            <a:pPr marL="282575" indent="-273050">
              <a:spcBef>
                <a:spcPts val="600"/>
              </a:spcBef>
              <a:spcAft>
                <a:spcPts val="0"/>
              </a:spcAft>
              <a:buSzPct val="80000"/>
              <a:buBlip>
                <a:blip r:embed="rId4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Most are CD45 positive</a:t>
            </a:r>
          </a:p>
          <a:p>
            <a:pPr marL="282575" indent="-273050"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Large: 25 - 300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µm</a:t>
            </a:r>
          </a:p>
          <a:p>
            <a:pPr marL="322263" indent="-322263">
              <a:spcBef>
                <a:spcPts val="600"/>
              </a:spcBef>
              <a:spcAft>
                <a:spcPts val="0"/>
              </a:spcAft>
              <a:buSzPct val="80000"/>
              <a:buBlip>
                <a:blip r:embed="rId4"/>
              </a:buBlip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Macrophage markers (CD11c/CD14)</a:t>
            </a:r>
          </a:p>
          <a:p>
            <a:pPr marL="322263" indent="-322263"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Not true macrophage - express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ndothelial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markers CD146,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TIE-2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1828800"/>
            <a:ext cx="5181600" cy="4016842"/>
            <a:chOff x="1371600" y="1219200"/>
            <a:chExt cx="5334000" cy="4112105"/>
          </a:xfrm>
        </p:grpSpPr>
        <p:pic>
          <p:nvPicPr>
            <p:cNvPr id="11" name="Picture 10" descr="Z:\Library\Viewgraphs\2014\CellSieve presentation\CAML from PNAS pap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1219200"/>
              <a:ext cx="5334000" cy="4107298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371600" y="1944077"/>
              <a:ext cx="990600" cy="33452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47077" y="3020490"/>
              <a:ext cx="1295400" cy="22784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5246" y="3698788"/>
              <a:ext cx="7620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3" descr="Z:\Patient Samples\RCC-Thai Ho PDL1-AF488-Vimen-EF615\RCC-S128-SCO0186KID-T2\T2-PDL1-Lense 1 (APO U V-1)\T2-092\RCC-S128-SCO0186KID-T2-PDL1-Reimaged 10-20-14.lif_T2-092_Crop00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600" y="3760257"/>
              <a:ext cx="2895600" cy="15710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3" descr="pancreatic oblong_c1+2+3+4.t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2" t="33337" r="27600" b="27527"/>
            <a:stretch>
              <a:fillRect/>
            </a:stretch>
          </p:blipFill>
          <p:spPr bwMode="auto">
            <a:xfrm>
              <a:off x="1371600" y="1789134"/>
              <a:ext cx="872546" cy="19615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048000" y="1219200"/>
              <a:ext cx="12192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29" descr="prostate round tadpole_c1+2+3+4.ti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8907" r="39999" b="51064"/>
            <a:stretch>
              <a:fillRect/>
            </a:stretch>
          </p:blipFill>
          <p:spPr bwMode="auto">
            <a:xfrm>
              <a:off x="3344844" y="1221827"/>
              <a:ext cx="922356" cy="11250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breast oblong_c1+2+3+4.tif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9" t="31667" r="38927" b="39166"/>
            <a:stretch>
              <a:fillRect/>
            </a:stretch>
          </p:blipFill>
          <p:spPr bwMode="auto">
            <a:xfrm>
              <a:off x="4281414" y="1221827"/>
              <a:ext cx="671586" cy="14565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reast T2060 spindle_c1+2+3+4.tif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4" t="32500" r="33269" b="21667"/>
            <a:stretch>
              <a:fillRect/>
            </a:stretch>
          </p:blipFill>
          <p:spPr bwMode="auto">
            <a:xfrm>
              <a:off x="4953000" y="1221827"/>
              <a:ext cx="1729154" cy="22895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2971800" y="4800600"/>
              <a:ext cx="1262440" cy="464085"/>
              <a:chOff x="4649881" y="5410200"/>
              <a:chExt cx="1262440" cy="464085"/>
            </a:xfrm>
          </p:grpSpPr>
          <p:pic>
            <p:nvPicPr>
              <p:cNvPr id="26" name="Picture 31" descr="breast T2060 spindle with 50 um ruler_c3.tif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834" t="90669" r="4167" b="4736"/>
              <a:stretch>
                <a:fillRect/>
              </a:stretch>
            </p:blipFill>
            <p:spPr bwMode="auto">
              <a:xfrm>
                <a:off x="4649881" y="5702524"/>
                <a:ext cx="1262440" cy="17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949571" y="5410200"/>
                <a:ext cx="765429" cy="3077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400" b="1" dirty="0">
                    <a:solidFill>
                      <a:schemeClr val="bg1"/>
                    </a:solidFill>
                    <a:latin typeface="Helvetica" pitchFamily="34" charset="0"/>
                  </a:rPr>
                  <a:t>50 um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419600" y="4954488"/>
              <a:ext cx="1397977" cy="3101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15" descr="023 breast round with debris_c1+2+3+4.tif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9" t="34464" r="44974" b="44405"/>
            <a:stretch>
              <a:fillRect/>
            </a:stretch>
          </p:blipFill>
          <p:spPr bwMode="auto">
            <a:xfrm>
              <a:off x="5836617" y="3511401"/>
              <a:ext cx="841629" cy="7935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5341969" y="3687065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0192" y="6450802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Adams, et al. PNAS 2014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8"/>
          <p:cNvSpPr txBox="1">
            <a:spLocks/>
          </p:cNvSpPr>
          <p:nvPr/>
        </p:nvSpPr>
        <p:spPr>
          <a:xfrm>
            <a:off x="2169558" y="0"/>
            <a:ext cx="712684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Circulating Cancer Associated Macrophage-like Cells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(CAMLs)</a:t>
            </a:r>
            <a:endParaRPr lang="en-US" sz="36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7705" y="3809119"/>
            <a:ext cx="158634" cy="1481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98040" y="3371078"/>
            <a:ext cx="108299" cy="1123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139" y="3083046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10975" y="4724400"/>
            <a:ext cx="410526" cy="391407"/>
          </a:xfrm>
          <a:prstGeom prst="ellipse">
            <a:avLst/>
          </a:prstGeom>
          <a:pattFill prst="shingle">
            <a:fgClr>
              <a:srgbClr val="00B05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24829" y="4277349"/>
            <a:ext cx="218795" cy="208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0526" y="2967405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platelet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13236" y="333750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RBC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06109" y="4002361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WBC</a:t>
            </a:r>
            <a:endParaRPr lang="en-US" sz="1200" dirty="0"/>
          </a:p>
        </p:txBody>
      </p:sp>
      <p:sp>
        <p:nvSpPr>
          <p:cNvPr id="38" name="Left Brace 37"/>
          <p:cNvSpPr/>
          <p:nvPr/>
        </p:nvSpPr>
        <p:spPr>
          <a:xfrm rot="10800000">
            <a:off x="361488" y="3870010"/>
            <a:ext cx="220821" cy="541702"/>
          </a:xfrm>
          <a:prstGeom prst="leftBrace">
            <a:avLst>
              <a:gd name="adj1" fmla="val 1999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9277" y="483880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CTC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2129898"/>
            <a:ext cx="103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Average </a:t>
            </a:r>
          </a:p>
          <a:p>
            <a:pPr algn="ctr"/>
            <a:r>
              <a:rPr lang="en-US" dirty="0" smtClean="0"/>
              <a:t>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4" name="Title 28"/>
          <p:cNvSpPr txBox="1">
            <a:spLocks/>
          </p:cNvSpPr>
          <p:nvPr/>
        </p:nvSpPr>
        <p:spPr>
          <a:xfrm>
            <a:off x="2057400" y="175071"/>
            <a:ext cx="7099589" cy="8917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CAMLs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Ingested Tumor Markers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3E09607-81FD-4604-AB1E-A67628E524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2352014" y="1337846"/>
            <a:ext cx="33629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latin typeface="Helvetica" pitchFamily="34" charset="0"/>
              </a:rPr>
              <a:t>DAPI, CK                          </a:t>
            </a:r>
            <a:r>
              <a:rPr lang="en-US" altLang="en-US" sz="1600" b="1" dirty="0">
                <a:latin typeface="Helvetica" pitchFamily="34" charset="0"/>
              </a:rPr>
              <a:t>PDX-1</a:t>
            </a:r>
          </a:p>
        </p:txBody>
      </p:sp>
      <p:sp>
        <p:nvSpPr>
          <p:cNvPr id="62" name="Line 86"/>
          <p:cNvSpPr>
            <a:spLocks noChangeShapeType="1"/>
          </p:cNvSpPr>
          <p:nvPr/>
        </p:nvSpPr>
        <p:spPr bwMode="auto">
          <a:xfrm>
            <a:off x="4107234" y="1676400"/>
            <a:ext cx="1460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600" dirty="0"/>
          </a:p>
        </p:txBody>
      </p:sp>
      <p:pic>
        <p:nvPicPr>
          <p:cNvPr id="63" name="Picture 94" descr="fig 3b ck and dapi_c1+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79" y="1665772"/>
            <a:ext cx="1953265" cy="19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95" descr="fig 3b pancreatic with scale_c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6" y="1665772"/>
            <a:ext cx="1953265" cy="19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3582" y="2379694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Helvetica" pitchFamily="34" charset="0"/>
              </a:rPr>
              <a:t>Pancreas</a:t>
            </a:r>
          </a:p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CAML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352016" y="4004846"/>
            <a:ext cx="3382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latin typeface="Helvetica" pitchFamily="34" charset="0"/>
              </a:rPr>
              <a:t>DAPI, CK                          </a:t>
            </a:r>
            <a:r>
              <a:rPr lang="en-US" altLang="en-US" sz="1600" b="1" dirty="0">
                <a:latin typeface="Helvetica" pitchFamily="34" charset="0"/>
              </a:rPr>
              <a:t>PSMA</a:t>
            </a: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4175038" y="5008846"/>
            <a:ext cx="1651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600" dirty="0"/>
          </a:p>
        </p:txBody>
      </p:sp>
      <p:pic>
        <p:nvPicPr>
          <p:cNvPr id="58" name="Picture 92" descr="Fig 3a  PSMA with scale_c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5" y="4349655"/>
            <a:ext cx="1933676" cy="193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3" descr="fig 3a CK dAPI 90um_c1+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9" y="4357443"/>
            <a:ext cx="1925888" cy="19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776536" y="512118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 dirty="0" smtClean="0">
                <a:latin typeface="Helvetica" pitchFamily="34" charset="0"/>
              </a:rPr>
              <a:t>Prostate</a:t>
            </a:r>
          </a:p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CAML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2673" y="1200927"/>
            <a:ext cx="2262082" cy="5036334"/>
            <a:chOff x="6572673" y="1200927"/>
            <a:chExt cx="2262082" cy="5036334"/>
          </a:xfrm>
        </p:grpSpPr>
        <p:pic>
          <p:nvPicPr>
            <p:cNvPr id="5122" name="Picture 2" descr="http://integrisok.com/upload/images/pulmonology/circulatory-system-diagram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91" b="2996"/>
            <a:stretch/>
          </p:blipFill>
          <p:spPr bwMode="auto">
            <a:xfrm>
              <a:off x="6572673" y="1340267"/>
              <a:ext cx="2262082" cy="489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144508" y="1200927"/>
              <a:ext cx="690247" cy="805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6158284" y="2447604"/>
            <a:ext cx="1662938" cy="87338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158284" y="4042127"/>
            <a:ext cx="1495016" cy="135130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7207" y="6359351"/>
            <a:ext cx="2067681" cy="93985"/>
          </a:xfrm>
          <a:prstGeom prst="rect">
            <a:avLst/>
          </a:prstGeom>
          <a:noFill/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971015" y="6481464"/>
            <a:ext cx="14041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80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52636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5032" y="6474023"/>
            <a:ext cx="1926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Adams et al. PNAS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70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0113" y="0"/>
            <a:ext cx="6172200" cy="10524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CellSieve</a:t>
            </a:r>
            <a:r>
              <a:rPr lang="en-US" sz="36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Microfilters</a:t>
            </a:r>
            <a:b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 large cells and clusters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369157" y="1447800"/>
            <a:ext cx="4800600" cy="4876800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200" b="1" dirty="0" smtClean="0"/>
              <a:t>Uniform </a:t>
            </a:r>
            <a:r>
              <a:rPr lang="en-US" sz="2200" b="1" dirty="0"/>
              <a:t>7 µm pore size and </a:t>
            </a:r>
            <a:r>
              <a:rPr lang="en-US" sz="2200" b="1" dirty="0" smtClean="0"/>
              <a:t>distribution with high porosity</a:t>
            </a:r>
          </a:p>
          <a:p>
            <a:pPr lvl="1" eaLnBrk="0" hangingPunct="0">
              <a:spcBef>
                <a:spcPts val="1200"/>
              </a:spcBef>
              <a:buClr>
                <a:srgbClr val="FF3300"/>
              </a:buClr>
              <a:buSzPct val="80000"/>
              <a:tabLst>
                <a:tab pos="747713" algn="l"/>
              </a:tabLst>
              <a:defRPr/>
            </a:pPr>
            <a:r>
              <a:rPr lang="en-US" sz="2000" b="1" dirty="0"/>
              <a:t>– </a:t>
            </a:r>
            <a:r>
              <a:rPr lang="en-US" sz="2000" b="1" dirty="0" smtClean="0"/>
              <a:t> Rapid, consistent, gentle </a:t>
            </a:r>
          </a:p>
          <a:p>
            <a:pPr lvl="1" eaLnBrk="0" hangingPunct="0">
              <a:spcBef>
                <a:spcPts val="1200"/>
              </a:spcBef>
              <a:buClr>
                <a:srgbClr val="FF3300"/>
              </a:buClr>
              <a:buSzPct val="80000"/>
              <a:defRPr/>
            </a:pPr>
            <a:r>
              <a:rPr lang="en-US" sz="2000" b="1" dirty="0" smtClean="0"/>
              <a:t>– </a:t>
            </a:r>
            <a:r>
              <a:rPr lang="en-US" sz="2000" b="1" dirty="0" smtClean="0">
                <a:cs typeface="Arial" panose="020B0604020202020204" pitchFamily="34" charset="0"/>
              </a:rPr>
              <a:t>3 </a:t>
            </a:r>
            <a:r>
              <a:rPr lang="en-US" sz="2000" b="1" dirty="0">
                <a:cs typeface="Arial" panose="020B0604020202020204" pitchFamily="34" charset="0"/>
              </a:rPr>
              <a:t>min to filter 7.5 ml of </a:t>
            </a:r>
            <a:r>
              <a:rPr lang="en-US" sz="2000" b="1" dirty="0" smtClean="0">
                <a:cs typeface="Arial" panose="020B0604020202020204" pitchFamily="34" charset="0"/>
              </a:rPr>
              <a:t>blood</a:t>
            </a:r>
          </a:p>
          <a:p>
            <a:pPr marL="692150" lvl="1" indent="-234950" eaLnBrk="0" hangingPunct="0">
              <a:spcBef>
                <a:spcPts val="1200"/>
              </a:spcBef>
              <a:buClr>
                <a:srgbClr val="FF3300"/>
              </a:buClr>
              <a:buSzPct val="80000"/>
              <a:defRPr/>
            </a:pPr>
            <a:r>
              <a:rPr lang="en-US" sz="2000" b="1" dirty="0">
                <a:solidFill>
                  <a:srgbClr val="0066FF"/>
                </a:solidFill>
              </a:rPr>
              <a:t>–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b="1" dirty="0">
                <a:solidFill>
                  <a:srgbClr val="0066FF"/>
                </a:solidFill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liminates all red blood cells</a:t>
            </a:r>
          </a:p>
          <a:p>
            <a:pPr marL="692150" lvl="1" indent="-234950" eaLnBrk="0" hangingPunct="0">
              <a:spcBef>
                <a:spcPts val="1200"/>
              </a:spcBef>
              <a:buClr>
                <a:srgbClr val="FF3300"/>
              </a:buClr>
              <a:buSzPct val="80000"/>
              <a:defRPr/>
            </a:pPr>
            <a:r>
              <a:rPr lang="en-US" sz="2000" b="1" dirty="0">
                <a:solidFill>
                  <a:srgbClr val="0066FF"/>
                </a:solidFill>
              </a:rPr>
              <a:t>– </a:t>
            </a:r>
            <a:r>
              <a:rPr lang="en-US" sz="20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Eliminates ~99.99% of white blood </a:t>
            </a:r>
            <a:r>
              <a:rPr lang="en-US" sz="2000" b="1" dirty="0">
                <a:solidFill>
                  <a:srgbClr val="0066FF"/>
                </a:solidFill>
                <a:cs typeface="Arial" panose="020B0604020202020204" pitchFamily="34" charset="0"/>
              </a:rPr>
              <a:t>cells</a:t>
            </a:r>
          </a:p>
          <a:p>
            <a:pPr marL="342900" lvl="1" indent="-342900">
              <a:spcBef>
                <a:spcPts val="18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/>
              <a:t>Low fluorescence background</a:t>
            </a:r>
          </a:p>
          <a:p>
            <a:pPr marL="342900" lvl="1" indent="-342900">
              <a:spcBef>
                <a:spcPts val="18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>
                <a:cs typeface="Arial" panose="020B0604020202020204" pitchFamily="34" charset="0"/>
              </a:rPr>
              <a:t>Captures </a:t>
            </a:r>
            <a:r>
              <a:rPr lang="en-US" sz="2200" b="1" dirty="0">
                <a:cs typeface="Arial" panose="020B0604020202020204" pitchFamily="34" charset="0"/>
              </a:rPr>
              <a:t>both CAMLs and </a:t>
            </a:r>
            <a:r>
              <a:rPr lang="en-US" sz="2200" b="1" dirty="0" smtClean="0">
                <a:cs typeface="Arial" panose="020B0604020202020204" pitchFamily="34" charset="0"/>
              </a:rPr>
              <a:t>CTCs</a:t>
            </a:r>
          </a:p>
          <a:p>
            <a:pPr marL="342900" lvl="1" indent="-342900">
              <a:spcBef>
                <a:spcPts val="1800"/>
              </a:spcBef>
              <a:buClr>
                <a:srgbClr val="FF3300"/>
              </a:buClr>
              <a:buSzPct val="80000"/>
              <a:buBlip>
                <a:blip r:embed="rId4"/>
              </a:buBlip>
              <a:defRPr/>
            </a:pPr>
            <a:r>
              <a:rPr lang="en-US" sz="2200" b="1" dirty="0" smtClean="0">
                <a:cs typeface="Arial" panose="020B0604020202020204" pitchFamily="34" charset="0"/>
              </a:rPr>
              <a:t>CellSave </a:t>
            </a:r>
            <a:r>
              <a:rPr lang="en-US" sz="2200" b="1" dirty="0">
                <a:cs typeface="Arial" panose="020B0604020202020204" pitchFamily="34" charset="0"/>
              </a:rPr>
              <a:t>samples good </a:t>
            </a:r>
            <a:r>
              <a:rPr lang="en-US" sz="2200" b="1" u="sng" dirty="0">
                <a:cs typeface="Arial" panose="020B0604020202020204" pitchFamily="34" charset="0"/>
              </a:rPr>
              <a:t>up to</a:t>
            </a:r>
            <a:r>
              <a:rPr lang="en-US" sz="2200" b="1" dirty="0">
                <a:cs typeface="Arial" panose="020B0604020202020204" pitchFamily="34" charset="0"/>
              </a:rPr>
              <a:t> 4 </a:t>
            </a:r>
            <a:r>
              <a:rPr lang="en-US" sz="2200" b="1" dirty="0" smtClean="0">
                <a:cs typeface="Arial" panose="020B0604020202020204" pitchFamily="34" charset="0"/>
              </a:rPr>
              <a:t>days</a:t>
            </a:r>
            <a:endParaRPr lang="en-US" sz="2200" b="1" dirty="0">
              <a:cs typeface="Arial" panose="020B0604020202020204" pitchFamily="34" charset="0"/>
            </a:endParaRPr>
          </a:p>
        </p:txBody>
      </p:sp>
      <p:pic>
        <p:nvPicPr>
          <p:cNvPr id="1027" name="Picture 3" descr="Z:\MicroFilter\Filter Fabrication + QC ANALYSIS + SEMs\SEMs\(2012_12_15)\filter_001a++++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85" y="2200249"/>
            <a:ext cx="1682996" cy="15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454" y="1897210"/>
            <a:ext cx="2326146" cy="38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2438400"/>
            <a:ext cx="1174159" cy="76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94637" y="2200249"/>
            <a:ext cx="1440746" cy="84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4637" y="3048000"/>
            <a:ext cx="1440746" cy="67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7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0113" y="0"/>
            <a:ext cx="6172200" cy="105245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Assay Techniques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C71DEC7-FE5D-446C-AABA-D0E791D893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85800" y="1447800"/>
            <a:ext cx="8483957" cy="4876800"/>
          </a:xfrm>
          <a:prstGeom prst="rect">
            <a:avLst/>
          </a:prstGeom>
        </p:spPr>
        <p:txBody>
          <a:bodyPr/>
          <a:lstStyle/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Markers </a:t>
            </a:r>
            <a:r>
              <a:rPr lang="en-US" sz="2400" b="1" dirty="0">
                <a:cs typeface="Arial" panose="020B0604020202020204" pitchFamily="34" charset="0"/>
              </a:rPr>
              <a:t>+ cell morphology </a:t>
            </a:r>
            <a:r>
              <a:rPr lang="en-US" sz="2400" b="1" dirty="0">
                <a:cs typeface="Arial" panose="020B0604020202020204" pitchFamily="34" charset="0"/>
                <a:sym typeface="Wingdings" panose="05000000000000000000" pitchFamily="2" charset="2"/>
              </a:rPr>
              <a:t> accurate cell </a:t>
            </a:r>
            <a:r>
              <a:rPr lang="en-US" sz="24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identification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Can </a:t>
            </a:r>
            <a:r>
              <a:rPr lang="en-US" sz="2400" b="1" dirty="0">
                <a:solidFill>
                  <a:srgbClr val="0066FF"/>
                </a:solidFill>
                <a:cs typeface="Arial" panose="020B0604020202020204" pitchFamily="34" charset="0"/>
              </a:rPr>
              <a:t>analyze up to 12 markers on the same </a:t>
            </a:r>
            <a:r>
              <a:rPr lang="en-US" sz="2400" b="1" dirty="0" smtClean="0">
                <a:solidFill>
                  <a:srgbClr val="0066FF"/>
                </a:solidFill>
                <a:cs typeface="Arial" panose="020B0604020202020204" pitchFamily="34" charset="0"/>
              </a:rPr>
              <a:t>cell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Cryo-preservation protocol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Bone </a:t>
            </a:r>
            <a:r>
              <a:rPr lang="en-US" sz="2400" b="1" dirty="0">
                <a:cs typeface="Arial" panose="020B0604020202020204" pitchFamily="34" charset="0"/>
              </a:rPr>
              <a:t>marrow analysis </a:t>
            </a:r>
            <a:r>
              <a:rPr lang="en-US" sz="2400" b="1" dirty="0" smtClean="0">
                <a:cs typeface="Arial" panose="020B0604020202020204" pitchFamily="34" charset="0"/>
              </a:rPr>
              <a:t>protocol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Urine </a:t>
            </a:r>
            <a:r>
              <a:rPr lang="en-US" sz="2400" b="1" dirty="0">
                <a:cs typeface="Arial" panose="020B0604020202020204" pitchFamily="34" charset="0"/>
              </a:rPr>
              <a:t>sample preservation reagent and </a:t>
            </a:r>
            <a:r>
              <a:rPr lang="en-US" sz="2400" b="1" dirty="0" smtClean="0">
                <a:cs typeface="Arial" panose="020B0604020202020204" pitchFamily="34" charset="0"/>
              </a:rPr>
              <a:t>protocol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FISH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PCR</a:t>
            </a: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Sequencing</a:t>
            </a:r>
            <a:endParaRPr lang="en-US" sz="2400" b="1" dirty="0">
              <a:cs typeface="Arial" panose="020B0604020202020204" pitchFamily="34" charset="0"/>
            </a:endParaRPr>
          </a:p>
          <a:p>
            <a:pPr marL="346075" indent="-346075" eaLnBrk="0" hangingPunct="0">
              <a:spcBef>
                <a:spcPts val="1200"/>
              </a:spcBef>
              <a:buClr>
                <a:srgbClr val="FF3300"/>
              </a:buClr>
              <a:buSzPct val="80000"/>
              <a:buBlip>
                <a:blip r:embed="rId3"/>
              </a:buBlip>
              <a:defRPr/>
            </a:pPr>
            <a:endParaRPr lang="en-US" sz="24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25425"/>
            <a:ext cx="20272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4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1250</Words>
  <Application>Microsoft Office PowerPoint</Application>
  <PresentationFormat>On-screen Show (4:3)</PresentationFormat>
  <Paragraphs>321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PowerPoint Presentation</vt:lpstr>
      <vt:lpstr>Outline</vt:lpstr>
      <vt:lpstr>Are these Giant Polyploids CTCs? When we were looking for circulating tumor cells</vt:lpstr>
      <vt:lpstr>Biomarker Discovery Very large cell in cancer patients’ blood</vt:lpstr>
      <vt:lpstr>PowerPoint Presentation</vt:lpstr>
      <vt:lpstr>PowerPoint Presentation</vt:lpstr>
      <vt:lpstr>PowerPoint Presentation</vt:lpstr>
      <vt:lpstr>CellSieveTM Microfilters Collect large cells and clusters</vt:lpstr>
      <vt:lpstr>Assay Techniques</vt:lpstr>
      <vt:lpstr>Patient Samples</vt:lpstr>
      <vt:lpstr>CAMLs and CTCs by Stage</vt:lpstr>
      <vt:lpstr>PowerPoint Presentation</vt:lpstr>
      <vt:lpstr>PowerPoint Presentation</vt:lpstr>
      <vt:lpstr>EDRN Breast Cancer Collaborative Study</vt:lpstr>
      <vt:lpstr>Other Cancer Screening Possibilities</vt:lpstr>
      <vt:lpstr>Other Applications of CAMLs</vt:lpstr>
      <vt:lpstr>CAMLs Prognostic of Survival</vt:lpstr>
      <vt:lpstr>CAMLs Prognostic of Survival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Cha-Mei Tang</dc:creator>
  <cp:lastModifiedBy>Windows User</cp:lastModifiedBy>
  <cp:revision>483</cp:revision>
  <cp:lastPrinted>2015-06-22T18:24:27Z</cp:lastPrinted>
  <dcterms:created xsi:type="dcterms:W3CDTF">2006-08-16T00:00:00Z</dcterms:created>
  <dcterms:modified xsi:type="dcterms:W3CDTF">2017-09-13T18:00:22Z</dcterms:modified>
</cp:coreProperties>
</file>