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46"/>
  </p:notesMasterIdLst>
  <p:sldIdLst>
    <p:sldId id="256" r:id="rId3"/>
    <p:sldId id="288" r:id="rId4"/>
    <p:sldId id="290" r:id="rId5"/>
    <p:sldId id="291" r:id="rId6"/>
    <p:sldId id="292" r:id="rId7"/>
    <p:sldId id="300" r:id="rId8"/>
    <p:sldId id="315" r:id="rId9"/>
    <p:sldId id="326" r:id="rId10"/>
    <p:sldId id="261" r:id="rId11"/>
    <p:sldId id="327" r:id="rId12"/>
    <p:sldId id="324" r:id="rId13"/>
    <p:sldId id="263" r:id="rId14"/>
    <p:sldId id="282" r:id="rId15"/>
    <p:sldId id="314" r:id="rId16"/>
    <p:sldId id="268" r:id="rId17"/>
    <p:sldId id="269" r:id="rId18"/>
    <p:sldId id="271" r:id="rId19"/>
    <p:sldId id="273" r:id="rId20"/>
    <p:sldId id="362" r:id="rId21"/>
    <p:sldId id="355" r:id="rId22"/>
    <p:sldId id="361" r:id="rId23"/>
    <p:sldId id="356" r:id="rId24"/>
    <p:sldId id="357" r:id="rId25"/>
    <p:sldId id="358" r:id="rId26"/>
    <p:sldId id="359" r:id="rId27"/>
    <p:sldId id="360" r:id="rId28"/>
    <p:sldId id="354" r:id="rId29"/>
    <p:sldId id="348" r:id="rId30"/>
    <p:sldId id="351" r:id="rId31"/>
    <p:sldId id="352" r:id="rId32"/>
    <p:sldId id="289" r:id="rId33"/>
    <p:sldId id="330" r:id="rId34"/>
    <p:sldId id="331" r:id="rId35"/>
    <p:sldId id="332" r:id="rId36"/>
    <p:sldId id="334" r:id="rId37"/>
    <p:sldId id="335" r:id="rId38"/>
    <p:sldId id="336" r:id="rId39"/>
    <p:sldId id="316" r:id="rId40"/>
    <p:sldId id="317" r:id="rId41"/>
    <p:sldId id="319" r:id="rId42"/>
    <p:sldId id="320" r:id="rId43"/>
    <p:sldId id="337" r:id="rId44"/>
    <p:sldId id="33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87808" autoAdjust="0"/>
  </p:normalViewPr>
  <p:slideViewPr>
    <p:cSldViewPr snapToGrid="0">
      <p:cViewPr varScale="1">
        <p:scale>
          <a:sx n="91" d="100"/>
          <a:sy n="91" d="100"/>
        </p:scale>
        <p:origin x="2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49C428-49E9-4E3F-96A7-AD63C92EB51A}" type="doc">
      <dgm:prSet loTypeId="urn:microsoft.com/office/officeart/2005/8/layout/process2" loCatId="process" qsTypeId="urn:microsoft.com/office/officeart/2005/8/quickstyle/simple1" qsCatId="simple" csTypeId="urn:microsoft.com/office/officeart/2005/8/colors/accent1_2" csCatId="accent1" phldr="1"/>
      <dgm:spPr/>
    </dgm:pt>
    <dgm:pt modelId="{1CF27642-0199-4BB4-A8CA-CB8164DFEF5C}">
      <dgm:prSet phldrT="[Text]"/>
      <dgm:spPr/>
      <dgm:t>
        <a:bodyPr/>
        <a:lstStyle/>
        <a:p>
          <a:pPr algn="ctr"/>
          <a:r>
            <a:rPr lang="en-US" dirty="0">
              <a:latin typeface="Comic Sans MS" pitchFamily="66" charset="0"/>
            </a:rPr>
            <a:t>37matched Peritonea and MPMs</a:t>
          </a:r>
        </a:p>
      </dgm:t>
    </dgm:pt>
    <dgm:pt modelId="{C96DA8C3-7F09-4FA9-915B-EE853ADACD3F}" type="parTrans" cxnId="{4E1B3E40-ED98-4B96-99A2-0F37D435A09B}">
      <dgm:prSet/>
      <dgm:spPr/>
      <dgm:t>
        <a:bodyPr/>
        <a:lstStyle/>
        <a:p>
          <a:pPr algn="ctr"/>
          <a:endParaRPr lang="en-US"/>
        </a:p>
      </dgm:t>
    </dgm:pt>
    <dgm:pt modelId="{51DC12E9-6B79-49D5-8AA5-A5BB42A8EC5D}" type="sibTrans" cxnId="{4E1B3E40-ED98-4B96-99A2-0F37D435A09B}">
      <dgm:prSet/>
      <dgm:spPr/>
      <dgm:t>
        <a:bodyPr/>
        <a:lstStyle/>
        <a:p>
          <a:pPr algn="ctr"/>
          <a:endParaRPr lang="en-US"/>
        </a:p>
      </dgm:t>
    </dgm:pt>
    <dgm:pt modelId="{82394EF5-562A-440A-933E-D01E466A7BE3}">
      <dgm:prSet phldrT="[Text]"/>
      <dgm:spPr/>
      <dgm:t>
        <a:bodyPr/>
        <a:lstStyle/>
        <a:p>
          <a:pPr algn="ctr"/>
          <a:r>
            <a:rPr lang="en-US" dirty="0">
              <a:latin typeface="Comic Sans MS" pitchFamily="66" charset="0"/>
            </a:rPr>
            <a:t>RNA extraction</a:t>
          </a:r>
        </a:p>
      </dgm:t>
    </dgm:pt>
    <dgm:pt modelId="{B11CEF84-8378-45D2-8770-BF9633B056A7}" type="parTrans" cxnId="{0C3A41B5-2C08-4616-A94F-1BF492C1AD97}">
      <dgm:prSet/>
      <dgm:spPr/>
      <dgm:t>
        <a:bodyPr/>
        <a:lstStyle/>
        <a:p>
          <a:pPr algn="ctr"/>
          <a:endParaRPr lang="en-US"/>
        </a:p>
      </dgm:t>
    </dgm:pt>
    <dgm:pt modelId="{20A9A9A8-4D8A-420E-A85D-DCE53B9C92A3}" type="sibTrans" cxnId="{0C3A41B5-2C08-4616-A94F-1BF492C1AD97}">
      <dgm:prSet/>
      <dgm:spPr/>
      <dgm:t>
        <a:bodyPr/>
        <a:lstStyle/>
        <a:p>
          <a:pPr algn="ctr"/>
          <a:endParaRPr lang="en-US"/>
        </a:p>
      </dgm:t>
    </dgm:pt>
    <dgm:pt modelId="{828F6CEC-ABDF-43D6-A616-66168AB9E1E4}">
      <dgm:prSet phldrT="[Text]"/>
      <dgm:spPr/>
      <dgm:t>
        <a:bodyPr/>
        <a:lstStyle/>
        <a:p>
          <a:pPr algn="ctr"/>
          <a:r>
            <a:rPr lang="en-US" dirty="0">
              <a:latin typeface="Comic Sans MS" pitchFamily="66" charset="0"/>
            </a:rPr>
            <a:t>HG 1.0 ST Arrays</a:t>
          </a:r>
        </a:p>
        <a:p>
          <a:pPr algn="ctr"/>
          <a:r>
            <a:rPr lang="en-US" dirty="0">
              <a:latin typeface="Comic Sans MS" pitchFamily="66" charset="0"/>
            </a:rPr>
            <a:t>28,869 genes</a:t>
          </a:r>
        </a:p>
      </dgm:t>
    </dgm:pt>
    <dgm:pt modelId="{8A9AF74F-0EB6-48AA-BCE1-C9D122F63496}" type="parTrans" cxnId="{DB5B3453-FA10-42A6-B5E3-68A86E8BCB6F}">
      <dgm:prSet/>
      <dgm:spPr/>
      <dgm:t>
        <a:bodyPr/>
        <a:lstStyle/>
        <a:p>
          <a:pPr algn="ctr"/>
          <a:endParaRPr lang="en-US"/>
        </a:p>
      </dgm:t>
    </dgm:pt>
    <dgm:pt modelId="{237DA017-901E-41A5-8BF8-B4E90C4CB6DF}" type="sibTrans" cxnId="{DB5B3453-FA10-42A6-B5E3-68A86E8BCB6F}">
      <dgm:prSet/>
      <dgm:spPr/>
      <dgm:t>
        <a:bodyPr/>
        <a:lstStyle/>
        <a:p>
          <a:pPr algn="ctr"/>
          <a:endParaRPr lang="en-US"/>
        </a:p>
      </dgm:t>
    </dgm:pt>
    <dgm:pt modelId="{3C24C3D8-66DB-4252-8315-1B3E7BA5ED29}">
      <dgm:prSet/>
      <dgm:spPr/>
      <dgm:t>
        <a:bodyPr/>
        <a:lstStyle/>
        <a:p>
          <a:pPr algn="ctr"/>
          <a:r>
            <a:rPr lang="en-US" dirty="0">
              <a:latin typeface="Comic Sans MS" pitchFamily="66" charset="0"/>
            </a:rPr>
            <a:t>Candidate  Genes for Secreted Proteins</a:t>
          </a:r>
        </a:p>
      </dgm:t>
    </dgm:pt>
    <dgm:pt modelId="{3E98F933-C0E3-4063-9F11-82131A4F7B5B}" type="parTrans" cxnId="{9455AF80-303E-4D1D-972B-ED2C563A2ECF}">
      <dgm:prSet/>
      <dgm:spPr/>
      <dgm:t>
        <a:bodyPr/>
        <a:lstStyle/>
        <a:p>
          <a:pPr algn="ctr"/>
          <a:endParaRPr lang="en-US"/>
        </a:p>
      </dgm:t>
    </dgm:pt>
    <dgm:pt modelId="{3ED1BFF9-C0CE-484F-AF42-38FA2366DB93}" type="sibTrans" cxnId="{9455AF80-303E-4D1D-972B-ED2C563A2ECF}">
      <dgm:prSet/>
      <dgm:spPr/>
      <dgm:t>
        <a:bodyPr/>
        <a:lstStyle/>
        <a:p>
          <a:pPr algn="ctr"/>
          <a:endParaRPr lang="en-US"/>
        </a:p>
      </dgm:t>
    </dgm:pt>
    <dgm:pt modelId="{367BF439-846F-4AAD-B4DB-9E7862204753}">
      <dgm:prSet/>
      <dgm:spPr/>
      <dgm:t>
        <a:bodyPr/>
        <a:lstStyle/>
        <a:p>
          <a:pPr algn="ctr"/>
          <a:r>
            <a:rPr lang="en-US" dirty="0">
              <a:latin typeface="Comic Sans MS" pitchFamily="66" charset="0"/>
            </a:rPr>
            <a:t>ELISA determination in Plasma</a:t>
          </a:r>
        </a:p>
      </dgm:t>
    </dgm:pt>
    <dgm:pt modelId="{04D5757F-600E-4B86-B104-448F988B175C}" type="parTrans" cxnId="{9887F203-DE82-485E-BACB-47A27D3E6851}">
      <dgm:prSet/>
      <dgm:spPr/>
      <dgm:t>
        <a:bodyPr/>
        <a:lstStyle/>
        <a:p>
          <a:pPr algn="ctr"/>
          <a:endParaRPr lang="en-US"/>
        </a:p>
      </dgm:t>
    </dgm:pt>
    <dgm:pt modelId="{2B764B4C-183B-4A60-9403-8315237CECC8}" type="sibTrans" cxnId="{9887F203-DE82-485E-BACB-47A27D3E6851}">
      <dgm:prSet/>
      <dgm:spPr/>
      <dgm:t>
        <a:bodyPr/>
        <a:lstStyle/>
        <a:p>
          <a:pPr algn="ctr"/>
          <a:endParaRPr lang="en-US"/>
        </a:p>
      </dgm:t>
    </dgm:pt>
    <dgm:pt modelId="{D2F51F6E-B9D6-4087-B536-613C11088ADD}">
      <dgm:prSet/>
      <dgm:spPr/>
      <dgm:t>
        <a:bodyPr/>
        <a:lstStyle/>
        <a:p>
          <a:pPr algn="ctr"/>
          <a:r>
            <a:rPr lang="en-US" dirty="0">
              <a:latin typeface="Comic Sans MS" pitchFamily="66" charset="0"/>
            </a:rPr>
            <a:t>58 NYU MPM</a:t>
          </a:r>
        </a:p>
        <a:p>
          <a:pPr algn="ctr"/>
          <a:r>
            <a:rPr lang="en-US" dirty="0">
              <a:latin typeface="Comic Sans MS" pitchFamily="66" charset="0"/>
            </a:rPr>
            <a:t>96  NY Asbestos Exposed</a:t>
          </a:r>
        </a:p>
        <a:p>
          <a:pPr algn="ctr"/>
          <a:r>
            <a:rPr lang="en-US" dirty="0">
              <a:latin typeface="Comic Sans MS" pitchFamily="66" charset="0"/>
            </a:rPr>
            <a:t>30 “other” NYU Effusions</a:t>
          </a:r>
        </a:p>
      </dgm:t>
    </dgm:pt>
    <dgm:pt modelId="{83FB58E7-ABA4-477B-AE06-1E4C3CD7961D}" type="parTrans" cxnId="{3DA9C446-A4BF-4822-935B-3F1AAA5A6A17}">
      <dgm:prSet/>
      <dgm:spPr/>
      <dgm:t>
        <a:bodyPr/>
        <a:lstStyle/>
        <a:p>
          <a:pPr algn="ctr"/>
          <a:endParaRPr lang="en-US"/>
        </a:p>
      </dgm:t>
    </dgm:pt>
    <dgm:pt modelId="{6F508026-7DAC-4BBC-96E2-846E2BC6E9A1}" type="sibTrans" cxnId="{3DA9C446-A4BF-4822-935B-3F1AAA5A6A17}">
      <dgm:prSet/>
      <dgm:spPr/>
      <dgm:t>
        <a:bodyPr/>
        <a:lstStyle/>
        <a:p>
          <a:pPr algn="ctr"/>
          <a:endParaRPr lang="en-US"/>
        </a:p>
      </dgm:t>
    </dgm:pt>
    <dgm:pt modelId="{0529AB0E-62E1-4B30-9C14-5DDC79D3F5BA}">
      <dgm:prSet/>
      <dgm:spPr/>
      <dgm:t>
        <a:bodyPr/>
        <a:lstStyle/>
        <a:p>
          <a:r>
            <a:rPr lang="en-US" dirty="0">
              <a:latin typeface="Comic Sans MS" pitchFamily="66" charset="0"/>
            </a:rPr>
            <a:t>    Inquire GEO profiles</a:t>
          </a:r>
        </a:p>
      </dgm:t>
    </dgm:pt>
    <dgm:pt modelId="{9906A1B5-D207-4314-8AB4-FE49BF11C829}" type="parTrans" cxnId="{27F5CBB1-D3E8-4621-ACD3-F2BD40BC0A02}">
      <dgm:prSet/>
      <dgm:spPr/>
      <dgm:t>
        <a:bodyPr/>
        <a:lstStyle/>
        <a:p>
          <a:endParaRPr lang="en-US"/>
        </a:p>
      </dgm:t>
    </dgm:pt>
    <dgm:pt modelId="{10C90642-CCF5-4808-A169-3875825E1C9B}" type="sibTrans" cxnId="{27F5CBB1-D3E8-4621-ACD3-F2BD40BC0A02}">
      <dgm:prSet/>
      <dgm:spPr/>
      <dgm:t>
        <a:bodyPr/>
        <a:lstStyle/>
        <a:p>
          <a:endParaRPr lang="en-US"/>
        </a:p>
      </dgm:t>
    </dgm:pt>
    <dgm:pt modelId="{3FB01594-4C98-4799-87D3-2CE6B2613E2C}" type="pres">
      <dgm:prSet presAssocID="{E049C428-49E9-4E3F-96A7-AD63C92EB51A}" presName="linearFlow" presStyleCnt="0">
        <dgm:presLayoutVars>
          <dgm:resizeHandles val="exact"/>
        </dgm:presLayoutVars>
      </dgm:prSet>
      <dgm:spPr/>
    </dgm:pt>
    <dgm:pt modelId="{4C84427C-F3C9-49A8-ABEE-5E71CD0C2D71}" type="pres">
      <dgm:prSet presAssocID="{1CF27642-0199-4BB4-A8CA-CB8164DFEF5C}" presName="node" presStyleLbl="node1" presStyleIdx="0" presStyleCnt="6">
        <dgm:presLayoutVars>
          <dgm:bulletEnabled val="1"/>
        </dgm:presLayoutVars>
      </dgm:prSet>
      <dgm:spPr/>
      <dgm:t>
        <a:bodyPr/>
        <a:lstStyle/>
        <a:p>
          <a:endParaRPr lang="en-US"/>
        </a:p>
      </dgm:t>
    </dgm:pt>
    <dgm:pt modelId="{36CA0739-C106-4F3B-A7B2-677616C3A4CC}" type="pres">
      <dgm:prSet presAssocID="{51DC12E9-6B79-49D5-8AA5-A5BB42A8EC5D}" presName="sibTrans" presStyleLbl="sibTrans2D1" presStyleIdx="0" presStyleCnt="5"/>
      <dgm:spPr/>
      <dgm:t>
        <a:bodyPr/>
        <a:lstStyle/>
        <a:p>
          <a:endParaRPr lang="en-US"/>
        </a:p>
      </dgm:t>
    </dgm:pt>
    <dgm:pt modelId="{9E594CED-8268-4ECC-91D3-A08C5081BFC3}" type="pres">
      <dgm:prSet presAssocID="{51DC12E9-6B79-49D5-8AA5-A5BB42A8EC5D}" presName="connectorText" presStyleLbl="sibTrans2D1" presStyleIdx="0" presStyleCnt="5"/>
      <dgm:spPr/>
      <dgm:t>
        <a:bodyPr/>
        <a:lstStyle/>
        <a:p>
          <a:endParaRPr lang="en-US"/>
        </a:p>
      </dgm:t>
    </dgm:pt>
    <dgm:pt modelId="{0BDC913A-72CB-4F2E-8371-F35938F907DF}" type="pres">
      <dgm:prSet presAssocID="{82394EF5-562A-440A-933E-D01E466A7BE3}" presName="node" presStyleLbl="node1" presStyleIdx="1" presStyleCnt="6">
        <dgm:presLayoutVars>
          <dgm:bulletEnabled val="1"/>
        </dgm:presLayoutVars>
      </dgm:prSet>
      <dgm:spPr/>
      <dgm:t>
        <a:bodyPr/>
        <a:lstStyle/>
        <a:p>
          <a:endParaRPr lang="en-US"/>
        </a:p>
      </dgm:t>
    </dgm:pt>
    <dgm:pt modelId="{AC69C49C-8A7A-4DED-8305-2C4BFF3F4572}" type="pres">
      <dgm:prSet presAssocID="{20A9A9A8-4D8A-420E-A85D-DCE53B9C92A3}" presName="sibTrans" presStyleLbl="sibTrans2D1" presStyleIdx="1" presStyleCnt="5"/>
      <dgm:spPr/>
      <dgm:t>
        <a:bodyPr/>
        <a:lstStyle/>
        <a:p>
          <a:endParaRPr lang="en-US"/>
        </a:p>
      </dgm:t>
    </dgm:pt>
    <dgm:pt modelId="{3F0754D3-5645-4C4F-875E-5B53D172AC58}" type="pres">
      <dgm:prSet presAssocID="{20A9A9A8-4D8A-420E-A85D-DCE53B9C92A3}" presName="connectorText" presStyleLbl="sibTrans2D1" presStyleIdx="1" presStyleCnt="5"/>
      <dgm:spPr/>
      <dgm:t>
        <a:bodyPr/>
        <a:lstStyle/>
        <a:p>
          <a:endParaRPr lang="en-US"/>
        </a:p>
      </dgm:t>
    </dgm:pt>
    <dgm:pt modelId="{A206EEED-5480-4E75-9FE1-E265836B3B09}" type="pres">
      <dgm:prSet presAssocID="{828F6CEC-ABDF-43D6-A616-66168AB9E1E4}" presName="node" presStyleLbl="node1" presStyleIdx="2" presStyleCnt="6">
        <dgm:presLayoutVars>
          <dgm:bulletEnabled val="1"/>
        </dgm:presLayoutVars>
      </dgm:prSet>
      <dgm:spPr/>
      <dgm:t>
        <a:bodyPr/>
        <a:lstStyle/>
        <a:p>
          <a:endParaRPr lang="en-US"/>
        </a:p>
      </dgm:t>
    </dgm:pt>
    <dgm:pt modelId="{594CBADB-2F1F-4DE7-AADF-FFDDBF285861}" type="pres">
      <dgm:prSet presAssocID="{237DA017-901E-41A5-8BF8-B4E90C4CB6DF}" presName="sibTrans" presStyleLbl="sibTrans2D1" presStyleIdx="2" presStyleCnt="5"/>
      <dgm:spPr/>
      <dgm:t>
        <a:bodyPr/>
        <a:lstStyle/>
        <a:p>
          <a:endParaRPr lang="en-US"/>
        </a:p>
      </dgm:t>
    </dgm:pt>
    <dgm:pt modelId="{62DB8BAE-2B7B-4DB2-81FA-48F1467F8B2A}" type="pres">
      <dgm:prSet presAssocID="{237DA017-901E-41A5-8BF8-B4E90C4CB6DF}" presName="connectorText" presStyleLbl="sibTrans2D1" presStyleIdx="2" presStyleCnt="5"/>
      <dgm:spPr/>
      <dgm:t>
        <a:bodyPr/>
        <a:lstStyle/>
        <a:p>
          <a:endParaRPr lang="en-US"/>
        </a:p>
      </dgm:t>
    </dgm:pt>
    <dgm:pt modelId="{96782F57-E6D6-4448-B749-6D678E803831}" type="pres">
      <dgm:prSet presAssocID="{0529AB0E-62E1-4B30-9C14-5DDC79D3F5BA}" presName="node" presStyleLbl="node1" presStyleIdx="3" presStyleCnt="6">
        <dgm:presLayoutVars>
          <dgm:bulletEnabled val="1"/>
        </dgm:presLayoutVars>
      </dgm:prSet>
      <dgm:spPr/>
      <dgm:t>
        <a:bodyPr/>
        <a:lstStyle/>
        <a:p>
          <a:endParaRPr lang="en-US"/>
        </a:p>
      </dgm:t>
    </dgm:pt>
    <dgm:pt modelId="{0905E7DF-5DDB-4D7F-A71D-2E3B1B669D7B}" type="pres">
      <dgm:prSet presAssocID="{10C90642-CCF5-4808-A169-3875825E1C9B}" presName="sibTrans" presStyleLbl="sibTrans2D1" presStyleIdx="3" presStyleCnt="5"/>
      <dgm:spPr/>
      <dgm:t>
        <a:bodyPr/>
        <a:lstStyle/>
        <a:p>
          <a:endParaRPr lang="en-US"/>
        </a:p>
      </dgm:t>
    </dgm:pt>
    <dgm:pt modelId="{558B353F-EE89-46A5-BEF2-53EE0E1BCD6C}" type="pres">
      <dgm:prSet presAssocID="{10C90642-CCF5-4808-A169-3875825E1C9B}" presName="connectorText" presStyleLbl="sibTrans2D1" presStyleIdx="3" presStyleCnt="5"/>
      <dgm:spPr/>
      <dgm:t>
        <a:bodyPr/>
        <a:lstStyle/>
        <a:p>
          <a:endParaRPr lang="en-US"/>
        </a:p>
      </dgm:t>
    </dgm:pt>
    <dgm:pt modelId="{C179752D-280A-425D-9076-81789A490387}" type="pres">
      <dgm:prSet presAssocID="{367BF439-846F-4AAD-B4DB-9E7862204753}" presName="node" presStyleLbl="node1" presStyleIdx="4" presStyleCnt="6">
        <dgm:presLayoutVars>
          <dgm:bulletEnabled val="1"/>
        </dgm:presLayoutVars>
      </dgm:prSet>
      <dgm:spPr/>
      <dgm:t>
        <a:bodyPr/>
        <a:lstStyle/>
        <a:p>
          <a:endParaRPr lang="en-US"/>
        </a:p>
      </dgm:t>
    </dgm:pt>
    <dgm:pt modelId="{69ED4032-A48F-41D8-B74D-F9A7BDA8675E}" type="pres">
      <dgm:prSet presAssocID="{2B764B4C-183B-4A60-9403-8315237CECC8}" presName="sibTrans" presStyleLbl="sibTrans2D1" presStyleIdx="4" presStyleCnt="5"/>
      <dgm:spPr/>
      <dgm:t>
        <a:bodyPr/>
        <a:lstStyle/>
        <a:p>
          <a:endParaRPr lang="en-US"/>
        </a:p>
      </dgm:t>
    </dgm:pt>
    <dgm:pt modelId="{A481BA0D-BBB3-4E20-84AE-F1C5027E76CB}" type="pres">
      <dgm:prSet presAssocID="{2B764B4C-183B-4A60-9403-8315237CECC8}" presName="connectorText" presStyleLbl="sibTrans2D1" presStyleIdx="4" presStyleCnt="5"/>
      <dgm:spPr/>
      <dgm:t>
        <a:bodyPr/>
        <a:lstStyle/>
        <a:p>
          <a:endParaRPr lang="en-US"/>
        </a:p>
      </dgm:t>
    </dgm:pt>
    <dgm:pt modelId="{3E3B0485-4470-4390-A0B6-4C9FDF609973}" type="pres">
      <dgm:prSet presAssocID="{D2F51F6E-B9D6-4087-B536-613C11088ADD}" presName="node" presStyleLbl="node1" presStyleIdx="5" presStyleCnt="6" custScaleY="100780">
        <dgm:presLayoutVars>
          <dgm:bulletEnabled val="1"/>
        </dgm:presLayoutVars>
      </dgm:prSet>
      <dgm:spPr/>
      <dgm:t>
        <a:bodyPr/>
        <a:lstStyle/>
        <a:p>
          <a:endParaRPr lang="en-US"/>
        </a:p>
      </dgm:t>
    </dgm:pt>
  </dgm:ptLst>
  <dgm:cxnLst>
    <dgm:cxn modelId="{8D821357-825F-4687-BF83-046CC43E9737}" type="presOf" srcId="{20A9A9A8-4D8A-420E-A85D-DCE53B9C92A3}" destId="{3F0754D3-5645-4C4F-875E-5B53D172AC58}" srcOrd="1" destOrd="0" presId="urn:microsoft.com/office/officeart/2005/8/layout/process2"/>
    <dgm:cxn modelId="{2B67B9D9-D891-4E09-8370-C688FB4CD70B}" type="presOf" srcId="{2B764B4C-183B-4A60-9403-8315237CECC8}" destId="{69ED4032-A48F-41D8-B74D-F9A7BDA8675E}" srcOrd="0" destOrd="0" presId="urn:microsoft.com/office/officeart/2005/8/layout/process2"/>
    <dgm:cxn modelId="{6A967A16-D8CE-4551-8A4F-726C921D6F4F}" type="presOf" srcId="{10C90642-CCF5-4808-A169-3875825E1C9B}" destId="{0905E7DF-5DDB-4D7F-A71D-2E3B1B669D7B}" srcOrd="0" destOrd="0" presId="urn:microsoft.com/office/officeart/2005/8/layout/process2"/>
    <dgm:cxn modelId="{B9699E59-1FD2-4B38-93AD-77B850944FDC}" type="presOf" srcId="{10C90642-CCF5-4808-A169-3875825E1C9B}" destId="{558B353F-EE89-46A5-BEF2-53EE0E1BCD6C}" srcOrd="1" destOrd="0" presId="urn:microsoft.com/office/officeart/2005/8/layout/process2"/>
    <dgm:cxn modelId="{9887F203-DE82-485E-BACB-47A27D3E6851}" srcId="{E049C428-49E9-4E3F-96A7-AD63C92EB51A}" destId="{367BF439-846F-4AAD-B4DB-9E7862204753}" srcOrd="4" destOrd="0" parTransId="{04D5757F-600E-4B86-B104-448F988B175C}" sibTransId="{2B764B4C-183B-4A60-9403-8315237CECC8}"/>
    <dgm:cxn modelId="{052D1F37-24C1-4036-A1BF-9261397621FA}" type="presOf" srcId="{1CF27642-0199-4BB4-A8CA-CB8164DFEF5C}" destId="{4C84427C-F3C9-49A8-ABEE-5E71CD0C2D71}" srcOrd="0" destOrd="0" presId="urn:microsoft.com/office/officeart/2005/8/layout/process2"/>
    <dgm:cxn modelId="{059EF6FA-8311-4A47-A001-E65F62949215}" type="presOf" srcId="{20A9A9A8-4D8A-420E-A85D-DCE53B9C92A3}" destId="{AC69C49C-8A7A-4DED-8305-2C4BFF3F4572}" srcOrd="0" destOrd="0" presId="urn:microsoft.com/office/officeart/2005/8/layout/process2"/>
    <dgm:cxn modelId="{DD276DF6-1179-45C0-ABC8-AA088CDA431F}" type="presOf" srcId="{82394EF5-562A-440A-933E-D01E466A7BE3}" destId="{0BDC913A-72CB-4F2E-8371-F35938F907DF}" srcOrd="0" destOrd="0" presId="urn:microsoft.com/office/officeart/2005/8/layout/process2"/>
    <dgm:cxn modelId="{27F5CBB1-D3E8-4621-ACD3-F2BD40BC0A02}" srcId="{E049C428-49E9-4E3F-96A7-AD63C92EB51A}" destId="{0529AB0E-62E1-4B30-9C14-5DDC79D3F5BA}" srcOrd="3" destOrd="0" parTransId="{9906A1B5-D207-4314-8AB4-FE49BF11C829}" sibTransId="{10C90642-CCF5-4808-A169-3875825E1C9B}"/>
    <dgm:cxn modelId="{9455AF80-303E-4D1D-972B-ED2C563A2ECF}" srcId="{828F6CEC-ABDF-43D6-A616-66168AB9E1E4}" destId="{3C24C3D8-66DB-4252-8315-1B3E7BA5ED29}" srcOrd="0" destOrd="0" parTransId="{3E98F933-C0E3-4063-9F11-82131A4F7B5B}" sibTransId="{3ED1BFF9-C0CE-484F-AF42-38FA2366DB93}"/>
    <dgm:cxn modelId="{DB5B3453-FA10-42A6-B5E3-68A86E8BCB6F}" srcId="{E049C428-49E9-4E3F-96A7-AD63C92EB51A}" destId="{828F6CEC-ABDF-43D6-A616-66168AB9E1E4}" srcOrd="2" destOrd="0" parTransId="{8A9AF74F-0EB6-48AA-BCE1-C9D122F63496}" sibTransId="{237DA017-901E-41A5-8BF8-B4E90C4CB6DF}"/>
    <dgm:cxn modelId="{9D6FCC9E-15FC-4E69-8800-41C38F772941}" type="presOf" srcId="{E049C428-49E9-4E3F-96A7-AD63C92EB51A}" destId="{3FB01594-4C98-4799-87D3-2CE6B2613E2C}" srcOrd="0" destOrd="0" presId="urn:microsoft.com/office/officeart/2005/8/layout/process2"/>
    <dgm:cxn modelId="{FBABAB83-C24E-471C-9A89-977B67776856}" type="presOf" srcId="{237DA017-901E-41A5-8BF8-B4E90C4CB6DF}" destId="{594CBADB-2F1F-4DE7-AADF-FFDDBF285861}" srcOrd="0" destOrd="0" presId="urn:microsoft.com/office/officeart/2005/8/layout/process2"/>
    <dgm:cxn modelId="{0C3A41B5-2C08-4616-A94F-1BF492C1AD97}" srcId="{E049C428-49E9-4E3F-96A7-AD63C92EB51A}" destId="{82394EF5-562A-440A-933E-D01E466A7BE3}" srcOrd="1" destOrd="0" parTransId="{B11CEF84-8378-45D2-8770-BF9633B056A7}" sibTransId="{20A9A9A8-4D8A-420E-A85D-DCE53B9C92A3}"/>
    <dgm:cxn modelId="{C096AB2F-04F8-4C6F-A5EF-184147B69234}" type="presOf" srcId="{367BF439-846F-4AAD-B4DB-9E7862204753}" destId="{C179752D-280A-425D-9076-81789A490387}" srcOrd="0" destOrd="0" presId="urn:microsoft.com/office/officeart/2005/8/layout/process2"/>
    <dgm:cxn modelId="{3DC60FD9-BBD3-4E6B-AB38-940552144A8E}" type="presOf" srcId="{0529AB0E-62E1-4B30-9C14-5DDC79D3F5BA}" destId="{96782F57-E6D6-4448-B749-6D678E803831}" srcOrd="0" destOrd="0" presId="urn:microsoft.com/office/officeart/2005/8/layout/process2"/>
    <dgm:cxn modelId="{2AFE752F-1B9D-4BC4-AAD3-36EAE5780E18}" type="presOf" srcId="{2B764B4C-183B-4A60-9403-8315237CECC8}" destId="{A481BA0D-BBB3-4E20-84AE-F1C5027E76CB}" srcOrd="1" destOrd="0" presId="urn:microsoft.com/office/officeart/2005/8/layout/process2"/>
    <dgm:cxn modelId="{C4768EC7-1408-4964-AE3D-1A680FEC00ED}" type="presOf" srcId="{D2F51F6E-B9D6-4087-B536-613C11088ADD}" destId="{3E3B0485-4470-4390-A0B6-4C9FDF609973}" srcOrd="0" destOrd="0" presId="urn:microsoft.com/office/officeart/2005/8/layout/process2"/>
    <dgm:cxn modelId="{4E1B3E40-ED98-4B96-99A2-0F37D435A09B}" srcId="{E049C428-49E9-4E3F-96A7-AD63C92EB51A}" destId="{1CF27642-0199-4BB4-A8CA-CB8164DFEF5C}" srcOrd="0" destOrd="0" parTransId="{C96DA8C3-7F09-4FA9-915B-EE853ADACD3F}" sibTransId="{51DC12E9-6B79-49D5-8AA5-A5BB42A8EC5D}"/>
    <dgm:cxn modelId="{D5EA2894-5E4F-44B9-A4BF-54FFA8F21031}" type="presOf" srcId="{828F6CEC-ABDF-43D6-A616-66168AB9E1E4}" destId="{A206EEED-5480-4E75-9FE1-E265836B3B09}" srcOrd="0" destOrd="0" presId="urn:microsoft.com/office/officeart/2005/8/layout/process2"/>
    <dgm:cxn modelId="{7078A90E-A1FA-4799-84A9-C0CDF30065FA}" type="presOf" srcId="{3C24C3D8-66DB-4252-8315-1B3E7BA5ED29}" destId="{A206EEED-5480-4E75-9FE1-E265836B3B09}" srcOrd="0" destOrd="1" presId="urn:microsoft.com/office/officeart/2005/8/layout/process2"/>
    <dgm:cxn modelId="{C36B020B-11FD-4C9A-8D09-71171FB3723E}" type="presOf" srcId="{237DA017-901E-41A5-8BF8-B4E90C4CB6DF}" destId="{62DB8BAE-2B7B-4DB2-81FA-48F1467F8B2A}" srcOrd="1" destOrd="0" presId="urn:microsoft.com/office/officeart/2005/8/layout/process2"/>
    <dgm:cxn modelId="{3DA9C446-A4BF-4822-935B-3F1AAA5A6A17}" srcId="{E049C428-49E9-4E3F-96A7-AD63C92EB51A}" destId="{D2F51F6E-B9D6-4087-B536-613C11088ADD}" srcOrd="5" destOrd="0" parTransId="{83FB58E7-ABA4-477B-AE06-1E4C3CD7961D}" sibTransId="{6F508026-7DAC-4BBC-96E2-846E2BC6E9A1}"/>
    <dgm:cxn modelId="{57801608-94E8-4153-AF24-0A924F791021}" type="presOf" srcId="{51DC12E9-6B79-49D5-8AA5-A5BB42A8EC5D}" destId="{36CA0739-C106-4F3B-A7B2-677616C3A4CC}" srcOrd="0" destOrd="0" presId="urn:microsoft.com/office/officeart/2005/8/layout/process2"/>
    <dgm:cxn modelId="{847F71D3-9B08-43CB-AF35-2A54D56F05B8}" type="presOf" srcId="{51DC12E9-6B79-49D5-8AA5-A5BB42A8EC5D}" destId="{9E594CED-8268-4ECC-91D3-A08C5081BFC3}" srcOrd="1" destOrd="0" presId="urn:microsoft.com/office/officeart/2005/8/layout/process2"/>
    <dgm:cxn modelId="{49A46A9F-51B8-4D7A-A7EA-2B0037F94FDF}" type="presParOf" srcId="{3FB01594-4C98-4799-87D3-2CE6B2613E2C}" destId="{4C84427C-F3C9-49A8-ABEE-5E71CD0C2D71}" srcOrd="0" destOrd="0" presId="urn:microsoft.com/office/officeart/2005/8/layout/process2"/>
    <dgm:cxn modelId="{9C435DFD-5CCF-4092-BEF1-F2BCF3610523}" type="presParOf" srcId="{3FB01594-4C98-4799-87D3-2CE6B2613E2C}" destId="{36CA0739-C106-4F3B-A7B2-677616C3A4CC}" srcOrd="1" destOrd="0" presId="urn:microsoft.com/office/officeart/2005/8/layout/process2"/>
    <dgm:cxn modelId="{06015E2D-C32E-4DEE-9FFB-636CD892C48E}" type="presParOf" srcId="{36CA0739-C106-4F3B-A7B2-677616C3A4CC}" destId="{9E594CED-8268-4ECC-91D3-A08C5081BFC3}" srcOrd="0" destOrd="0" presId="urn:microsoft.com/office/officeart/2005/8/layout/process2"/>
    <dgm:cxn modelId="{D886D998-E7CA-44C8-B760-A378C4FBA924}" type="presParOf" srcId="{3FB01594-4C98-4799-87D3-2CE6B2613E2C}" destId="{0BDC913A-72CB-4F2E-8371-F35938F907DF}" srcOrd="2" destOrd="0" presId="urn:microsoft.com/office/officeart/2005/8/layout/process2"/>
    <dgm:cxn modelId="{B8CF5C70-55B5-4726-B044-C780BB645C10}" type="presParOf" srcId="{3FB01594-4C98-4799-87D3-2CE6B2613E2C}" destId="{AC69C49C-8A7A-4DED-8305-2C4BFF3F4572}" srcOrd="3" destOrd="0" presId="urn:microsoft.com/office/officeart/2005/8/layout/process2"/>
    <dgm:cxn modelId="{436CA71D-689E-463F-AEC5-75759F2ED2E4}" type="presParOf" srcId="{AC69C49C-8A7A-4DED-8305-2C4BFF3F4572}" destId="{3F0754D3-5645-4C4F-875E-5B53D172AC58}" srcOrd="0" destOrd="0" presId="urn:microsoft.com/office/officeart/2005/8/layout/process2"/>
    <dgm:cxn modelId="{A7739A8D-3118-4686-9B60-5F45491D0A7A}" type="presParOf" srcId="{3FB01594-4C98-4799-87D3-2CE6B2613E2C}" destId="{A206EEED-5480-4E75-9FE1-E265836B3B09}" srcOrd="4" destOrd="0" presId="urn:microsoft.com/office/officeart/2005/8/layout/process2"/>
    <dgm:cxn modelId="{0FE2FEEA-F766-466F-951A-E2C2E3AAC7C6}" type="presParOf" srcId="{3FB01594-4C98-4799-87D3-2CE6B2613E2C}" destId="{594CBADB-2F1F-4DE7-AADF-FFDDBF285861}" srcOrd="5" destOrd="0" presId="urn:microsoft.com/office/officeart/2005/8/layout/process2"/>
    <dgm:cxn modelId="{6EA49F6C-D1B3-4FF6-A6DC-45ACBA8E6118}" type="presParOf" srcId="{594CBADB-2F1F-4DE7-AADF-FFDDBF285861}" destId="{62DB8BAE-2B7B-4DB2-81FA-48F1467F8B2A}" srcOrd="0" destOrd="0" presId="urn:microsoft.com/office/officeart/2005/8/layout/process2"/>
    <dgm:cxn modelId="{7273CE07-E28E-4FAA-955C-155A5789CA5A}" type="presParOf" srcId="{3FB01594-4C98-4799-87D3-2CE6B2613E2C}" destId="{96782F57-E6D6-4448-B749-6D678E803831}" srcOrd="6" destOrd="0" presId="urn:microsoft.com/office/officeart/2005/8/layout/process2"/>
    <dgm:cxn modelId="{6835124B-1F62-4D94-84EC-49C24017C67E}" type="presParOf" srcId="{3FB01594-4C98-4799-87D3-2CE6B2613E2C}" destId="{0905E7DF-5DDB-4D7F-A71D-2E3B1B669D7B}" srcOrd="7" destOrd="0" presId="urn:microsoft.com/office/officeart/2005/8/layout/process2"/>
    <dgm:cxn modelId="{CFCA17D4-143D-468C-9C42-677982FB76F2}" type="presParOf" srcId="{0905E7DF-5DDB-4D7F-A71D-2E3B1B669D7B}" destId="{558B353F-EE89-46A5-BEF2-53EE0E1BCD6C}" srcOrd="0" destOrd="0" presId="urn:microsoft.com/office/officeart/2005/8/layout/process2"/>
    <dgm:cxn modelId="{9397D28F-A9EA-4B6F-A651-1410DC75E83D}" type="presParOf" srcId="{3FB01594-4C98-4799-87D3-2CE6B2613E2C}" destId="{C179752D-280A-425D-9076-81789A490387}" srcOrd="8" destOrd="0" presId="urn:microsoft.com/office/officeart/2005/8/layout/process2"/>
    <dgm:cxn modelId="{B391EFF2-5F1F-4935-96C2-00B8C0CE33E6}" type="presParOf" srcId="{3FB01594-4C98-4799-87D3-2CE6B2613E2C}" destId="{69ED4032-A48F-41D8-B74D-F9A7BDA8675E}" srcOrd="9" destOrd="0" presId="urn:microsoft.com/office/officeart/2005/8/layout/process2"/>
    <dgm:cxn modelId="{4344E227-9C77-4874-BBD8-88051EEE810C}" type="presParOf" srcId="{69ED4032-A48F-41D8-B74D-F9A7BDA8675E}" destId="{A481BA0D-BBB3-4E20-84AE-F1C5027E76CB}" srcOrd="0" destOrd="0" presId="urn:microsoft.com/office/officeart/2005/8/layout/process2"/>
    <dgm:cxn modelId="{52549CCB-95B2-4F9C-9BB5-D630D6511C8C}" type="presParOf" srcId="{3FB01594-4C98-4799-87D3-2CE6B2613E2C}" destId="{3E3B0485-4470-4390-A0B6-4C9FDF609973}"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A3E74-5E71-4569-A1CB-7FB31658DD65}" type="datetimeFigureOut">
              <a:rPr lang="en-US" smtClean="0"/>
              <a:t>9/13/2017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C6369A-05F2-4429-9038-F67FB13D6917}" type="slidenum">
              <a:rPr lang="en-US" smtClean="0"/>
              <a:t>‹#›</a:t>
            </a:fld>
            <a:endParaRPr lang="en-US"/>
          </a:p>
        </p:txBody>
      </p:sp>
    </p:spTree>
    <p:extLst>
      <p:ext uri="{BB962C8B-B14F-4D97-AF65-F5344CB8AC3E}">
        <p14:creationId xmlns:p14="http://schemas.microsoft.com/office/powerpoint/2010/main" val="313905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Of</a:t>
            </a:r>
            <a:r>
              <a:rPr lang="en-US" baseline="0" dirty="0"/>
              <a:t> 32000 probe IDs, four potentially secreted markers were in the top 37 for fold change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67107E-DCDF-455E-AF8D-C213320C1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195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development of our MPM assay is illustrated in </a:t>
            </a:r>
            <a:r>
              <a:rPr lang="en-US" sz="1200" b="1" kern="1200" dirty="0">
                <a:solidFill>
                  <a:schemeClr val="tx1"/>
                </a:solidFill>
                <a:effectLst/>
                <a:latin typeface="+mn-lt"/>
                <a:ea typeface="+mn-ea"/>
                <a:cs typeface="+mn-cs"/>
              </a:rPr>
              <a:t>Figure 21</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SOMAmer</a:t>
            </a:r>
            <a:r>
              <a:rPr lang="en-US" sz="1200" kern="1200" dirty="0">
                <a:solidFill>
                  <a:schemeClr val="tx1"/>
                </a:solidFill>
                <a:effectLst/>
                <a:latin typeface="+mn-lt"/>
                <a:ea typeface="+mn-ea"/>
                <a:cs typeface="+mn-cs"/>
              </a:rPr>
              <a:t> with 5’ biotin and a photo-cleavable linker between the </a:t>
            </a:r>
            <a:r>
              <a:rPr lang="en-US" sz="1200" kern="1200" dirty="0" err="1">
                <a:solidFill>
                  <a:schemeClr val="tx1"/>
                </a:solidFill>
                <a:effectLst/>
                <a:latin typeface="+mn-lt"/>
                <a:ea typeface="+mn-ea"/>
                <a:cs typeface="+mn-cs"/>
              </a:rPr>
              <a:t>SOMAmer</a:t>
            </a:r>
            <a:r>
              <a:rPr lang="en-US" sz="1200" kern="1200" dirty="0">
                <a:solidFill>
                  <a:schemeClr val="tx1"/>
                </a:solidFill>
                <a:effectLst/>
                <a:latin typeface="+mn-lt"/>
                <a:ea typeface="+mn-ea"/>
                <a:cs typeface="+mn-cs"/>
              </a:rPr>
              <a:t> and the 5’ biotin are pre-bound  to streptavidin coated beads (either magnetic or agarose beads can be used) and beads are added to samples in </a:t>
            </a:r>
            <a:r>
              <a:rPr lang="en-US" sz="1200" kern="1200" dirty="0" err="1">
                <a:solidFill>
                  <a:schemeClr val="tx1"/>
                </a:solidFill>
                <a:effectLst/>
                <a:latin typeface="+mn-lt"/>
                <a:ea typeface="+mn-ea"/>
                <a:cs typeface="+mn-cs"/>
              </a:rPr>
              <a:t>microwells</a:t>
            </a:r>
            <a:r>
              <a:rPr lang="en-US" sz="1200" kern="1200" dirty="0">
                <a:solidFill>
                  <a:schemeClr val="tx1"/>
                </a:solidFill>
                <a:effectLst/>
                <a:latin typeface="+mn-lt"/>
                <a:ea typeface="+mn-ea"/>
                <a:cs typeface="+mn-cs"/>
              </a:rPr>
              <a:t> (B-H) Schematic sequence of assay steps leading to quantitative readout of target proteins. (B) Proteins, shown as different shapes, and beads  with </a:t>
            </a:r>
            <a:r>
              <a:rPr lang="en-US" sz="1200" kern="1200" dirty="0" err="1">
                <a:solidFill>
                  <a:schemeClr val="tx1"/>
                </a:solidFill>
                <a:effectLst/>
                <a:latin typeface="+mn-lt"/>
                <a:ea typeface="+mn-ea"/>
                <a:cs typeface="+mn-cs"/>
              </a:rPr>
              <a:t>SOMAmers</a:t>
            </a:r>
            <a:r>
              <a:rPr lang="en-US" sz="1200" kern="1200" dirty="0">
                <a:solidFill>
                  <a:schemeClr val="tx1"/>
                </a:solidFill>
                <a:effectLst/>
                <a:latin typeface="+mn-lt"/>
                <a:ea typeface="+mn-ea"/>
                <a:cs typeface="+mn-cs"/>
              </a:rPr>
              <a:t>  are mixed in solution (C) </a:t>
            </a:r>
            <a:r>
              <a:rPr lang="en-US" sz="1200" kern="1200" dirty="0" err="1">
                <a:solidFill>
                  <a:schemeClr val="tx1"/>
                </a:solidFill>
                <a:effectLst/>
                <a:latin typeface="+mn-lt"/>
                <a:ea typeface="+mn-ea"/>
                <a:cs typeface="+mn-cs"/>
              </a:rPr>
              <a:t>SOMAmers</a:t>
            </a:r>
            <a:r>
              <a:rPr lang="en-US" sz="1200" kern="1200" dirty="0">
                <a:solidFill>
                  <a:schemeClr val="tx1"/>
                </a:solidFill>
                <a:effectLst/>
                <a:latin typeface="+mn-lt"/>
                <a:ea typeface="+mn-ea"/>
                <a:cs typeface="+mn-cs"/>
              </a:rPr>
              <a:t> attached to magnetic beads bind to proteins specifically (gold and green) and some non-specifically (blue). Unbound proteins are washed away (Catch 1) (D) Tagging: Proteins bound to </a:t>
            </a:r>
            <a:r>
              <a:rPr lang="en-US" sz="1200" kern="1200" dirty="0" err="1">
                <a:solidFill>
                  <a:schemeClr val="tx1"/>
                </a:solidFill>
                <a:effectLst/>
                <a:latin typeface="+mn-lt"/>
                <a:ea typeface="+mn-ea"/>
                <a:cs typeface="+mn-cs"/>
              </a:rPr>
              <a:t>SOMAmers</a:t>
            </a:r>
            <a:r>
              <a:rPr lang="en-US" sz="1200" kern="1200" dirty="0">
                <a:solidFill>
                  <a:schemeClr val="tx1"/>
                </a:solidFill>
                <a:effectLst/>
                <a:latin typeface="+mn-lt"/>
                <a:ea typeface="+mn-ea"/>
                <a:cs typeface="+mn-cs"/>
              </a:rPr>
              <a:t> are tagged with NHS-biotin. (E) </a:t>
            </a:r>
            <a:r>
              <a:rPr lang="en-US" sz="1200" kern="1200" dirty="0" err="1">
                <a:solidFill>
                  <a:schemeClr val="tx1"/>
                </a:solidFill>
                <a:effectLst/>
                <a:latin typeface="+mn-lt"/>
                <a:ea typeface="+mn-ea"/>
                <a:cs typeface="+mn-cs"/>
              </a:rPr>
              <a:t>Photocleavage</a:t>
            </a:r>
            <a:r>
              <a:rPr lang="en-US" sz="1200" kern="1200" dirty="0">
                <a:solidFill>
                  <a:schemeClr val="tx1"/>
                </a:solidFill>
                <a:effectLst/>
                <a:latin typeface="+mn-lt"/>
                <a:ea typeface="+mn-ea"/>
                <a:cs typeface="+mn-cs"/>
              </a:rPr>
              <a:t> and kinetic challenge: UV light (</a:t>
            </a:r>
            <a:r>
              <a:rPr lang="en-US" sz="1200" kern="1200" dirty="0" err="1">
                <a:solidFill>
                  <a:schemeClr val="tx1"/>
                </a:solidFill>
                <a:effectLst/>
                <a:latin typeface="+mn-lt"/>
                <a:ea typeface="+mn-ea"/>
                <a:cs typeface="+mn-cs"/>
              </a:rPr>
              <a:t>hy</a:t>
            </a:r>
            <a:r>
              <a:rPr lang="en-US" sz="1200" kern="1200" dirty="0">
                <a:solidFill>
                  <a:schemeClr val="tx1"/>
                </a:solidFill>
                <a:effectLst/>
                <a:latin typeface="+mn-lt"/>
                <a:ea typeface="+mn-ea"/>
                <a:cs typeface="+mn-cs"/>
              </a:rPr>
              <a:t>) cleaves the linker (L) between the </a:t>
            </a:r>
            <a:r>
              <a:rPr lang="en-US" sz="1200" kern="1200" dirty="0" err="1">
                <a:solidFill>
                  <a:schemeClr val="tx1"/>
                </a:solidFill>
                <a:effectLst/>
                <a:latin typeface="+mn-lt"/>
                <a:ea typeface="+mn-ea"/>
                <a:cs typeface="+mn-cs"/>
              </a:rPr>
              <a:t>SOMAmer</a:t>
            </a:r>
            <a:r>
              <a:rPr lang="en-US" sz="1200" kern="1200" dirty="0">
                <a:solidFill>
                  <a:schemeClr val="tx1"/>
                </a:solidFill>
                <a:effectLst/>
                <a:latin typeface="+mn-lt"/>
                <a:ea typeface="+mn-ea"/>
                <a:cs typeface="+mn-cs"/>
              </a:rPr>
              <a:t> and the 5’ biotin, releasing </a:t>
            </a:r>
            <a:r>
              <a:rPr lang="en-US" sz="1200" kern="1200" dirty="0" err="1">
                <a:solidFill>
                  <a:schemeClr val="tx1"/>
                </a:solidFill>
                <a:effectLst/>
                <a:latin typeface="+mn-lt"/>
                <a:ea typeface="+mn-ea"/>
                <a:cs typeface="+mn-cs"/>
              </a:rPr>
              <a:t>SOMAmers</a:t>
            </a:r>
            <a:r>
              <a:rPr lang="en-US" sz="1200" kern="1200" dirty="0">
                <a:solidFill>
                  <a:schemeClr val="tx1"/>
                </a:solidFill>
                <a:effectLst/>
                <a:latin typeface="+mn-lt"/>
                <a:ea typeface="+mn-ea"/>
                <a:cs typeface="+mn-cs"/>
              </a:rPr>
              <a:t> into solution. Taking advantage of a </a:t>
            </a:r>
            <a:r>
              <a:rPr lang="en-US" sz="1200" kern="1200" dirty="0" err="1">
                <a:solidFill>
                  <a:schemeClr val="tx1"/>
                </a:solidFill>
                <a:effectLst/>
                <a:latin typeface="+mn-lt"/>
                <a:ea typeface="+mn-ea"/>
                <a:cs typeface="+mn-cs"/>
              </a:rPr>
              <a:t>SOMAmer’s</a:t>
            </a:r>
            <a:r>
              <a:rPr lang="en-US" sz="1200" kern="1200" dirty="0">
                <a:solidFill>
                  <a:schemeClr val="tx1"/>
                </a:solidFill>
                <a:effectLst/>
                <a:latin typeface="+mn-lt"/>
                <a:ea typeface="+mn-ea"/>
                <a:cs typeface="+mn-cs"/>
              </a:rPr>
              <a:t> slow-off rate from its target protein, further specificity of a </a:t>
            </a:r>
            <a:r>
              <a:rPr lang="en-US" sz="1200" kern="1200" dirty="0" err="1">
                <a:solidFill>
                  <a:schemeClr val="tx1"/>
                </a:solidFill>
                <a:effectLst/>
                <a:latin typeface="+mn-lt"/>
                <a:ea typeface="+mn-ea"/>
                <a:cs typeface="+mn-cs"/>
              </a:rPr>
              <a:t>SOMAmer</a:t>
            </a:r>
            <a:r>
              <a:rPr lang="en-US" sz="1200" kern="1200" dirty="0">
                <a:solidFill>
                  <a:schemeClr val="tx1"/>
                </a:solidFill>
                <a:effectLst/>
                <a:latin typeface="+mn-lt"/>
                <a:ea typeface="+mn-ea"/>
                <a:cs typeface="+mn-cs"/>
              </a:rPr>
              <a:t> to its protein target is derived from a kinetic challenge, by adding excess anionic competitor (“random” </a:t>
            </a:r>
            <a:r>
              <a:rPr lang="en-US" sz="1200" kern="1200" dirty="0" err="1">
                <a:solidFill>
                  <a:schemeClr val="tx1"/>
                </a:solidFill>
                <a:effectLst/>
                <a:latin typeface="+mn-lt"/>
                <a:ea typeface="+mn-ea"/>
                <a:cs typeface="+mn-cs"/>
              </a:rPr>
              <a:t>SOMAmers</a:t>
            </a:r>
            <a:r>
              <a:rPr lang="en-US" sz="1200" kern="1200" dirty="0">
                <a:solidFill>
                  <a:schemeClr val="tx1"/>
                </a:solidFill>
                <a:effectLst/>
                <a:latin typeface="+mn-lt"/>
                <a:ea typeface="+mn-ea"/>
                <a:cs typeface="+mn-cs"/>
              </a:rPr>
              <a:t>) to the </a:t>
            </a:r>
            <a:r>
              <a:rPr lang="en-US" sz="1200" kern="1200" dirty="0" err="1">
                <a:solidFill>
                  <a:schemeClr val="tx1"/>
                </a:solidFill>
                <a:effectLst/>
                <a:latin typeface="+mn-lt"/>
                <a:ea typeface="+mn-ea"/>
                <a:cs typeface="+mn-cs"/>
              </a:rPr>
              <a:t>SOMAmer</a:t>
            </a:r>
            <a:r>
              <a:rPr lang="en-US" sz="1200" kern="1200" dirty="0">
                <a:solidFill>
                  <a:schemeClr val="tx1"/>
                </a:solidFill>
                <a:effectLst/>
                <a:latin typeface="+mn-lt"/>
                <a:ea typeface="+mn-ea"/>
                <a:cs typeface="+mn-cs"/>
              </a:rPr>
              <a:t>-protein complex in solution; cognate complexes (gold and green) dissociate slowly, but non-cognate complexes (blue </a:t>
            </a:r>
            <a:r>
              <a:rPr lang="en-US" sz="1200" kern="1200" dirty="0" err="1">
                <a:solidFill>
                  <a:schemeClr val="tx1"/>
                </a:solidFill>
                <a:effectLst/>
                <a:latin typeface="+mn-lt"/>
                <a:ea typeface="+mn-ea"/>
                <a:cs typeface="+mn-cs"/>
              </a:rPr>
              <a:t>SOMAmer</a:t>
            </a:r>
            <a:r>
              <a:rPr lang="en-US" sz="1200" kern="1200" dirty="0">
                <a:solidFill>
                  <a:schemeClr val="tx1"/>
                </a:solidFill>
                <a:effectLst/>
                <a:latin typeface="+mn-lt"/>
                <a:ea typeface="+mn-ea"/>
                <a:cs typeface="+mn-cs"/>
              </a:rPr>
              <a:t>) dissociate rapidly and competitor prevents re-binding. (F) Catch 2: The </a:t>
            </a:r>
            <a:r>
              <a:rPr lang="en-US" sz="1200" kern="1200" dirty="0" err="1">
                <a:solidFill>
                  <a:schemeClr val="tx1"/>
                </a:solidFill>
                <a:effectLst/>
                <a:latin typeface="+mn-lt"/>
                <a:ea typeface="+mn-ea"/>
                <a:cs typeface="+mn-cs"/>
              </a:rPr>
              <a:t>SOMAmer</a:t>
            </a:r>
            <a:r>
              <a:rPr lang="en-US" sz="1200" kern="1200" dirty="0">
                <a:solidFill>
                  <a:schemeClr val="tx1"/>
                </a:solidFill>
                <a:effectLst/>
                <a:latin typeface="+mn-lt"/>
                <a:ea typeface="+mn-ea"/>
                <a:cs typeface="+mn-cs"/>
              </a:rPr>
              <a:t>-protein complexes that remain after the kinetic challenge are captured onto new streptavidin (SA) coated magnetic beads by the biotin tag on the protein from the NHS-biotin labeling of the protein (D) and unbound </a:t>
            </a:r>
            <a:r>
              <a:rPr lang="en-US" sz="1200" kern="1200" dirty="0" err="1">
                <a:solidFill>
                  <a:schemeClr val="tx1"/>
                </a:solidFill>
                <a:effectLst/>
                <a:latin typeface="+mn-lt"/>
                <a:ea typeface="+mn-ea"/>
                <a:cs typeface="+mn-cs"/>
              </a:rPr>
              <a:t>SOMAmers</a:t>
            </a:r>
            <a:r>
              <a:rPr lang="en-US" sz="1200" kern="1200" dirty="0">
                <a:solidFill>
                  <a:schemeClr val="tx1"/>
                </a:solidFill>
                <a:effectLst/>
                <a:latin typeface="+mn-lt"/>
                <a:ea typeface="+mn-ea"/>
                <a:cs typeface="+mn-cs"/>
              </a:rPr>
              <a:t> are washed away. (G) Elution: </a:t>
            </a:r>
            <a:r>
              <a:rPr lang="en-US" sz="1200" kern="1200" dirty="0" err="1">
                <a:solidFill>
                  <a:schemeClr val="tx1"/>
                </a:solidFill>
                <a:effectLst/>
                <a:latin typeface="+mn-lt"/>
                <a:ea typeface="+mn-ea"/>
                <a:cs typeface="+mn-cs"/>
              </a:rPr>
              <a:t>SOMAmers</a:t>
            </a:r>
            <a:r>
              <a:rPr lang="en-US" sz="1200" kern="1200" dirty="0">
                <a:solidFill>
                  <a:schemeClr val="tx1"/>
                </a:solidFill>
                <a:effectLst/>
                <a:latin typeface="+mn-lt"/>
                <a:ea typeface="+mn-ea"/>
                <a:cs typeface="+mn-cs"/>
              </a:rPr>
              <a:t> are eluted into solution by disrupting complexes (e.g. proteins denatured with sodium perchlorate) (H) Readout: Eluted </a:t>
            </a:r>
            <a:r>
              <a:rPr lang="en-US" sz="1200" kern="1200" dirty="0" err="1">
                <a:solidFill>
                  <a:schemeClr val="tx1"/>
                </a:solidFill>
                <a:effectLst/>
                <a:latin typeface="+mn-lt"/>
                <a:ea typeface="+mn-ea"/>
                <a:cs typeface="+mn-cs"/>
              </a:rPr>
              <a:t>SOMAmers</a:t>
            </a:r>
            <a:r>
              <a:rPr lang="en-US" sz="1200" kern="1200" dirty="0">
                <a:solidFill>
                  <a:schemeClr val="tx1"/>
                </a:solidFill>
                <a:effectLst/>
                <a:latin typeface="+mn-lt"/>
                <a:ea typeface="+mn-ea"/>
                <a:cs typeface="+mn-cs"/>
              </a:rPr>
              <a:t> are hybridized to complimentary probe sequences on coded </a:t>
            </a:r>
            <a:r>
              <a:rPr lang="en-US" sz="1200" kern="1200" dirty="0" err="1">
                <a:solidFill>
                  <a:schemeClr val="tx1"/>
                </a:solidFill>
                <a:effectLst/>
                <a:latin typeface="+mn-lt"/>
                <a:ea typeface="+mn-ea"/>
                <a:cs typeface="+mn-cs"/>
              </a:rPr>
              <a:t>Luminex</a:t>
            </a:r>
            <a:r>
              <a:rPr lang="en-US" sz="1200" kern="1200" dirty="0">
                <a:solidFill>
                  <a:schemeClr val="tx1"/>
                </a:solidFill>
                <a:effectLst/>
                <a:latin typeface="+mn-lt"/>
                <a:ea typeface="+mn-ea"/>
                <a:cs typeface="+mn-cs"/>
              </a:rPr>
              <a:t> beads and quantified by flow cytometry on </a:t>
            </a:r>
            <a:r>
              <a:rPr lang="en-US" sz="1200" kern="1200" dirty="0" err="1">
                <a:solidFill>
                  <a:schemeClr val="tx1"/>
                </a:solidFill>
                <a:effectLst/>
                <a:latin typeface="+mn-lt"/>
                <a:ea typeface="+mn-ea"/>
                <a:cs typeface="+mn-cs"/>
              </a:rPr>
              <a:t>Luminex</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FC6369A-05F2-4429-9038-F67FB13D6917}" type="slidenum">
              <a:rPr lang="en-US" smtClean="0"/>
              <a:t>9</a:t>
            </a:fld>
            <a:endParaRPr lang="en-US"/>
          </a:p>
        </p:txBody>
      </p:sp>
    </p:spTree>
    <p:extLst>
      <p:ext uri="{BB962C8B-B14F-4D97-AF65-F5344CB8AC3E}">
        <p14:creationId xmlns:p14="http://schemas.microsoft.com/office/powerpoint/2010/main" val="115863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C6369A-05F2-4429-9038-F67FB13D6917}" type="slidenum">
              <a:rPr lang="en-US" smtClean="0"/>
              <a:t>28</a:t>
            </a:fld>
            <a:endParaRPr lang="en-US"/>
          </a:p>
        </p:txBody>
      </p:sp>
    </p:spTree>
    <p:extLst>
      <p:ext uri="{BB962C8B-B14F-4D97-AF65-F5344CB8AC3E}">
        <p14:creationId xmlns:p14="http://schemas.microsoft.com/office/powerpoint/2010/main" val="3165209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7" tIns="45543" rIns="91087" bIns="45543" anchor="b"/>
          <a:lstStyle>
            <a:lvl1pPr defTabSz="909638" eaLnBrk="0" hangingPunct="0">
              <a:defRPr>
                <a:solidFill>
                  <a:schemeClr val="tx1"/>
                </a:solidFill>
                <a:latin typeface="Arial" pitchFamily="34" charset="0"/>
              </a:defRPr>
            </a:lvl1pPr>
            <a:lvl2pPr marL="742950" indent="-285750" defTabSz="909638" eaLnBrk="0" hangingPunct="0">
              <a:defRPr>
                <a:solidFill>
                  <a:schemeClr val="tx1"/>
                </a:solidFill>
                <a:latin typeface="Arial" pitchFamily="34" charset="0"/>
              </a:defRPr>
            </a:lvl2pPr>
            <a:lvl3pPr marL="1143000" indent="-228600" defTabSz="909638" eaLnBrk="0" hangingPunct="0">
              <a:defRPr>
                <a:solidFill>
                  <a:schemeClr val="tx1"/>
                </a:solidFill>
                <a:latin typeface="Arial" pitchFamily="34" charset="0"/>
              </a:defRPr>
            </a:lvl3pPr>
            <a:lvl4pPr marL="1600200" indent="-228600" defTabSz="909638" eaLnBrk="0" hangingPunct="0">
              <a:defRPr>
                <a:solidFill>
                  <a:schemeClr val="tx1"/>
                </a:solidFill>
                <a:latin typeface="Arial" pitchFamily="34" charset="0"/>
              </a:defRPr>
            </a:lvl4pPr>
            <a:lvl5pPr marL="2057400" indent="-228600" defTabSz="909638" eaLnBrk="0" hangingPunct="0">
              <a:defRPr>
                <a:solidFill>
                  <a:schemeClr val="tx1"/>
                </a:solidFill>
                <a:latin typeface="Arial" pitchFamily="34" charset="0"/>
              </a:defRPr>
            </a:lvl5pPr>
            <a:lvl6pPr marL="2514600" indent="-228600" defTabSz="909638" eaLnBrk="0" fontAlgn="base" hangingPunct="0">
              <a:spcBef>
                <a:spcPct val="0"/>
              </a:spcBef>
              <a:spcAft>
                <a:spcPct val="0"/>
              </a:spcAft>
              <a:defRPr>
                <a:solidFill>
                  <a:schemeClr val="tx1"/>
                </a:solidFill>
                <a:latin typeface="Arial" pitchFamily="34" charset="0"/>
              </a:defRPr>
            </a:lvl6pPr>
            <a:lvl7pPr marL="2971800" indent="-228600" defTabSz="909638" eaLnBrk="0" fontAlgn="base" hangingPunct="0">
              <a:spcBef>
                <a:spcPct val="0"/>
              </a:spcBef>
              <a:spcAft>
                <a:spcPct val="0"/>
              </a:spcAft>
              <a:defRPr>
                <a:solidFill>
                  <a:schemeClr val="tx1"/>
                </a:solidFill>
                <a:latin typeface="Arial" pitchFamily="34" charset="0"/>
              </a:defRPr>
            </a:lvl7pPr>
            <a:lvl8pPr marL="3429000" indent="-228600" defTabSz="909638" eaLnBrk="0" fontAlgn="base" hangingPunct="0">
              <a:spcBef>
                <a:spcPct val="0"/>
              </a:spcBef>
              <a:spcAft>
                <a:spcPct val="0"/>
              </a:spcAft>
              <a:defRPr>
                <a:solidFill>
                  <a:schemeClr val="tx1"/>
                </a:solidFill>
                <a:latin typeface="Arial" pitchFamily="34" charset="0"/>
              </a:defRPr>
            </a:lvl8pPr>
            <a:lvl9pPr marL="3886200" indent="-228600" defTabSz="909638" eaLnBrk="0" fontAlgn="base" hangingPunct="0">
              <a:spcBef>
                <a:spcPct val="0"/>
              </a:spcBef>
              <a:spcAft>
                <a:spcPct val="0"/>
              </a:spcAft>
              <a:defRPr>
                <a:solidFill>
                  <a:schemeClr val="tx1"/>
                </a:solidFill>
                <a:latin typeface="Arial" pitchFamily="34" charset="0"/>
              </a:defRPr>
            </a:lvl9pPr>
          </a:lstStyle>
          <a:p>
            <a:pPr algn="r" eaLnBrk="1" hangingPunct="1"/>
            <a:fld id="{AE0E5CE1-9940-44DB-BE77-8082A353E539}" type="slidenum">
              <a:rPr lang="en-US" sz="1100">
                <a:latin typeface="Times"/>
              </a:rPr>
              <a:pPr algn="r" eaLnBrk="1" hangingPunct="1"/>
              <a:t>39</a:t>
            </a:fld>
            <a:endParaRPr lang="en-US" sz="1100">
              <a:latin typeface="Times"/>
            </a:endParaRPr>
          </a:p>
        </p:txBody>
      </p:sp>
      <p:sp>
        <p:nvSpPr>
          <p:cNvPr id="22531"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xfrm>
            <a:off x="912814" y="4343400"/>
            <a:ext cx="50323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39" tIns="45969" rIns="91939" bIns="45969" numCol="1" anchor="t" anchorCtr="0" compatLnSpc="1">
            <a:prstTxWarp prst="textNoShape">
              <a:avLst/>
            </a:prstTxWarp>
          </a:bodyPr>
          <a:lstStyle/>
          <a:p>
            <a:pPr>
              <a:spcBef>
                <a:spcPct val="0"/>
              </a:spcBef>
            </a:pPr>
            <a:r>
              <a:rPr lang="en-US" i="1"/>
              <a:t>Mix  ~1100 different SOMAmers with plasma</a:t>
            </a:r>
          </a:p>
          <a:p>
            <a:pPr>
              <a:spcBef>
                <a:spcPct val="0"/>
              </a:spcBef>
            </a:pPr>
            <a:r>
              <a:rPr lang="en-US" u="sng"/>
              <a:t>Purpose: enable each </a:t>
            </a:r>
            <a:r>
              <a:rPr lang="en-US" i="1" u="sng"/>
              <a:t>S</a:t>
            </a:r>
            <a:r>
              <a:rPr lang="en-US" u="sng"/>
              <a:t>OMAmer to bind to its recognized protein</a:t>
            </a:r>
          </a:p>
          <a:p>
            <a:pPr lvl="1">
              <a:spcBef>
                <a:spcPct val="0"/>
              </a:spcBef>
            </a:pPr>
            <a:r>
              <a:rPr lang="en-US" sz="1600" i="1"/>
              <a:t>Capture the SOMAmer/protein complex on beads</a:t>
            </a:r>
          </a:p>
          <a:p>
            <a:pPr lvl="1">
              <a:spcBef>
                <a:spcPct val="0"/>
              </a:spcBef>
            </a:pPr>
            <a:r>
              <a:rPr lang="en-US" sz="1600" u="sng"/>
              <a:t>Purpose: wash away unwanted unbound proteins</a:t>
            </a:r>
            <a:r>
              <a:rPr lang="en-US" sz="1600"/>
              <a:t> </a:t>
            </a:r>
          </a:p>
          <a:p>
            <a:pPr eaLnBrk="1" hangingPunct="1">
              <a:spcBef>
                <a:spcPct val="0"/>
              </a:spcBef>
            </a:pPr>
            <a:r>
              <a:rPr lang="en-US" i="1"/>
              <a:t>Release protein SOMAmer complex back into solution using photo-cleavage</a:t>
            </a:r>
          </a:p>
          <a:p>
            <a:pPr>
              <a:spcBef>
                <a:spcPct val="0"/>
              </a:spcBef>
            </a:pPr>
            <a:r>
              <a:rPr lang="en-US" i="1"/>
              <a:t>Capture the complex a second time using the tagged protein</a:t>
            </a:r>
          </a:p>
          <a:p>
            <a:pPr>
              <a:spcBef>
                <a:spcPct val="0"/>
              </a:spcBef>
            </a:pPr>
            <a:r>
              <a:rPr lang="en-US" u="sng"/>
              <a:t>Purpose: wash away aptamers with no protein</a:t>
            </a:r>
          </a:p>
          <a:p>
            <a:r>
              <a:rPr lang="en-US" i="1"/>
              <a:t>Release bound SOMAmer and detect using any DNA detection technique and its fluorescent tag </a:t>
            </a:r>
            <a:endParaRPr lang="en-US"/>
          </a:p>
        </p:txBody>
      </p:sp>
    </p:spTree>
    <p:extLst>
      <p:ext uri="{BB962C8B-B14F-4D97-AF65-F5344CB8AC3E}">
        <p14:creationId xmlns:p14="http://schemas.microsoft.com/office/powerpoint/2010/main" val="92613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Discovery Algorithm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67107E-DCDF-455E-AF8D-C213320C1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687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25FBFE-7A88-4754-BCFD-BCA4E2019B7A}" type="datetimeFigureOut">
              <a:rPr lang="en-US" smtClean="0"/>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BC8F6-568E-44B4-A3D7-865B96E44382}" type="slidenum">
              <a:rPr lang="en-US" smtClean="0"/>
              <a:t>‹#›</a:t>
            </a:fld>
            <a:endParaRPr lang="en-US"/>
          </a:p>
        </p:txBody>
      </p:sp>
    </p:spTree>
    <p:extLst>
      <p:ext uri="{BB962C8B-B14F-4D97-AF65-F5344CB8AC3E}">
        <p14:creationId xmlns:p14="http://schemas.microsoft.com/office/powerpoint/2010/main" val="132301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25FBFE-7A88-4754-BCFD-BCA4E2019B7A}" type="datetimeFigureOut">
              <a:rPr lang="en-US" smtClean="0"/>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BC8F6-568E-44B4-A3D7-865B96E44382}" type="slidenum">
              <a:rPr lang="en-US" smtClean="0"/>
              <a:t>‹#›</a:t>
            </a:fld>
            <a:endParaRPr lang="en-US"/>
          </a:p>
        </p:txBody>
      </p:sp>
    </p:spTree>
    <p:extLst>
      <p:ext uri="{BB962C8B-B14F-4D97-AF65-F5344CB8AC3E}">
        <p14:creationId xmlns:p14="http://schemas.microsoft.com/office/powerpoint/2010/main" val="3970739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25FBFE-7A88-4754-BCFD-BCA4E2019B7A}" type="datetimeFigureOut">
              <a:rPr lang="en-US" smtClean="0"/>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BC8F6-568E-44B4-A3D7-865B96E44382}" type="slidenum">
              <a:rPr lang="en-US" smtClean="0"/>
              <a:t>‹#›</a:t>
            </a:fld>
            <a:endParaRPr lang="en-US"/>
          </a:p>
        </p:txBody>
      </p:sp>
    </p:spTree>
    <p:extLst>
      <p:ext uri="{BB962C8B-B14F-4D97-AF65-F5344CB8AC3E}">
        <p14:creationId xmlns:p14="http://schemas.microsoft.com/office/powerpoint/2010/main" val="3731560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DCA425-5500-46A9-B8EC-6C400AD07D31}" type="datetimeFigureOut">
              <a:rPr lang="en-US" smtClean="0"/>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B9EC8-B999-480C-A9DC-B0AFC1D99A7C}" type="slidenum">
              <a:rPr lang="en-US" smtClean="0"/>
              <a:t>‹#›</a:t>
            </a:fld>
            <a:endParaRPr lang="en-US"/>
          </a:p>
        </p:txBody>
      </p:sp>
    </p:spTree>
    <p:extLst>
      <p:ext uri="{BB962C8B-B14F-4D97-AF65-F5344CB8AC3E}">
        <p14:creationId xmlns:p14="http://schemas.microsoft.com/office/powerpoint/2010/main" val="2602103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DCA425-5500-46A9-B8EC-6C400AD07D31}" type="datetimeFigureOut">
              <a:rPr lang="en-US" smtClean="0"/>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B9EC8-B999-480C-A9DC-B0AFC1D99A7C}" type="slidenum">
              <a:rPr lang="en-US" smtClean="0"/>
              <a:t>‹#›</a:t>
            </a:fld>
            <a:endParaRPr lang="en-US"/>
          </a:p>
        </p:txBody>
      </p:sp>
    </p:spTree>
    <p:extLst>
      <p:ext uri="{BB962C8B-B14F-4D97-AF65-F5344CB8AC3E}">
        <p14:creationId xmlns:p14="http://schemas.microsoft.com/office/powerpoint/2010/main" val="2669826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DCA425-5500-46A9-B8EC-6C400AD07D31}" type="datetimeFigureOut">
              <a:rPr lang="en-US" smtClean="0"/>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B9EC8-B999-480C-A9DC-B0AFC1D99A7C}" type="slidenum">
              <a:rPr lang="en-US" smtClean="0"/>
              <a:t>‹#›</a:t>
            </a:fld>
            <a:endParaRPr lang="en-US"/>
          </a:p>
        </p:txBody>
      </p:sp>
    </p:spTree>
    <p:extLst>
      <p:ext uri="{BB962C8B-B14F-4D97-AF65-F5344CB8AC3E}">
        <p14:creationId xmlns:p14="http://schemas.microsoft.com/office/powerpoint/2010/main" val="3740312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DCA425-5500-46A9-B8EC-6C400AD07D31}" type="datetimeFigureOut">
              <a:rPr lang="en-US" smtClean="0"/>
              <a:t>9/13/2017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B9EC8-B999-480C-A9DC-B0AFC1D99A7C}" type="slidenum">
              <a:rPr lang="en-US" smtClean="0"/>
              <a:t>‹#›</a:t>
            </a:fld>
            <a:endParaRPr lang="en-US"/>
          </a:p>
        </p:txBody>
      </p:sp>
    </p:spTree>
    <p:extLst>
      <p:ext uri="{BB962C8B-B14F-4D97-AF65-F5344CB8AC3E}">
        <p14:creationId xmlns:p14="http://schemas.microsoft.com/office/powerpoint/2010/main" val="2279840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DCA425-5500-46A9-B8EC-6C400AD07D31}" type="datetimeFigureOut">
              <a:rPr lang="en-US" smtClean="0"/>
              <a:t>9/13/2017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B9EC8-B999-480C-A9DC-B0AFC1D99A7C}" type="slidenum">
              <a:rPr lang="en-US" smtClean="0"/>
              <a:t>‹#›</a:t>
            </a:fld>
            <a:endParaRPr lang="en-US"/>
          </a:p>
        </p:txBody>
      </p:sp>
    </p:spTree>
    <p:extLst>
      <p:ext uri="{BB962C8B-B14F-4D97-AF65-F5344CB8AC3E}">
        <p14:creationId xmlns:p14="http://schemas.microsoft.com/office/powerpoint/2010/main" val="491001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DCA425-5500-46A9-B8EC-6C400AD07D31}" type="datetimeFigureOut">
              <a:rPr lang="en-US" smtClean="0"/>
              <a:t>9/13/2017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B9EC8-B999-480C-A9DC-B0AFC1D99A7C}" type="slidenum">
              <a:rPr lang="en-US" smtClean="0"/>
              <a:t>‹#›</a:t>
            </a:fld>
            <a:endParaRPr lang="en-US"/>
          </a:p>
        </p:txBody>
      </p:sp>
    </p:spTree>
    <p:extLst>
      <p:ext uri="{BB962C8B-B14F-4D97-AF65-F5344CB8AC3E}">
        <p14:creationId xmlns:p14="http://schemas.microsoft.com/office/powerpoint/2010/main" val="3100034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DCA425-5500-46A9-B8EC-6C400AD07D31}" type="datetimeFigureOut">
              <a:rPr lang="en-US" smtClean="0"/>
              <a:t>9/13/2017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B9EC8-B999-480C-A9DC-B0AFC1D99A7C}" type="slidenum">
              <a:rPr lang="en-US" smtClean="0"/>
              <a:t>‹#›</a:t>
            </a:fld>
            <a:endParaRPr lang="en-US"/>
          </a:p>
        </p:txBody>
      </p:sp>
    </p:spTree>
    <p:extLst>
      <p:ext uri="{BB962C8B-B14F-4D97-AF65-F5344CB8AC3E}">
        <p14:creationId xmlns:p14="http://schemas.microsoft.com/office/powerpoint/2010/main" val="2711129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DCA425-5500-46A9-B8EC-6C400AD07D31}" type="datetimeFigureOut">
              <a:rPr lang="en-US" smtClean="0"/>
              <a:t>9/13/2017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B9EC8-B999-480C-A9DC-B0AFC1D99A7C}" type="slidenum">
              <a:rPr lang="en-US" smtClean="0"/>
              <a:t>‹#›</a:t>
            </a:fld>
            <a:endParaRPr lang="en-US"/>
          </a:p>
        </p:txBody>
      </p:sp>
    </p:spTree>
    <p:extLst>
      <p:ext uri="{BB962C8B-B14F-4D97-AF65-F5344CB8AC3E}">
        <p14:creationId xmlns:p14="http://schemas.microsoft.com/office/powerpoint/2010/main" val="350118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25FBFE-7A88-4754-BCFD-BCA4E2019B7A}" type="datetimeFigureOut">
              <a:rPr lang="en-US" smtClean="0"/>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BC8F6-568E-44B4-A3D7-865B96E44382}" type="slidenum">
              <a:rPr lang="en-US" smtClean="0"/>
              <a:t>‹#›</a:t>
            </a:fld>
            <a:endParaRPr lang="en-US"/>
          </a:p>
        </p:txBody>
      </p:sp>
    </p:spTree>
    <p:extLst>
      <p:ext uri="{BB962C8B-B14F-4D97-AF65-F5344CB8AC3E}">
        <p14:creationId xmlns:p14="http://schemas.microsoft.com/office/powerpoint/2010/main" val="3820961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DCA425-5500-46A9-B8EC-6C400AD07D31}" type="datetimeFigureOut">
              <a:rPr lang="en-US" smtClean="0"/>
              <a:t>9/13/2017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B9EC8-B999-480C-A9DC-B0AFC1D99A7C}" type="slidenum">
              <a:rPr lang="en-US" smtClean="0"/>
              <a:t>‹#›</a:t>
            </a:fld>
            <a:endParaRPr lang="en-US"/>
          </a:p>
        </p:txBody>
      </p:sp>
    </p:spTree>
    <p:extLst>
      <p:ext uri="{BB962C8B-B14F-4D97-AF65-F5344CB8AC3E}">
        <p14:creationId xmlns:p14="http://schemas.microsoft.com/office/powerpoint/2010/main" val="2229580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DCA425-5500-46A9-B8EC-6C400AD07D31}" type="datetimeFigureOut">
              <a:rPr lang="en-US" smtClean="0"/>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B9EC8-B999-480C-A9DC-B0AFC1D99A7C}" type="slidenum">
              <a:rPr lang="en-US" smtClean="0"/>
              <a:t>‹#›</a:t>
            </a:fld>
            <a:endParaRPr lang="en-US"/>
          </a:p>
        </p:txBody>
      </p:sp>
    </p:spTree>
    <p:extLst>
      <p:ext uri="{BB962C8B-B14F-4D97-AF65-F5344CB8AC3E}">
        <p14:creationId xmlns:p14="http://schemas.microsoft.com/office/powerpoint/2010/main" val="142279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DCA425-5500-46A9-B8EC-6C400AD07D31}" type="datetimeFigureOut">
              <a:rPr lang="en-US" smtClean="0"/>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B9EC8-B999-480C-A9DC-B0AFC1D99A7C}" type="slidenum">
              <a:rPr lang="en-US" smtClean="0"/>
              <a:t>‹#›</a:t>
            </a:fld>
            <a:endParaRPr lang="en-US"/>
          </a:p>
        </p:txBody>
      </p:sp>
    </p:spTree>
    <p:extLst>
      <p:ext uri="{BB962C8B-B14F-4D97-AF65-F5344CB8AC3E}">
        <p14:creationId xmlns:p14="http://schemas.microsoft.com/office/powerpoint/2010/main" val="3931561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25FBFE-7A88-4754-BCFD-BCA4E2019B7A}" type="datetimeFigureOut">
              <a:rPr lang="en-US" smtClean="0"/>
              <a:t>9/13/2017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BC8F6-568E-44B4-A3D7-865B96E44382}" type="slidenum">
              <a:rPr lang="en-US" smtClean="0"/>
              <a:t>‹#›</a:t>
            </a:fld>
            <a:endParaRPr lang="en-US"/>
          </a:p>
        </p:txBody>
      </p:sp>
    </p:spTree>
    <p:extLst>
      <p:ext uri="{BB962C8B-B14F-4D97-AF65-F5344CB8AC3E}">
        <p14:creationId xmlns:p14="http://schemas.microsoft.com/office/powerpoint/2010/main" val="1874396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25FBFE-7A88-4754-BCFD-BCA4E2019B7A}" type="datetimeFigureOut">
              <a:rPr lang="en-US" smtClean="0"/>
              <a:t>9/13/2017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BC8F6-568E-44B4-A3D7-865B96E44382}" type="slidenum">
              <a:rPr lang="en-US" smtClean="0"/>
              <a:t>‹#›</a:t>
            </a:fld>
            <a:endParaRPr lang="en-US"/>
          </a:p>
        </p:txBody>
      </p:sp>
    </p:spTree>
    <p:extLst>
      <p:ext uri="{BB962C8B-B14F-4D97-AF65-F5344CB8AC3E}">
        <p14:creationId xmlns:p14="http://schemas.microsoft.com/office/powerpoint/2010/main" val="175893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25FBFE-7A88-4754-BCFD-BCA4E2019B7A}" type="datetimeFigureOut">
              <a:rPr lang="en-US" smtClean="0"/>
              <a:t>9/13/2017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BC8F6-568E-44B4-A3D7-865B96E44382}" type="slidenum">
              <a:rPr lang="en-US" smtClean="0"/>
              <a:t>‹#›</a:t>
            </a:fld>
            <a:endParaRPr lang="en-US"/>
          </a:p>
        </p:txBody>
      </p:sp>
    </p:spTree>
    <p:extLst>
      <p:ext uri="{BB962C8B-B14F-4D97-AF65-F5344CB8AC3E}">
        <p14:creationId xmlns:p14="http://schemas.microsoft.com/office/powerpoint/2010/main" val="3902695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25FBFE-7A88-4754-BCFD-BCA4E2019B7A}" type="datetimeFigureOut">
              <a:rPr lang="en-US" smtClean="0"/>
              <a:t>9/13/2017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BC8F6-568E-44B4-A3D7-865B96E44382}" type="slidenum">
              <a:rPr lang="en-US" smtClean="0"/>
              <a:t>‹#›</a:t>
            </a:fld>
            <a:endParaRPr lang="en-US"/>
          </a:p>
        </p:txBody>
      </p:sp>
    </p:spTree>
    <p:extLst>
      <p:ext uri="{BB962C8B-B14F-4D97-AF65-F5344CB8AC3E}">
        <p14:creationId xmlns:p14="http://schemas.microsoft.com/office/powerpoint/2010/main" val="1626268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25FBFE-7A88-4754-BCFD-BCA4E2019B7A}" type="datetimeFigureOut">
              <a:rPr lang="en-US" smtClean="0"/>
              <a:t>9/13/2017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BC8F6-568E-44B4-A3D7-865B96E44382}" type="slidenum">
              <a:rPr lang="en-US" smtClean="0"/>
              <a:t>‹#›</a:t>
            </a:fld>
            <a:endParaRPr lang="en-US"/>
          </a:p>
        </p:txBody>
      </p:sp>
    </p:spTree>
    <p:extLst>
      <p:ext uri="{BB962C8B-B14F-4D97-AF65-F5344CB8AC3E}">
        <p14:creationId xmlns:p14="http://schemas.microsoft.com/office/powerpoint/2010/main" val="3900784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25FBFE-7A88-4754-BCFD-BCA4E2019B7A}" type="datetimeFigureOut">
              <a:rPr lang="en-US" smtClean="0"/>
              <a:t>9/13/2017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BC8F6-568E-44B4-A3D7-865B96E44382}" type="slidenum">
              <a:rPr lang="en-US" smtClean="0"/>
              <a:t>‹#›</a:t>
            </a:fld>
            <a:endParaRPr lang="en-US"/>
          </a:p>
        </p:txBody>
      </p:sp>
    </p:spTree>
    <p:extLst>
      <p:ext uri="{BB962C8B-B14F-4D97-AF65-F5344CB8AC3E}">
        <p14:creationId xmlns:p14="http://schemas.microsoft.com/office/powerpoint/2010/main" val="207593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25FBFE-7A88-4754-BCFD-BCA4E2019B7A}" type="datetimeFigureOut">
              <a:rPr lang="en-US" smtClean="0"/>
              <a:t>9/13/2017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BC8F6-568E-44B4-A3D7-865B96E44382}" type="slidenum">
              <a:rPr lang="en-US" smtClean="0"/>
              <a:t>‹#›</a:t>
            </a:fld>
            <a:endParaRPr lang="en-US"/>
          </a:p>
        </p:txBody>
      </p:sp>
    </p:spTree>
    <p:extLst>
      <p:ext uri="{BB962C8B-B14F-4D97-AF65-F5344CB8AC3E}">
        <p14:creationId xmlns:p14="http://schemas.microsoft.com/office/powerpoint/2010/main" val="412923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5FBFE-7A88-4754-BCFD-BCA4E2019B7A}" type="datetimeFigureOut">
              <a:rPr lang="en-US" smtClean="0"/>
              <a:t>9/13/2017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BC8F6-568E-44B4-A3D7-865B96E44382}" type="slidenum">
              <a:rPr lang="en-US" smtClean="0"/>
              <a:t>‹#›</a:t>
            </a:fld>
            <a:endParaRPr lang="en-US"/>
          </a:p>
        </p:txBody>
      </p:sp>
    </p:spTree>
    <p:extLst>
      <p:ext uri="{BB962C8B-B14F-4D97-AF65-F5344CB8AC3E}">
        <p14:creationId xmlns:p14="http://schemas.microsoft.com/office/powerpoint/2010/main" val="3696596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CA425-5500-46A9-B8EC-6C400AD07D31}" type="datetimeFigureOut">
              <a:rPr lang="en-US" smtClean="0"/>
              <a:t>9/13/2017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B9EC8-B999-480C-A9DC-B0AFC1D99A7C}" type="slidenum">
              <a:rPr lang="en-US" smtClean="0"/>
              <a:t>‹#›</a:t>
            </a:fld>
            <a:endParaRPr lang="en-US"/>
          </a:p>
        </p:txBody>
      </p:sp>
    </p:spTree>
    <p:extLst>
      <p:ext uri="{BB962C8B-B14F-4D97-AF65-F5344CB8AC3E}">
        <p14:creationId xmlns:p14="http://schemas.microsoft.com/office/powerpoint/2010/main" val="409402620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wmf"/><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31358"/>
            <a:ext cx="9144000" cy="2387600"/>
          </a:xfrm>
        </p:spPr>
        <p:txBody>
          <a:bodyPr>
            <a:noAutofit/>
          </a:bodyPr>
          <a:lstStyle/>
          <a:p>
            <a:r>
              <a:rPr lang="en-US" sz="4000" b="1" dirty="0">
                <a:latin typeface="Comic Sans MS" panose="030F0702030302020204" pitchFamily="66" charset="0"/>
              </a:rPr>
              <a:t>Ten Years of Mesothelioma Biomarkers: Controversy and </a:t>
            </a:r>
            <a:r>
              <a:rPr lang="en-US" sz="4000" b="1" dirty="0" smtClean="0">
                <a:latin typeface="Comic Sans MS" panose="030F0702030302020204" pitchFamily="66" charset="0"/>
              </a:rPr>
              <a:t>Evolution</a:t>
            </a:r>
            <a:endParaRPr lang="en-US" sz="4000" dirty="0">
              <a:latin typeface="Comic Sans MS" panose="030F0702030302020204" pitchFamily="66" charset="0"/>
            </a:endParaRPr>
          </a:p>
        </p:txBody>
      </p:sp>
      <p:sp>
        <p:nvSpPr>
          <p:cNvPr id="3" name="Subtitle 2"/>
          <p:cNvSpPr>
            <a:spLocks noGrp="1"/>
          </p:cNvSpPr>
          <p:nvPr>
            <p:ph type="subTitle" idx="1"/>
          </p:nvPr>
        </p:nvSpPr>
        <p:spPr>
          <a:xfrm>
            <a:off x="411480" y="4966867"/>
            <a:ext cx="11159490" cy="1655762"/>
          </a:xfrm>
        </p:spPr>
        <p:txBody>
          <a:bodyPr>
            <a:normAutofit/>
          </a:bodyPr>
          <a:lstStyle/>
          <a:p>
            <a:r>
              <a:rPr lang="en-US" sz="2000" dirty="0" smtClean="0">
                <a:latin typeface="Comic Sans MS" panose="030F0702030302020204" pitchFamily="66" charset="0"/>
              </a:rPr>
              <a:t>EDRN Seattle September 2017</a:t>
            </a:r>
            <a:endParaRPr lang="en-US" sz="20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028950" y="3259791"/>
            <a:ext cx="5704656" cy="1225410"/>
          </a:xfrm>
          <a:prstGeom prst="rect">
            <a:avLst/>
          </a:prstGeom>
        </p:spPr>
      </p:pic>
    </p:spTree>
    <p:extLst>
      <p:ext uri="{BB962C8B-B14F-4D97-AF65-F5344CB8AC3E}">
        <p14:creationId xmlns:p14="http://schemas.microsoft.com/office/powerpoint/2010/main" val="626014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165860" y="182880"/>
            <a:ext cx="10069829" cy="656082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1795475" y="1551057"/>
            <a:ext cx="7905826" cy="253031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79575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52837596"/>
              </p:ext>
            </p:extLst>
          </p:nvPr>
        </p:nvGraphicFramePr>
        <p:xfrm>
          <a:off x="953814" y="297688"/>
          <a:ext cx="10043844" cy="2616200"/>
        </p:xfrm>
        <a:graphic>
          <a:graphicData uri="http://schemas.openxmlformats.org/drawingml/2006/table">
            <a:tbl>
              <a:tblPr>
                <a:tableStyleId>{5C22544A-7EE6-4342-B048-85BDC9FD1C3A}</a:tableStyleId>
              </a:tblPr>
              <a:tblGrid>
                <a:gridCol w="836987"/>
                <a:gridCol w="574026"/>
                <a:gridCol w="830318"/>
                <a:gridCol w="693682"/>
                <a:gridCol w="1249922"/>
                <a:gridCol w="747044"/>
                <a:gridCol w="926930"/>
                <a:gridCol w="836987"/>
                <a:gridCol w="836987"/>
                <a:gridCol w="836987"/>
                <a:gridCol w="836987"/>
                <a:gridCol w="836987"/>
              </a:tblGrid>
              <a:tr h="182880">
                <a:tc gridSpan="6">
                  <a:txBody>
                    <a:bodyPr/>
                    <a:lstStyle/>
                    <a:p>
                      <a:pPr algn="ctr" fontAlgn="b"/>
                      <a:r>
                        <a:rPr lang="en-US" sz="1000" b="1" i="0" u="none" strike="noStrike" baseline="0" dirty="0" err="1" smtClean="0">
                          <a:solidFill>
                            <a:sysClr val="windowText" lastClr="000000"/>
                          </a:solidFill>
                          <a:effectLst/>
                          <a:latin typeface="Calibri" panose="020F0502020204030204" pitchFamily="34" charset="0"/>
                        </a:rPr>
                        <a:t>asRNA</a:t>
                      </a:r>
                      <a:r>
                        <a:rPr lang="en-US" sz="1000" b="1" i="0" u="none" strike="noStrike" baseline="0" dirty="0" smtClean="0">
                          <a:solidFill>
                            <a:sysClr val="windowText" lastClr="000000"/>
                          </a:solidFill>
                          <a:effectLst/>
                          <a:latin typeface="Calibri" panose="020F0502020204030204" pitchFamily="34" charset="0"/>
                        </a:rPr>
                        <a:t> EFEMP1 HP1</a:t>
                      </a:r>
                      <a:endParaRPr lang="en-US" sz="1000" b="1" i="0" u="none" strike="noStrike" dirty="0">
                        <a:solidFill>
                          <a:sysClr val="windowText" lastClr="000000"/>
                        </a:solidFill>
                        <a:effectLst/>
                        <a:latin typeface="Calibri" panose="020F0502020204030204" pitchFamily="34" charset="0"/>
                      </a:endParaRPr>
                    </a:p>
                  </a:txBody>
                  <a:tcPr marL="8023" marR="8023" marT="8023" marB="0" anchor="b"/>
                </a:tc>
                <a:tc hMerge="1">
                  <a:txBody>
                    <a:bodyPr/>
                    <a:lstStyle/>
                    <a:p>
                      <a:pPr algn="ctr" fontAlgn="b"/>
                      <a:endParaRPr lang="en-US" sz="900" b="1" i="0" u="none" strike="noStrike" dirty="0">
                        <a:solidFill>
                          <a:srgbClr val="FFFFFF"/>
                        </a:solidFill>
                        <a:effectLst/>
                        <a:latin typeface="Calibri" panose="020F0502020204030204" pitchFamily="34" charset="0"/>
                      </a:endParaRPr>
                    </a:p>
                  </a:txBody>
                  <a:tcPr marL="8023" marR="8023" marT="8023" marB="0" anchor="b"/>
                </a:tc>
                <a:tc hMerge="1">
                  <a:txBody>
                    <a:bodyPr/>
                    <a:lstStyle/>
                    <a:p>
                      <a:pPr algn="ctr" fontAlgn="b"/>
                      <a:endParaRPr lang="en-US" sz="900" b="1" i="0" u="none" strike="noStrike" dirty="0">
                        <a:solidFill>
                          <a:srgbClr val="FFFFFF"/>
                        </a:solidFill>
                        <a:effectLst/>
                        <a:latin typeface="Calibri" panose="020F0502020204030204" pitchFamily="34" charset="0"/>
                      </a:endParaRPr>
                    </a:p>
                  </a:txBody>
                  <a:tcPr marL="8023" marR="8023" marT="8023" marB="0" anchor="b"/>
                </a:tc>
                <a:tc hMerge="1">
                  <a:txBody>
                    <a:bodyPr/>
                    <a:lstStyle/>
                    <a:p>
                      <a:pPr algn="l" fontAlgn="b"/>
                      <a:endParaRPr lang="en-US" sz="900" b="1" i="0" u="none" strike="noStrike" dirty="0">
                        <a:solidFill>
                          <a:srgbClr val="FFFFFF"/>
                        </a:solidFill>
                        <a:effectLst/>
                        <a:latin typeface="Calibri" panose="020F0502020204030204" pitchFamily="34" charset="0"/>
                      </a:endParaRPr>
                    </a:p>
                  </a:txBody>
                  <a:tcPr marL="8023" marR="8023" marT="8023" marB="0" anchor="b"/>
                </a:tc>
                <a:tc hMerge="1">
                  <a:txBody>
                    <a:bodyPr/>
                    <a:lstStyle/>
                    <a:p>
                      <a:pPr algn="l" fontAlgn="b"/>
                      <a:endParaRPr lang="en-US" sz="900" b="1" i="0" u="none" strike="noStrike" dirty="0">
                        <a:solidFill>
                          <a:srgbClr val="FFFFFF"/>
                        </a:solidFill>
                        <a:effectLst/>
                        <a:latin typeface="Calibri" panose="020F0502020204030204" pitchFamily="34" charset="0"/>
                      </a:endParaRPr>
                    </a:p>
                  </a:txBody>
                  <a:tcPr marL="8023" marR="8023" marT="8023" marB="0" anchor="b"/>
                </a:tc>
                <a:tc hMerge="1">
                  <a:txBody>
                    <a:bodyPr/>
                    <a:lstStyle/>
                    <a:p>
                      <a:pPr algn="l" fontAlgn="b"/>
                      <a:endParaRPr lang="en-US" sz="900" b="0" i="0" u="none" strike="noStrike" dirty="0">
                        <a:solidFill>
                          <a:srgbClr val="000000"/>
                        </a:solidFill>
                        <a:effectLst/>
                        <a:latin typeface="Calibri" panose="020F0502020204030204" pitchFamily="34" charset="0"/>
                      </a:endParaRPr>
                    </a:p>
                  </a:txBody>
                  <a:tcPr marL="8023" marR="8023" marT="8023" marB="0" anchor="b"/>
                </a:tc>
                <a:tc gridSpan="6">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baseline="0" dirty="0" err="1" smtClean="0">
                          <a:solidFill>
                            <a:sysClr val="windowText" lastClr="000000"/>
                          </a:solidFill>
                          <a:effectLst/>
                          <a:latin typeface="Calibri" panose="020F0502020204030204" pitchFamily="34" charset="0"/>
                        </a:rPr>
                        <a:t>asRNA</a:t>
                      </a:r>
                      <a:r>
                        <a:rPr lang="en-US" sz="1000" b="1" i="0" u="none" strike="noStrike" baseline="0" dirty="0" smtClean="0">
                          <a:solidFill>
                            <a:sysClr val="windowText" lastClr="000000"/>
                          </a:solidFill>
                          <a:effectLst/>
                          <a:latin typeface="Calibri" panose="020F0502020204030204" pitchFamily="34" charset="0"/>
                        </a:rPr>
                        <a:t> EFEMP1 H2595</a:t>
                      </a:r>
                      <a:endParaRPr lang="en-US" sz="1000" b="1" i="0" u="none" strike="noStrike" dirty="0">
                        <a:solidFill>
                          <a:srgbClr val="FFFFFF"/>
                        </a:solidFill>
                        <a:effectLst/>
                        <a:latin typeface="Calibri" panose="020F0502020204030204" pitchFamily="34" charset="0"/>
                      </a:endParaRPr>
                    </a:p>
                  </a:txBody>
                  <a:tcPr marL="8023" marR="8023" marT="8023" marB="0" anchor="b"/>
                </a:tc>
                <a:tc hMerge="1">
                  <a:txBody>
                    <a:bodyPr/>
                    <a:lstStyle/>
                    <a:p>
                      <a:pPr algn="ctr" fontAlgn="b"/>
                      <a:endParaRPr lang="en-US" sz="900" b="1" i="0" u="none" strike="noStrike" dirty="0">
                        <a:solidFill>
                          <a:srgbClr val="FFFFFF"/>
                        </a:solidFill>
                        <a:effectLst/>
                        <a:latin typeface="Calibri" panose="020F0502020204030204" pitchFamily="34" charset="0"/>
                      </a:endParaRPr>
                    </a:p>
                  </a:txBody>
                  <a:tcPr marL="8023" marR="8023" marT="8023" marB="0" anchor="b"/>
                </a:tc>
                <a:tc hMerge="1">
                  <a:txBody>
                    <a:bodyPr/>
                    <a:lstStyle/>
                    <a:p>
                      <a:pPr algn="ctr" fontAlgn="b"/>
                      <a:endParaRPr lang="en-US" sz="900" b="1" i="0" u="none" strike="noStrike" dirty="0">
                        <a:solidFill>
                          <a:srgbClr val="FFFFFF"/>
                        </a:solidFill>
                        <a:effectLst/>
                        <a:latin typeface="Calibri" panose="020F0502020204030204" pitchFamily="34" charset="0"/>
                      </a:endParaRPr>
                    </a:p>
                  </a:txBody>
                  <a:tcPr marL="8023" marR="8023" marT="8023" marB="0" anchor="b"/>
                </a:tc>
                <a:tc hMerge="1">
                  <a:txBody>
                    <a:bodyPr/>
                    <a:lstStyle/>
                    <a:p>
                      <a:pPr algn="l" fontAlgn="b"/>
                      <a:endParaRPr lang="en-US" sz="900" b="1" i="0" u="none" strike="noStrike" dirty="0">
                        <a:solidFill>
                          <a:srgbClr val="FFFFFF"/>
                        </a:solidFill>
                        <a:effectLst/>
                        <a:latin typeface="Calibri" panose="020F0502020204030204" pitchFamily="34" charset="0"/>
                      </a:endParaRPr>
                    </a:p>
                  </a:txBody>
                  <a:tcPr marL="8023" marR="8023" marT="8023" marB="0" anchor="b"/>
                </a:tc>
                <a:tc hMerge="1">
                  <a:txBody>
                    <a:bodyPr/>
                    <a:lstStyle/>
                    <a:p>
                      <a:pPr algn="l" fontAlgn="b"/>
                      <a:endParaRPr lang="en-US" sz="900" b="1" i="0" u="none" strike="noStrike" dirty="0">
                        <a:solidFill>
                          <a:srgbClr val="FFFFFF"/>
                        </a:solidFill>
                        <a:effectLst/>
                        <a:latin typeface="Calibri" panose="020F0502020204030204" pitchFamily="34" charset="0"/>
                      </a:endParaRPr>
                    </a:p>
                  </a:txBody>
                  <a:tcPr marL="8023" marR="8023" marT="8023" marB="0" anchor="b"/>
                </a:tc>
                <a:tc hMerge="1">
                  <a:txBody>
                    <a:bodyPr/>
                    <a:lstStyle/>
                    <a:p>
                      <a:endParaRPr lang="en-US"/>
                    </a:p>
                  </a:txBody>
                  <a:tcPr/>
                </a:tc>
              </a:tr>
              <a:tr h="182880">
                <a:tc>
                  <a:txBody>
                    <a:bodyPr/>
                    <a:lstStyle/>
                    <a:p>
                      <a:pPr algn="ctr" fontAlgn="b"/>
                      <a:r>
                        <a:rPr lang="en-US" sz="1000" b="1" u="none" strike="noStrike" dirty="0">
                          <a:effectLst/>
                        </a:rPr>
                        <a:t>p-value</a:t>
                      </a:r>
                      <a:endParaRPr lang="en-US" sz="1000" b="1" i="0" u="none" strike="noStrike" dirty="0">
                        <a:solidFill>
                          <a:srgbClr val="FFFFFF"/>
                        </a:solidFill>
                        <a:effectLst/>
                        <a:latin typeface="Calibri" panose="020F0502020204030204" pitchFamily="34" charset="0"/>
                      </a:endParaRPr>
                    </a:p>
                  </a:txBody>
                  <a:tcPr marL="8023" marR="8023" marT="8023" marB="0" anchor="b"/>
                </a:tc>
                <a:tc>
                  <a:txBody>
                    <a:bodyPr/>
                    <a:lstStyle/>
                    <a:p>
                      <a:pPr algn="ctr" fontAlgn="b"/>
                      <a:r>
                        <a:rPr lang="en-US" sz="1000" b="1" u="none" strike="noStrike" dirty="0">
                          <a:effectLst/>
                        </a:rPr>
                        <a:t>regulation</a:t>
                      </a:r>
                      <a:endParaRPr lang="en-US" sz="1000" b="1" i="0" u="none" strike="noStrike" dirty="0">
                        <a:solidFill>
                          <a:srgbClr val="FFFFFF"/>
                        </a:solidFill>
                        <a:effectLst/>
                        <a:latin typeface="Calibri" panose="020F0502020204030204" pitchFamily="34" charset="0"/>
                      </a:endParaRPr>
                    </a:p>
                  </a:txBody>
                  <a:tcPr marL="8023" marR="8023" marT="8023" marB="0" anchor="b"/>
                </a:tc>
                <a:tc>
                  <a:txBody>
                    <a:bodyPr/>
                    <a:lstStyle/>
                    <a:p>
                      <a:pPr algn="ctr" fontAlgn="b"/>
                      <a:r>
                        <a:rPr lang="en-US" sz="1000" b="1" u="none" strike="noStrike" dirty="0" err="1">
                          <a:effectLst/>
                        </a:rPr>
                        <a:t>FCAbsolute</a:t>
                      </a:r>
                      <a:endParaRPr lang="en-US" sz="1000" b="1" i="0" u="none" strike="noStrike" dirty="0">
                        <a:solidFill>
                          <a:srgbClr val="FFFFFF"/>
                        </a:solidFill>
                        <a:effectLst/>
                        <a:latin typeface="Calibri" panose="020F0502020204030204" pitchFamily="34" charset="0"/>
                      </a:endParaRPr>
                    </a:p>
                  </a:txBody>
                  <a:tcPr marL="8023" marR="8023" marT="8023" marB="0" anchor="b"/>
                </a:tc>
                <a:tc>
                  <a:txBody>
                    <a:bodyPr/>
                    <a:lstStyle/>
                    <a:p>
                      <a:pPr algn="l" fontAlgn="b"/>
                      <a:r>
                        <a:rPr lang="en-US" sz="1000" b="1" u="none" strike="noStrike" dirty="0" err="1">
                          <a:effectLst/>
                        </a:rPr>
                        <a:t>genesymbol</a:t>
                      </a:r>
                      <a:endParaRPr lang="en-US" sz="1000" b="1" i="0" u="none" strike="noStrike" dirty="0">
                        <a:solidFill>
                          <a:srgbClr val="FFFFFF"/>
                        </a:solidFill>
                        <a:effectLst/>
                        <a:latin typeface="Calibri" panose="020F0502020204030204" pitchFamily="34" charset="0"/>
                      </a:endParaRPr>
                    </a:p>
                  </a:txBody>
                  <a:tcPr marL="8023" marR="8023" marT="8023" marB="0" anchor="b"/>
                </a:tc>
                <a:tc>
                  <a:txBody>
                    <a:bodyPr/>
                    <a:lstStyle/>
                    <a:p>
                      <a:pPr algn="l" fontAlgn="b"/>
                      <a:r>
                        <a:rPr lang="en-US" sz="1000" b="1" u="none" strike="noStrike" dirty="0" err="1" smtClean="0">
                          <a:effectLst/>
                        </a:rPr>
                        <a:t>genedescription</a:t>
                      </a:r>
                      <a:endParaRPr lang="en-US" sz="1000" b="1" i="0" u="none" strike="noStrike" dirty="0">
                        <a:solidFill>
                          <a:srgbClr val="FFFFFF"/>
                        </a:solidFill>
                        <a:effectLst/>
                        <a:latin typeface="Calibri" panose="020F0502020204030204" pitchFamily="34" charset="0"/>
                      </a:endParaRPr>
                    </a:p>
                  </a:txBody>
                  <a:tcPr marL="8023" marR="8023" marT="8023" marB="0" anchor="b"/>
                </a:tc>
                <a:tc>
                  <a:txBody>
                    <a:bodyPr/>
                    <a:lstStyle/>
                    <a:p>
                      <a:pPr algn="l" fontAlgn="b"/>
                      <a:endParaRPr lang="en-US" sz="1000" b="1" i="0" u="none" strike="noStrike" dirty="0">
                        <a:solidFill>
                          <a:srgbClr val="000000"/>
                        </a:solidFill>
                        <a:effectLst/>
                        <a:latin typeface="Calibri" panose="020F0502020204030204" pitchFamily="34" charset="0"/>
                      </a:endParaRPr>
                    </a:p>
                  </a:txBody>
                  <a:tcPr marL="8023" marR="8023" marT="8023" marB="0" anchor="b"/>
                </a:tc>
                <a:tc>
                  <a:txBody>
                    <a:bodyPr/>
                    <a:lstStyle/>
                    <a:p>
                      <a:pPr algn="ctr" fontAlgn="b"/>
                      <a:r>
                        <a:rPr lang="en-US" sz="1000" b="1" u="none" strike="noStrike" dirty="0">
                          <a:effectLst/>
                        </a:rPr>
                        <a:t>p-value</a:t>
                      </a:r>
                      <a:endParaRPr lang="en-US" sz="1000" b="1" i="0" u="none" strike="noStrike" dirty="0">
                        <a:solidFill>
                          <a:srgbClr val="FFFFFF"/>
                        </a:solidFill>
                        <a:effectLst/>
                        <a:latin typeface="Calibri" panose="020F0502020204030204" pitchFamily="34" charset="0"/>
                      </a:endParaRPr>
                    </a:p>
                  </a:txBody>
                  <a:tcPr marL="8023" marR="8023" marT="8023" marB="0" anchor="b"/>
                </a:tc>
                <a:tc>
                  <a:txBody>
                    <a:bodyPr/>
                    <a:lstStyle/>
                    <a:p>
                      <a:pPr algn="ctr" fontAlgn="b"/>
                      <a:r>
                        <a:rPr lang="en-US" sz="1000" b="1" u="none" strike="noStrike" dirty="0">
                          <a:effectLst/>
                        </a:rPr>
                        <a:t>regulation</a:t>
                      </a:r>
                      <a:endParaRPr lang="en-US" sz="1000" b="1" i="0" u="none" strike="noStrike" dirty="0">
                        <a:solidFill>
                          <a:srgbClr val="FFFFFF"/>
                        </a:solidFill>
                        <a:effectLst/>
                        <a:latin typeface="Calibri" panose="020F0502020204030204" pitchFamily="34" charset="0"/>
                      </a:endParaRPr>
                    </a:p>
                  </a:txBody>
                  <a:tcPr marL="8023" marR="8023" marT="8023" marB="0" anchor="b"/>
                </a:tc>
                <a:tc>
                  <a:txBody>
                    <a:bodyPr/>
                    <a:lstStyle/>
                    <a:p>
                      <a:pPr algn="ctr" fontAlgn="b"/>
                      <a:r>
                        <a:rPr lang="en-US" sz="1000" b="1" u="none" strike="noStrike" dirty="0" err="1">
                          <a:effectLst/>
                        </a:rPr>
                        <a:t>FCAbsolute</a:t>
                      </a:r>
                      <a:endParaRPr lang="en-US" sz="1000" b="1" i="0" u="none" strike="noStrike" dirty="0">
                        <a:solidFill>
                          <a:srgbClr val="FFFFFF"/>
                        </a:solidFill>
                        <a:effectLst/>
                        <a:latin typeface="Calibri" panose="020F0502020204030204" pitchFamily="34" charset="0"/>
                      </a:endParaRPr>
                    </a:p>
                  </a:txBody>
                  <a:tcPr marL="8023" marR="8023" marT="8023" marB="0" anchor="b"/>
                </a:tc>
                <a:tc>
                  <a:txBody>
                    <a:bodyPr/>
                    <a:lstStyle/>
                    <a:p>
                      <a:pPr algn="l" fontAlgn="b"/>
                      <a:r>
                        <a:rPr lang="en-US" sz="1000" b="1" u="none" strike="noStrike" dirty="0" err="1">
                          <a:effectLst/>
                        </a:rPr>
                        <a:t>genesymbol</a:t>
                      </a:r>
                      <a:endParaRPr lang="en-US" sz="1000" b="1" i="0" u="none" strike="noStrike" dirty="0">
                        <a:solidFill>
                          <a:srgbClr val="FFFFFF"/>
                        </a:solidFill>
                        <a:effectLst/>
                        <a:latin typeface="Calibri" panose="020F0502020204030204" pitchFamily="34" charset="0"/>
                      </a:endParaRPr>
                    </a:p>
                  </a:txBody>
                  <a:tcPr marL="8023" marR="8023" marT="8023" marB="0" anchor="b"/>
                </a:tc>
                <a:tc gridSpan="2">
                  <a:txBody>
                    <a:bodyPr/>
                    <a:lstStyle/>
                    <a:p>
                      <a:pPr algn="l" fontAlgn="b"/>
                      <a:r>
                        <a:rPr lang="en-US" sz="1000" b="1" u="none" strike="noStrike" dirty="0" err="1">
                          <a:effectLst/>
                        </a:rPr>
                        <a:t>genedescription</a:t>
                      </a:r>
                      <a:endParaRPr lang="en-US" sz="1000" b="1" i="0" u="none" strike="noStrike" dirty="0">
                        <a:solidFill>
                          <a:srgbClr val="FFFFFF"/>
                        </a:solidFill>
                        <a:effectLst/>
                        <a:latin typeface="Calibri" panose="020F0502020204030204" pitchFamily="34" charset="0"/>
                      </a:endParaRPr>
                    </a:p>
                  </a:txBody>
                  <a:tcPr marL="8023" marR="8023" marT="8023" marB="0" anchor="b"/>
                </a:tc>
                <a:tc hMerge="1">
                  <a:txBody>
                    <a:bodyPr/>
                    <a:lstStyle/>
                    <a:p>
                      <a:pPr algn="l" fontAlgn="b"/>
                      <a:endParaRPr lang="en-US" sz="900" b="0" i="0" u="none" strike="noStrike" dirty="0">
                        <a:solidFill>
                          <a:srgbClr val="000000"/>
                        </a:solidFill>
                        <a:effectLst/>
                        <a:latin typeface="Calibri" panose="020F0502020204030204" pitchFamily="34" charset="0"/>
                      </a:endParaRPr>
                    </a:p>
                  </a:txBody>
                  <a:tcPr marL="8023" marR="8023" marT="8023" marB="0" anchor="b"/>
                </a:tc>
              </a:tr>
              <a:tr h="243174">
                <a:tc>
                  <a:txBody>
                    <a:bodyPr/>
                    <a:lstStyle/>
                    <a:p>
                      <a:pPr algn="ctr" fontAlgn="b"/>
                      <a:r>
                        <a:rPr lang="en-US" sz="900" u="none" strike="noStrike" dirty="0">
                          <a:effectLst/>
                        </a:rPr>
                        <a:t>9.06E-05</a:t>
                      </a:r>
                      <a:endParaRPr lang="en-US" sz="900" b="0" i="0" u="none" strike="noStrike" dirty="0">
                        <a:solidFill>
                          <a:srgbClr val="000000"/>
                        </a:solidFill>
                        <a:effectLst/>
                        <a:latin typeface="Calibri" panose="020F0502020204030204" pitchFamily="34" charset="0"/>
                      </a:endParaRPr>
                    </a:p>
                  </a:txBody>
                  <a:tcPr marL="8023" marR="8023" marT="8023" marB="0" anchor="b">
                    <a:solidFill>
                      <a:srgbClr val="92D050"/>
                    </a:solidFill>
                  </a:tcPr>
                </a:tc>
                <a:tc>
                  <a:txBody>
                    <a:bodyPr/>
                    <a:lstStyle/>
                    <a:p>
                      <a:pPr algn="ctr" fontAlgn="b"/>
                      <a:r>
                        <a:rPr lang="en-US" sz="900" u="none" strike="noStrike" dirty="0">
                          <a:effectLst/>
                        </a:rPr>
                        <a:t>down</a:t>
                      </a:r>
                      <a:endParaRPr lang="en-US" sz="900" b="0" i="0" u="none" strike="noStrike" dirty="0">
                        <a:solidFill>
                          <a:srgbClr val="000000"/>
                        </a:solidFill>
                        <a:effectLst/>
                        <a:latin typeface="Calibri" panose="020F0502020204030204" pitchFamily="34" charset="0"/>
                      </a:endParaRPr>
                    </a:p>
                  </a:txBody>
                  <a:tcPr marL="8023" marR="8023" marT="8023" marB="0" anchor="b">
                    <a:solidFill>
                      <a:srgbClr val="92D050"/>
                    </a:solidFill>
                  </a:tcPr>
                </a:tc>
                <a:tc>
                  <a:txBody>
                    <a:bodyPr/>
                    <a:lstStyle/>
                    <a:p>
                      <a:pPr algn="ctr" fontAlgn="b"/>
                      <a:r>
                        <a:rPr lang="en-US" sz="900" u="none" strike="noStrike" dirty="0">
                          <a:effectLst/>
                        </a:rPr>
                        <a:t>5.1</a:t>
                      </a:r>
                      <a:endParaRPr lang="en-US" sz="900" b="0" i="0" u="none" strike="noStrike" dirty="0">
                        <a:solidFill>
                          <a:srgbClr val="000000"/>
                        </a:solidFill>
                        <a:effectLst/>
                        <a:latin typeface="Calibri" panose="020F0502020204030204" pitchFamily="34" charset="0"/>
                      </a:endParaRPr>
                    </a:p>
                  </a:txBody>
                  <a:tcPr marL="8023" marR="8023" marT="8023" marB="0" anchor="b">
                    <a:solidFill>
                      <a:srgbClr val="92D050"/>
                    </a:solidFill>
                  </a:tcPr>
                </a:tc>
                <a:tc>
                  <a:txBody>
                    <a:bodyPr/>
                    <a:lstStyle/>
                    <a:p>
                      <a:pPr algn="l" fontAlgn="b"/>
                      <a:r>
                        <a:rPr lang="en-US" sz="900" u="none" strike="noStrike">
                          <a:effectLst/>
                        </a:rPr>
                        <a:t>POSTN</a:t>
                      </a:r>
                      <a:endParaRPr lang="en-US" sz="900" b="0" i="0" u="none" strike="noStrike">
                        <a:solidFill>
                          <a:srgbClr val="000000"/>
                        </a:solidFill>
                        <a:effectLst/>
                        <a:latin typeface="Calibri" panose="020F0502020204030204" pitchFamily="34" charset="0"/>
                      </a:endParaRPr>
                    </a:p>
                  </a:txBody>
                  <a:tcPr marL="8023" marR="8023" marT="8023" marB="0" anchor="b">
                    <a:solidFill>
                      <a:srgbClr val="92D050"/>
                    </a:solidFill>
                  </a:tcPr>
                </a:tc>
                <a:tc gridSpan="2">
                  <a:txBody>
                    <a:bodyPr/>
                    <a:lstStyle/>
                    <a:p>
                      <a:pPr algn="l" fontAlgn="b"/>
                      <a:r>
                        <a:rPr lang="en-US" sz="900" u="none" strike="noStrike" dirty="0" err="1">
                          <a:effectLst/>
                        </a:rPr>
                        <a:t>periostin,osteoblastspecificfactor</a:t>
                      </a:r>
                      <a:endParaRPr lang="en-US" sz="900" b="0" i="0" u="none" strike="noStrike" dirty="0">
                        <a:solidFill>
                          <a:srgbClr val="000000"/>
                        </a:solidFill>
                        <a:effectLst/>
                        <a:latin typeface="Calibri" panose="020F0502020204030204" pitchFamily="34" charset="0"/>
                      </a:endParaRPr>
                    </a:p>
                  </a:txBody>
                  <a:tcPr marL="8023" marR="8023" marT="8023" marB="0" anchor="b">
                    <a:solidFill>
                      <a:srgbClr val="92D050"/>
                    </a:solidFill>
                  </a:tcPr>
                </a:tc>
                <a:tc hMerge="1">
                  <a:txBody>
                    <a:bodyPr/>
                    <a:lstStyle/>
                    <a:p>
                      <a:endParaRPr lang="en-US"/>
                    </a:p>
                  </a:txBody>
                  <a:tcPr/>
                </a:tc>
                <a:tc>
                  <a:txBody>
                    <a:bodyPr/>
                    <a:lstStyle/>
                    <a:p>
                      <a:pPr algn="ctr" fontAlgn="b"/>
                      <a:r>
                        <a:rPr lang="en-US" sz="900" u="none" strike="noStrike" dirty="0">
                          <a:effectLst/>
                        </a:rPr>
                        <a:t>5.18E-06</a:t>
                      </a:r>
                      <a:endParaRPr lang="en-US" sz="900" b="0" i="0" u="none" strike="noStrike" dirty="0">
                        <a:solidFill>
                          <a:srgbClr val="000000"/>
                        </a:solidFill>
                        <a:effectLst/>
                        <a:latin typeface="Calibri" panose="020F0502020204030204" pitchFamily="34" charset="0"/>
                      </a:endParaRPr>
                    </a:p>
                  </a:txBody>
                  <a:tcPr marL="8023" marR="8023" marT="8023" marB="0" anchor="b">
                    <a:solidFill>
                      <a:srgbClr val="92D050"/>
                    </a:solidFill>
                  </a:tcPr>
                </a:tc>
                <a:tc>
                  <a:txBody>
                    <a:bodyPr/>
                    <a:lstStyle/>
                    <a:p>
                      <a:pPr algn="ctr" fontAlgn="b"/>
                      <a:r>
                        <a:rPr lang="en-US" sz="900" u="none" strike="noStrike" dirty="0">
                          <a:effectLst/>
                        </a:rPr>
                        <a:t>down</a:t>
                      </a:r>
                      <a:endParaRPr lang="en-US" sz="900" b="0" i="0" u="none" strike="noStrike" dirty="0">
                        <a:solidFill>
                          <a:srgbClr val="000000"/>
                        </a:solidFill>
                        <a:effectLst/>
                        <a:latin typeface="Calibri" panose="020F0502020204030204" pitchFamily="34" charset="0"/>
                      </a:endParaRPr>
                    </a:p>
                  </a:txBody>
                  <a:tcPr marL="8023" marR="8023" marT="8023" marB="0" anchor="b">
                    <a:solidFill>
                      <a:srgbClr val="92D050"/>
                    </a:solidFill>
                  </a:tcPr>
                </a:tc>
                <a:tc>
                  <a:txBody>
                    <a:bodyPr/>
                    <a:lstStyle/>
                    <a:p>
                      <a:pPr algn="ctr" fontAlgn="b"/>
                      <a:r>
                        <a:rPr lang="en-US" sz="900" u="none" strike="noStrike" dirty="0">
                          <a:effectLst/>
                        </a:rPr>
                        <a:t>4.8</a:t>
                      </a:r>
                      <a:endParaRPr lang="en-US" sz="900" b="0" i="0" u="none" strike="noStrike" dirty="0">
                        <a:solidFill>
                          <a:srgbClr val="000000"/>
                        </a:solidFill>
                        <a:effectLst/>
                        <a:latin typeface="Calibri" panose="020F0502020204030204" pitchFamily="34" charset="0"/>
                      </a:endParaRPr>
                    </a:p>
                  </a:txBody>
                  <a:tcPr marL="8023" marR="8023" marT="8023" marB="0" anchor="b">
                    <a:solidFill>
                      <a:srgbClr val="92D050"/>
                    </a:solidFill>
                  </a:tcPr>
                </a:tc>
                <a:tc>
                  <a:txBody>
                    <a:bodyPr/>
                    <a:lstStyle/>
                    <a:p>
                      <a:pPr algn="l" fontAlgn="b"/>
                      <a:r>
                        <a:rPr lang="en-US" sz="900" u="none" strike="noStrike" dirty="0">
                          <a:effectLst/>
                        </a:rPr>
                        <a:t>POSTN</a:t>
                      </a:r>
                      <a:endParaRPr lang="en-US" sz="900" b="0" i="0" u="none" strike="noStrike" dirty="0">
                        <a:solidFill>
                          <a:srgbClr val="000000"/>
                        </a:solidFill>
                        <a:effectLst/>
                        <a:latin typeface="Calibri" panose="020F0502020204030204" pitchFamily="34" charset="0"/>
                      </a:endParaRPr>
                    </a:p>
                  </a:txBody>
                  <a:tcPr marL="8023" marR="8023" marT="8023" marB="0" anchor="b">
                    <a:solidFill>
                      <a:srgbClr val="92D050"/>
                    </a:solidFill>
                  </a:tcPr>
                </a:tc>
                <a:tc gridSpan="2">
                  <a:txBody>
                    <a:bodyPr/>
                    <a:lstStyle/>
                    <a:p>
                      <a:pPr algn="l" fontAlgn="b"/>
                      <a:r>
                        <a:rPr lang="en-US" sz="900" u="none" strike="noStrike" dirty="0" err="1">
                          <a:effectLst/>
                        </a:rPr>
                        <a:t>periostin,osteoblastspecificfactor</a:t>
                      </a:r>
                      <a:endParaRPr lang="en-US" sz="900" b="0" i="0" u="none" strike="noStrike" dirty="0">
                        <a:solidFill>
                          <a:srgbClr val="000000"/>
                        </a:solidFill>
                        <a:effectLst/>
                        <a:latin typeface="Calibri" panose="020F0502020204030204" pitchFamily="34" charset="0"/>
                      </a:endParaRPr>
                    </a:p>
                  </a:txBody>
                  <a:tcPr marL="8023" marR="8023" marT="8023" marB="0" anchor="b">
                    <a:solidFill>
                      <a:srgbClr val="92D050"/>
                    </a:solidFill>
                  </a:tcPr>
                </a:tc>
                <a:tc hMerge="1">
                  <a:txBody>
                    <a:bodyPr/>
                    <a:lstStyle/>
                    <a:p>
                      <a:endParaRPr lang="en-US"/>
                    </a:p>
                  </a:txBody>
                  <a:tcPr/>
                </a:tc>
              </a:tr>
              <a:tr h="136635">
                <a:tc>
                  <a:txBody>
                    <a:bodyPr/>
                    <a:lstStyle/>
                    <a:p>
                      <a:pPr algn="ctr" fontAlgn="b"/>
                      <a:r>
                        <a:rPr lang="en-US" sz="900" u="none" strike="noStrike">
                          <a:effectLst/>
                        </a:rPr>
                        <a:t>2.20E-05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dirty="0">
                          <a:effectLst/>
                        </a:rPr>
                        <a:t>4.0</a:t>
                      </a:r>
                      <a:endParaRPr lang="en-US" sz="900" b="0" i="0" u="none" strike="noStrike" dirty="0">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dirty="0">
                          <a:effectLst/>
                        </a:rPr>
                        <a:t>SYT14</a:t>
                      </a:r>
                      <a:endParaRPr lang="en-US" sz="900" b="0" i="0" u="none" strike="noStrike" dirty="0">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dirty="0" err="1">
                          <a:effectLst/>
                        </a:rPr>
                        <a:t>synaptotagminXIV</a:t>
                      </a:r>
                      <a:endParaRPr lang="en-US" sz="900" b="0" i="0" u="none" strike="noStrike" dirty="0">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c>
                  <a:txBody>
                    <a:bodyPr/>
                    <a:lstStyle/>
                    <a:p>
                      <a:pPr algn="ctr" fontAlgn="b"/>
                      <a:r>
                        <a:rPr lang="en-US" sz="900" u="none" strike="noStrike">
                          <a:effectLst/>
                        </a:rPr>
                        <a:t>2.90E-05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4.5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SYT14</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a:effectLst/>
                        </a:rPr>
                        <a:t>synaptotagminXIV</a:t>
                      </a:r>
                      <a:endParaRPr lang="en-US" sz="900" b="0" i="0" u="none" strike="noStrike">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r>
              <a:tr h="65024">
                <a:tc>
                  <a:txBody>
                    <a:bodyPr/>
                    <a:lstStyle/>
                    <a:p>
                      <a:pPr algn="ctr" fontAlgn="b"/>
                      <a:r>
                        <a:rPr lang="en-US" sz="900" u="none" strike="noStrike" dirty="0">
                          <a:effectLst/>
                        </a:rPr>
                        <a:t>3.61E-08</a:t>
                      </a:r>
                      <a:endParaRPr lang="en-US" sz="900" b="1"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c>
                  <a:txBody>
                    <a:bodyPr/>
                    <a:lstStyle/>
                    <a:p>
                      <a:pPr algn="ctr" fontAlgn="b"/>
                      <a:r>
                        <a:rPr lang="en-US" sz="900" u="none" strike="noStrike" dirty="0">
                          <a:effectLst/>
                        </a:rPr>
                        <a:t>down</a:t>
                      </a:r>
                      <a:endParaRPr lang="en-US" sz="900" b="1"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c>
                  <a:txBody>
                    <a:bodyPr/>
                    <a:lstStyle/>
                    <a:p>
                      <a:pPr algn="ctr" fontAlgn="b"/>
                      <a:r>
                        <a:rPr lang="en-US" sz="900" u="none" strike="noStrike" dirty="0">
                          <a:effectLst/>
                        </a:rPr>
                        <a:t>4.0</a:t>
                      </a:r>
                      <a:endParaRPr lang="en-US" sz="900" b="1"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c>
                  <a:txBody>
                    <a:bodyPr/>
                    <a:lstStyle/>
                    <a:p>
                      <a:pPr algn="l" fontAlgn="b"/>
                      <a:r>
                        <a:rPr lang="en-US" sz="900" u="none" strike="noStrike" dirty="0">
                          <a:effectLst/>
                        </a:rPr>
                        <a:t>EFEMP1</a:t>
                      </a:r>
                      <a:endParaRPr lang="en-US" sz="900" b="1"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c>
                  <a:txBody>
                    <a:bodyPr/>
                    <a:lstStyle/>
                    <a:p>
                      <a:pPr algn="l" fontAlgn="b"/>
                      <a:r>
                        <a:rPr lang="en-US" sz="900" u="none" strike="noStrike" dirty="0" smtClean="0">
                          <a:effectLst/>
                        </a:rPr>
                        <a:t>Fibulin-3</a:t>
                      </a:r>
                      <a:endParaRPr lang="en-US" sz="900" b="1"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c>
                  <a:txBody>
                    <a:bodyPr/>
                    <a:lstStyle/>
                    <a:p>
                      <a:pPr algn="ctr" fontAlgn="b"/>
                      <a:r>
                        <a:rPr lang="en-US" sz="900" u="none" strike="noStrike" dirty="0">
                          <a:effectLst/>
                        </a:rPr>
                        <a:t>2.83E-06</a:t>
                      </a:r>
                      <a:endParaRPr lang="en-US" sz="900" b="1"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c>
                  <a:txBody>
                    <a:bodyPr/>
                    <a:lstStyle/>
                    <a:p>
                      <a:pPr algn="ctr" fontAlgn="b"/>
                      <a:r>
                        <a:rPr lang="en-US" sz="900" u="none" strike="noStrike" dirty="0">
                          <a:effectLst/>
                        </a:rPr>
                        <a:t>down</a:t>
                      </a:r>
                      <a:endParaRPr lang="en-US" sz="900" b="1"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c>
                  <a:txBody>
                    <a:bodyPr/>
                    <a:lstStyle/>
                    <a:p>
                      <a:pPr algn="ctr" fontAlgn="b"/>
                      <a:r>
                        <a:rPr lang="en-US" sz="900" u="none" strike="noStrike" dirty="0">
                          <a:effectLst/>
                        </a:rPr>
                        <a:t>4.0</a:t>
                      </a:r>
                      <a:endParaRPr lang="en-US" sz="900" b="1"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c>
                  <a:txBody>
                    <a:bodyPr/>
                    <a:lstStyle/>
                    <a:p>
                      <a:pPr algn="l" fontAlgn="b"/>
                      <a:r>
                        <a:rPr lang="en-US" sz="900" u="none" strike="noStrike" dirty="0">
                          <a:effectLst/>
                        </a:rPr>
                        <a:t>EFEMP1</a:t>
                      </a:r>
                      <a:endParaRPr lang="en-US" sz="900" b="1"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c>
                  <a:txBody>
                    <a:bodyPr/>
                    <a:lstStyle/>
                    <a:p>
                      <a:pPr algn="l" fontAlgn="b"/>
                      <a:r>
                        <a:rPr lang="en-US" sz="900" u="none" strike="noStrike" dirty="0" smtClean="0">
                          <a:effectLst/>
                        </a:rPr>
                        <a:t>Fibulin-3</a:t>
                      </a:r>
                      <a:endParaRPr lang="en-US" sz="900" b="1"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23" marR="8023" marT="8023" marB="0" anchor="b">
                    <a:solidFill>
                      <a:srgbClr val="FFFF00"/>
                    </a:solidFill>
                  </a:tcPr>
                </a:tc>
              </a:tr>
              <a:tr h="160002">
                <a:tc>
                  <a:txBody>
                    <a:bodyPr/>
                    <a:lstStyle/>
                    <a:p>
                      <a:pPr algn="ctr" fontAlgn="b"/>
                      <a:r>
                        <a:rPr lang="en-US" sz="900" u="none" strike="noStrike">
                          <a:effectLst/>
                        </a:rPr>
                        <a:t>6.80E-05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3.2</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MUC15</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dirty="0">
                          <a:effectLst/>
                        </a:rPr>
                        <a:t>mucin15,cellsurfaceassociated</a:t>
                      </a:r>
                      <a:endParaRPr lang="en-US" sz="900" b="0" i="0" u="none" strike="noStrike" dirty="0">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c>
                  <a:txBody>
                    <a:bodyPr/>
                    <a:lstStyle/>
                    <a:p>
                      <a:pPr algn="ctr" fontAlgn="b"/>
                      <a:r>
                        <a:rPr lang="en-US" sz="900" u="none" strike="noStrike" dirty="0">
                          <a:effectLst/>
                        </a:rPr>
                        <a:t>1.18E-04</a:t>
                      </a:r>
                      <a:endParaRPr lang="en-US" sz="900" b="0" i="0" u="none" strike="noStrike" dirty="0">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dirty="0">
                          <a:effectLst/>
                        </a:rPr>
                        <a:t>down</a:t>
                      </a:r>
                      <a:endParaRPr lang="en-US" sz="900" b="0" i="0" u="none" strike="noStrike" dirty="0">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dirty="0">
                          <a:effectLst/>
                        </a:rPr>
                        <a:t>3.3</a:t>
                      </a:r>
                      <a:endParaRPr lang="en-US" sz="900" b="0" i="0" u="none" strike="noStrike" dirty="0">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dirty="0">
                          <a:effectLst/>
                        </a:rPr>
                        <a:t>IL33</a:t>
                      </a:r>
                      <a:endParaRPr lang="en-US" sz="900" b="0" i="0" u="none" strike="noStrike" dirty="0">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dirty="0">
                          <a:effectLst/>
                        </a:rPr>
                        <a:t>interleukin33</a:t>
                      </a:r>
                      <a:endParaRPr lang="en-US" sz="900" b="0" i="0" u="none" strike="noStrike" dirty="0">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r>
              <a:tr h="157656">
                <a:tc>
                  <a:txBody>
                    <a:bodyPr/>
                    <a:lstStyle/>
                    <a:p>
                      <a:pPr algn="ctr" fontAlgn="b"/>
                      <a:r>
                        <a:rPr lang="en-US" sz="900" u="none" strike="noStrike">
                          <a:effectLst/>
                        </a:rPr>
                        <a:t>3.66E-05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3.2</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IL33</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a:effectLst/>
                        </a:rPr>
                        <a:t>interleukin33</a:t>
                      </a:r>
                      <a:endParaRPr lang="en-US" sz="900" b="0" i="0" u="none" strike="noStrike">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c>
                  <a:txBody>
                    <a:bodyPr/>
                    <a:lstStyle/>
                    <a:p>
                      <a:pPr algn="ctr" fontAlgn="b"/>
                      <a:r>
                        <a:rPr lang="en-US" sz="900" u="none" strike="noStrike">
                          <a:effectLst/>
                        </a:rPr>
                        <a:t>1.14E-04</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3.2</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MMP24</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dirty="0">
                          <a:effectLst/>
                        </a:rPr>
                        <a:t>matrixmetallopeptidase24(membrane-inserted)</a:t>
                      </a:r>
                      <a:endParaRPr lang="en-US" sz="900" b="0" i="0" u="none" strike="noStrike" dirty="0">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r>
              <a:tr h="147144">
                <a:tc>
                  <a:txBody>
                    <a:bodyPr/>
                    <a:lstStyle/>
                    <a:p>
                      <a:pPr algn="ctr" fontAlgn="b"/>
                      <a:r>
                        <a:rPr lang="en-US" sz="900" u="none" strike="noStrike">
                          <a:effectLst/>
                        </a:rPr>
                        <a:t>2.53E-05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3.0</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RDH10</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dirty="0">
                          <a:effectLst/>
                        </a:rPr>
                        <a:t>retinoldehydrogenase10(all-trans)</a:t>
                      </a:r>
                      <a:endParaRPr lang="en-US" sz="900" b="0" i="0" u="none" strike="noStrike" dirty="0">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c>
                  <a:txBody>
                    <a:bodyPr/>
                    <a:lstStyle/>
                    <a:p>
                      <a:pPr algn="ctr" fontAlgn="b"/>
                      <a:r>
                        <a:rPr lang="en-US" sz="900" u="none" strike="noStrike">
                          <a:effectLst/>
                        </a:rPr>
                        <a:t>8.51E-05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3.0</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SULT1E1</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dirty="0">
                          <a:effectLst/>
                        </a:rPr>
                        <a:t>sulfotransferasefamily1E,estrogen-preferring,member1</a:t>
                      </a:r>
                      <a:endParaRPr lang="en-US" sz="900" b="0" i="0" u="none" strike="noStrike" dirty="0">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r>
              <a:tr h="201133">
                <a:tc>
                  <a:txBody>
                    <a:bodyPr/>
                    <a:lstStyle/>
                    <a:p>
                      <a:pPr algn="ctr" fontAlgn="b"/>
                      <a:r>
                        <a:rPr lang="en-US" sz="900" u="none" strike="noStrike">
                          <a:effectLst/>
                        </a:rPr>
                        <a:t>2.01E-04</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2.9</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DNAJC15</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a:effectLst/>
                        </a:rPr>
                        <a:t>DnaJ(Hsp40)homolog,subfamilyC,member15</a:t>
                      </a:r>
                      <a:endParaRPr lang="en-US" sz="900" b="0" i="0" u="none" strike="noStrike">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c>
                  <a:txBody>
                    <a:bodyPr/>
                    <a:lstStyle/>
                    <a:p>
                      <a:pPr algn="ctr" fontAlgn="b"/>
                      <a:r>
                        <a:rPr lang="en-US" sz="900" u="none" strike="noStrike">
                          <a:effectLst/>
                        </a:rPr>
                        <a:t>3.56E-05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2.9</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RDH10</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dirty="0">
                          <a:effectLst/>
                        </a:rPr>
                        <a:t>retinoldehydrogenase10(all-trans)</a:t>
                      </a:r>
                      <a:endParaRPr lang="en-US" sz="900" b="0" i="0" u="none" strike="noStrike" dirty="0">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r>
              <a:tr h="171038">
                <a:tc>
                  <a:txBody>
                    <a:bodyPr/>
                    <a:lstStyle/>
                    <a:p>
                      <a:pPr algn="ctr" fontAlgn="b"/>
                      <a:r>
                        <a:rPr lang="en-US" sz="900" u="none" strike="noStrike">
                          <a:effectLst/>
                        </a:rPr>
                        <a:t>5.99E-05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dirty="0">
                          <a:effectLst/>
                        </a:rPr>
                        <a:t>2.8</a:t>
                      </a:r>
                      <a:endParaRPr lang="en-US" sz="900" b="0" i="0" u="none" strike="noStrike" dirty="0">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LUM</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dirty="0" err="1">
                          <a:effectLst/>
                        </a:rPr>
                        <a:t>lumican</a:t>
                      </a:r>
                      <a:endParaRPr lang="en-US" sz="900" b="0" i="0" u="none" strike="noStrike" dirty="0">
                        <a:solidFill>
                          <a:srgbClr val="000000"/>
                        </a:solidFill>
                        <a:effectLst/>
                        <a:latin typeface="Calibri" panose="020F0502020204030204" pitchFamily="34" charset="0"/>
                      </a:endParaRPr>
                    </a:p>
                  </a:txBody>
                  <a:tcPr marL="8023" marR="8023" marT="8023"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3.64E-04</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2.9</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DNAJC15</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dirty="0" err="1">
                          <a:effectLst/>
                        </a:rPr>
                        <a:t>DnaJ</a:t>
                      </a:r>
                      <a:r>
                        <a:rPr lang="en-US" sz="900" u="none" strike="noStrike" dirty="0">
                          <a:effectLst/>
                        </a:rPr>
                        <a:t>(Hsp40)homolog,subfamilyC,member15</a:t>
                      </a:r>
                      <a:endParaRPr lang="en-US" sz="900" b="0" i="0" u="none" strike="noStrike" dirty="0">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r>
              <a:tr h="115614">
                <a:tc>
                  <a:txBody>
                    <a:bodyPr/>
                    <a:lstStyle/>
                    <a:p>
                      <a:pPr algn="ctr" fontAlgn="b"/>
                      <a:r>
                        <a:rPr lang="en-US" sz="900" u="none" strike="noStrike">
                          <a:effectLst/>
                        </a:rPr>
                        <a:t>1.25E-05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2.8</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TLL1</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a:effectLst/>
                        </a:rPr>
                        <a:t>tolloid-like1</a:t>
                      </a:r>
                      <a:endParaRPr lang="en-US" sz="900" b="0" i="0" u="none" strike="noStrike">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c>
                  <a:txBody>
                    <a:bodyPr/>
                    <a:lstStyle/>
                    <a:p>
                      <a:pPr algn="ctr" fontAlgn="b"/>
                      <a:r>
                        <a:rPr lang="en-US" sz="900" u="none" strike="noStrike">
                          <a:effectLst/>
                        </a:rPr>
                        <a:t>4.53E-05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2.8</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MUC15</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dirty="0">
                          <a:effectLst/>
                        </a:rPr>
                        <a:t>mucin15,cellsurfaceassociated</a:t>
                      </a:r>
                      <a:endParaRPr lang="en-US" sz="900" b="0" i="0" u="none" strike="noStrike" dirty="0">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r>
              <a:tr h="128086">
                <a:tc>
                  <a:txBody>
                    <a:bodyPr/>
                    <a:lstStyle/>
                    <a:p>
                      <a:pPr algn="ctr" fontAlgn="b"/>
                      <a:r>
                        <a:rPr lang="en-US" sz="900" u="none" strike="noStrike">
                          <a:effectLst/>
                        </a:rPr>
                        <a:t>2.75E-05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2.8</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ANKRD10|ANKRD10-IT1</a:t>
                      </a:r>
                      <a:endParaRPr lang="en-US" sz="900" b="0" i="0" u="none" strike="noStrike">
                        <a:solidFill>
                          <a:srgbClr val="000000"/>
                        </a:solidFill>
                        <a:effectLst/>
                        <a:latin typeface="Calibri" panose="020F0502020204030204" pitchFamily="34" charset="0"/>
                      </a:endParaRPr>
                    </a:p>
                  </a:txBody>
                  <a:tcPr marL="8023" marR="8023" marT="8023" marB="0" anchor="b"/>
                </a:tc>
                <a:tc gridSpan="2">
                  <a:txBody>
                    <a:bodyPr/>
                    <a:lstStyle/>
                    <a:p>
                      <a:pPr algn="l" fontAlgn="b"/>
                      <a:r>
                        <a:rPr lang="en-US" sz="900" u="none" strike="noStrike" dirty="0" smtClean="0">
                          <a:effectLst/>
                        </a:rPr>
                        <a:t>ankyrinrepeatdomain10</a:t>
                      </a:r>
                      <a:endParaRPr lang="en-US" sz="900" b="0" i="0" u="none" strike="noStrike" dirty="0">
                        <a:solidFill>
                          <a:srgbClr val="000000"/>
                        </a:solidFill>
                        <a:effectLst/>
                        <a:latin typeface="Calibri" panose="020F0502020204030204" pitchFamily="34" charset="0"/>
                      </a:endParaRPr>
                    </a:p>
                  </a:txBody>
                  <a:tcPr marL="8023" marR="8023" marT="8023" marB="0" anchor="b"/>
                </a:tc>
                <a:tc hMerge="1">
                  <a:txBody>
                    <a:bodyPr/>
                    <a:lstStyle/>
                    <a:p>
                      <a:endParaRPr lang="en-US"/>
                    </a:p>
                  </a:txBody>
                  <a:tcPr/>
                </a:tc>
                <a:tc>
                  <a:txBody>
                    <a:bodyPr/>
                    <a:lstStyle/>
                    <a:p>
                      <a:pPr algn="ctr" fontAlgn="b"/>
                      <a:r>
                        <a:rPr lang="en-US" sz="900" u="none" strike="noStrike">
                          <a:effectLst/>
                        </a:rPr>
                        <a:t>2.91E-05</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down</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ctr" fontAlgn="b"/>
                      <a:r>
                        <a:rPr lang="en-US" sz="900" u="none" strike="noStrike">
                          <a:effectLst/>
                        </a:rPr>
                        <a:t>2.8</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a:effectLst/>
                        </a:rPr>
                        <a:t>LUM</a:t>
                      </a:r>
                      <a:endParaRPr lang="en-US" sz="900" b="0" i="0" u="none" strike="noStrike">
                        <a:solidFill>
                          <a:srgbClr val="000000"/>
                        </a:solidFill>
                        <a:effectLst/>
                        <a:latin typeface="Calibri" panose="020F0502020204030204" pitchFamily="34" charset="0"/>
                      </a:endParaRPr>
                    </a:p>
                  </a:txBody>
                  <a:tcPr marL="8023" marR="8023" marT="8023" marB="0" anchor="b"/>
                </a:tc>
                <a:tc>
                  <a:txBody>
                    <a:bodyPr/>
                    <a:lstStyle/>
                    <a:p>
                      <a:pPr algn="l" fontAlgn="b"/>
                      <a:r>
                        <a:rPr lang="en-US" sz="900" u="none" strike="noStrike" dirty="0" err="1">
                          <a:effectLst/>
                        </a:rPr>
                        <a:t>lumican</a:t>
                      </a:r>
                      <a:endParaRPr lang="en-US" sz="900" b="0" i="0" u="none" strike="noStrike" dirty="0">
                        <a:solidFill>
                          <a:srgbClr val="000000"/>
                        </a:solidFill>
                        <a:effectLst/>
                        <a:latin typeface="Calibri" panose="020F0502020204030204" pitchFamily="34" charset="0"/>
                      </a:endParaRPr>
                    </a:p>
                  </a:txBody>
                  <a:tcPr marL="8023" marR="8023" marT="8023"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8023" marR="8023" marT="8023" marB="0" anchor="b"/>
                </a:tc>
              </a:tr>
            </a:tbl>
          </a:graphicData>
        </a:graphic>
      </p:graphicFrame>
      <p:sp>
        <p:nvSpPr>
          <p:cNvPr id="3" name="TextBox 2"/>
          <p:cNvSpPr txBox="1"/>
          <p:nvPr/>
        </p:nvSpPr>
        <p:spPr>
          <a:xfrm>
            <a:off x="1428625" y="3069021"/>
            <a:ext cx="9094221" cy="369332"/>
          </a:xfrm>
          <a:prstGeom prst="rect">
            <a:avLst/>
          </a:prstGeom>
          <a:noFill/>
        </p:spPr>
        <p:txBody>
          <a:bodyPr wrap="none" rtlCol="0">
            <a:spAutoFit/>
          </a:bodyPr>
          <a:lstStyle/>
          <a:p>
            <a:r>
              <a:rPr lang="en-US" dirty="0" smtClean="0"/>
              <a:t>Intriguing…..POSTN seems to be in the same pathway as EFEMP1…is it another biomarker?????</a:t>
            </a:r>
            <a:endParaRPr lang="en-US" dirty="0"/>
          </a:p>
        </p:txBody>
      </p:sp>
      <p:grpSp>
        <p:nvGrpSpPr>
          <p:cNvPr id="10" name="Group 9"/>
          <p:cNvGrpSpPr/>
          <p:nvPr/>
        </p:nvGrpSpPr>
        <p:grpSpPr>
          <a:xfrm>
            <a:off x="186138" y="3496504"/>
            <a:ext cx="4178453" cy="3138961"/>
            <a:chOff x="186138" y="3496504"/>
            <a:chExt cx="4178453" cy="3138961"/>
          </a:xfrm>
        </p:grpSpPr>
        <p:pic>
          <p:nvPicPr>
            <p:cNvPr id="4" name="Picture 3"/>
            <p:cNvPicPr>
              <a:picLocks noChangeAspect="1"/>
            </p:cNvPicPr>
            <p:nvPr/>
          </p:nvPicPr>
          <p:blipFill>
            <a:blip r:embed="rId2"/>
            <a:stretch>
              <a:fillRect/>
            </a:stretch>
          </p:blipFill>
          <p:spPr>
            <a:xfrm>
              <a:off x="186138" y="3496504"/>
              <a:ext cx="4178453" cy="3138961"/>
            </a:xfrm>
            <a:prstGeom prst="rect">
              <a:avLst/>
            </a:prstGeom>
          </p:spPr>
        </p:pic>
        <p:sp>
          <p:nvSpPr>
            <p:cNvPr id="6" name="TextBox 5"/>
            <p:cNvSpPr txBox="1"/>
            <p:nvPr/>
          </p:nvSpPr>
          <p:spPr>
            <a:xfrm>
              <a:off x="1881352" y="4761186"/>
              <a:ext cx="963725" cy="584775"/>
            </a:xfrm>
            <a:prstGeom prst="rect">
              <a:avLst/>
            </a:prstGeom>
            <a:noFill/>
          </p:spPr>
          <p:txBody>
            <a:bodyPr wrap="none" rtlCol="0">
              <a:spAutoFit/>
            </a:bodyPr>
            <a:lstStyle/>
            <a:p>
              <a:r>
                <a:rPr lang="en-US" sz="1600" b="1" dirty="0" smtClean="0"/>
                <a:t>MPM: 38</a:t>
              </a:r>
            </a:p>
            <a:p>
              <a:r>
                <a:rPr lang="en-US" sz="1600" b="1" dirty="0" smtClean="0"/>
                <a:t>AE: 70</a:t>
              </a:r>
              <a:endParaRPr lang="en-US" sz="1600" b="1" dirty="0"/>
            </a:p>
          </p:txBody>
        </p:sp>
      </p:grpSp>
      <p:grpSp>
        <p:nvGrpSpPr>
          <p:cNvPr id="16" name="Group 15"/>
          <p:cNvGrpSpPr/>
          <p:nvPr/>
        </p:nvGrpSpPr>
        <p:grpSpPr>
          <a:xfrm>
            <a:off x="7212432" y="3561037"/>
            <a:ext cx="4178453" cy="3138961"/>
            <a:chOff x="7212432" y="3561037"/>
            <a:chExt cx="4178453" cy="3138961"/>
          </a:xfrm>
        </p:grpSpPr>
        <p:pic>
          <p:nvPicPr>
            <p:cNvPr id="5" name="Picture 4"/>
            <p:cNvPicPr>
              <a:picLocks noChangeAspect="1"/>
            </p:cNvPicPr>
            <p:nvPr/>
          </p:nvPicPr>
          <p:blipFill>
            <a:blip r:embed="rId3"/>
            <a:stretch>
              <a:fillRect/>
            </a:stretch>
          </p:blipFill>
          <p:spPr>
            <a:xfrm>
              <a:off x="7212432" y="3561037"/>
              <a:ext cx="4178453" cy="3138961"/>
            </a:xfrm>
            <a:prstGeom prst="rect">
              <a:avLst/>
            </a:prstGeom>
          </p:spPr>
        </p:pic>
        <p:sp>
          <p:nvSpPr>
            <p:cNvPr id="7" name="TextBox 6"/>
            <p:cNvSpPr txBox="1"/>
            <p:nvPr/>
          </p:nvSpPr>
          <p:spPr>
            <a:xfrm>
              <a:off x="8588931" y="4724744"/>
              <a:ext cx="1859805" cy="738664"/>
            </a:xfrm>
            <a:prstGeom prst="rect">
              <a:avLst/>
            </a:prstGeom>
            <a:noFill/>
          </p:spPr>
          <p:txBody>
            <a:bodyPr wrap="none" rtlCol="0">
              <a:spAutoFit/>
            </a:bodyPr>
            <a:lstStyle/>
            <a:p>
              <a:r>
                <a:rPr lang="en-US" sz="1400" b="1" dirty="0" smtClean="0"/>
                <a:t>MPM: 47</a:t>
              </a:r>
            </a:p>
            <a:p>
              <a:r>
                <a:rPr lang="en-US" sz="1400" b="1" dirty="0" smtClean="0"/>
                <a:t>Non MPM Effusion: 31</a:t>
              </a:r>
            </a:p>
            <a:p>
              <a:r>
                <a:rPr lang="en-US" sz="1400" b="1" dirty="0" smtClean="0"/>
                <a:t>AE: 19</a:t>
              </a:r>
              <a:endParaRPr lang="en-US" sz="1400" b="1" dirty="0"/>
            </a:p>
          </p:txBody>
        </p:sp>
      </p:grpSp>
      <p:grpSp>
        <p:nvGrpSpPr>
          <p:cNvPr id="15" name="Group 14"/>
          <p:cNvGrpSpPr/>
          <p:nvPr/>
        </p:nvGrpSpPr>
        <p:grpSpPr>
          <a:xfrm>
            <a:off x="3722228" y="3561036"/>
            <a:ext cx="4178453" cy="3138961"/>
            <a:chOff x="3699285" y="3561036"/>
            <a:chExt cx="4178453" cy="3138961"/>
          </a:xfrm>
        </p:grpSpPr>
        <p:pic>
          <p:nvPicPr>
            <p:cNvPr id="8" name="Picture 7"/>
            <p:cNvPicPr>
              <a:picLocks noChangeAspect="1"/>
            </p:cNvPicPr>
            <p:nvPr/>
          </p:nvPicPr>
          <p:blipFill>
            <a:blip r:embed="rId4"/>
            <a:stretch>
              <a:fillRect/>
            </a:stretch>
          </p:blipFill>
          <p:spPr>
            <a:xfrm>
              <a:off x="3699285" y="3561036"/>
              <a:ext cx="4178453" cy="3138961"/>
            </a:xfrm>
            <a:prstGeom prst="rect">
              <a:avLst/>
            </a:prstGeom>
          </p:spPr>
        </p:pic>
        <p:sp>
          <p:nvSpPr>
            <p:cNvPr id="9" name="TextBox 8"/>
            <p:cNvSpPr txBox="1"/>
            <p:nvPr/>
          </p:nvSpPr>
          <p:spPr>
            <a:xfrm>
              <a:off x="5208728" y="4724744"/>
              <a:ext cx="1859805" cy="738664"/>
            </a:xfrm>
            <a:prstGeom prst="rect">
              <a:avLst/>
            </a:prstGeom>
            <a:noFill/>
          </p:spPr>
          <p:txBody>
            <a:bodyPr wrap="none" rtlCol="0">
              <a:spAutoFit/>
            </a:bodyPr>
            <a:lstStyle/>
            <a:p>
              <a:r>
                <a:rPr lang="en-US" sz="1400" b="1" dirty="0" smtClean="0"/>
                <a:t>MPM: 85</a:t>
              </a:r>
            </a:p>
            <a:p>
              <a:r>
                <a:rPr lang="en-US" sz="1400" b="1" dirty="0" smtClean="0"/>
                <a:t>Non MPM Effusion: 31</a:t>
              </a:r>
            </a:p>
            <a:p>
              <a:r>
                <a:rPr lang="en-US" sz="1400" b="1" dirty="0" smtClean="0"/>
                <a:t>AE: 89</a:t>
              </a:r>
              <a:endParaRPr lang="en-US" sz="1400" b="1" dirty="0"/>
            </a:p>
          </p:txBody>
        </p:sp>
      </p:grpSp>
      <p:grpSp>
        <p:nvGrpSpPr>
          <p:cNvPr id="14" name="Group 13"/>
          <p:cNvGrpSpPr/>
          <p:nvPr/>
        </p:nvGrpSpPr>
        <p:grpSpPr>
          <a:xfrm>
            <a:off x="232024" y="3431972"/>
            <a:ext cx="4178453" cy="3138961"/>
            <a:chOff x="6223391" y="1982126"/>
            <a:chExt cx="4178453" cy="3138961"/>
          </a:xfrm>
        </p:grpSpPr>
        <p:pic>
          <p:nvPicPr>
            <p:cNvPr id="12" name="Picture 11"/>
            <p:cNvPicPr>
              <a:picLocks noChangeAspect="1"/>
            </p:cNvPicPr>
            <p:nvPr/>
          </p:nvPicPr>
          <p:blipFill>
            <a:blip r:embed="rId5"/>
            <a:stretch>
              <a:fillRect/>
            </a:stretch>
          </p:blipFill>
          <p:spPr>
            <a:xfrm>
              <a:off x="6223391" y="1982126"/>
              <a:ext cx="4178453" cy="3138961"/>
            </a:xfrm>
            <a:prstGeom prst="rect">
              <a:avLst/>
            </a:prstGeom>
          </p:spPr>
        </p:pic>
        <p:sp>
          <p:nvSpPr>
            <p:cNvPr id="13" name="TextBox 12"/>
            <p:cNvSpPr txBox="1"/>
            <p:nvPr/>
          </p:nvSpPr>
          <p:spPr>
            <a:xfrm>
              <a:off x="8026573" y="3175041"/>
              <a:ext cx="963725" cy="584775"/>
            </a:xfrm>
            <a:prstGeom prst="rect">
              <a:avLst/>
            </a:prstGeom>
            <a:noFill/>
          </p:spPr>
          <p:txBody>
            <a:bodyPr wrap="none" rtlCol="0">
              <a:spAutoFit/>
            </a:bodyPr>
            <a:lstStyle/>
            <a:p>
              <a:r>
                <a:rPr lang="en-US" sz="1600" b="1" dirty="0" smtClean="0"/>
                <a:t>MPM: 37</a:t>
              </a:r>
            </a:p>
            <a:p>
              <a:r>
                <a:rPr lang="en-US" sz="1600" b="1" dirty="0" smtClean="0"/>
                <a:t>AE: 19</a:t>
              </a:r>
              <a:endParaRPr lang="en-US" sz="1600" b="1" dirty="0"/>
            </a:p>
          </p:txBody>
        </p:sp>
      </p:grpSp>
      <p:pic>
        <p:nvPicPr>
          <p:cNvPr id="17" name="Picture 16"/>
          <p:cNvPicPr>
            <a:picLocks noChangeAspect="1"/>
          </p:cNvPicPr>
          <p:nvPr/>
        </p:nvPicPr>
        <p:blipFill rotWithShape="1">
          <a:blip r:embed="rId6"/>
          <a:srcRect t="42432"/>
          <a:stretch/>
        </p:blipFill>
        <p:spPr>
          <a:xfrm>
            <a:off x="352175" y="472076"/>
            <a:ext cx="11247120" cy="590586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20447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b="1" dirty="0" smtClean="0">
                <a:effectLst/>
                <a:latin typeface="Comic Sans MS" panose="030F0702030302020204" pitchFamily="66" charset="0"/>
                <a:ea typeface="Times New Roman" panose="02020603050405020304" pitchFamily="18" charset="0"/>
              </a:rPr>
              <a:t>So what else is new????</a:t>
            </a:r>
            <a:r>
              <a:rPr lang="en-US" sz="2800" dirty="0">
                <a:effectLst/>
                <a:latin typeface="Comic Sans MS" panose="030F0702030302020204" pitchFamily="66" charset="0"/>
                <a:ea typeface="Times New Roman" panose="02020603050405020304" pitchFamily="18" charset="0"/>
              </a:rPr>
              <a:t/>
            </a:r>
            <a:br>
              <a:rPr lang="en-US" sz="2800" dirty="0">
                <a:effectLst/>
                <a:latin typeface="Comic Sans MS" panose="030F0702030302020204" pitchFamily="66" charset="0"/>
                <a:ea typeface="Times New Roman" panose="02020603050405020304" pitchFamily="18" charset="0"/>
              </a:rPr>
            </a:br>
            <a:endParaRPr lang="en-US" sz="2800" dirty="0">
              <a:latin typeface="Comic Sans MS" panose="030F0702030302020204" pitchFamily="66" charset="0"/>
            </a:endParaRPr>
          </a:p>
        </p:txBody>
      </p:sp>
      <p:sp>
        <p:nvSpPr>
          <p:cNvPr id="5" name="TextBox 4"/>
          <p:cNvSpPr txBox="1"/>
          <p:nvPr/>
        </p:nvSpPr>
        <p:spPr>
          <a:xfrm>
            <a:off x="862339" y="1690688"/>
            <a:ext cx="9775433" cy="1815882"/>
          </a:xfrm>
          <a:prstGeom prst="rect">
            <a:avLst/>
          </a:prstGeom>
          <a:noFill/>
        </p:spPr>
        <p:txBody>
          <a:bodyPr wrap="none" rtlCol="0">
            <a:spAutoFit/>
          </a:bodyPr>
          <a:lstStyle/>
          <a:p>
            <a:pPr algn="ctr"/>
            <a:r>
              <a:rPr lang="en-US" sz="2800" b="1" dirty="0" smtClean="0">
                <a:latin typeface="Comic Sans MS" panose="030F0702030302020204" pitchFamily="66" charset="0"/>
              </a:rPr>
              <a:t>Hypothesis: </a:t>
            </a:r>
          </a:p>
          <a:p>
            <a:pPr algn="ctr"/>
            <a:r>
              <a:rPr lang="en-US" sz="2800" dirty="0" smtClean="0">
                <a:latin typeface="Comic Sans MS" panose="030F0702030302020204" pitchFamily="66" charset="0"/>
              </a:rPr>
              <a:t>Buffy Coat/PBMC RNA Immune RNA expression profiles </a:t>
            </a:r>
          </a:p>
          <a:p>
            <a:pPr algn="ctr"/>
            <a:r>
              <a:rPr lang="en-US" sz="2800" dirty="0" smtClean="0">
                <a:latin typeface="Comic Sans MS" panose="030F0702030302020204" pitchFamily="66" charset="0"/>
              </a:rPr>
              <a:t>differ between asbestos exposed, unexposed, and </a:t>
            </a:r>
          </a:p>
          <a:p>
            <a:pPr algn="ctr"/>
            <a:r>
              <a:rPr lang="en-US" sz="2800" dirty="0" smtClean="0">
                <a:latin typeface="Comic Sans MS" panose="030F0702030302020204" pitchFamily="66" charset="0"/>
              </a:rPr>
              <a:t>		mesothelioma populations</a:t>
            </a:r>
            <a:endParaRPr lang="en-US" sz="2800" dirty="0">
              <a:latin typeface="Comic Sans MS" panose="030F0702030302020204" pitchFamily="66" charset="0"/>
            </a:endParaRPr>
          </a:p>
        </p:txBody>
      </p:sp>
    </p:spTree>
    <p:extLst>
      <p:ext uri="{BB962C8B-B14F-4D97-AF65-F5344CB8AC3E}">
        <p14:creationId xmlns:p14="http://schemas.microsoft.com/office/powerpoint/2010/main" val="1233134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Comic Sans MS" panose="030F0702030302020204" pitchFamily="66" charset="0"/>
              </a:rPr>
              <a:t>Nanostring</a:t>
            </a:r>
            <a:r>
              <a:rPr lang="en-US" dirty="0">
                <a:latin typeface="Comic Sans MS" panose="030F0702030302020204" pitchFamily="66" charset="0"/>
              </a:rPr>
              <a:t> Immune-Oncology Panel </a:t>
            </a:r>
          </a:p>
        </p:txBody>
      </p:sp>
      <p:sp>
        <p:nvSpPr>
          <p:cNvPr id="3" name="Content Placeholder 2"/>
          <p:cNvSpPr>
            <a:spLocks noGrp="1"/>
          </p:cNvSpPr>
          <p:nvPr>
            <p:ph idx="1"/>
          </p:nvPr>
        </p:nvSpPr>
        <p:spPr/>
        <p:txBody>
          <a:bodyPr>
            <a:normAutofit/>
          </a:bodyPr>
          <a:lstStyle/>
          <a:p>
            <a:r>
              <a:rPr lang="en-US" dirty="0">
                <a:latin typeface="Comic Sans MS" panose="030F0702030302020204" pitchFamily="66" charset="0"/>
              </a:rPr>
              <a:t>770 gene panel </a:t>
            </a:r>
            <a:endParaRPr lang="en-US" dirty="0" smtClean="0">
              <a:latin typeface="Comic Sans MS" panose="030F0702030302020204" pitchFamily="66" charset="0"/>
            </a:endParaRPr>
          </a:p>
          <a:p>
            <a:pPr lvl="1"/>
            <a:r>
              <a:rPr lang="en-US" dirty="0" smtClean="0">
                <a:latin typeface="Comic Sans MS" panose="030F0702030302020204" pitchFamily="66" charset="0"/>
              </a:rPr>
              <a:t>gene </a:t>
            </a:r>
            <a:r>
              <a:rPr lang="en-US" dirty="0">
                <a:latin typeface="Comic Sans MS" panose="030F0702030302020204" pitchFamily="66" charset="0"/>
              </a:rPr>
              <a:t>expression of human immune response in all cancer types </a:t>
            </a:r>
          </a:p>
          <a:p>
            <a:r>
              <a:rPr lang="en-US" dirty="0" smtClean="0">
                <a:latin typeface="Comic Sans MS" panose="030F0702030302020204" pitchFamily="66" charset="0"/>
              </a:rPr>
              <a:t>24 </a:t>
            </a:r>
            <a:r>
              <a:rPr lang="en-US" dirty="0">
                <a:latin typeface="Comic Sans MS" panose="030F0702030302020204" pitchFamily="66" charset="0"/>
              </a:rPr>
              <a:t>different immune cell types and populations </a:t>
            </a:r>
            <a:endParaRPr lang="en-US" dirty="0" smtClean="0">
              <a:latin typeface="Comic Sans MS" panose="030F0702030302020204" pitchFamily="66" charset="0"/>
            </a:endParaRPr>
          </a:p>
          <a:p>
            <a:pPr lvl="1"/>
            <a:r>
              <a:rPr lang="en-US" dirty="0" smtClean="0">
                <a:latin typeface="Comic Sans MS" panose="030F0702030302020204" pitchFamily="66" charset="0"/>
              </a:rPr>
              <a:t>109 </a:t>
            </a:r>
            <a:r>
              <a:rPr lang="en-US" dirty="0">
                <a:latin typeface="Comic Sans MS" panose="030F0702030302020204" pitchFamily="66" charset="0"/>
              </a:rPr>
              <a:t>genes to cell surface markers for 24 different immune cell types and populations, </a:t>
            </a:r>
            <a:endParaRPr lang="en-US" dirty="0" smtClean="0">
              <a:latin typeface="Comic Sans MS" panose="030F0702030302020204" pitchFamily="66" charset="0"/>
            </a:endParaRPr>
          </a:p>
          <a:p>
            <a:pPr lvl="1"/>
            <a:r>
              <a:rPr lang="en-US" dirty="0" smtClean="0">
                <a:latin typeface="Comic Sans MS" panose="030F0702030302020204" pitchFamily="66" charset="0"/>
              </a:rPr>
              <a:t>30 </a:t>
            </a:r>
            <a:r>
              <a:rPr lang="en-US" dirty="0">
                <a:latin typeface="Comic Sans MS" panose="030F0702030302020204" pitchFamily="66" charset="0"/>
              </a:rPr>
              <a:t>common cancer antigens </a:t>
            </a:r>
            <a:endParaRPr lang="en-US" dirty="0" smtClean="0">
              <a:latin typeface="Comic Sans MS" panose="030F0702030302020204" pitchFamily="66" charset="0"/>
            </a:endParaRPr>
          </a:p>
          <a:p>
            <a:pPr lvl="1"/>
            <a:r>
              <a:rPr lang="en-US" dirty="0" smtClean="0">
                <a:latin typeface="Comic Sans MS" panose="030F0702030302020204" pitchFamily="66" charset="0"/>
              </a:rPr>
              <a:t>Genes </a:t>
            </a:r>
            <a:r>
              <a:rPr lang="en-US" dirty="0">
                <a:latin typeface="Comic Sans MS" panose="030F0702030302020204" pitchFamily="66" charset="0"/>
              </a:rPr>
              <a:t>that represent all categories of immune response including key checkpoint blockade genes.</a:t>
            </a:r>
          </a:p>
        </p:txBody>
      </p:sp>
    </p:spTree>
    <p:extLst>
      <p:ext uri="{BB962C8B-B14F-4D97-AF65-F5344CB8AC3E}">
        <p14:creationId xmlns:p14="http://schemas.microsoft.com/office/powerpoint/2010/main" val="2566518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540" y="121845"/>
            <a:ext cx="10515600" cy="591220"/>
          </a:xfrm>
        </p:spPr>
        <p:txBody>
          <a:bodyPr>
            <a:normAutofit/>
          </a:bodyPr>
          <a:lstStyle/>
          <a:p>
            <a:r>
              <a:rPr lang="en-US" sz="3200" dirty="0">
                <a:latin typeface="Comic Sans MS" panose="030F0702030302020204" pitchFamily="66" charset="0"/>
              </a:rPr>
              <a:t>Possibilities and different microenvironments </a:t>
            </a:r>
          </a:p>
        </p:txBody>
      </p:sp>
      <p:sp>
        <p:nvSpPr>
          <p:cNvPr id="3" name="Content Placeholder 2"/>
          <p:cNvSpPr>
            <a:spLocks noGrp="1"/>
          </p:cNvSpPr>
          <p:nvPr>
            <p:ph idx="1"/>
          </p:nvPr>
        </p:nvSpPr>
        <p:spPr>
          <a:xfrm>
            <a:off x="234193" y="713064"/>
            <a:ext cx="10515600" cy="5889071"/>
          </a:xfrm>
        </p:spPr>
        <p:txBody>
          <a:bodyPr>
            <a:normAutofit fontScale="92500" lnSpcReduction="10000"/>
          </a:bodyPr>
          <a:lstStyle/>
          <a:p>
            <a:r>
              <a:rPr lang="en-US" dirty="0">
                <a:latin typeface="Comic Sans MS" panose="030F0702030302020204" pitchFamily="66" charset="0"/>
              </a:rPr>
              <a:t>Plasma</a:t>
            </a:r>
          </a:p>
          <a:p>
            <a:pPr lvl="1"/>
            <a:r>
              <a:rPr lang="en-US" dirty="0">
                <a:latin typeface="Comic Sans MS" panose="030F0702030302020204" pitchFamily="66" charset="0"/>
              </a:rPr>
              <a:t>EDTA</a:t>
            </a:r>
          </a:p>
          <a:p>
            <a:pPr lvl="2"/>
            <a:r>
              <a:rPr lang="en-US" dirty="0">
                <a:latin typeface="Comic Sans MS" panose="030F0702030302020204" pitchFamily="66" charset="0"/>
              </a:rPr>
              <a:t>Non Cellular</a:t>
            </a:r>
          </a:p>
          <a:p>
            <a:pPr lvl="3"/>
            <a:r>
              <a:rPr lang="en-US" dirty="0">
                <a:latin typeface="Comic Sans MS" panose="030F0702030302020204" pitchFamily="66" charset="0"/>
              </a:rPr>
              <a:t>Protein</a:t>
            </a:r>
          </a:p>
          <a:p>
            <a:pPr lvl="3"/>
            <a:r>
              <a:rPr lang="en-US" dirty="0" err="1">
                <a:latin typeface="Comic Sans MS" panose="030F0702030302020204" pitchFamily="66" charset="0"/>
              </a:rPr>
              <a:t>cfDNA</a:t>
            </a:r>
            <a:r>
              <a:rPr lang="en-US" dirty="0">
                <a:latin typeface="Comic Sans MS" panose="030F0702030302020204" pitchFamily="66" charset="0"/>
              </a:rPr>
              <a:t>, microRNAs, exosomes and </a:t>
            </a:r>
            <a:r>
              <a:rPr lang="en-US" dirty="0" err="1">
                <a:latin typeface="Comic Sans MS" panose="030F0702030302020204" pitchFamily="66" charset="0"/>
              </a:rPr>
              <a:t>microvescicles</a:t>
            </a:r>
            <a:endParaRPr lang="en-US" dirty="0">
              <a:latin typeface="Comic Sans MS" panose="030F0702030302020204" pitchFamily="66" charset="0"/>
            </a:endParaRPr>
          </a:p>
          <a:p>
            <a:pPr lvl="2"/>
            <a:r>
              <a:rPr lang="en-US" dirty="0">
                <a:latin typeface="Comic Sans MS" panose="030F0702030302020204" pitchFamily="66" charset="0"/>
              </a:rPr>
              <a:t>Cellular</a:t>
            </a:r>
          </a:p>
          <a:p>
            <a:pPr lvl="3"/>
            <a:r>
              <a:rPr lang="en-US" dirty="0">
                <a:latin typeface="Comic Sans MS" panose="030F0702030302020204" pitchFamily="66" charset="0"/>
              </a:rPr>
              <a:t>Buffy coat</a:t>
            </a:r>
          </a:p>
          <a:p>
            <a:pPr lvl="4"/>
            <a:r>
              <a:rPr lang="en-US" dirty="0">
                <a:latin typeface="Comic Sans MS" panose="030F0702030302020204" pitchFamily="66" charset="0"/>
              </a:rPr>
              <a:t>Granulocytes, platelets, granulocytes, monocytes</a:t>
            </a:r>
          </a:p>
          <a:p>
            <a:pPr lvl="1"/>
            <a:r>
              <a:rPr lang="en-US" dirty="0">
                <a:latin typeface="Comic Sans MS" panose="030F0702030302020204" pitchFamily="66" charset="0"/>
              </a:rPr>
              <a:t>Citrated</a:t>
            </a:r>
          </a:p>
          <a:p>
            <a:pPr lvl="2"/>
            <a:r>
              <a:rPr lang="en-US" dirty="0">
                <a:latin typeface="Comic Sans MS" panose="030F0702030302020204" pitchFamily="66" charset="0"/>
              </a:rPr>
              <a:t>Non Cellular</a:t>
            </a:r>
          </a:p>
          <a:p>
            <a:pPr lvl="3"/>
            <a:r>
              <a:rPr lang="en-US" dirty="0">
                <a:latin typeface="Comic Sans MS" panose="030F0702030302020204" pitchFamily="66" charset="0"/>
              </a:rPr>
              <a:t>Protein</a:t>
            </a:r>
          </a:p>
          <a:p>
            <a:pPr lvl="3"/>
            <a:r>
              <a:rPr lang="pt-BR" dirty="0">
                <a:latin typeface="Comic Sans MS" panose="030F0702030302020204" pitchFamily="66" charset="0"/>
              </a:rPr>
              <a:t>cfDNA, microRNAs, exosomes and microvescicles</a:t>
            </a:r>
          </a:p>
          <a:p>
            <a:pPr lvl="2"/>
            <a:r>
              <a:rPr lang="en-US" dirty="0">
                <a:latin typeface="Comic Sans MS" panose="030F0702030302020204" pitchFamily="66" charset="0"/>
              </a:rPr>
              <a:t>PBMC</a:t>
            </a:r>
          </a:p>
          <a:p>
            <a:pPr lvl="3"/>
            <a:r>
              <a:rPr lang="en-US" dirty="0">
                <a:latin typeface="Comic Sans MS" panose="030F0702030302020204" pitchFamily="66" charset="0"/>
              </a:rPr>
              <a:t>Platelets, monocytes, lymphocytes</a:t>
            </a:r>
          </a:p>
          <a:p>
            <a:r>
              <a:rPr lang="en-US" dirty="0">
                <a:latin typeface="Comic Sans MS" panose="030F0702030302020204" pitchFamily="66" charset="0"/>
              </a:rPr>
              <a:t>Serum</a:t>
            </a:r>
          </a:p>
          <a:p>
            <a:pPr lvl="1"/>
            <a:r>
              <a:rPr lang="en-US" dirty="0">
                <a:latin typeface="Comic Sans MS" panose="030F0702030302020204" pitchFamily="66" charset="0"/>
              </a:rPr>
              <a:t>Non Cellular</a:t>
            </a:r>
          </a:p>
          <a:p>
            <a:pPr lvl="2"/>
            <a:r>
              <a:rPr lang="en-US" dirty="0">
                <a:latin typeface="Comic Sans MS" panose="030F0702030302020204" pitchFamily="66" charset="0"/>
              </a:rPr>
              <a:t>Protein</a:t>
            </a:r>
          </a:p>
          <a:p>
            <a:pPr lvl="2"/>
            <a:r>
              <a:rPr lang="en-US" dirty="0" err="1">
                <a:latin typeface="Comic Sans MS" panose="030F0702030302020204" pitchFamily="66" charset="0"/>
              </a:rPr>
              <a:t>cfDNA</a:t>
            </a:r>
            <a:r>
              <a:rPr lang="en-US" dirty="0">
                <a:latin typeface="Comic Sans MS" panose="030F0702030302020204" pitchFamily="66" charset="0"/>
              </a:rPr>
              <a:t>, microRNAs, exosomes and </a:t>
            </a:r>
            <a:r>
              <a:rPr lang="en-US" dirty="0" err="1">
                <a:latin typeface="Comic Sans MS" panose="030F0702030302020204" pitchFamily="66" charset="0"/>
              </a:rPr>
              <a:t>microvescicles</a:t>
            </a:r>
            <a:endParaRPr lang="en-US" dirty="0">
              <a:latin typeface="Comic Sans MS" panose="030F0702030302020204" pitchFamily="66" charset="0"/>
            </a:endParaRPr>
          </a:p>
          <a:p>
            <a:pPr marL="457200" lvl="1" indent="0">
              <a:buNone/>
            </a:pPr>
            <a:endParaRPr lang="en-US" dirty="0">
              <a:latin typeface="Comic Sans MS" panose="030F0702030302020204" pitchFamily="66" charset="0"/>
            </a:endParaRPr>
          </a:p>
          <a:p>
            <a:pPr lvl="1"/>
            <a:endParaRPr lang="en-US" dirty="0">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8578726" y="3825381"/>
            <a:ext cx="2264223" cy="1733109"/>
          </a:xfrm>
          <a:prstGeom prst="rect">
            <a:avLst/>
          </a:prstGeom>
          <a:ln w="6350">
            <a:solidFill>
              <a:schemeClr val="tx1"/>
            </a:solidFill>
          </a:ln>
        </p:spPr>
      </p:pic>
      <p:pic>
        <p:nvPicPr>
          <p:cNvPr id="6" name="Picture 5"/>
          <p:cNvPicPr>
            <a:picLocks noChangeAspect="1"/>
          </p:cNvPicPr>
          <p:nvPr/>
        </p:nvPicPr>
        <p:blipFill>
          <a:blip r:embed="rId3"/>
          <a:stretch>
            <a:fillRect/>
          </a:stretch>
        </p:blipFill>
        <p:spPr>
          <a:xfrm>
            <a:off x="8042305" y="2246027"/>
            <a:ext cx="3218813" cy="1382868"/>
          </a:xfrm>
          <a:prstGeom prst="rect">
            <a:avLst/>
          </a:prstGeom>
          <a:ln w="9525">
            <a:solidFill>
              <a:schemeClr val="tx1"/>
            </a:solidFill>
          </a:ln>
        </p:spPr>
      </p:pic>
      <p:sp>
        <p:nvSpPr>
          <p:cNvPr id="7" name="Arrow: Right 6"/>
          <p:cNvSpPr/>
          <p:nvPr/>
        </p:nvSpPr>
        <p:spPr>
          <a:xfrm>
            <a:off x="7481340" y="2761292"/>
            <a:ext cx="729842" cy="352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mic Sans MS" panose="030F0702030302020204" pitchFamily="66" charset="0"/>
            </a:endParaRPr>
          </a:p>
        </p:txBody>
      </p:sp>
      <p:sp>
        <p:nvSpPr>
          <p:cNvPr id="8" name="Arrow: Right 7"/>
          <p:cNvSpPr/>
          <p:nvPr/>
        </p:nvSpPr>
        <p:spPr>
          <a:xfrm>
            <a:off x="7481340" y="4505544"/>
            <a:ext cx="729842" cy="352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mic Sans MS" panose="030F0702030302020204" pitchFamily="66" charset="0"/>
            </a:endParaRPr>
          </a:p>
        </p:txBody>
      </p:sp>
    </p:spTree>
    <p:extLst>
      <p:ext uri="{BB962C8B-B14F-4D97-AF65-F5344CB8AC3E}">
        <p14:creationId xmlns:p14="http://schemas.microsoft.com/office/powerpoint/2010/main" val="96757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4752" y="1905001"/>
            <a:ext cx="3240128" cy="1794787"/>
          </a:xfrm>
          <a:prstGeom prst="rect">
            <a:avLst/>
          </a:prstGeom>
          <a:ln>
            <a:noFill/>
          </a:ln>
          <a:effectLst>
            <a:outerShdw blurRad="292100" dist="139700" dir="2700000" algn="tl" rotWithShape="0">
              <a:srgbClr val="333333">
                <a:alpha val="65000"/>
              </a:srgbClr>
            </a:outerShdw>
          </a:effectLst>
        </p:spPr>
      </p:pic>
      <p:grpSp>
        <p:nvGrpSpPr>
          <p:cNvPr id="7" name="Group 6"/>
          <p:cNvGrpSpPr>
            <a:grpSpLocks noChangeAspect="1"/>
          </p:cNvGrpSpPr>
          <p:nvPr/>
        </p:nvGrpSpPr>
        <p:grpSpPr>
          <a:xfrm>
            <a:off x="3251785" y="1065883"/>
            <a:ext cx="3409054" cy="5577840"/>
            <a:chOff x="1837029" y="126308"/>
            <a:chExt cx="4035805" cy="6603322"/>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041"/>
            <a:stretch/>
          </p:blipFill>
          <p:spPr bwMode="auto">
            <a:xfrm>
              <a:off x="2341339" y="204305"/>
              <a:ext cx="874304" cy="1345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Image result for buffy c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382" y="126308"/>
              <a:ext cx="1632452" cy="142329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flipH="1">
              <a:off x="2412260" y="1627599"/>
              <a:ext cx="228600" cy="523994"/>
              <a:chOff x="4281178" y="858472"/>
              <a:chExt cx="1547605" cy="4648201"/>
            </a:xfrm>
          </p:grpSpPr>
          <p:pic>
            <p:nvPicPr>
              <p:cNvPr id="3085" name="Picture 13" descr="Image result for flip top cryovial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398" r="41284"/>
              <a:stretch/>
            </p:blipFill>
            <p:spPr bwMode="auto">
              <a:xfrm>
                <a:off x="4935523" y="858472"/>
                <a:ext cx="886436" cy="4648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Image result for flip top cryovial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19" r="41284" b="25423"/>
              <a:stretch/>
            </p:blipFill>
            <p:spPr bwMode="auto">
              <a:xfrm>
                <a:off x="4281178" y="883639"/>
                <a:ext cx="1547605" cy="3466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flipH="1">
              <a:off x="4439491" y="1630436"/>
              <a:ext cx="228600" cy="523994"/>
              <a:chOff x="4281178" y="858472"/>
              <a:chExt cx="1547605" cy="4648201"/>
            </a:xfrm>
          </p:grpSpPr>
          <p:pic>
            <p:nvPicPr>
              <p:cNvPr id="23" name="Picture 13" descr="Image result for flip top cryovial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398" r="41284"/>
              <a:stretch/>
            </p:blipFill>
            <p:spPr bwMode="auto">
              <a:xfrm>
                <a:off x="4935523" y="858472"/>
                <a:ext cx="886436" cy="46482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Image result for flip top cryovial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19" r="41284" b="25423"/>
              <a:stretch/>
            </p:blipFill>
            <p:spPr bwMode="auto">
              <a:xfrm>
                <a:off x="4281178" y="883639"/>
                <a:ext cx="1547605" cy="3466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801788" y="2297767"/>
              <a:ext cx="1700875" cy="4431863"/>
              <a:chOff x="1773212" y="2210882"/>
              <a:chExt cx="1700875" cy="4431863"/>
            </a:xfrm>
          </p:grpSpPr>
          <p:pic>
            <p:nvPicPr>
              <p:cNvPr id="19" name="Picture 11" descr="Image result for zymo research rna extract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8068" t="37692"/>
              <a:stretch/>
            </p:blipFill>
            <p:spPr bwMode="auto">
              <a:xfrm>
                <a:off x="1785952" y="4623296"/>
                <a:ext cx="1053565" cy="7083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Image result for zymo research rna extractio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312" r="29848"/>
              <a:stretch/>
            </p:blipFill>
            <p:spPr bwMode="auto">
              <a:xfrm>
                <a:off x="1785952" y="3505199"/>
                <a:ext cx="1424718" cy="7870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Image result for zymo research rna extract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4373" r="77792"/>
              <a:stretch/>
            </p:blipFill>
            <p:spPr bwMode="auto">
              <a:xfrm>
                <a:off x="2407287" y="2428465"/>
                <a:ext cx="1066800" cy="746114"/>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p:cNvSpPr/>
              <p:nvPr/>
            </p:nvSpPr>
            <p:spPr>
              <a:xfrm>
                <a:off x="2446127" y="2210882"/>
                <a:ext cx="76200" cy="261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2462320" y="3190044"/>
                <a:ext cx="76200" cy="261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2506105" y="4361299"/>
                <a:ext cx="76200" cy="261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6"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212" y="5624747"/>
                <a:ext cx="1590622" cy="101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0" name="Group 29"/>
            <p:cNvGrpSpPr/>
            <p:nvPr/>
          </p:nvGrpSpPr>
          <p:grpSpPr>
            <a:xfrm>
              <a:off x="1837029" y="2297767"/>
              <a:ext cx="1700875" cy="4431863"/>
              <a:chOff x="1773212" y="2210882"/>
              <a:chExt cx="1700875" cy="4431863"/>
            </a:xfrm>
          </p:grpSpPr>
          <p:pic>
            <p:nvPicPr>
              <p:cNvPr id="31" name="Picture 11" descr="Image result for zymo research rna extract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8068" t="37692"/>
              <a:stretch/>
            </p:blipFill>
            <p:spPr bwMode="auto">
              <a:xfrm>
                <a:off x="1785952" y="4623296"/>
                <a:ext cx="1053565" cy="70836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Image result for zymo research rna extractio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312" r="29848"/>
              <a:stretch/>
            </p:blipFill>
            <p:spPr bwMode="auto">
              <a:xfrm>
                <a:off x="1785952" y="3505199"/>
                <a:ext cx="1424718" cy="7870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1" descr="Image result for zymo research rna extract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4373" r="77792"/>
              <a:stretch/>
            </p:blipFill>
            <p:spPr bwMode="auto">
              <a:xfrm>
                <a:off x="2407287" y="2428465"/>
                <a:ext cx="1066800" cy="746114"/>
              </a:xfrm>
              <a:prstGeom prst="rect">
                <a:avLst/>
              </a:prstGeom>
              <a:noFill/>
              <a:extLst>
                <a:ext uri="{909E8E84-426E-40DD-AFC4-6F175D3DCCD1}">
                  <a14:hiddenFill xmlns:a14="http://schemas.microsoft.com/office/drawing/2010/main">
                    <a:solidFill>
                      <a:srgbClr val="FFFFFF"/>
                    </a:solidFill>
                  </a14:hiddenFill>
                </a:ext>
              </a:extLst>
            </p:spPr>
          </p:pic>
          <p:sp>
            <p:nvSpPr>
              <p:cNvPr id="34" name="Down Arrow 33"/>
              <p:cNvSpPr/>
              <p:nvPr/>
            </p:nvSpPr>
            <p:spPr>
              <a:xfrm>
                <a:off x="2446127" y="2210882"/>
                <a:ext cx="76200" cy="261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a:off x="2462320" y="3190044"/>
                <a:ext cx="76200" cy="261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a:off x="2506105" y="4361299"/>
                <a:ext cx="76200" cy="261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3212" y="5624747"/>
                <a:ext cx="1590622" cy="101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8" name="TextBox 7"/>
          <p:cNvSpPr txBox="1"/>
          <p:nvPr/>
        </p:nvSpPr>
        <p:spPr>
          <a:xfrm>
            <a:off x="2855409" y="662729"/>
            <a:ext cx="3815468" cy="369332"/>
          </a:xfrm>
          <a:prstGeom prst="rect">
            <a:avLst/>
          </a:prstGeom>
          <a:noFill/>
        </p:spPr>
        <p:txBody>
          <a:bodyPr wrap="none" rtlCol="0">
            <a:spAutoFit/>
          </a:bodyPr>
          <a:lstStyle/>
          <a:p>
            <a:r>
              <a:rPr lang="en-US" dirty="0">
                <a:latin typeface="Comic Sans MS" panose="030F0702030302020204" pitchFamily="66" charset="0"/>
              </a:rPr>
              <a:t>17 High Risk vs 17 AE vs 17 MPMs</a:t>
            </a:r>
          </a:p>
        </p:txBody>
      </p:sp>
      <p:sp>
        <p:nvSpPr>
          <p:cNvPr id="10" name="TextBox 9"/>
          <p:cNvSpPr txBox="1"/>
          <p:nvPr/>
        </p:nvSpPr>
        <p:spPr>
          <a:xfrm>
            <a:off x="2554687" y="1492427"/>
            <a:ext cx="601447" cy="369332"/>
          </a:xfrm>
          <a:prstGeom prst="rect">
            <a:avLst/>
          </a:prstGeom>
          <a:noFill/>
        </p:spPr>
        <p:txBody>
          <a:bodyPr wrap="none" rtlCol="0">
            <a:spAutoFit/>
          </a:bodyPr>
          <a:lstStyle/>
          <a:p>
            <a:r>
              <a:rPr lang="en-US" dirty="0">
                <a:latin typeface="Comic Sans MS" panose="030F0702030302020204" pitchFamily="66" charset="0"/>
              </a:rPr>
              <a:t>CPT</a:t>
            </a:r>
          </a:p>
        </p:txBody>
      </p:sp>
      <p:sp>
        <p:nvSpPr>
          <p:cNvPr id="41" name="TextBox 40"/>
          <p:cNvSpPr txBox="1"/>
          <p:nvPr/>
        </p:nvSpPr>
        <p:spPr>
          <a:xfrm>
            <a:off x="4500893" y="1480250"/>
            <a:ext cx="821059" cy="369332"/>
          </a:xfrm>
          <a:prstGeom prst="rect">
            <a:avLst/>
          </a:prstGeom>
          <a:noFill/>
        </p:spPr>
        <p:txBody>
          <a:bodyPr wrap="none" rtlCol="0">
            <a:spAutoFit/>
          </a:bodyPr>
          <a:lstStyle/>
          <a:p>
            <a:r>
              <a:rPr lang="en-US" dirty="0">
                <a:latin typeface="Comic Sans MS" panose="030F0702030302020204" pitchFamily="66" charset="0"/>
              </a:rPr>
              <a:t>EDTA</a:t>
            </a:r>
          </a:p>
        </p:txBody>
      </p:sp>
      <p:pic>
        <p:nvPicPr>
          <p:cNvPr id="3087"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63998" y="2810835"/>
            <a:ext cx="399256" cy="270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036078" y="2340707"/>
            <a:ext cx="1055097" cy="261610"/>
          </a:xfrm>
          <a:prstGeom prst="rect">
            <a:avLst/>
          </a:prstGeom>
          <a:noFill/>
        </p:spPr>
        <p:txBody>
          <a:bodyPr wrap="none" rtlCol="0">
            <a:spAutoFit/>
          </a:bodyPr>
          <a:lstStyle/>
          <a:p>
            <a:r>
              <a:rPr lang="en-US" sz="1100" dirty="0">
                <a:latin typeface="Comic Sans MS" panose="030F0702030302020204" pitchFamily="66" charset="0"/>
              </a:rPr>
              <a:t>Freeze Pellet</a:t>
            </a:r>
          </a:p>
        </p:txBody>
      </p:sp>
      <p:sp>
        <p:nvSpPr>
          <p:cNvPr id="25" name="TextBox 24"/>
          <p:cNvSpPr txBox="1"/>
          <p:nvPr/>
        </p:nvSpPr>
        <p:spPr>
          <a:xfrm>
            <a:off x="2011784" y="6082965"/>
            <a:ext cx="1034257" cy="261610"/>
          </a:xfrm>
          <a:prstGeom prst="rect">
            <a:avLst/>
          </a:prstGeom>
          <a:noFill/>
        </p:spPr>
        <p:txBody>
          <a:bodyPr wrap="none" rtlCol="0">
            <a:spAutoFit/>
          </a:bodyPr>
          <a:lstStyle/>
          <a:p>
            <a:r>
              <a:rPr lang="en-US" sz="1100" dirty="0">
                <a:latin typeface="Comic Sans MS" panose="030F0702030302020204" pitchFamily="66" charset="0"/>
              </a:rPr>
              <a:t>Load Fluidics</a:t>
            </a:r>
          </a:p>
        </p:txBody>
      </p:sp>
    </p:spTree>
    <p:extLst>
      <p:ext uri="{BB962C8B-B14F-4D97-AF65-F5344CB8AC3E}">
        <p14:creationId xmlns:p14="http://schemas.microsoft.com/office/powerpoint/2010/main" val="1969189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2752" y="219800"/>
            <a:ext cx="6945787" cy="6627651"/>
            <a:chOff x="238751" y="219799"/>
            <a:chExt cx="6945787" cy="6627651"/>
          </a:xfrm>
        </p:grpSpPr>
        <p:pic>
          <p:nvPicPr>
            <p:cNvPr id="5" name="Picture 4"/>
            <p:cNvPicPr>
              <a:picLocks noChangeAspect="1"/>
            </p:cNvPicPr>
            <p:nvPr/>
          </p:nvPicPr>
          <p:blipFill rotWithShape="1">
            <a:blip r:embed="rId2"/>
            <a:srcRect l="73735" t="33480" r="5001" b="36761"/>
            <a:stretch/>
          </p:blipFill>
          <p:spPr>
            <a:xfrm>
              <a:off x="2877667" y="4341890"/>
              <a:ext cx="2468880" cy="2505560"/>
            </a:xfrm>
            <a:prstGeom prst="rect">
              <a:avLst/>
            </a:prstGeom>
          </p:spPr>
        </p:pic>
        <p:pic>
          <p:nvPicPr>
            <p:cNvPr id="6" name="Picture 5"/>
            <p:cNvPicPr>
              <a:picLocks noChangeAspect="1"/>
            </p:cNvPicPr>
            <p:nvPr/>
          </p:nvPicPr>
          <p:blipFill rotWithShape="1">
            <a:blip r:embed="rId3"/>
            <a:srcRect l="73735" t="3716" r="4684" b="67173"/>
            <a:stretch/>
          </p:blipFill>
          <p:spPr>
            <a:xfrm>
              <a:off x="2855255" y="1057495"/>
              <a:ext cx="2438400" cy="2387600"/>
            </a:xfrm>
            <a:prstGeom prst="rect">
              <a:avLst/>
            </a:prstGeom>
          </p:spPr>
        </p:pic>
        <p:pic>
          <p:nvPicPr>
            <p:cNvPr id="7" name="Picture 6"/>
            <p:cNvPicPr>
              <a:picLocks noChangeAspect="1"/>
            </p:cNvPicPr>
            <p:nvPr/>
          </p:nvPicPr>
          <p:blipFill rotWithShape="1">
            <a:blip r:embed="rId3"/>
            <a:srcRect l="56304" t="24583" r="30217" b="61791"/>
            <a:stretch/>
          </p:blipFill>
          <p:spPr>
            <a:xfrm>
              <a:off x="3796312" y="2063937"/>
              <a:ext cx="1349866" cy="990600"/>
            </a:xfrm>
            <a:prstGeom prst="rect">
              <a:avLst/>
            </a:prstGeom>
          </p:spPr>
        </p:pic>
        <p:pic>
          <p:nvPicPr>
            <p:cNvPr id="9" name="Picture 8"/>
            <p:cNvPicPr>
              <a:picLocks noChangeAspect="1"/>
            </p:cNvPicPr>
            <p:nvPr/>
          </p:nvPicPr>
          <p:blipFill rotWithShape="1">
            <a:blip r:embed="rId4"/>
            <a:srcRect r="18301" b="50000"/>
            <a:stretch/>
          </p:blipFill>
          <p:spPr>
            <a:xfrm>
              <a:off x="1375631" y="3429000"/>
              <a:ext cx="5808907" cy="1147142"/>
            </a:xfrm>
            <a:prstGeom prst="rect">
              <a:avLst/>
            </a:prstGeom>
          </p:spPr>
        </p:pic>
        <p:pic>
          <p:nvPicPr>
            <p:cNvPr id="12" name="Picture 11"/>
            <p:cNvPicPr>
              <a:picLocks noChangeAspect="1"/>
            </p:cNvPicPr>
            <p:nvPr/>
          </p:nvPicPr>
          <p:blipFill rotWithShape="1">
            <a:blip r:embed="rId5"/>
            <a:srcRect l="81086"/>
            <a:stretch/>
          </p:blipFill>
          <p:spPr>
            <a:xfrm>
              <a:off x="3810667" y="5257800"/>
              <a:ext cx="1344476" cy="1146147"/>
            </a:xfrm>
            <a:prstGeom prst="rect">
              <a:avLst/>
            </a:prstGeom>
          </p:spPr>
        </p:pic>
        <p:pic>
          <p:nvPicPr>
            <p:cNvPr id="13" name="Picture 12"/>
            <p:cNvPicPr>
              <a:picLocks noChangeAspect="1"/>
            </p:cNvPicPr>
            <p:nvPr/>
          </p:nvPicPr>
          <p:blipFill rotWithShape="1">
            <a:blip r:embed="rId6"/>
            <a:srcRect r="19461"/>
            <a:stretch/>
          </p:blipFill>
          <p:spPr>
            <a:xfrm>
              <a:off x="1371149" y="219799"/>
              <a:ext cx="5626911" cy="993734"/>
            </a:xfrm>
            <a:prstGeom prst="rect">
              <a:avLst/>
            </a:prstGeom>
          </p:spPr>
        </p:pic>
        <p:sp>
          <p:nvSpPr>
            <p:cNvPr id="14" name="TextBox 13"/>
            <p:cNvSpPr txBox="1"/>
            <p:nvPr/>
          </p:nvSpPr>
          <p:spPr>
            <a:xfrm>
              <a:off x="238751" y="463070"/>
              <a:ext cx="1159292" cy="369332"/>
            </a:xfrm>
            <a:prstGeom prst="rect">
              <a:avLst/>
            </a:prstGeom>
            <a:noFill/>
          </p:spPr>
          <p:txBody>
            <a:bodyPr wrap="none" rtlCol="0">
              <a:spAutoFit/>
            </a:bodyPr>
            <a:lstStyle/>
            <a:p>
              <a:r>
                <a:rPr lang="en-US" dirty="0"/>
                <a:t>Buffy Coat</a:t>
              </a:r>
            </a:p>
          </p:txBody>
        </p:sp>
        <p:sp>
          <p:nvSpPr>
            <p:cNvPr id="15" name="TextBox 14"/>
            <p:cNvSpPr txBox="1"/>
            <p:nvPr/>
          </p:nvSpPr>
          <p:spPr>
            <a:xfrm>
              <a:off x="533400" y="3817905"/>
              <a:ext cx="748923" cy="369332"/>
            </a:xfrm>
            <a:prstGeom prst="rect">
              <a:avLst/>
            </a:prstGeom>
            <a:noFill/>
          </p:spPr>
          <p:txBody>
            <a:bodyPr wrap="none" rtlCol="0">
              <a:spAutoFit/>
            </a:bodyPr>
            <a:lstStyle/>
            <a:p>
              <a:r>
                <a:rPr lang="en-US" dirty="0"/>
                <a:t>PBMC</a:t>
              </a:r>
            </a:p>
          </p:txBody>
        </p:sp>
      </p:grpSp>
      <p:sp>
        <p:nvSpPr>
          <p:cNvPr id="16" name="TextBox 15"/>
          <p:cNvSpPr txBox="1"/>
          <p:nvPr/>
        </p:nvSpPr>
        <p:spPr>
          <a:xfrm>
            <a:off x="6816257" y="1454069"/>
            <a:ext cx="366113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HMGB1: 2.16 FC </a:t>
            </a:r>
            <a:r>
              <a:rPr lang="en-US" dirty="0" smtClean="0"/>
              <a:t>AE/HR, </a:t>
            </a:r>
            <a:r>
              <a:rPr lang="en-US" dirty="0"/>
              <a:t>p=2.77E-09</a:t>
            </a:r>
          </a:p>
        </p:txBody>
      </p:sp>
      <p:sp>
        <p:nvSpPr>
          <p:cNvPr id="17" name="TextBox 16"/>
          <p:cNvSpPr txBox="1"/>
          <p:nvPr/>
        </p:nvSpPr>
        <p:spPr>
          <a:xfrm>
            <a:off x="6941035" y="5073134"/>
            <a:ext cx="324915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HMGB1: 1.20 FC </a:t>
            </a:r>
            <a:r>
              <a:rPr lang="en-US" dirty="0" smtClean="0"/>
              <a:t>AE/HR, </a:t>
            </a:r>
            <a:r>
              <a:rPr lang="en-US" dirty="0"/>
              <a:t>p=0.001</a:t>
            </a:r>
          </a:p>
        </p:txBody>
      </p:sp>
      <p:sp>
        <p:nvSpPr>
          <p:cNvPr id="3" name="TextBox 2"/>
          <p:cNvSpPr txBox="1"/>
          <p:nvPr/>
        </p:nvSpPr>
        <p:spPr>
          <a:xfrm>
            <a:off x="1603364" y="2003095"/>
            <a:ext cx="8839199"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t>Healthy Age and Tobacco Matched Cohort vs </a:t>
            </a:r>
          </a:p>
          <a:p>
            <a:pPr algn="ctr"/>
            <a:r>
              <a:rPr lang="en-US" sz="4000" dirty="0"/>
              <a:t>Asbestos Exposed </a:t>
            </a:r>
          </a:p>
        </p:txBody>
      </p:sp>
    </p:spTree>
    <p:extLst>
      <p:ext uri="{BB962C8B-B14F-4D97-AF65-F5344CB8AC3E}">
        <p14:creationId xmlns:p14="http://schemas.microsoft.com/office/powerpoint/2010/main" val="32611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9150" r="43350" b="46283"/>
          <a:stretch/>
        </p:blipFill>
        <p:spPr>
          <a:xfrm>
            <a:off x="2966419" y="414525"/>
            <a:ext cx="7299136" cy="1362434"/>
          </a:xfrm>
          <a:prstGeom prst="rect">
            <a:avLst/>
          </a:prstGeom>
        </p:spPr>
      </p:pic>
      <p:grpSp>
        <p:nvGrpSpPr>
          <p:cNvPr id="11" name="Group 10"/>
          <p:cNvGrpSpPr/>
          <p:nvPr/>
        </p:nvGrpSpPr>
        <p:grpSpPr>
          <a:xfrm>
            <a:off x="5135292" y="1788981"/>
            <a:ext cx="1828959" cy="1606568"/>
            <a:chOff x="3924220" y="1517632"/>
            <a:chExt cx="1828959" cy="1606568"/>
          </a:xfrm>
        </p:grpSpPr>
        <p:pic>
          <p:nvPicPr>
            <p:cNvPr id="4" name="Picture 3"/>
            <p:cNvPicPr>
              <a:picLocks noChangeAspect="1"/>
            </p:cNvPicPr>
            <p:nvPr/>
          </p:nvPicPr>
          <p:blipFill rotWithShape="1">
            <a:blip r:embed="rId3"/>
            <a:srcRect t="11503" b="4840"/>
            <a:stretch/>
          </p:blipFill>
          <p:spPr>
            <a:xfrm>
              <a:off x="3924220" y="1517632"/>
              <a:ext cx="1828959" cy="160656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81181"/>
            <a:stretch/>
          </p:blipFill>
          <p:spPr>
            <a:xfrm>
              <a:off x="4521959" y="2068260"/>
              <a:ext cx="1112887" cy="890093"/>
            </a:xfrm>
            <a:prstGeom prst="rect">
              <a:avLst/>
            </a:prstGeom>
            <a:ln>
              <a:noFill/>
            </a:ln>
            <a:effectLst>
              <a:outerShdw blurRad="292100" dist="139700" dir="2700000" algn="tl" rotWithShape="0">
                <a:srgbClr val="333333">
                  <a:alpha val="65000"/>
                </a:srgbClr>
              </a:outerShdw>
            </a:effectLst>
          </p:spPr>
        </p:pic>
      </p:grpSp>
      <p:grpSp>
        <p:nvGrpSpPr>
          <p:cNvPr id="10" name="Group 9"/>
          <p:cNvGrpSpPr/>
          <p:nvPr/>
        </p:nvGrpSpPr>
        <p:grpSpPr>
          <a:xfrm>
            <a:off x="5130810" y="4948151"/>
            <a:ext cx="1828959" cy="1687875"/>
            <a:chOff x="3924220" y="4865324"/>
            <a:chExt cx="1828959" cy="1687875"/>
          </a:xfrm>
        </p:grpSpPr>
        <p:pic>
          <p:nvPicPr>
            <p:cNvPr id="5" name="Picture 4"/>
            <p:cNvPicPr>
              <a:picLocks noChangeAspect="1"/>
            </p:cNvPicPr>
            <p:nvPr/>
          </p:nvPicPr>
          <p:blipFill rotWithShape="1">
            <a:blip r:embed="rId3"/>
            <a:srcRect t="11306" b="802"/>
            <a:stretch/>
          </p:blipFill>
          <p:spPr>
            <a:xfrm>
              <a:off x="3924220" y="4865324"/>
              <a:ext cx="1828959" cy="168787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a:srcRect l="80928"/>
            <a:stretch/>
          </p:blipFill>
          <p:spPr>
            <a:xfrm>
              <a:off x="4457620" y="5228752"/>
              <a:ext cx="1127857" cy="993734"/>
            </a:xfrm>
            <a:prstGeom prst="rect">
              <a:avLst/>
            </a:prstGeom>
            <a:ln>
              <a:noFill/>
            </a:ln>
            <a:effectLst>
              <a:outerShdw blurRad="292100" dist="139700" dir="2700000" algn="tl" rotWithShape="0">
                <a:srgbClr val="333333">
                  <a:alpha val="65000"/>
                </a:srgbClr>
              </a:outerShdw>
            </a:effectLst>
          </p:spPr>
        </p:pic>
      </p:grpSp>
      <p:pic>
        <p:nvPicPr>
          <p:cNvPr id="7" name="Picture 6"/>
          <p:cNvPicPr>
            <a:picLocks noChangeAspect="1"/>
          </p:cNvPicPr>
          <p:nvPr/>
        </p:nvPicPr>
        <p:blipFill rotWithShape="1">
          <a:blip r:embed="rId6"/>
          <a:srcRect r="19074"/>
          <a:stretch/>
        </p:blipFill>
        <p:spPr>
          <a:xfrm>
            <a:off x="2819400" y="3378503"/>
            <a:ext cx="7075556" cy="1469240"/>
          </a:xfrm>
          <a:prstGeom prst="rect">
            <a:avLst/>
          </a:prstGeom>
        </p:spPr>
      </p:pic>
      <p:sp>
        <p:nvSpPr>
          <p:cNvPr id="8" name="TextBox 7"/>
          <p:cNvSpPr txBox="1"/>
          <p:nvPr/>
        </p:nvSpPr>
        <p:spPr>
          <a:xfrm>
            <a:off x="1793680" y="653533"/>
            <a:ext cx="1362874" cy="369332"/>
          </a:xfrm>
          <a:prstGeom prst="rect">
            <a:avLst/>
          </a:prstGeom>
          <a:noFill/>
        </p:spPr>
        <p:txBody>
          <a:bodyPr wrap="none" rtlCol="0">
            <a:spAutoFit/>
          </a:bodyPr>
          <a:lstStyle/>
          <a:p>
            <a:r>
              <a:rPr lang="en-US" dirty="0">
                <a:latin typeface="Comic Sans MS" panose="030F0702030302020204" pitchFamily="66" charset="0"/>
              </a:rPr>
              <a:t>Buffy Coat</a:t>
            </a:r>
          </a:p>
        </p:txBody>
      </p:sp>
      <p:pic>
        <p:nvPicPr>
          <p:cNvPr id="9" name="Picture 8"/>
          <p:cNvPicPr>
            <a:picLocks noChangeAspect="1"/>
          </p:cNvPicPr>
          <p:nvPr/>
        </p:nvPicPr>
        <p:blipFill>
          <a:blip r:embed="rId7"/>
          <a:stretch>
            <a:fillRect/>
          </a:stretch>
        </p:blipFill>
        <p:spPr>
          <a:xfrm>
            <a:off x="1793680" y="3619305"/>
            <a:ext cx="853514" cy="493819"/>
          </a:xfrm>
          <a:prstGeom prst="rect">
            <a:avLst/>
          </a:prstGeom>
        </p:spPr>
      </p:pic>
      <p:sp>
        <p:nvSpPr>
          <p:cNvPr id="12" name="Rectangle 11"/>
          <p:cNvSpPr/>
          <p:nvPr/>
        </p:nvSpPr>
        <p:spPr>
          <a:xfrm>
            <a:off x="3002267" y="681677"/>
            <a:ext cx="7181628"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mic Sans MS" panose="030F0702030302020204" pitchFamily="66" charset="0"/>
            </a:endParaRPr>
          </a:p>
        </p:txBody>
      </p:sp>
      <p:sp>
        <p:nvSpPr>
          <p:cNvPr id="13" name="TextBox 12"/>
          <p:cNvSpPr txBox="1"/>
          <p:nvPr/>
        </p:nvSpPr>
        <p:spPr>
          <a:xfrm>
            <a:off x="1625689" y="2078294"/>
            <a:ext cx="8839199"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latin typeface="Comic Sans MS" panose="030F0702030302020204" pitchFamily="66" charset="0"/>
              </a:rPr>
              <a:t>Asbestos Exposed</a:t>
            </a:r>
          </a:p>
          <a:p>
            <a:pPr algn="ctr"/>
            <a:r>
              <a:rPr lang="en-US" sz="4000" dirty="0">
                <a:latin typeface="Comic Sans MS" panose="030F0702030302020204" pitchFamily="66" charset="0"/>
              </a:rPr>
              <a:t> vs </a:t>
            </a:r>
          </a:p>
          <a:p>
            <a:pPr algn="ctr"/>
            <a:r>
              <a:rPr lang="en-US" sz="4000" dirty="0">
                <a:latin typeface="Comic Sans MS" panose="030F0702030302020204" pitchFamily="66" charset="0"/>
              </a:rPr>
              <a:t>Mesothelioma</a:t>
            </a:r>
          </a:p>
        </p:txBody>
      </p:sp>
    </p:spTree>
    <p:extLst>
      <p:ext uri="{BB962C8B-B14F-4D97-AF65-F5344CB8AC3E}">
        <p14:creationId xmlns:p14="http://schemas.microsoft.com/office/powerpoint/2010/main" val="2095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976" y="266700"/>
            <a:ext cx="8229600" cy="571500"/>
          </a:xfrm>
        </p:spPr>
        <p:txBody>
          <a:bodyPr>
            <a:normAutofit fontScale="90000"/>
          </a:bodyPr>
          <a:lstStyle/>
          <a:p>
            <a:r>
              <a:rPr lang="en-US" sz="2800" dirty="0">
                <a:latin typeface="Comic Sans MS" panose="030F0702030302020204" pitchFamily="66" charset="0"/>
              </a:rPr>
              <a:t>Validation: BC </a:t>
            </a:r>
            <a:br>
              <a:rPr lang="en-US" sz="2800" dirty="0">
                <a:latin typeface="Comic Sans MS" panose="030F0702030302020204" pitchFamily="66" charset="0"/>
              </a:rPr>
            </a:br>
            <a:r>
              <a:rPr lang="en-US" sz="2800" dirty="0">
                <a:latin typeface="Comic Sans MS" panose="030F0702030302020204" pitchFamily="66" charset="0"/>
              </a:rPr>
              <a:t>Asbestos Exposed vs Healthy Matched</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618" y="1010568"/>
            <a:ext cx="5009305" cy="43996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3048000" y="5430078"/>
            <a:ext cx="5627096" cy="993734"/>
          </a:xfrm>
          <a:prstGeom prst="rect">
            <a:avLst/>
          </a:prstGeom>
        </p:spPr>
      </p:pic>
    </p:spTree>
    <p:extLst>
      <p:ext uri="{BB962C8B-B14F-4D97-AF65-F5344CB8AC3E}">
        <p14:creationId xmlns:p14="http://schemas.microsoft.com/office/powerpoint/2010/main" val="2309264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166" y="2088821"/>
            <a:ext cx="10985937" cy="1325563"/>
          </a:xfrm>
        </p:spPr>
        <p:txBody>
          <a:bodyPr/>
          <a:lstStyle/>
          <a:p>
            <a:r>
              <a:rPr lang="en-US" dirty="0" smtClean="0"/>
              <a:t>But who the hell cares about mesothelioma???</a:t>
            </a:r>
            <a:endParaRPr lang="en-US" dirty="0"/>
          </a:p>
        </p:txBody>
      </p:sp>
    </p:spTree>
    <p:extLst>
      <p:ext uri="{BB962C8B-B14F-4D97-AF65-F5344CB8AC3E}">
        <p14:creationId xmlns:p14="http://schemas.microsoft.com/office/powerpoint/2010/main" val="2749946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7050" y="72883"/>
            <a:ext cx="6172200" cy="880707"/>
          </a:xfrm>
        </p:spPr>
        <p:txBody>
          <a:bodyPr/>
          <a:lstStyle/>
          <a:p>
            <a:r>
              <a:rPr lang="en-US" dirty="0">
                <a:latin typeface="Comic Sans MS" panose="030F0702030302020204" pitchFamily="66" charset="0"/>
              </a:rPr>
              <a:t>Disclosures</a:t>
            </a:r>
          </a:p>
        </p:txBody>
      </p:sp>
      <p:sp>
        <p:nvSpPr>
          <p:cNvPr id="3" name="Content Placeholder 2"/>
          <p:cNvSpPr>
            <a:spLocks noGrp="1"/>
          </p:cNvSpPr>
          <p:nvPr>
            <p:ph idx="1"/>
          </p:nvPr>
        </p:nvSpPr>
        <p:spPr>
          <a:xfrm>
            <a:off x="1746070" y="822961"/>
            <a:ext cx="8582297" cy="5639835"/>
          </a:xfrm>
        </p:spPr>
        <p:txBody>
          <a:bodyPr>
            <a:noAutofit/>
          </a:bodyPr>
          <a:lstStyle/>
          <a:p>
            <a:r>
              <a:rPr lang="en-US" sz="2400" b="1" dirty="0">
                <a:latin typeface="Comic Sans MS" panose="030F0702030302020204" pitchFamily="66" charset="0"/>
              </a:rPr>
              <a:t>Grants:</a:t>
            </a:r>
            <a:r>
              <a:rPr lang="en-US" sz="2400" dirty="0">
                <a:latin typeface="Comic Sans MS" panose="030F0702030302020204" pitchFamily="66" charset="0"/>
              </a:rPr>
              <a:t> NCI EDRN,TCGA, DOD, </a:t>
            </a:r>
            <a:r>
              <a:rPr lang="en-US" sz="2400" dirty="0" err="1">
                <a:latin typeface="Comic Sans MS" panose="030F0702030302020204" pitchFamily="66" charset="0"/>
              </a:rPr>
              <a:t>Technion</a:t>
            </a:r>
            <a:r>
              <a:rPr lang="en-US" sz="2400" dirty="0">
                <a:latin typeface="Comic Sans MS" panose="030F0702030302020204" pitchFamily="66" charset="0"/>
              </a:rPr>
              <a:t>, CDC</a:t>
            </a:r>
          </a:p>
          <a:p>
            <a:r>
              <a:rPr lang="en-US" sz="2400" b="1" dirty="0">
                <a:latin typeface="Comic Sans MS" panose="030F0702030302020204" pitchFamily="66" charset="0"/>
              </a:rPr>
              <a:t>Philanthropy:</a:t>
            </a:r>
            <a:r>
              <a:rPr lang="en-US" sz="2400" dirty="0">
                <a:latin typeface="Comic Sans MS" panose="030F0702030302020204" pitchFamily="66" charset="0"/>
              </a:rPr>
              <a:t> </a:t>
            </a:r>
            <a:r>
              <a:rPr lang="en-US" sz="2400" dirty="0" err="1">
                <a:latin typeface="Comic Sans MS" panose="030F0702030302020204" pitchFamily="66" charset="0"/>
              </a:rPr>
              <a:t>Rosenwald</a:t>
            </a:r>
            <a:r>
              <a:rPr lang="en-US" sz="2400" dirty="0">
                <a:latin typeface="Comic Sans MS" panose="030F0702030302020204" pitchFamily="66" charset="0"/>
              </a:rPr>
              <a:t> Foundation, Stephen A. Banner Lung Cancer Foundation, </a:t>
            </a:r>
            <a:r>
              <a:rPr lang="en-US" sz="2400" dirty="0" err="1">
                <a:latin typeface="Comic Sans MS" panose="030F0702030302020204" pitchFamily="66" charset="0"/>
              </a:rPr>
              <a:t>Belluck</a:t>
            </a:r>
            <a:r>
              <a:rPr lang="en-US" sz="2400" dirty="0">
                <a:latin typeface="Comic Sans MS" panose="030F0702030302020204" pitchFamily="66" charset="0"/>
              </a:rPr>
              <a:t> and Fox, Levi, Phillips and Konigsberg, Simmons Foundation, Baron and Budd, multiple patients who shall remain anonymous</a:t>
            </a:r>
          </a:p>
          <a:p>
            <a:r>
              <a:rPr lang="en-US" sz="2400" b="1" dirty="0">
                <a:latin typeface="Comic Sans MS" panose="030F0702030302020204" pitchFamily="66" charset="0"/>
              </a:rPr>
              <a:t>Royalties: </a:t>
            </a:r>
            <a:r>
              <a:rPr lang="en-US" sz="2400" dirty="0">
                <a:latin typeface="Comic Sans MS" panose="030F0702030302020204" pitchFamily="66" charset="0"/>
              </a:rPr>
              <a:t>NCI cell lines</a:t>
            </a:r>
            <a:endParaRPr lang="en-US" sz="2400" b="1" dirty="0">
              <a:latin typeface="Comic Sans MS" panose="030F0702030302020204" pitchFamily="66" charset="0"/>
            </a:endParaRPr>
          </a:p>
          <a:p>
            <a:r>
              <a:rPr lang="en-US" sz="2400" b="1" dirty="0">
                <a:latin typeface="Comic Sans MS" panose="030F0702030302020204" pitchFamily="66" charset="0"/>
              </a:rPr>
              <a:t>Industry</a:t>
            </a:r>
            <a:r>
              <a:rPr lang="en-US" sz="2400" dirty="0">
                <a:latin typeface="Comic Sans MS" panose="030F0702030302020204" pitchFamily="66" charset="0"/>
              </a:rPr>
              <a:t>: </a:t>
            </a:r>
            <a:r>
              <a:rPr lang="en-US" sz="2400" dirty="0" err="1">
                <a:latin typeface="Comic Sans MS" panose="030F0702030302020204" pitchFamily="66" charset="0"/>
              </a:rPr>
              <a:t>Fujirebio</a:t>
            </a:r>
            <a:r>
              <a:rPr lang="en-US" sz="2400" dirty="0">
                <a:latin typeface="Comic Sans MS" panose="030F0702030302020204" pitchFamily="66" charset="0"/>
              </a:rPr>
              <a:t>, 20/20 Gene, </a:t>
            </a:r>
            <a:r>
              <a:rPr lang="en-US" sz="2400" dirty="0" err="1">
                <a:latin typeface="Comic Sans MS" panose="030F0702030302020204" pitchFamily="66" charset="0"/>
              </a:rPr>
              <a:t>MesoScale</a:t>
            </a:r>
            <a:r>
              <a:rPr lang="en-US" sz="2400" dirty="0">
                <a:latin typeface="Comic Sans MS" panose="030F0702030302020204" pitchFamily="66" charset="0"/>
              </a:rPr>
              <a:t> Diagnostics, </a:t>
            </a:r>
            <a:r>
              <a:rPr lang="en-US" sz="2400" dirty="0" err="1">
                <a:latin typeface="Comic Sans MS" panose="030F0702030302020204" pitchFamily="66" charset="0"/>
              </a:rPr>
              <a:t>Cynvezio</a:t>
            </a:r>
            <a:r>
              <a:rPr lang="en-US" sz="2400" dirty="0">
                <a:latin typeface="Comic Sans MS" panose="030F0702030302020204" pitchFamily="66" charset="0"/>
              </a:rPr>
              <a:t>, Source MDX, Celera, OPKO, </a:t>
            </a:r>
            <a:r>
              <a:rPr lang="en-US" sz="2400" dirty="0" err="1">
                <a:latin typeface="Comic Sans MS" panose="030F0702030302020204" pitchFamily="66" charset="0"/>
              </a:rPr>
              <a:t>SomaLogic</a:t>
            </a:r>
            <a:r>
              <a:rPr lang="en-US" sz="2400" dirty="0">
                <a:latin typeface="Comic Sans MS" panose="030F0702030302020204" pitchFamily="66" charset="0"/>
              </a:rPr>
              <a:t>, Genentech, Integrated Diagnostics, </a:t>
            </a:r>
            <a:r>
              <a:rPr lang="en-US" sz="2400" dirty="0" err="1">
                <a:latin typeface="Comic Sans MS" panose="030F0702030302020204" pitchFamily="66" charset="0"/>
              </a:rPr>
              <a:t>Transgenomics</a:t>
            </a:r>
            <a:r>
              <a:rPr lang="en-US" sz="2400" dirty="0">
                <a:latin typeface="Comic Sans MS" panose="030F0702030302020204" pitchFamily="66" charset="0"/>
              </a:rPr>
              <a:t>, Rosetta Genomics, </a:t>
            </a:r>
            <a:r>
              <a:rPr lang="en-US" sz="2400" dirty="0" err="1">
                <a:latin typeface="Comic Sans MS" panose="030F0702030302020204" pitchFamily="66" charset="0"/>
              </a:rPr>
              <a:t>Calithera</a:t>
            </a:r>
            <a:r>
              <a:rPr lang="en-US" sz="2400" dirty="0">
                <a:latin typeface="Comic Sans MS" panose="030F0702030302020204" pitchFamily="66" charset="0"/>
              </a:rPr>
              <a:t>, Pinpoint Genomics, </a:t>
            </a:r>
            <a:r>
              <a:rPr lang="en-US" sz="2400" dirty="0" err="1">
                <a:latin typeface="Comic Sans MS" panose="030F0702030302020204" pitchFamily="66" charset="0"/>
              </a:rPr>
              <a:t>Cizzle</a:t>
            </a:r>
            <a:r>
              <a:rPr lang="en-US" sz="2400" dirty="0">
                <a:latin typeface="Comic Sans MS" panose="030F0702030302020204" pitchFamily="66" charset="0"/>
              </a:rPr>
              <a:t>, </a:t>
            </a:r>
            <a:r>
              <a:rPr lang="en-US" sz="2400" dirty="0" err="1">
                <a:latin typeface="Comic Sans MS" panose="030F0702030302020204" pitchFamily="66" charset="0"/>
              </a:rPr>
              <a:t>emeraldLogic</a:t>
            </a:r>
            <a:r>
              <a:rPr lang="en-US" sz="2400" dirty="0">
                <a:latin typeface="Comic Sans MS" panose="030F0702030302020204" pitchFamily="66" charset="0"/>
              </a:rPr>
              <a:t>, </a:t>
            </a:r>
            <a:r>
              <a:rPr lang="en-US" sz="2400" dirty="0" smtClean="0">
                <a:latin typeface="Comic Sans MS" panose="030F0702030302020204" pitchFamily="66" charset="0"/>
              </a:rPr>
              <a:t>HTG, </a:t>
            </a:r>
            <a:r>
              <a:rPr lang="en-US" sz="2400" dirty="0" err="1" smtClean="0">
                <a:latin typeface="Comic Sans MS" panose="030F0702030302020204" pitchFamily="66" charset="0"/>
              </a:rPr>
              <a:t>Freenome</a:t>
            </a:r>
            <a:r>
              <a:rPr lang="en-US" sz="2400" dirty="0" smtClean="0">
                <a:latin typeface="Comic Sans MS" panose="030F0702030302020204" pitchFamily="66" charset="0"/>
              </a:rPr>
              <a:t>, </a:t>
            </a:r>
            <a:endParaRPr lang="en-US" sz="2400" dirty="0">
              <a:latin typeface="Comic Sans MS" panose="030F0702030302020204" pitchFamily="66" charset="0"/>
            </a:endParaRPr>
          </a:p>
          <a:p>
            <a:r>
              <a:rPr lang="en-US" sz="2400" b="1" dirty="0">
                <a:latin typeface="Comic Sans MS" panose="030F0702030302020204" pitchFamily="66" charset="0"/>
              </a:rPr>
              <a:t>Patents</a:t>
            </a:r>
            <a:r>
              <a:rPr lang="en-US" sz="2400" dirty="0">
                <a:latin typeface="Comic Sans MS" panose="030F0702030302020204" pitchFamily="66" charset="0"/>
              </a:rPr>
              <a:t> (no money): </a:t>
            </a:r>
            <a:r>
              <a:rPr lang="en-US" sz="2400" dirty="0" err="1">
                <a:latin typeface="Comic Sans MS" panose="030F0702030302020204" pitchFamily="66" charset="0"/>
              </a:rPr>
              <a:t>Osteopontin</a:t>
            </a:r>
            <a:r>
              <a:rPr lang="en-US" sz="2400" dirty="0">
                <a:latin typeface="Comic Sans MS" panose="030F0702030302020204" pitchFamily="66" charset="0"/>
              </a:rPr>
              <a:t> for diagnosis and prognosis of MPM; </a:t>
            </a:r>
            <a:r>
              <a:rPr lang="en-US" sz="2400" dirty="0" err="1">
                <a:latin typeface="Comic Sans MS" panose="030F0702030302020204" pitchFamily="66" charset="0"/>
              </a:rPr>
              <a:t>fibulin</a:t>
            </a:r>
            <a:r>
              <a:rPr lang="en-US" sz="2400" dirty="0">
                <a:latin typeface="Comic Sans MS" panose="030F0702030302020204" pitchFamily="66" charset="0"/>
              </a:rPr>
              <a:t> 3 for diagnosis and prognosis of MPM; mir-29c* for prognosis of MPM; mir-31 for diagnosis of MPM, HMGB1 for diagnosis of MPM</a:t>
            </a:r>
          </a:p>
        </p:txBody>
      </p:sp>
    </p:spTree>
    <p:extLst>
      <p:ext uri="{BB962C8B-B14F-4D97-AF65-F5344CB8AC3E}">
        <p14:creationId xmlns:p14="http://schemas.microsoft.com/office/powerpoint/2010/main" val="6328613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about early stage lung cancer (</a:t>
            </a:r>
            <a:r>
              <a:rPr lang="en-US" dirty="0" err="1" smtClean="0"/>
              <a:t>cStage</a:t>
            </a:r>
            <a:r>
              <a:rPr lang="en-US" dirty="0" smtClean="0"/>
              <a:t> </a:t>
            </a:r>
            <a:r>
              <a:rPr lang="en-US" dirty="0"/>
              <a:t>I</a:t>
            </a:r>
            <a:r>
              <a:rPr lang="en-US" dirty="0" smtClean="0"/>
              <a:t>?</a:t>
            </a:r>
            <a:endParaRPr lang="en-US" dirty="0"/>
          </a:p>
        </p:txBody>
      </p:sp>
      <p:sp>
        <p:nvSpPr>
          <p:cNvPr id="6" name="Content Placeholder 5"/>
          <p:cNvSpPr>
            <a:spLocks noGrp="1"/>
          </p:cNvSpPr>
          <p:nvPr>
            <p:ph idx="1"/>
          </p:nvPr>
        </p:nvSpPr>
        <p:spPr/>
        <p:txBody>
          <a:bodyPr>
            <a:normAutofit/>
          </a:bodyPr>
          <a:lstStyle/>
          <a:p>
            <a:r>
              <a:rPr lang="en-US" sz="4000" dirty="0" smtClean="0"/>
              <a:t>Can this BC </a:t>
            </a:r>
            <a:r>
              <a:rPr lang="en-US" sz="4000" dirty="0" err="1" smtClean="0"/>
              <a:t>immunooncology</a:t>
            </a:r>
            <a:r>
              <a:rPr lang="en-US" sz="4000" dirty="0" smtClean="0"/>
              <a:t> method separate patients by </a:t>
            </a:r>
            <a:endParaRPr lang="en-US" sz="4000" dirty="0" smtClean="0"/>
          </a:p>
          <a:p>
            <a:pPr lvl="1"/>
            <a:r>
              <a:rPr lang="en-US" sz="3600" dirty="0" smtClean="0"/>
              <a:t>histology</a:t>
            </a:r>
            <a:endParaRPr lang="en-US" sz="3600" dirty="0"/>
          </a:p>
          <a:p>
            <a:pPr lvl="1"/>
            <a:r>
              <a:rPr lang="en-US" sz="3600" dirty="0" smtClean="0"/>
              <a:t>their </a:t>
            </a:r>
            <a:r>
              <a:rPr lang="en-US" sz="3600" dirty="0" smtClean="0"/>
              <a:t>chances of recurrence/progression within the first 5 years after complete resection?</a:t>
            </a:r>
            <a:endParaRPr lang="en-US" sz="3600" dirty="0"/>
          </a:p>
        </p:txBody>
      </p:sp>
    </p:spTree>
    <p:extLst>
      <p:ext uri="{BB962C8B-B14F-4D97-AF65-F5344CB8AC3E}">
        <p14:creationId xmlns:p14="http://schemas.microsoft.com/office/powerpoint/2010/main" val="1398421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8089" y="247897"/>
            <a:ext cx="7825305" cy="5797695"/>
          </a:xfrm>
          <a:prstGeom prst="rect">
            <a:avLst/>
          </a:prstGeom>
        </p:spPr>
      </p:pic>
    </p:spTree>
    <p:extLst>
      <p:ext uri="{BB962C8B-B14F-4D97-AF65-F5344CB8AC3E}">
        <p14:creationId xmlns:p14="http://schemas.microsoft.com/office/powerpoint/2010/main" val="1001799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242" y="580432"/>
            <a:ext cx="11047445" cy="5818225"/>
          </a:xfrm>
          <a:prstGeom prst="rect">
            <a:avLst/>
          </a:prstGeom>
        </p:spPr>
      </p:pic>
      <p:sp>
        <p:nvSpPr>
          <p:cNvPr id="5" name="Rectangle 4"/>
          <p:cNvSpPr/>
          <p:nvPr/>
        </p:nvSpPr>
        <p:spPr>
          <a:xfrm>
            <a:off x="3394841" y="651641"/>
            <a:ext cx="1303283" cy="29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943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wxu\AppData\Local\Microsoft\Windows\INetCache\Content.Word\fig 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646" y="1114075"/>
            <a:ext cx="9435945" cy="4689565"/>
          </a:xfrm>
          <a:prstGeom prst="rect">
            <a:avLst/>
          </a:prstGeom>
          <a:noFill/>
          <a:ln>
            <a:noFill/>
          </a:ln>
        </p:spPr>
      </p:pic>
      <p:pic>
        <p:nvPicPr>
          <p:cNvPr id="3" name="Picture 2"/>
          <p:cNvPicPr>
            <a:picLocks noChangeAspect="1"/>
          </p:cNvPicPr>
          <p:nvPr/>
        </p:nvPicPr>
        <p:blipFill>
          <a:blip r:embed="rId3"/>
          <a:stretch>
            <a:fillRect/>
          </a:stretch>
        </p:blipFill>
        <p:spPr>
          <a:xfrm>
            <a:off x="827729" y="667947"/>
            <a:ext cx="10611602" cy="5966621"/>
          </a:xfrm>
          <a:prstGeom prst="rect">
            <a:avLst/>
          </a:prstGeom>
        </p:spPr>
      </p:pic>
      <p:pic>
        <p:nvPicPr>
          <p:cNvPr id="4" name="Picture 3"/>
          <p:cNvPicPr>
            <a:picLocks noChangeAspect="1"/>
          </p:cNvPicPr>
          <p:nvPr/>
        </p:nvPicPr>
        <p:blipFill>
          <a:blip r:embed="rId4"/>
          <a:stretch>
            <a:fillRect/>
          </a:stretch>
        </p:blipFill>
        <p:spPr>
          <a:xfrm>
            <a:off x="4087837" y="744695"/>
            <a:ext cx="1703363" cy="292633"/>
          </a:xfrm>
          <a:prstGeom prst="rect">
            <a:avLst/>
          </a:prstGeom>
        </p:spPr>
      </p:pic>
    </p:spTree>
    <p:extLst>
      <p:ext uri="{BB962C8B-B14F-4D97-AF65-F5344CB8AC3E}">
        <p14:creationId xmlns:p14="http://schemas.microsoft.com/office/powerpoint/2010/main" val="338965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1944" y="521029"/>
            <a:ext cx="11313393" cy="5942833"/>
          </a:xfrm>
          <a:prstGeom prst="rect">
            <a:avLst/>
          </a:prstGeom>
        </p:spPr>
      </p:pic>
      <p:pic>
        <p:nvPicPr>
          <p:cNvPr id="3" name="Picture 2"/>
          <p:cNvPicPr>
            <a:picLocks noChangeAspect="1"/>
          </p:cNvPicPr>
          <p:nvPr/>
        </p:nvPicPr>
        <p:blipFill>
          <a:blip r:embed="rId3"/>
          <a:stretch>
            <a:fillRect/>
          </a:stretch>
        </p:blipFill>
        <p:spPr>
          <a:xfrm>
            <a:off x="3352112" y="634076"/>
            <a:ext cx="1304657" cy="292633"/>
          </a:xfrm>
          <a:prstGeom prst="rect">
            <a:avLst/>
          </a:prstGeom>
        </p:spPr>
      </p:pic>
    </p:spTree>
    <p:extLst>
      <p:ext uri="{BB962C8B-B14F-4D97-AF65-F5344CB8AC3E}">
        <p14:creationId xmlns:p14="http://schemas.microsoft.com/office/powerpoint/2010/main" val="2133626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634" y="198072"/>
            <a:ext cx="11845159" cy="6659928"/>
          </a:xfrm>
          <a:prstGeom prst="rect">
            <a:avLst/>
          </a:prstGeom>
        </p:spPr>
      </p:pic>
      <p:pic>
        <p:nvPicPr>
          <p:cNvPr id="3" name="Picture 2"/>
          <p:cNvPicPr>
            <a:picLocks noChangeAspect="1"/>
          </p:cNvPicPr>
          <p:nvPr/>
        </p:nvPicPr>
        <p:blipFill>
          <a:blip r:embed="rId3"/>
          <a:stretch>
            <a:fillRect/>
          </a:stretch>
        </p:blipFill>
        <p:spPr>
          <a:xfrm>
            <a:off x="3026292" y="308255"/>
            <a:ext cx="1755915" cy="292633"/>
          </a:xfrm>
          <a:prstGeom prst="rect">
            <a:avLst/>
          </a:prstGeom>
        </p:spPr>
      </p:pic>
    </p:spTree>
    <p:extLst>
      <p:ext uri="{BB962C8B-B14F-4D97-AF65-F5344CB8AC3E}">
        <p14:creationId xmlns:p14="http://schemas.microsoft.com/office/powerpoint/2010/main" val="2945997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8277" y="479044"/>
            <a:ext cx="11172495" cy="6286984"/>
          </a:xfrm>
          <a:prstGeom prst="rect">
            <a:avLst/>
          </a:prstGeom>
        </p:spPr>
      </p:pic>
      <p:pic>
        <p:nvPicPr>
          <p:cNvPr id="3" name="Picture 2"/>
          <p:cNvPicPr>
            <a:picLocks noChangeAspect="1"/>
          </p:cNvPicPr>
          <p:nvPr/>
        </p:nvPicPr>
        <p:blipFill>
          <a:blip r:embed="rId3"/>
          <a:stretch>
            <a:fillRect/>
          </a:stretch>
        </p:blipFill>
        <p:spPr>
          <a:xfrm>
            <a:off x="3856609" y="581525"/>
            <a:ext cx="1839998" cy="292633"/>
          </a:xfrm>
          <a:prstGeom prst="rect">
            <a:avLst/>
          </a:prstGeom>
        </p:spPr>
      </p:pic>
    </p:spTree>
    <p:extLst>
      <p:ext uri="{BB962C8B-B14F-4D97-AF65-F5344CB8AC3E}">
        <p14:creationId xmlns:p14="http://schemas.microsoft.com/office/powerpoint/2010/main" val="3662516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13369" y="63331"/>
            <a:ext cx="8527392" cy="6558519"/>
          </a:xfrm>
          <a:prstGeom prst="rect">
            <a:avLst/>
          </a:prstGeom>
        </p:spPr>
      </p:pic>
    </p:spTree>
    <p:extLst>
      <p:ext uri="{BB962C8B-B14F-4D97-AF65-F5344CB8AC3E}">
        <p14:creationId xmlns:p14="http://schemas.microsoft.com/office/powerpoint/2010/main" val="3925422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66041" y="1068888"/>
            <a:ext cx="8028345" cy="5752397"/>
          </a:xfrm>
          <a:prstGeom prst="rect">
            <a:avLst/>
          </a:prstGeom>
        </p:spPr>
      </p:pic>
      <p:sp>
        <p:nvSpPr>
          <p:cNvPr id="5" name="Subtitle 2"/>
          <p:cNvSpPr txBox="1">
            <a:spLocks/>
          </p:cNvSpPr>
          <p:nvPr/>
        </p:nvSpPr>
        <p:spPr>
          <a:xfrm>
            <a:off x="176806" y="303743"/>
            <a:ext cx="10228149" cy="587203"/>
          </a:xfrm>
          <a:prstGeom prst="rect">
            <a:avLst/>
          </a:prstGeom>
        </p:spPr>
        <p:txBody>
          <a:bodyPr wrap="square" anchor="b" anchorCtr="0">
            <a:noAutofit/>
          </a:bodyPr>
          <a:lstStyle>
            <a:lvl1pPr marL="0" indent="0" algn="l" defTabSz="914400" rtl="0" eaLnBrk="1" latinLnBrk="0" hangingPunct="1">
              <a:lnSpc>
                <a:spcPct val="100000"/>
              </a:lnSpc>
              <a:spcBef>
                <a:spcPts val="0"/>
              </a:spcBef>
              <a:buClr>
                <a:schemeClr val="tx2"/>
              </a:buClr>
              <a:buSzPct val="75000"/>
              <a:buFont typeface="Arial"/>
              <a:buNone/>
              <a:defRPr sz="2400" b="1" kern="1200" baseline="0">
                <a:solidFill>
                  <a:schemeClr val="tx1"/>
                </a:solidFill>
                <a:effectLst/>
                <a:latin typeface="Arial" charset="0"/>
                <a:ea typeface="Arial" charset="0"/>
                <a:cs typeface="Arial" charset="0"/>
              </a:defRPr>
            </a:lvl1pPr>
            <a:lvl2pPr marL="457200" indent="0" algn="ctr" defTabSz="914400" rtl="0" eaLnBrk="1" latinLnBrk="0" hangingPunct="1">
              <a:lnSpc>
                <a:spcPct val="90000"/>
              </a:lnSpc>
              <a:spcBef>
                <a:spcPts val="500"/>
              </a:spcBef>
              <a:buClr>
                <a:schemeClr val="tx2"/>
              </a:buClr>
              <a:buSzPct val="75000"/>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Clr>
                <a:schemeClr val="tx2"/>
              </a:buClr>
              <a:buSzPct val="75000"/>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Clr>
                <a:schemeClr val="tx2"/>
              </a:buClr>
              <a:buSzPct val="75000"/>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Clr>
                <a:schemeClr val="tx2"/>
              </a:buClr>
              <a:buSzPct val="75000"/>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defTabSz="1219170">
              <a:buClr>
                <a:srgbClr val="194883"/>
              </a:buClr>
              <a:defRPr/>
            </a:pPr>
            <a:r>
              <a:rPr lang="en-US" sz="3200">
                <a:solidFill>
                  <a:srgbClr val="56565B"/>
                </a:solidFill>
              </a:rPr>
              <a:t>Prognostic Comparisons – Overview (102 patients)</a:t>
            </a:r>
            <a:endParaRPr lang="en-US" sz="3200" dirty="0">
              <a:solidFill>
                <a:srgbClr val="56565B"/>
              </a:solidFill>
            </a:endParaRPr>
          </a:p>
        </p:txBody>
      </p:sp>
    </p:spTree>
    <p:extLst>
      <p:ext uri="{BB962C8B-B14F-4D97-AF65-F5344CB8AC3E}">
        <p14:creationId xmlns:p14="http://schemas.microsoft.com/office/powerpoint/2010/main" val="840941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43611" y="163472"/>
            <a:ext cx="9977628" cy="587203"/>
          </a:xfrm>
          <a:prstGeom prst="rect">
            <a:avLst/>
          </a:prstGeom>
        </p:spPr>
        <p:txBody>
          <a:bodyPr/>
          <a:lstStyle>
            <a:lvl1pPr marL="230188" indent="-230188" algn="l" defTabSz="342900" rtl="0" eaLnBrk="1" latinLnBrk="0" hangingPunct="1">
              <a:lnSpc>
                <a:spcPct val="100000"/>
              </a:lnSpc>
              <a:spcBef>
                <a:spcPts val="800"/>
              </a:spcBef>
              <a:buClr>
                <a:schemeClr val="tx2"/>
              </a:buClr>
              <a:buFont typeface="Arial"/>
              <a:buChar char="•"/>
              <a:defRPr sz="1600" kern="1200">
                <a:solidFill>
                  <a:schemeClr val="tx1"/>
                </a:solidFill>
                <a:latin typeface="+mn-lt"/>
                <a:ea typeface="+mn-ea"/>
                <a:cs typeface="+mn-cs"/>
              </a:defRPr>
            </a:lvl1pPr>
            <a:lvl2pPr marL="457200" indent="-231775" algn="l" defTabSz="342900" rtl="0" eaLnBrk="1" latinLnBrk="0" hangingPunct="1">
              <a:lnSpc>
                <a:spcPct val="100000"/>
              </a:lnSpc>
              <a:spcBef>
                <a:spcPts val="800"/>
              </a:spcBef>
              <a:buClr>
                <a:schemeClr val="tx2"/>
              </a:buClr>
              <a:buFont typeface="Arial"/>
              <a:buChar char="–"/>
              <a:defRPr sz="1400" kern="1200">
                <a:solidFill>
                  <a:schemeClr val="tx1"/>
                </a:solidFill>
                <a:latin typeface="+mn-lt"/>
                <a:ea typeface="+mn-ea"/>
                <a:cs typeface="+mn-cs"/>
              </a:defRPr>
            </a:lvl2pPr>
            <a:lvl3pPr marL="684213" indent="-228600" algn="l" defTabSz="342900" rtl="0" eaLnBrk="1" latinLnBrk="0" hangingPunct="1">
              <a:lnSpc>
                <a:spcPct val="100000"/>
              </a:lnSpc>
              <a:spcBef>
                <a:spcPts val="800"/>
              </a:spcBef>
              <a:buClr>
                <a:schemeClr val="tx2"/>
              </a:buClr>
              <a:buFont typeface="Arial"/>
              <a:buChar char="•"/>
              <a:defRPr sz="1200" kern="1200">
                <a:solidFill>
                  <a:schemeClr val="tx1"/>
                </a:solidFill>
                <a:latin typeface="+mn-lt"/>
                <a:ea typeface="+mn-ea"/>
                <a:cs typeface="+mn-cs"/>
              </a:defRPr>
            </a:lvl3pPr>
            <a:lvl4pPr marL="914400" indent="-230188" algn="l" defTabSz="342900" rtl="0" eaLnBrk="1" latinLnBrk="0" hangingPunct="1">
              <a:lnSpc>
                <a:spcPct val="100000"/>
              </a:lnSpc>
              <a:spcBef>
                <a:spcPts val="800"/>
              </a:spcBef>
              <a:buClr>
                <a:schemeClr val="tx2"/>
              </a:buClr>
              <a:buFont typeface="Arial"/>
              <a:buChar char="–"/>
              <a:defRPr sz="1200" kern="1200">
                <a:solidFill>
                  <a:schemeClr val="tx1"/>
                </a:solidFill>
                <a:latin typeface="+mn-lt"/>
                <a:ea typeface="+mn-ea"/>
                <a:cs typeface="+mn-cs"/>
              </a:defRPr>
            </a:lvl4pPr>
            <a:lvl5pPr marL="1144588" indent="-230188" algn="l" defTabSz="342900" rtl="0" eaLnBrk="1" latinLnBrk="0" hangingPunct="1">
              <a:lnSpc>
                <a:spcPct val="100000"/>
              </a:lnSpc>
              <a:spcBef>
                <a:spcPts val="800"/>
              </a:spcBef>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133" dirty="0"/>
              <a:t>DE – Progressed (28) vs. Not Progressed (66)</a:t>
            </a:r>
          </a:p>
        </p:txBody>
      </p:sp>
      <p:pic>
        <p:nvPicPr>
          <p:cNvPr id="5" name="Picture 4"/>
          <p:cNvPicPr>
            <a:picLocks noChangeAspect="1"/>
          </p:cNvPicPr>
          <p:nvPr/>
        </p:nvPicPr>
        <p:blipFill rotWithShape="1">
          <a:blip r:embed="rId2"/>
          <a:srcRect b="2041"/>
          <a:stretch/>
        </p:blipFill>
        <p:spPr>
          <a:xfrm>
            <a:off x="0" y="750675"/>
            <a:ext cx="5541933" cy="5428832"/>
          </a:xfrm>
          <a:prstGeom prst="rect">
            <a:avLst/>
          </a:prstGeom>
        </p:spPr>
      </p:pic>
      <p:pic>
        <p:nvPicPr>
          <p:cNvPr id="6" name="Picture 5"/>
          <p:cNvPicPr>
            <a:picLocks noChangeAspect="1"/>
          </p:cNvPicPr>
          <p:nvPr/>
        </p:nvPicPr>
        <p:blipFill>
          <a:blip r:embed="rId3"/>
          <a:stretch>
            <a:fillRect/>
          </a:stretch>
        </p:blipFill>
        <p:spPr>
          <a:xfrm>
            <a:off x="6162805" y="1337878"/>
            <a:ext cx="5255243" cy="4357581"/>
          </a:xfrm>
          <a:prstGeom prst="rect">
            <a:avLst/>
          </a:prstGeom>
        </p:spPr>
      </p:pic>
      <p:sp>
        <p:nvSpPr>
          <p:cNvPr id="7" name="TextBox 6"/>
          <p:cNvSpPr txBox="1"/>
          <p:nvPr/>
        </p:nvSpPr>
        <p:spPr>
          <a:xfrm>
            <a:off x="7705033" y="750676"/>
            <a:ext cx="2387448" cy="461665"/>
          </a:xfrm>
          <a:prstGeom prst="rect">
            <a:avLst/>
          </a:prstGeom>
          <a:noFill/>
        </p:spPr>
        <p:txBody>
          <a:bodyPr wrap="none" rtlCol="0">
            <a:spAutoFit/>
          </a:bodyPr>
          <a:lstStyle/>
          <a:p>
            <a:r>
              <a:rPr lang="en-US" sz="2400" dirty="0"/>
              <a:t>Gene Set Analysis</a:t>
            </a:r>
          </a:p>
        </p:txBody>
      </p:sp>
    </p:spTree>
    <p:extLst>
      <p:ext uri="{BB962C8B-B14F-4D97-AF65-F5344CB8AC3E}">
        <p14:creationId xmlns:p14="http://schemas.microsoft.com/office/powerpoint/2010/main" val="1235528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873949" y="2415570"/>
            <a:ext cx="95554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What are the evolving  thoughts regarding the approach to the potentially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cytoreducible</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mesothelioma patient?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68"/>
            <a:ext cx="12192000" cy="686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60802" y="2209800"/>
            <a:ext cx="3147017" cy="867930"/>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T1- T1a</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tumor limited to </a:t>
            </a:r>
            <a:r>
              <a:rPr kumimoji="0" lang="en-US" sz="1400" b="1" i="0" u="none" strike="noStrike" kern="1200" cap="none" spc="0" normalizeH="0" baseline="0" noProof="0" dirty="0" err="1">
                <a:ln>
                  <a:noFill/>
                </a:ln>
                <a:solidFill>
                  <a:srgbClr val="FFFF00"/>
                </a:solidFill>
                <a:effectLst/>
                <a:uLnTx/>
                <a:uFillTx/>
                <a:latin typeface="Calibri" panose="020F0502020204030204"/>
                <a:ea typeface="+mn-ea"/>
                <a:cs typeface="+mn-cs"/>
              </a:rPr>
              <a:t>ipsilateral</a:t>
            </a:r>
            <a:endPar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 pleura,  no involvement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of visceral pleura</a:t>
            </a:r>
          </a:p>
        </p:txBody>
      </p:sp>
      <p:sp>
        <p:nvSpPr>
          <p:cNvPr id="6" name="Rectangle 5"/>
          <p:cNvSpPr/>
          <p:nvPr/>
        </p:nvSpPr>
        <p:spPr>
          <a:xfrm>
            <a:off x="8666861" y="2382155"/>
            <a:ext cx="246144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T1b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 involvement of visceral pleura</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 name="Rectangle 6"/>
          <p:cNvSpPr/>
          <p:nvPr/>
        </p:nvSpPr>
        <p:spPr>
          <a:xfrm>
            <a:off x="8256620" y="5765860"/>
            <a:ext cx="3688461" cy="867930"/>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T3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 Locally advanced but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potentially </a:t>
            </a:r>
            <a:r>
              <a:rPr kumimoji="0" lang="en-US" sz="1400" b="1" i="0" u="none" strike="noStrike" kern="1200" cap="none" spc="0" normalizeH="0" baseline="0" noProof="0" dirty="0" err="1">
                <a:ln>
                  <a:noFill/>
                </a:ln>
                <a:solidFill>
                  <a:srgbClr val="FFFF00"/>
                </a:solidFill>
                <a:effectLst/>
                <a:uLnTx/>
                <a:uFillTx/>
                <a:latin typeface="Calibri" panose="020F0502020204030204"/>
                <a:ea typeface="+mn-ea"/>
                <a:cs typeface="+mn-cs"/>
              </a:rPr>
              <a:t>resectable</a:t>
            </a: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 tumor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 (i.e. pericardium)</a:t>
            </a:r>
          </a:p>
        </p:txBody>
      </p:sp>
      <p:sp>
        <p:nvSpPr>
          <p:cNvPr id="8" name="TextBox 7"/>
          <p:cNvSpPr txBox="1"/>
          <p:nvPr/>
        </p:nvSpPr>
        <p:spPr>
          <a:xfrm>
            <a:off x="9456007" y="3500738"/>
            <a:ext cx="6623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EPP</a:t>
            </a:r>
          </a:p>
        </p:txBody>
      </p:sp>
      <p:sp>
        <p:nvSpPr>
          <p:cNvPr id="13" name="TextBox 12"/>
          <p:cNvSpPr txBox="1"/>
          <p:nvPr/>
        </p:nvSpPr>
        <p:spPr>
          <a:xfrm>
            <a:off x="7169678" y="69254"/>
            <a:ext cx="11791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Stage I</a:t>
            </a:r>
          </a:p>
        </p:txBody>
      </p:sp>
      <p:sp>
        <p:nvSpPr>
          <p:cNvPr id="15" name="TextBox 14"/>
          <p:cNvSpPr txBox="1"/>
          <p:nvPr/>
        </p:nvSpPr>
        <p:spPr>
          <a:xfrm>
            <a:off x="2642306" y="3436062"/>
            <a:ext cx="12753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Stage II</a:t>
            </a:r>
          </a:p>
        </p:txBody>
      </p:sp>
      <p:sp>
        <p:nvSpPr>
          <p:cNvPr id="2" name="TextBox 1"/>
          <p:cNvSpPr txBox="1"/>
          <p:nvPr/>
        </p:nvSpPr>
        <p:spPr>
          <a:xfrm>
            <a:off x="9897582" y="6532212"/>
            <a:ext cx="21775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Courtesy David Rice MD</a:t>
            </a:r>
          </a:p>
        </p:txBody>
      </p:sp>
      <p:pic>
        <p:nvPicPr>
          <p:cNvPr id="12" name="Picture 2" descr="Meso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802" y="109646"/>
            <a:ext cx="4395818" cy="329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2488" y="3494921"/>
            <a:ext cx="4479422" cy="326943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1749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16115" y="457073"/>
            <a:ext cx="11547557" cy="587203"/>
          </a:xfrm>
          <a:prstGeom prst="rect">
            <a:avLst/>
          </a:prstGeom>
        </p:spPr>
        <p:txBody>
          <a:bodyPr wrap="square" anchor="b" anchorCtr="0">
            <a:noAutofit/>
          </a:bodyPr>
          <a:lstStyle>
            <a:lvl1pPr marL="0" indent="0" algn="l" defTabSz="914400" rtl="0" eaLnBrk="1" latinLnBrk="0" hangingPunct="1">
              <a:lnSpc>
                <a:spcPct val="100000"/>
              </a:lnSpc>
              <a:spcBef>
                <a:spcPts val="0"/>
              </a:spcBef>
              <a:buClr>
                <a:schemeClr val="tx2"/>
              </a:buClr>
              <a:buSzPct val="75000"/>
              <a:buFont typeface="Arial"/>
              <a:buNone/>
              <a:defRPr sz="2400" b="1" kern="1200" baseline="0">
                <a:solidFill>
                  <a:schemeClr val="tx1"/>
                </a:solidFill>
                <a:effectLst/>
                <a:latin typeface="Arial" charset="0"/>
                <a:ea typeface="Arial" charset="0"/>
                <a:cs typeface="Arial" charset="0"/>
              </a:defRPr>
            </a:lvl1pPr>
            <a:lvl2pPr marL="457200" indent="0" algn="ctr" defTabSz="914400" rtl="0" eaLnBrk="1" latinLnBrk="0" hangingPunct="1">
              <a:lnSpc>
                <a:spcPct val="90000"/>
              </a:lnSpc>
              <a:spcBef>
                <a:spcPts val="500"/>
              </a:spcBef>
              <a:buClr>
                <a:schemeClr val="tx2"/>
              </a:buClr>
              <a:buSzPct val="75000"/>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Clr>
                <a:schemeClr val="tx2"/>
              </a:buClr>
              <a:buSzPct val="75000"/>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Clr>
                <a:schemeClr val="tx2"/>
              </a:buClr>
              <a:buSzPct val="75000"/>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Clr>
                <a:schemeClr val="tx2"/>
              </a:buClr>
              <a:buSzPct val="75000"/>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defTabSz="1219170">
              <a:buClr>
                <a:srgbClr val="194883"/>
              </a:buClr>
              <a:defRPr/>
            </a:pPr>
            <a:r>
              <a:rPr lang="en-US" sz="2667" dirty="0">
                <a:solidFill>
                  <a:srgbClr val="56565B"/>
                </a:solidFill>
              </a:rPr>
              <a:t>Immune Cell Profiling – Progressed (28) vs. Not Progressed (66)</a:t>
            </a:r>
          </a:p>
        </p:txBody>
      </p:sp>
      <p:pic>
        <p:nvPicPr>
          <p:cNvPr id="5" name="Picture 4"/>
          <p:cNvPicPr>
            <a:picLocks noChangeAspect="1"/>
          </p:cNvPicPr>
          <p:nvPr/>
        </p:nvPicPr>
        <p:blipFill rotWithShape="1">
          <a:blip r:embed="rId2"/>
          <a:srcRect r="6666"/>
          <a:stretch/>
        </p:blipFill>
        <p:spPr>
          <a:xfrm>
            <a:off x="346841" y="1273308"/>
            <a:ext cx="8618217" cy="4616901"/>
          </a:xfrm>
          <a:prstGeom prst="rect">
            <a:avLst/>
          </a:prstGeom>
        </p:spPr>
      </p:pic>
      <p:pic>
        <p:nvPicPr>
          <p:cNvPr id="6" name="Picture 5"/>
          <p:cNvPicPr>
            <a:picLocks noChangeAspect="1"/>
          </p:cNvPicPr>
          <p:nvPr/>
        </p:nvPicPr>
        <p:blipFill>
          <a:blip r:embed="rId3"/>
          <a:stretch>
            <a:fillRect/>
          </a:stretch>
        </p:blipFill>
        <p:spPr>
          <a:xfrm>
            <a:off x="9138460" y="1053435"/>
            <a:ext cx="2960317" cy="2960317"/>
          </a:xfrm>
          <a:prstGeom prst="rect">
            <a:avLst/>
          </a:prstGeom>
        </p:spPr>
      </p:pic>
      <p:pic>
        <p:nvPicPr>
          <p:cNvPr id="7" name="Picture 6"/>
          <p:cNvPicPr>
            <a:picLocks noChangeAspect="1"/>
          </p:cNvPicPr>
          <p:nvPr/>
        </p:nvPicPr>
        <p:blipFill>
          <a:blip r:embed="rId4"/>
          <a:stretch>
            <a:fillRect/>
          </a:stretch>
        </p:blipFill>
        <p:spPr>
          <a:xfrm>
            <a:off x="9324905" y="3511376"/>
            <a:ext cx="2773873" cy="2773873"/>
          </a:xfrm>
          <a:prstGeom prst="rect">
            <a:avLst/>
          </a:prstGeom>
        </p:spPr>
      </p:pic>
      <p:sp>
        <p:nvSpPr>
          <p:cNvPr id="12" name="Oval 11"/>
          <p:cNvSpPr/>
          <p:nvPr/>
        </p:nvSpPr>
        <p:spPr>
          <a:xfrm>
            <a:off x="4656081" y="1839311"/>
            <a:ext cx="231227" cy="220717"/>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212428" y="2281881"/>
            <a:ext cx="231227" cy="22071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12429" y="3584741"/>
            <a:ext cx="231227" cy="220717"/>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66459" y="4940352"/>
            <a:ext cx="231227" cy="22071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48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838200" y="365126"/>
            <a:ext cx="10515600" cy="559666"/>
          </a:xfrm>
        </p:spPr>
        <p:txBody>
          <a:bodyPr>
            <a:normAutofit fontScale="90000"/>
          </a:bodyPr>
          <a:lstStyle/>
          <a:p>
            <a:pPr eaLnBrk="1" hangingPunct="1"/>
            <a:r>
              <a:rPr lang="en-US" dirty="0">
                <a:latin typeface="Comic Sans MS" pitchFamily="66" charset="0"/>
              </a:rPr>
              <a:t>Thanks to…</a:t>
            </a:r>
          </a:p>
        </p:txBody>
      </p:sp>
      <p:sp>
        <p:nvSpPr>
          <p:cNvPr id="3" name="Content Placeholder 2"/>
          <p:cNvSpPr>
            <a:spLocks noGrp="1"/>
          </p:cNvSpPr>
          <p:nvPr>
            <p:ph sz="half" idx="1"/>
          </p:nvPr>
        </p:nvSpPr>
        <p:spPr>
          <a:xfrm>
            <a:off x="838200" y="1084697"/>
            <a:ext cx="5181600" cy="4651085"/>
          </a:xfrm>
        </p:spPr>
        <p:txBody>
          <a:bodyPr rtlCol="0">
            <a:normAutofit fontScale="77500" lnSpcReduction="20000"/>
          </a:bodyPr>
          <a:lstStyle/>
          <a:p>
            <a:pPr>
              <a:defRPr/>
            </a:pPr>
            <a:r>
              <a:rPr lang="en-US" dirty="0">
                <a:latin typeface="Comic Sans MS" pitchFamily="66" charset="0"/>
              </a:rPr>
              <a:t>NYU Thoracic Lab</a:t>
            </a:r>
          </a:p>
          <a:p>
            <a:pPr lvl="1">
              <a:defRPr/>
            </a:pPr>
            <a:r>
              <a:rPr lang="en-US" dirty="0">
                <a:latin typeface="Comic Sans MS" pitchFamily="66" charset="0"/>
              </a:rPr>
              <a:t>Chandra </a:t>
            </a:r>
            <a:r>
              <a:rPr lang="en-US" dirty="0" err="1">
                <a:latin typeface="Comic Sans MS" pitchFamily="66" charset="0"/>
              </a:rPr>
              <a:t>Goparaju</a:t>
            </a:r>
            <a:r>
              <a:rPr lang="en-US" dirty="0">
                <a:latin typeface="Comic Sans MS" pitchFamily="66" charset="0"/>
              </a:rPr>
              <a:t> PhD</a:t>
            </a:r>
          </a:p>
          <a:p>
            <a:pPr lvl="1">
              <a:defRPr/>
            </a:pPr>
            <a:r>
              <a:rPr lang="en-US" dirty="0">
                <a:latin typeface="Comic Sans MS" pitchFamily="66" charset="0"/>
              </a:rPr>
              <a:t>Ryan Harrington BS</a:t>
            </a:r>
          </a:p>
          <a:p>
            <a:pPr lvl="1">
              <a:defRPr/>
            </a:pPr>
            <a:r>
              <a:rPr lang="en-US" dirty="0">
                <a:latin typeface="Comic Sans MS" pitchFamily="66" charset="0"/>
              </a:rPr>
              <a:t>Amanda Beck MD</a:t>
            </a:r>
          </a:p>
          <a:p>
            <a:pPr lvl="1">
              <a:defRPr/>
            </a:pPr>
            <a:r>
              <a:rPr lang="en-US" dirty="0">
                <a:latin typeface="Comic Sans MS" pitchFamily="66" charset="0"/>
              </a:rPr>
              <a:t>Joe Levin MD</a:t>
            </a:r>
          </a:p>
          <a:p>
            <a:pPr lvl="1">
              <a:defRPr/>
            </a:pPr>
            <a:r>
              <a:rPr lang="en-US" dirty="0">
                <a:latin typeface="Comic Sans MS" pitchFamily="66" charset="0"/>
              </a:rPr>
              <a:t>Nathalie Hirsch MD</a:t>
            </a:r>
          </a:p>
          <a:p>
            <a:pPr>
              <a:defRPr/>
            </a:pPr>
            <a:r>
              <a:rPr lang="en-US" dirty="0">
                <a:latin typeface="Comic Sans MS" pitchFamily="66" charset="0"/>
              </a:rPr>
              <a:t>Mt. Sinai </a:t>
            </a:r>
            <a:r>
              <a:rPr lang="en-US" dirty="0" err="1">
                <a:latin typeface="Comic Sans MS" pitchFamily="66" charset="0"/>
              </a:rPr>
              <a:t>Selikoff</a:t>
            </a:r>
            <a:r>
              <a:rPr lang="en-US" dirty="0">
                <a:latin typeface="Comic Sans MS" pitchFamily="66" charset="0"/>
              </a:rPr>
              <a:t> Foundation</a:t>
            </a:r>
          </a:p>
          <a:p>
            <a:pPr lvl="1">
              <a:defRPr/>
            </a:pPr>
            <a:r>
              <a:rPr lang="en-US" dirty="0">
                <a:latin typeface="Comic Sans MS" pitchFamily="66" charset="0"/>
              </a:rPr>
              <a:t>Stephen Levin MD</a:t>
            </a:r>
          </a:p>
          <a:p>
            <a:pPr>
              <a:defRPr/>
            </a:pPr>
            <a:r>
              <a:rPr lang="en-US" dirty="0">
                <a:latin typeface="Comic Sans MS" pitchFamily="66" charset="0"/>
              </a:rPr>
              <a:t>Carbone Laboratory, University of Hawaii</a:t>
            </a:r>
          </a:p>
          <a:p>
            <a:pPr lvl="1">
              <a:defRPr/>
            </a:pPr>
            <a:r>
              <a:rPr lang="en-US" dirty="0">
                <a:latin typeface="Comic Sans MS" pitchFamily="66" charset="0"/>
              </a:rPr>
              <a:t>Michele Carbone MD, PhD</a:t>
            </a:r>
          </a:p>
          <a:p>
            <a:pPr lvl="1">
              <a:defRPr/>
            </a:pPr>
            <a:r>
              <a:rPr lang="en-US" dirty="0" err="1">
                <a:latin typeface="Comic Sans MS" pitchFamily="66" charset="0"/>
              </a:rPr>
              <a:t>Haining</a:t>
            </a:r>
            <a:r>
              <a:rPr lang="en-US" dirty="0">
                <a:latin typeface="Comic Sans MS" pitchFamily="66" charset="0"/>
              </a:rPr>
              <a:t> Yang, PhD</a:t>
            </a:r>
          </a:p>
          <a:p>
            <a:pPr>
              <a:defRPr/>
            </a:pPr>
            <a:r>
              <a:rPr lang="en-US" dirty="0">
                <a:latin typeface="Comic Sans MS" pitchFamily="66" charset="0"/>
              </a:rPr>
              <a:t>University of Toronto</a:t>
            </a:r>
          </a:p>
          <a:p>
            <a:pPr lvl="1">
              <a:defRPr/>
            </a:pPr>
            <a:r>
              <a:rPr lang="en-US" dirty="0">
                <a:latin typeface="Comic Sans MS" pitchFamily="66" charset="0"/>
              </a:rPr>
              <a:t>Ming-Sound </a:t>
            </a:r>
            <a:r>
              <a:rPr lang="en-US" dirty="0" err="1">
                <a:latin typeface="Comic Sans MS" pitchFamily="66" charset="0"/>
              </a:rPr>
              <a:t>Tsao</a:t>
            </a:r>
            <a:r>
              <a:rPr lang="en-US" dirty="0">
                <a:latin typeface="Comic Sans MS" pitchFamily="66" charset="0"/>
              </a:rPr>
              <a:t> MD</a:t>
            </a:r>
          </a:p>
          <a:p>
            <a:pPr lvl="1">
              <a:defRPr/>
            </a:pPr>
            <a:r>
              <a:rPr lang="en-US" dirty="0">
                <a:latin typeface="Comic Sans MS" pitchFamily="66" charset="0"/>
              </a:rPr>
              <a:t>Geoffrey Liu MD</a:t>
            </a:r>
          </a:p>
          <a:p>
            <a:pPr lvl="1">
              <a:defRPr/>
            </a:pPr>
            <a:r>
              <a:rPr lang="en-US" dirty="0">
                <a:latin typeface="Comic Sans MS" pitchFamily="66" charset="0"/>
              </a:rPr>
              <a:t>Marc De Perrot MD</a:t>
            </a:r>
          </a:p>
          <a:p>
            <a:pPr lvl="1">
              <a:defRPr/>
            </a:pPr>
            <a:endParaRPr lang="en-US" u="sng" dirty="0">
              <a:latin typeface="Comic Sans MS" pitchFamily="66" charset="0"/>
            </a:endParaRPr>
          </a:p>
        </p:txBody>
      </p:sp>
      <p:sp>
        <p:nvSpPr>
          <p:cNvPr id="2" name="Content Placeholder 1"/>
          <p:cNvSpPr>
            <a:spLocks noGrp="1"/>
          </p:cNvSpPr>
          <p:nvPr>
            <p:ph sz="half" idx="2"/>
          </p:nvPr>
        </p:nvSpPr>
        <p:spPr>
          <a:xfrm>
            <a:off x="6192982" y="1077480"/>
            <a:ext cx="5181600" cy="4351338"/>
          </a:xfrm>
        </p:spPr>
        <p:txBody>
          <a:bodyPr>
            <a:normAutofit fontScale="77500" lnSpcReduction="20000"/>
          </a:bodyPr>
          <a:lstStyle/>
          <a:p>
            <a:r>
              <a:rPr lang="en-US" dirty="0">
                <a:latin typeface="Comic Sans MS" panose="030F0702030302020204" pitchFamily="66" charset="0"/>
              </a:rPr>
              <a:t>Ohio State University</a:t>
            </a:r>
          </a:p>
          <a:p>
            <a:pPr lvl="1"/>
            <a:r>
              <a:rPr lang="en-US" dirty="0">
                <a:latin typeface="Comic Sans MS" panose="030F0702030302020204" pitchFamily="66" charset="0"/>
              </a:rPr>
              <a:t>Carlo Croce MD</a:t>
            </a:r>
          </a:p>
          <a:p>
            <a:pPr lvl="1"/>
            <a:r>
              <a:rPr lang="en-US" dirty="0">
                <a:latin typeface="Comic Sans MS" panose="030F0702030302020204" pitchFamily="66" charset="0"/>
              </a:rPr>
              <a:t>Stefano </a:t>
            </a:r>
            <a:r>
              <a:rPr lang="en-US" dirty="0" err="1">
                <a:latin typeface="Comic Sans MS" panose="030F0702030302020204" pitchFamily="66" charset="0"/>
              </a:rPr>
              <a:t>Volina</a:t>
            </a:r>
            <a:r>
              <a:rPr lang="en-US" dirty="0">
                <a:latin typeface="Comic Sans MS" panose="030F0702030302020204" pitchFamily="66" charset="0"/>
              </a:rPr>
              <a:t> PhD</a:t>
            </a:r>
          </a:p>
          <a:p>
            <a:r>
              <a:rPr lang="en-US" dirty="0">
                <a:latin typeface="Comic Sans MS" panose="030F0702030302020204" pitchFamily="66" charset="0"/>
              </a:rPr>
              <a:t>Industrial Partners</a:t>
            </a:r>
          </a:p>
          <a:p>
            <a:pPr lvl="1"/>
            <a:r>
              <a:rPr lang="en-US" dirty="0">
                <a:latin typeface="Comic Sans MS" panose="030F0702030302020204" pitchFamily="66" charset="0"/>
              </a:rPr>
              <a:t>Indie Diagnostics</a:t>
            </a:r>
          </a:p>
          <a:p>
            <a:pPr lvl="1"/>
            <a:r>
              <a:rPr lang="en-US" dirty="0" err="1">
                <a:latin typeface="Comic Sans MS" panose="030F0702030302020204" pitchFamily="66" charset="0"/>
              </a:rPr>
              <a:t>SomaLogic</a:t>
            </a:r>
            <a:endParaRPr lang="en-US" dirty="0">
              <a:latin typeface="Comic Sans MS" panose="030F0702030302020204" pitchFamily="66" charset="0"/>
            </a:endParaRPr>
          </a:p>
          <a:p>
            <a:pPr lvl="1"/>
            <a:r>
              <a:rPr lang="en-US" dirty="0" err="1">
                <a:latin typeface="Comic Sans MS" panose="030F0702030302020204" pitchFamily="66" charset="0"/>
              </a:rPr>
              <a:t>Fujirebio</a:t>
            </a:r>
            <a:endParaRPr lang="en-US" dirty="0">
              <a:latin typeface="Comic Sans MS" panose="030F0702030302020204" pitchFamily="66" charset="0"/>
            </a:endParaRPr>
          </a:p>
          <a:p>
            <a:r>
              <a:rPr lang="en-US" dirty="0" err="1">
                <a:latin typeface="Comic Sans MS" panose="030F0702030302020204" pitchFamily="66" charset="0"/>
              </a:rPr>
              <a:t>Karmanos</a:t>
            </a:r>
            <a:r>
              <a:rPr lang="en-US" dirty="0">
                <a:latin typeface="Comic Sans MS" panose="030F0702030302020204" pitchFamily="66" charset="0"/>
              </a:rPr>
              <a:t> Cancer Institute</a:t>
            </a:r>
          </a:p>
          <a:p>
            <a:pPr lvl="1"/>
            <a:r>
              <a:rPr lang="en-US" dirty="0">
                <a:latin typeface="Comic Sans MS" panose="030F0702030302020204" pitchFamily="66" charset="0"/>
              </a:rPr>
              <a:t>Anil </a:t>
            </a:r>
            <a:r>
              <a:rPr lang="en-US" dirty="0" err="1">
                <a:latin typeface="Comic Sans MS" panose="030F0702030302020204" pitchFamily="66" charset="0"/>
              </a:rPr>
              <a:t>Wali</a:t>
            </a:r>
            <a:r>
              <a:rPr lang="en-US" dirty="0">
                <a:latin typeface="Comic Sans MS" panose="030F0702030302020204" pitchFamily="66" charset="0"/>
              </a:rPr>
              <a:t> PhD</a:t>
            </a:r>
          </a:p>
          <a:p>
            <a:r>
              <a:rPr lang="en-US" dirty="0">
                <a:latin typeface="Comic Sans MS" panose="030F0702030302020204" pitchFamily="66" charset="0"/>
              </a:rPr>
              <a:t>Early Detection Research Network, NCI, NIH</a:t>
            </a:r>
          </a:p>
          <a:p>
            <a:pPr lvl="1">
              <a:defRPr/>
            </a:pPr>
            <a:r>
              <a:rPr lang="en-US" dirty="0">
                <a:latin typeface="Comic Sans MS" panose="030F0702030302020204" pitchFamily="66" charset="0"/>
              </a:rPr>
              <a:t>DMCC</a:t>
            </a:r>
          </a:p>
          <a:p>
            <a:pPr lvl="2">
              <a:defRPr/>
            </a:pPr>
            <a:r>
              <a:rPr lang="en-US" dirty="0">
                <a:latin typeface="Comic Sans MS" panose="030F0702030302020204" pitchFamily="66" charset="0"/>
              </a:rPr>
              <a:t>Mark </a:t>
            </a:r>
            <a:r>
              <a:rPr lang="en-US" dirty="0" err="1">
                <a:latin typeface="Comic Sans MS" pitchFamily="66" charset="0"/>
              </a:rPr>
              <a:t>Thornquist</a:t>
            </a:r>
            <a:r>
              <a:rPr lang="en-US" dirty="0">
                <a:latin typeface="Comic Sans MS" pitchFamily="66" charset="0"/>
              </a:rPr>
              <a:t> PhD</a:t>
            </a:r>
          </a:p>
          <a:p>
            <a:r>
              <a:rPr lang="en-US" dirty="0">
                <a:latin typeface="Comic Sans MS" pitchFamily="66" charset="0"/>
              </a:rPr>
              <a:t>Lung Cancer Foundation of America/IASLC </a:t>
            </a:r>
          </a:p>
        </p:txBody>
      </p:sp>
      <p:sp>
        <p:nvSpPr>
          <p:cNvPr id="4" name="TextBox 3"/>
          <p:cNvSpPr txBox="1"/>
          <p:nvPr/>
        </p:nvSpPr>
        <p:spPr>
          <a:xfrm>
            <a:off x="475331" y="6013679"/>
            <a:ext cx="11716669" cy="400110"/>
          </a:xfrm>
          <a:prstGeom prst="rect">
            <a:avLst/>
          </a:prstGeom>
          <a:noFill/>
        </p:spPr>
        <p:txBody>
          <a:bodyPr wrap="none" rtlCol="0">
            <a:spAutoFit/>
          </a:bodyPr>
          <a:lstStyle/>
          <a:p>
            <a:r>
              <a:rPr lang="en-US" sz="2000" dirty="0">
                <a:latin typeface="Comic Sans MS" panose="030F0702030302020204" pitchFamily="66" charset="0"/>
              </a:rPr>
              <a:t>…..and of course all the patients and volunteers who contributed specimens so this could be done</a:t>
            </a:r>
          </a:p>
        </p:txBody>
      </p:sp>
    </p:spTree>
    <p:extLst>
      <p:ext uri="{BB962C8B-B14F-4D97-AF65-F5344CB8AC3E}">
        <p14:creationId xmlns:p14="http://schemas.microsoft.com/office/powerpoint/2010/main" val="31138193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1002" y="251460"/>
          <a:ext cx="11828476" cy="6606540"/>
        </p:xfrm>
        <a:graphic>
          <a:graphicData uri="http://schemas.openxmlformats.org/drawingml/2006/table">
            <a:tbl>
              <a:tblPr firstRow="1" firstCol="1" bandRow="1" bandCol="1">
                <a:tableStyleId>{5C22544A-7EE6-4342-B048-85BDC9FD1C3A}</a:tableStyleId>
              </a:tblPr>
              <a:tblGrid>
                <a:gridCol w="771787">
                  <a:extLst>
                    <a:ext uri="{9D8B030D-6E8A-4147-A177-3AD203B41FA5}">
                      <a16:colId xmlns:a16="http://schemas.microsoft.com/office/drawing/2014/main" xmlns="" val="1845293654"/>
                    </a:ext>
                  </a:extLst>
                </a:gridCol>
                <a:gridCol w="436228">
                  <a:extLst>
                    <a:ext uri="{9D8B030D-6E8A-4147-A177-3AD203B41FA5}">
                      <a16:colId xmlns:a16="http://schemas.microsoft.com/office/drawing/2014/main" xmlns="" val="489170568"/>
                    </a:ext>
                  </a:extLst>
                </a:gridCol>
                <a:gridCol w="620785">
                  <a:extLst>
                    <a:ext uri="{9D8B030D-6E8A-4147-A177-3AD203B41FA5}">
                      <a16:colId xmlns:a16="http://schemas.microsoft.com/office/drawing/2014/main" xmlns="" val="852907744"/>
                    </a:ext>
                  </a:extLst>
                </a:gridCol>
                <a:gridCol w="453005">
                  <a:extLst>
                    <a:ext uri="{9D8B030D-6E8A-4147-A177-3AD203B41FA5}">
                      <a16:colId xmlns:a16="http://schemas.microsoft.com/office/drawing/2014/main" xmlns="" val="3754259618"/>
                    </a:ext>
                  </a:extLst>
                </a:gridCol>
                <a:gridCol w="671120">
                  <a:extLst>
                    <a:ext uri="{9D8B030D-6E8A-4147-A177-3AD203B41FA5}">
                      <a16:colId xmlns:a16="http://schemas.microsoft.com/office/drawing/2014/main" xmlns="" val="4227968059"/>
                    </a:ext>
                  </a:extLst>
                </a:gridCol>
                <a:gridCol w="1585519">
                  <a:extLst>
                    <a:ext uri="{9D8B030D-6E8A-4147-A177-3AD203B41FA5}">
                      <a16:colId xmlns:a16="http://schemas.microsoft.com/office/drawing/2014/main" xmlns="" val="3004421210"/>
                    </a:ext>
                  </a:extLst>
                </a:gridCol>
                <a:gridCol w="947956">
                  <a:extLst>
                    <a:ext uri="{9D8B030D-6E8A-4147-A177-3AD203B41FA5}">
                      <a16:colId xmlns:a16="http://schemas.microsoft.com/office/drawing/2014/main" xmlns="" val="2813490151"/>
                    </a:ext>
                  </a:extLst>
                </a:gridCol>
                <a:gridCol w="3800213">
                  <a:extLst>
                    <a:ext uri="{9D8B030D-6E8A-4147-A177-3AD203B41FA5}">
                      <a16:colId xmlns:a16="http://schemas.microsoft.com/office/drawing/2014/main" xmlns="" val="3465114463"/>
                    </a:ext>
                  </a:extLst>
                </a:gridCol>
                <a:gridCol w="2541863">
                  <a:extLst>
                    <a:ext uri="{9D8B030D-6E8A-4147-A177-3AD203B41FA5}">
                      <a16:colId xmlns:a16="http://schemas.microsoft.com/office/drawing/2014/main" xmlns="" val="533857917"/>
                    </a:ext>
                  </a:extLst>
                </a:gridCol>
              </a:tblGrid>
              <a:tr h="64558">
                <a:tc>
                  <a:txBody>
                    <a:bodyPr/>
                    <a:lstStyle/>
                    <a:p>
                      <a:pPr marL="0" marR="0" algn="l">
                        <a:spcBef>
                          <a:spcPts val="0"/>
                        </a:spcBef>
                        <a:spcAft>
                          <a:spcPts val="0"/>
                        </a:spcAft>
                      </a:pPr>
                      <a:r>
                        <a:rPr lang="en-US" sz="850" dirty="0">
                          <a:effectLst/>
                        </a:rPr>
                        <a:t>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dirty="0">
                          <a:effectLst/>
                        </a:rPr>
                        <a:t>Year</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dirty="0">
                          <a:effectLst/>
                        </a:rPr>
                        <a:t>Author</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dirty="0">
                          <a:effectLst/>
                        </a:rPr>
                        <a:t>N</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dirty="0">
                          <a:effectLst/>
                        </a:rPr>
                        <a:t>Prognostic/ Diagnostic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dirty="0">
                          <a:effectLst/>
                        </a:rPr>
                        <a:t>Controls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dirty="0">
                          <a:effectLst/>
                        </a:rPr>
                        <a:t>Methods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dirty="0">
                          <a:effectLst/>
                        </a:rPr>
                        <a:t>Results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dirty="0">
                          <a:effectLst/>
                        </a:rPr>
                        <a:t>Conclusions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312206232"/>
                  </a:ext>
                </a:extLst>
              </a:tr>
              <a:tr h="0">
                <a:tc rowSpan="5">
                  <a:txBody>
                    <a:bodyPr/>
                    <a:lstStyle/>
                    <a:p>
                      <a:pPr marL="0" marR="0" algn="l">
                        <a:spcBef>
                          <a:spcPts val="0"/>
                        </a:spcBef>
                        <a:spcAft>
                          <a:spcPts val="0"/>
                        </a:spcAft>
                      </a:pPr>
                      <a:r>
                        <a:rPr lang="en-US" sz="850" u="sng">
                          <a:effectLst/>
                        </a:rPr>
                        <a:t>Osteopontin</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err="1">
                          <a:effectLst/>
                        </a:rPr>
                        <a:t>Bonotti</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56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Clinical Response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None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a:effectLst/>
                        </a:rPr>
                        <a:t>Serum; commercial ELISA kit</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err="1">
                          <a:effectLst/>
                        </a:rPr>
                        <a:t>Osteopontin</a:t>
                      </a:r>
                      <a:r>
                        <a:rPr lang="en-US" sz="850" dirty="0">
                          <a:effectLst/>
                        </a:rPr>
                        <a:t> change varies w/ disease status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Particularly effective for partial response, disease progression</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extLst>
                  <a:ext uri="{0D108BD9-81ED-4DB2-BD59-A6C34878D82A}">
                    <a16:rowId xmlns:a16="http://schemas.microsoft.com/office/drawing/2014/main" xmlns="" val="3249643546"/>
                  </a:ext>
                </a:extLst>
              </a:tr>
              <a:tr h="64558">
                <a:tc vMerge="1">
                  <a:txBody>
                    <a:bodyPr/>
                    <a:lstStyle/>
                    <a:p>
                      <a:endParaRPr lang="en-US"/>
                    </a:p>
                  </a:txBody>
                  <a:tcPr/>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a:effectLst/>
                        </a:rPr>
                        <a:t>Pass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194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Prognostic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None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a:effectLst/>
                        </a:rPr>
                        <a:t>Plasma, adjusted for EORTC PI</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a:effectLst/>
                        </a:rPr>
                        <a:t>Higher osteopontin – worse prognosis; w/ EORTC PI improves Harrell’s C Index</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Independently significant predictor</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extLst>
                  <a:ext uri="{0D108BD9-81ED-4DB2-BD59-A6C34878D82A}">
                    <a16:rowId xmlns:a16="http://schemas.microsoft.com/office/drawing/2014/main" xmlns="" val="909565640"/>
                  </a:ext>
                </a:extLst>
              </a:tr>
              <a:tr h="64558">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Hu</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Serum, plasma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Diagnostic sensitivity – 0.65, specificity – 0.81</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Effective for MPM diagnosis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1545027144"/>
                  </a:ext>
                </a:extLst>
              </a:tr>
              <a:tr h="64558">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Felten</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2,262</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Non-asbestos exposed</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Blood; Commercial ELISA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Osteopontin</a:t>
                      </a:r>
                      <a:r>
                        <a:rPr lang="en-US" sz="850" dirty="0">
                          <a:effectLst/>
                        </a:rPr>
                        <a:t> rise </a:t>
                      </a:r>
                      <a:r>
                        <a:rPr lang="en-US" sz="850" dirty="0" err="1">
                          <a:effectLst/>
                        </a:rPr>
                        <a:t>assoc</a:t>
                      </a:r>
                      <a:r>
                        <a:rPr lang="en-US" sz="850" dirty="0">
                          <a:effectLst/>
                        </a:rPr>
                        <a:t> w/age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599440" marR="0" indent="-599440" algn="l">
                        <a:spcBef>
                          <a:spcPts val="0"/>
                        </a:spcBef>
                        <a:spcAft>
                          <a:spcPts val="0"/>
                        </a:spcAft>
                      </a:pPr>
                      <a:r>
                        <a:rPr lang="en-US" sz="850" dirty="0">
                          <a:effectLst/>
                        </a:rPr>
                        <a:t>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959068353"/>
                  </a:ext>
                </a:extLst>
              </a:tr>
              <a:tr h="203990">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Bayram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546</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Pleural plaques, healthy asbestos exposed, unexposed</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Serum; </a:t>
                      </a:r>
                      <a:r>
                        <a:rPr lang="en-US" sz="850" dirty="0" err="1">
                          <a:effectLst/>
                        </a:rPr>
                        <a:t>Kruskall</a:t>
                      </a:r>
                      <a:r>
                        <a:rPr lang="en-US" sz="850" dirty="0">
                          <a:effectLst/>
                        </a:rPr>
                        <a:t> – Wallis Test</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Osteopontin</a:t>
                      </a:r>
                      <a:r>
                        <a:rPr lang="en-US" sz="850" dirty="0">
                          <a:effectLst/>
                        </a:rPr>
                        <a:t> independently assoc. w/ MPM, age, smoking pack years; sensitivity .75, specificity .86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Combination w/ mesothelin distinguishes MPM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1551493562"/>
                  </a:ext>
                </a:extLst>
              </a:tr>
              <a:tr h="64558">
                <a:tc rowSpan="7">
                  <a:txBody>
                    <a:bodyPr/>
                    <a:lstStyle/>
                    <a:p>
                      <a:pPr marL="0" marR="0" algn="l">
                        <a:spcBef>
                          <a:spcPts val="0"/>
                        </a:spcBef>
                        <a:spcAft>
                          <a:spcPts val="0"/>
                        </a:spcAft>
                      </a:pPr>
                      <a:r>
                        <a:rPr lang="en-US" sz="850" u="sng">
                          <a:effectLst/>
                        </a:rPr>
                        <a:t>Mesothelin</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err="1">
                          <a:effectLst/>
                        </a:rPr>
                        <a:t>Bonotti</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a:effectLst/>
                        </a:rPr>
                        <a:t>56</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Clinical Response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None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Serum; commercial ELISA kit</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Mesothelin change varies w/ disease status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Particularly effective for partial response, disease progression</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extLst>
                  <a:ext uri="{0D108BD9-81ED-4DB2-BD59-A6C34878D82A}">
                    <a16:rowId xmlns:a16="http://schemas.microsoft.com/office/drawing/2014/main" xmlns="" val="4065523569"/>
                  </a:ext>
                </a:extLst>
              </a:tr>
              <a:tr h="64558">
                <a:tc vMerge="1">
                  <a:txBody>
                    <a:bodyPr/>
                    <a:lstStyle/>
                    <a:p>
                      <a:endParaRPr lang="en-US"/>
                    </a:p>
                  </a:txBody>
                  <a:tcPr/>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Pass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a:effectLst/>
                        </a:rPr>
                        <a:t>194</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a:effectLst/>
                        </a:rPr>
                        <a:t>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None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Plasma, adjusted for EORTC PI</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Higher </a:t>
                      </a:r>
                      <a:r>
                        <a:rPr lang="en-US" sz="850" dirty="0" err="1">
                          <a:effectLst/>
                        </a:rPr>
                        <a:t>osteopontin</a:t>
                      </a:r>
                      <a:r>
                        <a:rPr lang="en-US" sz="850" dirty="0">
                          <a:effectLst/>
                        </a:rPr>
                        <a:t> – worse prognosis; w/ EORTC PI improves Harrell’s C Index</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a:effectLst/>
                        </a:rPr>
                        <a:t>Independently significant predictor</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extLst>
                  <a:ext uri="{0D108BD9-81ED-4DB2-BD59-A6C34878D82A}">
                    <a16:rowId xmlns:a16="http://schemas.microsoft.com/office/drawing/2014/main" xmlns="" val="2399993824"/>
                  </a:ext>
                </a:extLst>
              </a:tr>
              <a:tr h="64558">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err="1">
                          <a:effectLst/>
                        </a:rPr>
                        <a:t>Creaney</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153</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Diagnostic + Prognostic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Non-MM malignant, benign</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Plasma, Pleural Fluid; ELISA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Plasma and pleural fluid mesothelin, NLR not independent prognostic for survival</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Mesothelin, NLR better as diagnostic markers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extLst>
                  <a:ext uri="{0D108BD9-81ED-4DB2-BD59-A6C34878D82A}">
                    <a16:rowId xmlns:a16="http://schemas.microsoft.com/office/drawing/2014/main" xmlns="" val="2293700731"/>
                  </a:ext>
                </a:extLst>
              </a:tr>
              <a:tr h="83468">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Linch</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53</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Prognostic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None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Serum, </a:t>
                      </a:r>
                      <a:r>
                        <a:rPr lang="en-US" sz="850" dirty="0" err="1">
                          <a:effectLst/>
                        </a:rPr>
                        <a:t>Kruskall</a:t>
                      </a:r>
                      <a:r>
                        <a:rPr lang="en-US" sz="850" dirty="0">
                          <a:effectLst/>
                        </a:rPr>
                        <a:t> – Wallis Test</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Low/high mesothelin – PFS: 8.0/5.1 months, OS: 17.2/11.3 months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 mesothelin provides prognosis, not correlated w/ treatment response</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438135381"/>
                  </a:ext>
                </a:extLst>
              </a:tr>
              <a:tr h="64558">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Felten</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2,262</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Non-asbestos exposed</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Blood; commercial ELISA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Mesothelin rise assoc w/age; steep rise w/ MPM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Consistent w/Mesothelin rise 6-18 months before clinical symptoms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1577076203"/>
                  </a:ext>
                </a:extLst>
              </a:tr>
              <a:tr h="83468">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Bayram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546</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Pleural plaques, healthy asbestos exposed, unexposed</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 Kruskall – Wallis Test</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Mesothelin independently assoc. w/ MPM, age, smoking pack years, BMI; sensitivity .58, specificity .83</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Combination w/ osteopontin distinguishes MPM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251455686"/>
                  </a:ext>
                </a:extLst>
              </a:tr>
              <a:tr h="83468">
                <a:tc vMerge="1">
                  <a:txBody>
                    <a:bodyPr/>
                    <a:lstStyle/>
                    <a:p>
                      <a:endParaRPr lang="en-US"/>
                    </a:p>
                  </a:txBody>
                  <a:tcPr/>
                </a:tc>
                <a:tc>
                  <a:txBody>
                    <a:bodyPr/>
                    <a:lstStyle/>
                    <a:p>
                      <a:pPr marL="0" marR="0" algn="l">
                        <a:spcBef>
                          <a:spcPts val="0"/>
                        </a:spcBef>
                        <a:spcAft>
                          <a:spcPts val="0"/>
                        </a:spcAft>
                      </a:pPr>
                      <a:r>
                        <a:rPr lang="en-US" sz="850" dirty="0">
                          <a:effectLst/>
                        </a:rPr>
                        <a:t>2013</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Creaney</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213</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Other malignant, benign, asbestos exposed healthy, kidney disease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Pleural Fluid, serum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Pleural and serum soluble mesothelin elevated in MM relative to all controls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Mesothelin conveys equivalent diagnostic accuracy in pleural fluid and serum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4233401551"/>
                  </a:ext>
                </a:extLst>
              </a:tr>
              <a:tr h="83468">
                <a:tc rowSpan="5">
                  <a:txBody>
                    <a:bodyPr/>
                    <a:lstStyle/>
                    <a:p>
                      <a:pPr marL="0" marR="0" algn="l">
                        <a:spcBef>
                          <a:spcPts val="0"/>
                        </a:spcBef>
                        <a:spcAft>
                          <a:spcPts val="0"/>
                        </a:spcAft>
                      </a:pPr>
                      <a:r>
                        <a:rPr lang="en-US" sz="850" u="sng" dirty="0">
                          <a:effectLst/>
                        </a:rPr>
                        <a:t>SMRP</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Demir</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131</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Asbestos exposed, healthy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SMRP graded increase: control-asbestos-MPM; Sensitivity .976, Specificity .689</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SMRP and w/ TRX provide better diagnosis than EGRF, mesothelin, SDC-1, Fibulin-3</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1571685211"/>
                  </a:ext>
                </a:extLst>
              </a:tr>
              <a:tr h="83468">
                <a:tc vMerge="1">
                  <a:txBody>
                    <a:bodyPr/>
                    <a:lstStyle/>
                    <a:p>
                      <a:endParaRPr lang="en-US"/>
                    </a:p>
                  </a:txBody>
                  <a:tcPr/>
                </a:tc>
                <a:tc>
                  <a:txBody>
                    <a:bodyPr/>
                    <a:lstStyle/>
                    <a:p>
                      <a:pPr marL="0" marR="0" algn="l">
                        <a:spcBef>
                          <a:spcPts val="0"/>
                        </a:spcBef>
                        <a:spcAft>
                          <a:spcPts val="0"/>
                        </a:spcAft>
                      </a:pPr>
                      <a:r>
                        <a:rPr lang="en-US" sz="850" dirty="0">
                          <a:effectLst/>
                        </a:rPr>
                        <a:t>2015</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Santarelli</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188</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Diagnostic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Asbestos exposed, healthy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SMRP w/ miR-126 + Met-TM outperforms SMRP in diagnosis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SMRP w/ two epigenetic factors overcomes sensitivity limits of SMRP alone</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4071842800"/>
                  </a:ext>
                </a:extLst>
              </a:tr>
              <a:tr h="64558">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Filiberti</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1,715</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Diagnostic</a:t>
                      </a:r>
                    </a:p>
                    <a:p>
                      <a:pPr marL="0" marR="0" algn="l">
                        <a:spcBef>
                          <a:spcPts val="0"/>
                        </a:spcBef>
                        <a:spcAft>
                          <a:spcPts val="0"/>
                        </a:spcAft>
                      </a:pP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None</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Blood; ELISA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 and 2 year samples pre-MPM diagnosis showed no SMPR variation</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SMRP is not an early marker for detection at 1 year interval</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252808589"/>
                  </a:ext>
                </a:extLst>
              </a:tr>
              <a:tr h="83468">
                <a:tc vMerge="1">
                  <a:txBody>
                    <a:bodyPr/>
                    <a:lstStyle/>
                    <a:p>
                      <a:endParaRPr lang="en-US"/>
                    </a:p>
                  </a:txBody>
                  <a:tcPr/>
                </a:tc>
                <a:tc>
                  <a:txBody>
                    <a:bodyPr/>
                    <a:lstStyle/>
                    <a:p>
                      <a:pPr marL="0" marR="0" algn="l">
                        <a:spcBef>
                          <a:spcPts val="0"/>
                        </a:spcBef>
                        <a:spcAft>
                          <a:spcPts val="0"/>
                        </a:spcAft>
                      </a:pPr>
                      <a:r>
                        <a:rPr lang="en-US" sz="850" dirty="0">
                          <a:effectLst/>
                        </a:rPr>
                        <a:t>2013</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Ferro</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102</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Non-MPM pleural metastasis, benign</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Pleural effusion, Serum; MesoMark ELISAs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MPM vs. controls – Pleural SMRP sensitivity .698, specificity .881</a:t>
                      </a:r>
                    </a:p>
                    <a:p>
                      <a:pPr marL="0" marR="0" algn="l">
                        <a:spcBef>
                          <a:spcPts val="0"/>
                        </a:spcBef>
                        <a:spcAft>
                          <a:spcPts val="0"/>
                        </a:spcAft>
                      </a:pPr>
                      <a:r>
                        <a:rPr lang="en-US" sz="850">
                          <a:effectLst/>
                        </a:rPr>
                        <a:t>Serum SMRP sensitivity .465 specificity .847</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Pleural SMRP has better diagnostic accuracy than serum SMRP</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832388184"/>
                  </a:ext>
                </a:extLst>
              </a:tr>
              <a:tr h="83468">
                <a:tc vMerge="1">
                  <a:txBody>
                    <a:bodyPr/>
                    <a:lstStyle/>
                    <a:p>
                      <a:endParaRPr lang="en-US"/>
                    </a:p>
                  </a:txBody>
                  <a:tcPr/>
                </a:tc>
                <a:tc>
                  <a:txBody>
                    <a:bodyPr/>
                    <a:lstStyle/>
                    <a:p>
                      <a:pPr marL="0" marR="0" algn="l">
                        <a:spcBef>
                          <a:spcPts val="0"/>
                        </a:spcBef>
                        <a:spcAft>
                          <a:spcPts val="0"/>
                        </a:spcAft>
                      </a:pPr>
                      <a:r>
                        <a:rPr lang="en-US" sz="850" dirty="0">
                          <a:effectLst/>
                        </a:rPr>
                        <a:t>2013</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Filiberti</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1,704</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Diagnostic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Asbestos-related pleural lesions, benign, healthy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 ELISA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Increased SMRP predictors – age &gt;57, current smoking, BMI&lt; 25, positive anamnesis for cancer, pleural lesions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SMRP is a candidate marker predictive of mesothelioma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825093368"/>
                  </a:ext>
                </a:extLst>
              </a:tr>
              <a:tr h="104336">
                <a:tc rowSpan="3">
                  <a:txBody>
                    <a:bodyPr/>
                    <a:lstStyle/>
                    <a:p>
                      <a:pPr marL="0" marR="0" algn="l">
                        <a:spcBef>
                          <a:spcPts val="0"/>
                        </a:spcBef>
                        <a:spcAft>
                          <a:spcPts val="0"/>
                        </a:spcAft>
                      </a:pPr>
                      <a:r>
                        <a:rPr lang="en-US" sz="850" u="sng">
                          <a:effectLst/>
                        </a:rPr>
                        <a:t>HMGB1</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Napolitano</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100</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Asbestos exposed, benign effusion, other malignant effusion, Healthy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At 2.0 ng/mL cutoff value, hyperacetylated HMGB1 specificity, sensitivity both 100%; Total HMGB1 (w/ nonacetylated) higher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Hyperacetylated HMGB1 is effective for differentiating MPM</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844411349"/>
                  </a:ext>
                </a:extLst>
              </a:tr>
              <a:tr h="83468">
                <a:tc vMerge="1">
                  <a:txBody>
                    <a:bodyPr/>
                    <a:lstStyle/>
                    <a:p>
                      <a:endParaRPr lang="en-US"/>
                    </a:p>
                  </a:txBody>
                  <a:tcPr/>
                </a:tc>
                <a:tc>
                  <a:txBody>
                    <a:bodyPr/>
                    <a:lstStyle/>
                    <a:p>
                      <a:pPr marL="0" marR="0" algn="l">
                        <a:spcBef>
                          <a:spcPts val="0"/>
                        </a:spcBef>
                        <a:spcAft>
                          <a:spcPts val="0"/>
                        </a:spcAft>
                      </a:pPr>
                      <a:r>
                        <a:rPr lang="en-US" sz="850" dirty="0">
                          <a:effectLst/>
                        </a:rPr>
                        <a:t>2013</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Tabata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58</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Benign Asbestos Diseases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DMPM patients displayed significantly higher serum HMGB1</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 HMGB1 useful marker for Diffuse Malignant Peritoneal Mesothelioma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4289781973"/>
                  </a:ext>
                </a:extLst>
              </a:tr>
              <a:tr h="64558">
                <a:tc vMerge="1">
                  <a:txBody>
                    <a:bodyPr/>
                    <a:lstStyle/>
                    <a:p>
                      <a:endParaRPr lang="en-US"/>
                    </a:p>
                  </a:txBody>
                  <a:tcPr/>
                </a:tc>
                <a:tc>
                  <a:txBody>
                    <a:bodyPr/>
                    <a:lstStyle/>
                    <a:p>
                      <a:pPr marL="0" marR="0" algn="l">
                        <a:spcBef>
                          <a:spcPts val="0"/>
                        </a:spcBef>
                        <a:spcAft>
                          <a:spcPts val="0"/>
                        </a:spcAft>
                      </a:pPr>
                      <a:r>
                        <a:rPr lang="en-US" sz="850" dirty="0">
                          <a:effectLst/>
                        </a:rPr>
                        <a:t>2013</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Tabata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106</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Diagnostic</a:t>
                      </a:r>
                    </a:p>
                  </a:txBody>
                  <a:tcPr marL="11738" marR="11738" marT="0" marB="0"/>
                </a:tc>
                <a:tc>
                  <a:txBody>
                    <a:bodyPr/>
                    <a:lstStyle/>
                    <a:p>
                      <a:pPr marL="0" marR="0" algn="l">
                        <a:spcBef>
                          <a:spcPts val="0"/>
                        </a:spcBef>
                        <a:spcAft>
                          <a:spcPts val="0"/>
                        </a:spcAft>
                      </a:pPr>
                      <a:r>
                        <a:rPr lang="en-US" sz="850">
                          <a:effectLst/>
                        </a:rPr>
                        <a:t>Benign Asbestos Diseases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 ELISA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Higher serum HMGB1 associated with MPM diagnosis, lower OS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4271662084"/>
                  </a:ext>
                </a:extLst>
              </a:tr>
              <a:tr h="83468">
                <a:tc rowSpan="5">
                  <a:txBody>
                    <a:bodyPr/>
                    <a:lstStyle/>
                    <a:p>
                      <a:pPr marL="0" marR="0" algn="l">
                        <a:spcBef>
                          <a:spcPts val="0"/>
                        </a:spcBef>
                        <a:spcAft>
                          <a:spcPts val="0"/>
                        </a:spcAft>
                      </a:pPr>
                      <a:r>
                        <a:rPr lang="en-US" sz="850" u="sng">
                          <a:effectLst/>
                        </a:rPr>
                        <a:t>Fibulin-3</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Napolitano</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100</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Asbestos exposed, benign effusion, other malignant effusion, Healthy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Combined w/ HMGB1, increased sensitivity, specificity for differentiating MPM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With HMGB1, is effective differentiating marker for MPM</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240924478"/>
                  </a:ext>
                </a:extLst>
              </a:tr>
              <a:tr h="104336">
                <a:tc vMerge="1">
                  <a:txBody>
                    <a:bodyPr/>
                    <a:lstStyle/>
                    <a:p>
                      <a:endParaRPr lang="en-US"/>
                    </a:p>
                  </a:txBody>
                  <a:tcPr/>
                </a:tc>
                <a:tc>
                  <a:txBody>
                    <a:bodyPr/>
                    <a:lstStyle/>
                    <a:p>
                      <a:pPr marL="0" marR="0" algn="l">
                        <a:spcBef>
                          <a:spcPts val="0"/>
                        </a:spcBef>
                        <a:spcAft>
                          <a:spcPts val="0"/>
                        </a:spcAft>
                      </a:pPr>
                      <a:r>
                        <a:rPr lang="en-US" sz="850" dirty="0">
                          <a:effectLst/>
                        </a:rPr>
                        <a:t>2015</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err="1">
                          <a:effectLst/>
                        </a:rPr>
                        <a:t>Kirschner</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Prognostic</a:t>
                      </a:r>
                    </a:p>
                  </a:txBody>
                  <a:tcPr marL="11738" marR="11738" marT="0" marB="0">
                    <a:solidFill>
                      <a:srgbClr val="FFFF00"/>
                    </a:solidFill>
                  </a:tcPr>
                </a:tc>
                <a:tc>
                  <a:txBody>
                    <a:bodyPr/>
                    <a:lstStyle/>
                    <a:p>
                      <a:pPr marL="0" marR="0" algn="l">
                        <a:spcBef>
                          <a:spcPts val="0"/>
                        </a:spcBef>
                        <a:spcAft>
                          <a:spcPts val="0"/>
                        </a:spcAft>
                      </a:pPr>
                      <a:r>
                        <a:rPr lang="en-US" sz="850" dirty="0">
                          <a:effectLst/>
                        </a:rPr>
                        <a:t>Benign mesothelial cell lines, Non-MPM patients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Plasma, Pleural Fluid; ELISA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Plasma higher in MPM, but diagnostic accuracy low Pleural no significant diff. from controls; but prognostic value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Pleural Fibulin-3 independently associated w/ prognosis; plasma, pleural not effective for diagnosis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extLst>
                  <a:ext uri="{0D108BD9-81ED-4DB2-BD59-A6C34878D82A}">
                    <a16:rowId xmlns:a16="http://schemas.microsoft.com/office/drawing/2014/main" xmlns="" val="1692375636"/>
                  </a:ext>
                </a:extLst>
              </a:tr>
              <a:tr h="104336">
                <a:tc vMerge="1">
                  <a:txBody>
                    <a:bodyPr/>
                    <a:lstStyle/>
                    <a:p>
                      <a:endParaRPr lang="en-US"/>
                    </a:p>
                  </a:txBody>
                  <a:tcPr/>
                </a:tc>
                <a:tc>
                  <a:txBody>
                    <a:bodyPr/>
                    <a:lstStyle/>
                    <a:p>
                      <a:pPr marL="0" marR="0" algn="l">
                        <a:spcBef>
                          <a:spcPts val="0"/>
                        </a:spcBef>
                        <a:spcAft>
                          <a:spcPts val="0"/>
                        </a:spcAft>
                      </a:pPr>
                      <a:r>
                        <a:rPr lang="en-US" sz="850" dirty="0">
                          <a:effectLst/>
                        </a:rPr>
                        <a:t>2015</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Kaya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83</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 + 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Healthy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Higher in MPM, cutoff 36.6ng/ml, sensitivity .93 specificity .90; Prognostic factors – advanced stage, high WBC, Platelet, C-Reactive Protein counts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Serum Fibulin-3 more useful for diagnosis than prognosis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625903795"/>
                  </a:ext>
                </a:extLst>
              </a:tr>
              <a:tr h="64558">
                <a:tc vMerge="1">
                  <a:txBody>
                    <a:bodyPr/>
                    <a:lstStyle/>
                    <a:p>
                      <a:endParaRPr lang="en-US"/>
                    </a:p>
                  </a:txBody>
                  <a:tcPr/>
                </a:tc>
                <a:tc>
                  <a:txBody>
                    <a:bodyPr/>
                    <a:lstStyle/>
                    <a:p>
                      <a:pPr marL="0" marR="0" algn="l">
                        <a:spcBef>
                          <a:spcPts val="0"/>
                        </a:spcBef>
                        <a:spcAft>
                          <a:spcPts val="0"/>
                        </a:spcAft>
                      </a:pPr>
                      <a:r>
                        <a:rPr lang="en-US" sz="850" dirty="0">
                          <a:effectLst/>
                        </a:rPr>
                        <a:t>2015</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Rapisarda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Diagnostic</a:t>
                      </a:r>
                    </a:p>
                  </a:txBody>
                  <a:tcPr marL="11738" marR="11738" marT="0" marB="0"/>
                </a:tc>
                <a:tc>
                  <a:txBody>
                    <a:bodyPr/>
                    <a:lstStyle/>
                    <a:p>
                      <a:pPr marL="0" marR="0" algn="l">
                        <a:spcBef>
                          <a:spcPts val="0"/>
                        </a:spcBef>
                        <a:spcAft>
                          <a:spcPts val="0"/>
                        </a:spcAft>
                      </a:pPr>
                      <a:r>
                        <a:rPr lang="en-US" sz="850">
                          <a:effectLst/>
                        </a:rPr>
                        <a:t>Non fluoro-edenite exposed</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Pleural Plaques, Plasma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Higher plasma fibulin-3 in exposed subjects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Plasma levels show high predictive value for pleural plaques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1797002309"/>
                  </a:ext>
                </a:extLst>
              </a:tr>
              <a:tr h="85285">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err="1">
                          <a:effectLst/>
                        </a:rPr>
                        <a:t>Creaney</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a:effectLst/>
                        </a:rPr>
                        <a:t>153</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Prognostic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Non-MM malignant, benign</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Plasma, Pleural Fluid; ELISA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Higher pleural Fibulin-3 associated w/ lower survival</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tc>
                  <a:txBody>
                    <a:bodyPr/>
                    <a:lstStyle/>
                    <a:p>
                      <a:pPr marL="0" marR="0" algn="l">
                        <a:spcBef>
                          <a:spcPts val="0"/>
                        </a:spcBef>
                        <a:spcAft>
                          <a:spcPts val="0"/>
                        </a:spcAft>
                      </a:pPr>
                      <a:r>
                        <a:rPr lang="en-US" sz="850" dirty="0">
                          <a:effectLst/>
                        </a:rPr>
                        <a:t>Pleural Fibulin-3 independent prognostic factor for survival; not as effective for diagnosis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solidFill>
                      <a:srgbClr val="FFFF00"/>
                    </a:solidFill>
                  </a:tcPr>
                </a:tc>
                <a:extLst>
                  <a:ext uri="{0D108BD9-81ED-4DB2-BD59-A6C34878D82A}">
                    <a16:rowId xmlns:a16="http://schemas.microsoft.com/office/drawing/2014/main" xmlns="" val="3976197510"/>
                  </a:ext>
                </a:extLst>
              </a:tr>
            </a:tbl>
          </a:graphicData>
        </a:graphic>
      </p:graphicFrame>
      <p:sp>
        <p:nvSpPr>
          <p:cNvPr id="3" name="Title 2"/>
          <p:cNvSpPr>
            <a:spLocks noGrp="1"/>
          </p:cNvSpPr>
          <p:nvPr>
            <p:ph type="title"/>
          </p:nvPr>
        </p:nvSpPr>
        <p:spPr>
          <a:xfrm>
            <a:off x="75501" y="24697"/>
            <a:ext cx="10515600" cy="184818"/>
          </a:xfrm>
        </p:spPr>
        <p:txBody>
          <a:bodyPr>
            <a:normAutofit fontScale="90000"/>
          </a:bodyPr>
          <a:lstStyle/>
          <a:p>
            <a:r>
              <a:rPr lang="en-US" sz="1200" b="1" dirty="0"/>
              <a:t>The Old Standbys……..</a:t>
            </a:r>
          </a:p>
        </p:txBody>
      </p:sp>
    </p:spTree>
    <p:extLst>
      <p:ext uri="{BB962C8B-B14F-4D97-AF65-F5344CB8AC3E}">
        <p14:creationId xmlns:p14="http://schemas.microsoft.com/office/powerpoint/2010/main" val="1596281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1002" y="541584"/>
          <a:ext cx="11912366" cy="5881375"/>
        </p:xfrm>
        <a:graphic>
          <a:graphicData uri="http://schemas.openxmlformats.org/drawingml/2006/table">
            <a:tbl>
              <a:tblPr firstRow="1" firstCol="1" bandRow="1" bandCol="1">
                <a:tableStyleId>{5C22544A-7EE6-4342-B048-85BDC9FD1C3A}</a:tableStyleId>
              </a:tblPr>
              <a:tblGrid>
                <a:gridCol w="822010">
                  <a:extLst>
                    <a:ext uri="{9D8B030D-6E8A-4147-A177-3AD203B41FA5}">
                      <a16:colId xmlns:a16="http://schemas.microsoft.com/office/drawing/2014/main" xmlns="" val="1845293654"/>
                    </a:ext>
                  </a:extLst>
                </a:gridCol>
                <a:gridCol w="360838">
                  <a:extLst>
                    <a:ext uri="{9D8B030D-6E8A-4147-A177-3AD203B41FA5}">
                      <a16:colId xmlns:a16="http://schemas.microsoft.com/office/drawing/2014/main" xmlns="" val="489170568"/>
                    </a:ext>
                  </a:extLst>
                </a:gridCol>
                <a:gridCol w="780176">
                  <a:extLst>
                    <a:ext uri="{9D8B030D-6E8A-4147-A177-3AD203B41FA5}">
                      <a16:colId xmlns:a16="http://schemas.microsoft.com/office/drawing/2014/main" xmlns="" val="852907744"/>
                    </a:ext>
                  </a:extLst>
                </a:gridCol>
                <a:gridCol w="394282">
                  <a:extLst>
                    <a:ext uri="{9D8B030D-6E8A-4147-A177-3AD203B41FA5}">
                      <a16:colId xmlns:a16="http://schemas.microsoft.com/office/drawing/2014/main" xmlns="" val="3754259618"/>
                    </a:ext>
                  </a:extLst>
                </a:gridCol>
                <a:gridCol w="1149292">
                  <a:extLst>
                    <a:ext uri="{9D8B030D-6E8A-4147-A177-3AD203B41FA5}">
                      <a16:colId xmlns:a16="http://schemas.microsoft.com/office/drawing/2014/main" xmlns="" val="4227968059"/>
                    </a:ext>
                  </a:extLst>
                </a:gridCol>
                <a:gridCol w="1006679">
                  <a:extLst>
                    <a:ext uri="{9D8B030D-6E8A-4147-A177-3AD203B41FA5}">
                      <a16:colId xmlns:a16="http://schemas.microsoft.com/office/drawing/2014/main" xmlns="" val="3004421210"/>
                    </a:ext>
                  </a:extLst>
                </a:gridCol>
                <a:gridCol w="1006679">
                  <a:extLst>
                    <a:ext uri="{9D8B030D-6E8A-4147-A177-3AD203B41FA5}">
                      <a16:colId xmlns:a16="http://schemas.microsoft.com/office/drawing/2014/main" xmlns="" val="2813490151"/>
                    </a:ext>
                  </a:extLst>
                </a:gridCol>
                <a:gridCol w="4667538">
                  <a:extLst>
                    <a:ext uri="{9D8B030D-6E8A-4147-A177-3AD203B41FA5}">
                      <a16:colId xmlns:a16="http://schemas.microsoft.com/office/drawing/2014/main" xmlns="" val="3465114463"/>
                    </a:ext>
                  </a:extLst>
                </a:gridCol>
                <a:gridCol w="1724872">
                  <a:extLst>
                    <a:ext uri="{9D8B030D-6E8A-4147-A177-3AD203B41FA5}">
                      <a16:colId xmlns:a16="http://schemas.microsoft.com/office/drawing/2014/main" xmlns="" val="533857917"/>
                    </a:ext>
                  </a:extLst>
                </a:gridCol>
              </a:tblGrid>
              <a:tr h="180457">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Year</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dirty="0">
                          <a:effectLst/>
                        </a:rPr>
                        <a:t>Author</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N</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dirty="0">
                          <a:effectLst/>
                        </a:rPr>
                        <a:t>Prognostic/ Diagnostic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Controls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Methods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Results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Conclusions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312206232"/>
                  </a:ext>
                </a:extLst>
              </a:tr>
              <a:tr h="360914">
                <a:tc rowSpan="2">
                  <a:txBody>
                    <a:bodyPr/>
                    <a:lstStyle/>
                    <a:p>
                      <a:pPr marL="0" marR="0" algn="l">
                        <a:spcBef>
                          <a:spcPts val="0"/>
                        </a:spcBef>
                        <a:spcAft>
                          <a:spcPts val="0"/>
                        </a:spcAft>
                      </a:pPr>
                      <a:r>
                        <a:rPr lang="en-US" sz="850" u="sng" dirty="0">
                          <a:effectLst/>
                        </a:rPr>
                        <a:t>Neutrophil – Lymphocyte Ratio (NLR)</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Cedres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52</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None</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Immunohistochemistryanalysis staining</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NLR &lt;5 associated with significant increase in OS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NLR is significant prognostic factor for MPM survival</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789678519"/>
                  </a:ext>
                </a:extLst>
              </a:tr>
              <a:tr h="360914">
                <a:tc vMerge="1">
                  <a:txBody>
                    <a:bodyPr/>
                    <a:lstStyle/>
                    <a:p>
                      <a:endParaRPr lang="en-US"/>
                    </a:p>
                  </a:txBody>
                  <a:tcPr/>
                </a:tc>
                <a:tc>
                  <a:txBody>
                    <a:bodyPr/>
                    <a:lstStyle/>
                    <a:p>
                      <a:pPr marL="0" marR="0" algn="l">
                        <a:spcBef>
                          <a:spcPts val="0"/>
                        </a:spcBef>
                        <a:spcAft>
                          <a:spcPts val="0"/>
                        </a:spcAft>
                      </a:pPr>
                      <a:r>
                        <a:rPr lang="en-US" sz="850" dirty="0">
                          <a:effectLst/>
                        </a:rPr>
                        <a:t>2013</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Meniawy</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274</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None</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Baseline NLR &gt;5 does not predict worse OS</a:t>
                      </a:r>
                    </a:p>
                    <a:p>
                      <a:pPr marL="0" marR="0" algn="l">
                        <a:spcBef>
                          <a:spcPts val="0"/>
                        </a:spcBef>
                        <a:spcAft>
                          <a:spcPts val="0"/>
                        </a:spcAft>
                      </a:pPr>
                      <a:r>
                        <a:rPr lang="en-US" sz="850">
                          <a:effectLst/>
                        </a:rPr>
                        <a:t>Multivariate prognostic – age, histology, performance status, weight loss, chest pain, platelet count</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NLR at diagnosis not a significant prognostic factor</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1363832467"/>
                  </a:ext>
                </a:extLst>
              </a:tr>
              <a:tr h="541370">
                <a:tc>
                  <a:txBody>
                    <a:bodyPr/>
                    <a:lstStyle/>
                    <a:p>
                      <a:pPr marL="0" marR="0" algn="l">
                        <a:spcBef>
                          <a:spcPts val="0"/>
                        </a:spcBef>
                        <a:spcAft>
                          <a:spcPts val="0"/>
                        </a:spcAft>
                      </a:pPr>
                      <a:r>
                        <a:rPr lang="en-US" sz="850" u="sng">
                          <a:effectLst/>
                        </a:rPr>
                        <a:t>Lymphocyte – Monocyte Ratio (LMR)</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2015</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Yamagishi</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150</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None</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LMR&lt;2.74: OS lower; LMR is independently associated with OS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LMR is independent prognostic marker for MPM OS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178571697"/>
                  </a:ext>
                </a:extLst>
              </a:tr>
              <a:tr h="360914">
                <a:tc rowSpan="9">
                  <a:txBody>
                    <a:bodyPr/>
                    <a:lstStyle/>
                    <a:p>
                      <a:pPr marL="0" marR="0" algn="l">
                        <a:spcBef>
                          <a:spcPts val="0"/>
                        </a:spcBef>
                        <a:spcAft>
                          <a:spcPts val="0"/>
                        </a:spcAft>
                      </a:pPr>
                      <a:r>
                        <a:rPr lang="en-US" sz="850" u="sng" dirty="0">
                          <a:effectLst/>
                        </a:rPr>
                        <a:t>Micro RNA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Bononi</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30</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Asbestos Exposed workers; Healthy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 microarray, RT-qPCR</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miR-197-3p, miR 1281, miR-32-3p upregulated in MPM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Three mRNAs proposed as potential new biomarkers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089621221"/>
                  </a:ext>
                </a:extLst>
              </a:tr>
              <a:tr h="180457">
                <a:tc vMerge="1">
                  <a:txBody>
                    <a:bodyPr/>
                    <a:lstStyle/>
                    <a:p>
                      <a:endParaRPr lang="en-US"/>
                    </a:p>
                  </a:txBody>
                  <a:tcPr/>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Micolucci</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dirty="0">
                          <a:effectLst/>
                        </a:rPr>
                        <a:t> Asbestos Exposed workers; Healthy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l">
                        <a:spcBef>
                          <a:spcPts val="0"/>
                        </a:spcBef>
                        <a:spcAft>
                          <a:spcPts val="0"/>
                        </a:spcAft>
                      </a:pP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serum</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miR-126-3p, miR-103a-3p, and miR-625-3p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Review of Literature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403130840"/>
                  </a:ext>
                </a:extLst>
              </a:tr>
              <a:tr h="180457">
                <a:tc vMerge="1">
                  <a:txBody>
                    <a:bodyPr/>
                    <a:lstStyle/>
                    <a:p>
                      <a:endParaRPr lang="en-US"/>
                    </a:p>
                  </a:txBody>
                  <a:tcPr/>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Truini</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miR-29c* and miR-31</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Review</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587137388"/>
                  </a:ext>
                </a:extLst>
              </a:tr>
              <a:tr h="180457">
                <a:tc vMerge="1">
                  <a:txBody>
                    <a:bodyPr/>
                    <a:lstStyle/>
                    <a:p>
                      <a:endParaRPr lang="en-US"/>
                    </a:p>
                  </a:txBody>
                  <a:tcPr/>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Quinn</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Review</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315550582"/>
                  </a:ext>
                </a:extLst>
              </a:tr>
              <a:tr h="541370">
                <a:tc vMerge="1">
                  <a:txBody>
                    <a:bodyPr/>
                    <a:lstStyle/>
                    <a:p>
                      <a:endParaRPr lang="en-US"/>
                    </a:p>
                  </a:txBody>
                  <a:tcPr/>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Santarelli</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188</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Asbestos Exposed; Healthy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miR-126 combined with SMRP, Methylated Thrombulin(Met-TM) differentiates MPM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Combination of the 3 markers serves as early diagnostic; overcomes SMRP low sensitivity limit</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4176164284"/>
                  </a:ext>
                </a:extLst>
              </a:tr>
              <a:tr h="180457">
                <a:tc vMerge="1">
                  <a:txBody>
                    <a:bodyPr/>
                    <a:lstStyle/>
                    <a:p>
                      <a:endParaRPr lang="en-US"/>
                    </a:p>
                  </a:txBody>
                  <a:tcPr/>
                </a:tc>
                <a:tc>
                  <a:txBody>
                    <a:bodyPr/>
                    <a:lstStyle/>
                    <a:p>
                      <a:pPr marL="0" marR="0" algn="l">
                        <a:spcBef>
                          <a:spcPts val="0"/>
                        </a:spcBef>
                        <a:spcAft>
                          <a:spcPts val="0"/>
                        </a:spcAft>
                      </a:pPr>
                      <a:r>
                        <a:rPr lang="en-US" sz="850" dirty="0">
                          <a:effectLst/>
                        </a:rPr>
                        <a:t>2015</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Reid</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Prognosis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surgical patients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Tissue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hsa-miR-210-3p, hsa-miR-93-5p, hsa-miR-221-3p, hsa-miR-20a-5p, hsa-miR-92a-3p, hsa-miR-30e-5p, hsa-miR-17-5p, hsa-miR-1469, hsa-miR-662</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890808078"/>
                  </a:ext>
                </a:extLst>
              </a:tr>
              <a:tr h="721827">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Matsumoto</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 + 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Reactive Mesothelial Proliferations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RT-qPCR, formaldehyde-fixed paraffin embedded samples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miR-31 expression reduced in MPM, inverse relationship with OS, particularly sarcomatoid type</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miR-31 level may serve as good diagnostic of histological typing and 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075892913"/>
                  </a:ext>
                </a:extLst>
              </a:tr>
              <a:tr h="541370">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Gayosso</a:t>
                      </a:r>
                      <a:r>
                        <a:rPr lang="en-US" sz="850" dirty="0">
                          <a:effectLst/>
                        </a:rPr>
                        <a:t>-Gomez</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92</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Adenocarcinoma; Healthy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Serum; Deep Sequencing</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7 miRNAs upregulated in MPM, 12 upregulated in AD; 3 unique to MPM – associated w/ p38 pathway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Differing upregulation in MPM and AD can be useful for diagnosis; Possible p38 pathway MPM association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1284849953"/>
                  </a:ext>
                </a:extLst>
              </a:tr>
              <a:tr h="662102">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Andersen</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45</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Diagnostic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Reactive Mesothelial Proliferations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RT-qPCR, formaldehyde-fixed paraffin embedded Pre Op biopsy samples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4 miRNA group – miR-126, miR-143, miR145, miR-652 differentiated MPM, sensitivity .95, specificity .93</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All four miRNA’s may be suitable for differentiating MPM from RMP’s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1310747027"/>
                  </a:ext>
                </a:extLst>
              </a:tr>
              <a:tr h="300761">
                <a:tc rowSpan="2">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CTCs</a:t>
                      </a: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2015</a:t>
                      </a: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Raphael</a:t>
                      </a: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27</a:t>
                      </a: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Prognostic</a:t>
                      </a: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none</a:t>
                      </a:r>
                    </a:p>
                  </a:txBody>
                  <a:tcPr marL="11738" marR="11738" marT="0" marB="0"/>
                </a:tc>
                <a:tc>
                  <a:txBody>
                    <a:bodyPr/>
                    <a:lstStyle/>
                    <a:p>
                      <a:pPr marL="0" marR="0" algn="l">
                        <a:spcBef>
                          <a:spcPts val="0"/>
                        </a:spcBef>
                        <a:spcAft>
                          <a:spcPts val="0"/>
                        </a:spcAft>
                      </a:pPr>
                      <a:r>
                        <a:rPr lang="en-US" sz="850" dirty="0" err="1">
                          <a:effectLst/>
                          <a:latin typeface="Cambria" panose="02040503050406030204" pitchFamily="18" charset="0"/>
                          <a:ea typeface="Cambria" panose="02040503050406030204" pitchFamily="18" charset="0"/>
                          <a:cs typeface="Times New Roman" panose="02020603050405020304" pitchFamily="18" charset="0"/>
                        </a:rPr>
                        <a:t>CellSearch</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CTCs detected in 44%. No correlations with prognosis</a:t>
                      </a:r>
                    </a:p>
                  </a:txBody>
                  <a:tcPr marL="11738" marR="11738" marT="0" marB="0"/>
                </a:tc>
                <a:tc>
                  <a:txBody>
                    <a:bodyPr/>
                    <a:lstStyle/>
                    <a:p>
                      <a:pPr marL="0" marR="0" algn="l">
                        <a:spcBef>
                          <a:spcPts val="0"/>
                        </a:spcBef>
                        <a:spcAft>
                          <a:spcPts val="0"/>
                        </a:spcAft>
                      </a:pP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4234075556"/>
                  </a:ext>
                </a:extLst>
              </a:tr>
              <a:tr h="300762">
                <a:tc vMerge="1">
                  <a:txBody>
                    <a:bodyPr/>
                    <a:lstStyle/>
                    <a:p>
                      <a:pPr marL="0" marR="0" algn="l">
                        <a:spcBef>
                          <a:spcPts val="0"/>
                        </a:spcBef>
                        <a:spcAft>
                          <a:spcPts val="0"/>
                        </a:spcAft>
                      </a:pP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2014</a:t>
                      </a:r>
                    </a:p>
                  </a:txBody>
                  <a:tcPr marL="11738" marR="11738" marT="0" marB="0"/>
                </a:tc>
                <a:tc>
                  <a:txBody>
                    <a:bodyPr/>
                    <a:lstStyle/>
                    <a:p>
                      <a:pPr marL="0" marR="0" algn="l">
                        <a:spcBef>
                          <a:spcPts val="0"/>
                        </a:spcBef>
                        <a:spcAft>
                          <a:spcPts val="0"/>
                        </a:spcAft>
                      </a:pPr>
                      <a:r>
                        <a:rPr lang="en-US" sz="850" dirty="0" err="1">
                          <a:effectLst/>
                          <a:latin typeface="Cambria" panose="02040503050406030204" pitchFamily="18" charset="0"/>
                          <a:ea typeface="Cambria" panose="02040503050406030204" pitchFamily="18" charset="0"/>
                          <a:cs typeface="Times New Roman" panose="02020603050405020304" pitchFamily="18" charset="0"/>
                        </a:rPr>
                        <a:t>Yoneda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136</a:t>
                      </a: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Diagnostic + Prognostic</a:t>
                      </a: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Non Malignant disease</a:t>
                      </a: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Cell Search</a:t>
                      </a: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CTCs detected in 33% MPM and 9% controls. AUC 0.6. CTC count was prognostic for </a:t>
                      </a:r>
                      <a:r>
                        <a:rPr lang="en-US" sz="850" dirty="0" err="1">
                          <a:effectLst/>
                          <a:latin typeface="Cambria" panose="02040503050406030204" pitchFamily="18" charset="0"/>
                          <a:ea typeface="Cambria" panose="02040503050406030204" pitchFamily="18" charset="0"/>
                          <a:cs typeface="Times New Roman" panose="02020603050405020304" pitchFamily="18" charset="0"/>
                        </a:rPr>
                        <a:t>epitheliod</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latin typeface="Cambria" panose="02040503050406030204" pitchFamily="18" charset="0"/>
                          <a:ea typeface="Cambria" panose="02040503050406030204" pitchFamily="18" charset="0"/>
                          <a:cs typeface="Times New Roman" panose="02020603050405020304" pitchFamily="18" charset="0"/>
                        </a:rPr>
                        <a:t>Low prevalence; possible prognosis</a:t>
                      </a:r>
                    </a:p>
                  </a:txBody>
                  <a:tcPr marL="11738" marR="11738" marT="0" marB="0"/>
                </a:tc>
                <a:extLst>
                  <a:ext uri="{0D108BD9-81ED-4DB2-BD59-A6C34878D82A}">
                    <a16:rowId xmlns:a16="http://schemas.microsoft.com/office/drawing/2014/main" xmlns="" val="2628549599"/>
                  </a:ext>
                </a:extLst>
              </a:tr>
            </a:tbl>
          </a:graphicData>
        </a:graphic>
      </p:graphicFrame>
      <p:sp>
        <p:nvSpPr>
          <p:cNvPr id="3" name="Title 2"/>
          <p:cNvSpPr txBox="1">
            <a:spLocks/>
          </p:cNvSpPr>
          <p:nvPr/>
        </p:nvSpPr>
        <p:spPr>
          <a:xfrm>
            <a:off x="83890" y="150532"/>
            <a:ext cx="10515600" cy="1848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j-ea"/>
                <a:cs typeface="+mj-cs"/>
              </a:rPr>
              <a:t>Other Players</a:t>
            </a:r>
          </a:p>
        </p:txBody>
      </p:sp>
    </p:spTree>
    <p:extLst>
      <p:ext uri="{BB962C8B-B14F-4D97-AF65-F5344CB8AC3E}">
        <p14:creationId xmlns:p14="http://schemas.microsoft.com/office/powerpoint/2010/main" val="4082695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1002" y="466605"/>
          <a:ext cx="11903978" cy="4274820"/>
        </p:xfrm>
        <a:graphic>
          <a:graphicData uri="http://schemas.openxmlformats.org/drawingml/2006/table">
            <a:tbl>
              <a:tblPr firstRow="1" firstCol="1" bandRow="1" bandCol="1">
                <a:tableStyleId>{5C22544A-7EE6-4342-B048-85BDC9FD1C3A}</a:tableStyleId>
              </a:tblPr>
              <a:tblGrid>
                <a:gridCol w="821431">
                  <a:extLst>
                    <a:ext uri="{9D8B030D-6E8A-4147-A177-3AD203B41FA5}">
                      <a16:colId xmlns:a16="http://schemas.microsoft.com/office/drawing/2014/main" xmlns="" val="1845293654"/>
                    </a:ext>
                  </a:extLst>
                </a:gridCol>
                <a:gridCol w="501417">
                  <a:extLst>
                    <a:ext uri="{9D8B030D-6E8A-4147-A177-3AD203B41FA5}">
                      <a16:colId xmlns:a16="http://schemas.microsoft.com/office/drawing/2014/main" xmlns="" val="489170568"/>
                    </a:ext>
                  </a:extLst>
                </a:gridCol>
                <a:gridCol w="738972">
                  <a:extLst>
                    <a:ext uri="{9D8B030D-6E8A-4147-A177-3AD203B41FA5}">
                      <a16:colId xmlns:a16="http://schemas.microsoft.com/office/drawing/2014/main" xmlns="" val="852907744"/>
                    </a:ext>
                  </a:extLst>
                </a:gridCol>
                <a:gridCol w="437908">
                  <a:extLst>
                    <a:ext uri="{9D8B030D-6E8A-4147-A177-3AD203B41FA5}">
                      <a16:colId xmlns:a16="http://schemas.microsoft.com/office/drawing/2014/main" xmlns="" val="3754259618"/>
                    </a:ext>
                  </a:extLst>
                </a:gridCol>
                <a:gridCol w="1140387">
                  <a:extLst>
                    <a:ext uri="{9D8B030D-6E8A-4147-A177-3AD203B41FA5}">
                      <a16:colId xmlns:a16="http://schemas.microsoft.com/office/drawing/2014/main" xmlns="" val="4227968059"/>
                    </a:ext>
                  </a:extLst>
                </a:gridCol>
                <a:gridCol w="1258987">
                  <a:extLst>
                    <a:ext uri="{9D8B030D-6E8A-4147-A177-3AD203B41FA5}">
                      <a16:colId xmlns:a16="http://schemas.microsoft.com/office/drawing/2014/main" xmlns="" val="3004421210"/>
                    </a:ext>
                  </a:extLst>
                </a:gridCol>
                <a:gridCol w="1687772">
                  <a:extLst>
                    <a:ext uri="{9D8B030D-6E8A-4147-A177-3AD203B41FA5}">
                      <a16:colId xmlns:a16="http://schemas.microsoft.com/office/drawing/2014/main" xmlns="" val="2813490151"/>
                    </a:ext>
                  </a:extLst>
                </a:gridCol>
                <a:gridCol w="3593447">
                  <a:extLst>
                    <a:ext uri="{9D8B030D-6E8A-4147-A177-3AD203B41FA5}">
                      <a16:colId xmlns:a16="http://schemas.microsoft.com/office/drawing/2014/main" xmlns="" val="3465114463"/>
                    </a:ext>
                  </a:extLst>
                </a:gridCol>
                <a:gridCol w="1723657">
                  <a:extLst>
                    <a:ext uri="{9D8B030D-6E8A-4147-A177-3AD203B41FA5}">
                      <a16:colId xmlns:a16="http://schemas.microsoft.com/office/drawing/2014/main" xmlns="" val="533857917"/>
                    </a:ext>
                  </a:extLst>
                </a:gridCol>
              </a:tblGrid>
              <a:tr h="64558">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dirty="0">
                          <a:effectLst/>
                        </a:rPr>
                        <a:t>Year</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Author</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N</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Prognostic/ 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Controls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Methods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Results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u="sng">
                          <a:effectLst/>
                        </a:rPr>
                        <a:t>Conclusions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312206232"/>
                  </a:ext>
                </a:extLst>
              </a:tr>
              <a:tr h="61304">
                <a:tc>
                  <a:txBody>
                    <a:bodyPr/>
                    <a:lstStyle/>
                    <a:p>
                      <a:pPr marL="0" marR="0" algn="l">
                        <a:spcBef>
                          <a:spcPts val="0"/>
                        </a:spcBef>
                        <a:spcAft>
                          <a:spcPts val="0"/>
                        </a:spcAft>
                      </a:pPr>
                      <a:r>
                        <a:rPr lang="en-US" sz="850" u="sng" dirty="0">
                          <a:effectLst/>
                        </a:rPr>
                        <a:t>Long ncRNA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2013</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Wright</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85</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Diagnostic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Benign Pleura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RT-qPCR, microarrays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 candidate long ncRNA’s separated benign pleura from MPM; high sensitivity, specificity</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LncRNA’s have potential as MPM biomarkers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782298616"/>
                  </a:ext>
                </a:extLst>
              </a:tr>
              <a:tr h="104336">
                <a:tc rowSpan="3">
                  <a:txBody>
                    <a:bodyPr/>
                    <a:lstStyle/>
                    <a:p>
                      <a:pPr marL="0" marR="0" algn="l">
                        <a:spcBef>
                          <a:spcPts val="0"/>
                        </a:spcBef>
                        <a:spcAft>
                          <a:spcPts val="0"/>
                        </a:spcAft>
                      </a:pPr>
                      <a:r>
                        <a:rPr lang="en-US" sz="850" u="sng">
                          <a:effectLst/>
                        </a:rPr>
                        <a:t>BAP1</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Hwang</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33</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Sarcomatoid Carcinoma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Tumor Tissue; FISH testing, Immunohistochemistry</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BAP1 loss by immunohistochemistry insensitive to </a:t>
                      </a:r>
                      <a:r>
                        <a:rPr lang="en-US" sz="850" dirty="0" err="1">
                          <a:effectLst/>
                        </a:rPr>
                        <a:t>sarcomatous</a:t>
                      </a:r>
                      <a:r>
                        <a:rPr lang="en-US" sz="850" dirty="0">
                          <a:effectLst/>
                        </a:rPr>
                        <a:t>, desmoplastic mesotheliomas; loss in 15% of tumors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BAP1 loss insensitive, but favors mesothelioma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179831928"/>
                  </a:ext>
                </a:extLst>
              </a:tr>
              <a:tr h="104336">
                <a:tc vMerge="1">
                  <a:txBody>
                    <a:bodyPr/>
                    <a:lstStyle/>
                    <a:p>
                      <a:endParaRPr lang="en-US"/>
                    </a:p>
                  </a:txBody>
                  <a:tcPr/>
                </a:tc>
                <a:tc>
                  <a:txBody>
                    <a:bodyPr/>
                    <a:lstStyle/>
                    <a:p>
                      <a:pPr marL="0" marR="0" algn="l">
                        <a:spcBef>
                          <a:spcPts val="0"/>
                        </a:spcBef>
                        <a:spcAft>
                          <a:spcPts val="0"/>
                        </a:spcAft>
                      </a:pPr>
                      <a:r>
                        <a:rPr lang="en-US" sz="850" dirty="0">
                          <a:effectLst/>
                        </a:rPr>
                        <a:t>2015</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Cigognetti</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266</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Reactive Mesothelial Proliferations, benign tumors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Tissue; Immunohistochemistry, FISH, Cytology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BAP1 loss predictive of mesothelial malignancy and most common in epethelioid/biphasic type MM; Differentiation from benign specificity 1.00</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BAP1 immunostain is an effective marker for benign and malignant differentiation</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268363894"/>
                  </a:ext>
                </a:extLst>
              </a:tr>
              <a:tr h="104336">
                <a:tc vMerge="1">
                  <a:txBody>
                    <a:bodyPr/>
                    <a:lstStyle/>
                    <a:p>
                      <a:endParaRPr lang="en-US"/>
                    </a:p>
                  </a:txBody>
                  <a:tcPr/>
                </a:tc>
                <a:tc>
                  <a:txBody>
                    <a:bodyPr/>
                    <a:lstStyle/>
                    <a:p>
                      <a:pPr marL="0" marR="0" algn="l">
                        <a:spcBef>
                          <a:spcPts val="0"/>
                        </a:spcBef>
                        <a:spcAft>
                          <a:spcPts val="0"/>
                        </a:spcAft>
                      </a:pPr>
                      <a:r>
                        <a:rPr lang="en-US" sz="850" dirty="0">
                          <a:effectLst/>
                        </a:rPr>
                        <a:t>2015</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Farzin</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229</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None</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Tissue Microarray, Immunohistochemistry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BAP1 loss strongly assoc. w/ younger onset age, epithelioid differentiation; BAP1 loss predicted improved median survival by 16.11 mo</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BAP1 loss IHC may be predictive of prolonged survival</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747355010"/>
                  </a:ext>
                </a:extLst>
              </a:tr>
              <a:tr h="104336">
                <a:tc rowSpan="2">
                  <a:txBody>
                    <a:bodyPr/>
                    <a:lstStyle/>
                    <a:p>
                      <a:pPr marL="0" marR="0" algn="l">
                        <a:spcBef>
                          <a:spcPts val="0"/>
                        </a:spcBef>
                        <a:spcAft>
                          <a:spcPts val="0"/>
                        </a:spcAft>
                      </a:pPr>
                      <a:r>
                        <a:rPr lang="en-US" sz="850" u="sng" dirty="0">
                          <a:effectLst/>
                        </a:rPr>
                        <a:t>P16 – CDKN2A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Hwang</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33</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Diagnostic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Sarcomatoid Carcinoma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Tumor Tissue; FISH testing</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P16 deletion by FISH in 80% of mesothelioma tumors, 15% sarcomatoid carcinoma; good sensitivity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Potential diagnostic w/ BAP1 loss; alone can’t differentiate sarcomatous mesothelioma and sarcomatoid carcinoma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3739687018"/>
                  </a:ext>
                </a:extLst>
              </a:tr>
              <a:tr h="104336">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 </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18</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Diagnostic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None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Pleural, Peritoneal; FISH</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Homozygous P16 FISH deletion in mesothelial surface proliferations assoc. w/ deletion in mesotheliomas; absence of p16 deletion did not rule out diagnosis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P16 homozygous FISH deletion could provide a diagnostic marker for mesothelioma</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79245872"/>
                  </a:ext>
                </a:extLst>
              </a:tr>
              <a:tr h="104336">
                <a:tc>
                  <a:txBody>
                    <a:bodyPr/>
                    <a:lstStyle/>
                    <a:p>
                      <a:pPr marL="0" marR="0" algn="l">
                        <a:spcBef>
                          <a:spcPts val="0"/>
                        </a:spcBef>
                        <a:spcAft>
                          <a:spcPts val="0"/>
                        </a:spcAft>
                      </a:pPr>
                      <a:r>
                        <a:rPr lang="en-US" sz="850" u="sng" dirty="0">
                          <a:effectLst/>
                        </a:rPr>
                        <a:t>Integrin ITGA7</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2015</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Laszlo</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200</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Prognostic</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Non-malignant mesothelial cells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MPM cell lines; Genome-wide expression array analysis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Deceased ITGA7 expression in MPM cells at transcription and protein levels; high tumor cell ITGA7 expression – higher OS</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ITGA7 is independent prognostic factor; no correlation w/ histological type</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1055428691"/>
                  </a:ext>
                </a:extLst>
              </a:tr>
              <a:tr h="83468">
                <a:tc rowSpan="2">
                  <a:txBody>
                    <a:bodyPr/>
                    <a:lstStyle/>
                    <a:p>
                      <a:pPr marL="0" marR="0" algn="l">
                        <a:spcBef>
                          <a:spcPts val="0"/>
                        </a:spcBef>
                        <a:spcAft>
                          <a:spcPts val="0"/>
                        </a:spcAft>
                      </a:pPr>
                      <a:r>
                        <a:rPr lang="en-US" sz="850" u="sng">
                          <a:effectLst/>
                        </a:rPr>
                        <a:t>Calretrin</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Thapa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329</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None</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Tissue Microarray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Higher expression assoc. with epithelioid histology, better survival</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err="1">
                          <a:effectLst/>
                        </a:rPr>
                        <a:t>Calretrin</a:t>
                      </a:r>
                      <a:r>
                        <a:rPr lang="en-US" sz="850" dirty="0">
                          <a:effectLst/>
                        </a:rPr>
                        <a:t> expression is an independent predictor of survival; can predict histology</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29944845"/>
                  </a:ext>
                </a:extLst>
              </a:tr>
              <a:tr h="64558">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Cedres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52</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None</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Immunohistochemistryanalysis staining</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Higher expression assoc. w/ epithelioid histology</a:t>
                      </a:r>
                    </a:p>
                    <a:p>
                      <a:pPr marL="0" marR="0" algn="l">
                        <a:spcBef>
                          <a:spcPts val="0"/>
                        </a:spcBef>
                        <a:spcAft>
                          <a:spcPts val="0"/>
                        </a:spcAft>
                      </a:pPr>
                      <a:r>
                        <a:rPr lang="en-US" sz="850">
                          <a:effectLst/>
                        </a:rPr>
                        <a:t>No significant increase in OS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Calretrin is not a useful prognostic factor for MPM OS</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544734462"/>
                  </a:ext>
                </a:extLst>
              </a:tr>
              <a:tr h="83468">
                <a:tc rowSpan="2">
                  <a:txBody>
                    <a:bodyPr/>
                    <a:lstStyle/>
                    <a:p>
                      <a:pPr marL="0" marR="0" algn="l">
                        <a:spcBef>
                          <a:spcPts val="0"/>
                        </a:spcBef>
                        <a:spcAft>
                          <a:spcPts val="0"/>
                        </a:spcAft>
                      </a:pPr>
                      <a:r>
                        <a:rPr lang="en-US" sz="850" u="sng">
                          <a:effectLst/>
                        </a:rPr>
                        <a:t>Caveolin-1</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2016</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Thapa</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329</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None</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Tissue Microarray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Higher expression in mesothelioma; Not assoc. with histology or better survival</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Caveolin-1 expression is a sensitive MM biomarker; does not predict histology, survival</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979355033"/>
                  </a:ext>
                </a:extLst>
              </a:tr>
              <a:tr h="146070">
                <a:tc vMerge="1">
                  <a:txBody>
                    <a:bodyPr/>
                    <a:lstStyle/>
                    <a:p>
                      <a:endParaRPr lang="en-US"/>
                    </a:p>
                  </a:txBody>
                  <a:tcPr/>
                </a:tc>
                <a:tc>
                  <a:txBody>
                    <a:bodyPr/>
                    <a:lstStyle/>
                    <a:p>
                      <a:pPr marL="0" marR="0" algn="l">
                        <a:spcBef>
                          <a:spcPts val="0"/>
                        </a:spcBef>
                        <a:spcAft>
                          <a:spcPts val="0"/>
                        </a:spcAft>
                      </a:pPr>
                      <a:r>
                        <a:rPr lang="en-US" sz="850" dirty="0">
                          <a:effectLst/>
                        </a:rPr>
                        <a:t>2014</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Righi</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131</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Prognostic</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 </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Immunohistochemistry</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a:effectLst/>
                        </a:rPr>
                        <a:t>CAV1 detected in neoplastic cells of 77% of epithelial, 100% of biphasic, sarcomatoid MPM</a:t>
                      </a:r>
                    </a:p>
                    <a:p>
                      <a:pPr marL="0" marR="0" algn="l">
                        <a:spcBef>
                          <a:spcPts val="0"/>
                        </a:spcBef>
                        <a:spcAft>
                          <a:spcPts val="0"/>
                        </a:spcAft>
                      </a:pPr>
                      <a:r>
                        <a:rPr lang="en-US" sz="850">
                          <a:effectLst/>
                        </a:rPr>
                        <a:t>Stromal cell CAV1 in 67% of epithelial MPM</a:t>
                      </a:r>
                      <a:endParaRPr lang="en-US" sz="85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tc>
                  <a:txBody>
                    <a:bodyPr/>
                    <a:lstStyle/>
                    <a:p>
                      <a:pPr marL="0" marR="0" algn="l">
                        <a:spcBef>
                          <a:spcPts val="0"/>
                        </a:spcBef>
                        <a:spcAft>
                          <a:spcPts val="0"/>
                        </a:spcAft>
                      </a:pPr>
                      <a:r>
                        <a:rPr lang="en-US" sz="850" dirty="0">
                          <a:effectLst/>
                        </a:rPr>
                        <a:t>CAV1 expression differs by low- to high-grade </a:t>
                      </a:r>
                      <a:r>
                        <a:rPr lang="en-US" sz="850" dirty="0" err="1">
                          <a:effectLst/>
                        </a:rPr>
                        <a:t>histotypes</a:t>
                      </a:r>
                      <a:endParaRPr lang="en-US" sz="850" dirty="0">
                        <a:effectLst/>
                      </a:endParaRPr>
                    </a:p>
                    <a:p>
                      <a:pPr marL="0" marR="0" algn="l">
                        <a:spcBef>
                          <a:spcPts val="0"/>
                        </a:spcBef>
                        <a:spcAft>
                          <a:spcPts val="0"/>
                        </a:spcAft>
                      </a:pPr>
                      <a:r>
                        <a:rPr lang="en-US" sz="850" dirty="0">
                          <a:effectLst/>
                        </a:rPr>
                        <a:t>Stromal CAV1 expression assoc. w/ worse prognosis, particularly MPM epithelial</a:t>
                      </a:r>
                      <a:endParaRPr lang="en-US" sz="850" dirty="0">
                        <a:effectLst/>
                        <a:latin typeface="Cambria" panose="02040503050406030204" pitchFamily="18" charset="0"/>
                        <a:ea typeface="Cambria" panose="02040503050406030204" pitchFamily="18" charset="0"/>
                        <a:cs typeface="Times New Roman" panose="02020603050405020304" pitchFamily="18" charset="0"/>
                      </a:endParaRPr>
                    </a:p>
                  </a:txBody>
                  <a:tcPr marL="11738" marR="11738" marT="0" marB="0"/>
                </a:tc>
                <a:extLst>
                  <a:ext uri="{0D108BD9-81ED-4DB2-BD59-A6C34878D82A}">
                    <a16:rowId xmlns:a16="http://schemas.microsoft.com/office/drawing/2014/main" xmlns="" val="2198819392"/>
                  </a:ext>
                </a:extLst>
              </a:tr>
            </a:tbl>
          </a:graphicData>
        </a:graphic>
      </p:graphicFrame>
      <p:sp>
        <p:nvSpPr>
          <p:cNvPr id="3" name="Title 2"/>
          <p:cNvSpPr txBox="1">
            <a:spLocks/>
          </p:cNvSpPr>
          <p:nvPr/>
        </p:nvSpPr>
        <p:spPr>
          <a:xfrm>
            <a:off x="83890" y="150532"/>
            <a:ext cx="10515600" cy="1848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j-ea"/>
                <a:cs typeface="+mj-cs"/>
              </a:rPr>
              <a:t>Tissue</a:t>
            </a:r>
          </a:p>
        </p:txBody>
      </p:sp>
    </p:spTree>
    <p:extLst>
      <p:ext uri="{BB962C8B-B14F-4D97-AF65-F5344CB8AC3E}">
        <p14:creationId xmlns:p14="http://schemas.microsoft.com/office/powerpoint/2010/main" val="34292516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657"/>
            <a:ext cx="8229600" cy="563562"/>
          </a:xfrm>
        </p:spPr>
        <p:txBody>
          <a:bodyPr>
            <a:normAutofit fontScale="90000"/>
          </a:bodyPr>
          <a:lstStyle/>
          <a:p>
            <a:r>
              <a:rPr lang="en-US" dirty="0">
                <a:latin typeface="Comic Sans MS" panose="030F0702030302020204" pitchFamily="66" charset="0"/>
              </a:rPr>
              <a:t>MPM, OPN, and Prognosis</a:t>
            </a:r>
          </a:p>
        </p:txBody>
      </p:sp>
      <p:grpSp>
        <p:nvGrpSpPr>
          <p:cNvPr id="4" name="Group 3"/>
          <p:cNvGrpSpPr/>
          <p:nvPr/>
        </p:nvGrpSpPr>
        <p:grpSpPr>
          <a:xfrm>
            <a:off x="480647" y="799988"/>
            <a:ext cx="11230708" cy="5553920"/>
            <a:chOff x="2057401" y="1104788"/>
            <a:chExt cx="8424543" cy="4392272"/>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143000"/>
              <a:ext cx="4276725" cy="722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081" y="5105400"/>
              <a:ext cx="3260413"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5407"/>
            <a:stretch/>
          </p:blipFill>
          <p:spPr bwMode="auto">
            <a:xfrm>
              <a:off x="2057401" y="1981201"/>
              <a:ext cx="3533775" cy="2928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104788"/>
              <a:ext cx="3852544" cy="725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8015" y="2057400"/>
              <a:ext cx="3466772" cy="2906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1" y="5105401"/>
              <a:ext cx="3524931" cy="391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839201" y="3821668"/>
              <a:ext cx="570162" cy="2920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rPr>
                <a:t>IBL kit</a:t>
              </a:r>
            </a:p>
          </p:txBody>
        </p:sp>
      </p:grpSp>
    </p:spTree>
    <p:extLst>
      <p:ext uri="{BB962C8B-B14F-4D97-AF65-F5344CB8AC3E}">
        <p14:creationId xmlns:p14="http://schemas.microsoft.com/office/powerpoint/2010/main" val="8799276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807" y="69035"/>
            <a:ext cx="10515600" cy="941161"/>
          </a:xfrm>
        </p:spPr>
        <p:txBody>
          <a:bodyPr>
            <a:normAutofit/>
          </a:bodyPr>
          <a:lstStyle/>
          <a:p>
            <a:r>
              <a:rPr lang="en-US" sz="2400" dirty="0">
                <a:latin typeface="Comic Sans MS" panose="030F0702030302020204" pitchFamily="66" charset="0"/>
              </a:rPr>
              <a:t>Can Plasma Biomarkers</a:t>
            </a:r>
            <a:r>
              <a:rPr lang="en-US" sz="2400" b="1" dirty="0">
                <a:latin typeface="Comic Sans MS" panose="030F0702030302020204" pitchFamily="66" charset="0"/>
              </a:rPr>
              <a:t> </a:t>
            </a:r>
            <a:r>
              <a:rPr lang="en-US" sz="2400" dirty="0">
                <a:latin typeface="Comic Sans MS" panose="030F0702030302020204" pitchFamily="66" charset="0"/>
              </a:rPr>
              <a:t>“add value” to already established Clinical Prognostic Indices?</a:t>
            </a:r>
          </a:p>
        </p:txBody>
      </p:sp>
      <p:sp>
        <p:nvSpPr>
          <p:cNvPr id="4" name="Content Placeholder 3"/>
          <p:cNvSpPr>
            <a:spLocks noGrp="1"/>
          </p:cNvSpPr>
          <p:nvPr>
            <p:ph idx="1"/>
          </p:nvPr>
        </p:nvSpPr>
        <p:spPr>
          <a:xfrm>
            <a:off x="302150" y="946059"/>
            <a:ext cx="11529391" cy="5811792"/>
          </a:xfrm>
        </p:spPr>
        <p:txBody>
          <a:bodyPr>
            <a:normAutofit fontScale="62500" lnSpcReduction="20000"/>
          </a:bodyPr>
          <a:lstStyle/>
          <a:p>
            <a:r>
              <a:rPr lang="en-US" dirty="0">
                <a:latin typeface="Comic Sans MS" panose="030F0702030302020204" pitchFamily="66" charset="0"/>
              </a:rPr>
              <a:t>EORTC and CALGB Prognostic Indices are already an established clinical Prognostic Index for MPM</a:t>
            </a:r>
          </a:p>
          <a:p>
            <a:pPr marL="0" indent="0">
              <a:buNone/>
            </a:pPr>
            <a:endParaRPr lang="en-US" dirty="0">
              <a:latin typeface="Comic Sans MS" panose="030F0702030302020204" pitchFamily="66" charset="0"/>
            </a:endParaRPr>
          </a:p>
          <a:p>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r>
              <a:rPr lang="en-US" b="1" i="1" dirty="0">
                <a:latin typeface="Comic Sans MS" panose="030F0702030302020204" pitchFamily="66" charset="0"/>
              </a:rPr>
              <a:t>Can any of the Biomarkers we have talked about add value to the EORTC Prognostic Index?</a:t>
            </a:r>
          </a:p>
          <a:p>
            <a:pPr lvl="1"/>
            <a:r>
              <a:rPr lang="en-US" dirty="0">
                <a:latin typeface="Comic Sans MS" panose="030F0702030302020204" pitchFamily="66" charset="0"/>
              </a:rPr>
              <a:t>Take the most relevant biomarkers in the literature  and investigate that…..</a:t>
            </a:r>
          </a:p>
          <a:p>
            <a:r>
              <a:rPr lang="en-US" dirty="0" smtClean="0">
                <a:latin typeface="Comic Sans MS" panose="030F0702030302020204" pitchFamily="66" charset="0"/>
              </a:rPr>
              <a:t>SMRP, </a:t>
            </a:r>
            <a:r>
              <a:rPr lang="en-US" dirty="0" err="1" smtClean="0">
                <a:latin typeface="Comic Sans MS" panose="030F0702030302020204" pitchFamily="66" charset="0"/>
              </a:rPr>
              <a:t>Osteopontin</a:t>
            </a:r>
            <a:endParaRPr lang="en-US" dirty="0">
              <a:latin typeface="Comic Sans MS" panose="030F0702030302020204" pitchFamily="66" charset="0"/>
            </a:endParaRPr>
          </a:p>
          <a:p>
            <a:pPr lvl="1"/>
            <a:r>
              <a:rPr lang="en-US" dirty="0">
                <a:latin typeface="Comic Sans MS" panose="030F0702030302020204" pitchFamily="66" charset="0"/>
              </a:rPr>
              <a:t>Discovery Set: 83 MPMs from NYU and Wayne State University</a:t>
            </a:r>
          </a:p>
          <a:p>
            <a:pPr lvl="1"/>
            <a:r>
              <a:rPr lang="en-US" dirty="0">
                <a:latin typeface="Comic Sans MS" panose="030F0702030302020204" pitchFamily="66" charset="0"/>
              </a:rPr>
              <a:t>Blinded Validation Set: 111 MPMs from Princess Margaret Hospital</a:t>
            </a:r>
          </a:p>
        </p:txBody>
      </p:sp>
      <p:grpSp>
        <p:nvGrpSpPr>
          <p:cNvPr id="9" name="Group 8"/>
          <p:cNvGrpSpPr/>
          <p:nvPr/>
        </p:nvGrpSpPr>
        <p:grpSpPr>
          <a:xfrm>
            <a:off x="1924216" y="1322772"/>
            <a:ext cx="7394713" cy="3797868"/>
            <a:chOff x="1606163" y="1407381"/>
            <a:chExt cx="7060759" cy="3562184"/>
          </a:xfrm>
        </p:grpSpPr>
        <p:pic>
          <p:nvPicPr>
            <p:cNvPr id="4098"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068" y="1563122"/>
              <a:ext cx="3163824" cy="2926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250" y="1569887"/>
              <a:ext cx="3163336" cy="2927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541" y="4498353"/>
              <a:ext cx="2440000" cy="38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606163" y="1407381"/>
              <a:ext cx="7060759" cy="35621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xmlns="" id="{F89418CE-D79B-4852-9815-0B489FC37541}"/>
              </a:ext>
            </a:extLst>
          </p:cNvPr>
          <p:cNvSpPr/>
          <p:nvPr/>
        </p:nvSpPr>
        <p:spPr>
          <a:xfrm>
            <a:off x="302150" y="5286375"/>
            <a:ext cx="10813525" cy="14714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51403" y="2286000"/>
            <a:ext cx="1539204"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Gender, WBC, </a:t>
            </a:r>
          </a:p>
          <a:p>
            <a:r>
              <a:rPr lang="en-US" dirty="0" smtClean="0"/>
              <a:t>PS, Histology</a:t>
            </a:r>
            <a:endParaRPr lang="en-US" dirty="0"/>
          </a:p>
        </p:txBody>
      </p:sp>
    </p:spTree>
    <p:extLst>
      <p:ext uri="{BB962C8B-B14F-4D97-AF65-F5344CB8AC3E}">
        <p14:creationId xmlns:p14="http://schemas.microsoft.com/office/powerpoint/2010/main" val="209665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21" y="208437"/>
            <a:ext cx="10270715" cy="551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11089" y="892356"/>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(N=83)</a:t>
            </a:r>
          </a:p>
        </p:txBody>
      </p:sp>
      <p:sp>
        <p:nvSpPr>
          <p:cNvPr id="7" name="TextBox 6"/>
          <p:cNvSpPr txBox="1"/>
          <p:nvPr/>
        </p:nvSpPr>
        <p:spPr>
          <a:xfrm>
            <a:off x="1300056" y="1260679"/>
            <a:ext cx="772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(N=111)</a:t>
            </a:r>
          </a:p>
        </p:txBody>
      </p:sp>
      <p:sp>
        <p:nvSpPr>
          <p:cNvPr id="9" name="Rectangle 8"/>
          <p:cNvSpPr/>
          <p:nvPr/>
        </p:nvSpPr>
        <p:spPr>
          <a:xfrm>
            <a:off x="6571281" y="953146"/>
            <a:ext cx="612183" cy="7129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0117810" y="966061"/>
            <a:ext cx="612183" cy="7129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rved Right Arrow 9"/>
          <p:cNvSpPr/>
          <p:nvPr/>
        </p:nvSpPr>
        <p:spPr>
          <a:xfrm>
            <a:off x="6695268" y="2688956"/>
            <a:ext cx="182104" cy="41845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urved Right Arrow 13"/>
          <p:cNvSpPr/>
          <p:nvPr/>
        </p:nvSpPr>
        <p:spPr>
          <a:xfrm>
            <a:off x="9249905" y="2688956"/>
            <a:ext cx="182104" cy="41845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Curved Right Arrow 17"/>
          <p:cNvSpPr/>
          <p:nvPr/>
        </p:nvSpPr>
        <p:spPr>
          <a:xfrm>
            <a:off x="6695268" y="2688956"/>
            <a:ext cx="135840" cy="557939"/>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Curved Right Arrow 18"/>
          <p:cNvSpPr/>
          <p:nvPr/>
        </p:nvSpPr>
        <p:spPr>
          <a:xfrm>
            <a:off x="9249905" y="2688956"/>
            <a:ext cx="182104" cy="557939"/>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Curved Right Arrow 19"/>
          <p:cNvSpPr/>
          <p:nvPr/>
        </p:nvSpPr>
        <p:spPr>
          <a:xfrm>
            <a:off x="6740056" y="4646908"/>
            <a:ext cx="182104" cy="32804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Curved Right Arrow 20"/>
          <p:cNvSpPr/>
          <p:nvPr/>
        </p:nvSpPr>
        <p:spPr>
          <a:xfrm>
            <a:off x="9294693" y="4646908"/>
            <a:ext cx="182104" cy="32804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Curved Right Arrow 21"/>
          <p:cNvSpPr/>
          <p:nvPr/>
        </p:nvSpPr>
        <p:spPr>
          <a:xfrm>
            <a:off x="6740056" y="4646908"/>
            <a:ext cx="182104" cy="537275"/>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Curved Right Arrow 22"/>
          <p:cNvSpPr/>
          <p:nvPr/>
        </p:nvSpPr>
        <p:spPr>
          <a:xfrm>
            <a:off x="9294693" y="4654657"/>
            <a:ext cx="182104" cy="529526"/>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p:cNvSpPr/>
          <p:nvPr/>
        </p:nvSpPr>
        <p:spPr>
          <a:xfrm>
            <a:off x="6325251" y="6179949"/>
            <a:ext cx="5283819"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Journal of Thoracic Oncology 2016: 6: 900-909</a:t>
            </a:r>
          </a:p>
        </p:txBody>
      </p:sp>
      <p:pic>
        <p:nvPicPr>
          <p:cNvPr id="2" name="Picture 1">
            <a:extLst>
              <a:ext uri="{FF2B5EF4-FFF2-40B4-BE49-F238E27FC236}">
                <a16:creationId xmlns:a16="http://schemas.microsoft.com/office/drawing/2014/main" xmlns="" id="{A3C4C820-51C1-4F8A-A569-0C810B8B6B3E}"/>
              </a:ext>
            </a:extLst>
          </p:cNvPr>
          <p:cNvPicPr>
            <a:picLocks noChangeAspect="1"/>
          </p:cNvPicPr>
          <p:nvPr/>
        </p:nvPicPr>
        <p:blipFill>
          <a:blip r:embed="rId3"/>
          <a:stretch>
            <a:fillRect/>
          </a:stretch>
        </p:blipFill>
        <p:spPr>
          <a:xfrm>
            <a:off x="676276" y="140631"/>
            <a:ext cx="10439400" cy="5774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45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P spid="14" grpId="0" animBg="1"/>
      <p:bldP spid="18" grpId="0" animBg="1"/>
      <p:bldP spid="19" grpId="0" animBg="1"/>
      <p:bldP spid="20" grpId="0" animBg="1"/>
      <p:bldP spid="21"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10" y="1245870"/>
            <a:ext cx="11990070" cy="54784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R="71755" algn="just"/>
            <a:r>
              <a:rPr lang="en-US" sz="1400" b="1" u="sng" dirty="0">
                <a:effectLst/>
                <a:latin typeface="Arial" panose="020B0604020202020204" pitchFamily="34" charset="0"/>
                <a:ea typeface="Times New Roman" panose="02020603050405020304" pitchFamily="18" charset="0"/>
              </a:rPr>
              <a:t>Aim 1: Develop a novel </a:t>
            </a:r>
            <a:r>
              <a:rPr lang="en-US" sz="1400" b="1" u="sng" dirty="0" err="1">
                <a:effectLst/>
                <a:latin typeface="Arial" panose="020B0604020202020204" pitchFamily="34" charset="0"/>
                <a:ea typeface="Times New Roman" panose="02020603050405020304" pitchFamily="18" charset="0"/>
              </a:rPr>
              <a:t>SOMAmer</a:t>
            </a:r>
            <a:r>
              <a:rPr lang="en-US" sz="1400" b="1" u="sng" dirty="0">
                <a:effectLst/>
                <a:latin typeface="Arial" panose="020B0604020202020204" pitchFamily="34" charset="0"/>
                <a:ea typeface="Times New Roman" panose="02020603050405020304" pitchFamily="18" charset="0"/>
              </a:rPr>
              <a:t> based proteomic platform in order to validate plasma and pleural effusion diagnostic and prognostic biomarkers</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1a: Develop and technically validate a </a:t>
            </a:r>
            <a:r>
              <a:rPr lang="en-US" sz="1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14 </a:t>
            </a:r>
            <a:r>
              <a:rPr lang="en-US" sz="1400" b="1" dirty="0" err="1">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SOMAmer</a:t>
            </a:r>
            <a:r>
              <a:rPr lang="en-US" sz="1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en-US" sz="1400" b="1" dirty="0" err="1">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luminex</a:t>
            </a:r>
            <a:r>
              <a:rPr lang="en-US" sz="1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based assay </a:t>
            </a:r>
            <a:r>
              <a:rPr lang="en-US" sz="1400" dirty="0">
                <a:effectLst/>
                <a:latin typeface="Arial" panose="020B0604020202020204" pitchFamily="34" charset="0"/>
                <a:ea typeface="Times New Roman" panose="02020603050405020304" pitchFamily="18" charset="0"/>
              </a:rPr>
              <a:t>(SOMA14 NYU-MPM) combining Fibulin-3 with the 13 </a:t>
            </a:r>
            <a:r>
              <a:rPr lang="en-US" sz="1400" dirty="0" err="1">
                <a:effectLst/>
                <a:latin typeface="Arial" panose="020B0604020202020204" pitchFamily="34" charset="0"/>
                <a:ea typeface="Times New Roman" panose="02020603050405020304" pitchFamily="18" charset="0"/>
              </a:rPr>
              <a:t>SOMAmer</a:t>
            </a:r>
            <a:r>
              <a:rPr lang="en-US" sz="1400" dirty="0">
                <a:effectLst/>
                <a:latin typeface="Arial" panose="020B0604020202020204" pitchFamily="34" charset="0"/>
                <a:ea typeface="Times New Roman" panose="02020603050405020304" pitchFamily="18" charset="0"/>
              </a:rPr>
              <a:t> MPM test. </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1b: Validate the using new cohorts from the NYU Thoracic Surgery Archives</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1c: Validate the plasma prognostic accuracy of the Soma 14 NYU MPM assay</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1d: Determine whether the Soma 14 NYU MPM assay can diagnose MPM pleural effusion </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1e: Blinded validation of the diagnostic and prognostic capabilities of  SOMA14 NYU-MPM using plasma cohorts from the Princess Margaret Cancer Center and pleural effusion cohorts from NYU and University of Glasgow</a:t>
            </a:r>
            <a:endParaRPr lang="en-US" sz="1400" dirty="0">
              <a:effectLst/>
              <a:latin typeface="Times" panose="02020603050405020304" pitchFamily="18" charset="0"/>
              <a:ea typeface="Times New Roman" panose="02020603050405020304" pitchFamily="18" charset="0"/>
            </a:endParaRPr>
          </a:p>
          <a:p>
            <a:pPr marR="71755" algn="just"/>
            <a:r>
              <a:rPr lang="en-US" sz="1400" b="1" u="sng" dirty="0">
                <a:effectLst/>
                <a:latin typeface="Arial" panose="020B0604020202020204" pitchFamily="34" charset="0"/>
                <a:ea typeface="Times New Roman" panose="02020603050405020304" pitchFamily="18" charset="0"/>
              </a:rPr>
              <a:t>Aim 2: To determine the accuracy of  HMGB1 and its Isoforms for the diagnosis of MPM pleural effusions</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2a: Compare sensitivity and specificity of total ELISA HMGB1 pleural effusion levels to MRP and Fibulin-3 using pleural effusions from the NYU Thoracic Surgery Archives</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2b: Measure Total, oxidized, and acetylated forms of HMGB1 in pleural effusions using pleural effusions from the NYU Thoracic Surgery Archives using a novel mass spectroscopy platform </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2c: Blinded diagnostic validation of HMGB1 and Fibulin-3 ELISAs compared to total, oxidized, and acetylated forms of HMGB1 pleural effusion cohorts from NYU and University of South Glasgow.</a:t>
            </a:r>
            <a:endParaRPr lang="en-US" sz="1400" dirty="0">
              <a:effectLst/>
              <a:latin typeface="Times" panose="02020603050405020304" pitchFamily="18" charset="0"/>
              <a:ea typeface="Times New Roman" panose="02020603050405020304" pitchFamily="18" charset="0"/>
            </a:endParaRPr>
          </a:p>
          <a:p>
            <a:pPr marR="71755" algn="just"/>
            <a:r>
              <a:rPr lang="en-US" sz="1400" b="1" u="sng" dirty="0">
                <a:effectLst/>
                <a:latin typeface="Arial" panose="020B0604020202020204" pitchFamily="34" charset="0"/>
                <a:ea typeface="Times New Roman" panose="02020603050405020304" pitchFamily="18" charset="0"/>
              </a:rPr>
              <a:t>Aim 3:  To determine whether buffy coat/PBMC immuno-oncologic RNA expression can define asbestos exposure and diagnose MPM</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3a: Further refine and validate </a:t>
            </a:r>
            <a:r>
              <a:rPr lang="en-US" sz="1400" dirty="0" err="1">
                <a:effectLst/>
                <a:latin typeface="Arial" panose="020B0604020202020204" pitchFamily="34" charset="0"/>
                <a:ea typeface="Times New Roman" panose="02020603050405020304" pitchFamily="18" charset="0"/>
              </a:rPr>
              <a:t>Nanostring</a:t>
            </a:r>
            <a:r>
              <a:rPr lang="en-US" sz="1400" dirty="0">
                <a:effectLst/>
                <a:latin typeface="Arial" panose="020B0604020202020204" pitchFamily="34" charset="0"/>
                <a:ea typeface="Times New Roman" panose="02020603050405020304" pitchFamily="18" charset="0"/>
              </a:rPr>
              <a:t> Immuno-oncology profiles in the diagnosis of asbestos exposure and MPM</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3b</a:t>
            </a:r>
            <a:r>
              <a:rPr lang="en-US" sz="1400" b="1" dirty="0">
                <a:effectLst/>
                <a:latin typeface="Arial" panose="020B0604020202020204" pitchFamily="34" charset="0"/>
                <a:ea typeface="Times New Roman" panose="02020603050405020304" pitchFamily="18" charset="0"/>
              </a:rPr>
              <a:t>:</a:t>
            </a:r>
            <a:r>
              <a:rPr lang="en-US" sz="1400" dirty="0">
                <a:effectLst/>
                <a:latin typeface="Arial" panose="020B0604020202020204" pitchFamily="34" charset="0"/>
                <a:ea typeface="Times New Roman" panose="02020603050405020304" pitchFamily="18" charset="0"/>
              </a:rPr>
              <a:t> Blindly validate locked in </a:t>
            </a:r>
            <a:r>
              <a:rPr lang="en-US" sz="1400" dirty="0" err="1">
                <a:effectLst/>
                <a:latin typeface="Arial" panose="020B0604020202020204" pitchFamily="34" charset="0"/>
                <a:ea typeface="Times New Roman" panose="02020603050405020304" pitchFamily="18" charset="0"/>
              </a:rPr>
              <a:t>Nanostring</a:t>
            </a:r>
            <a:r>
              <a:rPr lang="en-US" sz="1400" dirty="0">
                <a:effectLst/>
                <a:latin typeface="Arial" panose="020B0604020202020204" pitchFamily="34" charset="0"/>
                <a:ea typeface="Times New Roman" panose="02020603050405020304" pitchFamily="18" charset="0"/>
              </a:rPr>
              <a:t> Immuno-oncology profiles for healthy, non-AE vs AE, AE vs MPM, and MPM vs non-MPM using buffy coat/PBMC from the Princess Margaret Cancer Center</a:t>
            </a:r>
            <a:endParaRPr lang="en-US" sz="1400" dirty="0">
              <a:effectLst/>
              <a:latin typeface="Times" panose="02020603050405020304" pitchFamily="18" charset="0"/>
              <a:ea typeface="Times New Roman" panose="02020603050405020304" pitchFamily="18" charset="0"/>
            </a:endParaRPr>
          </a:p>
          <a:p>
            <a:pPr marR="71755" algn="just"/>
            <a:r>
              <a:rPr lang="en-US" sz="1400" b="1" u="sng" dirty="0">
                <a:effectLst/>
                <a:latin typeface="Arial" panose="020B0604020202020204" pitchFamily="34" charset="0"/>
                <a:ea typeface="Times New Roman" panose="02020603050405020304" pitchFamily="18" charset="0"/>
              </a:rPr>
              <a:t>Aim 4:</a:t>
            </a:r>
            <a:r>
              <a:rPr lang="en-US" sz="1400" u="sng" dirty="0">
                <a:effectLst/>
                <a:latin typeface="Arial" panose="020B0604020202020204" pitchFamily="34" charset="0"/>
                <a:ea typeface="Times New Roman" panose="02020603050405020304" pitchFamily="18" charset="0"/>
              </a:rPr>
              <a:t> </a:t>
            </a:r>
            <a:r>
              <a:rPr lang="en-US" sz="1400" b="1" u="sng" dirty="0">
                <a:effectLst/>
                <a:latin typeface="Arial" panose="020B0604020202020204" pitchFamily="34" charset="0"/>
                <a:ea typeface="Times New Roman" panose="02020603050405020304" pitchFamily="18" charset="0"/>
              </a:rPr>
              <a:t>Integrate the best </a:t>
            </a:r>
            <a:r>
              <a:rPr lang="en-US" sz="1400" b="1" u="sng" dirty="0" err="1">
                <a:effectLst/>
                <a:latin typeface="Arial" panose="020B0604020202020204" pitchFamily="34" charset="0"/>
                <a:ea typeface="Times New Roman" panose="02020603050405020304" pitchFamily="18" charset="0"/>
              </a:rPr>
              <a:t>analytes</a:t>
            </a:r>
            <a:r>
              <a:rPr lang="en-US" sz="1400" b="1" u="sng" dirty="0">
                <a:effectLst/>
                <a:latin typeface="Arial" panose="020B0604020202020204" pitchFamily="34" charset="0"/>
                <a:ea typeface="Times New Roman" panose="02020603050405020304" pitchFamily="18" charset="0"/>
              </a:rPr>
              <a:t> from Aims 1-3 into a diagnostic and prognostic profile for separating plasmas  from healthy, non-AE vs AE, AE vs MPM, and MPM vs non-MPM and MPM vs non-MPM pleural effusions</a:t>
            </a:r>
            <a:endParaRPr lang="en-US" sz="1400" dirty="0">
              <a:effectLst/>
              <a:latin typeface="Times" panose="02020603050405020304" pitchFamily="18" charset="0"/>
              <a:ea typeface="Times New Roman" panose="02020603050405020304" pitchFamily="18" charset="0"/>
            </a:endParaRPr>
          </a:p>
          <a:p>
            <a:pPr marR="71755" algn="just"/>
            <a:r>
              <a:rPr lang="en-US" sz="1400" dirty="0">
                <a:effectLst/>
                <a:latin typeface="Arial" panose="020B0604020202020204" pitchFamily="34" charset="0"/>
                <a:ea typeface="Times New Roman" panose="02020603050405020304" pitchFamily="18" charset="0"/>
              </a:rPr>
              <a:t>The discovery and validation of the proposed plasma and pleural effusion biomarkers from these studies will have the potential to monitor patients for the development of MPM in the future. The profiles that are promising from these studies could then be subjected to for further validation in ongoing longitudinal prospective/retrospective cohorts for the screening of MPM including the EDRN sponsored MPM Screening Trial in Santiago, Chile. </a:t>
            </a:r>
            <a:endParaRPr lang="en-US" sz="1400" dirty="0">
              <a:effectLst/>
              <a:latin typeface="Times" panose="02020603050405020304" pitchFamily="18" charset="0"/>
              <a:ea typeface="Times New Roman" panose="02020603050405020304" pitchFamily="18" charset="0"/>
            </a:endParaRPr>
          </a:p>
        </p:txBody>
      </p:sp>
      <p:sp>
        <p:nvSpPr>
          <p:cNvPr id="3" name="Multiplication Sign 1">
            <a:extLst>
              <a:ext uri="{FF2B5EF4-FFF2-40B4-BE49-F238E27FC236}">
                <a16:creationId xmlns:a16="http://schemas.microsoft.com/office/drawing/2014/main" xmlns="" id="{5526C505-7656-4A98-94C5-2371CACDE1B6}"/>
              </a:ext>
            </a:extLst>
          </p:cNvPr>
          <p:cNvSpPr/>
          <p:nvPr/>
        </p:nvSpPr>
        <p:spPr>
          <a:xfrm>
            <a:off x="80010" y="3046868"/>
            <a:ext cx="10906125" cy="187642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640715"/>
          </a:xfrm>
        </p:spPr>
        <p:txBody>
          <a:bodyPr>
            <a:normAutofit fontScale="90000"/>
          </a:bodyPr>
          <a:lstStyle/>
          <a:p>
            <a:pPr algn="ctr"/>
            <a:r>
              <a:rPr lang="en-US" dirty="0" smtClean="0">
                <a:latin typeface="Comic Sans MS" panose="030F0702030302020204" pitchFamily="66" charset="0"/>
              </a:rPr>
              <a:t>Present EDRN Renewal, 2016-2021</a:t>
            </a:r>
            <a:endParaRPr lang="en-US" dirty="0">
              <a:latin typeface="Comic Sans MS" panose="030F0702030302020204" pitchFamily="66" charset="0"/>
            </a:endParaRPr>
          </a:p>
        </p:txBody>
      </p:sp>
    </p:spTree>
    <p:extLst>
      <p:ext uri="{BB962C8B-B14F-4D97-AF65-F5344CB8AC3E}">
        <p14:creationId xmlns:p14="http://schemas.microsoft.com/office/powerpoint/2010/main" val="68090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406401" y="304800"/>
            <a:ext cx="11436351" cy="533400"/>
          </a:xfrm>
        </p:spPr>
        <p:txBody>
          <a:bodyPr>
            <a:normAutofit fontScale="90000"/>
          </a:bodyPr>
          <a:lstStyle/>
          <a:p>
            <a:r>
              <a:rPr lang="en-US" sz="2400" dirty="0">
                <a:latin typeface="Comic Sans MS" panose="030F0702030302020204" pitchFamily="66" charset="0"/>
              </a:rPr>
              <a:t>Biomarker Discovery with </a:t>
            </a:r>
            <a:r>
              <a:rPr lang="en-US" sz="2400" dirty="0" err="1">
                <a:latin typeface="Comic Sans MS" panose="030F0702030302020204" pitchFamily="66" charset="0"/>
              </a:rPr>
              <a:t>SomaLogic</a:t>
            </a:r>
            <a:r>
              <a:rPr lang="en-US" sz="2400" dirty="0">
                <a:latin typeface="Comic Sans MS" panose="030F0702030302020204" pitchFamily="66" charset="0"/>
              </a:rPr>
              <a:t> Slow Off Rate Modified Aptamers Platform</a:t>
            </a:r>
          </a:p>
        </p:txBody>
      </p:sp>
      <p:pic>
        <p:nvPicPr>
          <p:cNvPr id="327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701" y="345440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42"/>
          <p:cNvSpPr>
            <a:spLocks noChangeArrowheads="1"/>
          </p:cNvSpPr>
          <p:nvPr/>
        </p:nvSpPr>
        <p:spPr bwMode="auto">
          <a:xfrm>
            <a:off x="4500034" y="3787775"/>
            <a:ext cx="753533"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sz="1600"/>
          </a:p>
        </p:txBody>
      </p:sp>
      <p:pic>
        <p:nvPicPr>
          <p:cNvPr id="32776" name="Picture 4" descr="DNA Microarray Scanner"/>
          <p:cNvPicPr>
            <a:picLocks noChangeAspect="1" noChangeArrowheads="1"/>
          </p:cNvPicPr>
          <p:nvPr/>
        </p:nvPicPr>
        <p:blipFill>
          <a:blip r:embed="rId4">
            <a:extLst>
              <a:ext uri="{28A0092B-C50C-407E-A947-70E740481C1C}">
                <a14:useLocalDpi xmlns:a14="http://schemas.microsoft.com/office/drawing/2010/main" val="0"/>
              </a:ext>
            </a:extLst>
          </a:blip>
          <a:srcRect t="7368" b="8421"/>
          <a:stretch>
            <a:fillRect/>
          </a:stretch>
        </p:blipFill>
        <p:spPr bwMode="auto">
          <a:xfrm>
            <a:off x="8839200" y="5334000"/>
            <a:ext cx="2844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https://bhschemistry.wikispaces.com/file/view/dna_versus_rna_reversed.jpg"/>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8494184" y="1663700"/>
            <a:ext cx="3596216" cy="520700"/>
          </a:xfrm>
        </p:spPr>
      </p:pic>
      <p:cxnSp>
        <p:nvCxnSpPr>
          <p:cNvPr id="9223" name="Straight Arrow Connector 69"/>
          <p:cNvCxnSpPr>
            <a:cxnSpLocks noChangeShapeType="1"/>
            <a:endCxn id="9230" idx="1"/>
          </p:cNvCxnSpPr>
          <p:nvPr/>
        </p:nvCxnSpPr>
        <p:spPr bwMode="auto">
          <a:xfrm flipV="1">
            <a:off x="2235201" y="1937266"/>
            <a:ext cx="5524500" cy="50286"/>
          </a:xfrm>
          <a:prstGeom prst="straightConnector1">
            <a:avLst/>
          </a:prstGeom>
          <a:noFill/>
          <a:ln w="76200" algn="ctr">
            <a:solidFill>
              <a:srgbClr val="540000"/>
            </a:solidFill>
            <a:round/>
            <a:headEnd/>
            <a:tailEnd type="arrow" w="med" len="med"/>
          </a:ln>
          <a:extLst>
            <a:ext uri="{909E8E84-426E-40DD-AFC4-6F175D3DCCD1}">
              <a14:hiddenFill xmlns:a14="http://schemas.microsoft.com/office/drawing/2010/main">
                <a:noFill/>
              </a14:hiddenFill>
            </a:ext>
          </a:extLst>
        </p:spPr>
      </p:cxnSp>
      <p:sp>
        <p:nvSpPr>
          <p:cNvPr id="9224" name="Freeform 22"/>
          <p:cNvSpPr>
            <a:spLocks/>
          </p:cNvSpPr>
          <p:nvPr/>
        </p:nvSpPr>
        <p:spPr bwMode="auto">
          <a:xfrm>
            <a:off x="9127067" y="1719263"/>
            <a:ext cx="234951" cy="215900"/>
          </a:xfrm>
          <a:custGeom>
            <a:avLst/>
            <a:gdLst>
              <a:gd name="T0" fmla="*/ 188418 w 175197"/>
              <a:gd name="T1" fmla="*/ 129186 h 216678"/>
              <a:gd name="T2" fmla="*/ 87627 w 175197"/>
              <a:gd name="T3" fmla="*/ 180862 h 216678"/>
              <a:gd name="T4" fmla="*/ 20433 w 175197"/>
              <a:gd name="T5" fmla="*/ 146412 h 216678"/>
              <a:gd name="T6" fmla="*/ 20433 w 175197"/>
              <a:gd name="T7" fmla="*/ 43062 h 216678"/>
              <a:gd name="T8" fmla="*/ 31629 w 175197"/>
              <a:gd name="T9" fmla="*/ 17225 h 216678"/>
              <a:gd name="T10" fmla="*/ 98827 w 175197"/>
              <a:gd name="T11" fmla="*/ 0 h 216678"/>
              <a:gd name="T12" fmla="*/ 177219 w 175197"/>
              <a:gd name="T13" fmla="*/ 8613 h 216678"/>
              <a:gd name="T14" fmla="*/ 199617 w 175197"/>
              <a:gd name="T15" fmla="*/ 34451 h 216678"/>
              <a:gd name="T16" fmla="*/ 199617 w 175197"/>
              <a:gd name="T17" fmla="*/ 189473 h 2166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5197"/>
              <a:gd name="T28" fmla="*/ 0 h 216678"/>
              <a:gd name="T29" fmla="*/ 175197 w 175197"/>
              <a:gd name="T30" fmla="*/ 216678 h 2166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5197" h="216678">
                <a:moveTo>
                  <a:pt x="160254" y="142875"/>
                </a:moveTo>
                <a:cubicBezTo>
                  <a:pt x="141577" y="189567"/>
                  <a:pt x="146692" y="216678"/>
                  <a:pt x="74529" y="200025"/>
                </a:cubicBezTo>
                <a:cubicBezTo>
                  <a:pt x="52220" y="194877"/>
                  <a:pt x="17379" y="161925"/>
                  <a:pt x="17379" y="161925"/>
                </a:cubicBezTo>
                <a:cubicBezTo>
                  <a:pt x="0" y="109788"/>
                  <a:pt x="3201" y="132695"/>
                  <a:pt x="17379" y="47625"/>
                </a:cubicBezTo>
                <a:cubicBezTo>
                  <a:pt x="19030" y="37721"/>
                  <a:pt x="18734" y="24886"/>
                  <a:pt x="26904" y="19050"/>
                </a:cubicBezTo>
                <a:cubicBezTo>
                  <a:pt x="43244" y="7378"/>
                  <a:pt x="84054" y="0"/>
                  <a:pt x="84054" y="0"/>
                </a:cubicBezTo>
                <a:cubicBezTo>
                  <a:pt x="106279" y="3175"/>
                  <a:pt x="130213" y="407"/>
                  <a:pt x="150729" y="9525"/>
                </a:cubicBezTo>
                <a:cubicBezTo>
                  <a:pt x="161190" y="14174"/>
                  <a:pt x="168694" y="26704"/>
                  <a:pt x="169779" y="38100"/>
                </a:cubicBezTo>
                <a:cubicBezTo>
                  <a:pt x="175197" y="94993"/>
                  <a:pt x="169779" y="152400"/>
                  <a:pt x="169779" y="209550"/>
                </a:cubicBezTo>
              </a:path>
            </a:pathLst>
          </a:custGeom>
          <a:solidFill>
            <a:schemeClr val="bg1"/>
          </a:solidFill>
          <a:ln w="9525" algn="ctr">
            <a:solidFill>
              <a:schemeClr val="bg1"/>
            </a:solidFill>
            <a:round/>
            <a:headEnd/>
            <a:tailEnd/>
          </a:ln>
        </p:spPr>
        <p:txBody>
          <a:bodyPr anchor="ctr"/>
          <a:lstStyle/>
          <a:p>
            <a:endParaRPr lang="en-US"/>
          </a:p>
        </p:txBody>
      </p:sp>
      <p:sp>
        <p:nvSpPr>
          <p:cNvPr id="9225" name="Freeform 23"/>
          <p:cNvSpPr>
            <a:spLocks/>
          </p:cNvSpPr>
          <p:nvPr/>
        </p:nvSpPr>
        <p:spPr bwMode="auto">
          <a:xfrm>
            <a:off x="11332634" y="1955801"/>
            <a:ext cx="402167" cy="271463"/>
          </a:xfrm>
          <a:custGeom>
            <a:avLst/>
            <a:gdLst>
              <a:gd name="T0" fmla="*/ 2147483647 w 175197"/>
              <a:gd name="T1" fmla="*/ 98862727 h 216678"/>
              <a:gd name="T2" fmla="*/ 2147483647 w 175197"/>
              <a:gd name="T3" fmla="*/ 138407898 h 216678"/>
              <a:gd name="T4" fmla="*/ 2147483647 w 175197"/>
              <a:gd name="T5" fmla="*/ 112044772 h 216678"/>
              <a:gd name="T6" fmla="*/ 2147483647 w 175197"/>
              <a:gd name="T7" fmla="*/ 32953938 h 216678"/>
              <a:gd name="T8" fmla="*/ 2147483647 w 175197"/>
              <a:gd name="T9" fmla="*/ 13181949 h 216678"/>
              <a:gd name="T10" fmla="*/ 2147483647 w 175197"/>
              <a:gd name="T11" fmla="*/ 0 h 216678"/>
              <a:gd name="T12" fmla="*/ 2147483647 w 175197"/>
              <a:gd name="T13" fmla="*/ 6591330 h 216678"/>
              <a:gd name="T14" fmla="*/ 2147483647 w 175197"/>
              <a:gd name="T15" fmla="*/ 26363157 h 216678"/>
              <a:gd name="T16" fmla="*/ 2147483647 w 175197"/>
              <a:gd name="T17" fmla="*/ 144998760 h 2166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5197"/>
              <a:gd name="T28" fmla="*/ 0 h 216678"/>
              <a:gd name="T29" fmla="*/ 175197 w 175197"/>
              <a:gd name="T30" fmla="*/ 216678 h 2166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5197" h="216678">
                <a:moveTo>
                  <a:pt x="160254" y="142875"/>
                </a:moveTo>
                <a:cubicBezTo>
                  <a:pt x="141577" y="189567"/>
                  <a:pt x="146692" y="216678"/>
                  <a:pt x="74529" y="200025"/>
                </a:cubicBezTo>
                <a:cubicBezTo>
                  <a:pt x="52220" y="194877"/>
                  <a:pt x="17379" y="161925"/>
                  <a:pt x="17379" y="161925"/>
                </a:cubicBezTo>
                <a:cubicBezTo>
                  <a:pt x="0" y="109788"/>
                  <a:pt x="3201" y="132695"/>
                  <a:pt x="17379" y="47625"/>
                </a:cubicBezTo>
                <a:cubicBezTo>
                  <a:pt x="19030" y="37721"/>
                  <a:pt x="18734" y="24886"/>
                  <a:pt x="26904" y="19050"/>
                </a:cubicBezTo>
                <a:cubicBezTo>
                  <a:pt x="43244" y="7378"/>
                  <a:pt x="84054" y="0"/>
                  <a:pt x="84054" y="0"/>
                </a:cubicBezTo>
                <a:cubicBezTo>
                  <a:pt x="106279" y="3175"/>
                  <a:pt x="130213" y="407"/>
                  <a:pt x="150729" y="9525"/>
                </a:cubicBezTo>
                <a:cubicBezTo>
                  <a:pt x="161190" y="14174"/>
                  <a:pt x="168694" y="26704"/>
                  <a:pt x="169779" y="38100"/>
                </a:cubicBezTo>
                <a:cubicBezTo>
                  <a:pt x="175197" y="94993"/>
                  <a:pt x="169779" y="152400"/>
                  <a:pt x="169779" y="209550"/>
                </a:cubicBezTo>
              </a:path>
            </a:pathLst>
          </a:custGeom>
          <a:solidFill>
            <a:schemeClr val="bg1"/>
          </a:solidFill>
          <a:ln w="9525" algn="ctr">
            <a:solidFill>
              <a:schemeClr val="bg1"/>
            </a:solidFill>
            <a:round/>
            <a:headEnd/>
            <a:tailEnd/>
          </a:ln>
        </p:spPr>
        <p:txBody>
          <a:bodyPr anchor="ctr"/>
          <a:lstStyle/>
          <a:p>
            <a:endParaRPr lang="en-US"/>
          </a:p>
        </p:txBody>
      </p:sp>
      <p:pic>
        <p:nvPicPr>
          <p:cNvPr id="32784" name="Picture 5" descr="Array image k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7601" y="3459164"/>
            <a:ext cx="429684"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Double Bracket 31"/>
          <p:cNvSpPr>
            <a:spLocks noChangeArrowheads="1"/>
          </p:cNvSpPr>
          <p:nvPr/>
        </p:nvSpPr>
        <p:spPr bwMode="auto">
          <a:xfrm>
            <a:off x="609600" y="1370013"/>
            <a:ext cx="1422400" cy="1447800"/>
          </a:xfrm>
          <a:prstGeom prst="bracketPair">
            <a:avLst>
              <a:gd name="adj" fmla="val 5731"/>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0" hangingPunct="0"/>
            <a:endParaRPr lang="en-US"/>
          </a:p>
        </p:txBody>
      </p:sp>
      <p:sp>
        <p:nvSpPr>
          <p:cNvPr id="9228" name="Double Bracket 32"/>
          <p:cNvSpPr>
            <a:spLocks noChangeArrowheads="1"/>
          </p:cNvSpPr>
          <p:nvPr/>
        </p:nvSpPr>
        <p:spPr bwMode="auto">
          <a:xfrm>
            <a:off x="8456085" y="1614488"/>
            <a:ext cx="3532716" cy="747712"/>
          </a:xfrm>
          <a:prstGeom prst="bracketPair">
            <a:avLst>
              <a:gd name="adj" fmla="val 5731"/>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0" hangingPunct="0"/>
            <a:endParaRPr lang="en-US"/>
          </a:p>
        </p:txBody>
      </p:sp>
      <p:sp>
        <p:nvSpPr>
          <p:cNvPr id="9229" name="TextBox 33"/>
          <p:cNvSpPr txBox="1">
            <a:spLocks noChangeArrowheads="1"/>
          </p:cNvSpPr>
          <p:nvPr/>
        </p:nvSpPr>
        <p:spPr bwMode="auto">
          <a:xfrm>
            <a:off x="1" y="1903413"/>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i="1"/>
              <a:t>N</a:t>
            </a:r>
          </a:p>
        </p:txBody>
      </p:sp>
      <p:sp>
        <p:nvSpPr>
          <p:cNvPr id="9230" name="TextBox 34"/>
          <p:cNvSpPr txBox="1">
            <a:spLocks noChangeArrowheads="1"/>
          </p:cNvSpPr>
          <p:nvPr/>
        </p:nvSpPr>
        <p:spPr bwMode="auto">
          <a:xfrm>
            <a:off x="7759701" y="1752600"/>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i="1"/>
              <a:t>N**</a:t>
            </a:r>
          </a:p>
        </p:txBody>
      </p:sp>
      <p:grpSp>
        <p:nvGrpSpPr>
          <p:cNvPr id="9231" name="Group 56"/>
          <p:cNvGrpSpPr>
            <a:grpSpLocks/>
          </p:cNvGrpSpPr>
          <p:nvPr/>
        </p:nvGrpSpPr>
        <p:grpSpPr bwMode="auto">
          <a:xfrm>
            <a:off x="4523317" y="990600"/>
            <a:ext cx="1828800" cy="990600"/>
            <a:chOff x="2743201" y="1325563"/>
            <a:chExt cx="2757820" cy="1864205"/>
          </a:xfrm>
        </p:grpSpPr>
        <p:sp>
          <p:nvSpPr>
            <p:cNvPr id="9315" name="Text Box 4"/>
            <p:cNvSpPr txBox="1">
              <a:spLocks noChangeArrowheads="1"/>
            </p:cNvSpPr>
            <p:nvPr/>
          </p:nvSpPr>
          <p:spPr bwMode="auto">
            <a:xfrm>
              <a:off x="2995614" y="1325563"/>
              <a:ext cx="2016125" cy="52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1200"/>
            </a:p>
          </p:txBody>
        </p:sp>
        <p:sp>
          <p:nvSpPr>
            <p:cNvPr id="9316" name="Freeform 17"/>
            <p:cNvSpPr>
              <a:spLocks/>
            </p:cNvSpPr>
            <p:nvPr/>
          </p:nvSpPr>
          <p:spPr bwMode="auto">
            <a:xfrm>
              <a:off x="5270500" y="2197100"/>
              <a:ext cx="230521" cy="447446"/>
            </a:xfrm>
            <a:custGeom>
              <a:avLst/>
              <a:gdLst>
                <a:gd name="T0" fmla="*/ 689 w 282888"/>
                <a:gd name="T1" fmla="*/ 2147483647 h 297642"/>
                <a:gd name="T2" fmla="*/ 650 w 282888"/>
                <a:gd name="T3" fmla="*/ 2147483647 h 297642"/>
                <a:gd name="T4" fmla="*/ 523 w 282888"/>
                <a:gd name="T5" fmla="*/ 2147483647 h 297642"/>
                <a:gd name="T6" fmla="*/ 308 w 282888"/>
                <a:gd name="T7" fmla="*/ 2147483647 h 297642"/>
                <a:gd name="T8" fmla="*/ 258 w 282888"/>
                <a:gd name="T9" fmla="*/ 2147483647 h 297642"/>
                <a:gd name="T10" fmla="*/ 131 w 282888"/>
                <a:gd name="T11" fmla="*/ 2147483647 h 297642"/>
                <a:gd name="T12" fmla="*/ 55 w 282888"/>
                <a:gd name="T13" fmla="*/ 2147483647 h 297642"/>
                <a:gd name="T14" fmla="*/ 29 w 282888"/>
                <a:gd name="T15" fmla="*/ 2147483647 h 297642"/>
                <a:gd name="T16" fmla="*/ 4 w 282888"/>
                <a:gd name="T17" fmla="*/ 2147483647 h 297642"/>
                <a:gd name="T18" fmla="*/ 16 w 282888"/>
                <a:gd name="T19" fmla="*/ 2147483647 h 297642"/>
                <a:gd name="T20" fmla="*/ 67 w 282888"/>
                <a:gd name="T21" fmla="*/ 2147483647 h 297642"/>
                <a:gd name="T22" fmla="*/ 92 w 282888"/>
                <a:gd name="T23" fmla="*/ 2147483647 h 297642"/>
                <a:gd name="T24" fmla="*/ 232 w 282888"/>
                <a:gd name="T25" fmla="*/ 2147483647 h 297642"/>
                <a:gd name="T26" fmla="*/ 282 w 282888"/>
                <a:gd name="T27" fmla="*/ 2147483647 h 297642"/>
                <a:gd name="T28" fmla="*/ 461 w 282888"/>
                <a:gd name="T29" fmla="*/ 2147483647 h 297642"/>
                <a:gd name="T30" fmla="*/ 689 w 282888"/>
                <a:gd name="T31" fmla="*/ 2147483647 h 297642"/>
                <a:gd name="T32" fmla="*/ 714 w 282888"/>
                <a:gd name="T33" fmla="*/ 2147483647 h 297642"/>
                <a:gd name="T34" fmla="*/ 702 w 282888"/>
                <a:gd name="T35" fmla="*/ 2147483647 h 297642"/>
                <a:gd name="T36" fmla="*/ 663 w 282888"/>
                <a:gd name="T37" fmla="*/ 2147483647 h 297642"/>
                <a:gd name="T38" fmla="*/ 638 w 282888"/>
                <a:gd name="T39" fmla="*/ 2147483647 h 297642"/>
                <a:gd name="T40" fmla="*/ 549 w 282888"/>
                <a:gd name="T41" fmla="*/ 2147483647 h 297642"/>
                <a:gd name="T42" fmla="*/ 523 w 282888"/>
                <a:gd name="T43" fmla="*/ 2147483647 h 297642"/>
                <a:gd name="T44" fmla="*/ 536 w 282888"/>
                <a:gd name="T45" fmla="*/ 0 h 2976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2888"/>
                <a:gd name="T70" fmla="*/ 0 h 297642"/>
                <a:gd name="T71" fmla="*/ 282888 w 282888"/>
                <a:gd name="T72" fmla="*/ 297642 h 2976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2888" h="297642">
                  <a:moveTo>
                    <a:pt x="272840" y="60290"/>
                  </a:moveTo>
                  <a:cubicBezTo>
                    <a:pt x="267816" y="58615"/>
                    <a:pt x="262576" y="57485"/>
                    <a:pt x="257768" y="55266"/>
                  </a:cubicBezTo>
                  <a:cubicBezTo>
                    <a:pt x="240767" y="47420"/>
                    <a:pt x="226048" y="32889"/>
                    <a:pt x="207526" y="30145"/>
                  </a:cubicBezTo>
                  <a:cubicBezTo>
                    <a:pt x="179314" y="25965"/>
                    <a:pt x="150585" y="33494"/>
                    <a:pt x="122115" y="35169"/>
                  </a:cubicBezTo>
                  <a:cubicBezTo>
                    <a:pt x="115416" y="36844"/>
                    <a:pt x="108854" y="39217"/>
                    <a:pt x="102018" y="40193"/>
                  </a:cubicBezTo>
                  <a:cubicBezTo>
                    <a:pt x="85356" y="42573"/>
                    <a:pt x="68319" y="42115"/>
                    <a:pt x="51776" y="45217"/>
                  </a:cubicBezTo>
                  <a:cubicBezTo>
                    <a:pt x="41365" y="47169"/>
                    <a:pt x="21631" y="55266"/>
                    <a:pt x="21631" y="55266"/>
                  </a:cubicBezTo>
                  <a:cubicBezTo>
                    <a:pt x="18282" y="60290"/>
                    <a:pt x="15355" y="65623"/>
                    <a:pt x="11583" y="70338"/>
                  </a:cubicBezTo>
                  <a:cubicBezTo>
                    <a:pt x="8624" y="74037"/>
                    <a:pt x="1732" y="75654"/>
                    <a:pt x="1535" y="80387"/>
                  </a:cubicBezTo>
                  <a:cubicBezTo>
                    <a:pt x="0" y="117237"/>
                    <a:pt x="76" y="154611"/>
                    <a:pt x="6559" y="190919"/>
                  </a:cubicBezTo>
                  <a:cubicBezTo>
                    <a:pt x="8682" y="202807"/>
                    <a:pt x="19409" y="211403"/>
                    <a:pt x="26655" y="221064"/>
                  </a:cubicBezTo>
                  <a:cubicBezTo>
                    <a:pt x="29497" y="224854"/>
                    <a:pt x="33005" y="228153"/>
                    <a:pt x="36704" y="231112"/>
                  </a:cubicBezTo>
                  <a:cubicBezTo>
                    <a:pt x="54248" y="245146"/>
                    <a:pt x="68480" y="248403"/>
                    <a:pt x="91970" y="256233"/>
                  </a:cubicBezTo>
                  <a:cubicBezTo>
                    <a:pt x="98520" y="258417"/>
                    <a:pt x="105577" y="258897"/>
                    <a:pt x="112066" y="261257"/>
                  </a:cubicBezTo>
                  <a:cubicBezTo>
                    <a:pt x="144776" y="273152"/>
                    <a:pt x="151903" y="278997"/>
                    <a:pt x="182405" y="296426"/>
                  </a:cubicBezTo>
                  <a:cubicBezTo>
                    <a:pt x="212550" y="293077"/>
                    <a:pt x="244679" y="297642"/>
                    <a:pt x="272840" y="286378"/>
                  </a:cubicBezTo>
                  <a:cubicBezTo>
                    <a:pt x="282674" y="282444"/>
                    <a:pt x="282888" y="256233"/>
                    <a:pt x="282888" y="256233"/>
                  </a:cubicBezTo>
                  <a:cubicBezTo>
                    <a:pt x="281213" y="247859"/>
                    <a:pt x="281683" y="238750"/>
                    <a:pt x="277864" y="231112"/>
                  </a:cubicBezTo>
                  <a:cubicBezTo>
                    <a:pt x="274687" y="224757"/>
                    <a:pt x="266922" y="221821"/>
                    <a:pt x="262792" y="216039"/>
                  </a:cubicBezTo>
                  <a:cubicBezTo>
                    <a:pt x="258439" y="209945"/>
                    <a:pt x="255693" y="202827"/>
                    <a:pt x="252743" y="195943"/>
                  </a:cubicBezTo>
                  <a:cubicBezTo>
                    <a:pt x="227164" y="136260"/>
                    <a:pt x="246522" y="159576"/>
                    <a:pt x="217574" y="130628"/>
                  </a:cubicBezTo>
                  <a:cubicBezTo>
                    <a:pt x="214225" y="120580"/>
                    <a:pt x="206938" y="111059"/>
                    <a:pt x="207526" y="100483"/>
                  </a:cubicBezTo>
                  <a:cubicBezTo>
                    <a:pt x="212736" y="6704"/>
                    <a:pt x="212550" y="40239"/>
                    <a:pt x="212550" y="0"/>
                  </a:cubicBezTo>
                </a:path>
              </a:pathLst>
            </a:custGeom>
            <a:solidFill>
              <a:schemeClr val="bg1"/>
            </a:solidFill>
            <a:ln w="9525" algn="ctr">
              <a:solidFill>
                <a:schemeClr val="bg1"/>
              </a:solidFill>
              <a:round/>
              <a:headEnd/>
              <a:tailEnd/>
            </a:ln>
          </p:spPr>
          <p:txBody>
            <a:bodyPr anchor="ctr"/>
            <a:lstStyle/>
            <a:p>
              <a:endParaRPr lang="en-US"/>
            </a:p>
          </p:txBody>
        </p:sp>
        <p:pic>
          <p:nvPicPr>
            <p:cNvPr id="9317" name="Picture 2"/>
            <p:cNvPicPr>
              <a:picLocks noChangeAspect="1" noChangeArrowheads="1"/>
            </p:cNvPicPr>
            <p:nvPr/>
          </p:nvPicPr>
          <p:blipFill>
            <a:blip r:embed="rId7" cstate="print">
              <a:clrChange>
                <a:clrFrom>
                  <a:srgbClr val="81A0AB"/>
                </a:clrFrom>
                <a:clrTo>
                  <a:srgbClr val="81A0AB">
                    <a:alpha val="0"/>
                  </a:srgbClr>
                </a:clrTo>
              </a:clrChange>
              <a:extLst>
                <a:ext uri="{28A0092B-C50C-407E-A947-70E740481C1C}">
                  <a14:useLocalDpi xmlns:a14="http://schemas.microsoft.com/office/drawing/2010/main" val="0"/>
                </a:ext>
              </a:extLst>
            </a:blip>
            <a:srcRect/>
            <a:stretch>
              <a:fillRect/>
            </a:stretch>
          </p:blipFill>
          <p:spPr bwMode="auto">
            <a:xfrm>
              <a:off x="2743201" y="1490331"/>
              <a:ext cx="1221238" cy="169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 name="Picture 3"/>
            <p:cNvPicPr>
              <a:picLocks noChangeAspect="1" noChangeArrowheads="1"/>
            </p:cNvPicPr>
            <p:nvPr/>
          </p:nvPicPr>
          <p:blipFill>
            <a:blip r:embed="rId8">
              <a:clrChange>
                <a:clrFrom>
                  <a:srgbClr val="81A0AB"/>
                </a:clrFrom>
                <a:clrTo>
                  <a:srgbClr val="81A0AB">
                    <a:alpha val="0"/>
                  </a:srgbClr>
                </a:clrTo>
              </a:clrChange>
              <a:extLst>
                <a:ext uri="{28A0092B-C50C-407E-A947-70E740481C1C}">
                  <a14:useLocalDpi xmlns:a14="http://schemas.microsoft.com/office/drawing/2010/main" val="0"/>
                </a:ext>
              </a:extLst>
            </a:blip>
            <a:srcRect/>
            <a:stretch>
              <a:fillRect/>
            </a:stretch>
          </p:blipFill>
          <p:spPr bwMode="auto">
            <a:xfrm>
              <a:off x="4233620" y="1490331"/>
              <a:ext cx="1190846" cy="169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AutoShape 15"/>
            <p:cNvSpPr>
              <a:spLocks noChangeArrowheads="1"/>
            </p:cNvSpPr>
            <p:nvPr/>
          </p:nvSpPr>
          <p:spPr bwMode="auto">
            <a:xfrm>
              <a:off x="3844413" y="2188954"/>
              <a:ext cx="418143" cy="188212"/>
            </a:xfrm>
            <a:prstGeom prst="notchedRightArrow">
              <a:avLst>
                <a:gd name="adj1" fmla="val 50000"/>
                <a:gd name="adj2" fmla="val 53333"/>
              </a:avLst>
            </a:prstGeom>
            <a:solidFill>
              <a:schemeClr val="tx2">
                <a:lumMod val="75000"/>
              </a:schemeClr>
            </a:solidFill>
            <a:ln w="12700" cap="rnd">
              <a:noFill/>
              <a:miter lim="800000"/>
              <a:headEnd/>
              <a:tailEnd/>
            </a:ln>
          </p:spPr>
          <p:txBody>
            <a:bodyPr wrap="none" anchor="ctr"/>
            <a:lstStyle/>
            <a:p>
              <a:pPr algn="ctr" eaLnBrk="0" hangingPunct="0">
                <a:defRPr/>
              </a:pPr>
              <a:endParaRPr lang="en-US"/>
            </a:p>
          </p:txBody>
        </p:sp>
        <p:pic>
          <p:nvPicPr>
            <p:cNvPr id="9320" name="Picture 2"/>
            <p:cNvPicPr>
              <a:picLocks noChangeAspect="1" noChangeArrowheads="1"/>
            </p:cNvPicPr>
            <p:nvPr/>
          </p:nvPicPr>
          <p:blipFill>
            <a:blip r:embed="rId9">
              <a:clrChange>
                <a:clrFrom>
                  <a:srgbClr val="81A0AB"/>
                </a:clrFrom>
                <a:clrTo>
                  <a:srgbClr val="81A0AB">
                    <a:alpha val="0"/>
                  </a:srgbClr>
                </a:clrTo>
              </a:clrChange>
              <a:extLst>
                <a:ext uri="{28A0092B-C50C-407E-A947-70E740481C1C}">
                  <a14:useLocalDpi xmlns:a14="http://schemas.microsoft.com/office/drawing/2010/main" val="0"/>
                </a:ext>
              </a:extLst>
            </a:blip>
            <a:srcRect l="38712" t="57384" r="37296" b="34680"/>
            <a:stretch>
              <a:fillRect/>
            </a:stretch>
          </p:blipFill>
          <p:spPr bwMode="auto">
            <a:xfrm rot="-9434286">
              <a:off x="2936093" y="2348463"/>
              <a:ext cx="292750" cy="13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 name="Picture 2"/>
            <p:cNvPicPr>
              <a:picLocks noChangeAspect="1" noChangeArrowheads="1"/>
            </p:cNvPicPr>
            <p:nvPr/>
          </p:nvPicPr>
          <p:blipFill>
            <a:blip r:embed="rId9">
              <a:clrChange>
                <a:clrFrom>
                  <a:srgbClr val="81A0AB"/>
                </a:clrFrom>
                <a:clrTo>
                  <a:srgbClr val="81A0AB">
                    <a:alpha val="0"/>
                  </a:srgbClr>
                </a:clrTo>
              </a:clrChange>
              <a:extLst>
                <a:ext uri="{28A0092B-C50C-407E-A947-70E740481C1C}">
                  <a14:useLocalDpi xmlns:a14="http://schemas.microsoft.com/office/drawing/2010/main" val="0"/>
                </a:ext>
              </a:extLst>
            </a:blip>
            <a:srcRect l="38712" t="57384" r="37296" b="34680"/>
            <a:stretch>
              <a:fillRect/>
            </a:stretch>
          </p:blipFill>
          <p:spPr bwMode="auto">
            <a:xfrm rot="-9434286">
              <a:off x="3218299" y="2190418"/>
              <a:ext cx="292750" cy="13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2" name="Picture 3"/>
            <p:cNvPicPr>
              <a:picLocks noChangeAspect="1" noChangeArrowheads="1"/>
            </p:cNvPicPr>
            <p:nvPr/>
          </p:nvPicPr>
          <p:blipFill>
            <a:blip r:embed="rId10" cstate="print">
              <a:clrChange>
                <a:clrFrom>
                  <a:srgbClr val="81A0AB"/>
                </a:clrFrom>
                <a:clrTo>
                  <a:srgbClr val="81A0AB">
                    <a:alpha val="0"/>
                  </a:srgbClr>
                </a:clrTo>
              </a:clrChange>
              <a:extLst>
                <a:ext uri="{28A0092B-C50C-407E-A947-70E740481C1C}">
                  <a14:useLocalDpi xmlns:a14="http://schemas.microsoft.com/office/drawing/2010/main" val="0"/>
                </a:ext>
              </a:extLst>
            </a:blip>
            <a:srcRect l="37186" t="24146" r="52335" b="69479"/>
            <a:stretch>
              <a:fillRect/>
            </a:stretch>
          </p:blipFill>
          <p:spPr bwMode="auto">
            <a:xfrm rot="1944011">
              <a:off x="4482333" y="2136934"/>
              <a:ext cx="124667" cy="10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23" name="Group 27"/>
            <p:cNvGrpSpPr>
              <a:grpSpLocks/>
            </p:cNvGrpSpPr>
            <p:nvPr/>
          </p:nvGrpSpPr>
          <p:grpSpPr bwMode="auto">
            <a:xfrm>
              <a:off x="3008042" y="1718085"/>
              <a:ext cx="676054" cy="531825"/>
              <a:chOff x="1897063" y="1897063"/>
              <a:chExt cx="1729902" cy="1405695"/>
            </a:xfrm>
          </p:grpSpPr>
          <p:pic>
            <p:nvPicPr>
              <p:cNvPr id="9324" name="Picture 2"/>
              <p:cNvPicPr>
                <a:picLocks noChangeAspect="1" noChangeArrowheads="1"/>
              </p:cNvPicPr>
              <p:nvPr/>
            </p:nvPicPr>
            <p:blipFill>
              <a:blip r:embed="rId9" cstate="print">
                <a:clrChange>
                  <a:clrFrom>
                    <a:srgbClr val="81A0AB"/>
                  </a:clrFrom>
                  <a:clrTo>
                    <a:srgbClr val="81A0AB">
                      <a:alpha val="0"/>
                    </a:srgbClr>
                  </a:clrTo>
                </a:clrChange>
                <a:extLst>
                  <a:ext uri="{28A0092B-C50C-407E-A947-70E740481C1C}">
                    <a14:useLocalDpi xmlns:a14="http://schemas.microsoft.com/office/drawing/2010/main" val="0"/>
                  </a:ext>
                </a:extLst>
              </a:blip>
              <a:srcRect l="45917" t="74194" r="37296" b="19556"/>
              <a:stretch>
                <a:fillRect/>
              </a:stretch>
            </p:blipFill>
            <p:spPr bwMode="auto">
              <a:xfrm>
                <a:off x="3044825" y="3021013"/>
                <a:ext cx="525463" cy="28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5" name="Picture 2"/>
              <p:cNvPicPr>
                <a:picLocks noChangeAspect="1" noChangeArrowheads="1"/>
              </p:cNvPicPr>
              <p:nvPr/>
            </p:nvPicPr>
            <p:blipFill>
              <a:blip r:embed="rId7" cstate="print">
                <a:clrChange>
                  <a:clrFrom>
                    <a:srgbClr val="81A0AB"/>
                  </a:clrFrom>
                  <a:clrTo>
                    <a:srgbClr val="81A0AB">
                      <a:alpha val="0"/>
                    </a:srgbClr>
                  </a:clrTo>
                </a:clrChange>
                <a:extLst>
                  <a:ext uri="{28A0092B-C50C-407E-A947-70E740481C1C}">
                    <a14:useLocalDpi xmlns:a14="http://schemas.microsoft.com/office/drawing/2010/main" val="0"/>
                  </a:ext>
                </a:extLst>
              </a:blip>
              <a:srcRect l="7408" t="16158" r="72076" b="69295"/>
              <a:stretch>
                <a:fillRect/>
              </a:stretch>
            </p:blipFill>
            <p:spPr bwMode="auto">
              <a:xfrm>
                <a:off x="2985615" y="2286475"/>
                <a:ext cx="6413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6" name="Picture 3"/>
              <p:cNvPicPr>
                <a:picLocks noChangeAspect="1" noChangeArrowheads="1"/>
              </p:cNvPicPr>
              <p:nvPr/>
            </p:nvPicPr>
            <p:blipFill>
              <a:blip r:embed="rId11" cstate="print">
                <a:clrChange>
                  <a:clrFrom>
                    <a:srgbClr val="81A0AB"/>
                  </a:clrFrom>
                  <a:clrTo>
                    <a:srgbClr val="81A0AB">
                      <a:alpha val="0"/>
                    </a:srgbClr>
                  </a:clrTo>
                </a:clrChange>
                <a:extLst>
                  <a:ext uri="{28A0092B-C50C-407E-A947-70E740481C1C}">
                    <a14:useLocalDpi xmlns:a14="http://schemas.microsoft.com/office/drawing/2010/main" val="0"/>
                  </a:ext>
                </a:extLst>
              </a:blip>
              <a:srcRect l="37186" t="24146" r="52335" b="69479"/>
              <a:stretch>
                <a:fillRect/>
              </a:stretch>
            </p:blipFill>
            <p:spPr bwMode="auto">
              <a:xfrm>
                <a:off x="1897063" y="1897063"/>
                <a:ext cx="3206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7" name="Picture 3"/>
              <p:cNvPicPr>
                <a:picLocks noChangeAspect="1" noChangeArrowheads="1"/>
              </p:cNvPicPr>
              <p:nvPr/>
            </p:nvPicPr>
            <p:blipFill>
              <a:blip r:embed="rId11" cstate="print">
                <a:clrChange>
                  <a:clrFrom>
                    <a:srgbClr val="81A0AB"/>
                  </a:clrFrom>
                  <a:clrTo>
                    <a:srgbClr val="81A0AB">
                      <a:alpha val="0"/>
                    </a:srgbClr>
                  </a:clrTo>
                </a:clrChange>
                <a:extLst>
                  <a:ext uri="{28A0092B-C50C-407E-A947-70E740481C1C}">
                    <a14:useLocalDpi xmlns:a14="http://schemas.microsoft.com/office/drawing/2010/main" val="0"/>
                  </a:ext>
                </a:extLst>
              </a:blip>
              <a:srcRect l="37186" t="24146" r="52335" b="69479"/>
              <a:stretch>
                <a:fillRect/>
              </a:stretch>
            </p:blipFill>
            <p:spPr bwMode="auto">
              <a:xfrm>
                <a:off x="1971675" y="2135188"/>
                <a:ext cx="3206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8" name="Picture 3"/>
              <p:cNvPicPr>
                <a:picLocks noChangeAspect="1" noChangeArrowheads="1"/>
              </p:cNvPicPr>
              <p:nvPr/>
            </p:nvPicPr>
            <p:blipFill>
              <a:blip r:embed="rId11" cstate="print">
                <a:clrChange>
                  <a:clrFrom>
                    <a:srgbClr val="81A0AB"/>
                  </a:clrFrom>
                  <a:clrTo>
                    <a:srgbClr val="81A0AB">
                      <a:alpha val="0"/>
                    </a:srgbClr>
                  </a:clrTo>
                </a:clrChange>
                <a:extLst>
                  <a:ext uri="{28A0092B-C50C-407E-A947-70E740481C1C}">
                    <a14:useLocalDpi xmlns:a14="http://schemas.microsoft.com/office/drawing/2010/main" val="0"/>
                  </a:ext>
                </a:extLst>
              </a:blip>
              <a:srcRect l="34521" t="21506" r="52335" b="69479"/>
              <a:stretch>
                <a:fillRect/>
              </a:stretch>
            </p:blipFill>
            <p:spPr bwMode="auto">
              <a:xfrm>
                <a:off x="2163170" y="2204113"/>
                <a:ext cx="402230" cy="40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9" name="Picture 3"/>
              <p:cNvPicPr>
                <a:picLocks noChangeAspect="1" noChangeArrowheads="1"/>
              </p:cNvPicPr>
              <p:nvPr/>
            </p:nvPicPr>
            <p:blipFill>
              <a:blip r:embed="rId10">
                <a:clrChange>
                  <a:clrFrom>
                    <a:srgbClr val="81A0AB"/>
                  </a:clrFrom>
                  <a:clrTo>
                    <a:srgbClr val="81A0AB">
                      <a:alpha val="0"/>
                    </a:srgbClr>
                  </a:clrTo>
                </a:clrChange>
                <a:extLst>
                  <a:ext uri="{28A0092B-C50C-407E-A947-70E740481C1C}">
                    <a14:useLocalDpi xmlns:a14="http://schemas.microsoft.com/office/drawing/2010/main" val="0"/>
                  </a:ext>
                </a:extLst>
              </a:blip>
              <a:srcRect l="37796" t="20074" r="52335" b="69479"/>
              <a:stretch>
                <a:fillRect/>
              </a:stretch>
            </p:blipFill>
            <p:spPr bwMode="auto">
              <a:xfrm>
                <a:off x="2333767" y="2210937"/>
                <a:ext cx="300535" cy="47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0" name="Picture 3"/>
              <p:cNvPicPr>
                <a:picLocks noChangeAspect="1" noChangeArrowheads="1"/>
              </p:cNvPicPr>
              <p:nvPr/>
            </p:nvPicPr>
            <p:blipFill>
              <a:blip r:embed="rId11" cstate="print">
                <a:clrChange>
                  <a:clrFrom>
                    <a:srgbClr val="81A0AB"/>
                  </a:clrFrom>
                  <a:clrTo>
                    <a:srgbClr val="81A0AB">
                      <a:alpha val="0"/>
                    </a:srgbClr>
                  </a:clrTo>
                </a:clrChange>
                <a:extLst>
                  <a:ext uri="{28A0092B-C50C-407E-A947-70E740481C1C}">
                    <a14:useLocalDpi xmlns:a14="http://schemas.microsoft.com/office/drawing/2010/main" val="0"/>
                  </a:ext>
                </a:extLst>
              </a:blip>
              <a:srcRect l="37186" t="26828" r="48859" b="69214"/>
              <a:stretch>
                <a:fillRect/>
              </a:stretch>
            </p:blipFill>
            <p:spPr bwMode="auto">
              <a:xfrm>
                <a:off x="2705100" y="2599899"/>
                <a:ext cx="427061" cy="17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1" name="Picture 3"/>
              <p:cNvPicPr>
                <a:picLocks noChangeAspect="1" noChangeArrowheads="1"/>
              </p:cNvPicPr>
              <p:nvPr/>
            </p:nvPicPr>
            <p:blipFill>
              <a:blip r:embed="rId10" cstate="print">
                <a:clrChange>
                  <a:clrFrom>
                    <a:srgbClr val="81A0AB"/>
                  </a:clrFrom>
                  <a:clrTo>
                    <a:srgbClr val="81A0AB">
                      <a:alpha val="0"/>
                    </a:srgbClr>
                  </a:clrTo>
                </a:clrChange>
                <a:extLst>
                  <a:ext uri="{28A0092B-C50C-407E-A947-70E740481C1C}">
                    <a14:useLocalDpi xmlns:a14="http://schemas.microsoft.com/office/drawing/2010/main" val="0"/>
                  </a:ext>
                </a:extLst>
              </a:blip>
              <a:srcRect l="37186" t="24146" r="52335" b="69479"/>
              <a:stretch>
                <a:fillRect/>
              </a:stretch>
            </p:blipFill>
            <p:spPr bwMode="auto">
              <a:xfrm>
                <a:off x="2193925" y="1976438"/>
                <a:ext cx="3190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2" name="Picture 3"/>
              <p:cNvPicPr>
                <a:picLocks noChangeAspect="1" noChangeArrowheads="1"/>
              </p:cNvPicPr>
              <p:nvPr/>
            </p:nvPicPr>
            <p:blipFill>
              <a:blip r:embed="rId10" cstate="print">
                <a:clrChange>
                  <a:clrFrom>
                    <a:srgbClr val="81A0AB"/>
                  </a:clrFrom>
                  <a:clrTo>
                    <a:srgbClr val="81A0AB">
                      <a:alpha val="0"/>
                    </a:srgbClr>
                  </a:clrTo>
                </a:clrChange>
                <a:extLst>
                  <a:ext uri="{28A0092B-C50C-407E-A947-70E740481C1C}">
                    <a14:useLocalDpi xmlns:a14="http://schemas.microsoft.com/office/drawing/2010/main" val="0"/>
                  </a:ext>
                </a:extLst>
              </a:blip>
              <a:srcRect l="37186" t="24146" r="52335" b="69479"/>
              <a:stretch>
                <a:fillRect/>
              </a:stretch>
            </p:blipFill>
            <p:spPr bwMode="auto">
              <a:xfrm>
                <a:off x="2562225" y="2128838"/>
                <a:ext cx="3190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3" name="Picture 3"/>
              <p:cNvPicPr>
                <a:picLocks noChangeAspect="1" noChangeArrowheads="1"/>
              </p:cNvPicPr>
              <p:nvPr/>
            </p:nvPicPr>
            <p:blipFill>
              <a:blip r:embed="rId10" cstate="print">
                <a:clrChange>
                  <a:clrFrom>
                    <a:srgbClr val="81A0AB"/>
                  </a:clrFrom>
                  <a:clrTo>
                    <a:srgbClr val="81A0AB">
                      <a:alpha val="0"/>
                    </a:srgbClr>
                  </a:clrTo>
                </a:clrChange>
                <a:extLst>
                  <a:ext uri="{28A0092B-C50C-407E-A947-70E740481C1C}">
                    <a14:useLocalDpi xmlns:a14="http://schemas.microsoft.com/office/drawing/2010/main" val="0"/>
                  </a:ext>
                </a:extLst>
              </a:blip>
              <a:srcRect l="37186" t="24146" r="52335" b="69479"/>
              <a:stretch>
                <a:fillRect/>
              </a:stretch>
            </p:blipFill>
            <p:spPr bwMode="auto">
              <a:xfrm>
                <a:off x="2809875" y="2281238"/>
                <a:ext cx="3190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4" name="Picture 3"/>
              <p:cNvPicPr>
                <a:picLocks noChangeAspect="1" noChangeArrowheads="1"/>
              </p:cNvPicPr>
              <p:nvPr/>
            </p:nvPicPr>
            <p:blipFill>
              <a:blip r:embed="rId11" cstate="print">
                <a:clrChange>
                  <a:clrFrom>
                    <a:srgbClr val="81A0AB"/>
                  </a:clrFrom>
                  <a:clrTo>
                    <a:srgbClr val="81A0AB">
                      <a:alpha val="0"/>
                    </a:srgbClr>
                  </a:clrTo>
                </a:clrChange>
                <a:extLst>
                  <a:ext uri="{28A0092B-C50C-407E-A947-70E740481C1C}">
                    <a14:useLocalDpi xmlns:a14="http://schemas.microsoft.com/office/drawing/2010/main" val="0"/>
                  </a:ext>
                </a:extLst>
              </a:blip>
              <a:srcRect l="34521" t="21506" r="52335" b="69479"/>
              <a:stretch>
                <a:fillRect/>
              </a:stretch>
            </p:blipFill>
            <p:spPr bwMode="auto">
              <a:xfrm>
                <a:off x="2315570" y="2356513"/>
                <a:ext cx="402230" cy="40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232" name="Double Bracket 57"/>
          <p:cNvSpPr>
            <a:spLocks noChangeArrowheads="1"/>
          </p:cNvSpPr>
          <p:nvPr/>
        </p:nvSpPr>
        <p:spPr bwMode="auto">
          <a:xfrm>
            <a:off x="4500034" y="1143000"/>
            <a:ext cx="1807633" cy="666750"/>
          </a:xfrm>
          <a:prstGeom prst="bracketPair">
            <a:avLst>
              <a:gd name="adj" fmla="val 5731"/>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0" hangingPunct="0"/>
            <a:endParaRPr lang="en-US"/>
          </a:p>
        </p:txBody>
      </p:sp>
      <p:sp>
        <p:nvSpPr>
          <p:cNvPr id="9233" name="TextBox 58"/>
          <p:cNvSpPr txBox="1">
            <a:spLocks noChangeArrowheads="1"/>
          </p:cNvSpPr>
          <p:nvPr/>
        </p:nvSpPr>
        <p:spPr bwMode="auto">
          <a:xfrm>
            <a:off x="4023785" y="1336676"/>
            <a:ext cx="3850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i="1"/>
              <a:t>N*</a:t>
            </a:r>
          </a:p>
        </p:txBody>
      </p:sp>
      <p:pic>
        <p:nvPicPr>
          <p:cNvPr id="9234" name="Picture 2"/>
          <p:cNvPicPr>
            <a:picLocks noChangeAspect="1" noChangeArrowheads="1"/>
          </p:cNvPicPr>
          <p:nvPr/>
        </p:nvPicPr>
        <p:blipFill>
          <a:blip r:embed="rId12">
            <a:clrChange>
              <a:clrFrom>
                <a:srgbClr val="81A0AB"/>
              </a:clrFrom>
              <a:clrTo>
                <a:srgbClr val="81A0AB">
                  <a:alpha val="0"/>
                </a:srgbClr>
              </a:clrTo>
            </a:clrChange>
            <a:extLst>
              <a:ext uri="{28A0092B-C50C-407E-A947-70E740481C1C}">
                <a14:useLocalDpi xmlns:a14="http://schemas.microsoft.com/office/drawing/2010/main" val="0"/>
              </a:ext>
            </a:extLst>
          </a:blip>
          <a:srcRect l="8076" t="34326" r="22501"/>
          <a:stretch>
            <a:fillRect/>
          </a:stretch>
        </p:blipFill>
        <p:spPr bwMode="auto">
          <a:xfrm>
            <a:off x="711201" y="1598614"/>
            <a:ext cx="1198033"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Slide Number Placeholder 1"/>
          <p:cNvSpPr>
            <a:spLocks noGrp="1"/>
          </p:cNvSpPr>
          <p:nvPr>
            <p:ph type="sldNum" sz="quarter" idx="4294967295"/>
          </p:nvPr>
        </p:nvSpPr>
        <p:spPr bwMode="auto">
          <a:xfrm>
            <a:off x="12793133" y="7440613"/>
            <a:ext cx="2540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9C25A29-2ECD-4081-A02F-A2AC98300AAE}" type="slidenum">
              <a:rPr lang="en-US"/>
              <a:pPr eaLnBrk="1" hangingPunct="1"/>
              <a:t>39</a:t>
            </a:fld>
            <a:endParaRPr lang="en-US"/>
          </a:p>
        </p:txBody>
      </p:sp>
      <p:sp>
        <p:nvSpPr>
          <p:cNvPr id="9236" name="Slide Number Placeholder 3"/>
          <p:cNvSpPr txBox="1">
            <a:spLocks noGrp="1"/>
          </p:cNvSpPr>
          <p:nvPr/>
        </p:nvSpPr>
        <p:spPr bwMode="auto">
          <a:xfrm>
            <a:off x="12793133" y="7440613"/>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784B38F-A71E-45CF-A2F7-9DF0E8845225}" type="slidenum">
              <a:rPr lang="en-US" sz="1400"/>
              <a:pPr algn="r" eaLnBrk="1" hangingPunct="1"/>
              <a:t>39</a:t>
            </a:fld>
            <a:endParaRPr lang="en-US" sz="1400"/>
          </a:p>
        </p:txBody>
      </p:sp>
      <p:sp>
        <p:nvSpPr>
          <p:cNvPr id="146" name="Freeform 3"/>
          <p:cNvSpPr>
            <a:spLocks noChangeArrowheads="1"/>
          </p:cNvSpPr>
          <p:nvPr/>
        </p:nvSpPr>
        <p:spPr bwMode="auto">
          <a:xfrm>
            <a:off x="2133600" y="2792413"/>
            <a:ext cx="1219200" cy="457200"/>
          </a:xfrm>
          <a:custGeom>
            <a:avLst/>
            <a:gdLst>
              <a:gd name="T0" fmla="*/ 2147483647 w 594"/>
              <a:gd name="T1" fmla="*/ 2147483647 h 802"/>
              <a:gd name="T2" fmla="*/ 2147483647 w 594"/>
              <a:gd name="T3" fmla="*/ 2147483647 h 802"/>
              <a:gd name="T4" fmla="*/ 2147483647 w 594"/>
              <a:gd name="T5" fmla="*/ 2147483647 h 802"/>
              <a:gd name="T6" fmla="*/ 2147483647 w 594"/>
              <a:gd name="T7" fmla="*/ 2147483647 h 802"/>
              <a:gd name="T8" fmla="*/ 2147483647 w 594"/>
              <a:gd name="T9" fmla="*/ 2147483647 h 802"/>
              <a:gd name="T10" fmla="*/ 2147483647 w 594"/>
              <a:gd name="T11" fmla="*/ 2147483647 h 802"/>
              <a:gd name="T12" fmla="*/ 2147483647 w 594"/>
              <a:gd name="T13" fmla="*/ 2147483647 h 802"/>
              <a:gd name="T14" fmla="*/ 0 60000 65536"/>
              <a:gd name="T15" fmla="*/ 0 60000 65536"/>
              <a:gd name="T16" fmla="*/ 0 60000 65536"/>
              <a:gd name="T17" fmla="*/ 0 60000 65536"/>
              <a:gd name="T18" fmla="*/ 0 60000 65536"/>
              <a:gd name="T19" fmla="*/ 0 60000 65536"/>
              <a:gd name="T20" fmla="*/ 0 60000 65536"/>
              <a:gd name="T21" fmla="*/ 0 w 594"/>
              <a:gd name="T22" fmla="*/ 0 h 802"/>
              <a:gd name="T23" fmla="*/ 594 w 594"/>
              <a:gd name="T24" fmla="*/ 802 h 8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4" h="802">
                <a:moveTo>
                  <a:pt x="16" y="396"/>
                </a:moveTo>
                <a:cubicBezTo>
                  <a:pt x="0" y="276"/>
                  <a:pt x="146" y="48"/>
                  <a:pt x="242" y="24"/>
                </a:cubicBezTo>
                <a:cubicBezTo>
                  <a:pt x="338" y="0"/>
                  <a:pt x="482" y="46"/>
                  <a:pt x="530" y="110"/>
                </a:cubicBezTo>
                <a:cubicBezTo>
                  <a:pt x="578" y="174"/>
                  <a:pt x="407" y="247"/>
                  <a:pt x="422" y="398"/>
                </a:cubicBezTo>
                <a:cubicBezTo>
                  <a:pt x="437" y="549"/>
                  <a:pt x="594" y="528"/>
                  <a:pt x="594" y="665"/>
                </a:cubicBezTo>
                <a:cubicBezTo>
                  <a:pt x="594" y="802"/>
                  <a:pt x="400" y="756"/>
                  <a:pt x="304" y="732"/>
                </a:cubicBezTo>
                <a:cubicBezTo>
                  <a:pt x="208" y="708"/>
                  <a:pt x="32" y="516"/>
                  <a:pt x="16" y="396"/>
                </a:cubicBezTo>
                <a:close/>
              </a:path>
            </a:pathLst>
          </a:custGeom>
          <a:gradFill rotWithShape="1">
            <a:gsLst>
              <a:gs pos="0">
                <a:srgbClr val="636163"/>
              </a:gs>
              <a:gs pos="100000">
                <a:srgbClr val="D7D1D7"/>
              </a:gs>
            </a:gsLst>
            <a:lin ang="5400000" scaled="1"/>
          </a:gradFill>
          <a:ln w="9360">
            <a:solidFill>
              <a:srgbClr val="523F61"/>
            </a:solidFill>
            <a:round/>
            <a:headEnd/>
            <a:tailEnd/>
          </a:ln>
        </p:spPr>
        <p:txBody>
          <a:bodyPr wrap="none" anchor="ctr"/>
          <a:lstStyle/>
          <a:p>
            <a:endParaRPr lang="en-US"/>
          </a:p>
        </p:txBody>
      </p:sp>
      <p:sp>
        <p:nvSpPr>
          <p:cNvPr id="9238" name="Rectangle 28"/>
          <p:cNvSpPr>
            <a:spLocks noChangeArrowheads="1"/>
          </p:cNvSpPr>
          <p:nvPr/>
        </p:nvSpPr>
        <p:spPr bwMode="auto">
          <a:xfrm>
            <a:off x="8746067" y="927101"/>
            <a:ext cx="24553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333333"/>
              </a:solidFill>
            </a:endParaRPr>
          </a:p>
        </p:txBody>
      </p:sp>
      <p:sp>
        <p:nvSpPr>
          <p:cNvPr id="9239" name="Rectangle 29"/>
          <p:cNvSpPr>
            <a:spLocks noChangeArrowheads="1"/>
          </p:cNvSpPr>
          <p:nvPr/>
        </p:nvSpPr>
        <p:spPr bwMode="auto">
          <a:xfrm>
            <a:off x="8746067" y="927101"/>
            <a:ext cx="24553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333333"/>
              </a:solidFill>
            </a:endParaRPr>
          </a:p>
        </p:txBody>
      </p:sp>
      <p:sp>
        <p:nvSpPr>
          <p:cNvPr id="9240" name="Text Box 30"/>
          <p:cNvSpPr txBox="1">
            <a:spLocks noChangeArrowheads="1"/>
          </p:cNvSpPr>
          <p:nvPr/>
        </p:nvSpPr>
        <p:spPr bwMode="auto">
          <a:xfrm>
            <a:off x="7806267" y="992188"/>
            <a:ext cx="184731"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buClr>
                <a:srgbClr val="523F61"/>
              </a:buClr>
              <a:buSzPct val="100000"/>
              <a:buFont typeface="Times New Roman" pitchFamily="18" charset="0"/>
              <a:buNone/>
            </a:pPr>
            <a:endParaRPr lang="en-US" sz="1400">
              <a:solidFill>
                <a:srgbClr val="6600FF"/>
              </a:solidFill>
              <a:ea typeface="Arial Unicode MS" pitchFamily="34" charset="-128"/>
              <a:cs typeface="Arial Unicode MS" pitchFamily="34" charset="-128"/>
            </a:endParaRPr>
          </a:p>
        </p:txBody>
      </p:sp>
      <p:sp>
        <p:nvSpPr>
          <p:cNvPr id="151" name="Freeform 83"/>
          <p:cNvSpPr>
            <a:spLocks noChangeArrowheads="1"/>
          </p:cNvSpPr>
          <p:nvPr/>
        </p:nvSpPr>
        <p:spPr bwMode="auto">
          <a:xfrm>
            <a:off x="3767667" y="2286001"/>
            <a:ext cx="840317" cy="798513"/>
          </a:xfrm>
          <a:custGeom>
            <a:avLst/>
            <a:gdLst>
              <a:gd name="T0" fmla="*/ 2147483647 w 594"/>
              <a:gd name="T1" fmla="*/ 2147483647 h 802"/>
              <a:gd name="T2" fmla="*/ 2147483647 w 594"/>
              <a:gd name="T3" fmla="*/ 2147483647 h 802"/>
              <a:gd name="T4" fmla="*/ 2147483647 w 594"/>
              <a:gd name="T5" fmla="*/ 2147483647 h 802"/>
              <a:gd name="T6" fmla="*/ 2147483647 w 594"/>
              <a:gd name="T7" fmla="*/ 2147483647 h 802"/>
              <a:gd name="T8" fmla="*/ 2147483647 w 594"/>
              <a:gd name="T9" fmla="*/ 2147483647 h 802"/>
              <a:gd name="T10" fmla="*/ 2147483647 w 594"/>
              <a:gd name="T11" fmla="*/ 2147483647 h 802"/>
              <a:gd name="T12" fmla="*/ 2147483647 w 594"/>
              <a:gd name="T13" fmla="*/ 2147483647 h 802"/>
              <a:gd name="T14" fmla="*/ 0 60000 65536"/>
              <a:gd name="T15" fmla="*/ 0 60000 65536"/>
              <a:gd name="T16" fmla="*/ 0 60000 65536"/>
              <a:gd name="T17" fmla="*/ 0 60000 65536"/>
              <a:gd name="T18" fmla="*/ 0 60000 65536"/>
              <a:gd name="T19" fmla="*/ 0 60000 65536"/>
              <a:gd name="T20" fmla="*/ 0 60000 65536"/>
              <a:gd name="T21" fmla="*/ 0 w 594"/>
              <a:gd name="T22" fmla="*/ 0 h 802"/>
              <a:gd name="T23" fmla="*/ 594 w 594"/>
              <a:gd name="T24" fmla="*/ 802 h 8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4" h="802">
                <a:moveTo>
                  <a:pt x="16" y="396"/>
                </a:moveTo>
                <a:cubicBezTo>
                  <a:pt x="0" y="276"/>
                  <a:pt x="146" y="48"/>
                  <a:pt x="242" y="24"/>
                </a:cubicBezTo>
                <a:cubicBezTo>
                  <a:pt x="338" y="0"/>
                  <a:pt x="482" y="46"/>
                  <a:pt x="530" y="110"/>
                </a:cubicBezTo>
                <a:cubicBezTo>
                  <a:pt x="578" y="174"/>
                  <a:pt x="407" y="247"/>
                  <a:pt x="422" y="398"/>
                </a:cubicBezTo>
                <a:cubicBezTo>
                  <a:pt x="437" y="549"/>
                  <a:pt x="594" y="528"/>
                  <a:pt x="594" y="665"/>
                </a:cubicBezTo>
                <a:cubicBezTo>
                  <a:pt x="594" y="802"/>
                  <a:pt x="400" y="756"/>
                  <a:pt x="304" y="732"/>
                </a:cubicBezTo>
                <a:cubicBezTo>
                  <a:pt x="208" y="708"/>
                  <a:pt x="32" y="516"/>
                  <a:pt x="16" y="396"/>
                </a:cubicBezTo>
                <a:close/>
              </a:path>
            </a:pathLst>
          </a:custGeom>
          <a:gradFill rotWithShape="1">
            <a:gsLst>
              <a:gs pos="0">
                <a:srgbClr val="636163"/>
              </a:gs>
              <a:gs pos="100000">
                <a:srgbClr val="D7D1D7"/>
              </a:gs>
            </a:gsLst>
            <a:lin ang="5400000" scaled="1"/>
          </a:gradFill>
          <a:ln w="9360">
            <a:solidFill>
              <a:srgbClr val="523F61"/>
            </a:solidFill>
            <a:round/>
            <a:headEnd/>
            <a:tailEnd/>
          </a:ln>
        </p:spPr>
        <p:txBody>
          <a:bodyPr wrap="none" anchor="ctr"/>
          <a:lstStyle/>
          <a:p>
            <a:endParaRPr lang="en-US"/>
          </a:p>
        </p:txBody>
      </p:sp>
      <p:sp>
        <p:nvSpPr>
          <p:cNvPr id="152" name="Text Box 4"/>
          <p:cNvSpPr txBox="1">
            <a:spLocks noChangeArrowheads="1"/>
          </p:cNvSpPr>
          <p:nvPr/>
        </p:nvSpPr>
        <p:spPr bwMode="auto">
          <a:xfrm>
            <a:off x="3788834" y="2551114"/>
            <a:ext cx="369310"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333333"/>
              </a:buClr>
              <a:buSzPct val="100000"/>
              <a:buFont typeface="Arial" pitchFamily="34" charset="0"/>
              <a:buNone/>
            </a:pPr>
            <a:r>
              <a:rPr lang="en-GB">
                <a:solidFill>
                  <a:srgbClr val="333333"/>
                </a:solidFill>
                <a:ea typeface="Arial Unicode MS" pitchFamily="34" charset="-128"/>
                <a:cs typeface="Arial Unicode MS" pitchFamily="34" charset="-128"/>
              </a:rPr>
              <a:t>P</a:t>
            </a:r>
            <a:r>
              <a:rPr lang="en-GB" i="1" baseline="-25000">
                <a:solidFill>
                  <a:srgbClr val="333333"/>
                </a:solidFill>
                <a:ea typeface="Arial Unicode MS" pitchFamily="34" charset="-128"/>
                <a:cs typeface="Arial Unicode MS" pitchFamily="34" charset="-128"/>
              </a:rPr>
              <a:t>i</a:t>
            </a:r>
          </a:p>
        </p:txBody>
      </p:sp>
      <p:sp>
        <p:nvSpPr>
          <p:cNvPr id="153" name="Text Box 5"/>
          <p:cNvSpPr txBox="1">
            <a:spLocks noChangeArrowheads="1"/>
          </p:cNvSpPr>
          <p:nvPr/>
        </p:nvSpPr>
        <p:spPr bwMode="auto">
          <a:xfrm>
            <a:off x="5429252" y="3641726"/>
            <a:ext cx="335646"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FFFFFF"/>
              </a:buClr>
              <a:buSzPct val="100000"/>
              <a:buFont typeface="Arial" pitchFamily="34" charset="0"/>
              <a:buNone/>
            </a:pPr>
            <a:r>
              <a:rPr lang="en-GB">
                <a:solidFill>
                  <a:srgbClr val="FFFFFF"/>
                </a:solidFill>
                <a:ea typeface="Arial Unicode MS" pitchFamily="34" charset="-128"/>
                <a:cs typeface="Arial Unicode MS" pitchFamily="34" charset="-128"/>
              </a:rPr>
              <a:t>A</a:t>
            </a:r>
          </a:p>
        </p:txBody>
      </p:sp>
      <p:grpSp>
        <p:nvGrpSpPr>
          <p:cNvPr id="4" name="Group 6"/>
          <p:cNvGrpSpPr>
            <a:grpSpLocks/>
          </p:cNvGrpSpPr>
          <p:nvPr/>
        </p:nvGrpSpPr>
        <p:grpSpPr bwMode="auto">
          <a:xfrm>
            <a:off x="3704066" y="3248025"/>
            <a:ext cx="969533" cy="800100"/>
            <a:chOff x="662" y="1516"/>
            <a:chExt cx="481" cy="528"/>
          </a:xfrm>
        </p:grpSpPr>
        <p:sp>
          <p:nvSpPr>
            <p:cNvPr id="9310" name="Freeform 7"/>
            <p:cNvSpPr>
              <a:spLocks noChangeArrowheads="1"/>
            </p:cNvSpPr>
            <p:nvPr/>
          </p:nvSpPr>
          <p:spPr bwMode="auto">
            <a:xfrm>
              <a:off x="726" y="1516"/>
              <a:ext cx="417" cy="528"/>
            </a:xfrm>
            <a:custGeom>
              <a:avLst/>
              <a:gdLst>
                <a:gd name="T0" fmla="*/ 6 w 594"/>
                <a:gd name="T1" fmla="*/ 113 h 802"/>
                <a:gd name="T2" fmla="*/ 84 w 594"/>
                <a:gd name="T3" fmla="*/ 7 h 802"/>
                <a:gd name="T4" fmla="*/ 183 w 594"/>
                <a:gd name="T5" fmla="*/ 31 h 802"/>
                <a:gd name="T6" fmla="*/ 146 w 594"/>
                <a:gd name="T7" fmla="*/ 113 h 802"/>
                <a:gd name="T8" fmla="*/ 206 w 594"/>
                <a:gd name="T9" fmla="*/ 190 h 802"/>
                <a:gd name="T10" fmla="*/ 105 w 594"/>
                <a:gd name="T11" fmla="*/ 209 h 802"/>
                <a:gd name="T12" fmla="*/ 6 w 594"/>
                <a:gd name="T13" fmla="*/ 113 h 802"/>
                <a:gd name="T14" fmla="*/ 0 60000 65536"/>
                <a:gd name="T15" fmla="*/ 0 60000 65536"/>
                <a:gd name="T16" fmla="*/ 0 60000 65536"/>
                <a:gd name="T17" fmla="*/ 0 60000 65536"/>
                <a:gd name="T18" fmla="*/ 0 60000 65536"/>
                <a:gd name="T19" fmla="*/ 0 60000 65536"/>
                <a:gd name="T20" fmla="*/ 0 60000 65536"/>
                <a:gd name="T21" fmla="*/ 0 w 594"/>
                <a:gd name="T22" fmla="*/ 0 h 802"/>
                <a:gd name="T23" fmla="*/ 594 w 594"/>
                <a:gd name="T24" fmla="*/ 802 h 8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4" h="802">
                  <a:moveTo>
                    <a:pt x="16" y="396"/>
                  </a:moveTo>
                  <a:cubicBezTo>
                    <a:pt x="0" y="276"/>
                    <a:pt x="146" y="48"/>
                    <a:pt x="242" y="24"/>
                  </a:cubicBezTo>
                  <a:cubicBezTo>
                    <a:pt x="338" y="0"/>
                    <a:pt x="482" y="46"/>
                    <a:pt x="530" y="110"/>
                  </a:cubicBezTo>
                  <a:cubicBezTo>
                    <a:pt x="578" y="174"/>
                    <a:pt x="407" y="247"/>
                    <a:pt x="422" y="398"/>
                  </a:cubicBezTo>
                  <a:cubicBezTo>
                    <a:pt x="437" y="549"/>
                    <a:pt x="594" y="528"/>
                    <a:pt x="594" y="665"/>
                  </a:cubicBezTo>
                  <a:cubicBezTo>
                    <a:pt x="594" y="802"/>
                    <a:pt x="400" y="756"/>
                    <a:pt x="304" y="732"/>
                  </a:cubicBezTo>
                  <a:cubicBezTo>
                    <a:pt x="208" y="708"/>
                    <a:pt x="32" y="516"/>
                    <a:pt x="16" y="396"/>
                  </a:cubicBezTo>
                  <a:close/>
                </a:path>
              </a:pathLst>
            </a:custGeom>
            <a:gradFill rotWithShape="1">
              <a:gsLst>
                <a:gs pos="0">
                  <a:srgbClr val="636163"/>
                </a:gs>
                <a:gs pos="100000">
                  <a:srgbClr val="D7D1D7"/>
                </a:gs>
              </a:gsLst>
              <a:lin ang="5400000" scaled="1"/>
            </a:gradFill>
            <a:ln w="9360">
              <a:solidFill>
                <a:srgbClr val="523F61"/>
              </a:solidFill>
              <a:round/>
              <a:headEnd/>
              <a:tailEnd/>
            </a:ln>
          </p:spPr>
          <p:txBody>
            <a:bodyPr wrap="none" anchor="ctr"/>
            <a:lstStyle/>
            <a:p>
              <a:endParaRPr lang="en-US"/>
            </a:p>
          </p:txBody>
        </p:sp>
        <p:sp>
          <p:nvSpPr>
            <p:cNvPr id="9311" name="Text Box 8"/>
            <p:cNvSpPr txBox="1">
              <a:spLocks noChangeArrowheads="1"/>
            </p:cNvSpPr>
            <p:nvPr/>
          </p:nvSpPr>
          <p:spPr bwMode="auto">
            <a:xfrm>
              <a:off x="762" y="1692"/>
              <a:ext cx="18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333333"/>
                </a:buClr>
                <a:buSzPct val="100000"/>
                <a:buFont typeface="Arial" pitchFamily="34" charset="0"/>
                <a:buNone/>
              </a:pPr>
              <a:r>
                <a:rPr lang="en-GB">
                  <a:solidFill>
                    <a:srgbClr val="333333"/>
                  </a:solidFill>
                  <a:ea typeface="Arial Unicode MS" pitchFamily="34" charset="-128"/>
                  <a:cs typeface="Arial Unicode MS" pitchFamily="34" charset="-128"/>
                </a:rPr>
                <a:t>P</a:t>
              </a:r>
              <a:r>
                <a:rPr lang="en-GB" i="1" baseline="-25000">
                  <a:solidFill>
                    <a:srgbClr val="333333"/>
                  </a:solidFill>
                  <a:ea typeface="Arial Unicode MS" pitchFamily="34" charset="-128"/>
                  <a:cs typeface="Arial Unicode MS" pitchFamily="34" charset="-128"/>
                </a:rPr>
                <a:t>i</a:t>
              </a:r>
            </a:p>
          </p:txBody>
        </p:sp>
        <p:grpSp>
          <p:nvGrpSpPr>
            <p:cNvPr id="9312" name="Group 9"/>
            <p:cNvGrpSpPr>
              <a:grpSpLocks/>
            </p:cNvGrpSpPr>
            <p:nvPr/>
          </p:nvGrpSpPr>
          <p:grpSpPr bwMode="auto">
            <a:xfrm>
              <a:off x="662" y="1819"/>
              <a:ext cx="100" cy="32"/>
              <a:chOff x="4163" y="1863"/>
              <a:chExt cx="100" cy="32"/>
            </a:xfrm>
          </p:grpSpPr>
          <p:sp>
            <p:nvSpPr>
              <p:cNvPr id="9313" name="Oval 10"/>
              <p:cNvSpPr>
                <a:spLocks noChangeArrowheads="1"/>
              </p:cNvSpPr>
              <p:nvPr/>
            </p:nvSpPr>
            <p:spPr bwMode="auto">
              <a:xfrm rot="10800000">
                <a:off x="4163" y="1863"/>
                <a:ext cx="33" cy="32"/>
              </a:xfrm>
              <a:prstGeom prst="ellipse">
                <a:avLst/>
              </a:prstGeom>
              <a:solidFill>
                <a:srgbClr val="D7D1D7"/>
              </a:solidFill>
              <a:ln w="9360">
                <a:solidFill>
                  <a:srgbClr val="523F61"/>
                </a:solidFill>
                <a:miter lim="800000"/>
                <a:headEnd/>
                <a:tailEnd/>
              </a:ln>
            </p:spPr>
            <p:txBody>
              <a:bodyPr wrap="none" anchor="ctr"/>
              <a:lstStyle/>
              <a:p>
                <a:endParaRPr lang="en-US">
                  <a:solidFill>
                    <a:srgbClr val="333333"/>
                  </a:solidFill>
                </a:endParaRPr>
              </a:p>
            </p:txBody>
          </p:sp>
          <p:sp>
            <p:nvSpPr>
              <p:cNvPr id="9314" name="Freeform 11"/>
              <p:cNvSpPr>
                <a:spLocks noChangeArrowheads="1"/>
              </p:cNvSpPr>
              <p:nvPr/>
            </p:nvSpPr>
            <p:spPr bwMode="auto">
              <a:xfrm rot="10800000">
                <a:off x="4189" y="1880"/>
                <a:ext cx="74" cy="3"/>
              </a:xfrm>
              <a:custGeom>
                <a:avLst/>
                <a:gdLst>
                  <a:gd name="T0" fmla="*/ 0 w 105"/>
                  <a:gd name="T1" fmla="*/ 0 h 5"/>
                  <a:gd name="T2" fmla="*/ 37 w 105"/>
                  <a:gd name="T3" fmla="*/ 1 h 5"/>
                  <a:gd name="T4" fmla="*/ 0 60000 65536"/>
                  <a:gd name="T5" fmla="*/ 0 60000 65536"/>
                  <a:gd name="T6" fmla="*/ 0 w 105"/>
                  <a:gd name="T7" fmla="*/ 0 h 5"/>
                  <a:gd name="T8" fmla="*/ 105 w 105"/>
                  <a:gd name="T9" fmla="*/ 5 h 5"/>
                </a:gdLst>
                <a:ahLst/>
                <a:cxnLst>
                  <a:cxn ang="T4">
                    <a:pos x="T0" y="T1"/>
                  </a:cxn>
                  <a:cxn ang="T5">
                    <a:pos x="T2" y="T3"/>
                  </a:cxn>
                </a:cxnLst>
                <a:rect l="T6" t="T7" r="T8" b="T9"/>
                <a:pathLst>
                  <a:path w="105" h="5">
                    <a:moveTo>
                      <a:pt x="0" y="0"/>
                    </a:moveTo>
                    <a:cubicBezTo>
                      <a:pt x="18" y="1"/>
                      <a:pt x="83" y="4"/>
                      <a:pt x="105" y="5"/>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60" name="Freeform 12"/>
          <p:cNvSpPr>
            <a:spLocks noChangeArrowheads="1"/>
          </p:cNvSpPr>
          <p:nvPr/>
        </p:nvSpPr>
        <p:spPr bwMode="auto">
          <a:xfrm>
            <a:off x="3816351" y="4222750"/>
            <a:ext cx="840316" cy="800100"/>
          </a:xfrm>
          <a:custGeom>
            <a:avLst/>
            <a:gdLst>
              <a:gd name="T0" fmla="*/ 2147483647 w 594"/>
              <a:gd name="T1" fmla="*/ 2147483647 h 802"/>
              <a:gd name="T2" fmla="*/ 2147483647 w 594"/>
              <a:gd name="T3" fmla="*/ 2147483647 h 802"/>
              <a:gd name="T4" fmla="*/ 2147483647 w 594"/>
              <a:gd name="T5" fmla="*/ 2147483647 h 802"/>
              <a:gd name="T6" fmla="*/ 2147483647 w 594"/>
              <a:gd name="T7" fmla="*/ 2147483647 h 802"/>
              <a:gd name="T8" fmla="*/ 2147483647 w 594"/>
              <a:gd name="T9" fmla="*/ 2147483647 h 802"/>
              <a:gd name="T10" fmla="*/ 2147483647 w 594"/>
              <a:gd name="T11" fmla="*/ 2147483647 h 802"/>
              <a:gd name="T12" fmla="*/ 2147483647 w 594"/>
              <a:gd name="T13" fmla="*/ 2147483647 h 802"/>
              <a:gd name="T14" fmla="*/ 0 60000 65536"/>
              <a:gd name="T15" fmla="*/ 0 60000 65536"/>
              <a:gd name="T16" fmla="*/ 0 60000 65536"/>
              <a:gd name="T17" fmla="*/ 0 60000 65536"/>
              <a:gd name="T18" fmla="*/ 0 60000 65536"/>
              <a:gd name="T19" fmla="*/ 0 60000 65536"/>
              <a:gd name="T20" fmla="*/ 0 60000 65536"/>
              <a:gd name="T21" fmla="*/ 0 w 594"/>
              <a:gd name="T22" fmla="*/ 0 h 802"/>
              <a:gd name="T23" fmla="*/ 594 w 594"/>
              <a:gd name="T24" fmla="*/ 802 h 8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4" h="802">
                <a:moveTo>
                  <a:pt x="16" y="396"/>
                </a:moveTo>
                <a:cubicBezTo>
                  <a:pt x="0" y="276"/>
                  <a:pt x="146" y="48"/>
                  <a:pt x="242" y="24"/>
                </a:cubicBezTo>
                <a:cubicBezTo>
                  <a:pt x="338" y="0"/>
                  <a:pt x="482" y="46"/>
                  <a:pt x="530" y="110"/>
                </a:cubicBezTo>
                <a:cubicBezTo>
                  <a:pt x="578" y="174"/>
                  <a:pt x="407" y="247"/>
                  <a:pt x="422" y="398"/>
                </a:cubicBezTo>
                <a:cubicBezTo>
                  <a:pt x="437" y="549"/>
                  <a:pt x="594" y="528"/>
                  <a:pt x="594" y="665"/>
                </a:cubicBezTo>
                <a:cubicBezTo>
                  <a:pt x="594" y="802"/>
                  <a:pt x="400" y="756"/>
                  <a:pt x="304" y="732"/>
                </a:cubicBezTo>
                <a:cubicBezTo>
                  <a:pt x="208" y="708"/>
                  <a:pt x="32" y="516"/>
                  <a:pt x="16" y="396"/>
                </a:cubicBezTo>
                <a:close/>
              </a:path>
            </a:pathLst>
          </a:custGeom>
          <a:gradFill rotWithShape="1">
            <a:gsLst>
              <a:gs pos="0">
                <a:srgbClr val="636163"/>
              </a:gs>
              <a:gs pos="100000">
                <a:srgbClr val="D7D1D7"/>
              </a:gs>
            </a:gsLst>
            <a:lin ang="5400000" scaled="1"/>
          </a:gradFill>
          <a:ln w="9360">
            <a:solidFill>
              <a:srgbClr val="523F61"/>
            </a:solidFill>
            <a:round/>
            <a:headEnd/>
            <a:tailEnd/>
          </a:ln>
        </p:spPr>
        <p:txBody>
          <a:bodyPr wrap="none" anchor="ctr"/>
          <a:lstStyle/>
          <a:p>
            <a:endParaRPr lang="en-US"/>
          </a:p>
        </p:txBody>
      </p:sp>
      <p:sp>
        <p:nvSpPr>
          <p:cNvPr id="161" name="Freeform 13"/>
          <p:cNvSpPr>
            <a:spLocks noChangeArrowheads="1"/>
          </p:cNvSpPr>
          <p:nvPr/>
        </p:nvSpPr>
        <p:spPr bwMode="auto">
          <a:xfrm>
            <a:off x="4781551" y="4306889"/>
            <a:ext cx="186267" cy="92075"/>
          </a:xfrm>
          <a:custGeom>
            <a:avLst/>
            <a:gdLst>
              <a:gd name="T0" fmla="*/ 0 w 131"/>
              <a:gd name="T1" fmla="*/ 2147483647 h 94"/>
              <a:gd name="T2" fmla="*/ 2147483647 w 131"/>
              <a:gd name="T3" fmla="*/ 2147483647 h 94"/>
              <a:gd name="T4" fmla="*/ 2147483647 w 131"/>
              <a:gd name="T5" fmla="*/ 0 h 94"/>
              <a:gd name="T6" fmla="*/ 0 60000 65536"/>
              <a:gd name="T7" fmla="*/ 0 60000 65536"/>
              <a:gd name="T8" fmla="*/ 0 60000 65536"/>
              <a:gd name="T9" fmla="*/ 0 w 131"/>
              <a:gd name="T10" fmla="*/ 0 h 94"/>
              <a:gd name="T11" fmla="*/ 131 w 131"/>
              <a:gd name="T12" fmla="*/ 94 h 94"/>
            </a:gdLst>
            <a:ahLst/>
            <a:cxnLst>
              <a:cxn ang="T6">
                <a:pos x="T0" y="T1"/>
              </a:cxn>
              <a:cxn ang="T7">
                <a:pos x="T2" y="T3"/>
              </a:cxn>
              <a:cxn ang="T8">
                <a:pos x="T4" y="T5"/>
              </a:cxn>
            </a:cxnLst>
            <a:rect l="T9" t="T10" r="T11" b="T12"/>
            <a:pathLst>
              <a:path w="131" h="94">
                <a:moveTo>
                  <a:pt x="0" y="94"/>
                </a:moveTo>
                <a:cubicBezTo>
                  <a:pt x="9" y="83"/>
                  <a:pt x="32" y="42"/>
                  <a:pt x="54" y="26"/>
                </a:cubicBezTo>
                <a:cubicBezTo>
                  <a:pt x="76" y="10"/>
                  <a:pt x="115" y="5"/>
                  <a:pt x="131" y="0"/>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2" name="Text Box 14"/>
          <p:cNvSpPr txBox="1">
            <a:spLocks noChangeArrowheads="1"/>
          </p:cNvSpPr>
          <p:nvPr/>
        </p:nvSpPr>
        <p:spPr bwMode="auto">
          <a:xfrm>
            <a:off x="3920067" y="4489451"/>
            <a:ext cx="335646"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333333"/>
              </a:buClr>
              <a:buSzPct val="100000"/>
              <a:buFont typeface="Arial" pitchFamily="34" charset="0"/>
              <a:buNone/>
            </a:pPr>
            <a:r>
              <a:rPr lang="en-GB">
                <a:solidFill>
                  <a:srgbClr val="333333"/>
                </a:solidFill>
                <a:ea typeface="Arial Unicode MS" pitchFamily="34" charset="-128"/>
                <a:cs typeface="Arial Unicode MS" pitchFamily="34" charset="-128"/>
              </a:rPr>
              <a:t>P</a:t>
            </a:r>
            <a:endParaRPr lang="en-GB" i="1" baseline="-25000">
              <a:solidFill>
                <a:srgbClr val="333333"/>
              </a:solidFill>
              <a:ea typeface="Arial Unicode MS" pitchFamily="34" charset="-128"/>
              <a:cs typeface="Arial Unicode MS" pitchFamily="34" charset="-128"/>
            </a:endParaRPr>
          </a:p>
        </p:txBody>
      </p:sp>
      <p:sp>
        <p:nvSpPr>
          <p:cNvPr id="163" name="AutoShape 15"/>
          <p:cNvSpPr>
            <a:spLocks noChangeArrowheads="1"/>
          </p:cNvSpPr>
          <p:nvPr/>
        </p:nvSpPr>
        <p:spPr bwMode="auto">
          <a:xfrm>
            <a:off x="4868333" y="4176714"/>
            <a:ext cx="273051" cy="192087"/>
          </a:xfrm>
          <a:prstGeom prst="star5">
            <a:avLst/>
          </a:prstGeom>
          <a:solidFill>
            <a:srgbClr val="FFFF00"/>
          </a:solidFill>
          <a:ln w="9360">
            <a:solidFill>
              <a:srgbClr val="523F61"/>
            </a:solidFill>
            <a:miter lim="800000"/>
            <a:headEnd/>
            <a:tailEnd/>
          </a:ln>
          <a:effectLst/>
        </p:spPr>
        <p:txBody>
          <a:bodyPr wrap="none" anchor="ctr"/>
          <a:lstStyle/>
          <a:p>
            <a:pPr>
              <a:defRPr/>
            </a:pPr>
            <a:endParaRPr lang="en-US">
              <a:solidFill>
                <a:srgbClr val="333333"/>
              </a:solidFill>
              <a:latin typeface="Arial" charset="0"/>
            </a:endParaRPr>
          </a:p>
        </p:txBody>
      </p:sp>
      <p:grpSp>
        <p:nvGrpSpPr>
          <p:cNvPr id="6" name="Group 16"/>
          <p:cNvGrpSpPr>
            <a:grpSpLocks/>
          </p:cNvGrpSpPr>
          <p:nvPr/>
        </p:nvGrpSpPr>
        <p:grpSpPr bwMode="auto">
          <a:xfrm>
            <a:off x="3685117" y="4679951"/>
            <a:ext cx="203200" cy="47625"/>
            <a:chOff x="4162" y="2432"/>
            <a:chExt cx="101" cy="31"/>
          </a:xfrm>
        </p:grpSpPr>
        <p:sp>
          <p:nvSpPr>
            <p:cNvPr id="9308" name="Oval 17"/>
            <p:cNvSpPr>
              <a:spLocks noChangeArrowheads="1"/>
            </p:cNvSpPr>
            <p:nvPr/>
          </p:nvSpPr>
          <p:spPr bwMode="auto">
            <a:xfrm rot="10800000">
              <a:off x="4163" y="2433"/>
              <a:ext cx="33" cy="32"/>
            </a:xfrm>
            <a:prstGeom prst="ellipse">
              <a:avLst/>
            </a:prstGeom>
            <a:solidFill>
              <a:srgbClr val="D7D1D7"/>
            </a:solidFill>
            <a:ln w="9360">
              <a:solidFill>
                <a:srgbClr val="523F61"/>
              </a:solidFill>
              <a:miter lim="800000"/>
              <a:headEnd/>
              <a:tailEnd/>
            </a:ln>
          </p:spPr>
          <p:txBody>
            <a:bodyPr wrap="none" anchor="ctr"/>
            <a:lstStyle/>
            <a:p>
              <a:endParaRPr lang="en-US">
                <a:solidFill>
                  <a:srgbClr val="333333"/>
                </a:solidFill>
              </a:endParaRPr>
            </a:p>
          </p:txBody>
        </p:sp>
        <p:sp>
          <p:nvSpPr>
            <p:cNvPr id="9309" name="Freeform 18"/>
            <p:cNvSpPr>
              <a:spLocks noChangeArrowheads="1"/>
            </p:cNvSpPr>
            <p:nvPr/>
          </p:nvSpPr>
          <p:spPr bwMode="auto">
            <a:xfrm rot="10800000">
              <a:off x="4190" y="2450"/>
              <a:ext cx="74" cy="3"/>
            </a:xfrm>
            <a:custGeom>
              <a:avLst/>
              <a:gdLst>
                <a:gd name="T0" fmla="*/ 0 w 105"/>
                <a:gd name="T1" fmla="*/ 0 h 5"/>
                <a:gd name="T2" fmla="*/ 37 w 105"/>
                <a:gd name="T3" fmla="*/ 1 h 5"/>
                <a:gd name="T4" fmla="*/ 0 60000 65536"/>
                <a:gd name="T5" fmla="*/ 0 60000 65536"/>
                <a:gd name="T6" fmla="*/ 0 w 105"/>
                <a:gd name="T7" fmla="*/ 0 h 5"/>
                <a:gd name="T8" fmla="*/ 105 w 105"/>
                <a:gd name="T9" fmla="*/ 5 h 5"/>
              </a:gdLst>
              <a:ahLst/>
              <a:cxnLst>
                <a:cxn ang="T4">
                  <a:pos x="T0" y="T1"/>
                </a:cxn>
                <a:cxn ang="T5">
                  <a:pos x="T2" y="T3"/>
                </a:cxn>
              </a:cxnLst>
              <a:rect l="T6" t="T7" r="T8" b="T9"/>
              <a:pathLst>
                <a:path w="105" h="5">
                  <a:moveTo>
                    <a:pt x="0" y="0"/>
                  </a:moveTo>
                  <a:cubicBezTo>
                    <a:pt x="18" y="1"/>
                    <a:pt x="83" y="4"/>
                    <a:pt x="105" y="5"/>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67" name="Freeform 19"/>
          <p:cNvSpPr>
            <a:spLocks noChangeArrowheads="1"/>
          </p:cNvSpPr>
          <p:nvPr/>
        </p:nvSpPr>
        <p:spPr bwMode="auto">
          <a:xfrm>
            <a:off x="3263900" y="5168901"/>
            <a:ext cx="840317" cy="798513"/>
          </a:xfrm>
          <a:custGeom>
            <a:avLst/>
            <a:gdLst>
              <a:gd name="T0" fmla="*/ 2147483647 w 594"/>
              <a:gd name="T1" fmla="*/ 2147483647 h 802"/>
              <a:gd name="T2" fmla="*/ 2147483647 w 594"/>
              <a:gd name="T3" fmla="*/ 2147483647 h 802"/>
              <a:gd name="T4" fmla="*/ 2147483647 w 594"/>
              <a:gd name="T5" fmla="*/ 2147483647 h 802"/>
              <a:gd name="T6" fmla="*/ 2147483647 w 594"/>
              <a:gd name="T7" fmla="*/ 2147483647 h 802"/>
              <a:gd name="T8" fmla="*/ 2147483647 w 594"/>
              <a:gd name="T9" fmla="*/ 2147483647 h 802"/>
              <a:gd name="T10" fmla="*/ 2147483647 w 594"/>
              <a:gd name="T11" fmla="*/ 2147483647 h 802"/>
              <a:gd name="T12" fmla="*/ 2147483647 w 594"/>
              <a:gd name="T13" fmla="*/ 2147483647 h 802"/>
              <a:gd name="T14" fmla="*/ 0 60000 65536"/>
              <a:gd name="T15" fmla="*/ 0 60000 65536"/>
              <a:gd name="T16" fmla="*/ 0 60000 65536"/>
              <a:gd name="T17" fmla="*/ 0 60000 65536"/>
              <a:gd name="T18" fmla="*/ 0 60000 65536"/>
              <a:gd name="T19" fmla="*/ 0 60000 65536"/>
              <a:gd name="T20" fmla="*/ 0 60000 65536"/>
              <a:gd name="T21" fmla="*/ 0 w 594"/>
              <a:gd name="T22" fmla="*/ 0 h 802"/>
              <a:gd name="T23" fmla="*/ 594 w 594"/>
              <a:gd name="T24" fmla="*/ 802 h 8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4" h="802">
                <a:moveTo>
                  <a:pt x="16" y="396"/>
                </a:moveTo>
                <a:cubicBezTo>
                  <a:pt x="0" y="276"/>
                  <a:pt x="146" y="48"/>
                  <a:pt x="242" y="24"/>
                </a:cubicBezTo>
                <a:cubicBezTo>
                  <a:pt x="338" y="0"/>
                  <a:pt x="482" y="46"/>
                  <a:pt x="530" y="110"/>
                </a:cubicBezTo>
                <a:cubicBezTo>
                  <a:pt x="578" y="174"/>
                  <a:pt x="407" y="247"/>
                  <a:pt x="422" y="398"/>
                </a:cubicBezTo>
                <a:cubicBezTo>
                  <a:pt x="437" y="549"/>
                  <a:pt x="594" y="528"/>
                  <a:pt x="594" y="665"/>
                </a:cubicBezTo>
                <a:cubicBezTo>
                  <a:pt x="594" y="802"/>
                  <a:pt x="400" y="756"/>
                  <a:pt x="304" y="732"/>
                </a:cubicBezTo>
                <a:cubicBezTo>
                  <a:pt x="208" y="708"/>
                  <a:pt x="32" y="516"/>
                  <a:pt x="16" y="396"/>
                </a:cubicBezTo>
                <a:close/>
              </a:path>
            </a:pathLst>
          </a:custGeom>
          <a:gradFill rotWithShape="1">
            <a:gsLst>
              <a:gs pos="0">
                <a:srgbClr val="636163"/>
              </a:gs>
              <a:gs pos="100000">
                <a:srgbClr val="D7D1D7"/>
              </a:gs>
            </a:gsLst>
            <a:lin ang="5400000" scaled="1"/>
          </a:gradFill>
          <a:ln w="9360">
            <a:solidFill>
              <a:srgbClr val="523F61"/>
            </a:solidFill>
            <a:round/>
            <a:headEnd/>
            <a:tailEnd/>
          </a:ln>
        </p:spPr>
        <p:txBody>
          <a:bodyPr wrap="none" anchor="ctr"/>
          <a:lstStyle/>
          <a:p>
            <a:endParaRPr lang="en-US"/>
          </a:p>
        </p:txBody>
      </p:sp>
      <p:sp>
        <p:nvSpPr>
          <p:cNvPr id="168" name="Freeform 20"/>
          <p:cNvSpPr>
            <a:spLocks noChangeArrowheads="1"/>
          </p:cNvSpPr>
          <p:nvPr/>
        </p:nvSpPr>
        <p:spPr bwMode="auto">
          <a:xfrm>
            <a:off x="4226984" y="5251451"/>
            <a:ext cx="186267" cy="92075"/>
          </a:xfrm>
          <a:custGeom>
            <a:avLst/>
            <a:gdLst>
              <a:gd name="T0" fmla="*/ 0 w 131"/>
              <a:gd name="T1" fmla="*/ 2147483647 h 94"/>
              <a:gd name="T2" fmla="*/ 2147483647 w 131"/>
              <a:gd name="T3" fmla="*/ 2147483647 h 94"/>
              <a:gd name="T4" fmla="*/ 2147483647 w 131"/>
              <a:gd name="T5" fmla="*/ 0 h 94"/>
              <a:gd name="T6" fmla="*/ 0 60000 65536"/>
              <a:gd name="T7" fmla="*/ 0 60000 65536"/>
              <a:gd name="T8" fmla="*/ 0 60000 65536"/>
              <a:gd name="T9" fmla="*/ 0 w 131"/>
              <a:gd name="T10" fmla="*/ 0 h 94"/>
              <a:gd name="T11" fmla="*/ 131 w 131"/>
              <a:gd name="T12" fmla="*/ 94 h 94"/>
            </a:gdLst>
            <a:ahLst/>
            <a:cxnLst>
              <a:cxn ang="T6">
                <a:pos x="T0" y="T1"/>
              </a:cxn>
              <a:cxn ang="T7">
                <a:pos x="T2" y="T3"/>
              </a:cxn>
              <a:cxn ang="T8">
                <a:pos x="T4" y="T5"/>
              </a:cxn>
            </a:cxnLst>
            <a:rect l="T9" t="T10" r="T11" b="T12"/>
            <a:pathLst>
              <a:path w="131" h="94">
                <a:moveTo>
                  <a:pt x="0" y="94"/>
                </a:moveTo>
                <a:cubicBezTo>
                  <a:pt x="9" y="83"/>
                  <a:pt x="32" y="42"/>
                  <a:pt x="54" y="26"/>
                </a:cubicBezTo>
                <a:cubicBezTo>
                  <a:pt x="76" y="10"/>
                  <a:pt x="115" y="5"/>
                  <a:pt x="131" y="0"/>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9" name="Text Box 21"/>
          <p:cNvSpPr txBox="1">
            <a:spLocks noChangeArrowheads="1"/>
          </p:cNvSpPr>
          <p:nvPr/>
        </p:nvSpPr>
        <p:spPr bwMode="auto">
          <a:xfrm>
            <a:off x="3337985" y="5434014"/>
            <a:ext cx="369310"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333333"/>
              </a:buClr>
              <a:buSzPct val="100000"/>
              <a:buFont typeface="Arial" pitchFamily="34" charset="0"/>
              <a:buNone/>
            </a:pPr>
            <a:r>
              <a:rPr lang="en-GB">
                <a:solidFill>
                  <a:srgbClr val="333333"/>
                </a:solidFill>
                <a:ea typeface="Arial Unicode MS" pitchFamily="34" charset="-128"/>
                <a:cs typeface="Arial Unicode MS" pitchFamily="34" charset="-128"/>
              </a:rPr>
              <a:t>P</a:t>
            </a:r>
            <a:r>
              <a:rPr lang="en-GB" i="1" baseline="-25000">
                <a:solidFill>
                  <a:srgbClr val="333333"/>
                </a:solidFill>
                <a:ea typeface="Arial Unicode MS" pitchFamily="34" charset="-128"/>
                <a:cs typeface="Arial Unicode MS" pitchFamily="34" charset="-128"/>
              </a:rPr>
              <a:t>i</a:t>
            </a:r>
          </a:p>
        </p:txBody>
      </p:sp>
      <p:sp>
        <p:nvSpPr>
          <p:cNvPr id="170" name="AutoShape 22"/>
          <p:cNvSpPr>
            <a:spLocks noChangeArrowheads="1"/>
          </p:cNvSpPr>
          <p:nvPr/>
        </p:nvSpPr>
        <p:spPr bwMode="auto">
          <a:xfrm>
            <a:off x="4389967" y="5168900"/>
            <a:ext cx="270933" cy="192088"/>
          </a:xfrm>
          <a:prstGeom prst="star5">
            <a:avLst/>
          </a:prstGeom>
          <a:solidFill>
            <a:srgbClr val="FFFF00"/>
          </a:solidFill>
          <a:ln w="9360">
            <a:solidFill>
              <a:srgbClr val="523F61"/>
            </a:solidFill>
            <a:miter lim="800000"/>
            <a:headEnd/>
            <a:tailEnd/>
          </a:ln>
          <a:effectLst/>
        </p:spPr>
        <p:txBody>
          <a:bodyPr wrap="none" anchor="ctr"/>
          <a:lstStyle/>
          <a:p>
            <a:pPr>
              <a:defRPr/>
            </a:pPr>
            <a:endParaRPr lang="en-US">
              <a:solidFill>
                <a:srgbClr val="333333"/>
              </a:solidFill>
              <a:latin typeface="Arial" charset="0"/>
            </a:endParaRPr>
          </a:p>
        </p:txBody>
      </p:sp>
      <p:grpSp>
        <p:nvGrpSpPr>
          <p:cNvPr id="7" name="Group 23"/>
          <p:cNvGrpSpPr>
            <a:grpSpLocks/>
          </p:cNvGrpSpPr>
          <p:nvPr/>
        </p:nvGrpSpPr>
        <p:grpSpPr bwMode="auto">
          <a:xfrm>
            <a:off x="3130551" y="5626100"/>
            <a:ext cx="203200" cy="46038"/>
            <a:chOff x="4173" y="3038"/>
            <a:chExt cx="101" cy="31"/>
          </a:xfrm>
        </p:grpSpPr>
        <p:sp>
          <p:nvSpPr>
            <p:cNvPr id="9306" name="Oval 24"/>
            <p:cNvSpPr>
              <a:spLocks noChangeArrowheads="1"/>
            </p:cNvSpPr>
            <p:nvPr/>
          </p:nvSpPr>
          <p:spPr bwMode="auto">
            <a:xfrm rot="10800000">
              <a:off x="4174" y="3039"/>
              <a:ext cx="33" cy="32"/>
            </a:xfrm>
            <a:prstGeom prst="ellipse">
              <a:avLst/>
            </a:prstGeom>
            <a:solidFill>
              <a:srgbClr val="D7D1D7"/>
            </a:solidFill>
            <a:ln w="9360">
              <a:solidFill>
                <a:srgbClr val="523F61"/>
              </a:solidFill>
              <a:miter lim="800000"/>
              <a:headEnd/>
              <a:tailEnd/>
            </a:ln>
          </p:spPr>
          <p:txBody>
            <a:bodyPr rot="10800000" wrap="none" anchor="ctr"/>
            <a:lstStyle/>
            <a:p>
              <a:endParaRPr lang="en-US">
                <a:solidFill>
                  <a:srgbClr val="333333"/>
                </a:solidFill>
              </a:endParaRPr>
            </a:p>
          </p:txBody>
        </p:sp>
        <p:sp>
          <p:nvSpPr>
            <p:cNvPr id="9307" name="Freeform 25"/>
            <p:cNvSpPr>
              <a:spLocks noChangeArrowheads="1"/>
            </p:cNvSpPr>
            <p:nvPr/>
          </p:nvSpPr>
          <p:spPr bwMode="auto">
            <a:xfrm rot="10800000">
              <a:off x="4201" y="3056"/>
              <a:ext cx="74" cy="3"/>
            </a:xfrm>
            <a:custGeom>
              <a:avLst/>
              <a:gdLst>
                <a:gd name="T0" fmla="*/ 0 w 105"/>
                <a:gd name="T1" fmla="*/ 0 h 5"/>
                <a:gd name="T2" fmla="*/ 37 w 105"/>
                <a:gd name="T3" fmla="*/ 1 h 5"/>
                <a:gd name="T4" fmla="*/ 0 60000 65536"/>
                <a:gd name="T5" fmla="*/ 0 60000 65536"/>
                <a:gd name="T6" fmla="*/ 0 w 105"/>
                <a:gd name="T7" fmla="*/ 0 h 5"/>
                <a:gd name="T8" fmla="*/ 105 w 105"/>
                <a:gd name="T9" fmla="*/ 5 h 5"/>
              </a:gdLst>
              <a:ahLst/>
              <a:cxnLst>
                <a:cxn ang="T4">
                  <a:pos x="T0" y="T1"/>
                </a:cxn>
                <a:cxn ang="T5">
                  <a:pos x="T2" y="T3"/>
                </a:cxn>
              </a:cxnLst>
              <a:rect l="T6" t="T7" r="T8" b="T9"/>
              <a:pathLst>
                <a:path w="105" h="5">
                  <a:moveTo>
                    <a:pt x="0" y="0"/>
                  </a:moveTo>
                  <a:cubicBezTo>
                    <a:pt x="18" y="1"/>
                    <a:pt x="83" y="4"/>
                    <a:pt x="105" y="5"/>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74" name="Freeform 26"/>
          <p:cNvSpPr>
            <a:spLocks noChangeArrowheads="1"/>
          </p:cNvSpPr>
          <p:nvPr/>
        </p:nvSpPr>
        <p:spPr bwMode="auto">
          <a:xfrm>
            <a:off x="4480984" y="6372226"/>
            <a:ext cx="184149" cy="92075"/>
          </a:xfrm>
          <a:custGeom>
            <a:avLst/>
            <a:gdLst>
              <a:gd name="T0" fmla="*/ 0 w 131"/>
              <a:gd name="T1" fmla="*/ 2147483647 h 94"/>
              <a:gd name="T2" fmla="*/ 2147483647 w 131"/>
              <a:gd name="T3" fmla="*/ 2147483647 h 94"/>
              <a:gd name="T4" fmla="*/ 2147483647 w 131"/>
              <a:gd name="T5" fmla="*/ 0 h 94"/>
              <a:gd name="T6" fmla="*/ 0 60000 65536"/>
              <a:gd name="T7" fmla="*/ 0 60000 65536"/>
              <a:gd name="T8" fmla="*/ 0 60000 65536"/>
              <a:gd name="T9" fmla="*/ 0 w 131"/>
              <a:gd name="T10" fmla="*/ 0 h 94"/>
              <a:gd name="T11" fmla="*/ 131 w 131"/>
              <a:gd name="T12" fmla="*/ 94 h 94"/>
            </a:gdLst>
            <a:ahLst/>
            <a:cxnLst>
              <a:cxn ang="T6">
                <a:pos x="T0" y="T1"/>
              </a:cxn>
              <a:cxn ang="T7">
                <a:pos x="T2" y="T3"/>
              </a:cxn>
              <a:cxn ang="T8">
                <a:pos x="T4" y="T5"/>
              </a:cxn>
            </a:cxnLst>
            <a:rect l="T9" t="T10" r="T11" b="T12"/>
            <a:pathLst>
              <a:path w="131" h="94">
                <a:moveTo>
                  <a:pt x="0" y="94"/>
                </a:moveTo>
                <a:cubicBezTo>
                  <a:pt x="9" y="83"/>
                  <a:pt x="32" y="42"/>
                  <a:pt x="54" y="26"/>
                </a:cubicBezTo>
                <a:cubicBezTo>
                  <a:pt x="76" y="10"/>
                  <a:pt x="115" y="5"/>
                  <a:pt x="131" y="0"/>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 name="AutoShape 27"/>
          <p:cNvSpPr>
            <a:spLocks noChangeArrowheads="1"/>
          </p:cNvSpPr>
          <p:nvPr/>
        </p:nvSpPr>
        <p:spPr bwMode="auto">
          <a:xfrm>
            <a:off x="4582584" y="6253164"/>
            <a:ext cx="270933" cy="192087"/>
          </a:xfrm>
          <a:prstGeom prst="star5">
            <a:avLst/>
          </a:prstGeom>
          <a:solidFill>
            <a:srgbClr val="FFFF00"/>
          </a:solidFill>
          <a:ln w="9360">
            <a:solidFill>
              <a:srgbClr val="523F61"/>
            </a:solidFill>
            <a:miter lim="800000"/>
            <a:headEnd/>
            <a:tailEnd/>
          </a:ln>
          <a:effectLst/>
        </p:spPr>
        <p:txBody>
          <a:bodyPr wrap="none" anchor="ctr"/>
          <a:lstStyle/>
          <a:p>
            <a:pPr>
              <a:defRPr/>
            </a:pPr>
            <a:endParaRPr lang="en-US">
              <a:solidFill>
                <a:srgbClr val="333333"/>
              </a:solidFill>
              <a:latin typeface="Arial" charset="0"/>
            </a:endParaRPr>
          </a:p>
        </p:txBody>
      </p:sp>
      <p:grpSp>
        <p:nvGrpSpPr>
          <p:cNvPr id="8" name="Group 38"/>
          <p:cNvGrpSpPr>
            <a:grpSpLocks/>
          </p:cNvGrpSpPr>
          <p:nvPr/>
        </p:nvGrpSpPr>
        <p:grpSpPr bwMode="auto">
          <a:xfrm>
            <a:off x="5545667" y="3133725"/>
            <a:ext cx="895351" cy="571500"/>
            <a:chOff x="1452" y="1384"/>
            <a:chExt cx="444" cy="378"/>
          </a:xfrm>
        </p:grpSpPr>
        <p:sp>
          <p:nvSpPr>
            <p:cNvPr id="9304" name="Freeform 39"/>
            <p:cNvSpPr>
              <a:spLocks noChangeArrowheads="1"/>
            </p:cNvSpPr>
            <p:nvPr/>
          </p:nvSpPr>
          <p:spPr bwMode="auto">
            <a:xfrm>
              <a:off x="1452" y="1511"/>
              <a:ext cx="46" cy="106"/>
            </a:xfrm>
            <a:custGeom>
              <a:avLst/>
              <a:gdLst>
                <a:gd name="T0" fmla="*/ 3 w 55"/>
                <a:gd name="T1" fmla="*/ 0 h 135"/>
                <a:gd name="T2" fmla="*/ 32 w 55"/>
                <a:gd name="T3" fmla="*/ 35 h 135"/>
                <a:gd name="T4" fmla="*/ 0 w 55"/>
                <a:gd name="T5" fmla="*/ 65 h 135"/>
                <a:gd name="T6" fmla="*/ 0 60000 65536"/>
                <a:gd name="T7" fmla="*/ 0 60000 65536"/>
                <a:gd name="T8" fmla="*/ 0 60000 65536"/>
                <a:gd name="T9" fmla="*/ 0 w 55"/>
                <a:gd name="T10" fmla="*/ 0 h 135"/>
                <a:gd name="T11" fmla="*/ 55 w 55"/>
                <a:gd name="T12" fmla="*/ 135 h 135"/>
              </a:gdLst>
              <a:ahLst/>
              <a:cxnLst>
                <a:cxn ang="T6">
                  <a:pos x="T0" y="T1"/>
                </a:cxn>
                <a:cxn ang="T7">
                  <a:pos x="T2" y="T3"/>
                </a:cxn>
                <a:cxn ang="T8">
                  <a:pos x="T4" y="T5"/>
                </a:cxn>
              </a:cxnLst>
              <a:rect l="T9" t="T10" r="T11" b="T12"/>
              <a:pathLst>
                <a:path w="55" h="135">
                  <a:moveTo>
                    <a:pt x="6" y="0"/>
                  </a:moveTo>
                  <a:cubicBezTo>
                    <a:pt x="14" y="11"/>
                    <a:pt x="55" y="50"/>
                    <a:pt x="54" y="72"/>
                  </a:cubicBezTo>
                  <a:cubicBezTo>
                    <a:pt x="53" y="94"/>
                    <a:pt x="11" y="122"/>
                    <a:pt x="0" y="135"/>
                  </a:cubicBezTo>
                </a:path>
              </a:pathLst>
            </a:custGeom>
            <a:noFill/>
            <a:ln w="93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05" name="Oval 40"/>
            <p:cNvSpPr>
              <a:spLocks noChangeArrowheads="1"/>
            </p:cNvSpPr>
            <p:nvPr/>
          </p:nvSpPr>
          <p:spPr bwMode="auto">
            <a:xfrm>
              <a:off x="1500" y="1384"/>
              <a:ext cx="396" cy="378"/>
            </a:xfrm>
            <a:prstGeom prst="ellipse">
              <a:avLst/>
            </a:prstGeom>
            <a:gradFill rotWithShape="1">
              <a:gsLst>
                <a:gs pos="0">
                  <a:srgbClr val="F4CFA2">
                    <a:alpha val="37999"/>
                  </a:srgbClr>
                </a:gs>
                <a:gs pos="100000">
                  <a:srgbClr val="71604B"/>
                </a:gs>
              </a:gsLst>
              <a:lin ang="5400000" scaled="1"/>
            </a:gradFill>
            <a:ln w="9525">
              <a:solidFill>
                <a:schemeClr val="tx1"/>
              </a:solidFill>
              <a:round/>
              <a:headEnd/>
              <a:tailEnd/>
            </a:ln>
          </p:spPr>
          <p:txBody>
            <a:bodyPr wrap="none" anchor="ctr"/>
            <a:lstStyle/>
            <a:p>
              <a:endParaRPr lang="en-US">
                <a:solidFill>
                  <a:srgbClr val="333333"/>
                </a:solidFill>
              </a:endParaRPr>
            </a:p>
          </p:txBody>
        </p:sp>
      </p:grpSp>
      <p:grpSp>
        <p:nvGrpSpPr>
          <p:cNvPr id="9" name="Group 41"/>
          <p:cNvGrpSpPr>
            <a:grpSpLocks/>
          </p:cNvGrpSpPr>
          <p:nvPr/>
        </p:nvGrpSpPr>
        <p:grpSpPr bwMode="auto">
          <a:xfrm flipH="1">
            <a:off x="2550585" y="5486400"/>
            <a:ext cx="605367" cy="363538"/>
            <a:chOff x="4992" y="2112"/>
            <a:chExt cx="444" cy="378"/>
          </a:xfrm>
        </p:grpSpPr>
        <p:sp>
          <p:nvSpPr>
            <p:cNvPr id="9302" name="Freeform 42"/>
            <p:cNvSpPr>
              <a:spLocks noChangeArrowheads="1"/>
            </p:cNvSpPr>
            <p:nvPr/>
          </p:nvSpPr>
          <p:spPr bwMode="auto">
            <a:xfrm>
              <a:off x="4992" y="2239"/>
              <a:ext cx="46" cy="106"/>
            </a:xfrm>
            <a:custGeom>
              <a:avLst/>
              <a:gdLst>
                <a:gd name="T0" fmla="*/ 3 w 55"/>
                <a:gd name="T1" fmla="*/ 0 h 135"/>
                <a:gd name="T2" fmla="*/ 32 w 55"/>
                <a:gd name="T3" fmla="*/ 35 h 135"/>
                <a:gd name="T4" fmla="*/ 0 w 55"/>
                <a:gd name="T5" fmla="*/ 65 h 135"/>
                <a:gd name="T6" fmla="*/ 0 60000 65536"/>
                <a:gd name="T7" fmla="*/ 0 60000 65536"/>
                <a:gd name="T8" fmla="*/ 0 60000 65536"/>
                <a:gd name="T9" fmla="*/ 0 w 55"/>
                <a:gd name="T10" fmla="*/ 0 h 135"/>
                <a:gd name="T11" fmla="*/ 55 w 55"/>
                <a:gd name="T12" fmla="*/ 135 h 135"/>
              </a:gdLst>
              <a:ahLst/>
              <a:cxnLst>
                <a:cxn ang="T6">
                  <a:pos x="T0" y="T1"/>
                </a:cxn>
                <a:cxn ang="T7">
                  <a:pos x="T2" y="T3"/>
                </a:cxn>
                <a:cxn ang="T8">
                  <a:pos x="T4" y="T5"/>
                </a:cxn>
              </a:cxnLst>
              <a:rect l="T9" t="T10" r="T11" b="T12"/>
              <a:pathLst>
                <a:path w="55" h="135">
                  <a:moveTo>
                    <a:pt x="6" y="0"/>
                  </a:moveTo>
                  <a:cubicBezTo>
                    <a:pt x="14" y="11"/>
                    <a:pt x="55" y="50"/>
                    <a:pt x="54" y="72"/>
                  </a:cubicBezTo>
                  <a:cubicBezTo>
                    <a:pt x="53" y="94"/>
                    <a:pt x="11" y="122"/>
                    <a:pt x="0" y="135"/>
                  </a:cubicBezTo>
                </a:path>
              </a:pathLst>
            </a:custGeom>
            <a:noFill/>
            <a:ln w="93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03" name="Oval 43"/>
            <p:cNvSpPr>
              <a:spLocks noChangeArrowheads="1"/>
            </p:cNvSpPr>
            <p:nvPr/>
          </p:nvSpPr>
          <p:spPr bwMode="auto">
            <a:xfrm>
              <a:off x="5040" y="2112"/>
              <a:ext cx="396" cy="378"/>
            </a:xfrm>
            <a:prstGeom prst="ellipse">
              <a:avLst/>
            </a:prstGeom>
            <a:gradFill rotWithShape="1">
              <a:gsLst>
                <a:gs pos="0">
                  <a:srgbClr val="643C0C">
                    <a:alpha val="42998"/>
                  </a:srgbClr>
                </a:gs>
                <a:gs pos="100000">
                  <a:srgbClr val="2E1C06"/>
                </a:gs>
              </a:gsLst>
              <a:lin ang="5400000" scaled="1"/>
            </a:gradFill>
            <a:ln w="9525">
              <a:solidFill>
                <a:schemeClr val="tx1"/>
              </a:solidFill>
              <a:round/>
              <a:headEnd/>
              <a:tailEnd/>
            </a:ln>
          </p:spPr>
          <p:txBody>
            <a:bodyPr wrap="none" anchor="ctr"/>
            <a:lstStyle/>
            <a:p>
              <a:endParaRPr lang="en-US">
                <a:solidFill>
                  <a:srgbClr val="333333"/>
                </a:solidFill>
              </a:endParaRPr>
            </a:p>
          </p:txBody>
        </p:sp>
      </p:grpSp>
      <p:sp>
        <p:nvSpPr>
          <p:cNvPr id="182" name="Freeform 44"/>
          <p:cNvSpPr>
            <a:spLocks noChangeArrowheads="1"/>
          </p:cNvSpPr>
          <p:nvPr/>
        </p:nvSpPr>
        <p:spPr bwMode="auto">
          <a:xfrm>
            <a:off x="4028018" y="5307013"/>
            <a:ext cx="400049" cy="366712"/>
          </a:xfrm>
          <a:custGeom>
            <a:avLst/>
            <a:gdLst>
              <a:gd name="T0" fmla="*/ 0 w 281"/>
              <a:gd name="T1" fmla="*/ 2147483647 h 368"/>
              <a:gd name="T2" fmla="*/ 2147483647 w 281"/>
              <a:gd name="T3" fmla="*/ 2147483647 h 368"/>
              <a:gd name="T4" fmla="*/ 2147483647 w 281"/>
              <a:gd name="T5" fmla="*/ 2147483647 h 368"/>
              <a:gd name="T6" fmla="*/ 2147483647 w 281"/>
              <a:gd name="T7" fmla="*/ 2147483647 h 368"/>
              <a:gd name="T8" fmla="*/ 2147483647 w 281"/>
              <a:gd name="T9" fmla="*/ 2147483647 h 368"/>
              <a:gd name="T10" fmla="*/ 0 w 281"/>
              <a:gd name="T11" fmla="*/ 2147483647 h 368"/>
              <a:gd name="T12" fmla="*/ 0 60000 65536"/>
              <a:gd name="T13" fmla="*/ 0 60000 65536"/>
              <a:gd name="T14" fmla="*/ 0 60000 65536"/>
              <a:gd name="T15" fmla="*/ 0 60000 65536"/>
              <a:gd name="T16" fmla="*/ 0 60000 65536"/>
              <a:gd name="T17" fmla="*/ 0 60000 65536"/>
              <a:gd name="T18" fmla="*/ 0 w 281"/>
              <a:gd name="T19" fmla="*/ 0 h 368"/>
              <a:gd name="T20" fmla="*/ 281 w 281"/>
              <a:gd name="T21" fmla="*/ 368 h 368"/>
            </a:gdLst>
            <a:ahLst/>
            <a:cxnLst>
              <a:cxn ang="T12">
                <a:pos x="T0" y="T1"/>
              </a:cxn>
              <a:cxn ang="T13">
                <a:pos x="T2" y="T3"/>
              </a:cxn>
              <a:cxn ang="T14">
                <a:pos x="T4" y="T5"/>
              </a:cxn>
              <a:cxn ang="T15">
                <a:pos x="T6" y="T7"/>
              </a:cxn>
              <a:cxn ang="T16">
                <a:pos x="T8" y="T9"/>
              </a:cxn>
              <a:cxn ang="T17">
                <a:pos x="T10" y="T11"/>
              </a:cxn>
            </a:cxnLst>
            <a:rect l="T18" t="T19" r="T20" b="T21"/>
            <a:pathLst>
              <a:path w="281" h="368">
                <a:moveTo>
                  <a:pt x="0" y="248"/>
                </a:moveTo>
                <a:cubicBezTo>
                  <a:pt x="0" y="200"/>
                  <a:pt x="56" y="88"/>
                  <a:pt x="96" y="56"/>
                </a:cubicBezTo>
                <a:cubicBezTo>
                  <a:pt x="136" y="24"/>
                  <a:pt x="208" y="0"/>
                  <a:pt x="240" y="56"/>
                </a:cubicBezTo>
                <a:cubicBezTo>
                  <a:pt x="267" y="99"/>
                  <a:pt x="281" y="267"/>
                  <a:pt x="257" y="315"/>
                </a:cubicBezTo>
                <a:cubicBezTo>
                  <a:pt x="233" y="363"/>
                  <a:pt x="144" y="368"/>
                  <a:pt x="96" y="344"/>
                </a:cubicBezTo>
                <a:cubicBezTo>
                  <a:pt x="48" y="320"/>
                  <a:pt x="0" y="296"/>
                  <a:pt x="0" y="248"/>
                </a:cubicBezTo>
                <a:close/>
              </a:path>
            </a:pathLst>
          </a:custGeom>
          <a:gradFill rotWithShape="1">
            <a:gsLst>
              <a:gs pos="0">
                <a:srgbClr val="32B0AA"/>
              </a:gs>
              <a:gs pos="50000">
                <a:srgbClr val="17514F"/>
              </a:gs>
              <a:gs pos="100000">
                <a:srgbClr val="32B0AA"/>
              </a:gs>
            </a:gsLst>
            <a:lin ang="5400000" scaled="1"/>
          </a:gradFill>
          <a:ln w="9360">
            <a:solidFill>
              <a:srgbClr val="523F61"/>
            </a:solidFill>
            <a:round/>
            <a:headEnd/>
            <a:tailEnd/>
          </a:ln>
        </p:spPr>
        <p:txBody>
          <a:bodyPr wrap="none" anchor="ctr"/>
          <a:lstStyle/>
          <a:p>
            <a:endParaRPr lang="en-US"/>
          </a:p>
        </p:txBody>
      </p:sp>
      <p:sp>
        <p:nvSpPr>
          <p:cNvPr id="183" name="Freeform 45"/>
          <p:cNvSpPr>
            <a:spLocks noChangeArrowheads="1"/>
          </p:cNvSpPr>
          <p:nvPr/>
        </p:nvSpPr>
        <p:spPr bwMode="auto">
          <a:xfrm>
            <a:off x="4233334" y="6440489"/>
            <a:ext cx="397933" cy="365125"/>
          </a:xfrm>
          <a:custGeom>
            <a:avLst/>
            <a:gdLst>
              <a:gd name="T0" fmla="*/ 0 w 281"/>
              <a:gd name="T1" fmla="*/ 2147483647 h 368"/>
              <a:gd name="T2" fmla="*/ 2147483647 w 281"/>
              <a:gd name="T3" fmla="*/ 2147483647 h 368"/>
              <a:gd name="T4" fmla="*/ 2147483647 w 281"/>
              <a:gd name="T5" fmla="*/ 2147483647 h 368"/>
              <a:gd name="T6" fmla="*/ 2147483647 w 281"/>
              <a:gd name="T7" fmla="*/ 2147483647 h 368"/>
              <a:gd name="T8" fmla="*/ 2147483647 w 281"/>
              <a:gd name="T9" fmla="*/ 2147483647 h 368"/>
              <a:gd name="T10" fmla="*/ 0 w 281"/>
              <a:gd name="T11" fmla="*/ 2147483647 h 368"/>
              <a:gd name="T12" fmla="*/ 0 60000 65536"/>
              <a:gd name="T13" fmla="*/ 0 60000 65536"/>
              <a:gd name="T14" fmla="*/ 0 60000 65536"/>
              <a:gd name="T15" fmla="*/ 0 60000 65536"/>
              <a:gd name="T16" fmla="*/ 0 60000 65536"/>
              <a:gd name="T17" fmla="*/ 0 60000 65536"/>
              <a:gd name="T18" fmla="*/ 0 w 281"/>
              <a:gd name="T19" fmla="*/ 0 h 368"/>
              <a:gd name="T20" fmla="*/ 281 w 281"/>
              <a:gd name="T21" fmla="*/ 368 h 368"/>
            </a:gdLst>
            <a:ahLst/>
            <a:cxnLst>
              <a:cxn ang="T12">
                <a:pos x="T0" y="T1"/>
              </a:cxn>
              <a:cxn ang="T13">
                <a:pos x="T2" y="T3"/>
              </a:cxn>
              <a:cxn ang="T14">
                <a:pos x="T4" y="T5"/>
              </a:cxn>
              <a:cxn ang="T15">
                <a:pos x="T6" y="T7"/>
              </a:cxn>
              <a:cxn ang="T16">
                <a:pos x="T8" y="T9"/>
              </a:cxn>
              <a:cxn ang="T17">
                <a:pos x="T10" y="T11"/>
              </a:cxn>
            </a:cxnLst>
            <a:rect l="T18" t="T19" r="T20" b="T21"/>
            <a:pathLst>
              <a:path w="281" h="368">
                <a:moveTo>
                  <a:pt x="0" y="248"/>
                </a:moveTo>
                <a:cubicBezTo>
                  <a:pt x="0" y="200"/>
                  <a:pt x="56" y="88"/>
                  <a:pt x="96" y="56"/>
                </a:cubicBezTo>
                <a:cubicBezTo>
                  <a:pt x="136" y="24"/>
                  <a:pt x="208" y="0"/>
                  <a:pt x="240" y="56"/>
                </a:cubicBezTo>
                <a:cubicBezTo>
                  <a:pt x="267" y="99"/>
                  <a:pt x="281" y="267"/>
                  <a:pt x="257" y="315"/>
                </a:cubicBezTo>
                <a:cubicBezTo>
                  <a:pt x="233" y="363"/>
                  <a:pt x="144" y="368"/>
                  <a:pt x="96" y="344"/>
                </a:cubicBezTo>
                <a:cubicBezTo>
                  <a:pt x="48" y="320"/>
                  <a:pt x="0" y="296"/>
                  <a:pt x="0" y="248"/>
                </a:cubicBezTo>
                <a:close/>
              </a:path>
            </a:pathLst>
          </a:custGeom>
          <a:gradFill rotWithShape="1">
            <a:gsLst>
              <a:gs pos="0">
                <a:srgbClr val="32B0AA"/>
              </a:gs>
              <a:gs pos="50000">
                <a:srgbClr val="17514F"/>
              </a:gs>
              <a:gs pos="100000">
                <a:srgbClr val="32B0AA"/>
              </a:gs>
            </a:gsLst>
            <a:lin ang="5400000" scaled="1"/>
          </a:gradFill>
          <a:ln w="9360">
            <a:solidFill>
              <a:srgbClr val="523F61"/>
            </a:solidFill>
            <a:round/>
            <a:headEnd/>
            <a:tailEnd/>
          </a:ln>
        </p:spPr>
        <p:txBody>
          <a:bodyPr wrap="none" anchor="ctr"/>
          <a:lstStyle/>
          <a:p>
            <a:endParaRPr lang="en-US"/>
          </a:p>
        </p:txBody>
      </p:sp>
      <p:sp>
        <p:nvSpPr>
          <p:cNvPr id="9261" name="Text Box 46"/>
          <p:cNvSpPr txBox="1">
            <a:spLocks noChangeArrowheads="1"/>
          </p:cNvSpPr>
          <p:nvPr/>
        </p:nvSpPr>
        <p:spPr bwMode="auto">
          <a:xfrm>
            <a:off x="4214285" y="6426201"/>
            <a:ext cx="335646"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FFFFFF"/>
              </a:buClr>
              <a:buSzPct val="100000"/>
              <a:buFont typeface="Arial" pitchFamily="34" charset="0"/>
              <a:buNone/>
            </a:pPr>
            <a:r>
              <a:rPr lang="en-GB">
                <a:solidFill>
                  <a:srgbClr val="FFFFFF"/>
                </a:solidFill>
                <a:ea typeface="Arial Unicode MS" pitchFamily="34" charset="-128"/>
                <a:cs typeface="Arial Unicode MS" pitchFamily="34" charset="-128"/>
              </a:rPr>
              <a:t>A</a:t>
            </a:r>
          </a:p>
        </p:txBody>
      </p:sp>
      <p:sp>
        <p:nvSpPr>
          <p:cNvPr id="185" name="Text Box 47"/>
          <p:cNvSpPr txBox="1">
            <a:spLocks noChangeArrowheads="1"/>
          </p:cNvSpPr>
          <p:nvPr/>
        </p:nvSpPr>
        <p:spPr bwMode="auto">
          <a:xfrm>
            <a:off x="4017434" y="5307014"/>
            <a:ext cx="335646"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FFFFFF"/>
              </a:buClr>
              <a:buSzPct val="100000"/>
              <a:buFont typeface="Arial" pitchFamily="34" charset="0"/>
              <a:buNone/>
            </a:pPr>
            <a:r>
              <a:rPr lang="en-GB">
                <a:solidFill>
                  <a:srgbClr val="FFFFFF"/>
                </a:solidFill>
                <a:ea typeface="Arial Unicode MS" pitchFamily="34" charset="-128"/>
                <a:cs typeface="Arial Unicode MS" pitchFamily="34" charset="-128"/>
              </a:rPr>
              <a:t>A</a:t>
            </a:r>
          </a:p>
        </p:txBody>
      </p:sp>
      <p:sp>
        <p:nvSpPr>
          <p:cNvPr id="186" name="Freeform 48"/>
          <p:cNvSpPr>
            <a:spLocks noChangeArrowheads="1"/>
          </p:cNvSpPr>
          <p:nvPr/>
        </p:nvSpPr>
        <p:spPr bwMode="auto">
          <a:xfrm>
            <a:off x="4567767" y="4335463"/>
            <a:ext cx="400051" cy="366712"/>
          </a:xfrm>
          <a:custGeom>
            <a:avLst/>
            <a:gdLst>
              <a:gd name="T0" fmla="*/ 0 w 281"/>
              <a:gd name="T1" fmla="*/ 2147483647 h 368"/>
              <a:gd name="T2" fmla="*/ 2147483647 w 281"/>
              <a:gd name="T3" fmla="*/ 2147483647 h 368"/>
              <a:gd name="T4" fmla="*/ 2147483647 w 281"/>
              <a:gd name="T5" fmla="*/ 2147483647 h 368"/>
              <a:gd name="T6" fmla="*/ 2147483647 w 281"/>
              <a:gd name="T7" fmla="*/ 2147483647 h 368"/>
              <a:gd name="T8" fmla="*/ 2147483647 w 281"/>
              <a:gd name="T9" fmla="*/ 2147483647 h 368"/>
              <a:gd name="T10" fmla="*/ 0 w 281"/>
              <a:gd name="T11" fmla="*/ 2147483647 h 368"/>
              <a:gd name="T12" fmla="*/ 0 60000 65536"/>
              <a:gd name="T13" fmla="*/ 0 60000 65536"/>
              <a:gd name="T14" fmla="*/ 0 60000 65536"/>
              <a:gd name="T15" fmla="*/ 0 60000 65536"/>
              <a:gd name="T16" fmla="*/ 0 60000 65536"/>
              <a:gd name="T17" fmla="*/ 0 60000 65536"/>
              <a:gd name="T18" fmla="*/ 0 w 281"/>
              <a:gd name="T19" fmla="*/ 0 h 368"/>
              <a:gd name="T20" fmla="*/ 281 w 281"/>
              <a:gd name="T21" fmla="*/ 368 h 368"/>
            </a:gdLst>
            <a:ahLst/>
            <a:cxnLst>
              <a:cxn ang="T12">
                <a:pos x="T0" y="T1"/>
              </a:cxn>
              <a:cxn ang="T13">
                <a:pos x="T2" y="T3"/>
              </a:cxn>
              <a:cxn ang="T14">
                <a:pos x="T4" y="T5"/>
              </a:cxn>
              <a:cxn ang="T15">
                <a:pos x="T6" y="T7"/>
              </a:cxn>
              <a:cxn ang="T16">
                <a:pos x="T8" y="T9"/>
              </a:cxn>
              <a:cxn ang="T17">
                <a:pos x="T10" y="T11"/>
              </a:cxn>
            </a:cxnLst>
            <a:rect l="T18" t="T19" r="T20" b="T21"/>
            <a:pathLst>
              <a:path w="281" h="368">
                <a:moveTo>
                  <a:pt x="0" y="248"/>
                </a:moveTo>
                <a:cubicBezTo>
                  <a:pt x="0" y="200"/>
                  <a:pt x="56" y="88"/>
                  <a:pt x="96" y="56"/>
                </a:cubicBezTo>
                <a:cubicBezTo>
                  <a:pt x="136" y="24"/>
                  <a:pt x="208" y="0"/>
                  <a:pt x="240" y="56"/>
                </a:cubicBezTo>
                <a:cubicBezTo>
                  <a:pt x="267" y="99"/>
                  <a:pt x="281" y="267"/>
                  <a:pt x="257" y="315"/>
                </a:cubicBezTo>
                <a:cubicBezTo>
                  <a:pt x="233" y="363"/>
                  <a:pt x="144" y="368"/>
                  <a:pt x="96" y="344"/>
                </a:cubicBezTo>
                <a:cubicBezTo>
                  <a:pt x="48" y="320"/>
                  <a:pt x="0" y="296"/>
                  <a:pt x="0" y="248"/>
                </a:cubicBezTo>
                <a:close/>
              </a:path>
            </a:pathLst>
          </a:custGeom>
          <a:gradFill rotWithShape="1">
            <a:gsLst>
              <a:gs pos="0">
                <a:srgbClr val="32B0AA"/>
              </a:gs>
              <a:gs pos="50000">
                <a:srgbClr val="17514F"/>
              </a:gs>
              <a:gs pos="100000">
                <a:srgbClr val="32B0AA"/>
              </a:gs>
            </a:gsLst>
            <a:lin ang="5400000" scaled="1"/>
          </a:gradFill>
          <a:ln w="9360">
            <a:solidFill>
              <a:srgbClr val="523F61"/>
            </a:solidFill>
            <a:round/>
            <a:headEnd/>
            <a:tailEnd/>
          </a:ln>
        </p:spPr>
        <p:txBody>
          <a:bodyPr wrap="none" anchor="ctr"/>
          <a:lstStyle/>
          <a:p>
            <a:endParaRPr lang="en-US"/>
          </a:p>
        </p:txBody>
      </p:sp>
      <p:sp>
        <p:nvSpPr>
          <p:cNvPr id="187" name="Text Box 49"/>
          <p:cNvSpPr txBox="1">
            <a:spLocks noChangeArrowheads="1"/>
          </p:cNvSpPr>
          <p:nvPr/>
        </p:nvSpPr>
        <p:spPr bwMode="auto">
          <a:xfrm>
            <a:off x="4557185" y="4335464"/>
            <a:ext cx="335646"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FFFFFF"/>
              </a:buClr>
              <a:buSzPct val="100000"/>
              <a:buFont typeface="Arial" pitchFamily="34" charset="0"/>
              <a:buNone/>
            </a:pPr>
            <a:r>
              <a:rPr lang="en-GB">
                <a:solidFill>
                  <a:srgbClr val="FFFFFF"/>
                </a:solidFill>
                <a:ea typeface="Arial Unicode MS" pitchFamily="34" charset="-128"/>
                <a:cs typeface="Arial Unicode MS" pitchFamily="34" charset="-128"/>
              </a:rPr>
              <a:t>A</a:t>
            </a:r>
          </a:p>
        </p:txBody>
      </p:sp>
      <p:pic>
        <p:nvPicPr>
          <p:cNvPr id="188" name="Picture 50" descr="MCDD00943_0000[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96417" y="4189413"/>
            <a:ext cx="3556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Text Box 51"/>
          <p:cNvSpPr txBox="1">
            <a:spLocks noChangeArrowheads="1"/>
          </p:cNvSpPr>
          <p:nvPr/>
        </p:nvSpPr>
        <p:spPr bwMode="auto">
          <a:xfrm>
            <a:off x="5399617" y="4189414"/>
            <a:ext cx="3962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i="1">
                <a:solidFill>
                  <a:srgbClr val="333333"/>
                </a:solidFill>
                <a:latin typeface="Lucida Calligraphy" pitchFamily="66" charset="0"/>
              </a:rPr>
              <a:t>hv</a:t>
            </a:r>
            <a:endParaRPr lang="en-US" sz="1200">
              <a:solidFill>
                <a:srgbClr val="333333"/>
              </a:solidFill>
              <a:latin typeface="Lucida Calligraphy" pitchFamily="66" charset="0"/>
            </a:endParaRPr>
          </a:p>
        </p:txBody>
      </p:sp>
      <p:grpSp>
        <p:nvGrpSpPr>
          <p:cNvPr id="10" name="Group 52"/>
          <p:cNvGrpSpPr>
            <a:grpSpLocks/>
          </p:cNvGrpSpPr>
          <p:nvPr/>
        </p:nvGrpSpPr>
        <p:grpSpPr bwMode="auto">
          <a:xfrm>
            <a:off x="5643033" y="4189414"/>
            <a:ext cx="1210733" cy="573087"/>
            <a:chOff x="1872" y="1878"/>
            <a:chExt cx="600" cy="378"/>
          </a:xfrm>
        </p:grpSpPr>
        <p:sp>
          <p:nvSpPr>
            <p:cNvPr id="9296" name="Freeform 53"/>
            <p:cNvSpPr>
              <a:spLocks noChangeArrowheads="1"/>
            </p:cNvSpPr>
            <p:nvPr/>
          </p:nvSpPr>
          <p:spPr bwMode="auto">
            <a:xfrm>
              <a:off x="2046" y="2010"/>
              <a:ext cx="46" cy="106"/>
            </a:xfrm>
            <a:custGeom>
              <a:avLst/>
              <a:gdLst>
                <a:gd name="T0" fmla="*/ 3 w 55"/>
                <a:gd name="T1" fmla="*/ 0 h 135"/>
                <a:gd name="T2" fmla="*/ 32 w 55"/>
                <a:gd name="T3" fmla="*/ 35 h 135"/>
                <a:gd name="T4" fmla="*/ 0 w 55"/>
                <a:gd name="T5" fmla="*/ 65 h 135"/>
                <a:gd name="T6" fmla="*/ 0 60000 65536"/>
                <a:gd name="T7" fmla="*/ 0 60000 65536"/>
                <a:gd name="T8" fmla="*/ 0 60000 65536"/>
                <a:gd name="T9" fmla="*/ 0 w 55"/>
                <a:gd name="T10" fmla="*/ 0 h 135"/>
                <a:gd name="T11" fmla="*/ 55 w 55"/>
                <a:gd name="T12" fmla="*/ 135 h 135"/>
              </a:gdLst>
              <a:ahLst/>
              <a:cxnLst>
                <a:cxn ang="T6">
                  <a:pos x="T0" y="T1"/>
                </a:cxn>
                <a:cxn ang="T7">
                  <a:pos x="T2" y="T3"/>
                </a:cxn>
                <a:cxn ang="T8">
                  <a:pos x="T4" y="T5"/>
                </a:cxn>
              </a:cxnLst>
              <a:rect l="T9" t="T10" r="T11" b="T12"/>
              <a:pathLst>
                <a:path w="55" h="135">
                  <a:moveTo>
                    <a:pt x="6" y="0"/>
                  </a:moveTo>
                  <a:cubicBezTo>
                    <a:pt x="14" y="11"/>
                    <a:pt x="55" y="50"/>
                    <a:pt x="54" y="72"/>
                  </a:cubicBezTo>
                  <a:cubicBezTo>
                    <a:pt x="53" y="94"/>
                    <a:pt x="11" y="122"/>
                    <a:pt x="0" y="135"/>
                  </a:cubicBezTo>
                </a:path>
              </a:pathLst>
            </a:custGeom>
            <a:noFill/>
            <a:ln w="93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9297" name="Group 54"/>
            <p:cNvGrpSpPr>
              <a:grpSpLocks/>
            </p:cNvGrpSpPr>
            <p:nvPr/>
          </p:nvGrpSpPr>
          <p:grpSpPr bwMode="auto">
            <a:xfrm>
              <a:off x="1872" y="2016"/>
              <a:ext cx="177" cy="64"/>
              <a:chOff x="1872" y="2016"/>
              <a:chExt cx="177" cy="64"/>
            </a:xfrm>
          </p:grpSpPr>
          <p:sp>
            <p:nvSpPr>
              <p:cNvPr id="9299" name="Oval 55"/>
              <p:cNvSpPr>
                <a:spLocks noChangeArrowheads="1"/>
              </p:cNvSpPr>
              <p:nvPr/>
            </p:nvSpPr>
            <p:spPr bwMode="auto">
              <a:xfrm>
                <a:off x="2016" y="2034"/>
                <a:ext cx="33" cy="32"/>
              </a:xfrm>
              <a:prstGeom prst="ellipse">
                <a:avLst/>
              </a:prstGeom>
              <a:solidFill>
                <a:srgbClr val="D7D1D7"/>
              </a:solidFill>
              <a:ln w="9360">
                <a:solidFill>
                  <a:srgbClr val="523F61"/>
                </a:solidFill>
                <a:miter lim="800000"/>
                <a:headEnd/>
                <a:tailEnd/>
              </a:ln>
            </p:spPr>
            <p:txBody>
              <a:bodyPr wrap="none" anchor="ctr"/>
              <a:lstStyle/>
              <a:p>
                <a:endParaRPr lang="en-US">
                  <a:solidFill>
                    <a:srgbClr val="333333"/>
                  </a:solidFill>
                </a:endParaRPr>
              </a:p>
            </p:txBody>
          </p:sp>
          <p:sp>
            <p:nvSpPr>
              <p:cNvPr id="9300" name="Rectangle 56"/>
              <p:cNvSpPr>
                <a:spLocks noChangeArrowheads="1"/>
              </p:cNvSpPr>
              <p:nvPr/>
            </p:nvSpPr>
            <p:spPr bwMode="auto">
              <a:xfrm>
                <a:off x="1872" y="2016"/>
                <a:ext cx="86" cy="64"/>
              </a:xfrm>
              <a:prstGeom prst="rect">
                <a:avLst/>
              </a:prstGeom>
              <a:solidFill>
                <a:srgbClr val="FF0000"/>
              </a:solidFill>
              <a:ln w="9360">
                <a:solidFill>
                  <a:srgbClr val="523F61"/>
                </a:solidFill>
                <a:miter lim="800000"/>
                <a:headEnd/>
                <a:tailEnd/>
              </a:ln>
            </p:spPr>
            <p:txBody>
              <a:bodyPr wrap="none" anchor="ctr"/>
              <a:lstStyle/>
              <a:p>
                <a:endParaRPr lang="en-US">
                  <a:solidFill>
                    <a:srgbClr val="333333"/>
                  </a:solidFill>
                </a:endParaRPr>
              </a:p>
            </p:txBody>
          </p:sp>
          <p:sp>
            <p:nvSpPr>
              <p:cNvPr id="9301" name="Freeform 57"/>
              <p:cNvSpPr>
                <a:spLocks noChangeArrowheads="1"/>
              </p:cNvSpPr>
              <p:nvPr/>
            </p:nvSpPr>
            <p:spPr bwMode="auto">
              <a:xfrm>
                <a:off x="1944" y="2046"/>
                <a:ext cx="74" cy="3"/>
              </a:xfrm>
              <a:custGeom>
                <a:avLst/>
                <a:gdLst>
                  <a:gd name="T0" fmla="*/ 0 w 105"/>
                  <a:gd name="T1" fmla="*/ 0 h 5"/>
                  <a:gd name="T2" fmla="*/ 37 w 105"/>
                  <a:gd name="T3" fmla="*/ 1 h 5"/>
                  <a:gd name="T4" fmla="*/ 0 60000 65536"/>
                  <a:gd name="T5" fmla="*/ 0 60000 65536"/>
                  <a:gd name="T6" fmla="*/ 0 w 105"/>
                  <a:gd name="T7" fmla="*/ 0 h 5"/>
                  <a:gd name="T8" fmla="*/ 105 w 105"/>
                  <a:gd name="T9" fmla="*/ 5 h 5"/>
                </a:gdLst>
                <a:ahLst/>
                <a:cxnLst>
                  <a:cxn ang="T4">
                    <a:pos x="T0" y="T1"/>
                  </a:cxn>
                  <a:cxn ang="T5">
                    <a:pos x="T2" y="T3"/>
                  </a:cxn>
                </a:cxnLst>
                <a:rect l="T6" t="T7" r="T8" b="T9"/>
                <a:pathLst>
                  <a:path w="105" h="5">
                    <a:moveTo>
                      <a:pt x="0" y="0"/>
                    </a:moveTo>
                    <a:cubicBezTo>
                      <a:pt x="18" y="1"/>
                      <a:pt x="83" y="4"/>
                      <a:pt x="105" y="5"/>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98" name="Oval 58"/>
            <p:cNvSpPr>
              <a:spLocks noChangeArrowheads="1"/>
            </p:cNvSpPr>
            <p:nvPr/>
          </p:nvSpPr>
          <p:spPr bwMode="auto">
            <a:xfrm>
              <a:off x="2076" y="1878"/>
              <a:ext cx="396" cy="378"/>
            </a:xfrm>
            <a:prstGeom prst="ellipse">
              <a:avLst/>
            </a:prstGeom>
            <a:gradFill rotWithShape="1">
              <a:gsLst>
                <a:gs pos="0">
                  <a:srgbClr val="F4CFA2">
                    <a:alpha val="37999"/>
                  </a:srgbClr>
                </a:gs>
                <a:gs pos="100000">
                  <a:srgbClr val="71604B"/>
                </a:gs>
              </a:gsLst>
              <a:lin ang="5400000" scaled="1"/>
            </a:gradFill>
            <a:ln w="9525">
              <a:solidFill>
                <a:schemeClr val="tx1"/>
              </a:solidFill>
              <a:round/>
              <a:headEnd/>
              <a:tailEnd/>
            </a:ln>
          </p:spPr>
          <p:txBody>
            <a:bodyPr wrap="none" anchor="ctr"/>
            <a:lstStyle/>
            <a:p>
              <a:endParaRPr lang="en-US">
                <a:solidFill>
                  <a:srgbClr val="333333"/>
                </a:solidFill>
              </a:endParaRPr>
            </a:p>
          </p:txBody>
        </p:sp>
      </p:grpSp>
      <p:grpSp>
        <p:nvGrpSpPr>
          <p:cNvPr id="12" name="Group 60"/>
          <p:cNvGrpSpPr>
            <a:grpSpLocks/>
          </p:cNvGrpSpPr>
          <p:nvPr/>
        </p:nvGrpSpPr>
        <p:grpSpPr bwMode="auto">
          <a:xfrm>
            <a:off x="4373033" y="2260600"/>
            <a:ext cx="1046421" cy="541045"/>
            <a:chOff x="1003" y="864"/>
            <a:chExt cx="518" cy="357"/>
          </a:xfrm>
        </p:grpSpPr>
        <p:sp>
          <p:nvSpPr>
            <p:cNvPr id="9286" name="Freeform 61"/>
            <p:cNvSpPr>
              <a:spLocks noChangeArrowheads="1"/>
            </p:cNvSpPr>
            <p:nvPr/>
          </p:nvSpPr>
          <p:spPr bwMode="auto">
            <a:xfrm>
              <a:off x="1301" y="936"/>
              <a:ext cx="74" cy="4"/>
            </a:xfrm>
            <a:custGeom>
              <a:avLst/>
              <a:gdLst>
                <a:gd name="T0" fmla="*/ 0 w 105"/>
                <a:gd name="T1" fmla="*/ 0 h 5"/>
                <a:gd name="T2" fmla="*/ 37 w 105"/>
                <a:gd name="T3" fmla="*/ 2 h 5"/>
                <a:gd name="T4" fmla="*/ 0 60000 65536"/>
                <a:gd name="T5" fmla="*/ 0 60000 65536"/>
                <a:gd name="T6" fmla="*/ 0 w 105"/>
                <a:gd name="T7" fmla="*/ 0 h 5"/>
                <a:gd name="T8" fmla="*/ 105 w 105"/>
                <a:gd name="T9" fmla="*/ 5 h 5"/>
              </a:gdLst>
              <a:ahLst/>
              <a:cxnLst>
                <a:cxn ang="T4">
                  <a:pos x="T0" y="T1"/>
                </a:cxn>
                <a:cxn ang="T5">
                  <a:pos x="T2" y="T3"/>
                </a:cxn>
              </a:cxnLst>
              <a:rect l="T6" t="T7" r="T8" b="T9"/>
              <a:pathLst>
                <a:path w="105" h="5">
                  <a:moveTo>
                    <a:pt x="0" y="0"/>
                  </a:moveTo>
                  <a:cubicBezTo>
                    <a:pt x="18" y="1"/>
                    <a:pt x="83" y="4"/>
                    <a:pt x="105" y="5"/>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87" name="Freeform 62"/>
            <p:cNvSpPr>
              <a:spLocks noChangeArrowheads="1"/>
            </p:cNvSpPr>
            <p:nvPr/>
          </p:nvSpPr>
          <p:spPr bwMode="auto">
            <a:xfrm>
              <a:off x="1037" y="969"/>
              <a:ext cx="198" cy="243"/>
            </a:xfrm>
            <a:custGeom>
              <a:avLst/>
              <a:gdLst>
                <a:gd name="T0" fmla="*/ 0 w 281"/>
                <a:gd name="T1" fmla="*/ 71 h 368"/>
                <a:gd name="T2" fmla="*/ 34 w 281"/>
                <a:gd name="T3" fmla="*/ 16 h 368"/>
                <a:gd name="T4" fmla="*/ 84 w 281"/>
                <a:gd name="T5" fmla="*/ 16 h 368"/>
                <a:gd name="T6" fmla="*/ 90 w 281"/>
                <a:gd name="T7" fmla="*/ 90 h 368"/>
                <a:gd name="T8" fmla="*/ 34 w 281"/>
                <a:gd name="T9" fmla="*/ 99 h 368"/>
                <a:gd name="T10" fmla="*/ 0 w 281"/>
                <a:gd name="T11" fmla="*/ 71 h 368"/>
                <a:gd name="T12" fmla="*/ 0 60000 65536"/>
                <a:gd name="T13" fmla="*/ 0 60000 65536"/>
                <a:gd name="T14" fmla="*/ 0 60000 65536"/>
                <a:gd name="T15" fmla="*/ 0 60000 65536"/>
                <a:gd name="T16" fmla="*/ 0 60000 65536"/>
                <a:gd name="T17" fmla="*/ 0 60000 65536"/>
                <a:gd name="T18" fmla="*/ 0 w 281"/>
                <a:gd name="T19" fmla="*/ 0 h 368"/>
                <a:gd name="T20" fmla="*/ 281 w 281"/>
                <a:gd name="T21" fmla="*/ 368 h 368"/>
              </a:gdLst>
              <a:ahLst/>
              <a:cxnLst>
                <a:cxn ang="T12">
                  <a:pos x="T0" y="T1"/>
                </a:cxn>
                <a:cxn ang="T13">
                  <a:pos x="T2" y="T3"/>
                </a:cxn>
                <a:cxn ang="T14">
                  <a:pos x="T4" y="T5"/>
                </a:cxn>
                <a:cxn ang="T15">
                  <a:pos x="T6" y="T7"/>
                </a:cxn>
                <a:cxn ang="T16">
                  <a:pos x="T8" y="T9"/>
                </a:cxn>
                <a:cxn ang="T17">
                  <a:pos x="T10" y="T11"/>
                </a:cxn>
              </a:cxnLst>
              <a:rect l="T18" t="T19" r="T20" b="T21"/>
              <a:pathLst>
                <a:path w="281" h="368">
                  <a:moveTo>
                    <a:pt x="0" y="248"/>
                  </a:moveTo>
                  <a:cubicBezTo>
                    <a:pt x="0" y="200"/>
                    <a:pt x="56" y="88"/>
                    <a:pt x="96" y="56"/>
                  </a:cubicBezTo>
                  <a:cubicBezTo>
                    <a:pt x="136" y="24"/>
                    <a:pt x="208" y="0"/>
                    <a:pt x="240" y="56"/>
                  </a:cubicBezTo>
                  <a:cubicBezTo>
                    <a:pt x="267" y="99"/>
                    <a:pt x="281" y="267"/>
                    <a:pt x="257" y="315"/>
                  </a:cubicBezTo>
                  <a:cubicBezTo>
                    <a:pt x="233" y="363"/>
                    <a:pt x="144" y="368"/>
                    <a:pt x="96" y="344"/>
                  </a:cubicBezTo>
                  <a:cubicBezTo>
                    <a:pt x="48" y="320"/>
                    <a:pt x="0" y="296"/>
                    <a:pt x="0" y="248"/>
                  </a:cubicBezTo>
                  <a:close/>
                </a:path>
              </a:pathLst>
            </a:custGeom>
            <a:gradFill rotWithShape="1">
              <a:gsLst>
                <a:gs pos="0">
                  <a:srgbClr val="17514F"/>
                </a:gs>
                <a:gs pos="50000">
                  <a:srgbClr val="32B0AA"/>
                </a:gs>
                <a:gs pos="100000">
                  <a:srgbClr val="17514F"/>
                </a:gs>
              </a:gsLst>
              <a:lin ang="5400000" scaled="1"/>
            </a:gradFill>
            <a:ln w="9360">
              <a:solidFill>
                <a:srgbClr val="523F61"/>
              </a:solidFill>
              <a:round/>
              <a:headEnd/>
              <a:tailEnd/>
            </a:ln>
          </p:spPr>
          <p:txBody>
            <a:bodyPr wrap="none" anchor="ctr"/>
            <a:lstStyle/>
            <a:p>
              <a:endParaRPr lang="en-US"/>
            </a:p>
          </p:txBody>
        </p:sp>
        <p:sp>
          <p:nvSpPr>
            <p:cNvPr id="9288" name="Freeform 63"/>
            <p:cNvSpPr>
              <a:spLocks noChangeArrowheads="1"/>
            </p:cNvSpPr>
            <p:nvPr/>
          </p:nvSpPr>
          <p:spPr bwMode="auto">
            <a:xfrm>
              <a:off x="1167" y="927"/>
              <a:ext cx="92" cy="62"/>
            </a:xfrm>
            <a:custGeom>
              <a:avLst/>
              <a:gdLst>
                <a:gd name="T0" fmla="*/ 0 w 131"/>
                <a:gd name="T1" fmla="*/ 27 h 94"/>
                <a:gd name="T2" fmla="*/ 19 w 131"/>
                <a:gd name="T3" fmla="*/ 7 h 94"/>
                <a:gd name="T4" fmla="*/ 46 w 131"/>
                <a:gd name="T5" fmla="*/ 0 h 94"/>
                <a:gd name="T6" fmla="*/ 0 60000 65536"/>
                <a:gd name="T7" fmla="*/ 0 60000 65536"/>
                <a:gd name="T8" fmla="*/ 0 60000 65536"/>
                <a:gd name="T9" fmla="*/ 0 w 131"/>
                <a:gd name="T10" fmla="*/ 0 h 94"/>
                <a:gd name="T11" fmla="*/ 131 w 131"/>
                <a:gd name="T12" fmla="*/ 94 h 94"/>
              </a:gdLst>
              <a:ahLst/>
              <a:cxnLst>
                <a:cxn ang="T6">
                  <a:pos x="T0" y="T1"/>
                </a:cxn>
                <a:cxn ang="T7">
                  <a:pos x="T2" y="T3"/>
                </a:cxn>
                <a:cxn ang="T8">
                  <a:pos x="T4" y="T5"/>
                </a:cxn>
              </a:cxnLst>
              <a:rect l="T9" t="T10" r="T11" b="T12"/>
              <a:pathLst>
                <a:path w="131" h="94">
                  <a:moveTo>
                    <a:pt x="0" y="94"/>
                  </a:moveTo>
                  <a:cubicBezTo>
                    <a:pt x="9" y="83"/>
                    <a:pt x="32" y="42"/>
                    <a:pt x="54" y="26"/>
                  </a:cubicBezTo>
                  <a:cubicBezTo>
                    <a:pt x="76" y="10"/>
                    <a:pt x="115" y="5"/>
                    <a:pt x="131" y="0"/>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9289" name="Group 64"/>
            <p:cNvGrpSpPr>
              <a:grpSpLocks/>
            </p:cNvGrpSpPr>
            <p:nvPr/>
          </p:nvGrpSpPr>
          <p:grpSpPr bwMode="auto">
            <a:xfrm>
              <a:off x="1440" y="928"/>
              <a:ext cx="81" cy="30"/>
              <a:chOff x="1445" y="928"/>
              <a:chExt cx="81" cy="30"/>
            </a:xfrm>
          </p:grpSpPr>
          <p:sp>
            <p:nvSpPr>
              <p:cNvPr id="9294" name="Freeform 65"/>
              <p:cNvSpPr>
                <a:spLocks noChangeArrowheads="1"/>
              </p:cNvSpPr>
              <p:nvPr/>
            </p:nvSpPr>
            <p:spPr bwMode="auto">
              <a:xfrm>
                <a:off x="1445" y="936"/>
                <a:ext cx="74" cy="4"/>
              </a:xfrm>
              <a:custGeom>
                <a:avLst/>
                <a:gdLst>
                  <a:gd name="T0" fmla="*/ 0 w 105"/>
                  <a:gd name="T1" fmla="*/ 0 h 5"/>
                  <a:gd name="T2" fmla="*/ 37 w 105"/>
                  <a:gd name="T3" fmla="*/ 2 h 5"/>
                  <a:gd name="T4" fmla="*/ 0 60000 65536"/>
                  <a:gd name="T5" fmla="*/ 0 60000 65536"/>
                  <a:gd name="T6" fmla="*/ 0 w 105"/>
                  <a:gd name="T7" fmla="*/ 0 h 5"/>
                  <a:gd name="T8" fmla="*/ 105 w 105"/>
                  <a:gd name="T9" fmla="*/ 5 h 5"/>
                </a:gdLst>
                <a:ahLst/>
                <a:cxnLst>
                  <a:cxn ang="T4">
                    <a:pos x="T0" y="T1"/>
                  </a:cxn>
                  <a:cxn ang="T5">
                    <a:pos x="T2" y="T3"/>
                  </a:cxn>
                </a:cxnLst>
                <a:rect l="T6" t="T7" r="T8" b="T9"/>
                <a:pathLst>
                  <a:path w="105" h="5">
                    <a:moveTo>
                      <a:pt x="0" y="0"/>
                    </a:moveTo>
                    <a:cubicBezTo>
                      <a:pt x="18" y="1"/>
                      <a:pt x="83" y="4"/>
                      <a:pt x="105" y="5"/>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95" name="Oval 66"/>
              <p:cNvSpPr>
                <a:spLocks noChangeArrowheads="1"/>
              </p:cNvSpPr>
              <p:nvPr/>
            </p:nvSpPr>
            <p:spPr bwMode="auto">
              <a:xfrm>
                <a:off x="1493" y="928"/>
                <a:ext cx="33" cy="30"/>
              </a:xfrm>
              <a:prstGeom prst="ellipse">
                <a:avLst/>
              </a:prstGeom>
              <a:solidFill>
                <a:srgbClr val="D7D1D7"/>
              </a:solidFill>
              <a:ln w="9360">
                <a:solidFill>
                  <a:srgbClr val="523F61"/>
                </a:solidFill>
                <a:miter lim="800000"/>
                <a:headEnd/>
                <a:tailEnd/>
              </a:ln>
            </p:spPr>
            <p:txBody>
              <a:bodyPr wrap="none" anchor="ctr"/>
              <a:lstStyle/>
              <a:p>
                <a:endParaRPr lang="en-US">
                  <a:solidFill>
                    <a:srgbClr val="333333"/>
                  </a:solidFill>
                </a:endParaRPr>
              </a:p>
            </p:txBody>
          </p:sp>
        </p:grpSp>
        <p:sp>
          <p:nvSpPr>
            <p:cNvPr id="9290" name="Text Box 67"/>
            <p:cNvSpPr txBox="1">
              <a:spLocks noChangeArrowheads="1"/>
            </p:cNvSpPr>
            <p:nvPr/>
          </p:nvSpPr>
          <p:spPr bwMode="auto">
            <a:xfrm>
              <a:off x="1003" y="976"/>
              <a:ext cx="16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FFFFFF"/>
                </a:buClr>
                <a:buSzPct val="100000"/>
                <a:buFont typeface="Arial" pitchFamily="34" charset="0"/>
                <a:buNone/>
              </a:pPr>
              <a:r>
                <a:rPr lang="en-GB">
                  <a:solidFill>
                    <a:schemeClr val="bg1"/>
                  </a:solidFill>
                  <a:ea typeface="Arial Unicode MS" pitchFamily="34" charset="-128"/>
                  <a:cs typeface="Arial Unicode MS" pitchFamily="34" charset="-128"/>
                </a:rPr>
                <a:t>A</a:t>
              </a:r>
            </a:p>
          </p:txBody>
        </p:sp>
        <p:sp>
          <p:nvSpPr>
            <p:cNvPr id="9291" name="Rectangle 68"/>
            <p:cNvSpPr>
              <a:spLocks noChangeArrowheads="1"/>
            </p:cNvSpPr>
            <p:nvPr/>
          </p:nvSpPr>
          <p:spPr bwMode="auto">
            <a:xfrm>
              <a:off x="1373" y="900"/>
              <a:ext cx="67" cy="63"/>
            </a:xfrm>
            <a:prstGeom prst="rect">
              <a:avLst/>
            </a:prstGeom>
            <a:solidFill>
              <a:srgbClr val="FF0000"/>
            </a:solidFill>
            <a:ln w="9360">
              <a:solidFill>
                <a:srgbClr val="523F61"/>
              </a:solidFill>
              <a:miter lim="800000"/>
              <a:headEnd/>
              <a:tailEnd/>
            </a:ln>
          </p:spPr>
          <p:txBody>
            <a:bodyPr wrap="none" anchor="ctr"/>
            <a:lstStyle/>
            <a:p>
              <a:endParaRPr lang="en-US">
                <a:solidFill>
                  <a:srgbClr val="333333"/>
                </a:solidFill>
              </a:endParaRPr>
            </a:p>
          </p:txBody>
        </p:sp>
        <p:sp>
          <p:nvSpPr>
            <p:cNvPr id="204" name="AutoShape 69"/>
            <p:cNvSpPr>
              <a:spLocks noChangeArrowheads="1"/>
            </p:cNvSpPr>
            <p:nvPr/>
          </p:nvSpPr>
          <p:spPr bwMode="auto">
            <a:xfrm>
              <a:off x="1221" y="864"/>
              <a:ext cx="135" cy="126"/>
            </a:xfrm>
            <a:prstGeom prst="star5">
              <a:avLst/>
            </a:prstGeom>
            <a:solidFill>
              <a:srgbClr val="FFFF00"/>
            </a:solidFill>
            <a:ln w="9360">
              <a:solidFill>
                <a:srgbClr val="523F61"/>
              </a:solidFill>
              <a:miter lim="800000"/>
              <a:headEnd/>
              <a:tailEnd/>
            </a:ln>
            <a:effectLst/>
          </p:spPr>
          <p:txBody>
            <a:bodyPr wrap="none" anchor="ctr"/>
            <a:lstStyle/>
            <a:p>
              <a:pPr>
                <a:defRPr/>
              </a:pPr>
              <a:endParaRPr lang="en-US">
                <a:solidFill>
                  <a:srgbClr val="333333"/>
                </a:solidFill>
                <a:latin typeface="Arial" charset="0"/>
              </a:endParaRPr>
            </a:p>
          </p:txBody>
        </p:sp>
        <p:sp>
          <p:nvSpPr>
            <p:cNvPr id="9293" name="Text Box 70"/>
            <p:cNvSpPr txBox="1">
              <a:spLocks noChangeArrowheads="1"/>
            </p:cNvSpPr>
            <p:nvPr/>
          </p:nvSpPr>
          <p:spPr bwMode="auto">
            <a:xfrm>
              <a:off x="1290" y="976"/>
              <a:ext cx="21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333333"/>
                </a:buClr>
                <a:buSzPct val="100000"/>
                <a:buFont typeface="Arial" pitchFamily="34" charset="0"/>
                <a:buNone/>
              </a:pPr>
              <a:r>
                <a:rPr lang="en-GB" sz="1400">
                  <a:solidFill>
                    <a:srgbClr val="333333"/>
                  </a:solidFill>
                  <a:ea typeface="Arial Unicode MS" pitchFamily="34" charset="-128"/>
                  <a:cs typeface="Arial Unicode MS" pitchFamily="34" charset="-128"/>
                </a:rPr>
                <a:t>PC</a:t>
              </a:r>
            </a:p>
          </p:txBody>
        </p:sp>
      </p:grpSp>
      <p:grpSp>
        <p:nvGrpSpPr>
          <p:cNvPr id="14" name="Group 71"/>
          <p:cNvGrpSpPr>
            <a:grpSpLocks/>
          </p:cNvGrpSpPr>
          <p:nvPr/>
        </p:nvGrpSpPr>
        <p:grpSpPr bwMode="auto">
          <a:xfrm>
            <a:off x="4438651" y="3267075"/>
            <a:ext cx="1044496" cy="541046"/>
            <a:chOff x="1003" y="864"/>
            <a:chExt cx="518" cy="358"/>
          </a:xfrm>
        </p:grpSpPr>
        <p:sp>
          <p:nvSpPr>
            <p:cNvPr id="9276" name="Freeform 72"/>
            <p:cNvSpPr>
              <a:spLocks noChangeArrowheads="1"/>
            </p:cNvSpPr>
            <p:nvPr/>
          </p:nvSpPr>
          <p:spPr bwMode="auto">
            <a:xfrm>
              <a:off x="1301" y="936"/>
              <a:ext cx="74" cy="4"/>
            </a:xfrm>
            <a:custGeom>
              <a:avLst/>
              <a:gdLst>
                <a:gd name="T0" fmla="*/ 0 w 105"/>
                <a:gd name="T1" fmla="*/ 0 h 5"/>
                <a:gd name="T2" fmla="*/ 37 w 105"/>
                <a:gd name="T3" fmla="*/ 2 h 5"/>
                <a:gd name="T4" fmla="*/ 0 60000 65536"/>
                <a:gd name="T5" fmla="*/ 0 60000 65536"/>
                <a:gd name="T6" fmla="*/ 0 w 105"/>
                <a:gd name="T7" fmla="*/ 0 h 5"/>
                <a:gd name="T8" fmla="*/ 105 w 105"/>
                <a:gd name="T9" fmla="*/ 5 h 5"/>
              </a:gdLst>
              <a:ahLst/>
              <a:cxnLst>
                <a:cxn ang="T4">
                  <a:pos x="T0" y="T1"/>
                </a:cxn>
                <a:cxn ang="T5">
                  <a:pos x="T2" y="T3"/>
                </a:cxn>
              </a:cxnLst>
              <a:rect l="T6" t="T7" r="T8" b="T9"/>
              <a:pathLst>
                <a:path w="105" h="5">
                  <a:moveTo>
                    <a:pt x="0" y="0"/>
                  </a:moveTo>
                  <a:cubicBezTo>
                    <a:pt x="18" y="1"/>
                    <a:pt x="83" y="4"/>
                    <a:pt x="105" y="5"/>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77" name="Freeform 73"/>
            <p:cNvSpPr>
              <a:spLocks noChangeArrowheads="1"/>
            </p:cNvSpPr>
            <p:nvPr/>
          </p:nvSpPr>
          <p:spPr bwMode="auto">
            <a:xfrm>
              <a:off x="1037" y="969"/>
              <a:ext cx="198" cy="243"/>
            </a:xfrm>
            <a:custGeom>
              <a:avLst/>
              <a:gdLst>
                <a:gd name="T0" fmla="*/ 0 w 281"/>
                <a:gd name="T1" fmla="*/ 71 h 368"/>
                <a:gd name="T2" fmla="*/ 34 w 281"/>
                <a:gd name="T3" fmla="*/ 16 h 368"/>
                <a:gd name="T4" fmla="*/ 84 w 281"/>
                <a:gd name="T5" fmla="*/ 16 h 368"/>
                <a:gd name="T6" fmla="*/ 90 w 281"/>
                <a:gd name="T7" fmla="*/ 90 h 368"/>
                <a:gd name="T8" fmla="*/ 34 w 281"/>
                <a:gd name="T9" fmla="*/ 99 h 368"/>
                <a:gd name="T10" fmla="*/ 0 w 281"/>
                <a:gd name="T11" fmla="*/ 71 h 368"/>
                <a:gd name="T12" fmla="*/ 0 60000 65536"/>
                <a:gd name="T13" fmla="*/ 0 60000 65536"/>
                <a:gd name="T14" fmla="*/ 0 60000 65536"/>
                <a:gd name="T15" fmla="*/ 0 60000 65536"/>
                <a:gd name="T16" fmla="*/ 0 60000 65536"/>
                <a:gd name="T17" fmla="*/ 0 60000 65536"/>
                <a:gd name="T18" fmla="*/ 0 w 281"/>
                <a:gd name="T19" fmla="*/ 0 h 368"/>
                <a:gd name="T20" fmla="*/ 281 w 281"/>
                <a:gd name="T21" fmla="*/ 368 h 368"/>
              </a:gdLst>
              <a:ahLst/>
              <a:cxnLst>
                <a:cxn ang="T12">
                  <a:pos x="T0" y="T1"/>
                </a:cxn>
                <a:cxn ang="T13">
                  <a:pos x="T2" y="T3"/>
                </a:cxn>
                <a:cxn ang="T14">
                  <a:pos x="T4" y="T5"/>
                </a:cxn>
                <a:cxn ang="T15">
                  <a:pos x="T6" y="T7"/>
                </a:cxn>
                <a:cxn ang="T16">
                  <a:pos x="T8" y="T9"/>
                </a:cxn>
                <a:cxn ang="T17">
                  <a:pos x="T10" y="T11"/>
                </a:cxn>
              </a:cxnLst>
              <a:rect l="T18" t="T19" r="T20" b="T21"/>
              <a:pathLst>
                <a:path w="281" h="368">
                  <a:moveTo>
                    <a:pt x="0" y="248"/>
                  </a:moveTo>
                  <a:cubicBezTo>
                    <a:pt x="0" y="200"/>
                    <a:pt x="56" y="88"/>
                    <a:pt x="96" y="56"/>
                  </a:cubicBezTo>
                  <a:cubicBezTo>
                    <a:pt x="136" y="24"/>
                    <a:pt x="208" y="0"/>
                    <a:pt x="240" y="56"/>
                  </a:cubicBezTo>
                  <a:cubicBezTo>
                    <a:pt x="267" y="99"/>
                    <a:pt x="281" y="267"/>
                    <a:pt x="257" y="315"/>
                  </a:cubicBezTo>
                  <a:cubicBezTo>
                    <a:pt x="233" y="363"/>
                    <a:pt x="144" y="368"/>
                    <a:pt x="96" y="344"/>
                  </a:cubicBezTo>
                  <a:cubicBezTo>
                    <a:pt x="48" y="320"/>
                    <a:pt x="0" y="296"/>
                    <a:pt x="0" y="248"/>
                  </a:cubicBezTo>
                  <a:close/>
                </a:path>
              </a:pathLst>
            </a:custGeom>
            <a:gradFill rotWithShape="1">
              <a:gsLst>
                <a:gs pos="0">
                  <a:srgbClr val="17514F"/>
                </a:gs>
                <a:gs pos="50000">
                  <a:srgbClr val="32B0AA"/>
                </a:gs>
                <a:gs pos="100000">
                  <a:srgbClr val="17514F"/>
                </a:gs>
              </a:gsLst>
              <a:lin ang="5400000" scaled="1"/>
            </a:gradFill>
            <a:ln w="9360">
              <a:solidFill>
                <a:srgbClr val="523F61"/>
              </a:solidFill>
              <a:round/>
              <a:headEnd/>
              <a:tailEnd/>
            </a:ln>
          </p:spPr>
          <p:txBody>
            <a:bodyPr wrap="none" anchor="ctr"/>
            <a:lstStyle/>
            <a:p>
              <a:endParaRPr lang="en-US"/>
            </a:p>
          </p:txBody>
        </p:sp>
        <p:sp>
          <p:nvSpPr>
            <p:cNvPr id="9278" name="Freeform 74"/>
            <p:cNvSpPr>
              <a:spLocks noChangeArrowheads="1"/>
            </p:cNvSpPr>
            <p:nvPr/>
          </p:nvSpPr>
          <p:spPr bwMode="auto">
            <a:xfrm>
              <a:off x="1167" y="927"/>
              <a:ext cx="92" cy="62"/>
            </a:xfrm>
            <a:custGeom>
              <a:avLst/>
              <a:gdLst>
                <a:gd name="T0" fmla="*/ 0 w 131"/>
                <a:gd name="T1" fmla="*/ 27 h 94"/>
                <a:gd name="T2" fmla="*/ 19 w 131"/>
                <a:gd name="T3" fmla="*/ 7 h 94"/>
                <a:gd name="T4" fmla="*/ 46 w 131"/>
                <a:gd name="T5" fmla="*/ 0 h 94"/>
                <a:gd name="T6" fmla="*/ 0 60000 65536"/>
                <a:gd name="T7" fmla="*/ 0 60000 65536"/>
                <a:gd name="T8" fmla="*/ 0 60000 65536"/>
                <a:gd name="T9" fmla="*/ 0 w 131"/>
                <a:gd name="T10" fmla="*/ 0 h 94"/>
                <a:gd name="T11" fmla="*/ 131 w 131"/>
                <a:gd name="T12" fmla="*/ 94 h 94"/>
              </a:gdLst>
              <a:ahLst/>
              <a:cxnLst>
                <a:cxn ang="T6">
                  <a:pos x="T0" y="T1"/>
                </a:cxn>
                <a:cxn ang="T7">
                  <a:pos x="T2" y="T3"/>
                </a:cxn>
                <a:cxn ang="T8">
                  <a:pos x="T4" y="T5"/>
                </a:cxn>
              </a:cxnLst>
              <a:rect l="T9" t="T10" r="T11" b="T12"/>
              <a:pathLst>
                <a:path w="131" h="94">
                  <a:moveTo>
                    <a:pt x="0" y="94"/>
                  </a:moveTo>
                  <a:cubicBezTo>
                    <a:pt x="9" y="83"/>
                    <a:pt x="32" y="42"/>
                    <a:pt x="54" y="26"/>
                  </a:cubicBezTo>
                  <a:cubicBezTo>
                    <a:pt x="76" y="10"/>
                    <a:pt x="115" y="5"/>
                    <a:pt x="131" y="0"/>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9279" name="Group 75"/>
            <p:cNvGrpSpPr>
              <a:grpSpLocks/>
            </p:cNvGrpSpPr>
            <p:nvPr/>
          </p:nvGrpSpPr>
          <p:grpSpPr bwMode="auto">
            <a:xfrm>
              <a:off x="1440" y="928"/>
              <a:ext cx="81" cy="30"/>
              <a:chOff x="1445" y="928"/>
              <a:chExt cx="81" cy="30"/>
            </a:xfrm>
          </p:grpSpPr>
          <p:sp>
            <p:nvSpPr>
              <p:cNvPr id="9284" name="Freeform 76"/>
              <p:cNvSpPr>
                <a:spLocks noChangeArrowheads="1"/>
              </p:cNvSpPr>
              <p:nvPr/>
            </p:nvSpPr>
            <p:spPr bwMode="auto">
              <a:xfrm>
                <a:off x="1445" y="936"/>
                <a:ext cx="74" cy="4"/>
              </a:xfrm>
              <a:custGeom>
                <a:avLst/>
                <a:gdLst>
                  <a:gd name="T0" fmla="*/ 0 w 105"/>
                  <a:gd name="T1" fmla="*/ 0 h 5"/>
                  <a:gd name="T2" fmla="*/ 37 w 105"/>
                  <a:gd name="T3" fmla="*/ 2 h 5"/>
                  <a:gd name="T4" fmla="*/ 0 60000 65536"/>
                  <a:gd name="T5" fmla="*/ 0 60000 65536"/>
                  <a:gd name="T6" fmla="*/ 0 w 105"/>
                  <a:gd name="T7" fmla="*/ 0 h 5"/>
                  <a:gd name="T8" fmla="*/ 105 w 105"/>
                  <a:gd name="T9" fmla="*/ 5 h 5"/>
                </a:gdLst>
                <a:ahLst/>
                <a:cxnLst>
                  <a:cxn ang="T4">
                    <a:pos x="T0" y="T1"/>
                  </a:cxn>
                  <a:cxn ang="T5">
                    <a:pos x="T2" y="T3"/>
                  </a:cxn>
                </a:cxnLst>
                <a:rect l="T6" t="T7" r="T8" b="T9"/>
                <a:pathLst>
                  <a:path w="105" h="5">
                    <a:moveTo>
                      <a:pt x="0" y="0"/>
                    </a:moveTo>
                    <a:cubicBezTo>
                      <a:pt x="18" y="1"/>
                      <a:pt x="83" y="4"/>
                      <a:pt x="105" y="5"/>
                    </a:cubicBezTo>
                  </a:path>
                </a:pathLst>
              </a:custGeom>
              <a:noFill/>
              <a:ln w="38160">
                <a:solidFill>
                  <a:srgbClr val="523F6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85" name="Oval 77"/>
              <p:cNvSpPr>
                <a:spLocks noChangeArrowheads="1"/>
              </p:cNvSpPr>
              <p:nvPr/>
            </p:nvSpPr>
            <p:spPr bwMode="auto">
              <a:xfrm>
                <a:off x="1493" y="928"/>
                <a:ext cx="33" cy="30"/>
              </a:xfrm>
              <a:prstGeom prst="ellipse">
                <a:avLst/>
              </a:prstGeom>
              <a:solidFill>
                <a:srgbClr val="D7D1D7"/>
              </a:solidFill>
              <a:ln w="9360">
                <a:solidFill>
                  <a:srgbClr val="523F61"/>
                </a:solidFill>
                <a:miter lim="800000"/>
                <a:headEnd/>
                <a:tailEnd/>
              </a:ln>
            </p:spPr>
            <p:txBody>
              <a:bodyPr wrap="none" anchor="ctr"/>
              <a:lstStyle/>
              <a:p>
                <a:endParaRPr lang="en-US">
                  <a:solidFill>
                    <a:srgbClr val="333333"/>
                  </a:solidFill>
                </a:endParaRPr>
              </a:p>
            </p:txBody>
          </p:sp>
        </p:grpSp>
        <p:sp>
          <p:nvSpPr>
            <p:cNvPr id="9280" name="Text Box 78"/>
            <p:cNvSpPr txBox="1">
              <a:spLocks noChangeArrowheads="1"/>
            </p:cNvSpPr>
            <p:nvPr/>
          </p:nvSpPr>
          <p:spPr bwMode="auto">
            <a:xfrm>
              <a:off x="1003" y="976"/>
              <a:ext cx="166"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FFFFFF"/>
                </a:buClr>
                <a:buSzPct val="100000"/>
                <a:buFont typeface="Arial" pitchFamily="34" charset="0"/>
                <a:buNone/>
              </a:pPr>
              <a:r>
                <a:rPr lang="en-GB">
                  <a:solidFill>
                    <a:schemeClr val="bg1"/>
                  </a:solidFill>
                  <a:ea typeface="Arial Unicode MS" pitchFamily="34" charset="-128"/>
                  <a:cs typeface="Arial Unicode MS" pitchFamily="34" charset="-128"/>
                </a:rPr>
                <a:t>A</a:t>
              </a:r>
            </a:p>
          </p:txBody>
        </p:sp>
        <p:sp>
          <p:nvSpPr>
            <p:cNvPr id="9281" name="Rectangle 79"/>
            <p:cNvSpPr>
              <a:spLocks noChangeArrowheads="1"/>
            </p:cNvSpPr>
            <p:nvPr/>
          </p:nvSpPr>
          <p:spPr bwMode="auto">
            <a:xfrm>
              <a:off x="1373" y="900"/>
              <a:ext cx="67" cy="63"/>
            </a:xfrm>
            <a:prstGeom prst="rect">
              <a:avLst/>
            </a:prstGeom>
            <a:solidFill>
              <a:srgbClr val="FF0000"/>
            </a:solidFill>
            <a:ln w="9360">
              <a:solidFill>
                <a:srgbClr val="523F61"/>
              </a:solidFill>
              <a:miter lim="800000"/>
              <a:headEnd/>
              <a:tailEnd/>
            </a:ln>
          </p:spPr>
          <p:txBody>
            <a:bodyPr wrap="none" anchor="ctr"/>
            <a:lstStyle/>
            <a:p>
              <a:endParaRPr lang="en-US">
                <a:solidFill>
                  <a:srgbClr val="333333"/>
                </a:solidFill>
              </a:endParaRPr>
            </a:p>
          </p:txBody>
        </p:sp>
        <p:sp>
          <p:nvSpPr>
            <p:cNvPr id="215" name="AutoShape 80"/>
            <p:cNvSpPr>
              <a:spLocks noChangeArrowheads="1"/>
            </p:cNvSpPr>
            <p:nvPr/>
          </p:nvSpPr>
          <p:spPr bwMode="auto">
            <a:xfrm>
              <a:off x="1221" y="864"/>
              <a:ext cx="131" cy="126"/>
            </a:xfrm>
            <a:prstGeom prst="star5">
              <a:avLst/>
            </a:prstGeom>
            <a:solidFill>
              <a:srgbClr val="FFFF00"/>
            </a:solidFill>
            <a:ln w="9360">
              <a:solidFill>
                <a:srgbClr val="523F61"/>
              </a:solidFill>
              <a:miter lim="800000"/>
              <a:headEnd/>
              <a:tailEnd/>
            </a:ln>
            <a:effectLst/>
          </p:spPr>
          <p:txBody>
            <a:bodyPr wrap="none" anchor="ctr"/>
            <a:lstStyle/>
            <a:p>
              <a:pPr>
                <a:defRPr/>
              </a:pPr>
              <a:endParaRPr lang="en-US">
                <a:solidFill>
                  <a:srgbClr val="333333"/>
                </a:solidFill>
                <a:latin typeface="Arial" charset="0"/>
              </a:endParaRPr>
            </a:p>
          </p:txBody>
        </p:sp>
        <p:sp>
          <p:nvSpPr>
            <p:cNvPr id="9283" name="Text Box 81"/>
            <p:cNvSpPr txBox="1">
              <a:spLocks noChangeArrowheads="1"/>
            </p:cNvSpPr>
            <p:nvPr/>
          </p:nvSpPr>
          <p:spPr bwMode="auto">
            <a:xfrm>
              <a:off x="1290" y="976"/>
              <a:ext cx="21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333333"/>
                </a:buClr>
                <a:buSzPct val="100000"/>
                <a:buFont typeface="Arial" pitchFamily="34" charset="0"/>
                <a:buNone/>
              </a:pPr>
              <a:r>
                <a:rPr lang="en-GB" sz="1400">
                  <a:solidFill>
                    <a:srgbClr val="333333"/>
                  </a:solidFill>
                  <a:ea typeface="Arial Unicode MS" pitchFamily="34" charset="-128"/>
                  <a:cs typeface="Arial Unicode MS" pitchFamily="34" charset="-128"/>
                </a:rPr>
                <a:t>PC</a:t>
              </a:r>
            </a:p>
          </p:txBody>
        </p:sp>
      </p:grpSp>
      <p:sp>
        <p:nvSpPr>
          <p:cNvPr id="219" name="Freeform 82"/>
          <p:cNvSpPr>
            <a:spLocks noChangeArrowheads="1"/>
          </p:cNvSpPr>
          <p:nvPr/>
        </p:nvSpPr>
        <p:spPr bwMode="auto">
          <a:xfrm rot="3026353">
            <a:off x="2906713" y="1962151"/>
            <a:ext cx="346075" cy="876300"/>
          </a:xfrm>
          <a:custGeom>
            <a:avLst/>
            <a:gdLst>
              <a:gd name="T0" fmla="*/ 2147483647 w 594"/>
              <a:gd name="T1" fmla="*/ 2147483647 h 802"/>
              <a:gd name="T2" fmla="*/ 2147483647 w 594"/>
              <a:gd name="T3" fmla="*/ 2147483647 h 802"/>
              <a:gd name="T4" fmla="*/ 2147483647 w 594"/>
              <a:gd name="T5" fmla="*/ 2147483647 h 802"/>
              <a:gd name="T6" fmla="*/ 2147483647 w 594"/>
              <a:gd name="T7" fmla="*/ 2147483647 h 802"/>
              <a:gd name="T8" fmla="*/ 2147483647 w 594"/>
              <a:gd name="T9" fmla="*/ 2147483647 h 802"/>
              <a:gd name="T10" fmla="*/ 2147483647 w 594"/>
              <a:gd name="T11" fmla="*/ 2147483647 h 802"/>
              <a:gd name="T12" fmla="*/ 2147483647 w 594"/>
              <a:gd name="T13" fmla="*/ 2147483647 h 802"/>
              <a:gd name="T14" fmla="*/ 0 60000 65536"/>
              <a:gd name="T15" fmla="*/ 0 60000 65536"/>
              <a:gd name="T16" fmla="*/ 0 60000 65536"/>
              <a:gd name="T17" fmla="*/ 0 60000 65536"/>
              <a:gd name="T18" fmla="*/ 0 60000 65536"/>
              <a:gd name="T19" fmla="*/ 0 60000 65536"/>
              <a:gd name="T20" fmla="*/ 0 60000 65536"/>
              <a:gd name="T21" fmla="*/ 0 w 594"/>
              <a:gd name="T22" fmla="*/ 0 h 802"/>
              <a:gd name="T23" fmla="*/ 594 w 594"/>
              <a:gd name="T24" fmla="*/ 802 h 8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4" h="802">
                <a:moveTo>
                  <a:pt x="16" y="396"/>
                </a:moveTo>
                <a:cubicBezTo>
                  <a:pt x="0" y="276"/>
                  <a:pt x="146" y="48"/>
                  <a:pt x="242" y="24"/>
                </a:cubicBezTo>
                <a:cubicBezTo>
                  <a:pt x="338" y="0"/>
                  <a:pt x="482" y="46"/>
                  <a:pt x="530" y="110"/>
                </a:cubicBezTo>
                <a:cubicBezTo>
                  <a:pt x="578" y="174"/>
                  <a:pt x="407" y="247"/>
                  <a:pt x="422" y="398"/>
                </a:cubicBezTo>
                <a:cubicBezTo>
                  <a:pt x="437" y="549"/>
                  <a:pt x="594" y="528"/>
                  <a:pt x="594" y="665"/>
                </a:cubicBezTo>
                <a:cubicBezTo>
                  <a:pt x="594" y="802"/>
                  <a:pt x="400" y="756"/>
                  <a:pt x="304" y="732"/>
                </a:cubicBezTo>
                <a:cubicBezTo>
                  <a:pt x="208" y="708"/>
                  <a:pt x="32" y="516"/>
                  <a:pt x="16" y="396"/>
                </a:cubicBezTo>
                <a:close/>
              </a:path>
            </a:pathLst>
          </a:custGeom>
          <a:gradFill rotWithShape="1">
            <a:gsLst>
              <a:gs pos="0">
                <a:srgbClr val="636163"/>
              </a:gs>
              <a:gs pos="100000">
                <a:srgbClr val="D7D1D7"/>
              </a:gs>
            </a:gsLst>
            <a:lin ang="5400000" scaled="1"/>
          </a:gradFill>
          <a:ln w="9360">
            <a:solidFill>
              <a:srgbClr val="523F61"/>
            </a:solidFill>
            <a:round/>
            <a:headEnd/>
            <a:tailEnd/>
          </a:ln>
        </p:spPr>
        <p:txBody>
          <a:bodyPr wrap="none" anchor="ctr"/>
          <a:lstStyle/>
          <a:p>
            <a:endParaRPr lang="en-US"/>
          </a:p>
        </p:txBody>
      </p:sp>
      <p:sp>
        <p:nvSpPr>
          <p:cNvPr id="220" name="Text Box 84"/>
          <p:cNvSpPr txBox="1">
            <a:spLocks noChangeArrowheads="1"/>
          </p:cNvSpPr>
          <p:nvPr/>
        </p:nvSpPr>
        <p:spPr bwMode="auto">
          <a:xfrm>
            <a:off x="2796118" y="2770189"/>
            <a:ext cx="40297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333333"/>
              </a:buClr>
              <a:buSzPct val="100000"/>
              <a:buFont typeface="Arial" pitchFamily="34" charset="0"/>
              <a:buNone/>
            </a:pPr>
            <a:r>
              <a:rPr lang="en-GB">
                <a:solidFill>
                  <a:srgbClr val="333333"/>
                </a:solidFill>
                <a:ea typeface="Arial Unicode MS" pitchFamily="34" charset="-128"/>
                <a:cs typeface="Arial Unicode MS" pitchFamily="34" charset="-128"/>
              </a:rPr>
              <a:t>P</a:t>
            </a:r>
            <a:r>
              <a:rPr lang="en-GB" i="1" baseline="-25000">
                <a:solidFill>
                  <a:srgbClr val="333333"/>
                </a:solidFill>
                <a:ea typeface="Arial Unicode MS" pitchFamily="34" charset="-128"/>
                <a:cs typeface="Arial Unicode MS" pitchFamily="34" charset="-128"/>
              </a:rPr>
              <a:t>ii</a:t>
            </a:r>
          </a:p>
        </p:txBody>
      </p:sp>
      <p:sp>
        <p:nvSpPr>
          <p:cNvPr id="221" name="Text Box 85"/>
          <p:cNvSpPr txBox="1">
            <a:spLocks noChangeArrowheads="1"/>
          </p:cNvSpPr>
          <p:nvPr/>
        </p:nvSpPr>
        <p:spPr bwMode="auto">
          <a:xfrm>
            <a:off x="2669118" y="2189164"/>
            <a:ext cx="436636"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eaLnBrk="1" hangingPunct="1">
              <a:buClr>
                <a:srgbClr val="333333"/>
              </a:buClr>
              <a:buSzPct val="100000"/>
              <a:buFont typeface="Arial" pitchFamily="34" charset="0"/>
              <a:buNone/>
            </a:pPr>
            <a:r>
              <a:rPr lang="en-GB">
                <a:solidFill>
                  <a:srgbClr val="333333"/>
                </a:solidFill>
                <a:ea typeface="Arial Unicode MS" pitchFamily="34" charset="-128"/>
                <a:cs typeface="Arial Unicode MS" pitchFamily="34" charset="-128"/>
              </a:rPr>
              <a:t>P</a:t>
            </a:r>
            <a:r>
              <a:rPr lang="en-GB" i="1" baseline="-25000">
                <a:solidFill>
                  <a:srgbClr val="333333"/>
                </a:solidFill>
                <a:ea typeface="Arial Unicode MS" pitchFamily="34" charset="-128"/>
                <a:cs typeface="Arial Unicode MS" pitchFamily="34" charset="-128"/>
              </a:rPr>
              <a:t>iii</a:t>
            </a:r>
          </a:p>
        </p:txBody>
      </p:sp>
      <p:cxnSp>
        <p:nvCxnSpPr>
          <p:cNvPr id="236" name="Straight Arrow Connector 235"/>
          <p:cNvCxnSpPr>
            <a:cxnSpLocks noChangeShapeType="1"/>
          </p:cNvCxnSpPr>
          <p:nvPr/>
        </p:nvCxnSpPr>
        <p:spPr bwMode="auto">
          <a:xfrm flipV="1">
            <a:off x="4775200" y="2133600"/>
            <a:ext cx="5437717" cy="4135438"/>
          </a:xfrm>
          <a:prstGeom prst="straightConnector1">
            <a:avLst/>
          </a:prstGeom>
          <a:noFill/>
          <a:ln w="38100" algn="ctr">
            <a:solidFill>
              <a:srgbClr val="663300"/>
            </a:solidFill>
            <a:prstDash val="dash"/>
            <a:round/>
            <a:headEnd/>
            <a:tailEnd type="arrow" w="med" len="med"/>
          </a:ln>
          <a:extLst>
            <a:ext uri="{909E8E84-426E-40DD-AFC4-6F175D3DCCD1}">
              <a14:hiddenFill xmlns:a14="http://schemas.microsoft.com/office/drawing/2010/main">
                <a:noFill/>
              </a14:hiddenFill>
            </a:ext>
          </a:extLst>
        </p:spPr>
      </p:cxnSp>
      <p:cxnSp>
        <p:nvCxnSpPr>
          <p:cNvPr id="240" name="Straight Arrow Connector 239"/>
          <p:cNvCxnSpPr>
            <a:cxnSpLocks noChangeShapeType="1"/>
          </p:cNvCxnSpPr>
          <p:nvPr/>
        </p:nvCxnSpPr>
        <p:spPr bwMode="auto">
          <a:xfrm rot="5400000">
            <a:off x="9639301" y="2800350"/>
            <a:ext cx="1270000" cy="38100"/>
          </a:xfrm>
          <a:prstGeom prst="straightConnector1">
            <a:avLst/>
          </a:prstGeom>
          <a:noFill/>
          <a:ln w="28575" algn="ctr">
            <a:solidFill>
              <a:srgbClr val="663300"/>
            </a:solidFill>
            <a:prstDash val="dash"/>
            <a:round/>
            <a:headEnd/>
            <a:tailEnd type="arrow" w="med" len="med"/>
          </a:ln>
          <a:extLst>
            <a:ext uri="{909E8E84-426E-40DD-AFC4-6F175D3DCCD1}">
              <a14:hiddenFill xmlns:a14="http://schemas.microsoft.com/office/drawing/2010/main">
                <a:noFill/>
              </a14:hiddenFill>
            </a:ext>
          </a:extLst>
        </p:spPr>
      </p:cxnSp>
      <p:cxnSp>
        <p:nvCxnSpPr>
          <p:cNvPr id="242" name="Straight Arrow Connector 241"/>
          <p:cNvCxnSpPr>
            <a:cxnSpLocks noChangeShapeType="1"/>
          </p:cNvCxnSpPr>
          <p:nvPr/>
        </p:nvCxnSpPr>
        <p:spPr bwMode="auto">
          <a:xfrm rot="16200000" flipH="1">
            <a:off x="10065544" y="5290345"/>
            <a:ext cx="385762" cy="6349"/>
          </a:xfrm>
          <a:prstGeom prst="straightConnector1">
            <a:avLst/>
          </a:prstGeom>
          <a:noFill/>
          <a:ln w="28575" algn="ctr">
            <a:solidFill>
              <a:srgbClr val="663300"/>
            </a:solidFill>
            <a:prstDash val="dash"/>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48025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327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7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8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236"/>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24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277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2784"/>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24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2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p:bldP spid="146" grpId="0" animBg="1"/>
      <p:bldP spid="151" grpId="0" animBg="1"/>
      <p:bldP spid="152" grpId="0"/>
      <p:bldP spid="153" grpId="0"/>
      <p:bldP spid="160" grpId="0" animBg="1"/>
      <p:bldP spid="161" grpId="0" animBg="1"/>
      <p:bldP spid="162" grpId="0"/>
      <p:bldP spid="167" grpId="0" animBg="1"/>
      <p:bldP spid="168" grpId="0" animBg="1"/>
      <p:bldP spid="169" grpId="0"/>
      <p:bldP spid="174" grpId="0" animBg="1"/>
      <p:bldP spid="182" grpId="0" animBg="1"/>
      <p:bldP spid="183" grpId="0" animBg="1"/>
      <p:bldP spid="185" grpId="0"/>
      <p:bldP spid="186" grpId="0" animBg="1"/>
      <p:bldP spid="187" grpId="0"/>
      <p:bldP spid="189" grpId="0"/>
      <p:bldP spid="219" grpId="0" animBg="1"/>
      <p:bldP spid="220" grpId="0"/>
      <p:bldP spid="2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02137" y="218166"/>
            <a:ext cx="7982712" cy="5980176"/>
            <a:chOff x="3389313" y="1438275"/>
            <a:chExt cx="5715000" cy="428625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9313" y="143827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15222" y="2290648"/>
              <a:ext cx="365760" cy="16544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dirty="0"/>
                <a:t>58</a:t>
              </a:r>
            </a:p>
          </p:txBody>
        </p:sp>
        <p:sp>
          <p:nvSpPr>
            <p:cNvPr id="8" name="TextBox 7"/>
            <p:cNvSpPr txBox="1"/>
            <p:nvPr/>
          </p:nvSpPr>
          <p:spPr>
            <a:xfrm>
              <a:off x="4723626" y="2677797"/>
              <a:ext cx="214835" cy="16544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900" dirty="0"/>
                <a:t>18</a:t>
              </a:r>
            </a:p>
          </p:txBody>
        </p:sp>
        <p:sp>
          <p:nvSpPr>
            <p:cNvPr id="9" name="TextBox 8"/>
            <p:cNvSpPr txBox="1"/>
            <p:nvPr/>
          </p:nvSpPr>
          <p:spPr>
            <a:xfrm>
              <a:off x="4461378" y="2945117"/>
              <a:ext cx="214835" cy="16544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900" dirty="0"/>
                <a:t>12</a:t>
              </a:r>
            </a:p>
          </p:txBody>
        </p:sp>
        <p:sp>
          <p:nvSpPr>
            <p:cNvPr id="10" name="TextBox 9"/>
            <p:cNvSpPr txBox="1"/>
            <p:nvPr/>
          </p:nvSpPr>
          <p:spPr>
            <a:xfrm>
              <a:off x="4223281" y="3226406"/>
              <a:ext cx="173521" cy="16544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900" dirty="0"/>
                <a:t>6</a:t>
              </a:r>
            </a:p>
          </p:txBody>
        </p:sp>
      </p:grpSp>
    </p:spTree>
    <p:extLst>
      <p:ext uri="{BB962C8B-B14F-4D97-AF65-F5344CB8AC3E}">
        <p14:creationId xmlns:p14="http://schemas.microsoft.com/office/powerpoint/2010/main" val="1036596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9031" y="932155"/>
            <a:ext cx="11118273" cy="5909310"/>
          </a:xfrm>
          <a:prstGeom prst="rect">
            <a:avLst/>
          </a:prstGeom>
        </p:spPr>
        <p:txBody>
          <a:bodyPr wrap="square">
            <a:spAutoFit/>
          </a:bodyPr>
          <a:lstStyle/>
          <a:p>
            <a:pPr marR="71755" algn="just"/>
            <a:r>
              <a:rPr lang="en-US" sz="1400" b="1" u="sng" dirty="0">
                <a:effectLst/>
                <a:latin typeface="Arial" panose="020B0604020202020204" pitchFamily="34" charset="0"/>
                <a:ea typeface="Times New Roman" panose="02020603050405020304" pitchFamily="18" charset="0"/>
              </a:rPr>
              <a:t>Aim 1: Develop a novel </a:t>
            </a:r>
            <a:r>
              <a:rPr lang="en-US" sz="1400" b="1" u="sng" dirty="0" err="1">
                <a:effectLst/>
                <a:latin typeface="Arial" panose="020B0604020202020204" pitchFamily="34" charset="0"/>
                <a:ea typeface="Times New Roman" panose="02020603050405020304" pitchFamily="18" charset="0"/>
              </a:rPr>
              <a:t>SOMAmer</a:t>
            </a:r>
            <a:r>
              <a:rPr lang="en-US" sz="1400" b="1" u="sng" dirty="0">
                <a:effectLst/>
                <a:latin typeface="Arial" panose="020B0604020202020204" pitchFamily="34" charset="0"/>
                <a:ea typeface="Times New Roman" panose="02020603050405020304" pitchFamily="18" charset="0"/>
              </a:rPr>
              <a:t> based proteomic platform in order to validate plasma and pleural effusion diagnostic and prognostic biomarkers</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1a: Develop and technically validate a 14 </a:t>
            </a:r>
            <a:r>
              <a:rPr lang="en-US" sz="1400" dirty="0" err="1">
                <a:effectLst/>
                <a:latin typeface="Arial" panose="020B0604020202020204" pitchFamily="34" charset="0"/>
                <a:ea typeface="Times New Roman" panose="02020603050405020304" pitchFamily="18" charset="0"/>
              </a:rPr>
              <a:t>SOMAmer</a:t>
            </a:r>
            <a:r>
              <a:rPr lang="en-US" sz="1400" dirty="0">
                <a:effectLst/>
                <a:latin typeface="Arial" panose="020B0604020202020204" pitchFamily="34" charset="0"/>
                <a:ea typeface="Times New Roman" panose="02020603050405020304" pitchFamily="18" charset="0"/>
              </a:rPr>
              <a:t>, </a:t>
            </a:r>
            <a:r>
              <a:rPr lang="en-US" sz="1400" dirty="0" err="1">
                <a:effectLst/>
                <a:latin typeface="Arial" panose="020B0604020202020204" pitchFamily="34" charset="0"/>
                <a:ea typeface="Times New Roman" panose="02020603050405020304" pitchFamily="18" charset="0"/>
              </a:rPr>
              <a:t>luminex</a:t>
            </a:r>
            <a:r>
              <a:rPr lang="en-US" sz="1400" dirty="0">
                <a:effectLst/>
                <a:latin typeface="Arial" panose="020B0604020202020204" pitchFamily="34" charset="0"/>
                <a:ea typeface="Times New Roman" panose="02020603050405020304" pitchFamily="18" charset="0"/>
              </a:rPr>
              <a:t> based assay (SOMA14 NYU-MPM) combining </a:t>
            </a:r>
            <a:r>
              <a:rPr lang="en-US" sz="14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Fibulin-3 </a:t>
            </a:r>
            <a:r>
              <a:rPr lang="en-US" sz="1400" dirty="0">
                <a:effectLst/>
                <a:latin typeface="Arial" panose="020B0604020202020204" pitchFamily="34" charset="0"/>
                <a:ea typeface="Times New Roman" panose="02020603050405020304" pitchFamily="18" charset="0"/>
              </a:rPr>
              <a:t>with the 13 </a:t>
            </a:r>
            <a:r>
              <a:rPr lang="en-US" sz="1400" dirty="0" err="1">
                <a:effectLst/>
                <a:latin typeface="Arial" panose="020B0604020202020204" pitchFamily="34" charset="0"/>
                <a:ea typeface="Times New Roman" panose="02020603050405020304" pitchFamily="18" charset="0"/>
              </a:rPr>
              <a:t>SOMAmer</a:t>
            </a:r>
            <a:r>
              <a:rPr lang="en-US" sz="1400" dirty="0">
                <a:effectLst/>
                <a:latin typeface="Arial" panose="020B0604020202020204" pitchFamily="34" charset="0"/>
                <a:ea typeface="Times New Roman" panose="02020603050405020304" pitchFamily="18" charset="0"/>
              </a:rPr>
              <a:t> MPM test. </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1b: Validate the using new cohorts from the NYU Thoracic Surgery Archives</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1c: Validate the plasma prognostic accuracy of the Soma 14 NYU MPM assay</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1d: Determine whether the Soma 14 NYU MPM assay can diagnose MPM pleural effusion </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1e: Blinded validation of the diagnostic and prognostic capabilities of  SOMA14 NYU-MPM using plasma cohorts from the Princess Margaret Cancer Center and pleural effusion cohorts from NYU and University of Glasgow</a:t>
            </a:r>
            <a:endParaRPr lang="en-US" sz="1400" dirty="0">
              <a:effectLst/>
              <a:latin typeface="Times" panose="02020603050405020304" pitchFamily="18" charset="0"/>
              <a:ea typeface="Times New Roman" panose="02020603050405020304" pitchFamily="18" charset="0"/>
            </a:endParaRPr>
          </a:p>
          <a:p>
            <a:pPr marR="71755" algn="just"/>
            <a:r>
              <a:rPr lang="en-US" sz="1400" b="1" u="sng" dirty="0">
                <a:effectLst/>
                <a:latin typeface="Arial" panose="020B0604020202020204" pitchFamily="34" charset="0"/>
                <a:ea typeface="Times New Roman" panose="02020603050405020304" pitchFamily="18" charset="0"/>
              </a:rPr>
              <a:t>Aim 2: To determine the accuracy of  HMGB1 and its Isoforms for the diagnosis of MPM pleural effusions</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2a: Compare sensitivity and specificity of total ELISA HMGB1 pleural effusion levels to MRP and Fibulin-3 using pleural effusions from the NYU Thoracic Surgery Archives</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2b: Measure Total, oxidized, and acetylated forms of HMGB1 in pleural effusions using pleural effusions from the NYU Thoracic Surgery Archives using a novel mass spectroscopy platform </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2c: Blinded diagnostic validation of HMGB1 and Fibulin-3 ELISAs compared to total, oxidized, and acetylated forms of HMGB1 pleural effusion cohorts from NYU and University of South Glasgow.</a:t>
            </a:r>
            <a:endParaRPr lang="en-US" sz="1400" dirty="0">
              <a:effectLst/>
              <a:latin typeface="Times" panose="02020603050405020304" pitchFamily="18" charset="0"/>
              <a:ea typeface="Times New Roman" panose="02020603050405020304" pitchFamily="18" charset="0"/>
            </a:endParaRPr>
          </a:p>
          <a:p>
            <a:pPr marR="71755" algn="just"/>
            <a:r>
              <a:rPr lang="en-US" sz="1400" b="1" u="sng" dirty="0">
                <a:effectLst/>
                <a:latin typeface="Arial" panose="020B0604020202020204" pitchFamily="34" charset="0"/>
                <a:ea typeface="Times New Roman" panose="02020603050405020304" pitchFamily="18" charset="0"/>
              </a:rPr>
              <a:t>Aim 3:  To determine whether buffy coat/PBMC immuno-oncologic RNA expression can define asbestos exposure and diagnose MPM</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3a: Further refine and validate </a:t>
            </a:r>
            <a:r>
              <a:rPr lang="en-US" sz="1400" dirty="0" err="1">
                <a:effectLst/>
                <a:latin typeface="Arial" panose="020B0604020202020204" pitchFamily="34" charset="0"/>
                <a:ea typeface="Times New Roman" panose="02020603050405020304" pitchFamily="18" charset="0"/>
              </a:rPr>
              <a:t>Nanostring</a:t>
            </a:r>
            <a:r>
              <a:rPr lang="en-US" sz="1400" dirty="0">
                <a:effectLst/>
                <a:latin typeface="Arial" panose="020B0604020202020204" pitchFamily="34" charset="0"/>
                <a:ea typeface="Times New Roman" panose="02020603050405020304" pitchFamily="18" charset="0"/>
              </a:rPr>
              <a:t> Immuno-oncology profiles in the diagnosis of asbestos exposure and MPM</a:t>
            </a:r>
            <a:endParaRPr lang="en-US" sz="1400" dirty="0">
              <a:effectLst/>
              <a:latin typeface="Times" panose="02020603050405020304" pitchFamily="18" charset="0"/>
              <a:ea typeface="Times New Roman" panose="02020603050405020304" pitchFamily="18" charset="0"/>
            </a:endParaRPr>
          </a:p>
          <a:p>
            <a:pPr marR="71755" algn="just"/>
            <a:r>
              <a:rPr lang="en-US" sz="1400" dirty="0" err="1">
                <a:effectLst/>
                <a:latin typeface="Arial" panose="020B0604020202020204" pitchFamily="34" charset="0"/>
                <a:ea typeface="Times New Roman" panose="02020603050405020304" pitchFamily="18" charset="0"/>
              </a:rPr>
              <a:t>Subaim</a:t>
            </a:r>
            <a:r>
              <a:rPr lang="en-US" sz="1400" dirty="0">
                <a:effectLst/>
                <a:latin typeface="Arial" panose="020B0604020202020204" pitchFamily="34" charset="0"/>
                <a:ea typeface="Times New Roman" panose="02020603050405020304" pitchFamily="18" charset="0"/>
              </a:rPr>
              <a:t> 3b</a:t>
            </a:r>
            <a:r>
              <a:rPr lang="en-US" sz="1400" b="1" dirty="0">
                <a:effectLst/>
                <a:latin typeface="Arial" panose="020B0604020202020204" pitchFamily="34" charset="0"/>
                <a:ea typeface="Times New Roman" panose="02020603050405020304" pitchFamily="18" charset="0"/>
              </a:rPr>
              <a:t>:</a:t>
            </a:r>
            <a:r>
              <a:rPr lang="en-US" sz="1400" dirty="0">
                <a:effectLst/>
                <a:latin typeface="Arial" panose="020B0604020202020204" pitchFamily="34" charset="0"/>
                <a:ea typeface="Times New Roman" panose="02020603050405020304" pitchFamily="18" charset="0"/>
              </a:rPr>
              <a:t> Blindly validate locked in </a:t>
            </a:r>
            <a:r>
              <a:rPr lang="en-US" sz="1400" dirty="0" err="1">
                <a:effectLst/>
                <a:latin typeface="Arial" panose="020B0604020202020204" pitchFamily="34" charset="0"/>
                <a:ea typeface="Times New Roman" panose="02020603050405020304" pitchFamily="18" charset="0"/>
              </a:rPr>
              <a:t>Nanostring</a:t>
            </a:r>
            <a:r>
              <a:rPr lang="en-US" sz="1400" dirty="0">
                <a:effectLst/>
                <a:latin typeface="Arial" panose="020B0604020202020204" pitchFamily="34" charset="0"/>
                <a:ea typeface="Times New Roman" panose="02020603050405020304" pitchFamily="18" charset="0"/>
              </a:rPr>
              <a:t> Immuno-oncology profiles for healthy, non-AE vs AE, AE vs MPM, and MPM vs non-MPM using buffy coat/PBMC from the Princess Margaret Cancer Center</a:t>
            </a:r>
            <a:endParaRPr lang="en-US" sz="1400" dirty="0">
              <a:effectLst/>
              <a:latin typeface="Times" panose="02020603050405020304" pitchFamily="18" charset="0"/>
              <a:ea typeface="Times New Roman" panose="02020603050405020304" pitchFamily="18" charset="0"/>
            </a:endParaRPr>
          </a:p>
          <a:p>
            <a:pPr marR="71755" algn="just"/>
            <a:r>
              <a:rPr lang="en-US" sz="1400" b="1" u="sng" dirty="0">
                <a:effectLst/>
                <a:latin typeface="Arial" panose="020B0604020202020204" pitchFamily="34" charset="0"/>
                <a:ea typeface="Times New Roman" panose="02020603050405020304" pitchFamily="18" charset="0"/>
              </a:rPr>
              <a:t>Aim 4:</a:t>
            </a:r>
            <a:r>
              <a:rPr lang="en-US" sz="1400" u="sng" dirty="0">
                <a:effectLst/>
                <a:latin typeface="Arial" panose="020B0604020202020204" pitchFamily="34" charset="0"/>
                <a:ea typeface="Times New Roman" panose="02020603050405020304" pitchFamily="18" charset="0"/>
              </a:rPr>
              <a:t> </a:t>
            </a:r>
            <a:r>
              <a:rPr lang="en-US" sz="1400" b="1" u="sng" dirty="0">
                <a:effectLst/>
                <a:latin typeface="Arial" panose="020B0604020202020204" pitchFamily="34" charset="0"/>
                <a:ea typeface="Times New Roman" panose="02020603050405020304" pitchFamily="18" charset="0"/>
              </a:rPr>
              <a:t>Integrate the best </a:t>
            </a:r>
            <a:r>
              <a:rPr lang="en-US" sz="1400" b="1" u="sng" dirty="0" err="1">
                <a:effectLst/>
                <a:latin typeface="Arial" panose="020B0604020202020204" pitchFamily="34" charset="0"/>
                <a:ea typeface="Times New Roman" panose="02020603050405020304" pitchFamily="18" charset="0"/>
              </a:rPr>
              <a:t>analytes</a:t>
            </a:r>
            <a:r>
              <a:rPr lang="en-US" sz="1400" b="1" u="sng" dirty="0">
                <a:effectLst/>
                <a:latin typeface="Arial" panose="020B0604020202020204" pitchFamily="34" charset="0"/>
                <a:ea typeface="Times New Roman" panose="02020603050405020304" pitchFamily="18" charset="0"/>
              </a:rPr>
              <a:t> from Aims 1-3 into a diagnostic and prognostic profile for separating plasmas  from healthy, non-AE vs AE, AE vs MPM, and MPM vs non-MPM and MPM vs non-MPM pleural effusions</a:t>
            </a:r>
            <a:endParaRPr lang="en-US" sz="1400" dirty="0">
              <a:effectLst/>
              <a:latin typeface="Times" panose="02020603050405020304" pitchFamily="18" charset="0"/>
              <a:ea typeface="Times New Roman" panose="02020603050405020304" pitchFamily="18" charset="0"/>
            </a:endParaRPr>
          </a:p>
          <a:p>
            <a:pPr marR="71755" algn="just"/>
            <a:r>
              <a:rPr lang="en-US" sz="1400" dirty="0">
                <a:effectLst/>
                <a:latin typeface="Arial" panose="020B0604020202020204" pitchFamily="34" charset="0"/>
                <a:ea typeface="Times New Roman" panose="02020603050405020304" pitchFamily="18" charset="0"/>
              </a:rPr>
              <a:t>The discovery and validation of the proposed plasma and pleural effusion biomarkers from these studies will have the potential to monitor patients for the development of MPM in the future. The profiles that are promising from these studies could then be subjected to for further validation in ongoing longitudinal prospective/retrospective cohorts for the screening of MPM including the EDRN sponsored MPM Screening Trial in Santiago, Chile. </a:t>
            </a:r>
            <a:endParaRPr lang="en-US" sz="1400" dirty="0">
              <a:effectLst/>
              <a:latin typeface="Times"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xmlns="" id="{042F8CBE-53C7-4FD7-BDD7-EAD63B4DBA33}"/>
              </a:ext>
            </a:extLst>
          </p:cNvPr>
          <p:cNvSpPr/>
          <p:nvPr/>
        </p:nvSpPr>
        <p:spPr>
          <a:xfrm>
            <a:off x="9802279" y="1318556"/>
            <a:ext cx="949911" cy="461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58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1905000" y="76200"/>
          <a:ext cx="76200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6781800" y="2532408"/>
            <a:ext cx="154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rPr>
              <a:t>DISCOVERY</a:t>
            </a:r>
          </a:p>
        </p:txBody>
      </p:sp>
      <p:sp>
        <p:nvSpPr>
          <p:cNvPr id="3" name="TextBox 2"/>
          <p:cNvSpPr txBox="1"/>
          <p:nvPr/>
        </p:nvSpPr>
        <p:spPr>
          <a:xfrm>
            <a:off x="6781802" y="3777734"/>
            <a:ext cx="30572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rPr>
              <a:t>IN SILICO VALIDATION</a:t>
            </a:r>
          </a:p>
        </p:txBody>
      </p:sp>
      <p:sp>
        <p:nvSpPr>
          <p:cNvPr id="4" name="TextBox 3"/>
          <p:cNvSpPr txBox="1"/>
          <p:nvPr/>
        </p:nvSpPr>
        <p:spPr>
          <a:xfrm>
            <a:off x="6781800" y="4966454"/>
            <a:ext cx="3393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rPr>
              <a:t>FIRST ORDER VALIDATION</a:t>
            </a:r>
          </a:p>
        </p:txBody>
      </p:sp>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681" y="515625"/>
            <a:ext cx="4258918" cy="3087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3780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434" y="953147"/>
            <a:ext cx="9718248" cy="5466514"/>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694267" y="144473"/>
            <a:ext cx="10515600" cy="715683"/>
          </a:xfrm>
        </p:spPr>
        <p:txBody>
          <a:bodyPr>
            <a:normAutofit fontScale="90000"/>
          </a:bodyPr>
          <a:lstStyle/>
          <a:p>
            <a:r>
              <a:rPr lang="en-US" sz="3600" dirty="0">
                <a:latin typeface="Comic Sans MS" panose="030F0702030302020204" pitchFamily="66" charset="0"/>
              </a:rPr>
              <a:t>Future Validations and Pre-Diagnostic Opportunities</a:t>
            </a:r>
          </a:p>
        </p:txBody>
      </p:sp>
    </p:spTree>
    <p:extLst>
      <p:ext uri="{BB962C8B-B14F-4D97-AF65-F5344CB8AC3E}">
        <p14:creationId xmlns:p14="http://schemas.microsoft.com/office/powerpoint/2010/main" val="7101344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95423" y="914401"/>
            <a:ext cx="3852163" cy="5388428"/>
          </a:xfrm>
        </p:spPr>
        <p:txBody>
          <a:bodyPr>
            <a:normAutofit fontScale="77500" lnSpcReduction="20000"/>
          </a:bodyPr>
          <a:lstStyle/>
          <a:p>
            <a:r>
              <a:rPr lang="en-US" dirty="0">
                <a:latin typeface="Comic Sans MS" panose="030F0702030302020204" pitchFamily="66" charset="0"/>
              </a:rPr>
              <a:t>Help from NYU and NCI sought from Chilean Clinic in the screening of asbestos exposed workers as mandated by the Government</a:t>
            </a:r>
          </a:p>
          <a:p>
            <a:r>
              <a:rPr lang="en-US" dirty="0">
                <a:latin typeface="Comic Sans MS" panose="030F0702030302020204" pitchFamily="66" charset="0"/>
              </a:rPr>
              <a:t>EDRN approved Trial, December 2013</a:t>
            </a:r>
          </a:p>
          <a:p>
            <a:r>
              <a:rPr lang="en-US" dirty="0">
                <a:latin typeface="Comic Sans MS" panose="030F0702030302020204" pitchFamily="66" charset="0"/>
              </a:rPr>
              <a:t>Chile approved, July 2014</a:t>
            </a:r>
          </a:p>
          <a:p>
            <a:r>
              <a:rPr lang="en-US" dirty="0">
                <a:latin typeface="Comic Sans MS" panose="030F0702030302020204" pitchFamily="66" charset="0"/>
              </a:rPr>
              <a:t>NYU IRB, approved October 2014</a:t>
            </a:r>
          </a:p>
          <a:p>
            <a:r>
              <a:rPr lang="en-US" dirty="0">
                <a:latin typeface="Comic Sans MS" panose="030F0702030302020204" pitchFamily="66" charset="0"/>
              </a:rPr>
              <a:t>Site Visit, May 28, </a:t>
            </a:r>
            <a:r>
              <a:rPr lang="en-US" dirty="0" smtClean="0">
                <a:latin typeface="Comic Sans MS" panose="030F0702030302020204" pitchFamily="66" charset="0"/>
              </a:rPr>
              <a:t>2015</a:t>
            </a:r>
          </a:p>
          <a:p>
            <a:r>
              <a:rPr lang="en-US" dirty="0" smtClean="0">
                <a:latin typeface="Comic Sans MS" panose="030F0702030302020204" pitchFamily="66" charset="0"/>
              </a:rPr>
              <a:t>Funding Approved, October 2016</a:t>
            </a:r>
            <a:endParaRPr lang="en-US" dirty="0">
              <a:latin typeface="Comic Sans MS" panose="030F0702030302020204" pitchFamily="66" charset="0"/>
            </a:endParaRPr>
          </a:p>
          <a:p>
            <a:r>
              <a:rPr lang="en-US" dirty="0">
                <a:latin typeface="Comic Sans MS" panose="030F0702030302020204" pitchFamily="66" charset="0"/>
              </a:rPr>
              <a:t>Start Date </a:t>
            </a:r>
            <a:r>
              <a:rPr lang="en-US" dirty="0" smtClean="0">
                <a:latin typeface="Comic Sans MS" panose="030F0702030302020204" pitchFamily="66" charset="0"/>
              </a:rPr>
              <a:t>August </a:t>
            </a:r>
            <a:r>
              <a:rPr lang="en-US" dirty="0">
                <a:latin typeface="Comic Sans MS" panose="030F0702030302020204" pitchFamily="66" charset="0"/>
              </a:rPr>
              <a:t>2017</a:t>
            </a:r>
          </a:p>
          <a:p>
            <a:pPr marL="0" indent="0">
              <a:buNone/>
            </a:pPr>
            <a:endParaRPr lang="en-US" dirty="0">
              <a:latin typeface="Comic Sans MS" panose="030F0702030302020204" pitchFamily="66" charset="0"/>
            </a:endParaRPr>
          </a:p>
        </p:txBody>
      </p:sp>
      <p:pic>
        <p:nvPicPr>
          <p:cNvPr id="6" name="Imagen 11"/>
          <p:cNvPicPr/>
          <p:nvPr/>
        </p:nvPicPr>
        <p:blipFill>
          <a:blip r:embed="rId2">
            <a:extLst>
              <a:ext uri="{28A0092B-C50C-407E-A947-70E740481C1C}">
                <a14:useLocalDpi xmlns:a14="http://schemas.microsoft.com/office/drawing/2010/main" val="0"/>
              </a:ext>
            </a:extLst>
          </a:blip>
          <a:srcRect/>
          <a:stretch>
            <a:fillRect/>
          </a:stretch>
        </p:blipFill>
        <p:spPr bwMode="auto">
          <a:xfrm>
            <a:off x="4819329" y="800946"/>
            <a:ext cx="5374481" cy="5372100"/>
          </a:xfrm>
          <a:prstGeom prst="rect">
            <a:avLst/>
          </a:prstGeom>
          <a:noFill/>
          <a:ln>
            <a:noFill/>
          </a:ln>
        </p:spPr>
      </p:pic>
      <p:pic>
        <p:nvPicPr>
          <p:cNvPr id="7"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4816231" y="805670"/>
            <a:ext cx="5373788" cy="5387312"/>
          </a:xfrm>
          <a:prstGeom prst="rect">
            <a:avLst/>
          </a:prstGeom>
          <a:noFill/>
          <a:ln w="9525">
            <a:solidFill>
              <a:srgbClr val="10253F"/>
            </a:solidFill>
            <a:miter lim="800000"/>
            <a:headEnd/>
            <a:tailEnd/>
          </a:ln>
        </p:spPr>
      </p:pic>
      <p:sp>
        <p:nvSpPr>
          <p:cNvPr id="8" name="Title 1"/>
          <p:cNvSpPr txBox="1">
            <a:spLocks/>
          </p:cNvSpPr>
          <p:nvPr/>
        </p:nvSpPr>
        <p:spPr>
          <a:xfrm>
            <a:off x="0" y="1"/>
            <a:ext cx="10515600" cy="61897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prstClr val="black"/>
                </a:solidFill>
                <a:latin typeface="Comic Sans MS" panose="030F0702030302020204" pitchFamily="66" charset="0"/>
              </a:rPr>
              <a:t>EDRN Sponsored Validation Trial in Santiago, Chile</a:t>
            </a:r>
          </a:p>
        </p:txBody>
      </p:sp>
    </p:spTree>
    <p:extLst>
      <p:ext uri="{BB962C8B-B14F-4D97-AF65-F5344CB8AC3E}">
        <p14:creationId xmlns:p14="http://schemas.microsoft.com/office/powerpoint/2010/main" val="140298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a:xfrm>
            <a:off x="861447" y="191980"/>
            <a:ext cx="10515600" cy="986826"/>
          </a:xfrm>
        </p:spPr>
        <p:txBody>
          <a:bodyPr>
            <a:normAutofit/>
          </a:bodyPr>
          <a:lstStyle/>
          <a:p>
            <a:pPr eaLnBrk="1" hangingPunct="1"/>
            <a:r>
              <a:rPr lang="en-US" dirty="0" smtClean="0">
                <a:latin typeface="Comic Sans MS" pitchFamily="66" charset="0"/>
              </a:rPr>
              <a:t>“</a:t>
            </a:r>
            <a:r>
              <a:rPr lang="en-US" sz="3600" dirty="0" smtClean="0">
                <a:latin typeface="Comic Sans MS" pitchFamily="66" charset="0"/>
              </a:rPr>
              <a:t>Fluid Based Screening” </a:t>
            </a:r>
            <a:r>
              <a:rPr lang="en-US" sz="3600" dirty="0">
                <a:latin typeface="Comic Sans MS" pitchFamily="66" charset="0"/>
              </a:rPr>
              <a:t>for Mesothelioma</a:t>
            </a:r>
          </a:p>
        </p:txBody>
      </p:sp>
      <p:sp>
        <p:nvSpPr>
          <p:cNvPr id="6" name="Content Placeholder 5"/>
          <p:cNvSpPr>
            <a:spLocks noGrp="1"/>
          </p:cNvSpPr>
          <p:nvPr>
            <p:ph idx="1"/>
          </p:nvPr>
        </p:nvSpPr>
        <p:spPr>
          <a:xfrm>
            <a:off x="632847" y="1517542"/>
            <a:ext cx="10972800" cy="4648200"/>
          </a:xfrm>
        </p:spPr>
        <p:txBody>
          <a:bodyPr rtlCol="0">
            <a:normAutofit fontScale="70000" lnSpcReduction="20000"/>
          </a:bodyPr>
          <a:lstStyle/>
          <a:p>
            <a:pPr eaLnBrk="1" fontAlgn="auto" hangingPunct="1">
              <a:spcAft>
                <a:spcPts val="0"/>
              </a:spcAft>
              <a:defRPr/>
            </a:pPr>
            <a:r>
              <a:rPr lang="en-US" sz="4000" dirty="0">
                <a:latin typeface="Comic Sans MS" pitchFamily="66" charset="0"/>
              </a:rPr>
              <a:t>How do patients present in the US?</a:t>
            </a:r>
          </a:p>
          <a:p>
            <a:pPr lvl="1" eaLnBrk="1" fontAlgn="auto" hangingPunct="1">
              <a:spcAft>
                <a:spcPts val="0"/>
              </a:spcAft>
              <a:defRPr/>
            </a:pPr>
            <a:r>
              <a:rPr lang="en-US" sz="3400" dirty="0">
                <a:latin typeface="Comic Sans MS" pitchFamily="66" charset="0"/>
              </a:rPr>
              <a:t>91% have an exposure to asbestos</a:t>
            </a:r>
          </a:p>
          <a:p>
            <a:pPr lvl="1" eaLnBrk="1" fontAlgn="auto" hangingPunct="1">
              <a:spcAft>
                <a:spcPts val="0"/>
              </a:spcAft>
              <a:defRPr/>
            </a:pPr>
            <a:r>
              <a:rPr lang="en-US" sz="3400" dirty="0">
                <a:latin typeface="Comic Sans MS" pitchFamily="66" charset="0"/>
              </a:rPr>
              <a:t>90% of pleural patients present with an effusion</a:t>
            </a:r>
          </a:p>
          <a:p>
            <a:pPr lvl="1" eaLnBrk="1" fontAlgn="auto" hangingPunct="1">
              <a:spcAft>
                <a:spcPts val="0"/>
              </a:spcAft>
              <a:defRPr/>
            </a:pPr>
            <a:r>
              <a:rPr lang="en-US" sz="3400" dirty="0">
                <a:latin typeface="Comic Sans MS" pitchFamily="66" charset="0"/>
              </a:rPr>
              <a:t>77% of  abdominal patients present with ascites</a:t>
            </a:r>
          </a:p>
          <a:p>
            <a:pPr lvl="2" eaLnBrk="1" fontAlgn="auto" hangingPunct="1">
              <a:spcAft>
                <a:spcPts val="0"/>
              </a:spcAft>
              <a:defRPr/>
            </a:pPr>
            <a:r>
              <a:rPr lang="en-US" sz="3400" b="1" i="1" dirty="0">
                <a:latin typeface="Comic Sans MS" pitchFamily="66" charset="0"/>
              </a:rPr>
              <a:t>Effusions do NOT OCCUR OVERNIGHT</a:t>
            </a:r>
          </a:p>
          <a:p>
            <a:pPr eaLnBrk="1" fontAlgn="auto" hangingPunct="1">
              <a:spcAft>
                <a:spcPts val="0"/>
              </a:spcAft>
              <a:defRPr/>
            </a:pPr>
            <a:r>
              <a:rPr lang="en-US" sz="4000" dirty="0">
                <a:latin typeface="Comic Sans MS" pitchFamily="66" charset="0"/>
              </a:rPr>
              <a:t>Screening is done in </a:t>
            </a:r>
            <a:r>
              <a:rPr lang="en-US" sz="4000" b="1" i="1" dirty="0">
                <a:latin typeface="Comic Sans MS" pitchFamily="66" charset="0"/>
              </a:rPr>
              <a:t>asymptomatic patients with a history of exposure to asbestos</a:t>
            </a:r>
          </a:p>
          <a:p>
            <a:pPr lvl="1">
              <a:defRPr/>
            </a:pPr>
            <a:r>
              <a:rPr lang="en-US" sz="3100" dirty="0">
                <a:latin typeface="Comic Sans MS" pitchFamily="66" charset="0"/>
              </a:rPr>
              <a:t>Therefore, you are attempting to define plasma biomarker changes which could reflect the development of an asymptomatic effusion or some “perturbation of </a:t>
            </a:r>
            <a:r>
              <a:rPr lang="en-US" sz="3100" dirty="0" err="1">
                <a:latin typeface="Comic Sans MS" pitchFamily="66" charset="0"/>
              </a:rPr>
              <a:t>mesothelial</a:t>
            </a:r>
            <a:r>
              <a:rPr lang="en-US" sz="3100" dirty="0">
                <a:latin typeface="Comic Sans MS" pitchFamily="66" charset="0"/>
              </a:rPr>
              <a:t> physiology” over time.</a:t>
            </a:r>
          </a:p>
          <a:p>
            <a:pPr eaLnBrk="1" fontAlgn="auto" hangingPunct="1">
              <a:spcAft>
                <a:spcPts val="0"/>
              </a:spcAft>
              <a:defRPr/>
            </a:pPr>
            <a:r>
              <a:rPr lang="en-US" sz="4000" i="1" dirty="0">
                <a:latin typeface="Comic Sans MS" pitchFamily="66" charset="0"/>
              </a:rPr>
              <a:t>A change in marker indices could lead to a CT of the </a:t>
            </a:r>
            <a:r>
              <a:rPr lang="en-US" sz="4000" i="1" dirty="0" smtClean="0">
                <a:latin typeface="Comic Sans MS" pitchFamily="66" charset="0"/>
              </a:rPr>
              <a:t>chest/abdomen</a:t>
            </a:r>
          </a:p>
          <a:p>
            <a:pPr eaLnBrk="1" fontAlgn="auto" hangingPunct="1">
              <a:spcAft>
                <a:spcPts val="0"/>
              </a:spcAft>
              <a:defRPr/>
            </a:pPr>
            <a:r>
              <a:rPr lang="en-US" sz="4000" i="1" dirty="0" smtClean="0">
                <a:latin typeface="Comic Sans MS" pitchFamily="66" charset="0"/>
              </a:rPr>
              <a:t>But the markers must be specific for a given “disease/malignancy”</a:t>
            </a:r>
          </a:p>
        </p:txBody>
      </p:sp>
    </p:spTree>
    <p:extLst>
      <p:ext uri="{BB962C8B-B14F-4D97-AF65-F5344CB8AC3E}">
        <p14:creationId xmlns:p14="http://schemas.microsoft.com/office/powerpoint/2010/main" val="238016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25" b="47269"/>
          <a:stretch/>
        </p:blipFill>
        <p:spPr bwMode="auto">
          <a:xfrm>
            <a:off x="2469259" y="152395"/>
            <a:ext cx="3530288" cy="178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rot="5400000">
            <a:off x="4960867" y="-595376"/>
            <a:ext cx="2127756" cy="717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709" b="8704"/>
          <a:stretch/>
        </p:blipFill>
        <p:spPr bwMode="auto">
          <a:xfrm>
            <a:off x="2467498" y="4127880"/>
            <a:ext cx="7055743" cy="23446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668"/>
          <a:stretch/>
        </p:blipFill>
        <p:spPr bwMode="auto">
          <a:xfrm>
            <a:off x="5902712" y="152395"/>
            <a:ext cx="3725947" cy="1773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486402" y="6442182"/>
            <a:ext cx="50706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omic Sans MS" pitchFamily="66" charset="0"/>
                <a:ea typeface="+mn-ea"/>
                <a:cs typeface="+mn-cs"/>
              </a:rPr>
              <a:t>N Engl J Med. 2005 Oct 13;353(15):1564-73.</a:t>
            </a:r>
          </a:p>
        </p:txBody>
      </p:sp>
      <p:sp>
        <p:nvSpPr>
          <p:cNvPr id="7" name="TextBox 6"/>
          <p:cNvSpPr txBox="1"/>
          <p:nvPr/>
        </p:nvSpPr>
        <p:spPr>
          <a:xfrm rot="20155949">
            <a:off x="-20043" y="2591553"/>
            <a:ext cx="12063174" cy="7078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Not a good maker for diagnosis due to lack of specificity</a:t>
            </a:r>
            <a:endPar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68186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1980" y="893379"/>
            <a:ext cx="5842736" cy="5144814"/>
          </a:xfrm>
          <a:prstGeom prst="rect">
            <a:avLst/>
          </a:prstGeom>
        </p:spPr>
      </p:pic>
      <p:sp>
        <p:nvSpPr>
          <p:cNvPr id="4" name="Title 3"/>
          <p:cNvSpPr>
            <a:spLocks noGrp="1"/>
          </p:cNvSpPr>
          <p:nvPr>
            <p:ph type="title"/>
          </p:nvPr>
        </p:nvSpPr>
        <p:spPr>
          <a:xfrm>
            <a:off x="159121" y="196960"/>
            <a:ext cx="10515600" cy="549275"/>
          </a:xfrm>
        </p:spPr>
        <p:txBody>
          <a:bodyPr>
            <a:normAutofit/>
          </a:bodyPr>
          <a:lstStyle/>
          <a:p>
            <a:r>
              <a:rPr lang="en-US" sz="3200" dirty="0" smtClean="0">
                <a:latin typeface="Comic Sans MS" panose="030F0702030302020204" pitchFamily="66" charset="0"/>
              </a:rPr>
              <a:t>But what about diagnostic specificity???</a:t>
            </a:r>
            <a:endParaRPr lang="en-US" sz="3200" dirty="0">
              <a:latin typeface="Comic Sans MS" panose="030F0702030302020204" pitchFamily="66" charset="0"/>
            </a:endParaRPr>
          </a:p>
        </p:txBody>
      </p:sp>
      <p:sp>
        <p:nvSpPr>
          <p:cNvPr id="5" name="Right Arrow 4"/>
          <p:cNvSpPr/>
          <p:nvPr/>
        </p:nvSpPr>
        <p:spPr>
          <a:xfrm>
            <a:off x="1208689" y="555356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995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1314" b="38792"/>
          <a:stretch/>
        </p:blipFill>
        <p:spPr bwMode="auto">
          <a:xfrm>
            <a:off x="0" y="1714500"/>
            <a:ext cx="11854682" cy="40805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95250" y="148907"/>
            <a:ext cx="10515600" cy="1325563"/>
          </a:xfrm>
        </p:spPr>
        <p:txBody>
          <a:bodyPr/>
          <a:lstStyle/>
          <a:p>
            <a:r>
              <a:rPr lang="en-US" dirty="0" smtClean="0">
                <a:latin typeface="Comic Sans MS" panose="030F0702030302020204" pitchFamily="66" charset="0"/>
              </a:rPr>
              <a:t>FBLN-3 has function in MPM</a:t>
            </a:r>
            <a:endParaRPr lang="en-US" dirty="0">
              <a:latin typeface="Comic Sans MS" panose="030F0702030302020204" pitchFamily="66" charset="0"/>
            </a:endParaRPr>
          </a:p>
        </p:txBody>
      </p:sp>
    </p:spTree>
    <p:extLst>
      <p:ext uri="{BB962C8B-B14F-4D97-AF65-F5344CB8AC3E}">
        <p14:creationId xmlns:p14="http://schemas.microsoft.com/office/powerpoint/2010/main" val="3199941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110" y="293944"/>
            <a:ext cx="7503318" cy="5956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4F81BD"/>
                </a:solidFill>
              </a14:hiddenFill>
            </a:ext>
          </a:extLst>
        </p:spPr>
      </p:pic>
      <p:pic>
        <p:nvPicPr>
          <p:cNvPr id="2" name="Picture 1"/>
          <p:cNvPicPr>
            <a:picLocks noChangeAspect="1"/>
          </p:cNvPicPr>
          <p:nvPr/>
        </p:nvPicPr>
        <p:blipFill rotWithShape="1">
          <a:blip r:embed="rId4"/>
          <a:srcRect l="42961" t="80740" r="13244" b="13179"/>
          <a:stretch/>
        </p:blipFill>
        <p:spPr>
          <a:xfrm>
            <a:off x="8591548" y="6389370"/>
            <a:ext cx="3600452" cy="308610"/>
          </a:xfrm>
          <a:prstGeom prst="rect">
            <a:avLst/>
          </a:prstGeom>
        </p:spPr>
      </p:pic>
    </p:spTree>
    <p:extLst>
      <p:ext uri="{BB962C8B-B14F-4D97-AF65-F5344CB8AC3E}">
        <p14:creationId xmlns:p14="http://schemas.microsoft.com/office/powerpoint/2010/main" val="3305450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1673</TotalTime>
  <Words>4121</Words>
  <Application>Microsoft Office PowerPoint</Application>
  <PresentationFormat>Widescreen</PresentationFormat>
  <Paragraphs>816</Paragraphs>
  <Slides>43</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Arial Unicode MS</vt:lpstr>
      <vt:lpstr>Arial</vt:lpstr>
      <vt:lpstr>Arial Narrow</vt:lpstr>
      <vt:lpstr>Calibri</vt:lpstr>
      <vt:lpstr>Calibri Light</vt:lpstr>
      <vt:lpstr>Cambria</vt:lpstr>
      <vt:lpstr>Comic Sans MS</vt:lpstr>
      <vt:lpstr>Lucida Calligraphy</vt:lpstr>
      <vt:lpstr>Times</vt:lpstr>
      <vt:lpstr>Times New Roman</vt:lpstr>
      <vt:lpstr>Office Theme</vt:lpstr>
      <vt:lpstr>1_Office Theme</vt:lpstr>
      <vt:lpstr>Ten Years of Mesothelioma Biomarkers: Controversy and Evolution</vt:lpstr>
      <vt:lpstr>Disclosures</vt:lpstr>
      <vt:lpstr>PowerPoint Presentation</vt:lpstr>
      <vt:lpstr>PowerPoint Presentation</vt:lpstr>
      <vt:lpstr>“Fluid Based Screening” for Mesothelioma</vt:lpstr>
      <vt:lpstr>PowerPoint Presentation</vt:lpstr>
      <vt:lpstr>But what about diagnostic specificity???</vt:lpstr>
      <vt:lpstr>FBLN-3 has function in MPM</vt:lpstr>
      <vt:lpstr>PowerPoint Presentation</vt:lpstr>
      <vt:lpstr>PowerPoint Presentation</vt:lpstr>
      <vt:lpstr>PowerPoint Presentation</vt:lpstr>
      <vt:lpstr>So what else is new???? </vt:lpstr>
      <vt:lpstr>Nanostring Immune-Oncology Panel </vt:lpstr>
      <vt:lpstr>Possibilities and different microenvironments </vt:lpstr>
      <vt:lpstr>PowerPoint Presentation</vt:lpstr>
      <vt:lpstr>PowerPoint Presentation</vt:lpstr>
      <vt:lpstr>PowerPoint Presentation</vt:lpstr>
      <vt:lpstr>Validation: BC  Asbestos Exposed vs Healthy Matched</vt:lpstr>
      <vt:lpstr>But who the hell cares about mesothelioma???</vt:lpstr>
      <vt:lpstr>What about early stage lung cancer (cStage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to…</vt:lpstr>
      <vt:lpstr>The Old Standbys……..</vt:lpstr>
      <vt:lpstr>PowerPoint Presentation</vt:lpstr>
      <vt:lpstr>PowerPoint Presentation</vt:lpstr>
      <vt:lpstr>MPM, OPN, and Prognosis</vt:lpstr>
      <vt:lpstr>Can Plasma Biomarkers “add value” to already established Clinical Prognostic Indices?</vt:lpstr>
      <vt:lpstr>PowerPoint Presentation</vt:lpstr>
      <vt:lpstr>Present EDRN Renewal, 2016-2021</vt:lpstr>
      <vt:lpstr>Biomarker Discovery with SomaLogic Slow Off Rate Modified Aptamers Platform</vt:lpstr>
      <vt:lpstr>PowerPoint Presentation</vt:lpstr>
      <vt:lpstr>PowerPoint Presentation</vt:lpstr>
      <vt:lpstr>Future Validations and Pre-Diagnostic Opportunities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pass</dc:creator>
  <cp:lastModifiedBy>harvey pass</cp:lastModifiedBy>
  <cp:revision>62</cp:revision>
  <dcterms:created xsi:type="dcterms:W3CDTF">2017-03-06T12:54:13Z</dcterms:created>
  <dcterms:modified xsi:type="dcterms:W3CDTF">2017-09-13T20:51:07Z</dcterms:modified>
</cp:coreProperties>
</file>