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9" r:id="rId3"/>
    <p:sldId id="281" r:id="rId4"/>
    <p:sldId id="284" r:id="rId5"/>
    <p:sldId id="286" r:id="rId6"/>
    <p:sldId id="291" r:id="rId7"/>
    <p:sldId id="292" r:id="rId8"/>
    <p:sldId id="293" r:id="rId9"/>
    <p:sldId id="294" r:id="rId10"/>
    <p:sldId id="290" r:id="rId11"/>
    <p:sldId id="295" r:id="rId12"/>
    <p:sldId id="296" r:id="rId13"/>
    <p:sldId id="298" r:id="rId14"/>
    <p:sldId id="301" r:id="rId15"/>
    <p:sldId id="304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74" autoAdjust="0"/>
    <p:restoredTop sz="94660"/>
  </p:normalViewPr>
  <p:slideViewPr>
    <p:cSldViewPr snapToGrid="0">
      <p:cViewPr>
        <p:scale>
          <a:sx n="50" d="100"/>
          <a:sy n="50" d="100"/>
        </p:scale>
        <p:origin x="1738" y="4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4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# of </a:t>
            </a:r>
            <a:r>
              <a:rPr lang="en-US" dirty="0" smtClean="0"/>
              <a:t>PDX</a:t>
            </a:r>
            <a:r>
              <a:rPr lang="en-US" baseline="0" dirty="0" smtClean="0"/>
              <a:t> </a:t>
            </a:r>
            <a:r>
              <a:rPr lang="en-US" dirty="0" smtClean="0"/>
              <a:t>proteins </a:t>
            </a:r>
            <a:r>
              <a:rPr lang="en-US" dirty="0"/>
              <a:t>seen </a:t>
            </a:r>
            <a:r>
              <a:rPr lang="en-US" dirty="0" smtClean="0"/>
              <a:t>in </a:t>
            </a:r>
            <a:r>
              <a:rPr lang="en-US" dirty="0"/>
              <a:t>all tumor samples</a:t>
            </a:r>
          </a:p>
        </c:rich>
      </c:tx>
      <c:layout>
        <c:manualLayout>
          <c:xMode val="edge"/>
          <c:yMode val="edge"/>
          <c:x val="0.15645553369770801"/>
          <c:y val="3.8521069963665801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Sheet1!$J$40</c:f>
              <c:strCache>
                <c:ptCount val="1"/>
                <c:pt idx="0">
                  <c:v># of EDRN sample seen in a tumor samples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Sheet1!$K$39:$M$39</c:f>
              <c:strCache>
                <c:ptCount val="3"/>
                <c:pt idx="0">
                  <c:v>Breast (n=108)</c:v>
                </c:pt>
                <c:pt idx="1">
                  <c:v>Ovarian (n=84)</c:v>
                </c:pt>
                <c:pt idx="2">
                  <c:v>Colon (n=95)</c:v>
                </c:pt>
              </c:strCache>
            </c:strRef>
          </c:cat>
          <c:val>
            <c:numRef>
              <c:f>Sheet1!$K$40:$M$40</c:f>
              <c:numCache>
                <c:formatCode>General</c:formatCode>
                <c:ptCount val="3"/>
                <c:pt idx="0">
                  <c:v>701</c:v>
                </c:pt>
                <c:pt idx="1">
                  <c:v>235</c:v>
                </c:pt>
                <c:pt idx="2">
                  <c:v>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B7-4DCE-B71F-C1DCF588BA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415040"/>
        <c:axId val="21416960"/>
      </c:barChart>
      <c:catAx>
        <c:axId val="214150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CPTAC tumors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6960"/>
        <c:crosses val="autoZero"/>
        <c:auto val="1"/>
        <c:lblAlgn val="ctr"/>
        <c:lblOffset val="100"/>
        <c:noMultiLvlLbl val="0"/>
      </c:catAx>
      <c:valAx>
        <c:axId val="21416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of EDRN proteins (n=951)</a:t>
                </a:r>
              </a:p>
            </c:rich>
          </c:tx>
          <c:layout>
            <c:manualLayout>
              <c:xMode val="edge"/>
              <c:yMode val="edge"/>
              <c:x val="1.3183915622940001E-2"/>
              <c:y val="6.9945435077367502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5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138D-701A-4B4C-A96B-FA1567604159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D8F99-ED16-4A6A-B8BC-3DAE7EEE4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8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4FDA3-D5E0-4BF2-B379-3DB18C463A3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24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Spectral filter removed 16.5</a:t>
            </a:r>
            <a:r>
              <a:rPr lang="en-US" baseline="0" dirty="0" smtClean="0"/>
              <a:t>% of peptides ((3996-3337)/3996)</a:t>
            </a:r>
          </a:p>
          <a:p>
            <a:r>
              <a:rPr lang="en-US" baseline="0" dirty="0" smtClean="0"/>
              <a:t>And removed 14.6% of proteins ((1113-951)/1113)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Note:  141 of 3337 peptides contain NXS/T motif (4.2%)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588D2-A274-4262-BE19-B2B5BC90F15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51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While there were very few breast tumor specific proteins, the human proteins circulating in the PDX plasma were most</a:t>
            </a:r>
            <a:r>
              <a:rPr lang="en-US" baseline="0" dirty="0" smtClean="0"/>
              <a:t> similar to breast tumor samples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1588D2-A274-4262-BE19-B2B5BC90F15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8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5488-222B-40C4-989B-30D6EE086A81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7FB6-A0A8-47B7-B5C2-11CEAB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3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5488-222B-40C4-989B-30D6EE086A81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7FB6-A0A8-47B7-B5C2-11CEAB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69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5488-222B-40C4-989B-30D6EE086A81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7FB6-A0A8-47B7-B5C2-11CEAB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02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5488-222B-40C4-989B-30D6EE086A81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7FB6-A0A8-47B7-B5C2-11CEAB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45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5488-222B-40C4-989B-30D6EE086A81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7FB6-A0A8-47B7-B5C2-11CEAB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84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5488-222B-40C4-989B-30D6EE086A81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7FB6-A0A8-47B7-B5C2-11CEAB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4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5488-222B-40C4-989B-30D6EE086A81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7FB6-A0A8-47B7-B5C2-11CEAB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3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5488-222B-40C4-989B-30D6EE086A81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7FB6-A0A8-47B7-B5C2-11CEAB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36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5488-222B-40C4-989B-30D6EE086A81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7FB6-A0A8-47B7-B5C2-11CEAB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912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5488-222B-40C4-989B-30D6EE086A81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7FB6-A0A8-47B7-B5C2-11CEAB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051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F5488-222B-40C4-989B-30D6EE086A81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87FB6-A0A8-47B7-B5C2-11CEAB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76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F5488-222B-40C4-989B-30D6EE086A81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87FB6-A0A8-47B7-B5C2-11CEAB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12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5652" y="363404"/>
            <a:ext cx="8325977" cy="99417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+mn-lt"/>
              </a:rPr>
              <a:t>Breast Cancer Collaborative Group Update on Team Projects</a:t>
            </a:r>
            <a:endParaRPr lang="en-US" sz="4000" b="1" dirty="0"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1225" y="1825625"/>
            <a:ext cx="8044125" cy="4351338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b="1" dirty="0" smtClean="0"/>
              <a:t>Identification of biomarkers for ER+ breast cancer </a:t>
            </a:r>
            <a:r>
              <a:rPr lang="en-US" dirty="0" smtClean="0"/>
              <a:t>(Lead: Christopher Li)</a:t>
            </a:r>
          </a:p>
          <a:p>
            <a:pPr marL="514350" indent="-51435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b="1" dirty="0" smtClean="0"/>
              <a:t>Breast cancer imaging and blood biomarkers </a:t>
            </a:r>
            <a:r>
              <a:rPr lang="en-US" dirty="0" smtClean="0"/>
              <a:t>(Leads: Jeffrey Marks and John Heine)</a:t>
            </a:r>
          </a:p>
          <a:p>
            <a:pPr marL="514350" indent="-51435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b="1" dirty="0" smtClean="0"/>
              <a:t>Avatar mice-to-human breast cancer biomarkers </a:t>
            </a:r>
            <a:r>
              <a:rPr lang="en-US" dirty="0" smtClean="0"/>
              <a:t>(Leads: Amanda Paulovich and Karin </a:t>
            </a:r>
            <a:r>
              <a:rPr lang="en-US" dirty="0" err="1" smtClean="0"/>
              <a:t>Rodland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576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5652" y="363404"/>
            <a:ext cx="8325977" cy="99417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+mn-lt"/>
              </a:rPr>
              <a:t>Breast Cancer Collaborative Group Update on Team Projects</a:t>
            </a:r>
            <a:endParaRPr lang="en-US" sz="4000" b="1" dirty="0"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1225" y="1825625"/>
            <a:ext cx="8044125" cy="4351338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dirty="0" smtClean="0"/>
              <a:t>Identification of biomarkers for ER+ breast cancer (Lead: Christopher Li)</a:t>
            </a:r>
          </a:p>
          <a:p>
            <a:pPr marL="514350" indent="-51435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dirty="0" smtClean="0"/>
              <a:t>Breast cancer imaging and blood biomarkers (Leads: Jeffrey Marks and John Heine)</a:t>
            </a:r>
          </a:p>
          <a:p>
            <a:pPr marL="514350" indent="-51435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b="1" dirty="0" smtClean="0"/>
              <a:t>Avatar mice-to-human breast cancer biomarkers</a:t>
            </a:r>
            <a:r>
              <a:rPr lang="en-US" dirty="0" smtClean="0"/>
              <a:t> (Leads: Amanda Paulovich and Karin </a:t>
            </a:r>
            <a:r>
              <a:rPr lang="en-US" dirty="0" err="1" smtClean="0"/>
              <a:t>Rodland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315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803911"/>
            <a:ext cx="91440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300" b="1" dirty="0"/>
              <a:t>Our clinical </a:t>
            </a:r>
            <a:r>
              <a:rPr lang="en-US" sz="2300" b="1" dirty="0"/>
              <a:t>goal </a:t>
            </a:r>
            <a:r>
              <a:rPr lang="en-US" sz="2300" b="1" dirty="0"/>
              <a:t>is </a:t>
            </a:r>
            <a:r>
              <a:rPr lang="en-US" sz="2300" b="1" dirty="0"/>
              <a:t>to identify a blood-based biomarker that could be used in conjunction with mammography to improve sensitivity and </a:t>
            </a:r>
            <a:r>
              <a:rPr lang="en-US" sz="2300" b="1" dirty="0" smtClean="0"/>
              <a:t>specificity</a:t>
            </a:r>
            <a:endParaRPr lang="en-US" sz="23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42916" y="4944070"/>
            <a:ext cx="845816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/>
              <a:t>This hypothetical </a:t>
            </a:r>
            <a:r>
              <a:rPr lang="en-US" b="1" dirty="0"/>
              <a:t>biomarker would </a:t>
            </a:r>
            <a:r>
              <a:rPr lang="en-US" b="1" dirty="0"/>
              <a:t>be impactful by </a:t>
            </a:r>
            <a:r>
              <a:rPr lang="en-US" b="1" dirty="0"/>
              <a:t>detecting treatable cancers missed by mammography </a:t>
            </a:r>
            <a:r>
              <a:rPr lang="en-US" b="1" dirty="0"/>
              <a:t>(mortality</a:t>
            </a:r>
            <a:r>
              <a:rPr lang="en-US" b="1" dirty="0"/>
              <a:t>), and by allowing patients to avoid unnecessary </a:t>
            </a:r>
            <a:r>
              <a:rPr lang="en-US" b="1" dirty="0"/>
              <a:t>procedures </a:t>
            </a:r>
            <a:r>
              <a:rPr lang="en-US" b="1" dirty="0"/>
              <a:t>for benign </a:t>
            </a:r>
            <a:r>
              <a:rPr lang="en-US" b="1" dirty="0"/>
              <a:t>disease (morbidity).</a:t>
            </a:r>
            <a:endParaRPr lang="en-US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541542" y="1821180"/>
            <a:ext cx="8060916" cy="2667000"/>
            <a:chOff x="685800" y="880320"/>
            <a:chExt cx="8060916" cy="2667000"/>
          </a:xfrm>
        </p:grpSpPr>
        <p:sp>
          <p:nvSpPr>
            <p:cNvPr id="3" name="TextBox 2"/>
            <p:cNvSpPr txBox="1"/>
            <p:nvPr/>
          </p:nvSpPr>
          <p:spPr>
            <a:xfrm>
              <a:off x="3541054" y="1144297"/>
              <a:ext cx="5205662" cy="2139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b="1" u="sng" dirty="0"/>
                <a:t>Limitations of Mammography</a:t>
              </a:r>
              <a:endParaRPr lang="en-US" b="1" u="sng" dirty="0"/>
            </a:p>
            <a:p>
              <a:pPr marL="569913" indent="-168275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US" u="sng" dirty="0"/>
                <a:t>S</a:t>
              </a:r>
              <a:r>
                <a:rPr lang="en-US" u="sng" dirty="0"/>
                <a:t>pecificity</a:t>
              </a:r>
              <a:r>
                <a:rPr lang="en-US" dirty="0"/>
                <a:t> of </a:t>
              </a:r>
              <a:r>
                <a:rPr lang="en-US" dirty="0"/>
                <a:t>mammography for distinguishing benign </a:t>
              </a:r>
              <a:r>
                <a:rPr lang="en-US" i="1" dirty="0"/>
                <a:t>vs</a:t>
              </a:r>
              <a:r>
                <a:rPr lang="en-US" dirty="0"/>
                <a:t>. cancerous </a:t>
              </a:r>
              <a:r>
                <a:rPr lang="en-US" dirty="0"/>
                <a:t>lesions</a:t>
              </a:r>
            </a:p>
            <a:p>
              <a:pPr marL="569913" indent="-168275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US" u="sng" dirty="0"/>
                <a:t>S</a:t>
              </a:r>
              <a:r>
                <a:rPr lang="en-US" u="sng" dirty="0"/>
                <a:t>ensitivity</a:t>
              </a:r>
              <a:r>
                <a:rPr lang="en-US" dirty="0"/>
                <a:t> </a:t>
              </a:r>
              <a:r>
                <a:rPr lang="en-US" dirty="0"/>
                <a:t>of mammography in some patient populations (e.g. </a:t>
              </a:r>
              <a:r>
                <a:rPr lang="en-US" dirty="0"/>
                <a:t>dense breasts)</a:t>
              </a:r>
            </a:p>
            <a:p>
              <a:pPr marL="569913" indent="-168275">
                <a:spcAft>
                  <a:spcPts val="1200"/>
                </a:spcAft>
                <a:buFont typeface="Arial" panose="020B0604020202020204" pitchFamily="34" charset="0"/>
                <a:buChar char="•"/>
              </a:pPr>
              <a:r>
                <a:rPr lang="en-US" u="sng" dirty="0"/>
                <a:t>O</a:t>
              </a:r>
              <a:r>
                <a:rPr lang="en-US" u="sng" dirty="0"/>
                <a:t>ver-diagnosis</a:t>
              </a:r>
              <a:r>
                <a:rPr lang="en-US" dirty="0"/>
                <a:t> </a:t>
              </a:r>
              <a:r>
                <a:rPr lang="en-US" dirty="0"/>
                <a:t>(e.g. some </a:t>
              </a:r>
              <a:r>
                <a:rPr lang="en-US" dirty="0"/>
                <a:t>DCIS).</a:t>
              </a: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5800" y="880320"/>
              <a:ext cx="2667000" cy="2667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42700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429079" y="2363215"/>
            <a:ext cx="1771800" cy="1389625"/>
            <a:chOff x="3181200" y="1666800"/>
            <a:chExt cx="1771800" cy="1389625"/>
          </a:xfrm>
        </p:grpSpPr>
        <p:grpSp>
          <p:nvGrpSpPr>
            <p:cNvPr id="34" name="Group 33"/>
            <p:cNvGrpSpPr/>
            <p:nvPr/>
          </p:nvGrpSpPr>
          <p:grpSpPr>
            <a:xfrm>
              <a:off x="3181200" y="1666800"/>
              <a:ext cx="1543200" cy="771600"/>
              <a:chOff x="3000300" y="1524958"/>
              <a:chExt cx="1543200" cy="771600"/>
            </a:xfrm>
          </p:grpSpPr>
          <p:pic>
            <p:nvPicPr>
              <p:cNvPr id="36" name="Picture 35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000300" y="1524958"/>
                <a:ext cx="1543200" cy="771600"/>
              </a:xfrm>
              <a:prstGeom prst="rect">
                <a:avLst/>
              </a:prstGeom>
            </p:spPr>
          </p:pic>
          <p:sp>
            <p:nvSpPr>
              <p:cNvPr id="37" name="Freeform 36"/>
              <p:cNvSpPr/>
              <p:nvPr/>
            </p:nvSpPr>
            <p:spPr>
              <a:xfrm>
                <a:off x="3705838" y="1823193"/>
                <a:ext cx="290460" cy="163515"/>
              </a:xfrm>
              <a:custGeom>
                <a:avLst/>
                <a:gdLst>
                  <a:gd name="connsiteX0" fmla="*/ 100889 w 290460"/>
                  <a:gd name="connsiteY0" fmla="*/ 7398 h 163515"/>
                  <a:gd name="connsiteX1" fmla="*/ 279309 w 290460"/>
                  <a:gd name="connsiteY1" fmla="*/ 24125 h 163515"/>
                  <a:gd name="connsiteX2" fmla="*/ 290460 w 290460"/>
                  <a:gd name="connsiteY2" fmla="*/ 40852 h 163515"/>
                  <a:gd name="connsiteX3" fmla="*/ 284885 w 290460"/>
                  <a:gd name="connsiteY3" fmla="*/ 57579 h 163515"/>
                  <a:gd name="connsiteX4" fmla="*/ 268158 w 290460"/>
                  <a:gd name="connsiteY4" fmla="*/ 63155 h 163515"/>
                  <a:gd name="connsiteX5" fmla="*/ 212402 w 290460"/>
                  <a:gd name="connsiteY5" fmla="*/ 79881 h 163515"/>
                  <a:gd name="connsiteX6" fmla="*/ 190099 w 290460"/>
                  <a:gd name="connsiteY6" fmla="*/ 107759 h 163515"/>
                  <a:gd name="connsiteX7" fmla="*/ 178948 w 290460"/>
                  <a:gd name="connsiteY7" fmla="*/ 146789 h 163515"/>
                  <a:gd name="connsiteX8" fmla="*/ 173372 w 290460"/>
                  <a:gd name="connsiteY8" fmla="*/ 163515 h 163515"/>
                  <a:gd name="connsiteX9" fmla="*/ 112041 w 290460"/>
                  <a:gd name="connsiteY9" fmla="*/ 113335 h 163515"/>
                  <a:gd name="connsiteX10" fmla="*/ 106465 w 290460"/>
                  <a:gd name="connsiteY10" fmla="*/ 91033 h 163515"/>
                  <a:gd name="connsiteX11" fmla="*/ 73011 w 290460"/>
                  <a:gd name="connsiteY11" fmla="*/ 102184 h 163515"/>
                  <a:gd name="connsiteX12" fmla="*/ 50709 w 290460"/>
                  <a:gd name="connsiteY12" fmla="*/ 118911 h 163515"/>
                  <a:gd name="connsiteX13" fmla="*/ 11680 w 290460"/>
                  <a:gd name="connsiteY13" fmla="*/ 130062 h 163515"/>
                  <a:gd name="connsiteX14" fmla="*/ 528 w 290460"/>
                  <a:gd name="connsiteY14" fmla="*/ 118911 h 163515"/>
                  <a:gd name="connsiteX15" fmla="*/ 17255 w 290460"/>
                  <a:gd name="connsiteY15" fmla="*/ 68730 h 163515"/>
                  <a:gd name="connsiteX16" fmla="*/ 28407 w 290460"/>
                  <a:gd name="connsiteY16" fmla="*/ 57579 h 163515"/>
                  <a:gd name="connsiteX17" fmla="*/ 67436 w 290460"/>
                  <a:gd name="connsiteY17" fmla="*/ 52003 h 163515"/>
                  <a:gd name="connsiteX18" fmla="*/ 84163 w 290460"/>
                  <a:gd name="connsiteY18" fmla="*/ 46428 h 163515"/>
                  <a:gd name="connsiteX19" fmla="*/ 100889 w 290460"/>
                  <a:gd name="connsiteY19" fmla="*/ 7398 h 1635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290460" h="163515">
                    <a:moveTo>
                      <a:pt x="100889" y="7398"/>
                    </a:moveTo>
                    <a:cubicBezTo>
                      <a:pt x="133413" y="3681"/>
                      <a:pt x="140445" y="-14183"/>
                      <a:pt x="279309" y="24125"/>
                    </a:cubicBezTo>
                    <a:cubicBezTo>
                      <a:pt x="285769" y="25907"/>
                      <a:pt x="286743" y="35276"/>
                      <a:pt x="290460" y="40852"/>
                    </a:cubicBezTo>
                    <a:cubicBezTo>
                      <a:pt x="288602" y="46428"/>
                      <a:pt x="289041" y="53423"/>
                      <a:pt x="284885" y="57579"/>
                    </a:cubicBezTo>
                    <a:cubicBezTo>
                      <a:pt x="280729" y="61735"/>
                      <a:pt x="273661" y="61091"/>
                      <a:pt x="268158" y="63155"/>
                    </a:cubicBezTo>
                    <a:cubicBezTo>
                      <a:pt x="226244" y="78873"/>
                      <a:pt x="255053" y="71352"/>
                      <a:pt x="212402" y="79881"/>
                    </a:cubicBezTo>
                    <a:cubicBezTo>
                      <a:pt x="204968" y="89174"/>
                      <a:pt x="195421" y="97115"/>
                      <a:pt x="190099" y="107759"/>
                    </a:cubicBezTo>
                    <a:cubicBezTo>
                      <a:pt x="184048" y="119861"/>
                      <a:pt x="182836" y="133829"/>
                      <a:pt x="178948" y="146789"/>
                    </a:cubicBezTo>
                    <a:cubicBezTo>
                      <a:pt x="177259" y="152418"/>
                      <a:pt x="175231" y="157940"/>
                      <a:pt x="173372" y="163515"/>
                    </a:cubicBezTo>
                    <a:cubicBezTo>
                      <a:pt x="139254" y="146457"/>
                      <a:pt x="133558" y="149195"/>
                      <a:pt x="112041" y="113335"/>
                    </a:cubicBezTo>
                    <a:cubicBezTo>
                      <a:pt x="108098" y="106764"/>
                      <a:pt x="108324" y="98467"/>
                      <a:pt x="106465" y="91033"/>
                    </a:cubicBezTo>
                    <a:cubicBezTo>
                      <a:pt x="95314" y="94750"/>
                      <a:pt x="83525" y="96927"/>
                      <a:pt x="73011" y="102184"/>
                    </a:cubicBezTo>
                    <a:cubicBezTo>
                      <a:pt x="64699" y="106340"/>
                      <a:pt x="59169" y="115066"/>
                      <a:pt x="50709" y="118911"/>
                    </a:cubicBezTo>
                    <a:cubicBezTo>
                      <a:pt x="38392" y="124510"/>
                      <a:pt x="24690" y="126345"/>
                      <a:pt x="11680" y="130062"/>
                    </a:cubicBezTo>
                    <a:cubicBezTo>
                      <a:pt x="7963" y="126345"/>
                      <a:pt x="1180" y="124127"/>
                      <a:pt x="528" y="118911"/>
                    </a:cubicBezTo>
                    <a:cubicBezTo>
                      <a:pt x="-2106" y="97837"/>
                      <a:pt x="5353" y="83607"/>
                      <a:pt x="17255" y="68730"/>
                    </a:cubicBezTo>
                    <a:cubicBezTo>
                      <a:pt x="20539" y="64625"/>
                      <a:pt x="23420" y="59241"/>
                      <a:pt x="28407" y="57579"/>
                    </a:cubicBezTo>
                    <a:cubicBezTo>
                      <a:pt x="40874" y="53423"/>
                      <a:pt x="54426" y="53862"/>
                      <a:pt x="67436" y="52003"/>
                    </a:cubicBezTo>
                    <a:cubicBezTo>
                      <a:pt x="73012" y="50145"/>
                      <a:pt x="80747" y="51210"/>
                      <a:pt x="84163" y="46428"/>
                    </a:cubicBezTo>
                    <a:cubicBezTo>
                      <a:pt x="109318" y="11211"/>
                      <a:pt x="68365" y="11115"/>
                      <a:pt x="100889" y="7398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3352800" y="2317761"/>
              <a:ext cx="16002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human-in-mouse </a:t>
              </a:r>
              <a:r>
                <a:rPr lang="en-US" sz="1400" dirty="0"/>
                <a:t>breast cancer </a:t>
              </a:r>
              <a:r>
                <a:rPr lang="en-US" sz="1400" dirty="0"/>
                <a:t>xenograft</a:t>
              </a:r>
            </a:p>
          </p:txBody>
        </p:sp>
      </p:grpSp>
      <p:cxnSp>
        <p:nvCxnSpPr>
          <p:cNvPr id="24" name="Straight Arrow Connector 23"/>
          <p:cNvCxnSpPr/>
          <p:nvPr/>
        </p:nvCxnSpPr>
        <p:spPr>
          <a:xfrm flipV="1">
            <a:off x="1776553" y="3055821"/>
            <a:ext cx="381000" cy="441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369683" y="2209800"/>
            <a:ext cx="1135344" cy="1696452"/>
            <a:chOff x="1219200" y="4334526"/>
            <a:chExt cx="1135344" cy="1696452"/>
          </a:xfrm>
        </p:grpSpPr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9200" y="4334526"/>
              <a:ext cx="1135344" cy="1696452"/>
            </a:xfrm>
            <a:prstGeom prst="rect">
              <a:avLst/>
            </a:prstGeom>
            <a:noFill/>
          </p:spPr>
        </p:pic>
        <p:sp>
          <p:nvSpPr>
            <p:cNvPr id="33" name="Freeform 32"/>
            <p:cNvSpPr/>
            <p:nvPr/>
          </p:nvSpPr>
          <p:spPr>
            <a:xfrm>
              <a:off x="1919340" y="5322886"/>
              <a:ext cx="138060" cy="163514"/>
            </a:xfrm>
            <a:custGeom>
              <a:avLst/>
              <a:gdLst>
                <a:gd name="connsiteX0" fmla="*/ 100889 w 290460"/>
                <a:gd name="connsiteY0" fmla="*/ 7398 h 163515"/>
                <a:gd name="connsiteX1" fmla="*/ 279309 w 290460"/>
                <a:gd name="connsiteY1" fmla="*/ 24125 h 163515"/>
                <a:gd name="connsiteX2" fmla="*/ 290460 w 290460"/>
                <a:gd name="connsiteY2" fmla="*/ 40852 h 163515"/>
                <a:gd name="connsiteX3" fmla="*/ 284885 w 290460"/>
                <a:gd name="connsiteY3" fmla="*/ 57579 h 163515"/>
                <a:gd name="connsiteX4" fmla="*/ 268158 w 290460"/>
                <a:gd name="connsiteY4" fmla="*/ 63155 h 163515"/>
                <a:gd name="connsiteX5" fmla="*/ 212402 w 290460"/>
                <a:gd name="connsiteY5" fmla="*/ 79881 h 163515"/>
                <a:gd name="connsiteX6" fmla="*/ 190099 w 290460"/>
                <a:gd name="connsiteY6" fmla="*/ 107759 h 163515"/>
                <a:gd name="connsiteX7" fmla="*/ 178948 w 290460"/>
                <a:gd name="connsiteY7" fmla="*/ 146789 h 163515"/>
                <a:gd name="connsiteX8" fmla="*/ 173372 w 290460"/>
                <a:gd name="connsiteY8" fmla="*/ 163515 h 163515"/>
                <a:gd name="connsiteX9" fmla="*/ 112041 w 290460"/>
                <a:gd name="connsiteY9" fmla="*/ 113335 h 163515"/>
                <a:gd name="connsiteX10" fmla="*/ 106465 w 290460"/>
                <a:gd name="connsiteY10" fmla="*/ 91033 h 163515"/>
                <a:gd name="connsiteX11" fmla="*/ 73011 w 290460"/>
                <a:gd name="connsiteY11" fmla="*/ 102184 h 163515"/>
                <a:gd name="connsiteX12" fmla="*/ 50709 w 290460"/>
                <a:gd name="connsiteY12" fmla="*/ 118911 h 163515"/>
                <a:gd name="connsiteX13" fmla="*/ 11680 w 290460"/>
                <a:gd name="connsiteY13" fmla="*/ 130062 h 163515"/>
                <a:gd name="connsiteX14" fmla="*/ 528 w 290460"/>
                <a:gd name="connsiteY14" fmla="*/ 118911 h 163515"/>
                <a:gd name="connsiteX15" fmla="*/ 17255 w 290460"/>
                <a:gd name="connsiteY15" fmla="*/ 68730 h 163515"/>
                <a:gd name="connsiteX16" fmla="*/ 28407 w 290460"/>
                <a:gd name="connsiteY16" fmla="*/ 57579 h 163515"/>
                <a:gd name="connsiteX17" fmla="*/ 67436 w 290460"/>
                <a:gd name="connsiteY17" fmla="*/ 52003 h 163515"/>
                <a:gd name="connsiteX18" fmla="*/ 84163 w 290460"/>
                <a:gd name="connsiteY18" fmla="*/ 46428 h 163515"/>
                <a:gd name="connsiteX19" fmla="*/ 100889 w 290460"/>
                <a:gd name="connsiteY19" fmla="*/ 7398 h 163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90460" h="163515">
                  <a:moveTo>
                    <a:pt x="100889" y="7398"/>
                  </a:moveTo>
                  <a:cubicBezTo>
                    <a:pt x="133413" y="3681"/>
                    <a:pt x="140445" y="-14183"/>
                    <a:pt x="279309" y="24125"/>
                  </a:cubicBezTo>
                  <a:cubicBezTo>
                    <a:pt x="285769" y="25907"/>
                    <a:pt x="286743" y="35276"/>
                    <a:pt x="290460" y="40852"/>
                  </a:cubicBezTo>
                  <a:cubicBezTo>
                    <a:pt x="288602" y="46428"/>
                    <a:pt x="289041" y="53423"/>
                    <a:pt x="284885" y="57579"/>
                  </a:cubicBezTo>
                  <a:cubicBezTo>
                    <a:pt x="280729" y="61735"/>
                    <a:pt x="273661" y="61091"/>
                    <a:pt x="268158" y="63155"/>
                  </a:cubicBezTo>
                  <a:cubicBezTo>
                    <a:pt x="226244" y="78873"/>
                    <a:pt x="255053" y="71352"/>
                    <a:pt x="212402" y="79881"/>
                  </a:cubicBezTo>
                  <a:cubicBezTo>
                    <a:pt x="204968" y="89174"/>
                    <a:pt x="195421" y="97115"/>
                    <a:pt x="190099" y="107759"/>
                  </a:cubicBezTo>
                  <a:cubicBezTo>
                    <a:pt x="184048" y="119861"/>
                    <a:pt x="182836" y="133829"/>
                    <a:pt x="178948" y="146789"/>
                  </a:cubicBezTo>
                  <a:cubicBezTo>
                    <a:pt x="177259" y="152418"/>
                    <a:pt x="175231" y="157940"/>
                    <a:pt x="173372" y="163515"/>
                  </a:cubicBezTo>
                  <a:cubicBezTo>
                    <a:pt x="139254" y="146457"/>
                    <a:pt x="133558" y="149195"/>
                    <a:pt x="112041" y="113335"/>
                  </a:cubicBezTo>
                  <a:cubicBezTo>
                    <a:pt x="108098" y="106764"/>
                    <a:pt x="108324" y="98467"/>
                    <a:pt x="106465" y="91033"/>
                  </a:cubicBezTo>
                  <a:cubicBezTo>
                    <a:pt x="95314" y="94750"/>
                    <a:pt x="83525" y="96927"/>
                    <a:pt x="73011" y="102184"/>
                  </a:cubicBezTo>
                  <a:cubicBezTo>
                    <a:pt x="64699" y="106340"/>
                    <a:pt x="59169" y="115066"/>
                    <a:pt x="50709" y="118911"/>
                  </a:cubicBezTo>
                  <a:cubicBezTo>
                    <a:pt x="38392" y="124510"/>
                    <a:pt x="24690" y="126345"/>
                    <a:pt x="11680" y="130062"/>
                  </a:cubicBezTo>
                  <a:cubicBezTo>
                    <a:pt x="7963" y="126345"/>
                    <a:pt x="1180" y="124127"/>
                    <a:pt x="528" y="118911"/>
                  </a:cubicBezTo>
                  <a:cubicBezTo>
                    <a:pt x="-2106" y="97837"/>
                    <a:pt x="5353" y="83607"/>
                    <a:pt x="17255" y="68730"/>
                  </a:cubicBezTo>
                  <a:cubicBezTo>
                    <a:pt x="20539" y="64625"/>
                    <a:pt x="23420" y="59241"/>
                    <a:pt x="28407" y="57579"/>
                  </a:cubicBezTo>
                  <a:cubicBezTo>
                    <a:pt x="40874" y="53423"/>
                    <a:pt x="54426" y="53862"/>
                    <a:pt x="67436" y="52003"/>
                  </a:cubicBezTo>
                  <a:cubicBezTo>
                    <a:pt x="73012" y="50145"/>
                    <a:pt x="80747" y="51210"/>
                    <a:pt x="84163" y="46428"/>
                  </a:cubicBezTo>
                  <a:cubicBezTo>
                    <a:pt x="109318" y="11211"/>
                    <a:pt x="68365" y="11115"/>
                    <a:pt x="100889" y="739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124931" y="2456523"/>
            <a:ext cx="504214" cy="1203006"/>
            <a:chOff x="3645048" y="663055"/>
            <a:chExt cx="504214" cy="1203006"/>
          </a:xfrm>
        </p:grpSpPr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45048" y="663055"/>
              <a:ext cx="504214" cy="1203006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 rot="16200000">
              <a:off x="3514395" y="1079831"/>
              <a:ext cx="60785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mouse</a:t>
              </a:r>
              <a:endParaRPr lang="en-US" sz="1200" dirty="0"/>
            </a:p>
          </p:txBody>
        </p:sp>
      </p:grpSp>
      <p:cxnSp>
        <p:nvCxnSpPr>
          <p:cNvPr id="28" name="Straight Arrow Connector 27"/>
          <p:cNvCxnSpPr/>
          <p:nvPr/>
        </p:nvCxnSpPr>
        <p:spPr>
          <a:xfrm flipV="1">
            <a:off x="4472405" y="3055821"/>
            <a:ext cx="381000" cy="441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900671" y="3055821"/>
            <a:ext cx="381000" cy="441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01007" y="4800600"/>
            <a:ext cx="854198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/>
              <a:t>We hypothesize that a subset of the human tumor-derived proteins in the plasma of </a:t>
            </a:r>
            <a:r>
              <a:rPr lang="en-US" b="1" dirty="0" err="1"/>
              <a:t>xenografted</a:t>
            </a:r>
            <a:r>
              <a:rPr lang="en-US" b="1" dirty="0"/>
              <a:t> mice will be elevated in the plasma of women with breast cancer, and that a subset of these will be useful for early detection.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53200" y="2457863"/>
            <a:ext cx="220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Human proteins are detected in the mouse plasma by mass spectrometry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" y="857251"/>
            <a:ext cx="906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Human proteins are present in the </a:t>
            </a:r>
            <a:r>
              <a:rPr lang="en-US" sz="2800" b="1" dirty="0"/>
              <a:t>plasma </a:t>
            </a:r>
            <a:r>
              <a:rPr lang="en-US" sz="2800" b="1" dirty="0"/>
              <a:t>of </a:t>
            </a:r>
            <a:r>
              <a:rPr lang="en-US" sz="2800" b="1" dirty="0"/>
              <a:t>mice harboring breast cancer xenografts.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8922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 bwMode="auto">
          <a:xfrm>
            <a:off x="1679722" y="2721694"/>
            <a:ext cx="1607820" cy="1143130"/>
          </a:xfrm>
          <a:prstGeom prst="ellipse">
            <a:avLst/>
          </a:prstGeom>
          <a:noFill/>
          <a:ln w="1905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latin typeface="Arial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2483632" y="2721694"/>
            <a:ext cx="1607820" cy="1143130"/>
          </a:xfrm>
          <a:prstGeom prst="ellipse">
            <a:avLst/>
          </a:prstGeom>
          <a:noFill/>
          <a:ln w="1905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79504" y="2970095"/>
            <a:ext cx="710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PNNL</a:t>
            </a:r>
          </a:p>
          <a:p>
            <a:r>
              <a:rPr lang="en-US" dirty="0"/>
              <a:t>7,319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90345" y="2970095"/>
            <a:ext cx="804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FHCRC</a:t>
            </a:r>
          </a:p>
          <a:p>
            <a:r>
              <a:rPr lang="en-US" dirty="0"/>
              <a:t>4,592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02603" y="3108593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3,996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12217" y="3127643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3,323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403696" y="3127643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596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1672591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/>
              <a:t>Data </a:t>
            </a:r>
            <a:r>
              <a:rPr lang="en-US" sz="2200" b="1" dirty="0"/>
              <a:t>were </a:t>
            </a:r>
            <a:r>
              <a:rPr lang="en-US" sz="2200" b="1" dirty="0"/>
              <a:t>stringently filtered to remove peptides mapping to </a:t>
            </a:r>
            <a:r>
              <a:rPr lang="en-US" sz="2200" b="1" dirty="0" smtClean="0"/>
              <a:t>spectra</a:t>
            </a:r>
          </a:p>
          <a:p>
            <a:pPr algn="ctr"/>
            <a:r>
              <a:rPr lang="en-US" sz="2200" b="1" dirty="0" smtClean="0"/>
              <a:t>that </a:t>
            </a:r>
            <a:r>
              <a:rPr lang="en-US" sz="2200" b="1" dirty="0"/>
              <a:t>gave IDs in both the mouse and human databases. </a:t>
            </a:r>
            <a:endParaRPr lang="en-US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1737682" y="4546258"/>
            <a:ext cx="2291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3,337 human peptides</a:t>
            </a:r>
            <a:endParaRPr lang="en-US" dirty="0"/>
          </a:p>
        </p:txBody>
      </p:sp>
      <p:sp>
        <p:nvSpPr>
          <p:cNvPr id="13" name="Down Arrow 12"/>
          <p:cNvSpPr/>
          <p:nvPr/>
        </p:nvSpPr>
        <p:spPr bwMode="auto">
          <a:xfrm>
            <a:off x="2651065" y="4013594"/>
            <a:ext cx="464820" cy="47244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000"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20272" y="3965556"/>
            <a:ext cx="18268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Spectra filter</a:t>
            </a:r>
            <a:endParaRPr lang="en-US" sz="2400" b="1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>
            <a:off x="2881231" y="4884421"/>
            <a:ext cx="4491" cy="47830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" name="TextBox 18"/>
          <p:cNvSpPr txBox="1"/>
          <p:nvPr/>
        </p:nvSpPr>
        <p:spPr>
          <a:xfrm>
            <a:off x="5491466" y="3678496"/>
            <a:ext cx="2650469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MS/MS </a:t>
            </a:r>
            <a:r>
              <a:rPr lang="en-US" dirty="0"/>
              <a:t>search: MaxQuant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human </a:t>
            </a:r>
            <a:r>
              <a:rPr lang="en-US" dirty="0" err="1"/>
              <a:t>Uniprot</a:t>
            </a:r>
            <a:r>
              <a:rPr lang="en-US" dirty="0"/>
              <a:t> </a:t>
            </a:r>
            <a:r>
              <a:rPr lang="en-US" dirty="0" err="1"/>
              <a:t>db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mouse </a:t>
            </a:r>
            <a:r>
              <a:rPr lang="en-US" dirty="0" err="1"/>
              <a:t>Uniprot</a:t>
            </a:r>
            <a:r>
              <a:rPr lang="en-US" dirty="0"/>
              <a:t> </a:t>
            </a:r>
            <a:r>
              <a:rPr lang="en-US" dirty="0" err="1"/>
              <a:t>db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59375" y="6027420"/>
            <a:ext cx="46482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/>
              <a:t>572 </a:t>
            </a:r>
            <a:r>
              <a:rPr lang="en-US" sz="1600" dirty="0"/>
              <a:t>proteins (60%) have ≥ 2 unique peptides</a:t>
            </a:r>
            <a:r>
              <a:rPr lang="en-US" sz="1600" dirty="0"/>
              <a:t>.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1039163" y="5472624"/>
            <a:ext cx="3688627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/>
              <a:t>951 human </a:t>
            </a:r>
            <a:r>
              <a:rPr lang="en-US" sz="2400" b="1" dirty="0"/>
              <a:t>proteins!!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32485" y="470720"/>
            <a:ext cx="7879031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/>
              <a:t>We pooled </a:t>
            </a:r>
            <a:r>
              <a:rPr lang="en-US" sz="2400" b="1" dirty="0" smtClean="0"/>
              <a:t>&amp; analyzed the </a:t>
            </a:r>
            <a:r>
              <a:rPr lang="en-US" sz="2400" b="1" dirty="0"/>
              <a:t>unlabeled, </a:t>
            </a:r>
            <a:r>
              <a:rPr lang="en-US" sz="2400" b="1" dirty="0" smtClean="0"/>
              <a:t>double-depleted </a:t>
            </a:r>
            <a:r>
              <a:rPr lang="en-US" sz="2400" b="1" dirty="0"/>
              <a:t>plasma samples from </a:t>
            </a:r>
            <a:r>
              <a:rPr lang="en-US" sz="2400" b="1" dirty="0" smtClean="0"/>
              <a:t>9 </a:t>
            </a:r>
            <a:r>
              <a:rPr lang="en-US" sz="2400" b="1" dirty="0"/>
              <a:t>PDX mice for LC-MS/MS analysis.</a:t>
            </a:r>
          </a:p>
        </p:txBody>
      </p:sp>
    </p:spTree>
    <p:extLst>
      <p:ext uri="{BB962C8B-B14F-4D97-AF65-F5344CB8AC3E}">
        <p14:creationId xmlns:p14="http://schemas.microsoft.com/office/powerpoint/2010/main" val="275539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" y="857251"/>
            <a:ext cx="906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/>
              <a:t>Although </a:t>
            </a:r>
            <a:r>
              <a:rPr lang="en-US" sz="2800" b="1" dirty="0"/>
              <a:t>candidate </a:t>
            </a:r>
            <a:r>
              <a:rPr lang="en-US" sz="2800" b="1" dirty="0"/>
              <a:t>proteins were enriched in breast cancer, </a:t>
            </a:r>
            <a:r>
              <a:rPr lang="en-US" sz="2800" b="1" dirty="0"/>
              <a:t>none was </a:t>
            </a:r>
            <a:r>
              <a:rPr lang="en-US" sz="2800" b="1" dirty="0"/>
              <a:t>observed exclusively in breast cancer.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172647" y="2570504"/>
          <a:ext cx="5779770" cy="3296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0" y="2797076"/>
            <a:ext cx="2764760" cy="1754326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b="1" dirty="0"/>
              <a:t>74% of circulating proteins were seen in all CPTAC breast tumor samples, while only 25% were seen in all ovarian tumors, and 17% in all colon tumors</a:t>
            </a:r>
            <a:r>
              <a:rPr lang="en-US" b="1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50091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10540" y="571767"/>
            <a:ext cx="914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/>
              <a:t>Next steps</a:t>
            </a:r>
            <a:endParaRPr lang="en-US" sz="3800" dirty="0"/>
          </a:p>
        </p:txBody>
      </p:sp>
      <p:sp>
        <p:nvSpPr>
          <p:cNvPr id="4" name="TextBox 3"/>
          <p:cNvSpPr txBox="1"/>
          <p:nvPr/>
        </p:nvSpPr>
        <p:spPr>
          <a:xfrm>
            <a:off x="571500" y="1540550"/>
            <a:ext cx="80467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Perform additional due diligence to ensure these are really human proteins; consider analyzing normal mouse plasma.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Attempt to replicate the results with an independent set of PDX mice.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Consider enriching EVs from PDX and human plasmas for proteomic analyses.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AIMS analyses to check for candidates in the plasma of human breast cancer patients</a:t>
            </a:r>
            <a:r>
              <a:rPr lang="en-US" sz="2400" dirty="0" smtClean="0"/>
              <a:t>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Further work on clarifying potential clinical applications and design of subsequent human validation studies.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864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5652" y="363404"/>
            <a:ext cx="8325977" cy="99417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+mn-lt"/>
              </a:rPr>
              <a:t>Breast Cancer Collaborative Group Update on Team Projects</a:t>
            </a:r>
            <a:endParaRPr lang="en-US" sz="4000" b="1" dirty="0"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1225" y="1825625"/>
            <a:ext cx="8044125" cy="4351338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b="1" dirty="0" smtClean="0"/>
              <a:t>Identification of biomarkers for ER+ breast cancer </a:t>
            </a:r>
            <a:r>
              <a:rPr lang="en-US" dirty="0" smtClean="0"/>
              <a:t>(Lead: Christopher Li)</a:t>
            </a:r>
          </a:p>
          <a:p>
            <a:pPr marL="514350" indent="-51435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dirty="0" smtClean="0"/>
              <a:t>Breast cancer imaging and blood biomarkers (Leads: Jeffrey Marks and John Heine)</a:t>
            </a:r>
          </a:p>
          <a:p>
            <a:pPr marL="514350" indent="-51435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dirty="0" smtClean="0"/>
              <a:t>Avatar mice-to-human breast cancer biomarkers (Leads: Amanda Paulovich and Karin </a:t>
            </a:r>
            <a:r>
              <a:rPr lang="en-US" dirty="0" err="1" smtClean="0"/>
              <a:t>Rodland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188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407" y="300199"/>
            <a:ext cx="7886700" cy="581928"/>
          </a:xfrm>
        </p:spPr>
        <p:txBody>
          <a:bodyPr>
            <a:normAutofit/>
          </a:bodyPr>
          <a:lstStyle/>
          <a:p>
            <a:pPr marL="1201738" indent="-1201738"/>
            <a:r>
              <a:rPr lang="en-US" sz="3200" b="1" dirty="0" smtClean="0">
                <a:latin typeface="+mn-lt"/>
              </a:rPr>
              <a:t>Potential Clinical Applications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95" y="990581"/>
            <a:ext cx="8559650" cy="5727173"/>
          </a:xfrm>
        </p:spPr>
        <p:txBody>
          <a:bodyPr>
            <a:normAutofit/>
          </a:bodyPr>
          <a:lstStyle/>
          <a:p>
            <a:pPr marL="342900" lvl="1" indent="-342900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b="1" dirty="0" smtClean="0"/>
              <a:t>Biomarkers to inform timing of subsequent screening in women who have had a negative mammogram:</a:t>
            </a:r>
          </a:p>
          <a:p>
            <a:pPr marL="344488" lvl="2" indent="0">
              <a:lnSpc>
                <a:spcPct val="120000"/>
              </a:lnSpc>
              <a:buNone/>
            </a:pPr>
            <a:r>
              <a:rPr lang="en-US" sz="2200" u="sng" dirty="0" smtClean="0"/>
              <a:t>Goal</a:t>
            </a:r>
            <a:r>
              <a:rPr lang="en-US" sz="2200" dirty="0" smtClean="0"/>
              <a:t>: Identify markers that inform whether subsequent mammogram should occur in 6 months (early recall), 1 year, or 2 years</a:t>
            </a:r>
          </a:p>
          <a:p>
            <a:pPr marL="287338" lvl="1" indent="-287338">
              <a:lnSpc>
                <a:spcPct val="100000"/>
              </a:lnSpc>
              <a:buFont typeface="+mj-lt"/>
              <a:buAutoNum type="arabicPeriod" startAt="2"/>
            </a:pPr>
            <a:r>
              <a:rPr lang="en-US" b="1" dirty="0"/>
              <a:t>Biomarkers to inform continuation of mammographic screening among women 75-79 years of age:</a:t>
            </a:r>
          </a:p>
          <a:p>
            <a:pPr marL="342900" lvl="2" indent="0">
              <a:lnSpc>
                <a:spcPct val="100000"/>
              </a:lnSpc>
              <a:buNone/>
            </a:pPr>
            <a:r>
              <a:rPr lang="en-US" sz="2200" u="sng" dirty="0" smtClean="0"/>
              <a:t>Goal</a:t>
            </a:r>
            <a:r>
              <a:rPr lang="en-US" sz="2200" dirty="0"/>
              <a:t>: </a:t>
            </a:r>
            <a:r>
              <a:rPr lang="en-US" sz="2200" dirty="0" smtClean="0"/>
              <a:t>Identify </a:t>
            </a:r>
            <a:r>
              <a:rPr lang="en-US" sz="2200" dirty="0"/>
              <a:t>women who have a 2-fold higher risk of developing breast cancer who may benefit from opting in for screening</a:t>
            </a:r>
            <a:r>
              <a:rPr lang="en-US" sz="2200" dirty="0" smtClean="0"/>
              <a:t>.</a:t>
            </a:r>
            <a:endParaRPr lang="en-US" sz="2200" dirty="0"/>
          </a:p>
          <a:p>
            <a:pPr marL="287338" lvl="1" indent="-287338">
              <a:lnSpc>
                <a:spcPct val="100000"/>
              </a:lnSpc>
              <a:buNone/>
            </a:pPr>
            <a:r>
              <a:rPr lang="en-US" b="1" dirty="0"/>
              <a:t>3. Identify high risk women who should be prioritized for screening in areas with limited resources/access to mammography</a:t>
            </a:r>
          </a:p>
          <a:p>
            <a:pPr marL="342900" lvl="2" indent="0">
              <a:lnSpc>
                <a:spcPct val="100000"/>
              </a:lnSpc>
              <a:buNone/>
            </a:pPr>
            <a:r>
              <a:rPr lang="en-US" sz="2200" u="sng" dirty="0" smtClean="0"/>
              <a:t>Goal</a:t>
            </a:r>
            <a:r>
              <a:rPr lang="en-US" sz="2200" dirty="0"/>
              <a:t>: </a:t>
            </a:r>
            <a:r>
              <a:rPr lang="en-US" sz="2200" dirty="0" smtClean="0"/>
              <a:t>Identify </a:t>
            </a:r>
            <a:r>
              <a:rPr lang="en-US" sz="2200" dirty="0"/>
              <a:t>a subset of women 50-69 with a 2-fold higher risk of breast cancer who would particularly benefit from screening.</a:t>
            </a:r>
          </a:p>
          <a:p>
            <a:pPr marL="342900" lvl="1" indent="-342900">
              <a:lnSpc>
                <a:spcPct val="120000"/>
              </a:lnSpc>
              <a:buFont typeface="+mj-lt"/>
              <a:buAutoNum type="arabicPeriod"/>
            </a:pPr>
            <a:endParaRPr lang="en-US" sz="3200" dirty="0" smtClean="0"/>
          </a:p>
          <a:p>
            <a:pPr marL="342900" lvl="1" indent="-342900">
              <a:lnSpc>
                <a:spcPct val="120000"/>
              </a:lnSpc>
              <a:buFont typeface="+mj-lt"/>
              <a:buAutoNum type="arabicPeriod"/>
            </a:pPr>
            <a:endParaRPr lang="en-US" dirty="0" smtClean="0"/>
          </a:p>
          <a:p>
            <a:pPr>
              <a:lnSpc>
                <a:spcPct val="120000"/>
              </a:lnSpc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6469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406" y="300199"/>
            <a:ext cx="8202547" cy="1036232"/>
          </a:xfrm>
        </p:spPr>
        <p:txBody>
          <a:bodyPr>
            <a:normAutofit/>
          </a:bodyPr>
          <a:lstStyle/>
          <a:p>
            <a:pPr marL="1201738" indent="-1201738"/>
            <a:r>
              <a:rPr lang="en-US" sz="4000" b="1" dirty="0" smtClean="0">
                <a:latin typeface="+mn-lt"/>
              </a:rPr>
              <a:t>Work Flow</a:t>
            </a:r>
            <a:endParaRPr lang="en-US" sz="4000" dirty="0">
              <a:latin typeface="+mn-lt"/>
            </a:endParaRPr>
          </a:p>
        </p:txBody>
      </p:sp>
      <p:pic>
        <p:nvPicPr>
          <p:cNvPr id="1026" name="Diagram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10"/>
          <a:stretch>
            <a:fillRect/>
          </a:stretch>
        </p:blipFill>
        <p:spPr bwMode="auto">
          <a:xfrm>
            <a:off x="389453" y="1409700"/>
            <a:ext cx="6484055" cy="502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958097" y="3439417"/>
            <a:ext cx="2012762" cy="10772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Preclinical samples from postmenopausal women 50-79 recruited nationally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6958994" y="5264621"/>
            <a:ext cx="2012762" cy="10772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Serial preclinical samples from women &gt;65 recruited from 4 sites (CA, MD, NC, PA)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50829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407" y="300199"/>
            <a:ext cx="7886700" cy="765700"/>
          </a:xfrm>
        </p:spPr>
        <p:txBody>
          <a:bodyPr>
            <a:normAutofit/>
          </a:bodyPr>
          <a:lstStyle/>
          <a:p>
            <a:pPr marL="1201738" indent="-1201738"/>
            <a:r>
              <a:rPr lang="en-US" sz="3200" b="1" dirty="0" smtClean="0">
                <a:latin typeface="+mn-lt"/>
              </a:rPr>
              <a:t>Timeline and Milestones (approved 3/2017)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846558"/>
              </p:ext>
            </p:extLst>
          </p:nvPr>
        </p:nvGraphicFramePr>
        <p:xfrm>
          <a:off x="371531" y="1315841"/>
          <a:ext cx="8516051" cy="2833437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017270">
                  <a:extLst>
                    <a:ext uri="{9D8B030D-6E8A-4147-A177-3AD203B41FA5}">
                      <a16:colId xmlns:a16="http://schemas.microsoft.com/office/drawing/2014/main" val="1463088115"/>
                    </a:ext>
                  </a:extLst>
                </a:gridCol>
                <a:gridCol w="3875407">
                  <a:extLst>
                    <a:ext uri="{9D8B030D-6E8A-4147-A177-3AD203B41FA5}">
                      <a16:colId xmlns:a16="http://schemas.microsoft.com/office/drawing/2014/main" val="2509107398"/>
                    </a:ext>
                  </a:extLst>
                </a:gridCol>
                <a:gridCol w="3623374">
                  <a:extLst>
                    <a:ext uri="{9D8B030D-6E8A-4147-A177-3AD203B41FA5}">
                      <a16:colId xmlns:a16="http://schemas.microsoft.com/office/drawing/2014/main" val="144016068"/>
                    </a:ext>
                  </a:extLst>
                </a:gridCol>
              </a:tblGrid>
              <a:tr h="277942"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Months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Milestone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Status</a:t>
                      </a:r>
                      <a:endParaRPr lang="en-US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064007"/>
                  </a:ext>
                </a:extLst>
              </a:tr>
              <a:tr h="685337"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0-12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/>
                        <a:t>Assessment and analysis of markers using the EDRN Reference 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Complete for FHCRC </a:t>
                      </a:r>
                      <a:r>
                        <a:rPr lang="en-US" sz="1900" dirty="0" smtClean="0"/>
                        <a:t>and ASU</a:t>
                      </a:r>
                      <a:r>
                        <a:rPr lang="en-US" sz="1900" baseline="0" dirty="0" smtClean="0"/>
                        <a:t> </a:t>
                      </a:r>
                      <a:r>
                        <a:rPr lang="en-US" sz="1900" dirty="0" smtClean="0"/>
                        <a:t>markers</a:t>
                      </a:r>
                      <a:endParaRPr lang="en-US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511577"/>
                  </a:ext>
                </a:extLst>
              </a:tr>
              <a:tr h="1096540"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12-24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900" dirty="0" smtClean="0"/>
                        <a:t>Assessment of top markers using WHI samples</a:t>
                      </a:r>
                    </a:p>
                    <a:p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en-US" sz="1900" dirty="0" smtClean="0"/>
                        <a:t>Lab work complete for FHCRC markers, analysis pending</a:t>
                      </a:r>
                    </a:p>
                    <a:p>
                      <a:pPr marL="174625" indent="-174625">
                        <a:buFont typeface="Arial" panose="020B0604020202020204" pitchFamily="34" charset="0"/>
                        <a:buChar char="•"/>
                      </a:pPr>
                      <a:r>
                        <a:rPr lang="en-US" sz="1900" dirty="0" smtClean="0"/>
                        <a:t>Plan developing for ASU</a:t>
                      </a:r>
                      <a:r>
                        <a:rPr lang="en-US" sz="1900" baseline="0" dirty="0" smtClean="0"/>
                        <a:t> markers</a:t>
                      </a:r>
                      <a:endParaRPr lang="en-US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575360"/>
                  </a:ext>
                </a:extLst>
              </a:tr>
              <a:tr h="277942"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24-36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Assay development/testing of top</a:t>
                      </a:r>
                      <a:br>
                        <a:rPr lang="en-US" sz="1900" dirty="0" smtClean="0"/>
                      </a:br>
                      <a:r>
                        <a:rPr lang="en-US" sz="1900" dirty="0" smtClean="0"/>
                        <a:t>10-15 markers using CHS samples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900" dirty="0" smtClean="0"/>
                        <a:t>Not started</a:t>
                      </a:r>
                      <a:endParaRPr lang="en-US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2969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377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5652" y="363404"/>
            <a:ext cx="8325977" cy="99417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latin typeface="+mn-lt"/>
              </a:rPr>
              <a:t>Breast Cancer Collaborative Group Update on Team Projects</a:t>
            </a:r>
            <a:endParaRPr lang="en-US" sz="4000" b="1" dirty="0">
              <a:latin typeface="+mn-lt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1225" y="1825625"/>
            <a:ext cx="8044125" cy="4351338"/>
          </a:xfrm>
        </p:spPr>
        <p:txBody>
          <a:bodyPr/>
          <a:lstStyle/>
          <a:p>
            <a:pPr marL="514350" indent="-51435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dirty="0" smtClean="0"/>
              <a:t>Identification of biomarkers for ER+ breast cancer (Lead: Christopher Li)</a:t>
            </a:r>
          </a:p>
          <a:p>
            <a:pPr marL="514350" indent="-51435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b="1" dirty="0" smtClean="0"/>
              <a:t>Breast cancer imaging and blood biomarkers </a:t>
            </a:r>
            <a:r>
              <a:rPr lang="en-US" dirty="0" smtClean="0"/>
              <a:t>(Leads: Jeffrey Marks and John Heine)</a:t>
            </a:r>
          </a:p>
          <a:p>
            <a:pPr marL="514350" indent="-514350">
              <a:lnSpc>
                <a:spcPct val="100000"/>
              </a:lnSpc>
              <a:spcBef>
                <a:spcPts val="1800"/>
              </a:spcBef>
              <a:buFont typeface="+mj-lt"/>
              <a:buAutoNum type="arabicPeriod"/>
            </a:pPr>
            <a:r>
              <a:rPr lang="en-US" dirty="0" smtClean="0"/>
              <a:t>Avatar mice-to-human breast cancer biomarkers (Leads: Amanda Paulovich and Karin </a:t>
            </a:r>
            <a:r>
              <a:rPr lang="en-US" dirty="0" err="1" smtClean="0"/>
              <a:t>Rodland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715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and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8055345" cy="4351338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500" dirty="0" smtClean="0"/>
              <a:t>Breast cancer biopsy is performed routinely on a large number of women who have a low probability of cancer</a:t>
            </a:r>
          </a:p>
          <a:p>
            <a:pPr>
              <a:spcBef>
                <a:spcPts val="1800"/>
              </a:spcBef>
            </a:pPr>
            <a:r>
              <a:rPr lang="en-US" sz="2500" dirty="0" smtClean="0"/>
              <a:t>Goal is to improve predictive accuracy of mammography towards reducing the rate of biopsy by combining image analysis and blood based biomarkers</a:t>
            </a:r>
          </a:p>
          <a:p>
            <a:pPr>
              <a:spcBef>
                <a:spcPts val="1800"/>
              </a:spcBef>
            </a:pPr>
            <a:r>
              <a:rPr lang="en-US" sz="2500" dirty="0" smtClean="0"/>
              <a:t>Trying to achieve 98% NPV</a:t>
            </a:r>
          </a:p>
          <a:p>
            <a:pPr>
              <a:spcBef>
                <a:spcPts val="1800"/>
              </a:spcBef>
            </a:pPr>
            <a:r>
              <a:rPr lang="en-US" sz="2500" dirty="0" smtClean="0"/>
              <a:t>In conjunction with this project, the intent is to create a repository of images and matched blood for future studies</a:t>
            </a:r>
          </a:p>
          <a:p>
            <a:pPr>
              <a:spcBef>
                <a:spcPts val="1800"/>
              </a:spcBef>
            </a:pPr>
            <a:endParaRPr lang="en-US" sz="2500" dirty="0" smtClean="0"/>
          </a:p>
          <a:p>
            <a:pPr>
              <a:spcBef>
                <a:spcPts val="1800"/>
              </a:spcBef>
            </a:pPr>
            <a:endParaRPr lang="en-US" sz="2500" dirty="0" smtClean="0"/>
          </a:p>
          <a:p>
            <a:pPr>
              <a:spcBef>
                <a:spcPts val="1800"/>
              </a:spcBef>
            </a:pPr>
            <a:endParaRPr lang="en-US" sz="2500" dirty="0" smtClean="0"/>
          </a:p>
          <a:p>
            <a:pPr>
              <a:spcBef>
                <a:spcPts val="1800"/>
              </a:spcBef>
            </a:pP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528591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5597"/>
            <a:ext cx="7886700" cy="1325563"/>
          </a:xfrm>
        </p:spPr>
        <p:txBody>
          <a:bodyPr/>
          <a:lstStyle/>
          <a:p>
            <a:r>
              <a:rPr lang="en-US" dirty="0" smtClean="0"/>
              <a:t>Cohorts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1160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 smtClean="0"/>
              <a:t>Retrospective cohort of ~1000 images/blood (partially linked to existing breast cancer reference set at NCI-Frederick)</a:t>
            </a:r>
          </a:p>
          <a:p>
            <a:pPr lvl="1"/>
            <a:r>
              <a:rPr lang="en-US" dirty="0" smtClean="0"/>
              <a:t>Mostly Duke subjects given the blood repository</a:t>
            </a:r>
          </a:p>
          <a:p>
            <a:pPr lvl="1"/>
            <a:r>
              <a:rPr lang="en-US" dirty="0" smtClean="0"/>
              <a:t>Exclusively full field digital mammography (FFDM)</a:t>
            </a:r>
          </a:p>
          <a:p>
            <a:pPr lvl="1"/>
            <a:r>
              <a:rPr lang="en-US" dirty="0" smtClean="0"/>
              <a:t>Among other purposes, training of image analysis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Prospective cohort of ~1000 images/blood</a:t>
            </a:r>
          </a:p>
          <a:p>
            <a:pPr lvl="1"/>
            <a:r>
              <a:rPr lang="en-US" dirty="0" smtClean="0"/>
              <a:t>Moffitt and Duke – both FFDM and </a:t>
            </a:r>
            <a:r>
              <a:rPr lang="en-US" dirty="0" err="1" smtClean="0"/>
              <a:t>tomosynthesis</a:t>
            </a:r>
            <a:endParaRPr lang="en-US" dirty="0" smtClean="0"/>
          </a:p>
          <a:p>
            <a:pPr lvl="1"/>
            <a:r>
              <a:rPr lang="en-US" dirty="0" smtClean="0"/>
              <a:t>CAML detection (</a:t>
            </a:r>
            <a:r>
              <a:rPr lang="en-US" dirty="0" err="1" smtClean="0"/>
              <a:t>Creatv</a:t>
            </a:r>
            <a:r>
              <a:rPr lang="en-US" dirty="0" smtClean="0"/>
              <a:t> </a:t>
            </a:r>
            <a:r>
              <a:rPr lang="en-US" dirty="0" err="1" smtClean="0"/>
              <a:t>MicroTech</a:t>
            </a:r>
            <a:r>
              <a:rPr lang="en-US" dirty="0" smtClean="0"/>
              <a:t>) can only be performed on freshly collected blood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068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5453" y="379598"/>
            <a:ext cx="6019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Progress to Date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525453" y="1256131"/>
            <a:ext cx="815854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Began Prospective Accrual at Duke in February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Almost exclusively BI-RADS 4A and 4B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110 enrolled and analyzed for CAMLs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Immunosignaturing performed on Stage I and benign conditions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330K peptide array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Training and validation paradigm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Multi-institutional training cohorts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Independent analysis by ASU and IBM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Blinded validation underway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Moffitt IRB approved and began prospective accrual </a:t>
            </a:r>
            <a:r>
              <a:rPr lang="en-US" sz="2400" dirty="0" smtClean="0"/>
              <a:t>recently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Four-way discussion for image storage and annotation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Test images will be delivered to JPL this </a:t>
            </a:r>
            <a:r>
              <a:rPr lang="en-US" sz="2400" dirty="0" smtClean="0"/>
              <a:t>week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232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14398</TotalTime>
  <Words>1065</Words>
  <Application>Microsoft Office PowerPoint</Application>
  <PresentationFormat>On-screen Show (4:3)</PresentationFormat>
  <Paragraphs>117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Breast Cancer Collaborative Group Update on Team Projects</vt:lpstr>
      <vt:lpstr>Breast Cancer Collaborative Group Update on Team Projects</vt:lpstr>
      <vt:lpstr>Potential Clinical Applications</vt:lpstr>
      <vt:lpstr>Work Flow</vt:lpstr>
      <vt:lpstr>Timeline and Milestones (approved 3/2017)</vt:lpstr>
      <vt:lpstr>Breast Cancer Collaborative Group Update on Team Projects</vt:lpstr>
      <vt:lpstr>Purpose and Goal</vt:lpstr>
      <vt:lpstr>Cohorts</vt:lpstr>
      <vt:lpstr>PowerPoint Presentation</vt:lpstr>
      <vt:lpstr>Breast Cancer Collaborative Group Update on Team Projects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Fred Hutch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Fred Hutchinson Breast, Colorectal, and Ovary Cancer Clinical Validation Center</dc:title>
  <dc:creator>Li, Christopher I</dc:creator>
  <cp:lastModifiedBy>Li, Christopher I</cp:lastModifiedBy>
  <cp:revision>36</cp:revision>
  <dcterms:created xsi:type="dcterms:W3CDTF">2016-06-01T17:30:58Z</dcterms:created>
  <dcterms:modified xsi:type="dcterms:W3CDTF">2017-09-13T22:40:51Z</dcterms:modified>
</cp:coreProperties>
</file>