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966" r:id="rId2"/>
  </p:sldMasterIdLst>
  <p:notesMasterIdLst>
    <p:notesMasterId r:id="rId25"/>
  </p:notesMasterIdLst>
  <p:sldIdLst>
    <p:sldId id="403" r:id="rId3"/>
    <p:sldId id="463" r:id="rId4"/>
    <p:sldId id="460" r:id="rId5"/>
    <p:sldId id="464" r:id="rId6"/>
    <p:sldId id="465" r:id="rId7"/>
    <p:sldId id="412" r:id="rId8"/>
    <p:sldId id="413" r:id="rId9"/>
    <p:sldId id="414" r:id="rId10"/>
    <p:sldId id="438" r:id="rId11"/>
    <p:sldId id="468" r:id="rId12"/>
    <p:sldId id="420" r:id="rId13"/>
    <p:sldId id="421" r:id="rId14"/>
    <p:sldId id="455" r:id="rId15"/>
    <p:sldId id="424" r:id="rId16"/>
    <p:sldId id="425" r:id="rId17"/>
    <p:sldId id="426" r:id="rId18"/>
    <p:sldId id="458" r:id="rId19"/>
    <p:sldId id="428" r:id="rId20"/>
    <p:sldId id="429" r:id="rId21"/>
    <p:sldId id="457" r:id="rId22"/>
    <p:sldId id="466" r:id="rId23"/>
    <p:sldId id="46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0AD9"/>
    <a:srgbClr val="C005E9"/>
    <a:srgbClr val="000000"/>
    <a:srgbClr val="FF040A"/>
    <a:srgbClr val="FFFD44"/>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40" autoAdjust="0"/>
    <p:restoredTop sz="99532" autoAdjust="0"/>
  </p:normalViewPr>
  <p:slideViewPr>
    <p:cSldViewPr>
      <p:cViewPr>
        <p:scale>
          <a:sx n="100" d="100"/>
          <a:sy n="100" d="100"/>
        </p:scale>
        <p:origin x="-990" y="-16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100" d="100"/>
        <a:sy n="100" d="100"/>
      </p:scale>
      <p:origin x="0" y="8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7740B0-F91D-FD49-BD4D-20F33412DABD}" type="datetimeFigureOut">
              <a:rPr lang="en-US"/>
              <a:pPr>
                <a:defRPr/>
              </a:pPr>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7EE304-0048-074A-A927-A15E8842A1D1}" type="slidenum">
              <a:rPr lang="en-US"/>
              <a:pPr>
                <a:defRPr/>
              </a:pPr>
              <a:t>‹#›</a:t>
            </a:fld>
            <a:endParaRPr lang="en-US"/>
          </a:p>
        </p:txBody>
      </p:sp>
    </p:spTree>
    <p:extLst>
      <p:ext uri="{BB962C8B-B14F-4D97-AF65-F5344CB8AC3E}">
        <p14:creationId xmlns:p14="http://schemas.microsoft.com/office/powerpoint/2010/main" val="29452418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143000" y="685800"/>
            <a:ext cx="4572000" cy="3429000"/>
          </a:xfrm>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Coals to Newcastle</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7A107D4F-C018-254E-861C-4B3FEB64C59B}" type="slidenum">
              <a:rPr lang="en-US" sz="1200">
                <a:solidFill>
                  <a:srgbClr val="000000"/>
                </a:solidFill>
              </a:rPr>
              <a:pPr eaLnBrk="1" hangingPunct="1"/>
              <a:t>2</a:t>
            </a:fld>
            <a:endParaRPr lang="en-US" sz="1200">
              <a:solidFill>
                <a:srgbClr val="000000"/>
              </a:solidFill>
            </a:endParaRPr>
          </a:p>
        </p:txBody>
      </p:sp>
    </p:spTree>
    <p:extLst>
      <p:ext uri="{BB962C8B-B14F-4D97-AF65-F5344CB8AC3E}">
        <p14:creationId xmlns:p14="http://schemas.microsoft.com/office/powerpoint/2010/main" val="172449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C95A96FE-EF79-1747-AC20-15938D901E91}" type="slidenum">
              <a:rPr lang="en-US" sz="1200">
                <a:solidFill>
                  <a:srgbClr val="000000"/>
                </a:solidFill>
              </a:rPr>
              <a:pPr eaLnBrk="1" hangingPunct="1"/>
              <a:t>11</a:t>
            </a:fld>
            <a:endParaRPr lang="en-US" sz="1200">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E27DB214-9C64-8646-88A6-CCB90B8A64F1}" type="slidenum">
              <a:rPr lang="en-US" sz="1200">
                <a:solidFill>
                  <a:srgbClr val="000000"/>
                </a:solidFill>
              </a:rPr>
              <a:pPr eaLnBrk="1" hangingPunct="1"/>
              <a:t>12</a:t>
            </a:fld>
            <a:endParaRPr lang="en-US" sz="1200">
              <a:solidFill>
                <a:srgbClr val="000000"/>
              </a:solidFill>
            </a:endParaRPr>
          </a:p>
        </p:txBody>
      </p:sp>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a:xfrm>
            <a:off x="152400" y="4343400"/>
            <a:ext cx="655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This figure displays CA125 levels over time prior to detection of any disease from six women in the UK study. Three women in the figure were diagnosed with ovarian cancer and three women did not have ovarian cancer at the end of the study in July 1995. The initial level of CA125 does not distinguish between the women subsequently diagnosed with ovarian cancer and those without ovarian cancer at the end of the study. However the changes in CA125 values over time clearly differentiate between the women with ovarian cancer and the women without ovarian cancer. The Risk of Ovarian Cancer Algorithm will exploit this pattern of CA125 values over time to improve sensitivity while maintaining a very high level of specificity. The pattern of CA125 values over time we expect to see in women with ovarian cancer is best exemplified in subject #5, where we see an initial flat profile, followed by a rise. We refer to this as an </a:t>
            </a:r>
            <a:r>
              <a:rPr lang="ja-JP" altLang="en-US" sz="1400">
                <a:ea typeface="ＭＳ Ｐゴシック" charset="0"/>
                <a:cs typeface="ＭＳ Ｐゴシック" charset="0"/>
              </a:rPr>
              <a:t>“</a:t>
            </a:r>
            <a:r>
              <a:rPr lang="en-US" altLang="ja-JP" sz="1400">
                <a:ea typeface="ＭＳ Ｐゴシック" charset="0"/>
                <a:cs typeface="ＭＳ Ｐゴシック" charset="0"/>
              </a:rPr>
              <a:t>Elbow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Women #1 and #3 illustrate the latter part of the elbow pattern. The elbow pattern indicates the probable presence of ovarian cancer. In contrast, a flat pattern as illustrated by women #2, #4, and #6, even with a very high level e.g. #2, indicates probable absence of ovarian cancer. For an asymptomatic woman, we determine the relative goodness of fit to her multiple CA125 values between an </a:t>
            </a:r>
            <a:r>
              <a:rPr lang="ja-JP" altLang="en-US" sz="1400">
                <a:ea typeface="ＭＳ Ｐゴシック" charset="0"/>
                <a:cs typeface="ＭＳ Ｐゴシック" charset="0"/>
              </a:rPr>
              <a:t>“</a:t>
            </a:r>
            <a:r>
              <a:rPr lang="en-US" altLang="ja-JP" sz="1400">
                <a:ea typeface="ＭＳ Ｐゴシック" charset="0"/>
                <a:cs typeface="ＭＳ Ｐゴシック" charset="0"/>
              </a:rPr>
              <a:t>elbow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compared with a </a:t>
            </a:r>
            <a:r>
              <a:rPr lang="ja-JP" altLang="en-US" sz="1400">
                <a:ea typeface="ＭＳ Ｐゴシック" charset="0"/>
                <a:cs typeface="ＭＳ Ｐゴシック" charset="0"/>
              </a:rPr>
              <a:t>“</a:t>
            </a:r>
            <a:r>
              <a:rPr lang="en-US" altLang="ja-JP" sz="1400">
                <a:ea typeface="ＭＳ Ｐゴシック" charset="0"/>
                <a:cs typeface="ＭＳ Ｐゴシック" charset="0"/>
              </a:rPr>
              <a:t>flat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to assess her risk of ovarian cancer.</a:t>
            </a:r>
            <a:endParaRPr lang="en-US" sz="140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37931725" indent="-37474525" eaLnBrk="0" hangingPunct="0">
              <a:defRPr sz="2400">
                <a:solidFill>
                  <a:schemeClr val="tx1"/>
                </a:solidFill>
                <a:latin typeface="Arial Unicode MS" charset="0"/>
                <a:ea typeface="ＭＳ Ｐゴシック" charset="0"/>
              </a:defRPr>
            </a:lvl2pPr>
            <a:lvl3pPr eaLnBrk="0" hangingPunct="0">
              <a:defRPr sz="2400">
                <a:solidFill>
                  <a:schemeClr val="tx1"/>
                </a:solidFill>
                <a:latin typeface="Arial Unicode MS" charset="0"/>
                <a:ea typeface="ＭＳ Ｐゴシック" charset="0"/>
              </a:defRPr>
            </a:lvl3pPr>
            <a:lvl4pPr eaLnBrk="0" hangingPunct="0">
              <a:defRPr sz="2400">
                <a:solidFill>
                  <a:schemeClr val="tx1"/>
                </a:solidFill>
                <a:latin typeface="Arial Unicode MS" charset="0"/>
                <a:ea typeface="ＭＳ Ｐゴシック" charset="0"/>
              </a:defRPr>
            </a:lvl4pPr>
            <a:lvl5pPr eaLnBrk="0" hangingPunct="0">
              <a:defRPr sz="2400">
                <a:solidFill>
                  <a:schemeClr val="tx1"/>
                </a:solidFill>
                <a:latin typeface="Arial Unicode MS" charset="0"/>
                <a:ea typeface="ＭＳ Ｐゴシック" charset="0"/>
              </a:defRPr>
            </a:lvl5pPr>
            <a:lvl6pPr marL="457200" eaLnBrk="0" fontAlgn="base" hangingPunct="0">
              <a:spcBef>
                <a:spcPct val="0"/>
              </a:spcBef>
              <a:spcAft>
                <a:spcPct val="0"/>
              </a:spcAft>
              <a:defRPr sz="2400">
                <a:solidFill>
                  <a:schemeClr val="tx1"/>
                </a:solidFill>
                <a:latin typeface="Arial Unicode MS" charset="0"/>
                <a:ea typeface="ＭＳ Ｐゴシック" charset="0"/>
              </a:defRPr>
            </a:lvl6pPr>
            <a:lvl7pPr marL="914400" eaLnBrk="0" fontAlgn="base" hangingPunct="0">
              <a:spcBef>
                <a:spcPct val="0"/>
              </a:spcBef>
              <a:spcAft>
                <a:spcPct val="0"/>
              </a:spcAft>
              <a:defRPr sz="2400">
                <a:solidFill>
                  <a:schemeClr val="tx1"/>
                </a:solidFill>
                <a:latin typeface="Arial Unicode MS" charset="0"/>
                <a:ea typeface="ＭＳ Ｐゴシック" charset="0"/>
              </a:defRPr>
            </a:lvl7pPr>
            <a:lvl8pPr marL="1371600" eaLnBrk="0" fontAlgn="base" hangingPunct="0">
              <a:spcBef>
                <a:spcPct val="0"/>
              </a:spcBef>
              <a:spcAft>
                <a:spcPct val="0"/>
              </a:spcAft>
              <a:defRPr sz="2400">
                <a:solidFill>
                  <a:schemeClr val="tx1"/>
                </a:solidFill>
                <a:latin typeface="Arial Unicode MS" charset="0"/>
                <a:ea typeface="ＭＳ Ｐゴシック" charset="0"/>
              </a:defRPr>
            </a:lvl8pPr>
            <a:lvl9pPr marL="18288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0E49C8DA-7319-9547-8978-600C46B5583B}" type="slidenum">
              <a:rPr lang="en-US" sz="1200"/>
              <a:pPr eaLnBrk="1" hangingPunct="1"/>
              <a:t>13</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9E7B1812-54D5-D544-8AB2-8934563D86C2}" type="slidenum">
              <a:rPr lang="en-US" sz="1200">
                <a:solidFill>
                  <a:srgbClr val="000000"/>
                </a:solidFill>
              </a:rPr>
              <a:pPr eaLnBrk="1" hangingPunct="1"/>
              <a:t>14</a:t>
            </a:fld>
            <a:endParaRPr lang="en-US" sz="1200">
              <a:solidFill>
                <a:srgbClr val="000000"/>
              </a:solidFill>
            </a:endParaRPr>
          </a:p>
        </p:txBody>
      </p:sp>
      <p:sp>
        <p:nvSpPr>
          <p:cNvPr id="103426" name="Rectangle 2"/>
          <p:cNvSpPr>
            <a:spLocks noGrp="1" noRot="1" noChangeAspect="1" noChangeArrowheads="1" noTextEdit="1"/>
          </p:cNvSpPr>
          <p:nvPr>
            <p:ph type="sldImg"/>
          </p:nvPr>
        </p:nvSpPr>
        <p:spPr>
          <a:xfrm>
            <a:off x="1143000" y="685800"/>
            <a:ext cx="4572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67805CB1-3CC4-1749-BAC6-7DD1518464CE}" type="slidenum">
              <a:rPr lang="en-US" sz="1200">
                <a:solidFill>
                  <a:srgbClr val="000000"/>
                </a:solidFill>
              </a:rPr>
              <a:pPr eaLnBrk="1" hangingPunct="1"/>
              <a:t>15</a:t>
            </a:fld>
            <a:endParaRPr lang="en-US" sz="1200">
              <a:solidFill>
                <a:srgbClr val="000000"/>
              </a:solidFill>
            </a:endParaRPr>
          </a:p>
        </p:txBody>
      </p:sp>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The probability of having ovarian cancer is influenced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The three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are the baseline level, the slope over time following the change-point, and the amount of rise above the baseline level. These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signals</a:t>
            </a:r>
            <a:r>
              <a:rPr lang="ja-JP" altLang="en-US" sz="1400">
                <a:ea typeface="ＭＳ Ｐゴシック" charset="0"/>
                <a:cs typeface="ＭＳ Ｐゴシック" charset="0"/>
              </a:rPr>
              <a:t>”</a:t>
            </a:r>
            <a:r>
              <a:rPr lang="en-US" altLang="ja-JP" sz="1400">
                <a:ea typeface="ＭＳ Ｐゴシック" charset="0"/>
                <a:cs typeface="ＭＳ Ｐゴシック" charset="0"/>
              </a:rPr>
              <a:t> are obscured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variability between women in the baseline level, variability between women in the slope, and CA125 variability due to assay and biological variability over time within a woman.</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The rule using the slope only accounts for one source of the signal, namely the slope. The rule using a fixed cut-off only uses the last CA125 value. To accurately calculate the risk, one needs to account for all three sources of signal, and all three sources of variability.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0E905B2E-B77F-6443-A0D6-48986E726DC7}" type="slidenum">
              <a:rPr lang="en-US" sz="1200">
                <a:solidFill>
                  <a:srgbClr val="000000"/>
                </a:solidFill>
              </a:rPr>
              <a:pPr eaLnBrk="1" hangingPunct="1"/>
              <a:t>16</a:t>
            </a:fld>
            <a:endParaRPr lang="en-US" sz="1200">
              <a:solidFill>
                <a:srgbClr val="000000"/>
              </a:solidFill>
            </a:endParaRPr>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The probability of having ovarian cancer is influenced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The three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are the baseline level, the slope over time following the change-point, and the amount of rise above the baseline level. These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signals</a:t>
            </a:r>
            <a:r>
              <a:rPr lang="ja-JP" altLang="en-US" sz="1400">
                <a:ea typeface="ＭＳ Ｐゴシック" charset="0"/>
                <a:cs typeface="ＭＳ Ｐゴシック" charset="0"/>
              </a:rPr>
              <a:t>”</a:t>
            </a:r>
            <a:r>
              <a:rPr lang="en-US" altLang="ja-JP" sz="1400">
                <a:ea typeface="ＭＳ Ｐゴシック" charset="0"/>
                <a:cs typeface="ＭＳ Ｐゴシック" charset="0"/>
              </a:rPr>
              <a:t> are obscured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variability between women in the baseline level, variability between women in the slope, and CA125 variability due to assay and biological variability over time within a woman.</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The rule using the slope only accounts for one source of the signal, namely the slope. The rule using a fixed cut-off only uses the last CA125 value. To accurately calculate the risk, one needs to account for all three sources of signal, and all three sources of variability.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0E905B2E-B77F-6443-A0D6-48986E726DC7}" type="slidenum">
              <a:rPr lang="en-US" sz="1200">
                <a:solidFill>
                  <a:srgbClr val="000000"/>
                </a:solidFill>
              </a:rPr>
              <a:pPr eaLnBrk="1" hangingPunct="1"/>
              <a:t>17</a:t>
            </a:fld>
            <a:endParaRPr lang="en-US" sz="1200">
              <a:solidFill>
                <a:srgbClr val="000000"/>
              </a:solidFill>
            </a:endParaRPr>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The probability of having ovarian cancer is influenced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The three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a:t>
            </a:r>
            <a:r>
              <a:rPr lang="ja-JP" altLang="en-US" sz="1400">
                <a:ea typeface="ＭＳ Ｐゴシック" charset="0"/>
                <a:cs typeface="ＭＳ Ｐゴシック" charset="0"/>
              </a:rPr>
              <a:t>”</a:t>
            </a:r>
            <a:r>
              <a:rPr lang="en-US" altLang="ja-JP" sz="1400">
                <a:ea typeface="ＭＳ Ｐゴシック" charset="0"/>
                <a:cs typeface="ＭＳ Ｐゴシック" charset="0"/>
              </a:rPr>
              <a:t> are the baseline level, the slope over time following the change-point, and the amount of rise above the baseline level. These </a:t>
            </a:r>
            <a:r>
              <a:rPr lang="ja-JP" altLang="en-US" sz="1400">
                <a:ea typeface="ＭＳ Ｐゴシック" charset="0"/>
                <a:cs typeface="ＭＳ Ｐゴシック" charset="0"/>
              </a:rPr>
              <a:t>“</a:t>
            </a:r>
            <a:r>
              <a:rPr lang="en-US" altLang="ja-JP" sz="1400">
                <a:ea typeface="ＭＳ Ｐゴシック" charset="0"/>
                <a:cs typeface="ＭＳ Ｐゴシック" charset="0"/>
              </a:rPr>
              <a:t>signals</a:t>
            </a:r>
            <a:r>
              <a:rPr lang="ja-JP" altLang="en-US" sz="1400">
                <a:ea typeface="ＭＳ Ｐゴシック" charset="0"/>
                <a:cs typeface="ＭＳ Ｐゴシック" charset="0"/>
              </a:rPr>
              <a:t>”</a:t>
            </a:r>
            <a:r>
              <a:rPr lang="en-US" altLang="ja-JP" sz="1400">
                <a:ea typeface="ＭＳ Ｐゴシック" charset="0"/>
                <a:cs typeface="ＭＳ Ｐゴシック" charset="0"/>
              </a:rPr>
              <a:t> are obscured by three sources of </a:t>
            </a:r>
            <a:r>
              <a:rPr lang="ja-JP" altLang="en-US" sz="1400">
                <a:ea typeface="ＭＳ Ｐゴシック" charset="0"/>
                <a:cs typeface="ＭＳ Ｐゴシック" charset="0"/>
              </a:rPr>
              <a:t>“</a:t>
            </a:r>
            <a:r>
              <a:rPr lang="en-US" altLang="ja-JP" sz="1400">
                <a:ea typeface="ＭＳ Ｐゴシック" charset="0"/>
                <a:cs typeface="ＭＳ Ｐゴシック" charset="0"/>
              </a:rPr>
              <a:t>noise</a:t>
            </a:r>
            <a:r>
              <a:rPr lang="ja-JP" altLang="en-US" sz="1400">
                <a:ea typeface="ＭＳ Ｐゴシック" charset="0"/>
                <a:cs typeface="ＭＳ Ｐゴシック" charset="0"/>
              </a:rPr>
              <a:t>”</a:t>
            </a:r>
            <a:r>
              <a:rPr lang="en-US" altLang="ja-JP" sz="1400">
                <a:ea typeface="ＭＳ Ｐゴシック" charset="0"/>
                <a:cs typeface="ＭＳ Ｐゴシック" charset="0"/>
              </a:rPr>
              <a:t>: variability between women in the baseline level, variability between women in the slope, and CA125 variability due to assay and biological variability over time within a woman.</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The rule using the slope only accounts for one source of the signal, namely the slope. The rule using a fixed cut-off only uses the last CA125 value. To accurately calculate the risk, one needs to account for all three sources of signal, and all three sources of variability.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CEFE539B-2B4C-5248-9391-9E16F47A102A}" type="slidenum">
              <a:rPr lang="en-US" sz="1200">
                <a:solidFill>
                  <a:srgbClr val="000000"/>
                </a:solidFill>
              </a:rPr>
              <a:pPr eaLnBrk="1" hangingPunct="1"/>
              <a:t>18</a:t>
            </a:fld>
            <a:endParaRPr lang="en-US" sz="1200">
              <a:solidFill>
                <a:srgbClr val="000000"/>
              </a:solidFill>
            </a:endParaRPr>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Two graphs represent one woman</a:t>
            </a:r>
            <a:r>
              <a:rPr lang="ja-JP" altLang="en-US" sz="1400">
                <a:ea typeface="ＭＳ Ｐゴシック" charset="0"/>
                <a:cs typeface="ＭＳ Ｐゴシック" charset="0"/>
              </a:rPr>
              <a:t>’</a:t>
            </a:r>
            <a:r>
              <a:rPr lang="en-US" altLang="ja-JP" sz="1400">
                <a:ea typeface="ＭＳ Ｐゴシック" charset="0"/>
                <a:cs typeface="ＭＳ Ｐゴシック" charset="0"/>
              </a:rPr>
              <a:t>s CA125 values over time. What is the probability the woman has ovarian cancer? The initial odds are given by the woman</a:t>
            </a:r>
            <a:r>
              <a:rPr lang="ja-JP" altLang="en-US" sz="1400">
                <a:ea typeface="ＭＳ Ｐゴシック" charset="0"/>
                <a:cs typeface="ＭＳ Ｐゴシック" charset="0"/>
              </a:rPr>
              <a:t>’</a:t>
            </a:r>
            <a:r>
              <a:rPr lang="en-US" altLang="ja-JP" sz="1400">
                <a:ea typeface="ＭＳ Ｐゴシック" charset="0"/>
                <a:cs typeface="ＭＳ Ｐゴシック" charset="0"/>
              </a:rPr>
              <a:t>s age. We calculate the </a:t>
            </a:r>
            <a:r>
              <a:rPr lang="ja-JP" altLang="en-US" sz="1400">
                <a:ea typeface="ＭＳ Ｐゴシック" charset="0"/>
                <a:cs typeface="ＭＳ Ｐゴシック" charset="0"/>
              </a:rPr>
              <a:t>“</a:t>
            </a:r>
            <a:r>
              <a:rPr lang="en-US" altLang="ja-JP" sz="1400">
                <a:ea typeface="ＭＳ Ｐゴシック" charset="0"/>
                <a:cs typeface="ＭＳ Ｐゴシック" charset="0"/>
              </a:rPr>
              <a:t>green</a:t>
            </a:r>
            <a:r>
              <a:rPr lang="ja-JP" altLang="en-US" sz="1400">
                <a:ea typeface="ＭＳ Ｐゴシック" charset="0"/>
                <a:cs typeface="ＭＳ Ｐゴシック" charset="0"/>
              </a:rPr>
              <a:t>”</a:t>
            </a:r>
            <a:r>
              <a:rPr lang="en-US" altLang="ja-JP" sz="1400">
                <a:ea typeface="ＭＳ Ｐゴシック" charset="0"/>
                <a:cs typeface="ＭＳ Ｐゴシック" charset="0"/>
              </a:rPr>
              <a:t> distance between the </a:t>
            </a:r>
            <a:r>
              <a:rPr lang="ja-JP" altLang="en-US" sz="1400">
                <a:ea typeface="ＭＳ Ｐゴシック" charset="0"/>
                <a:cs typeface="ＭＳ Ｐゴシック" charset="0"/>
              </a:rPr>
              <a:t>“</a:t>
            </a:r>
            <a:r>
              <a:rPr lang="en-US" altLang="ja-JP" sz="1400">
                <a:ea typeface="ＭＳ Ｐゴシック" charset="0"/>
                <a:cs typeface="ＭＳ Ｐゴシック" charset="0"/>
              </a:rPr>
              <a:t>flat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the CA125 values represented by red dots. The particular level of the flat pattern is the best possible fit we can find. We calculate the </a:t>
            </a:r>
            <a:r>
              <a:rPr lang="ja-JP" altLang="en-US" sz="1400">
                <a:ea typeface="ＭＳ Ｐゴシック" charset="0"/>
                <a:cs typeface="ＭＳ Ｐゴシック" charset="0"/>
              </a:rPr>
              <a:t>“</a:t>
            </a:r>
            <a:r>
              <a:rPr lang="en-US" altLang="ja-JP" sz="1400">
                <a:ea typeface="ＭＳ Ｐゴシック" charset="0"/>
                <a:cs typeface="ＭＳ Ｐゴシック" charset="0"/>
              </a:rPr>
              <a:t>yellow</a:t>
            </a:r>
            <a:r>
              <a:rPr lang="ja-JP" altLang="en-US" sz="1400">
                <a:ea typeface="ＭＳ Ｐゴシック" charset="0"/>
                <a:cs typeface="ＭＳ Ｐゴシック" charset="0"/>
              </a:rPr>
              <a:t>”</a:t>
            </a:r>
            <a:r>
              <a:rPr lang="en-US" altLang="ja-JP" sz="1400">
                <a:ea typeface="ＭＳ Ｐゴシック" charset="0"/>
                <a:cs typeface="ＭＳ Ｐゴシック" charset="0"/>
              </a:rPr>
              <a:t> distance between the </a:t>
            </a:r>
            <a:r>
              <a:rPr lang="ja-JP" altLang="en-US" sz="1400">
                <a:ea typeface="ＭＳ Ｐゴシック" charset="0"/>
                <a:cs typeface="ＭＳ Ｐゴシック" charset="0"/>
              </a:rPr>
              <a:t>“</a:t>
            </a:r>
            <a:r>
              <a:rPr lang="en-US" altLang="ja-JP" sz="1400">
                <a:ea typeface="ＭＳ Ｐゴシック" charset="0"/>
                <a:cs typeface="ＭＳ Ｐゴシック" charset="0"/>
              </a:rPr>
              <a:t>elbow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the same red dots. The particular elbow pattern is again the best fit we can find. The distance is the sum of squared differences between the </a:t>
            </a:r>
            <a:r>
              <a:rPr lang="ja-JP" altLang="en-US" sz="1400">
                <a:ea typeface="ＭＳ Ｐゴシック" charset="0"/>
                <a:cs typeface="ＭＳ Ｐゴシック" charset="0"/>
              </a:rPr>
              <a:t>“</a:t>
            </a:r>
            <a:r>
              <a:rPr lang="en-US" altLang="ja-JP" sz="1400">
                <a:ea typeface="ＭＳ Ｐゴシック" charset="0"/>
                <a:cs typeface="ＭＳ Ｐゴシック" charset="0"/>
              </a:rPr>
              <a:t>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and the actual CA125 values represented by the z-values. The sum is then divided by the known variability of CA125. The ratio of the </a:t>
            </a:r>
            <a:r>
              <a:rPr lang="ja-JP" altLang="en-US" sz="1400">
                <a:ea typeface="ＭＳ Ｐゴシック" charset="0"/>
                <a:cs typeface="ＭＳ Ｐゴシック" charset="0"/>
              </a:rPr>
              <a:t>“</a:t>
            </a:r>
            <a:r>
              <a:rPr lang="en-US" altLang="ja-JP" sz="1400">
                <a:ea typeface="ＭＳ Ｐゴシック" charset="0"/>
                <a:cs typeface="ＭＳ Ｐゴシック" charset="0"/>
              </a:rPr>
              <a:t>yellow</a:t>
            </a:r>
            <a:r>
              <a:rPr lang="ja-JP" altLang="en-US" sz="1400">
                <a:ea typeface="ＭＳ Ｐゴシック" charset="0"/>
                <a:cs typeface="ＭＳ Ｐゴシック" charset="0"/>
              </a:rPr>
              <a:t>”</a:t>
            </a:r>
            <a:r>
              <a:rPr lang="en-US" altLang="ja-JP" sz="1400">
                <a:ea typeface="ＭＳ Ｐゴシック" charset="0"/>
                <a:cs typeface="ＭＳ Ｐゴシック" charset="0"/>
              </a:rPr>
              <a:t> distance to the </a:t>
            </a:r>
            <a:r>
              <a:rPr lang="ja-JP" altLang="en-US" sz="1400">
                <a:ea typeface="ＭＳ Ｐゴシック" charset="0"/>
                <a:cs typeface="ＭＳ Ｐゴシック" charset="0"/>
              </a:rPr>
              <a:t>“</a:t>
            </a:r>
            <a:r>
              <a:rPr lang="en-US" altLang="ja-JP" sz="1400">
                <a:ea typeface="ＭＳ Ｐゴシック" charset="0"/>
                <a:cs typeface="ＭＳ Ｐゴシック" charset="0"/>
              </a:rPr>
              <a:t>green</a:t>
            </a:r>
            <a:r>
              <a:rPr lang="ja-JP" altLang="en-US" sz="1400">
                <a:ea typeface="ＭＳ Ｐゴシック" charset="0"/>
                <a:cs typeface="ＭＳ Ｐゴシック" charset="0"/>
              </a:rPr>
              <a:t>”</a:t>
            </a:r>
            <a:r>
              <a:rPr lang="en-US" altLang="ja-JP" sz="1400">
                <a:ea typeface="ＭＳ Ｐゴシック" charset="0"/>
                <a:cs typeface="ＭＳ Ｐゴシック" charset="0"/>
              </a:rPr>
              <a:t> distance gives the relative odds. The product of the initial odds, based on age, times the relative odds, based on CA125 values, gives the final odds. The probability is the odds/(odds+1). Using our computer program we computed that this woman has a risk of 0.07% of having ovarian cancer, which is an intermediate risk. ROCA suggests a CA125 test in 4 months. Under the usual CA125 interpretation, the woman would return in one year for her next CA125 test.</a:t>
            </a:r>
            <a:endParaRPr lang="en-US" sz="140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CEDD93F7-5678-8D41-966E-62156CC53079}" type="slidenum">
              <a:rPr lang="en-US" sz="1200">
                <a:solidFill>
                  <a:srgbClr val="000000"/>
                </a:solidFill>
              </a:rPr>
              <a:pPr eaLnBrk="1" hangingPunct="1"/>
              <a:t>19</a:t>
            </a:fld>
            <a:endParaRPr lang="en-US" sz="1200">
              <a:solidFill>
                <a:srgbClr val="000000"/>
              </a:solidFill>
            </a:endParaRPr>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20</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11CD10ED-85B7-A34E-BCBB-2B626C208293}" type="slidenum">
              <a:rPr lang="en-US" sz="1200">
                <a:solidFill>
                  <a:srgbClr val="000000"/>
                </a:solidFill>
              </a:rPr>
              <a:pPr eaLnBrk="1" hangingPunct="1"/>
              <a:t>3</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21</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142371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22</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17717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7"/>
          <p:cNvSpPr>
            <a:spLocks noGrp="1" noChangeArrowheads="1"/>
          </p:cNvSpPr>
          <p:nvPr>
            <p:ph type="sldNum" sz="quarter" idx="5"/>
          </p:nvPr>
        </p:nvSpPr>
        <p:spPr bwMode="auto">
          <a:noFill/>
          <a:ln>
            <a:miter lim="800000"/>
            <a:headEnd/>
            <a:tailEnd/>
          </a:ln>
        </p:spPr>
        <p:txBody>
          <a:bodyPr/>
          <a:lstStyle/>
          <a:p>
            <a:fld id="{91289FE0-E8B0-46C1-9DC7-DC08F149FF82}" type="slidenum">
              <a:rPr lang="en-US">
                <a:solidFill>
                  <a:prstClr val="black"/>
                </a:solidFill>
              </a:rPr>
              <a:pPr/>
              <a:t>4</a:t>
            </a:fld>
            <a:endParaRPr lang="en-US">
              <a:solidFill>
                <a:prstClr val="black"/>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12813" eaLnBrk="1" hangingPunct="1"/>
            <a:fld id="{B4675059-50BB-4553-90D1-1054D0D895AE}" type="slidenum">
              <a:rPr lang="en-US" sz="1200">
                <a:solidFill>
                  <a:prstClr val="black"/>
                </a:solidFill>
                <a:ea typeface="ＭＳ Ｐゴシック" pitchFamily="34" charset="-128"/>
                <a:cs typeface=""/>
              </a:rPr>
              <a:pPr algn="r" defTabSz="912813" eaLnBrk="1" hangingPunct="1"/>
              <a:t>4</a:t>
            </a:fld>
            <a:endParaRPr lang="en-US" sz="1200">
              <a:solidFill>
                <a:prstClr val="black"/>
              </a:solidFill>
              <a:ea typeface="ＭＳ Ｐゴシック" pitchFamily="34" charset="-128"/>
              <a:cs typeface=""/>
            </a:endParaRPr>
          </a:p>
        </p:txBody>
      </p:sp>
      <p:sp>
        <p:nvSpPr>
          <p:cNvPr id="4198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1989" name="Rectangle 3"/>
          <p:cNvSpPr>
            <a:spLocks noGrp="1" noChangeArrowheads="1"/>
          </p:cNvSpPr>
          <p:nvPr>
            <p:ph type="body" idx="1"/>
          </p:nvPr>
        </p:nvSpPr>
        <p:spPr bwMode="auto">
          <a:noFill/>
        </p:spPr>
        <p:txBody>
          <a:bodyPr wrap="square" lIns="89721" tIns="44861" rIns="89721" bIns="44861"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14958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7"/>
          <p:cNvSpPr>
            <a:spLocks noGrp="1" noChangeArrowheads="1"/>
          </p:cNvSpPr>
          <p:nvPr>
            <p:ph type="sldNum" sz="quarter" idx="5"/>
          </p:nvPr>
        </p:nvSpPr>
        <p:spPr bwMode="auto">
          <a:noFill/>
          <a:ln>
            <a:miter lim="800000"/>
            <a:headEnd/>
            <a:tailEnd/>
          </a:ln>
        </p:spPr>
        <p:txBody>
          <a:bodyPr/>
          <a:lstStyle/>
          <a:p>
            <a:fld id="{91289FE0-E8B0-46C1-9DC7-DC08F149FF82}" type="slidenum">
              <a:rPr lang="en-US">
                <a:solidFill>
                  <a:prstClr val="black"/>
                </a:solidFill>
                <a:latin typeface="Arial" charset="0"/>
              </a:rPr>
              <a:pPr/>
              <a:t>5</a:t>
            </a:fld>
            <a:endParaRPr lang="en-US">
              <a:solidFill>
                <a:prstClr val="black"/>
              </a:solidFill>
              <a:latin typeface="Arial" charset="0"/>
            </a:endParaRPr>
          </a:p>
        </p:txBody>
      </p:sp>
      <p:sp>
        <p:nvSpPr>
          <p:cNvPr id="41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12813" eaLnBrk="1" hangingPunct="1"/>
            <a:fld id="{B4675059-50BB-4553-90D1-1054D0D895AE}" type="slidenum">
              <a:rPr lang="en-US" sz="1200">
                <a:solidFill>
                  <a:prstClr val="black"/>
                </a:solidFill>
                <a:ea typeface="ＭＳ Ｐゴシック" pitchFamily="34" charset="-128"/>
                <a:cs typeface="+mn-cs"/>
              </a:rPr>
              <a:pPr algn="r" defTabSz="912813" eaLnBrk="1" hangingPunct="1"/>
              <a:t>5</a:t>
            </a:fld>
            <a:endParaRPr lang="en-US" sz="1200">
              <a:solidFill>
                <a:prstClr val="black"/>
              </a:solidFill>
              <a:ea typeface="ＭＳ Ｐゴシック" pitchFamily="34" charset="-128"/>
              <a:cs typeface="+mn-cs"/>
            </a:endParaRPr>
          </a:p>
        </p:txBody>
      </p:sp>
      <p:sp>
        <p:nvSpPr>
          <p:cNvPr id="4198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1989" name="Rectangle 3"/>
          <p:cNvSpPr>
            <a:spLocks noGrp="1" noChangeArrowheads="1"/>
          </p:cNvSpPr>
          <p:nvPr>
            <p:ph type="body" idx="1"/>
          </p:nvPr>
        </p:nvSpPr>
        <p:spPr bwMode="auto">
          <a:noFill/>
        </p:spPr>
        <p:txBody>
          <a:bodyPr wrap="square" lIns="89721" tIns="44861" rIns="89721" bIns="44861"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89597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BBD12C82-905A-6143-B5DF-811A2C23E450}" type="slidenum">
              <a:rPr lang="en-US" sz="1200">
                <a:solidFill>
                  <a:srgbClr val="000000"/>
                </a:solidFill>
              </a:rPr>
              <a:pPr eaLnBrk="1" hangingPunct="1"/>
              <a:t>6</a:t>
            </a:fld>
            <a:endParaRPr lang="en-US" sz="1200">
              <a:solidFill>
                <a:srgbClr val="000000"/>
              </a:solidFill>
            </a:endParaRPr>
          </a:p>
        </p:txBody>
      </p:sp>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5C333F35-803F-144F-A1EF-85A976885CF4}" type="slidenum">
              <a:rPr lang="en-US" sz="1200">
                <a:solidFill>
                  <a:srgbClr val="000000"/>
                </a:solidFill>
              </a:rPr>
              <a:pPr eaLnBrk="1" hangingPunct="1"/>
              <a:t>7</a:t>
            </a:fld>
            <a:endParaRPr lang="en-US" sz="1200">
              <a:solidFill>
                <a:srgbClr val="000000"/>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0955E73B-A25A-2549-8B4F-9D4F16C9471F}" type="slidenum">
              <a:rPr lang="en-US" sz="1200">
                <a:solidFill>
                  <a:srgbClr val="000000"/>
                </a:solidFill>
              </a:rPr>
              <a:pPr eaLnBrk="1" hangingPunct="1"/>
              <a:t>8</a:t>
            </a:fld>
            <a:endParaRPr lang="en-US" sz="1200">
              <a:solidFill>
                <a:srgbClr val="000000"/>
              </a:solidFill>
            </a:endParaRPr>
          </a:p>
        </p:txBody>
      </p:sp>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0955E73B-A25A-2549-8B4F-9D4F16C9471F}" type="slidenum">
              <a:rPr lang="en-US" sz="1200">
                <a:solidFill>
                  <a:srgbClr val="000000"/>
                </a:solidFill>
              </a:rPr>
              <a:pPr eaLnBrk="1" hangingPunct="1"/>
              <a:t>9</a:t>
            </a:fld>
            <a:endParaRPr lang="en-US" sz="1200">
              <a:solidFill>
                <a:srgbClr val="000000"/>
              </a:solidFill>
            </a:endParaRPr>
          </a:p>
        </p:txBody>
      </p:sp>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BBD12C82-905A-6143-B5DF-811A2C23E450}" type="slidenum">
              <a:rPr lang="en-US" sz="1200">
                <a:solidFill>
                  <a:srgbClr val="000000"/>
                </a:solidFill>
              </a:rPr>
              <a:pPr eaLnBrk="1" hangingPunct="1"/>
              <a:t>10</a:t>
            </a:fld>
            <a:endParaRPr lang="en-US" sz="1200">
              <a:solidFill>
                <a:srgbClr val="000000"/>
              </a:solidFill>
            </a:endParaRPr>
          </a:p>
        </p:txBody>
      </p:sp>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3868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2C72-B8D2-491A-B521-34D45DED853E}" type="datetimeFigureOut">
              <a:rPr lang="en-GB" smtClean="0">
                <a:solidFill>
                  <a:prstClr val="black">
                    <a:tint val="75000"/>
                  </a:prstClr>
                </a:solidFill>
              </a:rPr>
              <a:pPr/>
              <a:t>14/09/2017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0098691-3828-40DE-9108-7BE3D7721A0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1270E5-FD7A-4EB7-81A2-3CA8E91256A8}"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F9087D-C7DD-4731-AD3E-8CAD81507DC4}"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C488D7-C96A-4534-A80B-67BE7E089C7C}"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605BB-EADA-4099-B3E7-495FB13C1C52}"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28EC2-3A8F-4D7D-A55B-4BD14BFA0641}"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3CF04A-A4BE-4415-897B-8BF53A214E1B}"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05104B-BD1D-4C01-97FE-A260365F4B4F}"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4ADC4-2ED9-428C-8AE5-16D584F8C1B8}"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8623F-178B-495F-BBD6-6553380F1164}" type="slidenum">
              <a:rPr lang="en-US">
                <a:solidFill>
                  <a:srgbClr val="000000"/>
                </a:solidFill>
                <a:ea typeface="ＭＳ Ｐゴシック"/>
              </a:rPr>
              <a:pPr>
                <a:defRPr/>
              </a:pPr>
              <a:t>‹#›</a:t>
            </a:fld>
            <a:endParaRPr lang="en-US" dirty="0">
              <a:solidFill>
                <a:srgbClr val="000000"/>
              </a:solidFill>
              <a:ea typeface="ＭＳ Ｐゴシック"/>
            </a:endParaRPr>
          </a:p>
        </p:txBody>
      </p:sp>
    </p:spTree>
    <p:extLst>
      <p:ext uri="{BB962C8B-B14F-4D97-AF65-F5344CB8AC3E}">
        <p14:creationId xmlns:p14="http://schemas.microsoft.com/office/powerpoint/2010/main" val="159375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58188-1F1C-4940-9BA7-0F889D62D389}" type="slidenum">
              <a:rPr lang="en-US">
                <a:solidFill>
                  <a:srgbClr val="000000"/>
                </a:solidFill>
                <a:ea typeface="ＭＳ Ｐゴシック"/>
              </a:rPr>
              <a:pPr>
                <a:defRPr/>
              </a:pPr>
              <a:t>‹#›</a:t>
            </a:fld>
            <a:endParaRPr lang="en-US" dirty="0">
              <a:solidFill>
                <a:srgbClr val="000000"/>
              </a:solidFill>
              <a:ea typeface="ＭＳ Ｐゴシック"/>
            </a:endParaRPr>
          </a:p>
        </p:txBody>
      </p:sp>
    </p:spTree>
    <p:extLst>
      <p:ext uri="{BB962C8B-B14F-4D97-AF65-F5344CB8AC3E}">
        <p14:creationId xmlns:p14="http://schemas.microsoft.com/office/powerpoint/2010/main" val="73331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6E2ABA-20DB-D045-AD53-50E89EDB46EC}" type="slidenum">
              <a:rPr lang="en-US">
                <a:solidFill>
                  <a:srgbClr val="FFFF66"/>
                </a:solidFill>
                <a:latin typeface="Arial Unicode MS"/>
              </a:rPr>
              <a:pPr>
                <a:defRPr/>
              </a:pPr>
              <a:t>‹#›</a:t>
            </a:fld>
            <a:endParaRPr lang="en-US">
              <a:solidFill>
                <a:srgbClr val="FFFF66"/>
              </a:solidFill>
              <a:latin typeface="Arial Unicode MS"/>
            </a:endParaRPr>
          </a:p>
        </p:txBody>
      </p:sp>
    </p:spTree>
    <p:extLst>
      <p:ext uri="{BB962C8B-B14F-4D97-AF65-F5344CB8AC3E}">
        <p14:creationId xmlns:p14="http://schemas.microsoft.com/office/powerpoint/2010/main" val="358133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8623F-178B-495F-BBD6-6553380F1164}"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58188-1F1C-4940-9BA7-0F889D62D389}"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C95CC4-224D-420E-9E23-2B80CAB65A93}"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A0597F-7E65-4132-A91A-5A2BB53FCBE1}"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E9C9E-3CB5-4D12-A0AC-E4BE0ED5FFC8}" type="slidenum">
              <a:rPr lang="en-US">
                <a:solidFill>
                  <a:srgbClr val="000000"/>
                </a:solidFill>
                <a:ea typeface="ＭＳ Ｐゴシック"/>
              </a:rPr>
              <a:pPr>
                <a:defRPr/>
              </a:pPr>
              <a:t>‹#›</a:t>
            </a:fld>
            <a:endParaRPr lang="en-US" dirty="0">
              <a:solidFill>
                <a:srgbClr val="000000"/>
              </a:solidFill>
              <a:ea typeface="ＭＳ Ｐゴシック"/>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1000">
              <a:srgbClr val="0000F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DF9A2C72-B8D2-491A-B521-34D45DED853E}" type="datetimeFigureOut">
              <a:rPr lang="en-GB" smtClean="0">
                <a:solidFill>
                  <a:prstClr val="black">
                    <a:tint val="75000"/>
                  </a:prstClr>
                </a:solidFill>
                <a:latin typeface="Calibri"/>
                <a:ea typeface=""/>
                <a:cs typeface=""/>
              </a:rPr>
              <a:pPr eaLnBrk="1" fontAlgn="auto" hangingPunct="1">
                <a:spcBef>
                  <a:spcPts val="0"/>
                </a:spcBef>
                <a:spcAft>
                  <a:spcPts val="0"/>
                </a:spcAft>
              </a:pPr>
              <a:t>14/09/2017</a:t>
            </a:fld>
            <a:endParaRPr lang="en-GB">
              <a:solidFill>
                <a:prstClr val="black">
                  <a:tint val="75000"/>
                </a:prstClr>
              </a:solidFill>
              <a:latin typeface="Calibri"/>
              <a:ea typeface=""/>
              <a:cs typeface=""/>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
              <a:cs typeface=""/>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B0098691-3828-40DE-9108-7BE3D7721A02}" type="slidenum">
              <a:rPr lang="en-GB" smtClean="0">
                <a:solidFill>
                  <a:prstClr val="black">
                    <a:tint val="75000"/>
                  </a:prstClr>
                </a:solidFill>
                <a:latin typeface="Calibri"/>
                <a:ea typeface=""/>
                <a:cs typeface=""/>
              </a:rPr>
              <a:pPr eaLnBrk="1" fontAlgn="auto" hangingPunct="1">
                <a:spcBef>
                  <a:spcPts val="0"/>
                </a:spcBef>
                <a:spcAft>
                  <a:spcPts val="0"/>
                </a:spcAft>
              </a:pPr>
              <a:t>‹#›</a:t>
            </a:fld>
            <a:endParaRPr lang="en-GB">
              <a:solidFill>
                <a:prstClr val="black">
                  <a:tint val="75000"/>
                </a:prstClr>
              </a:solidFill>
              <a:latin typeface="Calibri"/>
              <a:ea typeface=""/>
              <a:cs typeface=""/>
            </a:endParaRPr>
          </a:p>
        </p:txBody>
      </p:sp>
    </p:spTree>
    <p:extLst>
      <p:ext uri="{BB962C8B-B14F-4D97-AF65-F5344CB8AC3E}">
        <p14:creationId xmlns:p14="http://schemas.microsoft.com/office/powerpoint/2010/main" val="769171097"/>
      </p:ext>
    </p:extLst>
  </p:cSld>
  <p:clrMap bg1="lt1" tx1="dk1" bg2="lt2" tx2="dk2" accent1="accent1" accent2="accent2" accent3="accent3" accent4="accent4" accent5="accent5" accent6="accent6" hlink="hlink" folHlink="folHlink"/>
  <p:sldLayoutIdLst>
    <p:sldLayoutId id="2147483959" r:id="rId1"/>
    <p:sldLayoutId id="2147483961" r:id="rId2"/>
    <p:sldLayoutId id="2147483962" r:id="rId3"/>
    <p:sldLayoutId id="2147483963" r:id="rId4"/>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dirty="0">
                <a:latin typeface="Arial" charset="0"/>
                <a:ea typeface="ＭＳ Ｐゴシック" charset="0"/>
                <a:cs typeface="+mn-cs"/>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atin typeface="Arial" charset="0"/>
                <a:ea typeface="ＭＳ Ｐゴシック" charset="0"/>
                <a:cs typeface="+mn-cs"/>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eaLnBrk="1" hangingPunct="1">
              <a:defRPr/>
            </a:pPr>
            <a:fld id="{90328971-7E05-4C8F-A687-274C3764230E}" type="slidenum">
              <a:rPr lang="en-US">
                <a:solidFill>
                  <a:srgbClr val="000000"/>
                </a:solidFill>
                <a:ea typeface="ＭＳ Ｐゴシック" pitchFamily="34" charset="-128"/>
                <a:cs typeface=""/>
              </a:rPr>
              <a:pPr eaLnBrk="1" hangingPunct="1">
                <a:defRPr/>
              </a:pPr>
              <a:t>‹#›</a:t>
            </a:fld>
            <a:endParaRPr lang="en-US" dirty="0">
              <a:solidFill>
                <a:srgbClr val="000000"/>
              </a:solidFill>
              <a:ea typeface="ＭＳ Ｐゴシック" pitchFamily="34" charset="-128"/>
              <a:cs typeface=""/>
            </a:endParaRPr>
          </a:p>
        </p:txBody>
      </p:sp>
    </p:spTree>
    <p:extLst>
      <p:ext uri="{BB962C8B-B14F-4D97-AF65-F5344CB8AC3E}">
        <p14:creationId xmlns:p14="http://schemas.microsoft.com/office/powerpoint/2010/main" val="76324365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0" y="11360"/>
            <a:ext cx="9144000" cy="954107"/>
          </a:xfrm>
          <a:prstGeom prst="rect">
            <a:avLst/>
          </a:prstGeom>
          <a:noFill/>
        </p:spPr>
        <p:txBody>
          <a:bodyPr wrap="square" rtlCol="0">
            <a:spAutoFit/>
          </a:bodyPr>
          <a:lstStyle/>
          <a:p>
            <a:pPr algn="ctr" eaLnBrk="1" fontAlgn="auto" hangingPunct="1">
              <a:spcBef>
                <a:spcPts val="0"/>
              </a:spcBef>
              <a:spcAft>
                <a:spcPts val="0"/>
              </a:spcAft>
            </a:pPr>
            <a:r>
              <a:rPr lang="en-US" sz="2800" b="1" dirty="0">
                <a:solidFill>
                  <a:srgbClr val="FFFF00"/>
                </a:solidFill>
                <a:latin typeface="Calibri"/>
                <a:ea typeface="+mn-ea"/>
                <a:cs typeface="+mn-cs"/>
              </a:rPr>
              <a:t>L</a:t>
            </a:r>
            <a:r>
              <a:rPr lang="en-US" sz="2800" b="1" dirty="0" smtClean="0">
                <a:solidFill>
                  <a:srgbClr val="FFFF00"/>
                </a:solidFill>
                <a:latin typeface="Calibri"/>
                <a:ea typeface="+mn-ea"/>
                <a:cs typeface="+mn-cs"/>
              </a:rPr>
              <a:t>ongitudinal </a:t>
            </a:r>
            <a:r>
              <a:rPr lang="en-US" sz="2800" b="1" dirty="0">
                <a:solidFill>
                  <a:srgbClr val="FFFF00"/>
                </a:solidFill>
                <a:latin typeface="Calibri"/>
                <a:ea typeface="+mn-ea"/>
                <a:cs typeface="+mn-cs"/>
              </a:rPr>
              <a:t>B</a:t>
            </a:r>
            <a:r>
              <a:rPr lang="en-US" sz="2800" b="1" dirty="0" smtClean="0">
                <a:solidFill>
                  <a:srgbClr val="FFFF00"/>
                </a:solidFill>
                <a:latin typeface="Calibri"/>
                <a:ea typeface="+mn-ea"/>
                <a:cs typeface="+mn-cs"/>
              </a:rPr>
              <a:t>iomarker Interpretation for </a:t>
            </a:r>
            <a:r>
              <a:rPr lang="en-US" sz="2800" b="1" dirty="0">
                <a:solidFill>
                  <a:srgbClr val="FFFF00"/>
                </a:solidFill>
                <a:latin typeface="Calibri"/>
              </a:rPr>
              <a:t>Early Detection of Ovarian </a:t>
            </a:r>
            <a:r>
              <a:rPr lang="en-US" sz="2800" b="1" dirty="0" smtClean="0">
                <a:solidFill>
                  <a:srgbClr val="FFFF00"/>
                </a:solidFill>
                <a:latin typeface="Calibri"/>
              </a:rPr>
              <a:t>Cancer</a:t>
            </a:r>
            <a:r>
              <a:rPr lang="en-US" sz="2800" b="1" dirty="0" smtClean="0">
                <a:solidFill>
                  <a:srgbClr val="FFFF00"/>
                </a:solidFill>
                <a:latin typeface="Calibri"/>
                <a:ea typeface="+mn-ea"/>
                <a:cs typeface="+mn-cs"/>
              </a:rPr>
              <a:t> </a:t>
            </a:r>
            <a:endParaRPr lang="en-US" sz="2800" b="1" dirty="0">
              <a:solidFill>
                <a:srgbClr val="FFFF00"/>
              </a:solidFill>
              <a:latin typeface="Calibri"/>
              <a:ea typeface="+mn-ea"/>
              <a:cs typeface="+mn-cs"/>
            </a:endParaRPr>
          </a:p>
        </p:txBody>
      </p:sp>
      <p:sp>
        <p:nvSpPr>
          <p:cNvPr id="6" name="TextBox 5"/>
          <p:cNvSpPr txBox="1"/>
          <p:nvPr/>
        </p:nvSpPr>
        <p:spPr>
          <a:xfrm>
            <a:off x="0" y="5949281"/>
            <a:ext cx="9144000" cy="738664"/>
          </a:xfrm>
          <a:prstGeom prst="rect">
            <a:avLst/>
          </a:prstGeom>
          <a:noFill/>
        </p:spPr>
        <p:txBody>
          <a:bodyPr wrap="square" rtlCol="0">
            <a:spAutoFit/>
          </a:bodyPr>
          <a:lstStyle/>
          <a:p>
            <a:pPr algn="ctr" eaLnBrk="1" fontAlgn="auto" hangingPunct="1">
              <a:spcBef>
                <a:spcPts val="0"/>
              </a:spcBef>
              <a:spcAft>
                <a:spcPts val="0"/>
              </a:spcAft>
            </a:pPr>
            <a:r>
              <a:rPr lang="en-US" sz="2400" b="1" dirty="0" smtClean="0">
                <a:solidFill>
                  <a:srgbClr val="FFFF00"/>
                </a:solidFill>
                <a:latin typeface="Calibri"/>
                <a:ea typeface="+mn-ea"/>
                <a:cs typeface="+mn-cs"/>
              </a:rPr>
              <a:t>Steven J. Skates PhD</a:t>
            </a:r>
          </a:p>
          <a:p>
            <a:pPr algn="ctr" eaLnBrk="1" fontAlgn="auto" hangingPunct="1">
              <a:spcBef>
                <a:spcPts val="0"/>
              </a:spcBef>
              <a:spcAft>
                <a:spcPts val="0"/>
              </a:spcAft>
            </a:pPr>
            <a:r>
              <a:rPr lang="en-US" b="1" dirty="0" smtClean="0">
                <a:solidFill>
                  <a:srgbClr val="FFFF00"/>
                </a:solidFill>
                <a:latin typeface="Calibri"/>
                <a:ea typeface="+mn-ea"/>
                <a:cs typeface="+mn-cs"/>
              </a:rPr>
              <a:t>Massachusetts General Hospital and Harvard Medical School</a:t>
            </a:r>
            <a:endParaRPr lang="en-US" b="1" dirty="0">
              <a:solidFill>
                <a:srgbClr val="FFFF00"/>
              </a:solidFill>
              <a:latin typeface="Calibri"/>
              <a:ea typeface="+mn-ea"/>
              <a:cs typeface="+mn-cs"/>
            </a:endParaRPr>
          </a:p>
        </p:txBody>
      </p:sp>
      <p:sp>
        <p:nvSpPr>
          <p:cNvPr id="2" name="TextBox 1"/>
          <p:cNvSpPr txBox="1"/>
          <p:nvPr/>
        </p:nvSpPr>
        <p:spPr>
          <a:xfrm>
            <a:off x="2540968" y="2721114"/>
            <a:ext cx="3788217" cy="707886"/>
          </a:xfrm>
          <a:prstGeom prst="rect">
            <a:avLst/>
          </a:prstGeom>
          <a:noFill/>
        </p:spPr>
        <p:txBody>
          <a:bodyPr wrap="none" rtlCol="0">
            <a:spAutoFit/>
          </a:bodyPr>
          <a:lstStyle/>
          <a:p>
            <a:pPr algn="ctr"/>
            <a:r>
              <a:rPr lang="en-US" sz="2000" b="1" dirty="0" smtClean="0">
                <a:solidFill>
                  <a:srgbClr val="FFFF00"/>
                </a:solidFill>
              </a:rPr>
              <a:t>EDRN SC Meeting</a:t>
            </a:r>
          </a:p>
          <a:p>
            <a:pPr algn="ctr"/>
            <a:r>
              <a:rPr lang="en-US" sz="2000" b="1" dirty="0" smtClean="0">
                <a:solidFill>
                  <a:srgbClr val="FFFF00"/>
                </a:solidFill>
              </a:rPr>
              <a:t>Seattle 12-14 September 2017</a:t>
            </a:r>
            <a:endParaRPr lang="en-US" sz="2000" b="1" dirty="0">
              <a:solidFill>
                <a:srgbClr val="FFFF00"/>
              </a:solidFill>
            </a:endParaRPr>
          </a:p>
        </p:txBody>
      </p:sp>
    </p:spTree>
    <p:extLst>
      <p:ext uri="{BB962C8B-B14F-4D97-AF65-F5344CB8AC3E}">
        <p14:creationId xmlns:p14="http://schemas.microsoft.com/office/powerpoint/2010/main" val="2354424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0" y="116632"/>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algn="ctr"/>
            <a:r>
              <a:rPr lang="en-US" sz="3200" dirty="0" smtClean="0">
                <a:solidFill>
                  <a:srgbClr val="FFFF00"/>
                </a:solidFill>
                <a:latin typeface="Arial" charset="0"/>
              </a:rPr>
              <a:t>Ovarian Cancer Screening </a:t>
            </a:r>
            <a:r>
              <a:rPr lang="mr-IN" sz="3200" dirty="0" smtClean="0">
                <a:solidFill>
                  <a:srgbClr val="FFFF00"/>
                </a:solidFill>
                <a:latin typeface="Arial" charset="0"/>
              </a:rPr>
              <a:t>–</a:t>
            </a:r>
            <a:r>
              <a:rPr lang="en-US" sz="3200" dirty="0" smtClean="0">
                <a:solidFill>
                  <a:srgbClr val="FFFF00"/>
                </a:solidFill>
                <a:latin typeface="Arial" charset="0"/>
              </a:rPr>
              <a:t> Previous Studies</a:t>
            </a:r>
          </a:p>
        </p:txBody>
      </p:sp>
      <p:sp>
        <p:nvSpPr>
          <p:cNvPr id="77827" name="Line 4"/>
          <p:cNvSpPr>
            <a:spLocks noChangeShapeType="1"/>
          </p:cNvSpPr>
          <p:nvPr/>
        </p:nvSpPr>
        <p:spPr bwMode="auto">
          <a:xfrm>
            <a:off x="533400" y="836712"/>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00"/>
              </a:solidFill>
              <a:latin typeface="Arial Unicode MS" charset="0"/>
            </a:endParaRPr>
          </a:p>
        </p:txBody>
      </p:sp>
      <p:sp>
        <p:nvSpPr>
          <p:cNvPr id="2" name="TextBox 1"/>
          <p:cNvSpPr txBox="1"/>
          <p:nvPr/>
        </p:nvSpPr>
        <p:spPr>
          <a:xfrm>
            <a:off x="0" y="908720"/>
            <a:ext cx="9144000" cy="5909311"/>
          </a:xfrm>
          <a:prstGeom prst="rect">
            <a:avLst/>
          </a:prstGeom>
          <a:noFill/>
        </p:spPr>
        <p:txBody>
          <a:bodyPr wrap="square" rtlCol="0">
            <a:spAutoFit/>
          </a:bodyPr>
          <a:lstStyle/>
          <a:p>
            <a:r>
              <a:rPr lang="en-US" dirty="0" smtClean="0">
                <a:solidFill>
                  <a:srgbClr val="FFFF00"/>
                </a:solidFill>
              </a:rPr>
              <a:t>Screening for familial </a:t>
            </a:r>
            <a:r>
              <a:rPr lang="en-US" dirty="0">
                <a:solidFill>
                  <a:srgbClr val="FFFF00"/>
                </a:solidFill>
              </a:rPr>
              <a:t>ovarian cancer: </a:t>
            </a:r>
            <a:r>
              <a:rPr lang="en-US" b="1" dirty="0">
                <a:solidFill>
                  <a:srgbClr val="FFFF00"/>
                </a:solidFill>
              </a:rPr>
              <a:t>poor survival </a:t>
            </a:r>
            <a:r>
              <a:rPr lang="en-US" dirty="0">
                <a:solidFill>
                  <a:srgbClr val="FFFF00"/>
                </a:solidFill>
              </a:rPr>
              <a:t>of BRCA1/2 related cancers. </a:t>
            </a:r>
            <a:endParaRPr lang="en-US" dirty="0" smtClean="0">
              <a:solidFill>
                <a:srgbClr val="FFFF00"/>
              </a:solidFill>
            </a:endParaRPr>
          </a:p>
          <a:p>
            <a:r>
              <a:rPr lang="en-US" dirty="0" smtClean="0">
                <a:solidFill>
                  <a:srgbClr val="FFFF00"/>
                </a:solidFill>
              </a:rPr>
              <a:t>J </a:t>
            </a:r>
            <a:r>
              <a:rPr lang="en-US" dirty="0">
                <a:solidFill>
                  <a:srgbClr val="FFFF00"/>
                </a:solidFill>
              </a:rPr>
              <a:t>Med Genet. 2009;46:593-7.</a:t>
            </a:r>
            <a:endParaRPr lang="en-US" dirty="0" smtClean="0">
              <a:solidFill>
                <a:srgbClr val="FFFF00"/>
              </a:solidFill>
            </a:endParaRPr>
          </a:p>
          <a:p>
            <a:endParaRPr lang="en-US" dirty="0">
              <a:solidFill>
                <a:srgbClr val="FFFF00"/>
              </a:solidFill>
            </a:endParaRPr>
          </a:p>
          <a:p>
            <a:r>
              <a:rPr lang="en-US" dirty="0" smtClean="0">
                <a:solidFill>
                  <a:srgbClr val="FFFF00"/>
                </a:solidFill>
              </a:rPr>
              <a:t>Annual </a:t>
            </a:r>
            <a:r>
              <a:rPr lang="en-US" dirty="0">
                <a:solidFill>
                  <a:srgbClr val="FFFF00"/>
                </a:solidFill>
              </a:rPr>
              <a:t>surveillance by CA125 and </a:t>
            </a:r>
            <a:r>
              <a:rPr lang="en-US" dirty="0" err="1">
                <a:solidFill>
                  <a:srgbClr val="FFFF00"/>
                </a:solidFill>
              </a:rPr>
              <a:t>transvaginal</a:t>
            </a:r>
            <a:r>
              <a:rPr lang="en-US" dirty="0">
                <a:solidFill>
                  <a:srgbClr val="FFFF00"/>
                </a:solidFill>
              </a:rPr>
              <a:t> ultrasound for ovarian cancer in both high-risk </a:t>
            </a:r>
            <a:r>
              <a:rPr lang="en-US" dirty="0" smtClean="0">
                <a:solidFill>
                  <a:srgbClr val="FFFF00"/>
                </a:solidFill>
              </a:rPr>
              <a:t>and population </a:t>
            </a:r>
            <a:r>
              <a:rPr lang="en-US" dirty="0">
                <a:solidFill>
                  <a:srgbClr val="FFFF00"/>
                </a:solidFill>
              </a:rPr>
              <a:t>risk women is </a:t>
            </a:r>
            <a:r>
              <a:rPr lang="en-US" b="1" dirty="0">
                <a:solidFill>
                  <a:srgbClr val="FFFF00"/>
                </a:solidFill>
              </a:rPr>
              <a:t>ineffective</a:t>
            </a:r>
            <a:r>
              <a:rPr lang="en-US" dirty="0">
                <a:solidFill>
                  <a:srgbClr val="FFFF00"/>
                </a:solidFill>
              </a:rPr>
              <a:t>. </a:t>
            </a:r>
            <a:endParaRPr lang="en-US" dirty="0" smtClean="0">
              <a:solidFill>
                <a:srgbClr val="FFFF00"/>
              </a:solidFill>
            </a:endParaRPr>
          </a:p>
          <a:p>
            <a:r>
              <a:rPr lang="en-US" dirty="0" smtClean="0">
                <a:solidFill>
                  <a:srgbClr val="FFFF00"/>
                </a:solidFill>
              </a:rPr>
              <a:t>BJOG. </a:t>
            </a:r>
            <a:r>
              <a:rPr lang="en-US" dirty="0">
                <a:solidFill>
                  <a:srgbClr val="FFFF00"/>
                </a:solidFill>
              </a:rPr>
              <a:t>2007;114:1500-9</a:t>
            </a:r>
            <a:r>
              <a:rPr lang="en-US" dirty="0" smtClean="0">
                <a:solidFill>
                  <a:srgbClr val="FFFF00"/>
                </a:solidFill>
              </a:rPr>
              <a:t>.</a:t>
            </a:r>
          </a:p>
          <a:p>
            <a:endParaRPr lang="en-US" dirty="0">
              <a:solidFill>
                <a:srgbClr val="FFFF00"/>
              </a:solidFill>
            </a:endParaRPr>
          </a:p>
          <a:p>
            <a:r>
              <a:rPr lang="en-US" dirty="0" smtClean="0">
                <a:solidFill>
                  <a:srgbClr val="FFFF00"/>
                </a:solidFill>
              </a:rPr>
              <a:t>Prospectively detected </a:t>
            </a:r>
            <a:r>
              <a:rPr lang="en-US" dirty="0">
                <a:solidFill>
                  <a:srgbClr val="FFFF00"/>
                </a:solidFill>
              </a:rPr>
              <a:t>cancer in familial breast/ovarian cancer screening. </a:t>
            </a:r>
            <a:endParaRPr lang="en-US" dirty="0" smtClean="0">
              <a:solidFill>
                <a:srgbClr val="FFFF00"/>
              </a:solidFill>
            </a:endParaRPr>
          </a:p>
          <a:p>
            <a:r>
              <a:rPr lang="en-US" dirty="0" err="1" smtClean="0">
                <a:solidFill>
                  <a:srgbClr val="FFFF00"/>
                </a:solidFill>
              </a:rPr>
              <a:t>Acta</a:t>
            </a:r>
            <a:r>
              <a:rPr lang="en-US" dirty="0" smtClean="0">
                <a:solidFill>
                  <a:srgbClr val="FFFF00"/>
                </a:solidFill>
              </a:rPr>
              <a:t> </a:t>
            </a:r>
            <a:r>
              <a:rPr lang="en-US" dirty="0" err="1">
                <a:solidFill>
                  <a:srgbClr val="FFFF00"/>
                </a:solidFill>
              </a:rPr>
              <a:t>Obstet</a:t>
            </a:r>
            <a:r>
              <a:rPr lang="en-US" dirty="0">
                <a:solidFill>
                  <a:srgbClr val="FFFF00"/>
                </a:solidFill>
              </a:rPr>
              <a:t> </a:t>
            </a:r>
            <a:r>
              <a:rPr lang="en-US" dirty="0" err="1">
                <a:solidFill>
                  <a:srgbClr val="FFFF00"/>
                </a:solidFill>
              </a:rPr>
              <a:t>Gynecol</a:t>
            </a:r>
            <a:r>
              <a:rPr lang="en-US" dirty="0">
                <a:solidFill>
                  <a:srgbClr val="FFFF00"/>
                </a:solidFill>
              </a:rPr>
              <a:t> Scand</a:t>
            </a:r>
            <a:r>
              <a:rPr lang="en-US" dirty="0" smtClean="0">
                <a:solidFill>
                  <a:srgbClr val="FFFF00"/>
                </a:solidFill>
              </a:rPr>
              <a:t>. </a:t>
            </a:r>
            <a:r>
              <a:rPr lang="mr-IN" dirty="0" smtClean="0">
                <a:solidFill>
                  <a:srgbClr val="FFFF00"/>
                </a:solidFill>
              </a:rPr>
              <a:t>1999;78</a:t>
            </a:r>
            <a:r>
              <a:rPr lang="mr-IN" dirty="0">
                <a:solidFill>
                  <a:srgbClr val="FFFF00"/>
                </a:solidFill>
              </a:rPr>
              <a:t>:906-11</a:t>
            </a:r>
            <a:r>
              <a:rPr lang="mr-IN" dirty="0" smtClean="0">
                <a:solidFill>
                  <a:srgbClr val="FFFF00"/>
                </a:solidFill>
              </a:rPr>
              <a:t>.</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CA125 </a:t>
            </a:r>
            <a:r>
              <a:rPr lang="en-US" dirty="0">
                <a:solidFill>
                  <a:srgbClr val="FFFF00"/>
                </a:solidFill>
              </a:rPr>
              <a:t>and </a:t>
            </a:r>
            <a:r>
              <a:rPr lang="en-US" dirty="0" err="1" smtClean="0">
                <a:solidFill>
                  <a:srgbClr val="FFFF00"/>
                </a:solidFill>
              </a:rPr>
              <a:t>transvaginal</a:t>
            </a:r>
            <a:r>
              <a:rPr lang="en-US" dirty="0" smtClean="0">
                <a:solidFill>
                  <a:srgbClr val="FFFF00"/>
                </a:solidFill>
              </a:rPr>
              <a:t> ultrasound </a:t>
            </a:r>
            <a:r>
              <a:rPr lang="en-US" dirty="0">
                <a:solidFill>
                  <a:srgbClr val="FFFF00"/>
                </a:solidFill>
              </a:rPr>
              <a:t>monitoring in high-risk women </a:t>
            </a:r>
            <a:r>
              <a:rPr lang="en-US" b="1" dirty="0">
                <a:solidFill>
                  <a:srgbClr val="FFFF00"/>
                </a:solidFill>
              </a:rPr>
              <a:t>cannot prevent </a:t>
            </a:r>
            <a:r>
              <a:rPr lang="en-US" dirty="0">
                <a:solidFill>
                  <a:srgbClr val="FFFF00"/>
                </a:solidFill>
              </a:rPr>
              <a:t>the diagnosis of advanced ovarian cancer.</a:t>
            </a:r>
          </a:p>
          <a:p>
            <a:r>
              <a:rPr lang="it-IT" dirty="0" err="1">
                <a:solidFill>
                  <a:srgbClr val="FFFF00"/>
                </a:solidFill>
              </a:rPr>
              <a:t>Gynecol</a:t>
            </a:r>
            <a:r>
              <a:rPr lang="it-IT" dirty="0">
                <a:solidFill>
                  <a:srgbClr val="FFFF00"/>
                </a:solidFill>
              </a:rPr>
              <a:t> </a:t>
            </a:r>
            <a:r>
              <a:rPr lang="it-IT" dirty="0" err="1">
                <a:solidFill>
                  <a:srgbClr val="FFFF00"/>
                </a:solidFill>
              </a:rPr>
              <a:t>Oncol</a:t>
            </a:r>
            <a:r>
              <a:rPr lang="it-IT" dirty="0">
                <a:solidFill>
                  <a:srgbClr val="FFFF00"/>
                </a:solidFill>
              </a:rPr>
              <a:t>. 2006;100:20-6.</a:t>
            </a:r>
            <a:endParaRPr lang="en-US" dirty="0">
              <a:solidFill>
                <a:srgbClr val="FFFF00"/>
              </a:solidFill>
            </a:endParaRPr>
          </a:p>
          <a:p>
            <a:endParaRPr lang="en-US" dirty="0" smtClean="0">
              <a:solidFill>
                <a:srgbClr val="FFFF00"/>
              </a:solidFill>
            </a:endParaRPr>
          </a:p>
          <a:p>
            <a:r>
              <a:rPr lang="en-US" dirty="0" smtClean="0">
                <a:solidFill>
                  <a:srgbClr val="FFFF00"/>
                </a:solidFill>
              </a:rPr>
              <a:t>Biology </a:t>
            </a:r>
            <a:r>
              <a:rPr lang="en-US" dirty="0">
                <a:solidFill>
                  <a:srgbClr val="FFFF00"/>
                </a:solidFill>
              </a:rPr>
              <a:t>of epithelial ovarian cancer: </a:t>
            </a:r>
            <a:r>
              <a:rPr lang="en-US" b="1" dirty="0">
                <a:solidFill>
                  <a:srgbClr val="FFFF00"/>
                </a:solidFill>
              </a:rPr>
              <a:t>implications for screening </a:t>
            </a:r>
            <a:r>
              <a:rPr lang="en-US" dirty="0" smtClean="0">
                <a:solidFill>
                  <a:srgbClr val="FFFF00"/>
                </a:solidFill>
              </a:rPr>
              <a:t>women at </a:t>
            </a:r>
            <a:r>
              <a:rPr lang="en-US" dirty="0">
                <a:solidFill>
                  <a:srgbClr val="FFFF00"/>
                </a:solidFill>
              </a:rPr>
              <a:t>high genetic risk. </a:t>
            </a:r>
            <a:endParaRPr lang="en-US" dirty="0" smtClean="0">
              <a:solidFill>
                <a:srgbClr val="FFFF00"/>
              </a:solidFill>
            </a:endParaRPr>
          </a:p>
          <a:p>
            <a:r>
              <a:rPr lang="en-US" dirty="0" smtClean="0">
                <a:solidFill>
                  <a:srgbClr val="FFFF00"/>
                </a:solidFill>
              </a:rPr>
              <a:t>J </a:t>
            </a:r>
            <a:r>
              <a:rPr lang="en-US" dirty="0" err="1">
                <a:solidFill>
                  <a:srgbClr val="FFFF00"/>
                </a:solidFill>
              </a:rPr>
              <a:t>Clin</a:t>
            </a:r>
            <a:r>
              <a:rPr lang="en-US" dirty="0">
                <a:solidFill>
                  <a:srgbClr val="FFFF00"/>
                </a:solidFill>
              </a:rPr>
              <a:t> </a:t>
            </a:r>
            <a:r>
              <a:rPr lang="en-US" dirty="0" err="1">
                <a:solidFill>
                  <a:srgbClr val="FFFF00"/>
                </a:solidFill>
              </a:rPr>
              <a:t>Oncol</a:t>
            </a:r>
            <a:r>
              <a:rPr lang="en-US" dirty="0">
                <a:solidFill>
                  <a:srgbClr val="FFFF00"/>
                </a:solidFill>
              </a:rPr>
              <a:t>. 2004;22:1315-27</a:t>
            </a:r>
            <a:r>
              <a:rPr lang="en-US" dirty="0" smtClean="0">
                <a:solidFill>
                  <a:srgbClr val="FFFF00"/>
                </a:solidFill>
              </a:rPr>
              <a:t>.</a:t>
            </a:r>
          </a:p>
          <a:p>
            <a:endParaRPr lang="en-US" dirty="0" smtClean="0">
              <a:solidFill>
                <a:srgbClr val="FFFF00"/>
              </a:solidFill>
            </a:endParaRPr>
          </a:p>
          <a:p>
            <a:r>
              <a:rPr lang="en-US" b="1" dirty="0" smtClean="0">
                <a:solidFill>
                  <a:srgbClr val="FFFF00"/>
                </a:solidFill>
              </a:rPr>
              <a:t>[NO ]</a:t>
            </a:r>
            <a:r>
              <a:rPr lang="en-US" dirty="0" smtClean="0">
                <a:solidFill>
                  <a:srgbClr val="FFFF00"/>
                </a:solidFill>
              </a:rPr>
              <a:t> Effect </a:t>
            </a:r>
            <a:r>
              <a:rPr lang="en-US" dirty="0">
                <a:solidFill>
                  <a:srgbClr val="FFFF00"/>
                </a:solidFill>
              </a:rPr>
              <a:t>of </a:t>
            </a:r>
            <a:r>
              <a:rPr lang="en-US" dirty="0" smtClean="0">
                <a:solidFill>
                  <a:srgbClr val="FFFF00"/>
                </a:solidFill>
              </a:rPr>
              <a:t>Screening on </a:t>
            </a:r>
            <a:r>
              <a:rPr lang="en-US" dirty="0">
                <a:solidFill>
                  <a:srgbClr val="FFFF00"/>
                </a:solidFill>
              </a:rPr>
              <a:t>Ovarian Cancer </a:t>
            </a:r>
            <a:r>
              <a:rPr lang="en-US" dirty="0" smtClean="0">
                <a:solidFill>
                  <a:srgbClr val="FFFF00"/>
                </a:solidFill>
              </a:rPr>
              <a:t>Mortality: The </a:t>
            </a:r>
            <a:r>
              <a:rPr lang="en-US" dirty="0">
                <a:solidFill>
                  <a:srgbClr val="FFFF00"/>
                </a:solidFill>
              </a:rPr>
              <a:t>Prostate, Lung, Colorectal and Ovarian (PLCO</a:t>
            </a:r>
            <a:r>
              <a:rPr lang="en-US" dirty="0" smtClean="0">
                <a:solidFill>
                  <a:srgbClr val="FFFF00"/>
                </a:solidFill>
              </a:rPr>
              <a:t>) Cancer </a:t>
            </a:r>
            <a:r>
              <a:rPr lang="en-US" dirty="0">
                <a:solidFill>
                  <a:srgbClr val="FFFF00"/>
                </a:solidFill>
              </a:rPr>
              <a:t>Screening Randomized Controlled Trial</a:t>
            </a:r>
          </a:p>
          <a:p>
            <a:r>
              <a:rPr lang="en-US" dirty="0" smtClean="0">
                <a:solidFill>
                  <a:srgbClr val="FFFF00"/>
                </a:solidFill>
              </a:rPr>
              <a:t>JAMA 2011; 305(22):2295-2303.</a:t>
            </a:r>
            <a:endParaRPr lang="en-US" dirty="0">
              <a:solidFill>
                <a:srgbClr val="FFFF00"/>
              </a:solidFill>
            </a:endParaRPr>
          </a:p>
        </p:txBody>
      </p:sp>
      <p:cxnSp>
        <p:nvCxnSpPr>
          <p:cNvPr id="4" name="Straight Connector 3"/>
          <p:cNvCxnSpPr/>
          <p:nvPr/>
        </p:nvCxnSpPr>
        <p:spPr>
          <a:xfrm>
            <a:off x="3923928" y="1268760"/>
            <a:ext cx="14401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067944" y="2348880"/>
            <a:ext cx="115212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04248" y="4005064"/>
            <a:ext cx="172819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07904" y="5085184"/>
            <a:ext cx="295232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Frame 12"/>
          <p:cNvSpPr/>
          <p:nvPr/>
        </p:nvSpPr>
        <p:spPr>
          <a:xfrm>
            <a:off x="0" y="5733256"/>
            <a:ext cx="755576" cy="576064"/>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6735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1+#ppt_w/2"/>
                                          </p:val>
                                        </p:tav>
                                        <p:tav tm="100000">
                                          <p:val>
                                            <p:strVal val="#ppt_x"/>
                                          </p:val>
                                        </p:tav>
                                      </p:tavLst>
                                    </p:anim>
                                    <p:anim calcmode="lin" valueType="num">
                                      <p:cBhvr additive="base">
                                        <p:cTn id="8" dur="2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1+#ppt_w/2"/>
                                          </p:val>
                                        </p:tav>
                                        <p:tav tm="100000">
                                          <p:val>
                                            <p:strVal val="#ppt_x"/>
                                          </p:val>
                                        </p:tav>
                                      </p:tavLst>
                                    </p:anim>
                                    <p:anim calcmode="lin" valueType="num">
                                      <p:cBhvr additive="base">
                                        <p:cTn id="12" dur="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1+#ppt_w/2"/>
                                          </p:val>
                                        </p:tav>
                                        <p:tav tm="100000">
                                          <p:val>
                                            <p:strVal val="#ppt_x"/>
                                          </p:val>
                                        </p:tav>
                                      </p:tavLst>
                                    </p:anim>
                                    <p:anim calcmode="lin" valueType="num">
                                      <p:cBhvr additive="base">
                                        <p:cTn id="20" dur="2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50" fill="hold"/>
                                        <p:tgtEl>
                                          <p:spTgt spid="4"/>
                                        </p:tgtEl>
                                        <p:attrNameLst>
                                          <p:attrName>ppt_x</p:attrName>
                                        </p:attrNameLst>
                                      </p:cBhvr>
                                      <p:tavLst>
                                        <p:tav tm="0">
                                          <p:val>
                                            <p:strVal val="1+#ppt_w/2"/>
                                          </p:val>
                                        </p:tav>
                                        <p:tav tm="100000">
                                          <p:val>
                                            <p:strVal val="#ppt_x"/>
                                          </p:val>
                                        </p:tav>
                                      </p:tavLst>
                                    </p:anim>
                                    <p:anim calcmode="lin" valueType="num">
                                      <p:cBhvr additive="base">
                                        <p:cTn id="24"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longitudinal ca125 in ovarian cancer vs other malignanci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4724401" y="6011863"/>
            <a:ext cx="371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Year</a:t>
            </a:r>
            <a:endParaRPr lang="en-US" sz="2400" smtClean="0">
              <a:solidFill>
                <a:srgbClr val="FFFFFF"/>
              </a:solidFill>
            </a:endParaRPr>
          </a:p>
        </p:txBody>
      </p:sp>
      <p:sp>
        <p:nvSpPr>
          <p:cNvPr id="96258" name="Line 3"/>
          <p:cNvSpPr>
            <a:spLocks noChangeShapeType="1"/>
          </p:cNvSpPr>
          <p:nvPr/>
        </p:nvSpPr>
        <p:spPr bwMode="auto">
          <a:xfrm>
            <a:off x="2106615" y="5451476"/>
            <a:ext cx="1587"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59" name="Line 4"/>
          <p:cNvSpPr>
            <a:spLocks noChangeShapeType="1"/>
          </p:cNvSpPr>
          <p:nvPr/>
        </p:nvSpPr>
        <p:spPr bwMode="auto">
          <a:xfrm>
            <a:off x="3022600" y="5451476"/>
            <a:ext cx="1588"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0" name="Line 5"/>
          <p:cNvSpPr>
            <a:spLocks noChangeShapeType="1"/>
          </p:cNvSpPr>
          <p:nvPr/>
        </p:nvSpPr>
        <p:spPr bwMode="auto">
          <a:xfrm>
            <a:off x="3933825" y="5451476"/>
            <a:ext cx="1588"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1" name="Line 6"/>
          <p:cNvSpPr>
            <a:spLocks noChangeShapeType="1"/>
          </p:cNvSpPr>
          <p:nvPr/>
        </p:nvSpPr>
        <p:spPr bwMode="auto">
          <a:xfrm>
            <a:off x="4845050" y="5451476"/>
            <a:ext cx="1588"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2" name="Line 7"/>
          <p:cNvSpPr>
            <a:spLocks noChangeShapeType="1"/>
          </p:cNvSpPr>
          <p:nvPr/>
        </p:nvSpPr>
        <p:spPr bwMode="auto">
          <a:xfrm>
            <a:off x="5757865" y="5451476"/>
            <a:ext cx="1587"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3" name="Line 8"/>
          <p:cNvSpPr>
            <a:spLocks noChangeShapeType="1"/>
          </p:cNvSpPr>
          <p:nvPr/>
        </p:nvSpPr>
        <p:spPr bwMode="auto">
          <a:xfrm>
            <a:off x="6672265" y="5451476"/>
            <a:ext cx="1587"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4" name="Line 9"/>
          <p:cNvSpPr>
            <a:spLocks noChangeShapeType="1"/>
          </p:cNvSpPr>
          <p:nvPr/>
        </p:nvSpPr>
        <p:spPr bwMode="auto">
          <a:xfrm>
            <a:off x="7585075" y="5451476"/>
            <a:ext cx="1588" cy="1222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5" name="Line 10"/>
          <p:cNvSpPr>
            <a:spLocks noChangeShapeType="1"/>
          </p:cNvSpPr>
          <p:nvPr/>
        </p:nvSpPr>
        <p:spPr bwMode="auto">
          <a:xfrm>
            <a:off x="1633540" y="5451476"/>
            <a:ext cx="6569075" cy="158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66" name="Rectangle 11"/>
          <p:cNvSpPr>
            <a:spLocks noChangeArrowheads="1"/>
          </p:cNvSpPr>
          <p:nvPr/>
        </p:nvSpPr>
        <p:spPr bwMode="auto">
          <a:xfrm>
            <a:off x="2003426"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88</a:t>
            </a:r>
            <a:endParaRPr lang="en-US" sz="2400" smtClean="0">
              <a:solidFill>
                <a:srgbClr val="FFFFFF"/>
              </a:solidFill>
            </a:endParaRPr>
          </a:p>
        </p:txBody>
      </p:sp>
      <p:sp>
        <p:nvSpPr>
          <p:cNvPr id="96267" name="Rectangle 12"/>
          <p:cNvSpPr>
            <a:spLocks noChangeArrowheads="1"/>
          </p:cNvSpPr>
          <p:nvPr/>
        </p:nvSpPr>
        <p:spPr bwMode="auto">
          <a:xfrm>
            <a:off x="2919414"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89</a:t>
            </a:r>
            <a:endParaRPr lang="en-US" sz="2400" smtClean="0">
              <a:solidFill>
                <a:srgbClr val="FFFFFF"/>
              </a:solidFill>
            </a:endParaRPr>
          </a:p>
        </p:txBody>
      </p:sp>
      <p:sp>
        <p:nvSpPr>
          <p:cNvPr id="96268" name="Rectangle 13"/>
          <p:cNvSpPr>
            <a:spLocks noChangeArrowheads="1"/>
          </p:cNvSpPr>
          <p:nvPr/>
        </p:nvSpPr>
        <p:spPr bwMode="auto">
          <a:xfrm>
            <a:off x="3830639"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90</a:t>
            </a:r>
            <a:endParaRPr lang="en-US" sz="2400" smtClean="0">
              <a:solidFill>
                <a:srgbClr val="FFFFFF"/>
              </a:solidFill>
            </a:endParaRPr>
          </a:p>
        </p:txBody>
      </p:sp>
      <p:sp>
        <p:nvSpPr>
          <p:cNvPr id="96269" name="Rectangle 14"/>
          <p:cNvSpPr>
            <a:spLocks noChangeArrowheads="1"/>
          </p:cNvSpPr>
          <p:nvPr/>
        </p:nvSpPr>
        <p:spPr bwMode="auto">
          <a:xfrm>
            <a:off x="4743451"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91</a:t>
            </a:r>
            <a:endParaRPr lang="en-US" sz="2400" smtClean="0">
              <a:solidFill>
                <a:srgbClr val="FFFFFF"/>
              </a:solidFill>
            </a:endParaRPr>
          </a:p>
        </p:txBody>
      </p:sp>
      <p:sp>
        <p:nvSpPr>
          <p:cNvPr id="96270" name="Rectangle 15"/>
          <p:cNvSpPr>
            <a:spLocks noChangeArrowheads="1"/>
          </p:cNvSpPr>
          <p:nvPr/>
        </p:nvSpPr>
        <p:spPr bwMode="auto">
          <a:xfrm>
            <a:off x="5656264"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92</a:t>
            </a:r>
            <a:endParaRPr lang="en-US" sz="2400" smtClean="0">
              <a:solidFill>
                <a:srgbClr val="FFFFFF"/>
              </a:solidFill>
            </a:endParaRPr>
          </a:p>
        </p:txBody>
      </p:sp>
      <p:sp>
        <p:nvSpPr>
          <p:cNvPr id="96271" name="Rectangle 16"/>
          <p:cNvSpPr>
            <a:spLocks noChangeArrowheads="1"/>
          </p:cNvSpPr>
          <p:nvPr/>
        </p:nvSpPr>
        <p:spPr bwMode="auto">
          <a:xfrm>
            <a:off x="6569076"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93</a:t>
            </a:r>
            <a:endParaRPr lang="en-US" sz="2400" smtClean="0">
              <a:solidFill>
                <a:srgbClr val="FFFFFF"/>
              </a:solidFill>
            </a:endParaRPr>
          </a:p>
        </p:txBody>
      </p:sp>
      <p:sp>
        <p:nvSpPr>
          <p:cNvPr id="96272" name="Rectangle 17"/>
          <p:cNvSpPr>
            <a:spLocks noChangeArrowheads="1"/>
          </p:cNvSpPr>
          <p:nvPr/>
        </p:nvSpPr>
        <p:spPr bwMode="auto">
          <a:xfrm>
            <a:off x="7483476" y="57451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94</a:t>
            </a:r>
            <a:endParaRPr lang="en-US" sz="2400" smtClean="0">
              <a:solidFill>
                <a:srgbClr val="FFFFFF"/>
              </a:solidFill>
            </a:endParaRPr>
          </a:p>
        </p:txBody>
      </p:sp>
      <p:sp>
        <p:nvSpPr>
          <p:cNvPr id="96273" name="Rectangle 18"/>
          <p:cNvSpPr>
            <a:spLocks noChangeArrowheads="1"/>
          </p:cNvSpPr>
          <p:nvPr/>
        </p:nvSpPr>
        <p:spPr bwMode="auto">
          <a:xfrm rot="-5400000">
            <a:off x="525226" y="3293498"/>
            <a:ext cx="708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CA125-II</a:t>
            </a:r>
            <a:endParaRPr lang="en-US" sz="2400" smtClean="0">
              <a:solidFill>
                <a:srgbClr val="FFFFFF"/>
              </a:solidFill>
            </a:endParaRPr>
          </a:p>
        </p:txBody>
      </p:sp>
      <p:sp>
        <p:nvSpPr>
          <p:cNvPr id="96274" name="Line 19"/>
          <p:cNvSpPr>
            <a:spLocks noChangeShapeType="1"/>
          </p:cNvSpPr>
          <p:nvPr/>
        </p:nvSpPr>
        <p:spPr bwMode="auto">
          <a:xfrm flipH="1">
            <a:off x="1506538" y="5300663"/>
            <a:ext cx="127000" cy="158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75" name="Line 20"/>
          <p:cNvSpPr>
            <a:spLocks noChangeShapeType="1"/>
          </p:cNvSpPr>
          <p:nvPr/>
        </p:nvSpPr>
        <p:spPr bwMode="auto">
          <a:xfrm flipH="1">
            <a:off x="1506538" y="3937001"/>
            <a:ext cx="127000" cy="158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76" name="Line 21"/>
          <p:cNvSpPr>
            <a:spLocks noChangeShapeType="1"/>
          </p:cNvSpPr>
          <p:nvPr/>
        </p:nvSpPr>
        <p:spPr bwMode="auto">
          <a:xfrm flipH="1">
            <a:off x="1506538" y="2573339"/>
            <a:ext cx="127000" cy="158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77" name="Line 22"/>
          <p:cNvSpPr>
            <a:spLocks noChangeShapeType="1"/>
          </p:cNvSpPr>
          <p:nvPr/>
        </p:nvSpPr>
        <p:spPr bwMode="auto">
          <a:xfrm flipV="1">
            <a:off x="1633540" y="2573339"/>
            <a:ext cx="1587" cy="2878138"/>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96278" name="Rectangle 23"/>
          <p:cNvSpPr>
            <a:spLocks noChangeArrowheads="1"/>
          </p:cNvSpPr>
          <p:nvPr/>
        </p:nvSpPr>
        <p:spPr bwMode="auto">
          <a:xfrm>
            <a:off x="1258889" y="5324476"/>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a:t>
            </a:r>
            <a:endParaRPr lang="en-US" sz="2400" smtClean="0">
              <a:solidFill>
                <a:srgbClr val="FFFFFF"/>
              </a:solidFill>
            </a:endParaRPr>
          </a:p>
        </p:txBody>
      </p:sp>
      <p:sp>
        <p:nvSpPr>
          <p:cNvPr id="96279" name="Rectangle 24"/>
          <p:cNvSpPr>
            <a:spLocks noChangeArrowheads="1"/>
          </p:cNvSpPr>
          <p:nvPr/>
        </p:nvSpPr>
        <p:spPr bwMode="auto">
          <a:xfrm>
            <a:off x="1208089" y="3960814"/>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50</a:t>
            </a:r>
            <a:endParaRPr lang="en-US" sz="2400" smtClean="0">
              <a:solidFill>
                <a:srgbClr val="FFFFFF"/>
              </a:solidFill>
            </a:endParaRPr>
          </a:p>
        </p:txBody>
      </p:sp>
      <p:sp>
        <p:nvSpPr>
          <p:cNvPr id="96280" name="Rectangle 25"/>
          <p:cNvSpPr>
            <a:spLocks noChangeArrowheads="1"/>
          </p:cNvSpPr>
          <p:nvPr/>
        </p:nvSpPr>
        <p:spPr bwMode="auto">
          <a:xfrm>
            <a:off x="1155702" y="2597150"/>
            <a:ext cx="2995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500</a:t>
            </a:r>
            <a:endParaRPr lang="en-US" sz="2400" smtClean="0">
              <a:solidFill>
                <a:srgbClr val="FFFFFF"/>
              </a:solidFill>
            </a:endParaRPr>
          </a:p>
        </p:txBody>
      </p:sp>
      <p:sp>
        <p:nvSpPr>
          <p:cNvPr id="96281" name="Rectangle 26"/>
          <p:cNvSpPr>
            <a:spLocks noChangeArrowheads="1"/>
          </p:cNvSpPr>
          <p:nvPr/>
        </p:nvSpPr>
        <p:spPr bwMode="auto">
          <a:xfrm>
            <a:off x="1649415" y="1376363"/>
            <a:ext cx="6537325" cy="4059238"/>
          </a:xfrm>
          <a:prstGeom prst="rect">
            <a:avLst/>
          </a:prstGeom>
          <a:noFill/>
          <a:ln w="33338">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282" name="Freeform 27"/>
          <p:cNvSpPr>
            <a:spLocks/>
          </p:cNvSpPr>
          <p:nvPr/>
        </p:nvSpPr>
        <p:spPr bwMode="auto">
          <a:xfrm>
            <a:off x="3829052" y="2408238"/>
            <a:ext cx="1654175" cy="1538287"/>
          </a:xfrm>
          <a:custGeom>
            <a:avLst/>
            <a:gdLst>
              <a:gd name="T0" fmla="*/ 0 w 1042"/>
              <a:gd name="T1" fmla="*/ 2147483647 h 969"/>
              <a:gd name="T2" fmla="*/ 2147483647 w 1042"/>
              <a:gd name="T3" fmla="*/ 2147483647 h 969"/>
              <a:gd name="T4" fmla="*/ 2147483647 w 1042"/>
              <a:gd name="T5" fmla="*/ 2147483647 h 969"/>
              <a:gd name="T6" fmla="*/ 2147483647 w 1042"/>
              <a:gd name="T7" fmla="*/ 0 h 969"/>
              <a:gd name="T8" fmla="*/ 0 60000 65536"/>
              <a:gd name="T9" fmla="*/ 0 60000 65536"/>
              <a:gd name="T10" fmla="*/ 0 60000 65536"/>
              <a:gd name="T11" fmla="*/ 0 60000 65536"/>
              <a:gd name="T12" fmla="*/ 0 w 1042"/>
              <a:gd name="T13" fmla="*/ 0 h 969"/>
              <a:gd name="T14" fmla="*/ 1042 w 1042"/>
              <a:gd name="T15" fmla="*/ 969 h 969"/>
            </a:gdLst>
            <a:ahLst/>
            <a:cxnLst>
              <a:cxn ang="T8">
                <a:pos x="T0" y="T1"/>
              </a:cxn>
              <a:cxn ang="T9">
                <a:pos x="T2" y="T3"/>
              </a:cxn>
              <a:cxn ang="T10">
                <a:pos x="T4" y="T5"/>
              </a:cxn>
              <a:cxn ang="T11">
                <a:pos x="T6" y="T7"/>
              </a:cxn>
            </a:cxnLst>
            <a:rect l="T12" t="T13" r="T14" b="T15"/>
            <a:pathLst>
              <a:path w="1042" h="969">
                <a:moveTo>
                  <a:pt x="0" y="969"/>
                </a:moveTo>
                <a:lnTo>
                  <a:pt x="794" y="475"/>
                </a:lnTo>
                <a:lnTo>
                  <a:pt x="1024" y="225"/>
                </a:lnTo>
                <a:lnTo>
                  <a:pt x="1042"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283" name="Oval 28"/>
          <p:cNvSpPr>
            <a:spLocks noChangeArrowheads="1"/>
          </p:cNvSpPr>
          <p:nvPr/>
        </p:nvSpPr>
        <p:spPr bwMode="auto">
          <a:xfrm>
            <a:off x="3792540" y="3910013"/>
            <a:ext cx="73025" cy="71437"/>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84" name="Oval 29"/>
          <p:cNvSpPr>
            <a:spLocks noChangeArrowheads="1"/>
          </p:cNvSpPr>
          <p:nvPr/>
        </p:nvSpPr>
        <p:spPr bwMode="auto">
          <a:xfrm>
            <a:off x="5053014" y="3127375"/>
            <a:ext cx="73025" cy="69850"/>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85" name="Oval 30"/>
          <p:cNvSpPr>
            <a:spLocks noChangeArrowheads="1"/>
          </p:cNvSpPr>
          <p:nvPr/>
        </p:nvSpPr>
        <p:spPr bwMode="auto">
          <a:xfrm>
            <a:off x="5418140" y="2728915"/>
            <a:ext cx="73025" cy="71437"/>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86" name="Oval 31"/>
          <p:cNvSpPr>
            <a:spLocks noChangeArrowheads="1"/>
          </p:cNvSpPr>
          <p:nvPr/>
        </p:nvSpPr>
        <p:spPr bwMode="auto">
          <a:xfrm>
            <a:off x="5446715" y="2373313"/>
            <a:ext cx="73025" cy="69850"/>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87" name="Freeform 32"/>
          <p:cNvSpPr>
            <a:spLocks/>
          </p:cNvSpPr>
          <p:nvPr/>
        </p:nvSpPr>
        <p:spPr bwMode="auto">
          <a:xfrm>
            <a:off x="3357563" y="3481388"/>
            <a:ext cx="3465512" cy="1300162"/>
          </a:xfrm>
          <a:custGeom>
            <a:avLst/>
            <a:gdLst>
              <a:gd name="T0" fmla="*/ 0 w 2183"/>
              <a:gd name="T1" fmla="*/ 2147483647 h 819"/>
              <a:gd name="T2" fmla="*/ 2147483647 w 2183"/>
              <a:gd name="T3" fmla="*/ 2147483647 h 819"/>
              <a:gd name="T4" fmla="*/ 2147483647 w 2183"/>
              <a:gd name="T5" fmla="*/ 2147483647 h 819"/>
              <a:gd name="T6" fmla="*/ 2147483647 w 2183"/>
              <a:gd name="T7" fmla="*/ 0 h 819"/>
              <a:gd name="T8" fmla="*/ 0 60000 65536"/>
              <a:gd name="T9" fmla="*/ 0 60000 65536"/>
              <a:gd name="T10" fmla="*/ 0 60000 65536"/>
              <a:gd name="T11" fmla="*/ 0 60000 65536"/>
              <a:gd name="T12" fmla="*/ 0 w 2183"/>
              <a:gd name="T13" fmla="*/ 0 h 819"/>
              <a:gd name="T14" fmla="*/ 2183 w 2183"/>
              <a:gd name="T15" fmla="*/ 819 h 819"/>
            </a:gdLst>
            <a:ahLst/>
            <a:cxnLst>
              <a:cxn ang="T8">
                <a:pos x="T0" y="T1"/>
              </a:cxn>
              <a:cxn ang="T9">
                <a:pos x="T2" y="T3"/>
              </a:cxn>
              <a:cxn ang="T10">
                <a:pos x="T4" y="T5"/>
              </a:cxn>
              <a:cxn ang="T11">
                <a:pos x="T6" y="T7"/>
              </a:cxn>
            </a:cxnLst>
            <a:rect l="T12" t="T13" r="T14" b="T15"/>
            <a:pathLst>
              <a:path w="2183" h="819">
                <a:moveTo>
                  <a:pt x="0" y="722"/>
                </a:moveTo>
                <a:lnTo>
                  <a:pt x="1016" y="724"/>
                </a:lnTo>
                <a:lnTo>
                  <a:pt x="1605" y="819"/>
                </a:lnTo>
                <a:lnTo>
                  <a:pt x="2183"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288" name="Oval 33"/>
          <p:cNvSpPr>
            <a:spLocks noChangeArrowheads="1"/>
          </p:cNvSpPr>
          <p:nvPr/>
        </p:nvSpPr>
        <p:spPr bwMode="auto">
          <a:xfrm>
            <a:off x="3321052" y="4591050"/>
            <a:ext cx="73025" cy="71438"/>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89" name="Oval 34"/>
          <p:cNvSpPr>
            <a:spLocks noChangeArrowheads="1"/>
          </p:cNvSpPr>
          <p:nvPr/>
        </p:nvSpPr>
        <p:spPr bwMode="auto">
          <a:xfrm>
            <a:off x="4933952" y="4595813"/>
            <a:ext cx="73025" cy="69850"/>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0" name="Oval 35"/>
          <p:cNvSpPr>
            <a:spLocks noChangeArrowheads="1"/>
          </p:cNvSpPr>
          <p:nvPr/>
        </p:nvSpPr>
        <p:spPr bwMode="auto">
          <a:xfrm>
            <a:off x="5868990" y="4745040"/>
            <a:ext cx="73025" cy="71437"/>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1" name="Oval 36"/>
          <p:cNvSpPr>
            <a:spLocks noChangeArrowheads="1"/>
          </p:cNvSpPr>
          <p:nvPr/>
        </p:nvSpPr>
        <p:spPr bwMode="auto">
          <a:xfrm>
            <a:off x="6786565" y="3446463"/>
            <a:ext cx="73025" cy="69850"/>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2" name="Freeform 37"/>
          <p:cNvSpPr>
            <a:spLocks/>
          </p:cNvSpPr>
          <p:nvPr/>
        </p:nvSpPr>
        <p:spPr bwMode="auto">
          <a:xfrm>
            <a:off x="2943227" y="1589088"/>
            <a:ext cx="625475" cy="1944688"/>
          </a:xfrm>
          <a:custGeom>
            <a:avLst/>
            <a:gdLst>
              <a:gd name="T0" fmla="*/ 0 w 394"/>
              <a:gd name="T1" fmla="*/ 2147483647 h 1225"/>
              <a:gd name="T2" fmla="*/ 2147483647 w 394"/>
              <a:gd name="T3" fmla="*/ 2147483647 h 1225"/>
              <a:gd name="T4" fmla="*/ 2147483647 w 394"/>
              <a:gd name="T5" fmla="*/ 0 h 1225"/>
              <a:gd name="T6" fmla="*/ 0 60000 65536"/>
              <a:gd name="T7" fmla="*/ 0 60000 65536"/>
              <a:gd name="T8" fmla="*/ 0 60000 65536"/>
              <a:gd name="T9" fmla="*/ 0 w 394"/>
              <a:gd name="T10" fmla="*/ 0 h 1225"/>
              <a:gd name="T11" fmla="*/ 394 w 394"/>
              <a:gd name="T12" fmla="*/ 1225 h 1225"/>
            </a:gdLst>
            <a:ahLst/>
            <a:cxnLst>
              <a:cxn ang="T6">
                <a:pos x="T0" y="T1"/>
              </a:cxn>
              <a:cxn ang="T7">
                <a:pos x="T2" y="T3"/>
              </a:cxn>
              <a:cxn ang="T8">
                <a:pos x="T4" y="T5"/>
              </a:cxn>
            </a:cxnLst>
            <a:rect l="T9" t="T10" r="T11" b="T12"/>
            <a:pathLst>
              <a:path w="394" h="1225">
                <a:moveTo>
                  <a:pt x="0" y="1225"/>
                </a:moveTo>
                <a:lnTo>
                  <a:pt x="120" y="741"/>
                </a:lnTo>
                <a:lnTo>
                  <a:pt x="394"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293" name="Oval 38"/>
          <p:cNvSpPr>
            <a:spLocks noChangeArrowheads="1"/>
          </p:cNvSpPr>
          <p:nvPr/>
        </p:nvSpPr>
        <p:spPr bwMode="auto">
          <a:xfrm>
            <a:off x="2906715" y="3498850"/>
            <a:ext cx="73025" cy="71438"/>
          </a:xfrm>
          <a:prstGeom prst="ellipse">
            <a:avLst/>
          </a:prstGeom>
          <a:solidFill>
            <a:srgbClr val="FF0000"/>
          </a:solidFill>
          <a:ln w="0">
            <a:solidFill>
              <a:schemeClr val="bg1"/>
            </a:solidFill>
            <a:round/>
            <a:headEnd/>
            <a:tailEnd/>
          </a:ln>
        </p:spPr>
        <p:txBody>
          <a:bodyPr/>
          <a:lstStyle/>
          <a:p>
            <a:endParaRPr lang="en-US" sz="2400" smtClean="0">
              <a:solidFill>
                <a:srgbClr val="FFFFFF"/>
              </a:solidFill>
            </a:endParaRPr>
          </a:p>
        </p:txBody>
      </p:sp>
      <p:sp>
        <p:nvSpPr>
          <p:cNvPr id="96294" name="Oval 39"/>
          <p:cNvSpPr>
            <a:spLocks noChangeArrowheads="1"/>
          </p:cNvSpPr>
          <p:nvPr/>
        </p:nvSpPr>
        <p:spPr bwMode="auto">
          <a:xfrm>
            <a:off x="3097215" y="2728915"/>
            <a:ext cx="73025" cy="71437"/>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5" name="Oval 40"/>
          <p:cNvSpPr>
            <a:spLocks noChangeArrowheads="1"/>
          </p:cNvSpPr>
          <p:nvPr/>
        </p:nvSpPr>
        <p:spPr bwMode="auto">
          <a:xfrm>
            <a:off x="3532190" y="1554163"/>
            <a:ext cx="73025" cy="69850"/>
          </a:xfrm>
          <a:prstGeom prst="ellipse">
            <a:avLst/>
          </a:prstGeom>
          <a:solidFill>
            <a:srgbClr val="FF0000"/>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6" name="Freeform 41"/>
          <p:cNvSpPr>
            <a:spLocks/>
          </p:cNvSpPr>
          <p:nvPr/>
        </p:nvSpPr>
        <p:spPr bwMode="auto">
          <a:xfrm>
            <a:off x="2135188" y="4098926"/>
            <a:ext cx="4430712" cy="323850"/>
          </a:xfrm>
          <a:custGeom>
            <a:avLst/>
            <a:gdLst>
              <a:gd name="T0" fmla="*/ 0 w 2791"/>
              <a:gd name="T1" fmla="*/ 2147483647 h 204"/>
              <a:gd name="T2" fmla="*/ 2147483647 w 2791"/>
              <a:gd name="T3" fmla="*/ 2147483647 h 204"/>
              <a:gd name="T4" fmla="*/ 2147483647 w 2791"/>
              <a:gd name="T5" fmla="*/ 2147483647 h 204"/>
              <a:gd name="T6" fmla="*/ 2147483647 w 2791"/>
              <a:gd name="T7" fmla="*/ 2147483647 h 204"/>
              <a:gd name="T8" fmla="*/ 2147483647 w 2791"/>
              <a:gd name="T9" fmla="*/ 2147483647 h 204"/>
              <a:gd name="T10" fmla="*/ 2147483647 w 2791"/>
              <a:gd name="T11" fmla="*/ 2147483647 h 204"/>
              <a:gd name="T12" fmla="*/ 2147483647 w 2791"/>
              <a:gd name="T13" fmla="*/ 2147483647 h 204"/>
              <a:gd name="T14" fmla="*/ 2147483647 w 2791"/>
              <a:gd name="T15" fmla="*/ 2147483647 h 204"/>
              <a:gd name="T16" fmla="*/ 2147483647 w 2791"/>
              <a:gd name="T17" fmla="*/ 0 h 204"/>
              <a:gd name="T18" fmla="*/ 2147483647 w 2791"/>
              <a:gd name="T19" fmla="*/ 2147483647 h 204"/>
              <a:gd name="T20" fmla="*/ 2147483647 w 2791"/>
              <a:gd name="T21" fmla="*/ 0 h 204"/>
              <a:gd name="T22" fmla="*/ 2147483647 w 2791"/>
              <a:gd name="T23" fmla="*/ 2147483647 h 204"/>
              <a:gd name="T24" fmla="*/ 2147483647 w 2791"/>
              <a:gd name="T25" fmla="*/ 2147483647 h 204"/>
              <a:gd name="T26" fmla="*/ 2147483647 w 2791"/>
              <a:gd name="T27" fmla="*/ 2147483647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91"/>
              <a:gd name="T43" fmla="*/ 0 h 204"/>
              <a:gd name="T44" fmla="*/ 2791 w 2791"/>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91" h="204">
                <a:moveTo>
                  <a:pt x="0" y="156"/>
                </a:moveTo>
                <a:lnTo>
                  <a:pt x="21" y="156"/>
                </a:lnTo>
                <a:lnTo>
                  <a:pt x="165" y="204"/>
                </a:lnTo>
                <a:lnTo>
                  <a:pt x="303" y="128"/>
                </a:lnTo>
                <a:lnTo>
                  <a:pt x="448" y="187"/>
                </a:lnTo>
                <a:lnTo>
                  <a:pt x="594" y="184"/>
                </a:lnTo>
                <a:lnTo>
                  <a:pt x="1580" y="54"/>
                </a:lnTo>
                <a:lnTo>
                  <a:pt x="1730" y="24"/>
                </a:lnTo>
                <a:lnTo>
                  <a:pt x="1920" y="0"/>
                </a:lnTo>
                <a:lnTo>
                  <a:pt x="2103" y="88"/>
                </a:lnTo>
                <a:lnTo>
                  <a:pt x="2347" y="0"/>
                </a:lnTo>
                <a:lnTo>
                  <a:pt x="2498" y="31"/>
                </a:lnTo>
                <a:lnTo>
                  <a:pt x="2651" y="42"/>
                </a:lnTo>
                <a:lnTo>
                  <a:pt x="2791" y="156"/>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297" name="Oval 42"/>
          <p:cNvSpPr>
            <a:spLocks noChangeArrowheads="1"/>
          </p:cNvSpPr>
          <p:nvPr/>
        </p:nvSpPr>
        <p:spPr bwMode="auto">
          <a:xfrm>
            <a:off x="2098677"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8" name="Oval 43"/>
          <p:cNvSpPr>
            <a:spLocks noChangeArrowheads="1"/>
          </p:cNvSpPr>
          <p:nvPr/>
        </p:nvSpPr>
        <p:spPr bwMode="auto">
          <a:xfrm>
            <a:off x="2132015"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299" name="Oval 44"/>
          <p:cNvSpPr>
            <a:spLocks noChangeArrowheads="1"/>
          </p:cNvSpPr>
          <p:nvPr/>
        </p:nvSpPr>
        <p:spPr bwMode="auto">
          <a:xfrm>
            <a:off x="2360615" y="4387851"/>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0" name="Oval 45"/>
          <p:cNvSpPr>
            <a:spLocks noChangeArrowheads="1"/>
          </p:cNvSpPr>
          <p:nvPr/>
        </p:nvSpPr>
        <p:spPr bwMode="auto">
          <a:xfrm>
            <a:off x="2579688" y="4267200"/>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1" name="Oval 46"/>
          <p:cNvSpPr>
            <a:spLocks noChangeArrowheads="1"/>
          </p:cNvSpPr>
          <p:nvPr/>
        </p:nvSpPr>
        <p:spPr bwMode="auto">
          <a:xfrm>
            <a:off x="2809877" y="4360864"/>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2" name="Oval 47"/>
          <p:cNvSpPr>
            <a:spLocks noChangeArrowheads="1"/>
          </p:cNvSpPr>
          <p:nvPr/>
        </p:nvSpPr>
        <p:spPr bwMode="auto">
          <a:xfrm>
            <a:off x="3041652" y="4356099"/>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3" name="Oval 48"/>
          <p:cNvSpPr>
            <a:spLocks noChangeArrowheads="1"/>
          </p:cNvSpPr>
          <p:nvPr/>
        </p:nvSpPr>
        <p:spPr bwMode="auto">
          <a:xfrm>
            <a:off x="4606927" y="414972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4" name="Oval 49"/>
          <p:cNvSpPr>
            <a:spLocks noChangeArrowheads="1"/>
          </p:cNvSpPr>
          <p:nvPr/>
        </p:nvSpPr>
        <p:spPr bwMode="auto">
          <a:xfrm>
            <a:off x="4845052" y="4102101"/>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5" name="Oval 50"/>
          <p:cNvSpPr>
            <a:spLocks noChangeArrowheads="1"/>
          </p:cNvSpPr>
          <p:nvPr/>
        </p:nvSpPr>
        <p:spPr bwMode="auto">
          <a:xfrm>
            <a:off x="5146677" y="4062415"/>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6" name="Oval 51"/>
          <p:cNvSpPr>
            <a:spLocks noChangeArrowheads="1"/>
          </p:cNvSpPr>
          <p:nvPr/>
        </p:nvSpPr>
        <p:spPr bwMode="auto">
          <a:xfrm>
            <a:off x="5437190" y="4203701"/>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7" name="Oval 52"/>
          <p:cNvSpPr>
            <a:spLocks noChangeArrowheads="1"/>
          </p:cNvSpPr>
          <p:nvPr/>
        </p:nvSpPr>
        <p:spPr bwMode="auto">
          <a:xfrm>
            <a:off x="5824540" y="4062415"/>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8" name="Oval 53"/>
          <p:cNvSpPr>
            <a:spLocks noChangeArrowheads="1"/>
          </p:cNvSpPr>
          <p:nvPr/>
        </p:nvSpPr>
        <p:spPr bwMode="auto">
          <a:xfrm>
            <a:off x="6064251" y="4113213"/>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09" name="Oval 54"/>
          <p:cNvSpPr>
            <a:spLocks noChangeArrowheads="1"/>
          </p:cNvSpPr>
          <p:nvPr/>
        </p:nvSpPr>
        <p:spPr bwMode="auto">
          <a:xfrm>
            <a:off x="6307140" y="413067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0" name="Oval 55"/>
          <p:cNvSpPr>
            <a:spLocks noChangeArrowheads="1"/>
          </p:cNvSpPr>
          <p:nvPr/>
        </p:nvSpPr>
        <p:spPr bwMode="auto">
          <a:xfrm>
            <a:off x="6529390"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1" name="Freeform 56"/>
          <p:cNvSpPr>
            <a:spLocks/>
          </p:cNvSpPr>
          <p:nvPr/>
        </p:nvSpPr>
        <p:spPr bwMode="auto">
          <a:xfrm>
            <a:off x="3446463" y="3575049"/>
            <a:ext cx="4362450" cy="265114"/>
          </a:xfrm>
          <a:custGeom>
            <a:avLst/>
            <a:gdLst>
              <a:gd name="T0" fmla="*/ 0 w 2748"/>
              <a:gd name="T1" fmla="*/ 2147483647 h 167"/>
              <a:gd name="T2" fmla="*/ 2147483647 w 2748"/>
              <a:gd name="T3" fmla="*/ 2147483647 h 167"/>
              <a:gd name="T4" fmla="*/ 2147483647 w 2748"/>
              <a:gd name="T5" fmla="*/ 0 h 167"/>
              <a:gd name="T6" fmla="*/ 2147483647 w 2748"/>
              <a:gd name="T7" fmla="*/ 2147483647 h 167"/>
              <a:gd name="T8" fmla="*/ 2147483647 w 2748"/>
              <a:gd name="T9" fmla="*/ 2147483647 h 167"/>
              <a:gd name="T10" fmla="*/ 2147483647 w 2748"/>
              <a:gd name="T11" fmla="*/ 2147483647 h 167"/>
              <a:gd name="T12" fmla="*/ 2147483647 w 2748"/>
              <a:gd name="T13" fmla="*/ 2147483647 h 167"/>
              <a:gd name="T14" fmla="*/ 2147483647 w 2748"/>
              <a:gd name="T15" fmla="*/ 2147483647 h 167"/>
              <a:gd name="T16" fmla="*/ 2147483647 w 2748"/>
              <a:gd name="T17" fmla="*/ 2147483647 h 167"/>
              <a:gd name="T18" fmla="*/ 2147483647 w 2748"/>
              <a:gd name="T19" fmla="*/ 2147483647 h 167"/>
              <a:gd name="T20" fmla="*/ 2147483647 w 2748"/>
              <a:gd name="T21" fmla="*/ 2147483647 h 167"/>
              <a:gd name="T22" fmla="*/ 2147483647 w 2748"/>
              <a:gd name="T23" fmla="*/ 2147483647 h 167"/>
              <a:gd name="T24" fmla="*/ 2147483647 w 2748"/>
              <a:gd name="T25" fmla="*/ 2147483647 h 167"/>
              <a:gd name="T26" fmla="*/ 2147483647 w 2748"/>
              <a:gd name="T27" fmla="*/ 2147483647 h 167"/>
              <a:gd name="T28" fmla="*/ 2147483647 w 2748"/>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8"/>
              <a:gd name="T46" fmla="*/ 0 h 167"/>
              <a:gd name="T47" fmla="*/ 2748 w 2748"/>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8" h="167">
                <a:moveTo>
                  <a:pt x="0" y="67"/>
                </a:moveTo>
                <a:lnTo>
                  <a:pt x="1025" y="57"/>
                </a:lnTo>
                <a:lnTo>
                  <a:pt x="1091" y="0"/>
                </a:lnTo>
                <a:lnTo>
                  <a:pt x="1225" y="26"/>
                </a:lnTo>
                <a:lnTo>
                  <a:pt x="1382" y="53"/>
                </a:lnTo>
                <a:lnTo>
                  <a:pt x="1514" y="130"/>
                </a:lnTo>
                <a:lnTo>
                  <a:pt x="1675" y="67"/>
                </a:lnTo>
                <a:lnTo>
                  <a:pt x="1798" y="76"/>
                </a:lnTo>
                <a:lnTo>
                  <a:pt x="1955" y="67"/>
                </a:lnTo>
                <a:lnTo>
                  <a:pt x="2109" y="48"/>
                </a:lnTo>
                <a:lnTo>
                  <a:pt x="2239" y="96"/>
                </a:lnTo>
                <a:lnTo>
                  <a:pt x="2304" y="124"/>
                </a:lnTo>
                <a:lnTo>
                  <a:pt x="2467" y="92"/>
                </a:lnTo>
                <a:lnTo>
                  <a:pt x="2582" y="167"/>
                </a:lnTo>
                <a:lnTo>
                  <a:pt x="2748" y="98"/>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312" name="Oval 57"/>
          <p:cNvSpPr>
            <a:spLocks noChangeArrowheads="1"/>
          </p:cNvSpPr>
          <p:nvPr/>
        </p:nvSpPr>
        <p:spPr bwMode="auto">
          <a:xfrm>
            <a:off x="3408363" y="3646489"/>
            <a:ext cx="74612"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3" name="Oval 58"/>
          <p:cNvSpPr>
            <a:spLocks noChangeArrowheads="1"/>
          </p:cNvSpPr>
          <p:nvPr/>
        </p:nvSpPr>
        <p:spPr bwMode="auto">
          <a:xfrm>
            <a:off x="5037140" y="3630613"/>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4" name="Oval 59"/>
          <p:cNvSpPr>
            <a:spLocks noChangeArrowheads="1"/>
          </p:cNvSpPr>
          <p:nvPr/>
        </p:nvSpPr>
        <p:spPr bwMode="auto">
          <a:xfrm>
            <a:off x="5140327" y="3540125"/>
            <a:ext cx="74613"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5" name="Oval 60"/>
          <p:cNvSpPr>
            <a:spLocks noChangeArrowheads="1"/>
          </p:cNvSpPr>
          <p:nvPr/>
        </p:nvSpPr>
        <p:spPr bwMode="auto">
          <a:xfrm>
            <a:off x="5354640" y="3581400"/>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6" name="Oval 61"/>
          <p:cNvSpPr>
            <a:spLocks noChangeArrowheads="1"/>
          </p:cNvSpPr>
          <p:nvPr/>
        </p:nvSpPr>
        <p:spPr bwMode="auto">
          <a:xfrm>
            <a:off x="5603877" y="362267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7" name="Oval 62"/>
          <p:cNvSpPr>
            <a:spLocks noChangeArrowheads="1"/>
          </p:cNvSpPr>
          <p:nvPr/>
        </p:nvSpPr>
        <p:spPr bwMode="auto">
          <a:xfrm>
            <a:off x="5813427" y="3744914"/>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8" name="Oval 63"/>
          <p:cNvSpPr>
            <a:spLocks noChangeArrowheads="1"/>
          </p:cNvSpPr>
          <p:nvPr/>
        </p:nvSpPr>
        <p:spPr bwMode="auto">
          <a:xfrm>
            <a:off x="6069015" y="3646489"/>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19" name="Oval 64"/>
          <p:cNvSpPr>
            <a:spLocks noChangeArrowheads="1"/>
          </p:cNvSpPr>
          <p:nvPr/>
        </p:nvSpPr>
        <p:spPr bwMode="auto">
          <a:xfrm>
            <a:off x="6264277" y="3660775"/>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0" name="Oval 65"/>
          <p:cNvSpPr>
            <a:spLocks noChangeArrowheads="1"/>
          </p:cNvSpPr>
          <p:nvPr/>
        </p:nvSpPr>
        <p:spPr bwMode="auto">
          <a:xfrm>
            <a:off x="6513515" y="3646489"/>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1" name="Oval 66"/>
          <p:cNvSpPr>
            <a:spLocks noChangeArrowheads="1"/>
          </p:cNvSpPr>
          <p:nvPr/>
        </p:nvSpPr>
        <p:spPr bwMode="auto">
          <a:xfrm>
            <a:off x="6757990" y="361632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2" name="Oval 67"/>
          <p:cNvSpPr>
            <a:spLocks noChangeArrowheads="1"/>
          </p:cNvSpPr>
          <p:nvPr/>
        </p:nvSpPr>
        <p:spPr bwMode="auto">
          <a:xfrm>
            <a:off x="6964365" y="369252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3" name="Oval 68"/>
          <p:cNvSpPr>
            <a:spLocks noChangeArrowheads="1"/>
          </p:cNvSpPr>
          <p:nvPr/>
        </p:nvSpPr>
        <p:spPr bwMode="auto">
          <a:xfrm>
            <a:off x="7065963" y="3736975"/>
            <a:ext cx="74612"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4" name="Oval 69"/>
          <p:cNvSpPr>
            <a:spLocks noChangeArrowheads="1"/>
          </p:cNvSpPr>
          <p:nvPr/>
        </p:nvSpPr>
        <p:spPr bwMode="auto">
          <a:xfrm>
            <a:off x="7326315" y="3684589"/>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5" name="Oval 70"/>
          <p:cNvSpPr>
            <a:spLocks noChangeArrowheads="1"/>
          </p:cNvSpPr>
          <p:nvPr/>
        </p:nvSpPr>
        <p:spPr bwMode="auto">
          <a:xfrm>
            <a:off x="7508877" y="3803650"/>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6" name="Oval 71"/>
          <p:cNvSpPr>
            <a:spLocks noChangeArrowheads="1"/>
          </p:cNvSpPr>
          <p:nvPr/>
        </p:nvSpPr>
        <p:spPr bwMode="auto">
          <a:xfrm>
            <a:off x="7772402" y="3695700"/>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7" name="Freeform 72"/>
          <p:cNvSpPr>
            <a:spLocks/>
          </p:cNvSpPr>
          <p:nvPr/>
        </p:nvSpPr>
        <p:spPr bwMode="auto">
          <a:xfrm>
            <a:off x="2836865" y="2890838"/>
            <a:ext cx="5057775" cy="342900"/>
          </a:xfrm>
          <a:custGeom>
            <a:avLst/>
            <a:gdLst>
              <a:gd name="T0" fmla="*/ 0 w 3186"/>
              <a:gd name="T1" fmla="*/ 2147483647 h 216"/>
              <a:gd name="T2" fmla="*/ 2147483647 w 3186"/>
              <a:gd name="T3" fmla="*/ 0 h 216"/>
              <a:gd name="T4" fmla="*/ 2147483647 w 3186"/>
              <a:gd name="T5" fmla="*/ 2147483647 h 216"/>
              <a:gd name="T6" fmla="*/ 2147483647 w 3186"/>
              <a:gd name="T7" fmla="*/ 2147483647 h 216"/>
              <a:gd name="T8" fmla="*/ 2147483647 w 3186"/>
              <a:gd name="T9" fmla="*/ 2147483647 h 216"/>
              <a:gd name="T10" fmla="*/ 2147483647 w 3186"/>
              <a:gd name="T11" fmla="*/ 2147483647 h 216"/>
              <a:gd name="T12" fmla="*/ 2147483647 w 3186"/>
              <a:gd name="T13" fmla="*/ 2147483647 h 216"/>
              <a:gd name="T14" fmla="*/ 2147483647 w 3186"/>
              <a:gd name="T15" fmla="*/ 2147483647 h 216"/>
              <a:gd name="T16" fmla="*/ 2147483647 w 3186"/>
              <a:gd name="T17" fmla="*/ 2147483647 h 216"/>
              <a:gd name="T18" fmla="*/ 2147483647 w 3186"/>
              <a:gd name="T19" fmla="*/ 2147483647 h 216"/>
              <a:gd name="T20" fmla="*/ 2147483647 w 3186"/>
              <a:gd name="T21" fmla="*/ 2147483647 h 216"/>
              <a:gd name="T22" fmla="*/ 2147483647 w 3186"/>
              <a:gd name="T23" fmla="*/ 2147483647 h 216"/>
              <a:gd name="T24" fmla="*/ 2147483647 w 3186"/>
              <a:gd name="T25" fmla="*/ 2147483647 h 216"/>
              <a:gd name="T26" fmla="*/ 2147483647 w 3186"/>
              <a:gd name="T27" fmla="*/ 2147483647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86"/>
              <a:gd name="T43" fmla="*/ 0 h 216"/>
              <a:gd name="T44" fmla="*/ 3186 w 3186"/>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86" h="216">
                <a:moveTo>
                  <a:pt x="0" y="14"/>
                </a:moveTo>
                <a:lnTo>
                  <a:pt x="272" y="0"/>
                </a:lnTo>
                <a:lnTo>
                  <a:pt x="433" y="58"/>
                </a:lnTo>
                <a:lnTo>
                  <a:pt x="565" y="46"/>
                </a:lnTo>
                <a:lnTo>
                  <a:pt x="716" y="18"/>
                </a:lnTo>
                <a:lnTo>
                  <a:pt x="869" y="81"/>
                </a:lnTo>
                <a:lnTo>
                  <a:pt x="1522" y="194"/>
                </a:lnTo>
                <a:lnTo>
                  <a:pt x="1666" y="151"/>
                </a:lnTo>
                <a:lnTo>
                  <a:pt x="1761" y="44"/>
                </a:lnTo>
                <a:lnTo>
                  <a:pt x="1948" y="132"/>
                </a:lnTo>
                <a:lnTo>
                  <a:pt x="1995" y="216"/>
                </a:lnTo>
                <a:lnTo>
                  <a:pt x="2577" y="51"/>
                </a:lnTo>
                <a:lnTo>
                  <a:pt x="3053" y="181"/>
                </a:lnTo>
                <a:lnTo>
                  <a:pt x="3186" y="175"/>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96328" name="Oval 73"/>
          <p:cNvSpPr>
            <a:spLocks noChangeArrowheads="1"/>
          </p:cNvSpPr>
          <p:nvPr/>
        </p:nvSpPr>
        <p:spPr bwMode="auto">
          <a:xfrm>
            <a:off x="2800352" y="2878140"/>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29" name="Oval 74"/>
          <p:cNvSpPr>
            <a:spLocks noChangeArrowheads="1"/>
          </p:cNvSpPr>
          <p:nvPr/>
        </p:nvSpPr>
        <p:spPr bwMode="auto">
          <a:xfrm>
            <a:off x="3232152" y="2855913"/>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0" name="Oval 75"/>
          <p:cNvSpPr>
            <a:spLocks noChangeArrowheads="1"/>
          </p:cNvSpPr>
          <p:nvPr/>
        </p:nvSpPr>
        <p:spPr bwMode="auto">
          <a:xfrm>
            <a:off x="3487740" y="2947988"/>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1" name="Oval 76"/>
          <p:cNvSpPr>
            <a:spLocks noChangeArrowheads="1"/>
          </p:cNvSpPr>
          <p:nvPr/>
        </p:nvSpPr>
        <p:spPr bwMode="auto">
          <a:xfrm>
            <a:off x="3697290" y="2927350"/>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2" name="Oval 77"/>
          <p:cNvSpPr>
            <a:spLocks noChangeArrowheads="1"/>
          </p:cNvSpPr>
          <p:nvPr/>
        </p:nvSpPr>
        <p:spPr bwMode="auto">
          <a:xfrm>
            <a:off x="3937002" y="2882901"/>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3" name="Oval 78"/>
          <p:cNvSpPr>
            <a:spLocks noChangeArrowheads="1"/>
          </p:cNvSpPr>
          <p:nvPr/>
        </p:nvSpPr>
        <p:spPr bwMode="auto">
          <a:xfrm>
            <a:off x="4179890" y="2984500"/>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4" name="Oval 79"/>
          <p:cNvSpPr>
            <a:spLocks noChangeArrowheads="1"/>
          </p:cNvSpPr>
          <p:nvPr/>
        </p:nvSpPr>
        <p:spPr bwMode="auto">
          <a:xfrm>
            <a:off x="5216527" y="3163890"/>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5" name="Oval 80"/>
          <p:cNvSpPr>
            <a:spLocks noChangeArrowheads="1"/>
          </p:cNvSpPr>
          <p:nvPr/>
        </p:nvSpPr>
        <p:spPr bwMode="auto">
          <a:xfrm>
            <a:off x="5445127" y="3094039"/>
            <a:ext cx="73025" cy="71437"/>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6" name="Oval 81"/>
          <p:cNvSpPr>
            <a:spLocks noChangeArrowheads="1"/>
          </p:cNvSpPr>
          <p:nvPr/>
        </p:nvSpPr>
        <p:spPr bwMode="auto">
          <a:xfrm>
            <a:off x="5595940" y="292417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7" name="Oval 82"/>
          <p:cNvSpPr>
            <a:spLocks noChangeArrowheads="1"/>
          </p:cNvSpPr>
          <p:nvPr/>
        </p:nvSpPr>
        <p:spPr bwMode="auto">
          <a:xfrm>
            <a:off x="5891213" y="3063875"/>
            <a:ext cx="74612"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8" name="Oval 83"/>
          <p:cNvSpPr>
            <a:spLocks noChangeArrowheads="1"/>
          </p:cNvSpPr>
          <p:nvPr/>
        </p:nvSpPr>
        <p:spPr bwMode="auto">
          <a:xfrm>
            <a:off x="5967415" y="319722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39" name="Oval 84"/>
          <p:cNvSpPr>
            <a:spLocks noChangeArrowheads="1"/>
          </p:cNvSpPr>
          <p:nvPr/>
        </p:nvSpPr>
        <p:spPr bwMode="auto">
          <a:xfrm>
            <a:off x="6891340" y="293687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40" name="Oval 85"/>
          <p:cNvSpPr>
            <a:spLocks noChangeArrowheads="1"/>
          </p:cNvSpPr>
          <p:nvPr/>
        </p:nvSpPr>
        <p:spPr bwMode="auto">
          <a:xfrm>
            <a:off x="7646988" y="3143250"/>
            <a:ext cx="73025" cy="69850"/>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41" name="Oval 86"/>
          <p:cNvSpPr>
            <a:spLocks noChangeArrowheads="1"/>
          </p:cNvSpPr>
          <p:nvPr/>
        </p:nvSpPr>
        <p:spPr bwMode="auto">
          <a:xfrm>
            <a:off x="7858127" y="3133725"/>
            <a:ext cx="73025" cy="71438"/>
          </a:xfrm>
          <a:prstGeom prst="ellipse">
            <a:avLst/>
          </a:prstGeom>
          <a:solidFill>
            <a:srgbClr val="66FF33"/>
          </a:solidFill>
          <a:ln w="0">
            <a:solidFill>
              <a:schemeClr val="bg1"/>
            </a:solidFill>
            <a:round/>
            <a:headEnd/>
            <a:tailEnd/>
          </a:ln>
        </p:spPr>
        <p:txBody>
          <a:bodyPr/>
          <a:lstStyle/>
          <a:p>
            <a:pPr eaLnBrk="1" hangingPunct="1"/>
            <a:endParaRPr lang="en-US" sz="2400" smtClean="0">
              <a:solidFill>
                <a:srgbClr val="FFFF66"/>
              </a:solidFill>
              <a:latin typeface="Arial Unicode MS" charset="0"/>
            </a:endParaRPr>
          </a:p>
        </p:txBody>
      </p:sp>
      <p:sp>
        <p:nvSpPr>
          <p:cNvPr id="96343" name="Rectangle 88"/>
          <p:cNvSpPr>
            <a:spLocks noChangeArrowheads="1"/>
          </p:cNvSpPr>
          <p:nvPr/>
        </p:nvSpPr>
        <p:spPr bwMode="auto">
          <a:xfrm>
            <a:off x="827586" y="116632"/>
            <a:ext cx="77730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dirty="0" smtClean="0">
                <a:solidFill>
                  <a:srgbClr val="FFFFFF"/>
                </a:solidFill>
              </a:rPr>
              <a:t>CA125 in 3 women with occult ovarian cancer &amp; 3 women without ovarian cancer </a:t>
            </a:r>
          </a:p>
        </p:txBody>
      </p:sp>
      <p:sp>
        <p:nvSpPr>
          <p:cNvPr id="96344" name="Rectangle 89"/>
          <p:cNvSpPr>
            <a:spLocks noChangeArrowheads="1"/>
          </p:cNvSpPr>
          <p:nvPr/>
        </p:nvSpPr>
        <p:spPr bwMode="auto">
          <a:xfrm>
            <a:off x="3698876" y="1860551"/>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a:t>
            </a:r>
            <a:endParaRPr lang="en-US" sz="2400" smtClean="0">
              <a:solidFill>
                <a:srgbClr val="FFFFFF"/>
              </a:solidFill>
            </a:endParaRPr>
          </a:p>
        </p:txBody>
      </p:sp>
      <p:sp>
        <p:nvSpPr>
          <p:cNvPr id="96345" name="Rectangle 90"/>
          <p:cNvSpPr>
            <a:spLocks noChangeArrowheads="1"/>
          </p:cNvSpPr>
          <p:nvPr/>
        </p:nvSpPr>
        <p:spPr bwMode="auto">
          <a:xfrm>
            <a:off x="7700964" y="2968626"/>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a:t>
            </a:r>
            <a:endParaRPr lang="en-US" sz="2400" smtClean="0">
              <a:solidFill>
                <a:srgbClr val="FFFFFF"/>
              </a:solidFill>
            </a:endParaRPr>
          </a:p>
        </p:txBody>
      </p:sp>
      <p:sp>
        <p:nvSpPr>
          <p:cNvPr id="96346" name="Rectangle 91"/>
          <p:cNvSpPr>
            <a:spLocks noChangeArrowheads="1"/>
          </p:cNvSpPr>
          <p:nvPr/>
        </p:nvSpPr>
        <p:spPr bwMode="auto">
          <a:xfrm>
            <a:off x="5648326" y="2444750"/>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3</a:t>
            </a:r>
            <a:endParaRPr lang="en-US" sz="2400" smtClean="0">
              <a:solidFill>
                <a:srgbClr val="FFFFFF"/>
              </a:solidFill>
            </a:endParaRPr>
          </a:p>
        </p:txBody>
      </p:sp>
      <p:sp>
        <p:nvSpPr>
          <p:cNvPr id="96347" name="Rectangle 92"/>
          <p:cNvSpPr>
            <a:spLocks noChangeArrowheads="1"/>
          </p:cNvSpPr>
          <p:nvPr/>
        </p:nvSpPr>
        <p:spPr bwMode="auto">
          <a:xfrm>
            <a:off x="7816851" y="3965575"/>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4</a:t>
            </a:r>
            <a:endParaRPr lang="en-US" sz="2400" smtClean="0">
              <a:solidFill>
                <a:srgbClr val="FFFFFF"/>
              </a:solidFill>
            </a:endParaRPr>
          </a:p>
        </p:txBody>
      </p:sp>
      <p:sp>
        <p:nvSpPr>
          <p:cNvPr id="96348" name="Rectangle 93"/>
          <p:cNvSpPr>
            <a:spLocks noChangeArrowheads="1"/>
          </p:cNvSpPr>
          <p:nvPr/>
        </p:nvSpPr>
        <p:spPr bwMode="auto">
          <a:xfrm>
            <a:off x="6088064" y="4889501"/>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a:t>
            </a:r>
            <a:endParaRPr lang="en-US" sz="2400" smtClean="0">
              <a:solidFill>
                <a:srgbClr val="FFFFFF"/>
              </a:solidFill>
            </a:endParaRPr>
          </a:p>
        </p:txBody>
      </p:sp>
      <p:sp>
        <p:nvSpPr>
          <p:cNvPr id="96349" name="Rectangle 94"/>
          <p:cNvSpPr>
            <a:spLocks noChangeArrowheads="1"/>
          </p:cNvSpPr>
          <p:nvPr/>
        </p:nvSpPr>
        <p:spPr bwMode="auto">
          <a:xfrm>
            <a:off x="2278064" y="4164013"/>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6</a:t>
            </a:r>
            <a:endParaRPr lang="en-US" sz="2400" smtClean="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027"/>
          <p:cNvSpPr>
            <a:spLocks noChangeArrowheads="1"/>
          </p:cNvSpPr>
          <p:nvPr/>
        </p:nvSpPr>
        <p:spPr bwMode="auto">
          <a:xfrm>
            <a:off x="1266198" y="2136775"/>
            <a:ext cx="3144838" cy="1909763"/>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372" name="Rectangle 1028"/>
          <p:cNvSpPr>
            <a:spLocks noChangeArrowheads="1"/>
          </p:cNvSpPr>
          <p:nvPr/>
        </p:nvSpPr>
        <p:spPr bwMode="auto">
          <a:xfrm>
            <a:off x="1266825" y="4054475"/>
            <a:ext cx="3144838" cy="0"/>
          </a:xfrm>
          <a:prstGeom prst="rect">
            <a:avLst/>
          </a:prstGeom>
          <a:solidFill>
            <a:schemeClr val="bg1"/>
          </a:solidFill>
          <a:ln w="0">
            <a:solidFill>
              <a:schemeClr val="bg1"/>
            </a:solidFill>
            <a:miter lim="800000"/>
            <a:headEnd/>
            <a:tailEnd/>
          </a:ln>
        </p:spPr>
        <p:txBody>
          <a:bodyPr/>
          <a:lstStyle/>
          <a:p>
            <a:endParaRPr lang="en-US">
              <a:solidFill>
                <a:srgbClr val="FFFF00"/>
              </a:solidFill>
            </a:endParaRPr>
          </a:p>
        </p:txBody>
      </p:sp>
      <p:sp>
        <p:nvSpPr>
          <p:cNvPr id="58373" name="Line 1029"/>
          <p:cNvSpPr>
            <a:spLocks noChangeShapeType="1"/>
          </p:cNvSpPr>
          <p:nvPr/>
        </p:nvSpPr>
        <p:spPr bwMode="auto">
          <a:xfrm flipV="1">
            <a:off x="1376363" y="4054475"/>
            <a:ext cx="1587"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74" name="Line 1030"/>
          <p:cNvSpPr>
            <a:spLocks noChangeShapeType="1"/>
          </p:cNvSpPr>
          <p:nvPr/>
        </p:nvSpPr>
        <p:spPr bwMode="auto">
          <a:xfrm flipV="1">
            <a:off x="2025650"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75" name="Line 1031"/>
          <p:cNvSpPr>
            <a:spLocks noChangeShapeType="1"/>
          </p:cNvSpPr>
          <p:nvPr/>
        </p:nvSpPr>
        <p:spPr bwMode="auto">
          <a:xfrm flipV="1">
            <a:off x="2676525"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76" name="Line 1032"/>
          <p:cNvSpPr>
            <a:spLocks noChangeShapeType="1"/>
          </p:cNvSpPr>
          <p:nvPr/>
        </p:nvSpPr>
        <p:spPr bwMode="auto">
          <a:xfrm flipV="1">
            <a:off x="3327400"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77" name="Line 1033"/>
          <p:cNvSpPr>
            <a:spLocks noChangeShapeType="1"/>
          </p:cNvSpPr>
          <p:nvPr/>
        </p:nvSpPr>
        <p:spPr bwMode="auto">
          <a:xfrm flipV="1">
            <a:off x="3976688" y="4054475"/>
            <a:ext cx="1587"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78" name="Rectangle 1034"/>
          <p:cNvSpPr>
            <a:spLocks noChangeArrowheads="1"/>
          </p:cNvSpPr>
          <p:nvPr/>
        </p:nvSpPr>
        <p:spPr bwMode="auto">
          <a:xfrm>
            <a:off x="1323975"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0</a:t>
            </a:r>
            <a:endParaRPr lang="en-US">
              <a:solidFill>
                <a:srgbClr val="FFFF00"/>
              </a:solidFill>
              <a:latin typeface="Arial" charset="0"/>
            </a:endParaRPr>
          </a:p>
        </p:txBody>
      </p:sp>
      <p:sp>
        <p:nvSpPr>
          <p:cNvPr id="58379" name="Rectangle 1035"/>
          <p:cNvSpPr>
            <a:spLocks noChangeArrowheads="1"/>
          </p:cNvSpPr>
          <p:nvPr/>
        </p:nvSpPr>
        <p:spPr bwMode="auto">
          <a:xfrm>
            <a:off x="1974850"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a:t>
            </a:r>
            <a:endParaRPr lang="en-US">
              <a:solidFill>
                <a:srgbClr val="FFFF00"/>
              </a:solidFill>
              <a:latin typeface="Arial" charset="0"/>
            </a:endParaRPr>
          </a:p>
        </p:txBody>
      </p:sp>
      <p:sp>
        <p:nvSpPr>
          <p:cNvPr id="58380" name="Rectangle 1036"/>
          <p:cNvSpPr>
            <a:spLocks noChangeArrowheads="1"/>
          </p:cNvSpPr>
          <p:nvPr/>
        </p:nvSpPr>
        <p:spPr bwMode="auto">
          <a:xfrm>
            <a:off x="2625725"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2</a:t>
            </a:r>
            <a:endParaRPr lang="en-US">
              <a:solidFill>
                <a:srgbClr val="FFFF00"/>
              </a:solidFill>
              <a:latin typeface="Arial" charset="0"/>
            </a:endParaRPr>
          </a:p>
        </p:txBody>
      </p:sp>
      <p:sp>
        <p:nvSpPr>
          <p:cNvPr id="58381" name="Rectangle 1037"/>
          <p:cNvSpPr>
            <a:spLocks noChangeArrowheads="1"/>
          </p:cNvSpPr>
          <p:nvPr/>
        </p:nvSpPr>
        <p:spPr bwMode="auto">
          <a:xfrm>
            <a:off x="3275013"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3</a:t>
            </a:r>
            <a:endParaRPr lang="en-US">
              <a:solidFill>
                <a:srgbClr val="FFFF00"/>
              </a:solidFill>
              <a:latin typeface="Arial" charset="0"/>
            </a:endParaRPr>
          </a:p>
        </p:txBody>
      </p:sp>
      <p:sp>
        <p:nvSpPr>
          <p:cNvPr id="58382" name="Rectangle 1038"/>
          <p:cNvSpPr>
            <a:spLocks noChangeArrowheads="1"/>
          </p:cNvSpPr>
          <p:nvPr/>
        </p:nvSpPr>
        <p:spPr bwMode="auto">
          <a:xfrm>
            <a:off x="3925888"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4</a:t>
            </a:r>
            <a:endParaRPr lang="en-US">
              <a:solidFill>
                <a:srgbClr val="FFFF00"/>
              </a:solidFill>
              <a:latin typeface="Arial" charset="0"/>
            </a:endParaRPr>
          </a:p>
        </p:txBody>
      </p:sp>
      <p:sp>
        <p:nvSpPr>
          <p:cNvPr id="58383" name="Rectangle 1039"/>
          <p:cNvSpPr>
            <a:spLocks noChangeArrowheads="1"/>
          </p:cNvSpPr>
          <p:nvPr/>
        </p:nvSpPr>
        <p:spPr bwMode="auto">
          <a:xfrm>
            <a:off x="1258888" y="2136775"/>
            <a:ext cx="0" cy="1909763"/>
          </a:xfrm>
          <a:prstGeom prst="rect">
            <a:avLst/>
          </a:prstGeom>
          <a:solidFill>
            <a:schemeClr val="bg1"/>
          </a:solidFill>
          <a:ln w="0">
            <a:solidFill>
              <a:srgbClr val="FFFFFF"/>
            </a:solidFill>
            <a:miter lim="800000"/>
            <a:headEnd/>
            <a:tailEnd/>
          </a:ln>
        </p:spPr>
        <p:txBody>
          <a:bodyPr/>
          <a:lstStyle/>
          <a:p>
            <a:endParaRPr lang="en-US">
              <a:solidFill>
                <a:srgbClr val="FFFF00"/>
              </a:solidFill>
            </a:endParaRPr>
          </a:p>
        </p:txBody>
      </p:sp>
      <p:sp>
        <p:nvSpPr>
          <p:cNvPr id="58384" name="Line 1040"/>
          <p:cNvSpPr>
            <a:spLocks noChangeShapeType="1"/>
          </p:cNvSpPr>
          <p:nvPr/>
        </p:nvSpPr>
        <p:spPr bwMode="auto">
          <a:xfrm>
            <a:off x="1179513" y="3983038"/>
            <a:ext cx="793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85" name="Line 1041"/>
          <p:cNvSpPr>
            <a:spLocks noChangeShapeType="1"/>
          </p:cNvSpPr>
          <p:nvPr/>
        </p:nvSpPr>
        <p:spPr bwMode="auto">
          <a:xfrm>
            <a:off x="1179513" y="3389313"/>
            <a:ext cx="793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86" name="Line 1042"/>
          <p:cNvSpPr>
            <a:spLocks noChangeShapeType="1"/>
          </p:cNvSpPr>
          <p:nvPr/>
        </p:nvSpPr>
        <p:spPr bwMode="auto">
          <a:xfrm>
            <a:off x="1179513" y="2795588"/>
            <a:ext cx="793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87" name="Line 1043"/>
          <p:cNvSpPr>
            <a:spLocks noChangeShapeType="1"/>
          </p:cNvSpPr>
          <p:nvPr/>
        </p:nvSpPr>
        <p:spPr bwMode="auto">
          <a:xfrm>
            <a:off x="1179513" y="2201863"/>
            <a:ext cx="793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388" name="Rectangle 1044"/>
          <p:cNvSpPr>
            <a:spLocks noChangeArrowheads="1"/>
          </p:cNvSpPr>
          <p:nvPr/>
        </p:nvSpPr>
        <p:spPr bwMode="auto">
          <a:xfrm>
            <a:off x="1063625" y="3908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0</a:t>
            </a:r>
            <a:endParaRPr lang="en-US">
              <a:solidFill>
                <a:srgbClr val="FFFF00"/>
              </a:solidFill>
              <a:latin typeface="Arial" charset="0"/>
            </a:endParaRPr>
          </a:p>
        </p:txBody>
      </p:sp>
      <p:sp>
        <p:nvSpPr>
          <p:cNvPr id="58389" name="Rectangle 1045"/>
          <p:cNvSpPr>
            <a:spLocks noChangeArrowheads="1"/>
          </p:cNvSpPr>
          <p:nvPr/>
        </p:nvSpPr>
        <p:spPr bwMode="auto">
          <a:xfrm>
            <a:off x="858838" y="3316288"/>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500</a:t>
            </a:r>
            <a:endParaRPr lang="en-US">
              <a:solidFill>
                <a:srgbClr val="FFFF00"/>
              </a:solidFill>
              <a:latin typeface="Arial" charset="0"/>
            </a:endParaRPr>
          </a:p>
        </p:txBody>
      </p:sp>
      <p:sp>
        <p:nvSpPr>
          <p:cNvPr id="58390" name="Rectangle 1046"/>
          <p:cNvSpPr>
            <a:spLocks noChangeArrowheads="1"/>
          </p:cNvSpPr>
          <p:nvPr/>
        </p:nvSpPr>
        <p:spPr bwMode="auto">
          <a:xfrm>
            <a:off x="755650" y="2722563"/>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1000</a:t>
            </a:r>
            <a:endParaRPr lang="en-US">
              <a:solidFill>
                <a:srgbClr val="FFFF00"/>
              </a:solidFill>
              <a:latin typeface="Arial" charset="0"/>
            </a:endParaRPr>
          </a:p>
        </p:txBody>
      </p:sp>
      <p:sp>
        <p:nvSpPr>
          <p:cNvPr id="58391" name="Rectangle 1047"/>
          <p:cNvSpPr>
            <a:spLocks noChangeArrowheads="1"/>
          </p:cNvSpPr>
          <p:nvPr/>
        </p:nvSpPr>
        <p:spPr bwMode="auto">
          <a:xfrm>
            <a:off x="755650" y="2128838"/>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1500</a:t>
            </a:r>
            <a:endParaRPr lang="en-US">
              <a:solidFill>
                <a:srgbClr val="FFFF00"/>
              </a:solidFill>
              <a:latin typeface="Arial" charset="0"/>
            </a:endParaRPr>
          </a:p>
        </p:txBody>
      </p:sp>
      <p:sp>
        <p:nvSpPr>
          <p:cNvPr id="58392" name="Freeform 1048"/>
          <p:cNvSpPr>
            <a:spLocks/>
          </p:cNvSpPr>
          <p:nvPr/>
        </p:nvSpPr>
        <p:spPr bwMode="auto">
          <a:xfrm>
            <a:off x="1376363" y="2379663"/>
            <a:ext cx="2925762" cy="1592262"/>
          </a:xfrm>
          <a:custGeom>
            <a:avLst/>
            <a:gdLst>
              <a:gd name="T0" fmla="*/ 31750 w 1843"/>
              <a:gd name="T1" fmla="*/ 1592262 h 1003"/>
              <a:gd name="T2" fmla="*/ 98425 w 1843"/>
              <a:gd name="T3" fmla="*/ 1592262 h 1003"/>
              <a:gd name="T4" fmla="*/ 161925 w 1843"/>
              <a:gd name="T5" fmla="*/ 1592262 h 1003"/>
              <a:gd name="T6" fmla="*/ 227012 w 1843"/>
              <a:gd name="T7" fmla="*/ 1592262 h 1003"/>
              <a:gd name="T8" fmla="*/ 292100 w 1843"/>
              <a:gd name="T9" fmla="*/ 1592262 h 1003"/>
              <a:gd name="T10" fmla="*/ 357187 w 1843"/>
              <a:gd name="T11" fmla="*/ 1592262 h 1003"/>
              <a:gd name="T12" fmla="*/ 423862 w 1843"/>
              <a:gd name="T13" fmla="*/ 1592262 h 1003"/>
              <a:gd name="T14" fmla="*/ 487362 w 1843"/>
              <a:gd name="T15" fmla="*/ 1592262 h 1003"/>
              <a:gd name="T16" fmla="*/ 552450 w 1843"/>
              <a:gd name="T17" fmla="*/ 1592262 h 1003"/>
              <a:gd name="T18" fmla="*/ 617537 w 1843"/>
              <a:gd name="T19" fmla="*/ 1592262 h 1003"/>
              <a:gd name="T20" fmla="*/ 682625 w 1843"/>
              <a:gd name="T21" fmla="*/ 1592262 h 1003"/>
              <a:gd name="T22" fmla="*/ 747712 w 1843"/>
              <a:gd name="T23" fmla="*/ 1592262 h 1003"/>
              <a:gd name="T24" fmla="*/ 812800 w 1843"/>
              <a:gd name="T25" fmla="*/ 1592262 h 1003"/>
              <a:gd name="T26" fmla="*/ 877887 w 1843"/>
              <a:gd name="T27" fmla="*/ 1592262 h 1003"/>
              <a:gd name="T28" fmla="*/ 941387 w 1843"/>
              <a:gd name="T29" fmla="*/ 1592262 h 1003"/>
              <a:gd name="T30" fmla="*/ 1008062 w 1843"/>
              <a:gd name="T31" fmla="*/ 1592262 h 1003"/>
              <a:gd name="T32" fmla="*/ 1073150 w 1843"/>
              <a:gd name="T33" fmla="*/ 1592262 h 1003"/>
              <a:gd name="T34" fmla="*/ 1138237 w 1843"/>
              <a:gd name="T35" fmla="*/ 1592262 h 1003"/>
              <a:gd name="T36" fmla="*/ 1203325 w 1843"/>
              <a:gd name="T37" fmla="*/ 1592262 h 1003"/>
              <a:gd name="T38" fmla="*/ 1266825 w 1843"/>
              <a:gd name="T39" fmla="*/ 1592262 h 1003"/>
              <a:gd name="T40" fmla="*/ 1300162 w 1843"/>
              <a:gd name="T41" fmla="*/ 1592262 h 1003"/>
              <a:gd name="T42" fmla="*/ 1365250 w 1843"/>
              <a:gd name="T43" fmla="*/ 1589087 h 1003"/>
              <a:gd name="T44" fmla="*/ 1430337 w 1843"/>
              <a:gd name="T45" fmla="*/ 1585912 h 1003"/>
              <a:gd name="T46" fmla="*/ 1495425 w 1843"/>
              <a:gd name="T47" fmla="*/ 1581150 h 1003"/>
              <a:gd name="T48" fmla="*/ 1562100 w 1843"/>
              <a:gd name="T49" fmla="*/ 1577975 h 1003"/>
              <a:gd name="T50" fmla="*/ 1625600 w 1843"/>
              <a:gd name="T51" fmla="*/ 1573212 h 1003"/>
              <a:gd name="T52" fmla="*/ 1690687 w 1843"/>
              <a:gd name="T53" fmla="*/ 1565275 h 1003"/>
              <a:gd name="T54" fmla="*/ 1755775 w 1843"/>
              <a:gd name="T55" fmla="*/ 1555750 h 1003"/>
              <a:gd name="T56" fmla="*/ 1820862 w 1843"/>
              <a:gd name="T57" fmla="*/ 1546225 h 1003"/>
              <a:gd name="T58" fmla="*/ 1885950 w 1843"/>
              <a:gd name="T59" fmla="*/ 1533525 h 1003"/>
              <a:gd name="T60" fmla="*/ 1951037 w 1843"/>
              <a:gd name="T61" fmla="*/ 1519237 h 1003"/>
              <a:gd name="T62" fmla="*/ 2016125 w 1843"/>
              <a:gd name="T63" fmla="*/ 1500187 h 1003"/>
              <a:gd name="T64" fmla="*/ 2079625 w 1843"/>
              <a:gd name="T65" fmla="*/ 1477962 h 1003"/>
              <a:gd name="T66" fmla="*/ 2146300 w 1843"/>
              <a:gd name="T67" fmla="*/ 1452562 h 1003"/>
              <a:gd name="T68" fmla="*/ 2209800 w 1843"/>
              <a:gd name="T69" fmla="*/ 1417637 h 1003"/>
              <a:gd name="T70" fmla="*/ 2276475 w 1843"/>
              <a:gd name="T71" fmla="*/ 1377950 h 1003"/>
              <a:gd name="T72" fmla="*/ 2341562 w 1843"/>
              <a:gd name="T73" fmla="*/ 1328737 h 1003"/>
              <a:gd name="T74" fmla="*/ 2405062 w 1843"/>
              <a:gd name="T75" fmla="*/ 1268412 h 1003"/>
              <a:gd name="T76" fmla="*/ 2471737 w 1843"/>
              <a:gd name="T77" fmla="*/ 1196975 h 1003"/>
              <a:gd name="T78" fmla="*/ 2535237 w 1843"/>
              <a:gd name="T79" fmla="*/ 1109662 h 1003"/>
              <a:gd name="T80" fmla="*/ 2600325 w 1843"/>
              <a:gd name="T81" fmla="*/ 1001712 h 1003"/>
              <a:gd name="T82" fmla="*/ 2667000 w 1843"/>
              <a:gd name="T83" fmla="*/ 871537 h 1003"/>
              <a:gd name="T84" fmla="*/ 2730500 w 1843"/>
              <a:gd name="T85" fmla="*/ 712787 h 1003"/>
              <a:gd name="T86" fmla="*/ 2797175 w 1843"/>
              <a:gd name="T87" fmla="*/ 520700 h 1003"/>
              <a:gd name="T88" fmla="*/ 2860675 w 1843"/>
              <a:gd name="T89" fmla="*/ 284162 h 1003"/>
              <a:gd name="T90" fmla="*/ 2925762 w 1843"/>
              <a:gd name="T91" fmla="*/ 0 h 10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3"/>
              <a:gd name="T139" fmla="*/ 0 h 1003"/>
              <a:gd name="T140" fmla="*/ 1843 w 1843"/>
              <a:gd name="T141" fmla="*/ 1003 h 10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3" h="1003">
                <a:moveTo>
                  <a:pt x="0" y="1003"/>
                </a:moveTo>
                <a:lnTo>
                  <a:pt x="20" y="1003"/>
                </a:lnTo>
                <a:lnTo>
                  <a:pt x="41" y="1003"/>
                </a:lnTo>
                <a:lnTo>
                  <a:pt x="62" y="1003"/>
                </a:lnTo>
                <a:lnTo>
                  <a:pt x="82" y="1003"/>
                </a:lnTo>
                <a:lnTo>
                  <a:pt x="102" y="1003"/>
                </a:lnTo>
                <a:lnTo>
                  <a:pt x="123" y="1003"/>
                </a:lnTo>
                <a:lnTo>
                  <a:pt x="143" y="1003"/>
                </a:lnTo>
                <a:lnTo>
                  <a:pt x="164" y="1003"/>
                </a:lnTo>
                <a:lnTo>
                  <a:pt x="184" y="1003"/>
                </a:lnTo>
                <a:lnTo>
                  <a:pt x="204" y="1003"/>
                </a:lnTo>
                <a:lnTo>
                  <a:pt x="225" y="1003"/>
                </a:lnTo>
                <a:lnTo>
                  <a:pt x="246" y="1003"/>
                </a:lnTo>
                <a:lnTo>
                  <a:pt x="267" y="1003"/>
                </a:lnTo>
                <a:lnTo>
                  <a:pt x="286" y="1003"/>
                </a:lnTo>
                <a:lnTo>
                  <a:pt x="307" y="1003"/>
                </a:lnTo>
                <a:lnTo>
                  <a:pt x="328" y="1003"/>
                </a:lnTo>
                <a:lnTo>
                  <a:pt x="348" y="1003"/>
                </a:lnTo>
                <a:lnTo>
                  <a:pt x="369" y="1003"/>
                </a:lnTo>
                <a:lnTo>
                  <a:pt x="389" y="1003"/>
                </a:lnTo>
                <a:lnTo>
                  <a:pt x="409" y="1003"/>
                </a:lnTo>
                <a:lnTo>
                  <a:pt x="430" y="1003"/>
                </a:lnTo>
                <a:lnTo>
                  <a:pt x="451" y="1003"/>
                </a:lnTo>
                <a:lnTo>
                  <a:pt x="471" y="1003"/>
                </a:lnTo>
                <a:lnTo>
                  <a:pt x="491" y="1003"/>
                </a:lnTo>
                <a:lnTo>
                  <a:pt x="512" y="1003"/>
                </a:lnTo>
                <a:lnTo>
                  <a:pt x="532" y="1003"/>
                </a:lnTo>
                <a:lnTo>
                  <a:pt x="553" y="1003"/>
                </a:lnTo>
                <a:lnTo>
                  <a:pt x="574" y="1003"/>
                </a:lnTo>
                <a:lnTo>
                  <a:pt x="593" y="1003"/>
                </a:lnTo>
                <a:lnTo>
                  <a:pt x="614" y="1003"/>
                </a:lnTo>
                <a:lnTo>
                  <a:pt x="635" y="1003"/>
                </a:lnTo>
                <a:lnTo>
                  <a:pt x="656" y="1003"/>
                </a:lnTo>
                <a:lnTo>
                  <a:pt x="676" y="1003"/>
                </a:lnTo>
                <a:lnTo>
                  <a:pt x="696" y="1003"/>
                </a:lnTo>
                <a:lnTo>
                  <a:pt x="717" y="1003"/>
                </a:lnTo>
                <a:lnTo>
                  <a:pt x="737" y="1003"/>
                </a:lnTo>
                <a:lnTo>
                  <a:pt x="758" y="1003"/>
                </a:lnTo>
                <a:lnTo>
                  <a:pt x="779" y="1003"/>
                </a:lnTo>
                <a:lnTo>
                  <a:pt x="798" y="1003"/>
                </a:lnTo>
                <a:lnTo>
                  <a:pt x="819" y="1003"/>
                </a:lnTo>
                <a:lnTo>
                  <a:pt x="840" y="1002"/>
                </a:lnTo>
                <a:lnTo>
                  <a:pt x="860" y="1001"/>
                </a:lnTo>
                <a:lnTo>
                  <a:pt x="881" y="999"/>
                </a:lnTo>
                <a:lnTo>
                  <a:pt x="901" y="999"/>
                </a:lnTo>
                <a:lnTo>
                  <a:pt x="921" y="998"/>
                </a:lnTo>
                <a:lnTo>
                  <a:pt x="942" y="996"/>
                </a:lnTo>
                <a:lnTo>
                  <a:pt x="963" y="995"/>
                </a:lnTo>
                <a:lnTo>
                  <a:pt x="984" y="994"/>
                </a:lnTo>
                <a:lnTo>
                  <a:pt x="1003" y="992"/>
                </a:lnTo>
                <a:lnTo>
                  <a:pt x="1024" y="991"/>
                </a:lnTo>
                <a:lnTo>
                  <a:pt x="1045" y="988"/>
                </a:lnTo>
                <a:lnTo>
                  <a:pt x="1065" y="986"/>
                </a:lnTo>
                <a:lnTo>
                  <a:pt x="1086" y="983"/>
                </a:lnTo>
                <a:lnTo>
                  <a:pt x="1106" y="980"/>
                </a:lnTo>
                <a:lnTo>
                  <a:pt x="1126" y="977"/>
                </a:lnTo>
                <a:lnTo>
                  <a:pt x="1147" y="974"/>
                </a:lnTo>
                <a:lnTo>
                  <a:pt x="1168" y="970"/>
                </a:lnTo>
                <a:lnTo>
                  <a:pt x="1188" y="966"/>
                </a:lnTo>
                <a:lnTo>
                  <a:pt x="1208" y="961"/>
                </a:lnTo>
                <a:lnTo>
                  <a:pt x="1229" y="957"/>
                </a:lnTo>
                <a:lnTo>
                  <a:pt x="1249" y="951"/>
                </a:lnTo>
                <a:lnTo>
                  <a:pt x="1270" y="945"/>
                </a:lnTo>
                <a:lnTo>
                  <a:pt x="1291" y="939"/>
                </a:lnTo>
                <a:lnTo>
                  <a:pt x="1310" y="931"/>
                </a:lnTo>
                <a:lnTo>
                  <a:pt x="1331" y="923"/>
                </a:lnTo>
                <a:lnTo>
                  <a:pt x="1352" y="915"/>
                </a:lnTo>
                <a:lnTo>
                  <a:pt x="1373" y="905"/>
                </a:lnTo>
                <a:lnTo>
                  <a:pt x="1392" y="893"/>
                </a:lnTo>
                <a:lnTo>
                  <a:pt x="1413" y="881"/>
                </a:lnTo>
                <a:lnTo>
                  <a:pt x="1434" y="868"/>
                </a:lnTo>
                <a:lnTo>
                  <a:pt x="1454" y="853"/>
                </a:lnTo>
                <a:lnTo>
                  <a:pt x="1475" y="837"/>
                </a:lnTo>
                <a:lnTo>
                  <a:pt x="1495" y="820"/>
                </a:lnTo>
                <a:lnTo>
                  <a:pt x="1515" y="799"/>
                </a:lnTo>
                <a:lnTo>
                  <a:pt x="1536" y="778"/>
                </a:lnTo>
                <a:lnTo>
                  <a:pt x="1557" y="754"/>
                </a:lnTo>
                <a:lnTo>
                  <a:pt x="1577" y="728"/>
                </a:lnTo>
                <a:lnTo>
                  <a:pt x="1597" y="699"/>
                </a:lnTo>
                <a:lnTo>
                  <a:pt x="1618" y="667"/>
                </a:lnTo>
                <a:lnTo>
                  <a:pt x="1638" y="631"/>
                </a:lnTo>
                <a:lnTo>
                  <a:pt x="1659" y="592"/>
                </a:lnTo>
                <a:lnTo>
                  <a:pt x="1680" y="549"/>
                </a:lnTo>
                <a:lnTo>
                  <a:pt x="1699" y="501"/>
                </a:lnTo>
                <a:lnTo>
                  <a:pt x="1720" y="449"/>
                </a:lnTo>
                <a:lnTo>
                  <a:pt x="1741" y="392"/>
                </a:lnTo>
                <a:lnTo>
                  <a:pt x="1762" y="328"/>
                </a:lnTo>
                <a:lnTo>
                  <a:pt x="1782" y="258"/>
                </a:lnTo>
                <a:lnTo>
                  <a:pt x="1802" y="179"/>
                </a:lnTo>
                <a:lnTo>
                  <a:pt x="1823" y="95"/>
                </a:lnTo>
                <a:lnTo>
                  <a:pt x="1843" y="0"/>
                </a:lnTo>
              </a:path>
            </a:pathLst>
          </a:cu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393" name="Rectangle 1049"/>
          <p:cNvSpPr>
            <a:spLocks noChangeArrowheads="1"/>
          </p:cNvSpPr>
          <p:nvPr/>
        </p:nvSpPr>
        <p:spPr bwMode="auto">
          <a:xfrm>
            <a:off x="2273300" y="4435475"/>
            <a:ext cx="10782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Time in Years</a:t>
            </a:r>
            <a:endParaRPr lang="en-US">
              <a:solidFill>
                <a:srgbClr val="FFFF00"/>
              </a:solidFill>
              <a:latin typeface="Arial" charset="0"/>
            </a:endParaRPr>
          </a:p>
        </p:txBody>
      </p:sp>
      <p:sp>
        <p:nvSpPr>
          <p:cNvPr id="58394" name="Rectangle 1050"/>
          <p:cNvSpPr>
            <a:spLocks noChangeArrowheads="1"/>
          </p:cNvSpPr>
          <p:nvPr/>
        </p:nvSpPr>
        <p:spPr bwMode="auto">
          <a:xfrm rot="-5400000">
            <a:off x="292624" y="2983141"/>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CA125</a:t>
            </a:r>
            <a:endParaRPr lang="en-US">
              <a:solidFill>
                <a:srgbClr val="FFFF00"/>
              </a:solidFill>
              <a:latin typeface="Arial" charset="0"/>
            </a:endParaRPr>
          </a:p>
        </p:txBody>
      </p:sp>
      <p:sp>
        <p:nvSpPr>
          <p:cNvPr id="58395" name="Rectangle 1051"/>
          <p:cNvSpPr>
            <a:spLocks noChangeArrowheads="1"/>
          </p:cNvSpPr>
          <p:nvPr/>
        </p:nvSpPr>
        <p:spPr bwMode="auto">
          <a:xfrm>
            <a:off x="1225550" y="1592263"/>
            <a:ext cx="31338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Expected CA125 Levels in Woman with</a:t>
            </a:r>
            <a:endParaRPr lang="en-US">
              <a:solidFill>
                <a:srgbClr val="FFFF00"/>
              </a:solidFill>
              <a:latin typeface="Arial" charset="0"/>
            </a:endParaRPr>
          </a:p>
        </p:txBody>
      </p:sp>
      <p:sp>
        <p:nvSpPr>
          <p:cNvPr id="58396" name="Rectangle 1052"/>
          <p:cNvSpPr>
            <a:spLocks noChangeArrowheads="1"/>
          </p:cNvSpPr>
          <p:nvPr/>
        </p:nvSpPr>
        <p:spPr bwMode="auto">
          <a:xfrm>
            <a:off x="1136650" y="1771650"/>
            <a:ext cx="3315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Ovarian Cancer Prior to Clinical Detection</a:t>
            </a:r>
            <a:endParaRPr lang="en-US">
              <a:solidFill>
                <a:srgbClr val="FFFF00"/>
              </a:solidFill>
              <a:latin typeface="Arial" charset="0"/>
            </a:endParaRPr>
          </a:p>
        </p:txBody>
      </p:sp>
      <p:sp>
        <p:nvSpPr>
          <p:cNvPr id="58397" name="Rectangle 1053"/>
          <p:cNvSpPr>
            <a:spLocks noChangeArrowheads="1"/>
          </p:cNvSpPr>
          <p:nvPr/>
        </p:nvSpPr>
        <p:spPr bwMode="auto">
          <a:xfrm>
            <a:off x="2640013" y="393223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700">
                <a:solidFill>
                  <a:srgbClr val="FFFF00"/>
                </a:solidFill>
                <a:latin typeface="Arial" charset="0"/>
              </a:rPr>
              <a:t>*</a:t>
            </a:r>
            <a:endParaRPr lang="en-US">
              <a:solidFill>
                <a:srgbClr val="FFFF00"/>
              </a:solidFill>
              <a:latin typeface="Arial" charset="0"/>
            </a:endParaRPr>
          </a:p>
        </p:txBody>
      </p:sp>
      <p:sp>
        <p:nvSpPr>
          <p:cNvPr id="58398" name="Rectangle 1054"/>
          <p:cNvSpPr>
            <a:spLocks noChangeArrowheads="1"/>
          </p:cNvSpPr>
          <p:nvPr/>
        </p:nvSpPr>
        <p:spPr bwMode="auto">
          <a:xfrm>
            <a:off x="4256088" y="2335213"/>
            <a:ext cx="92075" cy="889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399" name="Rectangle 1055"/>
          <p:cNvSpPr>
            <a:spLocks noChangeArrowheads="1"/>
          </p:cNvSpPr>
          <p:nvPr/>
        </p:nvSpPr>
        <p:spPr bwMode="auto">
          <a:xfrm>
            <a:off x="1376363" y="3768725"/>
            <a:ext cx="669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Flat Profile</a:t>
            </a:r>
            <a:endParaRPr lang="en-US">
              <a:solidFill>
                <a:srgbClr val="FFFF00"/>
              </a:solidFill>
              <a:latin typeface="Arial" charset="0"/>
            </a:endParaRPr>
          </a:p>
        </p:txBody>
      </p:sp>
      <p:sp>
        <p:nvSpPr>
          <p:cNvPr id="58400" name="Rectangle 1056"/>
          <p:cNvSpPr>
            <a:spLocks noChangeArrowheads="1"/>
          </p:cNvSpPr>
          <p:nvPr/>
        </p:nvSpPr>
        <p:spPr bwMode="auto">
          <a:xfrm>
            <a:off x="2351088" y="3708400"/>
            <a:ext cx="10179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Tumor Inception</a:t>
            </a:r>
            <a:endParaRPr lang="en-US">
              <a:solidFill>
                <a:srgbClr val="FFFF00"/>
              </a:solidFill>
              <a:latin typeface="Arial" charset="0"/>
            </a:endParaRPr>
          </a:p>
        </p:txBody>
      </p:sp>
      <p:sp>
        <p:nvSpPr>
          <p:cNvPr id="58401" name="Rectangle 1057"/>
          <p:cNvSpPr>
            <a:spLocks noChangeArrowheads="1"/>
          </p:cNvSpPr>
          <p:nvPr/>
        </p:nvSpPr>
        <p:spPr bwMode="auto">
          <a:xfrm>
            <a:off x="3152775" y="2295525"/>
            <a:ext cx="1082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Clinical Detection</a:t>
            </a:r>
            <a:endParaRPr lang="en-US">
              <a:solidFill>
                <a:srgbClr val="FFFF00"/>
              </a:solidFill>
              <a:latin typeface="Arial" charset="0"/>
            </a:endParaRPr>
          </a:p>
        </p:txBody>
      </p:sp>
      <p:sp>
        <p:nvSpPr>
          <p:cNvPr id="58402" name="Rectangle 1058"/>
          <p:cNvSpPr>
            <a:spLocks noChangeArrowheads="1"/>
          </p:cNvSpPr>
          <p:nvPr/>
        </p:nvSpPr>
        <p:spPr bwMode="auto">
          <a:xfrm>
            <a:off x="2941638" y="3121025"/>
            <a:ext cx="9121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dirty="0" smtClean="0">
                <a:solidFill>
                  <a:srgbClr val="FFFF00"/>
                </a:solidFill>
                <a:latin typeface="Arial" charset="0"/>
              </a:rPr>
              <a:t>Doubling Time</a:t>
            </a:r>
            <a:endParaRPr lang="en-US" dirty="0">
              <a:solidFill>
                <a:srgbClr val="FFFF00"/>
              </a:solidFill>
              <a:latin typeface="Arial" charset="0"/>
            </a:endParaRPr>
          </a:p>
        </p:txBody>
      </p:sp>
      <p:sp>
        <p:nvSpPr>
          <p:cNvPr id="58403" name="Rectangle 1059"/>
          <p:cNvSpPr>
            <a:spLocks noChangeArrowheads="1"/>
          </p:cNvSpPr>
          <p:nvPr/>
        </p:nvSpPr>
        <p:spPr bwMode="auto">
          <a:xfrm>
            <a:off x="5724128" y="2167309"/>
            <a:ext cx="3144838" cy="1909763"/>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404" name="Rectangle 1060"/>
          <p:cNvSpPr>
            <a:spLocks noChangeArrowheads="1"/>
          </p:cNvSpPr>
          <p:nvPr/>
        </p:nvSpPr>
        <p:spPr bwMode="auto">
          <a:xfrm>
            <a:off x="5724128" y="4080097"/>
            <a:ext cx="3144838" cy="0"/>
          </a:xfrm>
          <a:prstGeom prst="rect">
            <a:avLst/>
          </a:prstGeom>
          <a:solidFill>
            <a:schemeClr val="bg1"/>
          </a:solidFill>
          <a:ln w="0">
            <a:solidFill>
              <a:schemeClr val="bg1"/>
            </a:solidFill>
            <a:miter lim="800000"/>
            <a:headEnd/>
            <a:tailEnd/>
          </a:ln>
        </p:spPr>
        <p:txBody>
          <a:bodyPr/>
          <a:lstStyle/>
          <a:p>
            <a:endParaRPr lang="en-US">
              <a:solidFill>
                <a:srgbClr val="FFFF00"/>
              </a:solidFill>
            </a:endParaRPr>
          </a:p>
        </p:txBody>
      </p:sp>
      <p:sp>
        <p:nvSpPr>
          <p:cNvPr id="58405" name="Line 1061"/>
          <p:cNvSpPr>
            <a:spLocks noChangeShapeType="1"/>
          </p:cNvSpPr>
          <p:nvPr/>
        </p:nvSpPr>
        <p:spPr bwMode="auto">
          <a:xfrm flipV="1">
            <a:off x="5811838" y="4054475"/>
            <a:ext cx="1587"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06" name="Line 1062"/>
          <p:cNvSpPr>
            <a:spLocks noChangeShapeType="1"/>
          </p:cNvSpPr>
          <p:nvPr/>
        </p:nvSpPr>
        <p:spPr bwMode="auto">
          <a:xfrm flipV="1">
            <a:off x="6462713" y="4054475"/>
            <a:ext cx="1587"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07" name="Line 1063"/>
          <p:cNvSpPr>
            <a:spLocks noChangeShapeType="1"/>
          </p:cNvSpPr>
          <p:nvPr/>
        </p:nvSpPr>
        <p:spPr bwMode="auto">
          <a:xfrm flipV="1">
            <a:off x="7112000"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08" name="Line 1064"/>
          <p:cNvSpPr>
            <a:spLocks noChangeShapeType="1"/>
          </p:cNvSpPr>
          <p:nvPr/>
        </p:nvSpPr>
        <p:spPr bwMode="auto">
          <a:xfrm flipV="1">
            <a:off x="7762875"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09" name="Line 1065"/>
          <p:cNvSpPr>
            <a:spLocks noChangeShapeType="1"/>
          </p:cNvSpPr>
          <p:nvPr/>
        </p:nvSpPr>
        <p:spPr bwMode="auto">
          <a:xfrm flipV="1">
            <a:off x="8413750" y="4054475"/>
            <a:ext cx="1588"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10" name="Rectangle 1066"/>
          <p:cNvSpPr>
            <a:spLocks noChangeArrowheads="1"/>
          </p:cNvSpPr>
          <p:nvPr/>
        </p:nvSpPr>
        <p:spPr bwMode="auto">
          <a:xfrm>
            <a:off x="5761038"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0</a:t>
            </a:r>
            <a:endParaRPr lang="en-US">
              <a:solidFill>
                <a:srgbClr val="FFFF00"/>
              </a:solidFill>
              <a:latin typeface="Arial" charset="0"/>
            </a:endParaRPr>
          </a:p>
        </p:txBody>
      </p:sp>
      <p:sp>
        <p:nvSpPr>
          <p:cNvPr id="58411" name="Rectangle 1067"/>
          <p:cNvSpPr>
            <a:spLocks noChangeArrowheads="1"/>
          </p:cNvSpPr>
          <p:nvPr/>
        </p:nvSpPr>
        <p:spPr bwMode="auto">
          <a:xfrm>
            <a:off x="6410325"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a:t>
            </a:r>
            <a:endParaRPr lang="en-US">
              <a:solidFill>
                <a:srgbClr val="FFFF00"/>
              </a:solidFill>
              <a:latin typeface="Arial" charset="0"/>
            </a:endParaRPr>
          </a:p>
        </p:txBody>
      </p:sp>
      <p:sp>
        <p:nvSpPr>
          <p:cNvPr id="58412" name="Rectangle 1068"/>
          <p:cNvSpPr>
            <a:spLocks noChangeArrowheads="1"/>
          </p:cNvSpPr>
          <p:nvPr/>
        </p:nvSpPr>
        <p:spPr bwMode="auto">
          <a:xfrm>
            <a:off x="7061200"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2</a:t>
            </a:r>
            <a:endParaRPr lang="en-US">
              <a:solidFill>
                <a:srgbClr val="FFFF00"/>
              </a:solidFill>
              <a:latin typeface="Arial" charset="0"/>
            </a:endParaRPr>
          </a:p>
        </p:txBody>
      </p:sp>
      <p:sp>
        <p:nvSpPr>
          <p:cNvPr id="58413" name="Rectangle 1069"/>
          <p:cNvSpPr>
            <a:spLocks noChangeArrowheads="1"/>
          </p:cNvSpPr>
          <p:nvPr/>
        </p:nvSpPr>
        <p:spPr bwMode="auto">
          <a:xfrm>
            <a:off x="7712075"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3</a:t>
            </a:r>
            <a:endParaRPr lang="en-US">
              <a:solidFill>
                <a:srgbClr val="FFFF00"/>
              </a:solidFill>
              <a:latin typeface="Arial" charset="0"/>
            </a:endParaRPr>
          </a:p>
        </p:txBody>
      </p:sp>
      <p:sp>
        <p:nvSpPr>
          <p:cNvPr id="58414" name="Rectangle 1070"/>
          <p:cNvSpPr>
            <a:spLocks noChangeArrowheads="1"/>
          </p:cNvSpPr>
          <p:nvPr/>
        </p:nvSpPr>
        <p:spPr bwMode="auto">
          <a:xfrm>
            <a:off x="8361363" y="41624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4</a:t>
            </a:r>
            <a:endParaRPr lang="en-US">
              <a:solidFill>
                <a:srgbClr val="FFFF00"/>
              </a:solidFill>
              <a:latin typeface="Arial" charset="0"/>
            </a:endParaRPr>
          </a:p>
        </p:txBody>
      </p:sp>
      <p:sp>
        <p:nvSpPr>
          <p:cNvPr id="58416" name="Line 1072"/>
          <p:cNvSpPr>
            <a:spLocks noChangeShapeType="1"/>
          </p:cNvSpPr>
          <p:nvPr/>
        </p:nvSpPr>
        <p:spPr bwMode="auto">
          <a:xfrm>
            <a:off x="5616575" y="3836988"/>
            <a:ext cx="77788"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17" name="Line 1073"/>
          <p:cNvSpPr>
            <a:spLocks noChangeShapeType="1"/>
          </p:cNvSpPr>
          <p:nvPr/>
        </p:nvSpPr>
        <p:spPr bwMode="auto">
          <a:xfrm>
            <a:off x="5616575" y="3638550"/>
            <a:ext cx="77788" cy="1588"/>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18" name="Line 1074"/>
          <p:cNvSpPr>
            <a:spLocks noChangeShapeType="1"/>
          </p:cNvSpPr>
          <p:nvPr/>
        </p:nvSpPr>
        <p:spPr bwMode="auto">
          <a:xfrm>
            <a:off x="5616575" y="3176588"/>
            <a:ext cx="77788"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19" name="Line 1075"/>
          <p:cNvSpPr>
            <a:spLocks noChangeShapeType="1"/>
          </p:cNvSpPr>
          <p:nvPr/>
        </p:nvSpPr>
        <p:spPr bwMode="auto">
          <a:xfrm>
            <a:off x="5616575" y="2976563"/>
            <a:ext cx="77788"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20" name="Line 1076"/>
          <p:cNvSpPr>
            <a:spLocks noChangeShapeType="1"/>
          </p:cNvSpPr>
          <p:nvPr/>
        </p:nvSpPr>
        <p:spPr bwMode="auto">
          <a:xfrm>
            <a:off x="5616575" y="2516188"/>
            <a:ext cx="77788"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21" name="Line 1077"/>
          <p:cNvSpPr>
            <a:spLocks noChangeShapeType="1"/>
          </p:cNvSpPr>
          <p:nvPr/>
        </p:nvSpPr>
        <p:spPr bwMode="auto">
          <a:xfrm>
            <a:off x="5616575" y="2201863"/>
            <a:ext cx="77788" cy="15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58422" name="Rectangle 1078"/>
          <p:cNvSpPr>
            <a:spLocks noChangeArrowheads="1"/>
          </p:cNvSpPr>
          <p:nvPr/>
        </p:nvSpPr>
        <p:spPr bwMode="auto">
          <a:xfrm>
            <a:off x="5499100" y="376396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5</a:t>
            </a:r>
            <a:endParaRPr lang="en-US">
              <a:solidFill>
                <a:srgbClr val="FFFF00"/>
              </a:solidFill>
              <a:latin typeface="Arial" charset="0"/>
            </a:endParaRPr>
          </a:p>
        </p:txBody>
      </p:sp>
      <p:sp>
        <p:nvSpPr>
          <p:cNvPr id="58423" name="Rectangle 1079"/>
          <p:cNvSpPr>
            <a:spLocks noChangeArrowheads="1"/>
          </p:cNvSpPr>
          <p:nvPr/>
        </p:nvSpPr>
        <p:spPr bwMode="auto">
          <a:xfrm>
            <a:off x="5397500" y="356552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10</a:t>
            </a:r>
            <a:endParaRPr lang="en-US">
              <a:solidFill>
                <a:srgbClr val="FFFF00"/>
              </a:solidFill>
              <a:latin typeface="Arial" charset="0"/>
            </a:endParaRPr>
          </a:p>
        </p:txBody>
      </p:sp>
      <p:sp>
        <p:nvSpPr>
          <p:cNvPr id="58424" name="Rectangle 1080"/>
          <p:cNvSpPr>
            <a:spLocks noChangeArrowheads="1"/>
          </p:cNvSpPr>
          <p:nvPr/>
        </p:nvSpPr>
        <p:spPr bwMode="auto">
          <a:xfrm>
            <a:off x="5397500" y="310356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50</a:t>
            </a:r>
            <a:endParaRPr lang="en-US">
              <a:solidFill>
                <a:srgbClr val="FFFF00"/>
              </a:solidFill>
              <a:latin typeface="Arial" charset="0"/>
            </a:endParaRPr>
          </a:p>
        </p:txBody>
      </p:sp>
      <p:sp>
        <p:nvSpPr>
          <p:cNvPr id="58425" name="Rectangle 1081"/>
          <p:cNvSpPr>
            <a:spLocks noChangeArrowheads="1"/>
          </p:cNvSpPr>
          <p:nvPr/>
        </p:nvSpPr>
        <p:spPr bwMode="auto">
          <a:xfrm>
            <a:off x="5294313" y="2903538"/>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100</a:t>
            </a:r>
            <a:endParaRPr lang="en-US">
              <a:solidFill>
                <a:srgbClr val="FFFF00"/>
              </a:solidFill>
              <a:latin typeface="Arial" charset="0"/>
            </a:endParaRPr>
          </a:p>
        </p:txBody>
      </p:sp>
      <p:sp>
        <p:nvSpPr>
          <p:cNvPr id="58426" name="Rectangle 1082"/>
          <p:cNvSpPr>
            <a:spLocks noChangeArrowheads="1"/>
          </p:cNvSpPr>
          <p:nvPr/>
        </p:nvSpPr>
        <p:spPr bwMode="auto">
          <a:xfrm>
            <a:off x="5294313" y="2441575"/>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500</a:t>
            </a:r>
            <a:endParaRPr lang="en-US">
              <a:solidFill>
                <a:srgbClr val="FFFF00"/>
              </a:solidFill>
              <a:latin typeface="Arial" charset="0"/>
            </a:endParaRPr>
          </a:p>
        </p:txBody>
      </p:sp>
      <p:sp>
        <p:nvSpPr>
          <p:cNvPr id="58427" name="Rectangle 1083"/>
          <p:cNvSpPr>
            <a:spLocks noChangeArrowheads="1"/>
          </p:cNvSpPr>
          <p:nvPr/>
        </p:nvSpPr>
        <p:spPr bwMode="auto">
          <a:xfrm>
            <a:off x="5192713" y="2128838"/>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1500</a:t>
            </a:r>
            <a:endParaRPr lang="en-US">
              <a:solidFill>
                <a:srgbClr val="FFFF00"/>
              </a:solidFill>
              <a:latin typeface="Arial" charset="0"/>
            </a:endParaRPr>
          </a:p>
        </p:txBody>
      </p:sp>
      <p:sp>
        <p:nvSpPr>
          <p:cNvPr id="58428" name="Freeform 1084"/>
          <p:cNvSpPr>
            <a:spLocks/>
          </p:cNvSpPr>
          <p:nvPr/>
        </p:nvSpPr>
        <p:spPr bwMode="auto">
          <a:xfrm>
            <a:off x="5811838" y="2232025"/>
            <a:ext cx="2927350" cy="1406525"/>
          </a:xfrm>
          <a:custGeom>
            <a:avLst/>
            <a:gdLst>
              <a:gd name="T0" fmla="*/ 33338 w 1844"/>
              <a:gd name="T1" fmla="*/ 1406525 h 886"/>
              <a:gd name="T2" fmla="*/ 96838 w 1844"/>
              <a:gd name="T3" fmla="*/ 1406525 h 886"/>
              <a:gd name="T4" fmla="*/ 161925 w 1844"/>
              <a:gd name="T5" fmla="*/ 1406525 h 886"/>
              <a:gd name="T6" fmla="*/ 227013 w 1844"/>
              <a:gd name="T7" fmla="*/ 1406525 h 886"/>
              <a:gd name="T8" fmla="*/ 292100 w 1844"/>
              <a:gd name="T9" fmla="*/ 1406525 h 886"/>
              <a:gd name="T10" fmla="*/ 357188 w 1844"/>
              <a:gd name="T11" fmla="*/ 1406525 h 886"/>
              <a:gd name="T12" fmla="*/ 422275 w 1844"/>
              <a:gd name="T13" fmla="*/ 1406525 h 886"/>
              <a:gd name="T14" fmla="*/ 487363 w 1844"/>
              <a:gd name="T15" fmla="*/ 1406525 h 886"/>
              <a:gd name="T16" fmla="*/ 550863 w 1844"/>
              <a:gd name="T17" fmla="*/ 1406525 h 886"/>
              <a:gd name="T18" fmla="*/ 617538 w 1844"/>
              <a:gd name="T19" fmla="*/ 1406525 h 886"/>
              <a:gd name="T20" fmla="*/ 682625 w 1844"/>
              <a:gd name="T21" fmla="*/ 1406525 h 886"/>
              <a:gd name="T22" fmla="*/ 747713 w 1844"/>
              <a:gd name="T23" fmla="*/ 1406525 h 886"/>
              <a:gd name="T24" fmla="*/ 812800 w 1844"/>
              <a:gd name="T25" fmla="*/ 1406525 h 886"/>
              <a:gd name="T26" fmla="*/ 876300 w 1844"/>
              <a:gd name="T27" fmla="*/ 1406525 h 886"/>
              <a:gd name="T28" fmla="*/ 942975 w 1844"/>
              <a:gd name="T29" fmla="*/ 1406525 h 886"/>
              <a:gd name="T30" fmla="*/ 1008063 w 1844"/>
              <a:gd name="T31" fmla="*/ 1406525 h 886"/>
              <a:gd name="T32" fmla="*/ 1071563 w 1844"/>
              <a:gd name="T33" fmla="*/ 1406525 h 886"/>
              <a:gd name="T34" fmla="*/ 1138238 w 1844"/>
              <a:gd name="T35" fmla="*/ 1406525 h 886"/>
              <a:gd name="T36" fmla="*/ 1201738 w 1844"/>
              <a:gd name="T37" fmla="*/ 1406525 h 886"/>
              <a:gd name="T38" fmla="*/ 1268413 w 1844"/>
              <a:gd name="T39" fmla="*/ 1406525 h 886"/>
              <a:gd name="T40" fmla="*/ 1300163 w 1844"/>
              <a:gd name="T41" fmla="*/ 1406525 h 886"/>
              <a:gd name="T42" fmla="*/ 1365250 w 1844"/>
              <a:gd name="T43" fmla="*/ 1349375 h 886"/>
              <a:gd name="T44" fmla="*/ 1430338 w 1844"/>
              <a:gd name="T45" fmla="*/ 1292225 h 886"/>
              <a:gd name="T46" fmla="*/ 1493838 w 1844"/>
              <a:gd name="T47" fmla="*/ 1238250 h 886"/>
              <a:gd name="T48" fmla="*/ 1560513 w 1844"/>
              <a:gd name="T49" fmla="*/ 1181100 h 886"/>
              <a:gd name="T50" fmla="*/ 1625600 w 1844"/>
              <a:gd name="T51" fmla="*/ 1123950 h 886"/>
              <a:gd name="T52" fmla="*/ 1689100 w 1844"/>
              <a:gd name="T53" fmla="*/ 1066800 h 886"/>
              <a:gd name="T54" fmla="*/ 1755775 w 1844"/>
              <a:gd name="T55" fmla="*/ 1012825 h 886"/>
              <a:gd name="T56" fmla="*/ 1819275 w 1844"/>
              <a:gd name="T57" fmla="*/ 955675 h 886"/>
              <a:gd name="T58" fmla="*/ 1885950 w 1844"/>
              <a:gd name="T59" fmla="*/ 898525 h 886"/>
              <a:gd name="T60" fmla="*/ 1951038 w 1844"/>
              <a:gd name="T61" fmla="*/ 844550 h 886"/>
              <a:gd name="T62" fmla="*/ 2014538 w 1844"/>
              <a:gd name="T63" fmla="*/ 787400 h 886"/>
              <a:gd name="T64" fmla="*/ 2081213 w 1844"/>
              <a:gd name="T65" fmla="*/ 730250 h 886"/>
              <a:gd name="T66" fmla="*/ 2144713 w 1844"/>
              <a:gd name="T67" fmla="*/ 673100 h 886"/>
              <a:gd name="T68" fmla="*/ 2209800 w 1844"/>
              <a:gd name="T69" fmla="*/ 619125 h 886"/>
              <a:gd name="T70" fmla="*/ 2276475 w 1844"/>
              <a:gd name="T71" fmla="*/ 561975 h 886"/>
              <a:gd name="T72" fmla="*/ 2339975 w 1844"/>
              <a:gd name="T73" fmla="*/ 504825 h 886"/>
              <a:gd name="T74" fmla="*/ 2406650 w 1844"/>
              <a:gd name="T75" fmla="*/ 449263 h 886"/>
              <a:gd name="T76" fmla="*/ 2470150 w 1844"/>
              <a:gd name="T77" fmla="*/ 393700 h 886"/>
              <a:gd name="T78" fmla="*/ 2535238 w 1844"/>
              <a:gd name="T79" fmla="*/ 336550 h 886"/>
              <a:gd name="T80" fmla="*/ 2601913 w 1844"/>
              <a:gd name="T81" fmla="*/ 279400 h 886"/>
              <a:gd name="T82" fmla="*/ 2665413 w 1844"/>
              <a:gd name="T83" fmla="*/ 225425 h 886"/>
              <a:gd name="T84" fmla="*/ 2730500 w 1844"/>
              <a:gd name="T85" fmla="*/ 168275 h 886"/>
              <a:gd name="T86" fmla="*/ 2795588 w 1844"/>
              <a:gd name="T87" fmla="*/ 111125 h 886"/>
              <a:gd name="T88" fmla="*/ 2860675 w 1844"/>
              <a:gd name="T89" fmla="*/ 55563 h 886"/>
              <a:gd name="T90" fmla="*/ 2927350 w 1844"/>
              <a:gd name="T91" fmla="*/ 0 h 8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4"/>
              <a:gd name="T139" fmla="*/ 0 h 886"/>
              <a:gd name="T140" fmla="*/ 1844 w 1844"/>
              <a:gd name="T141" fmla="*/ 886 h 8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4" h="886">
                <a:moveTo>
                  <a:pt x="0" y="886"/>
                </a:moveTo>
                <a:lnTo>
                  <a:pt x="21" y="886"/>
                </a:lnTo>
                <a:lnTo>
                  <a:pt x="40" y="886"/>
                </a:lnTo>
                <a:lnTo>
                  <a:pt x="61" y="886"/>
                </a:lnTo>
                <a:lnTo>
                  <a:pt x="82" y="886"/>
                </a:lnTo>
                <a:lnTo>
                  <a:pt x="102" y="886"/>
                </a:lnTo>
                <a:lnTo>
                  <a:pt x="123" y="886"/>
                </a:lnTo>
                <a:lnTo>
                  <a:pt x="143" y="886"/>
                </a:lnTo>
                <a:lnTo>
                  <a:pt x="163" y="886"/>
                </a:lnTo>
                <a:lnTo>
                  <a:pt x="184" y="886"/>
                </a:lnTo>
                <a:lnTo>
                  <a:pt x="205" y="886"/>
                </a:lnTo>
                <a:lnTo>
                  <a:pt x="225" y="886"/>
                </a:lnTo>
                <a:lnTo>
                  <a:pt x="245" y="886"/>
                </a:lnTo>
                <a:lnTo>
                  <a:pt x="266" y="886"/>
                </a:lnTo>
                <a:lnTo>
                  <a:pt x="286" y="886"/>
                </a:lnTo>
                <a:lnTo>
                  <a:pt x="307" y="886"/>
                </a:lnTo>
                <a:lnTo>
                  <a:pt x="328" y="886"/>
                </a:lnTo>
                <a:lnTo>
                  <a:pt x="347" y="886"/>
                </a:lnTo>
                <a:lnTo>
                  <a:pt x="368" y="886"/>
                </a:lnTo>
                <a:lnTo>
                  <a:pt x="389" y="886"/>
                </a:lnTo>
                <a:lnTo>
                  <a:pt x="410" y="886"/>
                </a:lnTo>
                <a:lnTo>
                  <a:pt x="430" y="886"/>
                </a:lnTo>
                <a:lnTo>
                  <a:pt x="450" y="886"/>
                </a:lnTo>
                <a:lnTo>
                  <a:pt x="471" y="886"/>
                </a:lnTo>
                <a:lnTo>
                  <a:pt x="491" y="886"/>
                </a:lnTo>
                <a:lnTo>
                  <a:pt x="512" y="886"/>
                </a:lnTo>
                <a:lnTo>
                  <a:pt x="533" y="886"/>
                </a:lnTo>
                <a:lnTo>
                  <a:pt x="552" y="886"/>
                </a:lnTo>
                <a:lnTo>
                  <a:pt x="573" y="886"/>
                </a:lnTo>
                <a:lnTo>
                  <a:pt x="594" y="886"/>
                </a:lnTo>
                <a:lnTo>
                  <a:pt x="614" y="886"/>
                </a:lnTo>
                <a:lnTo>
                  <a:pt x="635" y="886"/>
                </a:lnTo>
                <a:lnTo>
                  <a:pt x="655" y="886"/>
                </a:lnTo>
                <a:lnTo>
                  <a:pt x="675" y="886"/>
                </a:lnTo>
                <a:lnTo>
                  <a:pt x="696" y="886"/>
                </a:lnTo>
                <a:lnTo>
                  <a:pt x="717" y="886"/>
                </a:lnTo>
                <a:lnTo>
                  <a:pt x="736" y="886"/>
                </a:lnTo>
                <a:lnTo>
                  <a:pt x="757" y="886"/>
                </a:lnTo>
                <a:lnTo>
                  <a:pt x="778" y="886"/>
                </a:lnTo>
                <a:lnTo>
                  <a:pt x="799" y="886"/>
                </a:lnTo>
                <a:lnTo>
                  <a:pt x="819" y="886"/>
                </a:lnTo>
                <a:lnTo>
                  <a:pt x="839" y="868"/>
                </a:lnTo>
                <a:lnTo>
                  <a:pt x="860" y="850"/>
                </a:lnTo>
                <a:lnTo>
                  <a:pt x="880" y="832"/>
                </a:lnTo>
                <a:lnTo>
                  <a:pt x="901" y="814"/>
                </a:lnTo>
                <a:lnTo>
                  <a:pt x="922" y="796"/>
                </a:lnTo>
                <a:lnTo>
                  <a:pt x="941" y="780"/>
                </a:lnTo>
                <a:lnTo>
                  <a:pt x="962" y="762"/>
                </a:lnTo>
                <a:lnTo>
                  <a:pt x="983" y="744"/>
                </a:lnTo>
                <a:lnTo>
                  <a:pt x="1003" y="726"/>
                </a:lnTo>
                <a:lnTo>
                  <a:pt x="1024" y="708"/>
                </a:lnTo>
                <a:lnTo>
                  <a:pt x="1044" y="690"/>
                </a:lnTo>
                <a:lnTo>
                  <a:pt x="1064" y="672"/>
                </a:lnTo>
                <a:lnTo>
                  <a:pt x="1085" y="656"/>
                </a:lnTo>
                <a:lnTo>
                  <a:pt x="1106" y="638"/>
                </a:lnTo>
                <a:lnTo>
                  <a:pt x="1127" y="620"/>
                </a:lnTo>
                <a:lnTo>
                  <a:pt x="1146" y="602"/>
                </a:lnTo>
                <a:lnTo>
                  <a:pt x="1167" y="584"/>
                </a:lnTo>
                <a:lnTo>
                  <a:pt x="1188" y="566"/>
                </a:lnTo>
                <a:lnTo>
                  <a:pt x="1208" y="548"/>
                </a:lnTo>
                <a:lnTo>
                  <a:pt x="1229" y="532"/>
                </a:lnTo>
                <a:lnTo>
                  <a:pt x="1249" y="514"/>
                </a:lnTo>
                <a:lnTo>
                  <a:pt x="1269" y="496"/>
                </a:lnTo>
                <a:lnTo>
                  <a:pt x="1290" y="478"/>
                </a:lnTo>
                <a:lnTo>
                  <a:pt x="1311" y="460"/>
                </a:lnTo>
                <a:lnTo>
                  <a:pt x="1331" y="442"/>
                </a:lnTo>
                <a:lnTo>
                  <a:pt x="1351" y="424"/>
                </a:lnTo>
                <a:lnTo>
                  <a:pt x="1372" y="407"/>
                </a:lnTo>
                <a:lnTo>
                  <a:pt x="1392" y="390"/>
                </a:lnTo>
                <a:lnTo>
                  <a:pt x="1413" y="372"/>
                </a:lnTo>
                <a:lnTo>
                  <a:pt x="1434" y="354"/>
                </a:lnTo>
                <a:lnTo>
                  <a:pt x="1453" y="336"/>
                </a:lnTo>
                <a:lnTo>
                  <a:pt x="1474" y="318"/>
                </a:lnTo>
                <a:lnTo>
                  <a:pt x="1495" y="300"/>
                </a:lnTo>
                <a:lnTo>
                  <a:pt x="1516" y="283"/>
                </a:lnTo>
                <a:lnTo>
                  <a:pt x="1536" y="266"/>
                </a:lnTo>
                <a:lnTo>
                  <a:pt x="1556" y="248"/>
                </a:lnTo>
                <a:lnTo>
                  <a:pt x="1577" y="230"/>
                </a:lnTo>
                <a:lnTo>
                  <a:pt x="1597" y="212"/>
                </a:lnTo>
                <a:lnTo>
                  <a:pt x="1618" y="194"/>
                </a:lnTo>
                <a:lnTo>
                  <a:pt x="1639" y="176"/>
                </a:lnTo>
                <a:lnTo>
                  <a:pt x="1658" y="159"/>
                </a:lnTo>
                <a:lnTo>
                  <a:pt x="1679" y="142"/>
                </a:lnTo>
                <a:lnTo>
                  <a:pt x="1700" y="124"/>
                </a:lnTo>
                <a:lnTo>
                  <a:pt x="1720" y="106"/>
                </a:lnTo>
                <a:lnTo>
                  <a:pt x="1741" y="88"/>
                </a:lnTo>
                <a:lnTo>
                  <a:pt x="1761" y="70"/>
                </a:lnTo>
                <a:lnTo>
                  <a:pt x="1781" y="52"/>
                </a:lnTo>
                <a:lnTo>
                  <a:pt x="1802" y="35"/>
                </a:lnTo>
                <a:lnTo>
                  <a:pt x="1823" y="18"/>
                </a:lnTo>
                <a:lnTo>
                  <a:pt x="1844" y="0"/>
                </a:lnTo>
              </a:path>
            </a:pathLst>
          </a:cu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429" name="Rectangle 1085"/>
          <p:cNvSpPr>
            <a:spLocks noChangeArrowheads="1"/>
          </p:cNvSpPr>
          <p:nvPr/>
        </p:nvSpPr>
        <p:spPr bwMode="auto">
          <a:xfrm>
            <a:off x="6708775" y="4435475"/>
            <a:ext cx="10782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Time in Years</a:t>
            </a:r>
            <a:endParaRPr lang="en-US">
              <a:solidFill>
                <a:srgbClr val="FFFF00"/>
              </a:solidFill>
              <a:latin typeface="Arial" charset="0"/>
            </a:endParaRPr>
          </a:p>
        </p:txBody>
      </p:sp>
      <p:sp>
        <p:nvSpPr>
          <p:cNvPr id="58430" name="Rectangle 1086"/>
          <p:cNvSpPr>
            <a:spLocks noChangeArrowheads="1"/>
          </p:cNvSpPr>
          <p:nvPr/>
        </p:nvSpPr>
        <p:spPr bwMode="auto">
          <a:xfrm rot="-5400000">
            <a:off x="4796362" y="2983141"/>
            <a:ext cx="548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CA125</a:t>
            </a:r>
            <a:endParaRPr lang="en-US">
              <a:solidFill>
                <a:srgbClr val="FFFF00"/>
              </a:solidFill>
              <a:latin typeface="Arial" charset="0"/>
            </a:endParaRPr>
          </a:p>
        </p:txBody>
      </p:sp>
      <p:sp>
        <p:nvSpPr>
          <p:cNvPr id="58431" name="Rectangle 1087"/>
          <p:cNvSpPr>
            <a:spLocks noChangeArrowheads="1"/>
          </p:cNvSpPr>
          <p:nvPr/>
        </p:nvSpPr>
        <p:spPr bwMode="auto">
          <a:xfrm>
            <a:off x="6237288" y="1592263"/>
            <a:ext cx="2021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400">
                <a:solidFill>
                  <a:srgbClr val="FFFF00"/>
                </a:solidFill>
                <a:latin typeface="Arial" charset="0"/>
              </a:rPr>
              <a:t>Logarithmic CA125 Scale</a:t>
            </a:r>
            <a:endParaRPr lang="en-US">
              <a:solidFill>
                <a:srgbClr val="FFFF00"/>
              </a:solidFill>
              <a:latin typeface="Arial" charset="0"/>
            </a:endParaRPr>
          </a:p>
        </p:txBody>
      </p:sp>
      <p:sp>
        <p:nvSpPr>
          <p:cNvPr id="58432" name="Rectangle 1088"/>
          <p:cNvSpPr>
            <a:spLocks noChangeArrowheads="1"/>
          </p:cNvSpPr>
          <p:nvPr/>
        </p:nvSpPr>
        <p:spPr bwMode="auto">
          <a:xfrm>
            <a:off x="7075488" y="3598863"/>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700">
                <a:solidFill>
                  <a:srgbClr val="FFFF00"/>
                </a:solidFill>
                <a:latin typeface="Arial" charset="0"/>
              </a:rPr>
              <a:t>*</a:t>
            </a:r>
            <a:endParaRPr lang="en-US">
              <a:solidFill>
                <a:srgbClr val="FFFF00"/>
              </a:solidFill>
              <a:latin typeface="Arial" charset="0"/>
            </a:endParaRPr>
          </a:p>
        </p:txBody>
      </p:sp>
      <p:sp>
        <p:nvSpPr>
          <p:cNvPr id="58433" name="Rectangle 1089"/>
          <p:cNvSpPr>
            <a:spLocks noChangeArrowheads="1"/>
          </p:cNvSpPr>
          <p:nvPr/>
        </p:nvSpPr>
        <p:spPr bwMode="auto">
          <a:xfrm>
            <a:off x="8693150" y="2187575"/>
            <a:ext cx="90488" cy="889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58434" name="Rectangle 1090"/>
          <p:cNvSpPr>
            <a:spLocks noChangeArrowheads="1"/>
          </p:cNvSpPr>
          <p:nvPr/>
        </p:nvSpPr>
        <p:spPr bwMode="auto">
          <a:xfrm>
            <a:off x="5811838" y="3419475"/>
            <a:ext cx="669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Flat Profile</a:t>
            </a:r>
            <a:endParaRPr lang="en-US">
              <a:solidFill>
                <a:srgbClr val="FFFF00"/>
              </a:solidFill>
              <a:latin typeface="Arial" charset="0"/>
            </a:endParaRPr>
          </a:p>
        </p:txBody>
      </p:sp>
      <p:sp>
        <p:nvSpPr>
          <p:cNvPr id="58435" name="Rectangle 1091"/>
          <p:cNvSpPr>
            <a:spLocks noChangeArrowheads="1"/>
          </p:cNvSpPr>
          <p:nvPr/>
        </p:nvSpPr>
        <p:spPr bwMode="auto">
          <a:xfrm>
            <a:off x="6786563" y="3700463"/>
            <a:ext cx="10179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Tumor Inception</a:t>
            </a:r>
            <a:endParaRPr lang="en-US">
              <a:solidFill>
                <a:srgbClr val="FFFF00"/>
              </a:solidFill>
              <a:latin typeface="Arial" charset="0"/>
            </a:endParaRPr>
          </a:p>
        </p:txBody>
      </p:sp>
      <p:sp>
        <p:nvSpPr>
          <p:cNvPr id="58436" name="Rectangle 1092"/>
          <p:cNvSpPr>
            <a:spLocks noChangeArrowheads="1"/>
          </p:cNvSpPr>
          <p:nvPr/>
        </p:nvSpPr>
        <p:spPr bwMode="auto">
          <a:xfrm>
            <a:off x="7586663" y="2147888"/>
            <a:ext cx="1082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Clinical Detection</a:t>
            </a:r>
            <a:endParaRPr lang="en-US">
              <a:solidFill>
                <a:srgbClr val="FFFF00"/>
              </a:solidFill>
              <a:latin typeface="Arial" charset="0"/>
            </a:endParaRPr>
          </a:p>
        </p:txBody>
      </p:sp>
      <p:sp>
        <p:nvSpPr>
          <p:cNvPr id="58437" name="Rectangle 1093"/>
          <p:cNvSpPr>
            <a:spLocks noChangeArrowheads="1"/>
          </p:cNvSpPr>
          <p:nvPr/>
        </p:nvSpPr>
        <p:spPr bwMode="auto">
          <a:xfrm>
            <a:off x="7924800" y="2954338"/>
            <a:ext cx="708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p>
            <a:pPr eaLnBrk="0" hangingPunct="0"/>
            <a:r>
              <a:rPr lang="en-US" sz="1100">
                <a:solidFill>
                  <a:srgbClr val="FFFF00"/>
                </a:solidFill>
                <a:latin typeface="Arial" charset="0"/>
              </a:rPr>
              <a:t>Linear Rise</a:t>
            </a:r>
            <a:endParaRPr lang="en-US">
              <a:solidFill>
                <a:srgbClr val="FFFF00"/>
              </a:solidFill>
              <a:latin typeface="Arial" charset="0"/>
            </a:endParaRPr>
          </a:p>
        </p:txBody>
      </p:sp>
      <p:sp>
        <p:nvSpPr>
          <p:cNvPr id="2" name="TextBox 1"/>
          <p:cNvSpPr txBox="1"/>
          <p:nvPr/>
        </p:nvSpPr>
        <p:spPr>
          <a:xfrm>
            <a:off x="1423361" y="5661248"/>
            <a:ext cx="6878806" cy="369332"/>
          </a:xfrm>
          <a:prstGeom prst="rect">
            <a:avLst/>
          </a:prstGeom>
          <a:noFill/>
        </p:spPr>
        <p:txBody>
          <a:bodyPr wrap="none" rtlCol="0">
            <a:spAutoFit/>
          </a:bodyPr>
          <a:lstStyle/>
          <a:p>
            <a:r>
              <a:rPr lang="en-US" dirty="0" smtClean="0">
                <a:solidFill>
                  <a:srgbClr val="FFFF00"/>
                </a:solidFill>
              </a:rPr>
              <a:t>Rise most readily detected when a baseline has </a:t>
            </a:r>
            <a:r>
              <a:rPr lang="en-US" smtClean="0">
                <a:solidFill>
                  <a:srgbClr val="FFFF00"/>
                </a:solidFill>
              </a:rPr>
              <a:t>been established</a:t>
            </a:r>
            <a:endParaRPr lang="en-US" dirty="0">
              <a:solidFill>
                <a:srgbClr val="FFFF00"/>
              </a:solidFill>
            </a:endParaRPr>
          </a:p>
        </p:txBody>
      </p:sp>
    </p:spTree>
    <p:extLst>
      <p:ext uri="{BB962C8B-B14F-4D97-AF65-F5344CB8AC3E}">
        <p14:creationId xmlns:p14="http://schemas.microsoft.com/office/powerpoint/2010/main" val="35051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1266561" y="699578"/>
            <a:ext cx="3144838" cy="1909762"/>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402" name="Rectangle 3"/>
          <p:cNvSpPr>
            <a:spLocks noChangeArrowheads="1"/>
          </p:cNvSpPr>
          <p:nvPr/>
        </p:nvSpPr>
        <p:spPr bwMode="auto">
          <a:xfrm>
            <a:off x="1266825" y="2608264"/>
            <a:ext cx="3144838" cy="0"/>
          </a:xfrm>
          <a:prstGeom prst="rect">
            <a:avLst/>
          </a:prstGeom>
          <a:solidFill>
            <a:schemeClr val="bg1"/>
          </a:solidFill>
          <a:ln w="15875">
            <a:solidFill>
              <a:srgbClr val="FFFFFF"/>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403" name="Line 4"/>
          <p:cNvSpPr>
            <a:spLocks noChangeShapeType="1"/>
          </p:cNvSpPr>
          <p:nvPr/>
        </p:nvSpPr>
        <p:spPr bwMode="auto">
          <a:xfrm flipV="1">
            <a:off x="1376365" y="2608264"/>
            <a:ext cx="1587" cy="396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04" name="Line 5"/>
          <p:cNvSpPr>
            <a:spLocks noChangeShapeType="1"/>
          </p:cNvSpPr>
          <p:nvPr/>
        </p:nvSpPr>
        <p:spPr bwMode="auto">
          <a:xfrm flipV="1">
            <a:off x="2838450" y="2608264"/>
            <a:ext cx="1588"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05" name="Line 6"/>
          <p:cNvSpPr>
            <a:spLocks noChangeShapeType="1"/>
          </p:cNvSpPr>
          <p:nvPr/>
        </p:nvSpPr>
        <p:spPr bwMode="auto">
          <a:xfrm flipV="1">
            <a:off x="4302125" y="2608264"/>
            <a:ext cx="1588"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06" name="Rectangle 7"/>
          <p:cNvSpPr>
            <a:spLocks noChangeArrowheads="1"/>
          </p:cNvSpPr>
          <p:nvPr/>
        </p:nvSpPr>
        <p:spPr bwMode="auto">
          <a:xfrm>
            <a:off x="1323976" y="2716213"/>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0</a:t>
            </a:r>
            <a:endParaRPr lang="en-US" sz="2400" smtClean="0">
              <a:solidFill>
                <a:srgbClr val="FFFFFF"/>
              </a:solidFill>
            </a:endParaRPr>
          </a:p>
        </p:txBody>
      </p:sp>
      <p:sp>
        <p:nvSpPr>
          <p:cNvPr id="102407" name="Rectangle 8"/>
          <p:cNvSpPr>
            <a:spLocks noChangeArrowheads="1"/>
          </p:cNvSpPr>
          <p:nvPr/>
        </p:nvSpPr>
        <p:spPr bwMode="auto">
          <a:xfrm>
            <a:off x="2787651" y="2716213"/>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a:t>
            </a:r>
            <a:endParaRPr lang="en-US" sz="2400" smtClean="0">
              <a:solidFill>
                <a:srgbClr val="FFFFFF"/>
              </a:solidFill>
            </a:endParaRPr>
          </a:p>
        </p:txBody>
      </p:sp>
      <p:sp>
        <p:nvSpPr>
          <p:cNvPr id="102408" name="Rectangle 9"/>
          <p:cNvSpPr>
            <a:spLocks noChangeArrowheads="1"/>
          </p:cNvSpPr>
          <p:nvPr/>
        </p:nvSpPr>
        <p:spPr bwMode="auto">
          <a:xfrm>
            <a:off x="4251326" y="2716213"/>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a:t>
            </a:r>
            <a:endParaRPr lang="en-US" sz="2400" smtClean="0">
              <a:solidFill>
                <a:srgbClr val="FFFFFF"/>
              </a:solidFill>
            </a:endParaRPr>
          </a:p>
        </p:txBody>
      </p:sp>
      <p:sp>
        <p:nvSpPr>
          <p:cNvPr id="102409" name="Rectangle 10"/>
          <p:cNvSpPr>
            <a:spLocks noChangeArrowheads="1"/>
          </p:cNvSpPr>
          <p:nvPr/>
        </p:nvSpPr>
        <p:spPr bwMode="auto">
          <a:xfrm>
            <a:off x="1258888" y="690563"/>
            <a:ext cx="0" cy="1909762"/>
          </a:xfrm>
          <a:prstGeom prst="rect">
            <a:avLst/>
          </a:prstGeom>
          <a:solidFill>
            <a:schemeClr val="bg1"/>
          </a:solidFill>
          <a:ln w="15875">
            <a:solidFill>
              <a:srgbClr val="FFFFFF"/>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410" name="Line 11"/>
          <p:cNvSpPr>
            <a:spLocks noChangeShapeType="1"/>
          </p:cNvSpPr>
          <p:nvPr/>
        </p:nvSpPr>
        <p:spPr bwMode="auto">
          <a:xfrm>
            <a:off x="1219200" y="2427288"/>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1" name="Line 12"/>
          <p:cNvSpPr>
            <a:spLocks noChangeShapeType="1"/>
          </p:cNvSpPr>
          <p:nvPr/>
        </p:nvSpPr>
        <p:spPr bwMode="auto">
          <a:xfrm>
            <a:off x="1219200" y="2005013"/>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2" name="Line 13"/>
          <p:cNvSpPr>
            <a:spLocks noChangeShapeType="1"/>
          </p:cNvSpPr>
          <p:nvPr/>
        </p:nvSpPr>
        <p:spPr bwMode="auto">
          <a:xfrm>
            <a:off x="1219200" y="1708151"/>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3" name="Line 14"/>
          <p:cNvSpPr>
            <a:spLocks noChangeShapeType="1"/>
          </p:cNvSpPr>
          <p:nvPr/>
        </p:nvSpPr>
        <p:spPr bwMode="auto">
          <a:xfrm>
            <a:off x="1219200" y="1285876"/>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4" name="Line 15"/>
          <p:cNvSpPr>
            <a:spLocks noChangeShapeType="1"/>
          </p:cNvSpPr>
          <p:nvPr/>
        </p:nvSpPr>
        <p:spPr bwMode="auto">
          <a:xfrm>
            <a:off x="1219200" y="985839"/>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5" name="Line 16"/>
          <p:cNvSpPr>
            <a:spLocks noChangeShapeType="1"/>
          </p:cNvSpPr>
          <p:nvPr/>
        </p:nvSpPr>
        <p:spPr bwMode="auto">
          <a:xfrm>
            <a:off x="1219200" y="755651"/>
            <a:ext cx="39688" cy="158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16" name="Rectangle 17"/>
          <p:cNvSpPr>
            <a:spLocks noChangeArrowheads="1"/>
          </p:cNvSpPr>
          <p:nvPr/>
        </p:nvSpPr>
        <p:spPr bwMode="auto">
          <a:xfrm>
            <a:off x="960439" y="235426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10</a:t>
            </a:r>
            <a:endParaRPr lang="en-US" sz="2400" smtClean="0">
              <a:solidFill>
                <a:srgbClr val="FFFFFF"/>
              </a:solidFill>
            </a:endParaRPr>
          </a:p>
        </p:txBody>
      </p:sp>
      <p:sp>
        <p:nvSpPr>
          <p:cNvPr id="102417" name="Rectangle 18"/>
          <p:cNvSpPr>
            <a:spLocks noChangeArrowheads="1"/>
          </p:cNvSpPr>
          <p:nvPr/>
        </p:nvSpPr>
        <p:spPr bwMode="auto">
          <a:xfrm>
            <a:off x="960439" y="1931988"/>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15</a:t>
            </a:r>
            <a:endParaRPr lang="en-US" sz="2400" smtClean="0">
              <a:solidFill>
                <a:srgbClr val="FFFFFF"/>
              </a:solidFill>
            </a:endParaRPr>
          </a:p>
        </p:txBody>
      </p:sp>
      <p:sp>
        <p:nvSpPr>
          <p:cNvPr id="102418" name="Rectangle 19"/>
          <p:cNvSpPr>
            <a:spLocks noChangeArrowheads="1"/>
          </p:cNvSpPr>
          <p:nvPr/>
        </p:nvSpPr>
        <p:spPr bwMode="auto">
          <a:xfrm>
            <a:off x="960439" y="1635126"/>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20</a:t>
            </a:r>
            <a:endParaRPr lang="en-US" sz="2400" smtClean="0">
              <a:solidFill>
                <a:srgbClr val="FFFFFF"/>
              </a:solidFill>
            </a:endParaRPr>
          </a:p>
        </p:txBody>
      </p:sp>
      <p:sp>
        <p:nvSpPr>
          <p:cNvPr id="102419" name="Rectangle 20"/>
          <p:cNvSpPr>
            <a:spLocks noChangeArrowheads="1"/>
          </p:cNvSpPr>
          <p:nvPr/>
        </p:nvSpPr>
        <p:spPr bwMode="auto">
          <a:xfrm>
            <a:off x="960439" y="1212851"/>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30</a:t>
            </a:r>
            <a:endParaRPr lang="en-US" sz="2400" smtClean="0">
              <a:solidFill>
                <a:srgbClr val="FFFFFF"/>
              </a:solidFill>
            </a:endParaRPr>
          </a:p>
        </p:txBody>
      </p:sp>
      <p:sp>
        <p:nvSpPr>
          <p:cNvPr id="102420" name="Rectangle 21"/>
          <p:cNvSpPr>
            <a:spLocks noChangeArrowheads="1"/>
          </p:cNvSpPr>
          <p:nvPr/>
        </p:nvSpPr>
        <p:spPr bwMode="auto">
          <a:xfrm>
            <a:off x="960439" y="912814"/>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40</a:t>
            </a:r>
            <a:endParaRPr lang="en-US" sz="2400" smtClean="0">
              <a:solidFill>
                <a:srgbClr val="FFFFFF"/>
              </a:solidFill>
            </a:endParaRPr>
          </a:p>
        </p:txBody>
      </p:sp>
      <p:sp>
        <p:nvSpPr>
          <p:cNvPr id="102421" name="Rectangle 22"/>
          <p:cNvSpPr>
            <a:spLocks noChangeArrowheads="1"/>
          </p:cNvSpPr>
          <p:nvPr/>
        </p:nvSpPr>
        <p:spPr bwMode="auto">
          <a:xfrm>
            <a:off x="960439" y="682626"/>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50</a:t>
            </a:r>
            <a:endParaRPr lang="en-US" sz="2400" smtClean="0">
              <a:solidFill>
                <a:srgbClr val="FFFFFF"/>
              </a:solidFill>
            </a:endParaRPr>
          </a:p>
        </p:txBody>
      </p:sp>
      <p:sp>
        <p:nvSpPr>
          <p:cNvPr id="102422" name="Freeform 23"/>
          <p:cNvSpPr>
            <a:spLocks/>
          </p:cNvSpPr>
          <p:nvPr/>
        </p:nvSpPr>
        <p:spPr bwMode="auto">
          <a:xfrm>
            <a:off x="1376363" y="974726"/>
            <a:ext cx="2925762" cy="966788"/>
          </a:xfrm>
          <a:custGeom>
            <a:avLst/>
            <a:gdLst>
              <a:gd name="T0" fmla="*/ 0 w 1843"/>
              <a:gd name="T1" fmla="*/ 2147483647 h 609"/>
              <a:gd name="T2" fmla="*/ 2147483647 w 1843"/>
              <a:gd name="T3" fmla="*/ 2147483647 h 609"/>
              <a:gd name="T4" fmla="*/ 2147483647 w 1843"/>
              <a:gd name="T5" fmla="*/ 2147483647 h 609"/>
              <a:gd name="T6" fmla="*/ 2147483647 w 1843"/>
              <a:gd name="T7" fmla="*/ 2147483647 h 609"/>
              <a:gd name="T8" fmla="*/ 2147483647 w 1843"/>
              <a:gd name="T9" fmla="*/ 2147483647 h 609"/>
              <a:gd name="T10" fmla="*/ 2147483647 w 1843"/>
              <a:gd name="T11" fmla="*/ 2147483647 h 609"/>
              <a:gd name="T12" fmla="*/ 2147483647 w 1843"/>
              <a:gd name="T13" fmla="*/ 2147483647 h 609"/>
              <a:gd name="T14" fmla="*/ 2147483647 w 1843"/>
              <a:gd name="T15" fmla="*/ 2147483647 h 609"/>
              <a:gd name="T16" fmla="*/ 2147483647 w 1843"/>
              <a:gd name="T17" fmla="*/ 2147483647 h 609"/>
              <a:gd name="T18" fmla="*/ 2147483647 w 1843"/>
              <a:gd name="T19" fmla="*/ 2147483647 h 609"/>
              <a:gd name="T20" fmla="*/ 2147483647 w 1843"/>
              <a:gd name="T21" fmla="*/ 2147483647 h 609"/>
              <a:gd name="T22" fmla="*/ 2147483647 w 1843"/>
              <a:gd name="T23" fmla="*/ 2147483647 h 609"/>
              <a:gd name="T24" fmla="*/ 2147483647 w 1843"/>
              <a:gd name="T25" fmla="*/ 2147483647 h 609"/>
              <a:gd name="T26" fmla="*/ 2147483647 w 1843"/>
              <a:gd name="T27" fmla="*/ 2147483647 h 609"/>
              <a:gd name="T28" fmla="*/ 2147483647 w 1843"/>
              <a:gd name="T29" fmla="*/ 2147483647 h 609"/>
              <a:gd name="T30" fmla="*/ 2147483647 w 1843"/>
              <a:gd name="T31" fmla="*/ 2147483647 h 609"/>
              <a:gd name="T32" fmla="*/ 2147483647 w 1843"/>
              <a:gd name="T33" fmla="*/ 2147483647 h 609"/>
              <a:gd name="T34" fmla="*/ 2147483647 w 1843"/>
              <a:gd name="T35" fmla="*/ 2147483647 h 609"/>
              <a:gd name="T36" fmla="*/ 2147483647 w 1843"/>
              <a:gd name="T37" fmla="*/ 2147483647 h 609"/>
              <a:gd name="T38" fmla="*/ 2147483647 w 1843"/>
              <a:gd name="T39" fmla="*/ 2147483647 h 609"/>
              <a:gd name="T40" fmla="*/ 2147483647 w 1843"/>
              <a:gd name="T41" fmla="*/ 2147483647 h 609"/>
              <a:gd name="T42" fmla="*/ 2147483647 w 1843"/>
              <a:gd name="T43" fmla="*/ 2147483647 h 609"/>
              <a:gd name="T44" fmla="*/ 2147483647 w 1843"/>
              <a:gd name="T45" fmla="*/ 2147483647 h 609"/>
              <a:gd name="T46" fmla="*/ 2147483647 w 1843"/>
              <a:gd name="T47" fmla="*/ 2147483647 h 609"/>
              <a:gd name="T48" fmla="*/ 2147483647 w 1843"/>
              <a:gd name="T49" fmla="*/ 2147483647 h 609"/>
              <a:gd name="T50" fmla="*/ 2147483647 w 1843"/>
              <a:gd name="T51" fmla="*/ 2147483647 h 609"/>
              <a:gd name="T52" fmla="*/ 2147483647 w 1843"/>
              <a:gd name="T53" fmla="*/ 2147483647 h 609"/>
              <a:gd name="T54" fmla="*/ 2147483647 w 1843"/>
              <a:gd name="T55" fmla="*/ 2147483647 h 609"/>
              <a:gd name="T56" fmla="*/ 2147483647 w 1843"/>
              <a:gd name="T57" fmla="*/ 2147483647 h 609"/>
              <a:gd name="T58" fmla="*/ 2147483647 w 1843"/>
              <a:gd name="T59" fmla="*/ 2147483647 h 609"/>
              <a:gd name="T60" fmla="*/ 2147483647 w 1843"/>
              <a:gd name="T61" fmla="*/ 2147483647 h 609"/>
              <a:gd name="T62" fmla="*/ 2147483647 w 1843"/>
              <a:gd name="T63" fmla="*/ 2147483647 h 609"/>
              <a:gd name="T64" fmla="*/ 2147483647 w 1843"/>
              <a:gd name="T65" fmla="*/ 2147483647 h 609"/>
              <a:gd name="T66" fmla="*/ 2147483647 w 1843"/>
              <a:gd name="T67" fmla="*/ 2147483647 h 609"/>
              <a:gd name="T68" fmla="*/ 2147483647 w 1843"/>
              <a:gd name="T69" fmla="*/ 2147483647 h 609"/>
              <a:gd name="T70" fmla="*/ 2147483647 w 1843"/>
              <a:gd name="T71" fmla="*/ 2147483647 h 609"/>
              <a:gd name="T72" fmla="*/ 2147483647 w 1843"/>
              <a:gd name="T73" fmla="*/ 2147483647 h 609"/>
              <a:gd name="T74" fmla="*/ 2147483647 w 1843"/>
              <a:gd name="T75" fmla="*/ 2147483647 h 609"/>
              <a:gd name="T76" fmla="*/ 2147483647 w 1843"/>
              <a:gd name="T77" fmla="*/ 2147483647 h 609"/>
              <a:gd name="T78" fmla="*/ 2147483647 w 1843"/>
              <a:gd name="T79" fmla="*/ 2147483647 h 609"/>
              <a:gd name="T80" fmla="*/ 2147483647 w 1843"/>
              <a:gd name="T81" fmla="*/ 2147483647 h 609"/>
              <a:gd name="T82" fmla="*/ 2147483647 w 1843"/>
              <a:gd name="T83" fmla="*/ 0 h 6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3"/>
              <a:gd name="T127" fmla="*/ 0 h 609"/>
              <a:gd name="T128" fmla="*/ 1843 w 1843"/>
              <a:gd name="T129" fmla="*/ 609 h 6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3" h="609">
                <a:moveTo>
                  <a:pt x="0" y="609"/>
                </a:moveTo>
                <a:lnTo>
                  <a:pt x="46" y="609"/>
                </a:lnTo>
                <a:lnTo>
                  <a:pt x="92" y="609"/>
                </a:lnTo>
                <a:lnTo>
                  <a:pt x="138" y="609"/>
                </a:lnTo>
                <a:lnTo>
                  <a:pt x="184" y="609"/>
                </a:lnTo>
                <a:lnTo>
                  <a:pt x="231" y="609"/>
                </a:lnTo>
                <a:lnTo>
                  <a:pt x="277" y="609"/>
                </a:lnTo>
                <a:lnTo>
                  <a:pt x="323" y="609"/>
                </a:lnTo>
                <a:lnTo>
                  <a:pt x="369" y="609"/>
                </a:lnTo>
                <a:lnTo>
                  <a:pt x="415" y="609"/>
                </a:lnTo>
                <a:lnTo>
                  <a:pt x="461" y="609"/>
                </a:lnTo>
                <a:lnTo>
                  <a:pt x="507" y="609"/>
                </a:lnTo>
                <a:lnTo>
                  <a:pt x="553" y="609"/>
                </a:lnTo>
                <a:lnTo>
                  <a:pt x="599" y="609"/>
                </a:lnTo>
                <a:lnTo>
                  <a:pt x="645" y="609"/>
                </a:lnTo>
                <a:lnTo>
                  <a:pt x="691" y="609"/>
                </a:lnTo>
                <a:lnTo>
                  <a:pt x="737" y="609"/>
                </a:lnTo>
                <a:lnTo>
                  <a:pt x="783" y="609"/>
                </a:lnTo>
                <a:lnTo>
                  <a:pt x="829" y="609"/>
                </a:lnTo>
                <a:lnTo>
                  <a:pt x="875" y="609"/>
                </a:lnTo>
                <a:lnTo>
                  <a:pt x="921" y="609"/>
                </a:lnTo>
                <a:lnTo>
                  <a:pt x="967" y="579"/>
                </a:lnTo>
                <a:lnTo>
                  <a:pt x="1013" y="548"/>
                </a:lnTo>
                <a:lnTo>
                  <a:pt x="1060" y="518"/>
                </a:lnTo>
                <a:lnTo>
                  <a:pt x="1106" y="488"/>
                </a:lnTo>
                <a:lnTo>
                  <a:pt x="1152" y="457"/>
                </a:lnTo>
                <a:lnTo>
                  <a:pt x="1198" y="426"/>
                </a:lnTo>
                <a:lnTo>
                  <a:pt x="1244" y="396"/>
                </a:lnTo>
                <a:lnTo>
                  <a:pt x="1291" y="366"/>
                </a:lnTo>
                <a:lnTo>
                  <a:pt x="1337" y="336"/>
                </a:lnTo>
                <a:lnTo>
                  <a:pt x="1383" y="304"/>
                </a:lnTo>
                <a:lnTo>
                  <a:pt x="1429" y="274"/>
                </a:lnTo>
                <a:lnTo>
                  <a:pt x="1475" y="244"/>
                </a:lnTo>
                <a:lnTo>
                  <a:pt x="1521" y="214"/>
                </a:lnTo>
                <a:lnTo>
                  <a:pt x="1567" y="183"/>
                </a:lnTo>
                <a:lnTo>
                  <a:pt x="1613" y="152"/>
                </a:lnTo>
                <a:lnTo>
                  <a:pt x="1659" y="122"/>
                </a:lnTo>
                <a:lnTo>
                  <a:pt x="1705" y="92"/>
                </a:lnTo>
                <a:lnTo>
                  <a:pt x="1751" y="61"/>
                </a:lnTo>
                <a:lnTo>
                  <a:pt x="1797" y="31"/>
                </a:lnTo>
                <a:lnTo>
                  <a:pt x="1843"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423" name="Line 24"/>
          <p:cNvSpPr>
            <a:spLocks noChangeShapeType="1"/>
          </p:cNvSpPr>
          <p:nvPr/>
        </p:nvSpPr>
        <p:spPr bwMode="auto">
          <a:xfrm>
            <a:off x="1376365" y="1941514"/>
            <a:ext cx="7937"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4" name="Line 25"/>
          <p:cNvSpPr>
            <a:spLocks noChangeShapeType="1"/>
          </p:cNvSpPr>
          <p:nvPr/>
        </p:nvSpPr>
        <p:spPr bwMode="auto">
          <a:xfrm>
            <a:off x="14319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5" name="Line 26"/>
          <p:cNvSpPr>
            <a:spLocks noChangeShapeType="1"/>
          </p:cNvSpPr>
          <p:nvPr/>
        </p:nvSpPr>
        <p:spPr bwMode="auto">
          <a:xfrm>
            <a:off x="148907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6" name="Line 27"/>
          <p:cNvSpPr>
            <a:spLocks noChangeShapeType="1"/>
          </p:cNvSpPr>
          <p:nvPr/>
        </p:nvSpPr>
        <p:spPr bwMode="auto">
          <a:xfrm>
            <a:off x="1546225" y="1941514"/>
            <a:ext cx="79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7" name="Line 28"/>
          <p:cNvSpPr>
            <a:spLocks noChangeShapeType="1"/>
          </p:cNvSpPr>
          <p:nvPr/>
        </p:nvSpPr>
        <p:spPr bwMode="auto">
          <a:xfrm>
            <a:off x="160179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8" name="Line 29"/>
          <p:cNvSpPr>
            <a:spLocks noChangeShapeType="1"/>
          </p:cNvSpPr>
          <p:nvPr/>
        </p:nvSpPr>
        <p:spPr bwMode="auto">
          <a:xfrm>
            <a:off x="165894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29" name="Line 30"/>
          <p:cNvSpPr>
            <a:spLocks noChangeShapeType="1"/>
          </p:cNvSpPr>
          <p:nvPr/>
        </p:nvSpPr>
        <p:spPr bwMode="auto">
          <a:xfrm>
            <a:off x="1716090" y="1941514"/>
            <a:ext cx="79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0" name="Line 31"/>
          <p:cNvSpPr>
            <a:spLocks noChangeShapeType="1"/>
          </p:cNvSpPr>
          <p:nvPr/>
        </p:nvSpPr>
        <p:spPr bwMode="auto">
          <a:xfrm>
            <a:off x="177165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1" name="Line 32"/>
          <p:cNvSpPr>
            <a:spLocks noChangeShapeType="1"/>
          </p:cNvSpPr>
          <p:nvPr/>
        </p:nvSpPr>
        <p:spPr bwMode="auto">
          <a:xfrm>
            <a:off x="18288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2" name="Line 33"/>
          <p:cNvSpPr>
            <a:spLocks noChangeShapeType="1"/>
          </p:cNvSpPr>
          <p:nvPr/>
        </p:nvSpPr>
        <p:spPr bwMode="auto">
          <a:xfrm>
            <a:off x="1885952" y="1941514"/>
            <a:ext cx="31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3" name="Line 34"/>
          <p:cNvSpPr>
            <a:spLocks noChangeShapeType="1"/>
          </p:cNvSpPr>
          <p:nvPr/>
        </p:nvSpPr>
        <p:spPr bwMode="auto">
          <a:xfrm>
            <a:off x="1889127" y="1941514"/>
            <a:ext cx="47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4" name="Line 35"/>
          <p:cNvSpPr>
            <a:spLocks noChangeShapeType="1"/>
          </p:cNvSpPr>
          <p:nvPr/>
        </p:nvSpPr>
        <p:spPr bwMode="auto">
          <a:xfrm>
            <a:off x="194151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5" name="Rectangle 36"/>
          <p:cNvSpPr>
            <a:spLocks noChangeArrowheads="1"/>
          </p:cNvSpPr>
          <p:nvPr/>
        </p:nvSpPr>
        <p:spPr bwMode="auto">
          <a:xfrm>
            <a:off x="1889125" y="1938338"/>
            <a:ext cx="1588" cy="9526"/>
          </a:xfrm>
          <a:prstGeom prst="rect">
            <a:avLst/>
          </a:prstGeom>
          <a:solidFill>
            <a:srgbClr val="000000"/>
          </a:solidFill>
          <a:ln w="9525">
            <a:solidFill>
              <a:srgbClr val="000000"/>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436" name="Line 37"/>
          <p:cNvSpPr>
            <a:spLocks noChangeShapeType="1"/>
          </p:cNvSpPr>
          <p:nvPr/>
        </p:nvSpPr>
        <p:spPr bwMode="auto">
          <a:xfrm>
            <a:off x="199866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7" name="Line 38"/>
          <p:cNvSpPr>
            <a:spLocks noChangeShapeType="1"/>
          </p:cNvSpPr>
          <p:nvPr/>
        </p:nvSpPr>
        <p:spPr bwMode="auto">
          <a:xfrm>
            <a:off x="2055815" y="1941514"/>
            <a:ext cx="79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8" name="Line 39"/>
          <p:cNvSpPr>
            <a:spLocks noChangeShapeType="1"/>
          </p:cNvSpPr>
          <p:nvPr/>
        </p:nvSpPr>
        <p:spPr bwMode="auto">
          <a:xfrm>
            <a:off x="211137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39" name="Line 40"/>
          <p:cNvSpPr>
            <a:spLocks noChangeShapeType="1"/>
          </p:cNvSpPr>
          <p:nvPr/>
        </p:nvSpPr>
        <p:spPr bwMode="auto">
          <a:xfrm>
            <a:off x="21685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0" name="Line 41"/>
          <p:cNvSpPr>
            <a:spLocks noChangeShapeType="1"/>
          </p:cNvSpPr>
          <p:nvPr/>
        </p:nvSpPr>
        <p:spPr bwMode="auto">
          <a:xfrm>
            <a:off x="2225675" y="1941514"/>
            <a:ext cx="79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1" name="Line 42"/>
          <p:cNvSpPr>
            <a:spLocks noChangeShapeType="1"/>
          </p:cNvSpPr>
          <p:nvPr/>
        </p:nvSpPr>
        <p:spPr bwMode="auto">
          <a:xfrm>
            <a:off x="228124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2" name="Line 43"/>
          <p:cNvSpPr>
            <a:spLocks noChangeShapeType="1"/>
          </p:cNvSpPr>
          <p:nvPr/>
        </p:nvSpPr>
        <p:spPr bwMode="auto">
          <a:xfrm>
            <a:off x="233839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3" name="Line 44"/>
          <p:cNvSpPr>
            <a:spLocks noChangeShapeType="1"/>
          </p:cNvSpPr>
          <p:nvPr/>
        </p:nvSpPr>
        <p:spPr bwMode="auto">
          <a:xfrm>
            <a:off x="2395538" y="1941514"/>
            <a:ext cx="47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4" name="Line 45"/>
          <p:cNvSpPr>
            <a:spLocks noChangeShapeType="1"/>
          </p:cNvSpPr>
          <p:nvPr/>
        </p:nvSpPr>
        <p:spPr bwMode="auto">
          <a:xfrm>
            <a:off x="2400302" y="1941514"/>
            <a:ext cx="47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5" name="Line 46"/>
          <p:cNvSpPr>
            <a:spLocks noChangeShapeType="1"/>
          </p:cNvSpPr>
          <p:nvPr/>
        </p:nvSpPr>
        <p:spPr bwMode="auto">
          <a:xfrm>
            <a:off x="24511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6" name="Rectangle 47"/>
          <p:cNvSpPr>
            <a:spLocks noChangeArrowheads="1"/>
          </p:cNvSpPr>
          <p:nvPr/>
        </p:nvSpPr>
        <p:spPr bwMode="auto">
          <a:xfrm>
            <a:off x="2400300" y="1938338"/>
            <a:ext cx="1588" cy="9526"/>
          </a:xfrm>
          <a:prstGeom prst="rect">
            <a:avLst/>
          </a:prstGeom>
          <a:solidFill>
            <a:srgbClr val="000000"/>
          </a:solidFill>
          <a:ln w="9525">
            <a:solidFill>
              <a:srgbClr val="000000"/>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447" name="Line 48"/>
          <p:cNvSpPr>
            <a:spLocks noChangeShapeType="1"/>
          </p:cNvSpPr>
          <p:nvPr/>
        </p:nvSpPr>
        <p:spPr bwMode="auto">
          <a:xfrm>
            <a:off x="250825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8" name="Line 49"/>
          <p:cNvSpPr>
            <a:spLocks noChangeShapeType="1"/>
          </p:cNvSpPr>
          <p:nvPr/>
        </p:nvSpPr>
        <p:spPr bwMode="auto">
          <a:xfrm>
            <a:off x="25654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49" name="Line 50"/>
          <p:cNvSpPr>
            <a:spLocks noChangeShapeType="1"/>
          </p:cNvSpPr>
          <p:nvPr/>
        </p:nvSpPr>
        <p:spPr bwMode="auto">
          <a:xfrm>
            <a:off x="262096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50" name="Line 51"/>
          <p:cNvSpPr>
            <a:spLocks noChangeShapeType="1"/>
          </p:cNvSpPr>
          <p:nvPr/>
        </p:nvSpPr>
        <p:spPr bwMode="auto">
          <a:xfrm>
            <a:off x="267811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51" name="Line 52"/>
          <p:cNvSpPr>
            <a:spLocks noChangeShapeType="1"/>
          </p:cNvSpPr>
          <p:nvPr/>
        </p:nvSpPr>
        <p:spPr bwMode="auto">
          <a:xfrm>
            <a:off x="2735264"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52" name="Line 53"/>
          <p:cNvSpPr>
            <a:spLocks noChangeShapeType="1"/>
          </p:cNvSpPr>
          <p:nvPr/>
        </p:nvSpPr>
        <p:spPr bwMode="auto">
          <a:xfrm>
            <a:off x="27908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53" name="Freeform 54"/>
          <p:cNvSpPr>
            <a:spLocks/>
          </p:cNvSpPr>
          <p:nvPr/>
        </p:nvSpPr>
        <p:spPr bwMode="auto">
          <a:xfrm>
            <a:off x="2847977" y="1933575"/>
            <a:ext cx="9525" cy="9526"/>
          </a:xfrm>
          <a:custGeom>
            <a:avLst/>
            <a:gdLst>
              <a:gd name="T0" fmla="*/ 0 w 6"/>
              <a:gd name="T1" fmla="*/ 2147483647 h 6"/>
              <a:gd name="T2" fmla="*/ 0 w 6"/>
              <a:gd name="T3" fmla="*/ 2147483647 h 6"/>
              <a:gd name="T4" fmla="*/ 2147483647 w 6"/>
              <a:gd name="T5" fmla="*/ 2147483647 h 6"/>
              <a:gd name="T6" fmla="*/ 2147483647 w 6"/>
              <a:gd name="T7" fmla="*/ 0 h 6"/>
              <a:gd name="T8" fmla="*/ 0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0" y="6"/>
                </a:lnTo>
                <a:lnTo>
                  <a:pt x="6" y="5"/>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4" name="Freeform 55"/>
          <p:cNvSpPr>
            <a:spLocks/>
          </p:cNvSpPr>
          <p:nvPr/>
        </p:nvSpPr>
        <p:spPr bwMode="auto">
          <a:xfrm>
            <a:off x="2903538" y="1924051"/>
            <a:ext cx="7937"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6"/>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5" name="Freeform 56"/>
          <p:cNvSpPr>
            <a:spLocks/>
          </p:cNvSpPr>
          <p:nvPr/>
        </p:nvSpPr>
        <p:spPr bwMode="auto">
          <a:xfrm>
            <a:off x="2957515" y="1912938"/>
            <a:ext cx="9525" cy="11112"/>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0" y="7"/>
                </a:lnTo>
                <a:lnTo>
                  <a:pt x="6" y="6"/>
                </a:lnTo>
                <a:lnTo>
                  <a:pt x="6" y="0"/>
                </a:lnTo>
                <a:lnTo>
                  <a:pt x="0" y="2"/>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6" name="Freeform 57"/>
          <p:cNvSpPr>
            <a:spLocks/>
          </p:cNvSpPr>
          <p:nvPr/>
        </p:nvSpPr>
        <p:spPr bwMode="auto">
          <a:xfrm>
            <a:off x="3014665" y="1903413"/>
            <a:ext cx="7937" cy="9526"/>
          </a:xfrm>
          <a:custGeom>
            <a:avLst/>
            <a:gdLst>
              <a:gd name="T0" fmla="*/ 0 w 5"/>
              <a:gd name="T1" fmla="*/ 2147483647 h 6"/>
              <a:gd name="T2" fmla="*/ 0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0" y="6"/>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7" name="Freeform 58"/>
          <p:cNvSpPr>
            <a:spLocks/>
          </p:cNvSpPr>
          <p:nvPr/>
        </p:nvSpPr>
        <p:spPr bwMode="auto">
          <a:xfrm>
            <a:off x="3068640" y="1893888"/>
            <a:ext cx="9525" cy="11112"/>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7"/>
                </a:lnTo>
                <a:lnTo>
                  <a:pt x="6" y="6"/>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8" name="Freeform 59"/>
          <p:cNvSpPr>
            <a:spLocks/>
          </p:cNvSpPr>
          <p:nvPr/>
        </p:nvSpPr>
        <p:spPr bwMode="auto">
          <a:xfrm>
            <a:off x="3124200" y="1885950"/>
            <a:ext cx="7938" cy="9526"/>
          </a:xfrm>
          <a:custGeom>
            <a:avLst/>
            <a:gdLst>
              <a:gd name="T0" fmla="*/ 0 w 5"/>
              <a:gd name="T1" fmla="*/ 2147483647 h 6"/>
              <a:gd name="T2" fmla="*/ 0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0" y="6"/>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59" name="Rectangle 60"/>
          <p:cNvSpPr>
            <a:spLocks noChangeArrowheads="1"/>
          </p:cNvSpPr>
          <p:nvPr/>
        </p:nvSpPr>
        <p:spPr bwMode="auto">
          <a:xfrm>
            <a:off x="3132140" y="1885951"/>
            <a:ext cx="15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60" name="Freeform 61"/>
          <p:cNvSpPr>
            <a:spLocks/>
          </p:cNvSpPr>
          <p:nvPr/>
        </p:nvSpPr>
        <p:spPr bwMode="auto">
          <a:xfrm>
            <a:off x="3178177" y="1874838"/>
            <a:ext cx="9525" cy="11112"/>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7"/>
                </a:lnTo>
                <a:lnTo>
                  <a:pt x="6" y="5"/>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1" name="Rectangle 62"/>
          <p:cNvSpPr>
            <a:spLocks noChangeArrowheads="1"/>
          </p:cNvSpPr>
          <p:nvPr/>
        </p:nvSpPr>
        <p:spPr bwMode="auto">
          <a:xfrm>
            <a:off x="3132140" y="1887539"/>
            <a:ext cx="1587"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62" name="Freeform 63"/>
          <p:cNvSpPr>
            <a:spLocks/>
          </p:cNvSpPr>
          <p:nvPr/>
        </p:nvSpPr>
        <p:spPr bwMode="auto">
          <a:xfrm>
            <a:off x="3235325" y="1863727"/>
            <a:ext cx="7938"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6"/>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3" name="Freeform 64"/>
          <p:cNvSpPr>
            <a:spLocks/>
          </p:cNvSpPr>
          <p:nvPr/>
        </p:nvSpPr>
        <p:spPr bwMode="auto">
          <a:xfrm>
            <a:off x="3290890" y="1855788"/>
            <a:ext cx="7937" cy="9526"/>
          </a:xfrm>
          <a:custGeom>
            <a:avLst/>
            <a:gdLst>
              <a:gd name="T0" fmla="*/ 0 w 5"/>
              <a:gd name="T1" fmla="*/ 2147483647 h 6"/>
              <a:gd name="T2" fmla="*/ 0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0" y="6"/>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4" name="Freeform 65"/>
          <p:cNvSpPr>
            <a:spLocks/>
          </p:cNvSpPr>
          <p:nvPr/>
        </p:nvSpPr>
        <p:spPr bwMode="auto">
          <a:xfrm>
            <a:off x="3344863" y="1846264"/>
            <a:ext cx="6350" cy="11112"/>
          </a:xfrm>
          <a:custGeom>
            <a:avLst/>
            <a:gdLst>
              <a:gd name="T0" fmla="*/ 0 w 4"/>
              <a:gd name="T1" fmla="*/ 2147483647 h 7"/>
              <a:gd name="T2" fmla="*/ 0 w 4"/>
              <a:gd name="T3" fmla="*/ 2147483647 h 7"/>
              <a:gd name="T4" fmla="*/ 2147483647 w 4"/>
              <a:gd name="T5" fmla="*/ 2147483647 h 7"/>
              <a:gd name="T6" fmla="*/ 2147483647 w 4"/>
              <a:gd name="T7" fmla="*/ 0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lnTo>
                  <a:pt x="0" y="7"/>
                </a:lnTo>
                <a:lnTo>
                  <a:pt x="4" y="6"/>
                </a:lnTo>
                <a:lnTo>
                  <a:pt x="4"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5" name="Rectangle 66"/>
          <p:cNvSpPr>
            <a:spLocks noChangeArrowheads="1"/>
          </p:cNvSpPr>
          <p:nvPr/>
        </p:nvSpPr>
        <p:spPr bwMode="auto">
          <a:xfrm>
            <a:off x="3351215" y="1846263"/>
            <a:ext cx="3175"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66" name="Freeform 67"/>
          <p:cNvSpPr>
            <a:spLocks/>
          </p:cNvSpPr>
          <p:nvPr/>
        </p:nvSpPr>
        <p:spPr bwMode="auto">
          <a:xfrm>
            <a:off x="3400425" y="1835151"/>
            <a:ext cx="7938"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6"/>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7" name="Rectangle 68"/>
          <p:cNvSpPr>
            <a:spLocks noChangeArrowheads="1"/>
          </p:cNvSpPr>
          <p:nvPr/>
        </p:nvSpPr>
        <p:spPr bwMode="auto">
          <a:xfrm>
            <a:off x="3351215" y="1847850"/>
            <a:ext cx="1587"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68" name="Freeform 69"/>
          <p:cNvSpPr>
            <a:spLocks/>
          </p:cNvSpPr>
          <p:nvPr/>
        </p:nvSpPr>
        <p:spPr bwMode="auto">
          <a:xfrm>
            <a:off x="3455989" y="1825625"/>
            <a:ext cx="7937" cy="9526"/>
          </a:xfrm>
          <a:custGeom>
            <a:avLst/>
            <a:gdLst>
              <a:gd name="T0" fmla="*/ 0 w 5"/>
              <a:gd name="T1" fmla="*/ 2147483647 h 6"/>
              <a:gd name="T2" fmla="*/ 0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lnTo>
                  <a:pt x="0" y="6"/>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69" name="Freeform 70"/>
          <p:cNvSpPr>
            <a:spLocks/>
          </p:cNvSpPr>
          <p:nvPr/>
        </p:nvSpPr>
        <p:spPr bwMode="auto">
          <a:xfrm>
            <a:off x="3511552" y="1816101"/>
            <a:ext cx="9525" cy="11113"/>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7"/>
                </a:lnTo>
                <a:lnTo>
                  <a:pt x="6" y="6"/>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0" name="Freeform 71"/>
          <p:cNvSpPr>
            <a:spLocks/>
          </p:cNvSpPr>
          <p:nvPr/>
        </p:nvSpPr>
        <p:spPr bwMode="auto">
          <a:xfrm>
            <a:off x="3565525" y="1806577"/>
            <a:ext cx="6350" cy="11113"/>
          </a:xfrm>
          <a:custGeom>
            <a:avLst/>
            <a:gdLst>
              <a:gd name="T0" fmla="*/ 0 w 4"/>
              <a:gd name="T1" fmla="*/ 2147483647 h 7"/>
              <a:gd name="T2" fmla="*/ 0 w 4"/>
              <a:gd name="T3" fmla="*/ 2147483647 h 7"/>
              <a:gd name="T4" fmla="*/ 2147483647 w 4"/>
              <a:gd name="T5" fmla="*/ 2147483647 h 7"/>
              <a:gd name="T6" fmla="*/ 2147483647 w 4"/>
              <a:gd name="T7" fmla="*/ 0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lnTo>
                  <a:pt x="0" y="7"/>
                </a:lnTo>
                <a:lnTo>
                  <a:pt x="4" y="6"/>
                </a:lnTo>
                <a:lnTo>
                  <a:pt x="4"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1" name="Rectangle 72"/>
          <p:cNvSpPr>
            <a:spLocks noChangeArrowheads="1"/>
          </p:cNvSpPr>
          <p:nvPr/>
        </p:nvSpPr>
        <p:spPr bwMode="auto">
          <a:xfrm>
            <a:off x="3571877" y="1806575"/>
            <a:ext cx="3175"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72" name="Freeform 73"/>
          <p:cNvSpPr>
            <a:spLocks/>
          </p:cNvSpPr>
          <p:nvPr/>
        </p:nvSpPr>
        <p:spPr bwMode="auto">
          <a:xfrm>
            <a:off x="3621090" y="1797050"/>
            <a:ext cx="9525" cy="9526"/>
          </a:xfrm>
          <a:custGeom>
            <a:avLst/>
            <a:gdLst>
              <a:gd name="T0" fmla="*/ 0 w 6"/>
              <a:gd name="T1" fmla="*/ 2147483647 h 6"/>
              <a:gd name="T2" fmla="*/ 0 w 6"/>
              <a:gd name="T3" fmla="*/ 2147483647 h 6"/>
              <a:gd name="T4" fmla="*/ 2147483647 w 6"/>
              <a:gd name="T5" fmla="*/ 2147483647 h 6"/>
              <a:gd name="T6" fmla="*/ 2147483647 w 6"/>
              <a:gd name="T7" fmla="*/ 0 h 6"/>
              <a:gd name="T8" fmla="*/ 0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0" y="6"/>
                </a:lnTo>
                <a:lnTo>
                  <a:pt x="6" y="5"/>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3" name="Rectangle 74"/>
          <p:cNvSpPr>
            <a:spLocks noChangeArrowheads="1"/>
          </p:cNvSpPr>
          <p:nvPr/>
        </p:nvSpPr>
        <p:spPr bwMode="auto">
          <a:xfrm>
            <a:off x="3571875" y="1808163"/>
            <a:ext cx="1588"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74" name="Freeform 75"/>
          <p:cNvSpPr>
            <a:spLocks/>
          </p:cNvSpPr>
          <p:nvPr/>
        </p:nvSpPr>
        <p:spPr bwMode="auto">
          <a:xfrm>
            <a:off x="3678238" y="1785938"/>
            <a:ext cx="6350" cy="11112"/>
          </a:xfrm>
          <a:custGeom>
            <a:avLst/>
            <a:gdLst>
              <a:gd name="T0" fmla="*/ 0 w 4"/>
              <a:gd name="T1" fmla="*/ 2147483647 h 7"/>
              <a:gd name="T2" fmla="*/ 0 w 4"/>
              <a:gd name="T3" fmla="*/ 2147483647 h 7"/>
              <a:gd name="T4" fmla="*/ 2147483647 w 4"/>
              <a:gd name="T5" fmla="*/ 2147483647 h 7"/>
              <a:gd name="T6" fmla="*/ 2147483647 w 4"/>
              <a:gd name="T7" fmla="*/ 0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lnTo>
                  <a:pt x="0" y="7"/>
                </a:lnTo>
                <a:lnTo>
                  <a:pt x="4" y="6"/>
                </a:lnTo>
                <a:lnTo>
                  <a:pt x="4"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5" name="Freeform 76"/>
          <p:cNvSpPr>
            <a:spLocks/>
          </p:cNvSpPr>
          <p:nvPr/>
        </p:nvSpPr>
        <p:spPr bwMode="auto">
          <a:xfrm>
            <a:off x="3732214" y="1776413"/>
            <a:ext cx="9525" cy="11112"/>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7"/>
                </a:lnTo>
                <a:lnTo>
                  <a:pt x="6" y="6"/>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6" name="Rectangle 77"/>
          <p:cNvSpPr>
            <a:spLocks noChangeArrowheads="1"/>
          </p:cNvSpPr>
          <p:nvPr/>
        </p:nvSpPr>
        <p:spPr bwMode="auto">
          <a:xfrm>
            <a:off x="3787777" y="1768475"/>
            <a:ext cx="31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77" name="Freeform 78"/>
          <p:cNvSpPr>
            <a:spLocks/>
          </p:cNvSpPr>
          <p:nvPr/>
        </p:nvSpPr>
        <p:spPr bwMode="auto">
          <a:xfrm>
            <a:off x="3790952" y="1766888"/>
            <a:ext cx="4763" cy="9526"/>
          </a:xfrm>
          <a:custGeom>
            <a:avLst/>
            <a:gdLst>
              <a:gd name="T0" fmla="*/ 0 w 3"/>
              <a:gd name="T1" fmla="*/ 2147483647 h 6"/>
              <a:gd name="T2" fmla="*/ 0 w 3"/>
              <a:gd name="T3" fmla="*/ 2147483647 h 6"/>
              <a:gd name="T4" fmla="*/ 2147483647 w 3"/>
              <a:gd name="T5" fmla="*/ 2147483647 h 6"/>
              <a:gd name="T6" fmla="*/ 2147483647 w 3"/>
              <a:gd name="T7" fmla="*/ 0 h 6"/>
              <a:gd name="T8" fmla="*/ 0 w 3"/>
              <a:gd name="T9" fmla="*/ 2147483647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1"/>
                </a:moveTo>
                <a:lnTo>
                  <a:pt x="0" y="6"/>
                </a:lnTo>
                <a:lnTo>
                  <a:pt x="3" y="5"/>
                </a:lnTo>
                <a:lnTo>
                  <a:pt x="3"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8" name="Freeform 79"/>
          <p:cNvSpPr>
            <a:spLocks/>
          </p:cNvSpPr>
          <p:nvPr/>
        </p:nvSpPr>
        <p:spPr bwMode="auto">
          <a:xfrm>
            <a:off x="3841752" y="1755776"/>
            <a:ext cx="9525" cy="11113"/>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7"/>
                </a:lnTo>
                <a:lnTo>
                  <a:pt x="6" y="6"/>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79" name="Rectangle 80"/>
          <p:cNvSpPr>
            <a:spLocks noChangeArrowheads="1"/>
          </p:cNvSpPr>
          <p:nvPr/>
        </p:nvSpPr>
        <p:spPr bwMode="auto">
          <a:xfrm>
            <a:off x="3790950" y="1770064"/>
            <a:ext cx="1588"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80" name="Freeform 81"/>
          <p:cNvSpPr>
            <a:spLocks/>
          </p:cNvSpPr>
          <p:nvPr/>
        </p:nvSpPr>
        <p:spPr bwMode="auto">
          <a:xfrm>
            <a:off x="3898900" y="1746251"/>
            <a:ext cx="7938"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2"/>
                </a:moveTo>
                <a:lnTo>
                  <a:pt x="0" y="7"/>
                </a:lnTo>
                <a:lnTo>
                  <a:pt x="5" y="6"/>
                </a:lnTo>
                <a:lnTo>
                  <a:pt x="5" y="0"/>
                </a:lnTo>
                <a:lnTo>
                  <a:pt x="0" y="2"/>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1" name="Rectangle 82"/>
          <p:cNvSpPr>
            <a:spLocks noChangeArrowheads="1"/>
          </p:cNvSpPr>
          <p:nvPr/>
        </p:nvSpPr>
        <p:spPr bwMode="auto">
          <a:xfrm>
            <a:off x="3952877" y="1738314"/>
            <a:ext cx="9525"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82" name="Rectangle 83"/>
          <p:cNvSpPr>
            <a:spLocks noChangeArrowheads="1"/>
          </p:cNvSpPr>
          <p:nvPr/>
        </p:nvSpPr>
        <p:spPr bwMode="auto">
          <a:xfrm>
            <a:off x="4008440" y="1728788"/>
            <a:ext cx="1587"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83" name="Freeform 84"/>
          <p:cNvSpPr>
            <a:spLocks/>
          </p:cNvSpPr>
          <p:nvPr/>
        </p:nvSpPr>
        <p:spPr bwMode="auto">
          <a:xfrm>
            <a:off x="4010025" y="1727202"/>
            <a:ext cx="7938"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6"/>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4" name="Freeform 85"/>
          <p:cNvSpPr>
            <a:spLocks/>
          </p:cNvSpPr>
          <p:nvPr/>
        </p:nvSpPr>
        <p:spPr bwMode="auto">
          <a:xfrm>
            <a:off x="4062415" y="1716088"/>
            <a:ext cx="9525" cy="11112"/>
          </a:xfrm>
          <a:custGeom>
            <a:avLst/>
            <a:gdLst>
              <a:gd name="T0" fmla="*/ 0 w 6"/>
              <a:gd name="T1" fmla="*/ 2147483647 h 7"/>
              <a:gd name="T2" fmla="*/ 0 w 6"/>
              <a:gd name="T3" fmla="*/ 2147483647 h 7"/>
              <a:gd name="T4" fmla="*/ 2147483647 w 6"/>
              <a:gd name="T5" fmla="*/ 2147483647 h 7"/>
              <a:gd name="T6" fmla="*/ 2147483647 w 6"/>
              <a:gd name="T7" fmla="*/ 0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2"/>
                </a:moveTo>
                <a:lnTo>
                  <a:pt x="0" y="7"/>
                </a:lnTo>
                <a:lnTo>
                  <a:pt x="6" y="6"/>
                </a:lnTo>
                <a:lnTo>
                  <a:pt x="6" y="0"/>
                </a:lnTo>
                <a:lnTo>
                  <a:pt x="0" y="2"/>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5" name="Rectangle 86"/>
          <p:cNvSpPr>
            <a:spLocks noChangeArrowheads="1"/>
          </p:cNvSpPr>
          <p:nvPr/>
        </p:nvSpPr>
        <p:spPr bwMode="auto">
          <a:xfrm>
            <a:off x="4010025" y="1730375"/>
            <a:ext cx="1588" cy="95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86" name="Freeform 87"/>
          <p:cNvSpPr>
            <a:spLocks/>
          </p:cNvSpPr>
          <p:nvPr/>
        </p:nvSpPr>
        <p:spPr bwMode="auto">
          <a:xfrm>
            <a:off x="4119565" y="1708152"/>
            <a:ext cx="7937" cy="11113"/>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7" name="Freeform 88"/>
          <p:cNvSpPr>
            <a:spLocks/>
          </p:cNvSpPr>
          <p:nvPr/>
        </p:nvSpPr>
        <p:spPr bwMode="auto">
          <a:xfrm>
            <a:off x="4175125" y="1697038"/>
            <a:ext cx="7938" cy="11112"/>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6"/>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8" name="Freeform 89"/>
          <p:cNvSpPr>
            <a:spLocks/>
          </p:cNvSpPr>
          <p:nvPr/>
        </p:nvSpPr>
        <p:spPr bwMode="auto">
          <a:xfrm>
            <a:off x="4229102" y="1689101"/>
            <a:ext cx="9525" cy="9526"/>
          </a:xfrm>
          <a:custGeom>
            <a:avLst/>
            <a:gdLst>
              <a:gd name="T0" fmla="*/ 0 w 6"/>
              <a:gd name="T1" fmla="*/ 2147483647 h 6"/>
              <a:gd name="T2" fmla="*/ 0 w 6"/>
              <a:gd name="T3" fmla="*/ 2147483647 h 6"/>
              <a:gd name="T4" fmla="*/ 2147483647 w 6"/>
              <a:gd name="T5" fmla="*/ 2147483647 h 6"/>
              <a:gd name="T6" fmla="*/ 2147483647 w 6"/>
              <a:gd name="T7" fmla="*/ 0 h 6"/>
              <a:gd name="T8" fmla="*/ 0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1"/>
                </a:moveTo>
                <a:lnTo>
                  <a:pt x="0" y="6"/>
                </a:lnTo>
                <a:lnTo>
                  <a:pt x="6" y="5"/>
                </a:lnTo>
                <a:lnTo>
                  <a:pt x="6"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89" name="Freeform 90"/>
          <p:cNvSpPr>
            <a:spLocks/>
          </p:cNvSpPr>
          <p:nvPr/>
        </p:nvSpPr>
        <p:spPr bwMode="auto">
          <a:xfrm>
            <a:off x="4284665" y="1677988"/>
            <a:ext cx="7937" cy="11112"/>
          </a:xfrm>
          <a:custGeom>
            <a:avLst/>
            <a:gdLst>
              <a:gd name="T0" fmla="*/ 0 w 5"/>
              <a:gd name="T1" fmla="*/ 2147483647 h 7"/>
              <a:gd name="T2" fmla="*/ 0 w 5"/>
              <a:gd name="T3" fmla="*/ 2147483647 h 7"/>
              <a:gd name="T4" fmla="*/ 2147483647 w 5"/>
              <a:gd name="T5" fmla="*/ 2147483647 h 7"/>
              <a:gd name="T6" fmla="*/ 2147483647 w 5"/>
              <a:gd name="T7" fmla="*/ 0 h 7"/>
              <a:gd name="T8" fmla="*/ 0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lnTo>
                  <a:pt x="0" y="7"/>
                </a:lnTo>
                <a:lnTo>
                  <a:pt x="5" y="5"/>
                </a:lnTo>
                <a:lnTo>
                  <a:pt x="5" y="0"/>
                </a:lnTo>
                <a:lnTo>
                  <a:pt x="0" y="1"/>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490" name="Rectangle 91"/>
          <p:cNvSpPr>
            <a:spLocks noChangeArrowheads="1"/>
          </p:cNvSpPr>
          <p:nvPr/>
        </p:nvSpPr>
        <p:spPr bwMode="auto">
          <a:xfrm>
            <a:off x="4229100" y="1692275"/>
            <a:ext cx="15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491" name="Line 92"/>
          <p:cNvSpPr>
            <a:spLocks noChangeShapeType="1"/>
          </p:cNvSpPr>
          <p:nvPr/>
        </p:nvSpPr>
        <p:spPr bwMode="auto">
          <a:xfrm>
            <a:off x="1376365" y="1941514"/>
            <a:ext cx="7937"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2" name="Line 93"/>
          <p:cNvSpPr>
            <a:spLocks noChangeShapeType="1"/>
          </p:cNvSpPr>
          <p:nvPr/>
        </p:nvSpPr>
        <p:spPr bwMode="auto">
          <a:xfrm>
            <a:off x="14319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3" name="Line 94"/>
          <p:cNvSpPr>
            <a:spLocks noChangeShapeType="1"/>
          </p:cNvSpPr>
          <p:nvPr/>
        </p:nvSpPr>
        <p:spPr bwMode="auto">
          <a:xfrm>
            <a:off x="148907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4" name="Line 95"/>
          <p:cNvSpPr>
            <a:spLocks noChangeShapeType="1"/>
          </p:cNvSpPr>
          <p:nvPr/>
        </p:nvSpPr>
        <p:spPr bwMode="auto">
          <a:xfrm>
            <a:off x="1546225" y="1941514"/>
            <a:ext cx="79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5" name="Line 96"/>
          <p:cNvSpPr>
            <a:spLocks noChangeShapeType="1"/>
          </p:cNvSpPr>
          <p:nvPr/>
        </p:nvSpPr>
        <p:spPr bwMode="auto">
          <a:xfrm>
            <a:off x="160179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6" name="Line 97"/>
          <p:cNvSpPr>
            <a:spLocks noChangeShapeType="1"/>
          </p:cNvSpPr>
          <p:nvPr/>
        </p:nvSpPr>
        <p:spPr bwMode="auto">
          <a:xfrm>
            <a:off x="165894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7" name="Line 98"/>
          <p:cNvSpPr>
            <a:spLocks noChangeShapeType="1"/>
          </p:cNvSpPr>
          <p:nvPr/>
        </p:nvSpPr>
        <p:spPr bwMode="auto">
          <a:xfrm>
            <a:off x="1716090" y="1941514"/>
            <a:ext cx="79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8" name="Line 99"/>
          <p:cNvSpPr>
            <a:spLocks noChangeShapeType="1"/>
          </p:cNvSpPr>
          <p:nvPr/>
        </p:nvSpPr>
        <p:spPr bwMode="auto">
          <a:xfrm>
            <a:off x="177165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499" name="Line 100"/>
          <p:cNvSpPr>
            <a:spLocks noChangeShapeType="1"/>
          </p:cNvSpPr>
          <p:nvPr/>
        </p:nvSpPr>
        <p:spPr bwMode="auto">
          <a:xfrm>
            <a:off x="18288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0" name="Line 101"/>
          <p:cNvSpPr>
            <a:spLocks noChangeShapeType="1"/>
          </p:cNvSpPr>
          <p:nvPr/>
        </p:nvSpPr>
        <p:spPr bwMode="auto">
          <a:xfrm>
            <a:off x="1885952" y="1941514"/>
            <a:ext cx="31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1" name="Line 102"/>
          <p:cNvSpPr>
            <a:spLocks noChangeShapeType="1"/>
          </p:cNvSpPr>
          <p:nvPr/>
        </p:nvSpPr>
        <p:spPr bwMode="auto">
          <a:xfrm>
            <a:off x="1889127" y="1941514"/>
            <a:ext cx="4763"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2" name="Line 103"/>
          <p:cNvSpPr>
            <a:spLocks noChangeShapeType="1"/>
          </p:cNvSpPr>
          <p:nvPr/>
        </p:nvSpPr>
        <p:spPr bwMode="auto">
          <a:xfrm>
            <a:off x="194151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3" name="Rectangle 104"/>
          <p:cNvSpPr>
            <a:spLocks noChangeArrowheads="1"/>
          </p:cNvSpPr>
          <p:nvPr/>
        </p:nvSpPr>
        <p:spPr bwMode="auto">
          <a:xfrm>
            <a:off x="1889125" y="1938338"/>
            <a:ext cx="1588" cy="9526"/>
          </a:xfrm>
          <a:prstGeom prst="rect">
            <a:avLst/>
          </a:prstGeom>
          <a:solidFill>
            <a:srgbClr val="000000"/>
          </a:solidFill>
          <a:ln w="9525">
            <a:solidFill>
              <a:srgbClr val="000000"/>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504" name="Line 105"/>
          <p:cNvSpPr>
            <a:spLocks noChangeShapeType="1"/>
          </p:cNvSpPr>
          <p:nvPr/>
        </p:nvSpPr>
        <p:spPr bwMode="auto">
          <a:xfrm>
            <a:off x="199866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5" name="Line 106"/>
          <p:cNvSpPr>
            <a:spLocks noChangeShapeType="1"/>
          </p:cNvSpPr>
          <p:nvPr/>
        </p:nvSpPr>
        <p:spPr bwMode="auto">
          <a:xfrm>
            <a:off x="2055815" y="1941514"/>
            <a:ext cx="79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6" name="Line 107"/>
          <p:cNvSpPr>
            <a:spLocks noChangeShapeType="1"/>
          </p:cNvSpPr>
          <p:nvPr/>
        </p:nvSpPr>
        <p:spPr bwMode="auto">
          <a:xfrm>
            <a:off x="211137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7" name="Line 108"/>
          <p:cNvSpPr>
            <a:spLocks noChangeShapeType="1"/>
          </p:cNvSpPr>
          <p:nvPr/>
        </p:nvSpPr>
        <p:spPr bwMode="auto">
          <a:xfrm>
            <a:off x="21685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8" name="Line 109"/>
          <p:cNvSpPr>
            <a:spLocks noChangeShapeType="1"/>
          </p:cNvSpPr>
          <p:nvPr/>
        </p:nvSpPr>
        <p:spPr bwMode="auto">
          <a:xfrm>
            <a:off x="2225675" y="1941514"/>
            <a:ext cx="79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09" name="Line 110"/>
          <p:cNvSpPr>
            <a:spLocks noChangeShapeType="1"/>
          </p:cNvSpPr>
          <p:nvPr/>
        </p:nvSpPr>
        <p:spPr bwMode="auto">
          <a:xfrm>
            <a:off x="228124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0" name="Line 111"/>
          <p:cNvSpPr>
            <a:spLocks noChangeShapeType="1"/>
          </p:cNvSpPr>
          <p:nvPr/>
        </p:nvSpPr>
        <p:spPr bwMode="auto">
          <a:xfrm>
            <a:off x="2338390"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1" name="Line 112"/>
          <p:cNvSpPr>
            <a:spLocks noChangeShapeType="1"/>
          </p:cNvSpPr>
          <p:nvPr/>
        </p:nvSpPr>
        <p:spPr bwMode="auto">
          <a:xfrm>
            <a:off x="2395538" y="1941514"/>
            <a:ext cx="47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2" name="Line 113"/>
          <p:cNvSpPr>
            <a:spLocks noChangeShapeType="1"/>
          </p:cNvSpPr>
          <p:nvPr/>
        </p:nvSpPr>
        <p:spPr bwMode="auto">
          <a:xfrm>
            <a:off x="2400302" y="1941514"/>
            <a:ext cx="47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3" name="Line 114"/>
          <p:cNvSpPr>
            <a:spLocks noChangeShapeType="1"/>
          </p:cNvSpPr>
          <p:nvPr/>
        </p:nvSpPr>
        <p:spPr bwMode="auto">
          <a:xfrm>
            <a:off x="24511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4" name="Rectangle 115"/>
          <p:cNvSpPr>
            <a:spLocks noChangeArrowheads="1"/>
          </p:cNvSpPr>
          <p:nvPr/>
        </p:nvSpPr>
        <p:spPr bwMode="auto">
          <a:xfrm>
            <a:off x="2400300" y="1938338"/>
            <a:ext cx="1588" cy="9526"/>
          </a:xfrm>
          <a:prstGeom prst="rect">
            <a:avLst/>
          </a:prstGeom>
          <a:solidFill>
            <a:srgbClr val="000000"/>
          </a:solidFill>
          <a:ln w="9525">
            <a:solidFill>
              <a:srgbClr val="000000"/>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515" name="Line 116"/>
          <p:cNvSpPr>
            <a:spLocks noChangeShapeType="1"/>
          </p:cNvSpPr>
          <p:nvPr/>
        </p:nvSpPr>
        <p:spPr bwMode="auto">
          <a:xfrm>
            <a:off x="2508252" y="1941514"/>
            <a:ext cx="9525"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6" name="Line 117"/>
          <p:cNvSpPr>
            <a:spLocks noChangeShapeType="1"/>
          </p:cNvSpPr>
          <p:nvPr/>
        </p:nvSpPr>
        <p:spPr bwMode="auto">
          <a:xfrm>
            <a:off x="2565402"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7" name="Line 118"/>
          <p:cNvSpPr>
            <a:spLocks noChangeShapeType="1"/>
          </p:cNvSpPr>
          <p:nvPr/>
        </p:nvSpPr>
        <p:spPr bwMode="auto">
          <a:xfrm>
            <a:off x="262096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8" name="Line 119"/>
          <p:cNvSpPr>
            <a:spLocks noChangeShapeType="1"/>
          </p:cNvSpPr>
          <p:nvPr/>
        </p:nvSpPr>
        <p:spPr bwMode="auto">
          <a:xfrm>
            <a:off x="2678115"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19" name="Line 120"/>
          <p:cNvSpPr>
            <a:spLocks noChangeShapeType="1"/>
          </p:cNvSpPr>
          <p:nvPr/>
        </p:nvSpPr>
        <p:spPr bwMode="auto">
          <a:xfrm>
            <a:off x="2735264"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20" name="Line 121"/>
          <p:cNvSpPr>
            <a:spLocks noChangeShapeType="1"/>
          </p:cNvSpPr>
          <p:nvPr/>
        </p:nvSpPr>
        <p:spPr bwMode="auto">
          <a:xfrm>
            <a:off x="2790827" y="1941514"/>
            <a:ext cx="95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21" name="Freeform 122"/>
          <p:cNvSpPr>
            <a:spLocks/>
          </p:cNvSpPr>
          <p:nvPr/>
        </p:nvSpPr>
        <p:spPr bwMode="auto">
          <a:xfrm>
            <a:off x="2841627" y="1924050"/>
            <a:ext cx="9525" cy="12700"/>
          </a:xfrm>
          <a:custGeom>
            <a:avLst/>
            <a:gdLst>
              <a:gd name="T0" fmla="*/ 0 w 6"/>
              <a:gd name="T1" fmla="*/ 2147483647 h 8"/>
              <a:gd name="T2" fmla="*/ 2147483647 w 6"/>
              <a:gd name="T3" fmla="*/ 2147483647 h 8"/>
              <a:gd name="T4" fmla="*/ 2147483647 w 6"/>
              <a:gd name="T5" fmla="*/ 2147483647 h 8"/>
              <a:gd name="T6" fmla="*/ 2147483647 w 6"/>
              <a:gd name="T7" fmla="*/ 0 h 8"/>
              <a:gd name="T8" fmla="*/ 0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5"/>
                </a:moveTo>
                <a:lnTo>
                  <a:pt x="3" y="8"/>
                </a:lnTo>
                <a:lnTo>
                  <a:pt x="6" y="3"/>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2" name="Freeform 123"/>
          <p:cNvSpPr>
            <a:spLocks/>
          </p:cNvSpPr>
          <p:nvPr/>
        </p:nvSpPr>
        <p:spPr bwMode="auto">
          <a:xfrm>
            <a:off x="2878139" y="1882775"/>
            <a:ext cx="9525" cy="12700"/>
          </a:xfrm>
          <a:custGeom>
            <a:avLst/>
            <a:gdLst>
              <a:gd name="T0" fmla="*/ 0 w 6"/>
              <a:gd name="T1" fmla="*/ 2147483647 h 8"/>
              <a:gd name="T2" fmla="*/ 2147483647 w 6"/>
              <a:gd name="T3" fmla="*/ 2147483647 h 8"/>
              <a:gd name="T4" fmla="*/ 2147483647 w 6"/>
              <a:gd name="T5" fmla="*/ 2147483647 h 8"/>
              <a:gd name="T6" fmla="*/ 2147483647 w 6"/>
              <a:gd name="T7" fmla="*/ 0 h 8"/>
              <a:gd name="T8" fmla="*/ 0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5"/>
                </a:moveTo>
                <a:lnTo>
                  <a:pt x="3" y="8"/>
                </a:lnTo>
                <a:lnTo>
                  <a:pt x="6"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3" name="Freeform 124"/>
          <p:cNvSpPr>
            <a:spLocks/>
          </p:cNvSpPr>
          <p:nvPr/>
        </p:nvSpPr>
        <p:spPr bwMode="auto">
          <a:xfrm>
            <a:off x="2914652" y="1841502"/>
            <a:ext cx="11113" cy="11113"/>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3" y="7"/>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4" name="Freeform 125"/>
          <p:cNvSpPr>
            <a:spLocks/>
          </p:cNvSpPr>
          <p:nvPr/>
        </p:nvSpPr>
        <p:spPr bwMode="auto">
          <a:xfrm>
            <a:off x="2951163" y="1798638"/>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5" name="Freeform 126"/>
          <p:cNvSpPr>
            <a:spLocks/>
          </p:cNvSpPr>
          <p:nvPr/>
        </p:nvSpPr>
        <p:spPr bwMode="auto">
          <a:xfrm>
            <a:off x="2987677" y="1755776"/>
            <a:ext cx="11113"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6" name="Freeform 127"/>
          <p:cNvSpPr>
            <a:spLocks/>
          </p:cNvSpPr>
          <p:nvPr/>
        </p:nvSpPr>
        <p:spPr bwMode="auto">
          <a:xfrm>
            <a:off x="3024188" y="1714500"/>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7" name="Freeform 128"/>
          <p:cNvSpPr>
            <a:spLocks/>
          </p:cNvSpPr>
          <p:nvPr/>
        </p:nvSpPr>
        <p:spPr bwMode="auto">
          <a:xfrm>
            <a:off x="3060702" y="1671639"/>
            <a:ext cx="11113"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8" name="Freeform 129"/>
          <p:cNvSpPr>
            <a:spLocks/>
          </p:cNvSpPr>
          <p:nvPr/>
        </p:nvSpPr>
        <p:spPr bwMode="auto">
          <a:xfrm>
            <a:off x="3097213" y="1631951"/>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29" name="Freeform 130"/>
          <p:cNvSpPr>
            <a:spLocks/>
          </p:cNvSpPr>
          <p:nvPr/>
        </p:nvSpPr>
        <p:spPr bwMode="auto">
          <a:xfrm>
            <a:off x="3133727" y="1589088"/>
            <a:ext cx="11113"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0" name="Freeform 131"/>
          <p:cNvSpPr>
            <a:spLocks/>
          </p:cNvSpPr>
          <p:nvPr/>
        </p:nvSpPr>
        <p:spPr bwMode="auto">
          <a:xfrm>
            <a:off x="3170238" y="1547813"/>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1" name="Freeform 132"/>
          <p:cNvSpPr>
            <a:spLocks/>
          </p:cNvSpPr>
          <p:nvPr/>
        </p:nvSpPr>
        <p:spPr bwMode="auto">
          <a:xfrm>
            <a:off x="3206752" y="1504950"/>
            <a:ext cx="11113"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2" name="Freeform 133"/>
          <p:cNvSpPr>
            <a:spLocks/>
          </p:cNvSpPr>
          <p:nvPr/>
        </p:nvSpPr>
        <p:spPr bwMode="auto">
          <a:xfrm>
            <a:off x="3243263" y="1465264"/>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3" name="Freeform 134"/>
          <p:cNvSpPr>
            <a:spLocks/>
          </p:cNvSpPr>
          <p:nvPr/>
        </p:nvSpPr>
        <p:spPr bwMode="auto">
          <a:xfrm>
            <a:off x="3279777" y="1422401"/>
            <a:ext cx="11113"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4" name="Freeform 135"/>
          <p:cNvSpPr>
            <a:spLocks/>
          </p:cNvSpPr>
          <p:nvPr/>
        </p:nvSpPr>
        <p:spPr bwMode="auto">
          <a:xfrm>
            <a:off x="3316288" y="1381126"/>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5" name="Freeform 136"/>
          <p:cNvSpPr>
            <a:spLocks/>
          </p:cNvSpPr>
          <p:nvPr/>
        </p:nvSpPr>
        <p:spPr bwMode="auto">
          <a:xfrm>
            <a:off x="3352800" y="1338263"/>
            <a:ext cx="12700" cy="12700"/>
          </a:xfrm>
          <a:custGeom>
            <a:avLst/>
            <a:gdLst>
              <a:gd name="T0" fmla="*/ 0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5"/>
                </a:moveTo>
                <a:lnTo>
                  <a:pt x="3" y="8"/>
                </a:lnTo>
                <a:lnTo>
                  <a:pt x="8" y="4"/>
                </a:lnTo>
                <a:lnTo>
                  <a:pt x="4"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6" name="Freeform 137"/>
          <p:cNvSpPr>
            <a:spLocks/>
          </p:cNvSpPr>
          <p:nvPr/>
        </p:nvSpPr>
        <p:spPr bwMode="auto">
          <a:xfrm>
            <a:off x="3389313" y="1298576"/>
            <a:ext cx="12700" cy="12700"/>
          </a:xfrm>
          <a:custGeom>
            <a:avLst/>
            <a:gdLst>
              <a:gd name="T0" fmla="*/ 0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4"/>
                </a:moveTo>
                <a:lnTo>
                  <a:pt x="3" y="8"/>
                </a:lnTo>
                <a:lnTo>
                  <a:pt x="8" y="3"/>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7" name="Freeform 138"/>
          <p:cNvSpPr>
            <a:spLocks/>
          </p:cNvSpPr>
          <p:nvPr/>
        </p:nvSpPr>
        <p:spPr bwMode="auto">
          <a:xfrm>
            <a:off x="3427413" y="1255714"/>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3" y="8"/>
                </a:lnTo>
                <a:lnTo>
                  <a:pt x="7" y="3"/>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8" name="Freeform 139"/>
          <p:cNvSpPr>
            <a:spLocks/>
          </p:cNvSpPr>
          <p:nvPr/>
        </p:nvSpPr>
        <p:spPr bwMode="auto">
          <a:xfrm>
            <a:off x="3463927" y="1214438"/>
            <a:ext cx="11113" cy="11112"/>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3" y="7"/>
                </a:lnTo>
                <a:lnTo>
                  <a:pt x="7" y="4"/>
                </a:lnTo>
                <a:lnTo>
                  <a:pt x="3"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39" name="Freeform 140"/>
          <p:cNvSpPr>
            <a:spLocks/>
          </p:cNvSpPr>
          <p:nvPr/>
        </p:nvSpPr>
        <p:spPr bwMode="auto">
          <a:xfrm>
            <a:off x="3500438" y="1171576"/>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3" y="8"/>
                </a:lnTo>
                <a:lnTo>
                  <a:pt x="7" y="4"/>
                </a:lnTo>
                <a:lnTo>
                  <a:pt x="3"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0" name="Freeform 141"/>
          <p:cNvSpPr>
            <a:spLocks/>
          </p:cNvSpPr>
          <p:nvPr/>
        </p:nvSpPr>
        <p:spPr bwMode="auto">
          <a:xfrm>
            <a:off x="3536952" y="1131888"/>
            <a:ext cx="11113" cy="9526"/>
          </a:xfrm>
          <a:custGeom>
            <a:avLst/>
            <a:gdLst>
              <a:gd name="T0" fmla="*/ 0 w 7"/>
              <a:gd name="T1" fmla="*/ 2147483647 h 6"/>
              <a:gd name="T2" fmla="*/ 2147483647 w 7"/>
              <a:gd name="T3" fmla="*/ 2147483647 h 6"/>
              <a:gd name="T4" fmla="*/ 2147483647 w 7"/>
              <a:gd name="T5" fmla="*/ 2147483647 h 6"/>
              <a:gd name="T6" fmla="*/ 2147483647 w 7"/>
              <a:gd name="T7" fmla="*/ 0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3" y="6"/>
                </a:lnTo>
                <a:lnTo>
                  <a:pt x="7" y="3"/>
                </a:lnTo>
                <a:lnTo>
                  <a:pt x="3" y="0"/>
                </a:lnTo>
                <a:lnTo>
                  <a:pt x="0" y="3"/>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1" name="Freeform 142"/>
          <p:cNvSpPr>
            <a:spLocks/>
          </p:cNvSpPr>
          <p:nvPr/>
        </p:nvSpPr>
        <p:spPr bwMode="auto">
          <a:xfrm>
            <a:off x="3573463" y="1089026"/>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4" y="8"/>
                </a:lnTo>
                <a:lnTo>
                  <a:pt x="7" y="3"/>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2" name="Freeform 143"/>
          <p:cNvSpPr>
            <a:spLocks/>
          </p:cNvSpPr>
          <p:nvPr/>
        </p:nvSpPr>
        <p:spPr bwMode="auto">
          <a:xfrm>
            <a:off x="3609977" y="1047751"/>
            <a:ext cx="11113" cy="11113"/>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4" y="7"/>
                </a:lnTo>
                <a:lnTo>
                  <a:pt x="7" y="4"/>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3" name="Freeform 144"/>
          <p:cNvSpPr>
            <a:spLocks/>
          </p:cNvSpPr>
          <p:nvPr/>
        </p:nvSpPr>
        <p:spPr bwMode="auto">
          <a:xfrm>
            <a:off x="3646488" y="1004889"/>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4" y="8"/>
                </a:lnTo>
                <a:lnTo>
                  <a:pt x="7" y="4"/>
                </a:lnTo>
                <a:lnTo>
                  <a:pt x="4"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4" name="Freeform 145"/>
          <p:cNvSpPr>
            <a:spLocks/>
          </p:cNvSpPr>
          <p:nvPr/>
        </p:nvSpPr>
        <p:spPr bwMode="auto">
          <a:xfrm>
            <a:off x="3683002" y="965201"/>
            <a:ext cx="11113" cy="9526"/>
          </a:xfrm>
          <a:custGeom>
            <a:avLst/>
            <a:gdLst>
              <a:gd name="T0" fmla="*/ 0 w 7"/>
              <a:gd name="T1" fmla="*/ 2147483647 h 6"/>
              <a:gd name="T2" fmla="*/ 2147483647 w 7"/>
              <a:gd name="T3" fmla="*/ 2147483647 h 6"/>
              <a:gd name="T4" fmla="*/ 2147483647 w 7"/>
              <a:gd name="T5" fmla="*/ 2147483647 h 6"/>
              <a:gd name="T6" fmla="*/ 2147483647 w 7"/>
              <a:gd name="T7" fmla="*/ 0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3"/>
                </a:moveTo>
                <a:lnTo>
                  <a:pt x="4" y="6"/>
                </a:lnTo>
                <a:lnTo>
                  <a:pt x="7" y="3"/>
                </a:lnTo>
                <a:lnTo>
                  <a:pt x="4" y="0"/>
                </a:lnTo>
                <a:lnTo>
                  <a:pt x="0" y="3"/>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5" name="Freeform 146"/>
          <p:cNvSpPr>
            <a:spLocks/>
          </p:cNvSpPr>
          <p:nvPr/>
        </p:nvSpPr>
        <p:spPr bwMode="auto">
          <a:xfrm>
            <a:off x="3719513" y="922338"/>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4" y="8"/>
                </a:lnTo>
                <a:lnTo>
                  <a:pt x="7" y="3"/>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6" name="Freeform 147"/>
          <p:cNvSpPr>
            <a:spLocks/>
          </p:cNvSpPr>
          <p:nvPr/>
        </p:nvSpPr>
        <p:spPr bwMode="auto">
          <a:xfrm>
            <a:off x="3756027" y="881063"/>
            <a:ext cx="11113" cy="11112"/>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4" y="7"/>
                </a:lnTo>
                <a:lnTo>
                  <a:pt x="7" y="4"/>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7" name="Freeform 148"/>
          <p:cNvSpPr>
            <a:spLocks/>
          </p:cNvSpPr>
          <p:nvPr/>
        </p:nvSpPr>
        <p:spPr bwMode="auto">
          <a:xfrm>
            <a:off x="3792538" y="838200"/>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5"/>
                </a:moveTo>
                <a:lnTo>
                  <a:pt x="4" y="8"/>
                </a:lnTo>
                <a:lnTo>
                  <a:pt x="7" y="4"/>
                </a:lnTo>
                <a:lnTo>
                  <a:pt x="4" y="0"/>
                </a:lnTo>
                <a:lnTo>
                  <a:pt x="0" y="5"/>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8" name="Freeform 149"/>
          <p:cNvSpPr>
            <a:spLocks/>
          </p:cNvSpPr>
          <p:nvPr/>
        </p:nvSpPr>
        <p:spPr bwMode="auto">
          <a:xfrm>
            <a:off x="3829052" y="796927"/>
            <a:ext cx="11113" cy="11113"/>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4" y="7"/>
                </a:lnTo>
                <a:lnTo>
                  <a:pt x="7" y="3"/>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49" name="Freeform 150"/>
          <p:cNvSpPr>
            <a:spLocks/>
          </p:cNvSpPr>
          <p:nvPr/>
        </p:nvSpPr>
        <p:spPr bwMode="auto">
          <a:xfrm>
            <a:off x="3865563" y="754064"/>
            <a:ext cx="11112" cy="12700"/>
          </a:xfrm>
          <a:custGeom>
            <a:avLst/>
            <a:gdLst>
              <a:gd name="T0" fmla="*/ 0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4"/>
                </a:moveTo>
                <a:lnTo>
                  <a:pt x="4" y="8"/>
                </a:lnTo>
                <a:lnTo>
                  <a:pt x="7" y="3"/>
                </a:lnTo>
                <a:lnTo>
                  <a:pt x="4" y="0"/>
                </a:lnTo>
                <a:lnTo>
                  <a:pt x="0" y="4"/>
                </a:lnTo>
                <a:close/>
              </a:path>
            </a:pathLst>
          </a:custGeom>
          <a:solidFill>
            <a:srgbClr val="000000"/>
          </a:solidFill>
          <a:ln w="9525">
            <a:solidFill>
              <a:schemeClr val="bg1"/>
            </a:solidFill>
            <a:round/>
            <a:headEnd/>
            <a:tailEnd/>
          </a:ln>
        </p:spPr>
        <p:txBody>
          <a:bodyPr/>
          <a:lstStyle/>
          <a:p>
            <a:pPr eaLnBrk="1" hangingPunct="1"/>
            <a:endParaRPr lang="en-US" sz="2400" smtClean="0">
              <a:solidFill>
                <a:srgbClr val="FFFFFF"/>
              </a:solidFill>
              <a:latin typeface="Arial Unicode MS" charset="0"/>
            </a:endParaRPr>
          </a:p>
        </p:txBody>
      </p:sp>
      <p:sp>
        <p:nvSpPr>
          <p:cNvPr id="102550" name="Freeform 151"/>
          <p:cNvSpPr>
            <a:spLocks/>
          </p:cNvSpPr>
          <p:nvPr/>
        </p:nvSpPr>
        <p:spPr bwMode="auto">
          <a:xfrm>
            <a:off x="3902075" y="712788"/>
            <a:ext cx="11113" cy="11112"/>
          </a:xfrm>
          <a:custGeom>
            <a:avLst/>
            <a:gdLst>
              <a:gd name="T0" fmla="*/ 0 w 7"/>
              <a:gd name="T1" fmla="*/ 2147483647 h 7"/>
              <a:gd name="T2" fmla="*/ 2147483647 w 7"/>
              <a:gd name="T3" fmla="*/ 2147483647 h 7"/>
              <a:gd name="T4" fmla="*/ 2147483647 w 7"/>
              <a:gd name="T5" fmla="*/ 2147483647 h 7"/>
              <a:gd name="T6" fmla="*/ 2147483647 w 7"/>
              <a:gd name="T7" fmla="*/ 0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3"/>
                </a:moveTo>
                <a:lnTo>
                  <a:pt x="4" y="7"/>
                </a:lnTo>
                <a:lnTo>
                  <a:pt x="7" y="3"/>
                </a:lnTo>
                <a:lnTo>
                  <a:pt x="4"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smtClean="0">
              <a:solidFill>
                <a:srgbClr val="FFFFFF"/>
              </a:solidFill>
              <a:latin typeface="Arial Unicode MS" charset="0"/>
            </a:endParaRPr>
          </a:p>
        </p:txBody>
      </p:sp>
      <p:sp>
        <p:nvSpPr>
          <p:cNvPr id="102551" name="Rectangle 152"/>
          <p:cNvSpPr>
            <a:spLocks noChangeArrowheads="1"/>
          </p:cNvSpPr>
          <p:nvPr/>
        </p:nvSpPr>
        <p:spPr bwMode="auto">
          <a:xfrm>
            <a:off x="2273301" y="2989264"/>
            <a:ext cx="1081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Years</a:t>
            </a:r>
            <a:endParaRPr lang="en-US" sz="2400" smtClean="0">
              <a:solidFill>
                <a:srgbClr val="FFFFFF"/>
              </a:solidFill>
            </a:endParaRPr>
          </a:p>
        </p:txBody>
      </p:sp>
      <p:sp>
        <p:nvSpPr>
          <p:cNvPr id="102552" name="Rectangle 153"/>
          <p:cNvSpPr>
            <a:spLocks noChangeArrowheads="1"/>
          </p:cNvSpPr>
          <p:nvPr/>
        </p:nvSpPr>
        <p:spPr bwMode="auto">
          <a:xfrm rot="-5400000">
            <a:off x="360525" y="1536930"/>
            <a:ext cx="5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02553" name="Rectangle 154"/>
          <p:cNvSpPr>
            <a:spLocks noChangeArrowheads="1"/>
          </p:cNvSpPr>
          <p:nvPr/>
        </p:nvSpPr>
        <p:spPr bwMode="auto">
          <a:xfrm>
            <a:off x="2039939" y="263527"/>
            <a:ext cx="1628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Between Women Sources</a:t>
            </a:r>
            <a:endParaRPr lang="en-US" sz="2400" smtClean="0">
              <a:solidFill>
                <a:srgbClr val="FFFFFF"/>
              </a:solidFill>
            </a:endParaRPr>
          </a:p>
        </p:txBody>
      </p:sp>
      <p:sp>
        <p:nvSpPr>
          <p:cNvPr id="102554" name="Rectangle 155"/>
          <p:cNvSpPr>
            <a:spLocks noChangeArrowheads="1"/>
          </p:cNvSpPr>
          <p:nvPr/>
        </p:nvSpPr>
        <p:spPr bwMode="auto">
          <a:xfrm>
            <a:off x="2214565" y="398464"/>
            <a:ext cx="1267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 of CA125 Variability</a:t>
            </a:r>
            <a:endParaRPr lang="en-US" sz="2400" smtClean="0">
              <a:solidFill>
                <a:srgbClr val="FFFFFF"/>
              </a:solidFill>
            </a:endParaRPr>
          </a:p>
        </p:txBody>
      </p:sp>
      <p:sp>
        <p:nvSpPr>
          <p:cNvPr id="102555" name="Rectangle 156"/>
          <p:cNvSpPr>
            <a:spLocks noChangeArrowheads="1"/>
          </p:cNvSpPr>
          <p:nvPr/>
        </p:nvSpPr>
        <p:spPr bwMode="auto">
          <a:xfrm>
            <a:off x="2801938" y="1901825"/>
            <a:ext cx="38472" cy="1077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700" smtClean="0">
                <a:solidFill>
                  <a:srgbClr val="FFFFFF"/>
                </a:solidFill>
              </a:rPr>
              <a:t>*</a:t>
            </a:r>
            <a:endParaRPr lang="en-US" sz="2400" smtClean="0">
              <a:solidFill>
                <a:srgbClr val="FFFFFF"/>
              </a:solidFill>
            </a:endParaRPr>
          </a:p>
        </p:txBody>
      </p:sp>
      <p:sp>
        <p:nvSpPr>
          <p:cNvPr id="102556" name="Rectangle 157"/>
          <p:cNvSpPr>
            <a:spLocks noChangeArrowheads="1"/>
          </p:cNvSpPr>
          <p:nvPr/>
        </p:nvSpPr>
        <p:spPr bwMode="auto">
          <a:xfrm>
            <a:off x="1565276" y="1758951"/>
            <a:ext cx="6741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Flat Profile</a:t>
            </a:r>
            <a:endParaRPr lang="en-US" sz="2400" smtClean="0">
              <a:solidFill>
                <a:srgbClr val="FFFFFF"/>
              </a:solidFill>
            </a:endParaRPr>
          </a:p>
        </p:txBody>
      </p:sp>
      <p:sp>
        <p:nvSpPr>
          <p:cNvPr id="102557" name="Rectangle 158"/>
          <p:cNvSpPr>
            <a:spLocks noChangeArrowheads="1"/>
          </p:cNvSpPr>
          <p:nvPr/>
        </p:nvSpPr>
        <p:spPr bwMode="auto">
          <a:xfrm>
            <a:off x="3644901" y="1422402"/>
            <a:ext cx="71351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Linear Rise</a:t>
            </a:r>
            <a:endParaRPr lang="en-US" sz="2400" smtClean="0">
              <a:solidFill>
                <a:srgbClr val="FFFFFF"/>
              </a:solidFill>
            </a:endParaRPr>
          </a:p>
        </p:txBody>
      </p:sp>
      <p:sp>
        <p:nvSpPr>
          <p:cNvPr id="102558" name="Rectangle 159"/>
          <p:cNvSpPr>
            <a:spLocks noChangeArrowheads="1"/>
          </p:cNvSpPr>
          <p:nvPr/>
        </p:nvSpPr>
        <p:spPr bwMode="auto">
          <a:xfrm>
            <a:off x="1562101" y="1081089"/>
            <a:ext cx="107162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Between Woman </a:t>
            </a:r>
            <a:endParaRPr lang="en-US" sz="2400" smtClean="0">
              <a:solidFill>
                <a:srgbClr val="FFFFFF"/>
              </a:solidFill>
            </a:endParaRPr>
          </a:p>
        </p:txBody>
      </p:sp>
      <p:sp>
        <p:nvSpPr>
          <p:cNvPr id="102559" name="Rectangle 160"/>
          <p:cNvSpPr>
            <a:spLocks noChangeArrowheads="1"/>
          </p:cNvSpPr>
          <p:nvPr/>
        </p:nvSpPr>
        <p:spPr bwMode="auto">
          <a:xfrm>
            <a:off x="1500189" y="1214439"/>
            <a:ext cx="13144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Flat Profile Variability</a:t>
            </a:r>
            <a:endParaRPr lang="en-US" sz="2400" smtClean="0">
              <a:solidFill>
                <a:srgbClr val="FFFFFF"/>
              </a:solidFill>
            </a:endParaRPr>
          </a:p>
        </p:txBody>
      </p:sp>
      <p:sp>
        <p:nvSpPr>
          <p:cNvPr id="102560" name="Rectangle 161"/>
          <p:cNvSpPr>
            <a:spLocks noChangeArrowheads="1"/>
          </p:cNvSpPr>
          <p:nvPr/>
        </p:nvSpPr>
        <p:spPr bwMode="auto">
          <a:xfrm>
            <a:off x="3255964" y="1922464"/>
            <a:ext cx="107162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Between Woman</a:t>
            </a:r>
            <a:endParaRPr lang="en-US" sz="2400" smtClean="0">
              <a:solidFill>
                <a:srgbClr val="FFFFFF"/>
              </a:solidFill>
            </a:endParaRPr>
          </a:p>
        </p:txBody>
      </p:sp>
      <p:sp>
        <p:nvSpPr>
          <p:cNvPr id="102561" name="Rectangle 162"/>
          <p:cNvSpPr>
            <a:spLocks noChangeArrowheads="1"/>
          </p:cNvSpPr>
          <p:nvPr/>
        </p:nvSpPr>
        <p:spPr bwMode="auto">
          <a:xfrm>
            <a:off x="3275015" y="2057401"/>
            <a:ext cx="10010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Slope Variability</a:t>
            </a:r>
            <a:endParaRPr lang="en-US" sz="2400" smtClean="0">
              <a:solidFill>
                <a:srgbClr val="FFFFFF"/>
              </a:solidFill>
            </a:endParaRPr>
          </a:p>
        </p:txBody>
      </p:sp>
      <p:sp>
        <p:nvSpPr>
          <p:cNvPr id="102562" name="Freeform 163"/>
          <p:cNvSpPr>
            <a:spLocks/>
          </p:cNvSpPr>
          <p:nvPr/>
        </p:nvSpPr>
        <p:spPr bwMode="auto">
          <a:xfrm>
            <a:off x="1816100" y="1352550"/>
            <a:ext cx="82550" cy="588964"/>
          </a:xfrm>
          <a:custGeom>
            <a:avLst/>
            <a:gdLst>
              <a:gd name="T0" fmla="*/ 0 w 52"/>
              <a:gd name="T1" fmla="*/ 2147483647 h 371"/>
              <a:gd name="T2" fmla="*/ 0 w 52"/>
              <a:gd name="T3" fmla="*/ 0 h 371"/>
              <a:gd name="T4" fmla="*/ 2147483647 w 52"/>
              <a:gd name="T5" fmla="*/ 2147483647 h 371"/>
              <a:gd name="T6" fmla="*/ 0 60000 65536"/>
              <a:gd name="T7" fmla="*/ 0 60000 65536"/>
              <a:gd name="T8" fmla="*/ 0 60000 65536"/>
              <a:gd name="T9" fmla="*/ 0 w 52"/>
              <a:gd name="T10" fmla="*/ 0 h 371"/>
              <a:gd name="T11" fmla="*/ 52 w 52"/>
              <a:gd name="T12" fmla="*/ 371 h 371"/>
            </a:gdLst>
            <a:ahLst/>
            <a:cxnLst>
              <a:cxn ang="T6">
                <a:pos x="T0" y="T1"/>
              </a:cxn>
              <a:cxn ang="T7">
                <a:pos x="T2" y="T3"/>
              </a:cxn>
              <a:cxn ang="T8">
                <a:pos x="T4" y="T5"/>
              </a:cxn>
            </a:cxnLst>
            <a:rect l="T9" t="T10" r="T11" b="T12"/>
            <a:pathLst>
              <a:path w="52" h="371">
                <a:moveTo>
                  <a:pt x="0" y="371"/>
                </a:moveTo>
                <a:lnTo>
                  <a:pt x="0" y="0"/>
                </a:lnTo>
                <a:lnTo>
                  <a:pt x="52" y="52"/>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63" name="Line 164"/>
          <p:cNvSpPr>
            <a:spLocks noChangeShapeType="1"/>
          </p:cNvSpPr>
          <p:nvPr/>
        </p:nvSpPr>
        <p:spPr bwMode="auto">
          <a:xfrm flipV="1">
            <a:off x="1731965" y="1352550"/>
            <a:ext cx="84137" cy="825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64" name="Freeform 165"/>
          <p:cNvSpPr>
            <a:spLocks/>
          </p:cNvSpPr>
          <p:nvPr/>
        </p:nvSpPr>
        <p:spPr bwMode="auto">
          <a:xfrm>
            <a:off x="1731965" y="1941514"/>
            <a:ext cx="84137" cy="587375"/>
          </a:xfrm>
          <a:custGeom>
            <a:avLst/>
            <a:gdLst>
              <a:gd name="T0" fmla="*/ 2147483647 w 53"/>
              <a:gd name="T1" fmla="*/ 0 h 370"/>
              <a:gd name="T2" fmla="*/ 2147483647 w 53"/>
              <a:gd name="T3" fmla="*/ 2147483647 h 370"/>
              <a:gd name="T4" fmla="*/ 0 w 53"/>
              <a:gd name="T5" fmla="*/ 2147483647 h 370"/>
              <a:gd name="T6" fmla="*/ 0 60000 65536"/>
              <a:gd name="T7" fmla="*/ 0 60000 65536"/>
              <a:gd name="T8" fmla="*/ 0 60000 65536"/>
              <a:gd name="T9" fmla="*/ 0 w 53"/>
              <a:gd name="T10" fmla="*/ 0 h 370"/>
              <a:gd name="T11" fmla="*/ 53 w 53"/>
              <a:gd name="T12" fmla="*/ 370 h 370"/>
            </a:gdLst>
            <a:ahLst/>
            <a:cxnLst>
              <a:cxn ang="T6">
                <a:pos x="T0" y="T1"/>
              </a:cxn>
              <a:cxn ang="T7">
                <a:pos x="T2" y="T3"/>
              </a:cxn>
              <a:cxn ang="T8">
                <a:pos x="T4" y="T5"/>
              </a:cxn>
            </a:cxnLst>
            <a:rect l="T9" t="T10" r="T11" b="T12"/>
            <a:pathLst>
              <a:path w="53" h="370">
                <a:moveTo>
                  <a:pt x="53" y="0"/>
                </a:moveTo>
                <a:lnTo>
                  <a:pt x="53" y="370"/>
                </a:lnTo>
                <a:lnTo>
                  <a:pt x="0" y="32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65" name="Line 166"/>
          <p:cNvSpPr>
            <a:spLocks noChangeShapeType="1"/>
          </p:cNvSpPr>
          <p:nvPr/>
        </p:nvSpPr>
        <p:spPr bwMode="auto">
          <a:xfrm flipH="1">
            <a:off x="1816100" y="2449513"/>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66" name="Freeform 167"/>
          <p:cNvSpPr>
            <a:spLocks/>
          </p:cNvSpPr>
          <p:nvPr/>
        </p:nvSpPr>
        <p:spPr bwMode="auto">
          <a:xfrm>
            <a:off x="3425825" y="1271589"/>
            <a:ext cx="146050" cy="185737"/>
          </a:xfrm>
          <a:custGeom>
            <a:avLst/>
            <a:gdLst>
              <a:gd name="T0" fmla="*/ 2147483647 w 92"/>
              <a:gd name="T1" fmla="*/ 2147483647 h 117"/>
              <a:gd name="T2" fmla="*/ 0 w 92"/>
              <a:gd name="T3" fmla="*/ 0 h 117"/>
              <a:gd name="T4" fmla="*/ 2147483647 w 92"/>
              <a:gd name="T5" fmla="*/ 2147483647 h 117"/>
              <a:gd name="T6" fmla="*/ 0 60000 65536"/>
              <a:gd name="T7" fmla="*/ 0 60000 65536"/>
              <a:gd name="T8" fmla="*/ 0 60000 65536"/>
              <a:gd name="T9" fmla="*/ 0 w 92"/>
              <a:gd name="T10" fmla="*/ 0 h 117"/>
              <a:gd name="T11" fmla="*/ 92 w 92"/>
              <a:gd name="T12" fmla="*/ 117 h 117"/>
            </a:gdLst>
            <a:ahLst/>
            <a:cxnLst>
              <a:cxn ang="T6">
                <a:pos x="T0" y="T1"/>
              </a:cxn>
              <a:cxn ang="T7">
                <a:pos x="T2" y="T3"/>
              </a:cxn>
              <a:cxn ang="T8">
                <a:pos x="T4" y="T5"/>
              </a:cxn>
            </a:cxnLst>
            <a:rect l="T9" t="T10" r="T11" b="T12"/>
            <a:pathLst>
              <a:path w="92" h="117">
                <a:moveTo>
                  <a:pt x="92" y="117"/>
                </a:moveTo>
                <a:lnTo>
                  <a:pt x="0" y="0"/>
                </a:lnTo>
                <a:lnTo>
                  <a:pt x="72" y="1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67" name="Line 168"/>
          <p:cNvSpPr>
            <a:spLocks noChangeShapeType="1"/>
          </p:cNvSpPr>
          <p:nvPr/>
        </p:nvSpPr>
        <p:spPr bwMode="auto">
          <a:xfrm flipV="1">
            <a:off x="3408363" y="1271589"/>
            <a:ext cx="17462" cy="112712"/>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68" name="Freeform 169"/>
          <p:cNvSpPr>
            <a:spLocks/>
          </p:cNvSpPr>
          <p:nvPr/>
        </p:nvSpPr>
        <p:spPr bwMode="auto">
          <a:xfrm>
            <a:off x="3516315" y="1457326"/>
            <a:ext cx="92075" cy="347663"/>
          </a:xfrm>
          <a:custGeom>
            <a:avLst/>
            <a:gdLst>
              <a:gd name="T0" fmla="*/ 2147483647 w 58"/>
              <a:gd name="T1" fmla="*/ 0 h 219"/>
              <a:gd name="T2" fmla="*/ 2147483647 w 58"/>
              <a:gd name="T3" fmla="*/ 2147483647 h 219"/>
              <a:gd name="T4" fmla="*/ 0 w 58"/>
              <a:gd name="T5" fmla="*/ 2147483647 h 219"/>
              <a:gd name="T6" fmla="*/ 0 60000 65536"/>
              <a:gd name="T7" fmla="*/ 0 60000 65536"/>
              <a:gd name="T8" fmla="*/ 0 60000 65536"/>
              <a:gd name="T9" fmla="*/ 0 w 58"/>
              <a:gd name="T10" fmla="*/ 0 h 219"/>
              <a:gd name="T11" fmla="*/ 58 w 58"/>
              <a:gd name="T12" fmla="*/ 219 h 219"/>
            </a:gdLst>
            <a:ahLst/>
            <a:cxnLst>
              <a:cxn ang="T6">
                <a:pos x="T0" y="T1"/>
              </a:cxn>
              <a:cxn ang="T7">
                <a:pos x="T2" y="T3"/>
              </a:cxn>
              <a:cxn ang="T8">
                <a:pos x="T4" y="T5"/>
              </a:cxn>
            </a:cxnLst>
            <a:rect l="T9" t="T10" r="T11" b="T12"/>
            <a:pathLst>
              <a:path w="58" h="219">
                <a:moveTo>
                  <a:pt x="35" y="0"/>
                </a:moveTo>
                <a:lnTo>
                  <a:pt x="58" y="219"/>
                </a:lnTo>
                <a:lnTo>
                  <a:pt x="0" y="173"/>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69" name="Line 170"/>
          <p:cNvSpPr>
            <a:spLocks noChangeShapeType="1"/>
          </p:cNvSpPr>
          <p:nvPr/>
        </p:nvSpPr>
        <p:spPr bwMode="auto">
          <a:xfrm flipH="1">
            <a:off x="3608390" y="1716089"/>
            <a:ext cx="73025" cy="889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70" name="Rectangle 171"/>
          <p:cNvSpPr>
            <a:spLocks noChangeArrowheads="1"/>
          </p:cNvSpPr>
          <p:nvPr/>
        </p:nvSpPr>
        <p:spPr bwMode="auto">
          <a:xfrm>
            <a:off x="5695538" y="691486"/>
            <a:ext cx="3144838" cy="1909762"/>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71" name="Rectangle 172"/>
          <p:cNvSpPr>
            <a:spLocks noChangeArrowheads="1"/>
          </p:cNvSpPr>
          <p:nvPr/>
        </p:nvSpPr>
        <p:spPr bwMode="auto">
          <a:xfrm>
            <a:off x="5702300" y="2608264"/>
            <a:ext cx="3144838" cy="0"/>
          </a:xfrm>
          <a:prstGeom prst="rect">
            <a:avLst/>
          </a:prstGeom>
          <a:solidFill>
            <a:schemeClr val="bg1"/>
          </a:solidFill>
          <a:ln w="15875">
            <a:solidFill>
              <a:srgbClr val="FFFFFF"/>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572" name="Line 173"/>
          <p:cNvSpPr>
            <a:spLocks noChangeShapeType="1"/>
          </p:cNvSpPr>
          <p:nvPr/>
        </p:nvSpPr>
        <p:spPr bwMode="auto">
          <a:xfrm flipV="1">
            <a:off x="5811839" y="260826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73" name="Line 174"/>
          <p:cNvSpPr>
            <a:spLocks noChangeShapeType="1"/>
          </p:cNvSpPr>
          <p:nvPr/>
        </p:nvSpPr>
        <p:spPr bwMode="auto">
          <a:xfrm flipV="1">
            <a:off x="7275515" y="260826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74" name="Line 175"/>
          <p:cNvSpPr>
            <a:spLocks noChangeShapeType="1"/>
          </p:cNvSpPr>
          <p:nvPr/>
        </p:nvSpPr>
        <p:spPr bwMode="auto">
          <a:xfrm flipV="1">
            <a:off x="8739190" y="260826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75" name="Freeform 176"/>
          <p:cNvSpPr>
            <a:spLocks/>
          </p:cNvSpPr>
          <p:nvPr/>
        </p:nvSpPr>
        <p:spPr bwMode="auto">
          <a:xfrm>
            <a:off x="5811838" y="1208088"/>
            <a:ext cx="2927350" cy="966787"/>
          </a:xfrm>
          <a:custGeom>
            <a:avLst/>
            <a:gdLst>
              <a:gd name="T0" fmla="*/ 0 w 1844"/>
              <a:gd name="T1" fmla="*/ 2147483647 h 609"/>
              <a:gd name="T2" fmla="*/ 2147483647 w 1844"/>
              <a:gd name="T3" fmla="*/ 2147483647 h 609"/>
              <a:gd name="T4" fmla="*/ 2147483647 w 1844"/>
              <a:gd name="T5" fmla="*/ 2147483647 h 609"/>
              <a:gd name="T6" fmla="*/ 2147483647 w 1844"/>
              <a:gd name="T7" fmla="*/ 2147483647 h 609"/>
              <a:gd name="T8" fmla="*/ 2147483647 w 1844"/>
              <a:gd name="T9" fmla="*/ 2147483647 h 609"/>
              <a:gd name="T10" fmla="*/ 2147483647 w 1844"/>
              <a:gd name="T11" fmla="*/ 2147483647 h 609"/>
              <a:gd name="T12" fmla="*/ 2147483647 w 1844"/>
              <a:gd name="T13" fmla="*/ 2147483647 h 609"/>
              <a:gd name="T14" fmla="*/ 2147483647 w 1844"/>
              <a:gd name="T15" fmla="*/ 2147483647 h 609"/>
              <a:gd name="T16" fmla="*/ 2147483647 w 1844"/>
              <a:gd name="T17" fmla="*/ 2147483647 h 609"/>
              <a:gd name="T18" fmla="*/ 2147483647 w 1844"/>
              <a:gd name="T19" fmla="*/ 2147483647 h 609"/>
              <a:gd name="T20" fmla="*/ 2147483647 w 1844"/>
              <a:gd name="T21" fmla="*/ 2147483647 h 609"/>
              <a:gd name="T22" fmla="*/ 2147483647 w 1844"/>
              <a:gd name="T23" fmla="*/ 2147483647 h 609"/>
              <a:gd name="T24" fmla="*/ 2147483647 w 1844"/>
              <a:gd name="T25" fmla="*/ 2147483647 h 609"/>
              <a:gd name="T26" fmla="*/ 2147483647 w 1844"/>
              <a:gd name="T27" fmla="*/ 2147483647 h 609"/>
              <a:gd name="T28" fmla="*/ 2147483647 w 1844"/>
              <a:gd name="T29" fmla="*/ 2147483647 h 609"/>
              <a:gd name="T30" fmla="*/ 2147483647 w 1844"/>
              <a:gd name="T31" fmla="*/ 2147483647 h 609"/>
              <a:gd name="T32" fmla="*/ 2147483647 w 1844"/>
              <a:gd name="T33" fmla="*/ 2147483647 h 609"/>
              <a:gd name="T34" fmla="*/ 2147483647 w 1844"/>
              <a:gd name="T35" fmla="*/ 2147483647 h 609"/>
              <a:gd name="T36" fmla="*/ 2147483647 w 1844"/>
              <a:gd name="T37" fmla="*/ 2147483647 h 609"/>
              <a:gd name="T38" fmla="*/ 2147483647 w 1844"/>
              <a:gd name="T39" fmla="*/ 2147483647 h 609"/>
              <a:gd name="T40" fmla="*/ 2147483647 w 1844"/>
              <a:gd name="T41" fmla="*/ 2147483647 h 609"/>
              <a:gd name="T42" fmla="*/ 2147483647 w 1844"/>
              <a:gd name="T43" fmla="*/ 2147483647 h 609"/>
              <a:gd name="T44" fmla="*/ 2147483647 w 1844"/>
              <a:gd name="T45" fmla="*/ 2147483647 h 609"/>
              <a:gd name="T46" fmla="*/ 2147483647 w 1844"/>
              <a:gd name="T47" fmla="*/ 2147483647 h 609"/>
              <a:gd name="T48" fmla="*/ 2147483647 w 1844"/>
              <a:gd name="T49" fmla="*/ 2147483647 h 609"/>
              <a:gd name="T50" fmla="*/ 2147483647 w 1844"/>
              <a:gd name="T51" fmla="*/ 2147483647 h 609"/>
              <a:gd name="T52" fmla="*/ 2147483647 w 1844"/>
              <a:gd name="T53" fmla="*/ 2147483647 h 609"/>
              <a:gd name="T54" fmla="*/ 2147483647 w 1844"/>
              <a:gd name="T55" fmla="*/ 2147483647 h 609"/>
              <a:gd name="T56" fmla="*/ 2147483647 w 1844"/>
              <a:gd name="T57" fmla="*/ 2147483647 h 609"/>
              <a:gd name="T58" fmla="*/ 2147483647 w 1844"/>
              <a:gd name="T59" fmla="*/ 2147483647 h 609"/>
              <a:gd name="T60" fmla="*/ 2147483647 w 1844"/>
              <a:gd name="T61" fmla="*/ 2147483647 h 609"/>
              <a:gd name="T62" fmla="*/ 2147483647 w 1844"/>
              <a:gd name="T63" fmla="*/ 2147483647 h 609"/>
              <a:gd name="T64" fmla="*/ 2147483647 w 1844"/>
              <a:gd name="T65" fmla="*/ 2147483647 h 609"/>
              <a:gd name="T66" fmla="*/ 2147483647 w 1844"/>
              <a:gd name="T67" fmla="*/ 2147483647 h 609"/>
              <a:gd name="T68" fmla="*/ 2147483647 w 1844"/>
              <a:gd name="T69" fmla="*/ 2147483647 h 609"/>
              <a:gd name="T70" fmla="*/ 2147483647 w 1844"/>
              <a:gd name="T71" fmla="*/ 2147483647 h 609"/>
              <a:gd name="T72" fmla="*/ 2147483647 w 1844"/>
              <a:gd name="T73" fmla="*/ 2147483647 h 609"/>
              <a:gd name="T74" fmla="*/ 2147483647 w 1844"/>
              <a:gd name="T75" fmla="*/ 2147483647 h 609"/>
              <a:gd name="T76" fmla="*/ 2147483647 w 1844"/>
              <a:gd name="T77" fmla="*/ 2147483647 h 609"/>
              <a:gd name="T78" fmla="*/ 2147483647 w 1844"/>
              <a:gd name="T79" fmla="*/ 2147483647 h 609"/>
              <a:gd name="T80" fmla="*/ 2147483647 w 1844"/>
              <a:gd name="T81" fmla="*/ 2147483647 h 609"/>
              <a:gd name="T82" fmla="*/ 2147483647 w 1844"/>
              <a:gd name="T83" fmla="*/ 0 h 6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4"/>
              <a:gd name="T127" fmla="*/ 0 h 609"/>
              <a:gd name="T128" fmla="*/ 1844 w 1844"/>
              <a:gd name="T129" fmla="*/ 609 h 6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4" h="609">
                <a:moveTo>
                  <a:pt x="0" y="609"/>
                </a:moveTo>
                <a:lnTo>
                  <a:pt x="46" y="609"/>
                </a:lnTo>
                <a:lnTo>
                  <a:pt x="92" y="609"/>
                </a:lnTo>
                <a:lnTo>
                  <a:pt x="138" y="609"/>
                </a:lnTo>
                <a:lnTo>
                  <a:pt x="184" y="609"/>
                </a:lnTo>
                <a:lnTo>
                  <a:pt x="230" y="609"/>
                </a:lnTo>
                <a:lnTo>
                  <a:pt x="276" y="609"/>
                </a:lnTo>
                <a:lnTo>
                  <a:pt x="322" y="609"/>
                </a:lnTo>
                <a:lnTo>
                  <a:pt x="368" y="609"/>
                </a:lnTo>
                <a:lnTo>
                  <a:pt x="414" y="609"/>
                </a:lnTo>
                <a:lnTo>
                  <a:pt x="460" y="609"/>
                </a:lnTo>
                <a:lnTo>
                  <a:pt x="506" y="609"/>
                </a:lnTo>
                <a:lnTo>
                  <a:pt x="552" y="609"/>
                </a:lnTo>
                <a:lnTo>
                  <a:pt x="598" y="609"/>
                </a:lnTo>
                <a:lnTo>
                  <a:pt x="644" y="609"/>
                </a:lnTo>
                <a:lnTo>
                  <a:pt x="690" y="609"/>
                </a:lnTo>
                <a:lnTo>
                  <a:pt x="736" y="609"/>
                </a:lnTo>
                <a:lnTo>
                  <a:pt x="784" y="609"/>
                </a:lnTo>
                <a:lnTo>
                  <a:pt x="830" y="609"/>
                </a:lnTo>
                <a:lnTo>
                  <a:pt x="876" y="609"/>
                </a:lnTo>
                <a:lnTo>
                  <a:pt x="922" y="609"/>
                </a:lnTo>
                <a:lnTo>
                  <a:pt x="968" y="577"/>
                </a:lnTo>
                <a:lnTo>
                  <a:pt x="1014" y="547"/>
                </a:lnTo>
                <a:lnTo>
                  <a:pt x="1060" y="517"/>
                </a:lnTo>
                <a:lnTo>
                  <a:pt x="1106" y="487"/>
                </a:lnTo>
                <a:lnTo>
                  <a:pt x="1152" y="456"/>
                </a:lnTo>
                <a:lnTo>
                  <a:pt x="1198" y="425"/>
                </a:lnTo>
                <a:lnTo>
                  <a:pt x="1244" y="395"/>
                </a:lnTo>
                <a:lnTo>
                  <a:pt x="1290" y="365"/>
                </a:lnTo>
                <a:lnTo>
                  <a:pt x="1336" y="334"/>
                </a:lnTo>
                <a:lnTo>
                  <a:pt x="1382" y="304"/>
                </a:lnTo>
                <a:lnTo>
                  <a:pt x="1428" y="273"/>
                </a:lnTo>
                <a:lnTo>
                  <a:pt x="1474" y="243"/>
                </a:lnTo>
                <a:lnTo>
                  <a:pt x="1520" y="212"/>
                </a:lnTo>
                <a:lnTo>
                  <a:pt x="1566" y="182"/>
                </a:lnTo>
                <a:lnTo>
                  <a:pt x="1612" y="152"/>
                </a:lnTo>
                <a:lnTo>
                  <a:pt x="1658" y="122"/>
                </a:lnTo>
                <a:lnTo>
                  <a:pt x="1704" y="90"/>
                </a:lnTo>
                <a:lnTo>
                  <a:pt x="1750" y="60"/>
                </a:lnTo>
                <a:lnTo>
                  <a:pt x="1796" y="30"/>
                </a:lnTo>
                <a:lnTo>
                  <a:pt x="1844"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76" name="Rectangle 177"/>
          <p:cNvSpPr>
            <a:spLocks noChangeArrowheads="1"/>
          </p:cNvSpPr>
          <p:nvPr/>
        </p:nvSpPr>
        <p:spPr bwMode="auto">
          <a:xfrm>
            <a:off x="6708776" y="2989264"/>
            <a:ext cx="1081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Years</a:t>
            </a:r>
            <a:endParaRPr lang="en-US" sz="2400" smtClean="0">
              <a:solidFill>
                <a:srgbClr val="FFFFFF"/>
              </a:solidFill>
            </a:endParaRPr>
          </a:p>
        </p:txBody>
      </p:sp>
      <p:sp>
        <p:nvSpPr>
          <p:cNvPr id="102577" name="Rectangle 178"/>
          <p:cNvSpPr>
            <a:spLocks noChangeArrowheads="1"/>
          </p:cNvSpPr>
          <p:nvPr/>
        </p:nvSpPr>
        <p:spPr bwMode="auto">
          <a:xfrm rot="-5400000">
            <a:off x="5073812" y="1536930"/>
            <a:ext cx="5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02578" name="Rectangle 179"/>
          <p:cNvSpPr>
            <a:spLocks noChangeArrowheads="1"/>
          </p:cNvSpPr>
          <p:nvPr/>
        </p:nvSpPr>
        <p:spPr bwMode="auto">
          <a:xfrm>
            <a:off x="6548438" y="263527"/>
            <a:ext cx="14840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Within Woman Sources</a:t>
            </a:r>
            <a:endParaRPr lang="en-US" sz="2400" smtClean="0">
              <a:solidFill>
                <a:srgbClr val="FFFFFF"/>
              </a:solidFill>
            </a:endParaRPr>
          </a:p>
        </p:txBody>
      </p:sp>
      <p:sp>
        <p:nvSpPr>
          <p:cNvPr id="102579" name="Rectangle 180"/>
          <p:cNvSpPr>
            <a:spLocks noChangeArrowheads="1"/>
          </p:cNvSpPr>
          <p:nvPr/>
        </p:nvSpPr>
        <p:spPr bwMode="auto">
          <a:xfrm>
            <a:off x="6648452" y="398464"/>
            <a:ext cx="1267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 of CA125 Variability</a:t>
            </a:r>
            <a:endParaRPr lang="en-US" sz="2400" smtClean="0">
              <a:solidFill>
                <a:srgbClr val="FFFFFF"/>
              </a:solidFill>
            </a:endParaRPr>
          </a:p>
        </p:txBody>
      </p:sp>
      <p:sp>
        <p:nvSpPr>
          <p:cNvPr id="102580" name="Rectangle 181"/>
          <p:cNvSpPr>
            <a:spLocks noChangeArrowheads="1"/>
          </p:cNvSpPr>
          <p:nvPr/>
        </p:nvSpPr>
        <p:spPr bwMode="auto">
          <a:xfrm>
            <a:off x="7239001" y="2135188"/>
            <a:ext cx="384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smtClean="0">
                <a:solidFill>
                  <a:srgbClr val="FFFFFF"/>
                </a:solidFill>
              </a:rPr>
              <a:t>*</a:t>
            </a:r>
            <a:endParaRPr lang="en-US" sz="2400" smtClean="0">
              <a:solidFill>
                <a:srgbClr val="FFFFFF"/>
              </a:solidFill>
            </a:endParaRPr>
          </a:p>
        </p:txBody>
      </p:sp>
      <p:sp>
        <p:nvSpPr>
          <p:cNvPr id="102581" name="Rectangle 182"/>
          <p:cNvSpPr>
            <a:spLocks noChangeArrowheads="1"/>
          </p:cNvSpPr>
          <p:nvPr/>
        </p:nvSpPr>
        <p:spPr bwMode="auto">
          <a:xfrm>
            <a:off x="7713665" y="2198690"/>
            <a:ext cx="927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Tumor Present</a:t>
            </a:r>
            <a:endParaRPr lang="en-US" sz="2400" smtClean="0">
              <a:solidFill>
                <a:srgbClr val="FFFFFF"/>
              </a:solidFill>
            </a:endParaRPr>
          </a:p>
        </p:txBody>
      </p:sp>
      <p:sp>
        <p:nvSpPr>
          <p:cNvPr id="102582" name="Rectangle 183"/>
          <p:cNvSpPr>
            <a:spLocks noChangeArrowheads="1"/>
          </p:cNvSpPr>
          <p:nvPr/>
        </p:nvSpPr>
        <p:spPr bwMode="auto">
          <a:xfrm>
            <a:off x="6069013" y="1606551"/>
            <a:ext cx="927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Within Woman </a:t>
            </a:r>
            <a:endParaRPr lang="en-US" sz="2400" smtClean="0">
              <a:solidFill>
                <a:srgbClr val="FFFFFF"/>
              </a:solidFill>
            </a:endParaRPr>
          </a:p>
        </p:txBody>
      </p:sp>
      <p:sp>
        <p:nvSpPr>
          <p:cNvPr id="102583" name="Rectangle 184"/>
          <p:cNvSpPr>
            <a:spLocks noChangeArrowheads="1"/>
          </p:cNvSpPr>
          <p:nvPr/>
        </p:nvSpPr>
        <p:spPr bwMode="auto">
          <a:xfrm>
            <a:off x="6015040" y="1741490"/>
            <a:ext cx="10715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CA125 Variability</a:t>
            </a:r>
            <a:endParaRPr lang="en-US" sz="2400" smtClean="0">
              <a:solidFill>
                <a:srgbClr val="FFFFFF"/>
              </a:solidFill>
            </a:endParaRPr>
          </a:p>
        </p:txBody>
      </p:sp>
      <p:sp>
        <p:nvSpPr>
          <p:cNvPr id="102584" name="Freeform 185"/>
          <p:cNvSpPr>
            <a:spLocks/>
          </p:cNvSpPr>
          <p:nvPr/>
        </p:nvSpPr>
        <p:spPr bwMode="auto">
          <a:xfrm>
            <a:off x="6542090" y="1879601"/>
            <a:ext cx="84137" cy="295276"/>
          </a:xfrm>
          <a:custGeom>
            <a:avLst/>
            <a:gdLst>
              <a:gd name="T0" fmla="*/ 0 w 53"/>
              <a:gd name="T1" fmla="*/ 2147483647 h 186"/>
              <a:gd name="T2" fmla="*/ 0 w 53"/>
              <a:gd name="T3" fmla="*/ 0 h 186"/>
              <a:gd name="T4" fmla="*/ 2147483647 w 53"/>
              <a:gd name="T5" fmla="*/ 2147483647 h 186"/>
              <a:gd name="T6" fmla="*/ 0 60000 65536"/>
              <a:gd name="T7" fmla="*/ 0 60000 65536"/>
              <a:gd name="T8" fmla="*/ 0 60000 65536"/>
              <a:gd name="T9" fmla="*/ 0 w 53"/>
              <a:gd name="T10" fmla="*/ 0 h 186"/>
              <a:gd name="T11" fmla="*/ 53 w 53"/>
              <a:gd name="T12" fmla="*/ 186 h 186"/>
            </a:gdLst>
            <a:ahLst/>
            <a:cxnLst>
              <a:cxn ang="T6">
                <a:pos x="T0" y="T1"/>
              </a:cxn>
              <a:cxn ang="T7">
                <a:pos x="T2" y="T3"/>
              </a:cxn>
              <a:cxn ang="T8">
                <a:pos x="T4" y="T5"/>
              </a:cxn>
            </a:cxnLst>
            <a:rect l="T9" t="T10" r="T11" b="T12"/>
            <a:pathLst>
              <a:path w="53" h="186">
                <a:moveTo>
                  <a:pt x="0" y="186"/>
                </a:moveTo>
                <a:lnTo>
                  <a:pt x="0" y="0"/>
                </a:lnTo>
                <a:lnTo>
                  <a:pt x="53"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85" name="Line 186"/>
          <p:cNvSpPr>
            <a:spLocks noChangeShapeType="1"/>
          </p:cNvSpPr>
          <p:nvPr/>
        </p:nvSpPr>
        <p:spPr bwMode="auto">
          <a:xfrm flipV="1">
            <a:off x="6459538" y="1879601"/>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86" name="Freeform 187"/>
          <p:cNvSpPr>
            <a:spLocks/>
          </p:cNvSpPr>
          <p:nvPr/>
        </p:nvSpPr>
        <p:spPr bwMode="auto">
          <a:xfrm>
            <a:off x="6459538" y="2174876"/>
            <a:ext cx="82550" cy="292100"/>
          </a:xfrm>
          <a:custGeom>
            <a:avLst/>
            <a:gdLst>
              <a:gd name="T0" fmla="*/ 2147483647 w 52"/>
              <a:gd name="T1" fmla="*/ 0 h 184"/>
              <a:gd name="T2" fmla="*/ 2147483647 w 52"/>
              <a:gd name="T3" fmla="*/ 2147483647 h 184"/>
              <a:gd name="T4" fmla="*/ 0 w 52"/>
              <a:gd name="T5" fmla="*/ 2147483647 h 184"/>
              <a:gd name="T6" fmla="*/ 0 60000 65536"/>
              <a:gd name="T7" fmla="*/ 0 60000 65536"/>
              <a:gd name="T8" fmla="*/ 0 60000 65536"/>
              <a:gd name="T9" fmla="*/ 0 w 52"/>
              <a:gd name="T10" fmla="*/ 0 h 184"/>
              <a:gd name="T11" fmla="*/ 52 w 52"/>
              <a:gd name="T12" fmla="*/ 184 h 184"/>
            </a:gdLst>
            <a:ahLst/>
            <a:cxnLst>
              <a:cxn ang="T6">
                <a:pos x="T0" y="T1"/>
              </a:cxn>
              <a:cxn ang="T7">
                <a:pos x="T2" y="T3"/>
              </a:cxn>
              <a:cxn ang="T8">
                <a:pos x="T4" y="T5"/>
              </a:cxn>
            </a:cxnLst>
            <a:rect l="T9" t="T10" r="T11" b="T12"/>
            <a:pathLst>
              <a:path w="52" h="184">
                <a:moveTo>
                  <a:pt x="52" y="0"/>
                </a:moveTo>
                <a:lnTo>
                  <a:pt x="52"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87" name="Line 188"/>
          <p:cNvSpPr>
            <a:spLocks noChangeShapeType="1"/>
          </p:cNvSpPr>
          <p:nvPr/>
        </p:nvSpPr>
        <p:spPr bwMode="auto">
          <a:xfrm flipH="1">
            <a:off x="6542090" y="2387601"/>
            <a:ext cx="84137"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88" name="Freeform 189"/>
          <p:cNvSpPr>
            <a:spLocks/>
          </p:cNvSpPr>
          <p:nvPr/>
        </p:nvSpPr>
        <p:spPr bwMode="auto">
          <a:xfrm>
            <a:off x="5957888" y="1879601"/>
            <a:ext cx="82550" cy="295276"/>
          </a:xfrm>
          <a:custGeom>
            <a:avLst/>
            <a:gdLst>
              <a:gd name="T0" fmla="*/ 0 w 52"/>
              <a:gd name="T1" fmla="*/ 2147483647 h 186"/>
              <a:gd name="T2" fmla="*/ 0 w 52"/>
              <a:gd name="T3" fmla="*/ 0 h 186"/>
              <a:gd name="T4" fmla="*/ 2147483647 w 52"/>
              <a:gd name="T5" fmla="*/ 2147483647 h 186"/>
              <a:gd name="T6" fmla="*/ 0 60000 65536"/>
              <a:gd name="T7" fmla="*/ 0 60000 65536"/>
              <a:gd name="T8" fmla="*/ 0 60000 65536"/>
              <a:gd name="T9" fmla="*/ 0 w 52"/>
              <a:gd name="T10" fmla="*/ 0 h 186"/>
              <a:gd name="T11" fmla="*/ 52 w 52"/>
              <a:gd name="T12" fmla="*/ 186 h 186"/>
            </a:gdLst>
            <a:ahLst/>
            <a:cxnLst>
              <a:cxn ang="T6">
                <a:pos x="T0" y="T1"/>
              </a:cxn>
              <a:cxn ang="T7">
                <a:pos x="T2" y="T3"/>
              </a:cxn>
              <a:cxn ang="T8">
                <a:pos x="T4" y="T5"/>
              </a:cxn>
            </a:cxnLst>
            <a:rect l="T9" t="T10" r="T11" b="T12"/>
            <a:pathLst>
              <a:path w="52" h="186">
                <a:moveTo>
                  <a:pt x="0" y="186"/>
                </a:moveTo>
                <a:lnTo>
                  <a:pt x="0" y="0"/>
                </a:lnTo>
                <a:lnTo>
                  <a:pt x="52"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89" name="Line 190"/>
          <p:cNvSpPr>
            <a:spLocks noChangeShapeType="1"/>
          </p:cNvSpPr>
          <p:nvPr/>
        </p:nvSpPr>
        <p:spPr bwMode="auto">
          <a:xfrm flipV="1">
            <a:off x="5873750" y="1879601"/>
            <a:ext cx="84138"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90" name="Freeform 191"/>
          <p:cNvSpPr>
            <a:spLocks/>
          </p:cNvSpPr>
          <p:nvPr/>
        </p:nvSpPr>
        <p:spPr bwMode="auto">
          <a:xfrm>
            <a:off x="5873750" y="2174876"/>
            <a:ext cx="84138" cy="292100"/>
          </a:xfrm>
          <a:custGeom>
            <a:avLst/>
            <a:gdLst>
              <a:gd name="T0" fmla="*/ 2147483647 w 53"/>
              <a:gd name="T1" fmla="*/ 0 h 184"/>
              <a:gd name="T2" fmla="*/ 2147483647 w 53"/>
              <a:gd name="T3" fmla="*/ 2147483647 h 184"/>
              <a:gd name="T4" fmla="*/ 0 w 53"/>
              <a:gd name="T5" fmla="*/ 2147483647 h 184"/>
              <a:gd name="T6" fmla="*/ 0 60000 65536"/>
              <a:gd name="T7" fmla="*/ 0 60000 65536"/>
              <a:gd name="T8" fmla="*/ 0 60000 65536"/>
              <a:gd name="T9" fmla="*/ 0 w 53"/>
              <a:gd name="T10" fmla="*/ 0 h 184"/>
              <a:gd name="T11" fmla="*/ 53 w 53"/>
              <a:gd name="T12" fmla="*/ 184 h 184"/>
            </a:gdLst>
            <a:ahLst/>
            <a:cxnLst>
              <a:cxn ang="T6">
                <a:pos x="T0" y="T1"/>
              </a:cxn>
              <a:cxn ang="T7">
                <a:pos x="T2" y="T3"/>
              </a:cxn>
              <a:cxn ang="T8">
                <a:pos x="T4" y="T5"/>
              </a:cxn>
            </a:cxnLst>
            <a:rect l="T9" t="T10" r="T11" b="T12"/>
            <a:pathLst>
              <a:path w="53" h="184">
                <a:moveTo>
                  <a:pt x="53" y="0"/>
                </a:moveTo>
                <a:lnTo>
                  <a:pt x="53"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91" name="Line 192"/>
          <p:cNvSpPr>
            <a:spLocks noChangeShapeType="1"/>
          </p:cNvSpPr>
          <p:nvPr/>
        </p:nvSpPr>
        <p:spPr bwMode="auto">
          <a:xfrm flipH="1">
            <a:off x="5957888" y="2387601"/>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92" name="Freeform 193"/>
          <p:cNvSpPr>
            <a:spLocks/>
          </p:cNvSpPr>
          <p:nvPr/>
        </p:nvSpPr>
        <p:spPr bwMode="auto">
          <a:xfrm>
            <a:off x="7129463" y="1879601"/>
            <a:ext cx="80962" cy="295276"/>
          </a:xfrm>
          <a:custGeom>
            <a:avLst/>
            <a:gdLst>
              <a:gd name="T0" fmla="*/ 0 w 51"/>
              <a:gd name="T1" fmla="*/ 2147483647 h 186"/>
              <a:gd name="T2" fmla="*/ 0 w 51"/>
              <a:gd name="T3" fmla="*/ 0 h 186"/>
              <a:gd name="T4" fmla="*/ 2147483647 w 51"/>
              <a:gd name="T5" fmla="*/ 2147483647 h 186"/>
              <a:gd name="T6" fmla="*/ 0 60000 65536"/>
              <a:gd name="T7" fmla="*/ 0 60000 65536"/>
              <a:gd name="T8" fmla="*/ 0 60000 65536"/>
              <a:gd name="T9" fmla="*/ 0 w 51"/>
              <a:gd name="T10" fmla="*/ 0 h 186"/>
              <a:gd name="T11" fmla="*/ 51 w 51"/>
              <a:gd name="T12" fmla="*/ 186 h 186"/>
            </a:gdLst>
            <a:ahLst/>
            <a:cxnLst>
              <a:cxn ang="T6">
                <a:pos x="T0" y="T1"/>
              </a:cxn>
              <a:cxn ang="T7">
                <a:pos x="T2" y="T3"/>
              </a:cxn>
              <a:cxn ang="T8">
                <a:pos x="T4" y="T5"/>
              </a:cxn>
            </a:cxnLst>
            <a:rect l="T9" t="T10" r="T11" b="T12"/>
            <a:pathLst>
              <a:path w="51" h="186">
                <a:moveTo>
                  <a:pt x="0" y="186"/>
                </a:moveTo>
                <a:lnTo>
                  <a:pt x="0" y="0"/>
                </a:lnTo>
                <a:lnTo>
                  <a:pt x="51"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93" name="Line 194"/>
          <p:cNvSpPr>
            <a:spLocks noChangeShapeType="1"/>
          </p:cNvSpPr>
          <p:nvPr/>
        </p:nvSpPr>
        <p:spPr bwMode="auto">
          <a:xfrm flipV="1">
            <a:off x="7045325" y="1879601"/>
            <a:ext cx="84138"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94" name="Freeform 195"/>
          <p:cNvSpPr>
            <a:spLocks/>
          </p:cNvSpPr>
          <p:nvPr/>
        </p:nvSpPr>
        <p:spPr bwMode="auto">
          <a:xfrm>
            <a:off x="7045325" y="2174876"/>
            <a:ext cx="84138" cy="292100"/>
          </a:xfrm>
          <a:custGeom>
            <a:avLst/>
            <a:gdLst>
              <a:gd name="T0" fmla="*/ 2147483647 w 53"/>
              <a:gd name="T1" fmla="*/ 0 h 184"/>
              <a:gd name="T2" fmla="*/ 2147483647 w 53"/>
              <a:gd name="T3" fmla="*/ 2147483647 h 184"/>
              <a:gd name="T4" fmla="*/ 0 w 53"/>
              <a:gd name="T5" fmla="*/ 2147483647 h 184"/>
              <a:gd name="T6" fmla="*/ 0 60000 65536"/>
              <a:gd name="T7" fmla="*/ 0 60000 65536"/>
              <a:gd name="T8" fmla="*/ 0 60000 65536"/>
              <a:gd name="T9" fmla="*/ 0 w 53"/>
              <a:gd name="T10" fmla="*/ 0 h 184"/>
              <a:gd name="T11" fmla="*/ 53 w 53"/>
              <a:gd name="T12" fmla="*/ 184 h 184"/>
            </a:gdLst>
            <a:ahLst/>
            <a:cxnLst>
              <a:cxn ang="T6">
                <a:pos x="T0" y="T1"/>
              </a:cxn>
              <a:cxn ang="T7">
                <a:pos x="T2" y="T3"/>
              </a:cxn>
              <a:cxn ang="T8">
                <a:pos x="T4" y="T5"/>
              </a:cxn>
            </a:cxnLst>
            <a:rect l="T9" t="T10" r="T11" b="T12"/>
            <a:pathLst>
              <a:path w="53" h="184">
                <a:moveTo>
                  <a:pt x="53" y="0"/>
                </a:moveTo>
                <a:lnTo>
                  <a:pt x="53"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95" name="Line 196"/>
          <p:cNvSpPr>
            <a:spLocks noChangeShapeType="1"/>
          </p:cNvSpPr>
          <p:nvPr/>
        </p:nvSpPr>
        <p:spPr bwMode="auto">
          <a:xfrm flipH="1">
            <a:off x="7129463" y="2387601"/>
            <a:ext cx="80962"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96" name="Freeform 197"/>
          <p:cNvSpPr>
            <a:spLocks/>
          </p:cNvSpPr>
          <p:nvPr/>
        </p:nvSpPr>
        <p:spPr bwMode="auto">
          <a:xfrm>
            <a:off x="7640638" y="1638300"/>
            <a:ext cx="82550" cy="293688"/>
          </a:xfrm>
          <a:custGeom>
            <a:avLst/>
            <a:gdLst>
              <a:gd name="T0" fmla="*/ 0 w 52"/>
              <a:gd name="T1" fmla="*/ 2147483647 h 185"/>
              <a:gd name="T2" fmla="*/ 0 w 52"/>
              <a:gd name="T3" fmla="*/ 0 h 185"/>
              <a:gd name="T4" fmla="*/ 2147483647 w 52"/>
              <a:gd name="T5" fmla="*/ 2147483647 h 185"/>
              <a:gd name="T6" fmla="*/ 0 60000 65536"/>
              <a:gd name="T7" fmla="*/ 0 60000 65536"/>
              <a:gd name="T8" fmla="*/ 0 60000 65536"/>
              <a:gd name="T9" fmla="*/ 0 w 52"/>
              <a:gd name="T10" fmla="*/ 0 h 185"/>
              <a:gd name="T11" fmla="*/ 52 w 52"/>
              <a:gd name="T12" fmla="*/ 185 h 185"/>
            </a:gdLst>
            <a:ahLst/>
            <a:cxnLst>
              <a:cxn ang="T6">
                <a:pos x="T0" y="T1"/>
              </a:cxn>
              <a:cxn ang="T7">
                <a:pos x="T2" y="T3"/>
              </a:cxn>
              <a:cxn ang="T8">
                <a:pos x="T4" y="T5"/>
              </a:cxn>
            </a:cxnLst>
            <a:rect l="T9" t="T10" r="T11" b="T12"/>
            <a:pathLst>
              <a:path w="52" h="185">
                <a:moveTo>
                  <a:pt x="0" y="185"/>
                </a:moveTo>
                <a:lnTo>
                  <a:pt x="0" y="0"/>
                </a:lnTo>
                <a:lnTo>
                  <a:pt x="52" y="51"/>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97" name="Line 198"/>
          <p:cNvSpPr>
            <a:spLocks noChangeShapeType="1"/>
          </p:cNvSpPr>
          <p:nvPr/>
        </p:nvSpPr>
        <p:spPr bwMode="auto">
          <a:xfrm flipV="1">
            <a:off x="7556500" y="1638302"/>
            <a:ext cx="84138" cy="809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598" name="Freeform 199"/>
          <p:cNvSpPr>
            <a:spLocks/>
          </p:cNvSpPr>
          <p:nvPr/>
        </p:nvSpPr>
        <p:spPr bwMode="auto">
          <a:xfrm>
            <a:off x="7556500" y="1931990"/>
            <a:ext cx="84138" cy="293687"/>
          </a:xfrm>
          <a:custGeom>
            <a:avLst/>
            <a:gdLst>
              <a:gd name="T0" fmla="*/ 2147483647 w 53"/>
              <a:gd name="T1" fmla="*/ 0 h 185"/>
              <a:gd name="T2" fmla="*/ 2147483647 w 53"/>
              <a:gd name="T3" fmla="*/ 2147483647 h 185"/>
              <a:gd name="T4" fmla="*/ 0 w 53"/>
              <a:gd name="T5" fmla="*/ 2147483647 h 185"/>
              <a:gd name="T6" fmla="*/ 0 60000 65536"/>
              <a:gd name="T7" fmla="*/ 0 60000 65536"/>
              <a:gd name="T8" fmla="*/ 0 60000 65536"/>
              <a:gd name="T9" fmla="*/ 0 w 53"/>
              <a:gd name="T10" fmla="*/ 0 h 185"/>
              <a:gd name="T11" fmla="*/ 53 w 53"/>
              <a:gd name="T12" fmla="*/ 185 h 185"/>
            </a:gdLst>
            <a:ahLst/>
            <a:cxnLst>
              <a:cxn ang="T6">
                <a:pos x="T0" y="T1"/>
              </a:cxn>
              <a:cxn ang="T7">
                <a:pos x="T2" y="T3"/>
              </a:cxn>
              <a:cxn ang="T8">
                <a:pos x="T4" y="T5"/>
              </a:cxn>
            </a:cxnLst>
            <a:rect l="T9" t="T10" r="T11" b="T12"/>
            <a:pathLst>
              <a:path w="53" h="185">
                <a:moveTo>
                  <a:pt x="53" y="0"/>
                </a:moveTo>
                <a:lnTo>
                  <a:pt x="53" y="185"/>
                </a:lnTo>
                <a:lnTo>
                  <a:pt x="0" y="135"/>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599" name="Line 200"/>
          <p:cNvSpPr>
            <a:spLocks noChangeShapeType="1"/>
          </p:cNvSpPr>
          <p:nvPr/>
        </p:nvSpPr>
        <p:spPr bwMode="auto">
          <a:xfrm flipH="1">
            <a:off x="7640638" y="2146301"/>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0" name="Freeform 201"/>
          <p:cNvSpPr>
            <a:spLocks/>
          </p:cNvSpPr>
          <p:nvPr/>
        </p:nvSpPr>
        <p:spPr bwMode="auto">
          <a:xfrm>
            <a:off x="8370890" y="1154113"/>
            <a:ext cx="84137" cy="82550"/>
          </a:xfrm>
          <a:custGeom>
            <a:avLst/>
            <a:gdLst>
              <a:gd name="T0" fmla="*/ 0 w 53"/>
              <a:gd name="T1" fmla="*/ 2147483647 h 52"/>
              <a:gd name="T2" fmla="*/ 0 w 53"/>
              <a:gd name="T3" fmla="*/ 0 h 52"/>
              <a:gd name="T4" fmla="*/ 2147483647 w 53"/>
              <a:gd name="T5" fmla="*/ 2147483647 h 52"/>
              <a:gd name="T6" fmla="*/ 0 60000 65536"/>
              <a:gd name="T7" fmla="*/ 0 60000 65536"/>
              <a:gd name="T8" fmla="*/ 0 60000 65536"/>
              <a:gd name="T9" fmla="*/ 0 w 53"/>
              <a:gd name="T10" fmla="*/ 0 h 52"/>
              <a:gd name="T11" fmla="*/ 53 w 53"/>
              <a:gd name="T12" fmla="*/ 52 h 52"/>
            </a:gdLst>
            <a:ahLst/>
            <a:cxnLst>
              <a:cxn ang="T6">
                <a:pos x="T0" y="T1"/>
              </a:cxn>
              <a:cxn ang="T7">
                <a:pos x="T2" y="T3"/>
              </a:cxn>
              <a:cxn ang="T8">
                <a:pos x="T4" y="T5"/>
              </a:cxn>
            </a:cxnLst>
            <a:rect l="T9" t="T10" r="T11" b="T12"/>
            <a:pathLst>
              <a:path w="53" h="52">
                <a:moveTo>
                  <a:pt x="0" y="34"/>
                </a:moveTo>
                <a:lnTo>
                  <a:pt x="0" y="0"/>
                </a:lnTo>
                <a:lnTo>
                  <a:pt x="53" y="52"/>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01" name="Line 202"/>
          <p:cNvSpPr>
            <a:spLocks noChangeShapeType="1"/>
          </p:cNvSpPr>
          <p:nvPr/>
        </p:nvSpPr>
        <p:spPr bwMode="auto">
          <a:xfrm flipV="1">
            <a:off x="8288338" y="1154113"/>
            <a:ext cx="82550" cy="825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2" name="Freeform 203"/>
          <p:cNvSpPr>
            <a:spLocks/>
          </p:cNvSpPr>
          <p:nvPr/>
        </p:nvSpPr>
        <p:spPr bwMode="auto">
          <a:xfrm>
            <a:off x="8288338" y="1208088"/>
            <a:ext cx="82550" cy="534988"/>
          </a:xfrm>
          <a:custGeom>
            <a:avLst/>
            <a:gdLst>
              <a:gd name="T0" fmla="*/ 2147483647 w 52"/>
              <a:gd name="T1" fmla="*/ 0 h 337"/>
              <a:gd name="T2" fmla="*/ 2147483647 w 52"/>
              <a:gd name="T3" fmla="*/ 2147483647 h 337"/>
              <a:gd name="T4" fmla="*/ 0 w 52"/>
              <a:gd name="T5" fmla="*/ 2147483647 h 337"/>
              <a:gd name="T6" fmla="*/ 0 60000 65536"/>
              <a:gd name="T7" fmla="*/ 0 60000 65536"/>
              <a:gd name="T8" fmla="*/ 0 60000 65536"/>
              <a:gd name="T9" fmla="*/ 0 w 52"/>
              <a:gd name="T10" fmla="*/ 0 h 337"/>
              <a:gd name="T11" fmla="*/ 52 w 52"/>
              <a:gd name="T12" fmla="*/ 337 h 337"/>
            </a:gdLst>
            <a:ahLst/>
            <a:cxnLst>
              <a:cxn ang="T6">
                <a:pos x="T0" y="T1"/>
              </a:cxn>
              <a:cxn ang="T7">
                <a:pos x="T2" y="T3"/>
              </a:cxn>
              <a:cxn ang="T8">
                <a:pos x="T4" y="T5"/>
              </a:cxn>
            </a:cxnLst>
            <a:rect l="T9" t="T10" r="T11" b="T12"/>
            <a:pathLst>
              <a:path w="52" h="337">
                <a:moveTo>
                  <a:pt x="52" y="0"/>
                </a:moveTo>
                <a:lnTo>
                  <a:pt x="52" y="337"/>
                </a:lnTo>
                <a:lnTo>
                  <a:pt x="0" y="286"/>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03" name="Line 204"/>
          <p:cNvSpPr>
            <a:spLocks noChangeShapeType="1"/>
          </p:cNvSpPr>
          <p:nvPr/>
        </p:nvSpPr>
        <p:spPr bwMode="auto">
          <a:xfrm flipH="1">
            <a:off x="8370890" y="1662113"/>
            <a:ext cx="84137" cy="80962"/>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4" name="Rectangle 205"/>
          <p:cNvSpPr>
            <a:spLocks noChangeArrowheads="1"/>
          </p:cNvSpPr>
          <p:nvPr/>
        </p:nvSpPr>
        <p:spPr bwMode="auto">
          <a:xfrm>
            <a:off x="1266825" y="3987801"/>
            <a:ext cx="3144838" cy="190817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05" name="Rectangle 206"/>
          <p:cNvSpPr>
            <a:spLocks noChangeArrowheads="1"/>
          </p:cNvSpPr>
          <p:nvPr/>
        </p:nvSpPr>
        <p:spPr bwMode="auto">
          <a:xfrm>
            <a:off x="1266825" y="5902325"/>
            <a:ext cx="3144838" cy="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606" name="Line 207"/>
          <p:cNvSpPr>
            <a:spLocks noChangeShapeType="1"/>
          </p:cNvSpPr>
          <p:nvPr/>
        </p:nvSpPr>
        <p:spPr bwMode="auto">
          <a:xfrm flipV="1">
            <a:off x="1376365" y="590391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7" name="Line 208"/>
          <p:cNvSpPr>
            <a:spLocks noChangeShapeType="1"/>
          </p:cNvSpPr>
          <p:nvPr/>
        </p:nvSpPr>
        <p:spPr bwMode="auto">
          <a:xfrm flipV="1">
            <a:off x="2838450" y="5903914"/>
            <a:ext cx="1588"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8" name="Line 209"/>
          <p:cNvSpPr>
            <a:spLocks noChangeShapeType="1"/>
          </p:cNvSpPr>
          <p:nvPr/>
        </p:nvSpPr>
        <p:spPr bwMode="auto">
          <a:xfrm flipV="1">
            <a:off x="4302125" y="5903914"/>
            <a:ext cx="1588"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09" name="Freeform 210"/>
          <p:cNvSpPr>
            <a:spLocks/>
          </p:cNvSpPr>
          <p:nvPr/>
        </p:nvSpPr>
        <p:spPr bwMode="auto">
          <a:xfrm>
            <a:off x="1376363" y="5049839"/>
            <a:ext cx="2925762" cy="1588"/>
          </a:xfrm>
          <a:custGeom>
            <a:avLst/>
            <a:gdLst>
              <a:gd name="T0" fmla="*/ 0 w 1843"/>
              <a:gd name="T1" fmla="*/ 0 h 1587"/>
              <a:gd name="T2" fmla="*/ 2147483647 w 1843"/>
              <a:gd name="T3" fmla="*/ 0 h 1587"/>
              <a:gd name="T4" fmla="*/ 2147483647 w 1843"/>
              <a:gd name="T5" fmla="*/ 0 h 1587"/>
              <a:gd name="T6" fmla="*/ 2147483647 w 1843"/>
              <a:gd name="T7" fmla="*/ 0 h 1587"/>
              <a:gd name="T8" fmla="*/ 2147483647 w 1843"/>
              <a:gd name="T9" fmla="*/ 0 h 1587"/>
              <a:gd name="T10" fmla="*/ 2147483647 w 1843"/>
              <a:gd name="T11" fmla="*/ 0 h 1587"/>
              <a:gd name="T12" fmla="*/ 2147483647 w 1843"/>
              <a:gd name="T13" fmla="*/ 0 h 1587"/>
              <a:gd name="T14" fmla="*/ 2147483647 w 1843"/>
              <a:gd name="T15" fmla="*/ 0 h 1587"/>
              <a:gd name="T16" fmla="*/ 2147483647 w 1843"/>
              <a:gd name="T17" fmla="*/ 0 h 1587"/>
              <a:gd name="T18" fmla="*/ 2147483647 w 1843"/>
              <a:gd name="T19" fmla="*/ 0 h 1587"/>
              <a:gd name="T20" fmla="*/ 2147483647 w 1843"/>
              <a:gd name="T21" fmla="*/ 0 h 1587"/>
              <a:gd name="T22" fmla="*/ 2147483647 w 1843"/>
              <a:gd name="T23" fmla="*/ 0 h 1587"/>
              <a:gd name="T24" fmla="*/ 2147483647 w 1843"/>
              <a:gd name="T25" fmla="*/ 0 h 1587"/>
              <a:gd name="T26" fmla="*/ 2147483647 w 1843"/>
              <a:gd name="T27" fmla="*/ 0 h 1587"/>
              <a:gd name="T28" fmla="*/ 2147483647 w 1843"/>
              <a:gd name="T29" fmla="*/ 0 h 1587"/>
              <a:gd name="T30" fmla="*/ 2147483647 w 1843"/>
              <a:gd name="T31" fmla="*/ 0 h 1587"/>
              <a:gd name="T32" fmla="*/ 2147483647 w 1843"/>
              <a:gd name="T33" fmla="*/ 0 h 1587"/>
              <a:gd name="T34" fmla="*/ 2147483647 w 1843"/>
              <a:gd name="T35" fmla="*/ 0 h 1587"/>
              <a:gd name="T36" fmla="*/ 2147483647 w 1843"/>
              <a:gd name="T37" fmla="*/ 0 h 1587"/>
              <a:gd name="T38" fmla="*/ 2147483647 w 1843"/>
              <a:gd name="T39" fmla="*/ 0 h 1587"/>
              <a:gd name="T40" fmla="*/ 2147483647 w 1843"/>
              <a:gd name="T41" fmla="*/ 0 h 1587"/>
              <a:gd name="T42" fmla="*/ 2147483647 w 1843"/>
              <a:gd name="T43" fmla="*/ 0 h 1587"/>
              <a:gd name="T44" fmla="*/ 2147483647 w 1843"/>
              <a:gd name="T45" fmla="*/ 0 h 1587"/>
              <a:gd name="T46" fmla="*/ 2147483647 w 1843"/>
              <a:gd name="T47" fmla="*/ 0 h 1587"/>
              <a:gd name="T48" fmla="*/ 2147483647 w 1843"/>
              <a:gd name="T49" fmla="*/ 0 h 1587"/>
              <a:gd name="T50" fmla="*/ 2147483647 w 1843"/>
              <a:gd name="T51" fmla="*/ 0 h 1587"/>
              <a:gd name="T52" fmla="*/ 2147483647 w 1843"/>
              <a:gd name="T53" fmla="*/ 0 h 1587"/>
              <a:gd name="T54" fmla="*/ 2147483647 w 1843"/>
              <a:gd name="T55" fmla="*/ 0 h 1587"/>
              <a:gd name="T56" fmla="*/ 2147483647 w 1843"/>
              <a:gd name="T57" fmla="*/ 0 h 1587"/>
              <a:gd name="T58" fmla="*/ 2147483647 w 1843"/>
              <a:gd name="T59" fmla="*/ 0 h 1587"/>
              <a:gd name="T60" fmla="*/ 2147483647 w 1843"/>
              <a:gd name="T61" fmla="*/ 0 h 1587"/>
              <a:gd name="T62" fmla="*/ 2147483647 w 1843"/>
              <a:gd name="T63" fmla="*/ 0 h 1587"/>
              <a:gd name="T64" fmla="*/ 2147483647 w 1843"/>
              <a:gd name="T65" fmla="*/ 0 h 1587"/>
              <a:gd name="T66" fmla="*/ 2147483647 w 1843"/>
              <a:gd name="T67" fmla="*/ 0 h 1587"/>
              <a:gd name="T68" fmla="*/ 2147483647 w 1843"/>
              <a:gd name="T69" fmla="*/ 0 h 1587"/>
              <a:gd name="T70" fmla="*/ 2147483647 w 1843"/>
              <a:gd name="T71" fmla="*/ 0 h 1587"/>
              <a:gd name="T72" fmla="*/ 2147483647 w 1843"/>
              <a:gd name="T73" fmla="*/ 0 h 1587"/>
              <a:gd name="T74" fmla="*/ 2147483647 w 1843"/>
              <a:gd name="T75" fmla="*/ 0 h 1587"/>
              <a:gd name="T76" fmla="*/ 2147483647 w 1843"/>
              <a:gd name="T77" fmla="*/ 0 h 1587"/>
              <a:gd name="T78" fmla="*/ 2147483647 w 1843"/>
              <a:gd name="T79" fmla="*/ 0 h 1587"/>
              <a:gd name="T80" fmla="*/ 2147483647 w 1843"/>
              <a:gd name="T81" fmla="*/ 0 h 1587"/>
              <a:gd name="T82" fmla="*/ 2147483647 w 1843"/>
              <a:gd name="T83" fmla="*/ 0 h 15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3"/>
              <a:gd name="T127" fmla="*/ 0 h 1587"/>
              <a:gd name="T128" fmla="*/ 1843 w 1843"/>
              <a:gd name="T129" fmla="*/ 1587 h 15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3" h="1587">
                <a:moveTo>
                  <a:pt x="0" y="0"/>
                </a:moveTo>
                <a:lnTo>
                  <a:pt x="46" y="0"/>
                </a:lnTo>
                <a:lnTo>
                  <a:pt x="92" y="0"/>
                </a:lnTo>
                <a:lnTo>
                  <a:pt x="138" y="0"/>
                </a:lnTo>
                <a:lnTo>
                  <a:pt x="184" y="0"/>
                </a:lnTo>
                <a:lnTo>
                  <a:pt x="231" y="0"/>
                </a:lnTo>
                <a:lnTo>
                  <a:pt x="277" y="0"/>
                </a:lnTo>
                <a:lnTo>
                  <a:pt x="323" y="0"/>
                </a:lnTo>
                <a:lnTo>
                  <a:pt x="369" y="0"/>
                </a:lnTo>
                <a:lnTo>
                  <a:pt x="415" y="0"/>
                </a:lnTo>
                <a:lnTo>
                  <a:pt x="461" y="0"/>
                </a:lnTo>
                <a:lnTo>
                  <a:pt x="507" y="0"/>
                </a:lnTo>
                <a:lnTo>
                  <a:pt x="553" y="0"/>
                </a:lnTo>
                <a:lnTo>
                  <a:pt x="599" y="0"/>
                </a:lnTo>
                <a:lnTo>
                  <a:pt x="645" y="0"/>
                </a:lnTo>
                <a:lnTo>
                  <a:pt x="691" y="0"/>
                </a:lnTo>
                <a:lnTo>
                  <a:pt x="737" y="0"/>
                </a:lnTo>
                <a:lnTo>
                  <a:pt x="783" y="0"/>
                </a:lnTo>
                <a:lnTo>
                  <a:pt x="829" y="0"/>
                </a:lnTo>
                <a:lnTo>
                  <a:pt x="875" y="0"/>
                </a:lnTo>
                <a:lnTo>
                  <a:pt x="921" y="0"/>
                </a:lnTo>
                <a:lnTo>
                  <a:pt x="967" y="0"/>
                </a:lnTo>
                <a:lnTo>
                  <a:pt x="1013" y="0"/>
                </a:lnTo>
                <a:lnTo>
                  <a:pt x="1060" y="0"/>
                </a:lnTo>
                <a:lnTo>
                  <a:pt x="1106" y="0"/>
                </a:lnTo>
                <a:lnTo>
                  <a:pt x="1152" y="0"/>
                </a:lnTo>
                <a:lnTo>
                  <a:pt x="1198" y="0"/>
                </a:lnTo>
                <a:lnTo>
                  <a:pt x="1244" y="0"/>
                </a:lnTo>
                <a:lnTo>
                  <a:pt x="1291" y="0"/>
                </a:lnTo>
                <a:lnTo>
                  <a:pt x="1337" y="0"/>
                </a:lnTo>
                <a:lnTo>
                  <a:pt x="1383" y="0"/>
                </a:lnTo>
                <a:lnTo>
                  <a:pt x="1429" y="0"/>
                </a:lnTo>
                <a:lnTo>
                  <a:pt x="1475" y="0"/>
                </a:lnTo>
                <a:lnTo>
                  <a:pt x="1521" y="0"/>
                </a:lnTo>
                <a:lnTo>
                  <a:pt x="1567" y="0"/>
                </a:lnTo>
                <a:lnTo>
                  <a:pt x="1613" y="0"/>
                </a:lnTo>
                <a:lnTo>
                  <a:pt x="1659" y="0"/>
                </a:lnTo>
                <a:lnTo>
                  <a:pt x="1705" y="0"/>
                </a:lnTo>
                <a:lnTo>
                  <a:pt x="1751" y="0"/>
                </a:lnTo>
                <a:lnTo>
                  <a:pt x="1797" y="0"/>
                </a:lnTo>
                <a:lnTo>
                  <a:pt x="1843"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10" name="Rectangle 211"/>
          <p:cNvSpPr>
            <a:spLocks noChangeArrowheads="1"/>
          </p:cNvSpPr>
          <p:nvPr/>
        </p:nvSpPr>
        <p:spPr bwMode="auto">
          <a:xfrm>
            <a:off x="2273301" y="6286500"/>
            <a:ext cx="1081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Years</a:t>
            </a:r>
            <a:endParaRPr lang="en-US" sz="2400" smtClean="0">
              <a:solidFill>
                <a:srgbClr val="FFFFFF"/>
              </a:solidFill>
            </a:endParaRPr>
          </a:p>
        </p:txBody>
      </p:sp>
      <p:sp>
        <p:nvSpPr>
          <p:cNvPr id="102611" name="Rectangle 212"/>
          <p:cNvSpPr>
            <a:spLocks noChangeArrowheads="1"/>
          </p:cNvSpPr>
          <p:nvPr/>
        </p:nvSpPr>
        <p:spPr bwMode="auto">
          <a:xfrm rot="-5400000">
            <a:off x="636750" y="4830992"/>
            <a:ext cx="5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02612" name="Rectangle 213"/>
          <p:cNvSpPr>
            <a:spLocks noChangeArrowheads="1"/>
          </p:cNvSpPr>
          <p:nvPr/>
        </p:nvSpPr>
        <p:spPr bwMode="auto">
          <a:xfrm>
            <a:off x="2111376" y="3560764"/>
            <a:ext cx="14840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Within Woman Sources</a:t>
            </a:r>
            <a:endParaRPr lang="en-US" sz="2400" smtClean="0">
              <a:solidFill>
                <a:srgbClr val="FFFFFF"/>
              </a:solidFill>
            </a:endParaRPr>
          </a:p>
        </p:txBody>
      </p:sp>
      <p:sp>
        <p:nvSpPr>
          <p:cNvPr id="102613" name="Rectangle 214"/>
          <p:cNvSpPr>
            <a:spLocks noChangeArrowheads="1"/>
          </p:cNvSpPr>
          <p:nvPr/>
        </p:nvSpPr>
        <p:spPr bwMode="auto">
          <a:xfrm>
            <a:off x="2214565" y="3694114"/>
            <a:ext cx="1267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 of CA125 Variability</a:t>
            </a:r>
            <a:endParaRPr lang="en-US" sz="2400" smtClean="0">
              <a:solidFill>
                <a:srgbClr val="FFFFFF"/>
              </a:solidFill>
            </a:endParaRPr>
          </a:p>
        </p:txBody>
      </p:sp>
      <p:sp>
        <p:nvSpPr>
          <p:cNvPr id="102614" name="Rectangle 215"/>
          <p:cNvSpPr>
            <a:spLocks noChangeArrowheads="1"/>
          </p:cNvSpPr>
          <p:nvPr/>
        </p:nvSpPr>
        <p:spPr bwMode="auto">
          <a:xfrm>
            <a:off x="2801938" y="5008564"/>
            <a:ext cx="38472" cy="1077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700" smtClean="0">
                <a:solidFill>
                  <a:srgbClr val="FFFFFF"/>
                </a:solidFill>
              </a:rPr>
              <a:t>*</a:t>
            </a:r>
            <a:endParaRPr lang="en-US" sz="2400" smtClean="0">
              <a:solidFill>
                <a:srgbClr val="FFFFFF"/>
              </a:solidFill>
            </a:endParaRPr>
          </a:p>
        </p:txBody>
      </p:sp>
      <p:sp>
        <p:nvSpPr>
          <p:cNvPr id="102615" name="Rectangle 216"/>
          <p:cNvSpPr>
            <a:spLocks noChangeArrowheads="1"/>
          </p:cNvSpPr>
          <p:nvPr/>
        </p:nvSpPr>
        <p:spPr bwMode="auto">
          <a:xfrm>
            <a:off x="3278188" y="4543426"/>
            <a:ext cx="8729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Tumor Absent</a:t>
            </a:r>
            <a:endParaRPr lang="en-US" sz="2400" smtClean="0">
              <a:solidFill>
                <a:srgbClr val="FFFFFF"/>
              </a:solidFill>
            </a:endParaRPr>
          </a:p>
        </p:txBody>
      </p:sp>
      <p:sp>
        <p:nvSpPr>
          <p:cNvPr id="102616" name="Rectangle 217"/>
          <p:cNvSpPr>
            <a:spLocks noChangeArrowheads="1"/>
          </p:cNvSpPr>
          <p:nvPr/>
        </p:nvSpPr>
        <p:spPr bwMode="auto">
          <a:xfrm>
            <a:off x="1635125" y="5491165"/>
            <a:ext cx="927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Within Woman </a:t>
            </a:r>
            <a:endParaRPr lang="en-US" sz="2400" smtClean="0">
              <a:solidFill>
                <a:srgbClr val="FFFFFF"/>
              </a:solidFill>
            </a:endParaRPr>
          </a:p>
        </p:txBody>
      </p:sp>
      <p:sp>
        <p:nvSpPr>
          <p:cNvPr id="102617" name="Rectangle 218"/>
          <p:cNvSpPr>
            <a:spLocks noChangeArrowheads="1"/>
          </p:cNvSpPr>
          <p:nvPr/>
        </p:nvSpPr>
        <p:spPr bwMode="auto">
          <a:xfrm>
            <a:off x="1577976" y="5626101"/>
            <a:ext cx="10715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CA125 Variability</a:t>
            </a:r>
            <a:endParaRPr lang="en-US" sz="2400" smtClean="0">
              <a:solidFill>
                <a:srgbClr val="FFFFFF"/>
              </a:solidFill>
            </a:endParaRPr>
          </a:p>
        </p:txBody>
      </p:sp>
      <p:sp>
        <p:nvSpPr>
          <p:cNvPr id="102618" name="Freeform 219"/>
          <p:cNvSpPr>
            <a:spLocks/>
          </p:cNvSpPr>
          <p:nvPr/>
        </p:nvSpPr>
        <p:spPr bwMode="auto">
          <a:xfrm>
            <a:off x="2108200" y="4754564"/>
            <a:ext cx="82550" cy="295276"/>
          </a:xfrm>
          <a:custGeom>
            <a:avLst/>
            <a:gdLst>
              <a:gd name="T0" fmla="*/ 0 w 52"/>
              <a:gd name="T1" fmla="*/ 2147483647 h 186"/>
              <a:gd name="T2" fmla="*/ 0 w 52"/>
              <a:gd name="T3" fmla="*/ 0 h 186"/>
              <a:gd name="T4" fmla="*/ 2147483647 w 52"/>
              <a:gd name="T5" fmla="*/ 2147483647 h 186"/>
              <a:gd name="T6" fmla="*/ 0 60000 65536"/>
              <a:gd name="T7" fmla="*/ 0 60000 65536"/>
              <a:gd name="T8" fmla="*/ 0 60000 65536"/>
              <a:gd name="T9" fmla="*/ 0 w 52"/>
              <a:gd name="T10" fmla="*/ 0 h 186"/>
              <a:gd name="T11" fmla="*/ 52 w 52"/>
              <a:gd name="T12" fmla="*/ 186 h 186"/>
            </a:gdLst>
            <a:ahLst/>
            <a:cxnLst>
              <a:cxn ang="T6">
                <a:pos x="T0" y="T1"/>
              </a:cxn>
              <a:cxn ang="T7">
                <a:pos x="T2" y="T3"/>
              </a:cxn>
              <a:cxn ang="T8">
                <a:pos x="T4" y="T5"/>
              </a:cxn>
            </a:cxnLst>
            <a:rect l="T9" t="T10" r="T11" b="T12"/>
            <a:pathLst>
              <a:path w="52" h="186">
                <a:moveTo>
                  <a:pt x="0" y="186"/>
                </a:moveTo>
                <a:lnTo>
                  <a:pt x="0" y="0"/>
                </a:lnTo>
                <a:lnTo>
                  <a:pt x="52"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19" name="Line 220"/>
          <p:cNvSpPr>
            <a:spLocks noChangeShapeType="1"/>
          </p:cNvSpPr>
          <p:nvPr/>
        </p:nvSpPr>
        <p:spPr bwMode="auto">
          <a:xfrm flipV="1">
            <a:off x="2024065" y="4754563"/>
            <a:ext cx="84137"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20" name="Freeform 221"/>
          <p:cNvSpPr>
            <a:spLocks/>
          </p:cNvSpPr>
          <p:nvPr/>
        </p:nvSpPr>
        <p:spPr bwMode="auto">
          <a:xfrm>
            <a:off x="2024065" y="5049838"/>
            <a:ext cx="84137" cy="292100"/>
          </a:xfrm>
          <a:custGeom>
            <a:avLst/>
            <a:gdLst>
              <a:gd name="T0" fmla="*/ 2147483647 w 53"/>
              <a:gd name="T1" fmla="*/ 0 h 184"/>
              <a:gd name="T2" fmla="*/ 2147483647 w 53"/>
              <a:gd name="T3" fmla="*/ 2147483647 h 184"/>
              <a:gd name="T4" fmla="*/ 0 w 53"/>
              <a:gd name="T5" fmla="*/ 2147483647 h 184"/>
              <a:gd name="T6" fmla="*/ 0 60000 65536"/>
              <a:gd name="T7" fmla="*/ 0 60000 65536"/>
              <a:gd name="T8" fmla="*/ 0 60000 65536"/>
              <a:gd name="T9" fmla="*/ 0 w 53"/>
              <a:gd name="T10" fmla="*/ 0 h 184"/>
              <a:gd name="T11" fmla="*/ 53 w 53"/>
              <a:gd name="T12" fmla="*/ 184 h 184"/>
            </a:gdLst>
            <a:ahLst/>
            <a:cxnLst>
              <a:cxn ang="T6">
                <a:pos x="T0" y="T1"/>
              </a:cxn>
              <a:cxn ang="T7">
                <a:pos x="T2" y="T3"/>
              </a:cxn>
              <a:cxn ang="T8">
                <a:pos x="T4" y="T5"/>
              </a:cxn>
            </a:cxnLst>
            <a:rect l="T9" t="T10" r="T11" b="T12"/>
            <a:pathLst>
              <a:path w="53" h="184">
                <a:moveTo>
                  <a:pt x="53" y="0"/>
                </a:moveTo>
                <a:lnTo>
                  <a:pt x="53"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21" name="Line 222"/>
          <p:cNvSpPr>
            <a:spLocks noChangeShapeType="1"/>
          </p:cNvSpPr>
          <p:nvPr/>
        </p:nvSpPr>
        <p:spPr bwMode="auto">
          <a:xfrm flipH="1">
            <a:off x="2108200" y="5262564"/>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22" name="Freeform 223"/>
          <p:cNvSpPr>
            <a:spLocks/>
          </p:cNvSpPr>
          <p:nvPr/>
        </p:nvSpPr>
        <p:spPr bwMode="auto">
          <a:xfrm>
            <a:off x="1522415" y="4754564"/>
            <a:ext cx="84137" cy="295276"/>
          </a:xfrm>
          <a:custGeom>
            <a:avLst/>
            <a:gdLst>
              <a:gd name="T0" fmla="*/ 0 w 53"/>
              <a:gd name="T1" fmla="*/ 2147483647 h 186"/>
              <a:gd name="T2" fmla="*/ 0 w 53"/>
              <a:gd name="T3" fmla="*/ 0 h 186"/>
              <a:gd name="T4" fmla="*/ 2147483647 w 53"/>
              <a:gd name="T5" fmla="*/ 2147483647 h 186"/>
              <a:gd name="T6" fmla="*/ 0 60000 65536"/>
              <a:gd name="T7" fmla="*/ 0 60000 65536"/>
              <a:gd name="T8" fmla="*/ 0 60000 65536"/>
              <a:gd name="T9" fmla="*/ 0 w 53"/>
              <a:gd name="T10" fmla="*/ 0 h 186"/>
              <a:gd name="T11" fmla="*/ 53 w 53"/>
              <a:gd name="T12" fmla="*/ 186 h 186"/>
            </a:gdLst>
            <a:ahLst/>
            <a:cxnLst>
              <a:cxn ang="T6">
                <a:pos x="T0" y="T1"/>
              </a:cxn>
              <a:cxn ang="T7">
                <a:pos x="T2" y="T3"/>
              </a:cxn>
              <a:cxn ang="T8">
                <a:pos x="T4" y="T5"/>
              </a:cxn>
            </a:cxnLst>
            <a:rect l="T9" t="T10" r="T11" b="T12"/>
            <a:pathLst>
              <a:path w="53" h="186">
                <a:moveTo>
                  <a:pt x="0" y="186"/>
                </a:moveTo>
                <a:lnTo>
                  <a:pt x="0" y="0"/>
                </a:lnTo>
                <a:lnTo>
                  <a:pt x="53"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23" name="Line 224"/>
          <p:cNvSpPr>
            <a:spLocks noChangeShapeType="1"/>
          </p:cNvSpPr>
          <p:nvPr/>
        </p:nvSpPr>
        <p:spPr bwMode="auto">
          <a:xfrm flipV="1">
            <a:off x="1439863" y="4754563"/>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24" name="Freeform 225"/>
          <p:cNvSpPr>
            <a:spLocks/>
          </p:cNvSpPr>
          <p:nvPr/>
        </p:nvSpPr>
        <p:spPr bwMode="auto">
          <a:xfrm>
            <a:off x="1439863" y="5049838"/>
            <a:ext cx="82550" cy="292100"/>
          </a:xfrm>
          <a:custGeom>
            <a:avLst/>
            <a:gdLst>
              <a:gd name="T0" fmla="*/ 2147483647 w 52"/>
              <a:gd name="T1" fmla="*/ 0 h 184"/>
              <a:gd name="T2" fmla="*/ 2147483647 w 52"/>
              <a:gd name="T3" fmla="*/ 2147483647 h 184"/>
              <a:gd name="T4" fmla="*/ 0 w 52"/>
              <a:gd name="T5" fmla="*/ 2147483647 h 184"/>
              <a:gd name="T6" fmla="*/ 0 60000 65536"/>
              <a:gd name="T7" fmla="*/ 0 60000 65536"/>
              <a:gd name="T8" fmla="*/ 0 60000 65536"/>
              <a:gd name="T9" fmla="*/ 0 w 52"/>
              <a:gd name="T10" fmla="*/ 0 h 184"/>
              <a:gd name="T11" fmla="*/ 52 w 52"/>
              <a:gd name="T12" fmla="*/ 184 h 184"/>
            </a:gdLst>
            <a:ahLst/>
            <a:cxnLst>
              <a:cxn ang="T6">
                <a:pos x="T0" y="T1"/>
              </a:cxn>
              <a:cxn ang="T7">
                <a:pos x="T2" y="T3"/>
              </a:cxn>
              <a:cxn ang="T8">
                <a:pos x="T4" y="T5"/>
              </a:cxn>
            </a:cxnLst>
            <a:rect l="T9" t="T10" r="T11" b="T12"/>
            <a:pathLst>
              <a:path w="52" h="184">
                <a:moveTo>
                  <a:pt x="52" y="0"/>
                </a:moveTo>
                <a:lnTo>
                  <a:pt x="52"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25" name="Line 226"/>
          <p:cNvSpPr>
            <a:spLocks noChangeShapeType="1"/>
          </p:cNvSpPr>
          <p:nvPr/>
        </p:nvSpPr>
        <p:spPr bwMode="auto">
          <a:xfrm flipH="1">
            <a:off x="1522415" y="5262564"/>
            <a:ext cx="84137"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26" name="Freeform 227"/>
          <p:cNvSpPr>
            <a:spLocks/>
          </p:cNvSpPr>
          <p:nvPr/>
        </p:nvSpPr>
        <p:spPr bwMode="auto">
          <a:xfrm>
            <a:off x="2692400" y="4754564"/>
            <a:ext cx="84138" cy="295276"/>
          </a:xfrm>
          <a:custGeom>
            <a:avLst/>
            <a:gdLst>
              <a:gd name="T0" fmla="*/ 0 w 53"/>
              <a:gd name="T1" fmla="*/ 2147483647 h 186"/>
              <a:gd name="T2" fmla="*/ 0 w 53"/>
              <a:gd name="T3" fmla="*/ 0 h 186"/>
              <a:gd name="T4" fmla="*/ 2147483647 w 53"/>
              <a:gd name="T5" fmla="*/ 2147483647 h 186"/>
              <a:gd name="T6" fmla="*/ 0 60000 65536"/>
              <a:gd name="T7" fmla="*/ 0 60000 65536"/>
              <a:gd name="T8" fmla="*/ 0 60000 65536"/>
              <a:gd name="T9" fmla="*/ 0 w 53"/>
              <a:gd name="T10" fmla="*/ 0 h 186"/>
              <a:gd name="T11" fmla="*/ 53 w 53"/>
              <a:gd name="T12" fmla="*/ 186 h 186"/>
            </a:gdLst>
            <a:ahLst/>
            <a:cxnLst>
              <a:cxn ang="T6">
                <a:pos x="T0" y="T1"/>
              </a:cxn>
              <a:cxn ang="T7">
                <a:pos x="T2" y="T3"/>
              </a:cxn>
              <a:cxn ang="T8">
                <a:pos x="T4" y="T5"/>
              </a:cxn>
            </a:cxnLst>
            <a:rect l="T9" t="T10" r="T11" b="T12"/>
            <a:pathLst>
              <a:path w="53" h="186">
                <a:moveTo>
                  <a:pt x="0" y="186"/>
                </a:moveTo>
                <a:lnTo>
                  <a:pt x="0" y="0"/>
                </a:lnTo>
                <a:lnTo>
                  <a:pt x="53"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27" name="Line 228"/>
          <p:cNvSpPr>
            <a:spLocks noChangeShapeType="1"/>
          </p:cNvSpPr>
          <p:nvPr/>
        </p:nvSpPr>
        <p:spPr bwMode="auto">
          <a:xfrm flipV="1">
            <a:off x="2611438" y="4754563"/>
            <a:ext cx="80962"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28" name="Freeform 229"/>
          <p:cNvSpPr>
            <a:spLocks/>
          </p:cNvSpPr>
          <p:nvPr/>
        </p:nvSpPr>
        <p:spPr bwMode="auto">
          <a:xfrm>
            <a:off x="2611438" y="5049838"/>
            <a:ext cx="80962" cy="292100"/>
          </a:xfrm>
          <a:custGeom>
            <a:avLst/>
            <a:gdLst>
              <a:gd name="T0" fmla="*/ 2147483647 w 51"/>
              <a:gd name="T1" fmla="*/ 0 h 184"/>
              <a:gd name="T2" fmla="*/ 2147483647 w 51"/>
              <a:gd name="T3" fmla="*/ 2147483647 h 184"/>
              <a:gd name="T4" fmla="*/ 0 w 51"/>
              <a:gd name="T5" fmla="*/ 2147483647 h 184"/>
              <a:gd name="T6" fmla="*/ 0 60000 65536"/>
              <a:gd name="T7" fmla="*/ 0 60000 65536"/>
              <a:gd name="T8" fmla="*/ 0 60000 65536"/>
              <a:gd name="T9" fmla="*/ 0 w 51"/>
              <a:gd name="T10" fmla="*/ 0 h 184"/>
              <a:gd name="T11" fmla="*/ 51 w 51"/>
              <a:gd name="T12" fmla="*/ 184 h 184"/>
            </a:gdLst>
            <a:ahLst/>
            <a:cxnLst>
              <a:cxn ang="T6">
                <a:pos x="T0" y="T1"/>
              </a:cxn>
              <a:cxn ang="T7">
                <a:pos x="T2" y="T3"/>
              </a:cxn>
              <a:cxn ang="T8">
                <a:pos x="T4" y="T5"/>
              </a:cxn>
            </a:cxnLst>
            <a:rect l="T9" t="T10" r="T11" b="T12"/>
            <a:pathLst>
              <a:path w="51" h="184">
                <a:moveTo>
                  <a:pt x="51" y="0"/>
                </a:moveTo>
                <a:lnTo>
                  <a:pt x="51"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29" name="Line 230"/>
          <p:cNvSpPr>
            <a:spLocks noChangeShapeType="1"/>
          </p:cNvSpPr>
          <p:nvPr/>
        </p:nvSpPr>
        <p:spPr bwMode="auto">
          <a:xfrm flipH="1">
            <a:off x="2692400" y="5262564"/>
            <a:ext cx="84138"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30" name="Freeform 231"/>
          <p:cNvSpPr>
            <a:spLocks/>
          </p:cNvSpPr>
          <p:nvPr/>
        </p:nvSpPr>
        <p:spPr bwMode="auto">
          <a:xfrm>
            <a:off x="3205165" y="4754564"/>
            <a:ext cx="84137" cy="295276"/>
          </a:xfrm>
          <a:custGeom>
            <a:avLst/>
            <a:gdLst>
              <a:gd name="T0" fmla="*/ 0 w 53"/>
              <a:gd name="T1" fmla="*/ 2147483647 h 186"/>
              <a:gd name="T2" fmla="*/ 0 w 53"/>
              <a:gd name="T3" fmla="*/ 0 h 186"/>
              <a:gd name="T4" fmla="*/ 2147483647 w 53"/>
              <a:gd name="T5" fmla="*/ 2147483647 h 186"/>
              <a:gd name="T6" fmla="*/ 0 60000 65536"/>
              <a:gd name="T7" fmla="*/ 0 60000 65536"/>
              <a:gd name="T8" fmla="*/ 0 60000 65536"/>
              <a:gd name="T9" fmla="*/ 0 w 53"/>
              <a:gd name="T10" fmla="*/ 0 h 186"/>
              <a:gd name="T11" fmla="*/ 53 w 53"/>
              <a:gd name="T12" fmla="*/ 186 h 186"/>
            </a:gdLst>
            <a:ahLst/>
            <a:cxnLst>
              <a:cxn ang="T6">
                <a:pos x="T0" y="T1"/>
              </a:cxn>
              <a:cxn ang="T7">
                <a:pos x="T2" y="T3"/>
              </a:cxn>
              <a:cxn ang="T8">
                <a:pos x="T4" y="T5"/>
              </a:cxn>
            </a:cxnLst>
            <a:rect l="T9" t="T10" r="T11" b="T12"/>
            <a:pathLst>
              <a:path w="53" h="186">
                <a:moveTo>
                  <a:pt x="0" y="186"/>
                </a:moveTo>
                <a:lnTo>
                  <a:pt x="0" y="0"/>
                </a:lnTo>
                <a:lnTo>
                  <a:pt x="53"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31" name="Line 232"/>
          <p:cNvSpPr>
            <a:spLocks noChangeShapeType="1"/>
          </p:cNvSpPr>
          <p:nvPr/>
        </p:nvSpPr>
        <p:spPr bwMode="auto">
          <a:xfrm flipV="1">
            <a:off x="3122613" y="4754563"/>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32" name="Freeform 233"/>
          <p:cNvSpPr>
            <a:spLocks/>
          </p:cNvSpPr>
          <p:nvPr/>
        </p:nvSpPr>
        <p:spPr bwMode="auto">
          <a:xfrm>
            <a:off x="3122613" y="5049838"/>
            <a:ext cx="82550" cy="292100"/>
          </a:xfrm>
          <a:custGeom>
            <a:avLst/>
            <a:gdLst>
              <a:gd name="T0" fmla="*/ 2147483647 w 52"/>
              <a:gd name="T1" fmla="*/ 0 h 184"/>
              <a:gd name="T2" fmla="*/ 2147483647 w 52"/>
              <a:gd name="T3" fmla="*/ 2147483647 h 184"/>
              <a:gd name="T4" fmla="*/ 0 w 52"/>
              <a:gd name="T5" fmla="*/ 2147483647 h 184"/>
              <a:gd name="T6" fmla="*/ 0 60000 65536"/>
              <a:gd name="T7" fmla="*/ 0 60000 65536"/>
              <a:gd name="T8" fmla="*/ 0 60000 65536"/>
              <a:gd name="T9" fmla="*/ 0 w 52"/>
              <a:gd name="T10" fmla="*/ 0 h 184"/>
              <a:gd name="T11" fmla="*/ 52 w 52"/>
              <a:gd name="T12" fmla="*/ 184 h 184"/>
            </a:gdLst>
            <a:ahLst/>
            <a:cxnLst>
              <a:cxn ang="T6">
                <a:pos x="T0" y="T1"/>
              </a:cxn>
              <a:cxn ang="T7">
                <a:pos x="T2" y="T3"/>
              </a:cxn>
              <a:cxn ang="T8">
                <a:pos x="T4" y="T5"/>
              </a:cxn>
            </a:cxnLst>
            <a:rect l="T9" t="T10" r="T11" b="T12"/>
            <a:pathLst>
              <a:path w="52" h="184">
                <a:moveTo>
                  <a:pt x="52" y="0"/>
                </a:moveTo>
                <a:lnTo>
                  <a:pt x="52"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33" name="Line 234"/>
          <p:cNvSpPr>
            <a:spLocks noChangeShapeType="1"/>
          </p:cNvSpPr>
          <p:nvPr/>
        </p:nvSpPr>
        <p:spPr bwMode="auto">
          <a:xfrm flipH="1">
            <a:off x="3205165" y="5262564"/>
            <a:ext cx="84137"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34" name="Freeform 235"/>
          <p:cNvSpPr>
            <a:spLocks/>
          </p:cNvSpPr>
          <p:nvPr/>
        </p:nvSpPr>
        <p:spPr bwMode="auto">
          <a:xfrm>
            <a:off x="3937000" y="4754564"/>
            <a:ext cx="82550" cy="295276"/>
          </a:xfrm>
          <a:custGeom>
            <a:avLst/>
            <a:gdLst>
              <a:gd name="T0" fmla="*/ 0 w 52"/>
              <a:gd name="T1" fmla="*/ 2147483647 h 186"/>
              <a:gd name="T2" fmla="*/ 0 w 52"/>
              <a:gd name="T3" fmla="*/ 0 h 186"/>
              <a:gd name="T4" fmla="*/ 2147483647 w 52"/>
              <a:gd name="T5" fmla="*/ 2147483647 h 186"/>
              <a:gd name="T6" fmla="*/ 0 60000 65536"/>
              <a:gd name="T7" fmla="*/ 0 60000 65536"/>
              <a:gd name="T8" fmla="*/ 0 60000 65536"/>
              <a:gd name="T9" fmla="*/ 0 w 52"/>
              <a:gd name="T10" fmla="*/ 0 h 186"/>
              <a:gd name="T11" fmla="*/ 52 w 52"/>
              <a:gd name="T12" fmla="*/ 186 h 186"/>
            </a:gdLst>
            <a:ahLst/>
            <a:cxnLst>
              <a:cxn ang="T6">
                <a:pos x="T0" y="T1"/>
              </a:cxn>
              <a:cxn ang="T7">
                <a:pos x="T2" y="T3"/>
              </a:cxn>
              <a:cxn ang="T8">
                <a:pos x="T4" y="T5"/>
              </a:cxn>
            </a:cxnLst>
            <a:rect l="T9" t="T10" r="T11" b="T12"/>
            <a:pathLst>
              <a:path w="52" h="186">
                <a:moveTo>
                  <a:pt x="0" y="186"/>
                </a:moveTo>
                <a:lnTo>
                  <a:pt x="0" y="0"/>
                </a:lnTo>
                <a:lnTo>
                  <a:pt x="52"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35" name="Line 236"/>
          <p:cNvSpPr>
            <a:spLocks noChangeShapeType="1"/>
          </p:cNvSpPr>
          <p:nvPr/>
        </p:nvSpPr>
        <p:spPr bwMode="auto">
          <a:xfrm flipV="1">
            <a:off x="3852865" y="4754563"/>
            <a:ext cx="84137"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36" name="Freeform 237"/>
          <p:cNvSpPr>
            <a:spLocks/>
          </p:cNvSpPr>
          <p:nvPr/>
        </p:nvSpPr>
        <p:spPr bwMode="auto">
          <a:xfrm>
            <a:off x="3852865" y="5049838"/>
            <a:ext cx="84137" cy="292100"/>
          </a:xfrm>
          <a:custGeom>
            <a:avLst/>
            <a:gdLst>
              <a:gd name="T0" fmla="*/ 2147483647 w 53"/>
              <a:gd name="T1" fmla="*/ 0 h 184"/>
              <a:gd name="T2" fmla="*/ 2147483647 w 53"/>
              <a:gd name="T3" fmla="*/ 2147483647 h 184"/>
              <a:gd name="T4" fmla="*/ 0 w 53"/>
              <a:gd name="T5" fmla="*/ 2147483647 h 184"/>
              <a:gd name="T6" fmla="*/ 0 60000 65536"/>
              <a:gd name="T7" fmla="*/ 0 60000 65536"/>
              <a:gd name="T8" fmla="*/ 0 60000 65536"/>
              <a:gd name="T9" fmla="*/ 0 w 53"/>
              <a:gd name="T10" fmla="*/ 0 h 184"/>
              <a:gd name="T11" fmla="*/ 53 w 53"/>
              <a:gd name="T12" fmla="*/ 184 h 184"/>
            </a:gdLst>
            <a:ahLst/>
            <a:cxnLst>
              <a:cxn ang="T6">
                <a:pos x="T0" y="T1"/>
              </a:cxn>
              <a:cxn ang="T7">
                <a:pos x="T2" y="T3"/>
              </a:cxn>
              <a:cxn ang="T8">
                <a:pos x="T4" y="T5"/>
              </a:cxn>
            </a:cxnLst>
            <a:rect l="T9" t="T10" r="T11" b="T12"/>
            <a:pathLst>
              <a:path w="53" h="184">
                <a:moveTo>
                  <a:pt x="53" y="0"/>
                </a:moveTo>
                <a:lnTo>
                  <a:pt x="53" y="184"/>
                </a:lnTo>
                <a:lnTo>
                  <a:pt x="0" y="1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37" name="Line 238"/>
          <p:cNvSpPr>
            <a:spLocks noChangeShapeType="1"/>
          </p:cNvSpPr>
          <p:nvPr/>
        </p:nvSpPr>
        <p:spPr bwMode="auto">
          <a:xfrm flipH="1">
            <a:off x="3937000" y="5262564"/>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38" name="Rectangle 239"/>
          <p:cNvSpPr>
            <a:spLocks noChangeArrowheads="1"/>
          </p:cNvSpPr>
          <p:nvPr/>
        </p:nvSpPr>
        <p:spPr bwMode="auto">
          <a:xfrm>
            <a:off x="5702300" y="3987801"/>
            <a:ext cx="3144838" cy="190817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39" name="Rectangle 240"/>
          <p:cNvSpPr>
            <a:spLocks noChangeArrowheads="1"/>
          </p:cNvSpPr>
          <p:nvPr/>
        </p:nvSpPr>
        <p:spPr bwMode="auto">
          <a:xfrm>
            <a:off x="5702300" y="5902325"/>
            <a:ext cx="3144838" cy="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640" name="Line 241"/>
          <p:cNvSpPr>
            <a:spLocks noChangeShapeType="1"/>
          </p:cNvSpPr>
          <p:nvPr/>
        </p:nvSpPr>
        <p:spPr bwMode="auto">
          <a:xfrm flipV="1">
            <a:off x="5811839" y="590391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1" name="Line 242"/>
          <p:cNvSpPr>
            <a:spLocks noChangeShapeType="1"/>
          </p:cNvSpPr>
          <p:nvPr/>
        </p:nvSpPr>
        <p:spPr bwMode="auto">
          <a:xfrm flipV="1">
            <a:off x="7275515" y="590391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2" name="Line 243"/>
          <p:cNvSpPr>
            <a:spLocks noChangeShapeType="1"/>
          </p:cNvSpPr>
          <p:nvPr/>
        </p:nvSpPr>
        <p:spPr bwMode="auto">
          <a:xfrm flipV="1">
            <a:off x="8739190" y="5903914"/>
            <a:ext cx="15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3" name="Rectangle 244"/>
          <p:cNvSpPr>
            <a:spLocks noChangeArrowheads="1"/>
          </p:cNvSpPr>
          <p:nvPr/>
        </p:nvSpPr>
        <p:spPr bwMode="auto">
          <a:xfrm>
            <a:off x="5688015" y="3979864"/>
            <a:ext cx="14287" cy="192405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FF"/>
              </a:solidFill>
              <a:latin typeface="Arial Unicode MS" charset="0"/>
            </a:endParaRPr>
          </a:p>
        </p:txBody>
      </p:sp>
      <p:sp>
        <p:nvSpPr>
          <p:cNvPr id="102644" name="Line 245"/>
          <p:cNvSpPr>
            <a:spLocks noChangeShapeType="1"/>
          </p:cNvSpPr>
          <p:nvPr/>
        </p:nvSpPr>
        <p:spPr bwMode="auto">
          <a:xfrm>
            <a:off x="5654675" y="5722938"/>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5" name="Line 246"/>
          <p:cNvSpPr>
            <a:spLocks noChangeShapeType="1"/>
          </p:cNvSpPr>
          <p:nvPr/>
        </p:nvSpPr>
        <p:spPr bwMode="auto">
          <a:xfrm>
            <a:off x="5654675" y="5302251"/>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6" name="Line 247"/>
          <p:cNvSpPr>
            <a:spLocks noChangeShapeType="1"/>
          </p:cNvSpPr>
          <p:nvPr/>
        </p:nvSpPr>
        <p:spPr bwMode="auto">
          <a:xfrm>
            <a:off x="5654675" y="5002214"/>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7" name="Line 248"/>
          <p:cNvSpPr>
            <a:spLocks noChangeShapeType="1"/>
          </p:cNvSpPr>
          <p:nvPr/>
        </p:nvSpPr>
        <p:spPr bwMode="auto">
          <a:xfrm>
            <a:off x="5654675" y="4583114"/>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8" name="Line 249"/>
          <p:cNvSpPr>
            <a:spLocks noChangeShapeType="1"/>
          </p:cNvSpPr>
          <p:nvPr/>
        </p:nvSpPr>
        <p:spPr bwMode="auto">
          <a:xfrm>
            <a:off x="5654675" y="4283075"/>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49" name="Line 250"/>
          <p:cNvSpPr>
            <a:spLocks noChangeShapeType="1"/>
          </p:cNvSpPr>
          <p:nvPr/>
        </p:nvSpPr>
        <p:spPr bwMode="auto">
          <a:xfrm>
            <a:off x="5654675" y="4051301"/>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50" name="Rectangle 251"/>
          <p:cNvSpPr>
            <a:spLocks noChangeArrowheads="1"/>
          </p:cNvSpPr>
          <p:nvPr/>
        </p:nvSpPr>
        <p:spPr bwMode="auto">
          <a:xfrm>
            <a:off x="5305426" y="5649913"/>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10</a:t>
            </a:r>
            <a:endParaRPr lang="en-US" sz="2400" smtClean="0">
              <a:solidFill>
                <a:srgbClr val="FFFFFF"/>
              </a:solidFill>
            </a:endParaRPr>
          </a:p>
        </p:txBody>
      </p:sp>
      <p:sp>
        <p:nvSpPr>
          <p:cNvPr id="102651" name="Rectangle 252"/>
          <p:cNvSpPr>
            <a:spLocks noChangeArrowheads="1"/>
          </p:cNvSpPr>
          <p:nvPr/>
        </p:nvSpPr>
        <p:spPr bwMode="auto">
          <a:xfrm>
            <a:off x="5305426" y="5229226"/>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15</a:t>
            </a:r>
            <a:endParaRPr lang="en-US" sz="2400" smtClean="0">
              <a:solidFill>
                <a:srgbClr val="FFFFFF"/>
              </a:solidFill>
            </a:endParaRPr>
          </a:p>
        </p:txBody>
      </p:sp>
      <p:sp>
        <p:nvSpPr>
          <p:cNvPr id="102652" name="Rectangle 253"/>
          <p:cNvSpPr>
            <a:spLocks noChangeArrowheads="1"/>
          </p:cNvSpPr>
          <p:nvPr/>
        </p:nvSpPr>
        <p:spPr bwMode="auto">
          <a:xfrm>
            <a:off x="5305426" y="4929188"/>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20</a:t>
            </a:r>
            <a:endParaRPr lang="en-US" sz="2400" smtClean="0">
              <a:solidFill>
                <a:srgbClr val="FFFFFF"/>
              </a:solidFill>
            </a:endParaRPr>
          </a:p>
        </p:txBody>
      </p:sp>
      <p:sp>
        <p:nvSpPr>
          <p:cNvPr id="102653" name="Rectangle 254"/>
          <p:cNvSpPr>
            <a:spLocks noChangeArrowheads="1"/>
          </p:cNvSpPr>
          <p:nvPr/>
        </p:nvSpPr>
        <p:spPr bwMode="auto">
          <a:xfrm>
            <a:off x="5305426" y="4510088"/>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30</a:t>
            </a:r>
            <a:endParaRPr lang="en-US" sz="2400" smtClean="0">
              <a:solidFill>
                <a:srgbClr val="FFFFFF"/>
              </a:solidFill>
            </a:endParaRPr>
          </a:p>
        </p:txBody>
      </p:sp>
      <p:sp>
        <p:nvSpPr>
          <p:cNvPr id="102654" name="Rectangle 255"/>
          <p:cNvSpPr>
            <a:spLocks noChangeArrowheads="1"/>
          </p:cNvSpPr>
          <p:nvPr/>
        </p:nvSpPr>
        <p:spPr bwMode="auto">
          <a:xfrm>
            <a:off x="5305426" y="4210050"/>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40</a:t>
            </a:r>
            <a:endParaRPr lang="en-US" sz="2400" smtClean="0">
              <a:solidFill>
                <a:srgbClr val="FFFFFF"/>
              </a:solidFill>
            </a:endParaRPr>
          </a:p>
        </p:txBody>
      </p:sp>
      <p:sp>
        <p:nvSpPr>
          <p:cNvPr id="102655" name="Rectangle 256"/>
          <p:cNvSpPr>
            <a:spLocks noChangeArrowheads="1"/>
          </p:cNvSpPr>
          <p:nvPr/>
        </p:nvSpPr>
        <p:spPr bwMode="auto">
          <a:xfrm>
            <a:off x="5305426" y="3976688"/>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50</a:t>
            </a:r>
            <a:endParaRPr lang="en-US" sz="2400" smtClean="0">
              <a:solidFill>
                <a:srgbClr val="FFFFFF"/>
              </a:solidFill>
            </a:endParaRPr>
          </a:p>
        </p:txBody>
      </p:sp>
      <p:sp>
        <p:nvSpPr>
          <p:cNvPr id="102656" name="Oval 257"/>
          <p:cNvSpPr>
            <a:spLocks noChangeArrowheads="1"/>
          </p:cNvSpPr>
          <p:nvPr/>
        </p:nvSpPr>
        <p:spPr bwMode="auto">
          <a:xfrm>
            <a:off x="6653213" y="5497514"/>
            <a:ext cx="69850" cy="68262"/>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57" name="Oval 258"/>
          <p:cNvSpPr>
            <a:spLocks noChangeArrowheads="1"/>
          </p:cNvSpPr>
          <p:nvPr/>
        </p:nvSpPr>
        <p:spPr bwMode="auto">
          <a:xfrm>
            <a:off x="7605713" y="4870451"/>
            <a:ext cx="69850" cy="66676"/>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58" name="Line 259"/>
          <p:cNvSpPr>
            <a:spLocks noChangeShapeType="1"/>
          </p:cNvSpPr>
          <p:nvPr/>
        </p:nvSpPr>
        <p:spPr bwMode="auto">
          <a:xfrm flipV="1">
            <a:off x="6746877" y="4940300"/>
            <a:ext cx="836613" cy="554038"/>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59" name="Oval 260"/>
          <p:cNvSpPr>
            <a:spLocks noChangeArrowheads="1"/>
          </p:cNvSpPr>
          <p:nvPr/>
        </p:nvSpPr>
        <p:spPr bwMode="auto">
          <a:xfrm>
            <a:off x="6653213" y="4910139"/>
            <a:ext cx="69850" cy="68262"/>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60" name="Oval 261"/>
          <p:cNvSpPr>
            <a:spLocks noChangeArrowheads="1"/>
          </p:cNvSpPr>
          <p:nvPr/>
        </p:nvSpPr>
        <p:spPr bwMode="auto">
          <a:xfrm>
            <a:off x="7605713" y="4283075"/>
            <a:ext cx="69850" cy="66676"/>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61" name="Line 262"/>
          <p:cNvSpPr>
            <a:spLocks noChangeShapeType="1"/>
          </p:cNvSpPr>
          <p:nvPr/>
        </p:nvSpPr>
        <p:spPr bwMode="auto">
          <a:xfrm flipV="1">
            <a:off x="6746877" y="4354514"/>
            <a:ext cx="836613" cy="5524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62" name="Oval 263"/>
          <p:cNvSpPr>
            <a:spLocks noChangeArrowheads="1"/>
          </p:cNvSpPr>
          <p:nvPr/>
        </p:nvSpPr>
        <p:spPr bwMode="auto">
          <a:xfrm>
            <a:off x="7678738" y="5497514"/>
            <a:ext cx="69850" cy="68262"/>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63" name="Oval 264"/>
          <p:cNvSpPr>
            <a:spLocks noChangeArrowheads="1"/>
          </p:cNvSpPr>
          <p:nvPr/>
        </p:nvSpPr>
        <p:spPr bwMode="auto">
          <a:xfrm>
            <a:off x="8189913" y="5160964"/>
            <a:ext cx="69850" cy="66676"/>
          </a:xfrm>
          <a:prstGeom prst="ellipse">
            <a:avLst/>
          </a:prstGeom>
          <a:noFill/>
          <a:ln w="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FF"/>
              </a:solidFill>
              <a:latin typeface="Arial Unicode MS" charset="0"/>
            </a:endParaRPr>
          </a:p>
        </p:txBody>
      </p:sp>
      <p:sp>
        <p:nvSpPr>
          <p:cNvPr id="102664" name="Line 265"/>
          <p:cNvSpPr>
            <a:spLocks noChangeShapeType="1"/>
          </p:cNvSpPr>
          <p:nvPr/>
        </p:nvSpPr>
        <p:spPr bwMode="auto">
          <a:xfrm flipV="1">
            <a:off x="7770813" y="5232400"/>
            <a:ext cx="396875" cy="261938"/>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FF"/>
              </a:solidFill>
              <a:latin typeface="Arial Unicode MS" charset="0"/>
            </a:endParaRPr>
          </a:p>
        </p:txBody>
      </p:sp>
      <p:sp>
        <p:nvSpPr>
          <p:cNvPr id="102665" name="Rectangle 266"/>
          <p:cNvSpPr>
            <a:spLocks noChangeArrowheads="1"/>
          </p:cNvSpPr>
          <p:nvPr/>
        </p:nvSpPr>
        <p:spPr bwMode="auto">
          <a:xfrm>
            <a:off x="6708776" y="6286500"/>
            <a:ext cx="1081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Years</a:t>
            </a:r>
            <a:endParaRPr lang="en-US" sz="2400" smtClean="0">
              <a:solidFill>
                <a:srgbClr val="FFFFFF"/>
              </a:solidFill>
            </a:endParaRPr>
          </a:p>
        </p:txBody>
      </p:sp>
      <p:sp>
        <p:nvSpPr>
          <p:cNvPr id="102666" name="Rectangle 267"/>
          <p:cNvSpPr>
            <a:spLocks noChangeArrowheads="1"/>
          </p:cNvSpPr>
          <p:nvPr/>
        </p:nvSpPr>
        <p:spPr bwMode="auto">
          <a:xfrm rot="-5400000">
            <a:off x="4796000" y="4830992"/>
            <a:ext cx="5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02667" name="Rectangle 268"/>
          <p:cNvSpPr>
            <a:spLocks noChangeArrowheads="1"/>
          </p:cNvSpPr>
          <p:nvPr/>
        </p:nvSpPr>
        <p:spPr bwMode="auto">
          <a:xfrm>
            <a:off x="5897564" y="3425827"/>
            <a:ext cx="279387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Three Women with Two Serial CA125 Levels</a:t>
            </a:r>
            <a:endParaRPr lang="en-US" sz="2400" smtClean="0">
              <a:solidFill>
                <a:srgbClr val="FFFFFF"/>
              </a:solidFill>
            </a:endParaRPr>
          </a:p>
        </p:txBody>
      </p:sp>
      <p:sp>
        <p:nvSpPr>
          <p:cNvPr id="102668" name="Rectangle 269"/>
          <p:cNvSpPr>
            <a:spLocks noChangeArrowheads="1"/>
          </p:cNvSpPr>
          <p:nvPr/>
        </p:nvSpPr>
        <p:spPr bwMode="auto">
          <a:xfrm>
            <a:off x="6091239" y="3560764"/>
            <a:ext cx="24174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All Women have Same Slope yet have</a:t>
            </a:r>
            <a:endParaRPr lang="en-US" sz="2400" smtClean="0">
              <a:solidFill>
                <a:srgbClr val="FFFFFF"/>
              </a:solidFill>
            </a:endParaRPr>
          </a:p>
        </p:txBody>
      </p:sp>
      <p:sp>
        <p:nvSpPr>
          <p:cNvPr id="102669" name="Rectangle 270"/>
          <p:cNvSpPr>
            <a:spLocks noChangeArrowheads="1"/>
          </p:cNvSpPr>
          <p:nvPr/>
        </p:nvSpPr>
        <p:spPr bwMode="auto">
          <a:xfrm>
            <a:off x="5776915" y="3694114"/>
            <a:ext cx="30499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Decreasing Levels of the Risk of Ovarian Cancer</a:t>
            </a:r>
            <a:endParaRPr lang="en-US" sz="2400" smtClean="0">
              <a:solidFill>
                <a:srgbClr val="FFFFFF"/>
              </a:solidFill>
            </a:endParaRPr>
          </a:p>
        </p:txBody>
      </p:sp>
      <p:sp>
        <p:nvSpPr>
          <p:cNvPr id="102670" name="Rectangle 271"/>
          <p:cNvSpPr>
            <a:spLocks noChangeArrowheads="1"/>
          </p:cNvSpPr>
          <p:nvPr/>
        </p:nvSpPr>
        <p:spPr bwMode="auto">
          <a:xfrm>
            <a:off x="7239001" y="4338639"/>
            <a:ext cx="7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1</a:t>
            </a:r>
            <a:endParaRPr lang="en-US" sz="2400" smtClean="0">
              <a:solidFill>
                <a:srgbClr val="FFFFFF"/>
              </a:solidFill>
            </a:endParaRPr>
          </a:p>
        </p:txBody>
      </p:sp>
      <p:sp>
        <p:nvSpPr>
          <p:cNvPr id="102671" name="Rectangle 272"/>
          <p:cNvSpPr>
            <a:spLocks noChangeArrowheads="1"/>
          </p:cNvSpPr>
          <p:nvPr/>
        </p:nvSpPr>
        <p:spPr bwMode="auto">
          <a:xfrm>
            <a:off x="7239001" y="4919665"/>
            <a:ext cx="7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2</a:t>
            </a:r>
            <a:endParaRPr lang="en-US" sz="2400" smtClean="0">
              <a:solidFill>
                <a:srgbClr val="FFFFFF"/>
              </a:solidFill>
            </a:endParaRPr>
          </a:p>
        </p:txBody>
      </p:sp>
      <p:sp>
        <p:nvSpPr>
          <p:cNvPr id="102672" name="Rectangle 273"/>
          <p:cNvSpPr>
            <a:spLocks noChangeArrowheads="1"/>
          </p:cNvSpPr>
          <p:nvPr/>
        </p:nvSpPr>
        <p:spPr bwMode="auto">
          <a:xfrm>
            <a:off x="7924801" y="5451476"/>
            <a:ext cx="7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3</a:t>
            </a:r>
            <a:endParaRPr lang="en-US" sz="2400" smtClean="0">
              <a:solidFill>
                <a:srgbClr val="FFFFFF"/>
              </a:solidFill>
            </a:endParaRPr>
          </a:p>
        </p:txBody>
      </p:sp>
      <p:sp>
        <p:nvSpPr>
          <p:cNvPr id="8" name="TextBox 7"/>
          <p:cNvSpPr txBox="1"/>
          <p:nvPr/>
        </p:nvSpPr>
        <p:spPr>
          <a:xfrm>
            <a:off x="4716016" y="2420888"/>
            <a:ext cx="646331" cy="584776"/>
          </a:xfrm>
          <a:prstGeom prst="rect">
            <a:avLst/>
          </a:prstGeom>
          <a:noFill/>
        </p:spPr>
        <p:txBody>
          <a:bodyPr wrap="none" rtlCol="0">
            <a:spAutoFit/>
          </a:bodyPr>
          <a:lstStyle/>
          <a:p>
            <a:r>
              <a:rPr lang="en-US" sz="3200" b="1" dirty="0" smtClean="0">
                <a:solidFill>
                  <a:schemeClr val="accent1">
                    <a:lumMod val="75000"/>
                  </a:schemeClr>
                </a:solidFill>
              </a:rPr>
              <a:t>2x</a:t>
            </a:r>
            <a:endParaRPr lang="en-US" sz="3200" b="1" dirty="0">
              <a:solidFill>
                <a:schemeClr val="accent1">
                  <a:lumMod val="75000"/>
                </a:schemeClr>
              </a:solidFill>
            </a:endParaRPr>
          </a:p>
        </p:txBody>
      </p:sp>
      <p:cxnSp>
        <p:nvCxnSpPr>
          <p:cNvPr id="12" name="Straight Arrow Connector 11"/>
          <p:cNvCxnSpPr/>
          <p:nvPr/>
        </p:nvCxnSpPr>
        <p:spPr>
          <a:xfrm flipH="1">
            <a:off x="1835696" y="2276872"/>
            <a:ext cx="41044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 y="381001"/>
            <a:ext cx="926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sz="3600" smtClean="0">
                <a:solidFill>
                  <a:srgbClr val="FFFF66"/>
                </a:solidFill>
                <a:latin typeface="Arial" charset="0"/>
              </a:rPr>
              <a:t>Probability or Risk of having Ovarian Cancer</a:t>
            </a:r>
          </a:p>
        </p:txBody>
      </p:sp>
      <p:sp>
        <p:nvSpPr>
          <p:cNvPr id="104451" name="Line 3"/>
          <p:cNvSpPr>
            <a:spLocks noChangeShapeType="1"/>
          </p:cNvSpPr>
          <p:nvPr/>
        </p:nvSpPr>
        <p:spPr bwMode="auto">
          <a:xfrm>
            <a:off x="609600" y="1295400"/>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
        <p:nvSpPr>
          <p:cNvPr id="104452" name="Text Box 4"/>
          <p:cNvSpPr txBox="1">
            <a:spLocks noChangeArrowheads="1"/>
          </p:cNvSpPr>
          <p:nvPr/>
        </p:nvSpPr>
        <p:spPr bwMode="auto">
          <a:xfrm>
            <a:off x="228600" y="2071875"/>
            <a:ext cx="8915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dirty="0" smtClean="0">
                <a:solidFill>
                  <a:srgbClr val="FFFF66"/>
                </a:solidFill>
                <a:latin typeface="Arial" charset="0"/>
              </a:rPr>
              <a:t>The probability of having ovarian cancer given a CA125 profile accounts systematically for all sources of </a:t>
            </a:r>
            <a:r>
              <a:rPr lang="ja-JP" altLang="en-US" dirty="0" smtClean="0">
                <a:solidFill>
                  <a:srgbClr val="FFFF66"/>
                </a:solidFill>
                <a:latin typeface="Arial" charset="0"/>
              </a:rPr>
              <a:t>“</a:t>
            </a:r>
            <a:r>
              <a:rPr lang="en-US" altLang="ja-JP" dirty="0" smtClean="0">
                <a:solidFill>
                  <a:srgbClr val="FFFF66"/>
                </a:solidFill>
                <a:latin typeface="Arial" charset="0"/>
              </a:rPr>
              <a:t>signal</a:t>
            </a:r>
            <a:r>
              <a:rPr lang="ja-JP" altLang="en-US" dirty="0" smtClean="0">
                <a:solidFill>
                  <a:srgbClr val="FFFF66"/>
                </a:solidFill>
                <a:latin typeface="Arial" charset="0"/>
              </a:rPr>
              <a:t>”</a:t>
            </a:r>
            <a:r>
              <a:rPr lang="en-US" altLang="ja-JP" dirty="0" smtClean="0">
                <a:solidFill>
                  <a:srgbClr val="FFFF66"/>
                </a:solidFill>
                <a:latin typeface="Arial" charset="0"/>
              </a:rPr>
              <a:t> and </a:t>
            </a:r>
            <a:r>
              <a:rPr lang="ja-JP" altLang="en-US" dirty="0" smtClean="0">
                <a:solidFill>
                  <a:srgbClr val="FFFF66"/>
                </a:solidFill>
                <a:latin typeface="Arial" charset="0"/>
              </a:rPr>
              <a:t>“</a:t>
            </a:r>
            <a:r>
              <a:rPr lang="en-US" altLang="ja-JP" dirty="0" smtClean="0">
                <a:solidFill>
                  <a:srgbClr val="FFFF66"/>
                </a:solidFill>
                <a:latin typeface="Arial" charset="0"/>
              </a:rPr>
              <a:t>noise</a:t>
            </a:r>
            <a:r>
              <a:rPr lang="ja-JP" altLang="en-US" dirty="0" smtClean="0">
                <a:solidFill>
                  <a:srgbClr val="FFFF66"/>
                </a:solidFill>
                <a:latin typeface="Arial" charset="0"/>
              </a:rPr>
              <a:t>”</a:t>
            </a:r>
            <a:endParaRPr lang="en-US" altLang="ja-JP" dirty="0" smtClean="0">
              <a:solidFill>
                <a:srgbClr val="FFFF66"/>
              </a:solidFill>
              <a:latin typeface="Arial" charset="0"/>
            </a:endParaRPr>
          </a:p>
          <a:p>
            <a:endParaRPr lang="en-US" dirty="0" smtClean="0">
              <a:solidFill>
                <a:srgbClr val="FFFF66"/>
              </a:solidFill>
              <a:latin typeface="Arial" charset="0"/>
            </a:endParaRPr>
          </a:p>
          <a:p>
            <a:pPr>
              <a:lnSpc>
                <a:spcPct val="90000"/>
              </a:lnSpc>
              <a:buFontTx/>
              <a:buChar char="•"/>
            </a:pPr>
            <a:r>
              <a:rPr lang="en-US" dirty="0" smtClean="0">
                <a:solidFill>
                  <a:srgbClr val="FFFF66"/>
                </a:solidFill>
                <a:latin typeface="Arial" charset="0"/>
              </a:rPr>
              <a:t> The initial baseline level</a:t>
            </a:r>
          </a:p>
          <a:p>
            <a:pPr>
              <a:lnSpc>
                <a:spcPct val="140000"/>
              </a:lnSpc>
              <a:buFontTx/>
              <a:buChar char="•"/>
            </a:pPr>
            <a:r>
              <a:rPr lang="en-US" dirty="0" smtClean="0">
                <a:solidFill>
                  <a:srgbClr val="FFFF66"/>
                </a:solidFill>
                <a:latin typeface="Arial" charset="0"/>
              </a:rPr>
              <a:t> The variability of the baseline level between women</a:t>
            </a:r>
          </a:p>
          <a:p>
            <a:pPr>
              <a:lnSpc>
                <a:spcPct val="140000"/>
              </a:lnSpc>
              <a:buFontTx/>
              <a:buChar char="•"/>
            </a:pPr>
            <a:r>
              <a:rPr lang="en-US" dirty="0" smtClean="0">
                <a:solidFill>
                  <a:srgbClr val="FFFF66"/>
                </a:solidFill>
                <a:latin typeface="Arial" charset="0"/>
              </a:rPr>
              <a:t> The slope over time following the change-point</a:t>
            </a:r>
          </a:p>
          <a:p>
            <a:pPr>
              <a:lnSpc>
                <a:spcPct val="140000"/>
              </a:lnSpc>
              <a:buFontTx/>
              <a:buChar char="•"/>
            </a:pPr>
            <a:r>
              <a:rPr lang="en-US" dirty="0" smtClean="0">
                <a:solidFill>
                  <a:srgbClr val="FFFF66"/>
                </a:solidFill>
                <a:latin typeface="Arial" charset="0"/>
              </a:rPr>
              <a:t> The variability of the slope between women</a:t>
            </a:r>
          </a:p>
          <a:p>
            <a:pPr>
              <a:lnSpc>
                <a:spcPct val="140000"/>
              </a:lnSpc>
              <a:buFontTx/>
              <a:buChar char="•"/>
            </a:pPr>
            <a:r>
              <a:rPr lang="en-US" dirty="0" smtClean="0">
                <a:solidFill>
                  <a:srgbClr val="FFFF66"/>
                </a:solidFill>
                <a:latin typeface="Arial" charset="0"/>
              </a:rPr>
              <a:t> The amount of rise above the baseline level</a:t>
            </a:r>
          </a:p>
          <a:p>
            <a:pPr>
              <a:lnSpc>
                <a:spcPct val="140000"/>
              </a:lnSpc>
              <a:buFontTx/>
              <a:buChar char="•"/>
            </a:pPr>
            <a:r>
              <a:rPr lang="en-US" dirty="0" smtClean="0">
                <a:solidFill>
                  <a:srgbClr val="FFFF66"/>
                </a:solidFill>
                <a:latin typeface="Arial" charset="0"/>
              </a:rPr>
              <a:t> Assay and biological variability over time within a woman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 y="381001"/>
            <a:ext cx="926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sz="3600" smtClean="0">
                <a:solidFill>
                  <a:srgbClr val="FFFF66"/>
                </a:solidFill>
                <a:latin typeface="Arial" charset="0"/>
              </a:rPr>
              <a:t>Probability or Risk of having Ovarian Cancer</a:t>
            </a:r>
          </a:p>
        </p:txBody>
      </p:sp>
      <p:sp>
        <p:nvSpPr>
          <p:cNvPr id="106499" name="Line 3"/>
          <p:cNvSpPr>
            <a:spLocks noChangeShapeType="1"/>
          </p:cNvSpPr>
          <p:nvPr/>
        </p:nvSpPr>
        <p:spPr bwMode="auto">
          <a:xfrm>
            <a:off x="609600" y="1295400"/>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
        <p:nvSpPr>
          <p:cNvPr id="106500" name="Text Box 4"/>
          <p:cNvSpPr txBox="1">
            <a:spLocks noChangeArrowheads="1"/>
          </p:cNvSpPr>
          <p:nvPr/>
        </p:nvSpPr>
        <p:spPr bwMode="auto">
          <a:xfrm>
            <a:off x="0" y="1524002"/>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dirty="0" smtClean="0">
                <a:solidFill>
                  <a:srgbClr val="FFFF66"/>
                </a:solidFill>
                <a:latin typeface="Arial" charset="0"/>
              </a:rPr>
              <a:t>To calculate the probability of having ovarian cancer given a</a:t>
            </a:r>
          </a:p>
          <a:p>
            <a:r>
              <a:rPr lang="en-US" dirty="0" smtClean="0">
                <a:solidFill>
                  <a:srgbClr val="FFFF66"/>
                </a:solidFill>
                <a:latin typeface="Arial" charset="0"/>
              </a:rPr>
              <a:t> CA125 profile: </a:t>
            </a:r>
          </a:p>
          <a:p>
            <a:endParaRPr lang="en-US" dirty="0" smtClean="0">
              <a:solidFill>
                <a:srgbClr val="FFFF66"/>
              </a:solidFill>
              <a:latin typeface="Arial" charset="0"/>
            </a:endParaRPr>
          </a:p>
          <a:p>
            <a:pPr>
              <a:buFontTx/>
              <a:buChar char="•"/>
            </a:pPr>
            <a:r>
              <a:rPr lang="en-US" dirty="0" smtClean="0">
                <a:solidFill>
                  <a:srgbClr val="FFFF66"/>
                </a:solidFill>
                <a:latin typeface="Arial" charset="0"/>
              </a:rPr>
              <a:t> Develop longitudinal CA125 model for non-cases</a:t>
            </a:r>
          </a:p>
          <a:p>
            <a:endParaRPr lang="en-US" dirty="0" smtClean="0">
              <a:solidFill>
                <a:srgbClr val="FFFF66"/>
              </a:solidFill>
              <a:latin typeface="Arial" charset="0"/>
            </a:endParaRPr>
          </a:p>
          <a:p>
            <a:pPr lvl="2"/>
            <a:r>
              <a:rPr lang="en-US" dirty="0" smtClean="0">
                <a:solidFill>
                  <a:srgbClr val="FFFF66"/>
                </a:solidFill>
                <a:latin typeface="Arial" charset="0"/>
              </a:rPr>
              <a:t>Transform CA125 (log) </a:t>
            </a:r>
          </a:p>
          <a:p>
            <a:pPr lvl="2"/>
            <a:r>
              <a:rPr lang="en-US" dirty="0" smtClean="0">
                <a:solidFill>
                  <a:srgbClr val="FFFF66"/>
                </a:solidFill>
                <a:latin typeface="Arial" charset="0"/>
              </a:rPr>
              <a:t>Individual constant mean (baseline) </a:t>
            </a:r>
          </a:p>
          <a:p>
            <a:pPr lvl="2"/>
            <a:r>
              <a:rPr lang="en-US" dirty="0" smtClean="0">
                <a:solidFill>
                  <a:srgbClr val="FFFF66"/>
                </a:solidFill>
                <a:latin typeface="Arial" charset="0"/>
              </a:rPr>
              <a:t>Individual variation about baseline</a:t>
            </a:r>
          </a:p>
          <a:p>
            <a:pPr lvl="2"/>
            <a:endParaRPr lang="en-US" dirty="0" smtClean="0">
              <a:solidFill>
                <a:srgbClr val="FFFF66"/>
              </a:solidFill>
              <a:latin typeface="Arial" charset="0"/>
            </a:endParaRPr>
          </a:p>
          <a:p>
            <a:pPr lvl="2"/>
            <a:r>
              <a:rPr lang="en-US" dirty="0" err="1" smtClean="0">
                <a:solidFill>
                  <a:srgbClr val="FFFF66"/>
                </a:solidFill>
                <a:latin typeface="Arial" charset="0"/>
              </a:rPr>
              <a:t>Y</a:t>
            </a:r>
            <a:r>
              <a:rPr lang="en-US" baseline="-25000" dirty="0" err="1" smtClean="0">
                <a:solidFill>
                  <a:srgbClr val="FFFF66"/>
                </a:solidFill>
                <a:latin typeface="Arial" charset="0"/>
              </a:rPr>
              <a:t>ij</a:t>
            </a:r>
            <a:r>
              <a:rPr lang="en-US" dirty="0" smtClean="0">
                <a:solidFill>
                  <a:srgbClr val="FFFF66"/>
                </a:solidFill>
                <a:latin typeface="Arial" charset="0"/>
              </a:rPr>
              <a:t> </a:t>
            </a:r>
            <a:r>
              <a:rPr lang="en-US" dirty="0">
                <a:solidFill>
                  <a:srgbClr val="FFFF66"/>
                </a:solidFill>
                <a:latin typeface="Arial" charset="0"/>
              </a:rPr>
              <a:t>= log(CA125), </a:t>
            </a:r>
            <a:r>
              <a:rPr lang="en-US" dirty="0" err="1">
                <a:solidFill>
                  <a:srgbClr val="FFFF66"/>
                </a:solidFill>
                <a:latin typeface="Arial" charset="0"/>
              </a:rPr>
              <a:t>i</a:t>
            </a:r>
            <a:r>
              <a:rPr lang="en-US" baseline="30000" dirty="0" err="1">
                <a:solidFill>
                  <a:srgbClr val="FFFF66"/>
                </a:solidFill>
                <a:latin typeface="Arial" charset="0"/>
              </a:rPr>
              <a:t>th</a:t>
            </a:r>
            <a:r>
              <a:rPr lang="en-US" dirty="0">
                <a:solidFill>
                  <a:srgbClr val="FFFF66"/>
                </a:solidFill>
                <a:latin typeface="Arial" charset="0"/>
              </a:rPr>
              <a:t> patient, time </a:t>
            </a:r>
            <a:r>
              <a:rPr lang="en-US" dirty="0" err="1" smtClean="0">
                <a:solidFill>
                  <a:srgbClr val="FFFF66"/>
                </a:solidFill>
                <a:latin typeface="Arial" charset="0"/>
              </a:rPr>
              <a:t>t</a:t>
            </a:r>
            <a:r>
              <a:rPr lang="en-US" baseline="-25000" dirty="0" err="1" smtClean="0">
                <a:solidFill>
                  <a:srgbClr val="FFFF66"/>
                </a:solidFill>
                <a:latin typeface="Arial" charset="0"/>
              </a:rPr>
              <a:t>j</a:t>
            </a:r>
            <a:endParaRPr lang="en-US" dirty="0">
              <a:solidFill>
                <a:srgbClr val="FFFF66"/>
              </a:solidFill>
              <a:latin typeface="Arial" charset="0"/>
            </a:endParaRPr>
          </a:p>
          <a:p>
            <a:pPr lvl="2"/>
            <a:r>
              <a:rPr lang="en-US" dirty="0" err="1" smtClean="0">
                <a:solidFill>
                  <a:srgbClr val="FFFF66"/>
                </a:solidFill>
                <a:latin typeface="Arial" charset="0"/>
              </a:rPr>
              <a:t>Y</a:t>
            </a:r>
            <a:r>
              <a:rPr lang="en-US" baseline="-25000" dirty="0" err="1" smtClean="0">
                <a:solidFill>
                  <a:srgbClr val="FFFF66"/>
                </a:solidFill>
                <a:latin typeface="Arial" charset="0"/>
              </a:rPr>
              <a:t>ij</a:t>
            </a:r>
            <a:r>
              <a:rPr lang="en-US" dirty="0" smtClean="0">
                <a:solidFill>
                  <a:srgbClr val="FFFF66"/>
                </a:solidFill>
                <a:latin typeface="Arial" charset="0"/>
              </a:rPr>
              <a:t> = </a:t>
            </a:r>
            <a:r>
              <a:rPr lang="en-US" dirty="0" err="1" smtClean="0">
                <a:solidFill>
                  <a:srgbClr val="FFFF66"/>
                </a:solidFill>
                <a:latin typeface="Arial" charset="0"/>
              </a:rPr>
              <a:t>μ</a:t>
            </a:r>
            <a:r>
              <a:rPr lang="en-US" baseline="-25000" dirty="0" err="1" smtClean="0">
                <a:solidFill>
                  <a:srgbClr val="FFFF66"/>
                </a:solidFill>
                <a:latin typeface="Arial" charset="0"/>
              </a:rPr>
              <a:t>i</a:t>
            </a:r>
            <a:r>
              <a:rPr lang="en-US" baseline="-25000" dirty="0">
                <a:solidFill>
                  <a:srgbClr val="FFFF66"/>
                </a:solidFill>
                <a:latin typeface="Arial" charset="0"/>
              </a:rPr>
              <a:t> </a:t>
            </a:r>
            <a:r>
              <a:rPr lang="en-US" dirty="0" smtClean="0">
                <a:solidFill>
                  <a:srgbClr val="FFFF66"/>
                </a:solidFill>
                <a:latin typeface="Arial" charset="0"/>
              </a:rPr>
              <a:t>+ </a:t>
            </a:r>
            <a:r>
              <a:rPr lang="en-US" dirty="0" err="1" smtClean="0">
                <a:solidFill>
                  <a:srgbClr val="FFFF66"/>
                </a:solidFill>
                <a:latin typeface="Arial" charset="0"/>
              </a:rPr>
              <a:t>ε</a:t>
            </a:r>
            <a:r>
              <a:rPr lang="en-US" baseline="-25000" dirty="0" err="1" smtClean="0">
                <a:solidFill>
                  <a:srgbClr val="FFFF66"/>
                </a:solidFill>
                <a:latin typeface="Arial" charset="0"/>
              </a:rPr>
              <a:t>ij</a:t>
            </a:r>
            <a:r>
              <a:rPr lang="en-US" dirty="0" smtClean="0">
                <a:solidFill>
                  <a:srgbClr val="FFFF66"/>
                </a:solidFill>
                <a:latin typeface="Arial" charset="0"/>
              </a:rPr>
              <a:t>          </a:t>
            </a:r>
            <a:r>
              <a:rPr lang="en-US" dirty="0" err="1" smtClean="0">
                <a:solidFill>
                  <a:srgbClr val="FFFF66"/>
                </a:solidFill>
                <a:latin typeface="Arial" charset="0"/>
              </a:rPr>
              <a:t>ε</a:t>
            </a:r>
            <a:r>
              <a:rPr lang="en-US" baseline="-25000" dirty="0" err="1" smtClean="0">
                <a:solidFill>
                  <a:srgbClr val="FFFF66"/>
                </a:solidFill>
                <a:latin typeface="Arial" charset="0"/>
              </a:rPr>
              <a:t>ij</a:t>
            </a:r>
            <a:r>
              <a:rPr lang="en-US" dirty="0" smtClean="0">
                <a:solidFill>
                  <a:srgbClr val="FFFF66"/>
                </a:solidFill>
                <a:latin typeface="Arial" charset="0"/>
              </a:rPr>
              <a:t>  ~  N(0, σ</a:t>
            </a:r>
            <a:r>
              <a:rPr lang="en-US" baseline="-25000" dirty="0" smtClean="0">
                <a:solidFill>
                  <a:srgbClr val="FFFF66"/>
                </a:solidFill>
                <a:latin typeface="Arial" charset="0"/>
              </a:rPr>
              <a:t>i</a:t>
            </a:r>
            <a:r>
              <a:rPr lang="en-US" baseline="30000" dirty="0" smtClean="0">
                <a:solidFill>
                  <a:srgbClr val="FFFF66"/>
                </a:solidFill>
                <a:latin typeface="Arial" charset="0"/>
              </a:rPr>
              <a:t>2</a:t>
            </a:r>
            <a:r>
              <a:rPr lang="en-US" dirty="0" smtClean="0">
                <a:solidFill>
                  <a:srgbClr val="FFFF66"/>
                </a:solidFill>
                <a:latin typeface="Arial" charset="0"/>
              </a:rPr>
              <a:t>)     </a:t>
            </a:r>
            <a:r>
              <a:rPr lang="en-US" dirty="0" err="1" smtClean="0">
                <a:solidFill>
                  <a:srgbClr val="FFFF66"/>
                </a:solidFill>
                <a:latin typeface="Arial" charset="0"/>
              </a:rPr>
              <a:t>μ</a:t>
            </a:r>
            <a:r>
              <a:rPr lang="en-US" baseline="-25000" dirty="0" err="1" smtClean="0">
                <a:solidFill>
                  <a:srgbClr val="FFFF66"/>
                </a:solidFill>
                <a:latin typeface="Arial" charset="0"/>
              </a:rPr>
              <a:t>i</a:t>
            </a:r>
            <a:r>
              <a:rPr lang="en-US" dirty="0" smtClean="0">
                <a:solidFill>
                  <a:srgbClr val="FFFF66"/>
                </a:solidFill>
                <a:latin typeface="Arial" charset="0"/>
              </a:rPr>
              <a:t>  ~  N(μ, ω</a:t>
            </a:r>
            <a:r>
              <a:rPr lang="en-US" baseline="30000" dirty="0" smtClean="0">
                <a:solidFill>
                  <a:srgbClr val="FFFF66"/>
                </a:solidFill>
                <a:latin typeface="Arial" charset="0"/>
              </a:rPr>
              <a:t>2</a:t>
            </a:r>
            <a:r>
              <a:rPr lang="en-US" dirty="0" smtClean="0">
                <a:solidFill>
                  <a:srgbClr val="FFFF66"/>
                </a:solidFill>
                <a:latin typeface="Arial" charset="0"/>
              </a:rPr>
              <a:t>)</a:t>
            </a:r>
          </a:p>
          <a:p>
            <a:pPr lvl="2"/>
            <a:endParaRPr lang="en-US" dirty="0">
              <a:solidFill>
                <a:srgbClr val="FFFF66"/>
              </a:solidFill>
              <a:latin typeface="Arial" charset="0"/>
            </a:endParaRPr>
          </a:p>
          <a:p>
            <a:pPr lvl="2"/>
            <a:r>
              <a:rPr lang="en-US" dirty="0" err="1" smtClean="0">
                <a:solidFill>
                  <a:srgbClr val="FFFF66"/>
                </a:solidFill>
                <a:latin typeface="Arial" charset="0"/>
              </a:rPr>
              <a:t>ω</a:t>
            </a:r>
            <a:r>
              <a:rPr lang="en-US" dirty="0" smtClean="0">
                <a:solidFill>
                  <a:srgbClr val="FFFF66"/>
                </a:solidFill>
                <a:latin typeface="Arial" charset="0"/>
              </a:rPr>
              <a:t>  ≈  2 </a:t>
            </a:r>
            <a:r>
              <a:rPr lang="en-US" dirty="0" err="1" smtClean="0">
                <a:solidFill>
                  <a:srgbClr val="FFFF66"/>
                </a:solidFill>
                <a:latin typeface="Arial" charset="0"/>
              </a:rPr>
              <a:t>σ</a:t>
            </a:r>
            <a:r>
              <a:rPr lang="en-US" baseline="-25000" dirty="0" smtClean="0">
                <a:solidFill>
                  <a:srgbClr val="FFFF66"/>
                </a:solidFill>
                <a:latin typeface="Arial" charset="0"/>
              </a:rPr>
              <a:t>.</a:t>
            </a:r>
            <a:r>
              <a:rPr lang="en-US" dirty="0" smtClean="0">
                <a:solidFill>
                  <a:srgbClr val="FFFF66"/>
                </a:solidFill>
                <a:latin typeface="Arial" charset="0"/>
              </a:rPr>
              <a:t>       between woman SD = twice within woman SD</a:t>
            </a:r>
            <a:endParaRPr lang="en-US" dirty="0">
              <a:solidFill>
                <a:srgbClr val="FFFF66"/>
              </a:solidFill>
              <a:latin typeface="Arial" charset="0"/>
            </a:endParaRPr>
          </a:p>
          <a:p>
            <a:pPr lvl="2"/>
            <a:endParaRPr lang="en-US" dirty="0" smtClean="0">
              <a:solidFill>
                <a:srgbClr val="FFFF66"/>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 y="381001"/>
            <a:ext cx="926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sz="3600" smtClean="0">
                <a:solidFill>
                  <a:srgbClr val="FFFF66"/>
                </a:solidFill>
                <a:latin typeface="Arial" charset="0"/>
              </a:rPr>
              <a:t>Probability or Risk of having Ovarian Cancer</a:t>
            </a:r>
          </a:p>
        </p:txBody>
      </p:sp>
      <p:sp>
        <p:nvSpPr>
          <p:cNvPr id="106499" name="Line 3"/>
          <p:cNvSpPr>
            <a:spLocks noChangeShapeType="1"/>
          </p:cNvSpPr>
          <p:nvPr/>
        </p:nvSpPr>
        <p:spPr bwMode="auto">
          <a:xfrm>
            <a:off x="609600" y="1295400"/>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
        <p:nvSpPr>
          <p:cNvPr id="106500" name="Text Box 4"/>
          <p:cNvSpPr txBox="1">
            <a:spLocks noChangeArrowheads="1"/>
          </p:cNvSpPr>
          <p:nvPr/>
        </p:nvSpPr>
        <p:spPr bwMode="auto">
          <a:xfrm>
            <a:off x="0" y="1524002"/>
            <a:ext cx="9525000" cy="674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dirty="0" smtClean="0">
                <a:solidFill>
                  <a:srgbClr val="FFFF66"/>
                </a:solidFill>
                <a:latin typeface="Arial" charset="0"/>
              </a:rPr>
              <a:t>To calculate the probability of having ovarian cancer given a</a:t>
            </a:r>
          </a:p>
          <a:p>
            <a:r>
              <a:rPr lang="en-US" dirty="0" smtClean="0">
                <a:solidFill>
                  <a:srgbClr val="FFFF66"/>
                </a:solidFill>
                <a:latin typeface="Arial" charset="0"/>
              </a:rPr>
              <a:t> CA125 profile: </a:t>
            </a:r>
          </a:p>
          <a:p>
            <a:endParaRPr lang="en-US" dirty="0" smtClean="0">
              <a:solidFill>
                <a:srgbClr val="FFFF66"/>
              </a:solidFill>
              <a:latin typeface="Arial" charset="0"/>
            </a:endParaRPr>
          </a:p>
          <a:p>
            <a:pPr>
              <a:buFontTx/>
              <a:buChar char="•"/>
            </a:pPr>
            <a:r>
              <a:rPr lang="en-US" dirty="0" smtClean="0">
                <a:solidFill>
                  <a:srgbClr val="FFFF66"/>
                </a:solidFill>
                <a:latin typeface="Arial" charset="0"/>
              </a:rPr>
              <a:t> Develop longitudinal CA125 model for cases</a:t>
            </a:r>
          </a:p>
          <a:p>
            <a:pPr lvl="2"/>
            <a:r>
              <a:rPr lang="en-US" dirty="0" smtClean="0">
                <a:solidFill>
                  <a:srgbClr val="FFFF66"/>
                </a:solidFill>
                <a:latin typeface="Arial" charset="0"/>
              </a:rPr>
              <a:t>Baseline, change-point, linear increase in CA125 (fraction p)</a:t>
            </a:r>
          </a:p>
          <a:p>
            <a:pPr lvl="2"/>
            <a:r>
              <a:rPr lang="en-US" dirty="0" smtClean="0">
                <a:solidFill>
                  <a:srgbClr val="FFFF66"/>
                </a:solidFill>
                <a:latin typeface="Arial" charset="0"/>
              </a:rPr>
              <a:t>Baseline (small proportion not producing CA125: 1-p)</a:t>
            </a:r>
          </a:p>
          <a:p>
            <a:pPr lvl="2"/>
            <a:endParaRPr lang="en-US" dirty="0" smtClean="0">
              <a:solidFill>
                <a:srgbClr val="FFFF66"/>
              </a:solidFill>
              <a:latin typeface="Arial" charset="0"/>
            </a:endParaRPr>
          </a:p>
          <a:p>
            <a:pPr lvl="2"/>
            <a:r>
              <a:rPr lang="en-US" dirty="0" err="1" smtClean="0">
                <a:solidFill>
                  <a:srgbClr val="FFFF66"/>
                </a:solidFill>
                <a:latin typeface="Arial" charset="0"/>
              </a:rPr>
              <a:t>Y</a:t>
            </a:r>
            <a:r>
              <a:rPr lang="en-US" baseline="-25000" dirty="0" err="1" smtClean="0">
                <a:solidFill>
                  <a:srgbClr val="FFFF66"/>
                </a:solidFill>
                <a:latin typeface="Arial" charset="0"/>
              </a:rPr>
              <a:t>ij</a:t>
            </a:r>
            <a:r>
              <a:rPr lang="en-US" dirty="0" smtClean="0">
                <a:solidFill>
                  <a:srgbClr val="FFFF66"/>
                </a:solidFill>
                <a:latin typeface="Arial" charset="0"/>
              </a:rPr>
              <a:t> </a:t>
            </a:r>
            <a:r>
              <a:rPr lang="en-US" dirty="0">
                <a:solidFill>
                  <a:srgbClr val="FFFF66"/>
                </a:solidFill>
                <a:latin typeface="Arial" charset="0"/>
              </a:rPr>
              <a:t>= </a:t>
            </a:r>
            <a:r>
              <a:rPr lang="en-US" dirty="0" err="1">
                <a:solidFill>
                  <a:srgbClr val="FFFF66"/>
                </a:solidFill>
                <a:latin typeface="Arial" charset="0"/>
              </a:rPr>
              <a:t>μ</a:t>
            </a:r>
            <a:r>
              <a:rPr lang="en-US" baseline="-25000" dirty="0" err="1">
                <a:solidFill>
                  <a:srgbClr val="FFFF66"/>
                </a:solidFill>
                <a:latin typeface="Arial" charset="0"/>
              </a:rPr>
              <a:t>i</a:t>
            </a:r>
            <a:r>
              <a:rPr lang="en-US" baseline="-25000" dirty="0">
                <a:solidFill>
                  <a:srgbClr val="FFFF66"/>
                </a:solidFill>
                <a:latin typeface="Arial" charset="0"/>
              </a:rPr>
              <a:t> </a:t>
            </a:r>
            <a:r>
              <a:rPr lang="en-US" dirty="0">
                <a:solidFill>
                  <a:srgbClr val="FFFF66"/>
                </a:solidFill>
                <a:latin typeface="Arial" charset="0"/>
              </a:rPr>
              <a:t>+ </a:t>
            </a:r>
            <a:r>
              <a:rPr lang="en-US" dirty="0" err="1" smtClean="0">
                <a:solidFill>
                  <a:srgbClr val="FFFF66"/>
                </a:solidFill>
                <a:latin typeface="Arial" charset="0"/>
              </a:rPr>
              <a:t>γ</a:t>
            </a:r>
            <a:r>
              <a:rPr lang="en-US" baseline="-25000" dirty="0" err="1" smtClean="0">
                <a:solidFill>
                  <a:srgbClr val="FFFF66"/>
                </a:solidFill>
                <a:latin typeface="Arial" charset="0"/>
              </a:rPr>
              <a:t>i</a:t>
            </a:r>
            <a:r>
              <a:rPr lang="en-US" dirty="0" smtClean="0">
                <a:solidFill>
                  <a:srgbClr val="FFFF66"/>
                </a:solidFill>
                <a:latin typeface="Arial" charset="0"/>
              </a:rPr>
              <a:t>(</a:t>
            </a:r>
            <a:r>
              <a:rPr lang="en-US" dirty="0" err="1" smtClean="0">
                <a:solidFill>
                  <a:srgbClr val="FFFF66"/>
                </a:solidFill>
                <a:latin typeface="Arial" charset="0"/>
              </a:rPr>
              <a:t>t</a:t>
            </a:r>
            <a:r>
              <a:rPr lang="en-US" baseline="-25000" dirty="0" err="1" smtClean="0">
                <a:solidFill>
                  <a:srgbClr val="FFFF66"/>
                </a:solidFill>
                <a:latin typeface="Arial" charset="0"/>
              </a:rPr>
              <a:t>ij</a:t>
            </a:r>
            <a:r>
              <a:rPr lang="en-US" dirty="0" smtClean="0">
                <a:solidFill>
                  <a:srgbClr val="FFFF66"/>
                </a:solidFill>
                <a:latin typeface="Arial" charset="0"/>
              </a:rPr>
              <a:t> </a:t>
            </a:r>
            <a:r>
              <a:rPr lang="mr-IN" dirty="0" smtClean="0">
                <a:solidFill>
                  <a:srgbClr val="FFFF66"/>
                </a:solidFill>
                <a:latin typeface="Arial" charset="0"/>
              </a:rPr>
              <a:t>–</a:t>
            </a:r>
            <a:r>
              <a:rPr lang="en-US" dirty="0" smtClean="0">
                <a:solidFill>
                  <a:srgbClr val="FFFF66"/>
                </a:solidFill>
                <a:latin typeface="Arial" charset="0"/>
              </a:rPr>
              <a:t> </a:t>
            </a:r>
            <a:r>
              <a:rPr lang="en-US" dirty="0" err="1" smtClean="0">
                <a:solidFill>
                  <a:srgbClr val="FFFF66"/>
                </a:solidFill>
                <a:latin typeface="Arial" charset="0"/>
              </a:rPr>
              <a:t>τ</a:t>
            </a:r>
            <a:r>
              <a:rPr lang="en-US" baseline="-25000" dirty="0" err="1" smtClean="0">
                <a:solidFill>
                  <a:srgbClr val="FFFF66"/>
                </a:solidFill>
                <a:latin typeface="Arial" charset="0"/>
              </a:rPr>
              <a:t>i</a:t>
            </a:r>
            <a:r>
              <a:rPr lang="en-US" dirty="0" smtClean="0">
                <a:solidFill>
                  <a:srgbClr val="FFFF66"/>
                </a:solidFill>
                <a:latin typeface="Arial" charset="0"/>
              </a:rPr>
              <a:t>)</a:t>
            </a:r>
            <a:r>
              <a:rPr lang="en-US" baseline="30000" dirty="0" smtClean="0">
                <a:solidFill>
                  <a:srgbClr val="FFFF66"/>
                </a:solidFill>
                <a:latin typeface="Arial" charset="0"/>
              </a:rPr>
              <a:t>+</a:t>
            </a:r>
            <a:r>
              <a:rPr lang="en-US" dirty="0" smtClean="0">
                <a:solidFill>
                  <a:srgbClr val="FFFF66"/>
                </a:solidFill>
                <a:latin typeface="Arial" charset="0"/>
              </a:rPr>
              <a:t> + </a:t>
            </a:r>
            <a:r>
              <a:rPr lang="en-US" dirty="0" err="1" smtClean="0">
                <a:solidFill>
                  <a:srgbClr val="FFFF66"/>
                </a:solidFill>
                <a:latin typeface="Arial" charset="0"/>
              </a:rPr>
              <a:t>ε</a:t>
            </a:r>
            <a:r>
              <a:rPr lang="en-US" baseline="-25000" dirty="0" err="1" smtClean="0">
                <a:solidFill>
                  <a:srgbClr val="FFFF66"/>
                </a:solidFill>
                <a:latin typeface="Arial" charset="0"/>
              </a:rPr>
              <a:t>ij</a:t>
            </a:r>
            <a:r>
              <a:rPr lang="en-US" dirty="0" smtClean="0">
                <a:solidFill>
                  <a:srgbClr val="FFFF66"/>
                </a:solidFill>
                <a:latin typeface="Arial" charset="0"/>
              </a:rPr>
              <a:t>        </a:t>
            </a:r>
            <a:r>
              <a:rPr lang="en-US" dirty="0" err="1" smtClean="0">
                <a:solidFill>
                  <a:srgbClr val="FFFF66"/>
                </a:solidFill>
                <a:latin typeface="Arial" charset="0"/>
              </a:rPr>
              <a:t>ε</a:t>
            </a:r>
            <a:r>
              <a:rPr lang="en-US" baseline="-25000" dirty="0" err="1" smtClean="0">
                <a:solidFill>
                  <a:srgbClr val="FFFF66"/>
                </a:solidFill>
                <a:latin typeface="Arial" charset="0"/>
              </a:rPr>
              <a:t>ij</a:t>
            </a:r>
            <a:r>
              <a:rPr lang="en-US" dirty="0" smtClean="0">
                <a:solidFill>
                  <a:srgbClr val="FFFF66"/>
                </a:solidFill>
                <a:latin typeface="Arial" charset="0"/>
              </a:rPr>
              <a:t>  </a:t>
            </a:r>
            <a:r>
              <a:rPr lang="en-US" dirty="0">
                <a:solidFill>
                  <a:srgbClr val="FFFF66"/>
                </a:solidFill>
                <a:latin typeface="Arial" charset="0"/>
              </a:rPr>
              <a:t>~  N(0, σ</a:t>
            </a:r>
            <a:r>
              <a:rPr lang="en-US" baseline="-25000" dirty="0">
                <a:solidFill>
                  <a:srgbClr val="FFFF66"/>
                </a:solidFill>
                <a:latin typeface="Arial" charset="0"/>
              </a:rPr>
              <a:t>i</a:t>
            </a:r>
            <a:r>
              <a:rPr lang="en-US" baseline="30000" dirty="0">
                <a:solidFill>
                  <a:srgbClr val="FFFF66"/>
                </a:solidFill>
                <a:latin typeface="Arial" charset="0"/>
              </a:rPr>
              <a:t>2</a:t>
            </a:r>
            <a:r>
              <a:rPr lang="en-US" dirty="0">
                <a:solidFill>
                  <a:srgbClr val="FFFF66"/>
                </a:solidFill>
                <a:latin typeface="Arial" charset="0"/>
              </a:rPr>
              <a:t>)     </a:t>
            </a:r>
            <a:endParaRPr lang="en-US" dirty="0" smtClean="0">
              <a:solidFill>
                <a:srgbClr val="FFFF66"/>
              </a:solidFill>
              <a:latin typeface="Arial" charset="0"/>
            </a:endParaRPr>
          </a:p>
          <a:p>
            <a:pPr lvl="2"/>
            <a:endParaRPr lang="en-US" dirty="0">
              <a:solidFill>
                <a:srgbClr val="FFFF66"/>
              </a:solidFill>
              <a:latin typeface="Arial" charset="0"/>
            </a:endParaRPr>
          </a:p>
          <a:p>
            <a:pPr lvl="2"/>
            <a:r>
              <a:rPr lang="en-US" dirty="0" err="1" smtClean="0">
                <a:solidFill>
                  <a:srgbClr val="FFFF66"/>
                </a:solidFill>
                <a:latin typeface="Arial" charset="0"/>
              </a:rPr>
              <a:t>μ</a:t>
            </a:r>
            <a:r>
              <a:rPr lang="en-US" baseline="-25000" dirty="0" err="1" smtClean="0">
                <a:solidFill>
                  <a:srgbClr val="FFFF66"/>
                </a:solidFill>
                <a:latin typeface="Arial" charset="0"/>
              </a:rPr>
              <a:t>i</a:t>
            </a:r>
            <a:r>
              <a:rPr lang="en-US" dirty="0" smtClean="0">
                <a:solidFill>
                  <a:srgbClr val="FFFF66"/>
                </a:solidFill>
                <a:latin typeface="Arial" charset="0"/>
              </a:rPr>
              <a:t>  </a:t>
            </a:r>
            <a:r>
              <a:rPr lang="en-US" dirty="0">
                <a:solidFill>
                  <a:srgbClr val="FFFF66"/>
                </a:solidFill>
                <a:latin typeface="Arial" charset="0"/>
              </a:rPr>
              <a:t>~  N(μ, ω</a:t>
            </a:r>
            <a:r>
              <a:rPr lang="en-US" baseline="30000" dirty="0">
                <a:solidFill>
                  <a:srgbClr val="FFFF66"/>
                </a:solidFill>
                <a:latin typeface="Arial" charset="0"/>
              </a:rPr>
              <a:t>2</a:t>
            </a:r>
            <a:r>
              <a:rPr lang="en-US" dirty="0" smtClean="0">
                <a:solidFill>
                  <a:srgbClr val="FFFF66"/>
                </a:solidFill>
                <a:latin typeface="Arial" charset="0"/>
              </a:rPr>
              <a:t>);   log(</a:t>
            </a:r>
            <a:r>
              <a:rPr lang="en-US" dirty="0" err="1" smtClean="0">
                <a:solidFill>
                  <a:srgbClr val="FFFF66"/>
                </a:solidFill>
                <a:latin typeface="Arial" charset="0"/>
              </a:rPr>
              <a:t>γ</a:t>
            </a:r>
            <a:r>
              <a:rPr lang="en-US" baseline="-25000" dirty="0" err="1" smtClean="0">
                <a:solidFill>
                  <a:srgbClr val="FFFF66"/>
                </a:solidFill>
                <a:latin typeface="Arial" charset="0"/>
              </a:rPr>
              <a:t>i</a:t>
            </a:r>
            <a:r>
              <a:rPr lang="en-US" dirty="0">
                <a:solidFill>
                  <a:srgbClr val="FFFF66"/>
                </a:solidFill>
                <a:latin typeface="Arial" charset="0"/>
              </a:rPr>
              <a:t>)</a:t>
            </a:r>
            <a:r>
              <a:rPr lang="en-US" dirty="0" smtClean="0">
                <a:solidFill>
                  <a:srgbClr val="FFFF66"/>
                </a:solidFill>
                <a:latin typeface="Arial" charset="0"/>
              </a:rPr>
              <a:t>  </a:t>
            </a:r>
            <a:r>
              <a:rPr lang="en-US" dirty="0">
                <a:solidFill>
                  <a:srgbClr val="FFFF66"/>
                </a:solidFill>
                <a:latin typeface="Arial" charset="0"/>
              </a:rPr>
              <a:t>~  N</a:t>
            </a:r>
            <a:r>
              <a:rPr lang="en-US" dirty="0" smtClean="0">
                <a:solidFill>
                  <a:srgbClr val="FFFF66"/>
                </a:solidFill>
                <a:latin typeface="Arial" charset="0"/>
              </a:rPr>
              <a:t>(</a:t>
            </a:r>
            <a:r>
              <a:rPr lang="en-US" dirty="0" err="1" smtClean="0">
                <a:solidFill>
                  <a:srgbClr val="FFFF66"/>
                </a:solidFill>
                <a:latin typeface="Arial" charset="0"/>
              </a:rPr>
              <a:t>γ</a:t>
            </a:r>
            <a:r>
              <a:rPr lang="en-US" dirty="0" smtClean="0">
                <a:solidFill>
                  <a:srgbClr val="FFFF66"/>
                </a:solidFill>
                <a:latin typeface="Arial" charset="0"/>
              </a:rPr>
              <a:t>, ψ</a:t>
            </a:r>
            <a:r>
              <a:rPr lang="en-US" baseline="30000" dirty="0" smtClean="0">
                <a:solidFill>
                  <a:srgbClr val="FFFF66"/>
                </a:solidFill>
                <a:latin typeface="Arial" charset="0"/>
              </a:rPr>
              <a:t>2</a:t>
            </a:r>
            <a:r>
              <a:rPr lang="en-US" dirty="0" smtClean="0">
                <a:solidFill>
                  <a:srgbClr val="FFFF66"/>
                </a:solidFill>
                <a:latin typeface="Arial" charset="0"/>
              </a:rPr>
              <a:t>);   </a:t>
            </a:r>
            <a:r>
              <a:rPr lang="en-US" dirty="0" err="1" smtClean="0">
                <a:solidFill>
                  <a:srgbClr val="FFFF66"/>
                </a:solidFill>
                <a:latin typeface="Arial" charset="0"/>
              </a:rPr>
              <a:t>δ</a:t>
            </a:r>
            <a:r>
              <a:rPr lang="en-US" baseline="-25000" dirty="0" err="1" smtClean="0">
                <a:solidFill>
                  <a:srgbClr val="FFFF66"/>
                </a:solidFill>
                <a:latin typeface="Arial" charset="0"/>
              </a:rPr>
              <a:t>i</a:t>
            </a:r>
            <a:r>
              <a:rPr lang="en-US" dirty="0" smtClean="0">
                <a:solidFill>
                  <a:srgbClr val="FFFF66"/>
                </a:solidFill>
                <a:latin typeface="Arial" charset="0"/>
              </a:rPr>
              <a:t>  ~ N(2, 0.75</a:t>
            </a:r>
            <a:r>
              <a:rPr lang="en-US" baseline="30000" dirty="0" smtClean="0">
                <a:solidFill>
                  <a:srgbClr val="FFFF66"/>
                </a:solidFill>
                <a:latin typeface="Arial" charset="0"/>
              </a:rPr>
              <a:t>2</a:t>
            </a:r>
            <a:r>
              <a:rPr lang="en-US" dirty="0" smtClean="0">
                <a:solidFill>
                  <a:srgbClr val="FFFF66"/>
                </a:solidFill>
                <a:latin typeface="Arial" charset="0"/>
              </a:rPr>
              <a:t>) T(0,5)   </a:t>
            </a:r>
            <a:endParaRPr lang="en-US" dirty="0">
              <a:solidFill>
                <a:srgbClr val="FFFF66"/>
              </a:solidFill>
              <a:latin typeface="Arial" charset="0"/>
            </a:endParaRPr>
          </a:p>
          <a:p>
            <a:pPr lvl="2"/>
            <a:endParaRPr lang="en-US" dirty="0">
              <a:solidFill>
                <a:srgbClr val="FFFF66"/>
              </a:solidFill>
              <a:latin typeface="Arial" charset="0"/>
            </a:endParaRPr>
          </a:p>
          <a:p>
            <a:pPr lvl="2"/>
            <a:r>
              <a:rPr lang="en-US" dirty="0" err="1" smtClean="0">
                <a:solidFill>
                  <a:srgbClr val="FFFF66"/>
                </a:solidFill>
                <a:latin typeface="Arial" charset="0"/>
              </a:rPr>
              <a:t>δ</a:t>
            </a:r>
            <a:r>
              <a:rPr lang="en-US" baseline="-25000" dirty="0" err="1" smtClean="0">
                <a:solidFill>
                  <a:srgbClr val="FFFF66"/>
                </a:solidFill>
                <a:latin typeface="Arial" charset="0"/>
              </a:rPr>
              <a:t>i</a:t>
            </a:r>
            <a:r>
              <a:rPr lang="en-US" dirty="0" smtClean="0">
                <a:solidFill>
                  <a:srgbClr val="FFFF66"/>
                </a:solidFill>
                <a:latin typeface="Arial" charset="0"/>
              </a:rPr>
              <a:t>   = d</a:t>
            </a:r>
            <a:r>
              <a:rPr lang="en-US" baseline="-25000" dirty="0" smtClean="0">
                <a:solidFill>
                  <a:srgbClr val="FFFF66"/>
                </a:solidFill>
                <a:latin typeface="Arial" charset="0"/>
              </a:rPr>
              <a:t>i</a:t>
            </a:r>
            <a:r>
              <a:rPr lang="en-US" dirty="0" smtClean="0">
                <a:solidFill>
                  <a:srgbClr val="FFFF66"/>
                </a:solidFill>
                <a:latin typeface="Arial" charset="0"/>
              </a:rPr>
              <a:t> </a:t>
            </a:r>
            <a:r>
              <a:rPr lang="mr-IN" dirty="0" smtClean="0">
                <a:solidFill>
                  <a:srgbClr val="FFFF66"/>
                </a:solidFill>
                <a:latin typeface="Arial" charset="0"/>
              </a:rPr>
              <a:t>–</a:t>
            </a:r>
            <a:r>
              <a:rPr lang="en-US" dirty="0" smtClean="0">
                <a:solidFill>
                  <a:srgbClr val="FFFF66"/>
                </a:solidFill>
                <a:latin typeface="Arial" charset="0"/>
              </a:rPr>
              <a:t> </a:t>
            </a:r>
            <a:r>
              <a:rPr lang="en-US" dirty="0" err="1" smtClean="0">
                <a:solidFill>
                  <a:srgbClr val="FFFF66"/>
                </a:solidFill>
                <a:latin typeface="Arial" charset="0"/>
              </a:rPr>
              <a:t>τ</a:t>
            </a:r>
            <a:r>
              <a:rPr lang="en-US" baseline="-25000" dirty="0" err="1" smtClean="0">
                <a:solidFill>
                  <a:srgbClr val="FFFF66"/>
                </a:solidFill>
                <a:latin typeface="Arial" charset="0"/>
              </a:rPr>
              <a:t>i</a:t>
            </a:r>
            <a:r>
              <a:rPr lang="en-US" dirty="0">
                <a:solidFill>
                  <a:srgbClr val="FFFF66"/>
                </a:solidFill>
                <a:latin typeface="Arial" charset="0"/>
              </a:rPr>
              <a:t> </a:t>
            </a:r>
            <a:r>
              <a:rPr lang="en-US" dirty="0" smtClean="0">
                <a:solidFill>
                  <a:srgbClr val="FFFF66"/>
                </a:solidFill>
                <a:latin typeface="Arial" charset="0"/>
              </a:rPr>
              <a:t>      preclinical duration</a:t>
            </a:r>
          </a:p>
          <a:p>
            <a:pPr lvl="2"/>
            <a:endParaRPr lang="en-US" dirty="0">
              <a:solidFill>
                <a:srgbClr val="FFFF66"/>
              </a:solidFill>
              <a:latin typeface="Arial" charset="0"/>
            </a:endParaRPr>
          </a:p>
          <a:p>
            <a:pPr lvl="2"/>
            <a:r>
              <a:rPr lang="en-US" dirty="0" smtClean="0">
                <a:solidFill>
                  <a:srgbClr val="FFFF66"/>
                </a:solidFill>
                <a:latin typeface="Arial" charset="0"/>
              </a:rPr>
              <a:t>(</a:t>
            </a:r>
            <a:r>
              <a:rPr lang="en-US" dirty="0" err="1" smtClean="0">
                <a:solidFill>
                  <a:srgbClr val="FFFF66"/>
                </a:solidFill>
                <a:latin typeface="Arial" charset="0"/>
              </a:rPr>
              <a:t>μ</a:t>
            </a:r>
            <a:r>
              <a:rPr lang="en-US" baseline="-25000" dirty="0" err="1" smtClean="0">
                <a:solidFill>
                  <a:srgbClr val="FFFF66"/>
                </a:solidFill>
                <a:latin typeface="Arial" charset="0"/>
              </a:rPr>
              <a:t>i</a:t>
            </a:r>
            <a:r>
              <a:rPr lang="en-US" dirty="0" smtClean="0">
                <a:solidFill>
                  <a:srgbClr val="FFFF66"/>
                </a:solidFill>
                <a:latin typeface="Arial" charset="0"/>
              </a:rPr>
              <a:t>, </a:t>
            </a:r>
            <a:r>
              <a:rPr lang="en-US" dirty="0">
                <a:solidFill>
                  <a:srgbClr val="FFFF66"/>
                </a:solidFill>
                <a:latin typeface="Arial" charset="0"/>
              </a:rPr>
              <a:t>log(</a:t>
            </a:r>
            <a:r>
              <a:rPr lang="en-US" dirty="0" err="1">
                <a:solidFill>
                  <a:srgbClr val="FFFF66"/>
                </a:solidFill>
                <a:latin typeface="Arial" charset="0"/>
              </a:rPr>
              <a:t>γ</a:t>
            </a:r>
            <a:r>
              <a:rPr lang="en-US" baseline="-25000" dirty="0" err="1">
                <a:solidFill>
                  <a:srgbClr val="FFFF66"/>
                </a:solidFill>
                <a:latin typeface="Arial" charset="0"/>
              </a:rPr>
              <a:t>i</a:t>
            </a:r>
            <a:r>
              <a:rPr lang="en-US" dirty="0" smtClean="0">
                <a:solidFill>
                  <a:srgbClr val="FFFF66"/>
                </a:solidFill>
                <a:latin typeface="Arial" charset="0"/>
              </a:rPr>
              <a:t>), </a:t>
            </a:r>
            <a:r>
              <a:rPr lang="en-US" dirty="0" err="1" smtClean="0">
                <a:solidFill>
                  <a:srgbClr val="FFFF66"/>
                </a:solidFill>
                <a:latin typeface="Arial" charset="0"/>
              </a:rPr>
              <a:t>δ</a:t>
            </a:r>
            <a:r>
              <a:rPr lang="en-US" baseline="-25000" dirty="0" err="1" smtClean="0">
                <a:solidFill>
                  <a:srgbClr val="FFFF66"/>
                </a:solidFill>
                <a:latin typeface="Arial" charset="0"/>
              </a:rPr>
              <a:t>i</a:t>
            </a:r>
            <a:r>
              <a:rPr lang="en-US" dirty="0" smtClean="0">
                <a:solidFill>
                  <a:srgbClr val="FFFF66"/>
                </a:solidFill>
                <a:latin typeface="Arial" charset="0"/>
              </a:rPr>
              <a:t>) ~ MVN</a:t>
            </a:r>
            <a:endParaRPr lang="en-US" dirty="0">
              <a:solidFill>
                <a:srgbClr val="FFFF66"/>
              </a:solidFill>
              <a:latin typeface="Arial" charset="0"/>
            </a:endParaRPr>
          </a:p>
          <a:p>
            <a:pPr lvl="2"/>
            <a:endParaRPr lang="en-US" dirty="0">
              <a:solidFill>
                <a:srgbClr val="FFFF66"/>
              </a:solidFill>
              <a:latin typeface="Arial" charset="0"/>
            </a:endParaRPr>
          </a:p>
          <a:p>
            <a:pPr lvl="2"/>
            <a:endParaRPr lang="en-US" dirty="0" smtClean="0">
              <a:solidFill>
                <a:srgbClr val="FFFF66"/>
              </a:solidFill>
              <a:latin typeface="Arial" charset="0"/>
            </a:endParaRPr>
          </a:p>
          <a:p>
            <a:endParaRPr lang="en-US" dirty="0" smtClean="0">
              <a:solidFill>
                <a:srgbClr val="FFFF66"/>
              </a:solidFill>
              <a:latin typeface="Arial" charset="0"/>
            </a:endParaRPr>
          </a:p>
          <a:p>
            <a:endParaRPr lang="en-US" dirty="0" smtClean="0">
              <a:solidFill>
                <a:srgbClr val="FFFF66"/>
              </a:solidFill>
              <a:latin typeface="Arial" charset="0"/>
            </a:endParaRPr>
          </a:p>
        </p:txBody>
      </p:sp>
    </p:spTree>
    <p:extLst>
      <p:ext uri="{BB962C8B-B14F-4D97-AF65-F5344CB8AC3E}">
        <p14:creationId xmlns:p14="http://schemas.microsoft.com/office/powerpoint/2010/main" val="37936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2"/>
          <p:cNvGrpSpPr>
            <a:grpSpLocks/>
          </p:cNvGrpSpPr>
          <p:nvPr/>
        </p:nvGrpSpPr>
        <p:grpSpPr bwMode="auto">
          <a:xfrm>
            <a:off x="762000" y="896938"/>
            <a:ext cx="3879850" cy="2611438"/>
            <a:chOff x="480" y="288"/>
            <a:chExt cx="2444" cy="1645"/>
          </a:xfrm>
        </p:grpSpPr>
        <p:sp>
          <p:nvSpPr>
            <p:cNvPr id="110651" name="Rectangle 3"/>
            <p:cNvSpPr>
              <a:spLocks noChangeArrowheads="1"/>
            </p:cNvSpPr>
            <p:nvPr/>
          </p:nvSpPr>
          <p:spPr bwMode="auto">
            <a:xfrm>
              <a:off x="943" y="288"/>
              <a:ext cx="1981" cy="1202"/>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52" name="Rectangle 4"/>
            <p:cNvSpPr>
              <a:spLocks noChangeArrowheads="1"/>
            </p:cNvSpPr>
            <p:nvPr/>
          </p:nvSpPr>
          <p:spPr bwMode="auto">
            <a:xfrm>
              <a:off x="943" y="1494"/>
              <a:ext cx="1981" cy="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66"/>
                </a:solidFill>
                <a:latin typeface="Arial Unicode MS" charset="0"/>
              </a:endParaRPr>
            </a:p>
          </p:txBody>
        </p:sp>
        <p:sp>
          <p:nvSpPr>
            <p:cNvPr id="110653" name="Line 5"/>
            <p:cNvSpPr>
              <a:spLocks noChangeShapeType="1"/>
            </p:cNvSpPr>
            <p:nvPr/>
          </p:nvSpPr>
          <p:spPr bwMode="auto">
            <a:xfrm flipV="1">
              <a:off x="1012" y="1495"/>
              <a:ext cx="1" cy="4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54" name="Line 6"/>
            <p:cNvSpPr>
              <a:spLocks noChangeShapeType="1"/>
            </p:cNvSpPr>
            <p:nvPr/>
          </p:nvSpPr>
          <p:spPr bwMode="auto">
            <a:xfrm flipV="1">
              <a:off x="1473" y="1495"/>
              <a:ext cx="1" cy="4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55" name="Line 7"/>
            <p:cNvSpPr>
              <a:spLocks noChangeShapeType="1"/>
            </p:cNvSpPr>
            <p:nvPr/>
          </p:nvSpPr>
          <p:spPr bwMode="auto">
            <a:xfrm flipV="1">
              <a:off x="1933" y="1495"/>
              <a:ext cx="1" cy="4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56" name="Line 8"/>
            <p:cNvSpPr>
              <a:spLocks noChangeShapeType="1"/>
            </p:cNvSpPr>
            <p:nvPr/>
          </p:nvSpPr>
          <p:spPr bwMode="auto">
            <a:xfrm flipV="1">
              <a:off x="2395" y="1495"/>
              <a:ext cx="1" cy="4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57" name="Line 9"/>
            <p:cNvSpPr>
              <a:spLocks noChangeShapeType="1"/>
            </p:cNvSpPr>
            <p:nvPr/>
          </p:nvSpPr>
          <p:spPr bwMode="auto">
            <a:xfrm flipV="1">
              <a:off x="2855" y="1495"/>
              <a:ext cx="1" cy="4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58" name="Rectangle 10"/>
            <p:cNvSpPr>
              <a:spLocks noChangeArrowheads="1"/>
            </p:cNvSpPr>
            <p:nvPr/>
          </p:nvSpPr>
          <p:spPr bwMode="auto">
            <a:xfrm>
              <a:off x="979" y="165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0</a:t>
              </a:r>
              <a:endParaRPr lang="en-US" sz="2400" smtClean="0">
                <a:solidFill>
                  <a:srgbClr val="FFFFFF"/>
                </a:solidFill>
              </a:endParaRPr>
            </a:p>
          </p:txBody>
        </p:sp>
        <p:sp>
          <p:nvSpPr>
            <p:cNvPr id="110659" name="Rectangle 11"/>
            <p:cNvSpPr>
              <a:spLocks noChangeArrowheads="1"/>
            </p:cNvSpPr>
            <p:nvPr/>
          </p:nvSpPr>
          <p:spPr bwMode="auto">
            <a:xfrm>
              <a:off x="1441" y="165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3</a:t>
              </a:r>
              <a:endParaRPr lang="en-US" sz="2400" smtClean="0">
                <a:solidFill>
                  <a:srgbClr val="FFFFFF"/>
                </a:solidFill>
              </a:endParaRPr>
            </a:p>
          </p:txBody>
        </p:sp>
        <p:sp>
          <p:nvSpPr>
            <p:cNvPr id="110660" name="Rectangle 12"/>
            <p:cNvSpPr>
              <a:spLocks noChangeArrowheads="1"/>
            </p:cNvSpPr>
            <p:nvPr/>
          </p:nvSpPr>
          <p:spPr bwMode="auto">
            <a:xfrm>
              <a:off x="1901" y="165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6</a:t>
              </a:r>
              <a:endParaRPr lang="en-US" sz="2400" smtClean="0">
                <a:solidFill>
                  <a:srgbClr val="FFFFFF"/>
                </a:solidFill>
              </a:endParaRPr>
            </a:p>
          </p:txBody>
        </p:sp>
        <p:sp>
          <p:nvSpPr>
            <p:cNvPr id="110661" name="Rectangle 13"/>
            <p:cNvSpPr>
              <a:spLocks noChangeArrowheads="1"/>
            </p:cNvSpPr>
            <p:nvPr/>
          </p:nvSpPr>
          <p:spPr bwMode="auto">
            <a:xfrm>
              <a:off x="2363" y="165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a:t>
              </a:r>
              <a:endParaRPr lang="en-US" sz="2400" smtClean="0">
                <a:solidFill>
                  <a:srgbClr val="FFFFFF"/>
                </a:solidFill>
              </a:endParaRPr>
            </a:p>
          </p:txBody>
        </p:sp>
        <p:sp>
          <p:nvSpPr>
            <p:cNvPr id="110662" name="Rectangle 14"/>
            <p:cNvSpPr>
              <a:spLocks noChangeArrowheads="1"/>
            </p:cNvSpPr>
            <p:nvPr/>
          </p:nvSpPr>
          <p:spPr bwMode="auto">
            <a:xfrm>
              <a:off x="2791" y="165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12</a:t>
              </a:r>
              <a:endParaRPr lang="en-US" sz="2400" smtClean="0">
                <a:solidFill>
                  <a:srgbClr val="FFFFFF"/>
                </a:solidFill>
              </a:endParaRPr>
            </a:p>
          </p:txBody>
        </p:sp>
        <p:sp>
          <p:nvSpPr>
            <p:cNvPr id="110663" name="Rectangle 15"/>
            <p:cNvSpPr>
              <a:spLocks noChangeArrowheads="1"/>
            </p:cNvSpPr>
            <p:nvPr/>
          </p:nvSpPr>
          <p:spPr bwMode="auto">
            <a:xfrm>
              <a:off x="938" y="288"/>
              <a:ext cx="0" cy="1202"/>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66"/>
                </a:solidFill>
                <a:latin typeface="Arial Unicode MS" charset="0"/>
              </a:endParaRPr>
            </a:p>
          </p:txBody>
        </p:sp>
        <p:sp>
          <p:nvSpPr>
            <p:cNvPr id="110664" name="Line 16"/>
            <p:cNvSpPr>
              <a:spLocks noChangeShapeType="1"/>
            </p:cNvSpPr>
            <p:nvPr/>
          </p:nvSpPr>
          <p:spPr bwMode="auto">
            <a:xfrm>
              <a:off x="888" y="1381"/>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65" name="Line 17"/>
            <p:cNvSpPr>
              <a:spLocks noChangeShapeType="1"/>
            </p:cNvSpPr>
            <p:nvPr/>
          </p:nvSpPr>
          <p:spPr bwMode="auto">
            <a:xfrm>
              <a:off x="888" y="1116"/>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66" name="Line 18"/>
            <p:cNvSpPr>
              <a:spLocks noChangeShapeType="1"/>
            </p:cNvSpPr>
            <p:nvPr/>
          </p:nvSpPr>
          <p:spPr bwMode="auto">
            <a:xfrm>
              <a:off x="888" y="927"/>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67" name="Line 19"/>
            <p:cNvSpPr>
              <a:spLocks noChangeShapeType="1"/>
            </p:cNvSpPr>
            <p:nvPr/>
          </p:nvSpPr>
          <p:spPr bwMode="auto">
            <a:xfrm>
              <a:off x="888" y="663"/>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68" name="Line 20"/>
            <p:cNvSpPr>
              <a:spLocks noChangeShapeType="1"/>
            </p:cNvSpPr>
            <p:nvPr/>
          </p:nvSpPr>
          <p:spPr bwMode="auto">
            <a:xfrm>
              <a:off x="888" y="474"/>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69" name="Line 21"/>
            <p:cNvSpPr>
              <a:spLocks noChangeShapeType="1"/>
            </p:cNvSpPr>
            <p:nvPr/>
          </p:nvSpPr>
          <p:spPr bwMode="auto">
            <a:xfrm>
              <a:off x="888" y="328"/>
              <a:ext cx="50" cy="1"/>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grpSp>
          <p:nvGrpSpPr>
            <p:cNvPr id="110670" name="Group 22"/>
            <p:cNvGrpSpPr>
              <a:grpSpLocks/>
            </p:cNvGrpSpPr>
            <p:nvPr/>
          </p:nvGrpSpPr>
          <p:grpSpPr bwMode="auto">
            <a:xfrm>
              <a:off x="722" y="288"/>
              <a:ext cx="126" cy="1190"/>
              <a:chOff x="722" y="342"/>
              <a:chExt cx="126" cy="1190"/>
            </a:xfrm>
          </p:grpSpPr>
          <p:sp>
            <p:nvSpPr>
              <p:cNvPr id="110706" name="Rectangle 23"/>
              <p:cNvSpPr>
                <a:spLocks noChangeArrowheads="1"/>
              </p:cNvSpPr>
              <p:nvPr/>
            </p:nvSpPr>
            <p:spPr bwMode="auto">
              <a:xfrm>
                <a:off x="722" y="139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a:t>
                </a:r>
                <a:endParaRPr lang="en-US" sz="2400" smtClean="0">
                  <a:solidFill>
                    <a:srgbClr val="FFFFFF"/>
                  </a:solidFill>
                </a:endParaRPr>
              </a:p>
            </p:txBody>
          </p:sp>
          <p:sp>
            <p:nvSpPr>
              <p:cNvPr id="110707" name="Rectangle 24"/>
              <p:cNvSpPr>
                <a:spLocks noChangeArrowheads="1"/>
              </p:cNvSpPr>
              <p:nvPr/>
            </p:nvSpPr>
            <p:spPr bwMode="auto">
              <a:xfrm>
                <a:off x="722" y="1131"/>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8</a:t>
                </a:r>
                <a:endParaRPr lang="en-US" sz="2400" smtClean="0">
                  <a:solidFill>
                    <a:srgbClr val="FFFFFF"/>
                  </a:solidFill>
                </a:endParaRPr>
              </a:p>
            </p:txBody>
          </p:sp>
          <p:sp>
            <p:nvSpPr>
              <p:cNvPr id="110708" name="Rectangle 25"/>
              <p:cNvSpPr>
                <a:spLocks noChangeArrowheads="1"/>
              </p:cNvSpPr>
              <p:nvPr/>
            </p:nvSpPr>
            <p:spPr bwMode="auto">
              <a:xfrm>
                <a:off x="722" y="94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10</a:t>
                </a:r>
                <a:endParaRPr lang="en-US" sz="2400" smtClean="0">
                  <a:solidFill>
                    <a:srgbClr val="FFFFFF"/>
                  </a:solidFill>
                </a:endParaRPr>
              </a:p>
            </p:txBody>
          </p:sp>
          <p:sp>
            <p:nvSpPr>
              <p:cNvPr id="110709" name="Rectangle 26"/>
              <p:cNvSpPr>
                <a:spLocks noChangeArrowheads="1"/>
              </p:cNvSpPr>
              <p:nvPr/>
            </p:nvSpPr>
            <p:spPr bwMode="auto">
              <a:xfrm>
                <a:off x="722" y="678"/>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15</a:t>
                </a:r>
                <a:endParaRPr lang="en-US" sz="2400" smtClean="0">
                  <a:solidFill>
                    <a:srgbClr val="FFFFFF"/>
                  </a:solidFill>
                </a:endParaRPr>
              </a:p>
            </p:txBody>
          </p:sp>
          <p:sp>
            <p:nvSpPr>
              <p:cNvPr id="110710" name="Rectangle 27"/>
              <p:cNvSpPr>
                <a:spLocks noChangeArrowheads="1"/>
              </p:cNvSpPr>
              <p:nvPr/>
            </p:nvSpPr>
            <p:spPr bwMode="auto">
              <a:xfrm>
                <a:off x="722" y="489"/>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20</a:t>
                </a:r>
                <a:endParaRPr lang="en-US" sz="2400" smtClean="0">
                  <a:solidFill>
                    <a:srgbClr val="FFFFFF"/>
                  </a:solidFill>
                </a:endParaRPr>
              </a:p>
            </p:txBody>
          </p:sp>
          <p:sp>
            <p:nvSpPr>
              <p:cNvPr id="110711" name="Rectangle 28"/>
              <p:cNvSpPr>
                <a:spLocks noChangeArrowheads="1"/>
              </p:cNvSpPr>
              <p:nvPr/>
            </p:nvSpPr>
            <p:spPr bwMode="auto">
              <a:xfrm>
                <a:off x="722" y="342"/>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25</a:t>
                </a:r>
                <a:endParaRPr lang="en-US" sz="2400" smtClean="0">
                  <a:solidFill>
                    <a:srgbClr val="FFFFFF"/>
                  </a:solidFill>
                </a:endParaRPr>
              </a:p>
            </p:txBody>
          </p:sp>
        </p:grpSp>
        <p:sp>
          <p:nvSpPr>
            <p:cNvPr id="110671" name="Oval 29"/>
            <p:cNvSpPr>
              <a:spLocks noChangeArrowheads="1"/>
            </p:cNvSpPr>
            <p:nvPr/>
          </p:nvSpPr>
          <p:spPr bwMode="auto">
            <a:xfrm>
              <a:off x="990" y="787"/>
              <a:ext cx="43" cy="42"/>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72" name="Oval 30"/>
            <p:cNvSpPr>
              <a:spLocks noChangeArrowheads="1"/>
            </p:cNvSpPr>
            <p:nvPr/>
          </p:nvSpPr>
          <p:spPr bwMode="auto">
            <a:xfrm>
              <a:off x="1451" y="1298"/>
              <a:ext cx="44" cy="43"/>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73" name="Oval 31"/>
            <p:cNvSpPr>
              <a:spLocks noChangeArrowheads="1"/>
            </p:cNvSpPr>
            <p:nvPr/>
          </p:nvSpPr>
          <p:spPr bwMode="auto">
            <a:xfrm>
              <a:off x="1912" y="844"/>
              <a:ext cx="43" cy="42"/>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74" name="Oval 32"/>
            <p:cNvSpPr>
              <a:spLocks noChangeArrowheads="1"/>
            </p:cNvSpPr>
            <p:nvPr/>
          </p:nvSpPr>
          <p:spPr bwMode="auto">
            <a:xfrm>
              <a:off x="2373" y="641"/>
              <a:ext cx="44" cy="43"/>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75" name="Oval 33"/>
            <p:cNvSpPr>
              <a:spLocks noChangeArrowheads="1"/>
            </p:cNvSpPr>
            <p:nvPr/>
          </p:nvSpPr>
          <p:spPr bwMode="auto">
            <a:xfrm>
              <a:off x="2833" y="306"/>
              <a:ext cx="44" cy="43"/>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76" name="Line 34"/>
            <p:cNvSpPr>
              <a:spLocks noChangeShapeType="1"/>
            </p:cNvSpPr>
            <p:nvPr/>
          </p:nvSpPr>
          <p:spPr bwMode="auto">
            <a:xfrm>
              <a:off x="1012" y="1011"/>
              <a:ext cx="1843" cy="1"/>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77" name="Rectangle 35"/>
            <p:cNvSpPr>
              <a:spLocks noChangeArrowheads="1"/>
            </p:cNvSpPr>
            <p:nvPr/>
          </p:nvSpPr>
          <p:spPr bwMode="auto">
            <a:xfrm>
              <a:off x="1539" y="1797"/>
              <a:ext cx="7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Months</a:t>
              </a:r>
              <a:endParaRPr lang="en-US" sz="2400" smtClean="0">
                <a:solidFill>
                  <a:srgbClr val="FFFFFF"/>
                </a:solidFill>
              </a:endParaRPr>
            </a:p>
          </p:txBody>
        </p:sp>
        <p:sp>
          <p:nvSpPr>
            <p:cNvPr id="110678" name="Rectangle 36"/>
            <p:cNvSpPr>
              <a:spLocks noChangeArrowheads="1"/>
            </p:cNvSpPr>
            <p:nvPr/>
          </p:nvSpPr>
          <p:spPr bwMode="auto">
            <a:xfrm rot="16200000">
              <a:off x="375" y="813"/>
              <a:ext cx="3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10679" name="Freeform 37"/>
            <p:cNvSpPr>
              <a:spLocks/>
            </p:cNvSpPr>
            <p:nvPr/>
          </p:nvSpPr>
          <p:spPr bwMode="auto">
            <a:xfrm>
              <a:off x="960" y="808"/>
              <a:ext cx="52" cy="203"/>
            </a:xfrm>
            <a:custGeom>
              <a:avLst/>
              <a:gdLst>
                <a:gd name="T0" fmla="*/ 52 w 52"/>
                <a:gd name="T1" fmla="*/ 0 h 203"/>
                <a:gd name="T2" fmla="*/ 52 w 52"/>
                <a:gd name="T3" fmla="*/ 203 h 203"/>
                <a:gd name="T4" fmla="*/ 0 w 52"/>
                <a:gd name="T5" fmla="*/ 153 h 203"/>
                <a:gd name="T6" fmla="*/ 0 60000 65536"/>
                <a:gd name="T7" fmla="*/ 0 60000 65536"/>
                <a:gd name="T8" fmla="*/ 0 60000 65536"/>
                <a:gd name="T9" fmla="*/ 0 w 52"/>
                <a:gd name="T10" fmla="*/ 0 h 203"/>
                <a:gd name="T11" fmla="*/ 52 w 52"/>
                <a:gd name="T12" fmla="*/ 203 h 203"/>
              </a:gdLst>
              <a:ahLst/>
              <a:cxnLst>
                <a:cxn ang="T6">
                  <a:pos x="T0" y="T1"/>
                </a:cxn>
                <a:cxn ang="T7">
                  <a:pos x="T2" y="T3"/>
                </a:cxn>
                <a:cxn ang="T8">
                  <a:pos x="T4" y="T5"/>
                </a:cxn>
              </a:cxnLst>
              <a:rect l="T9" t="T10" r="T11" b="T12"/>
              <a:pathLst>
                <a:path w="52" h="203">
                  <a:moveTo>
                    <a:pt x="52" y="0"/>
                  </a:moveTo>
                  <a:lnTo>
                    <a:pt x="52" y="203"/>
                  </a:lnTo>
                  <a:lnTo>
                    <a:pt x="0" y="153"/>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80" name="Line 38"/>
            <p:cNvSpPr>
              <a:spLocks noChangeShapeType="1"/>
            </p:cNvSpPr>
            <p:nvPr/>
          </p:nvSpPr>
          <p:spPr bwMode="auto">
            <a:xfrm flipH="1">
              <a:off x="1012" y="961"/>
              <a:ext cx="53" cy="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81" name="Freeform 39"/>
            <p:cNvSpPr>
              <a:spLocks/>
            </p:cNvSpPr>
            <p:nvPr/>
          </p:nvSpPr>
          <p:spPr bwMode="auto">
            <a:xfrm>
              <a:off x="1473" y="1011"/>
              <a:ext cx="52" cy="309"/>
            </a:xfrm>
            <a:custGeom>
              <a:avLst/>
              <a:gdLst>
                <a:gd name="T0" fmla="*/ 0 w 52"/>
                <a:gd name="T1" fmla="*/ 309 h 309"/>
                <a:gd name="T2" fmla="*/ 0 w 52"/>
                <a:gd name="T3" fmla="*/ 0 h 309"/>
                <a:gd name="T4" fmla="*/ 52 w 52"/>
                <a:gd name="T5" fmla="*/ 52 h 309"/>
                <a:gd name="T6" fmla="*/ 0 60000 65536"/>
                <a:gd name="T7" fmla="*/ 0 60000 65536"/>
                <a:gd name="T8" fmla="*/ 0 60000 65536"/>
                <a:gd name="T9" fmla="*/ 0 w 52"/>
                <a:gd name="T10" fmla="*/ 0 h 309"/>
                <a:gd name="T11" fmla="*/ 52 w 52"/>
                <a:gd name="T12" fmla="*/ 309 h 309"/>
              </a:gdLst>
              <a:ahLst/>
              <a:cxnLst>
                <a:cxn ang="T6">
                  <a:pos x="T0" y="T1"/>
                </a:cxn>
                <a:cxn ang="T7">
                  <a:pos x="T2" y="T3"/>
                </a:cxn>
                <a:cxn ang="T8">
                  <a:pos x="T4" y="T5"/>
                </a:cxn>
              </a:cxnLst>
              <a:rect l="T9" t="T10" r="T11" b="T12"/>
              <a:pathLst>
                <a:path w="52" h="309">
                  <a:moveTo>
                    <a:pt x="0" y="309"/>
                  </a:moveTo>
                  <a:lnTo>
                    <a:pt x="0" y="0"/>
                  </a:lnTo>
                  <a:lnTo>
                    <a:pt x="52" y="52"/>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82" name="Line 40"/>
            <p:cNvSpPr>
              <a:spLocks noChangeShapeType="1"/>
            </p:cNvSpPr>
            <p:nvPr/>
          </p:nvSpPr>
          <p:spPr bwMode="auto">
            <a:xfrm flipV="1">
              <a:off x="1420" y="1011"/>
              <a:ext cx="53" cy="52"/>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83" name="Freeform 41"/>
            <p:cNvSpPr>
              <a:spLocks/>
            </p:cNvSpPr>
            <p:nvPr/>
          </p:nvSpPr>
          <p:spPr bwMode="auto">
            <a:xfrm>
              <a:off x="1882" y="865"/>
              <a:ext cx="51" cy="146"/>
            </a:xfrm>
            <a:custGeom>
              <a:avLst/>
              <a:gdLst>
                <a:gd name="T0" fmla="*/ 51 w 51"/>
                <a:gd name="T1" fmla="*/ 0 h 146"/>
                <a:gd name="T2" fmla="*/ 51 w 51"/>
                <a:gd name="T3" fmla="*/ 146 h 146"/>
                <a:gd name="T4" fmla="*/ 0 w 51"/>
                <a:gd name="T5" fmla="*/ 96 h 146"/>
                <a:gd name="T6" fmla="*/ 0 60000 65536"/>
                <a:gd name="T7" fmla="*/ 0 60000 65536"/>
                <a:gd name="T8" fmla="*/ 0 60000 65536"/>
                <a:gd name="T9" fmla="*/ 0 w 51"/>
                <a:gd name="T10" fmla="*/ 0 h 146"/>
                <a:gd name="T11" fmla="*/ 51 w 51"/>
                <a:gd name="T12" fmla="*/ 146 h 146"/>
              </a:gdLst>
              <a:ahLst/>
              <a:cxnLst>
                <a:cxn ang="T6">
                  <a:pos x="T0" y="T1"/>
                </a:cxn>
                <a:cxn ang="T7">
                  <a:pos x="T2" y="T3"/>
                </a:cxn>
                <a:cxn ang="T8">
                  <a:pos x="T4" y="T5"/>
                </a:cxn>
              </a:cxnLst>
              <a:rect l="T9" t="T10" r="T11" b="T12"/>
              <a:pathLst>
                <a:path w="51" h="146">
                  <a:moveTo>
                    <a:pt x="51" y="0"/>
                  </a:moveTo>
                  <a:lnTo>
                    <a:pt x="51" y="146"/>
                  </a:lnTo>
                  <a:lnTo>
                    <a:pt x="0" y="96"/>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84" name="Line 42"/>
            <p:cNvSpPr>
              <a:spLocks noChangeShapeType="1"/>
            </p:cNvSpPr>
            <p:nvPr/>
          </p:nvSpPr>
          <p:spPr bwMode="auto">
            <a:xfrm flipH="1">
              <a:off x="1933" y="961"/>
              <a:ext cx="53" cy="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85" name="Freeform 43"/>
            <p:cNvSpPr>
              <a:spLocks/>
            </p:cNvSpPr>
            <p:nvPr/>
          </p:nvSpPr>
          <p:spPr bwMode="auto">
            <a:xfrm>
              <a:off x="2342" y="663"/>
              <a:ext cx="53" cy="348"/>
            </a:xfrm>
            <a:custGeom>
              <a:avLst/>
              <a:gdLst>
                <a:gd name="T0" fmla="*/ 53 w 53"/>
                <a:gd name="T1" fmla="*/ 0 h 348"/>
                <a:gd name="T2" fmla="*/ 53 w 53"/>
                <a:gd name="T3" fmla="*/ 348 h 348"/>
                <a:gd name="T4" fmla="*/ 0 w 53"/>
                <a:gd name="T5" fmla="*/ 298 h 348"/>
                <a:gd name="T6" fmla="*/ 0 60000 65536"/>
                <a:gd name="T7" fmla="*/ 0 60000 65536"/>
                <a:gd name="T8" fmla="*/ 0 60000 65536"/>
                <a:gd name="T9" fmla="*/ 0 w 53"/>
                <a:gd name="T10" fmla="*/ 0 h 348"/>
                <a:gd name="T11" fmla="*/ 53 w 53"/>
                <a:gd name="T12" fmla="*/ 348 h 348"/>
              </a:gdLst>
              <a:ahLst/>
              <a:cxnLst>
                <a:cxn ang="T6">
                  <a:pos x="T0" y="T1"/>
                </a:cxn>
                <a:cxn ang="T7">
                  <a:pos x="T2" y="T3"/>
                </a:cxn>
                <a:cxn ang="T8">
                  <a:pos x="T4" y="T5"/>
                </a:cxn>
              </a:cxnLst>
              <a:rect l="T9" t="T10" r="T11" b="T12"/>
              <a:pathLst>
                <a:path w="53" h="348">
                  <a:moveTo>
                    <a:pt x="53" y="0"/>
                  </a:moveTo>
                  <a:lnTo>
                    <a:pt x="53" y="348"/>
                  </a:lnTo>
                  <a:lnTo>
                    <a:pt x="0" y="298"/>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86" name="Line 44"/>
            <p:cNvSpPr>
              <a:spLocks noChangeShapeType="1"/>
            </p:cNvSpPr>
            <p:nvPr/>
          </p:nvSpPr>
          <p:spPr bwMode="auto">
            <a:xfrm flipH="1">
              <a:off x="2395" y="961"/>
              <a:ext cx="52" cy="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87" name="Freeform 45"/>
            <p:cNvSpPr>
              <a:spLocks/>
            </p:cNvSpPr>
            <p:nvPr/>
          </p:nvSpPr>
          <p:spPr bwMode="auto">
            <a:xfrm>
              <a:off x="2803" y="328"/>
              <a:ext cx="52" cy="683"/>
            </a:xfrm>
            <a:custGeom>
              <a:avLst/>
              <a:gdLst>
                <a:gd name="T0" fmla="*/ 52 w 52"/>
                <a:gd name="T1" fmla="*/ 0 h 683"/>
                <a:gd name="T2" fmla="*/ 52 w 52"/>
                <a:gd name="T3" fmla="*/ 683 h 683"/>
                <a:gd name="T4" fmla="*/ 0 w 52"/>
                <a:gd name="T5" fmla="*/ 633 h 683"/>
                <a:gd name="T6" fmla="*/ 0 60000 65536"/>
                <a:gd name="T7" fmla="*/ 0 60000 65536"/>
                <a:gd name="T8" fmla="*/ 0 60000 65536"/>
                <a:gd name="T9" fmla="*/ 0 w 52"/>
                <a:gd name="T10" fmla="*/ 0 h 683"/>
                <a:gd name="T11" fmla="*/ 52 w 52"/>
                <a:gd name="T12" fmla="*/ 683 h 683"/>
              </a:gdLst>
              <a:ahLst/>
              <a:cxnLst>
                <a:cxn ang="T6">
                  <a:pos x="T0" y="T1"/>
                </a:cxn>
                <a:cxn ang="T7">
                  <a:pos x="T2" y="T3"/>
                </a:cxn>
                <a:cxn ang="T8">
                  <a:pos x="T4" y="T5"/>
                </a:cxn>
              </a:cxnLst>
              <a:rect l="T9" t="T10" r="T11" b="T12"/>
              <a:pathLst>
                <a:path w="52" h="683">
                  <a:moveTo>
                    <a:pt x="52" y="0"/>
                  </a:moveTo>
                  <a:lnTo>
                    <a:pt x="52" y="683"/>
                  </a:lnTo>
                  <a:lnTo>
                    <a:pt x="0" y="633"/>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88" name="Line 46"/>
            <p:cNvSpPr>
              <a:spLocks noChangeShapeType="1"/>
            </p:cNvSpPr>
            <p:nvPr/>
          </p:nvSpPr>
          <p:spPr bwMode="auto">
            <a:xfrm flipH="1">
              <a:off x="2855" y="961"/>
              <a:ext cx="53" cy="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grpSp>
          <p:nvGrpSpPr>
            <p:cNvPr id="110689" name="Group 47"/>
            <p:cNvGrpSpPr>
              <a:grpSpLocks/>
            </p:cNvGrpSpPr>
            <p:nvPr/>
          </p:nvGrpSpPr>
          <p:grpSpPr bwMode="auto">
            <a:xfrm>
              <a:off x="1104" y="816"/>
              <a:ext cx="103" cy="143"/>
              <a:chOff x="2002" y="953"/>
              <a:chExt cx="103" cy="143"/>
            </a:xfrm>
          </p:grpSpPr>
          <p:sp>
            <p:nvSpPr>
              <p:cNvPr id="110703" name="Rectangle 48"/>
              <p:cNvSpPr>
                <a:spLocks noChangeArrowheads="1"/>
              </p:cNvSpPr>
              <p:nvPr/>
            </p:nvSpPr>
            <p:spPr bwMode="auto">
              <a:xfrm>
                <a:off x="2002" y="979"/>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704" name="Rectangle 49"/>
              <p:cNvSpPr>
                <a:spLocks noChangeArrowheads="1"/>
              </p:cNvSpPr>
              <p:nvPr/>
            </p:nvSpPr>
            <p:spPr bwMode="auto">
              <a:xfrm>
                <a:off x="2044" y="953"/>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a:t>
                </a:r>
                <a:endParaRPr lang="en-US" sz="2400" smtClean="0">
                  <a:solidFill>
                    <a:srgbClr val="FFFFFF"/>
                  </a:solidFill>
                </a:endParaRPr>
              </a:p>
            </p:txBody>
          </p:sp>
          <p:sp>
            <p:nvSpPr>
              <p:cNvPr id="110705" name="Rectangle 50"/>
              <p:cNvSpPr>
                <a:spLocks noChangeArrowheads="1"/>
              </p:cNvSpPr>
              <p:nvPr/>
            </p:nvSpPr>
            <p:spPr bwMode="auto">
              <a:xfrm>
                <a:off x="2069" y="10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1</a:t>
                </a:r>
                <a:endParaRPr lang="en-US" sz="2400" smtClean="0">
                  <a:solidFill>
                    <a:srgbClr val="FFFFFF"/>
                  </a:solidFill>
                </a:endParaRPr>
              </a:p>
            </p:txBody>
          </p:sp>
        </p:grpSp>
        <p:sp>
          <p:nvSpPr>
            <p:cNvPr id="110690" name="Rectangle 51"/>
            <p:cNvSpPr>
              <a:spLocks noChangeArrowheads="1"/>
            </p:cNvSpPr>
            <p:nvPr/>
          </p:nvSpPr>
          <p:spPr bwMode="auto">
            <a:xfrm>
              <a:off x="1488" y="1177"/>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91" name="Rectangle 52"/>
            <p:cNvSpPr>
              <a:spLocks noChangeArrowheads="1"/>
            </p:cNvSpPr>
            <p:nvPr/>
          </p:nvSpPr>
          <p:spPr bwMode="auto">
            <a:xfrm>
              <a:off x="1531" y="1151"/>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a:t>
              </a:r>
              <a:endParaRPr lang="en-US" sz="2400" smtClean="0">
                <a:solidFill>
                  <a:srgbClr val="FFFFFF"/>
                </a:solidFill>
              </a:endParaRPr>
            </a:p>
          </p:txBody>
        </p:sp>
        <p:sp>
          <p:nvSpPr>
            <p:cNvPr id="110692" name="Rectangle 53"/>
            <p:cNvSpPr>
              <a:spLocks noChangeArrowheads="1"/>
            </p:cNvSpPr>
            <p:nvPr/>
          </p:nvSpPr>
          <p:spPr bwMode="auto">
            <a:xfrm>
              <a:off x="1556" y="121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2</a:t>
              </a:r>
              <a:endParaRPr lang="en-US" sz="2400" smtClean="0">
                <a:solidFill>
                  <a:srgbClr val="FFFFFF"/>
                </a:solidFill>
              </a:endParaRPr>
            </a:p>
          </p:txBody>
        </p:sp>
        <p:sp>
          <p:nvSpPr>
            <p:cNvPr id="110693" name="Rectangle 54"/>
            <p:cNvSpPr>
              <a:spLocks noChangeArrowheads="1"/>
            </p:cNvSpPr>
            <p:nvPr/>
          </p:nvSpPr>
          <p:spPr bwMode="auto">
            <a:xfrm>
              <a:off x="2064" y="864"/>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a:t>
              </a:r>
              <a:endParaRPr lang="en-US" sz="2400" smtClean="0">
                <a:solidFill>
                  <a:srgbClr val="FFFFFF"/>
                </a:solidFill>
              </a:endParaRPr>
            </a:p>
          </p:txBody>
        </p:sp>
        <p:grpSp>
          <p:nvGrpSpPr>
            <p:cNvPr id="110694" name="Group 55"/>
            <p:cNvGrpSpPr>
              <a:grpSpLocks/>
            </p:cNvGrpSpPr>
            <p:nvPr/>
          </p:nvGrpSpPr>
          <p:grpSpPr bwMode="auto">
            <a:xfrm>
              <a:off x="2016" y="864"/>
              <a:ext cx="104" cy="117"/>
              <a:chOff x="2920" y="1019"/>
              <a:chExt cx="104" cy="117"/>
            </a:xfrm>
          </p:grpSpPr>
          <p:sp>
            <p:nvSpPr>
              <p:cNvPr id="110701" name="Rectangle 56"/>
              <p:cNvSpPr>
                <a:spLocks noChangeArrowheads="1"/>
              </p:cNvSpPr>
              <p:nvPr/>
            </p:nvSpPr>
            <p:spPr bwMode="auto">
              <a:xfrm>
                <a:off x="2920" y="1019"/>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702" name="Rectangle 57"/>
              <p:cNvSpPr>
                <a:spLocks noChangeArrowheads="1"/>
              </p:cNvSpPr>
              <p:nvPr/>
            </p:nvSpPr>
            <p:spPr bwMode="auto">
              <a:xfrm>
                <a:off x="2988" y="105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3</a:t>
                </a:r>
                <a:endParaRPr lang="en-US" sz="2400" smtClean="0">
                  <a:solidFill>
                    <a:srgbClr val="FFFFFF"/>
                  </a:solidFill>
                </a:endParaRPr>
              </a:p>
            </p:txBody>
          </p:sp>
        </p:grpSp>
        <p:sp>
          <p:nvSpPr>
            <p:cNvPr id="110695" name="Rectangle 58"/>
            <p:cNvSpPr>
              <a:spLocks noChangeArrowheads="1"/>
            </p:cNvSpPr>
            <p:nvPr/>
          </p:nvSpPr>
          <p:spPr bwMode="auto">
            <a:xfrm>
              <a:off x="2431" y="770"/>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96" name="Rectangle 59"/>
            <p:cNvSpPr>
              <a:spLocks noChangeArrowheads="1"/>
            </p:cNvSpPr>
            <p:nvPr/>
          </p:nvSpPr>
          <p:spPr bwMode="auto">
            <a:xfrm>
              <a:off x="2473" y="744"/>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a:t>
              </a:r>
              <a:endParaRPr lang="en-US" sz="2400" smtClean="0">
                <a:solidFill>
                  <a:srgbClr val="FFFFFF"/>
                </a:solidFill>
              </a:endParaRPr>
            </a:p>
          </p:txBody>
        </p:sp>
        <p:sp>
          <p:nvSpPr>
            <p:cNvPr id="110697" name="Rectangle 60"/>
            <p:cNvSpPr>
              <a:spLocks noChangeArrowheads="1"/>
            </p:cNvSpPr>
            <p:nvPr/>
          </p:nvSpPr>
          <p:spPr bwMode="auto">
            <a:xfrm>
              <a:off x="2498" y="80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4</a:t>
              </a:r>
              <a:endParaRPr lang="en-US" sz="2400" smtClean="0">
                <a:solidFill>
                  <a:srgbClr val="FFFFFF"/>
                </a:solidFill>
              </a:endParaRPr>
            </a:p>
          </p:txBody>
        </p:sp>
        <p:sp>
          <p:nvSpPr>
            <p:cNvPr id="110698" name="Rectangle 61"/>
            <p:cNvSpPr>
              <a:spLocks noChangeArrowheads="1"/>
            </p:cNvSpPr>
            <p:nvPr/>
          </p:nvSpPr>
          <p:spPr bwMode="auto">
            <a:xfrm>
              <a:off x="2745" y="517"/>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99" name="Rectangle 62"/>
            <p:cNvSpPr>
              <a:spLocks noChangeArrowheads="1"/>
            </p:cNvSpPr>
            <p:nvPr/>
          </p:nvSpPr>
          <p:spPr bwMode="auto">
            <a:xfrm>
              <a:off x="2787" y="491"/>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a:t>
              </a:r>
              <a:endParaRPr lang="en-US" sz="2400" smtClean="0">
                <a:solidFill>
                  <a:srgbClr val="FFFFFF"/>
                </a:solidFill>
              </a:endParaRPr>
            </a:p>
          </p:txBody>
        </p:sp>
        <p:sp>
          <p:nvSpPr>
            <p:cNvPr id="110700" name="Rectangle 63"/>
            <p:cNvSpPr>
              <a:spLocks noChangeArrowheads="1"/>
            </p:cNvSpPr>
            <p:nvPr/>
          </p:nvSpPr>
          <p:spPr bwMode="auto">
            <a:xfrm>
              <a:off x="2813" y="555"/>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5</a:t>
              </a:r>
              <a:endParaRPr lang="en-US" sz="2400" smtClean="0">
                <a:solidFill>
                  <a:srgbClr val="FFFFFF"/>
                </a:solidFill>
              </a:endParaRPr>
            </a:p>
          </p:txBody>
        </p:sp>
      </p:grpSp>
      <p:sp>
        <p:nvSpPr>
          <p:cNvPr id="110594" name="Rectangle 64"/>
          <p:cNvSpPr>
            <a:spLocks noChangeArrowheads="1"/>
          </p:cNvSpPr>
          <p:nvPr/>
        </p:nvSpPr>
        <p:spPr bwMode="auto">
          <a:xfrm rot="-5400000">
            <a:off x="609762" y="4735742"/>
            <a:ext cx="5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CA125</a:t>
            </a:r>
            <a:endParaRPr lang="en-US" sz="2400" smtClean="0">
              <a:solidFill>
                <a:srgbClr val="FFFFFF"/>
              </a:solidFill>
            </a:endParaRPr>
          </a:p>
        </p:txBody>
      </p:sp>
      <p:sp>
        <p:nvSpPr>
          <p:cNvPr id="110595" name="Rectangle 65"/>
          <p:cNvSpPr>
            <a:spLocks noChangeArrowheads="1"/>
          </p:cNvSpPr>
          <p:nvPr/>
        </p:nvSpPr>
        <p:spPr bwMode="auto">
          <a:xfrm>
            <a:off x="1570040" y="3817938"/>
            <a:ext cx="3144837" cy="190817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596" name="Rectangle 66"/>
          <p:cNvSpPr>
            <a:spLocks noChangeArrowheads="1"/>
          </p:cNvSpPr>
          <p:nvPr/>
        </p:nvSpPr>
        <p:spPr bwMode="auto">
          <a:xfrm>
            <a:off x="1570040" y="5732464"/>
            <a:ext cx="3144837" cy="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66"/>
              </a:solidFill>
              <a:latin typeface="Arial Unicode MS" charset="0"/>
            </a:endParaRPr>
          </a:p>
        </p:txBody>
      </p:sp>
      <p:sp>
        <p:nvSpPr>
          <p:cNvPr id="110597" name="Line 67"/>
          <p:cNvSpPr>
            <a:spLocks noChangeShapeType="1"/>
          </p:cNvSpPr>
          <p:nvPr/>
        </p:nvSpPr>
        <p:spPr bwMode="auto">
          <a:xfrm flipV="1">
            <a:off x="1679575" y="5734050"/>
            <a:ext cx="1588" cy="76200"/>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598" name="Line 68"/>
          <p:cNvSpPr>
            <a:spLocks noChangeShapeType="1"/>
          </p:cNvSpPr>
          <p:nvPr/>
        </p:nvSpPr>
        <p:spPr bwMode="auto">
          <a:xfrm flipV="1">
            <a:off x="2409825" y="5734050"/>
            <a:ext cx="1588" cy="76200"/>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599" name="Line 69"/>
          <p:cNvSpPr>
            <a:spLocks noChangeShapeType="1"/>
          </p:cNvSpPr>
          <p:nvPr/>
        </p:nvSpPr>
        <p:spPr bwMode="auto">
          <a:xfrm flipV="1">
            <a:off x="3143250" y="5734050"/>
            <a:ext cx="1588" cy="76200"/>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00" name="Line 70"/>
          <p:cNvSpPr>
            <a:spLocks noChangeShapeType="1"/>
          </p:cNvSpPr>
          <p:nvPr/>
        </p:nvSpPr>
        <p:spPr bwMode="auto">
          <a:xfrm flipV="1">
            <a:off x="3873500" y="5734050"/>
            <a:ext cx="1588" cy="76200"/>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01" name="Line 71"/>
          <p:cNvSpPr>
            <a:spLocks noChangeShapeType="1"/>
          </p:cNvSpPr>
          <p:nvPr/>
        </p:nvSpPr>
        <p:spPr bwMode="auto">
          <a:xfrm flipV="1">
            <a:off x="4606925" y="5734050"/>
            <a:ext cx="1588" cy="76200"/>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02" name="Rectangle 72"/>
          <p:cNvSpPr>
            <a:spLocks noChangeArrowheads="1"/>
          </p:cNvSpPr>
          <p:nvPr/>
        </p:nvSpPr>
        <p:spPr bwMode="auto">
          <a:xfrm>
            <a:off x="1628776" y="5983289"/>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0</a:t>
            </a:r>
            <a:endParaRPr lang="en-US" sz="2400" smtClean="0">
              <a:solidFill>
                <a:srgbClr val="FFFFFF"/>
              </a:solidFill>
            </a:endParaRPr>
          </a:p>
        </p:txBody>
      </p:sp>
      <p:sp>
        <p:nvSpPr>
          <p:cNvPr id="110603" name="Rectangle 73"/>
          <p:cNvSpPr>
            <a:spLocks noChangeArrowheads="1"/>
          </p:cNvSpPr>
          <p:nvPr/>
        </p:nvSpPr>
        <p:spPr bwMode="auto">
          <a:xfrm>
            <a:off x="2359026" y="5983289"/>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3</a:t>
            </a:r>
            <a:endParaRPr lang="en-US" sz="2400" smtClean="0">
              <a:solidFill>
                <a:srgbClr val="FFFFFF"/>
              </a:solidFill>
            </a:endParaRPr>
          </a:p>
        </p:txBody>
      </p:sp>
      <p:sp>
        <p:nvSpPr>
          <p:cNvPr id="110604" name="Rectangle 74"/>
          <p:cNvSpPr>
            <a:spLocks noChangeArrowheads="1"/>
          </p:cNvSpPr>
          <p:nvPr/>
        </p:nvSpPr>
        <p:spPr bwMode="auto">
          <a:xfrm>
            <a:off x="3090864" y="5983289"/>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6</a:t>
            </a:r>
            <a:endParaRPr lang="en-US" sz="2400" smtClean="0">
              <a:solidFill>
                <a:srgbClr val="FFFFFF"/>
              </a:solidFill>
            </a:endParaRPr>
          </a:p>
        </p:txBody>
      </p:sp>
      <p:sp>
        <p:nvSpPr>
          <p:cNvPr id="110605" name="Rectangle 75"/>
          <p:cNvSpPr>
            <a:spLocks noChangeArrowheads="1"/>
          </p:cNvSpPr>
          <p:nvPr/>
        </p:nvSpPr>
        <p:spPr bwMode="auto">
          <a:xfrm>
            <a:off x="3822701" y="5983289"/>
            <a:ext cx="9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9</a:t>
            </a:r>
            <a:endParaRPr lang="en-US" sz="2400" smtClean="0">
              <a:solidFill>
                <a:srgbClr val="FFFFFF"/>
              </a:solidFill>
            </a:endParaRPr>
          </a:p>
        </p:txBody>
      </p:sp>
      <p:sp>
        <p:nvSpPr>
          <p:cNvPr id="110606" name="Rectangle 76"/>
          <p:cNvSpPr>
            <a:spLocks noChangeArrowheads="1"/>
          </p:cNvSpPr>
          <p:nvPr/>
        </p:nvSpPr>
        <p:spPr bwMode="auto">
          <a:xfrm>
            <a:off x="4503739" y="5983289"/>
            <a:ext cx="199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12</a:t>
            </a:r>
            <a:endParaRPr lang="en-US" sz="2400" smtClean="0">
              <a:solidFill>
                <a:srgbClr val="FFFFFF"/>
              </a:solidFill>
            </a:endParaRPr>
          </a:p>
        </p:txBody>
      </p:sp>
      <p:sp>
        <p:nvSpPr>
          <p:cNvPr id="110607" name="Rectangle 77"/>
          <p:cNvSpPr>
            <a:spLocks noChangeArrowheads="1"/>
          </p:cNvSpPr>
          <p:nvPr/>
        </p:nvSpPr>
        <p:spPr bwMode="auto">
          <a:xfrm>
            <a:off x="1555750" y="3810001"/>
            <a:ext cx="14288" cy="1924050"/>
          </a:xfrm>
          <a:prstGeom prst="rect">
            <a:avLst/>
          </a:prstGeom>
          <a:solidFill>
            <a:srgbClr val="000000"/>
          </a:solidFill>
          <a:ln w="15875">
            <a:solidFill>
              <a:schemeClr val="bg1"/>
            </a:solidFill>
            <a:miter lim="800000"/>
            <a:headEnd/>
            <a:tailEnd/>
          </a:ln>
        </p:spPr>
        <p:txBody>
          <a:bodyPr/>
          <a:lstStyle/>
          <a:p>
            <a:pPr eaLnBrk="1" hangingPunct="1"/>
            <a:endParaRPr lang="en-US" sz="2400" smtClean="0">
              <a:solidFill>
                <a:srgbClr val="FFFF66"/>
              </a:solidFill>
              <a:latin typeface="Arial Unicode MS" charset="0"/>
            </a:endParaRPr>
          </a:p>
        </p:txBody>
      </p:sp>
      <p:sp>
        <p:nvSpPr>
          <p:cNvPr id="110608" name="Line 78"/>
          <p:cNvSpPr>
            <a:spLocks noChangeShapeType="1"/>
          </p:cNvSpPr>
          <p:nvPr/>
        </p:nvSpPr>
        <p:spPr bwMode="auto">
          <a:xfrm>
            <a:off x="1484315" y="5553076"/>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09" name="Line 79"/>
          <p:cNvSpPr>
            <a:spLocks noChangeShapeType="1"/>
          </p:cNvSpPr>
          <p:nvPr/>
        </p:nvSpPr>
        <p:spPr bwMode="auto">
          <a:xfrm>
            <a:off x="1484315" y="5132388"/>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10" name="Line 80"/>
          <p:cNvSpPr>
            <a:spLocks noChangeShapeType="1"/>
          </p:cNvSpPr>
          <p:nvPr/>
        </p:nvSpPr>
        <p:spPr bwMode="auto">
          <a:xfrm>
            <a:off x="1484315" y="4832351"/>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11" name="Line 81"/>
          <p:cNvSpPr>
            <a:spLocks noChangeShapeType="1"/>
          </p:cNvSpPr>
          <p:nvPr/>
        </p:nvSpPr>
        <p:spPr bwMode="auto">
          <a:xfrm>
            <a:off x="1484315" y="4413251"/>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12" name="Line 82"/>
          <p:cNvSpPr>
            <a:spLocks noChangeShapeType="1"/>
          </p:cNvSpPr>
          <p:nvPr/>
        </p:nvSpPr>
        <p:spPr bwMode="auto">
          <a:xfrm>
            <a:off x="1484315" y="4113214"/>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13" name="Line 83"/>
          <p:cNvSpPr>
            <a:spLocks noChangeShapeType="1"/>
          </p:cNvSpPr>
          <p:nvPr/>
        </p:nvSpPr>
        <p:spPr bwMode="auto">
          <a:xfrm>
            <a:off x="1484315" y="3881439"/>
            <a:ext cx="77787" cy="1588"/>
          </a:xfrm>
          <a:prstGeom prst="line">
            <a:avLst/>
          </a:prstGeom>
          <a:noFill/>
          <a:ln w="4763">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grpSp>
        <p:nvGrpSpPr>
          <p:cNvPr id="110614" name="Group 84"/>
          <p:cNvGrpSpPr>
            <a:grpSpLocks/>
          </p:cNvGrpSpPr>
          <p:nvPr/>
        </p:nvGrpSpPr>
        <p:grpSpPr bwMode="auto">
          <a:xfrm>
            <a:off x="1219201" y="3810000"/>
            <a:ext cx="200025" cy="1889125"/>
            <a:chOff x="768" y="2459"/>
            <a:chExt cx="126" cy="1190"/>
          </a:xfrm>
        </p:grpSpPr>
        <p:sp>
          <p:nvSpPr>
            <p:cNvPr id="110645" name="Rectangle 85"/>
            <p:cNvSpPr>
              <a:spLocks noChangeArrowheads="1"/>
            </p:cNvSpPr>
            <p:nvPr/>
          </p:nvSpPr>
          <p:spPr bwMode="auto">
            <a:xfrm>
              <a:off x="768" y="351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5</a:t>
              </a:r>
              <a:endParaRPr lang="en-US" sz="2400" smtClean="0">
                <a:solidFill>
                  <a:srgbClr val="FFFFFF"/>
                </a:solidFill>
              </a:endParaRPr>
            </a:p>
          </p:txBody>
        </p:sp>
        <p:sp>
          <p:nvSpPr>
            <p:cNvPr id="110646" name="Rectangle 86"/>
            <p:cNvSpPr>
              <a:spLocks noChangeArrowheads="1"/>
            </p:cNvSpPr>
            <p:nvPr/>
          </p:nvSpPr>
          <p:spPr bwMode="auto">
            <a:xfrm>
              <a:off x="768" y="324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8</a:t>
              </a:r>
              <a:endParaRPr lang="en-US" sz="2400" smtClean="0">
                <a:solidFill>
                  <a:srgbClr val="FFFFFF"/>
                </a:solidFill>
              </a:endParaRPr>
            </a:p>
          </p:txBody>
        </p:sp>
        <p:sp>
          <p:nvSpPr>
            <p:cNvPr id="110647" name="Rectangle 87"/>
            <p:cNvSpPr>
              <a:spLocks noChangeArrowheads="1"/>
            </p:cNvSpPr>
            <p:nvPr/>
          </p:nvSpPr>
          <p:spPr bwMode="auto">
            <a:xfrm>
              <a:off x="768" y="3059"/>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10</a:t>
              </a:r>
              <a:endParaRPr lang="en-US" sz="2400" smtClean="0">
                <a:solidFill>
                  <a:srgbClr val="FFFFFF"/>
                </a:solidFill>
              </a:endParaRPr>
            </a:p>
          </p:txBody>
        </p:sp>
        <p:sp>
          <p:nvSpPr>
            <p:cNvPr id="110648" name="Rectangle 88"/>
            <p:cNvSpPr>
              <a:spLocks noChangeArrowheads="1"/>
            </p:cNvSpPr>
            <p:nvPr/>
          </p:nvSpPr>
          <p:spPr bwMode="auto">
            <a:xfrm>
              <a:off x="768" y="2795"/>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15</a:t>
              </a:r>
              <a:endParaRPr lang="en-US" sz="2400" smtClean="0">
                <a:solidFill>
                  <a:srgbClr val="FFFFFF"/>
                </a:solidFill>
              </a:endParaRPr>
            </a:p>
          </p:txBody>
        </p:sp>
        <p:sp>
          <p:nvSpPr>
            <p:cNvPr id="110649" name="Rectangle 89"/>
            <p:cNvSpPr>
              <a:spLocks noChangeArrowheads="1"/>
            </p:cNvSpPr>
            <p:nvPr/>
          </p:nvSpPr>
          <p:spPr bwMode="auto">
            <a:xfrm>
              <a:off x="768" y="2606"/>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20</a:t>
              </a:r>
              <a:endParaRPr lang="en-US" sz="2400" smtClean="0">
                <a:solidFill>
                  <a:srgbClr val="FFFFFF"/>
                </a:solidFill>
              </a:endParaRPr>
            </a:p>
          </p:txBody>
        </p:sp>
        <p:sp>
          <p:nvSpPr>
            <p:cNvPr id="110650" name="Rectangle 90"/>
            <p:cNvSpPr>
              <a:spLocks noChangeArrowheads="1"/>
            </p:cNvSpPr>
            <p:nvPr/>
          </p:nvSpPr>
          <p:spPr bwMode="auto">
            <a:xfrm>
              <a:off x="768" y="2459"/>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25</a:t>
              </a:r>
              <a:endParaRPr lang="en-US" sz="2400" smtClean="0">
                <a:solidFill>
                  <a:srgbClr val="FFFFFF"/>
                </a:solidFill>
              </a:endParaRPr>
            </a:p>
          </p:txBody>
        </p:sp>
      </p:grpSp>
      <p:sp>
        <p:nvSpPr>
          <p:cNvPr id="110615" name="Freeform 91"/>
          <p:cNvSpPr>
            <a:spLocks/>
          </p:cNvSpPr>
          <p:nvPr/>
        </p:nvSpPr>
        <p:spPr bwMode="auto">
          <a:xfrm>
            <a:off x="1676400" y="4038601"/>
            <a:ext cx="2927350" cy="1039813"/>
          </a:xfrm>
          <a:custGeom>
            <a:avLst/>
            <a:gdLst>
              <a:gd name="T0" fmla="*/ 0 w 1844"/>
              <a:gd name="T1" fmla="*/ 2147483647 h 655"/>
              <a:gd name="T2" fmla="*/ 2147483647 w 1844"/>
              <a:gd name="T3" fmla="*/ 2147483647 h 655"/>
              <a:gd name="T4" fmla="*/ 2147483647 w 1844"/>
              <a:gd name="T5" fmla="*/ 2147483647 h 655"/>
              <a:gd name="T6" fmla="*/ 2147483647 w 1844"/>
              <a:gd name="T7" fmla="*/ 2147483647 h 655"/>
              <a:gd name="T8" fmla="*/ 2147483647 w 1844"/>
              <a:gd name="T9" fmla="*/ 0 h 655"/>
              <a:gd name="T10" fmla="*/ 0 60000 65536"/>
              <a:gd name="T11" fmla="*/ 0 60000 65536"/>
              <a:gd name="T12" fmla="*/ 0 60000 65536"/>
              <a:gd name="T13" fmla="*/ 0 60000 65536"/>
              <a:gd name="T14" fmla="*/ 0 60000 65536"/>
              <a:gd name="T15" fmla="*/ 0 w 1844"/>
              <a:gd name="T16" fmla="*/ 0 h 655"/>
              <a:gd name="T17" fmla="*/ 1844 w 1844"/>
              <a:gd name="T18" fmla="*/ 655 h 655"/>
            </a:gdLst>
            <a:ahLst/>
            <a:cxnLst>
              <a:cxn ang="T10">
                <a:pos x="T0" y="T1"/>
              </a:cxn>
              <a:cxn ang="T11">
                <a:pos x="T2" y="T3"/>
              </a:cxn>
              <a:cxn ang="T12">
                <a:pos x="T4" y="T5"/>
              </a:cxn>
              <a:cxn ang="T13">
                <a:pos x="T6" y="T7"/>
              </a:cxn>
              <a:cxn ang="T14">
                <a:pos x="T8" y="T9"/>
              </a:cxn>
            </a:cxnLst>
            <a:rect l="T15" t="T16" r="T17" b="T18"/>
            <a:pathLst>
              <a:path w="1844" h="655">
                <a:moveTo>
                  <a:pt x="0" y="655"/>
                </a:moveTo>
                <a:lnTo>
                  <a:pt x="460" y="655"/>
                </a:lnTo>
                <a:lnTo>
                  <a:pt x="922" y="655"/>
                </a:lnTo>
                <a:lnTo>
                  <a:pt x="1382" y="328"/>
                </a:lnTo>
                <a:lnTo>
                  <a:pt x="1844" y="0"/>
                </a:lnTo>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16" name="Oval 92"/>
          <p:cNvSpPr>
            <a:spLocks noChangeArrowheads="1"/>
          </p:cNvSpPr>
          <p:nvPr/>
        </p:nvSpPr>
        <p:spPr bwMode="auto">
          <a:xfrm>
            <a:off x="1644650" y="4610100"/>
            <a:ext cx="69850" cy="66676"/>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17" name="Oval 93"/>
          <p:cNvSpPr>
            <a:spLocks noChangeArrowheads="1"/>
          </p:cNvSpPr>
          <p:nvPr/>
        </p:nvSpPr>
        <p:spPr bwMode="auto">
          <a:xfrm>
            <a:off x="2374900" y="5421314"/>
            <a:ext cx="69850" cy="68262"/>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18" name="Oval 94"/>
          <p:cNvSpPr>
            <a:spLocks noChangeArrowheads="1"/>
          </p:cNvSpPr>
          <p:nvPr/>
        </p:nvSpPr>
        <p:spPr bwMode="auto">
          <a:xfrm>
            <a:off x="3108325" y="4700589"/>
            <a:ext cx="69850" cy="66676"/>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19" name="Oval 95"/>
          <p:cNvSpPr>
            <a:spLocks noChangeArrowheads="1"/>
          </p:cNvSpPr>
          <p:nvPr/>
        </p:nvSpPr>
        <p:spPr bwMode="auto">
          <a:xfrm>
            <a:off x="3838575" y="4378326"/>
            <a:ext cx="69850" cy="68263"/>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20" name="Oval 96"/>
          <p:cNvSpPr>
            <a:spLocks noChangeArrowheads="1"/>
          </p:cNvSpPr>
          <p:nvPr/>
        </p:nvSpPr>
        <p:spPr bwMode="auto">
          <a:xfrm>
            <a:off x="4572002" y="3846513"/>
            <a:ext cx="68263" cy="68262"/>
          </a:xfrm>
          <a:prstGeom prst="ellipse">
            <a:avLst/>
          </a:prstGeom>
          <a:solidFill>
            <a:srgbClr val="FF0000"/>
          </a:solidFill>
          <a:ln w="0">
            <a:solidFill>
              <a:srgbClr val="FF0000"/>
            </a:solidFill>
            <a:round/>
            <a:headEnd/>
            <a:tailEnd/>
          </a:ln>
        </p:spPr>
        <p:txBody>
          <a:bodyPr/>
          <a:lstStyle/>
          <a:p>
            <a:pPr eaLnBrk="1" hangingPunct="1"/>
            <a:endParaRPr lang="en-US" sz="2400" smtClean="0">
              <a:solidFill>
                <a:srgbClr val="FFFF66"/>
              </a:solidFill>
              <a:latin typeface="Arial Unicode MS" charset="0"/>
            </a:endParaRPr>
          </a:p>
        </p:txBody>
      </p:sp>
      <p:sp>
        <p:nvSpPr>
          <p:cNvPr id="110621" name="Rectangle 97"/>
          <p:cNvSpPr>
            <a:spLocks noChangeArrowheads="1"/>
          </p:cNvSpPr>
          <p:nvPr/>
        </p:nvSpPr>
        <p:spPr bwMode="auto">
          <a:xfrm>
            <a:off x="2514602" y="6213475"/>
            <a:ext cx="12205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smtClean="0">
                <a:solidFill>
                  <a:srgbClr val="FFFFFF"/>
                </a:solidFill>
              </a:rPr>
              <a:t>Time in Months</a:t>
            </a:r>
            <a:endParaRPr lang="en-US" sz="2400" smtClean="0">
              <a:solidFill>
                <a:srgbClr val="FFFFFF"/>
              </a:solidFill>
            </a:endParaRPr>
          </a:p>
        </p:txBody>
      </p:sp>
      <p:sp>
        <p:nvSpPr>
          <p:cNvPr id="110622" name="Freeform 98"/>
          <p:cNvSpPr>
            <a:spLocks/>
          </p:cNvSpPr>
          <p:nvPr/>
        </p:nvSpPr>
        <p:spPr bwMode="auto">
          <a:xfrm>
            <a:off x="1595440" y="4643437"/>
            <a:ext cx="84137" cy="425450"/>
          </a:xfrm>
          <a:custGeom>
            <a:avLst/>
            <a:gdLst>
              <a:gd name="T0" fmla="*/ 2147483647 w 53"/>
              <a:gd name="T1" fmla="*/ 0 h 268"/>
              <a:gd name="T2" fmla="*/ 2147483647 w 53"/>
              <a:gd name="T3" fmla="*/ 2147483647 h 268"/>
              <a:gd name="T4" fmla="*/ 0 w 53"/>
              <a:gd name="T5" fmla="*/ 2147483647 h 268"/>
              <a:gd name="T6" fmla="*/ 0 60000 65536"/>
              <a:gd name="T7" fmla="*/ 0 60000 65536"/>
              <a:gd name="T8" fmla="*/ 0 60000 65536"/>
              <a:gd name="T9" fmla="*/ 0 w 53"/>
              <a:gd name="T10" fmla="*/ 0 h 268"/>
              <a:gd name="T11" fmla="*/ 53 w 53"/>
              <a:gd name="T12" fmla="*/ 268 h 268"/>
            </a:gdLst>
            <a:ahLst/>
            <a:cxnLst>
              <a:cxn ang="T6">
                <a:pos x="T0" y="T1"/>
              </a:cxn>
              <a:cxn ang="T7">
                <a:pos x="T2" y="T3"/>
              </a:cxn>
              <a:cxn ang="T8">
                <a:pos x="T4" y="T5"/>
              </a:cxn>
            </a:cxnLst>
            <a:rect l="T9" t="T10" r="T11" b="T12"/>
            <a:pathLst>
              <a:path w="53" h="268">
                <a:moveTo>
                  <a:pt x="53" y="0"/>
                </a:moveTo>
                <a:lnTo>
                  <a:pt x="53" y="268"/>
                </a:lnTo>
                <a:lnTo>
                  <a:pt x="0" y="217"/>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23" name="Line 99"/>
          <p:cNvSpPr>
            <a:spLocks noChangeShapeType="1"/>
          </p:cNvSpPr>
          <p:nvPr/>
        </p:nvSpPr>
        <p:spPr bwMode="auto">
          <a:xfrm flipH="1">
            <a:off x="1679575" y="4987927"/>
            <a:ext cx="82550" cy="809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24" name="Freeform 100"/>
          <p:cNvSpPr>
            <a:spLocks/>
          </p:cNvSpPr>
          <p:nvPr/>
        </p:nvSpPr>
        <p:spPr bwMode="auto">
          <a:xfrm>
            <a:off x="2409825" y="5068888"/>
            <a:ext cx="84138" cy="387350"/>
          </a:xfrm>
          <a:custGeom>
            <a:avLst/>
            <a:gdLst>
              <a:gd name="T0" fmla="*/ 0 w 53"/>
              <a:gd name="T1" fmla="*/ 2147483647 h 244"/>
              <a:gd name="T2" fmla="*/ 0 w 53"/>
              <a:gd name="T3" fmla="*/ 0 h 244"/>
              <a:gd name="T4" fmla="*/ 2147483647 w 53"/>
              <a:gd name="T5" fmla="*/ 2147483647 h 244"/>
              <a:gd name="T6" fmla="*/ 0 60000 65536"/>
              <a:gd name="T7" fmla="*/ 0 60000 65536"/>
              <a:gd name="T8" fmla="*/ 0 60000 65536"/>
              <a:gd name="T9" fmla="*/ 0 w 53"/>
              <a:gd name="T10" fmla="*/ 0 h 244"/>
              <a:gd name="T11" fmla="*/ 53 w 53"/>
              <a:gd name="T12" fmla="*/ 244 h 244"/>
            </a:gdLst>
            <a:ahLst/>
            <a:cxnLst>
              <a:cxn ang="T6">
                <a:pos x="T0" y="T1"/>
              </a:cxn>
              <a:cxn ang="T7">
                <a:pos x="T2" y="T3"/>
              </a:cxn>
              <a:cxn ang="T8">
                <a:pos x="T4" y="T5"/>
              </a:cxn>
            </a:cxnLst>
            <a:rect l="T9" t="T10" r="T11" b="T12"/>
            <a:pathLst>
              <a:path w="53" h="244">
                <a:moveTo>
                  <a:pt x="0" y="244"/>
                </a:moveTo>
                <a:lnTo>
                  <a:pt x="0" y="0"/>
                </a:lnTo>
                <a:lnTo>
                  <a:pt x="53" y="5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25" name="Line 101"/>
          <p:cNvSpPr>
            <a:spLocks noChangeShapeType="1"/>
          </p:cNvSpPr>
          <p:nvPr/>
        </p:nvSpPr>
        <p:spPr bwMode="auto">
          <a:xfrm flipV="1">
            <a:off x="2327275" y="5068889"/>
            <a:ext cx="82550" cy="793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26" name="Freeform 102"/>
          <p:cNvSpPr>
            <a:spLocks/>
          </p:cNvSpPr>
          <p:nvPr/>
        </p:nvSpPr>
        <p:spPr bwMode="auto">
          <a:xfrm>
            <a:off x="3059115" y="4733926"/>
            <a:ext cx="84137" cy="334963"/>
          </a:xfrm>
          <a:custGeom>
            <a:avLst/>
            <a:gdLst>
              <a:gd name="T0" fmla="*/ 2147483647 w 53"/>
              <a:gd name="T1" fmla="*/ 0 h 211"/>
              <a:gd name="T2" fmla="*/ 2147483647 w 53"/>
              <a:gd name="T3" fmla="*/ 2147483647 h 211"/>
              <a:gd name="T4" fmla="*/ 0 w 53"/>
              <a:gd name="T5" fmla="*/ 2147483647 h 211"/>
              <a:gd name="T6" fmla="*/ 0 60000 65536"/>
              <a:gd name="T7" fmla="*/ 0 60000 65536"/>
              <a:gd name="T8" fmla="*/ 0 60000 65536"/>
              <a:gd name="T9" fmla="*/ 0 w 53"/>
              <a:gd name="T10" fmla="*/ 0 h 211"/>
              <a:gd name="T11" fmla="*/ 53 w 53"/>
              <a:gd name="T12" fmla="*/ 211 h 211"/>
            </a:gdLst>
            <a:ahLst/>
            <a:cxnLst>
              <a:cxn ang="T6">
                <a:pos x="T0" y="T1"/>
              </a:cxn>
              <a:cxn ang="T7">
                <a:pos x="T2" y="T3"/>
              </a:cxn>
              <a:cxn ang="T8">
                <a:pos x="T4" y="T5"/>
              </a:cxn>
            </a:cxnLst>
            <a:rect l="T9" t="T10" r="T11" b="T12"/>
            <a:pathLst>
              <a:path w="53" h="211">
                <a:moveTo>
                  <a:pt x="53" y="0"/>
                </a:moveTo>
                <a:lnTo>
                  <a:pt x="53" y="211"/>
                </a:lnTo>
                <a:lnTo>
                  <a:pt x="0" y="160"/>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27" name="Line 103"/>
          <p:cNvSpPr>
            <a:spLocks noChangeShapeType="1"/>
          </p:cNvSpPr>
          <p:nvPr/>
        </p:nvSpPr>
        <p:spPr bwMode="auto">
          <a:xfrm flipH="1">
            <a:off x="3143252" y="4987927"/>
            <a:ext cx="80963" cy="809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28" name="Freeform 104"/>
          <p:cNvSpPr>
            <a:spLocks/>
          </p:cNvSpPr>
          <p:nvPr/>
        </p:nvSpPr>
        <p:spPr bwMode="auto">
          <a:xfrm>
            <a:off x="3790950" y="4413252"/>
            <a:ext cx="82550" cy="136525"/>
          </a:xfrm>
          <a:custGeom>
            <a:avLst/>
            <a:gdLst>
              <a:gd name="T0" fmla="*/ 2147483647 w 52"/>
              <a:gd name="T1" fmla="*/ 0 h 86"/>
              <a:gd name="T2" fmla="*/ 2147483647 w 52"/>
              <a:gd name="T3" fmla="*/ 2147483647 h 86"/>
              <a:gd name="T4" fmla="*/ 0 w 52"/>
              <a:gd name="T5" fmla="*/ 2147483647 h 86"/>
              <a:gd name="T6" fmla="*/ 0 60000 65536"/>
              <a:gd name="T7" fmla="*/ 0 60000 65536"/>
              <a:gd name="T8" fmla="*/ 0 60000 65536"/>
              <a:gd name="T9" fmla="*/ 0 w 52"/>
              <a:gd name="T10" fmla="*/ 0 h 86"/>
              <a:gd name="T11" fmla="*/ 52 w 52"/>
              <a:gd name="T12" fmla="*/ 86 h 86"/>
            </a:gdLst>
            <a:ahLst/>
            <a:cxnLst>
              <a:cxn ang="T6">
                <a:pos x="T0" y="T1"/>
              </a:cxn>
              <a:cxn ang="T7">
                <a:pos x="T2" y="T3"/>
              </a:cxn>
              <a:cxn ang="T8">
                <a:pos x="T4" y="T5"/>
              </a:cxn>
            </a:cxnLst>
            <a:rect l="T9" t="T10" r="T11" b="T12"/>
            <a:pathLst>
              <a:path w="52" h="86">
                <a:moveTo>
                  <a:pt x="52" y="0"/>
                </a:moveTo>
                <a:lnTo>
                  <a:pt x="52" y="86"/>
                </a:lnTo>
                <a:lnTo>
                  <a:pt x="0" y="34"/>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29" name="Line 105"/>
          <p:cNvSpPr>
            <a:spLocks noChangeShapeType="1"/>
          </p:cNvSpPr>
          <p:nvPr/>
        </p:nvSpPr>
        <p:spPr bwMode="auto">
          <a:xfrm flipH="1">
            <a:off x="3873500" y="4467225"/>
            <a:ext cx="84138" cy="825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30" name="Freeform 106"/>
          <p:cNvSpPr>
            <a:spLocks/>
          </p:cNvSpPr>
          <p:nvPr/>
        </p:nvSpPr>
        <p:spPr bwMode="auto">
          <a:xfrm>
            <a:off x="4522790" y="3881439"/>
            <a:ext cx="84137" cy="147637"/>
          </a:xfrm>
          <a:custGeom>
            <a:avLst/>
            <a:gdLst>
              <a:gd name="T0" fmla="*/ 2147483647 w 53"/>
              <a:gd name="T1" fmla="*/ 0 h 93"/>
              <a:gd name="T2" fmla="*/ 2147483647 w 53"/>
              <a:gd name="T3" fmla="*/ 2147483647 h 93"/>
              <a:gd name="T4" fmla="*/ 0 w 53"/>
              <a:gd name="T5" fmla="*/ 2147483647 h 93"/>
              <a:gd name="T6" fmla="*/ 0 60000 65536"/>
              <a:gd name="T7" fmla="*/ 0 60000 65536"/>
              <a:gd name="T8" fmla="*/ 0 60000 65536"/>
              <a:gd name="T9" fmla="*/ 0 w 53"/>
              <a:gd name="T10" fmla="*/ 0 h 93"/>
              <a:gd name="T11" fmla="*/ 53 w 53"/>
              <a:gd name="T12" fmla="*/ 93 h 93"/>
            </a:gdLst>
            <a:ahLst/>
            <a:cxnLst>
              <a:cxn ang="T6">
                <a:pos x="T0" y="T1"/>
              </a:cxn>
              <a:cxn ang="T7">
                <a:pos x="T2" y="T3"/>
              </a:cxn>
              <a:cxn ang="T8">
                <a:pos x="T4" y="T5"/>
              </a:cxn>
            </a:cxnLst>
            <a:rect l="T9" t="T10" r="T11" b="T12"/>
            <a:pathLst>
              <a:path w="53" h="93">
                <a:moveTo>
                  <a:pt x="53" y="0"/>
                </a:moveTo>
                <a:lnTo>
                  <a:pt x="53" y="93"/>
                </a:lnTo>
                <a:lnTo>
                  <a:pt x="0" y="42"/>
                </a:lnTo>
              </a:path>
            </a:pathLst>
          </a:custGeom>
          <a:noFill/>
          <a:ln w="158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2400" smtClean="0">
              <a:solidFill>
                <a:srgbClr val="FFFF66"/>
              </a:solidFill>
              <a:latin typeface="Arial Unicode MS" charset="0"/>
            </a:endParaRPr>
          </a:p>
        </p:txBody>
      </p:sp>
      <p:sp>
        <p:nvSpPr>
          <p:cNvPr id="110631" name="Line 107"/>
          <p:cNvSpPr>
            <a:spLocks noChangeShapeType="1"/>
          </p:cNvSpPr>
          <p:nvPr/>
        </p:nvSpPr>
        <p:spPr bwMode="auto">
          <a:xfrm flipH="1">
            <a:off x="4606927" y="3948113"/>
            <a:ext cx="80963" cy="80962"/>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endParaRPr lang="en-US" sz="2400" smtClean="0">
              <a:solidFill>
                <a:srgbClr val="FFFF66"/>
              </a:solidFill>
              <a:latin typeface="Arial Unicode MS" charset="0"/>
            </a:endParaRPr>
          </a:p>
        </p:txBody>
      </p:sp>
      <p:sp>
        <p:nvSpPr>
          <p:cNvPr id="110632" name="Rectangle 108"/>
          <p:cNvSpPr>
            <a:spLocks noChangeArrowheads="1"/>
          </p:cNvSpPr>
          <p:nvPr/>
        </p:nvSpPr>
        <p:spPr bwMode="auto">
          <a:xfrm>
            <a:off x="1725613" y="4762502"/>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33" name="Rectangle 109"/>
          <p:cNvSpPr>
            <a:spLocks noChangeArrowheads="1"/>
          </p:cNvSpPr>
          <p:nvPr/>
        </p:nvSpPr>
        <p:spPr bwMode="auto">
          <a:xfrm>
            <a:off x="1792289" y="4824415"/>
            <a:ext cx="570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1</a:t>
            </a:r>
            <a:endParaRPr lang="en-US" sz="2400" smtClean="0">
              <a:solidFill>
                <a:srgbClr val="FFFFFF"/>
              </a:solidFill>
            </a:endParaRPr>
          </a:p>
        </p:txBody>
      </p:sp>
      <p:sp>
        <p:nvSpPr>
          <p:cNvPr id="110634" name="Rectangle 110"/>
          <p:cNvSpPr>
            <a:spLocks noChangeArrowheads="1"/>
          </p:cNvSpPr>
          <p:nvPr/>
        </p:nvSpPr>
        <p:spPr bwMode="auto">
          <a:xfrm>
            <a:off x="2514600" y="5257802"/>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35" name="Rectangle 111"/>
          <p:cNvSpPr>
            <a:spLocks noChangeArrowheads="1"/>
          </p:cNvSpPr>
          <p:nvPr/>
        </p:nvSpPr>
        <p:spPr bwMode="auto">
          <a:xfrm>
            <a:off x="2590801" y="5334001"/>
            <a:ext cx="570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2</a:t>
            </a:r>
            <a:endParaRPr lang="en-US" sz="2400" smtClean="0">
              <a:solidFill>
                <a:srgbClr val="FFFFFF"/>
              </a:solidFill>
            </a:endParaRPr>
          </a:p>
        </p:txBody>
      </p:sp>
      <p:sp>
        <p:nvSpPr>
          <p:cNvPr id="110636" name="Rectangle 112"/>
          <p:cNvSpPr>
            <a:spLocks noChangeArrowheads="1"/>
          </p:cNvSpPr>
          <p:nvPr/>
        </p:nvSpPr>
        <p:spPr bwMode="auto">
          <a:xfrm>
            <a:off x="3200400" y="4724402"/>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37" name="Rectangle 113"/>
          <p:cNvSpPr>
            <a:spLocks noChangeArrowheads="1"/>
          </p:cNvSpPr>
          <p:nvPr/>
        </p:nvSpPr>
        <p:spPr bwMode="auto">
          <a:xfrm>
            <a:off x="3251201" y="4800601"/>
            <a:ext cx="570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3</a:t>
            </a:r>
            <a:endParaRPr lang="en-US" sz="2400" smtClean="0">
              <a:solidFill>
                <a:srgbClr val="FFFFFF"/>
              </a:solidFill>
            </a:endParaRPr>
          </a:p>
        </p:txBody>
      </p:sp>
      <p:sp>
        <p:nvSpPr>
          <p:cNvPr id="110638" name="Rectangle 114"/>
          <p:cNvSpPr>
            <a:spLocks noChangeArrowheads="1"/>
          </p:cNvSpPr>
          <p:nvPr/>
        </p:nvSpPr>
        <p:spPr bwMode="auto">
          <a:xfrm>
            <a:off x="3886200" y="4098926"/>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39" name="Rectangle 115"/>
          <p:cNvSpPr>
            <a:spLocks noChangeArrowheads="1"/>
          </p:cNvSpPr>
          <p:nvPr/>
        </p:nvSpPr>
        <p:spPr bwMode="auto">
          <a:xfrm>
            <a:off x="3962401" y="4191001"/>
            <a:ext cx="570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4</a:t>
            </a:r>
            <a:endParaRPr lang="en-US" sz="2400" smtClean="0">
              <a:solidFill>
                <a:srgbClr val="FFFFFF"/>
              </a:solidFill>
            </a:endParaRPr>
          </a:p>
        </p:txBody>
      </p:sp>
      <p:sp>
        <p:nvSpPr>
          <p:cNvPr id="110640" name="Rectangle 116"/>
          <p:cNvSpPr>
            <a:spLocks noChangeArrowheads="1"/>
          </p:cNvSpPr>
          <p:nvPr/>
        </p:nvSpPr>
        <p:spPr bwMode="auto">
          <a:xfrm>
            <a:off x="4346575" y="3937002"/>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smtClean="0">
                <a:solidFill>
                  <a:srgbClr val="FFFFFF"/>
                </a:solidFill>
              </a:rPr>
              <a:t>z</a:t>
            </a:r>
            <a:endParaRPr lang="en-US" sz="2400" smtClean="0">
              <a:solidFill>
                <a:srgbClr val="FFFFFF"/>
              </a:solidFill>
            </a:endParaRPr>
          </a:p>
        </p:txBody>
      </p:sp>
      <p:sp>
        <p:nvSpPr>
          <p:cNvPr id="110641" name="Rectangle 117"/>
          <p:cNvSpPr>
            <a:spLocks noChangeArrowheads="1"/>
          </p:cNvSpPr>
          <p:nvPr/>
        </p:nvSpPr>
        <p:spPr bwMode="auto">
          <a:xfrm>
            <a:off x="4414838" y="3998914"/>
            <a:ext cx="641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smtClean="0">
                <a:solidFill>
                  <a:srgbClr val="FFFFFF"/>
                </a:solidFill>
              </a:rPr>
              <a:t>5</a:t>
            </a:r>
            <a:endParaRPr lang="en-US" sz="2400" smtClean="0">
              <a:solidFill>
                <a:srgbClr val="FFFFFF"/>
              </a:solidFill>
            </a:endParaRPr>
          </a:p>
        </p:txBody>
      </p:sp>
      <p:sp>
        <p:nvSpPr>
          <p:cNvPr id="110642" name="Text Box 118"/>
          <p:cNvSpPr txBox="1">
            <a:spLocks noChangeArrowheads="1"/>
          </p:cNvSpPr>
          <p:nvPr/>
        </p:nvSpPr>
        <p:spPr bwMode="auto">
          <a:xfrm>
            <a:off x="5105400" y="914400"/>
            <a:ext cx="4038600" cy="54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sz="1800" dirty="0" smtClean="0">
                <a:solidFill>
                  <a:srgbClr val="FFFFFF"/>
                </a:solidFill>
                <a:latin typeface="Arial" charset="0"/>
              </a:rPr>
              <a:t>Red Dots: CA125 Values</a:t>
            </a:r>
          </a:p>
          <a:p>
            <a:r>
              <a:rPr lang="en-US" sz="1800" dirty="0" smtClean="0">
                <a:solidFill>
                  <a:srgbClr val="FFFFFF"/>
                </a:solidFill>
                <a:latin typeface="Arial" charset="0"/>
              </a:rPr>
              <a:t>Green Line: Flat Pattern</a:t>
            </a:r>
          </a:p>
          <a:p>
            <a:r>
              <a:rPr lang="en-US" sz="1800" dirty="0" smtClean="0">
                <a:solidFill>
                  <a:srgbClr val="FFFFFF"/>
                </a:solidFill>
                <a:latin typeface="Arial" charset="0"/>
              </a:rPr>
              <a:t>Yellow Line: Elbow Pattern</a:t>
            </a:r>
          </a:p>
          <a:p>
            <a:endParaRPr lang="en-US" sz="1800" dirty="0" smtClean="0">
              <a:solidFill>
                <a:srgbClr val="FFFFFF"/>
              </a:solidFill>
              <a:latin typeface="Arial" charset="0"/>
            </a:endParaRPr>
          </a:p>
          <a:p>
            <a:r>
              <a:rPr lang="en-US" sz="1800" dirty="0" smtClean="0">
                <a:solidFill>
                  <a:srgbClr val="FFFFFF"/>
                </a:solidFill>
                <a:latin typeface="Arial" charset="0"/>
              </a:rPr>
              <a:t>Initial odds: From woman</a:t>
            </a:r>
            <a:r>
              <a:rPr lang="ja-JP" altLang="en-US" sz="1800" dirty="0" smtClean="0">
                <a:solidFill>
                  <a:srgbClr val="FFFFFF"/>
                </a:solidFill>
                <a:latin typeface="Arial" charset="0"/>
              </a:rPr>
              <a:t>’</a:t>
            </a:r>
            <a:r>
              <a:rPr lang="en-US" altLang="ja-JP" sz="1800" dirty="0" smtClean="0">
                <a:solidFill>
                  <a:srgbClr val="FFFFFF"/>
                </a:solidFill>
                <a:latin typeface="Arial" charset="0"/>
              </a:rPr>
              <a:t>s age</a:t>
            </a:r>
          </a:p>
          <a:p>
            <a:endParaRPr lang="en-US" sz="1800" dirty="0" smtClean="0">
              <a:solidFill>
                <a:srgbClr val="FFFFFF"/>
              </a:solidFill>
              <a:latin typeface="Arial" charset="0"/>
            </a:endParaRPr>
          </a:p>
          <a:p>
            <a:r>
              <a:rPr lang="en-US" sz="1800" dirty="0" smtClean="0">
                <a:solidFill>
                  <a:srgbClr val="FFFFFF"/>
                </a:solidFill>
                <a:latin typeface="Arial" charset="0"/>
              </a:rPr>
              <a:t>Z-values: Distance from Pattern to CA125 values. Smaller distance  implies pattern is more likely.</a:t>
            </a:r>
          </a:p>
          <a:p>
            <a:endParaRPr lang="en-US" sz="1800" dirty="0" smtClean="0">
              <a:solidFill>
                <a:srgbClr val="FFFFFF"/>
              </a:solidFill>
              <a:latin typeface="Arial" charset="0"/>
            </a:endParaRPr>
          </a:p>
          <a:p>
            <a:r>
              <a:rPr lang="en-US" sz="1800" dirty="0" smtClean="0">
                <a:solidFill>
                  <a:srgbClr val="FFFFFF"/>
                </a:solidFill>
                <a:latin typeface="Arial" charset="0"/>
              </a:rPr>
              <a:t>Final Distance: </a:t>
            </a:r>
          </a:p>
          <a:p>
            <a:pPr>
              <a:buFontTx/>
              <a:buChar char="•"/>
            </a:pPr>
            <a:r>
              <a:rPr lang="en-US" sz="1800" dirty="0" smtClean="0">
                <a:solidFill>
                  <a:srgbClr val="FFFFFF"/>
                </a:solidFill>
                <a:latin typeface="Arial" charset="0"/>
              </a:rPr>
              <a:t> Sum of squared Z values</a:t>
            </a:r>
          </a:p>
          <a:p>
            <a:pPr>
              <a:buFontTx/>
              <a:buChar char="•"/>
            </a:pPr>
            <a:r>
              <a:rPr lang="en-US" sz="1800" dirty="0" smtClean="0">
                <a:solidFill>
                  <a:srgbClr val="FFFFFF"/>
                </a:solidFill>
                <a:latin typeface="Arial" charset="0"/>
              </a:rPr>
              <a:t> Divided by CA125 variability </a:t>
            </a:r>
            <a:r>
              <a:rPr lang="en-US" sz="1800" dirty="0" err="1" smtClean="0">
                <a:latin typeface="Arial" charset="0"/>
              </a:rPr>
              <a:t>σ</a:t>
            </a:r>
            <a:r>
              <a:rPr lang="en-US" sz="2000" dirty="0" smtClean="0">
                <a:latin typeface="Arial" charset="0"/>
              </a:rPr>
              <a:t>*</a:t>
            </a:r>
            <a:endParaRPr lang="en-US" sz="1800" dirty="0" smtClean="0">
              <a:latin typeface="Arial" charset="0"/>
            </a:endParaRPr>
          </a:p>
          <a:p>
            <a:pPr>
              <a:buFontTx/>
              <a:buChar char="•"/>
            </a:pPr>
            <a:endParaRPr lang="en-US" sz="1800" dirty="0" smtClean="0">
              <a:solidFill>
                <a:srgbClr val="FFFFFF"/>
              </a:solidFill>
              <a:latin typeface="Arial" charset="0"/>
            </a:endParaRPr>
          </a:p>
          <a:p>
            <a:r>
              <a:rPr lang="en-US" sz="1800" dirty="0" smtClean="0">
                <a:solidFill>
                  <a:srgbClr val="FFFFFF"/>
                </a:solidFill>
                <a:latin typeface="Arial" charset="0"/>
              </a:rPr>
              <a:t>Odds: Ratio of average </a:t>
            </a:r>
            <a:r>
              <a:rPr lang="ja-JP" altLang="en-US" sz="1800" dirty="0" smtClean="0">
                <a:solidFill>
                  <a:srgbClr val="FFFFFF"/>
                </a:solidFill>
                <a:latin typeface="Arial" charset="0"/>
              </a:rPr>
              <a:t>“</a:t>
            </a:r>
            <a:r>
              <a:rPr lang="en-US" altLang="ja-JP" sz="1800" dirty="0" smtClean="0">
                <a:solidFill>
                  <a:srgbClr val="FFFFFF"/>
                </a:solidFill>
                <a:latin typeface="Arial" charset="0"/>
              </a:rPr>
              <a:t>yellow</a:t>
            </a:r>
            <a:r>
              <a:rPr lang="ja-JP" altLang="en-US" sz="1800" dirty="0" smtClean="0">
                <a:solidFill>
                  <a:srgbClr val="FFFFFF"/>
                </a:solidFill>
                <a:latin typeface="Arial" charset="0"/>
              </a:rPr>
              <a:t>”</a:t>
            </a:r>
            <a:r>
              <a:rPr lang="en-US" altLang="ja-JP" sz="1800" dirty="0" smtClean="0">
                <a:solidFill>
                  <a:srgbClr val="FFFFFF"/>
                </a:solidFill>
                <a:latin typeface="Arial" charset="0"/>
              </a:rPr>
              <a:t> to average </a:t>
            </a:r>
            <a:r>
              <a:rPr lang="ja-JP" altLang="en-US" sz="1800" dirty="0" smtClean="0">
                <a:solidFill>
                  <a:srgbClr val="FFFFFF"/>
                </a:solidFill>
                <a:latin typeface="Arial" charset="0"/>
              </a:rPr>
              <a:t>“</a:t>
            </a:r>
            <a:r>
              <a:rPr lang="en-US" altLang="ja-JP" sz="1800" dirty="0" smtClean="0">
                <a:solidFill>
                  <a:srgbClr val="FFFFFF"/>
                </a:solidFill>
                <a:latin typeface="Arial" charset="0"/>
              </a:rPr>
              <a:t>green</a:t>
            </a:r>
            <a:r>
              <a:rPr lang="ja-JP" altLang="en-US" sz="1800" dirty="0" smtClean="0">
                <a:solidFill>
                  <a:srgbClr val="FFFFFF"/>
                </a:solidFill>
                <a:latin typeface="Arial" charset="0"/>
              </a:rPr>
              <a:t>”</a:t>
            </a:r>
            <a:r>
              <a:rPr lang="en-US" altLang="ja-JP" sz="1800" dirty="0" smtClean="0">
                <a:solidFill>
                  <a:srgbClr val="FFFFFF"/>
                </a:solidFill>
                <a:latin typeface="Arial" charset="0"/>
              </a:rPr>
              <a:t> distance</a:t>
            </a:r>
          </a:p>
          <a:p>
            <a:pPr>
              <a:lnSpc>
                <a:spcPct val="70000"/>
              </a:lnSpc>
            </a:pPr>
            <a:endParaRPr lang="en-US" sz="1800" dirty="0" smtClean="0">
              <a:solidFill>
                <a:srgbClr val="FFFFFF"/>
              </a:solidFill>
              <a:latin typeface="Arial" charset="0"/>
            </a:endParaRPr>
          </a:p>
          <a:p>
            <a:pPr>
              <a:lnSpc>
                <a:spcPct val="70000"/>
              </a:lnSpc>
            </a:pPr>
            <a:r>
              <a:rPr lang="en-US" sz="1800" dirty="0" smtClean="0">
                <a:solidFill>
                  <a:srgbClr val="FFFFFF"/>
                </a:solidFill>
                <a:latin typeface="Arial" charset="0"/>
              </a:rPr>
              <a:t>Final odds: (Initial odds) * </a:t>
            </a:r>
            <a:r>
              <a:rPr lang="en-US" sz="1800" dirty="0">
                <a:solidFill>
                  <a:srgbClr val="FFFFFF"/>
                </a:solidFill>
                <a:latin typeface="Arial" charset="0"/>
              </a:rPr>
              <a:t>(</a:t>
            </a:r>
            <a:r>
              <a:rPr lang="en-US" sz="1800" dirty="0" smtClean="0">
                <a:solidFill>
                  <a:srgbClr val="FFFFFF"/>
                </a:solidFill>
                <a:latin typeface="Arial" charset="0"/>
              </a:rPr>
              <a:t>odds ratio)</a:t>
            </a:r>
          </a:p>
          <a:p>
            <a:endParaRPr lang="en-US" sz="1800" dirty="0" smtClean="0">
              <a:solidFill>
                <a:srgbClr val="FFFFFF"/>
              </a:solidFill>
              <a:latin typeface="Arial" charset="0"/>
            </a:endParaRPr>
          </a:p>
          <a:p>
            <a:pPr>
              <a:lnSpc>
                <a:spcPct val="80000"/>
              </a:lnSpc>
            </a:pPr>
            <a:r>
              <a:rPr lang="en-US" sz="1800" dirty="0" smtClean="0">
                <a:solidFill>
                  <a:srgbClr val="FFFFFF"/>
                </a:solidFill>
                <a:latin typeface="Arial" charset="0"/>
              </a:rPr>
              <a:t>Probability: Odds/(Odds+1)</a:t>
            </a:r>
          </a:p>
        </p:txBody>
      </p:sp>
      <p:sp>
        <p:nvSpPr>
          <p:cNvPr id="110643" name="Text Box 119"/>
          <p:cNvSpPr txBox="1">
            <a:spLocks noChangeArrowheads="1"/>
          </p:cNvSpPr>
          <p:nvPr/>
        </p:nvSpPr>
        <p:spPr bwMode="auto">
          <a:xfrm>
            <a:off x="822326" y="-33337"/>
            <a:ext cx="77800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r>
              <a:rPr lang="en-US" sz="3600" smtClean="0">
                <a:solidFill>
                  <a:srgbClr val="FFFF66"/>
                </a:solidFill>
                <a:latin typeface="Arial" charset="0"/>
              </a:rPr>
              <a:t>Probability of Having Ovarian Cancer</a:t>
            </a:r>
          </a:p>
        </p:txBody>
      </p:sp>
      <p:sp>
        <p:nvSpPr>
          <p:cNvPr id="110644" name="Line 120"/>
          <p:cNvSpPr>
            <a:spLocks noChangeShapeType="1"/>
          </p:cNvSpPr>
          <p:nvPr/>
        </p:nvSpPr>
        <p:spPr bwMode="auto">
          <a:xfrm>
            <a:off x="609600" y="609600"/>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
        <p:nvSpPr>
          <p:cNvPr id="3" name="Rectangle 2"/>
          <p:cNvSpPr/>
          <p:nvPr/>
        </p:nvSpPr>
        <p:spPr>
          <a:xfrm>
            <a:off x="3923928" y="5182593"/>
            <a:ext cx="377026" cy="369332"/>
          </a:xfrm>
          <a:prstGeom prst="rect">
            <a:avLst/>
          </a:prstGeom>
        </p:spPr>
        <p:txBody>
          <a:bodyPr wrap="none">
            <a:spAutoFit/>
          </a:bodyPr>
          <a:lstStyle/>
          <a:p>
            <a:r>
              <a:rPr lang="en-US" dirty="0" err="1" smtClean="0">
                <a:solidFill>
                  <a:srgbClr val="FFFF00"/>
                </a:solidFill>
              </a:rPr>
              <a:t>δ</a:t>
            </a:r>
            <a:r>
              <a:rPr lang="en-US" baseline="30000" dirty="0" smtClean="0">
                <a:solidFill>
                  <a:srgbClr val="FFFF00"/>
                </a:solidFill>
              </a:rPr>
              <a:t>*</a:t>
            </a:r>
            <a:endParaRPr lang="en-US" dirty="0">
              <a:solidFill>
                <a:srgbClr val="FFFF00"/>
              </a:solidFill>
            </a:endParaRPr>
          </a:p>
        </p:txBody>
      </p:sp>
      <p:sp>
        <p:nvSpPr>
          <p:cNvPr id="4" name="Left Brace 3"/>
          <p:cNvSpPr/>
          <p:nvPr/>
        </p:nvSpPr>
        <p:spPr>
          <a:xfrm rot="16200000">
            <a:off x="3743908" y="4545124"/>
            <a:ext cx="288032" cy="13681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1907704" y="4653136"/>
            <a:ext cx="377552" cy="369332"/>
          </a:xfrm>
          <a:prstGeom prst="rect">
            <a:avLst/>
          </a:prstGeom>
        </p:spPr>
        <p:txBody>
          <a:bodyPr wrap="none">
            <a:spAutoFit/>
          </a:bodyPr>
          <a:lstStyle/>
          <a:p>
            <a:r>
              <a:rPr lang="en-US" dirty="0" smtClean="0">
                <a:solidFill>
                  <a:srgbClr val="FFFF00"/>
                </a:solidFill>
              </a:rPr>
              <a:t>μ</a:t>
            </a:r>
            <a:r>
              <a:rPr lang="en-US" baseline="30000" dirty="0" smtClean="0">
                <a:solidFill>
                  <a:srgbClr val="FFFF00"/>
                </a:solidFill>
              </a:rPr>
              <a:t>*</a:t>
            </a:r>
            <a:endParaRPr lang="en-US" dirty="0">
              <a:solidFill>
                <a:srgbClr val="FFFF00"/>
              </a:solidFill>
            </a:endParaRPr>
          </a:p>
        </p:txBody>
      </p:sp>
      <p:sp>
        <p:nvSpPr>
          <p:cNvPr id="6" name="Rectangle 5"/>
          <p:cNvSpPr/>
          <p:nvPr/>
        </p:nvSpPr>
        <p:spPr>
          <a:xfrm>
            <a:off x="4211960" y="4509119"/>
            <a:ext cx="604516" cy="369332"/>
          </a:xfrm>
          <a:prstGeom prst="rect">
            <a:avLst/>
          </a:prstGeom>
        </p:spPr>
        <p:txBody>
          <a:bodyPr wrap="square">
            <a:spAutoFit/>
          </a:bodyPr>
          <a:lstStyle/>
          <a:p>
            <a:r>
              <a:rPr lang="en-US" dirty="0" err="1" smtClean="0">
                <a:solidFill>
                  <a:srgbClr val="FFFF00"/>
                </a:solidFill>
              </a:rPr>
              <a:t>γ</a:t>
            </a:r>
            <a:r>
              <a:rPr lang="en-US" baseline="30000" dirty="0" smtClean="0">
                <a:solidFill>
                  <a:srgbClr val="FFFF00"/>
                </a:solidFill>
              </a:rPr>
              <a:t>*</a:t>
            </a:r>
            <a:endParaRPr lang="en-US" dirty="0">
              <a:solidFill>
                <a:srgbClr val="FFFF00"/>
              </a:solidFill>
            </a:endParaRPr>
          </a:p>
        </p:txBody>
      </p:sp>
      <p:sp>
        <p:nvSpPr>
          <p:cNvPr id="126" name="Rectangle 125"/>
          <p:cNvSpPr/>
          <p:nvPr/>
        </p:nvSpPr>
        <p:spPr>
          <a:xfrm>
            <a:off x="2538264" y="1691516"/>
            <a:ext cx="377552" cy="369332"/>
          </a:xfrm>
          <a:prstGeom prst="rect">
            <a:avLst/>
          </a:prstGeom>
        </p:spPr>
        <p:txBody>
          <a:bodyPr wrap="none">
            <a:spAutoFit/>
          </a:bodyPr>
          <a:lstStyle/>
          <a:p>
            <a:r>
              <a:rPr lang="en-US" dirty="0" smtClean="0">
                <a:solidFill>
                  <a:srgbClr val="FFFF00"/>
                </a:solidFill>
              </a:rPr>
              <a:t>μ</a:t>
            </a:r>
            <a:r>
              <a:rPr lang="en-US" baseline="30000" dirty="0" smtClean="0">
                <a:solidFill>
                  <a:srgbClr val="FFFF00"/>
                </a:solidFill>
              </a:rPr>
              <a:t>*</a:t>
            </a:r>
            <a:endParaRPr lang="en-US" dirty="0">
              <a:solidFill>
                <a:srgbClr val="FFFF00"/>
              </a:solidFill>
            </a:endParaRPr>
          </a:p>
        </p:txBody>
      </p:sp>
      <p:sp>
        <p:nvSpPr>
          <p:cNvPr id="7" name="Arc 6"/>
          <p:cNvSpPr/>
          <p:nvPr/>
        </p:nvSpPr>
        <p:spPr>
          <a:xfrm rot="2153050">
            <a:off x="3316697" y="4189920"/>
            <a:ext cx="1296144" cy="1296144"/>
          </a:xfrm>
          <a:prstGeom prst="arc">
            <a:avLst>
              <a:gd name="adj1" fmla="val 16200000"/>
              <a:gd name="adj2" fmla="val 2041145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3408747" y="1237527"/>
            <a:ext cx="1822450" cy="70788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600" smtClean="0">
                <a:solidFill>
                  <a:srgbClr val="FFFF66"/>
                </a:solidFill>
              </a:rPr>
              <a:t>Regular </a:t>
            </a:r>
          </a:p>
          <a:p>
            <a:pPr algn="ctr">
              <a:spcBef>
                <a:spcPct val="50000"/>
              </a:spcBef>
            </a:pPr>
            <a:r>
              <a:rPr lang="en-US" sz="1600" smtClean="0">
                <a:solidFill>
                  <a:srgbClr val="FFFF66"/>
                </a:solidFill>
              </a:rPr>
              <a:t>CA125 Test</a:t>
            </a:r>
          </a:p>
        </p:txBody>
      </p:sp>
      <p:sp>
        <p:nvSpPr>
          <p:cNvPr id="112642" name="Rectangle 3"/>
          <p:cNvSpPr>
            <a:spLocks noChangeArrowheads="1"/>
          </p:cNvSpPr>
          <p:nvPr/>
        </p:nvSpPr>
        <p:spPr bwMode="auto">
          <a:xfrm>
            <a:off x="1907704" y="2382114"/>
            <a:ext cx="4824536" cy="70788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spcBef>
                <a:spcPct val="50000"/>
              </a:spcBef>
            </a:pPr>
            <a:r>
              <a:rPr lang="en-US" sz="1600" dirty="0" smtClean="0">
                <a:solidFill>
                  <a:srgbClr val="FFFF66"/>
                </a:solidFill>
              </a:rPr>
              <a:t>Risk of Ovarian Cancer Calculation</a:t>
            </a:r>
          </a:p>
          <a:p>
            <a:pPr algn="ctr">
              <a:spcBef>
                <a:spcPct val="50000"/>
              </a:spcBef>
            </a:pPr>
            <a:r>
              <a:rPr lang="en-US" sz="1600" dirty="0" smtClean="0">
                <a:solidFill>
                  <a:srgbClr val="FFFF66"/>
                </a:solidFill>
              </a:rPr>
              <a:t>based on longitudinal CA125 values (ROCC) &amp; age</a:t>
            </a:r>
          </a:p>
        </p:txBody>
      </p:sp>
      <p:sp>
        <p:nvSpPr>
          <p:cNvPr id="112643" name="Rectangle 4"/>
          <p:cNvSpPr>
            <a:spLocks noChangeArrowheads="1"/>
          </p:cNvSpPr>
          <p:nvPr/>
        </p:nvSpPr>
        <p:spPr bwMode="auto">
          <a:xfrm>
            <a:off x="982663" y="3706039"/>
            <a:ext cx="1770062" cy="55399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200" smtClean="0">
                <a:solidFill>
                  <a:srgbClr val="FFFF66"/>
                </a:solidFill>
              </a:rPr>
              <a:t>Normal </a:t>
            </a:r>
          </a:p>
          <a:p>
            <a:pPr algn="ctr">
              <a:spcBef>
                <a:spcPct val="50000"/>
              </a:spcBef>
            </a:pPr>
            <a:r>
              <a:rPr lang="en-US" sz="1200" smtClean="0">
                <a:solidFill>
                  <a:srgbClr val="FFFF66"/>
                </a:solidFill>
              </a:rPr>
              <a:t>ROCC &lt; low</a:t>
            </a:r>
            <a:endParaRPr lang="en-US" sz="2400" smtClean="0">
              <a:solidFill>
                <a:srgbClr val="FFFF66"/>
              </a:solidFill>
            </a:endParaRPr>
          </a:p>
        </p:txBody>
      </p:sp>
      <p:sp>
        <p:nvSpPr>
          <p:cNvPr id="112644" name="Rectangle 5"/>
          <p:cNvSpPr>
            <a:spLocks noChangeArrowheads="1"/>
          </p:cNvSpPr>
          <p:nvPr/>
        </p:nvSpPr>
        <p:spPr bwMode="auto">
          <a:xfrm>
            <a:off x="2904716" y="3674289"/>
            <a:ext cx="2830512" cy="55399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200" smtClean="0">
                <a:solidFill>
                  <a:srgbClr val="FFFF66"/>
                </a:solidFill>
              </a:rPr>
              <a:t>Intermediate </a:t>
            </a:r>
          </a:p>
          <a:p>
            <a:pPr algn="ctr">
              <a:spcBef>
                <a:spcPct val="50000"/>
              </a:spcBef>
            </a:pPr>
            <a:r>
              <a:rPr lang="en-US" sz="1200" smtClean="0">
                <a:solidFill>
                  <a:srgbClr val="FFFF66"/>
                </a:solidFill>
              </a:rPr>
              <a:t>low &lt;  ROCC &lt; high</a:t>
            </a:r>
            <a:endParaRPr lang="en-US" sz="2400" smtClean="0">
              <a:solidFill>
                <a:srgbClr val="FFFF66"/>
              </a:solidFill>
            </a:endParaRPr>
          </a:p>
        </p:txBody>
      </p:sp>
      <p:sp>
        <p:nvSpPr>
          <p:cNvPr id="112645" name="Rectangle 6"/>
          <p:cNvSpPr>
            <a:spLocks noChangeArrowheads="1"/>
          </p:cNvSpPr>
          <p:nvPr/>
        </p:nvSpPr>
        <p:spPr bwMode="auto">
          <a:xfrm>
            <a:off x="6162675" y="3683815"/>
            <a:ext cx="1695450" cy="55399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200" smtClean="0">
                <a:solidFill>
                  <a:srgbClr val="FFFF66"/>
                </a:solidFill>
              </a:rPr>
              <a:t>Elevated</a:t>
            </a:r>
          </a:p>
          <a:p>
            <a:pPr algn="ctr">
              <a:spcBef>
                <a:spcPct val="50000"/>
              </a:spcBef>
            </a:pPr>
            <a:r>
              <a:rPr lang="en-US" sz="1200" smtClean="0">
                <a:solidFill>
                  <a:srgbClr val="FFFF66"/>
                </a:solidFill>
              </a:rPr>
              <a:t>ROCC &gt; high</a:t>
            </a:r>
            <a:endParaRPr lang="en-US" sz="2400" smtClean="0">
              <a:solidFill>
                <a:srgbClr val="FFFF66"/>
              </a:solidFill>
            </a:endParaRPr>
          </a:p>
        </p:txBody>
      </p:sp>
      <p:sp>
        <p:nvSpPr>
          <p:cNvPr id="112646" name="Rectangle 7"/>
          <p:cNvSpPr>
            <a:spLocks noChangeArrowheads="1"/>
          </p:cNvSpPr>
          <p:nvPr/>
        </p:nvSpPr>
        <p:spPr bwMode="auto">
          <a:xfrm>
            <a:off x="2957897" y="5028427"/>
            <a:ext cx="2724150" cy="55399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200" smtClean="0">
                <a:solidFill>
                  <a:srgbClr val="FFFF66"/>
                </a:solidFill>
              </a:rPr>
              <a:t>Repeat CA125</a:t>
            </a:r>
          </a:p>
          <a:p>
            <a:pPr algn="ctr">
              <a:spcBef>
                <a:spcPct val="50000"/>
              </a:spcBef>
            </a:pPr>
            <a:r>
              <a:rPr lang="en-US" sz="1200" smtClean="0">
                <a:solidFill>
                  <a:srgbClr val="FFFF66"/>
                </a:solidFill>
              </a:rPr>
              <a:t>Interval determined by ROCC</a:t>
            </a:r>
            <a:endParaRPr lang="en-US" sz="2400" smtClean="0">
              <a:solidFill>
                <a:srgbClr val="FFFF66"/>
              </a:solidFill>
            </a:endParaRPr>
          </a:p>
        </p:txBody>
      </p:sp>
      <p:sp>
        <p:nvSpPr>
          <p:cNvPr id="112647" name="Rectangle 8"/>
          <p:cNvSpPr>
            <a:spLocks noChangeArrowheads="1"/>
          </p:cNvSpPr>
          <p:nvPr/>
        </p:nvSpPr>
        <p:spPr bwMode="auto">
          <a:xfrm>
            <a:off x="7610475" y="5377676"/>
            <a:ext cx="996950" cy="55399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50000"/>
              </a:spcBef>
            </a:pPr>
            <a:r>
              <a:rPr lang="en-US" sz="1200" smtClean="0">
                <a:solidFill>
                  <a:srgbClr val="FFFF66"/>
                </a:solidFill>
              </a:rPr>
              <a:t>TVS</a:t>
            </a:r>
          </a:p>
          <a:p>
            <a:pPr algn="ctr">
              <a:spcBef>
                <a:spcPct val="50000"/>
              </a:spcBef>
            </a:pPr>
            <a:r>
              <a:rPr lang="en-US" sz="1200" smtClean="0">
                <a:solidFill>
                  <a:srgbClr val="FFFF66"/>
                </a:solidFill>
              </a:rPr>
              <a:t>+ CA125</a:t>
            </a:r>
          </a:p>
        </p:txBody>
      </p:sp>
      <p:cxnSp>
        <p:nvCxnSpPr>
          <p:cNvPr id="112648" name="AutoShape 9"/>
          <p:cNvCxnSpPr>
            <a:cxnSpLocks noChangeShapeType="1"/>
            <a:stCxn id="112641" idx="2"/>
            <a:endCxn id="112642" idx="0"/>
          </p:cNvCxnSpPr>
          <p:nvPr/>
        </p:nvCxnSpPr>
        <p:spPr bwMode="auto">
          <a:xfrm>
            <a:off x="4319972" y="1945413"/>
            <a:ext cx="0" cy="436701"/>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49" name="AutoShape 10"/>
          <p:cNvCxnSpPr>
            <a:cxnSpLocks noChangeShapeType="1"/>
            <a:stCxn id="112642" idx="2"/>
            <a:endCxn id="112643" idx="0"/>
          </p:cNvCxnSpPr>
          <p:nvPr/>
        </p:nvCxnSpPr>
        <p:spPr bwMode="auto">
          <a:xfrm flipH="1">
            <a:off x="1867694" y="3090000"/>
            <a:ext cx="2452278" cy="616039"/>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0" name="AutoShape 11"/>
          <p:cNvCxnSpPr>
            <a:cxnSpLocks noChangeShapeType="1"/>
            <a:stCxn id="112642" idx="2"/>
            <a:endCxn id="112644" idx="0"/>
          </p:cNvCxnSpPr>
          <p:nvPr/>
        </p:nvCxnSpPr>
        <p:spPr bwMode="auto">
          <a:xfrm>
            <a:off x="4319972" y="3090000"/>
            <a:ext cx="0" cy="584289"/>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1" name="AutoShape 12"/>
          <p:cNvCxnSpPr>
            <a:cxnSpLocks noChangeShapeType="1"/>
            <a:stCxn id="112642" idx="2"/>
            <a:endCxn id="112645" idx="0"/>
          </p:cNvCxnSpPr>
          <p:nvPr/>
        </p:nvCxnSpPr>
        <p:spPr bwMode="auto">
          <a:xfrm>
            <a:off x="4319972" y="3090000"/>
            <a:ext cx="2690428" cy="593815"/>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2" name="AutoShape 13"/>
          <p:cNvCxnSpPr>
            <a:cxnSpLocks noChangeShapeType="1"/>
            <a:stCxn id="112644" idx="2"/>
            <a:endCxn id="112646" idx="0"/>
          </p:cNvCxnSpPr>
          <p:nvPr/>
        </p:nvCxnSpPr>
        <p:spPr bwMode="auto">
          <a:xfrm>
            <a:off x="4319972" y="4228287"/>
            <a:ext cx="0" cy="800140"/>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3" name="AutoShape 14"/>
          <p:cNvCxnSpPr>
            <a:cxnSpLocks noChangeShapeType="1"/>
            <a:stCxn id="112645" idx="2"/>
            <a:endCxn id="112647" idx="0"/>
          </p:cNvCxnSpPr>
          <p:nvPr/>
        </p:nvCxnSpPr>
        <p:spPr bwMode="auto">
          <a:xfrm>
            <a:off x="7010400" y="4237813"/>
            <a:ext cx="1098550" cy="1139863"/>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4" name="AutoShape 15"/>
          <p:cNvCxnSpPr>
            <a:cxnSpLocks noChangeShapeType="1"/>
            <a:stCxn id="112646" idx="3"/>
            <a:endCxn id="112642" idx="3"/>
          </p:cNvCxnSpPr>
          <p:nvPr/>
        </p:nvCxnSpPr>
        <p:spPr bwMode="auto">
          <a:xfrm flipV="1">
            <a:off x="5682047" y="2736057"/>
            <a:ext cx="1050193" cy="2569369"/>
          </a:xfrm>
          <a:prstGeom prst="curvedConnector3">
            <a:avLst>
              <a:gd name="adj1" fmla="val 24834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2655" name="AutoShape 16"/>
          <p:cNvCxnSpPr>
            <a:cxnSpLocks noChangeShapeType="1"/>
            <a:stCxn id="112643" idx="1"/>
            <a:endCxn id="112641" idx="1"/>
          </p:cNvCxnSpPr>
          <p:nvPr/>
        </p:nvCxnSpPr>
        <p:spPr bwMode="auto">
          <a:xfrm rot="10800000" flipH="1">
            <a:off x="982663" y="1591470"/>
            <a:ext cx="2426084" cy="2391568"/>
          </a:xfrm>
          <a:prstGeom prst="curvedConnector3">
            <a:avLst>
              <a:gd name="adj1" fmla="val -9423"/>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2656" name="Text Box 17"/>
          <p:cNvSpPr txBox="1">
            <a:spLocks noChangeArrowheads="1"/>
          </p:cNvSpPr>
          <p:nvPr/>
        </p:nvSpPr>
        <p:spPr bwMode="auto">
          <a:xfrm>
            <a:off x="0" y="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algn="ctr"/>
            <a:r>
              <a:rPr lang="en-US" sz="3600" dirty="0" smtClean="0">
                <a:solidFill>
                  <a:srgbClr val="FF0000"/>
                </a:solidFill>
                <a:latin typeface="Arial" charset="0"/>
              </a:rPr>
              <a:t>ROCA: </a:t>
            </a:r>
            <a:r>
              <a:rPr lang="en-US" sz="3600" dirty="0" smtClean="0">
                <a:solidFill>
                  <a:srgbClr val="FFFF00"/>
                </a:solidFill>
                <a:latin typeface="Arial" charset="0"/>
              </a:rPr>
              <a:t>Risk of Ovarian Cancer Algorithm</a:t>
            </a:r>
            <a:endParaRPr lang="en-US" sz="1600"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2"/>
          <p:cNvSpPr txBox="1">
            <a:spLocks noChangeArrowheads="1"/>
          </p:cNvSpPr>
          <p:nvPr/>
        </p:nvSpPr>
        <p:spPr bwMode="auto">
          <a:xfrm>
            <a:off x="1143000" y="201848"/>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algn="ctr" eaLnBrk="1" fontAlgn="auto" hangingPunct="1">
              <a:spcBef>
                <a:spcPts val="0"/>
              </a:spcBef>
              <a:spcAft>
                <a:spcPts val="0"/>
              </a:spcAft>
            </a:pPr>
            <a:r>
              <a:rPr lang="en-US" dirty="0" smtClean="0">
                <a:solidFill>
                  <a:srgbClr val="FFFF66"/>
                </a:solidFill>
              </a:rPr>
              <a:t>Acknowledgements and Declaration </a:t>
            </a:r>
            <a:r>
              <a:rPr lang="en-US" dirty="0">
                <a:solidFill>
                  <a:srgbClr val="FFFF66"/>
                </a:solidFill>
              </a:rPr>
              <a:t>of Interests</a:t>
            </a:r>
          </a:p>
        </p:txBody>
      </p:sp>
      <p:sp>
        <p:nvSpPr>
          <p:cNvPr id="71684" name="Line 3"/>
          <p:cNvSpPr>
            <a:spLocks noChangeShapeType="1"/>
          </p:cNvSpPr>
          <p:nvPr/>
        </p:nvSpPr>
        <p:spPr bwMode="auto">
          <a:xfrm flipV="1">
            <a:off x="1143000" y="764703"/>
            <a:ext cx="6858000"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a:solidFill>
                <a:srgbClr val="FFFF66"/>
              </a:solidFill>
              <a:latin typeface="Arial Unicode MS" charset="0"/>
              <a:ea typeface=""/>
              <a:cs typeface=""/>
            </a:endParaRPr>
          </a:p>
        </p:txBody>
      </p:sp>
      <p:sp>
        <p:nvSpPr>
          <p:cNvPr id="7" name="Rectangle 2"/>
          <p:cNvSpPr>
            <a:spLocks noChangeArrowheads="1"/>
          </p:cNvSpPr>
          <p:nvPr/>
        </p:nvSpPr>
        <p:spPr bwMode="auto">
          <a:xfrm>
            <a:off x="987287" y="3789040"/>
            <a:ext cx="7155413" cy="204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p>
            <a:pPr lvl="0" algn="ctr"/>
            <a:r>
              <a:rPr lang="en-US" dirty="0">
                <a:solidFill>
                  <a:srgbClr val="FFFF66"/>
                </a:solidFill>
              </a:rPr>
              <a:t>Funding: MRC, CR-UK, Eve Appeal, NCI EDRN</a:t>
            </a:r>
          </a:p>
          <a:p>
            <a:pPr lvl="0" algn="ctr">
              <a:lnSpc>
                <a:spcPct val="90000"/>
              </a:lnSpc>
            </a:pPr>
            <a:endParaRPr lang="en-US" b="1" dirty="0">
              <a:solidFill>
                <a:srgbClr val="FFFF66"/>
              </a:solidFill>
            </a:endParaRPr>
          </a:p>
          <a:p>
            <a:pPr algn="ctr" fontAlgn="auto">
              <a:lnSpc>
                <a:spcPct val="90000"/>
              </a:lnSpc>
              <a:spcBef>
                <a:spcPts val="0"/>
              </a:spcBef>
              <a:spcAft>
                <a:spcPts val="0"/>
              </a:spcAft>
            </a:pPr>
            <a:endParaRPr lang="en-US" sz="2100" dirty="0">
              <a:solidFill>
                <a:srgbClr val="FFFF00"/>
              </a:solidFill>
              <a:latin typeface="Calibri"/>
              <a:ea typeface=""/>
              <a:cs typeface=""/>
            </a:endParaRPr>
          </a:p>
          <a:p>
            <a:pPr algn="ctr" fontAlgn="auto">
              <a:lnSpc>
                <a:spcPct val="90000"/>
              </a:lnSpc>
              <a:spcBef>
                <a:spcPts val="0"/>
              </a:spcBef>
              <a:spcAft>
                <a:spcPts val="0"/>
              </a:spcAft>
            </a:pPr>
            <a:r>
              <a:rPr lang="en-US" sz="2100" dirty="0">
                <a:solidFill>
                  <a:srgbClr val="FFFF00"/>
                </a:solidFill>
                <a:latin typeface="Calibri"/>
                <a:ea typeface=""/>
                <a:cs typeface=""/>
              </a:rPr>
              <a:t>Co-developer of ROC algorithm with Ian Jacobs (1996)</a:t>
            </a:r>
          </a:p>
          <a:p>
            <a:pPr algn="ctr" fontAlgn="auto">
              <a:lnSpc>
                <a:spcPct val="90000"/>
              </a:lnSpc>
              <a:spcBef>
                <a:spcPts val="0"/>
              </a:spcBef>
              <a:spcAft>
                <a:spcPts val="0"/>
              </a:spcAft>
            </a:pPr>
            <a:r>
              <a:rPr lang="en-US" sz="2100" dirty="0">
                <a:solidFill>
                  <a:srgbClr val="FFFF00"/>
                </a:solidFill>
                <a:latin typeface="Calibri"/>
                <a:ea typeface=""/>
                <a:cs typeface=""/>
              </a:rPr>
              <a:t>MGH &amp; QMUL (2014) licensed software to </a:t>
            </a:r>
            <a:r>
              <a:rPr lang="en-US" sz="2100" dirty="0" err="1">
                <a:solidFill>
                  <a:srgbClr val="FFFF00"/>
                </a:solidFill>
                <a:latin typeface="Calibri"/>
                <a:ea typeface=""/>
                <a:cs typeface=""/>
              </a:rPr>
              <a:t>Abcodia</a:t>
            </a:r>
            <a:r>
              <a:rPr lang="en-US" sz="2100" dirty="0">
                <a:solidFill>
                  <a:srgbClr val="FFFF00"/>
                </a:solidFill>
                <a:latin typeface="Calibri"/>
                <a:ea typeface=""/>
                <a:cs typeface=""/>
              </a:rPr>
              <a:t> </a:t>
            </a:r>
          </a:p>
          <a:p>
            <a:pPr algn="ctr" fontAlgn="auto">
              <a:lnSpc>
                <a:spcPct val="90000"/>
              </a:lnSpc>
              <a:spcBef>
                <a:spcPts val="0"/>
              </a:spcBef>
              <a:spcAft>
                <a:spcPts val="0"/>
              </a:spcAft>
            </a:pPr>
            <a:r>
              <a:rPr lang="en-US" sz="2100" dirty="0">
                <a:solidFill>
                  <a:srgbClr val="FFFF00"/>
                </a:solidFill>
                <a:latin typeface="Calibri"/>
                <a:ea typeface=""/>
                <a:cs typeface=""/>
              </a:rPr>
              <a:t>Consultant to </a:t>
            </a:r>
            <a:r>
              <a:rPr lang="en-US" sz="2100" dirty="0" err="1">
                <a:solidFill>
                  <a:srgbClr val="FFFF00"/>
                </a:solidFill>
                <a:latin typeface="Calibri"/>
                <a:ea typeface=""/>
                <a:cs typeface=""/>
              </a:rPr>
              <a:t>Abcodia</a:t>
            </a:r>
            <a:endParaRPr lang="en-US" sz="2100" dirty="0">
              <a:solidFill>
                <a:srgbClr val="FFFF00"/>
              </a:solidFill>
              <a:latin typeface="Calibri"/>
              <a:ea typeface=""/>
              <a:cs typeface=""/>
            </a:endParaRPr>
          </a:p>
        </p:txBody>
      </p:sp>
      <p:sp>
        <p:nvSpPr>
          <p:cNvPr id="5" name="TextBox 4"/>
          <p:cNvSpPr txBox="1">
            <a:spLocks noChangeArrowheads="1"/>
          </p:cNvSpPr>
          <p:nvPr/>
        </p:nvSpPr>
        <p:spPr bwMode="auto">
          <a:xfrm>
            <a:off x="4932040" y="1531553"/>
            <a:ext cx="20858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r>
              <a:rPr lang="en-US" dirty="0" smtClean="0">
                <a:solidFill>
                  <a:srgbClr val="FFFF66"/>
                </a:solidFill>
              </a:rPr>
              <a:t>Robert </a:t>
            </a:r>
            <a:r>
              <a:rPr lang="en-US" dirty="0" err="1" smtClean="0">
                <a:solidFill>
                  <a:srgbClr val="FFFF66"/>
                </a:solidFill>
              </a:rPr>
              <a:t>Bast</a:t>
            </a:r>
            <a:endParaRPr lang="en-US" dirty="0" smtClean="0">
              <a:solidFill>
                <a:srgbClr val="FFFF66"/>
              </a:solidFill>
            </a:endParaRPr>
          </a:p>
          <a:p>
            <a:pPr eaLnBrk="1" hangingPunct="1"/>
            <a:r>
              <a:rPr lang="en-US" dirty="0" smtClean="0">
                <a:solidFill>
                  <a:srgbClr val="FFFF66"/>
                </a:solidFill>
              </a:rPr>
              <a:t>Karen Lu</a:t>
            </a:r>
          </a:p>
          <a:p>
            <a:pPr eaLnBrk="1" hangingPunct="1"/>
            <a:r>
              <a:rPr lang="en-US" dirty="0">
                <a:solidFill>
                  <a:srgbClr val="FFFF66"/>
                </a:solidFill>
              </a:rPr>
              <a:t>Robert </a:t>
            </a:r>
            <a:r>
              <a:rPr lang="en-US" dirty="0" smtClean="0">
                <a:solidFill>
                  <a:srgbClr val="FFFF66"/>
                </a:solidFill>
              </a:rPr>
              <a:t>Knapp</a:t>
            </a:r>
          </a:p>
          <a:p>
            <a:pPr eaLnBrk="1" hangingPunct="1"/>
            <a:endParaRPr lang="en-US" dirty="0" smtClean="0">
              <a:solidFill>
                <a:srgbClr val="FFFF66"/>
              </a:solidFill>
            </a:endParaRPr>
          </a:p>
          <a:p>
            <a:pPr eaLnBrk="1" hangingPunct="1"/>
            <a:r>
              <a:rPr lang="en-US" dirty="0" smtClean="0">
                <a:solidFill>
                  <a:srgbClr val="FFFF66"/>
                </a:solidFill>
              </a:rPr>
              <a:t>Mark Greene</a:t>
            </a:r>
            <a:endParaRPr lang="en-US" dirty="0">
              <a:solidFill>
                <a:srgbClr val="FFFF66"/>
              </a:solidFill>
            </a:endParaRPr>
          </a:p>
        </p:txBody>
      </p:sp>
      <p:sp>
        <p:nvSpPr>
          <p:cNvPr id="6" name="TextBox 3"/>
          <p:cNvSpPr txBox="1">
            <a:spLocks noChangeArrowheads="1"/>
          </p:cNvSpPr>
          <p:nvPr/>
        </p:nvSpPr>
        <p:spPr bwMode="auto">
          <a:xfrm>
            <a:off x="952263" y="1531553"/>
            <a:ext cx="27206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r>
              <a:rPr lang="en-US" dirty="0" smtClean="0">
                <a:solidFill>
                  <a:srgbClr val="FFFF66"/>
                </a:solidFill>
              </a:rPr>
              <a:t>Ian Jacobs</a:t>
            </a:r>
          </a:p>
          <a:p>
            <a:pPr eaLnBrk="1" hangingPunct="1"/>
            <a:r>
              <a:rPr lang="en-US" dirty="0" err="1" smtClean="0">
                <a:solidFill>
                  <a:srgbClr val="FFFF66"/>
                </a:solidFill>
              </a:rPr>
              <a:t>Usha</a:t>
            </a:r>
            <a:r>
              <a:rPr lang="en-US" dirty="0" smtClean="0">
                <a:solidFill>
                  <a:srgbClr val="FFFF66"/>
                </a:solidFill>
              </a:rPr>
              <a:t> </a:t>
            </a:r>
            <a:r>
              <a:rPr lang="en-US" dirty="0" err="1" smtClean="0">
                <a:solidFill>
                  <a:srgbClr val="FFFF66"/>
                </a:solidFill>
              </a:rPr>
              <a:t>Menon</a:t>
            </a:r>
            <a:endParaRPr lang="en-US" dirty="0" smtClean="0">
              <a:solidFill>
                <a:srgbClr val="FFFF66"/>
              </a:solidFill>
            </a:endParaRPr>
          </a:p>
          <a:p>
            <a:pPr eaLnBrk="1" hangingPunct="1"/>
            <a:endParaRPr lang="en-US" dirty="0" smtClean="0">
              <a:solidFill>
                <a:srgbClr val="FFFF66"/>
              </a:solidFill>
            </a:endParaRPr>
          </a:p>
          <a:p>
            <a:pPr eaLnBrk="1" hangingPunct="1"/>
            <a:r>
              <a:rPr lang="en-US" dirty="0" smtClean="0">
                <a:solidFill>
                  <a:srgbClr val="FFFF66"/>
                </a:solidFill>
              </a:rPr>
              <a:t>Michael </a:t>
            </a:r>
            <a:r>
              <a:rPr lang="en-US" dirty="0" err="1" smtClean="0">
                <a:solidFill>
                  <a:srgbClr val="FFFF66"/>
                </a:solidFill>
              </a:rPr>
              <a:t>Birrer</a:t>
            </a:r>
            <a:endParaRPr lang="en-US" dirty="0" smtClean="0">
              <a:solidFill>
                <a:srgbClr val="FFFF66"/>
              </a:solidFill>
            </a:endParaRPr>
          </a:p>
          <a:p>
            <a:pPr eaLnBrk="1" hangingPunct="1"/>
            <a:r>
              <a:rPr lang="en-US" dirty="0" smtClean="0">
                <a:solidFill>
                  <a:srgbClr val="FFFF66"/>
                </a:solidFill>
              </a:rPr>
              <a:t>Dianne Finkelstein</a:t>
            </a:r>
          </a:p>
        </p:txBody>
      </p:sp>
    </p:spTree>
    <p:extLst>
      <p:ext uri="{BB962C8B-B14F-4D97-AF65-F5344CB8AC3E}">
        <p14:creationId xmlns:p14="http://schemas.microsoft.com/office/powerpoint/2010/main" val="175455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76200"/>
            <a:ext cx="8839200" cy="823912"/>
          </a:xfrm>
          <a:prstGeom prst="rect">
            <a:avLst/>
          </a:prstGeom>
          <a:noFill/>
          <a:ln w="9525">
            <a:noFill/>
            <a:miter lim="800000"/>
            <a:headEnd/>
            <a:tailEnd/>
          </a:ln>
        </p:spPr>
        <p:txBody>
          <a:bodyPr anchor="ctr">
            <a:prstTxWarp prst="textNoShape">
              <a:avLst/>
            </a:prstTxWarp>
          </a:bodyPr>
          <a:lstStyle/>
          <a:p>
            <a:r>
              <a:rPr lang="en-US" sz="2400" b="1" dirty="0" smtClean="0">
                <a:solidFill>
                  <a:srgbClr val="FFFF00"/>
                </a:solidFill>
              </a:rPr>
              <a:t>ROCA Screening Trials</a:t>
            </a:r>
            <a:endParaRPr lang="en-US" sz="2400" b="1" dirty="0">
              <a:solidFill>
                <a:srgbClr val="FFFF00"/>
              </a:solidFill>
            </a:endParaRPr>
          </a:p>
        </p:txBody>
      </p:sp>
      <p:sp>
        <p:nvSpPr>
          <p:cNvPr id="4" name="TextBox 3"/>
          <p:cNvSpPr txBox="1"/>
          <p:nvPr/>
        </p:nvSpPr>
        <p:spPr>
          <a:xfrm>
            <a:off x="0" y="1088578"/>
            <a:ext cx="9144000" cy="5632311"/>
          </a:xfrm>
          <a:prstGeom prst="rect">
            <a:avLst/>
          </a:prstGeom>
          <a:noFill/>
        </p:spPr>
        <p:txBody>
          <a:bodyPr wrap="square" rtlCol="0">
            <a:spAutoFit/>
          </a:bodyPr>
          <a:lstStyle/>
          <a:p>
            <a:pPr marL="457200" indent="-457200">
              <a:buFont typeface="+mj-lt"/>
              <a:buAutoNum type="arabicPeriod"/>
            </a:pPr>
            <a:r>
              <a:rPr lang="en-US" sz="2000" dirty="0" smtClean="0">
                <a:solidFill>
                  <a:srgbClr val="FFFF00"/>
                </a:solidFill>
              </a:rPr>
              <a:t>UK Pilot Trial (</a:t>
            </a:r>
            <a:r>
              <a:rPr lang="en-US" sz="2000" dirty="0" err="1" smtClean="0">
                <a:solidFill>
                  <a:srgbClr val="FFFF00"/>
                </a:solidFill>
              </a:rPr>
              <a:t>Barts</a:t>
            </a:r>
            <a:r>
              <a:rPr lang="en-US" sz="2000" dirty="0" smtClean="0">
                <a:solidFill>
                  <a:srgbClr val="FFFF00"/>
                </a:solidFill>
              </a:rPr>
              <a:t> III)</a:t>
            </a:r>
            <a:r>
              <a:rPr lang="en-US" sz="2000" dirty="0">
                <a:solidFill>
                  <a:srgbClr val="FFFF00"/>
                </a:solidFill>
              </a:rPr>
              <a:t> </a:t>
            </a:r>
            <a:r>
              <a:rPr lang="en-US" sz="2000" dirty="0" smtClean="0">
                <a:solidFill>
                  <a:srgbClr val="FFFF00"/>
                </a:solidFill>
              </a:rPr>
              <a:t>    1995 </a:t>
            </a:r>
            <a:r>
              <a:rPr lang="mr-IN" sz="2000" dirty="0" smtClean="0">
                <a:solidFill>
                  <a:srgbClr val="FFFF00"/>
                </a:solidFill>
              </a:rPr>
              <a:t>–</a:t>
            </a:r>
            <a:r>
              <a:rPr lang="en-US" sz="2000" dirty="0" smtClean="0">
                <a:solidFill>
                  <a:srgbClr val="FFFF00"/>
                </a:solidFill>
              </a:rPr>
              <a:t> 2001 </a:t>
            </a:r>
          </a:p>
          <a:p>
            <a:pPr marL="1371600" lvl="2" indent="-457200"/>
            <a:r>
              <a:rPr lang="en-US" sz="2000" dirty="0" smtClean="0">
                <a:solidFill>
                  <a:srgbClr val="FFFF00"/>
                </a:solidFill>
              </a:rPr>
              <a:t>14,000 normal risk women randomized to screen/ no screen</a:t>
            </a:r>
          </a:p>
          <a:p>
            <a:pPr marL="1371600" lvl="2" indent="-457200"/>
            <a:endParaRPr lang="en-US" sz="2000" dirty="0" smtClean="0">
              <a:solidFill>
                <a:srgbClr val="FFFF00"/>
              </a:solidFill>
            </a:endParaRPr>
          </a:p>
          <a:p>
            <a:pPr marL="457200" indent="-457200">
              <a:buFont typeface="+mj-lt"/>
              <a:buAutoNum type="arabicPeriod"/>
            </a:pPr>
            <a:r>
              <a:rPr lang="en-US" sz="2000" dirty="0" smtClean="0">
                <a:solidFill>
                  <a:srgbClr val="FFFF00"/>
                </a:solidFill>
              </a:rPr>
              <a:t>ROCA study      2001 – 2015</a:t>
            </a:r>
          </a:p>
          <a:p>
            <a:pPr marL="1371600" lvl="2" indent="-457200"/>
            <a:r>
              <a:rPr lang="en-US" sz="2000" dirty="0" smtClean="0">
                <a:solidFill>
                  <a:srgbClr val="FFFF00"/>
                </a:solidFill>
              </a:rPr>
              <a:t>2,400 high risk women, age &gt; 30, CGN/SPORE/EDRN</a:t>
            </a:r>
          </a:p>
          <a:p>
            <a:pPr marL="1371600" lvl="2" indent="-457200"/>
            <a:endParaRPr lang="en-US" sz="2000" dirty="0" smtClean="0">
              <a:solidFill>
                <a:srgbClr val="FFFF00"/>
              </a:solidFill>
            </a:endParaRPr>
          </a:p>
          <a:p>
            <a:pPr marL="457200" indent="-457200">
              <a:buFont typeface="+mj-lt"/>
              <a:buAutoNum type="arabicPeriod"/>
            </a:pPr>
            <a:r>
              <a:rPr lang="en-US" sz="2000" dirty="0" smtClean="0">
                <a:solidFill>
                  <a:srgbClr val="FFFF00"/>
                </a:solidFill>
              </a:rPr>
              <a:t>UKCTOCS        2001 - 2015    </a:t>
            </a:r>
          </a:p>
          <a:p>
            <a:pPr marL="1371600" lvl="2" indent="-457200"/>
            <a:r>
              <a:rPr lang="en-US" sz="2000" dirty="0" smtClean="0">
                <a:solidFill>
                  <a:srgbClr val="FFFF00"/>
                </a:solidFill>
              </a:rPr>
              <a:t>200,000 normal risk, postmenopausal women randomized to screen/ no screen</a:t>
            </a:r>
          </a:p>
          <a:p>
            <a:pPr marL="457200" indent="-457200">
              <a:buFont typeface="+mj-lt"/>
              <a:buAutoNum type="arabicPeriod"/>
            </a:pPr>
            <a:endParaRPr lang="en-US" sz="2000" dirty="0" smtClean="0">
              <a:solidFill>
                <a:srgbClr val="FFFF00"/>
              </a:solidFill>
            </a:endParaRPr>
          </a:p>
          <a:p>
            <a:pPr marL="457200" indent="-457200">
              <a:buFont typeface="+mj-lt"/>
              <a:buAutoNum type="arabicPeriod"/>
            </a:pPr>
            <a:r>
              <a:rPr lang="en-US" sz="2000" dirty="0" smtClean="0">
                <a:solidFill>
                  <a:srgbClr val="FFFF00"/>
                </a:solidFill>
              </a:rPr>
              <a:t>MDACC study in normal     2001-2011</a:t>
            </a:r>
          </a:p>
          <a:p>
            <a:pPr marL="1371600" lvl="2" indent="-457200"/>
            <a:r>
              <a:rPr lang="en-US" sz="2000" dirty="0" smtClean="0">
                <a:solidFill>
                  <a:srgbClr val="FFFF00"/>
                </a:solidFill>
              </a:rPr>
              <a:t>4,000 normal risk postmenopausal women</a:t>
            </a:r>
          </a:p>
          <a:p>
            <a:pPr marL="1371600" lvl="2" indent="-457200"/>
            <a:endParaRPr lang="en-US" sz="2000" dirty="0" smtClean="0">
              <a:solidFill>
                <a:srgbClr val="FFFF00"/>
              </a:solidFill>
            </a:endParaRPr>
          </a:p>
          <a:p>
            <a:pPr marL="457200" indent="-457200">
              <a:buFont typeface="+mj-lt"/>
              <a:buAutoNum type="arabicPeriod"/>
            </a:pPr>
            <a:r>
              <a:rPr lang="en-US" sz="2000" dirty="0" smtClean="0">
                <a:solidFill>
                  <a:srgbClr val="FFFF00"/>
                </a:solidFill>
              </a:rPr>
              <a:t>GOG0199 - screening arm  2003-2011</a:t>
            </a:r>
          </a:p>
          <a:p>
            <a:pPr marL="1371600" lvl="2" indent="-457200"/>
            <a:r>
              <a:rPr lang="en-US" sz="2000" dirty="0" smtClean="0">
                <a:solidFill>
                  <a:srgbClr val="FFFF00"/>
                </a:solidFill>
              </a:rPr>
              <a:t>1,600 high risk women, age &gt; 30</a:t>
            </a:r>
          </a:p>
          <a:p>
            <a:pPr marL="1371600" lvl="2" indent="-457200"/>
            <a:r>
              <a:rPr lang="en-US" sz="2000" dirty="0" smtClean="0">
                <a:solidFill>
                  <a:srgbClr val="FFFF00"/>
                </a:solidFill>
              </a:rPr>
              <a:t> </a:t>
            </a:r>
          </a:p>
          <a:p>
            <a:pPr marL="457200" indent="-457200">
              <a:buFont typeface="+mj-lt"/>
              <a:buAutoNum type="arabicPeriod"/>
            </a:pPr>
            <a:r>
              <a:rPr lang="en-US" sz="2000" dirty="0" smtClean="0">
                <a:solidFill>
                  <a:srgbClr val="FFFF00"/>
                </a:solidFill>
              </a:rPr>
              <a:t>UKFOCSS        2003 – 2013</a:t>
            </a:r>
          </a:p>
          <a:p>
            <a:pPr marL="1371600" lvl="2" indent="-457200"/>
            <a:r>
              <a:rPr lang="en-US" sz="2000" dirty="0" smtClean="0">
                <a:solidFill>
                  <a:srgbClr val="FFFF00"/>
                </a:solidFill>
              </a:rPr>
              <a:t>4,000 high risk women, age &gt; 35</a:t>
            </a:r>
          </a:p>
        </p:txBody>
      </p:sp>
      <p:sp>
        <p:nvSpPr>
          <p:cNvPr id="2" name="TextBox 1"/>
          <p:cNvSpPr txBox="1"/>
          <p:nvPr/>
        </p:nvSpPr>
        <p:spPr>
          <a:xfrm>
            <a:off x="5868144" y="5445224"/>
            <a:ext cx="3198311" cy="1384995"/>
          </a:xfrm>
          <a:prstGeom prst="rect">
            <a:avLst/>
          </a:prstGeom>
          <a:noFill/>
        </p:spPr>
        <p:txBody>
          <a:bodyPr wrap="none" rtlCol="0">
            <a:spAutoFit/>
          </a:bodyPr>
          <a:lstStyle/>
          <a:p>
            <a:pPr marL="342900" indent="-342900">
              <a:buFont typeface="+mj-lt"/>
              <a:buAutoNum type="arabicPeriod"/>
            </a:pPr>
            <a:r>
              <a:rPr lang="en-US" sz="1200" dirty="0" smtClean="0">
                <a:solidFill>
                  <a:srgbClr val="FFFF00"/>
                </a:solidFill>
              </a:rPr>
              <a:t>Jacobs, The Lancet 1988</a:t>
            </a:r>
          </a:p>
          <a:p>
            <a:pPr marL="342900" indent="-342900">
              <a:buFont typeface="+mj-lt"/>
              <a:buAutoNum type="arabicPeriod"/>
            </a:pPr>
            <a:r>
              <a:rPr lang="en-US" sz="1200" dirty="0" smtClean="0">
                <a:solidFill>
                  <a:srgbClr val="FFFF00"/>
                </a:solidFill>
              </a:rPr>
              <a:t>Skates, JASA 2001</a:t>
            </a:r>
          </a:p>
          <a:p>
            <a:pPr marL="342900" indent="-342900">
              <a:buFont typeface="+mj-lt"/>
              <a:buAutoNum type="arabicPeriod"/>
            </a:pPr>
            <a:r>
              <a:rPr lang="en-US" sz="1200" dirty="0" err="1" smtClean="0">
                <a:solidFill>
                  <a:srgbClr val="FFFF00"/>
                </a:solidFill>
              </a:rPr>
              <a:t>Menon</a:t>
            </a:r>
            <a:r>
              <a:rPr lang="en-US" sz="1200" dirty="0" smtClean="0">
                <a:solidFill>
                  <a:srgbClr val="FFFF00"/>
                </a:solidFill>
              </a:rPr>
              <a:t>, JCO 2005</a:t>
            </a:r>
          </a:p>
          <a:p>
            <a:pPr marL="342900" indent="-342900">
              <a:buFont typeface="+mj-lt"/>
              <a:buAutoNum type="arabicPeriod"/>
            </a:pPr>
            <a:r>
              <a:rPr lang="en-US" sz="1200" dirty="0" smtClean="0">
                <a:solidFill>
                  <a:srgbClr val="FFFF00"/>
                </a:solidFill>
              </a:rPr>
              <a:t>Lu, Cancer 2011</a:t>
            </a:r>
          </a:p>
          <a:p>
            <a:pPr marL="342900" indent="-342900">
              <a:buFont typeface="+mj-lt"/>
              <a:buAutoNum type="arabicPeriod"/>
            </a:pPr>
            <a:r>
              <a:rPr lang="en-US" sz="1200" dirty="0" smtClean="0">
                <a:solidFill>
                  <a:srgbClr val="FFFF00"/>
                </a:solidFill>
              </a:rPr>
              <a:t>Jacobs </a:t>
            </a:r>
            <a:r>
              <a:rPr lang="en-US" sz="1200" dirty="0" err="1" smtClean="0">
                <a:solidFill>
                  <a:srgbClr val="FFFF00"/>
                </a:solidFill>
              </a:rPr>
              <a:t>Menon</a:t>
            </a:r>
            <a:r>
              <a:rPr lang="en-US" sz="1200" dirty="0" smtClean="0">
                <a:solidFill>
                  <a:srgbClr val="FFFF00"/>
                </a:solidFill>
              </a:rPr>
              <a:t>, The Lancet 2015</a:t>
            </a:r>
          </a:p>
          <a:p>
            <a:pPr marL="342900" indent="-342900">
              <a:buFont typeface="+mj-lt"/>
              <a:buAutoNum type="arabicPeriod"/>
            </a:pPr>
            <a:r>
              <a:rPr lang="en-US" sz="1200" dirty="0" smtClean="0">
                <a:solidFill>
                  <a:srgbClr val="FFFF00"/>
                </a:solidFill>
              </a:rPr>
              <a:t>Skates, Clinical Cancer Research 2017</a:t>
            </a:r>
          </a:p>
          <a:p>
            <a:pPr marL="342900" indent="-342900">
              <a:buFont typeface="+mj-lt"/>
              <a:buAutoNum type="arabicPeriod"/>
            </a:pPr>
            <a:r>
              <a:rPr lang="en-US" sz="1200" dirty="0" smtClean="0">
                <a:solidFill>
                  <a:srgbClr val="FFFF00"/>
                </a:solidFill>
              </a:rPr>
              <a:t>Rosenthal, JCO 2017</a:t>
            </a:r>
            <a:endParaRPr lang="en-US" sz="1200" dirty="0">
              <a:solidFill>
                <a:srgbClr val="FFFF00"/>
              </a:solidFill>
            </a:endParaRPr>
          </a:p>
        </p:txBody>
      </p:sp>
      <p:sp>
        <p:nvSpPr>
          <p:cNvPr id="5" name="Line 120"/>
          <p:cNvSpPr>
            <a:spLocks noChangeShapeType="1"/>
          </p:cNvSpPr>
          <p:nvPr/>
        </p:nvSpPr>
        <p:spPr bwMode="auto">
          <a:xfrm>
            <a:off x="323528" y="874712"/>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Tree>
    <p:extLst>
      <p:ext uri="{BB962C8B-B14F-4D97-AF65-F5344CB8AC3E}">
        <p14:creationId xmlns:p14="http://schemas.microsoft.com/office/powerpoint/2010/main" val="315455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285121"/>
            <a:ext cx="8839200" cy="823912"/>
          </a:xfrm>
          <a:prstGeom prst="rect">
            <a:avLst/>
          </a:prstGeom>
          <a:noFill/>
          <a:ln w="9525">
            <a:noFill/>
            <a:miter lim="800000"/>
            <a:headEnd/>
            <a:tailEnd/>
          </a:ln>
        </p:spPr>
        <p:txBody>
          <a:bodyPr anchor="ctr">
            <a:prstTxWarp prst="textNoShape">
              <a:avLst/>
            </a:prstTxWarp>
          </a:bodyPr>
          <a:lstStyle/>
          <a:p>
            <a:pPr algn="ctr"/>
            <a:r>
              <a:rPr lang="en-US" sz="3200" b="1" dirty="0" smtClean="0">
                <a:solidFill>
                  <a:srgbClr val="FFFF00"/>
                </a:solidFill>
              </a:rPr>
              <a:t>ROCA Screening Trials Results</a:t>
            </a:r>
            <a:endParaRPr lang="en-US" sz="3200" b="1" dirty="0">
              <a:solidFill>
                <a:srgbClr val="FFFF00"/>
              </a:solidFill>
            </a:endParaRPr>
          </a:p>
        </p:txBody>
      </p:sp>
      <p:sp>
        <p:nvSpPr>
          <p:cNvPr id="4" name="TextBox 3"/>
          <p:cNvSpPr txBox="1"/>
          <p:nvPr/>
        </p:nvSpPr>
        <p:spPr>
          <a:xfrm>
            <a:off x="0" y="1628800"/>
            <a:ext cx="9036496" cy="4570482"/>
          </a:xfrm>
          <a:prstGeom prst="rect">
            <a:avLst/>
          </a:prstGeom>
          <a:noFill/>
        </p:spPr>
        <p:txBody>
          <a:bodyPr wrap="square" rtlCol="0">
            <a:spAutoFit/>
          </a:bodyPr>
          <a:lstStyle/>
          <a:p>
            <a:pPr marL="457200" indent="-457200">
              <a:spcBef>
                <a:spcPts val="1800"/>
              </a:spcBef>
              <a:buFont typeface="Arial"/>
              <a:buChar char="•"/>
            </a:pPr>
            <a:r>
              <a:rPr lang="en-US" sz="2400" dirty="0" smtClean="0">
                <a:solidFill>
                  <a:srgbClr val="FFFF00"/>
                </a:solidFill>
              </a:rPr>
              <a:t>All 6 trials significantly increased early stage cancer</a:t>
            </a:r>
          </a:p>
          <a:p>
            <a:pPr marL="457200" indent="-457200">
              <a:spcBef>
                <a:spcPts val="1800"/>
              </a:spcBef>
              <a:buFont typeface="Arial"/>
              <a:buChar char="•"/>
            </a:pPr>
            <a:r>
              <a:rPr lang="en-US" sz="2400" dirty="0" smtClean="0">
                <a:solidFill>
                  <a:srgbClr val="FFFF00"/>
                </a:solidFill>
              </a:rPr>
              <a:t>No other ovarian cancer screening trials had an increase</a:t>
            </a:r>
          </a:p>
          <a:p>
            <a:pPr marL="457200" indent="-457200">
              <a:spcBef>
                <a:spcPts val="1800"/>
              </a:spcBef>
              <a:buFont typeface="Arial"/>
              <a:buChar char="•"/>
            </a:pPr>
            <a:r>
              <a:rPr lang="en-US" sz="2400" dirty="0" smtClean="0">
                <a:solidFill>
                  <a:srgbClr val="FFFF00"/>
                </a:solidFill>
              </a:rPr>
              <a:t>All other ovarian cancer screening trials: single CA125 cutoff</a:t>
            </a:r>
          </a:p>
          <a:p>
            <a:pPr marL="457200" indent="-457200">
              <a:spcBef>
                <a:spcPts val="1800"/>
              </a:spcBef>
              <a:buFont typeface="Arial"/>
              <a:buChar char="•"/>
            </a:pPr>
            <a:r>
              <a:rPr lang="en-US" sz="2400" dirty="0" smtClean="0">
                <a:solidFill>
                  <a:srgbClr val="FFFF00"/>
                </a:solidFill>
              </a:rPr>
              <a:t>Individualizing test with ROCA contributed to early stage increase</a:t>
            </a:r>
          </a:p>
          <a:p>
            <a:pPr marL="457200" indent="-457200">
              <a:spcBef>
                <a:spcPts val="1800"/>
              </a:spcBef>
              <a:buFont typeface="Arial"/>
              <a:buChar char="•"/>
            </a:pPr>
            <a:r>
              <a:rPr lang="en-US" sz="2400" dirty="0" smtClean="0">
                <a:solidFill>
                  <a:srgbClr val="FFFF00"/>
                </a:solidFill>
              </a:rPr>
              <a:t>UKCTOCS had a non-significant Cox regression result for mortality for all cases</a:t>
            </a:r>
          </a:p>
          <a:p>
            <a:pPr marL="457200" indent="-457200">
              <a:spcBef>
                <a:spcPts val="1800"/>
              </a:spcBef>
              <a:buFont typeface="Arial"/>
              <a:buChar char="•"/>
            </a:pPr>
            <a:r>
              <a:rPr lang="en-US" sz="2400" dirty="0" smtClean="0">
                <a:solidFill>
                  <a:srgbClr val="FFFF00"/>
                </a:solidFill>
              </a:rPr>
              <a:t>UKCTOCS had a pre-specified subgroup analysis for incident cases (80% of cases): a significant mortality reduction</a:t>
            </a:r>
          </a:p>
        </p:txBody>
      </p:sp>
      <p:sp>
        <p:nvSpPr>
          <p:cNvPr id="5" name="Line 120"/>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Tree>
    <p:extLst>
      <p:ext uri="{BB962C8B-B14F-4D97-AF65-F5344CB8AC3E}">
        <p14:creationId xmlns:p14="http://schemas.microsoft.com/office/powerpoint/2010/main" val="73324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76200"/>
            <a:ext cx="8839200" cy="823912"/>
          </a:xfrm>
          <a:prstGeom prst="rect">
            <a:avLst/>
          </a:prstGeom>
          <a:noFill/>
          <a:ln w="9525">
            <a:noFill/>
            <a:miter lim="800000"/>
            <a:headEnd/>
            <a:tailEnd/>
          </a:ln>
        </p:spPr>
        <p:txBody>
          <a:bodyPr anchor="ctr">
            <a:prstTxWarp prst="textNoShape">
              <a:avLst/>
            </a:prstTxWarp>
          </a:bodyPr>
          <a:lstStyle/>
          <a:p>
            <a:pPr algn="ctr"/>
            <a:r>
              <a:rPr lang="en-US" sz="4400" b="1" dirty="0" smtClean="0">
                <a:solidFill>
                  <a:srgbClr val="FFFF00"/>
                </a:solidFill>
              </a:rPr>
              <a:t>Conclusions</a:t>
            </a:r>
            <a:endParaRPr lang="en-US" sz="4400" b="1" dirty="0">
              <a:solidFill>
                <a:srgbClr val="FFFF00"/>
              </a:solidFill>
            </a:endParaRPr>
          </a:p>
        </p:txBody>
      </p:sp>
      <p:sp>
        <p:nvSpPr>
          <p:cNvPr id="4" name="TextBox 3"/>
          <p:cNvSpPr txBox="1"/>
          <p:nvPr/>
        </p:nvSpPr>
        <p:spPr>
          <a:xfrm>
            <a:off x="0" y="1570141"/>
            <a:ext cx="9144000" cy="4955203"/>
          </a:xfrm>
          <a:prstGeom prst="rect">
            <a:avLst/>
          </a:prstGeom>
          <a:noFill/>
        </p:spPr>
        <p:txBody>
          <a:bodyPr wrap="square" rtlCol="0">
            <a:spAutoFit/>
          </a:bodyPr>
          <a:lstStyle/>
          <a:p>
            <a:pPr marL="457200" indent="-457200">
              <a:spcBef>
                <a:spcPts val="3000"/>
              </a:spcBef>
              <a:buFont typeface="Arial"/>
              <a:buChar char="•"/>
            </a:pPr>
            <a:r>
              <a:rPr lang="en-US" sz="2400" dirty="0">
                <a:solidFill>
                  <a:srgbClr val="FFFF00"/>
                </a:solidFill>
              </a:rPr>
              <a:t>Longitudinal test relies on each patient having their own baseline levels of a test   (sigma-within &lt;&lt; sigma-between)</a:t>
            </a:r>
          </a:p>
          <a:p>
            <a:pPr marL="457200" indent="-457200">
              <a:spcBef>
                <a:spcPts val="3000"/>
              </a:spcBef>
              <a:buFont typeface="Arial"/>
              <a:buChar char="•"/>
            </a:pPr>
            <a:r>
              <a:rPr lang="en-US" sz="2400" dirty="0" smtClean="0">
                <a:solidFill>
                  <a:srgbClr val="FFFF00"/>
                </a:solidFill>
              </a:rPr>
              <a:t>Longitudinal interpretation of test for each patient </a:t>
            </a:r>
            <a:r>
              <a:rPr lang="en-US" sz="2400" dirty="0">
                <a:solidFill>
                  <a:srgbClr val="FFFF00"/>
                </a:solidFill>
              </a:rPr>
              <a:t>led to significant increase in detection of early stage disease</a:t>
            </a:r>
          </a:p>
          <a:p>
            <a:pPr marL="457200" indent="-457200">
              <a:spcBef>
                <a:spcPts val="3000"/>
              </a:spcBef>
              <a:buFont typeface="Arial"/>
              <a:buChar char="•"/>
            </a:pPr>
            <a:r>
              <a:rPr lang="en-US" sz="2400" dirty="0">
                <a:solidFill>
                  <a:srgbClr val="FFFF00"/>
                </a:solidFill>
              </a:rPr>
              <a:t>Longitudinal test most effective when baseline has been measured (incident cases)</a:t>
            </a:r>
          </a:p>
          <a:p>
            <a:pPr marL="457200" indent="-457200">
              <a:spcBef>
                <a:spcPts val="3000"/>
              </a:spcBef>
              <a:buFont typeface="Arial"/>
              <a:buChar char="•"/>
            </a:pPr>
            <a:r>
              <a:rPr lang="en-US" sz="2400" dirty="0" smtClean="0">
                <a:solidFill>
                  <a:srgbClr val="FFFF00"/>
                </a:solidFill>
              </a:rPr>
              <a:t>Longitudinal test reduced mortality for incident cases</a:t>
            </a:r>
          </a:p>
          <a:p>
            <a:pPr marL="457200" indent="-457200">
              <a:spcBef>
                <a:spcPts val="3000"/>
              </a:spcBef>
              <a:buFont typeface="Arial"/>
              <a:buChar char="•"/>
            </a:pPr>
            <a:r>
              <a:rPr lang="en-US" sz="2400" dirty="0" smtClean="0">
                <a:solidFill>
                  <a:srgbClr val="FFFF00"/>
                </a:solidFill>
              </a:rPr>
              <a:t>Longitudinal method applied to existing or novel biomarkers may substantially increase impact</a:t>
            </a:r>
            <a:endParaRPr lang="en-US" sz="2400" dirty="0">
              <a:solidFill>
                <a:srgbClr val="FFFF00"/>
              </a:solidFill>
            </a:endParaRPr>
          </a:p>
        </p:txBody>
      </p:sp>
      <p:sp>
        <p:nvSpPr>
          <p:cNvPr id="5" name="Line 120"/>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Tree>
    <p:extLst>
      <p:ext uri="{BB962C8B-B14F-4D97-AF65-F5344CB8AC3E}">
        <p14:creationId xmlns:p14="http://schemas.microsoft.com/office/powerpoint/2010/main" val="100580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533400" y="1124744"/>
            <a:ext cx="900100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endParaRPr lang="en-US" dirty="0" smtClean="0">
              <a:solidFill>
                <a:srgbClr val="FFFF66"/>
              </a:solidFill>
              <a:latin typeface="Arial" charset="0"/>
            </a:endParaRPr>
          </a:p>
          <a:p>
            <a:endParaRPr lang="en-US" dirty="0" smtClean="0">
              <a:solidFill>
                <a:srgbClr val="FFFF66"/>
              </a:solidFill>
              <a:latin typeface="Arial" charset="0"/>
            </a:endParaRPr>
          </a:p>
          <a:p>
            <a:pPr>
              <a:lnSpc>
                <a:spcPct val="130000"/>
              </a:lnSpc>
              <a:buFontTx/>
              <a:buChar char="•"/>
            </a:pPr>
            <a:r>
              <a:rPr lang="en-US" dirty="0" smtClean="0">
                <a:solidFill>
                  <a:srgbClr val="FFFF66"/>
                </a:solidFill>
                <a:latin typeface="Arial" charset="0"/>
              </a:rPr>
              <a:t> CA125</a:t>
            </a:r>
          </a:p>
          <a:p>
            <a:pPr>
              <a:lnSpc>
                <a:spcPct val="130000"/>
              </a:lnSpc>
              <a:buFontTx/>
              <a:buChar char="•"/>
            </a:pPr>
            <a:r>
              <a:rPr lang="en-US" dirty="0">
                <a:solidFill>
                  <a:srgbClr val="FFFF66"/>
                </a:solidFill>
                <a:latin typeface="Arial" charset="0"/>
              </a:rPr>
              <a:t> </a:t>
            </a:r>
            <a:r>
              <a:rPr lang="en-US" dirty="0" smtClean="0">
                <a:solidFill>
                  <a:srgbClr val="FFFF66"/>
                </a:solidFill>
                <a:latin typeface="Arial" charset="0"/>
              </a:rPr>
              <a:t>First trials for early detection of ovarian cancer </a:t>
            </a:r>
          </a:p>
          <a:p>
            <a:pPr>
              <a:lnSpc>
                <a:spcPct val="130000"/>
              </a:lnSpc>
              <a:buFontTx/>
              <a:buChar char="•"/>
            </a:pPr>
            <a:r>
              <a:rPr lang="en-US" dirty="0" smtClean="0">
                <a:solidFill>
                  <a:srgbClr val="FFFF66"/>
                </a:solidFill>
                <a:latin typeface="Arial" charset="0"/>
              </a:rPr>
              <a:t> Risk of Ovarian Cancer given longitudinal CA125</a:t>
            </a:r>
          </a:p>
          <a:p>
            <a:pPr>
              <a:lnSpc>
                <a:spcPct val="130000"/>
              </a:lnSpc>
              <a:buFontTx/>
              <a:buChar char="•"/>
            </a:pPr>
            <a:r>
              <a:rPr lang="en-US" dirty="0" smtClean="0">
                <a:solidFill>
                  <a:srgbClr val="FFFF66"/>
                </a:solidFill>
                <a:latin typeface="Arial" charset="0"/>
              </a:rPr>
              <a:t> Ovarian Cancer Screening Trials with ROCA</a:t>
            </a:r>
          </a:p>
          <a:p>
            <a:pPr>
              <a:lnSpc>
                <a:spcPct val="130000"/>
              </a:lnSpc>
              <a:buFontTx/>
              <a:buChar char="•"/>
            </a:pPr>
            <a:r>
              <a:rPr lang="en-US" dirty="0">
                <a:solidFill>
                  <a:srgbClr val="FFFF66"/>
                </a:solidFill>
                <a:latin typeface="Arial" charset="0"/>
              </a:rPr>
              <a:t> </a:t>
            </a:r>
            <a:r>
              <a:rPr lang="en-US" dirty="0" smtClean="0">
                <a:solidFill>
                  <a:srgbClr val="FFFF66"/>
                </a:solidFill>
                <a:latin typeface="Arial" charset="0"/>
              </a:rPr>
              <a:t>Longitudinal Test Results</a:t>
            </a:r>
          </a:p>
          <a:p>
            <a:pPr>
              <a:lnSpc>
                <a:spcPct val="130000"/>
              </a:lnSpc>
              <a:buFontTx/>
              <a:buChar char="•"/>
            </a:pPr>
            <a:r>
              <a:rPr lang="en-US" dirty="0" smtClean="0">
                <a:solidFill>
                  <a:srgbClr val="FFFF66"/>
                </a:solidFill>
                <a:latin typeface="Arial" charset="0"/>
              </a:rPr>
              <a:t> Conclusions</a:t>
            </a:r>
          </a:p>
        </p:txBody>
      </p:sp>
      <p:sp>
        <p:nvSpPr>
          <p:cNvPr id="73730" name="Line 3"/>
          <p:cNvSpPr>
            <a:spLocks noChangeShapeType="1"/>
          </p:cNvSpPr>
          <p:nvPr/>
        </p:nvSpPr>
        <p:spPr bwMode="auto">
          <a:xfrm>
            <a:off x="533400" y="1124744"/>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
        <p:nvSpPr>
          <p:cNvPr id="2" name="Rectangle 1"/>
          <p:cNvSpPr/>
          <p:nvPr/>
        </p:nvSpPr>
        <p:spPr>
          <a:xfrm>
            <a:off x="1" y="116632"/>
            <a:ext cx="9144000" cy="830997"/>
          </a:xfrm>
          <a:prstGeom prst="rect">
            <a:avLst/>
          </a:prstGeom>
        </p:spPr>
        <p:txBody>
          <a:bodyPr wrap="square">
            <a:spAutoFit/>
          </a:bodyPr>
          <a:lstStyle/>
          <a:p>
            <a:pPr algn="ctr"/>
            <a:r>
              <a:rPr lang="en-US" sz="4800">
                <a:solidFill>
                  <a:srgbClr val="FFFF66"/>
                </a:solidFill>
              </a:rPr>
              <a:t>Outline</a:t>
            </a:r>
            <a:endParaRPr lang="en-US" sz="4800" dirty="0">
              <a:solidFill>
                <a:srgbClr val="FFFF66"/>
              </a:solidFill>
            </a:endParaRPr>
          </a:p>
        </p:txBody>
      </p:sp>
    </p:spTree>
    <p:extLst>
      <p:ext uri="{BB962C8B-B14F-4D97-AF65-F5344CB8AC3E}">
        <p14:creationId xmlns:p14="http://schemas.microsoft.com/office/powerpoint/2010/main" val="1436737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noFill/>
          <a:ln w="28575">
            <a:solidFill>
              <a:schemeClr val="bg2"/>
            </a:solidFill>
            <a:round/>
            <a:headEnd/>
            <a:tailEnd/>
          </a:ln>
          <a:extLst/>
        </p:spPr>
        <p:txBody>
          <a:bodyPr/>
          <a:lstStyle/>
          <a:p>
            <a:pPr eaLnBrk="1" hangingPunct="1">
              <a:defRPr/>
            </a:pPr>
            <a:endParaRPr lang="en-US" dirty="0">
              <a:solidFill>
                <a:srgbClr val="000000"/>
              </a:solidFill>
              <a:effectLst>
                <a:outerShdw blurRad="38100" dist="38100" dir="2700000" algn="tl">
                  <a:srgbClr val="000000">
                    <a:alpha val="43137"/>
                  </a:srgbClr>
                </a:outerShdw>
              </a:effectLst>
              <a:ea typeface="ＭＳ Ｐゴシック"/>
              <a:cs typeface=""/>
            </a:endParaRPr>
          </a:p>
        </p:txBody>
      </p:sp>
      <p:sp>
        <p:nvSpPr>
          <p:cNvPr id="8195" name="Title 16"/>
          <p:cNvSpPr>
            <a:spLocks noGrp="1"/>
          </p:cNvSpPr>
          <p:nvPr>
            <p:ph type="title" idx="4294967295"/>
          </p:nvPr>
        </p:nvSpPr>
        <p:spPr>
          <a:xfrm>
            <a:off x="609600" y="1"/>
            <a:ext cx="8058150" cy="700088"/>
          </a:xfrm>
        </p:spPr>
        <p:txBody>
          <a:bodyPr lIns="92051" tIns="46026" rIns="92051" bIns="46026"/>
          <a:lstStyle/>
          <a:p>
            <a:pPr eaLnBrk="1" hangingPunct="1"/>
            <a:r>
              <a:rPr lang="en-US" sz="3400" b="1" smtClean="0">
                <a:solidFill>
                  <a:schemeClr val="tx1"/>
                </a:solidFill>
              </a:rPr>
              <a:t>Cancer Death Rates:  (US 1930-2006)*</a:t>
            </a:r>
          </a:p>
        </p:txBody>
      </p:sp>
      <p:pic>
        <p:nvPicPr>
          <p:cNvPr id="8196" name="Picture 18" descr="ACS2010_stretch.jpg"/>
          <p:cNvPicPr>
            <a:picLocks noChangeAspect="1"/>
          </p:cNvPicPr>
          <p:nvPr/>
        </p:nvPicPr>
        <p:blipFill>
          <a:blip r:embed="rId3"/>
          <a:srcRect/>
          <a:stretch>
            <a:fillRect/>
          </a:stretch>
        </p:blipFill>
        <p:spPr bwMode="auto">
          <a:xfrm>
            <a:off x="250825" y="1257301"/>
            <a:ext cx="8743950" cy="4468813"/>
          </a:xfrm>
          <a:prstGeom prst="rect">
            <a:avLst/>
          </a:prstGeom>
          <a:noFill/>
          <a:ln w="9525">
            <a:noFill/>
            <a:miter lim="800000"/>
            <a:headEnd/>
            <a:tailEnd/>
          </a:ln>
        </p:spPr>
      </p:pic>
      <p:grpSp>
        <p:nvGrpSpPr>
          <p:cNvPr id="2" name="Group 35"/>
          <p:cNvGrpSpPr>
            <a:grpSpLocks/>
          </p:cNvGrpSpPr>
          <p:nvPr/>
        </p:nvGrpSpPr>
        <p:grpSpPr bwMode="auto">
          <a:xfrm>
            <a:off x="6286502" y="650876"/>
            <a:ext cx="1225385" cy="4321175"/>
            <a:chOff x="6286500" y="868680"/>
            <a:chExt cx="1225909" cy="4320539"/>
          </a:xfrm>
        </p:grpSpPr>
        <p:sp>
          <p:nvSpPr>
            <p:cNvPr id="8208" name="TextBox 21"/>
            <p:cNvSpPr txBox="1">
              <a:spLocks noChangeArrowheads="1"/>
            </p:cNvSpPr>
            <p:nvPr/>
          </p:nvSpPr>
          <p:spPr bwMode="auto">
            <a:xfrm>
              <a:off x="6343650" y="868680"/>
              <a:ext cx="1168759" cy="400051"/>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
                </a:rPr>
                <a:t>Cisplatin</a:t>
              </a:r>
            </a:p>
          </p:txBody>
        </p:sp>
        <p:cxnSp>
          <p:nvCxnSpPr>
            <p:cNvPr id="24" name="Elbow Connector 23"/>
            <p:cNvCxnSpPr>
              <a:cxnSpLocks noChangeShapeType="1"/>
              <a:stCxn id="8208" idx="1"/>
            </p:cNvCxnSpPr>
            <p:nvPr/>
          </p:nvCxnSpPr>
          <p:spPr bwMode="auto">
            <a:xfrm rot="10800000" flipV="1">
              <a:off x="6286500" y="1068706"/>
              <a:ext cx="57150" cy="4120513"/>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3" name="Group 33"/>
          <p:cNvGrpSpPr>
            <a:grpSpLocks/>
          </p:cNvGrpSpPr>
          <p:nvPr/>
        </p:nvGrpSpPr>
        <p:grpSpPr bwMode="auto">
          <a:xfrm>
            <a:off x="7140580" y="1133476"/>
            <a:ext cx="1495223" cy="3829049"/>
            <a:chOff x="6740342" y="1458109"/>
            <a:chExt cx="1495448" cy="3828600"/>
          </a:xfrm>
        </p:grpSpPr>
        <p:sp>
          <p:nvSpPr>
            <p:cNvPr id="8206" name="TextBox 27"/>
            <p:cNvSpPr txBox="1">
              <a:spLocks noChangeArrowheads="1"/>
            </p:cNvSpPr>
            <p:nvPr/>
          </p:nvSpPr>
          <p:spPr bwMode="auto">
            <a:xfrm>
              <a:off x="6953250" y="1458109"/>
              <a:ext cx="1282540" cy="400063"/>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
                </a:rPr>
                <a:t>Paclitaxel</a:t>
              </a:r>
            </a:p>
          </p:txBody>
        </p:sp>
        <p:cxnSp>
          <p:nvCxnSpPr>
            <p:cNvPr id="29" name="Elbow Connector 23"/>
            <p:cNvCxnSpPr>
              <a:cxnSpLocks noChangeShapeType="1"/>
              <a:stCxn id="8206" idx="1"/>
            </p:cNvCxnSpPr>
            <p:nvPr/>
          </p:nvCxnSpPr>
          <p:spPr bwMode="auto">
            <a:xfrm rot="10800000" flipV="1">
              <a:off x="6740342" y="1658140"/>
              <a:ext cx="212909" cy="3628569"/>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4" name="Group 36"/>
          <p:cNvGrpSpPr>
            <a:grpSpLocks/>
          </p:cNvGrpSpPr>
          <p:nvPr/>
        </p:nvGrpSpPr>
        <p:grpSpPr bwMode="auto">
          <a:xfrm>
            <a:off x="3875088" y="788988"/>
            <a:ext cx="2125662" cy="4184650"/>
            <a:chOff x="4274820" y="1005840"/>
            <a:chExt cx="2125187" cy="4184175"/>
          </a:xfrm>
        </p:grpSpPr>
        <p:sp>
          <p:nvSpPr>
            <p:cNvPr id="8204" name="TextBox 37"/>
            <p:cNvSpPr txBox="1">
              <a:spLocks noChangeArrowheads="1"/>
            </p:cNvSpPr>
            <p:nvPr/>
          </p:nvSpPr>
          <p:spPr bwMode="auto">
            <a:xfrm>
              <a:off x="4274820" y="1005840"/>
              <a:ext cx="1766735" cy="400065"/>
            </a:xfrm>
            <a:prstGeom prst="rect">
              <a:avLst/>
            </a:prstGeom>
            <a:noFill/>
            <a:ln w="9525">
              <a:noFill/>
              <a:miter lim="800000"/>
              <a:headEnd/>
              <a:tailEnd/>
            </a:ln>
          </p:spPr>
          <p:txBody>
            <a:bodyPr wrap="none">
              <a:spAutoFit/>
            </a:bodyPr>
            <a:lstStyle/>
            <a:p>
              <a:pPr eaLnBrk="1" hangingPunct="1"/>
              <a:r>
                <a:rPr lang="en-US" sz="2000" dirty="0" err="1">
                  <a:solidFill>
                    <a:srgbClr val="C00000"/>
                  </a:solidFill>
                  <a:ea typeface="ＭＳ Ｐゴシック" pitchFamily="34" charset="-128"/>
                  <a:cs typeface=""/>
                </a:rPr>
                <a:t>Cytoreduction</a:t>
              </a:r>
              <a:endParaRPr lang="en-US" sz="2000" dirty="0">
                <a:solidFill>
                  <a:srgbClr val="C00000"/>
                </a:solidFill>
                <a:ea typeface="ＭＳ Ｐゴシック" pitchFamily="34" charset="-128"/>
                <a:cs typeface=""/>
              </a:endParaRPr>
            </a:p>
          </p:txBody>
        </p:sp>
        <p:cxnSp>
          <p:nvCxnSpPr>
            <p:cNvPr id="39" name="Elbow Connector 23"/>
            <p:cNvCxnSpPr>
              <a:cxnSpLocks noChangeShapeType="1"/>
              <a:stCxn id="8204" idx="3"/>
            </p:cNvCxnSpPr>
            <p:nvPr/>
          </p:nvCxnSpPr>
          <p:spPr bwMode="auto">
            <a:xfrm>
              <a:off x="6041555" y="1205872"/>
              <a:ext cx="358452" cy="3984143"/>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sp>
        <p:nvSpPr>
          <p:cNvPr id="8200" name="TextBox 13"/>
          <p:cNvSpPr txBox="1">
            <a:spLocks noChangeArrowheads="1"/>
          </p:cNvSpPr>
          <p:nvPr/>
        </p:nvSpPr>
        <p:spPr bwMode="auto">
          <a:xfrm>
            <a:off x="34927" y="5718175"/>
            <a:ext cx="9109075" cy="1077218"/>
          </a:xfrm>
          <a:prstGeom prst="rect">
            <a:avLst/>
          </a:prstGeom>
          <a:noFill/>
          <a:ln w="9525">
            <a:noFill/>
            <a:miter lim="800000"/>
            <a:headEnd/>
            <a:tailEnd/>
          </a:ln>
        </p:spPr>
        <p:txBody>
          <a:bodyPr>
            <a:spAutoFit/>
          </a:bodyPr>
          <a:lstStyle/>
          <a:p>
            <a:pPr eaLnBrk="1" hangingPunct="1"/>
            <a:r>
              <a:rPr lang="en-US" sz="1600">
                <a:solidFill>
                  <a:srgbClr val="000000"/>
                </a:solidFill>
                <a:ea typeface="ＭＳ Ｐゴシック" pitchFamily="34" charset="-128"/>
                <a:cs typeface=""/>
              </a:rPr>
              <a:t>*Age-adjusted to the 2000 US standard population.</a:t>
            </a:r>
          </a:p>
          <a:p>
            <a:pPr eaLnBrk="1" hangingPunct="1"/>
            <a:r>
              <a:rPr lang="en-US" sz="1600">
                <a:solidFill>
                  <a:srgbClr val="000000"/>
                </a:solidFill>
                <a:ea typeface="ＭＳ Ｐゴシック" pitchFamily="34" charset="-128"/>
                <a:cs typeface=""/>
              </a:rPr>
              <a:t>Source:  US Mortality Data 1960-2006, US Mortality Volumes 1930-1959, National Center for Health Statistics, Centers for Disease Control and Prevention, 2009</a:t>
            </a:r>
          </a:p>
          <a:p>
            <a:pPr eaLnBrk="1" hangingPunct="1"/>
            <a:r>
              <a:rPr lang="en-US" sz="1600">
                <a:solidFill>
                  <a:srgbClr val="000000"/>
                </a:solidFill>
                <a:ea typeface="ＭＳ Ｐゴシック" pitchFamily="34" charset="-128"/>
                <a:cs typeface=""/>
              </a:rPr>
              <a:t>(American Cancer Society, </a:t>
            </a:r>
            <a:r>
              <a:rPr lang="en-US" sz="1600" i="1">
                <a:solidFill>
                  <a:srgbClr val="000000"/>
                </a:solidFill>
                <a:ea typeface="ＭＳ Ｐゴシック" pitchFamily="34" charset="-128"/>
                <a:cs typeface=""/>
              </a:rPr>
              <a:t>Cancer Facts &amp; Figures 2010</a:t>
            </a:r>
            <a:r>
              <a:rPr lang="en-US" sz="1600">
                <a:solidFill>
                  <a:srgbClr val="000000"/>
                </a:solidFill>
                <a:ea typeface="ＭＳ Ｐゴシック" pitchFamily="34" charset="-128"/>
                <a:cs typeface=""/>
              </a:rPr>
              <a:t>, Atlanta: American Cancer Society, 2010)</a:t>
            </a:r>
          </a:p>
        </p:txBody>
      </p:sp>
      <p:grpSp>
        <p:nvGrpSpPr>
          <p:cNvPr id="5" name="Group 20"/>
          <p:cNvGrpSpPr>
            <a:grpSpLocks/>
          </p:cNvGrpSpPr>
          <p:nvPr/>
        </p:nvGrpSpPr>
        <p:grpSpPr bwMode="auto">
          <a:xfrm>
            <a:off x="7816855" y="2347913"/>
            <a:ext cx="1273865" cy="2619375"/>
            <a:chOff x="7816618" y="2348082"/>
            <a:chExt cx="1273614" cy="2619036"/>
          </a:xfrm>
        </p:grpSpPr>
        <p:sp>
          <p:nvSpPr>
            <p:cNvPr id="8202" name="TextBox 17"/>
            <p:cNvSpPr txBox="1">
              <a:spLocks noChangeArrowheads="1"/>
            </p:cNvSpPr>
            <p:nvPr/>
          </p:nvSpPr>
          <p:spPr bwMode="auto">
            <a:xfrm>
              <a:off x="7922203" y="2348082"/>
              <a:ext cx="1168029" cy="707794"/>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
                </a:rPr>
                <a:t>Cisplatin</a:t>
              </a:r>
            </a:p>
            <a:p>
              <a:pPr eaLnBrk="1" hangingPunct="1"/>
              <a:r>
                <a:rPr lang="en-US" sz="2000">
                  <a:solidFill>
                    <a:srgbClr val="C00000"/>
                  </a:solidFill>
                  <a:ea typeface="ＭＳ Ｐゴシック" pitchFamily="34" charset="-128"/>
                  <a:cs typeface=""/>
                </a:rPr>
                <a:t>IP</a:t>
              </a:r>
            </a:p>
          </p:txBody>
        </p:sp>
        <p:cxnSp>
          <p:nvCxnSpPr>
            <p:cNvPr id="20" name="Elbow Connector 23"/>
            <p:cNvCxnSpPr>
              <a:cxnSpLocks noChangeShapeType="1"/>
              <a:stCxn id="8202" idx="1"/>
            </p:cNvCxnSpPr>
            <p:nvPr/>
          </p:nvCxnSpPr>
          <p:spPr bwMode="auto">
            <a:xfrm rot="10800000" flipV="1">
              <a:off x="7816618" y="2701978"/>
              <a:ext cx="105585" cy="2265140"/>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spTree>
    <p:extLst>
      <p:ext uri="{BB962C8B-B14F-4D97-AF65-F5344CB8AC3E}">
        <p14:creationId xmlns:p14="http://schemas.microsoft.com/office/powerpoint/2010/main" val="91620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noFill/>
          <a:ln w="28575">
            <a:solidFill>
              <a:schemeClr val="bg2"/>
            </a:solidFill>
            <a:round/>
            <a:headEnd/>
            <a:tailEnd/>
          </a:ln>
          <a:extLst/>
        </p:spPr>
        <p:txBody>
          <a:bodyPr/>
          <a:lstStyle/>
          <a:p>
            <a:pPr eaLnBrk="1" hangingPunct="1">
              <a:defRPr/>
            </a:pPr>
            <a:endParaRPr lang="en-US" dirty="0">
              <a:solidFill>
                <a:srgbClr val="000000"/>
              </a:solidFill>
              <a:effectLst>
                <a:outerShdw blurRad="38100" dist="38100" dir="2700000" algn="tl">
                  <a:srgbClr val="000000">
                    <a:alpha val="43137"/>
                  </a:srgbClr>
                </a:outerShdw>
              </a:effectLst>
              <a:ea typeface="ＭＳ Ｐゴシック"/>
              <a:cs typeface="+mn-cs"/>
            </a:endParaRPr>
          </a:p>
        </p:txBody>
      </p:sp>
      <p:sp>
        <p:nvSpPr>
          <p:cNvPr id="8195" name="Title 16"/>
          <p:cNvSpPr>
            <a:spLocks noGrp="1"/>
          </p:cNvSpPr>
          <p:nvPr>
            <p:ph type="title" idx="4294967295"/>
          </p:nvPr>
        </p:nvSpPr>
        <p:spPr>
          <a:xfrm>
            <a:off x="609600" y="1"/>
            <a:ext cx="8058150" cy="700088"/>
          </a:xfrm>
        </p:spPr>
        <p:txBody>
          <a:bodyPr lIns="92051" tIns="46026" rIns="92051" bIns="46026"/>
          <a:lstStyle/>
          <a:p>
            <a:pPr eaLnBrk="1" hangingPunct="1"/>
            <a:r>
              <a:rPr lang="en-US" sz="3400" b="1" dirty="0" smtClean="0">
                <a:solidFill>
                  <a:schemeClr val="tx1"/>
                </a:solidFill>
              </a:rPr>
              <a:t>Ovarian Cancer Death Rates - </a:t>
            </a:r>
            <a:r>
              <a:rPr lang="en-US" sz="3400" b="1" dirty="0">
                <a:solidFill>
                  <a:schemeClr val="tx1"/>
                </a:solidFill>
              </a:rPr>
              <a:t>Yellow</a:t>
            </a:r>
            <a:endParaRPr lang="en-US" sz="3400" b="1" dirty="0" smtClean="0">
              <a:solidFill>
                <a:schemeClr val="tx1"/>
              </a:solidFill>
            </a:endParaRPr>
          </a:p>
        </p:txBody>
      </p:sp>
      <p:pic>
        <p:nvPicPr>
          <p:cNvPr id="8196" name="Picture 18" descr="ACS2010_stretch.jpg"/>
          <p:cNvPicPr>
            <a:picLocks noChangeAspect="1"/>
          </p:cNvPicPr>
          <p:nvPr/>
        </p:nvPicPr>
        <p:blipFill rotWithShape="1">
          <a:blip r:embed="rId3"/>
          <a:srcRect l="41744" t="57390" r="1068" b="1686"/>
          <a:stretch/>
        </p:blipFill>
        <p:spPr bwMode="auto">
          <a:xfrm>
            <a:off x="54864" y="3501009"/>
            <a:ext cx="9061704" cy="3312368"/>
          </a:xfrm>
          <a:prstGeom prst="rect">
            <a:avLst/>
          </a:prstGeom>
          <a:noFill/>
          <a:ln w="9525">
            <a:noFill/>
            <a:miter lim="800000"/>
            <a:headEnd/>
            <a:tailEnd/>
          </a:ln>
        </p:spPr>
      </p:pic>
      <p:grpSp>
        <p:nvGrpSpPr>
          <p:cNvPr id="2" name="Group 35"/>
          <p:cNvGrpSpPr>
            <a:grpSpLocks/>
          </p:cNvGrpSpPr>
          <p:nvPr/>
        </p:nvGrpSpPr>
        <p:grpSpPr bwMode="auto">
          <a:xfrm>
            <a:off x="6286502" y="1514972"/>
            <a:ext cx="1225385" cy="4074267"/>
            <a:chOff x="6286500" y="868680"/>
            <a:chExt cx="1225909" cy="4320537"/>
          </a:xfrm>
        </p:grpSpPr>
        <p:sp>
          <p:nvSpPr>
            <p:cNvPr id="8208" name="TextBox 21"/>
            <p:cNvSpPr txBox="1">
              <a:spLocks noChangeArrowheads="1"/>
            </p:cNvSpPr>
            <p:nvPr/>
          </p:nvSpPr>
          <p:spPr bwMode="auto">
            <a:xfrm>
              <a:off x="6343650" y="868680"/>
              <a:ext cx="1168759" cy="424295"/>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mn-cs"/>
                </a:rPr>
                <a:t>Cisplatin</a:t>
              </a:r>
            </a:p>
          </p:txBody>
        </p:sp>
        <p:cxnSp>
          <p:nvCxnSpPr>
            <p:cNvPr id="24" name="Elbow Connector 23"/>
            <p:cNvCxnSpPr>
              <a:cxnSpLocks noChangeShapeType="1"/>
              <a:stCxn id="8208" idx="1"/>
            </p:cNvCxnSpPr>
            <p:nvPr/>
          </p:nvCxnSpPr>
          <p:spPr bwMode="auto">
            <a:xfrm rot="10800000" flipV="1">
              <a:off x="6286500" y="1080826"/>
              <a:ext cx="57150" cy="4108391"/>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3" name="Group 33"/>
          <p:cNvGrpSpPr>
            <a:grpSpLocks/>
          </p:cNvGrpSpPr>
          <p:nvPr/>
        </p:nvGrpSpPr>
        <p:grpSpPr bwMode="auto">
          <a:xfrm>
            <a:off x="7140580" y="1997572"/>
            <a:ext cx="1495223" cy="3591667"/>
            <a:chOff x="6740342" y="1458109"/>
            <a:chExt cx="1495448" cy="3828599"/>
          </a:xfrm>
        </p:grpSpPr>
        <p:sp>
          <p:nvSpPr>
            <p:cNvPr id="8206" name="TextBox 27"/>
            <p:cNvSpPr txBox="1">
              <a:spLocks noChangeArrowheads="1"/>
            </p:cNvSpPr>
            <p:nvPr/>
          </p:nvSpPr>
          <p:spPr bwMode="auto">
            <a:xfrm>
              <a:off x="6953250" y="1458109"/>
              <a:ext cx="1282540" cy="426504"/>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mn-cs"/>
                </a:rPr>
                <a:t>Paclitaxel</a:t>
              </a:r>
            </a:p>
          </p:txBody>
        </p:sp>
        <p:cxnSp>
          <p:nvCxnSpPr>
            <p:cNvPr id="29" name="Elbow Connector 23"/>
            <p:cNvCxnSpPr>
              <a:cxnSpLocks noChangeShapeType="1"/>
              <a:stCxn id="8206" idx="1"/>
            </p:cNvCxnSpPr>
            <p:nvPr/>
          </p:nvCxnSpPr>
          <p:spPr bwMode="auto">
            <a:xfrm rot="10800000" flipV="1">
              <a:off x="6740342" y="1671360"/>
              <a:ext cx="212909" cy="3615348"/>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4" name="Group 36"/>
          <p:cNvGrpSpPr>
            <a:grpSpLocks/>
          </p:cNvGrpSpPr>
          <p:nvPr/>
        </p:nvGrpSpPr>
        <p:grpSpPr bwMode="auto">
          <a:xfrm>
            <a:off x="3875088" y="1653084"/>
            <a:ext cx="2125662" cy="3936156"/>
            <a:chOff x="4274820" y="1005840"/>
            <a:chExt cx="2125187" cy="4184175"/>
          </a:xfrm>
        </p:grpSpPr>
        <p:sp>
          <p:nvSpPr>
            <p:cNvPr id="8204" name="TextBox 37"/>
            <p:cNvSpPr txBox="1">
              <a:spLocks noChangeArrowheads="1"/>
            </p:cNvSpPr>
            <p:nvPr/>
          </p:nvSpPr>
          <p:spPr bwMode="auto">
            <a:xfrm>
              <a:off x="4274820" y="1005840"/>
              <a:ext cx="1766735" cy="425321"/>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mn-cs"/>
                </a:rPr>
                <a:t>Cytoreduction</a:t>
              </a:r>
            </a:p>
          </p:txBody>
        </p:sp>
        <p:cxnSp>
          <p:nvCxnSpPr>
            <p:cNvPr id="39" name="Elbow Connector 23"/>
            <p:cNvCxnSpPr>
              <a:cxnSpLocks noChangeShapeType="1"/>
              <a:stCxn id="8204" idx="3"/>
            </p:cNvCxnSpPr>
            <p:nvPr/>
          </p:nvCxnSpPr>
          <p:spPr bwMode="auto">
            <a:xfrm>
              <a:off x="6041555" y="1218501"/>
              <a:ext cx="358452" cy="3971514"/>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5" name="Group 20"/>
          <p:cNvGrpSpPr>
            <a:grpSpLocks/>
          </p:cNvGrpSpPr>
          <p:nvPr/>
        </p:nvGrpSpPr>
        <p:grpSpPr bwMode="auto">
          <a:xfrm>
            <a:off x="7816855" y="3212011"/>
            <a:ext cx="1273865" cy="2377229"/>
            <a:chOff x="7816618" y="2348082"/>
            <a:chExt cx="1273614" cy="2619035"/>
          </a:xfrm>
        </p:grpSpPr>
        <p:sp>
          <p:nvSpPr>
            <p:cNvPr id="8202" name="TextBox 17"/>
            <p:cNvSpPr txBox="1">
              <a:spLocks noChangeArrowheads="1"/>
            </p:cNvSpPr>
            <p:nvPr/>
          </p:nvSpPr>
          <p:spPr bwMode="auto">
            <a:xfrm>
              <a:off x="7922203" y="2348082"/>
              <a:ext cx="1168029" cy="779890"/>
            </a:xfrm>
            <a:prstGeom prst="rect">
              <a:avLst/>
            </a:prstGeom>
            <a:noFill/>
            <a:ln w="9525">
              <a:noFill/>
              <a:miter lim="800000"/>
              <a:headEnd/>
              <a:tailEnd/>
            </a:ln>
          </p:spPr>
          <p:txBody>
            <a:bodyPr wrap="none">
              <a:spAutoFit/>
            </a:bodyPr>
            <a:lstStyle/>
            <a:p>
              <a:pPr eaLnBrk="1" hangingPunct="1"/>
              <a:r>
                <a:rPr lang="en-US" sz="2000">
                  <a:solidFill>
                    <a:srgbClr val="C00000"/>
                  </a:solidFill>
                  <a:ea typeface="ＭＳ Ｐゴシック" pitchFamily="34" charset="-128"/>
                  <a:cs typeface="+mn-cs"/>
                </a:rPr>
                <a:t>Cisplatin</a:t>
              </a:r>
            </a:p>
            <a:p>
              <a:pPr eaLnBrk="1" hangingPunct="1"/>
              <a:r>
                <a:rPr lang="en-US" sz="2000">
                  <a:solidFill>
                    <a:srgbClr val="C00000"/>
                  </a:solidFill>
                  <a:ea typeface="ＭＳ Ｐゴシック" pitchFamily="34" charset="-128"/>
                  <a:cs typeface="+mn-cs"/>
                </a:rPr>
                <a:t>IP</a:t>
              </a:r>
            </a:p>
          </p:txBody>
        </p:sp>
        <p:cxnSp>
          <p:nvCxnSpPr>
            <p:cNvPr id="20" name="Elbow Connector 23"/>
            <p:cNvCxnSpPr>
              <a:cxnSpLocks noChangeShapeType="1"/>
              <a:stCxn id="8202" idx="1"/>
            </p:cNvCxnSpPr>
            <p:nvPr/>
          </p:nvCxnSpPr>
          <p:spPr bwMode="auto">
            <a:xfrm rot="10800000" flipV="1">
              <a:off x="7816618" y="2738026"/>
              <a:ext cx="105585" cy="2229091"/>
            </a:xfrm>
            <a:prstGeom prst="bentConnector2">
              <a:avLst/>
            </a:prstGeom>
            <a:noFill/>
            <a:ln w="50800">
              <a:solidFill>
                <a:srgbClr val="FF0000"/>
              </a:solidFill>
              <a:round/>
              <a:headEnd/>
              <a:tailEnd type="arrow" w="med" len="med"/>
            </a:ln>
            <a:effectLst>
              <a:outerShdw blurRad="63500" dist="38100" dir="2700000" algn="tl" rotWithShape="0">
                <a:srgbClr val="000000">
                  <a:alpha val="39999"/>
                </a:srgbClr>
              </a:outerShdw>
            </a:effectLst>
          </p:spPr>
        </p:cxnSp>
      </p:grpSp>
      <p:sp>
        <p:nvSpPr>
          <p:cNvPr id="17" name="TextBox 16"/>
          <p:cNvSpPr txBox="1"/>
          <p:nvPr/>
        </p:nvSpPr>
        <p:spPr>
          <a:xfrm>
            <a:off x="35496" y="980730"/>
            <a:ext cx="4865434" cy="1754327"/>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000000"/>
                </a:solidFill>
                <a:latin typeface="Arial"/>
                <a:ea typeface="ＭＳ Ｐゴシック"/>
                <a:cs typeface="+mn-cs"/>
              </a:rPr>
              <a:t>Advances in therapy over 50 years</a:t>
            </a:r>
          </a:p>
          <a:p>
            <a:pPr marL="285750" indent="-285750" eaLnBrk="1" fontAlgn="auto" hangingPunct="1">
              <a:spcBef>
                <a:spcPts val="0"/>
              </a:spcBef>
              <a:spcAft>
                <a:spcPts val="0"/>
              </a:spcAft>
              <a:buFont typeface="Arial"/>
              <a:buChar char="•"/>
            </a:pPr>
            <a:r>
              <a:rPr lang="en-US" dirty="0" smtClean="0">
                <a:solidFill>
                  <a:srgbClr val="000000"/>
                </a:solidFill>
                <a:latin typeface="Arial"/>
                <a:ea typeface="ＭＳ Ｐゴシック"/>
                <a:cs typeface="+mn-cs"/>
              </a:rPr>
              <a:t>Increased survival (2 -&gt; 4 years)</a:t>
            </a:r>
          </a:p>
          <a:p>
            <a:pPr marL="285750" indent="-285750" eaLnBrk="1" fontAlgn="auto" hangingPunct="1">
              <a:spcBef>
                <a:spcPts val="0"/>
              </a:spcBef>
              <a:spcAft>
                <a:spcPts val="0"/>
              </a:spcAft>
              <a:buFont typeface="Arial"/>
              <a:buChar char="•"/>
            </a:pPr>
            <a:r>
              <a:rPr lang="en-US" dirty="0" smtClean="0">
                <a:solidFill>
                  <a:srgbClr val="000000"/>
                </a:solidFill>
                <a:latin typeface="Arial"/>
                <a:ea typeface="ＭＳ Ｐゴシック"/>
                <a:cs typeface="+mn-cs"/>
              </a:rPr>
              <a:t>Decreased toxicity</a:t>
            </a:r>
          </a:p>
          <a:p>
            <a:pPr marL="285750" indent="-285750" eaLnBrk="1" fontAlgn="auto" hangingPunct="1">
              <a:spcBef>
                <a:spcPts val="0"/>
              </a:spcBef>
              <a:spcAft>
                <a:spcPts val="0"/>
              </a:spcAft>
              <a:buFont typeface="Arial"/>
              <a:buChar char="•"/>
            </a:pPr>
            <a:r>
              <a:rPr lang="en-US" dirty="0" smtClean="0">
                <a:solidFill>
                  <a:srgbClr val="000000"/>
                </a:solidFill>
                <a:latin typeface="Arial"/>
                <a:ea typeface="ＭＳ Ｐゴシック"/>
                <a:cs typeface="+mn-cs"/>
              </a:rPr>
              <a:t>Have NOT changed mortality</a:t>
            </a:r>
          </a:p>
          <a:p>
            <a:pPr marL="285750" indent="-285750" eaLnBrk="1" fontAlgn="auto" hangingPunct="1">
              <a:spcBef>
                <a:spcPts val="0"/>
              </a:spcBef>
              <a:spcAft>
                <a:spcPts val="0"/>
              </a:spcAft>
              <a:buFont typeface="Arial"/>
              <a:buChar char="•"/>
            </a:pPr>
            <a:endParaRPr lang="en-US" dirty="0">
              <a:solidFill>
                <a:srgbClr val="000000"/>
              </a:solidFill>
              <a:latin typeface="Arial"/>
              <a:ea typeface="ＭＳ Ｐゴシック"/>
              <a:cs typeface="+mn-cs"/>
            </a:endParaRPr>
          </a:p>
          <a:p>
            <a:pPr marL="285750" indent="-285750" eaLnBrk="1" fontAlgn="auto" hangingPunct="1">
              <a:spcBef>
                <a:spcPts val="0"/>
              </a:spcBef>
              <a:spcAft>
                <a:spcPts val="0"/>
              </a:spcAft>
              <a:buFont typeface="Arial"/>
              <a:buChar char="•"/>
            </a:pPr>
            <a:r>
              <a:rPr lang="en-US" dirty="0" smtClean="0">
                <a:solidFill>
                  <a:srgbClr val="000000"/>
                </a:solidFill>
                <a:latin typeface="Arial"/>
                <a:ea typeface="ＭＳ Ｐゴシック"/>
                <a:cs typeface="+mn-cs"/>
              </a:rPr>
              <a:t>Can early detection DECREASE mortality?</a:t>
            </a:r>
            <a:endParaRPr lang="en-US" dirty="0">
              <a:solidFill>
                <a:srgbClr val="000000"/>
              </a:solidFill>
              <a:latin typeface="Arial"/>
              <a:ea typeface="ＭＳ Ｐゴシック"/>
              <a:cs typeface="+mn-cs"/>
            </a:endParaRPr>
          </a:p>
        </p:txBody>
      </p:sp>
    </p:spTree>
    <p:extLst>
      <p:ext uri="{BB962C8B-B14F-4D97-AF65-F5344CB8AC3E}">
        <p14:creationId xmlns:p14="http://schemas.microsoft.com/office/powerpoint/2010/main" val="163688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0" y="625475"/>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algn="ctr"/>
            <a:r>
              <a:rPr lang="en-US" sz="3200" smtClean="0">
                <a:solidFill>
                  <a:srgbClr val="FFFF66"/>
                </a:solidFill>
                <a:latin typeface="Arial" charset="0"/>
              </a:rPr>
              <a:t>Ovarian Cancer – Early Detection Target?</a:t>
            </a:r>
          </a:p>
        </p:txBody>
      </p:sp>
      <p:sp>
        <p:nvSpPr>
          <p:cNvPr id="77826" name="Text Box 3"/>
          <p:cNvSpPr txBox="1">
            <a:spLocks noChangeArrowheads="1"/>
          </p:cNvSpPr>
          <p:nvPr/>
        </p:nvSpPr>
        <p:spPr bwMode="auto">
          <a:xfrm>
            <a:off x="44678" y="2351088"/>
            <a:ext cx="9135834"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eaLnBrk="0" hangingPunct="0">
              <a:defRPr sz="2400">
                <a:solidFill>
                  <a:schemeClr val="tx1"/>
                </a:solidFill>
                <a:latin typeface="Arial Unicode MS" charset="0"/>
                <a:ea typeface="ＭＳ Ｐゴシック" charset="0"/>
              </a:defRPr>
            </a:lvl5pPr>
            <a:lvl6pPr eaLnBrk="0" fontAlgn="base" hangingPunct="0">
              <a:spcBef>
                <a:spcPct val="0"/>
              </a:spcBef>
              <a:spcAft>
                <a:spcPct val="0"/>
              </a:spcAft>
              <a:defRPr sz="2400">
                <a:solidFill>
                  <a:schemeClr val="tx1"/>
                </a:solidFill>
                <a:latin typeface="Arial Unicode MS" charset="0"/>
                <a:ea typeface="ＭＳ Ｐゴシック" charset="0"/>
              </a:defRPr>
            </a:lvl6pPr>
            <a:lvl7pPr eaLnBrk="0" fontAlgn="base" hangingPunct="0">
              <a:spcBef>
                <a:spcPct val="0"/>
              </a:spcBef>
              <a:spcAft>
                <a:spcPct val="0"/>
              </a:spcAft>
              <a:defRPr sz="2400">
                <a:solidFill>
                  <a:schemeClr val="tx1"/>
                </a:solidFill>
                <a:latin typeface="Arial Unicode MS" charset="0"/>
                <a:ea typeface="ＭＳ Ｐゴシック" charset="0"/>
              </a:defRPr>
            </a:lvl7pPr>
            <a:lvl8pPr eaLnBrk="0" fontAlgn="base" hangingPunct="0">
              <a:spcBef>
                <a:spcPct val="0"/>
              </a:spcBef>
              <a:spcAft>
                <a:spcPct val="0"/>
              </a:spcAft>
              <a:defRPr sz="2400">
                <a:solidFill>
                  <a:schemeClr val="tx1"/>
                </a:solidFill>
                <a:latin typeface="Arial Unicode MS" charset="0"/>
                <a:ea typeface="ＭＳ Ｐゴシック" charset="0"/>
              </a:defRPr>
            </a:lvl8pPr>
            <a:lvl9pPr eaLnBrk="0" fontAlgn="base" hangingPunct="0">
              <a:spcBef>
                <a:spcPct val="0"/>
              </a:spcBef>
              <a:spcAft>
                <a:spcPct val="0"/>
              </a:spcAft>
              <a:defRPr sz="2400">
                <a:solidFill>
                  <a:schemeClr val="tx1"/>
                </a:solidFill>
                <a:latin typeface="Arial Unicode MS" charset="0"/>
                <a:ea typeface="ＭＳ Ｐゴシック" charset="0"/>
              </a:defRPr>
            </a:lvl9pPr>
          </a:lstStyle>
          <a:p>
            <a:pPr>
              <a:lnSpc>
                <a:spcPct val="150000"/>
              </a:lnSpc>
              <a:buFontTx/>
              <a:buChar char="•"/>
            </a:pPr>
            <a:r>
              <a:rPr lang="en-US" dirty="0" smtClean="0">
                <a:solidFill>
                  <a:srgbClr val="FFFF66"/>
                </a:solidFill>
                <a:latin typeface="Arial" charset="0"/>
              </a:rPr>
              <a:t> Late stage detection:                 &gt; 75%</a:t>
            </a:r>
          </a:p>
          <a:p>
            <a:pPr>
              <a:lnSpc>
                <a:spcPct val="150000"/>
              </a:lnSpc>
              <a:buFontTx/>
              <a:buChar char="•"/>
            </a:pPr>
            <a:r>
              <a:rPr lang="en-US" dirty="0" smtClean="0">
                <a:solidFill>
                  <a:srgbClr val="FFFF66"/>
                </a:solidFill>
                <a:latin typeface="Arial" charset="0"/>
              </a:rPr>
              <a:t> Late stage 5 year survival rate: &lt; 20%</a:t>
            </a:r>
          </a:p>
          <a:p>
            <a:pPr>
              <a:lnSpc>
                <a:spcPct val="150000"/>
              </a:lnSpc>
              <a:buFontTx/>
              <a:buChar char="•"/>
            </a:pPr>
            <a:r>
              <a:rPr lang="en-US" dirty="0" smtClean="0">
                <a:solidFill>
                  <a:srgbClr val="FFFF66"/>
                </a:solidFill>
                <a:latin typeface="Arial" charset="0"/>
              </a:rPr>
              <a:t> Early stage 5 year survival rate: &gt;85%</a:t>
            </a:r>
          </a:p>
          <a:p>
            <a:pPr>
              <a:lnSpc>
                <a:spcPct val="150000"/>
              </a:lnSpc>
              <a:buFontTx/>
              <a:buChar char="•"/>
            </a:pPr>
            <a:endParaRPr lang="en-US" dirty="0" smtClean="0">
              <a:solidFill>
                <a:srgbClr val="FFFF66"/>
              </a:solidFill>
              <a:latin typeface="Arial" charset="0"/>
            </a:endParaRPr>
          </a:p>
          <a:p>
            <a:pPr>
              <a:lnSpc>
                <a:spcPct val="150000"/>
              </a:lnSpc>
              <a:buFontTx/>
              <a:buChar char="•"/>
            </a:pPr>
            <a:r>
              <a:rPr lang="en-US" dirty="0" smtClean="0">
                <a:solidFill>
                  <a:srgbClr val="FFFF66"/>
                </a:solidFill>
                <a:latin typeface="Arial" charset="0"/>
              </a:rPr>
              <a:t> Annual Incidence in postmenopausal women: 40-50 per 100,000</a:t>
            </a:r>
          </a:p>
          <a:p>
            <a:pPr lvl="4">
              <a:lnSpc>
                <a:spcPct val="150000"/>
              </a:lnSpc>
            </a:pPr>
            <a:r>
              <a:rPr lang="en-US" dirty="0" smtClean="0">
                <a:solidFill>
                  <a:srgbClr val="FFFF66"/>
                </a:solidFill>
                <a:latin typeface="Arial" charset="0"/>
              </a:rPr>
              <a:t>          (1 in 2,300)</a:t>
            </a:r>
          </a:p>
        </p:txBody>
      </p:sp>
      <p:sp>
        <p:nvSpPr>
          <p:cNvPr id="77827" name="Line 4"/>
          <p:cNvSpPr>
            <a:spLocks noChangeShapeType="1"/>
          </p:cNvSpPr>
          <p:nvPr/>
        </p:nvSpPr>
        <p:spPr bwMode="auto">
          <a:xfrm>
            <a:off x="533400" y="1828800"/>
            <a:ext cx="8077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66"/>
              </a:solidFill>
              <a:latin typeface="Arial Unicode M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histograms of ca125 in cases vs normal, benign, other malignanci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0" y="228600"/>
            <a:ext cx="9144000" cy="990600"/>
          </a:xfrm>
        </p:spPr>
        <p:txBody>
          <a:bodyPr/>
          <a:lstStyle/>
          <a:p>
            <a:pPr eaLnBrk="1" hangingPunct="1"/>
            <a:r>
              <a:rPr lang="en-US" sz="4000">
                <a:solidFill>
                  <a:srgbClr val="FFFF00"/>
                </a:solidFill>
                <a:latin typeface="Arial Unicode MS" charset="0"/>
                <a:ea typeface="ＭＳ Ｐゴシック" charset="0"/>
                <a:cs typeface="ＭＳ Ｐゴシック" charset="0"/>
              </a:rPr>
              <a:t>Early Detection with Serum Markers</a:t>
            </a:r>
          </a:p>
        </p:txBody>
      </p:sp>
      <p:sp>
        <p:nvSpPr>
          <p:cNvPr id="81922" name="Rectangle 3"/>
          <p:cNvSpPr>
            <a:spLocks noGrp="1" noChangeArrowheads="1"/>
          </p:cNvSpPr>
          <p:nvPr>
            <p:ph idx="1"/>
          </p:nvPr>
        </p:nvSpPr>
        <p:spPr>
          <a:xfrm>
            <a:off x="0" y="1752600"/>
            <a:ext cx="9144000" cy="4267200"/>
          </a:xfrm>
        </p:spPr>
        <p:txBody>
          <a:bodyPr/>
          <a:lstStyle/>
          <a:p>
            <a:pPr eaLnBrk="1" hangingPunct="1">
              <a:lnSpc>
                <a:spcPct val="110000"/>
              </a:lnSpc>
              <a:buFontTx/>
              <a:buNone/>
            </a:pPr>
            <a:r>
              <a:rPr lang="en-US" dirty="0">
                <a:solidFill>
                  <a:srgbClr val="FFFF00"/>
                </a:solidFill>
                <a:latin typeface="Arial Unicode MS" charset="0"/>
                <a:ea typeface="ＭＳ Ｐゴシック" charset="0"/>
                <a:cs typeface="ＭＳ Ｐゴシック" charset="0"/>
              </a:rPr>
              <a:t>PPV </a:t>
            </a:r>
            <a:r>
              <a:rPr lang="en-US" dirty="0" smtClean="0">
                <a:solidFill>
                  <a:srgbClr val="FFFF00"/>
                </a:solidFill>
                <a:latin typeface="Arial Unicode MS" charset="0"/>
                <a:ea typeface="ＭＳ Ｐゴシック" charset="0"/>
                <a:cs typeface="ＭＳ Ｐゴシック" charset="0"/>
              </a:rPr>
              <a:t>constraint – 10%</a:t>
            </a:r>
            <a:endParaRPr lang="en-US" dirty="0">
              <a:solidFill>
                <a:srgbClr val="FFFF00"/>
              </a:solidFill>
              <a:latin typeface="Arial Unicode MS" charset="0"/>
              <a:ea typeface="ＭＳ Ｐゴシック" charset="0"/>
              <a:cs typeface="ＭＳ Ｐゴシック" charset="0"/>
            </a:endParaRPr>
          </a:p>
          <a:p>
            <a:pPr lvl="1" eaLnBrk="1" hangingPunct="1">
              <a:lnSpc>
                <a:spcPct val="20000"/>
              </a:lnSpc>
            </a:pPr>
            <a:endParaRPr lang="en-US" dirty="0">
              <a:solidFill>
                <a:srgbClr val="FFFF00"/>
              </a:solidFill>
              <a:latin typeface="Arial Unicode MS" charset="0"/>
              <a:ea typeface="ＭＳ Ｐゴシック" charset="0"/>
            </a:endParaRPr>
          </a:p>
          <a:p>
            <a:pPr lvl="1" eaLnBrk="1" hangingPunct="1">
              <a:lnSpc>
                <a:spcPct val="90000"/>
              </a:lnSpc>
            </a:pPr>
            <a:r>
              <a:rPr lang="en-US" dirty="0">
                <a:solidFill>
                  <a:srgbClr val="FFFF00"/>
                </a:solidFill>
                <a:latin typeface="Arial Unicode MS" charset="0"/>
                <a:ea typeface="ＭＳ Ｐゴシック" charset="0"/>
              </a:rPr>
              <a:t>Low incidence and moderate specificity may result in unacceptably low positive predictive value</a:t>
            </a:r>
          </a:p>
          <a:p>
            <a:pPr lvl="1" eaLnBrk="1" hangingPunct="1">
              <a:lnSpc>
                <a:spcPct val="170000"/>
              </a:lnSpc>
            </a:pPr>
            <a:r>
              <a:rPr lang="en-US" dirty="0">
                <a:solidFill>
                  <a:srgbClr val="FFFF00"/>
                </a:solidFill>
                <a:latin typeface="Arial Unicode MS" charset="0"/>
                <a:ea typeface="ＭＳ Ｐゴシック" charset="0"/>
              </a:rPr>
              <a:t>Ovarian Cancer Incidence: 1 in 2,000 women/year </a:t>
            </a:r>
          </a:p>
          <a:p>
            <a:pPr lvl="1" eaLnBrk="1" hangingPunct="1"/>
            <a:r>
              <a:rPr lang="en-US" dirty="0">
                <a:solidFill>
                  <a:srgbClr val="FFFF00"/>
                </a:solidFill>
                <a:latin typeface="Arial Unicode MS" charset="0"/>
                <a:ea typeface="ＭＳ Ｐゴシック" charset="0"/>
              </a:rPr>
              <a:t>CA125  Specificity (&gt; 30U/ml)		: 98%</a:t>
            </a:r>
          </a:p>
          <a:p>
            <a:pPr lvl="1" eaLnBrk="1" hangingPunct="1"/>
            <a:r>
              <a:rPr lang="en-US" dirty="0">
                <a:solidFill>
                  <a:srgbClr val="FFFF00"/>
                </a:solidFill>
                <a:latin typeface="Arial Unicode MS" charset="0"/>
                <a:ea typeface="ＭＳ Ｐゴシック" charset="0"/>
              </a:rPr>
              <a:t>CA125  Sensitivity                 		: 63%</a:t>
            </a:r>
          </a:p>
          <a:p>
            <a:pPr lvl="1" eaLnBrk="1" hangingPunct="1"/>
            <a:r>
              <a:rPr lang="en-US" dirty="0">
                <a:solidFill>
                  <a:srgbClr val="FFFF00"/>
                </a:solidFill>
                <a:latin typeface="Arial Unicode MS" charset="0"/>
                <a:ea typeface="ＭＳ Ｐゴシック" charset="0"/>
              </a:rPr>
              <a:t>Positive Predictive Value		: 2%</a:t>
            </a:r>
          </a:p>
          <a:p>
            <a:pPr lvl="1" eaLnBrk="1" hangingPunct="1"/>
            <a:endParaRPr lang="en-US" dirty="0">
              <a:solidFill>
                <a:srgbClr val="FFFF00"/>
              </a:solidFill>
              <a:latin typeface="Arial Unicode MS" charset="0"/>
              <a:ea typeface="ＭＳ Ｐゴシック" charset="0"/>
            </a:endParaRPr>
          </a:p>
        </p:txBody>
      </p:sp>
      <p:sp>
        <p:nvSpPr>
          <p:cNvPr id="81923" name="Line 4"/>
          <p:cNvSpPr>
            <a:spLocks noChangeShapeType="1"/>
          </p:cNvSpPr>
          <p:nvPr/>
        </p:nvSpPr>
        <p:spPr bwMode="auto">
          <a:xfrm>
            <a:off x="381000" y="1447800"/>
            <a:ext cx="8305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00"/>
              </a:solidFill>
              <a:latin typeface="Arial Unicode M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0" y="228600"/>
            <a:ext cx="9144000" cy="990600"/>
          </a:xfrm>
        </p:spPr>
        <p:txBody>
          <a:bodyPr/>
          <a:lstStyle/>
          <a:p>
            <a:pPr eaLnBrk="1" hangingPunct="1"/>
            <a:r>
              <a:rPr lang="en-US" sz="4000" dirty="0">
                <a:solidFill>
                  <a:srgbClr val="FFFF00"/>
                </a:solidFill>
                <a:latin typeface="Arial Unicode MS" charset="0"/>
                <a:ea typeface="ＭＳ Ｐゴシック" charset="0"/>
                <a:cs typeface="ＭＳ Ｐゴシック" charset="0"/>
              </a:rPr>
              <a:t>Early Detection with Serum Markers</a:t>
            </a:r>
          </a:p>
        </p:txBody>
      </p:sp>
      <p:sp>
        <p:nvSpPr>
          <p:cNvPr id="81922" name="Rectangle 3"/>
          <p:cNvSpPr>
            <a:spLocks noGrp="1" noChangeArrowheads="1"/>
          </p:cNvSpPr>
          <p:nvPr>
            <p:ph idx="1"/>
          </p:nvPr>
        </p:nvSpPr>
        <p:spPr>
          <a:xfrm>
            <a:off x="0" y="1752600"/>
            <a:ext cx="9144000" cy="4267200"/>
          </a:xfrm>
        </p:spPr>
        <p:txBody>
          <a:bodyPr/>
          <a:lstStyle/>
          <a:p>
            <a:pPr eaLnBrk="1" hangingPunct="1">
              <a:lnSpc>
                <a:spcPct val="110000"/>
              </a:lnSpc>
              <a:buFontTx/>
              <a:buNone/>
            </a:pPr>
            <a:r>
              <a:rPr lang="en-US" dirty="0">
                <a:solidFill>
                  <a:srgbClr val="FFFF00"/>
                </a:solidFill>
                <a:latin typeface="Arial Unicode MS" charset="0"/>
                <a:ea typeface="ＭＳ Ｐゴシック" charset="0"/>
                <a:cs typeface="ＭＳ Ｐゴシック" charset="0"/>
              </a:rPr>
              <a:t>PPV </a:t>
            </a:r>
            <a:r>
              <a:rPr lang="en-US" dirty="0" smtClean="0">
                <a:solidFill>
                  <a:srgbClr val="FFFF00"/>
                </a:solidFill>
                <a:latin typeface="Arial Unicode MS" charset="0"/>
                <a:ea typeface="ＭＳ Ｐゴシック" charset="0"/>
                <a:cs typeface="ＭＳ Ｐゴシック" charset="0"/>
              </a:rPr>
              <a:t>constraint – 10%</a:t>
            </a:r>
            <a:endParaRPr lang="en-US" dirty="0">
              <a:solidFill>
                <a:srgbClr val="FFFF00"/>
              </a:solidFill>
              <a:latin typeface="Arial Unicode MS" charset="0"/>
              <a:ea typeface="ＭＳ Ｐゴシック" charset="0"/>
              <a:cs typeface="ＭＳ Ｐゴシック" charset="0"/>
            </a:endParaRPr>
          </a:p>
          <a:p>
            <a:pPr lvl="1" eaLnBrk="1" hangingPunct="1">
              <a:lnSpc>
                <a:spcPct val="20000"/>
              </a:lnSpc>
            </a:pPr>
            <a:endParaRPr lang="en-US" dirty="0">
              <a:solidFill>
                <a:srgbClr val="FFFF00"/>
              </a:solidFill>
              <a:latin typeface="Arial Unicode MS" charset="0"/>
              <a:ea typeface="ＭＳ Ｐゴシック" charset="0"/>
            </a:endParaRPr>
          </a:p>
          <a:p>
            <a:pPr lvl="1" eaLnBrk="1" hangingPunct="1">
              <a:lnSpc>
                <a:spcPct val="90000"/>
              </a:lnSpc>
            </a:pPr>
            <a:r>
              <a:rPr lang="en-US" dirty="0">
                <a:solidFill>
                  <a:srgbClr val="FFFF00"/>
                </a:solidFill>
                <a:latin typeface="Arial Unicode MS" charset="0"/>
                <a:ea typeface="ＭＳ Ｐゴシック" charset="0"/>
              </a:rPr>
              <a:t>Low incidence and moderate specificity may result in unacceptably low positive predictive value</a:t>
            </a:r>
          </a:p>
          <a:p>
            <a:pPr lvl="1" eaLnBrk="1" hangingPunct="1">
              <a:lnSpc>
                <a:spcPct val="170000"/>
              </a:lnSpc>
            </a:pPr>
            <a:r>
              <a:rPr lang="en-US" dirty="0">
                <a:solidFill>
                  <a:srgbClr val="FFFF00"/>
                </a:solidFill>
                <a:latin typeface="Arial Unicode MS" charset="0"/>
                <a:ea typeface="ＭＳ Ｐゴシック" charset="0"/>
              </a:rPr>
              <a:t>Ovarian Cancer Incidence: 1 in 2,000 women/year </a:t>
            </a:r>
          </a:p>
          <a:p>
            <a:pPr lvl="1" eaLnBrk="1" hangingPunct="1"/>
            <a:r>
              <a:rPr lang="en-US" dirty="0">
                <a:solidFill>
                  <a:srgbClr val="FFFF00"/>
                </a:solidFill>
                <a:latin typeface="Arial Unicode MS" charset="0"/>
                <a:ea typeface="ＭＳ Ｐゴシック" charset="0"/>
              </a:rPr>
              <a:t>CA125  Specificity (&gt; 30U/ml)		: 98%</a:t>
            </a:r>
          </a:p>
          <a:p>
            <a:pPr lvl="1" eaLnBrk="1" hangingPunct="1"/>
            <a:r>
              <a:rPr lang="en-US" dirty="0">
                <a:solidFill>
                  <a:srgbClr val="FFFF00"/>
                </a:solidFill>
                <a:latin typeface="Arial Unicode MS" charset="0"/>
                <a:ea typeface="ＭＳ Ｐゴシック" charset="0"/>
              </a:rPr>
              <a:t>CA125  Sensitivity                 		: 63%</a:t>
            </a:r>
          </a:p>
          <a:p>
            <a:pPr lvl="1" eaLnBrk="1" hangingPunct="1"/>
            <a:r>
              <a:rPr lang="en-US" dirty="0">
                <a:solidFill>
                  <a:srgbClr val="FFFF00"/>
                </a:solidFill>
                <a:latin typeface="Arial Unicode MS" charset="0"/>
                <a:ea typeface="ＭＳ Ｐゴシック" charset="0"/>
              </a:rPr>
              <a:t>Positive Predictive Value		: 2%</a:t>
            </a:r>
          </a:p>
          <a:p>
            <a:pPr lvl="1" eaLnBrk="1" hangingPunct="1"/>
            <a:endParaRPr lang="en-US" dirty="0">
              <a:solidFill>
                <a:srgbClr val="FFFF00"/>
              </a:solidFill>
              <a:latin typeface="Arial Unicode MS" charset="0"/>
              <a:ea typeface="ＭＳ Ｐゴシック" charset="0"/>
            </a:endParaRPr>
          </a:p>
        </p:txBody>
      </p:sp>
      <p:sp>
        <p:nvSpPr>
          <p:cNvPr id="81923" name="Line 4"/>
          <p:cNvSpPr>
            <a:spLocks noChangeShapeType="1"/>
          </p:cNvSpPr>
          <p:nvPr/>
        </p:nvSpPr>
        <p:spPr bwMode="auto">
          <a:xfrm>
            <a:off x="381000" y="1447800"/>
            <a:ext cx="8305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US" sz="2400" smtClean="0">
              <a:solidFill>
                <a:srgbClr val="FFFF00"/>
              </a:solidFill>
              <a:latin typeface="Arial Unicode MS" charset="0"/>
            </a:endParaRPr>
          </a:p>
        </p:txBody>
      </p:sp>
      <p:sp>
        <p:nvSpPr>
          <p:cNvPr id="5" name="Rectangle 4"/>
          <p:cNvSpPr>
            <a:spLocks noChangeArrowheads="1"/>
          </p:cNvSpPr>
          <p:nvPr/>
        </p:nvSpPr>
        <p:spPr bwMode="auto">
          <a:xfrm>
            <a:off x="0" y="6091238"/>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r>
              <a:rPr lang="en-US" sz="2800" dirty="0" smtClean="0">
                <a:solidFill>
                  <a:srgbClr val="FFFF00"/>
                </a:solidFill>
                <a:latin typeface="Arial Unicode MS" charset="0"/>
              </a:rPr>
              <a:t>Follow-up imaging with TVS		: 20%</a:t>
            </a:r>
          </a:p>
        </p:txBody>
      </p:sp>
    </p:spTree>
    <p:extLst>
      <p:ext uri="{BB962C8B-B14F-4D97-AF65-F5344CB8AC3E}">
        <p14:creationId xmlns:p14="http://schemas.microsoft.com/office/powerpoint/2010/main" val="140895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EBE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4502</TotalTime>
  <Words>2430</Words>
  <Application>Microsoft Office PowerPoint</Application>
  <PresentationFormat>On-screen Show (4:3)</PresentationFormat>
  <Paragraphs>403</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Default Design</vt:lpstr>
      <vt:lpstr>PowerPoint Presentation</vt:lpstr>
      <vt:lpstr>PowerPoint Presentation</vt:lpstr>
      <vt:lpstr>PowerPoint Presentation</vt:lpstr>
      <vt:lpstr>Cancer Death Rates:  (US 1930-2006)*</vt:lpstr>
      <vt:lpstr>Ovarian Cancer Death Rates - Yellow</vt:lpstr>
      <vt:lpstr>PowerPoint Presentation</vt:lpstr>
      <vt:lpstr>PowerPoint Presentation</vt:lpstr>
      <vt:lpstr>Early Detection with Serum Markers</vt:lpstr>
      <vt:lpstr>Early Detection with Serum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compass</cp:lastModifiedBy>
  <cp:revision>163</cp:revision>
  <dcterms:created xsi:type="dcterms:W3CDTF">2005-07-13T12:26:50Z</dcterms:created>
  <dcterms:modified xsi:type="dcterms:W3CDTF">2017-09-14T13:47:50Z</dcterms:modified>
</cp:coreProperties>
</file>