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722" r:id="rId2"/>
    <p:sldId id="894" r:id="rId3"/>
    <p:sldId id="909" r:id="rId4"/>
    <p:sldId id="905" r:id="rId5"/>
    <p:sldId id="911" r:id="rId6"/>
    <p:sldId id="912" r:id="rId7"/>
    <p:sldId id="913" r:id="rId8"/>
    <p:sldId id="915" r:id="rId9"/>
    <p:sldId id="914" r:id="rId10"/>
    <p:sldId id="916" r:id="rId11"/>
    <p:sldId id="917" r:id="rId12"/>
    <p:sldId id="920" r:id="rId13"/>
    <p:sldId id="919" r:id="rId14"/>
    <p:sldId id="921" r:id="rId15"/>
    <p:sldId id="92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9811" autoAdjust="0"/>
  </p:normalViewPr>
  <p:slideViewPr>
    <p:cSldViewPr>
      <p:cViewPr>
        <p:scale>
          <a:sx n="108" d="100"/>
          <a:sy n="108" d="100"/>
        </p:scale>
        <p:origin x="-6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122E301-A8D9-47B9-834D-FA3B1FC70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25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EF9F6-B515-46CD-BD64-E1B1FEECF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B022A-964B-4386-AA25-DDF291A7A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476A1-BFF5-403B-89CF-1BA58F364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7C485-E8CD-48F7-B986-C56CE134D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757E1-F3F2-48CB-B7AB-EDE104C47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13F61-E8A0-41A8-8370-D1FE2D424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2DAC-0343-484A-BBEF-667EE51E8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36114-F29B-40DA-B83C-1C7680017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0770-FF32-440A-87DF-AE0DEC952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F8F7-2591-4FB8-BD0E-E3549EB1B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CC15A-4FC0-4D86-A2D7-577FECBEC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306BB2C-A61D-4758-A224-35DE0DC21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tiff"/><Relationship Id="rId7" Type="http://schemas.openxmlformats.org/officeDocument/2006/relationships/image" Target="../media/image4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" y="0"/>
            <a:ext cx="9139010" cy="6858000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1066800"/>
            <a:ext cx="914400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00"/>
                </a:solidFill>
                <a:latin typeface="Bookman Old Style" pitchFamily="18" charset="0"/>
              </a:rPr>
              <a:t>Early Detection of Pancreatic Cancer </a:t>
            </a:r>
            <a:endParaRPr lang="en-US" sz="2400" b="1" i="1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5934670"/>
            <a:ext cx="9144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Bookman Old Style"/>
                <a:cs typeface="Bookman Old Style"/>
              </a:rPr>
              <a:t>Anirban</a:t>
            </a:r>
            <a:r>
              <a:rPr lang="en-US" b="1" dirty="0" smtClean="0">
                <a:latin typeface="Bookman Old Style"/>
                <a:cs typeface="Bookman Old Style"/>
              </a:rPr>
              <a:t> </a:t>
            </a:r>
            <a:r>
              <a:rPr lang="en-US" b="1" dirty="0" err="1">
                <a:latin typeface="Bookman Old Style"/>
                <a:cs typeface="Bookman Old Style"/>
              </a:rPr>
              <a:t>Maitra</a:t>
            </a:r>
            <a:r>
              <a:rPr lang="en-US" b="1" dirty="0">
                <a:latin typeface="Bookman Old Style"/>
                <a:cs typeface="Bookman Old Style"/>
              </a:rPr>
              <a:t>, M.B.B.S.</a:t>
            </a:r>
          </a:p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Professor </a:t>
            </a:r>
            <a:r>
              <a:rPr lang="en-US" b="1" dirty="0">
                <a:latin typeface="Bookman Old Style"/>
                <a:cs typeface="Bookman Old Style"/>
              </a:rPr>
              <a:t>of Pathology and Translational Molecular </a:t>
            </a:r>
            <a:r>
              <a:rPr lang="en-US" b="1" dirty="0" smtClean="0">
                <a:latin typeface="Bookman Old Style"/>
                <a:cs typeface="Bookman Old Style"/>
              </a:rPr>
              <a:t>Pathology</a:t>
            </a:r>
            <a:endParaRPr lang="en-US" b="1" dirty="0">
              <a:latin typeface="Bookman Old Style"/>
              <a:cs typeface="Bookman Old Style"/>
            </a:endParaRPr>
          </a:p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University of Texas MD Anderson Cancer Center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1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4836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2438400"/>
            <a:ext cx="309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TIMP1 + LRG1 +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CA19-9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2819400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Capello M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JNCI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74" y="2590800"/>
            <a:ext cx="4037762" cy="4082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428999"/>
            <a:ext cx="3276600" cy="3127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12353" y="1524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Enhancing the Anchor Panel with Sequential Autoantibody Discovery</a:t>
            </a:r>
            <a:endParaRPr lang="en-US" sz="2400" b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52275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685800"/>
            <a:ext cx="3505200" cy="14751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62200"/>
            <a:ext cx="3505200" cy="21078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152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A Multi-</a:t>
            </a:r>
            <a:r>
              <a:rPr lang="en-US" sz="2400" b="1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Analyte</a:t>
            </a:r>
            <a: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Biomarker Panel [</a:t>
            </a:r>
            <a:r>
              <a:rPr lang="en-US" sz="2400" b="1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Hanash</a:t>
            </a:r>
            <a: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&amp; Lampe]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914400"/>
            <a:ext cx="4267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Goal: Pre-Diagnostic Cohorts</a:t>
            </a:r>
          </a:p>
          <a:p>
            <a:pPr algn="ctr"/>
            <a:endParaRPr lang="en-US" sz="1400" i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i="1" dirty="0" smtClean="0">
                <a:latin typeface="Bookman Old Style"/>
                <a:cs typeface="Bookman Old Style"/>
              </a:rPr>
              <a:t>WHI (Lampe Lab):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47 PDAC (0 to 24 mo. from dx)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 35 </a:t>
            </a:r>
            <a:r>
              <a:rPr lang="en-US" sz="1600" dirty="0">
                <a:latin typeface="Bookman Old Style"/>
                <a:cs typeface="Bookman Old Style"/>
              </a:rPr>
              <a:t>PDAC (24 to 49 </a:t>
            </a:r>
            <a:r>
              <a:rPr lang="en-US" sz="1600" dirty="0" smtClean="0">
                <a:latin typeface="Bookman Old Style"/>
                <a:cs typeface="Bookman Old Style"/>
              </a:rPr>
              <a:t>mo. </a:t>
            </a:r>
            <a:r>
              <a:rPr lang="en-US" sz="1600" dirty="0">
                <a:latin typeface="Bookman Old Style"/>
                <a:cs typeface="Bookman Old Style"/>
              </a:rPr>
              <a:t>from dx</a:t>
            </a:r>
            <a:r>
              <a:rPr lang="en-US" sz="1600" dirty="0" smtClean="0">
                <a:latin typeface="Bookman Old Style"/>
                <a:cs typeface="Bookman Old Style"/>
              </a:rPr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87 matched healthy controls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Bookman Old Style"/>
              <a:cs typeface="Bookman Old Style"/>
            </a:endParaRPr>
          </a:p>
          <a:p>
            <a:pPr algn="ctr"/>
            <a:r>
              <a:rPr lang="en-US" sz="1600" b="1" i="1" dirty="0" smtClean="0">
                <a:latin typeface="Bookman Old Style"/>
                <a:cs typeface="Bookman Old Style"/>
              </a:rPr>
              <a:t>IARC/EPIC (Hanash Lab):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39 early-stage PDAC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82 matched healthy controls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~200 pre-diagnostic PDAC (pending)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Bookman Old Style"/>
              <a:cs typeface="Bookman Old Style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Bookman Old Style"/>
              <a:cs typeface="Bookman Old Style"/>
            </a:endParaRPr>
          </a:p>
          <a:p>
            <a:pPr algn="ctr"/>
            <a:r>
              <a:rPr lang="en-US" sz="1600" b="1" i="1" dirty="0" smtClean="0">
                <a:latin typeface="Bookman Old Style"/>
                <a:cs typeface="Bookman Old Style"/>
              </a:rPr>
              <a:t>PLCO (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Hanash</a:t>
            </a:r>
            <a:r>
              <a:rPr lang="en-US" sz="1600" b="1" i="1" dirty="0" smtClean="0">
                <a:latin typeface="Bookman Old Style"/>
                <a:cs typeface="Bookman Old Style"/>
              </a:rPr>
              <a:t> Lab)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~175 pre-diagnostic PDAC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~550 matched controls</a:t>
            </a:r>
            <a:endParaRPr lang="en-US" sz="1600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648200"/>
            <a:ext cx="1994560" cy="20859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362200" y="4724400"/>
            <a:ext cx="1941557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Bookman Old Style"/>
                <a:cs typeface="Bookman Old Style"/>
              </a:rPr>
              <a:t>3 proteins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Bookman Old Style"/>
                <a:cs typeface="Bookman Old Style"/>
              </a:rPr>
              <a:t>4 Autoantibodies</a:t>
            </a:r>
            <a:endParaRPr lang="en-US" sz="1400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Bookman Old Style"/>
                <a:cs typeface="Bookman Old Style"/>
              </a:rPr>
              <a:t>3</a:t>
            </a:r>
            <a:r>
              <a:rPr lang="en-US" sz="1400" dirty="0" smtClean="0">
                <a:latin typeface="Bookman Old Style"/>
                <a:cs typeface="Bookman Old Style"/>
              </a:rPr>
              <a:t> Metabolites</a:t>
            </a:r>
          </a:p>
          <a:p>
            <a:r>
              <a:rPr lang="en-US" sz="1400" dirty="0" smtClean="0">
                <a:latin typeface="Bookman Old Style"/>
                <a:cs typeface="Bookman Old Style"/>
              </a:rPr>
              <a:t>(</a:t>
            </a:r>
            <a:r>
              <a:rPr lang="en-US" sz="1400" dirty="0" err="1" smtClean="0">
                <a:latin typeface="Bookman Old Style"/>
                <a:cs typeface="Bookman Old Style"/>
              </a:rPr>
              <a:t>Hanash</a:t>
            </a:r>
            <a:r>
              <a:rPr lang="en-US" sz="1400" dirty="0" smtClean="0">
                <a:latin typeface="Bookman Old Style"/>
                <a:cs typeface="Bookman Old Style"/>
              </a:rPr>
              <a:t> Lab)</a:t>
            </a:r>
            <a:endParaRPr lang="en-US" sz="1400" dirty="0">
              <a:latin typeface="Bookman Old Style"/>
              <a:cs typeface="Bookman Old Sty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5966936"/>
            <a:ext cx="2044149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Bookman Old Style"/>
                <a:cs typeface="Bookman Old Style"/>
              </a:rPr>
              <a:t>3 Proteins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Bookman Old Style"/>
                <a:cs typeface="Bookman Old Style"/>
              </a:rPr>
              <a:t>14 autoantibodies</a:t>
            </a:r>
          </a:p>
          <a:p>
            <a:r>
              <a:rPr lang="en-US" sz="1400" dirty="0" smtClean="0">
                <a:latin typeface="Bookman Old Style"/>
                <a:cs typeface="Bookman Old Style"/>
              </a:rPr>
              <a:t>(Lampe Lab)</a:t>
            </a:r>
            <a:endParaRPr lang="en-US" sz="1400" dirty="0">
              <a:latin typeface="Bookman Old Style"/>
              <a:cs typeface="Bookman Old Style"/>
            </a:endParaRPr>
          </a:p>
        </p:txBody>
      </p:sp>
      <p:sp>
        <p:nvSpPr>
          <p:cNvPr id="14" name="Bent Arrow 13"/>
          <p:cNvSpPr/>
          <p:nvPr/>
        </p:nvSpPr>
        <p:spPr>
          <a:xfrm flipH="1">
            <a:off x="3733800" y="3657600"/>
            <a:ext cx="838200" cy="990600"/>
          </a:xfrm>
          <a:prstGeom prst="ben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2286000" y="6211669"/>
            <a:ext cx="762000" cy="457200"/>
          </a:xfrm>
          <a:prstGeom prst="lef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7800" y="5410200"/>
            <a:ext cx="3657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NOD Cohort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~100 cases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&gt;9,000 controls </a:t>
            </a:r>
          </a:p>
          <a:p>
            <a:r>
              <a:rPr lang="en-US" i="1" u="sng" dirty="0" smtClean="0">
                <a:latin typeface="Bookman Old Style"/>
                <a:cs typeface="Bookman Old Style"/>
              </a:rPr>
              <a:t>Ancillary Committee approval</a:t>
            </a:r>
            <a:endParaRPr lang="en-US" i="1" u="sng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27732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EDRN Pancreatic Cancer Bakeoff Collaborative 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143000"/>
            <a:ext cx="86106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Directed by JoAnn </a:t>
            </a:r>
            <a:r>
              <a:rPr lang="en-US" dirty="0" err="1" smtClean="0">
                <a:latin typeface="Bookman Old Style"/>
                <a:cs typeface="Bookman Old Style"/>
              </a:rPr>
              <a:t>Rinaudo</a:t>
            </a:r>
            <a:r>
              <a:rPr lang="en-US" dirty="0" smtClean="0">
                <a:latin typeface="Bookman Old Style"/>
                <a:cs typeface="Bookman Old Style"/>
              </a:rPr>
              <a:t> (NCI)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Blinded cases and control samples (N = ~180)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Two CVC sites (UPMC and MDACC, with assist from Mayo Clinic)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Centralized study design and statistical analysis at DMCC (Ying </a:t>
            </a:r>
            <a:r>
              <a:rPr lang="en-US" dirty="0">
                <a:latin typeface="Bookman Old Style"/>
                <a:cs typeface="Bookman Old Style"/>
              </a:rPr>
              <a:t>H</a:t>
            </a:r>
            <a:r>
              <a:rPr lang="en-US" dirty="0" smtClean="0">
                <a:latin typeface="Bookman Old Style"/>
                <a:cs typeface="Bookman Old Style"/>
              </a:rPr>
              <a:t>uang)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Participating laboratories:</a:t>
            </a:r>
          </a:p>
          <a:p>
            <a:r>
              <a:rPr lang="en-US" dirty="0">
                <a:latin typeface="Bookman Old Style"/>
                <a:cs typeface="Bookman Old Style"/>
              </a:rPr>
              <a:t>	</a:t>
            </a:r>
            <a:endParaRPr lang="en-US" dirty="0" smtClean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		Brian </a:t>
            </a:r>
            <a:r>
              <a:rPr lang="en-US" dirty="0" err="1" smtClean="0">
                <a:latin typeface="Bookman Old Style"/>
                <a:cs typeface="Bookman Old Style"/>
              </a:rPr>
              <a:t>Haab</a:t>
            </a:r>
            <a:r>
              <a:rPr lang="en-US" dirty="0" smtClean="0">
                <a:latin typeface="Bookman Old Style"/>
                <a:cs typeface="Bookman Old Style"/>
              </a:rPr>
              <a:t> 		VARI</a:t>
            </a:r>
          </a:p>
          <a:p>
            <a:r>
              <a:rPr lang="en-US" dirty="0">
                <a:latin typeface="Bookman Old Style"/>
                <a:cs typeface="Bookman Old Style"/>
              </a:rPr>
              <a:t>	</a:t>
            </a:r>
            <a:r>
              <a:rPr lang="en-US" dirty="0" smtClean="0">
                <a:latin typeface="Bookman Old Style"/>
                <a:cs typeface="Bookman Old Style"/>
              </a:rPr>
              <a:t>	</a:t>
            </a:r>
            <a:r>
              <a:rPr lang="en-US" dirty="0" err="1" smtClean="0">
                <a:latin typeface="Bookman Old Style"/>
                <a:cs typeface="Bookman Old Style"/>
              </a:rPr>
              <a:t>Surinder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Batra</a:t>
            </a:r>
            <a:r>
              <a:rPr lang="en-US" dirty="0" smtClean="0">
                <a:latin typeface="Bookman Old Style"/>
                <a:cs typeface="Bookman Old Style"/>
              </a:rPr>
              <a:t> 		UNMC</a:t>
            </a:r>
          </a:p>
          <a:p>
            <a:r>
              <a:rPr lang="en-US" dirty="0">
                <a:latin typeface="Bookman Old Style"/>
                <a:cs typeface="Bookman Old Style"/>
              </a:rPr>
              <a:t>	</a:t>
            </a:r>
            <a:r>
              <a:rPr lang="en-US" dirty="0" smtClean="0">
                <a:latin typeface="Bookman Old Style"/>
                <a:cs typeface="Bookman Old Style"/>
              </a:rPr>
              <a:t>	Sam </a:t>
            </a:r>
            <a:r>
              <a:rPr lang="en-US" dirty="0" err="1" smtClean="0">
                <a:latin typeface="Bookman Old Style"/>
                <a:cs typeface="Bookman Old Style"/>
              </a:rPr>
              <a:t>Hanash</a:t>
            </a:r>
            <a:r>
              <a:rPr lang="en-US" dirty="0" smtClean="0">
                <a:latin typeface="Bookman Old Style"/>
                <a:cs typeface="Bookman Old Style"/>
              </a:rPr>
              <a:t>		MDACC</a:t>
            </a:r>
          </a:p>
          <a:p>
            <a:r>
              <a:rPr lang="en-US" dirty="0">
                <a:latin typeface="Bookman Old Style"/>
                <a:cs typeface="Bookman Old Style"/>
              </a:rPr>
              <a:t>	</a:t>
            </a:r>
            <a:r>
              <a:rPr lang="en-US" dirty="0" smtClean="0">
                <a:latin typeface="Bookman Old Style"/>
                <a:cs typeface="Bookman Old Style"/>
              </a:rPr>
              <a:t>	Anna </a:t>
            </a:r>
            <a:r>
              <a:rPr lang="en-US" dirty="0" err="1" smtClean="0">
                <a:latin typeface="Bookman Old Style"/>
                <a:cs typeface="Bookman Old Style"/>
              </a:rPr>
              <a:t>Lokshin</a:t>
            </a:r>
            <a:r>
              <a:rPr lang="en-US" dirty="0" smtClean="0">
                <a:latin typeface="Bookman Old Style"/>
                <a:cs typeface="Bookman Old Style"/>
              </a:rPr>
              <a:t>		UPMC 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Bookman Old Style"/>
                <a:cs typeface="Bookman Old Style"/>
              </a:rPr>
              <a:t>Goal</a:t>
            </a:r>
            <a:r>
              <a:rPr lang="en-US" dirty="0" smtClean="0">
                <a:latin typeface="Bookman Old Style"/>
                <a:cs typeface="Bookman Old Style"/>
              </a:rPr>
              <a:t>: A curated biomarker panel that can make the case for access to pre-diagnostic samples such as NOD cohort. </a:t>
            </a:r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75250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3074276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0" y="0"/>
            <a:ext cx="86147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Bookman Old Style"/>
                <a:cs typeface="Bookman Old Style"/>
              </a:rPr>
              <a:t>Genomic Assays for Early Detection of Pancreatic Cancer </a:t>
            </a:r>
            <a:endParaRPr lang="en-US" sz="2200" b="1" dirty="0"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1850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Bookman Old Style"/>
                <a:cs typeface="Bookman Old Style"/>
              </a:rPr>
              <a:t>Cohen, PNAS 2017 </a:t>
            </a:r>
            <a:endParaRPr lang="en-US" sz="1400" i="1" dirty="0"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57200"/>
            <a:ext cx="71609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“</a:t>
            </a:r>
            <a:r>
              <a:rPr lang="en-US" i="1" dirty="0" smtClean="0">
                <a:latin typeface="Bookman Old Style"/>
                <a:cs typeface="Bookman Old Style"/>
              </a:rPr>
              <a:t>Level 2</a:t>
            </a:r>
            <a:r>
              <a:rPr lang="en-US" dirty="0" smtClean="0">
                <a:latin typeface="Bookman Old Style"/>
                <a:cs typeface="Bookman Old Style"/>
              </a:rPr>
              <a:t>” blood based biomarker assay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Cost</a:t>
            </a:r>
            <a:r>
              <a:rPr lang="en-US" dirty="0" smtClean="0">
                <a:latin typeface="Bookman Old Style"/>
                <a:cs typeface="Bookman Old Style"/>
              </a:rPr>
              <a:t> limitation - $1,000 range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Volume</a:t>
            </a:r>
            <a:r>
              <a:rPr lang="en-US" dirty="0" smtClean="0">
                <a:latin typeface="Bookman Old Style"/>
                <a:cs typeface="Bookman Old Style"/>
              </a:rPr>
              <a:t> limitation – 8mL plasma (</a:t>
            </a:r>
            <a:r>
              <a:rPr lang="en-US" dirty="0" err="1" smtClean="0">
                <a:latin typeface="Bookman Old Style"/>
                <a:cs typeface="Bookman Old Style"/>
              </a:rPr>
              <a:t>ctDNA</a:t>
            </a:r>
            <a:r>
              <a:rPr lang="en-US" dirty="0" smtClean="0">
                <a:latin typeface="Bookman Old Style"/>
                <a:cs typeface="Bookman Old Style"/>
              </a:rPr>
              <a:t> or </a:t>
            </a:r>
            <a:r>
              <a:rPr lang="en-US" dirty="0" err="1" smtClean="0">
                <a:latin typeface="Bookman Old Style"/>
                <a:cs typeface="Bookman Old Style"/>
              </a:rPr>
              <a:t>exoDNA</a:t>
            </a:r>
            <a:r>
              <a:rPr lang="en-US" dirty="0" smtClean="0">
                <a:latin typeface="Bookman Old Style"/>
                <a:cs typeface="Bookman Old Style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Highly specific especially with multi-gene NGS panels, </a:t>
            </a:r>
            <a:r>
              <a:rPr lang="en-US" i="1" dirty="0" smtClean="0">
                <a:latin typeface="Bookman Old Style"/>
                <a:cs typeface="Bookman Old Style"/>
              </a:rPr>
              <a:t>BUT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Sensitivity</a:t>
            </a:r>
            <a:r>
              <a:rPr lang="en-US" dirty="0" smtClean="0">
                <a:latin typeface="Bookman Old Style"/>
                <a:cs typeface="Bookman Old Style"/>
              </a:rPr>
              <a:t> remains an issue 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6019800"/>
            <a:ext cx="20569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man Old Style"/>
                <a:cs typeface="Bookman Old Style"/>
              </a:rPr>
              <a:t>25-30% sensitivity </a:t>
            </a:r>
          </a:p>
          <a:p>
            <a:r>
              <a:rPr lang="en-US" sz="1600" dirty="0" smtClean="0">
                <a:latin typeface="Bookman Old Style"/>
                <a:cs typeface="Bookman Old Style"/>
              </a:rPr>
              <a:t>&gt;99% specific </a:t>
            </a:r>
            <a:endParaRPr lang="en-US" sz="1600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62199"/>
            <a:ext cx="2514600" cy="4055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9600" y="2057400"/>
            <a:ext cx="398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Isolating Cancer Specific </a:t>
            </a:r>
            <a:r>
              <a:rPr lang="en-US" sz="1600" b="1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Exosomes</a:t>
            </a:r>
            <a:endParaRPr lang="en-US" sz="16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5257800"/>
            <a:ext cx="25224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6 antibody CSE capture cocktail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2743200"/>
            <a:ext cx="26670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Bookman Old Style"/>
                <a:cs typeface="Bookman Old Style"/>
              </a:rPr>
              <a:t>Resectable</a:t>
            </a:r>
            <a:endParaRPr lang="en-US" i="1" dirty="0" smtClean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33%   		71%</a:t>
            </a:r>
          </a:p>
          <a:p>
            <a:endParaRPr lang="en-US" i="1" dirty="0">
              <a:latin typeface="Bookman Old Style"/>
              <a:cs typeface="Bookman Old Style"/>
            </a:endParaRPr>
          </a:p>
          <a:p>
            <a:r>
              <a:rPr lang="en-US" i="1" dirty="0" smtClean="0">
                <a:latin typeface="Bookman Old Style"/>
                <a:cs typeface="Bookman Old Style"/>
              </a:rPr>
              <a:t>LAPC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50%		72%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i="1" dirty="0" smtClean="0">
                <a:latin typeface="Bookman Old Style"/>
                <a:cs typeface="Bookman Old Style"/>
              </a:rPr>
              <a:t>Metastatic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52%		77%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239000" y="3124200"/>
            <a:ext cx="914400" cy="152400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239000" y="3962400"/>
            <a:ext cx="914400" cy="152400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7239000" y="4800600"/>
            <a:ext cx="914400" cy="152400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38800" y="6400800"/>
            <a:ext cx="3320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ookman Old Style"/>
                <a:cs typeface="Bookman Old Style"/>
              </a:rPr>
              <a:t>Alvarez et al </a:t>
            </a:r>
            <a:r>
              <a:rPr lang="en-US" sz="1400" i="1" dirty="0" smtClean="0">
                <a:latin typeface="Bookman Old Style"/>
                <a:cs typeface="Bookman Old Style"/>
              </a:rPr>
              <a:t>Ann </a:t>
            </a:r>
            <a:r>
              <a:rPr lang="en-US" sz="1400" i="1" dirty="0" err="1" smtClean="0">
                <a:latin typeface="Bookman Old Style"/>
                <a:cs typeface="Bookman Old Style"/>
              </a:rPr>
              <a:t>Oncol</a:t>
            </a:r>
            <a:r>
              <a:rPr lang="en-US" sz="1400" i="1" dirty="0" smtClean="0">
                <a:latin typeface="Bookman Old Style"/>
                <a:cs typeface="Bookman Old Style"/>
              </a:rPr>
              <a:t> </a:t>
            </a:r>
            <a:r>
              <a:rPr lang="en-US" sz="1400" dirty="0" smtClean="0">
                <a:latin typeface="Bookman Old Style"/>
                <a:cs typeface="Bookman Old Style"/>
              </a:rPr>
              <a:t>2017 (AWR)</a:t>
            </a:r>
            <a:endParaRPr lang="en-US" sz="14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32523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2414" y="152400"/>
            <a:ext cx="9147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Bookman Old Style"/>
                <a:cs typeface="Bookman Old Style"/>
              </a:rPr>
              <a:t>Conclusions: EDRN Pancreatic Cancer Task List</a:t>
            </a:r>
            <a:endParaRPr lang="en-US" sz="2800" b="1" dirty="0">
              <a:latin typeface="Bookman Old Style"/>
              <a:cs typeface="Bookman Old Sty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8200"/>
            <a:ext cx="90678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Cohorts at higher risk for pancreatic cancer have been defined (families, cysts), but “sporadic” risk remains largest subset of patients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Need for biochemical risk markers in “sporadic” risk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New onset diabetes is an easily ascertainable clinical sign for an occult pancreatic cancer but only 1% of NOD have cancer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Need for biomarkers that will distinguish T2DM from T3cDM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latin typeface="Bookman Old Style"/>
                <a:cs typeface="Bookman Old Style"/>
              </a:rPr>
              <a:t>Meaningful early detection </a:t>
            </a:r>
            <a:r>
              <a:rPr lang="en-US" dirty="0" smtClean="0">
                <a:latin typeface="Bookman Old Style"/>
                <a:cs typeface="Bookman Old Style"/>
              </a:rPr>
              <a:t>of pancreatic cancer means diagnosis at asymptomatic stage of the disease, or advanced precursor lesion (PanIN-3)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man Old Style"/>
                <a:cs typeface="Bookman Old Style"/>
              </a:rPr>
              <a:t>Likely biomarker strategy will be a three (four) step strategy: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Step 1</a:t>
            </a:r>
            <a:r>
              <a:rPr lang="en-US" dirty="0" smtClean="0">
                <a:latin typeface="Bookman Old Style"/>
                <a:cs typeface="Bookman Old Style"/>
              </a:rPr>
              <a:t>: Biochemical or clinical risk marker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Step 2</a:t>
            </a:r>
            <a:r>
              <a:rPr lang="en-US" dirty="0" smtClean="0">
                <a:latin typeface="Bookman Old Style"/>
                <a:cs typeface="Bookman Old Style"/>
              </a:rPr>
              <a:t>: Level 1 ED biomarker (proteins/autoantibodies)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Step 3</a:t>
            </a:r>
            <a:r>
              <a:rPr lang="en-US" dirty="0" smtClean="0">
                <a:latin typeface="Bookman Old Style"/>
                <a:cs typeface="Bookman Old Style"/>
              </a:rPr>
              <a:t>: Level 2 ED biomarker (expensive but specific genetic assays)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Step 4</a:t>
            </a:r>
            <a:r>
              <a:rPr lang="en-US" dirty="0" smtClean="0">
                <a:latin typeface="Bookman Old Style"/>
                <a:cs typeface="Bookman Old Style"/>
              </a:rPr>
              <a:t>: IMAGING (</a:t>
            </a:r>
            <a:r>
              <a:rPr lang="en-US" i="1" u="sng" dirty="0" smtClean="0">
                <a:latin typeface="Bookman Old Style"/>
                <a:cs typeface="Bookman Old Style"/>
              </a:rPr>
              <a:t>did not speak about this but big unmet need</a:t>
            </a:r>
            <a:r>
              <a:rPr lang="en-US" dirty="0" smtClean="0">
                <a:latin typeface="Bookman Old Style"/>
                <a:cs typeface="Bookman Old Styl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731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228600"/>
            <a:ext cx="4543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Bookman Old Style"/>
                <a:cs typeface="Bookman Old Style"/>
              </a:rPr>
              <a:t>ACKNOWLEDGEMENTS</a:t>
            </a:r>
            <a:endParaRPr lang="en-US" sz="2800" b="1" dirty="0">
              <a:latin typeface="Bookman Old Style"/>
              <a:cs typeface="Bookman Old Styl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73070" y="2895600"/>
            <a:ext cx="2869785" cy="3160427"/>
            <a:chOff x="5673023" y="2927843"/>
            <a:chExt cx="2409807" cy="297635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5" t="8367" r="18290" b="12374"/>
            <a:stretch/>
          </p:blipFill>
          <p:spPr bwMode="auto">
            <a:xfrm>
              <a:off x="5673023" y="2927843"/>
              <a:ext cx="659476" cy="481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469375" y="3030027"/>
              <a:ext cx="1571405" cy="260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Bookman Old Style"/>
                  <a:cs typeface="Bookman Old Style"/>
                </a:rPr>
                <a:t>Margaret  </a:t>
              </a:r>
              <a:r>
                <a:rPr lang="en-US" sz="1200" b="1" dirty="0" smtClean="0">
                  <a:solidFill>
                    <a:prstClr val="black"/>
                  </a:solidFill>
                  <a:latin typeface="Bookman Old Style"/>
                  <a:cs typeface="Bookman Old Style"/>
                </a:rPr>
                <a:t>A </a:t>
              </a:r>
              <a:r>
                <a:rPr lang="en-US" sz="1200" b="1" dirty="0" err="1">
                  <a:solidFill>
                    <a:prstClr val="black"/>
                  </a:solidFill>
                  <a:latin typeface="Bookman Old Style"/>
                  <a:cs typeface="Bookman Old Style"/>
                </a:rPr>
                <a:t>Tempero</a:t>
              </a:r>
              <a:endParaRPr lang="en-US" sz="1200" b="1" dirty="0">
                <a:solidFill>
                  <a:prstClr val="black"/>
                </a:solidFill>
                <a:latin typeface="Bookman Old Style"/>
                <a:cs typeface="Bookman Old Style"/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0" b="14688"/>
            <a:stretch/>
          </p:blipFill>
          <p:spPr bwMode="auto">
            <a:xfrm>
              <a:off x="5673023" y="3662205"/>
              <a:ext cx="710610" cy="50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469375" y="3684497"/>
              <a:ext cx="1613455" cy="43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Bookman Old Style"/>
                  <a:cs typeface="Bookman Old Style"/>
                </a:rPr>
                <a:t>Sean J </a:t>
              </a:r>
              <a:r>
                <a:rPr lang="en-US" sz="1200" b="1" dirty="0" err="1" smtClean="0">
                  <a:solidFill>
                    <a:prstClr val="black"/>
                  </a:solidFill>
                  <a:latin typeface="Bookman Old Style"/>
                  <a:cs typeface="Bookman Old Style"/>
                </a:rPr>
                <a:t>Mulvihill</a:t>
              </a:r>
              <a:endParaRPr lang="en-US" sz="1200" b="1" dirty="0" smtClean="0">
                <a:solidFill>
                  <a:prstClr val="black"/>
                </a:solidFill>
                <a:latin typeface="Bookman Old Style"/>
                <a:cs typeface="Bookman Old Style"/>
              </a:endParaRPr>
            </a:p>
            <a:p>
              <a:r>
                <a:rPr lang="en-US" sz="1200" b="1" dirty="0" smtClean="0">
                  <a:solidFill>
                    <a:prstClr val="black"/>
                  </a:solidFill>
                  <a:latin typeface="Bookman Old Style"/>
                  <a:cs typeface="Bookman Old Style"/>
                </a:rPr>
                <a:t>Matthew A </a:t>
              </a:r>
              <a:r>
                <a:rPr lang="en-US" sz="1200" b="1" dirty="0" err="1" smtClean="0">
                  <a:solidFill>
                    <a:prstClr val="black"/>
                  </a:solidFill>
                  <a:latin typeface="Bookman Old Style"/>
                  <a:cs typeface="Bookman Old Style"/>
                </a:rPr>
                <a:t>Firpo</a:t>
              </a:r>
              <a:endParaRPr lang="en-US" sz="1200" b="1" dirty="0">
                <a:solidFill>
                  <a:prstClr val="black"/>
                </a:solidFill>
                <a:latin typeface="Bookman Old Style"/>
                <a:cs typeface="Bookman Old Style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69375" y="5295508"/>
              <a:ext cx="1188848" cy="6086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Bookman Old Style"/>
                  <a:cs typeface="Bookman Old Style"/>
                </a:rPr>
                <a:t>Paul Brennan</a:t>
              </a:r>
              <a:br>
                <a:rPr lang="en-US" sz="1200" b="1" dirty="0">
                  <a:solidFill>
                    <a:prstClr val="black"/>
                  </a:solidFill>
                  <a:latin typeface="Bookman Old Style"/>
                  <a:cs typeface="Bookman Old Style"/>
                </a:rPr>
              </a:br>
              <a:r>
                <a:rPr lang="en-US" sz="1200" b="1" dirty="0" smtClean="0">
                  <a:solidFill>
                    <a:prstClr val="black"/>
                  </a:solidFill>
                  <a:latin typeface="Bookman Old Style"/>
                  <a:cs typeface="Bookman Old Style"/>
                </a:rPr>
                <a:t>Ghislaine Scelo</a:t>
              </a:r>
            </a:p>
            <a:p>
              <a:r>
                <a:rPr lang="en-US" sz="1200" b="1" dirty="0" smtClean="0">
                  <a:solidFill>
                    <a:prstClr val="black"/>
                  </a:solidFill>
                  <a:latin typeface="Bookman Old Style"/>
                  <a:cs typeface="Bookman Old Style"/>
                </a:rPr>
                <a:t>Peng Li</a:t>
              </a:r>
              <a:endParaRPr lang="en-US" sz="1200" b="1" dirty="0">
                <a:solidFill>
                  <a:prstClr val="black"/>
                </a:solidFill>
                <a:latin typeface="Bookman Old Style"/>
                <a:cs typeface="Bookman Old Style"/>
              </a:endParaRP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023" y="4444757"/>
              <a:ext cx="653307" cy="653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469375" y="4632909"/>
              <a:ext cx="1106191" cy="260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Bookman Old Style"/>
                  <a:cs typeface="Bookman Old Style"/>
                </a:rPr>
                <a:t>Randall </a:t>
              </a:r>
              <a:r>
                <a:rPr lang="en-US" sz="1200" b="1" dirty="0" smtClean="0">
                  <a:solidFill>
                    <a:prstClr val="black"/>
                  </a:solidFill>
                  <a:latin typeface="Bookman Old Style"/>
                  <a:cs typeface="Bookman Old Style"/>
                </a:rPr>
                <a:t>Brand</a:t>
              </a:r>
              <a:endParaRPr lang="en-US" sz="1200" b="1" dirty="0">
                <a:solidFill>
                  <a:prstClr val="black"/>
                </a:solidFill>
                <a:latin typeface="Bookman Old Style"/>
                <a:cs typeface="Bookman Old Style"/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023" y="5351971"/>
              <a:ext cx="743965" cy="53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664" y="1836874"/>
            <a:ext cx="1110411" cy="832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87469" y="1981200"/>
            <a:ext cx="219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Bookman Old Style"/>
                <a:ea typeface="Arial" charset="0"/>
                <a:cs typeface="Bookman Old Style"/>
              </a:rPr>
              <a:t>Max C. Schmidt</a:t>
            </a:r>
          </a:p>
          <a:p>
            <a:r>
              <a:rPr lang="en-US" sz="1200" b="1" dirty="0" smtClean="0">
                <a:latin typeface="Bookman Old Style"/>
                <a:ea typeface="Arial" charset="0"/>
                <a:cs typeface="Bookman Old Style"/>
              </a:rPr>
              <a:t>Michele T. Yip-Schneider</a:t>
            </a:r>
          </a:p>
          <a:p>
            <a:endParaRPr lang="en-US" sz="1200" b="1" dirty="0">
              <a:latin typeface="Bookman Old Style"/>
              <a:ea typeface="Arial" charset="0"/>
              <a:cs typeface="Bookman Old Styl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069" y="838200"/>
            <a:ext cx="1129998" cy="7503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64874" y="946653"/>
            <a:ext cx="111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Bookman Old Style"/>
                <a:ea typeface="Arial" charset="0"/>
                <a:cs typeface="Bookman Old Style"/>
              </a:rPr>
              <a:t>Paul Lampe</a:t>
            </a:r>
          </a:p>
          <a:p>
            <a:r>
              <a:rPr lang="en-US" sz="1200" b="1" dirty="0" smtClean="0">
                <a:latin typeface="Bookman Old Style"/>
                <a:ea typeface="Arial" charset="0"/>
                <a:cs typeface="Bookman Old Style"/>
              </a:rPr>
              <a:t>Edward Lo</a:t>
            </a:r>
            <a:endParaRPr lang="en-US" sz="1200" b="1" dirty="0">
              <a:latin typeface="Bookman Old Style"/>
              <a:ea typeface="Arial" charset="0"/>
              <a:cs typeface="Bookman Old Styl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990600"/>
            <a:ext cx="23262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NCI DCP</a:t>
            </a:r>
            <a:endParaRPr lang="en-US" dirty="0">
              <a:latin typeface="Bookman Old Style"/>
              <a:cs typeface="Bookman Old Style"/>
            </a:endParaRPr>
          </a:p>
          <a:p>
            <a:pPr algn="ctr"/>
            <a:r>
              <a:rPr lang="en-US" dirty="0" err="1" smtClean="0">
                <a:latin typeface="Bookman Old Style"/>
                <a:cs typeface="Bookman Old Style"/>
              </a:rPr>
              <a:t>Sudhir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Srivastava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JoAnn </a:t>
            </a:r>
            <a:r>
              <a:rPr lang="en-US" dirty="0" err="1" smtClean="0">
                <a:latin typeface="Bookman Old Style"/>
                <a:cs typeface="Bookman Old Style"/>
              </a:rPr>
              <a:t>Rinaudo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Lynn </a:t>
            </a:r>
            <a:r>
              <a:rPr lang="en-US" dirty="0" err="1" smtClean="0">
                <a:latin typeface="Bookman Old Style"/>
                <a:cs typeface="Bookman Old Style"/>
              </a:rPr>
              <a:t>Sorbara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Christos </a:t>
            </a:r>
            <a:r>
              <a:rPr lang="en-US" dirty="0" err="1" smtClean="0">
                <a:latin typeface="Bookman Old Style"/>
                <a:cs typeface="Bookman Old Style"/>
              </a:rPr>
              <a:t>Patriotis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Jacob </a:t>
            </a:r>
            <a:r>
              <a:rPr lang="en-US" dirty="0" err="1" smtClean="0">
                <a:latin typeface="Bookman Old Style"/>
                <a:cs typeface="Bookman Old Style"/>
              </a:rPr>
              <a:t>Kagan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err="1" smtClean="0">
                <a:latin typeface="Bookman Old Style"/>
                <a:cs typeface="Bookman Old Style"/>
              </a:rPr>
              <a:t>Sharmistha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Ghosh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Matthew Young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" y="3505200"/>
            <a:ext cx="197113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MDACC</a:t>
            </a:r>
            <a:endParaRPr lang="en-US" dirty="0">
              <a:latin typeface="Bookman Old Style"/>
              <a:cs typeface="Bookman Old Style"/>
            </a:endParaRP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Sam </a:t>
            </a:r>
            <a:r>
              <a:rPr lang="en-US" dirty="0" err="1" smtClean="0">
                <a:latin typeface="Bookman Old Style"/>
                <a:cs typeface="Bookman Old Style"/>
              </a:rPr>
              <a:t>Hanash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err="1" smtClean="0">
                <a:latin typeface="Bookman Old Style"/>
                <a:cs typeface="Bookman Old Style"/>
              </a:rPr>
              <a:t>Michela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Capello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err="1" smtClean="0">
                <a:latin typeface="Bookman Old Style"/>
                <a:cs typeface="Bookman Old Style"/>
              </a:rPr>
              <a:t>Ziding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Feng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err="1" smtClean="0">
                <a:latin typeface="Bookman Old Style"/>
                <a:cs typeface="Bookman Old Style"/>
              </a:rPr>
              <a:t>Nabihah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Tayob</a:t>
            </a:r>
            <a:endParaRPr lang="en-US" dirty="0" smtClean="0">
              <a:latin typeface="Bookman Old Style"/>
              <a:cs typeface="Bookman Old Style"/>
            </a:endParaRP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Mark </a:t>
            </a:r>
            <a:r>
              <a:rPr lang="en-US" dirty="0" err="1" smtClean="0">
                <a:latin typeface="Bookman Old Style"/>
                <a:cs typeface="Bookman Old Style"/>
              </a:rPr>
              <a:t>Hurd</a:t>
            </a:r>
            <a:endParaRPr lang="en-US" dirty="0" smtClean="0">
              <a:latin typeface="Bookman Old Style"/>
              <a:cs typeface="Bookman Old Styl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9" y="54864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Bookman Old Style"/>
                <a:cs typeface="Bookman Old Style"/>
              </a:rPr>
              <a:t>NCI  U01CA200468 (EDRN CVC</a:t>
            </a:r>
            <a:r>
              <a:rPr lang="en-US" sz="1600" b="1" dirty="0" smtClean="0">
                <a:latin typeface="Bookman Old Style"/>
                <a:cs typeface="Bookman Old Style"/>
              </a:rPr>
              <a:t>)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NCI U01CA196403 (MCL Consortium)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NCI/NIDDK U01DK108328 (CPDPC)</a:t>
            </a:r>
          </a:p>
          <a:p>
            <a:pPr algn="ctr"/>
            <a:r>
              <a:rPr lang="en-US" sz="1600" b="1" dirty="0" err="1" smtClean="0">
                <a:latin typeface="Bookman Old Style"/>
                <a:cs typeface="Bookman Old Style"/>
              </a:rPr>
              <a:t>PanCAN</a:t>
            </a:r>
            <a:r>
              <a:rPr lang="en-US" sz="1600" b="1" dirty="0" smtClean="0">
                <a:latin typeface="Bookman Old Style"/>
                <a:cs typeface="Bookman Old Style"/>
              </a:rPr>
              <a:t> EDI</a:t>
            </a:r>
          </a:p>
        </p:txBody>
      </p:sp>
    </p:spTree>
    <p:extLst>
      <p:ext uri="{BB962C8B-B14F-4D97-AF65-F5344CB8AC3E}">
        <p14:creationId xmlns:p14="http://schemas.microsoft.com/office/powerpoint/2010/main" val="294323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0391"/>
            <a:ext cx="7696200" cy="4544033"/>
          </a:xfrm>
          <a:prstGeom prst="rect">
            <a:avLst/>
          </a:prstGeom>
        </p:spPr>
      </p:pic>
      <p:sp>
        <p:nvSpPr>
          <p:cNvPr id="9" name="Sun 8"/>
          <p:cNvSpPr/>
          <p:nvPr/>
        </p:nvSpPr>
        <p:spPr>
          <a:xfrm>
            <a:off x="609600" y="1220391"/>
            <a:ext cx="457200" cy="533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/>
          <p:cNvSpPr/>
          <p:nvPr/>
        </p:nvSpPr>
        <p:spPr>
          <a:xfrm>
            <a:off x="4114800" y="4344591"/>
            <a:ext cx="457200" cy="533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/>
          <p:cNvSpPr/>
          <p:nvPr/>
        </p:nvSpPr>
        <p:spPr>
          <a:xfrm>
            <a:off x="1905000" y="2668191"/>
            <a:ext cx="457200" cy="533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39" y="2564645"/>
            <a:ext cx="884115" cy="13335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5260" y="3912473"/>
            <a:ext cx="1715333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Utah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Sean </a:t>
            </a:r>
            <a:r>
              <a:rPr lang="en-US" sz="1600" b="1" dirty="0" err="1" smtClean="0">
                <a:latin typeface="Bookman Old Style"/>
                <a:cs typeface="Bookman Old Style"/>
              </a:rPr>
              <a:t>Mulvihill</a:t>
            </a:r>
            <a:endParaRPr lang="en-US" sz="16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Matt </a:t>
            </a:r>
            <a:r>
              <a:rPr lang="en-US" sz="1600" b="1" dirty="0" err="1" smtClean="0">
                <a:latin typeface="Bookman Old Style"/>
                <a:cs typeface="Bookman Old Style"/>
              </a:rPr>
              <a:t>Firpo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828800"/>
            <a:ext cx="997857" cy="1397000"/>
          </a:xfrm>
          <a:prstGeom prst="rect">
            <a:avLst/>
          </a:prstGeom>
        </p:spPr>
      </p:pic>
      <p:sp>
        <p:nvSpPr>
          <p:cNvPr id="16" name="Sun 15"/>
          <p:cNvSpPr/>
          <p:nvPr/>
        </p:nvSpPr>
        <p:spPr>
          <a:xfrm>
            <a:off x="5334000" y="2439591"/>
            <a:ext cx="457200" cy="533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19800" y="3200400"/>
            <a:ext cx="2651086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Indiana U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C</a:t>
            </a:r>
            <a:r>
              <a:rPr lang="en-US" sz="1600" b="1" dirty="0" smtClean="0">
                <a:latin typeface="Bookman Old Style"/>
                <a:cs typeface="Bookman Old Style"/>
              </a:rPr>
              <a:t>. Max </a:t>
            </a:r>
            <a:r>
              <a:rPr lang="en-US" sz="1600" b="1" dirty="0" smtClean="0">
                <a:latin typeface="Bookman Old Style"/>
                <a:cs typeface="Bookman Old Style"/>
              </a:rPr>
              <a:t>Schmidt</a:t>
            </a:r>
            <a:endParaRPr lang="en-US" sz="16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Michele Yip-</a:t>
            </a:r>
            <a:r>
              <a:rPr lang="en-US" sz="1600" b="1" dirty="0" smtClean="0">
                <a:latin typeface="Bookman Old Style"/>
                <a:cs typeface="Bookman Old Style"/>
              </a:rPr>
              <a:t>Schneider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6705" y="31700"/>
            <a:ext cx="485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Bookman Old Style"/>
                <a:cs typeface="Bookman Old Style"/>
              </a:rPr>
              <a:t>MDACC EDRN CVC Team </a:t>
            </a:r>
            <a:endParaRPr lang="en-US" sz="2800" b="1" i="1" dirty="0">
              <a:latin typeface="Bookman Old Style"/>
              <a:cs typeface="Bookman Old Style"/>
            </a:endParaRPr>
          </a:p>
        </p:txBody>
      </p:sp>
      <p:sp>
        <p:nvSpPr>
          <p:cNvPr id="4" name="AutoShape 2" descr="https://media.licdn.com/mpr/mpr/shrinknp_200_200/p/1/000/09d/05b/1869f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04" y="4228703"/>
            <a:ext cx="876697" cy="8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56504"/>
            <a:ext cx="559388" cy="84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72000" y="5105400"/>
            <a:ext cx="2590800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MDACC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Anirban Maitra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Sam </a:t>
            </a:r>
            <a:r>
              <a:rPr lang="en-US" sz="1600" b="1" dirty="0" err="1" smtClean="0">
                <a:latin typeface="Bookman Old Style"/>
                <a:cs typeface="Bookman Old Style"/>
              </a:rPr>
              <a:t>Hanash</a:t>
            </a:r>
            <a:r>
              <a:rPr lang="en-US" sz="1600" b="1" dirty="0" smtClean="0">
                <a:latin typeface="Bookman Old Style"/>
                <a:cs typeface="Bookman Old Style"/>
              </a:rPr>
              <a:t>, </a:t>
            </a:r>
          </a:p>
          <a:p>
            <a:pPr algn="ctr"/>
            <a:r>
              <a:rPr lang="en-US" sz="1600" b="1" dirty="0" err="1" smtClean="0">
                <a:latin typeface="Bookman Old Style"/>
                <a:cs typeface="Bookman Old Style"/>
              </a:rPr>
              <a:t>Ziding</a:t>
            </a:r>
            <a:r>
              <a:rPr lang="en-US" sz="1600" b="1" dirty="0" smtClean="0">
                <a:latin typeface="Bookman Old Style"/>
                <a:cs typeface="Bookman Old Style"/>
              </a:rPr>
              <a:t> </a:t>
            </a:r>
            <a:r>
              <a:rPr lang="en-US" sz="1600" b="1" dirty="0" err="1" smtClean="0">
                <a:latin typeface="Bookman Old Style"/>
                <a:cs typeface="Bookman Old Style"/>
              </a:rPr>
              <a:t>Feng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20" y="685801"/>
            <a:ext cx="1069180" cy="106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07" y="685800"/>
            <a:ext cx="994339" cy="10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413082" y="1754982"/>
            <a:ext cx="1863110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FHCRC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Paul Lampe</a:t>
            </a:r>
            <a:endParaRPr lang="en-US" sz="1600" b="1" dirty="0"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Sunil </a:t>
            </a:r>
            <a:r>
              <a:rPr lang="en-US" sz="1600" b="1" dirty="0" err="1" smtClean="0">
                <a:latin typeface="Bookman Old Style"/>
                <a:cs typeface="Bookman Old Style"/>
              </a:rPr>
              <a:t>Hingorani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51742"/>
            <a:ext cx="562526" cy="85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54" y="2590800"/>
            <a:ext cx="855246" cy="13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267200"/>
            <a:ext cx="58141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27" y="1828800"/>
            <a:ext cx="127773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800" y="4267200"/>
            <a:ext cx="8382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9599" y="4267200"/>
            <a:ext cx="557783" cy="8381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08920" y="5334000"/>
            <a:ext cx="21064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Bookman Old Style"/>
                <a:cs typeface="Bookman Old Style"/>
              </a:rPr>
              <a:t>Michela</a:t>
            </a:r>
            <a:r>
              <a:rPr lang="en-US" sz="1600" b="1" dirty="0">
                <a:latin typeface="Bookman Old Style"/>
                <a:cs typeface="Bookman Old Style"/>
              </a:rPr>
              <a:t> </a:t>
            </a:r>
            <a:r>
              <a:rPr lang="en-US" sz="1600" b="1" dirty="0" err="1">
                <a:latin typeface="Bookman Old Style"/>
                <a:cs typeface="Bookman Old Style"/>
              </a:rPr>
              <a:t>Capello</a:t>
            </a:r>
            <a:endParaRPr lang="en-US" sz="1600" b="1" dirty="0">
              <a:latin typeface="Bookman Old Style"/>
              <a:cs typeface="Bookman Old Style"/>
            </a:endParaRPr>
          </a:p>
          <a:p>
            <a:pPr algn="ctr"/>
            <a:r>
              <a:rPr lang="en-US" sz="1600" b="1" dirty="0">
                <a:latin typeface="Bookman Old Style"/>
                <a:cs typeface="Bookman Old Style"/>
              </a:rPr>
              <a:t>Eugene </a:t>
            </a:r>
            <a:r>
              <a:rPr lang="en-US" sz="1600" b="1" dirty="0" err="1">
                <a:latin typeface="Bookman Old Style"/>
                <a:cs typeface="Bookman Old Style"/>
              </a:rPr>
              <a:t>Koay</a:t>
            </a:r>
            <a:endParaRPr lang="en-US" sz="1600" b="1" dirty="0">
              <a:latin typeface="Bookman Old Style"/>
              <a:cs typeface="Bookman Old Style"/>
            </a:endParaRPr>
          </a:p>
          <a:p>
            <a:pPr algn="ctr"/>
            <a:r>
              <a:rPr lang="en-US" sz="1600" b="1" dirty="0" err="1">
                <a:latin typeface="Bookman Old Style"/>
                <a:cs typeface="Bookman Old Style"/>
              </a:rPr>
              <a:t>Nabihah</a:t>
            </a:r>
            <a:r>
              <a:rPr lang="en-US" sz="1600" b="1" dirty="0">
                <a:latin typeface="Bookman Old Style"/>
                <a:cs typeface="Bookman Old Style"/>
              </a:rPr>
              <a:t> </a:t>
            </a:r>
            <a:r>
              <a:rPr lang="en-US" sz="1600" b="1" dirty="0" err="1">
                <a:latin typeface="Bookman Old Style"/>
                <a:cs typeface="Bookman Old Style"/>
              </a:rPr>
              <a:t>Tayob</a:t>
            </a:r>
            <a:endParaRPr lang="en-US" sz="16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34322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72XJZvVsAEQzT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520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4800" y="6172201"/>
            <a:ext cx="8686800" cy="609602"/>
            <a:chOff x="304800" y="6324600"/>
            <a:chExt cx="8229600" cy="660978"/>
          </a:xfrm>
        </p:grpSpPr>
        <p:sp>
          <p:nvSpPr>
            <p:cNvPr id="2" name="TextBox 1"/>
            <p:cNvSpPr txBox="1"/>
            <p:nvPr/>
          </p:nvSpPr>
          <p:spPr>
            <a:xfrm>
              <a:off x="304800" y="6400802"/>
              <a:ext cx="8229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Bookman Old Style"/>
                  <a:cs typeface="Bookman Old Style"/>
                </a:rPr>
                <a:t>Resectable</a:t>
              </a:r>
              <a:r>
                <a:rPr lang="en-US" sz="1600" dirty="0" smtClean="0">
                  <a:latin typeface="Bookman Old Style"/>
                  <a:cs typeface="Bookman Old Style"/>
                </a:rPr>
                <a:t> Pancreatic Cancer 	    </a:t>
              </a:r>
              <a:r>
                <a:rPr lang="en-US" sz="1600" dirty="0" err="1" smtClean="0">
                  <a:latin typeface="Bookman Old Style"/>
                  <a:cs typeface="Bookman Old Style"/>
                </a:rPr>
                <a:t>Resectable</a:t>
              </a:r>
              <a:r>
                <a:rPr lang="en-US" sz="1600" dirty="0" smtClean="0">
                  <a:latin typeface="Bookman Old Style"/>
                  <a:cs typeface="Bookman Old Style"/>
                </a:rPr>
                <a:t> Breast, Prostate or Colon Cancer </a:t>
              </a:r>
              <a:endParaRPr lang="en-US" sz="1600" dirty="0">
                <a:latin typeface="Bookman Old Style"/>
                <a:cs typeface="Bookman Old Style"/>
              </a:endParaRPr>
            </a:p>
          </p:txBody>
        </p:sp>
        <p:sp>
          <p:nvSpPr>
            <p:cNvPr id="3" name="Not Equal 2"/>
            <p:cNvSpPr/>
            <p:nvPr/>
          </p:nvSpPr>
          <p:spPr>
            <a:xfrm>
              <a:off x="3336758" y="6324600"/>
              <a:ext cx="685800" cy="533400"/>
            </a:xfrm>
            <a:prstGeom prst="mathNotEqual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83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52800"/>
            <a:ext cx="4648200" cy="3486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8956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Bookman Old Style"/>
                <a:cs typeface="Bookman Old Style"/>
              </a:rPr>
              <a:t>What would it take to “double” pancreatic cancer survival?</a:t>
            </a:r>
            <a:endParaRPr lang="en-US" sz="2000" b="1" dirty="0">
              <a:latin typeface="Bookman Old Style"/>
              <a:cs typeface="Bookman Old Sty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6477000"/>
            <a:ext cx="2133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Bookman Old Style"/>
                <a:cs typeface="Bookman Old Style"/>
              </a:rPr>
              <a:t>Sean </a:t>
            </a:r>
            <a:r>
              <a:rPr lang="en-US" sz="1400" b="1" i="1" dirty="0" err="1" smtClean="0">
                <a:latin typeface="Bookman Old Style"/>
                <a:cs typeface="Bookman Old Style"/>
              </a:rPr>
              <a:t>Mulvihil</a:t>
            </a:r>
            <a:r>
              <a:rPr lang="en-US" sz="1400" b="1" i="1" dirty="0" smtClean="0">
                <a:latin typeface="Bookman Old Style"/>
                <a:cs typeface="Bookman Old Style"/>
              </a:rPr>
              <a:t>, Utah</a:t>
            </a:r>
            <a:endParaRPr lang="en-US" sz="1400" b="1" i="1" dirty="0">
              <a:latin typeface="Bookman Old Style"/>
              <a:cs typeface="Bookman Old Style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219200" y="6023491"/>
            <a:ext cx="762000" cy="838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5400" y="762000"/>
            <a:ext cx="5943600" cy="2084365"/>
            <a:chOff x="1564825" y="2756437"/>
            <a:chExt cx="5943600" cy="2084365"/>
          </a:xfrm>
        </p:grpSpPr>
        <p:grpSp>
          <p:nvGrpSpPr>
            <p:cNvPr id="8" name="Group 7"/>
            <p:cNvGrpSpPr/>
            <p:nvPr/>
          </p:nvGrpSpPr>
          <p:grpSpPr>
            <a:xfrm>
              <a:off x="1641025" y="2756437"/>
              <a:ext cx="5861950" cy="1648212"/>
              <a:chOff x="1848114" y="2462978"/>
              <a:chExt cx="5861950" cy="164821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848114" y="3864969"/>
                <a:ext cx="15179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SEER 18 </a:t>
                </a:r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2005-2011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977" y="2462978"/>
                <a:ext cx="5835087" cy="15251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1564825" y="4440692"/>
              <a:ext cx="5943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r>
                <a:rPr lang="en-US" sz="2000" dirty="0" smtClean="0">
                  <a:latin typeface="Bookman Old Style"/>
                  <a:cs typeface="Bookman Old Style"/>
                </a:rPr>
                <a:t>1 </a:t>
              </a:r>
              <a:r>
                <a:rPr lang="en-US" sz="2000" dirty="0">
                  <a:latin typeface="Bookman Old Style"/>
                  <a:cs typeface="Bookman Old Style"/>
                </a:rPr>
                <a:t>cm </a:t>
              </a:r>
              <a:r>
                <a:rPr lang="en-US" sz="2000" dirty="0" smtClean="0">
                  <a:latin typeface="Bookman Old Style"/>
                  <a:cs typeface="Bookman Old Style"/>
                </a:rPr>
                <a:t>tumors: 5-year </a:t>
              </a:r>
              <a:r>
                <a:rPr lang="en-US" sz="2000" dirty="0">
                  <a:latin typeface="Bookman Old Style"/>
                  <a:cs typeface="Bookman Old Style"/>
                </a:rPr>
                <a:t>survival rate of </a:t>
              </a:r>
              <a:r>
                <a:rPr lang="en-US" sz="2000" dirty="0" smtClean="0">
                  <a:latin typeface="Bookman Old Style"/>
                  <a:cs typeface="Bookman Old Style"/>
                </a:rPr>
                <a:t>&gt;60%</a:t>
              </a:r>
              <a:endParaRPr lang="en-US" sz="2000" dirty="0">
                <a:latin typeface="Bookman Old Style"/>
                <a:cs typeface="Bookman Old Style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00" y="1479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Early Detection of Pancreatic Cancer &amp; Survival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75509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76200" y="147935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Biomarker Goals for Early Detection of Pancreatic Cancer – </a:t>
            </a:r>
            <a:r>
              <a:rPr lang="en-US" sz="24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Asymptomatic Disease is the Target</a:t>
            </a:r>
            <a:endParaRPr lang="en-US" sz="2400" b="1" i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1088274" y="3350915"/>
            <a:ext cx="7459458" cy="258909"/>
          </a:xfrm>
          <a:prstGeom prst="rightArrow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3492563" y="3836199"/>
            <a:ext cx="2946793" cy="20514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6427028" y="4148877"/>
            <a:ext cx="1380924" cy="2253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7906590" y="4387580"/>
            <a:ext cx="715121" cy="220894"/>
          </a:xfrm>
          <a:prstGeom prst="rightArrow">
            <a:avLst/>
          </a:prstGeom>
          <a:solidFill>
            <a:srgbClr val="800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544467" y="3609825"/>
            <a:ext cx="72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Risk </a:t>
            </a:r>
            <a:endParaRPr lang="en-US" sz="18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70981" y="4058121"/>
            <a:ext cx="267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Asymptomatic PDAC  </a:t>
            </a:r>
            <a:endParaRPr lang="en-US" sz="18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12619" y="4346141"/>
            <a:ext cx="1572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Early stage PDAC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(symptomatic)  </a:t>
            </a:r>
            <a:endParaRPr lang="en-US" sz="12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32610" y="4584844"/>
            <a:ext cx="115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Late stage PDAC</a:t>
            </a:r>
            <a:r>
              <a:rPr lang="en-US" sz="1200" b="1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(85%)</a:t>
            </a: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3467917" y="1624858"/>
            <a:ext cx="12316" cy="2503298"/>
          </a:xfrm>
          <a:prstGeom prst="line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 rot="16200000">
            <a:off x="-352488" y="2407796"/>
            <a:ext cx="1892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ookman Old Style"/>
                <a:cs typeface="Bookman Old Style"/>
              </a:rPr>
              <a:t>BIOMARKER</a:t>
            </a:r>
            <a:endParaRPr lang="en-US" sz="2000" b="1" dirty="0">
              <a:latin typeface="Bookman Old Style"/>
              <a:cs typeface="Bookman Old Style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3504892" y="1600200"/>
            <a:ext cx="4931873" cy="1775375"/>
          </a:xfrm>
          <a:prstGeom prst="straightConnector1">
            <a:avLst/>
          </a:prstGeom>
          <a:ln w="28575" cmpd="sng">
            <a:solidFill>
              <a:schemeClr val="accent4">
                <a:lumMod val="7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915659" y="1637187"/>
            <a:ext cx="7459457" cy="2"/>
          </a:xfrm>
          <a:prstGeom prst="straightConnector1">
            <a:avLst/>
          </a:prstGeom>
          <a:ln w="28575" cmpd="sng">
            <a:solidFill>
              <a:schemeClr val="accent6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6944876" y="2820770"/>
            <a:ext cx="1726156" cy="56713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CA19-9 + Most Biomarkers</a:t>
            </a:r>
            <a:endParaRPr lang="en-US" sz="11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2000" y="5181600"/>
            <a:ext cx="267252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Bookman Old Style"/>
                <a:cs typeface="Bookman Old Style"/>
              </a:rPr>
              <a:t>High risk f</a:t>
            </a:r>
            <a:r>
              <a:rPr lang="en-US" sz="1800" b="1" dirty="0" smtClean="0">
                <a:latin typeface="Bookman Old Style"/>
                <a:cs typeface="Bookman Old Style"/>
              </a:rPr>
              <a:t>amilies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Bookman Old Style"/>
                <a:cs typeface="Bookman Old Style"/>
              </a:rPr>
              <a:t>Cancer syndromes</a:t>
            </a:r>
            <a:endParaRPr lang="en-US" sz="1800" b="1" dirty="0" smtClean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Bookman Old Style"/>
                <a:cs typeface="Bookman Old Style"/>
              </a:rPr>
              <a:t>Pancreatic cysts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“Sporadic” Risk</a:t>
            </a:r>
            <a:endParaRPr lang="en-US" sz="20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505200" y="5181600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New onset diabetes </a:t>
            </a:r>
            <a:endParaRPr lang="en-US" sz="20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6443817" y="1616981"/>
            <a:ext cx="12316" cy="2503298"/>
          </a:xfrm>
          <a:prstGeom prst="line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7816856" y="1621433"/>
            <a:ext cx="12316" cy="2503298"/>
          </a:xfrm>
          <a:prstGeom prst="line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362677" y="1653968"/>
            <a:ext cx="245744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Risk Marker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(Clinical or biochemical) </a:t>
            </a:r>
            <a:endParaRPr lang="en-US" b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77" name="TextBox 76"/>
          <p:cNvSpPr txBox="1"/>
          <p:nvPr/>
        </p:nvSpPr>
        <p:spPr>
          <a:xfrm rot="20400000">
            <a:off x="3969980" y="2385831"/>
            <a:ext cx="237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Early Detection Marker </a:t>
            </a:r>
            <a:endParaRPr lang="en-US" b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78" name="Left Arrow 77"/>
          <p:cNvSpPr/>
          <p:nvPr/>
        </p:nvSpPr>
        <p:spPr>
          <a:xfrm>
            <a:off x="4269331" y="2968718"/>
            <a:ext cx="2663213" cy="258908"/>
          </a:xfrm>
          <a:prstGeom prst="leftArrow">
            <a:avLst/>
          </a:prstGeom>
          <a:pattFill prst="smGrid">
            <a:fgClr>
              <a:srgbClr val="FF0000"/>
            </a:fgClr>
            <a:bgClr>
              <a:prstClr val="white"/>
            </a:bgClr>
          </a:patt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407550" y="2849880"/>
            <a:ext cx="1853900" cy="56713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EDRN GOAL</a:t>
            </a:r>
            <a:endParaRPr lang="en-US" sz="1100" b="1" i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15133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8" grpId="0"/>
      <p:bldP spid="71" grpId="0" animBg="1"/>
      <p:bldP spid="72" grpId="0"/>
      <p:bldP spid="73" grpId="0"/>
      <p:bldP spid="76" grpId="0" animBg="1"/>
      <p:bldP spid="77" grpId="0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343400" cy="26526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2400" y="3657600"/>
            <a:ext cx="403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ookman Old Style"/>
                <a:cs typeface="Bookman Old Style"/>
              </a:rPr>
              <a:t>Up to ~50% of pancreatic cancer patients may have new-onset diabetes (NOD) as their first symptom</a:t>
            </a:r>
          </a:p>
          <a:p>
            <a:endParaRPr lang="en-US" sz="2000" dirty="0">
              <a:latin typeface="Bookman Old Style"/>
              <a:cs typeface="Bookman Old Style"/>
            </a:endParaRPr>
          </a:p>
          <a:p>
            <a:r>
              <a:rPr lang="en-US" sz="2000" dirty="0" smtClean="0">
                <a:latin typeface="Bookman Old Style"/>
                <a:cs typeface="Bookman Old Style"/>
              </a:rPr>
              <a:t>Can pre-date cancer diagnosis by 2 years</a:t>
            </a:r>
          </a:p>
          <a:p>
            <a:endParaRPr lang="en-US" sz="2000" dirty="0" smtClean="0">
              <a:latin typeface="Bookman Old Style"/>
              <a:cs typeface="Bookman Old Style"/>
            </a:endParaRPr>
          </a:p>
          <a:p>
            <a:r>
              <a:rPr lang="en-US" sz="2000" dirty="0" smtClean="0">
                <a:latin typeface="Bookman Old Style"/>
                <a:cs typeface="Bookman Old Style"/>
              </a:rPr>
              <a:t>~1% of NOD have occult PDAC</a:t>
            </a:r>
            <a:endParaRPr lang="en-US" sz="2000" dirty="0">
              <a:latin typeface="Bookman Old Style"/>
              <a:cs typeface="Bookman Old Style"/>
            </a:endParaRPr>
          </a:p>
          <a:p>
            <a:r>
              <a:rPr lang="en-US" sz="2000" dirty="0" smtClean="0">
                <a:latin typeface="Bookman Old Style"/>
                <a:cs typeface="Bookman Old Style"/>
              </a:rPr>
              <a:t>		</a:t>
            </a:r>
            <a:r>
              <a:rPr lang="en-US" sz="1600" i="1" dirty="0" smtClean="0">
                <a:latin typeface="Bookman Old Style"/>
                <a:cs typeface="Bookman Old Style"/>
              </a:rPr>
              <a:t>Chari et al, Mayo</a:t>
            </a:r>
            <a:endParaRPr lang="en-US" sz="2000" i="1" dirty="0">
              <a:latin typeface="Bookman Old Style"/>
              <a:cs typeface="Bookman Old Style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6200" y="88900"/>
            <a:ext cx="8915400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New Onset Diabetes (NOD) as a Biomarker of </a:t>
            </a:r>
            <a:r>
              <a:rPr lang="en-US" sz="2800" b="1" dirty="0" err="1" smtClean="0">
                <a:latin typeface="Bookman Old Style" panose="02050604050505020204" pitchFamily="18" charset="0"/>
                <a:cs typeface="Arial" panose="020B0604020202020204" pitchFamily="34" charset="0"/>
              </a:rPr>
              <a:t>Asymptoamtic</a:t>
            </a:r>
            <a:r>
              <a:rPr lang="en-US" sz="2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 Pancreatic Cancer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13" y="2275690"/>
            <a:ext cx="4571553" cy="2509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4419600" y="9144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Consortium for the Study of Chronic Pancreatitis,</a:t>
            </a:r>
            <a:r>
              <a:rPr lang="en-US" b="1" dirty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Diabetes and Pancreatic Cancer (CPDPC) 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NIDDK/NCI Consortium</a:t>
            </a:r>
            <a:endParaRPr lang="en-US" i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8004" y="4848761"/>
            <a:ext cx="44633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Bookman Old Style"/>
                <a:cs typeface="Bookman Old Style"/>
              </a:rPr>
              <a:t>10,000 NOD </a:t>
            </a:r>
            <a:r>
              <a:rPr lang="en-US" sz="1600" dirty="0" smtClean="0">
                <a:latin typeface="Bookman Old Style"/>
                <a:cs typeface="Bookman Old Style"/>
              </a:rPr>
              <a:t>patients recruited prospectively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Bookman Old Style"/>
                <a:cs typeface="Bookman Old Style"/>
              </a:rPr>
              <a:t>~100 </a:t>
            </a:r>
            <a:r>
              <a:rPr lang="en-US" sz="1600" dirty="0" smtClean="0">
                <a:latin typeface="Bookman Old Style"/>
                <a:cs typeface="Bookman Old Style"/>
              </a:rPr>
              <a:t>will develop PDAC over follow up with pre-diagnostic blood samples </a:t>
            </a:r>
          </a:p>
        </p:txBody>
      </p:sp>
    </p:spTree>
    <p:extLst>
      <p:ext uri="{BB962C8B-B14F-4D97-AF65-F5344CB8AC3E}">
        <p14:creationId xmlns:p14="http://schemas.microsoft.com/office/powerpoint/2010/main" val="286431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ight Arrow 30"/>
          <p:cNvSpPr/>
          <p:nvPr/>
        </p:nvSpPr>
        <p:spPr>
          <a:xfrm>
            <a:off x="457200" y="5159533"/>
            <a:ext cx="8686800" cy="250667"/>
          </a:xfrm>
          <a:prstGeom prst="rightArrow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954795" y="5715000"/>
            <a:ext cx="72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Risk </a:t>
            </a:r>
            <a:endParaRPr lang="en-US" sz="18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86818" y="5715000"/>
            <a:ext cx="267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Asymptomatic PDAC  </a:t>
            </a:r>
            <a:endParaRPr lang="en-US" sz="18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670115" y="3184715"/>
            <a:ext cx="1892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ookman Old Style"/>
                <a:cs typeface="Bookman Old Style"/>
              </a:rPr>
              <a:t>BIOMARKER</a:t>
            </a:r>
            <a:endParaRPr lang="en-US" sz="2000" b="1" dirty="0">
              <a:latin typeface="Bookman Old Style"/>
              <a:cs typeface="Bookman Old Style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88991" y="6072541"/>
            <a:ext cx="209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Bookman Old Style"/>
                <a:cs typeface="Bookman Old Style"/>
              </a:rPr>
              <a:t>“Sporadic” Risk</a:t>
            </a:r>
            <a:endParaRPr lang="en-US" sz="1800" b="1" dirty="0">
              <a:latin typeface="Bookman Old Style"/>
              <a:cs typeface="Bookman Old Styl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23810" y="6072541"/>
            <a:ext cx="248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Bookman Old Style"/>
                <a:cs typeface="Bookman Old Style"/>
              </a:rPr>
              <a:t>New onset diabetes </a:t>
            </a:r>
            <a:endParaRPr lang="en-US" sz="1800" b="1" dirty="0">
              <a:latin typeface="Bookman Old Style"/>
              <a:cs typeface="Bookman Old Style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33400" y="2133600"/>
            <a:ext cx="1787803" cy="1972638"/>
            <a:chOff x="778522" y="803848"/>
            <a:chExt cx="2737569" cy="2685575"/>
          </a:xfrm>
        </p:grpSpPr>
        <p:grpSp>
          <p:nvGrpSpPr>
            <p:cNvPr id="55" name="Group 54"/>
            <p:cNvGrpSpPr/>
            <p:nvPr/>
          </p:nvGrpSpPr>
          <p:grpSpPr>
            <a:xfrm>
              <a:off x="963623" y="803848"/>
              <a:ext cx="2552468" cy="2685575"/>
              <a:chOff x="436538" y="1060657"/>
              <a:chExt cx="2552468" cy="2685575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903" b="74011"/>
              <a:stretch/>
            </p:blipFill>
            <p:spPr>
              <a:xfrm>
                <a:off x="436538" y="1136236"/>
                <a:ext cx="2552468" cy="2609996"/>
              </a:xfrm>
              <a:prstGeom prst="rect">
                <a:avLst/>
              </a:prstGeom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2727536" y="1060657"/>
                <a:ext cx="261470" cy="3789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920117" y="1525635"/>
                <a:ext cx="68889" cy="14629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78522" y="894205"/>
              <a:ext cx="403698" cy="37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7400"/>
            <a:ext cx="1043240" cy="66591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66147" y="4191000"/>
            <a:ext cx="200085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Bookman Old Style"/>
                <a:cs typeface="Bookman Old Style"/>
              </a:rPr>
              <a:t>Plasma BCAAs are elevated years before PDAC diagnosis </a:t>
            </a:r>
          </a:p>
          <a:p>
            <a:r>
              <a:rPr lang="en-US" sz="1200" b="1" dirty="0" err="1" smtClean="0">
                <a:latin typeface="Bookman Old Style"/>
                <a:cs typeface="Bookman Old Style"/>
              </a:rPr>
              <a:t>Wolpin</a:t>
            </a:r>
            <a:r>
              <a:rPr lang="en-US" sz="1200" b="1" dirty="0" smtClean="0">
                <a:latin typeface="Bookman Old Style"/>
                <a:cs typeface="Bookman Old Style"/>
              </a:rPr>
              <a:t> </a:t>
            </a:r>
            <a:r>
              <a:rPr lang="en-US" sz="1200" b="1" i="1" dirty="0" smtClean="0">
                <a:latin typeface="Bookman Old Style"/>
                <a:cs typeface="Bookman Old Style"/>
              </a:rPr>
              <a:t>Nat Med </a:t>
            </a:r>
            <a:r>
              <a:rPr lang="en-US" sz="1200" b="1" dirty="0" smtClean="0">
                <a:latin typeface="Bookman Old Style"/>
                <a:cs typeface="Bookman Old Style"/>
              </a:rPr>
              <a:t>2014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1323622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4495800" y="3304401"/>
            <a:ext cx="1903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Bookman Old Style"/>
                <a:cs typeface="Bookman Old Style"/>
              </a:rPr>
              <a:t>Capello</a:t>
            </a:r>
            <a:r>
              <a:rPr lang="en-US" sz="1200" b="1" dirty="0" smtClean="0">
                <a:latin typeface="Bookman Old Style"/>
                <a:cs typeface="Bookman Old Style"/>
              </a:rPr>
              <a:t>, </a:t>
            </a:r>
            <a:r>
              <a:rPr lang="en-US" sz="1200" b="1" i="1" dirty="0" smtClean="0">
                <a:latin typeface="Bookman Old Style"/>
                <a:cs typeface="Bookman Old Style"/>
              </a:rPr>
              <a:t>JNCI</a:t>
            </a:r>
            <a:r>
              <a:rPr lang="en-US" sz="1200" b="1" dirty="0" smtClean="0">
                <a:latin typeface="Bookman Old Style"/>
                <a:cs typeface="Bookman Old Style"/>
              </a:rPr>
              <a:t> 2017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82" y="2133600"/>
            <a:ext cx="1948090" cy="23926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6324600" y="4572000"/>
            <a:ext cx="27988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Bookman Old Style"/>
                <a:cs typeface="Bookman Old Style"/>
              </a:rPr>
              <a:t>SafeSeqs</a:t>
            </a:r>
            <a:r>
              <a:rPr lang="en-US" sz="1200" b="1" dirty="0" smtClean="0">
                <a:latin typeface="Bookman Old Style"/>
                <a:cs typeface="Bookman Old Style"/>
              </a:rPr>
              <a:t> </a:t>
            </a:r>
            <a:r>
              <a:rPr lang="en-US" sz="1200" b="1" dirty="0" err="1" smtClean="0">
                <a:latin typeface="Bookman Old Style"/>
                <a:cs typeface="Bookman Old Style"/>
              </a:rPr>
              <a:t>ctDNA</a:t>
            </a:r>
            <a:r>
              <a:rPr lang="en-US" sz="1200" b="1" dirty="0" smtClean="0">
                <a:latin typeface="Bookman Old Style"/>
                <a:cs typeface="Bookman Old Style"/>
              </a:rPr>
              <a:t> Assay </a:t>
            </a:r>
          </a:p>
          <a:p>
            <a:pPr algn="ctr"/>
            <a:r>
              <a:rPr lang="en-US" sz="1200" b="1" dirty="0" smtClean="0">
                <a:latin typeface="Bookman Old Style"/>
                <a:cs typeface="Bookman Old Style"/>
              </a:rPr>
              <a:t>Vogelstein, </a:t>
            </a:r>
            <a:r>
              <a:rPr lang="en-US" sz="1200" b="1" dirty="0" err="1" smtClean="0">
                <a:latin typeface="Bookman Old Style"/>
                <a:cs typeface="Bookman Old Style"/>
              </a:rPr>
              <a:t>Kinzler</a:t>
            </a:r>
            <a:r>
              <a:rPr lang="en-US" sz="1200" b="1" dirty="0" smtClean="0">
                <a:latin typeface="Bookman Old Style"/>
                <a:cs typeface="Bookman Old Style"/>
              </a:rPr>
              <a:t>, </a:t>
            </a:r>
            <a:r>
              <a:rPr lang="en-US" sz="1200" b="1" i="1" dirty="0" smtClean="0">
                <a:latin typeface="Bookman Old Style"/>
                <a:cs typeface="Bookman Old Style"/>
              </a:rPr>
              <a:t>PNAS </a:t>
            </a:r>
            <a:r>
              <a:rPr lang="en-US" sz="1200" b="1" dirty="0" smtClean="0">
                <a:latin typeface="Bookman Old Style"/>
                <a:cs typeface="Bookman Old Style"/>
              </a:rPr>
              <a:t>2017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sp>
        <p:nvSpPr>
          <p:cNvPr id="65" name="Left Arrow 64"/>
          <p:cNvSpPr/>
          <p:nvPr/>
        </p:nvSpPr>
        <p:spPr>
          <a:xfrm>
            <a:off x="1079395" y="1373826"/>
            <a:ext cx="3526289" cy="221922"/>
          </a:xfrm>
          <a:prstGeom prst="lef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Arrow 65"/>
          <p:cNvSpPr/>
          <p:nvPr/>
        </p:nvSpPr>
        <p:spPr>
          <a:xfrm flipH="1">
            <a:off x="4819735" y="1378278"/>
            <a:ext cx="3526289" cy="221922"/>
          </a:xfrm>
          <a:prstGeom prst="leftArrow">
            <a:avLst/>
          </a:prstGeom>
          <a:solidFill>
            <a:srgbClr val="FF6600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074659" y="1084609"/>
            <a:ext cx="1211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SENSITIVE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38293" y="110139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man Old Style"/>
                <a:cs typeface="Bookman Old Style"/>
              </a:rPr>
              <a:t>SPECIFIC</a:t>
            </a:r>
            <a:endParaRPr lang="en-US" b="1" dirty="0">
              <a:latin typeface="Bookman Old Style"/>
              <a:cs typeface="Bookman Old Styl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" y="147935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A Biomarker Continuum That Spans Risk and Early Detection of Asymptomatic Disease</a:t>
            </a:r>
            <a:endParaRPr lang="en-US" sz="2400" b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2057400"/>
            <a:ext cx="1219200" cy="12750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3017593" y="3304401"/>
            <a:ext cx="15544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Bookman Old Style"/>
                <a:cs typeface="Bookman Old Style"/>
              </a:rPr>
              <a:t>Lampe </a:t>
            </a:r>
            <a:r>
              <a:rPr lang="en-US" sz="1200" b="1" i="1" dirty="0" smtClean="0">
                <a:latin typeface="Bookman Old Style"/>
                <a:cs typeface="Bookman Old Style"/>
              </a:rPr>
              <a:t>CCR</a:t>
            </a:r>
            <a:r>
              <a:rPr lang="en-US" sz="1200" b="1" dirty="0" smtClean="0">
                <a:latin typeface="Bookman Old Style"/>
                <a:cs typeface="Bookman Old Style"/>
              </a:rPr>
              <a:t> 2015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4882" y="1676400"/>
            <a:ext cx="2133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Bookman Old Style"/>
                <a:cs typeface="Bookman Old Style"/>
              </a:rPr>
              <a:t>Proteins/autoantibodies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598" y="3657600"/>
            <a:ext cx="1823802" cy="11750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4116333" y="4876800"/>
            <a:ext cx="23606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Bookman Old Style"/>
                <a:cs typeface="Bookman Old Style"/>
              </a:rPr>
              <a:t>Zaret</a:t>
            </a:r>
            <a:r>
              <a:rPr lang="en-US" sz="1200" b="1" dirty="0" smtClean="0">
                <a:latin typeface="Bookman Old Style"/>
                <a:cs typeface="Bookman Old Style"/>
              </a:rPr>
              <a:t>, Petersen, </a:t>
            </a:r>
            <a:r>
              <a:rPr lang="en-US" sz="1200" b="1" i="1" dirty="0" smtClean="0">
                <a:latin typeface="Bookman Old Style"/>
                <a:cs typeface="Bookman Old Style"/>
              </a:rPr>
              <a:t>STM</a:t>
            </a:r>
            <a:r>
              <a:rPr lang="en-US" sz="1200" b="1" dirty="0" smtClean="0">
                <a:latin typeface="Bookman Old Style"/>
                <a:cs typeface="Bookman Old Style"/>
              </a:rPr>
              <a:t>, 2017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19484" y="1676400"/>
            <a:ext cx="11141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Bookman Old Style"/>
                <a:cs typeface="Bookman Old Style"/>
              </a:rPr>
              <a:t>Metabolites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47266" y="1676400"/>
            <a:ext cx="6976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latin typeface="Bookman Old Style"/>
                <a:cs typeface="Bookman Old Style"/>
              </a:rPr>
              <a:t>ctDNA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52621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44" grpId="0" animBg="1"/>
      <p:bldP spid="45" grpId="0" animBg="1"/>
      <p:bldP spid="46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65265" y="125984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320"/>
            <a:ext cx="1274981" cy="10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ecagon 6"/>
          <p:cNvSpPr/>
          <p:nvPr/>
        </p:nvSpPr>
        <p:spPr>
          <a:xfrm>
            <a:off x="3354583" y="2694223"/>
            <a:ext cx="2015511" cy="1698112"/>
          </a:xfrm>
          <a:prstGeom prst="dec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Pancreatic Cancer Research Center</a:t>
            </a:r>
          </a:p>
        </p:txBody>
      </p:sp>
      <p:sp>
        <p:nvSpPr>
          <p:cNvPr id="19" name="Decagon 18"/>
          <p:cNvSpPr/>
          <p:nvPr/>
        </p:nvSpPr>
        <p:spPr>
          <a:xfrm>
            <a:off x="6461223" y="1438442"/>
            <a:ext cx="2180624" cy="1932267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NCI/NIDDK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CPDPC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NOD cohort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Feng</a:t>
            </a:r>
            <a:endParaRPr lang="en-US" sz="1600" b="1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Maitra </a:t>
            </a:r>
          </a:p>
        </p:txBody>
      </p:sp>
      <p:sp>
        <p:nvSpPr>
          <p:cNvPr id="20" name="Decagon 19"/>
          <p:cNvSpPr/>
          <p:nvPr/>
        </p:nvSpPr>
        <p:spPr>
          <a:xfrm>
            <a:off x="6405458" y="4185247"/>
            <a:ext cx="2181170" cy="1946609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 BRPC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&amp; BPPC Alliance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Sen</a:t>
            </a:r>
            <a:endParaRPr lang="en-US" sz="1600" b="1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Maitra</a:t>
            </a:r>
          </a:p>
        </p:txBody>
      </p:sp>
      <p:sp>
        <p:nvSpPr>
          <p:cNvPr id="21" name="Decagon 20"/>
          <p:cNvSpPr/>
          <p:nvPr/>
        </p:nvSpPr>
        <p:spPr>
          <a:xfrm>
            <a:off x="3244144" y="4820311"/>
            <a:ext cx="2154105" cy="1809089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 EDRN CVC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Maitra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Hanash</a:t>
            </a:r>
            <a:endParaRPr lang="en-US" sz="1600" b="1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Feng</a:t>
            </a:r>
            <a:endParaRPr lang="en-US" sz="1600" b="1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Koay</a:t>
            </a:r>
            <a:endParaRPr lang="en-US" sz="1600" b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22" name="Decagon 21"/>
          <p:cNvSpPr/>
          <p:nvPr/>
        </p:nvSpPr>
        <p:spPr>
          <a:xfrm>
            <a:off x="400341" y="4531466"/>
            <a:ext cx="1933773" cy="1600391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NCI MCL Consortium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Maitra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Hanash</a:t>
            </a:r>
            <a:endParaRPr lang="en-US" sz="1600" b="1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Sen</a:t>
            </a:r>
            <a:endParaRPr lang="en-US" sz="1600" b="1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Koay</a:t>
            </a:r>
            <a:endParaRPr lang="en-US" sz="1600" b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23" name="Decagon 22"/>
          <p:cNvSpPr/>
          <p:nvPr/>
        </p:nvSpPr>
        <p:spPr>
          <a:xfrm>
            <a:off x="207617" y="1520741"/>
            <a:ext cx="2415307" cy="2236530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PanCAN</a:t>
            </a:r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Early Detection Initiative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Maitra 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Hanash</a:t>
            </a:r>
            <a:r>
              <a:rPr lang="en-US" sz="16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  <a:endParaRPr lang="en-US" sz="1600" b="1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24" name="Decagon 23"/>
          <p:cNvSpPr/>
          <p:nvPr/>
        </p:nvSpPr>
        <p:spPr>
          <a:xfrm>
            <a:off x="3451762" y="941435"/>
            <a:ext cx="1711804" cy="1421991"/>
          </a:xfrm>
          <a:prstGeom prst="decagon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Extramural 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JHU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IARC</a:t>
            </a:r>
            <a:endParaRPr lang="en-US" sz="1600" b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397704" y="2680417"/>
            <a:ext cx="1035365" cy="648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356289" y="3853905"/>
            <a:ext cx="1076780" cy="855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319218" y="3853905"/>
            <a:ext cx="1076780" cy="1159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567706" y="2997949"/>
            <a:ext cx="842097" cy="179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320924" y="2390497"/>
            <a:ext cx="13805" cy="248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Arrow Connector 2048"/>
          <p:cNvCxnSpPr/>
          <p:nvPr/>
        </p:nvCxnSpPr>
        <p:spPr>
          <a:xfrm>
            <a:off x="4320924" y="4419940"/>
            <a:ext cx="0" cy="3589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0" y="152400"/>
            <a:ext cx="8077200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b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Pancreatic Cancer Early Detection Initiatives at MD Anderson</a:t>
            </a:r>
          </a:p>
        </p:txBody>
      </p:sp>
    </p:spTree>
    <p:extLst>
      <p:ext uri="{BB962C8B-B14F-4D97-AF65-F5344CB8AC3E}">
        <p14:creationId xmlns:p14="http://schemas.microsoft.com/office/powerpoint/2010/main" val="276400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3657600"/>
            <a:ext cx="3048000" cy="3031530"/>
            <a:chOff x="-57595" y="1531625"/>
            <a:chExt cx="4401910" cy="4098330"/>
          </a:xfrm>
        </p:grpSpPr>
        <p:grpSp>
          <p:nvGrpSpPr>
            <p:cNvPr id="6" name="Group 5"/>
            <p:cNvGrpSpPr/>
            <p:nvPr/>
          </p:nvGrpSpPr>
          <p:grpSpPr>
            <a:xfrm>
              <a:off x="9150" y="1634477"/>
              <a:ext cx="4268420" cy="3892626"/>
              <a:chOff x="0" y="1667729"/>
              <a:chExt cx="4268420" cy="3892626"/>
            </a:xfrm>
            <a:effectLst/>
          </p:grpSpPr>
          <p:sp>
            <p:nvSpPr>
              <p:cNvPr id="8" name="Rectangle 7"/>
              <p:cNvSpPr/>
              <p:nvPr/>
            </p:nvSpPr>
            <p:spPr>
              <a:xfrm>
                <a:off x="0" y="5252578"/>
                <a:ext cx="263245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Faca VM </a:t>
                </a:r>
                <a:r>
                  <a:rPr lang="es-ES" sz="14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 al</a:t>
                </a:r>
                <a:r>
                  <a:rPr lang="es-E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s-ES" sz="1400" i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Plos</a:t>
                </a:r>
                <a:r>
                  <a:rPr lang="es-ES" sz="14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i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Med</a:t>
                </a:r>
                <a:r>
                  <a:rPr lang="es-ES" sz="14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s-E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2008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0166" y="1667729"/>
                <a:ext cx="2653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PDAC Mouse Model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90166" y="2097006"/>
                <a:ext cx="4078254" cy="3001684"/>
                <a:chOff x="395945" y="2005927"/>
                <a:chExt cx="3189420" cy="2242734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775" y="2005927"/>
                  <a:ext cx="3187590" cy="22427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395945" y="2062890"/>
                  <a:ext cx="457200" cy="303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-57595" y="1531625"/>
              <a:ext cx="4401910" cy="4098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" y="35600"/>
            <a:ext cx="4578120" cy="354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971800"/>
            <a:ext cx="5264507" cy="35182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20370" y="6542289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Capello M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JNCI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304800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Integrated Sequential Biomarker Discovery and Validation Strategy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MD Anderson EDRN CVC </a:t>
            </a:r>
            <a:endParaRPr lang="en-US" sz="2400" b="1" i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2362200"/>
            <a:ext cx="203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“Anchor Panel”</a:t>
            </a:r>
            <a:endParaRPr lang="en-US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63965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22338</TotalTime>
  <Words>919</Words>
  <Application>Microsoft Macintosh PowerPoint</Application>
  <PresentationFormat>On-screen Show (4:3)</PresentationFormat>
  <Paragraphs>221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Pathology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Anirban Maitra</dc:creator>
  <cp:lastModifiedBy>Anirban Maitra</cp:lastModifiedBy>
  <cp:revision>1010</cp:revision>
  <dcterms:created xsi:type="dcterms:W3CDTF">2007-05-19T16:53:48Z</dcterms:created>
  <dcterms:modified xsi:type="dcterms:W3CDTF">2017-09-12T16:57:05Z</dcterms:modified>
</cp:coreProperties>
</file>