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79" r:id="rId2"/>
    <p:sldMasterId id="2147483686" r:id="rId3"/>
    <p:sldMasterId id="2147483688" r:id="rId4"/>
    <p:sldMasterId id="2147483691" r:id="rId5"/>
  </p:sldMasterIdLst>
  <p:notesMasterIdLst>
    <p:notesMasterId r:id="rId46"/>
  </p:notesMasterIdLst>
  <p:handoutMasterIdLst>
    <p:handoutMasterId r:id="rId47"/>
  </p:handoutMasterIdLst>
  <p:sldIdLst>
    <p:sldId id="534" r:id="rId6"/>
    <p:sldId id="399" r:id="rId7"/>
    <p:sldId id="397" r:id="rId8"/>
    <p:sldId id="462" r:id="rId9"/>
    <p:sldId id="480" r:id="rId10"/>
    <p:sldId id="481" r:id="rId11"/>
    <p:sldId id="416" r:id="rId12"/>
    <p:sldId id="400" r:id="rId13"/>
    <p:sldId id="413" r:id="rId14"/>
    <p:sldId id="414" r:id="rId15"/>
    <p:sldId id="422" r:id="rId16"/>
    <p:sldId id="421" r:id="rId17"/>
    <p:sldId id="440" r:id="rId18"/>
    <p:sldId id="441" r:id="rId19"/>
    <p:sldId id="445" r:id="rId20"/>
    <p:sldId id="447" r:id="rId21"/>
    <p:sldId id="501" r:id="rId22"/>
    <p:sldId id="502" r:id="rId23"/>
    <p:sldId id="503" r:id="rId24"/>
    <p:sldId id="493" r:id="rId25"/>
    <p:sldId id="519" r:id="rId26"/>
    <p:sldId id="521" r:id="rId27"/>
    <p:sldId id="415" r:id="rId28"/>
    <p:sldId id="517" r:id="rId29"/>
    <p:sldId id="432" r:id="rId30"/>
    <p:sldId id="531" r:id="rId31"/>
    <p:sldId id="433" r:id="rId32"/>
    <p:sldId id="532" r:id="rId33"/>
    <p:sldId id="498" r:id="rId34"/>
    <p:sldId id="499" r:id="rId35"/>
    <p:sldId id="467" r:id="rId36"/>
    <p:sldId id="530" r:id="rId37"/>
    <p:sldId id="522" r:id="rId38"/>
    <p:sldId id="523" r:id="rId39"/>
    <p:sldId id="524" r:id="rId40"/>
    <p:sldId id="525" r:id="rId41"/>
    <p:sldId id="526" r:id="rId42"/>
    <p:sldId id="527" r:id="rId43"/>
    <p:sldId id="528" r:id="rId44"/>
    <p:sldId id="529" r:id="rId45"/>
  </p:sldIdLst>
  <p:sldSz cx="9144000" cy="5143500" type="screen16x9"/>
  <p:notesSz cx="9236075" cy="7010400"/>
  <p:defaultText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00FF"/>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658" autoAdjust="0"/>
  </p:normalViewPr>
  <p:slideViewPr>
    <p:cSldViewPr>
      <p:cViewPr varScale="1">
        <p:scale>
          <a:sx n="79" d="100"/>
          <a:sy n="79" d="100"/>
        </p:scale>
        <p:origin x="-812" y="-64"/>
      </p:cViewPr>
      <p:guideLst>
        <p:guide orient="horz" pos="162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homelink\homes\paulovich\EDRN_2016_RFA_CA16009\TMT_set1\BCA\BCA_20170517_EDRN_MARS_SM_dPL_Elute.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Protein yield of double depleted plasma</a:t>
            </a:r>
          </a:p>
        </c:rich>
      </c:tx>
      <c:layout/>
      <c:overlay val="0"/>
      <c:spPr>
        <a:noFill/>
        <a:ln>
          <a:noFill/>
        </a:ln>
        <a:effectLst/>
      </c:spPr>
    </c:title>
    <c:autoTitleDeleted val="0"/>
    <c:plotArea>
      <c:layout/>
      <c:barChart>
        <c:barDir val="col"/>
        <c:grouping val="clustered"/>
        <c:varyColors val="0"/>
        <c:ser>
          <c:idx val="0"/>
          <c:order val="0"/>
          <c:tx>
            <c:strRef>
              <c:f>Sheet2!$F$2</c:f>
              <c:strCache>
                <c:ptCount val="1"/>
                <c:pt idx="0">
                  <c:v>Yield (ug)</c:v>
                </c:pt>
              </c:strCache>
            </c:strRef>
          </c:tx>
          <c:spPr>
            <a:solidFill>
              <a:schemeClr val="accent1"/>
            </a:solidFill>
            <a:ln>
              <a:solidFill>
                <a:schemeClr val="accent1"/>
              </a:solidFill>
            </a:ln>
            <a:effectLst/>
          </c:spPr>
          <c:invertIfNegative val="0"/>
          <c:cat>
            <c:multiLvlStrRef>
              <c:f>Sheet2!$A$3:$B$12</c:f>
              <c:multiLvlStrCache>
                <c:ptCount val="10"/>
                <c:lvl>
                  <c:pt idx="0">
                    <c:v>3989</c:v>
                  </c:pt>
                  <c:pt idx="1">
                    <c:v>1575</c:v>
                  </c:pt>
                  <c:pt idx="2">
                    <c:v>589</c:v>
                  </c:pt>
                  <c:pt idx="3">
                    <c:v>223</c:v>
                  </c:pt>
                  <c:pt idx="4">
                    <c:v>401</c:v>
                  </c:pt>
                  <c:pt idx="5">
                    <c:v>1001</c:v>
                  </c:pt>
                  <c:pt idx="6">
                    <c:v>16</c:v>
                  </c:pt>
                  <c:pt idx="7">
                    <c:v>112</c:v>
                  </c:pt>
                  <c:pt idx="8">
                    <c:v>2385</c:v>
                  </c:pt>
                  <c:pt idx="9">
                    <c:v>49</c:v>
                  </c:pt>
                </c:lvl>
                <c:lvl>
                  <c:pt idx="0">
                    <c:v>ER</c:v>
                  </c:pt>
                  <c:pt idx="2">
                    <c:v>HER2</c:v>
                  </c:pt>
                  <c:pt idx="4">
                    <c:v>TN</c:v>
                  </c:pt>
                  <c:pt idx="8">
                    <c:v>Hs MG</c:v>
                  </c:pt>
                  <c:pt idx="9">
                    <c:v>NA</c:v>
                  </c:pt>
                </c:lvl>
              </c:multiLvlStrCache>
            </c:multiLvlStrRef>
          </c:cat>
          <c:val>
            <c:numRef>
              <c:f>Sheet2!$F$3:$F$12</c:f>
              <c:numCache>
                <c:formatCode>0.00</c:formatCode>
                <c:ptCount val="10"/>
                <c:pt idx="0">
                  <c:v>2.4</c:v>
                </c:pt>
                <c:pt idx="1">
                  <c:v>7.5527272727272692</c:v>
                </c:pt>
                <c:pt idx="2">
                  <c:v>5.9284848484848434</c:v>
                </c:pt>
                <c:pt idx="3">
                  <c:v>9.9890909090909101</c:v>
                </c:pt>
                <c:pt idx="4">
                  <c:v>12.425454545454549</c:v>
                </c:pt>
                <c:pt idx="5">
                  <c:v>5.5224242424242354</c:v>
                </c:pt>
                <c:pt idx="6">
                  <c:v>10.39515151515152</c:v>
                </c:pt>
                <c:pt idx="7">
                  <c:v>3.4921212121212051</c:v>
                </c:pt>
                <c:pt idx="8">
                  <c:v>8.161818181818175</c:v>
                </c:pt>
                <c:pt idx="9">
                  <c:v>7.1466666666666621</c:v>
                </c:pt>
              </c:numCache>
            </c:numRef>
          </c:val>
          <c:extLst xmlns:c16r2="http://schemas.microsoft.com/office/drawing/2015/06/chart">
            <c:ext xmlns:c16="http://schemas.microsoft.com/office/drawing/2014/chart" uri="{C3380CC4-5D6E-409C-BE32-E72D297353CC}">
              <c16:uniqueId val="{00000000-6E65-42A1-A953-A2D430A4AC61}"/>
            </c:ext>
          </c:extLst>
        </c:ser>
        <c:dLbls>
          <c:showLegendKey val="0"/>
          <c:showVal val="0"/>
          <c:showCatName val="0"/>
          <c:showSerName val="0"/>
          <c:showPercent val="0"/>
          <c:showBubbleSize val="0"/>
        </c:dLbls>
        <c:gapWidth val="219"/>
        <c:overlap val="-27"/>
        <c:axId val="187484032"/>
        <c:axId val="187940864"/>
      </c:barChart>
      <c:catAx>
        <c:axId val="18748403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r>
                  <a:rPr lang="en-US" sz="1600" dirty="0"/>
                  <a:t>Sample ID and marker class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87940864"/>
        <c:crosses val="autoZero"/>
        <c:auto val="1"/>
        <c:lblAlgn val="ctr"/>
        <c:lblOffset val="100"/>
        <c:noMultiLvlLbl val="0"/>
      </c:catAx>
      <c:valAx>
        <c:axId val="187940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dk1"/>
                    </a:solidFill>
                    <a:latin typeface="+mn-lt"/>
                    <a:ea typeface="+mn-ea"/>
                    <a:cs typeface="+mn-cs"/>
                  </a:defRPr>
                </a:pPr>
                <a:r>
                  <a:rPr lang="en-US" sz="1600"/>
                  <a:t>ug of protein</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87484032"/>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dirty="0"/>
              <a:t># of </a:t>
            </a:r>
            <a:r>
              <a:rPr lang="en-US" dirty="0" smtClean="0"/>
              <a:t>PDX</a:t>
            </a:r>
            <a:r>
              <a:rPr lang="en-US" baseline="0" dirty="0" smtClean="0"/>
              <a:t> </a:t>
            </a:r>
            <a:r>
              <a:rPr lang="en-US" dirty="0" smtClean="0"/>
              <a:t>proteins </a:t>
            </a:r>
            <a:r>
              <a:rPr lang="en-US" dirty="0"/>
              <a:t>seen </a:t>
            </a:r>
            <a:r>
              <a:rPr lang="en-US" dirty="0" smtClean="0"/>
              <a:t>in </a:t>
            </a:r>
            <a:r>
              <a:rPr lang="en-US" dirty="0"/>
              <a:t>all tumor samples</a:t>
            </a:r>
          </a:p>
        </c:rich>
      </c:tx>
      <c:layout>
        <c:manualLayout>
          <c:xMode val="edge"/>
          <c:yMode val="edge"/>
          <c:x val="0.15645553369770801"/>
          <c:y val="3.8521069963665801E-3"/>
        </c:manualLayout>
      </c:layout>
      <c:overlay val="0"/>
      <c:spPr>
        <a:noFill/>
        <a:ln>
          <a:noFill/>
        </a:ln>
        <a:effectLst/>
      </c:spPr>
    </c:title>
    <c:autoTitleDeleted val="0"/>
    <c:plotArea>
      <c:layout/>
      <c:barChart>
        <c:barDir val="col"/>
        <c:grouping val="clustered"/>
        <c:varyColors val="0"/>
        <c:ser>
          <c:idx val="0"/>
          <c:order val="0"/>
          <c:tx>
            <c:strRef>
              <c:f>Sheet1!$J$40</c:f>
              <c:strCache>
                <c:ptCount val="1"/>
                <c:pt idx="0">
                  <c:v># of EDRN sample seen in a tumor samples</c:v>
                </c:pt>
              </c:strCache>
            </c:strRef>
          </c:tx>
          <c:spPr>
            <a:solidFill>
              <a:schemeClr val="accent1"/>
            </a:solidFill>
            <a:ln>
              <a:noFill/>
            </a:ln>
            <a:effectLst/>
          </c:spPr>
          <c:invertIfNegative val="0"/>
          <c:cat>
            <c:strRef>
              <c:f>Sheet1!$K$39:$M$39</c:f>
              <c:strCache>
                <c:ptCount val="3"/>
                <c:pt idx="0">
                  <c:v>Breast (n=108)</c:v>
                </c:pt>
                <c:pt idx="1">
                  <c:v>Ovarian (n=84)</c:v>
                </c:pt>
                <c:pt idx="2">
                  <c:v>Colon (n=95)</c:v>
                </c:pt>
              </c:strCache>
            </c:strRef>
          </c:cat>
          <c:val>
            <c:numRef>
              <c:f>Sheet1!$K$40:$M$40</c:f>
              <c:numCache>
                <c:formatCode>General</c:formatCode>
                <c:ptCount val="3"/>
                <c:pt idx="0">
                  <c:v>701</c:v>
                </c:pt>
                <c:pt idx="1">
                  <c:v>235</c:v>
                </c:pt>
                <c:pt idx="2">
                  <c:v>163</c:v>
                </c:pt>
              </c:numCache>
            </c:numRef>
          </c:val>
          <c:extLst xmlns:c16r2="http://schemas.microsoft.com/office/drawing/2015/06/chart">
            <c:ext xmlns:c16="http://schemas.microsoft.com/office/drawing/2014/chart" uri="{C3380CC4-5D6E-409C-BE32-E72D297353CC}">
              <c16:uniqueId val="{00000000-57B7-4DCE-B71F-C1DCF588BA25}"/>
            </c:ext>
          </c:extLst>
        </c:ser>
        <c:dLbls>
          <c:showLegendKey val="0"/>
          <c:showVal val="0"/>
          <c:showCatName val="0"/>
          <c:showSerName val="0"/>
          <c:showPercent val="0"/>
          <c:showBubbleSize val="0"/>
        </c:dLbls>
        <c:gapWidth val="219"/>
        <c:overlap val="-27"/>
        <c:axId val="274599936"/>
        <c:axId val="274601856"/>
      </c:barChart>
      <c:catAx>
        <c:axId val="274599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CPTAC tumors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74601856"/>
        <c:crosses val="autoZero"/>
        <c:auto val="1"/>
        <c:lblAlgn val="ctr"/>
        <c:lblOffset val="100"/>
        <c:noMultiLvlLbl val="0"/>
      </c:catAx>
      <c:valAx>
        <c:axId val="27460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Number of EDRN proteins (n=951)</a:t>
                </a:r>
              </a:p>
            </c:rich>
          </c:tx>
          <c:layout>
            <c:manualLayout>
              <c:xMode val="edge"/>
              <c:yMode val="edge"/>
              <c:x val="1.3183915622940001E-2"/>
              <c:y val="6.994543507736750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7459993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3136" cy="351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49" y="0"/>
            <a:ext cx="4003136" cy="351845"/>
          </a:xfrm>
          <a:prstGeom prst="rect">
            <a:avLst/>
          </a:prstGeom>
        </p:spPr>
        <p:txBody>
          <a:bodyPr vert="horz" lIns="91440" tIns="45720" rIns="91440" bIns="45720" rtlCol="0"/>
          <a:lstStyle>
            <a:lvl1pPr algn="r">
              <a:defRPr sz="1200"/>
            </a:lvl1pPr>
          </a:lstStyle>
          <a:p>
            <a:fld id="{C494303A-E6F4-473D-B320-FE278C79125E}" type="datetimeFigureOut">
              <a:rPr lang="en-US" smtClean="0"/>
              <a:t>9/13/2017</a:t>
            </a:fld>
            <a:endParaRPr lang="en-US"/>
          </a:p>
        </p:txBody>
      </p:sp>
      <p:sp>
        <p:nvSpPr>
          <p:cNvPr id="4" name="Footer Placeholder 3"/>
          <p:cNvSpPr>
            <a:spLocks noGrp="1"/>
          </p:cNvSpPr>
          <p:nvPr>
            <p:ph type="ftr" sz="quarter" idx="2"/>
          </p:nvPr>
        </p:nvSpPr>
        <p:spPr>
          <a:xfrm>
            <a:off x="1" y="6658555"/>
            <a:ext cx="4003136" cy="3518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49" y="6658555"/>
            <a:ext cx="4003136" cy="351845"/>
          </a:xfrm>
          <a:prstGeom prst="rect">
            <a:avLst/>
          </a:prstGeom>
        </p:spPr>
        <p:txBody>
          <a:bodyPr vert="horz" lIns="91440" tIns="45720" rIns="91440" bIns="45720" rtlCol="0" anchor="b"/>
          <a:lstStyle>
            <a:lvl1pPr algn="r">
              <a:defRPr sz="1200"/>
            </a:lvl1pPr>
          </a:lstStyle>
          <a:p>
            <a:fld id="{5ECE3AB3-8CB8-41D9-99CB-8F559489D1C9}" type="slidenum">
              <a:rPr lang="en-US" smtClean="0"/>
              <a:t>‹#›</a:t>
            </a:fld>
            <a:endParaRPr lang="en-US"/>
          </a:p>
        </p:txBody>
      </p:sp>
    </p:spTree>
    <p:extLst>
      <p:ext uri="{BB962C8B-B14F-4D97-AF65-F5344CB8AC3E}">
        <p14:creationId xmlns:p14="http://schemas.microsoft.com/office/powerpoint/2010/main" val="3623450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B3964116-369A-4E05-95DE-4B21C1C39B74}" type="datetimeFigureOut">
              <a:rPr lang="en-US" smtClean="0"/>
              <a:t>9/13/2017</a:t>
            </a:fld>
            <a:endParaRPr lang="en-US"/>
          </a:p>
        </p:txBody>
      </p:sp>
      <p:sp>
        <p:nvSpPr>
          <p:cNvPr id="4" name="Slide Image Placeholder 3"/>
          <p:cNvSpPr>
            <a:spLocks noGrp="1" noRot="1" noChangeAspect="1"/>
          </p:cNvSpPr>
          <p:nvPr>
            <p:ph type="sldImg" idx="2"/>
          </p:nvPr>
        </p:nvSpPr>
        <p:spPr>
          <a:xfrm>
            <a:off x="2281238" y="525463"/>
            <a:ext cx="46736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3"/>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3"/>
            <a:ext cx="4002299" cy="350520"/>
          </a:xfrm>
          <a:prstGeom prst="rect">
            <a:avLst/>
          </a:prstGeom>
        </p:spPr>
        <p:txBody>
          <a:bodyPr vert="horz" lIns="92830" tIns="46415" rIns="92830" bIns="46415" rtlCol="0" anchor="b"/>
          <a:lstStyle>
            <a:lvl1pPr algn="r">
              <a:defRPr sz="1200"/>
            </a:lvl1pPr>
          </a:lstStyle>
          <a:p>
            <a:fld id="{261588D2-A274-4262-BE19-B2B5BC90F154}" type="slidenum">
              <a:rPr lang="en-US" smtClean="0"/>
              <a:t>‹#›</a:t>
            </a:fld>
            <a:endParaRPr lang="en-US"/>
          </a:p>
        </p:txBody>
      </p:sp>
    </p:spTree>
    <p:extLst>
      <p:ext uri="{BB962C8B-B14F-4D97-AF65-F5344CB8AC3E}">
        <p14:creationId xmlns:p14="http://schemas.microsoft.com/office/powerpoint/2010/main" val="1459719988"/>
      </p:ext>
    </p:extLst>
  </p:cSld>
  <p:clrMap bg1="lt1" tx1="dk1" bg2="lt2" tx2="dk2" accent1="accent1" accent2="accent2" accent3="accent3" accent4="accent4" accent5="accent5" accent6="accent6" hlink="hlink" folHlink="folHlink"/>
  <p:notesStyle>
    <a:lvl1pPr marL="0" algn="l" defTabSz="914288" rtl="0" eaLnBrk="1" latinLnBrk="0" hangingPunct="1">
      <a:defRPr sz="1200" kern="1200">
        <a:solidFill>
          <a:schemeClr val="tx1"/>
        </a:solidFill>
        <a:latin typeface="+mn-lt"/>
        <a:ea typeface="+mn-ea"/>
        <a:cs typeface="+mn-cs"/>
      </a:defRPr>
    </a:lvl1pPr>
    <a:lvl2pPr marL="457142" algn="l" defTabSz="914288" rtl="0" eaLnBrk="1" latinLnBrk="0" hangingPunct="1">
      <a:defRPr sz="1200" kern="1200">
        <a:solidFill>
          <a:schemeClr val="tx1"/>
        </a:solidFill>
        <a:latin typeface="+mn-lt"/>
        <a:ea typeface="+mn-ea"/>
        <a:cs typeface="+mn-cs"/>
      </a:defRPr>
    </a:lvl2pPr>
    <a:lvl3pPr marL="914288" algn="l" defTabSz="914288" rtl="0" eaLnBrk="1" latinLnBrk="0" hangingPunct="1">
      <a:defRPr sz="1200" kern="1200">
        <a:solidFill>
          <a:schemeClr val="tx1"/>
        </a:solidFill>
        <a:latin typeface="+mn-lt"/>
        <a:ea typeface="+mn-ea"/>
        <a:cs typeface="+mn-cs"/>
      </a:defRPr>
    </a:lvl3pPr>
    <a:lvl4pPr marL="1371430" algn="l" defTabSz="914288" rtl="0" eaLnBrk="1" latinLnBrk="0" hangingPunct="1">
      <a:defRPr sz="1200" kern="1200">
        <a:solidFill>
          <a:schemeClr val="tx1"/>
        </a:solidFill>
        <a:latin typeface="+mn-lt"/>
        <a:ea typeface="+mn-ea"/>
        <a:cs typeface="+mn-cs"/>
      </a:defRPr>
    </a:lvl4pPr>
    <a:lvl5pPr marL="1828574" algn="l" defTabSz="914288" rtl="0" eaLnBrk="1" latinLnBrk="0" hangingPunct="1">
      <a:defRPr sz="1200" kern="1200">
        <a:solidFill>
          <a:schemeClr val="tx1"/>
        </a:solidFill>
        <a:latin typeface="+mn-lt"/>
        <a:ea typeface="+mn-ea"/>
        <a:cs typeface="+mn-cs"/>
      </a:defRPr>
    </a:lvl5pPr>
    <a:lvl6pPr marL="2285715" algn="l" defTabSz="914288" rtl="0" eaLnBrk="1" latinLnBrk="0" hangingPunct="1">
      <a:defRPr sz="1200" kern="1200">
        <a:solidFill>
          <a:schemeClr val="tx1"/>
        </a:solidFill>
        <a:latin typeface="+mn-lt"/>
        <a:ea typeface="+mn-ea"/>
        <a:cs typeface="+mn-cs"/>
      </a:defRPr>
    </a:lvl6pPr>
    <a:lvl7pPr marL="2742857" algn="l" defTabSz="914288" rtl="0" eaLnBrk="1" latinLnBrk="0" hangingPunct="1">
      <a:defRPr sz="1200" kern="1200">
        <a:solidFill>
          <a:schemeClr val="tx1"/>
        </a:solidFill>
        <a:latin typeface="+mn-lt"/>
        <a:ea typeface="+mn-ea"/>
        <a:cs typeface="+mn-cs"/>
      </a:defRPr>
    </a:lvl7pPr>
    <a:lvl8pPr marL="3200000" algn="l" defTabSz="914288" rtl="0" eaLnBrk="1" latinLnBrk="0" hangingPunct="1">
      <a:defRPr sz="1200" kern="1200">
        <a:solidFill>
          <a:schemeClr val="tx1"/>
        </a:solidFill>
        <a:latin typeface="+mn-lt"/>
        <a:ea typeface="+mn-ea"/>
        <a:cs typeface="+mn-cs"/>
      </a:defRPr>
    </a:lvl8pPr>
    <a:lvl9pPr marL="3657143" algn="l" defTabSz="9142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a:t>
            </a:fld>
            <a:endParaRPr lang="en-US"/>
          </a:p>
        </p:txBody>
      </p:sp>
    </p:spTree>
    <p:extLst>
      <p:ext uri="{BB962C8B-B14F-4D97-AF65-F5344CB8AC3E}">
        <p14:creationId xmlns:p14="http://schemas.microsoft.com/office/powerpoint/2010/main" val="413788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were very few breast tumor specific proteins, the human proteins circulating in the PDX plasma were most</a:t>
            </a:r>
            <a:r>
              <a:rPr lang="en-US" baseline="0" dirty="0" smtClean="0"/>
              <a:t> similar to breast tumor samples</a:t>
            </a:r>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24</a:t>
            </a:fld>
            <a:endParaRPr lang="en-US"/>
          </a:p>
        </p:txBody>
      </p:sp>
    </p:spTree>
    <p:extLst>
      <p:ext uri="{BB962C8B-B14F-4D97-AF65-F5344CB8AC3E}">
        <p14:creationId xmlns:p14="http://schemas.microsoft.com/office/powerpoint/2010/main" val="371948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smtClean="0">
                <a:latin typeface="Arial" panose="020B0604020202020204" pitchFamily="34" charset="0"/>
                <a:cs typeface="Arial" panose="020B0604020202020204" pitchFamily="34" charset="0"/>
              </a:rPr>
              <a:t>Figure 8. Overview of Research Plan and decision tree.</a:t>
            </a:r>
            <a:r>
              <a:rPr lang="en-US" sz="1200" dirty="0" smtClean="0">
                <a:latin typeface="Arial" panose="020B0604020202020204" pitchFamily="34" charset="0"/>
                <a:cs typeface="Arial" panose="020B0604020202020204" pitchFamily="34" charset="0"/>
              </a:rPr>
              <a:t> Despite considerable effort, attempts to identify blood-based screening biomarkers for early detection of breast cancer have failed, due to technological and methodological limitations. Clearly new approaches are warranted.  We are proposing a completely novel strategy, based on the initial discovery of candidate biomarkers in the plasma of “avatar mice” (harboring early passage human breast cancer xenografts), and followed by biomarker triage and validation using our novel biomarker pipeline based on targeted forms of mass spectrometry (MS): Accurate inclusion Mass Screening (AIMS) and multiple reaction monitoring (MRM). If successful, this study could provide a road map for applying this general approach to other cancer sites, beyond breast cancer. </a:t>
            </a:r>
          </a:p>
          <a:p>
            <a:pPr algn="just">
              <a:tabLst>
                <a:tab pos="228600" algn="l"/>
              </a:tabLst>
            </a:pPr>
            <a:r>
              <a:rPr lang="en-US" sz="1200" dirty="0" smtClean="0">
                <a:latin typeface="Arial" panose="020B0604020202020204" pitchFamily="34" charset="0"/>
                <a:cs typeface="Arial" panose="020B0604020202020204" pitchFamily="34" charset="0"/>
              </a:rPr>
              <a:t>	Briefly, candidate circulating biomarkers identified in the avatar mouse plasma will be verified in the </a:t>
            </a:r>
            <a:r>
              <a:rPr lang="en-US" sz="1200" i="1" dirty="0" smtClean="0">
                <a:latin typeface="Arial" panose="020B0604020202020204" pitchFamily="34" charset="0"/>
                <a:cs typeface="Arial" panose="020B0604020202020204" pitchFamily="34" charset="0"/>
              </a:rPr>
              <a:t>plasma from the human patients</a:t>
            </a:r>
            <a:r>
              <a:rPr lang="en-US" sz="1200" dirty="0" smtClean="0">
                <a:latin typeface="Arial" panose="020B0604020202020204" pitchFamily="34" charset="0"/>
                <a:cs typeface="Arial" panose="020B0604020202020204" pitchFamily="34" charset="0"/>
              </a:rPr>
              <a:t> and prioritized for further testing based on integrative </a:t>
            </a:r>
            <a:r>
              <a:rPr lang="en-US" sz="1200" dirty="0" err="1" smtClean="0">
                <a:latin typeface="Arial" panose="020B0604020202020204" pitchFamily="34" charset="0"/>
                <a:cs typeface="Arial" panose="020B0604020202020204" pitchFamily="34" charset="0"/>
              </a:rPr>
              <a:t>proteo</a:t>
            </a:r>
            <a:r>
              <a:rPr lang="en-US" sz="1200" dirty="0" smtClean="0">
                <a:latin typeface="Arial" panose="020B0604020202020204" pitchFamily="34" charset="0"/>
                <a:cs typeface="Arial" panose="020B0604020202020204" pitchFamily="34" charset="0"/>
              </a:rPr>
              <a:t>-genomic analyses using large breast cancer datasets generated by NCI consortia (TCGA and CPTAC). A novel, multiplex MRM-based assay will be developed and analytically validated (according to established fit-for-purpose guidelines) to quantify up to 50-100 prioritized biomarker candidates. Candidate biomarkers will be evaluated in an existing, strongly unbiased collection of plasma samples in which plasmas were collected prior to biopsy, compliant with </a:t>
            </a:r>
            <a:r>
              <a:rPr lang="en-US" sz="1200" dirty="0" err="1" smtClean="0">
                <a:latin typeface="Arial" panose="020B0604020202020204" pitchFamily="34" charset="0"/>
                <a:cs typeface="Arial" panose="020B0604020202020204" pitchFamily="34" charset="0"/>
              </a:rPr>
              <a:t>PRoBE</a:t>
            </a:r>
            <a:r>
              <a:rPr lang="en-US" sz="1200" dirty="0" smtClean="0">
                <a:latin typeface="Arial" panose="020B0604020202020204" pitchFamily="34" charset="0"/>
                <a:cs typeface="Arial" panose="020B0604020202020204" pitchFamily="34" charset="0"/>
              </a:rPr>
              <a:t> study design criteria, under an SOP from women with undiagnosed mammographic lesions.  Performance of the candidate biomarkers will initially be assessed in a training set (100 cases, 100 controls) to verify which candidates show a mean difference in plasma levels between cases vs controls, and to test the possibility of building a multiple marker prediction model. Subsequently, individual candidate biomarkers (as well as a potential multiple marker prediction model) will be assessed in an independent testing set (150 cases, 150 controls) to estimate the sensitivity and specificity of the markers/panel.</a:t>
            </a:r>
          </a:p>
        </p:txBody>
      </p:sp>
      <p:sp>
        <p:nvSpPr>
          <p:cNvPr id="4" name="Slide Number Placeholder 3"/>
          <p:cNvSpPr>
            <a:spLocks noGrp="1"/>
          </p:cNvSpPr>
          <p:nvPr>
            <p:ph type="sldNum" sz="quarter" idx="10"/>
          </p:nvPr>
        </p:nvSpPr>
        <p:spPr/>
        <p:txBody>
          <a:bodyPr/>
          <a:lstStyle/>
          <a:p>
            <a:fld id="{D84B63D4-807F-43F2-9BCB-C91FCB900CBF}" type="slidenum">
              <a:rPr lang="en-US" smtClean="0"/>
              <a:t>5</a:t>
            </a:fld>
            <a:endParaRPr lang="en-US"/>
          </a:p>
        </p:txBody>
      </p:sp>
    </p:spTree>
    <p:extLst>
      <p:ext uri="{BB962C8B-B14F-4D97-AF65-F5344CB8AC3E}">
        <p14:creationId xmlns:p14="http://schemas.microsoft.com/office/powerpoint/2010/main" val="94968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https://www.thermofisher.com/us/en/home/life-science/protein-biology/protein-mass-spectrometry-analysis/protein-quantitation-mass-spectrometry/tandem-mass-tag-systems.html</a:t>
            </a:r>
            <a:endParaRPr lang="en-US" dirty="0"/>
          </a:p>
        </p:txBody>
      </p:sp>
      <p:sp>
        <p:nvSpPr>
          <p:cNvPr id="4" name="Slide Number Placeholder 3"/>
          <p:cNvSpPr>
            <a:spLocks noGrp="1"/>
          </p:cNvSpPr>
          <p:nvPr>
            <p:ph type="sldNum" sz="quarter" idx="10"/>
          </p:nvPr>
        </p:nvSpPr>
        <p:spPr/>
        <p:txBody>
          <a:bodyPr/>
          <a:lstStyle/>
          <a:p>
            <a:fld id="{D500244C-8FE4-462B-87D9-164D49369270}" type="slidenum">
              <a:rPr lang="en-US" smtClean="0"/>
              <a:t>6</a:t>
            </a:fld>
            <a:endParaRPr lang="en-US"/>
          </a:p>
        </p:txBody>
      </p:sp>
    </p:spTree>
    <p:extLst>
      <p:ext uri="{BB962C8B-B14F-4D97-AF65-F5344CB8AC3E}">
        <p14:creationId xmlns:p14="http://schemas.microsoft.com/office/powerpoint/2010/main" val="360707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Baker et al. Genome Medicine 2012, 4:63 http://genomemedicine.com/content/4/8/63</a:t>
            </a:r>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8</a:t>
            </a:fld>
            <a:endParaRPr lang="en-US"/>
          </a:p>
        </p:txBody>
      </p:sp>
    </p:spTree>
    <p:extLst>
      <p:ext uri="{BB962C8B-B14F-4D97-AF65-F5344CB8AC3E}">
        <p14:creationId xmlns:p14="http://schemas.microsoft.com/office/powerpoint/2010/main" val="62696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8" rtl="0" eaLnBrk="1" fontAlgn="auto" latinLnBrk="0" hangingPunct="1">
              <a:lnSpc>
                <a:spcPct val="100000"/>
              </a:lnSpc>
              <a:spcBef>
                <a:spcPts val="0"/>
              </a:spcBef>
              <a:spcAft>
                <a:spcPts val="0"/>
              </a:spcAft>
              <a:buClrTx/>
              <a:buSzTx/>
              <a:buFontTx/>
              <a:buNone/>
              <a:tabLst/>
              <a:defRPr/>
            </a:pPr>
            <a:r>
              <a:rPr lang="en-US" sz="1200" b="1" dirty="0" smtClean="0"/>
              <a:t>Replicate MARS depletions for a single sample:</a:t>
            </a:r>
          </a:p>
          <a:p>
            <a:r>
              <a:rPr lang="en-US" dirty="0" smtClean="0"/>
              <a:t>UV trace to the left</a:t>
            </a:r>
          </a:p>
          <a:p>
            <a:r>
              <a:rPr lang="en-US" dirty="0" smtClean="0"/>
              <a:t>SDS PAGE of samples</a:t>
            </a:r>
            <a:r>
              <a:rPr lang="en-US" baseline="0" dirty="0" smtClean="0"/>
              <a:t> to the right</a:t>
            </a:r>
            <a:endParaRPr lang="en-US" dirty="0" smtClean="0"/>
          </a:p>
          <a:p>
            <a:r>
              <a:rPr lang="en-US" dirty="0" smtClean="0"/>
              <a:t>Sample = 1575 (ER)</a:t>
            </a:r>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11</a:t>
            </a:fld>
            <a:endParaRPr lang="en-US"/>
          </a:p>
        </p:txBody>
      </p:sp>
    </p:spTree>
    <p:extLst>
      <p:ext uri="{BB962C8B-B14F-4D97-AF65-F5344CB8AC3E}">
        <p14:creationId xmlns:p14="http://schemas.microsoft.com/office/powerpoint/2010/main" val="398882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Spectral filter removed 16.5</a:t>
            </a:r>
            <a:r>
              <a:rPr lang="en-US" baseline="0" dirty="0" smtClean="0"/>
              <a:t>% of peptides ((3996-3337)/3996)</a:t>
            </a:r>
          </a:p>
          <a:p>
            <a:r>
              <a:rPr lang="en-US" baseline="0" dirty="0" smtClean="0"/>
              <a:t>And removed 14.6% of proteins ((1113-951)/1113)</a:t>
            </a:r>
            <a:endParaRPr lang="en-US" dirty="0" smtClean="0"/>
          </a:p>
          <a:p>
            <a:endParaRPr lang="en-US" dirty="0" smtClean="0"/>
          </a:p>
          <a:p>
            <a:r>
              <a:rPr lang="en-US" dirty="0" smtClean="0"/>
              <a:t>Note:  141 of 3337 peptides contain NXS/T motif (4.2%)</a:t>
            </a:r>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16</a:t>
            </a:fld>
            <a:endParaRPr lang="en-US"/>
          </a:p>
        </p:txBody>
      </p:sp>
    </p:spTree>
    <p:extLst>
      <p:ext uri="{BB962C8B-B14F-4D97-AF65-F5344CB8AC3E}">
        <p14:creationId xmlns:p14="http://schemas.microsoft.com/office/powerpoint/2010/main" val="253240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17</a:t>
            </a:fld>
            <a:endParaRPr lang="en-US"/>
          </a:p>
        </p:txBody>
      </p:sp>
    </p:spTree>
    <p:extLst>
      <p:ext uri="{BB962C8B-B14F-4D97-AF65-F5344CB8AC3E}">
        <p14:creationId xmlns:p14="http://schemas.microsoft.com/office/powerpoint/2010/main" val="156875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Proteomic profiling of NCI-60 extracellular vesicles uncovers common protein cargo and cancer type-specific biomarkers.</a:t>
            </a:r>
          </a:p>
          <a:p>
            <a:r>
              <a:rPr lang="en-US" sz="1200" dirty="0" smtClean="0"/>
              <a:t>Stephanie N. Hurwitz, Mark A. Rider, Joseph L. Bundy, Xia Liu, Rakesh K. Singh, and David G. </a:t>
            </a:r>
            <a:r>
              <a:rPr lang="en-US" sz="1200" dirty="0" err="1" smtClean="0"/>
              <a:t>Meckes</a:t>
            </a:r>
            <a:r>
              <a:rPr lang="en-US" sz="1200" dirty="0" smtClean="0"/>
              <a:t>, Jr.</a:t>
            </a:r>
          </a:p>
          <a:p>
            <a:r>
              <a:rPr lang="en-US" sz="1200" dirty="0" err="1" smtClean="0"/>
              <a:t>Oncotarget</a:t>
            </a:r>
            <a:r>
              <a:rPr lang="en-US" sz="1200" dirty="0" smtClean="0"/>
              <a:t>. 2016 Dec 27; 7(52): 86999–87015, PMCID: PMC5341331</a:t>
            </a:r>
          </a:p>
          <a:p>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18</a:t>
            </a:fld>
            <a:endParaRPr lang="en-US"/>
          </a:p>
        </p:txBody>
      </p:sp>
    </p:spTree>
    <p:extLst>
      <p:ext uri="{BB962C8B-B14F-4D97-AF65-F5344CB8AC3E}">
        <p14:creationId xmlns:p14="http://schemas.microsoft.com/office/powerpoint/2010/main" val="203661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compared our list of proteins to the CPTAC</a:t>
            </a:r>
            <a:r>
              <a:rPr lang="en-US" baseline="0" dirty="0" smtClean="0"/>
              <a:t> breast tumor proteomic data set.</a:t>
            </a:r>
            <a:endParaRPr lang="en-US" dirty="0"/>
          </a:p>
        </p:txBody>
      </p:sp>
      <p:sp>
        <p:nvSpPr>
          <p:cNvPr id="4" name="Slide Number Placeholder 3"/>
          <p:cNvSpPr>
            <a:spLocks noGrp="1"/>
          </p:cNvSpPr>
          <p:nvPr>
            <p:ph type="sldNum" sz="quarter" idx="10"/>
          </p:nvPr>
        </p:nvSpPr>
        <p:spPr/>
        <p:txBody>
          <a:bodyPr/>
          <a:lstStyle/>
          <a:p>
            <a:fld id="{261588D2-A274-4262-BE19-B2B5BC90F154}" type="slidenum">
              <a:rPr lang="en-US" smtClean="0"/>
              <a:t>23</a:t>
            </a:fld>
            <a:endParaRPr lang="en-US"/>
          </a:p>
        </p:txBody>
      </p:sp>
    </p:spTree>
    <p:extLst>
      <p:ext uri="{BB962C8B-B14F-4D97-AF65-F5344CB8AC3E}">
        <p14:creationId xmlns:p14="http://schemas.microsoft.com/office/powerpoint/2010/main" val="67965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42" indent="0" algn="ctr">
              <a:buNone/>
              <a:defRPr/>
            </a:lvl2pPr>
            <a:lvl3pPr marL="914288" indent="0" algn="ctr">
              <a:buNone/>
              <a:defRPr/>
            </a:lvl3pPr>
            <a:lvl4pPr marL="1371430" indent="0" algn="ctr">
              <a:buNone/>
              <a:defRPr/>
            </a:lvl4pPr>
            <a:lvl5pPr marL="1828574" indent="0" algn="ctr">
              <a:buNone/>
              <a:defRPr/>
            </a:lvl5pPr>
            <a:lvl6pPr marL="2285715" indent="0" algn="ctr">
              <a:buNone/>
              <a:defRPr/>
            </a:lvl6pPr>
            <a:lvl7pPr marL="2742857" indent="0" algn="ctr">
              <a:buNone/>
              <a:defRPr/>
            </a:lvl7pPr>
            <a:lvl8pPr marL="3200000" indent="0" algn="ctr">
              <a:buNone/>
              <a:defRPr/>
            </a:lvl8pPr>
            <a:lvl9pPr marL="365714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3FC89DD-1AD3-414F-BF51-B53CCEB9AA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5416721"/>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9B3DBA7-9A33-4224-A8FF-F0020EEE3D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896730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05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F275198-B431-4838-BF4A-D55AB4A58C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847747"/>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457201" y="433901"/>
            <a:ext cx="8228013" cy="1453726"/>
          </a:xfrm>
        </p:spPr>
        <p:txBody>
          <a:bodyPr/>
          <a:lstStyle>
            <a:lvl1pPr marL="0" indent="0">
              <a:buNone/>
              <a:defRPr sz="6000" b="1" baseline="0"/>
            </a:lvl1pPr>
            <a:lvl2pPr marL="91430" indent="0">
              <a:spcBef>
                <a:spcPts val="0"/>
              </a:spcBef>
              <a:buNone/>
              <a:defRPr sz="2400"/>
            </a:lvl2pPr>
            <a:lvl3pPr marL="914288" indent="0">
              <a:buNone/>
              <a:defRPr sz="2400"/>
            </a:lvl3pPr>
            <a:lvl4pPr marL="1371430" indent="0">
              <a:buNone/>
              <a:defRPr sz="2400"/>
            </a:lvl4pPr>
            <a:lvl5pPr marL="1828574" indent="0">
              <a:buNone/>
              <a:defRPr sz="24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69220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457202" y="433904"/>
            <a:ext cx="8228013" cy="1453726"/>
          </a:xfrm>
        </p:spPr>
        <p:txBody>
          <a:bodyPr/>
          <a:lstStyle>
            <a:lvl1pPr marL="0" indent="0">
              <a:buNone/>
              <a:defRPr sz="4500" b="1" baseline="0"/>
            </a:lvl1pPr>
            <a:lvl2pPr marL="68577" indent="0">
              <a:spcBef>
                <a:spcPts val="0"/>
              </a:spcBef>
              <a:buNone/>
              <a:defRPr sz="1800"/>
            </a:lvl2pPr>
            <a:lvl3pPr marL="685766" indent="0">
              <a:buNone/>
              <a:defRPr sz="1800"/>
            </a:lvl3pPr>
            <a:lvl4pPr marL="1028649" indent="0">
              <a:buNone/>
              <a:defRPr sz="1800"/>
            </a:lvl4pPr>
            <a:lvl5pPr marL="1371532" indent="0">
              <a:buNone/>
              <a:defRPr sz="1800"/>
            </a:lvl5pPr>
          </a:lstStyle>
          <a:p>
            <a:pPr lvl="0"/>
            <a:r>
              <a:rPr lang="en-US" smtClean="0"/>
              <a:t>Click to edit Master text styles</a:t>
            </a:r>
          </a:p>
          <a:p>
            <a:pPr lvl="1"/>
            <a:r>
              <a:rPr lang="en-US" smtClean="0"/>
              <a:t>Second level</a:t>
            </a: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solidFill>
                <a:srgbClr val="1C3B61"/>
              </a:solidFill>
            </a:endParaRPr>
          </a:p>
        </p:txBody>
      </p:sp>
      <p:sp>
        <p:nvSpPr>
          <p:cNvPr id="4" name="Rectangle 12"/>
          <p:cNvSpPr>
            <a:spLocks noGrp="1" noChangeArrowheads="1"/>
          </p:cNvSpPr>
          <p:nvPr>
            <p:ph type="sldNum" sz="quarter" idx="12"/>
          </p:nvPr>
        </p:nvSpPr>
        <p:spPr>
          <a:ln/>
        </p:spPr>
        <p:txBody>
          <a:bodyPr/>
          <a:lstStyle>
            <a:lvl1pPr>
              <a:defRPr/>
            </a:lvl1pPr>
          </a:lstStyle>
          <a:p>
            <a:fld id="{EBA5F8E5-80C7-4189-80D8-B24E2576BEE6}" type="slidenum">
              <a:rPr lang="en-US" altLang="en-US">
                <a:solidFill>
                  <a:srgbClr val="1C3B61"/>
                </a:solidFill>
              </a:rPr>
              <a:pPr/>
              <a:t>‹#›</a:t>
            </a:fld>
            <a:endParaRPr lang="en-US" altLang="en-US">
              <a:solidFill>
                <a:srgbClr val="1C3B61"/>
              </a:solidFill>
            </a:endParaRPr>
          </a:p>
        </p:txBody>
      </p:sp>
    </p:spTree>
    <p:extLst>
      <p:ext uri="{BB962C8B-B14F-4D97-AF65-F5344CB8AC3E}">
        <p14:creationId xmlns:p14="http://schemas.microsoft.com/office/powerpoint/2010/main" val="187628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reak Slide">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Rectangle 11"/>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1"/>
          </p:nvPr>
        </p:nvSpPr>
        <p:spPr>
          <a:ln/>
        </p:spPr>
        <p:txBody>
          <a:bodyPr/>
          <a:lstStyle>
            <a:lvl1pPr>
              <a:defRPr/>
            </a:lvl1pPr>
          </a:lstStyle>
          <a:p>
            <a:fld id="{D1C501F7-9966-4C17-A71A-4C68B9E7CB1E}" type="slidenum">
              <a:rPr lang="en-US" altLang="en-US"/>
              <a:pPr/>
              <a:t>‹#›</a:t>
            </a:fld>
            <a:endParaRPr lang="en-US" altLang="en-US"/>
          </a:p>
        </p:txBody>
      </p:sp>
    </p:spTree>
    <p:extLst>
      <p:ext uri="{BB962C8B-B14F-4D97-AF65-F5344CB8AC3E}">
        <p14:creationId xmlns:p14="http://schemas.microsoft.com/office/powerpoint/2010/main" val="4039966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Break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685766" rtl="0" eaLnBrk="0" fontAlgn="base" latinLnBrk="0" hangingPunct="0">
              <a:lnSpc>
                <a:spcPct val="100000"/>
              </a:lnSpc>
              <a:spcBef>
                <a:spcPct val="0"/>
              </a:spcBef>
              <a:spcAft>
                <a:spcPct val="0"/>
              </a:spcAft>
              <a:buClrTx/>
              <a:buSzTx/>
              <a:buFontTx/>
              <a:buNone/>
              <a:tabLs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dirty="0" smtClean="0"/>
            </a:lvl1pPr>
          </a:lstStyle>
          <a:p>
            <a:pPr>
              <a:defRPr/>
            </a:pPr>
            <a:endParaRPr lang="en-US" altLang="en-US"/>
          </a:p>
        </p:txBody>
      </p:sp>
      <p:sp>
        <p:nvSpPr>
          <p:cNvPr id="4" name="Slide Number Placeholder 3"/>
          <p:cNvSpPr>
            <a:spLocks noGrp="1"/>
          </p:cNvSpPr>
          <p:nvPr>
            <p:ph type="sldNum" sz="quarter" idx="11"/>
          </p:nvPr>
        </p:nvSpPr>
        <p:spPr/>
        <p:txBody>
          <a:bodyPr/>
          <a:lstStyle>
            <a:lvl1pPr>
              <a:defRPr/>
            </a:lvl1pPr>
          </a:lstStyle>
          <a:p>
            <a:fld id="{C2057971-6C0E-4F9F-8656-07AEEBD74CAF}" type="slidenum">
              <a:rPr lang="en-US" altLang="en-US"/>
              <a:pPr/>
              <a:t>‹#›</a:t>
            </a:fld>
            <a:endParaRPr lang="en-US" altLang="en-US"/>
          </a:p>
        </p:txBody>
      </p:sp>
    </p:spTree>
    <p:extLst>
      <p:ext uri="{BB962C8B-B14F-4D97-AF65-F5344CB8AC3E}">
        <p14:creationId xmlns:p14="http://schemas.microsoft.com/office/powerpoint/2010/main" val="69493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525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9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052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3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BAD7966-8259-41F3-9173-806CF8909E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96342"/>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57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429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227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137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239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032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E9EB2-6EB1-8441-9A10-5DA557DB5EF0}"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2C351-28EE-CF49-A48F-2D3A2B82A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80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42" indent="0">
              <a:buNone/>
              <a:defRPr sz="1800"/>
            </a:lvl2pPr>
            <a:lvl3pPr marL="914288" indent="0">
              <a:buNone/>
              <a:defRPr sz="1600"/>
            </a:lvl3pPr>
            <a:lvl4pPr marL="1371430" indent="0">
              <a:buNone/>
              <a:defRPr sz="1400"/>
            </a:lvl4pPr>
            <a:lvl5pPr marL="1828574" indent="0">
              <a:buNone/>
              <a:defRPr sz="1400"/>
            </a:lvl5pPr>
            <a:lvl6pPr marL="2285715" indent="0">
              <a:buNone/>
              <a:defRPr sz="1400"/>
            </a:lvl6pPr>
            <a:lvl7pPr marL="2742857" indent="0">
              <a:buNone/>
              <a:defRPr sz="1400"/>
            </a:lvl7pPr>
            <a:lvl8pPr marL="3200000" indent="0">
              <a:buNone/>
              <a:defRPr sz="1400"/>
            </a:lvl8pPr>
            <a:lvl9pPr marL="365714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61C229D-B173-48C2-9B11-9F3CE338B4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67020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8960"/>
            <a:ext cx="4038600" cy="3315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8960"/>
            <a:ext cx="4038600" cy="3315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F7CC187-39E4-4F0F-9ED9-DC1DE295E3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189338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77F61565-4FB3-40FB-A79A-4AAB9417A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375131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641E73CB-9439-45E8-B56B-94EDF839FE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014037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2CF33787-5367-47CA-97A5-1576AB2E37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0965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9A90274-B438-43DC-BBF7-18C7B8993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501711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endParaRPr lang="en-US"/>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0EF074C-7230-4D32-92AA-E95CA26848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645152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7B8E5"/>
            </a:gs>
            <a:gs pos="100000">
              <a:schemeClr val="bg1"/>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457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b"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457200" y="1198960"/>
            <a:ext cx="8229600" cy="331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838200" y="4572000"/>
            <a:ext cx="1600200" cy="3429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a:defRPr sz="1400">
                <a:cs typeface="+mn-cs"/>
              </a:defRPr>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2819400" y="4572000"/>
            <a:ext cx="3505200" cy="3429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cs typeface="+mn-cs"/>
              </a:defRPr>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6858000" y="4572000"/>
            <a:ext cx="1524000" cy="3429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BF6814ED-9711-4547-A306-0D4008B1C5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75489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fade thruBlk="1"/>
  </p:transition>
  <p:hf hdr="0" ftr="0" dt="0"/>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cs typeface="Arial" charset="0"/>
        </a:defRPr>
      </a:lvl2pPr>
      <a:lvl3pPr algn="ctr" rtl="0" fontAlgn="base">
        <a:spcBef>
          <a:spcPct val="0"/>
        </a:spcBef>
        <a:spcAft>
          <a:spcPct val="0"/>
        </a:spcAft>
        <a:defRPr sz="4000" b="1">
          <a:solidFill>
            <a:schemeClr val="tx1"/>
          </a:solidFill>
          <a:latin typeface="Arial" charset="0"/>
          <a:cs typeface="Arial" charset="0"/>
        </a:defRPr>
      </a:lvl3pPr>
      <a:lvl4pPr algn="ctr" rtl="0" fontAlgn="base">
        <a:spcBef>
          <a:spcPct val="0"/>
        </a:spcBef>
        <a:spcAft>
          <a:spcPct val="0"/>
        </a:spcAft>
        <a:defRPr sz="4000" b="1">
          <a:solidFill>
            <a:schemeClr val="tx1"/>
          </a:solidFill>
          <a:latin typeface="Arial" charset="0"/>
          <a:cs typeface="Arial" charset="0"/>
        </a:defRPr>
      </a:lvl4pPr>
      <a:lvl5pPr algn="ctr" rtl="0" fontAlgn="base">
        <a:spcBef>
          <a:spcPct val="0"/>
        </a:spcBef>
        <a:spcAft>
          <a:spcPct val="0"/>
        </a:spcAft>
        <a:defRPr sz="4000" b="1">
          <a:solidFill>
            <a:schemeClr val="tx1"/>
          </a:solidFill>
          <a:latin typeface="Arial" charset="0"/>
          <a:cs typeface="Arial" charset="0"/>
        </a:defRPr>
      </a:lvl5pPr>
      <a:lvl6pPr marL="457142" algn="ctr" rtl="0" fontAlgn="base">
        <a:spcBef>
          <a:spcPct val="0"/>
        </a:spcBef>
        <a:spcAft>
          <a:spcPct val="0"/>
        </a:spcAft>
        <a:defRPr sz="4000" b="1">
          <a:solidFill>
            <a:schemeClr val="tx1"/>
          </a:solidFill>
          <a:latin typeface="Arial" charset="0"/>
          <a:cs typeface="Arial" charset="0"/>
        </a:defRPr>
      </a:lvl6pPr>
      <a:lvl7pPr marL="914288" algn="ctr" rtl="0" fontAlgn="base">
        <a:spcBef>
          <a:spcPct val="0"/>
        </a:spcBef>
        <a:spcAft>
          <a:spcPct val="0"/>
        </a:spcAft>
        <a:defRPr sz="4000" b="1">
          <a:solidFill>
            <a:schemeClr val="tx1"/>
          </a:solidFill>
          <a:latin typeface="Arial" charset="0"/>
          <a:cs typeface="Arial" charset="0"/>
        </a:defRPr>
      </a:lvl7pPr>
      <a:lvl8pPr marL="1371430" algn="ctr" rtl="0" fontAlgn="base">
        <a:spcBef>
          <a:spcPct val="0"/>
        </a:spcBef>
        <a:spcAft>
          <a:spcPct val="0"/>
        </a:spcAft>
        <a:defRPr sz="4000" b="1">
          <a:solidFill>
            <a:schemeClr val="tx1"/>
          </a:solidFill>
          <a:latin typeface="Arial" charset="0"/>
          <a:cs typeface="Arial" charset="0"/>
        </a:defRPr>
      </a:lvl8pPr>
      <a:lvl9pPr marL="1828574" algn="ctr" rtl="0" fontAlgn="base">
        <a:spcBef>
          <a:spcPct val="0"/>
        </a:spcBef>
        <a:spcAft>
          <a:spcPct val="0"/>
        </a:spcAft>
        <a:defRPr sz="4000" b="1">
          <a:solidFill>
            <a:schemeClr val="tx1"/>
          </a:solidFill>
          <a:latin typeface="Arial" charset="0"/>
          <a:cs typeface="Arial" charset="0"/>
        </a:defRPr>
      </a:lvl9pPr>
    </p:titleStyle>
    <p:bodyStyle>
      <a:lvl1pPr marL="342857" indent="-342857" algn="l" rtl="0" fontAlgn="base">
        <a:spcBef>
          <a:spcPct val="20000"/>
        </a:spcBef>
        <a:spcAft>
          <a:spcPct val="0"/>
        </a:spcAft>
        <a:buClr>
          <a:schemeClr val="tx1"/>
        </a:buClr>
        <a:buChar char="•"/>
        <a:defRPr sz="3200">
          <a:solidFill>
            <a:schemeClr val="tx1"/>
          </a:solidFill>
          <a:latin typeface="+mn-lt"/>
          <a:ea typeface="+mn-ea"/>
          <a:cs typeface="+mn-cs"/>
        </a:defRPr>
      </a:lvl1pPr>
      <a:lvl2pPr marL="742859" indent="-285715" algn="l" rtl="0" fontAlgn="base">
        <a:spcBef>
          <a:spcPct val="20000"/>
        </a:spcBef>
        <a:spcAft>
          <a:spcPct val="0"/>
        </a:spcAft>
        <a:buClr>
          <a:schemeClr val="tx1"/>
        </a:buClr>
        <a:buSzPct val="90000"/>
        <a:buFont typeface="Times New Roman" pitchFamily="18" charset="0"/>
        <a:buChar char="–"/>
        <a:defRPr sz="2800">
          <a:solidFill>
            <a:schemeClr val="tx1"/>
          </a:solidFill>
          <a:latin typeface="+mn-lt"/>
          <a:cs typeface="+mn-cs"/>
        </a:defRPr>
      </a:lvl2pPr>
      <a:lvl3pPr marL="1142858" indent="-228570" algn="l" rtl="0" fontAlgn="base">
        <a:spcBef>
          <a:spcPct val="20000"/>
        </a:spcBef>
        <a:spcAft>
          <a:spcPct val="0"/>
        </a:spcAft>
        <a:buClr>
          <a:schemeClr val="tx1"/>
        </a:buClr>
        <a:buSzPct val="90000"/>
        <a:buChar char="•"/>
        <a:defRPr sz="2400">
          <a:solidFill>
            <a:schemeClr val="tx1"/>
          </a:solidFill>
          <a:latin typeface="+mn-lt"/>
          <a:cs typeface="+mn-cs"/>
        </a:defRPr>
      </a:lvl3pPr>
      <a:lvl4pPr marL="1600000" indent="-228570" algn="l" rtl="0" fontAlgn="base">
        <a:spcBef>
          <a:spcPct val="20000"/>
        </a:spcBef>
        <a:spcAft>
          <a:spcPct val="0"/>
        </a:spcAft>
        <a:buClr>
          <a:schemeClr val="tx1"/>
        </a:buClr>
        <a:buSzPct val="80000"/>
        <a:buFont typeface="Times New Roman" pitchFamily="18" charset="0"/>
        <a:buChar char="–"/>
        <a:defRPr sz="2000">
          <a:solidFill>
            <a:schemeClr val="tx1"/>
          </a:solidFill>
          <a:latin typeface="+mn-lt"/>
          <a:cs typeface="+mn-cs"/>
        </a:defRPr>
      </a:lvl4pPr>
      <a:lvl5pPr marL="2057144" indent="-228570" algn="l" rtl="0" fontAlgn="base">
        <a:spcBef>
          <a:spcPct val="20000"/>
        </a:spcBef>
        <a:spcAft>
          <a:spcPct val="0"/>
        </a:spcAft>
        <a:buClr>
          <a:schemeClr val="tx1"/>
        </a:buClr>
        <a:buSzPct val="70000"/>
        <a:buChar char="•"/>
        <a:defRPr sz="2000">
          <a:solidFill>
            <a:schemeClr val="tx1"/>
          </a:solidFill>
          <a:latin typeface="+mn-lt"/>
          <a:cs typeface="+mn-cs"/>
        </a:defRPr>
      </a:lvl5pPr>
      <a:lvl6pPr marL="2514285" indent="-228570" algn="l" rtl="0" fontAlgn="base">
        <a:spcBef>
          <a:spcPct val="20000"/>
        </a:spcBef>
        <a:spcAft>
          <a:spcPct val="0"/>
        </a:spcAft>
        <a:buClr>
          <a:schemeClr val="tx1"/>
        </a:buClr>
        <a:buSzPct val="70000"/>
        <a:buChar char="•"/>
        <a:defRPr sz="2000">
          <a:solidFill>
            <a:schemeClr val="tx1"/>
          </a:solidFill>
          <a:latin typeface="+mn-lt"/>
          <a:cs typeface="+mn-cs"/>
        </a:defRPr>
      </a:lvl6pPr>
      <a:lvl7pPr marL="2971430" indent="-228570" algn="l" rtl="0" fontAlgn="base">
        <a:spcBef>
          <a:spcPct val="20000"/>
        </a:spcBef>
        <a:spcAft>
          <a:spcPct val="0"/>
        </a:spcAft>
        <a:buClr>
          <a:schemeClr val="tx1"/>
        </a:buClr>
        <a:buSzPct val="70000"/>
        <a:buChar char="•"/>
        <a:defRPr sz="2000">
          <a:solidFill>
            <a:schemeClr val="tx1"/>
          </a:solidFill>
          <a:latin typeface="+mn-lt"/>
          <a:cs typeface="+mn-cs"/>
        </a:defRPr>
      </a:lvl7pPr>
      <a:lvl8pPr marL="3428573" indent="-228570" algn="l" rtl="0" fontAlgn="base">
        <a:spcBef>
          <a:spcPct val="20000"/>
        </a:spcBef>
        <a:spcAft>
          <a:spcPct val="0"/>
        </a:spcAft>
        <a:buClr>
          <a:schemeClr val="tx1"/>
        </a:buClr>
        <a:buSzPct val="70000"/>
        <a:buChar char="•"/>
        <a:defRPr sz="2000">
          <a:solidFill>
            <a:schemeClr val="tx1"/>
          </a:solidFill>
          <a:latin typeface="+mn-lt"/>
          <a:cs typeface="+mn-cs"/>
        </a:defRPr>
      </a:lvl8pPr>
      <a:lvl9pPr marL="3885715" indent="-228570" algn="l" rtl="0" fontAlgn="base">
        <a:spcBef>
          <a:spcPct val="20000"/>
        </a:spcBef>
        <a:spcAft>
          <a:spcPct val="0"/>
        </a:spcAft>
        <a:buClr>
          <a:schemeClr val="tx1"/>
        </a:buClr>
        <a:buSzPct val="70000"/>
        <a:buChar char="•"/>
        <a:defRPr sz="2000">
          <a:solidFill>
            <a:schemeClr val="tx1"/>
          </a:solidFill>
          <a:latin typeface="+mn-lt"/>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8"/>
          <p:cNvSpPr>
            <a:spLocks noGrp="1" noChangeArrowheads="1"/>
          </p:cNvSpPr>
          <p:nvPr>
            <p:ph type="title"/>
          </p:nvPr>
        </p:nvSpPr>
        <p:spPr bwMode="auto">
          <a:xfrm>
            <a:off x="458789" y="105966"/>
            <a:ext cx="8224837"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3" name="Rectangle 9"/>
          <p:cNvSpPr>
            <a:spLocks noGrp="1" noChangeArrowheads="1"/>
          </p:cNvSpPr>
          <p:nvPr>
            <p:ph type="body" idx="1"/>
          </p:nvPr>
        </p:nvSpPr>
        <p:spPr bwMode="auto">
          <a:xfrm>
            <a:off x="458789" y="992989"/>
            <a:ext cx="8224837" cy="35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1035" name="Rectangle 11"/>
          <p:cNvSpPr>
            <a:spLocks noGrp="1" noChangeArrowheads="1"/>
          </p:cNvSpPr>
          <p:nvPr>
            <p:ph type="ftr" sz="quarter" idx="3"/>
          </p:nvPr>
        </p:nvSpPr>
        <p:spPr bwMode="auto">
          <a:xfrm>
            <a:off x="5894388" y="4869656"/>
            <a:ext cx="255746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0" bIns="45715" numCol="1" anchor="t" anchorCtr="0" compatLnSpc="1">
            <a:prstTxWarp prst="textNoShape">
              <a:avLst/>
            </a:prstTxWarp>
          </a:bodyPr>
          <a:lstStyle>
            <a:lvl1pPr algn="r">
              <a:defRPr sz="600">
                <a:latin typeface="Arial" pitchFamily="34" charset="0"/>
              </a:defRPr>
            </a:lvl1pPr>
          </a:lstStyle>
          <a:p>
            <a:pPr fontAlgn="base">
              <a:spcBef>
                <a:spcPct val="0"/>
              </a:spcBef>
              <a:spcAft>
                <a:spcPct val="0"/>
              </a:spcAft>
            </a:pPr>
            <a:endParaRPr lang="en-US" altLang="en-US">
              <a:solidFill>
                <a:srgbClr val="1C3B61"/>
              </a:solidFill>
              <a:ea typeface="ヒラギノ角ゴ Pro W3" charset="-128"/>
            </a:endParaRPr>
          </a:p>
        </p:txBody>
      </p:sp>
      <p:sp>
        <p:nvSpPr>
          <p:cNvPr id="1036" name="Rectangle 12"/>
          <p:cNvSpPr>
            <a:spLocks noGrp="1" noChangeArrowheads="1"/>
          </p:cNvSpPr>
          <p:nvPr>
            <p:ph type="sldNum" sz="quarter" idx="4"/>
          </p:nvPr>
        </p:nvSpPr>
        <p:spPr bwMode="auto">
          <a:xfrm>
            <a:off x="8401050" y="4869656"/>
            <a:ext cx="3746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600">
                <a:latin typeface="Arial" pitchFamily="34" charset="0"/>
              </a:defRPr>
            </a:lvl1pPr>
          </a:lstStyle>
          <a:p>
            <a:pPr fontAlgn="base">
              <a:spcBef>
                <a:spcPct val="0"/>
              </a:spcBef>
              <a:spcAft>
                <a:spcPct val="0"/>
              </a:spcAft>
            </a:pPr>
            <a:fld id="{A0597FD8-B7FD-41C1-B4B4-293CE8BE68A7}" type="slidenum">
              <a:rPr lang="en-US" altLang="en-US">
                <a:solidFill>
                  <a:srgbClr val="1C3B61"/>
                </a:solidFill>
                <a:ea typeface="ヒラギノ角ゴ Pro W3" charset="-128"/>
              </a:rPr>
              <a:pPr fontAlgn="base">
                <a:spcBef>
                  <a:spcPct val="0"/>
                </a:spcBef>
                <a:spcAft>
                  <a:spcPct val="0"/>
                </a:spcAft>
              </a:pPr>
              <a:t>‹#›</a:t>
            </a:fld>
            <a:endParaRPr lang="en-US" altLang="en-US">
              <a:solidFill>
                <a:srgbClr val="1C3B61"/>
              </a:solidFill>
              <a:ea typeface="ヒラギノ角ゴ Pro W3" charset="-128"/>
            </a:endParaRPr>
          </a:p>
        </p:txBody>
      </p:sp>
      <p:pic>
        <p:nvPicPr>
          <p:cNvPr id="6150" name="Picture 6" descr="FredHutch_tm_h_no_tag_4c_rbg.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438" y="4841083"/>
            <a:ext cx="9826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371187"/>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5pPr>
      <a:lvl6pPr marL="457142" algn="ctr" rtl="0" fontAlgn="base">
        <a:spcBef>
          <a:spcPct val="0"/>
        </a:spcBef>
        <a:spcAft>
          <a:spcPct val="0"/>
        </a:spcAft>
        <a:defRPr sz="4000" b="1">
          <a:solidFill>
            <a:schemeClr val="bg1"/>
          </a:solidFill>
          <a:latin typeface="Arial" pitchFamily="34" charset="0"/>
        </a:defRPr>
      </a:lvl6pPr>
      <a:lvl7pPr marL="914288" algn="ctr" rtl="0" fontAlgn="base">
        <a:spcBef>
          <a:spcPct val="0"/>
        </a:spcBef>
        <a:spcAft>
          <a:spcPct val="0"/>
        </a:spcAft>
        <a:defRPr sz="4000" b="1">
          <a:solidFill>
            <a:schemeClr val="bg1"/>
          </a:solidFill>
          <a:latin typeface="Arial" pitchFamily="34" charset="0"/>
        </a:defRPr>
      </a:lvl7pPr>
      <a:lvl8pPr marL="1371430" algn="ctr" rtl="0" fontAlgn="base">
        <a:spcBef>
          <a:spcPct val="0"/>
        </a:spcBef>
        <a:spcAft>
          <a:spcPct val="0"/>
        </a:spcAft>
        <a:defRPr sz="4000" b="1">
          <a:solidFill>
            <a:schemeClr val="bg1"/>
          </a:solidFill>
          <a:latin typeface="Arial" pitchFamily="34" charset="0"/>
        </a:defRPr>
      </a:lvl8pPr>
      <a:lvl9pPr marL="1828574" algn="ctr" rtl="0" fontAlgn="base">
        <a:spcBef>
          <a:spcPct val="0"/>
        </a:spcBef>
        <a:spcAft>
          <a:spcPct val="0"/>
        </a:spcAft>
        <a:defRPr sz="4000" b="1">
          <a:solidFill>
            <a:schemeClr val="bg1"/>
          </a:solidFill>
          <a:latin typeface="Arial" pitchFamily="34" charset="0"/>
        </a:defRPr>
      </a:lvl9pPr>
    </p:titleStyle>
    <p:bodyStyle>
      <a:lvl1pPr marL="342857" indent="-342857" algn="l" rtl="0" eaLnBrk="0" fontAlgn="base" hangingPunct="0">
        <a:spcBef>
          <a:spcPct val="20000"/>
        </a:spcBef>
        <a:spcAft>
          <a:spcPct val="0"/>
        </a:spcAft>
        <a:buClr>
          <a:schemeClr val="bg1"/>
        </a:buClr>
        <a:defRPr sz="2800">
          <a:solidFill>
            <a:srgbClr val="1C3B61"/>
          </a:solidFill>
          <a:latin typeface="+mn-lt"/>
          <a:ea typeface="ヒラギノ角ゴ Pro W3" charset="0"/>
          <a:cs typeface="ヒラギノ角ゴ Pro W3" charset="0"/>
        </a:defRPr>
      </a:lvl1pPr>
      <a:lvl2pPr marL="742859" indent="-285715" algn="l" rtl="0" eaLnBrk="0" fontAlgn="base" hangingPunct="0">
        <a:spcBef>
          <a:spcPct val="20000"/>
        </a:spcBef>
        <a:spcAft>
          <a:spcPct val="0"/>
        </a:spcAft>
        <a:buClr>
          <a:schemeClr val="bg1"/>
        </a:buClr>
        <a:buSzPct val="90000"/>
        <a:buFont typeface="Times New Roman" pitchFamily="18" charset="0"/>
        <a:buChar char="–"/>
        <a:defRPr sz="2400">
          <a:solidFill>
            <a:srgbClr val="1C3B61"/>
          </a:solidFill>
          <a:latin typeface="+mn-lt"/>
          <a:ea typeface="ヒラギノ角ゴ Pro W3" charset="0"/>
          <a:cs typeface="ヒラギノ角ゴ Pro W3" charset="0"/>
        </a:defRPr>
      </a:lvl2pPr>
      <a:lvl3pPr marL="1142858" indent="-228570" algn="l" rtl="0" eaLnBrk="0" fontAlgn="base" hangingPunct="0">
        <a:spcBef>
          <a:spcPct val="20000"/>
        </a:spcBef>
        <a:spcAft>
          <a:spcPct val="0"/>
        </a:spcAft>
        <a:buClr>
          <a:schemeClr val="bg1"/>
        </a:buClr>
        <a:buSzPct val="90000"/>
        <a:buChar char="•"/>
        <a:defRPr sz="2000">
          <a:solidFill>
            <a:srgbClr val="1C3B61"/>
          </a:solidFill>
          <a:latin typeface="+mn-lt"/>
          <a:ea typeface="ヒラギノ角ゴ Pro W3" charset="0"/>
          <a:cs typeface="ヒラギノ角ゴ Pro W3" charset="0"/>
        </a:defRPr>
      </a:lvl3pPr>
      <a:lvl4pPr marL="1600000" indent="-228570" algn="l" rtl="0" eaLnBrk="0" fontAlgn="base" hangingPunct="0">
        <a:spcBef>
          <a:spcPct val="20000"/>
        </a:spcBef>
        <a:spcAft>
          <a:spcPct val="0"/>
        </a:spcAft>
        <a:buClr>
          <a:schemeClr val="bg1"/>
        </a:buClr>
        <a:buSzPct val="80000"/>
        <a:buFont typeface="Times New Roman" pitchFamily="18" charset="0"/>
        <a:buChar char="–"/>
        <a:defRPr>
          <a:solidFill>
            <a:srgbClr val="1C3B61"/>
          </a:solidFill>
          <a:latin typeface="+mn-lt"/>
          <a:ea typeface="ヒラギノ角ゴ Pro W3" charset="0"/>
          <a:cs typeface="ヒラギノ角ゴ Pro W3" charset="0"/>
        </a:defRPr>
      </a:lvl4pPr>
      <a:lvl5pPr marL="2057144" indent="-228570"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285" indent="-228570" algn="l" rtl="0" fontAlgn="base">
        <a:spcBef>
          <a:spcPct val="20000"/>
        </a:spcBef>
        <a:spcAft>
          <a:spcPct val="0"/>
        </a:spcAft>
        <a:buClr>
          <a:schemeClr val="bg1"/>
        </a:buClr>
        <a:buSzPct val="70000"/>
        <a:buChar char="•"/>
        <a:defRPr sz="2000">
          <a:solidFill>
            <a:schemeClr val="bg1"/>
          </a:solidFill>
          <a:latin typeface="+mn-lt"/>
        </a:defRPr>
      </a:lvl6pPr>
      <a:lvl7pPr marL="2971430" indent="-228570" algn="l" rtl="0" fontAlgn="base">
        <a:spcBef>
          <a:spcPct val="20000"/>
        </a:spcBef>
        <a:spcAft>
          <a:spcPct val="0"/>
        </a:spcAft>
        <a:buClr>
          <a:schemeClr val="bg1"/>
        </a:buClr>
        <a:buSzPct val="70000"/>
        <a:buChar char="•"/>
        <a:defRPr sz="2000">
          <a:solidFill>
            <a:schemeClr val="bg1"/>
          </a:solidFill>
          <a:latin typeface="+mn-lt"/>
        </a:defRPr>
      </a:lvl7pPr>
      <a:lvl8pPr marL="3428573" indent="-228570" algn="l" rtl="0" fontAlgn="base">
        <a:spcBef>
          <a:spcPct val="20000"/>
        </a:spcBef>
        <a:spcAft>
          <a:spcPct val="0"/>
        </a:spcAft>
        <a:buClr>
          <a:schemeClr val="bg1"/>
        </a:buClr>
        <a:buSzPct val="70000"/>
        <a:buChar char="•"/>
        <a:defRPr sz="2000">
          <a:solidFill>
            <a:schemeClr val="bg1"/>
          </a:solidFill>
          <a:latin typeface="+mn-lt"/>
        </a:defRPr>
      </a:lvl8pPr>
      <a:lvl9pPr marL="3885715" indent="-228570" algn="l" rtl="0" fontAlgn="base">
        <a:spcBef>
          <a:spcPct val="20000"/>
        </a:spcBef>
        <a:spcAft>
          <a:spcPct val="0"/>
        </a:spcAft>
        <a:buClr>
          <a:schemeClr val="bg1"/>
        </a:buClr>
        <a:buSzPct val="70000"/>
        <a:buChar char="•"/>
        <a:defRPr sz="2000">
          <a:solidFill>
            <a:schemeClr val="bg1"/>
          </a:solidFill>
          <a:latin typeface="+mn-lt"/>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bwMode="auto">
          <a:xfrm>
            <a:off x="458391" y="105966"/>
            <a:ext cx="82248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6147" name="Rectangle 9"/>
          <p:cNvSpPr>
            <a:spLocks noGrp="1" noChangeArrowheads="1"/>
          </p:cNvSpPr>
          <p:nvPr>
            <p:ph type="body" idx="1"/>
          </p:nvPr>
        </p:nvSpPr>
        <p:spPr bwMode="auto">
          <a:xfrm>
            <a:off x="458391" y="992982"/>
            <a:ext cx="8224838" cy="35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5" name="Rectangle 11"/>
          <p:cNvSpPr>
            <a:spLocks noGrp="1" noChangeArrowheads="1"/>
          </p:cNvSpPr>
          <p:nvPr>
            <p:ph type="ftr" sz="quarter" idx="3"/>
          </p:nvPr>
        </p:nvSpPr>
        <p:spPr bwMode="auto">
          <a:xfrm>
            <a:off x="5900738" y="4869656"/>
            <a:ext cx="2557463" cy="171450"/>
          </a:xfrm>
          <a:prstGeom prst="rect">
            <a:avLst/>
          </a:prstGeom>
          <a:noFill/>
          <a:ln>
            <a:noFill/>
          </a:ln>
          <a:effectLst/>
          <a:extLst/>
        </p:spPr>
        <p:txBody>
          <a:bodyPr vert="horz" wrap="square" lIns="68579" tIns="34289" rIns="0" bIns="34289" numCol="1" anchor="t" anchorCtr="0" compatLnSpc="1">
            <a:prstTxWarp prst="textNoShape">
              <a:avLst/>
            </a:prstTxWarp>
          </a:bodyPr>
          <a:lstStyle>
            <a:lvl1pPr algn="r" eaLnBrk="1" hangingPunct="1">
              <a:defRPr sz="500" dirty="0" smtClean="0">
                <a:latin typeface="Arial" charset="0"/>
                <a:ea typeface="ヒラギノ角ゴ Pro W3" charset="-128"/>
              </a:defRPr>
            </a:lvl1pPr>
          </a:lstStyle>
          <a:p>
            <a:pPr defTabSz="914400" fontAlgn="base">
              <a:spcBef>
                <a:spcPct val="0"/>
              </a:spcBef>
              <a:spcAft>
                <a:spcPct val="0"/>
              </a:spcAft>
              <a:defRPr/>
            </a:pPr>
            <a:endParaRPr lang="en-US" altLang="en-US">
              <a:solidFill>
                <a:srgbClr val="1C3B61"/>
              </a:solidFill>
            </a:endParaRPr>
          </a:p>
        </p:txBody>
      </p:sp>
      <p:sp>
        <p:nvSpPr>
          <p:cNvPr id="1036" name="Rectangle 12"/>
          <p:cNvSpPr>
            <a:spLocks noGrp="1" noChangeArrowheads="1"/>
          </p:cNvSpPr>
          <p:nvPr>
            <p:ph type="sldNum" sz="quarter" idx="4"/>
          </p:nvPr>
        </p:nvSpPr>
        <p:spPr bwMode="auto">
          <a:xfrm>
            <a:off x="8401052" y="4869656"/>
            <a:ext cx="375047" cy="171450"/>
          </a:xfrm>
          <a:prstGeom prst="rect">
            <a:avLst/>
          </a:prstGeom>
          <a:noFill/>
          <a:ln>
            <a:noFill/>
          </a:ln>
          <a:effectLst/>
          <a:extLst/>
        </p:spPr>
        <p:txBody>
          <a:bodyPr vert="horz" wrap="square" lIns="68579" tIns="34289" rIns="68579" bIns="34289" numCol="1" anchor="t" anchorCtr="0" compatLnSpc="1">
            <a:prstTxWarp prst="textNoShape">
              <a:avLst/>
            </a:prstTxWarp>
          </a:bodyPr>
          <a:lstStyle>
            <a:lvl1pPr algn="r" eaLnBrk="1" hangingPunct="1">
              <a:defRPr sz="500">
                <a:latin typeface="Arial" pitchFamily="34" charset="0"/>
              </a:defRPr>
            </a:lvl1pPr>
          </a:lstStyle>
          <a:p>
            <a:pPr defTabSz="914400" fontAlgn="base">
              <a:spcBef>
                <a:spcPct val="0"/>
              </a:spcBef>
              <a:spcAft>
                <a:spcPct val="0"/>
              </a:spcAft>
            </a:pPr>
            <a:fld id="{7C00128F-8010-4C33-B9F0-33E995315CDD}" type="slidenum">
              <a:rPr lang="en-US" altLang="en-US" smtClean="0">
                <a:solidFill>
                  <a:srgbClr val="1C3B61"/>
                </a:solidFill>
                <a:ea typeface="ヒラギノ角ゴ Pro W3" pitchFamily="2" charset="-128"/>
              </a:rPr>
              <a:pPr defTabSz="914400" fontAlgn="base">
                <a:spcBef>
                  <a:spcPct val="0"/>
                </a:spcBef>
                <a:spcAft>
                  <a:spcPct val="0"/>
                </a:spcAft>
              </a:pPr>
              <a:t>‹#›</a:t>
            </a:fld>
            <a:endParaRPr lang="en-US" altLang="en-US" smtClean="0">
              <a:solidFill>
                <a:srgbClr val="1C3B61"/>
              </a:solidFill>
              <a:ea typeface="ヒラギノ角ゴ Pro W3" pitchFamily="2" charset="-128"/>
            </a:endParaRPr>
          </a:p>
        </p:txBody>
      </p:sp>
      <p:pic>
        <p:nvPicPr>
          <p:cNvPr id="6150" name="Picture 3" descr="fh navy.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439" y="4813698"/>
            <a:ext cx="927497" cy="2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781565"/>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ヒラギノ角ゴ Pro W3" charset="0"/>
          <a:cs typeface="ヒラギノ角ゴ Pro W3" charset="0"/>
        </a:defRPr>
      </a:lvl1pPr>
      <a:lvl2pPr algn="l" rtl="0" eaLnBrk="0" fontAlgn="base" hangingPunct="0">
        <a:spcBef>
          <a:spcPct val="0"/>
        </a:spcBef>
        <a:spcAft>
          <a:spcPct val="0"/>
        </a:spcAft>
        <a:defRPr sz="2400" b="1">
          <a:solidFill>
            <a:schemeClr val="tx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2400" b="1">
          <a:solidFill>
            <a:schemeClr val="tx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2400" b="1">
          <a:solidFill>
            <a:schemeClr val="tx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2400" b="1">
          <a:solidFill>
            <a:schemeClr val="tx1"/>
          </a:solidFill>
          <a:latin typeface="Arial" pitchFamily="34" charset="0"/>
          <a:ea typeface="ヒラギノ角ゴ Pro W3" charset="0"/>
          <a:cs typeface="ヒラギノ角ゴ Pro W3" charset="0"/>
        </a:defRPr>
      </a:lvl5pPr>
      <a:lvl6pPr marL="342884" algn="ctr" rtl="0" fontAlgn="base">
        <a:spcBef>
          <a:spcPct val="0"/>
        </a:spcBef>
        <a:spcAft>
          <a:spcPct val="0"/>
        </a:spcAft>
        <a:defRPr sz="3000" b="1">
          <a:solidFill>
            <a:schemeClr val="bg1"/>
          </a:solidFill>
          <a:latin typeface="Arial" pitchFamily="34" charset="0"/>
        </a:defRPr>
      </a:lvl6pPr>
      <a:lvl7pPr marL="685766" algn="ctr" rtl="0" fontAlgn="base">
        <a:spcBef>
          <a:spcPct val="0"/>
        </a:spcBef>
        <a:spcAft>
          <a:spcPct val="0"/>
        </a:spcAft>
        <a:defRPr sz="3000" b="1">
          <a:solidFill>
            <a:schemeClr val="bg1"/>
          </a:solidFill>
          <a:latin typeface="Arial" pitchFamily="34" charset="0"/>
        </a:defRPr>
      </a:lvl7pPr>
      <a:lvl8pPr marL="1028649" algn="ctr" rtl="0" fontAlgn="base">
        <a:spcBef>
          <a:spcPct val="0"/>
        </a:spcBef>
        <a:spcAft>
          <a:spcPct val="0"/>
        </a:spcAft>
        <a:defRPr sz="3000" b="1">
          <a:solidFill>
            <a:schemeClr val="bg1"/>
          </a:solidFill>
          <a:latin typeface="Arial" pitchFamily="34" charset="0"/>
        </a:defRPr>
      </a:lvl8pPr>
      <a:lvl9pPr marL="1371532" algn="ctr" rtl="0" fontAlgn="base">
        <a:spcBef>
          <a:spcPct val="0"/>
        </a:spcBef>
        <a:spcAft>
          <a:spcPct val="0"/>
        </a:spcAft>
        <a:defRPr sz="3000" b="1">
          <a:solidFill>
            <a:schemeClr val="bg1"/>
          </a:solidFill>
          <a:latin typeface="Arial" pitchFamily="34" charset="0"/>
        </a:defRPr>
      </a:lvl9pPr>
    </p:titleStyle>
    <p:bodyStyle>
      <a:lvl1pPr marL="255979" indent="-255979" algn="l" rtl="0" eaLnBrk="0" fontAlgn="base" hangingPunct="0">
        <a:spcBef>
          <a:spcPct val="20000"/>
        </a:spcBef>
        <a:spcAft>
          <a:spcPct val="0"/>
        </a:spcAft>
        <a:buClr>
          <a:schemeClr val="bg1"/>
        </a:buClr>
        <a:defRPr sz="2100">
          <a:solidFill>
            <a:srgbClr val="1C3B61"/>
          </a:solidFill>
          <a:latin typeface="+mn-lt"/>
          <a:ea typeface="ヒラギノ角ゴ Pro W3" charset="0"/>
          <a:cs typeface="ヒラギノ角ゴ Pro W3" charset="0"/>
        </a:defRPr>
      </a:lvl1pPr>
      <a:lvl2pPr marL="556008" indent="-213117" algn="l" rtl="0" eaLnBrk="0" fontAlgn="base" hangingPunct="0">
        <a:spcBef>
          <a:spcPct val="20000"/>
        </a:spcBef>
        <a:spcAft>
          <a:spcPct val="0"/>
        </a:spcAft>
        <a:buClr>
          <a:schemeClr val="bg1"/>
        </a:buClr>
        <a:buSzPct val="90000"/>
        <a:buFont typeface="Times New Roman" pitchFamily="18" charset="0"/>
        <a:buChar char="–"/>
        <a:defRPr sz="1800">
          <a:solidFill>
            <a:srgbClr val="1C3B61"/>
          </a:solidFill>
          <a:latin typeface="+mn-lt"/>
          <a:ea typeface="ヒラギノ角ゴ Pro W3" charset="0"/>
          <a:cs typeface="ヒラギノ角ゴ Pro W3" charset="0"/>
        </a:defRPr>
      </a:lvl2pPr>
      <a:lvl3pPr marL="856039" indent="-170256" algn="l" rtl="0" eaLnBrk="0" fontAlgn="base" hangingPunct="0">
        <a:spcBef>
          <a:spcPct val="20000"/>
        </a:spcBef>
        <a:spcAft>
          <a:spcPct val="0"/>
        </a:spcAft>
        <a:buClr>
          <a:schemeClr val="bg1"/>
        </a:buClr>
        <a:buSzPct val="90000"/>
        <a:buChar char="•"/>
        <a:defRPr sz="1500">
          <a:solidFill>
            <a:srgbClr val="1C3B61"/>
          </a:solidFill>
          <a:latin typeface="+mn-lt"/>
          <a:ea typeface="ヒラギノ角ゴ Pro W3" charset="0"/>
          <a:cs typeface="ヒラギノ角ゴ Pro W3" charset="0"/>
        </a:defRPr>
      </a:lvl3pPr>
      <a:lvl4pPr marL="1198930" indent="-170256" algn="l" rtl="0" eaLnBrk="0" fontAlgn="base" hangingPunct="0">
        <a:spcBef>
          <a:spcPct val="20000"/>
        </a:spcBef>
        <a:spcAft>
          <a:spcPct val="0"/>
        </a:spcAft>
        <a:buClr>
          <a:schemeClr val="bg1"/>
        </a:buClr>
        <a:buSzPct val="80000"/>
        <a:buFont typeface="Times New Roman" pitchFamily="18" charset="0"/>
        <a:buChar char="–"/>
        <a:defRPr>
          <a:solidFill>
            <a:srgbClr val="1C3B61"/>
          </a:solidFill>
          <a:latin typeface="+mn-lt"/>
          <a:ea typeface="ヒラギノ角ゴ Pro W3" charset="0"/>
          <a:cs typeface="ヒラギノ角ゴ Pro W3" charset="0"/>
        </a:defRPr>
      </a:lvl4pPr>
      <a:lvl5pPr marL="1541822" indent="-170256"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1885856" indent="-171442" algn="l" rtl="0" fontAlgn="base">
        <a:spcBef>
          <a:spcPct val="20000"/>
        </a:spcBef>
        <a:spcAft>
          <a:spcPct val="0"/>
        </a:spcAft>
        <a:buClr>
          <a:schemeClr val="bg1"/>
        </a:buClr>
        <a:buSzPct val="70000"/>
        <a:buChar char="•"/>
        <a:defRPr sz="1500">
          <a:solidFill>
            <a:schemeClr val="bg1"/>
          </a:solidFill>
          <a:latin typeface="+mn-lt"/>
        </a:defRPr>
      </a:lvl6pPr>
      <a:lvl7pPr marL="2228739" indent="-171442" algn="l" rtl="0" fontAlgn="base">
        <a:spcBef>
          <a:spcPct val="20000"/>
        </a:spcBef>
        <a:spcAft>
          <a:spcPct val="0"/>
        </a:spcAft>
        <a:buClr>
          <a:schemeClr val="bg1"/>
        </a:buClr>
        <a:buSzPct val="70000"/>
        <a:buChar char="•"/>
        <a:defRPr sz="1500">
          <a:solidFill>
            <a:schemeClr val="bg1"/>
          </a:solidFill>
          <a:latin typeface="+mn-lt"/>
        </a:defRPr>
      </a:lvl7pPr>
      <a:lvl8pPr marL="2571622" indent="-171442" algn="l" rtl="0" fontAlgn="base">
        <a:spcBef>
          <a:spcPct val="20000"/>
        </a:spcBef>
        <a:spcAft>
          <a:spcPct val="0"/>
        </a:spcAft>
        <a:buClr>
          <a:schemeClr val="bg1"/>
        </a:buClr>
        <a:buSzPct val="70000"/>
        <a:buChar char="•"/>
        <a:defRPr sz="1500">
          <a:solidFill>
            <a:schemeClr val="bg1"/>
          </a:solidFill>
          <a:latin typeface="+mn-lt"/>
        </a:defRPr>
      </a:lvl8pPr>
      <a:lvl9pPr marL="2914505" indent="-171442" algn="l" rtl="0" fontAlgn="base">
        <a:spcBef>
          <a:spcPct val="20000"/>
        </a:spcBef>
        <a:spcAft>
          <a:spcPct val="0"/>
        </a:spcAft>
        <a:buClr>
          <a:schemeClr val="bg1"/>
        </a:buClr>
        <a:buSzPct val="70000"/>
        <a:buChar char="•"/>
        <a:defRPr sz="1500">
          <a:solidFill>
            <a:schemeClr val="bg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bwMode="auto">
          <a:xfrm>
            <a:off x="458391" y="2313385"/>
            <a:ext cx="82248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Edit Section Break</a:t>
            </a:r>
          </a:p>
        </p:txBody>
      </p:sp>
      <p:sp>
        <p:nvSpPr>
          <p:cNvPr id="1035" name="Rectangle 11"/>
          <p:cNvSpPr>
            <a:spLocks noGrp="1" noChangeArrowheads="1"/>
          </p:cNvSpPr>
          <p:nvPr>
            <p:ph type="ftr" sz="quarter" idx="3"/>
          </p:nvPr>
        </p:nvSpPr>
        <p:spPr bwMode="auto">
          <a:xfrm>
            <a:off x="5894786" y="4869656"/>
            <a:ext cx="2557463" cy="171450"/>
          </a:xfrm>
          <a:prstGeom prst="rect">
            <a:avLst/>
          </a:prstGeom>
          <a:noFill/>
          <a:ln>
            <a:noFill/>
          </a:ln>
          <a:effectLst/>
          <a:extLst/>
        </p:spPr>
        <p:txBody>
          <a:bodyPr vert="horz" wrap="square" lIns="68579" tIns="34289" rIns="0" bIns="34289" numCol="1" anchor="t" anchorCtr="0" compatLnSpc="1">
            <a:prstTxWarp prst="textNoShape">
              <a:avLst/>
            </a:prstTxWarp>
          </a:bodyPr>
          <a:lstStyle>
            <a:lvl1pPr algn="r" eaLnBrk="1" hangingPunct="1">
              <a:defRPr sz="500" smtClean="0">
                <a:solidFill>
                  <a:srgbClr val="FFFFFF"/>
                </a:solidFill>
                <a:latin typeface="Arial" charset="0"/>
                <a:ea typeface="ヒラギノ角ゴ Pro W3" charset="-128"/>
              </a:defRPr>
            </a:lvl1pPr>
          </a:lstStyle>
          <a:p>
            <a:pPr defTabSz="914400" fontAlgn="base">
              <a:spcBef>
                <a:spcPct val="0"/>
              </a:spcBef>
              <a:spcAft>
                <a:spcPct val="0"/>
              </a:spcAft>
              <a:defRPr/>
            </a:pPr>
            <a:endParaRPr lang="en-US" altLang="en-US"/>
          </a:p>
        </p:txBody>
      </p:sp>
      <p:sp>
        <p:nvSpPr>
          <p:cNvPr id="1036" name="Rectangle 12"/>
          <p:cNvSpPr>
            <a:spLocks noGrp="1" noChangeArrowheads="1"/>
          </p:cNvSpPr>
          <p:nvPr>
            <p:ph type="sldNum" sz="quarter" idx="4"/>
          </p:nvPr>
        </p:nvSpPr>
        <p:spPr bwMode="auto">
          <a:xfrm>
            <a:off x="8401052" y="4869656"/>
            <a:ext cx="375047" cy="171450"/>
          </a:xfrm>
          <a:prstGeom prst="rect">
            <a:avLst/>
          </a:prstGeom>
          <a:noFill/>
          <a:ln>
            <a:noFill/>
          </a:ln>
          <a:effectLst/>
          <a:extLst/>
        </p:spPr>
        <p:txBody>
          <a:bodyPr vert="horz" wrap="square" lIns="68579" tIns="34289" rIns="68579" bIns="34289" numCol="1" anchor="t" anchorCtr="0" compatLnSpc="1">
            <a:prstTxWarp prst="textNoShape">
              <a:avLst/>
            </a:prstTxWarp>
          </a:bodyPr>
          <a:lstStyle>
            <a:lvl1pPr algn="r" eaLnBrk="1" hangingPunct="1">
              <a:defRPr sz="500">
                <a:solidFill>
                  <a:srgbClr val="FFFFFF"/>
                </a:solidFill>
                <a:latin typeface="Arial" pitchFamily="34" charset="0"/>
              </a:defRPr>
            </a:lvl1pPr>
          </a:lstStyle>
          <a:p>
            <a:pPr defTabSz="914400" fontAlgn="base">
              <a:spcBef>
                <a:spcPct val="0"/>
              </a:spcBef>
              <a:spcAft>
                <a:spcPct val="0"/>
              </a:spcAft>
            </a:pPr>
            <a:fld id="{D49B2CA9-4524-4F03-8FDB-CE5E026943BA}" type="slidenum">
              <a:rPr lang="en-US" altLang="en-US" smtClean="0">
                <a:ea typeface="ヒラギノ角ゴ Pro W3" pitchFamily="2" charset="-128"/>
              </a:rPr>
              <a:pPr defTabSz="914400" fontAlgn="base">
                <a:spcBef>
                  <a:spcPct val="0"/>
                </a:spcBef>
                <a:spcAft>
                  <a:spcPct val="0"/>
                </a:spcAft>
              </a:pPr>
              <a:t>‹#›</a:t>
            </a:fld>
            <a:endParaRPr lang="en-US" altLang="en-US" smtClean="0">
              <a:ea typeface="ヒラギノ角ゴ Pro W3" pitchFamily="2" charset="-128"/>
            </a:endParaRPr>
          </a:p>
        </p:txBody>
      </p:sp>
      <p:pic>
        <p:nvPicPr>
          <p:cNvPr id="15365" name="Picture 2" descr="fh white 2.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3629" y="4812508"/>
            <a:ext cx="927497" cy="22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61002"/>
      </p:ext>
    </p:extLst>
  </p:cSld>
  <p:clrMap bg1="lt1" tx1="dk1" bg2="lt2" tx2="dk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500" b="1">
          <a:solidFill>
            <a:srgbClr val="FFFFFF"/>
          </a:solidFill>
          <a:latin typeface="+mj-lt"/>
          <a:ea typeface="ヒラギノ角ゴ Pro W3" charset="0"/>
          <a:cs typeface="ヒラギノ角ゴ Pro W3" charset="0"/>
        </a:defRPr>
      </a:lvl1pPr>
      <a:lvl2pPr algn="l" rtl="0" eaLnBrk="0" fontAlgn="base" hangingPunct="0">
        <a:spcBef>
          <a:spcPct val="0"/>
        </a:spcBef>
        <a:spcAft>
          <a:spcPct val="0"/>
        </a:spcAft>
        <a:defRPr sz="4500" b="1">
          <a:solidFill>
            <a:srgbClr val="FFFFFF"/>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4500" b="1">
          <a:solidFill>
            <a:srgbClr val="FFFFFF"/>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4500" b="1">
          <a:solidFill>
            <a:srgbClr val="FFFFFF"/>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4500" b="1">
          <a:solidFill>
            <a:srgbClr val="FFFFFF"/>
          </a:solidFill>
          <a:latin typeface="Arial" pitchFamily="34" charset="0"/>
          <a:ea typeface="ヒラギノ角ゴ Pro W3" charset="0"/>
          <a:cs typeface="ヒラギノ角ゴ Pro W3" charset="0"/>
        </a:defRPr>
      </a:lvl5pPr>
      <a:lvl6pPr marL="342884" algn="ctr" rtl="0" fontAlgn="base">
        <a:spcBef>
          <a:spcPct val="0"/>
        </a:spcBef>
        <a:spcAft>
          <a:spcPct val="0"/>
        </a:spcAft>
        <a:defRPr sz="3000" b="1">
          <a:solidFill>
            <a:schemeClr val="bg1"/>
          </a:solidFill>
          <a:latin typeface="Arial" pitchFamily="34" charset="0"/>
        </a:defRPr>
      </a:lvl6pPr>
      <a:lvl7pPr marL="685766" algn="ctr" rtl="0" fontAlgn="base">
        <a:spcBef>
          <a:spcPct val="0"/>
        </a:spcBef>
        <a:spcAft>
          <a:spcPct val="0"/>
        </a:spcAft>
        <a:defRPr sz="3000" b="1">
          <a:solidFill>
            <a:schemeClr val="bg1"/>
          </a:solidFill>
          <a:latin typeface="Arial" pitchFamily="34" charset="0"/>
        </a:defRPr>
      </a:lvl7pPr>
      <a:lvl8pPr marL="1028649" algn="ctr" rtl="0" fontAlgn="base">
        <a:spcBef>
          <a:spcPct val="0"/>
        </a:spcBef>
        <a:spcAft>
          <a:spcPct val="0"/>
        </a:spcAft>
        <a:defRPr sz="3000" b="1">
          <a:solidFill>
            <a:schemeClr val="bg1"/>
          </a:solidFill>
          <a:latin typeface="Arial" pitchFamily="34" charset="0"/>
        </a:defRPr>
      </a:lvl8pPr>
      <a:lvl9pPr marL="1371532" algn="ctr" rtl="0" fontAlgn="base">
        <a:spcBef>
          <a:spcPct val="0"/>
        </a:spcBef>
        <a:spcAft>
          <a:spcPct val="0"/>
        </a:spcAft>
        <a:defRPr sz="3000" b="1">
          <a:solidFill>
            <a:schemeClr val="bg1"/>
          </a:solidFill>
          <a:latin typeface="Arial" pitchFamily="34" charset="0"/>
        </a:defRPr>
      </a:lvl9pPr>
    </p:titleStyle>
    <p:bodyStyle>
      <a:lvl1pPr marL="255979" indent="-255979" algn="l" rtl="0" eaLnBrk="0" fontAlgn="base" hangingPunct="0">
        <a:spcBef>
          <a:spcPct val="20000"/>
        </a:spcBef>
        <a:spcAft>
          <a:spcPct val="0"/>
        </a:spcAft>
        <a:buClr>
          <a:schemeClr val="bg1"/>
        </a:buClr>
        <a:defRPr sz="2100">
          <a:solidFill>
            <a:schemeClr val="tx1"/>
          </a:solidFill>
          <a:latin typeface="+mn-lt"/>
          <a:ea typeface="ヒラギノ角ゴ Pro W3" charset="0"/>
          <a:cs typeface="ヒラギノ角ゴ Pro W3" charset="0"/>
        </a:defRPr>
      </a:lvl1pPr>
      <a:lvl2pPr marL="556008" indent="-213117" algn="l" rtl="0" eaLnBrk="0" fontAlgn="base" hangingPunct="0">
        <a:spcBef>
          <a:spcPct val="20000"/>
        </a:spcBef>
        <a:spcAft>
          <a:spcPct val="0"/>
        </a:spcAft>
        <a:buClr>
          <a:schemeClr val="bg1"/>
        </a:buClr>
        <a:buSzPct val="90000"/>
        <a:buFont typeface="Times New Roman" pitchFamily="18" charset="0"/>
        <a:buChar char="–"/>
        <a:defRPr sz="1800">
          <a:solidFill>
            <a:schemeClr val="tx1"/>
          </a:solidFill>
          <a:latin typeface="+mn-lt"/>
          <a:ea typeface="ヒラギノ角ゴ Pro W3" charset="0"/>
          <a:cs typeface="ヒラギノ角ゴ Pro W3" charset="0"/>
        </a:defRPr>
      </a:lvl2pPr>
      <a:lvl3pPr marL="856039" indent="-170256" algn="l" rtl="0" eaLnBrk="0" fontAlgn="base" hangingPunct="0">
        <a:spcBef>
          <a:spcPct val="20000"/>
        </a:spcBef>
        <a:spcAft>
          <a:spcPct val="0"/>
        </a:spcAft>
        <a:buClr>
          <a:schemeClr val="bg1"/>
        </a:buClr>
        <a:buSzPct val="90000"/>
        <a:buChar char="•"/>
        <a:defRPr sz="1500">
          <a:solidFill>
            <a:schemeClr val="tx1"/>
          </a:solidFill>
          <a:latin typeface="+mn-lt"/>
          <a:ea typeface="ヒラギノ角ゴ Pro W3" charset="0"/>
          <a:cs typeface="ヒラギノ角ゴ Pro W3" charset="0"/>
        </a:defRPr>
      </a:lvl3pPr>
      <a:lvl4pPr marL="1198930" indent="-170256" algn="l" rtl="0" eaLnBrk="0" fontAlgn="base" hangingPunct="0">
        <a:spcBef>
          <a:spcPct val="20000"/>
        </a:spcBef>
        <a:spcAft>
          <a:spcPct val="0"/>
        </a:spcAft>
        <a:buClr>
          <a:schemeClr val="bg1"/>
        </a:buClr>
        <a:buSzPct val="80000"/>
        <a:buFont typeface="Times New Roman" pitchFamily="18" charset="0"/>
        <a:buChar char="–"/>
        <a:defRPr>
          <a:solidFill>
            <a:schemeClr val="tx1"/>
          </a:solidFill>
          <a:latin typeface="+mn-lt"/>
          <a:ea typeface="ヒラギノ角ゴ Pro W3" charset="0"/>
          <a:cs typeface="ヒラギノ角ゴ Pro W3" charset="0"/>
        </a:defRPr>
      </a:lvl4pPr>
      <a:lvl5pPr marL="1541822" indent="-170256" algn="l" rtl="0" eaLnBrk="0" fontAlgn="base" hangingPunct="0">
        <a:spcBef>
          <a:spcPct val="20000"/>
        </a:spcBef>
        <a:spcAft>
          <a:spcPct val="0"/>
        </a:spcAft>
        <a:buClr>
          <a:schemeClr val="bg1"/>
        </a:buClr>
        <a:buSzPct val="70000"/>
        <a:buChar char="•"/>
        <a:defRPr>
          <a:solidFill>
            <a:schemeClr val="tx1"/>
          </a:solidFill>
          <a:latin typeface="+mn-lt"/>
          <a:ea typeface="ヒラギノ角ゴ Pro W3" charset="0"/>
          <a:cs typeface="ヒラギノ角ゴ Pro W3" charset="0"/>
        </a:defRPr>
      </a:lvl5pPr>
      <a:lvl6pPr marL="1885856" indent="-171442" algn="l" rtl="0" fontAlgn="base">
        <a:spcBef>
          <a:spcPct val="20000"/>
        </a:spcBef>
        <a:spcAft>
          <a:spcPct val="0"/>
        </a:spcAft>
        <a:buClr>
          <a:schemeClr val="bg1"/>
        </a:buClr>
        <a:buSzPct val="70000"/>
        <a:buChar char="•"/>
        <a:defRPr sz="1500">
          <a:solidFill>
            <a:schemeClr val="bg1"/>
          </a:solidFill>
          <a:latin typeface="+mn-lt"/>
        </a:defRPr>
      </a:lvl6pPr>
      <a:lvl7pPr marL="2228739" indent="-171442" algn="l" rtl="0" fontAlgn="base">
        <a:spcBef>
          <a:spcPct val="20000"/>
        </a:spcBef>
        <a:spcAft>
          <a:spcPct val="0"/>
        </a:spcAft>
        <a:buClr>
          <a:schemeClr val="bg1"/>
        </a:buClr>
        <a:buSzPct val="70000"/>
        <a:buChar char="•"/>
        <a:defRPr sz="1500">
          <a:solidFill>
            <a:schemeClr val="bg1"/>
          </a:solidFill>
          <a:latin typeface="+mn-lt"/>
        </a:defRPr>
      </a:lvl7pPr>
      <a:lvl8pPr marL="2571622" indent="-171442" algn="l" rtl="0" fontAlgn="base">
        <a:spcBef>
          <a:spcPct val="20000"/>
        </a:spcBef>
        <a:spcAft>
          <a:spcPct val="0"/>
        </a:spcAft>
        <a:buClr>
          <a:schemeClr val="bg1"/>
        </a:buClr>
        <a:buSzPct val="70000"/>
        <a:buChar char="•"/>
        <a:defRPr sz="1500">
          <a:solidFill>
            <a:schemeClr val="bg1"/>
          </a:solidFill>
          <a:latin typeface="+mn-lt"/>
        </a:defRPr>
      </a:lvl8pPr>
      <a:lvl9pPr marL="2914505" indent="-171442" algn="l" rtl="0" fontAlgn="base">
        <a:spcBef>
          <a:spcPct val="20000"/>
        </a:spcBef>
        <a:spcAft>
          <a:spcPct val="0"/>
        </a:spcAft>
        <a:buClr>
          <a:schemeClr val="bg1"/>
        </a:buClr>
        <a:buSzPct val="70000"/>
        <a:buChar char="•"/>
        <a:defRPr sz="1500">
          <a:solidFill>
            <a:schemeClr val="bg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3000"/>
                <a:lumOff val="7000"/>
              </a:schemeClr>
            </a:gs>
            <a:gs pos="54000">
              <a:schemeClr val="accent1">
                <a:lumMod val="45000"/>
                <a:lumOff val="55000"/>
              </a:schemeClr>
            </a:gs>
            <a:gs pos="7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371E9EB2-6EB1-8441-9A10-5DA557DB5EF0}" type="datetimeFigureOut">
              <a:rPr lang="en-US" smtClean="0">
                <a:solidFill>
                  <a:prstClr val="black">
                    <a:tint val="75000"/>
                  </a:prstClr>
                </a:solidFill>
              </a:rPr>
              <a:pPr defTabSz="685800"/>
              <a:t>9/13/2017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C8F2C351-28EE-CF49-A48F-2D3A2B82A9E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890976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19966"/>
            <a:ext cx="8595360" cy="1384984"/>
          </a:xfrm>
          <a:prstGeom prst="rect">
            <a:avLst/>
          </a:prstGeom>
          <a:noFill/>
        </p:spPr>
        <p:txBody>
          <a:bodyPr wrap="square" lIns="91430" tIns="45715" rIns="91430" bIns="45715" rtlCol="0">
            <a:spAutoFit/>
          </a:bodyPr>
          <a:lstStyle/>
          <a:p>
            <a:pPr algn="ctr"/>
            <a:r>
              <a:rPr lang="en-US" sz="2800" b="1" dirty="0">
                <a:solidFill>
                  <a:srgbClr val="FFFFFF"/>
                </a:solidFill>
              </a:rPr>
              <a:t>Unique approach combining avatar mice and targeted mass spectrometry to identify blood biomarkers for early detection of breast cancer</a:t>
            </a:r>
          </a:p>
        </p:txBody>
      </p:sp>
      <p:sp>
        <p:nvSpPr>
          <p:cNvPr id="8" name="TextBox 7"/>
          <p:cNvSpPr txBox="1"/>
          <p:nvPr/>
        </p:nvSpPr>
        <p:spPr>
          <a:xfrm>
            <a:off x="262288" y="2001619"/>
            <a:ext cx="4579620" cy="923330"/>
          </a:xfrm>
          <a:prstGeom prst="rect">
            <a:avLst/>
          </a:prstGeom>
          <a:noFill/>
        </p:spPr>
        <p:txBody>
          <a:bodyPr wrap="square" rtlCol="0">
            <a:spAutoFit/>
          </a:bodyPr>
          <a:lstStyle/>
          <a:p>
            <a:pPr algn="ctr"/>
            <a:r>
              <a:rPr lang="en-US" b="1" dirty="0" smtClean="0"/>
              <a:t>Amanda Paulovich, M.D., Ph.D.</a:t>
            </a:r>
          </a:p>
          <a:p>
            <a:pPr algn="ctr"/>
            <a:r>
              <a:rPr lang="en-US" dirty="0" smtClean="0"/>
              <a:t>Member, Clinical Research Division</a:t>
            </a:r>
          </a:p>
          <a:p>
            <a:pPr algn="ctr"/>
            <a:r>
              <a:rPr lang="en-US" dirty="0" smtClean="0"/>
              <a:t>Fred Hutchinson Cancer Research Center</a:t>
            </a:r>
            <a:endParaRPr lang="en-US" dirty="0"/>
          </a:p>
        </p:txBody>
      </p:sp>
      <p:sp>
        <p:nvSpPr>
          <p:cNvPr id="9" name="TextBox 8"/>
          <p:cNvSpPr txBox="1"/>
          <p:nvPr/>
        </p:nvSpPr>
        <p:spPr>
          <a:xfrm>
            <a:off x="5646420" y="2001619"/>
            <a:ext cx="3093720" cy="923330"/>
          </a:xfrm>
          <a:prstGeom prst="rect">
            <a:avLst/>
          </a:prstGeom>
          <a:noFill/>
        </p:spPr>
        <p:txBody>
          <a:bodyPr wrap="square" rtlCol="0">
            <a:spAutoFit/>
          </a:bodyPr>
          <a:lstStyle/>
          <a:p>
            <a:pPr algn="ctr"/>
            <a:r>
              <a:rPr lang="en-US" b="1" dirty="0" smtClean="0"/>
              <a:t>Mike Lewis, Ph.D.</a:t>
            </a:r>
          </a:p>
          <a:p>
            <a:pPr algn="ctr"/>
            <a:r>
              <a:rPr lang="en-US" dirty="0" smtClean="0"/>
              <a:t>Associate Professor </a:t>
            </a:r>
          </a:p>
          <a:p>
            <a:pPr algn="ctr"/>
            <a:r>
              <a:rPr lang="en-US" dirty="0" smtClean="0"/>
              <a:t>Baylor College of Medicine</a:t>
            </a:r>
            <a:endParaRPr lang="en-US" dirty="0"/>
          </a:p>
        </p:txBody>
      </p:sp>
      <p:sp>
        <p:nvSpPr>
          <p:cNvPr id="5" name="Rectangle 4"/>
          <p:cNvSpPr/>
          <p:nvPr/>
        </p:nvSpPr>
        <p:spPr>
          <a:xfrm>
            <a:off x="2754836" y="3220819"/>
            <a:ext cx="3634328" cy="646331"/>
          </a:xfrm>
          <a:prstGeom prst="rect">
            <a:avLst/>
          </a:prstGeom>
        </p:spPr>
        <p:txBody>
          <a:bodyPr wrap="none">
            <a:spAutoFit/>
          </a:bodyPr>
          <a:lstStyle/>
          <a:p>
            <a:pPr algn="ctr"/>
            <a:r>
              <a:rPr lang="en-US" b="1" dirty="0"/>
              <a:t>Steve Skates, Ph.D</a:t>
            </a:r>
            <a:r>
              <a:rPr lang="en-US" b="1" dirty="0" smtClean="0"/>
              <a:t>.</a:t>
            </a:r>
          </a:p>
          <a:p>
            <a:pPr algn="ctr"/>
            <a:r>
              <a:rPr lang="en-US" b="1" dirty="0" smtClean="0"/>
              <a:t> </a:t>
            </a:r>
            <a:r>
              <a:rPr lang="en-US" dirty="0"/>
              <a:t>Massachusetts General Hospital </a:t>
            </a:r>
            <a:endParaRPr lang="en-US" dirty="0"/>
          </a:p>
        </p:txBody>
      </p:sp>
      <p:grpSp>
        <p:nvGrpSpPr>
          <p:cNvPr id="7" name="Group 6"/>
          <p:cNvGrpSpPr/>
          <p:nvPr/>
        </p:nvGrpSpPr>
        <p:grpSpPr>
          <a:xfrm>
            <a:off x="229568" y="4195809"/>
            <a:ext cx="8838232" cy="1011936"/>
            <a:chOff x="354536" y="4195809"/>
            <a:chExt cx="8838232" cy="1011936"/>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36" y="4400025"/>
              <a:ext cx="2400300" cy="603504"/>
            </a:xfrm>
            <a:prstGeom prst="rect">
              <a:avLst/>
            </a:prstGeom>
          </p:spPr>
        </p:pic>
        <p:pic>
          <p:nvPicPr>
            <p:cNvPr id="17410" name="Picture 2" descr="Image result for Baylor College of Medicin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743" y="4323300"/>
              <a:ext cx="1428750" cy="756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7400" y="4195809"/>
              <a:ext cx="3325368" cy="1011936"/>
            </a:xfrm>
            <a:prstGeom prst="rect">
              <a:avLst/>
            </a:prstGeom>
          </p:spPr>
        </p:pic>
      </p:grpSp>
    </p:spTree>
    <p:extLst>
      <p:ext uri="{BB962C8B-B14F-4D97-AF65-F5344CB8AC3E}">
        <p14:creationId xmlns:p14="http://schemas.microsoft.com/office/powerpoint/2010/main" val="3121784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txBox="1">
            <a:spLocks/>
          </p:cNvSpPr>
          <p:nvPr/>
        </p:nvSpPr>
        <p:spPr>
          <a:xfrm>
            <a:off x="30480" y="-1871"/>
            <a:ext cx="9083040" cy="783520"/>
          </a:xfrm>
          <a:prstGeom prst="rect">
            <a:avLst/>
          </a:prstGeom>
        </p:spPr>
        <p:txBody>
          <a:bodyPr/>
          <a:lst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cs typeface="Arial" charset="0"/>
              </a:defRPr>
            </a:lvl2pPr>
            <a:lvl3pPr algn="ctr" rtl="0" fontAlgn="base">
              <a:spcBef>
                <a:spcPct val="0"/>
              </a:spcBef>
              <a:spcAft>
                <a:spcPct val="0"/>
              </a:spcAft>
              <a:defRPr sz="4000" b="1">
                <a:solidFill>
                  <a:schemeClr val="tx1"/>
                </a:solidFill>
                <a:latin typeface="Arial" charset="0"/>
                <a:cs typeface="Arial" charset="0"/>
              </a:defRPr>
            </a:lvl3pPr>
            <a:lvl4pPr algn="ctr" rtl="0" fontAlgn="base">
              <a:spcBef>
                <a:spcPct val="0"/>
              </a:spcBef>
              <a:spcAft>
                <a:spcPct val="0"/>
              </a:spcAft>
              <a:defRPr sz="4000" b="1">
                <a:solidFill>
                  <a:schemeClr val="tx1"/>
                </a:solidFill>
                <a:latin typeface="Arial" charset="0"/>
                <a:cs typeface="Arial" charset="0"/>
              </a:defRPr>
            </a:lvl4pPr>
            <a:lvl5pPr algn="ctr" rtl="0" fontAlgn="base">
              <a:spcBef>
                <a:spcPct val="0"/>
              </a:spcBef>
              <a:spcAft>
                <a:spcPct val="0"/>
              </a:spcAft>
              <a:defRPr sz="4000" b="1">
                <a:solidFill>
                  <a:schemeClr val="tx1"/>
                </a:solidFill>
                <a:latin typeface="Arial" charset="0"/>
                <a:cs typeface="Arial" charset="0"/>
              </a:defRPr>
            </a:lvl5pPr>
            <a:lvl6pPr marL="457142" algn="ctr" rtl="0" fontAlgn="base">
              <a:spcBef>
                <a:spcPct val="0"/>
              </a:spcBef>
              <a:spcAft>
                <a:spcPct val="0"/>
              </a:spcAft>
              <a:defRPr sz="4000" b="1">
                <a:solidFill>
                  <a:schemeClr val="tx1"/>
                </a:solidFill>
                <a:latin typeface="Arial" charset="0"/>
                <a:cs typeface="Arial" charset="0"/>
              </a:defRPr>
            </a:lvl6pPr>
            <a:lvl7pPr marL="914288" algn="ctr" rtl="0" fontAlgn="base">
              <a:spcBef>
                <a:spcPct val="0"/>
              </a:spcBef>
              <a:spcAft>
                <a:spcPct val="0"/>
              </a:spcAft>
              <a:defRPr sz="4000" b="1">
                <a:solidFill>
                  <a:schemeClr val="tx1"/>
                </a:solidFill>
                <a:latin typeface="Arial" charset="0"/>
                <a:cs typeface="Arial" charset="0"/>
              </a:defRPr>
            </a:lvl7pPr>
            <a:lvl8pPr marL="1371430" algn="ctr" rtl="0" fontAlgn="base">
              <a:spcBef>
                <a:spcPct val="0"/>
              </a:spcBef>
              <a:spcAft>
                <a:spcPct val="0"/>
              </a:spcAft>
              <a:defRPr sz="4000" b="1">
                <a:solidFill>
                  <a:schemeClr val="tx1"/>
                </a:solidFill>
                <a:latin typeface="Arial" charset="0"/>
                <a:cs typeface="Arial" charset="0"/>
              </a:defRPr>
            </a:lvl8pPr>
            <a:lvl9pPr marL="1828574" algn="ctr" rtl="0" fontAlgn="base">
              <a:spcBef>
                <a:spcPct val="0"/>
              </a:spcBef>
              <a:spcAft>
                <a:spcPct val="0"/>
              </a:spcAft>
              <a:defRPr sz="4000" b="1">
                <a:solidFill>
                  <a:schemeClr val="tx1"/>
                </a:solidFill>
                <a:latin typeface="Arial" charset="0"/>
                <a:cs typeface="Arial" charset="0"/>
              </a:defRPr>
            </a:lvl9pPr>
          </a:lstStyle>
          <a:p>
            <a:pPr defTabSz="914400"/>
            <a:r>
              <a:rPr lang="en-US" sz="2400" kern="0" dirty="0" smtClean="0">
                <a:solidFill>
                  <a:schemeClr val="bg1"/>
                </a:solidFill>
              </a:rPr>
              <a:t>However, the IgY-7 column was not available until August 2017, so we used the MARS-3 column, run sequentially.</a:t>
            </a:r>
            <a:endParaRPr lang="en-US" sz="2400" kern="0" dirty="0">
              <a:solidFill>
                <a:schemeClr val="bg1"/>
              </a:solidFill>
            </a:endParaRPr>
          </a:p>
        </p:txBody>
      </p:sp>
      <p:sp>
        <p:nvSpPr>
          <p:cNvPr id="4" name="Rectangle 3"/>
          <p:cNvSpPr/>
          <p:nvPr/>
        </p:nvSpPr>
        <p:spPr>
          <a:xfrm>
            <a:off x="1633055" y="1137116"/>
            <a:ext cx="1884551" cy="72462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MARS-3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Column</a:t>
            </a:r>
          </a:p>
        </p:txBody>
      </p:sp>
      <p:sp>
        <p:nvSpPr>
          <p:cNvPr id="6" name="TextBox 5"/>
          <p:cNvSpPr txBox="1"/>
          <p:nvPr/>
        </p:nvSpPr>
        <p:spPr>
          <a:xfrm>
            <a:off x="-984" y="1083930"/>
            <a:ext cx="1198515" cy="830997"/>
          </a:xfrm>
          <a:prstGeom prst="rect">
            <a:avLst/>
          </a:prstGeom>
          <a:noFill/>
        </p:spPr>
        <p:txBody>
          <a:bodyPr wrap="square" rtlCol="0">
            <a:spAutoFit/>
          </a:bodyPr>
          <a:lstStyle/>
          <a:p>
            <a:pPr algn="ctr" defTabSz="914400"/>
            <a:r>
              <a:rPr lang="en-US" sz="2400" dirty="0" smtClean="0">
                <a:solidFill>
                  <a:prstClr val="black"/>
                </a:solidFill>
                <a:latin typeface="Calibri" panose="020F0502020204030204"/>
              </a:rPr>
              <a:t>Input</a:t>
            </a:r>
          </a:p>
          <a:p>
            <a:pPr algn="ctr" defTabSz="914400"/>
            <a:r>
              <a:rPr lang="en-US" sz="2400" dirty="0" smtClean="0">
                <a:solidFill>
                  <a:prstClr val="black"/>
                </a:solidFill>
                <a:latin typeface="Calibri" panose="020F0502020204030204"/>
              </a:rPr>
              <a:t>Plasma</a:t>
            </a:r>
          </a:p>
        </p:txBody>
      </p:sp>
      <p:sp>
        <p:nvSpPr>
          <p:cNvPr id="7" name="Rectangle 6"/>
          <p:cNvSpPr/>
          <p:nvPr/>
        </p:nvSpPr>
        <p:spPr>
          <a:xfrm>
            <a:off x="5400085" y="2187898"/>
            <a:ext cx="1884551" cy="72851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prstClr val="white"/>
                </a:solidFill>
                <a:effectLst/>
                <a:uLnTx/>
                <a:uFillTx/>
                <a:latin typeface="Calibri" panose="020F0502020204030204"/>
                <a:ea typeface="+mn-ea"/>
                <a:cs typeface="+mn-cs"/>
              </a:rPr>
              <a:t>IgY</a:t>
            </a: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 </a:t>
            </a:r>
            <a:r>
              <a:rPr kumimoji="0" lang="en-US" sz="2400" b="0" i="0" u="none" strike="noStrike" kern="0" cap="none" spc="0" normalizeH="0" baseline="0" noProof="0" dirty="0" err="1" smtClean="0">
                <a:ln>
                  <a:noFill/>
                </a:ln>
                <a:solidFill>
                  <a:prstClr val="white"/>
                </a:solidFill>
                <a:effectLst/>
                <a:uLnTx/>
                <a:uFillTx/>
                <a:latin typeface="Calibri" panose="020F0502020204030204"/>
                <a:ea typeface="+mn-ea"/>
                <a:cs typeface="+mn-cs"/>
              </a:rPr>
              <a:t>SuperMix</a:t>
            </a: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 column</a:t>
            </a:r>
          </a:p>
        </p:txBody>
      </p:sp>
      <p:cxnSp>
        <p:nvCxnSpPr>
          <p:cNvPr id="8" name="Straight Arrow Connector 7"/>
          <p:cNvCxnSpPr>
            <a:stCxn id="7" idx="3"/>
            <a:endCxn id="9" idx="1"/>
          </p:cNvCxnSpPr>
          <p:nvPr/>
        </p:nvCxnSpPr>
        <p:spPr>
          <a:xfrm>
            <a:off x="7284636" y="2552154"/>
            <a:ext cx="436460" cy="0"/>
          </a:xfrm>
          <a:prstGeom prst="straightConnector1">
            <a:avLst/>
          </a:prstGeom>
          <a:noFill/>
          <a:ln w="28575" cap="flat" cmpd="sng" algn="ctr">
            <a:solidFill>
              <a:schemeClr val="tx1"/>
            </a:solidFill>
            <a:prstDash val="solid"/>
            <a:miter lim="800000"/>
            <a:tailEnd type="triangle"/>
          </a:ln>
          <a:effectLst/>
        </p:spPr>
      </p:cxnSp>
      <p:sp>
        <p:nvSpPr>
          <p:cNvPr id="9" name="TextBox 8"/>
          <p:cNvSpPr txBox="1"/>
          <p:nvPr/>
        </p:nvSpPr>
        <p:spPr>
          <a:xfrm>
            <a:off x="7721096" y="2136655"/>
            <a:ext cx="1229824"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400" dirty="0" smtClean="0"/>
              <a:t>Flow</a:t>
            </a:r>
          </a:p>
          <a:p>
            <a:pPr algn="ctr"/>
            <a:r>
              <a:rPr lang="en-US" sz="2400" dirty="0" smtClean="0"/>
              <a:t>through</a:t>
            </a:r>
            <a:endParaRPr lang="en-US" sz="2400" dirty="0"/>
          </a:p>
        </p:txBody>
      </p:sp>
      <p:cxnSp>
        <p:nvCxnSpPr>
          <p:cNvPr id="10" name="Straight Arrow Connector 9"/>
          <p:cNvCxnSpPr/>
          <p:nvPr/>
        </p:nvCxnSpPr>
        <p:spPr bwMode="auto">
          <a:xfrm flipV="1">
            <a:off x="1197531" y="1499428"/>
            <a:ext cx="435524" cy="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553256" y="2969799"/>
            <a:ext cx="2044149"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Proteins depleted:</a:t>
            </a:r>
          </a:p>
          <a:p>
            <a:pPr marL="285750" indent="-285750">
              <a:buFont typeface="Wingdings" panose="05000000000000000000" pitchFamily="2" charset="2"/>
              <a:buChar char="ü"/>
            </a:pPr>
            <a:r>
              <a:rPr lang="en-US" dirty="0" smtClean="0"/>
              <a:t>Albumin</a:t>
            </a:r>
          </a:p>
          <a:p>
            <a:pPr marL="285750" indent="-285750">
              <a:buFont typeface="Wingdings" panose="05000000000000000000" pitchFamily="2" charset="2"/>
              <a:buChar char="ü"/>
            </a:pPr>
            <a:r>
              <a:rPr lang="en-US" dirty="0" smtClean="0"/>
              <a:t>Transferrin</a:t>
            </a:r>
          </a:p>
        </p:txBody>
      </p:sp>
      <p:cxnSp>
        <p:nvCxnSpPr>
          <p:cNvPr id="12" name="Straight Arrow Connector 11"/>
          <p:cNvCxnSpPr>
            <a:stCxn id="4" idx="2"/>
            <a:endCxn id="11" idx="0"/>
          </p:cNvCxnSpPr>
          <p:nvPr/>
        </p:nvCxnSpPr>
        <p:spPr bwMode="auto">
          <a:xfrm>
            <a:off x="2575331" y="1861740"/>
            <a:ext cx="0" cy="1108059"/>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5236929" y="3287771"/>
            <a:ext cx="221086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Depletes medium</a:t>
            </a:r>
          </a:p>
          <a:p>
            <a:r>
              <a:rPr lang="en-US" dirty="0" smtClean="0"/>
              <a:t>abundance proteins</a:t>
            </a:r>
            <a:endParaRPr lang="en-US" dirty="0"/>
          </a:p>
        </p:txBody>
      </p:sp>
      <p:cxnSp>
        <p:nvCxnSpPr>
          <p:cNvPr id="14" name="Straight Arrow Connector 13"/>
          <p:cNvCxnSpPr>
            <a:stCxn id="7" idx="2"/>
            <a:endCxn id="13" idx="0"/>
          </p:cNvCxnSpPr>
          <p:nvPr/>
        </p:nvCxnSpPr>
        <p:spPr bwMode="auto">
          <a:xfrm flipH="1">
            <a:off x="6342360" y="2916409"/>
            <a:ext cx="1" cy="371362"/>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890253" y="1083930"/>
            <a:ext cx="1229824"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400" dirty="0" smtClean="0"/>
              <a:t>Flow</a:t>
            </a:r>
          </a:p>
          <a:p>
            <a:pPr algn="ctr"/>
            <a:r>
              <a:rPr lang="en-US" sz="2400" dirty="0" smtClean="0"/>
              <a:t>through</a:t>
            </a:r>
            <a:endParaRPr lang="en-US" sz="2400" dirty="0"/>
          </a:p>
        </p:txBody>
      </p:sp>
      <p:cxnSp>
        <p:nvCxnSpPr>
          <p:cNvPr id="19" name="Straight Arrow Connector 18"/>
          <p:cNvCxnSpPr/>
          <p:nvPr/>
        </p:nvCxnSpPr>
        <p:spPr bwMode="auto">
          <a:xfrm>
            <a:off x="3517606" y="1499428"/>
            <a:ext cx="372647" cy="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Elbow Connector 20"/>
          <p:cNvCxnSpPr>
            <a:stCxn id="17" idx="2"/>
            <a:endCxn id="7" idx="1"/>
          </p:cNvCxnSpPr>
          <p:nvPr/>
        </p:nvCxnSpPr>
        <p:spPr bwMode="auto">
          <a:xfrm rot="16200000" flipH="1">
            <a:off x="4634012" y="1786080"/>
            <a:ext cx="637227" cy="894920"/>
          </a:xfrm>
          <a:prstGeom prst="bentConnector2">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195370" y="4119484"/>
            <a:ext cx="4759920" cy="830997"/>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1600" b="1" dirty="0"/>
              <a:t>Each plasma sample was depleted three times with the MARS3 column, and runs were combined and concentrated</a:t>
            </a:r>
            <a:r>
              <a:rPr lang="en-US" sz="1600" b="1" dirty="0" smtClean="0"/>
              <a:t>.</a:t>
            </a:r>
            <a:endParaRPr lang="en-US" sz="1600" b="1" dirty="0"/>
          </a:p>
        </p:txBody>
      </p:sp>
    </p:spTree>
    <p:extLst>
      <p:ext uri="{BB962C8B-B14F-4D97-AF65-F5344CB8AC3E}">
        <p14:creationId xmlns:p14="http://schemas.microsoft.com/office/powerpoint/2010/main" val="4110677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62" y="26009"/>
            <a:ext cx="9031076" cy="830997"/>
          </a:xfrm>
          <a:prstGeom prst="rect">
            <a:avLst/>
          </a:prstGeom>
          <a:noFill/>
        </p:spPr>
        <p:txBody>
          <a:bodyPr wrap="square" rtlCol="0">
            <a:spAutoFit/>
          </a:bodyPr>
          <a:lstStyle/>
          <a:p>
            <a:pPr algn="ctr"/>
            <a:r>
              <a:rPr lang="en-US" sz="2400" b="1" dirty="0">
                <a:solidFill>
                  <a:schemeClr val="bg1"/>
                </a:solidFill>
              </a:rPr>
              <a:t>Replicate MARS depletions were highly reproducible in terms of chromatography, protein </a:t>
            </a:r>
            <a:r>
              <a:rPr lang="en-US" sz="2400" b="1" dirty="0" smtClean="0">
                <a:solidFill>
                  <a:schemeClr val="bg1"/>
                </a:solidFill>
              </a:rPr>
              <a:t>yield, and </a:t>
            </a:r>
            <a:r>
              <a:rPr lang="en-US" sz="2400" b="1" dirty="0">
                <a:solidFill>
                  <a:schemeClr val="bg1"/>
                </a:solidFill>
              </a:rPr>
              <a:t>protein </a:t>
            </a:r>
            <a:r>
              <a:rPr lang="en-US" sz="2400" b="1" dirty="0" smtClean="0">
                <a:solidFill>
                  <a:schemeClr val="bg1"/>
                </a:solidFill>
              </a:rPr>
              <a:t>content</a:t>
            </a:r>
            <a:r>
              <a:rPr lang="en-US" sz="2400" b="1" dirty="0">
                <a:solidFill>
                  <a:schemeClr val="bg1"/>
                </a:solidFill>
              </a:rPr>
              <a:t>.</a:t>
            </a:r>
          </a:p>
        </p:txBody>
      </p:sp>
      <p:grpSp>
        <p:nvGrpSpPr>
          <p:cNvPr id="12" name="Group 11"/>
          <p:cNvGrpSpPr/>
          <p:nvPr/>
        </p:nvGrpSpPr>
        <p:grpSpPr>
          <a:xfrm>
            <a:off x="5123818" y="953565"/>
            <a:ext cx="3740572" cy="4112664"/>
            <a:chOff x="5123818" y="953565"/>
            <a:chExt cx="3740572" cy="4112664"/>
          </a:xfrm>
        </p:grpSpPr>
        <p:sp>
          <p:nvSpPr>
            <p:cNvPr id="33" name="Rectangle 32"/>
            <p:cNvSpPr/>
            <p:nvPr/>
          </p:nvSpPr>
          <p:spPr bwMode="auto">
            <a:xfrm>
              <a:off x="5123818" y="953565"/>
              <a:ext cx="3740572" cy="4112664"/>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nvGrpSpPr>
            <p:cNvPr id="7" name="Group 6"/>
            <p:cNvGrpSpPr/>
            <p:nvPr/>
          </p:nvGrpSpPr>
          <p:grpSpPr>
            <a:xfrm>
              <a:off x="5277305" y="1086216"/>
              <a:ext cx="3433599" cy="3847363"/>
              <a:chOff x="5300302" y="1144038"/>
              <a:chExt cx="3433599" cy="3847363"/>
            </a:xfrm>
          </p:grpSpPr>
          <p:grpSp>
            <p:nvGrpSpPr>
              <p:cNvPr id="24" name="Group 23"/>
              <p:cNvGrpSpPr/>
              <p:nvPr/>
            </p:nvGrpSpPr>
            <p:grpSpPr>
              <a:xfrm>
                <a:off x="5352713" y="2011583"/>
                <a:ext cx="3381188" cy="2979818"/>
                <a:chOff x="5325434" y="1724035"/>
                <a:chExt cx="4508250" cy="3973091"/>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724035"/>
                  <a:ext cx="3737684" cy="3973091"/>
                </a:xfrm>
                <a:prstGeom prst="rect">
                  <a:avLst/>
                </a:prstGeom>
              </p:spPr>
            </p:pic>
            <p:sp>
              <p:nvSpPr>
                <p:cNvPr id="15" name="TextBox 14"/>
                <p:cNvSpPr txBox="1"/>
                <p:nvPr/>
              </p:nvSpPr>
              <p:spPr>
                <a:xfrm>
                  <a:off x="5325434" y="5173423"/>
                  <a:ext cx="827577" cy="307776"/>
                </a:xfrm>
                <a:prstGeom prst="rect">
                  <a:avLst/>
                </a:prstGeom>
                <a:noFill/>
              </p:spPr>
              <p:txBody>
                <a:bodyPr wrap="none" rtlCol="0">
                  <a:spAutoFit/>
                </a:bodyPr>
                <a:lstStyle/>
                <a:p>
                  <a:pPr algn="r"/>
                  <a:r>
                    <a:rPr lang="en-US" sz="900" dirty="0">
                      <a:solidFill>
                        <a:schemeClr val="accent5">
                          <a:lumMod val="75000"/>
                        </a:schemeClr>
                      </a:solidFill>
                    </a:rPr>
                    <a:t>14 </a:t>
                  </a:r>
                  <a:r>
                    <a:rPr lang="en-US" sz="900" dirty="0" err="1">
                      <a:solidFill>
                        <a:schemeClr val="accent5">
                          <a:lumMod val="75000"/>
                        </a:schemeClr>
                      </a:solidFill>
                    </a:rPr>
                    <a:t>kDa</a:t>
                  </a:r>
                  <a:r>
                    <a:rPr lang="en-US" sz="900" dirty="0">
                      <a:solidFill>
                        <a:schemeClr val="accent5">
                          <a:lumMod val="75000"/>
                        </a:schemeClr>
                      </a:solidFill>
                    </a:rPr>
                    <a:t> -</a:t>
                  </a:r>
                </a:p>
              </p:txBody>
            </p:sp>
            <p:sp>
              <p:nvSpPr>
                <p:cNvPr id="16" name="TextBox 15"/>
                <p:cNvSpPr txBox="1"/>
                <p:nvPr/>
              </p:nvSpPr>
              <p:spPr>
                <a:xfrm>
                  <a:off x="5641761" y="4986277"/>
                  <a:ext cx="511252" cy="307776"/>
                </a:xfrm>
                <a:prstGeom prst="rect">
                  <a:avLst/>
                </a:prstGeom>
                <a:noFill/>
              </p:spPr>
              <p:txBody>
                <a:bodyPr wrap="none" rtlCol="0">
                  <a:spAutoFit/>
                </a:bodyPr>
                <a:lstStyle/>
                <a:p>
                  <a:pPr algn="r"/>
                  <a:r>
                    <a:rPr lang="en-US" sz="900" dirty="0">
                      <a:solidFill>
                        <a:srgbClr val="7030A0"/>
                      </a:solidFill>
                    </a:rPr>
                    <a:t>19 -</a:t>
                  </a:r>
                </a:p>
              </p:txBody>
            </p:sp>
            <p:sp>
              <p:nvSpPr>
                <p:cNvPr id="17" name="TextBox 16"/>
                <p:cNvSpPr txBox="1"/>
                <p:nvPr/>
              </p:nvSpPr>
              <p:spPr>
                <a:xfrm>
                  <a:off x="5556269" y="2071602"/>
                  <a:ext cx="596744" cy="307776"/>
                </a:xfrm>
                <a:prstGeom prst="rect">
                  <a:avLst/>
                </a:prstGeom>
                <a:noFill/>
              </p:spPr>
              <p:txBody>
                <a:bodyPr wrap="none" rtlCol="0">
                  <a:spAutoFit/>
                </a:bodyPr>
                <a:lstStyle/>
                <a:p>
                  <a:pPr algn="r"/>
                  <a:r>
                    <a:rPr lang="en-US" sz="900" dirty="0">
                      <a:solidFill>
                        <a:schemeClr val="accent5">
                          <a:lumMod val="75000"/>
                        </a:schemeClr>
                      </a:solidFill>
                    </a:rPr>
                    <a:t>191 -</a:t>
                  </a:r>
                </a:p>
              </p:txBody>
            </p:sp>
            <p:sp>
              <p:nvSpPr>
                <p:cNvPr id="18" name="TextBox 17"/>
                <p:cNvSpPr txBox="1"/>
                <p:nvPr/>
              </p:nvSpPr>
              <p:spPr>
                <a:xfrm>
                  <a:off x="5641761" y="4067683"/>
                  <a:ext cx="511252" cy="307776"/>
                </a:xfrm>
                <a:prstGeom prst="rect">
                  <a:avLst/>
                </a:prstGeom>
                <a:noFill/>
              </p:spPr>
              <p:txBody>
                <a:bodyPr wrap="none" rtlCol="0">
                  <a:spAutoFit/>
                </a:bodyPr>
                <a:lstStyle/>
                <a:p>
                  <a:pPr algn="r"/>
                  <a:r>
                    <a:rPr lang="en-US" sz="900" dirty="0">
                      <a:solidFill>
                        <a:schemeClr val="accent5">
                          <a:lumMod val="75000"/>
                        </a:schemeClr>
                      </a:solidFill>
                    </a:rPr>
                    <a:t>39 -</a:t>
                  </a:r>
                </a:p>
              </p:txBody>
            </p:sp>
            <p:sp>
              <p:nvSpPr>
                <p:cNvPr id="19" name="TextBox 18"/>
                <p:cNvSpPr txBox="1"/>
                <p:nvPr/>
              </p:nvSpPr>
              <p:spPr>
                <a:xfrm>
                  <a:off x="5641761" y="3478996"/>
                  <a:ext cx="511252" cy="307776"/>
                </a:xfrm>
                <a:prstGeom prst="rect">
                  <a:avLst/>
                </a:prstGeom>
                <a:noFill/>
              </p:spPr>
              <p:txBody>
                <a:bodyPr wrap="square" rtlCol="0">
                  <a:spAutoFit/>
                </a:bodyPr>
                <a:lstStyle/>
                <a:p>
                  <a:pPr algn="r"/>
                  <a:r>
                    <a:rPr lang="en-US" sz="900" dirty="0">
                      <a:solidFill>
                        <a:schemeClr val="accent5">
                          <a:lumMod val="75000"/>
                        </a:schemeClr>
                      </a:solidFill>
                    </a:rPr>
                    <a:t>51 -</a:t>
                  </a:r>
                </a:p>
              </p:txBody>
            </p:sp>
            <p:sp>
              <p:nvSpPr>
                <p:cNvPr id="20" name="TextBox 19"/>
                <p:cNvSpPr txBox="1"/>
                <p:nvPr/>
              </p:nvSpPr>
              <p:spPr>
                <a:xfrm>
                  <a:off x="5641761" y="3040888"/>
                  <a:ext cx="511252" cy="307776"/>
                </a:xfrm>
                <a:prstGeom prst="rect">
                  <a:avLst/>
                </a:prstGeom>
                <a:noFill/>
              </p:spPr>
              <p:txBody>
                <a:bodyPr wrap="none" rtlCol="0">
                  <a:spAutoFit/>
                </a:bodyPr>
                <a:lstStyle/>
                <a:p>
                  <a:pPr algn="r"/>
                  <a:r>
                    <a:rPr lang="en-US" sz="900" dirty="0">
                      <a:solidFill>
                        <a:schemeClr val="accent5">
                          <a:lumMod val="75000"/>
                        </a:schemeClr>
                      </a:solidFill>
                    </a:rPr>
                    <a:t>64 -</a:t>
                  </a:r>
                </a:p>
              </p:txBody>
            </p:sp>
            <p:sp>
              <p:nvSpPr>
                <p:cNvPr id="21" name="TextBox 20"/>
                <p:cNvSpPr txBox="1"/>
                <p:nvPr/>
              </p:nvSpPr>
              <p:spPr>
                <a:xfrm>
                  <a:off x="5641761" y="4597231"/>
                  <a:ext cx="511252" cy="307776"/>
                </a:xfrm>
                <a:prstGeom prst="rect">
                  <a:avLst/>
                </a:prstGeom>
                <a:noFill/>
              </p:spPr>
              <p:txBody>
                <a:bodyPr wrap="none" rtlCol="0">
                  <a:spAutoFit/>
                </a:bodyPr>
                <a:lstStyle/>
                <a:p>
                  <a:pPr algn="r"/>
                  <a:r>
                    <a:rPr lang="en-US" sz="900" dirty="0">
                      <a:solidFill>
                        <a:schemeClr val="accent5">
                          <a:lumMod val="75000"/>
                        </a:schemeClr>
                      </a:solidFill>
                    </a:rPr>
                    <a:t>28 -</a:t>
                  </a:r>
                </a:p>
              </p:txBody>
            </p:sp>
            <p:sp>
              <p:nvSpPr>
                <p:cNvPr id="22" name="TextBox 21"/>
                <p:cNvSpPr txBox="1"/>
                <p:nvPr/>
              </p:nvSpPr>
              <p:spPr>
                <a:xfrm>
                  <a:off x="5641761" y="2476968"/>
                  <a:ext cx="511252" cy="307776"/>
                </a:xfrm>
                <a:prstGeom prst="rect">
                  <a:avLst/>
                </a:prstGeom>
                <a:noFill/>
              </p:spPr>
              <p:txBody>
                <a:bodyPr wrap="none" rtlCol="0">
                  <a:spAutoFit/>
                </a:bodyPr>
                <a:lstStyle/>
                <a:p>
                  <a:pPr algn="r"/>
                  <a:r>
                    <a:rPr lang="en-US" sz="900" dirty="0">
                      <a:solidFill>
                        <a:schemeClr val="accent2">
                          <a:lumMod val="75000"/>
                        </a:schemeClr>
                      </a:solidFill>
                    </a:rPr>
                    <a:t>97 -</a:t>
                  </a:r>
                </a:p>
              </p:txBody>
            </p:sp>
          </p:grpSp>
          <p:sp>
            <p:nvSpPr>
              <p:cNvPr id="36" name="TextBox 35"/>
              <p:cNvSpPr txBox="1"/>
              <p:nvPr/>
            </p:nvSpPr>
            <p:spPr>
              <a:xfrm>
                <a:off x="5300302" y="1452244"/>
                <a:ext cx="936475" cy="584775"/>
              </a:xfrm>
              <a:prstGeom prst="rect">
                <a:avLst/>
              </a:prstGeom>
              <a:noFill/>
            </p:spPr>
            <p:txBody>
              <a:bodyPr wrap="none" rtlCol="0">
                <a:spAutoFit/>
              </a:bodyPr>
              <a:lstStyle/>
              <a:p>
                <a:pPr algn="r"/>
                <a:r>
                  <a:rPr lang="en-US" sz="1600" dirty="0" smtClean="0"/>
                  <a:t>Sample:</a:t>
                </a:r>
                <a:endParaRPr lang="en-US" sz="1600" dirty="0"/>
              </a:p>
              <a:p>
                <a:pPr algn="r"/>
                <a:r>
                  <a:rPr lang="en-US" sz="1600" dirty="0"/>
                  <a:t>	</a:t>
                </a:r>
                <a:r>
                  <a:rPr lang="en-US" sz="1600" dirty="0" smtClean="0"/>
                  <a:t>Run:</a:t>
                </a:r>
                <a:endParaRPr lang="en-US" sz="1600" dirty="0"/>
              </a:p>
            </p:txBody>
          </p:sp>
          <p:sp>
            <p:nvSpPr>
              <p:cNvPr id="37" name="TextBox 36"/>
              <p:cNvSpPr txBox="1"/>
              <p:nvPr/>
            </p:nvSpPr>
            <p:spPr>
              <a:xfrm>
                <a:off x="6024423" y="1737592"/>
                <a:ext cx="2281377" cy="338554"/>
              </a:xfrm>
              <a:prstGeom prst="rect">
                <a:avLst/>
              </a:prstGeom>
              <a:noFill/>
            </p:spPr>
            <p:txBody>
              <a:bodyPr wrap="square" rtlCol="0">
                <a:spAutoFit/>
              </a:bodyPr>
              <a:lstStyle/>
              <a:p>
                <a:r>
                  <a:rPr lang="en-US" sz="1600" dirty="0" smtClean="0"/>
                  <a:t>      1    2    3   1    2   3   </a:t>
                </a:r>
                <a:endParaRPr lang="en-US" sz="1600" dirty="0"/>
              </a:p>
            </p:txBody>
          </p:sp>
          <p:cxnSp>
            <p:nvCxnSpPr>
              <p:cNvPr id="40" name="Straight Connector 39"/>
              <p:cNvCxnSpPr/>
              <p:nvPr/>
            </p:nvCxnSpPr>
            <p:spPr>
              <a:xfrm>
                <a:off x="6411956" y="1765152"/>
                <a:ext cx="887136" cy="0"/>
              </a:xfrm>
              <a:prstGeom prst="line">
                <a:avLst/>
              </a:prstGeom>
              <a:ln w="19050"/>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a:off x="7337892" y="1766201"/>
                <a:ext cx="887136" cy="0"/>
              </a:xfrm>
              <a:prstGeom prst="line">
                <a:avLst/>
              </a:prstGeom>
              <a:ln w="19050"/>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6451900" y="1197953"/>
                <a:ext cx="880369" cy="584775"/>
              </a:xfrm>
              <a:prstGeom prst="rect">
                <a:avLst/>
              </a:prstGeom>
              <a:noFill/>
            </p:spPr>
            <p:txBody>
              <a:bodyPr wrap="none" rtlCol="0">
                <a:spAutoFit/>
              </a:bodyPr>
              <a:lstStyle/>
              <a:p>
                <a:pPr algn="ctr"/>
                <a:r>
                  <a:rPr lang="en-US" sz="1600" dirty="0" smtClean="0"/>
                  <a:t>Flow</a:t>
                </a:r>
              </a:p>
              <a:p>
                <a:pPr algn="ctr"/>
                <a:r>
                  <a:rPr lang="en-US" sz="1600" dirty="0" smtClean="0"/>
                  <a:t>through</a:t>
                </a:r>
                <a:endParaRPr lang="en-US" sz="1600" dirty="0"/>
              </a:p>
            </p:txBody>
          </p:sp>
          <p:sp>
            <p:nvSpPr>
              <p:cNvPr id="43" name="TextBox 42"/>
              <p:cNvSpPr txBox="1"/>
              <p:nvPr/>
            </p:nvSpPr>
            <p:spPr>
              <a:xfrm>
                <a:off x="7372213" y="1411121"/>
                <a:ext cx="764953" cy="338554"/>
              </a:xfrm>
              <a:prstGeom prst="rect">
                <a:avLst/>
              </a:prstGeom>
              <a:noFill/>
            </p:spPr>
            <p:txBody>
              <a:bodyPr wrap="none" rtlCol="0">
                <a:spAutoFit/>
              </a:bodyPr>
              <a:lstStyle/>
              <a:p>
                <a:pPr algn="ctr"/>
                <a:r>
                  <a:rPr lang="en-US" sz="1600" dirty="0" smtClean="0"/>
                  <a:t>Eluate</a:t>
                </a:r>
                <a:endParaRPr lang="en-US" sz="1600" dirty="0"/>
              </a:p>
            </p:txBody>
          </p:sp>
          <p:sp>
            <p:nvSpPr>
              <p:cNvPr id="5" name="TextBox 4"/>
              <p:cNvSpPr txBox="1"/>
              <p:nvPr/>
            </p:nvSpPr>
            <p:spPr>
              <a:xfrm rot="16200000">
                <a:off x="8026778" y="1408534"/>
                <a:ext cx="867545" cy="338554"/>
              </a:xfrm>
              <a:prstGeom prst="rect">
                <a:avLst/>
              </a:prstGeom>
              <a:noFill/>
            </p:spPr>
            <p:txBody>
              <a:bodyPr wrap="none" rtlCol="0">
                <a:spAutoFit/>
              </a:bodyPr>
              <a:lstStyle/>
              <a:p>
                <a:r>
                  <a:rPr lang="en-US" sz="1600" dirty="0" smtClean="0"/>
                  <a:t>Plasma</a:t>
                </a:r>
                <a:endParaRPr lang="en-US" sz="1600" dirty="0"/>
              </a:p>
            </p:txBody>
          </p:sp>
        </p:grpSp>
      </p:grpSp>
      <p:grpSp>
        <p:nvGrpSpPr>
          <p:cNvPr id="11" name="Group 10"/>
          <p:cNvGrpSpPr/>
          <p:nvPr/>
        </p:nvGrpSpPr>
        <p:grpSpPr>
          <a:xfrm>
            <a:off x="272053" y="953565"/>
            <a:ext cx="4117463" cy="4112664"/>
            <a:chOff x="272053" y="953565"/>
            <a:chExt cx="4117463" cy="4112664"/>
          </a:xfrm>
        </p:grpSpPr>
        <p:sp>
          <p:nvSpPr>
            <p:cNvPr id="9" name="Rectangle 8"/>
            <p:cNvSpPr/>
            <p:nvPr/>
          </p:nvSpPr>
          <p:spPr bwMode="auto">
            <a:xfrm>
              <a:off x="272053" y="953565"/>
              <a:ext cx="4117463" cy="4112664"/>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5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539" y="1126586"/>
              <a:ext cx="3120075" cy="92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539" y="2283377"/>
              <a:ext cx="3120075" cy="92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538" y="3440169"/>
              <a:ext cx="3120076" cy="95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rot="16200000">
              <a:off x="-946797" y="2517790"/>
              <a:ext cx="3151739" cy="369332"/>
            </a:xfrm>
            <a:prstGeom prst="rect">
              <a:avLst/>
            </a:prstGeom>
            <a:noFill/>
          </p:spPr>
          <p:txBody>
            <a:bodyPr wrap="square" rtlCol="0">
              <a:spAutoFit/>
            </a:bodyPr>
            <a:lstStyle/>
            <a:p>
              <a:pPr algn="ctr"/>
              <a:r>
                <a:rPr lang="en-US" b="1" dirty="0" smtClean="0"/>
                <a:t>A280 </a:t>
              </a:r>
              <a:r>
                <a:rPr lang="en-US" b="1" dirty="0"/>
                <a:t>(</a:t>
              </a:r>
              <a:r>
                <a:rPr lang="en-US" b="1" dirty="0" err="1"/>
                <a:t>mAU</a:t>
              </a:r>
              <a:r>
                <a:rPr lang="en-US" b="1" dirty="0"/>
                <a:t>)</a:t>
              </a:r>
            </a:p>
          </p:txBody>
        </p:sp>
        <p:sp>
          <p:nvSpPr>
            <p:cNvPr id="47" name="TextBox 46"/>
            <p:cNvSpPr txBox="1"/>
            <p:nvPr/>
          </p:nvSpPr>
          <p:spPr>
            <a:xfrm>
              <a:off x="1016564" y="4317151"/>
              <a:ext cx="859531" cy="523220"/>
            </a:xfrm>
            <a:prstGeom prst="rect">
              <a:avLst/>
            </a:prstGeom>
            <a:noFill/>
          </p:spPr>
          <p:txBody>
            <a:bodyPr wrap="none" rtlCol="0">
              <a:spAutoFit/>
            </a:bodyPr>
            <a:lstStyle/>
            <a:p>
              <a:pPr algn="ctr"/>
              <a:r>
                <a:rPr lang="en-US" sz="1400" b="1" dirty="0"/>
                <a:t>Flow</a:t>
              </a:r>
            </a:p>
            <a:p>
              <a:pPr algn="ctr"/>
              <a:r>
                <a:rPr lang="en-US" sz="1400" b="1" dirty="0"/>
                <a:t>through</a:t>
              </a:r>
            </a:p>
          </p:txBody>
        </p:sp>
        <p:sp>
          <p:nvSpPr>
            <p:cNvPr id="60" name="TextBox 59"/>
            <p:cNvSpPr txBox="1"/>
            <p:nvPr/>
          </p:nvSpPr>
          <p:spPr>
            <a:xfrm>
              <a:off x="1750866" y="4335083"/>
              <a:ext cx="721672" cy="307777"/>
            </a:xfrm>
            <a:prstGeom prst="rect">
              <a:avLst/>
            </a:prstGeom>
            <a:noFill/>
          </p:spPr>
          <p:txBody>
            <a:bodyPr wrap="none" rtlCol="0">
              <a:spAutoFit/>
            </a:bodyPr>
            <a:lstStyle>
              <a:defPPr>
                <a:defRPr lang="en-US"/>
              </a:defPPr>
              <a:lvl1pPr algn="ctr">
                <a:defRPr sz="1400"/>
              </a:lvl1pPr>
            </a:lstStyle>
            <a:p>
              <a:r>
                <a:rPr lang="en-US" b="1" dirty="0"/>
                <a:t>Eluate</a:t>
              </a:r>
            </a:p>
          </p:txBody>
        </p:sp>
        <p:sp>
          <p:nvSpPr>
            <p:cNvPr id="6" name="TextBox 5"/>
            <p:cNvSpPr txBox="1"/>
            <p:nvPr/>
          </p:nvSpPr>
          <p:spPr>
            <a:xfrm>
              <a:off x="3389959" y="1472672"/>
              <a:ext cx="800219" cy="369332"/>
            </a:xfrm>
            <a:prstGeom prst="rect">
              <a:avLst/>
            </a:prstGeom>
            <a:noFill/>
          </p:spPr>
          <p:txBody>
            <a:bodyPr wrap="none" rtlCol="0">
              <a:spAutoFit/>
            </a:bodyPr>
            <a:lstStyle/>
            <a:p>
              <a:r>
                <a:rPr lang="en-US" dirty="0" smtClean="0"/>
                <a:t>Run 1</a:t>
              </a:r>
              <a:endParaRPr lang="en-US" dirty="0"/>
            </a:p>
          </p:txBody>
        </p:sp>
        <p:sp>
          <p:nvSpPr>
            <p:cNvPr id="48" name="TextBox 47"/>
            <p:cNvSpPr txBox="1"/>
            <p:nvPr/>
          </p:nvSpPr>
          <p:spPr>
            <a:xfrm>
              <a:off x="3389959" y="2638666"/>
              <a:ext cx="800219" cy="369332"/>
            </a:xfrm>
            <a:prstGeom prst="rect">
              <a:avLst/>
            </a:prstGeom>
            <a:noFill/>
          </p:spPr>
          <p:txBody>
            <a:bodyPr wrap="none" rtlCol="0">
              <a:spAutoFit/>
            </a:bodyPr>
            <a:lstStyle/>
            <a:p>
              <a:r>
                <a:rPr lang="en-US" dirty="0" smtClean="0"/>
                <a:t>Run 2</a:t>
              </a:r>
              <a:endParaRPr lang="en-US" dirty="0"/>
            </a:p>
          </p:txBody>
        </p:sp>
        <p:sp>
          <p:nvSpPr>
            <p:cNvPr id="49" name="TextBox 48"/>
            <p:cNvSpPr txBox="1"/>
            <p:nvPr/>
          </p:nvSpPr>
          <p:spPr>
            <a:xfrm>
              <a:off x="3389959" y="3821645"/>
              <a:ext cx="800219" cy="369332"/>
            </a:xfrm>
            <a:prstGeom prst="rect">
              <a:avLst/>
            </a:prstGeom>
            <a:noFill/>
          </p:spPr>
          <p:txBody>
            <a:bodyPr wrap="none" rtlCol="0">
              <a:spAutoFit/>
            </a:bodyPr>
            <a:lstStyle/>
            <a:p>
              <a:r>
                <a:rPr lang="en-US" dirty="0" smtClean="0"/>
                <a:t>Run 3</a:t>
              </a:r>
              <a:endParaRPr lang="en-US" dirty="0"/>
            </a:p>
          </p:txBody>
        </p:sp>
      </p:grpSp>
    </p:spTree>
    <p:extLst>
      <p:ext uri="{BB962C8B-B14F-4D97-AF65-F5344CB8AC3E}">
        <p14:creationId xmlns:p14="http://schemas.microsoft.com/office/powerpoint/2010/main" val="359127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txBox="1">
            <a:spLocks/>
          </p:cNvSpPr>
          <p:nvPr/>
        </p:nvSpPr>
        <p:spPr>
          <a:xfrm>
            <a:off x="30480" y="0"/>
            <a:ext cx="9083040" cy="1175619"/>
          </a:xfrm>
          <a:prstGeom prst="rect">
            <a:avLst/>
          </a:prstGeom>
        </p:spPr>
        <p:txBody>
          <a:bodyPr/>
          <a:lst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cs typeface="Arial" charset="0"/>
              </a:defRPr>
            </a:lvl2pPr>
            <a:lvl3pPr algn="ctr" rtl="0" fontAlgn="base">
              <a:spcBef>
                <a:spcPct val="0"/>
              </a:spcBef>
              <a:spcAft>
                <a:spcPct val="0"/>
              </a:spcAft>
              <a:defRPr sz="4000" b="1">
                <a:solidFill>
                  <a:schemeClr val="tx1"/>
                </a:solidFill>
                <a:latin typeface="Arial" charset="0"/>
                <a:cs typeface="Arial" charset="0"/>
              </a:defRPr>
            </a:lvl3pPr>
            <a:lvl4pPr algn="ctr" rtl="0" fontAlgn="base">
              <a:spcBef>
                <a:spcPct val="0"/>
              </a:spcBef>
              <a:spcAft>
                <a:spcPct val="0"/>
              </a:spcAft>
              <a:defRPr sz="4000" b="1">
                <a:solidFill>
                  <a:schemeClr val="tx1"/>
                </a:solidFill>
                <a:latin typeface="Arial" charset="0"/>
                <a:cs typeface="Arial" charset="0"/>
              </a:defRPr>
            </a:lvl4pPr>
            <a:lvl5pPr algn="ctr" rtl="0" fontAlgn="base">
              <a:spcBef>
                <a:spcPct val="0"/>
              </a:spcBef>
              <a:spcAft>
                <a:spcPct val="0"/>
              </a:spcAft>
              <a:defRPr sz="4000" b="1">
                <a:solidFill>
                  <a:schemeClr val="tx1"/>
                </a:solidFill>
                <a:latin typeface="Arial" charset="0"/>
                <a:cs typeface="Arial" charset="0"/>
              </a:defRPr>
            </a:lvl5pPr>
            <a:lvl6pPr marL="457142" algn="ctr" rtl="0" fontAlgn="base">
              <a:spcBef>
                <a:spcPct val="0"/>
              </a:spcBef>
              <a:spcAft>
                <a:spcPct val="0"/>
              </a:spcAft>
              <a:defRPr sz="4000" b="1">
                <a:solidFill>
                  <a:schemeClr val="tx1"/>
                </a:solidFill>
                <a:latin typeface="Arial" charset="0"/>
                <a:cs typeface="Arial" charset="0"/>
              </a:defRPr>
            </a:lvl6pPr>
            <a:lvl7pPr marL="914288" algn="ctr" rtl="0" fontAlgn="base">
              <a:spcBef>
                <a:spcPct val="0"/>
              </a:spcBef>
              <a:spcAft>
                <a:spcPct val="0"/>
              </a:spcAft>
              <a:defRPr sz="4000" b="1">
                <a:solidFill>
                  <a:schemeClr val="tx1"/>
                </a:solidFill>
                <a:latin typeface="Arial" charset="0"/>
                <a:cs typeface="Arial" charset="0"/>
              </a:defRPr>
            </a:lvl7pPr>
            <a:lvl8pPr marL="1371430" algn="ctr" rtl="0" fontAlgn="base">
              <a:spcBef>
                <a:spcPct val="0"/>
              </a:spcBef>
              <a:spcAft>
                <a:spcPct val="0"/>
              </a:spcAft>
              <a:defRPr sz="4000" b="1">
                <a:solidFill>
                  <a:schemeClr val="tx1"/>
                </a:solidFill>
                <a:latin typeface="Arial" charset="0"/>
                <a:cs typeface="Arial" charset="0"/>
              </a:defRPr>
            </a:lvl8pPr>
            <a:lvl9pPr marL="1828574" algn="ctr" rtl="0" fontAlgn="base">
              <a:spcBef>
                <a:spcPct val="0"/>
              </a:spcBef>
              <a:spcAft>
                <a:spcPct val="0"/>
              </a:spcAft>
              <a:defRPr sz="4000" b="1">
                <a:solidFill>
                  <a:schemeClr val="tx1"/>
                </a:solidFill>
                <a:latin typeface="Arial" charset="0"/>
                <a:cs typeface="Arial" charset="0"/>
              </a:defRPr>
            </a:lvl9pPr>
          </a:lstStyle>
          <a:p>
            <a:pPr defTabSz="914400"/>
            <a:r>
              <a:rPr lang="en-US" sz="2400" kern="0" dirty="0" smtClean="0">
                <a:solidFill>
                  <a:schemeClr val="bg1"/>
                </a:solidFill>
              </a:rPr>
              <a:t>A portion of the MARS3-depleted plasma was trypsin-digested, TMT-labeled, and pooled for analysis by </a:t>
            </a:r>
            <a:r>
              <a:rPr lang="en-US" sz="2400" kern="0" dirty="0" err="1" smtClean="0">
                <a:solidFill>
                  <a:schemeClr val="bg1"/>
                </a:solidFill>
              </a:rPr>
              <a:t>glyco</a:t>
            </a:r>
            <a:r>
              <a:rPr lang="en-US" sz="2400" kern="0" dirty="0" smtClean="0">
                <a:solidFill>
                  <a:schemeClr val="bg1"/>
                </a:solidFill>
              </a:rPr>
              <a:t>-proteomics at PNNL (enrich secreted proteins).</a:t>
            </a:r>
            <a:endParaRPr lang="en-US" sz="2400" kern="0" dirty="0">
              <a:solidFill>
                <a:schemeClr val="bg1"/>
              </a:solidFill>
            </a:endParaRPr>
          </a:p>
        </p:txBody>
      </p:sp>
      <p:sp>
        <p:nvSpPr>
          <p:cNvPr id="22" name="TextBox 21"/>
          <p:cNvSpPr txBox="1"/>
          <p:nvPr/>
        </p:nvSpPr>
        <p:spPr>
          <a:xfrm>
            <a:off x="6628143" y="1562080"/>
            <a:ext cx="2415100" cy="707886"/>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err="1" smtClean="0"/>
              <a:t>Glyco</a:t>
            </a:r>
            <a:r>
              <a:rPr lang="en-US" sz="2000" dirty="0" smtClean="0"/>
              <a:t>-capture</a:t>
            </a:r>
          </a:p>
          <a:p>
            <a:pPr algn="ctr"/>
            <a:r>
              <a:rPr lang="en-US" sz="2000" dirty="0" smtClean="0"/>
              <a:t>(PNNL)</a:t>
            </a:r>
            <a:endParaRPr lang="en-US" sz="2000" dirty="0"/>
          </a:p>
        </p:txBody>
      </p:sp>
      <p:sp>
        <p:nvSpPr>
          <p:cNvPr id="23" name="TextBox 22"/>
          <p:cNvSpPr txBox="1"/>
          <p:nvPr/>
        </p:nvSpPr>
        <p:spPr>
          <a:xfrm>
            <a:off x="6527386" y="2779772"/>
            <a:ext cx="2616614" cy="400110"/>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t>IgY SuperMix </a:t>
            </a:r>
            <a:r>
              <a:rPr lang="en-US" sz="2000" dirty="0" smtClean="0"/>
              <a:t>column</a:t>
            </a:r>
            <a:endParaRPr lang="en-US" sz="2000" dirty="0"/>
          </a:p>
        </p:txBody>
      </p:sp>
      <p:sp>
        <p:nvSpPr>
          <p:cNvPr id="24" name="TextBox 23"/>
          <p:cNvSpPr txBox="1"/>
          <p:nvPr/>
        </p:nvSpPr>
        <p:spPr>
          <a:xfrm>
            <a:off x="6830450" y="3689687"/>
            <a:ext cx="2010487" cy="707886"/>
          </a:xfrm>
          <a:prstGeom prst="rect">
            <a:avLst/>
          </a:prstGeom>
          <a:ln w="12700"/>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000" dirty="0" smtClean="0"/>
              <a:t>double depleted</a:t>
            </a:r>
          </a:p>
          <a:p>
            <a:pPr algn="ctr"/>
            <a:r>
              <a:rPr lang="en-US" sz="2000" dirty="0" smtClean="0"/>
              <a:t>plasma (ddPL)</a:t>
            </a:r>
            <a:endParaRPr lang="en-US" sz="2000" dirty="0"/>
          </a:p>
        </p:txBody>
      </p:sp>
      <p:sp>
        <p:nvSpPr>
          <p:cNvPr id="30" name="TextBox 29"/>
          <p:cNvSpPr txBox="1"/>
          <p:nvPr/>
        </p:nvSpPr>
        <p:spPr>
          <a:xfrm>
            <a:off x="550184" y="3714750"/>
            <a:ext cx="5562754" cy="1015663"/>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The remainder of the MARS3-depleted sample was further depleted with the </a:t>
            </a:r>
            <a:r>
              <a:rPr lang="en-US" sz="2000" b="1" dirty="0" err="1" smtClean="0"/>
              <a:t>IgY</a:t>
            </a:r>
            <a:r>
              <a:rPr lang="en-US" sz="2000" b="1" dirty="0" smtClean="0"/>
              <a:t> </a:t>
            </a:r>
            <a:r>
              <a:rPr lang="en-US" sz="2000" b="1" dirty="0" err="1" smtClean="0"/>
              <a:t>SuperMix</a:t>
            </a:r>
            <a:r>
              <a:rPr lang="en-US" sz="2000" b="1" dirty="0" smtClean="0"/>
              <a:t> column in two successive runs. </a:t>
            </a:r>
            <a:endParaRPr lang="en-US" sz="2000" b="1" dirty="0"/>
          </a:p>
        </p:txBody>
      </p:sp>
      <p:grpSp>
        <p:nvGrpSpPr>
          <p:cNvPr id="33" name="Group 32"/>
          <p:cNvGrpSpPr/>
          <p:nvPr/>
        </p:nvGrpSpPr>
        <p:grpSpPr>
          <a:xfrm>
            <a:off x="136866" y="1977686"/>
            <a:ext cx="5697158" cy="707886"/>
            <a:chOff x="136866" y="1586112"/>
            <a:chExt cx="5697158" cy="707886"/>
          </a:xfrm>
        </p:grpSpPr>
        <p:sp>
          <p:nvSpPr>
            <p:cNvPr id="4" name="TextBox 3"/>
            <p:cNvSpPr txBox="1"/>
            <p:nvPr/>
          </p:nvSpPr>
          <p:spPr>
            <a:xfrm>
              <a:off x="136866" y="1586112"/>
              <a:ext cx="1321641" cy="707886"/>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Plasma </a:t>
              </a:r>
              <a:r>
                <a:rPr lang="en-US" sz="2000" dirty="0" smtClean="0"/>
                <a:t>sample</a:t>
              </a:r>
            </a:p>
          </p:txBody>
        </p:sp>
        <p:sp>
          <p:nvSpPr>
            <p:cNvPr id="5" name="TextBox 4"/>
            <p:cNvSpPr txBox="1"/>
            <p:nvPr/>
          </p:nvSpPr>
          <p:spPr>
            <a:xfrm>
              <a:off x="2177078" y="1586112"/>
              <a:ext cx="1154483" cy="707886"/>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sz="2000" dirty="0" smtClean="0"/>
                <a:t>MARS-3</a:t>
              </a:r>
            </a:p>
            <a:p>
              <a:pPr algn="ctr"/>
              <a:r>
                <a:rPr lang="en-US" sz="2000" dirty="0" smtClean="0"/>
                <a:t>Column</a:t>
              </a:r>
              <a:endParaRPr lang="en-US" sz="2000" dirty="0"/>
            </a:p>
          </p:txBody>
        </p:sp>
        <p:sp>
          <p:nvSpPr>
            <p:cNvPr id="7" name="TextBox 6"/>
            <p:cNvSpPr txBox="1"/>
            <p:nvPr/>
          </p:nvSpPr>
          <p:spPr>
            <a:xfrm>
              <a:off x="4050132" y="1586112"/>
              <a:ext cx="1783892" cy="707886"/>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MARS </a:t>
              </a:r>
              <a:r>
                <a:rPr lang="en-US" sz="2000" dirty="0" err="1" smtClean="0"/>
                <a:t>dPL</a:t>
              </a:r>
              <a:r>
                <a:rPr lang="en-US" sz="2000" dirty="0" smtClean="0"/>
                <a:t> plasma</a:t>
              </a:r>
              <a:endParaRPr lang="en-US" sz="2000" dirty="0"/>
            </a:p>
          </p:txBody>
        </p:sp>
        <p:cxnSp>
          <p:nvCxnSpPr>
            <p:cNvPr id="14" name="Straight Arrow Connector 13"/>
            <p:cNvCxnSpPr/>
            <p:nvPr/>
          </p:nvCxnSpPr>
          <p:spPr bwMode="auto">
            <a:xfrm>
              <a:off x="1657630" y="1940055"/>
              <a:ext cx="320325"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a:off x="3530684" y="1940055"/>
              <a:ext cx="320325"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5" name="Elbow Connector 34"/>
          <p:cNvCxnSpPr>
            <a:stCxn id="7" idx="3"/>
            <a:endCxn id="22" idx="1"/>
          </p:cNvCxnSpPr>
          <p:nvPr/>
        </p:nvCxnSpPr>
        <p:spPr bwMode="auto">
          <a:xfrm flipV="1">
            <a:off x="5834024" y="1916023"/>
            <a:ext cx="794119" cy="415606"/>
          </a:xfrm>
          <a:prstGeom prst="bentConnector3">
            <a:avLst>
              <a:gd name="adj1" fmla="val 46194"/>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Elbow Connector 36"/>
          <p:cNvCxnSpPr>
            <a:stCxn id="7" idx="3"/>
            <a:endCxn id="23" idx="1"/>
          </p:cNvCxnSpPr>
          <p:nvPr/>
        </p:nvCxnSpPr>
        <p:spPr bwMode="auto">
          <a:xfrm>
            <a:off x="5834024" y="2331629"/>
            <a:ext cx="693362" cy="648198"/>
          </a:xfrm>
          <a:prstGeom prst="bentConnector3">
            <a:avLst>
              <a:gd name="adj1" fmla="val 53270"/>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a:stCxn id="23" idx="2"/>
            <a:endCxn id="24" idx="0"/>
          </p:cNvCxnSpPr>
          <p:nvPr/>
        </p:nvCxnSpPr>
        <p:spPr bwMode="auto">
          <a:xfrm>
            <a:off x="7835693" y="3179882"/>
            <a:ext cx="1" cy="509805"/>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08993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6200" y="1152025"/>
            <a:ext cx="4244340" cy="2774951"/>
            <a:chOff x="167640" y="784860"/>
            <a:chExt cx="4244340" cy="2774951"/>
          </a:xfrm>
        </p:grpSpPr>
        <p:sp>
          <p:nvSpPr>
            <p:cNvPr id="12" name="Rectangle 11"/>
            <p:cNvSpPr/>
            <p:nvPr/>
          </p:nvSpPr>
          <p:spPr bwMode="auto">
            <a:xfrm>
              <a:off x="167640" y="784860"/>
              <a:ext cx="4244340" cy="2747047"/>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270" y="2024614"/>
              <a:ext cx="3581400" cy="102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270" y="948246"/>
              <a:ext cx="3581400" cy="102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770935" y="1900640"/>
              <a:ext cx="2397066"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Y-axis = A280 nm (</a:t>
              </a:r>
              <a:r>
                <a:rPr lang="en-US" sz="1600" dirty="0" err="1" smtClean="0">
                  <a:latin typeface="Arial" panose="020B0604020202020204" pitchFamily="34" charset="0"/>
                  <a:cs typeface="Arial" panose="020B0604020202020204" pitchFamily="34" charset="0"/>
                </a:rPr>
                <a:t>mAu</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6" name="TextBox 5"/>
            <p:cNvSpPr txBox="1"/>
            <p:nvPr/>
          </p:nvSpPr>
          <p:spPr>
            <a:xfrm>
              <a:off x="1446354" y="3221257"/>
              <a:ext cx="2068195" cy="338554"/>
            </a:xfrm>
            <a:prstGeom prst="rect">
              <a:avLst/>
            </a:prstGeom>
            <a:noFill/>
          </p:spPr>
          <p:txBody>
            <a:bodyPr wrap="none" rtlCol="0">
              <a:spAutoFit/>
            </a:bodyPr>
            <a:lstStyle>
              <a:defPPr>
                <a:defRPr lang="en-US"/>
              </a:defPPr>
              <a:lvl1pPr>
                <a:defRPr sz="1100">
                  <a:latin typeface="Arial" panose="020B0604020202020204" pitchFamily="34" charset="0"/>
                  <a:cs typeface="Arial" panose="020B0604020202020204" pitchFamily="34" charset="0"/>
                </a:defRPr>
              </a:lvl1pPr>
            </a:lstStyle>
            <a:p>
              <a:r>
                <a:rPr lang="en-US" sz="1600" dirty="0"/>
                <a:t>X-axis:  volume (mL)</a:t>
              </a:r>
            </a:p>
          </p:txBody>
        </p:sp>
        <p:sp>
          <p:nvSpPr>
            <p:cNvPr id="7" name="TextBox 6"/>
            <p:cNvSpPr txBox="1"/>
            <p:nvPr/>
          </p:nvSpPr>
          <p:spPr>
            <a:xfrm>
              <a:off x="862417" y="3019404"/>
              <a:ext cx="357790"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FT</a:t>
              </a:r>
              <a:endParaRPr lang="en-US" sz="1100" dirty="0">
                <a:latin typeface="Arial" panose="020B0604020202020204" pitchFamily="34" charset="0"/>
                <a:cs typeface="Arial" panose="020B0604020202020204" pitchFamily="34" charset="0"/>
              </a:endParaRPr>
            </a:p>
          </p:txBody>
        </p:sp>
        <p:sp>
          <p:nvSpPr>
            <p:cNvPr id="8" name="TextBox 7"/>
            <p:cNvSpPr txBox="1"/>
            <p:nvPr/>
          </p:nvSpPr>
          <p:spPr>
            <a:xfrm>
              <a:off x="1959005" y="3019404"/>
              <a:ext cx="279244"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E</a:t>
              </a:r>
              <a:endParaRPr lang="en-US" sz="1100" dirty="0">
                <a:latin typeface="Arial" panose="020B0604020202020204" pitchFamily="34" charset="0"/>
                <a:cs typeface="Arial" panose="020B0604020202020204" pitchFamily="34" charset="0"/>
              </a:endParaRPr>
            </a:p>
          </p:txBody>
        </p:sp>
        <p:sp>
          <p:nvSpPr>
            <p:cNvPr id="9" name="TextBox 8"/>
            <p:cNvSpPr txBox="1"/>
            <p:nvPr/>
          </p:nvSpPr>
          <p:spPr>
            <a:xfrm>
              <a:off x="3437471" y="870455"/>
              <a:ext cx="829073"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Depletion 1</a:t>
              </a:r>
              <a:endParaRPr lang="en-US" sz="1000" dirty="0">
                <a:latin typeface="Arial" panose="020B0604020202020204" pitchFamily="34" charset="0"/>
                <a:cs typeface="Arial" panose="020B0604020202020204" pitchFamily="34" charset="0"/>
              </a:endParaRPr>
            </a:p>
          </p:txBody>
        </p:sp>
        <p:sp>
          <p:nvSpPr>
            <p:cNvPr id="10" name="TextBox 9"/>
            <p:cNvSpPr txBox="1"/>
            <p:nvPr/>
          </p:nvSpPr>
          <p:spPr>
            <a:xfrm>
              <a:off x="3437471" y="1946807"/>
              <a:ext cx="829073"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Depletion 2</a:t>
              </a:r>
              <a:endParaRPr lang="en-US" sz="1000" dirty="0">
                <a:latin typeface="Arial" panose="020B0604020202020204" pitchFamily="34" charset="0"/>
                <a:cs typeface="Arial" panose="020B0604020202020204" pitchFamily="34" charset="0"/>
              </a:endParaRPr>
            </a:p>
          </p:txBody>
        </p:sp>
      </p:grpSp>
      <p:graphicFrame>
        <p:nvGraphicFramePr>
          <p:cNvPr id="11" name="Chart 10"/>
          <p:cNvGraphicFramePr>
            <a:graphicFrameLocks/>
          </p:cNvGraphicFramePr>
          <p:nvPr>
            <p:extLst>
              <p:ext uri="{D42A27DB-BD31-4B8C-83A1-F6EECF244321}">
                <p14:modId xmlns:p14="http://schemas.microsoft.com/office/powerpoint/2010/main" val="3089499046"/>
              </p:ext>
            </p:extLst>
          </p:nvPr>
        </p:nvGraphicFramePr>
        <p:xfrm>
          <a:off x="4449693" y="115587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08661" y="4285890"/>
            <a:ext cx="7726679"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Due to low protein yields of the doubly-depleted plasma, TMT labeling of the individual samples was not possible.</a:t>
            </a:r>
            <a:endParaRPr lang="en-US" sz="2000" b="1" dirty="0"/>
          </a:p>
        </p:txBody>
      </p:sp>
      <p:sp>
        <p:nvSpPr>
          <p:cNvPr id="16" name="TextBox 15"/>
          <p:cNvSpPr txBox="1"/>
          <p:nvPr/>
        </p:nvSpPr>
        <p:spPr>
          <a:xfrm>
            <a:off x="0" y="0"/>
            <a:ext cx="9144000" cy="830997"/>
          </a:xfrm>
          <a:prstGeom prst="rect">
            <a:avLst/>
          </a:prstGeom>
          <a:noFill/>
        </p:spPr>
        <p:txBody>
          <a:bodyPr wrap="square" rtlCol="0">
            <a:spAutoFit/>
          </a:bodyPr>
          <a:lstStyle/>
          <a:p>
            <a:pPr algn="ctr"/>
            <a:r>
              <a:rPr lang="en-US" sz="2400" b="1" dirty="0" smtClean="0">
                <a:solidFill>
                  <a:schemeClr val="bg1"/>
                </a:solidFill>
              </a:rPr>
              <a:t>While the </a:t>
            </a:r>
            <a:r>
              <a:rPr lang="en-US" sz="2400" b="1" dirty="0" err="1" smtClean="0">
                <a:solidFill>
                  <a:schemeClr val="bg1"/>
                </a:solidFill>
              </a:rPr>
              <a:t>SuperMix</a:t>
            </a:r>
            <a:r>
              <a:rPr lang="en-US" sz="2400" b="1" dirty="0" smtClean="0">
                <a:solidFill>
                  <a:schemeClr val="bg1"/>
                </a:solidFill>
              </a:rPr>
              <a:t> depletion runs were highly reproducible, protein yield from sample to sample was highly variable.</a:t>
            </a:r>
            <a:endParaRPr lang="en-US" sz="2400" b="1" dirty="0">
              <a:solidFill>
                <a:schemeClr val="bg1"/>
              </a:solidFill>
            </a:endParaRPr>
          </a:p>
        </p:txBody>
      </p:sp>
    </p:spTree>
    <p:extLst>
      <p:ext uri="{BB962C8B-B14F-4D97-AF65-F5344CB8AC3E}">
        <p14:creationId xmlns:p14="http://schemas.microsoft.com/office/powerpoint/2010/main" val="2060884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 y="0"/>
            <a:ext cx="9014460" cy="1384995"/>
          </a:xfrm>
          <a:prstGeom prst="rect">
            <a:avLst/>
          </a:prstGeom>
          <a:noFill/>
        </p:spPr>
        <p:txBody>
          <a:bodyPr wrap="square" rtlCol="0">
            <a:spAutoFit/>
          </a:bodyPr>
          <a:lstStyle/>
          <a:p>
            <a:pPr algn="ctr"/>
            <a:r>
              <a:rPr lang="en-US" sz="2800" b="1" dirty="0" smtClean="0">
                <a:solidFill>
                  <a:schemeClr val="bg1"/>
                </a:solidFill>
              </a:rPr>
              <a:t>While there was not sufficient protein mass for TMT labeling, these samples should be enriched for human proteins. </a:t>
            </a:r>
            <a:endParaRPr lang="en-US" sz="2800" b="1" dirty="0">
              <a:solidFill>
                <a:schemeClr val="bg1"/>
              </a:solidFill>
            </a:endParaRPr>
          </a:p>
        </p:txBody>
      </p:sp>
      <p:grpSp>
        <p:nvGrpSpPr>
          <p:cNvPr id="2" name="Group 1"/>
          <p:cNvGrpSpPr/>
          <p:nvPr/>
        </p:nvGrpSpPr>
        <p:grpSpPr>
          <a:xfrm>
            <a:off x="573885" y="1805272"/>
            <a:ext cx="7996230" cy="646331"/>
            <a:chOff x="312420" y="1931179"/>
            <a:chExt cx="7996230" cy="646331"/>
          </a:xfrm>
        </p:grpSpPr>
        <p:sp>
          <p:nvSpPr>
            <p:cNvPr id="4" name="TextBox 3"/>
            <p:cNvSpPr txBox="1"/>
            <p:nvPr/>
          </p:nvSpPr>
          <p:spPr>
            <a:xfrm>
              <a:off x="312420" y="1931179"/>
              <a:ext cx="163801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Pool of 9</a:t>
              </a:r>
            </a:p>
            <a:p>
              <a:pPr algn="ctr"/>
              <a:r>
                <a:rPr lang="en-US" dirty="0" smtClean="0"/>
                <a:t>ddPL samples</a:t>
              </a:r>
              <a:endParaRPr lang="en-US" dirty="0"/>
            </a:p>
          </p:txBody>
        </p:sp>
        <p:sp>
          <p:nvSpPr>
            <p:cNvPr id="6" name="TextBox 5"/>
            <p:cNvSpPr txBox="1"/>
            <p:nvPr/>
          </p:nvSpPr>
          <p:spPr>
            <a:xfrm>
              <a:off x="2512911" y="1931179"/>
              <a:ext cx="1107996"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Trypsin</a:t>
              </a:r>
            </a:p>
            <a:p>
              <a:pPr algn="ctr"/>
              <a:r>
                <a:rPr lang="en-US" dirty="0" smtClean="0"/>
                <a:t>digestion</a:t>
              </a:r>
              <a:endParaRPr lang="en-US" dirty="0"/>
            </a:p>
          </p:txBody>
        </p:sp>
        <p:sp>
          <p:nvSpPr>
            <p:cNvPr id="7" name="TextBox 6"/>
            <p:cNvSpPr txBox="1"/>
            <p:nvPr/>
          </p:nvSpPr>
          <p:spPr>
            <a:xfrm>
              <a:off x="4183385" y="1931179"/>
              <a:ext cx="2133918"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Basic reverse</a:t>
              </a:r>
            </a:p>
            <a:p>
              <a:pPr algn="ctr"/>
              <a:r>
                <a:rPr lang="en-US" dirty="0" smtClean="0"/>
                <a:t>phase fractionation</a:t>
              </a:r>
              <a:endParaRPr lang="en-US" dirty="0"/>
            </a:p>
          </p:txBody>
        </p:sp>
        <p:sp>
          <p:nvSpPr>
            <p:cNvPr id="8" name="TextBox 7"/>
            <p:cNvSpPr txBox="1"/>
            <p:nvPr/>
          </p:nvSpPr>
          <p:spPr>
            <a:xfrm>
              <a:off x="6931350" y="1931179"/>
              <a:ext cx="1377300"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24 fractions</a:t>
              </a:r>
            </a:p>
            <a:p>
              <a:pPr algn="ctr"/>
              <a:r>
                <a:rPr lang="en-US" dirty="0" smtClean="0"/>
                <a:t>LC-MS/MS</a:t>
              </a:r>
              <a:endParaRPr lang="en-US" dirty="0"/>
            </a:p>
          </p:txBody>
        </p:sp>
        <p:cxnSp>
          <p:nvCxnSpPr>
            <p:cNvPr id="10" name="Straight Arrow Connector 9"/>
            <p:cNvCxnSpPr/>
            <p:nvPr/>
          </p:nvCxnSpPr>
          <p:spPr bwMode="auto">
            <a:xfrm>
              <a:off x="1950433" y="2254344"/>
              <a:ext cx="562478"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3620907" y="2254344"/>
              <a:ext cx="562478"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6317303" y="2254344"/>
              <a:ext cx="614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p:cNvSpPr txBox="1"/>
          <p:nvPr/>
        </p:nvSpPr>
        <p:spPr>
          <a:xfrm>
            <a:off x="632485" y="4226064"/>
            <a:ext cx="7879031"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a:t>We pooled </a:t>
            </a:r>
            <a:r>
              <a:rPr lang="en-US" sz="2000" b="1" dirty="0" smtClean="0"/>
              <a:t>&amp; analyzed the </a:t>
            </a:r>
            <a:r>
              <a:rPr lang="en-US" sz="2000" b="1" dirty="0"/>
              <a:t>unlabeled, </a:t>
            </a:r>
            <a:r>
              <a:rPr lang="en-US" sz="2000" b="1" dirty="0" smtClean="0"/>
              <a:t>double-depleted </a:t>
            </a:r>
            <a:r>
              <a:rPr lang="en-US" sz="2000" b="1" dirty="0"/>
              <a:t>plasma samples from </a:t>
            </a:r>
            <a:r>
              <a:rPr lang="en-US" sz="2000" b="1" dirty="0" smtClean="0"/>
              <a:t>9 </a:t>
            </a:r>
            <a:r>
              <a:rPr lang="en-US" sz="2000" b="1" dirty="0"/>
              <a:t>PDX mice for LC-MS/MS analysis.</a:t>
            </a:r>
          </a:p>
        </p:txBody>
      </p:sp>
      <p:sp>
        <p:nvSpPr>
          <p:cNvPr id="5" name="TextBox 4"/>
          <p:cNvSpPr txBox="1"/>
          <p:nvPr/>
        </p:nvSpPr>
        <p:spPr>
          <a:xfrm>
            <a:off x="573885" y="2514421"/>
            <a:ext cx="2916183" cy="1200329"/>
          </a:xfrm>
          <a:prstGeom prst="rect">
            <a:avLst/>
          </a:prstGeom>
          <a:noFill/>
        </p:spPr>
        <p:txBody>
          <a:bodyPr wrap="none" rtlCol="0">
            <a:spAutoFit/>
          </a:bodyPr>
          <a:lstStyle/>
          <a:p>
            <a:r>
              <a:rPr lang="en-US" dirty="0" smtClean="0"/>
              <a:t>2 ER+</a:t>
            </a:r>
          </a:p>
          <a:p>
            <a:r>
              <a:rPr lang="en-US" dirty="0" smtClean="0"/>
              <a:t>2 Her2+</a:t>
            </a:r>
          </a:p>
          <a:p>
            <a:r>
              <a:rPr lang="en-US" dirty="0" smtClean="0"/>
              <a:t>4 TNBC</a:t>
            </a:r>
          </a:p>
          <a:p>
            <a:r>
              <a:rPr lang="en-US" dirty="0" smtClean="0"/>
              <a:t>1 </a:t>
            </a:r>
            <a:r>
              <a:rPr lang="en-US" dirty="0" smtClean="0"/>
              <a:t>Reduction </a:t>
            </a:r>
            <a:r>
              <a:rPr lang="en-US" dirty="0" smtClean="0"/>
              <a:t>mammoplasty</a:t>
            </a:r>
            <a:endParaRPr lang="en-US" dirty="0"/>
          </a:p>
        </p:txBody>
      </p:sp>
    </p:spTree>
    <p:extLst>
      <p:ext uri="{BB962C8B-B14F-4D97-AF65-F5344CB8AC3E}">
        <p14:creationId xmlns:p14="http://schemas.microsoft.com/office/powerpoint/2010/main" val="4114233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96" y="0"/>
            <a:ext cx="8957208" cy="954107"/>
          </a:xfrm>
          <a:prstGeom prst="rect">
            <a:avLst/>
          </a:prstGeom>
          <a:noFill/>
        </p:spPr>
        <p:txBody>
          <a:bodyPr wrap="square" rtlCol="0">
            <a:spAutoFit/>
          </a:bodyPr>
          <a:lstStyle/>
          <a:p>
            <a:pPr algn="ctr"/>
            <a:r>
              <a:rPr lang="en-US" sz="2800" b="1" dirty="0" smtClean="0">
                <a:solidFill>
                  <a:schemeClr val="bg1"/>
                </a:solidFill>
              </a:rPr>
              <a:t>Data </a:t>
            </a:r>
            <a:r>
              <a:rPr lang="en-US" sz="2800" b="1" dirty="0">
                <a:solidFill>
                  <a:schemeClr val="bg1"/>
                </a:solidFill>
              </a:rPr>
              <a:t>were searched at PNNL and FHCRC </a:t>
            </a:r>
            <a:r>
              <a:rPr lang="en-US" sz="2800" b="1" dirty="0" smtClean="0">
                <a:solidFill>
                  <a:schemeClr val="bg1"/>
                </a:solidFill>
              </a:rPr>
              <a:t>using complementary software packages and strategies.</a:t>
            </a:r>
            <a:endParaRPr lang="en-US" sz="2800" dirty="0">
              <a:solidFill>
                <a:schemeClr val="bg1"/>
              </a:solidFill>
            </a:endParaRPr>
          </a:p>
        </p:txBody>
      </p:sp>
      <p:sp>
        <p:nvSpPr>
          <p:cNvPr id="7" name="TextBox 6"/>
          <p:cNvSpPr txBox="1"/>
          <p:nvPr/>
        </p:nvSpPr>
        <p:spPr>
          <a:xfrm>
            <a:off x="327468" y="1533918"/>
            <a:ext cx="383814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MS/MS search: MS-GF+ tool</a:t>
            </a:r>
          </a:p>
          <a:p>
            <a:pPr marL="285750" indent="-285750">
              <a:buFont typeface="Arial" panose="020B0604020202020204" pitchFamily="34" charset="0"/>
              <a:buChar char="•"/>
            </a:pPr>
            <a:r>
              <a:rPr lang="en-US" dirty="0"/>
              <a:t>Human and mouse </a:t>
            </a:r>
            <a:r>
              <a:rPr lang="en-US" dirty="0" err="1"/>
              <a:t>RefSeq</a:t>
            </a:r>
            <a:r>
              <a:rPr lang="en-US" dirty="0"/>
              <a:t> </a:t>
            </a:r>
            <a:r>
              <a:rPr lang="en-US" dirty="0" err="1"/>
              <a:t>db</a:t>
            </a:r>
            <a:endParaRPr lang="en-US" dirty="0"/>
          </a:p>
        </p:txBody>
      </p:sp>
      <p:sp>
        <p:nvSpPr>
          <p:cNvPr id="8" name="TextBox 7"/>
          <p:cNvSpPr txBox="1"/>
          <p:nvPr/>
        </p:nvSpPr>
        <p:spPr>
          <a:xfrm>
            <a:off x="5041249" y="1540538"/>
            <a:ext cx="351361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MS/MS search: MaxQuant</a:t>
            </a:r>
          </a:p>
          <a:p>
            <a:pPr marL="285750" indent="-285750">
              <a:buFont typeface="Arial" panose="020B0604020202020204" pitchFamily="34" charset="0"/>
              <a:buChar char="•"/>
            </a:pPr>
            <a:r>
              <a:rPr lang="en-US" dirty="0" smtClean="0"/>
              <a:t>Human + mouse </a:t>
            </a:r>
            <a:r>
              <a:rPr lang="en-US" dirty="0" err="1"/>
              <a:t>Uniprot</a:t>
            </a:r>
            <a:r>
              <a:rPr lang="en-US" dirty="0"/>
              <a:t> </a:t>
            </a:r>
            <a:r>
              <a:rPr lang="en-US" dirty="0" err="1" smtClean="0"/>
              <a:t>db</a:t>
            </a:r>
            <a:endParaRPr lang="en-US" dirty="0" smtClean="0"/>
          </a:p>
        </p:txBody>
      </p:sp>
      <p:sp>
        <p:nvSpPr>
          <p:cNvPr id="9" name="TextBox 8"/>
          <p:cNvSpPr txBox="1"/>
          <p:nvPr/>
        </p:nvSpPr>
        <p:spPr>
          <a:xfrm>
            <a:off x="1803949" y="1123950"/>
            <a:ext cx="885179" cy="400110"/>
          </a:xfrm>
          <a:prstGeom prst="rect">
            <a:avLst/>
          </a:prstGeom>
          <a:noFill/>
        </p:spPr>
        <p:txBody>
          <a:bodyPr wrap="none" rtlCol="0">
            <a:spAutoFit/>
          </a:bodyPr>
          <a:lstStyle/>
          <a:p>
            <a:pPr algn="ctr"/>
            <a:r>
              <a:rPr lang="en-US" sz="2000" b="1" dirty="0" smtClean="0"/>
              <a:t>PNNL</a:t>
            </a:r>
            <a:endParaRPr lang="en-US" sz="2000" b="1" dirty="0"/>
          </a:p>
        </p:txBody>
      </p:sp>
      <p:grpSp>
        <p:nvGrpSpPr>
          <p:cNvPr id="26" name="Group 25"/>
          <p:cNvGrpSpPr/>
          <p:nvPr/>
        </p:nvGrpSpPr>
        <p:grpSpPr>
          <a:xfrm>
            <a:off x="149676" y="2395650"/>
            <a:ext cx="4193724" cy="1547700"/>
            <a:chOff x="49130" y="2395650"/>
            <a:chExt cx="4193724" cy="1547700"/>
          </a:xfrm>
        </p:grpSpPr>
        <p:sp>
          <p:nvSpPr>
            <p:cNvPr id="12" name="TextBox 11"/>
            <p:cNvSpPr txBox="1"/>
            <p:nvPr/>
          </p:nvSpPr>
          <p:spPr>
            <a:xfrm>
              <a:off x="49130" y="2395650"/>
              <a:ext cx="1055097" cy="400110"/>
            </a:xfrm>
            <a:prstGeom prst="rect">
              <a:avLst/>
            </a:prstGeom>
            <a:noFill/>
          </p:spPr>
          <p:txBody>
            <a:bodyPr wrap="none" rtlCol="0">
              <a:spAutoFit/>
            </a:bodyPr>
            <a:lstStyle/>
            <a:p>
              <a:r>
                <a:rPr lang="en-US" sz="2000" b="1" dirty="0" smtClean="0"/>
                <a:t>Human</a:t>
              </a:r>
            </a:p>
          </p:txBody>
        </p:sp>
        <p:grpSp>
          <p:nvGrpSpPr>
            <p:cNvPr id="5" name="Group 4"/>
            <p:cNvGrpSpPr/>
            <p:nvPr/>
          </p:nvGrpSpPr>
          <p:grpSpPr>
            <a:xfrm>
              <a:off x="639199" y="2571750"/>
              <a:ext cx="3070107" cy="1371600"/>
              <a:chOff x="533401" y="2571750"/>
              <a:chExt cx="3070107" cy="1371600"/>
            </a:xfrm>
          </p:grpSpPr>
          <p:grpSp>
            <p:nvGrpSpPr>
              <p:cNvPr id="2" name="Group 1"/>
              <p:cNvGrpSpPr/>
              <p:nvPr/>
            </p:nvGrpSpPr>
            <p:grpSpPr>
              <a:xfrm>
                <a:off x="533401" y="2571750"/>
                <a:ext cx="3046662" cy="1371600"/>
                <a:chOff x="533401" y="2571750"/>
                <a:chExt cx="3046662" cy="1371600"/>
              </a:xfrm>
            </p:grpSpPr>
            <p:sp>
              <p:nvSpPr>
                <p:cNvPr id="10" name="Oval 9"/>
                <p:cNvSpPr/>
                <p:nvPr/>
              </p:nvSpPr>
              <p:spPr bwMode="auto">
                <a:xfrm>
                  <a:off x="533401" y="2571750"/>
                  <a:ext cx="2242752" cy="1371600"/>
                </a:xfrm>
                <a:prstGeom prst="ellipse">
                  <a:avLst/>
                </a:prstGeom>
                <a:noFill/>
                <a:ln w="1905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1337311" y="2571750"/>
                  <a:ext cx="2242752" cy="1371600"/>
                </a:xfrm>
                <a:prstGeom prst="ellipse">
                  <a:avLst/>
                </a:prstGeom>
                <a:noFill/>
                <a:ln w="1905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13" name="TextBox 12"/>
              <p:cNvSpPr txBox="1"/>
              <p:nvPr/>
            </p:nvSpPr>
            <p:spPr>
              <a:xfrm>
                <a:off x="609600" y="2903607"/>
                <a:ext cx="825867" cy="707886"/>
              </a:xfrm>
              <a:prstGeom prst="rect">
                <a:avLst/>
              </a:prstGeom>
              <a:noFill/>
            </p:spPr>
            <p:txBody>
              <a:bodyPr wrap="none" rtlCol="0">
                <a:spAutoFit/>
              </a:bodyPr>
              <a:lstStyle/>
              <a:p>
                <a:pPr algn="ctr"/>
                <a:r>
                  <a:rPr lang="en-US" sz="2000" dirty="0" smtClean="0"/>
                  <a:t>7,319</a:t>
                </a:r>
              </a:p>
              <a:p>
                <a:pPr algn="ctr"/>
                <a:r>
                  <a:rPr lang="en-US" sz="2000" dirty="0" smtClean="0"/>
                  <a:t>20%</a:t>
                </a:r>
                <a:endParaRPr lang="en-US" sz="2000" dirty="0"/>
              </a:p>
            </p:txBody>
          </p:sp>
          <p:sp>
            <p:nvSpPr>
              <p:cNvPr id="14" name="TextBox 13"/>
              <p:cNvSpPr txBox="1"/>
              <p:nvPr/>
            </p:nvSpPr>
            <p:spPr>
              <a:xfrm>
                <a:off x="1572465" y="2903607"/>
                <a:ext cx="968535" cy="707886"/>
              </a:xfrm>
              <a:prstGeom prst="rect">
                <a:avLst/>
              </a:prstGeom>
              <a:noFill/>
            </p:spPr>
            <p:txBody>
              <a:bodyPr wrap="none" rtlCol="0">
                <a:spAutoFit/>
              </a:bodyPr>
              <a:lstStyle/>
              <a:p>
                <a:pPr algn="ctr"/>
                <a:r>
                  <a:rPr lang="en-US" sz="2000" dirty="0" smtClean="0"/>
                  <a:t>13,187</a:t>
                </a:r>
              </a:p>
              <a:p>
                <a:pPr algn="ctr"/>
                <a:r>
                  <a:rPr lang="en-US" sz="2000" dirty="0" smtClean="0"/>
                  <a:t>37%</a:t>
                </a:r>
                <a:endParaRPr lang="en-US" sz="2000" dirty="0"/>
              </a:p>
            </p:txBody>
          </p:sp>
          <p:sp>
            <p:nvSpPr>
              <p:cNvPr id="15" name="TextBox 14"/>
              <p:cNvSpPr txBox="1"/>
              <p:nvPr/>
            </p:nvSpPr>
            <p:spPr>
              <a:xfrm>
                <a:off x="2634973" y="2903607"/>
                <a:ext cx="968535" cy="707886"/>
              </a:xfrm>
              <a:prstGeom prst="rect">
                <a:avLst/>
              </a:prstGeom>
              <a:noFill/>
            </p:spPr>
            <p:txBody>
              <a:bodyPr wrap="none" rtlCol="0">
                <a:spAutoFit/>
              </a:bodyPr>
              <a:lstStyle/>
              <a:p>
                <a:pPr algn="ctr"/>
                <a:r>
                  <a:rPr lang="en-US" sz="2000" dirty="0" smtClean="0"/>
                  <a:t>15,597</a:t>
                </a:r>
              </a:p>
              <a:p>
                <a:pPr algn="ctr"/>
                <a:r>
                  <a:rPr lang="en-US" sz="2000" dirty="0" smtClean="0"/>
                  <a:t>43%</a:t>
                </a:r>
                <a:endParaRPr lang="en-US" sz="2000" dirty="0"/>
              </a:p>
            </p:txBody>
          </p:sp>
        </p:grpSp>
        <p:sp>
          <p:nvSpPr>
            <p:cNvPr id="16" name="TextBox 15"/>
            <p:cNvSpPr txBox="1"/>
            <p:nvPr/>
          </p:nvSpPr>
          <p:spPr>
            <a:xfrm>
              <a:off x="3245465" y="2395650"/>
              <a:ext cx="997389" cy="400110"/>
            </a:xfrm>
            <a:prstGeom prst="rect">
              <a:avLst/>
            </a:prstGeom>
            <a:noFill/>
          </p:spPr>
          <p:txBody>
            <a:bodyPr wrap="none" rtlCol="0">
              <a:spAutoFit/>
            </a:bodyPr>
            <a:lstStyle/>
            <a:p>
              <a:r>
                <a:rPr lang="en-US" sz="2000" b="1" dirty="0" smtClean="0"/>
                <a:t>Mouse</a:t>
              </a:r>
              <a:endParaRPr lang="en-US" sz="2000" b="1" dirty="0"/>
            </a:p>
          </p:txBody>
        </p:sp>
      </p:grpSp>
      <p:sp>
        <p:nvSpPr>
          <p:cNvPr id="17" name="TextBox 16"/>
          <p:cNvSpPr txBox="1"/>
          <p:nvPr/>
        </p:nvSpPr>
        <p:spPr>
          <a:xfrm>
            <a:off x="6255277" y="1123950"/>
            <a:ext cx="1085554" cy="400110"/>
          </a:xfrm>
          <a:prstGeom prst="rect">
            <a:avLst/>
          </a:prstGeom>
          <a:noFill/>
        </p:spPr>
        <p:txBody>
          <a:bodyPr wrap="none" rtlCol="0">
            <a:spAutoFit/>
          </a:bodyPr>
          <a:lstStyle/>
          <a:p>
            <a:pPr algn="ctr"/>
            <a:r>
              <a:rPr lang="en-US" sz="2000" b="1" dirty="0" smtClean="0"/>
              <a:t>FHCRC</a:t>
            </a:r>
            <a:endParaRPr lang="en-US" sz="2000" b="1" dirty="0"/>
          </a:p>
        </p:txBody>
      </p:sp>
      <p:grpSp>
        <p:nvGrpSpPr>
          <p:cNvPr id="27" name="Group 26"/>
          <p:cNvGrpSpPr/>
          <p:nvPr/>
        </p:nvGrpSpPr>
        <p:grpSpPr>
          <a:xfrm>
            <a:off x="4680708" y="2395650"/>
            <a:ext cx="4234692" cy="1547700"/>
            <a:chOff x="4376698" y="2395650"/>
            <a:chExt cx="4234692" cy="1547700"/>
          </a:xfrm>
        </p:grpSpPr>
        <p:sp>
          <p:nvSpPr>
            <p:cNvPr id="20" name="TextBox 19"/>
            <p:cNvSpPr txBox="1"/>
            <p:nvPr/>
          </p:nvSpPr>
          <p:spPr>
            <a:xfrm>
              <a:off x="4376698" y="2395650"/>
              <a:ext cx="1055097" cy="400110"/>
            </a:xfrm>
            <a:prstGeom prst="rect">
              <a:avLst/>
            </a:prstGeom>
            <a:noFill/>
          </p:spPr>
          <p:txBody>
            <a:bodyPr wrap="none" rtlCol="0">
              <a:spAutoFit/>
            </a:bodyPr>
            <a:lstStyle/>
            <a:p>
              <a:r>
                <a:rPr lang="en-US" sz="2000" b="1" dirty="0" smtClean="0"/>
                <a:t>Human</a:t>
              </a:r>
            </a:p>
          </p:txBody>
        </p:sp>
        <p:grpSp>
          <p:nvGrpSpPr>
            <p:cNvPr id="6" name="Group 5"/>
            <p:cNvGrpSpPr/>
            <p:nvPr/>
          </p:nvGrpSpPr>
          <p:grpSpPr>
            <a:xfrm>
              <a:off x="4987424" y="2571750"/>
              <a:ext cx="3046662" cy="1371600"/>
              <a:chOff x="4987424" y="2571750"/>
              <a:chExt cx="3046662" cy="1371600"/>
            </a:xfrm>
          </p:grpSpPr>
          <p:grpSp>
            <p:nvGrpSpPr>
              <p:cNvPr id="4" name="Group 3"/>
              <p:cNvGrpSpPr/>
              <p:nvPr/>
            </p:nvGrpSpPr>
            <p:grpSpPr>
              <a:xfrm>
                <a:off x="4987424" y="2571750"/>
                <a:ext cx="3046662" cy="1371600"/>
                <a:chOff x="4987424" y="2571750"/>
                <a:chExt cx="3046662" cy="1371600"/>
              </a:xfrm>
            </p:grpSpPr>
            <p:sp>
              <p:nvSpPr>
                <p:cNvPr id="18" name="Oval 17"/>
                <p:cNvSpPr/>
                <p:nvPr/>
              </p:nvSpPr>
              <p:spPr bwMode="auto">
                <a:xfrm>
                  <a:off x="4987424" y="2571750"/>
                  <a:ext cx="2242752" cy="1371600"/>
                </a:xfrm>
                <a:prstGeom prst="ellipse">
                  <a:avLst/>
                </a:prstGeom>
                <a:noFill/>
                <a:ln w="1905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5791334" y="2571750"/>
                  <a:ext cx="2242752" cy="1371600"/>
                </a:xfrm>
                <a:prstGeom prst="ellipse">
                  <a:avLst/>
                </a:prstGeom>
                <a:noFill/>
                <a:ln w="1905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21" name="TextBox 20"/>
              <p:cNvSpPr txBox="1"/>
              <p:nvPr/>
            </p:nvSpPr>
            <p:spPr>
              <a:xfrm>
                <a:off x="5018862" y="2903607"/>
                <a:ext cx="825867" cy="707886"/>
              </a:xfrm>
              <a:prstGeom prst="rect">
                <a:avLst/>
              </a:prstGeom>
              <a:noFill/>
            </p:spPr>
            <p:txBody>
              <a:bodyPr wrap="none" rtlCol="0">
                <a:spAutoFit/>
              </a:bodyPr>
              <a:lstStyle/>
              <a:p>
                <a:pPr algn="ctr"/>
                <a:r>
                  <a:rPr lang="en-US" sz="2000" dirty="0" smtClean="0"/>
                  <a:t>4,592</a:t>
                </a:r>
              </a:p>
              <a:p>
                <a:pPr algn="ctr"/>
                <a:r>
                  <a:rPr lang="en-US" sz="2000" dirty="0" smtClean="0"/>
                  <a:t>21%</a:t>
                </a:r>
                <a:endParaRPr lang="en-US" sz="2000" dirty="0"/>
              </a:p>
            </p:txBody>
          </p:sp>
          <p:sp>
            <p:nvSpPr>
              <p:cNvPr id="22" name="TextBox 21"/>
              <p:cNvSpPr txBox="1"/>
              <p:nvPr/>
            </p:nvSpPr>
            <p:spPr>
              <a:xfrm>
                <a:off x="6097822" y="2903607"/>
                <a:ext cx="825867" cy="707886"/>
              </a:xfrm>
              <a:prstGeom prst="rect">
                <a:avLst/>
              </a:prstGeom>
              <a:noFill/>
            </p:spPr>
            <p:txBody>
              <a:bodyPr wrap="none" rtlCol="0">
                <a:spAutoFit/>
              </a:bodyPr>
              <a:lstStyle/>
              <a:p>
                <a:pPr algn="ctr"/>
                <a:r>
                  <a:rPr lang="en-US" sz="2000" dirty="0" smtClean="0"/>
                  <a:t>8,171</a:t>
                </a:r>
              </a:p>
              <a:p>
                <a:pPr algn="ctr"/>
                <a:r>
                  <a:rPr lang="en-US" sz="2000" dirty="0" smtClean="0"/>
                  <a:t>37%</a:t>
                </a:r>
                <a:endParaRPr lang="en-US" sz="2000" dirty="0"/>
              </a:p>
            </p:txBody>
          </p:sp>
          <p:sp>
            <p:nvSpPr>
              <p:cNvPr id="23" name="TextBox 22"/>
              <p:cNvSpPr txBox="1"/>
              <p:nvPr/>
            </p:nvSpPr>
            <p:spPr>
              <a:xfrm>
                <a:off x="7163590" y="2903607"/>
                <a:ext cx="825867" cy="707886"/>
              </a:xfrm>
              <a:prstGeom prst="rect">
                <a:avLst/>
              </a:prstGeom>
              <a:noFill/>
            </p:spPr>
            <p:txBody>
              <a:bodyPr wrap="none" rtlCol="0">
                <a:spAutoFit/>
              </a:bodyPr>
              <a:lstStyle/>
              <a:p>
                <a:pPr algn="ctr"/>
                <a:r>
                  <a:rPr lang="en-US" sz="2000" dirty="0" smtClean="0"/>
                  <a:t>9,109</a:t>
                </a:r>
              </a:p>
              <a:p>
                <a:pPr algn="ctr"/>
                <a:r>
                  <a:rPr lang="en-US" sz="2000" dirty="0" smtClean="0"/>
                  <a:t>42%</a:t>
                </a:r>
                <a:endParaRPr lang="en-US" sz="2000" dirty="0"/>
              </a:p>
            </p:txBody>
          </p:sp>
        </p:grpSp>
        <p:sp>
          <p:nvSpPr>
            <p:cNvPr id="24" name="TextBox 23"/>
            <p:cNvSpPr txBox="1"/>
            <p:nvPr/>
          </p:nvSpPr>
          <p:spPr>
            <a:xfrm>
              <a:off x="7614001" y="2395650"/>
              <a:ext cx="997389" cy="400110"/>
            </a:xfrm>
            <a:prstGeom prst="rect">
              <a:avLst/>
            </a:prstGeom>
            <a:noFill/>
          </p:spPr>
          <p:txBody>
            <a:bodyPr wrap="none" rtlCol="0">
              <a:spAutoFit/>
            </a:bodyPr>
            <a:lstStyle/>
            <a:p>
              <a:r>
                <a:rPr lang="en-US" sz="2000" b="1" dirty="0" smtClean="0"/>
                <a:t>Mouse</a:t>
              </a:r>
              <a:endParaRPr lang="en-US" sz="2000" b="1" dirty="0"/>
            </a:p>
          </p:txBody>
        </p:sp>
      </p:grpSp>
      <p:sp>
        <p:nvSpPr>
          <p:cNvPr id="25" name="TextBox 24"/>
          <p:cNvSpPr txBox="1"/>
          <p:nvPr/>
        </p:nvSpPr>
        <p:spPr>
          <a:xfrm>
            <a:off x="346710" y="4302264"/>
            <a:ext cx="8450580"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While the peptide numbers varied with the two search engines, the proportion of mouse and human IDs were very similar.</a:t>
            </a:r>
            <a:endParaRPr lang="en-US" sz="2000" b="1" dirty="0"/>
          </a:p>
        </p:txBody>
      </p:sp>
    </p:spTree>
    <p:extLst>
      <p:ext uri="{BB962C8B-B14F-4D97-AF65-F5344CB8AC3E}">
        <p14:creationId xmlns:p14="http://schemas.microsoft.com/office/powerpoint/2010/main" val="3014574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603522" y="1323424"/>
            <a:ext cx="1607820" cy="1143130"/>
          </a:xfrm>
          <a:prstGeom prst="ellipse">
            <a:avLst/>
          </a:prstGeom>
          <a:noFill/>
          <a:ln w="1905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 name="Oval 3"/>
          <p:cNvSpPr/>
          <p:nvPr/>
        </p:nvSpPr>
        <p:spPr bwMode="auto">
          <a:xfrm>
            <a:off x="2407432" y="1323424"/>
            <a:ext cx="1607820" cy="1143130"/>
          </a:xfrm>
          <a:prstGeom prst="ellipse">
            <a:avLst/>
          </a:prstGeom>
          <a:noFill/>
          <a:ln w="1905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6" name="TextBox 5"/>
          <p:cNvSpPr txBox="1"/>
          <p:nvPr/>
        </p:nvSpPr>
        <p:spPr>
          <a:xfrm>
            <a:off x="803303" y="1571824"/>
            <a:ext cx="800219" cy="646331"/>
          </a:xfrm>
          <a:prstGeom prst="rect">
            <a:avLst/>
          </a:prstGeom>
          <a:noFill/>
        </p:spPr>
        <p:txBody>
          <a:bodyPr wrap="none" rtlCol="0">
            <a:spAutoFit/>
          </a:bodyPr>
          <a:lstStyle/>
          <a:p>
            <a:r>
              <a:rPr lang="en-US" dirty="0" smtClean="0"/>
              <a:t>PNNL</a:t>
            </a:r>
          </a:p>
          <a:p>
            <a:r>
              <a:rPr lang="en-US" dirty="0" smtClean="0"/>
              <a:t>7,319</a:t>
            </a:r>
            <a:endParaRPr lang="en-US" dirty="0"/>
          </a:p>
        </p:txBody>
      </p:sp>
      <p:sp>
        <p:nvSpPr>
          <p:cNvPr id="7" name="TextBox 6"/>
          <p:cNvSpPr txBox="1"/>
          <p:nvPr/>
        </p:nvSpPr>
        <p:spPr>
          <a:xfrm>
            <a:off x="4014144" y="1571824"/>
            <a:ext cx="992579" cy="646331"/>
          </a:xfrm>
          <a:prstGeom prst="rect">
            <a:avLst/>
          </a:prstGeom>
          <a:noFill/>
        </p:spPr>
        <p:txBody>
          <a:bodyPr wrap="none" rtlCol="0">
            <a:spAutoFit/>
          </a:bodyPr>
          <a:lstStyle/>
          <a:p>
            <a:r>
              <a:rPr lang="en-US" dirty="0" smtClean="0"/>
              <a:t>FHCRC</a:t>
            </a:r>
          </a:p>
          <a:p>
            <a:r>
              <a:rPr lang="en-US" dirty="0" smtClean="0"/>
              <a:t>4,592</a:t>
            </a:r>
            <a:endParaRPr lang="en-US" dirty="0"/>
          </a:p>
        </p:txBody>
      </p:sp>
      <p:sp>
        <p:nvSpPr>
          <p:cNvPr id="8" name="TextBox 7"/>
          <p:cNvSpPr txBox="1"/>
          <p:nvPr/>
        </p:nvSpPr>
        <p:spPr>
          <a:xfrm>
            <a:off x="2426402" y="1710323"/>
            <a:ext cx="761747" cy="369332"/>
          </a:xfrm>
          <a:prstGeom prst="rect">
            <a:avLst/>
          </a:prstGeom>
          <a:noFill/>
        </p:spPr>
        <p:txBody>
          <a:bodyPr wrap="none" rtlCol="0">
            <a:spAutoFit/>
          </a:bodyPr>
          <a:lstStyle/>
          <a:p>
            <a:r>
              <a:rPr lang="en-US" dirty="0" smtClean="0"/>
              <a:t>3,996</a:t>
            </a:r>
            <a:endParaRPr lang="en-US" dirty="0"/>
          </a:p>
        </p:txBody>
      </p:sp>
      <p:sp>
        <p:nvSpPr>
          <p:cNvPr id="9" name="TextBox 8"/>
          <p:cNvSpPr txBox="1"/>
          <p:nvPr/>
        </p:nvSpPr>
        <p:spPr>
          <a:xfrm>
            <a:off x="1636016" y="1729373"/>
            <a:ext cx="761747" cy="369332"/>
          </a:xfrm>
          <a:prstGeom prst="rect">
            <a:avLst/>
          </a:prstGeom>
          <a:noFill/>
        </p:spPr>
        <p:txBody>
          <a:bodyPr wrap="none" rtlCol="0">
            <a:spAutoFit/>
          </a:bodyPr>
          <a:lstStyle/>
          <a:p>
            <a:r>
              <a:rPr lang="en-US" dirty="0" smtClean="0"/>
              <a:t>3,323</a:t>
            </a:r>
            <a:endParaRPr lang="en-US" dirty="0"/>
          </a:p>
        </p:txBody>
      </p:sp>
      <p:sp>
        <p:nvSpPr>
          <p:cNvPr id="10" name="TextBox 9"/>
          <p:cNvSpPr txBox="1"/>
          <p:nvPr/>
        </p:nvSpPr>
        <p:spPr>
          <a:xfrm>
            <a:off x="3327496" y="1729373"/>
            <a:ext cx="569387" cy="369332"/>
          </a:xfrm>
          <a:prstGeom prst="rect">
            <a:avLst/>
          </a:prstGeom>
          <a:noFill/>
        </p:spPr>
        <p:txBody>
          <a:bodyPr wrap="none" rtlCol="0">
            <a:spAutoFit/>
          </a:bodyPr>
          <a:lstStyle/>
          <a:p>
            <a:r>
              <a:rPr lang="en-US" dirty="0" smtClean="0"/>
              <a:t>596</a:t>
            </a:r>
            <a:endParaRPr lang="en-US" dirty="0"/>
          </a:p>
        </p:txBody>
      </p:sp>
      <p:sp>
        <p:nvSpPr>
          <p:cNvPr id="11" name="TextBox 10"/>
          <p:cNvSpPr txBox="1"/>
          <p:nvPr/>
        </p:nvSpPr>
        <p:spPr>
          <a:xfrm>
            <a:off x="0" y="0"/>
            <a:ext cx="9144000" cy="1200329"/>
          </a:xfrm>
          <a:prstGeom prst="rect">
            <a:avLst/>
          </a:prstGeom>
          <a:noFill/>
        </p:spPr>
        <p:txBody>
          <a:bodyPr wrap="square" rtlCol="0">
            <a:spAutoFit/>
          </a:bodyPr>
          <a:lstStyle/>
          <a:p>
            <a:pPr algn="ctr"/>
            <a:r>
              <a:rPr lang="en-US" sz="2400" b="1" dirty="0" smtClean="0">
                <a:solidFill>
                  <a:schemeClr val="bg1"/>
                </a:solidFill>
              </a:rPr>
              <a:t>Data </a:t>
            </a:r>
            <a:r>
              <a:rPr lang="en-US" sz="2400" b="1" dirty="0">
                <a:solidFill>
                  <a:schemeClr val="bg1"/>
                </a:solidFill>
              </a:rPr>
              <a:t>were </a:t>
            </a:r>
            <a:r>
              <a:rPr lang="en-US" sz="2400" b="1" dirty="0" smtClean="0">
                <a:solidFill>
                  <a:schemeClr val="bg1"/>
                </a:solidFill>
              </a:rPr>
              <a:t>stringently filtered to remove peptides mapping to spectra that gave IDs in both the mouse and human databases. </a:t>
            </a:r>
            <a:endParaRPr lang="en-US" sz="2400" dirty="0">
              <a:solidFill>
                <a:schemeClr val="bg1"/>
              </a:solidFill>
            </a:endParaRPr>
          </a:p>
        </p:txBody>
      </p:sp>
      <p:sp>
        <p:nvSpPr>
          <p:cNvPr id="12" name="TextBox 11"/>
          <p:cNvSpPr txBox="1"/>
          <p:nvPr/>
        </p:nvSpPr>
        <p:spPr>
          <a:xfrm>
            <a:off x="1573604" y="3147988"/>
            <a:ext cx="2467343" cy="369332"/>
          </a:xfrm>
          <a:prstGeom prst="rect">
            <a:avLst/>
          </a:prstGeom>
          <a:noFill/>
        </p:spPr>
        <p:txBody>
          <a:bodyPr wrap="none" rtlCol="0">
            <a:spAutoFit/>
          </a:bodyPr>
          <a:lstStyle/>
          <a:p>
            <a:pPr algn="ctr"/>
            <a:r>
              <a:rPr lang="en-US" dirty="0" smtClean="0"/>
              <a:t>3,337 human peptides</a:t>
            </a:r>
            <a:endParaRPr lang="en-US" dirty="0"/>
          </a:p>
        </p:txBody>
      </p:sp>
      <p:sp>
        <p:nvSpPr>
          <p:cNvPr id="13" name="Down Arrow 12"/>
          <p:cNvSpPr/>
          <p:nvPr/>
        </p:nvSpPr>
        <p:spPr bwMode="auto">
          <a:xfrm>
            <a:off x="2574865" y="2615324"/>
            <a:ext cx="464820" cy="47244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124200" y="2567285"/>
            <a:ext cx="2066591" cy="461665"/>
          </a:xfrm>
          <a:prstGeom prst="rect">
            <a:avLst/>
          </a:prstGeom>
          <a:noFill/>
        </p:spPr>
        <p:txBody>
          <a:bodyPr wrap="none" rtlCol="0">
            <a:spAutoFit/>
          </a:bodyPr>
          <a:lstStyle/>
          <a:p>
            <a:pPr algn="ctr"/>
            <a:r>
              <a:rPr lang="en-US" sz="2400" b="1" dirty="0" smtClean="0"/>
              <a:t>Spectra filter</a:t>
            </a:r>
            <a:endParaRPr lang="en-US" sz="2400" b="1" dirty="0"/>
          </a:p>
        </p:txBody>
      </p:sp>
      <p:cxnSp>
        <p:nvCxnSpPr>
          <p:cNvPr id="17" name="Straight Arrow Connector 16"/>
          <p:cNvCxnSpPr/>
          <p:nvPr/>
        </p:nvCxnSpPr>
        <p:spPr bwMode="auto">
          <a:xfrm flipH="1">
            <a:off x="2805030" y="3486150"/>
            <a:ext cx="4491" cy="478303"/>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5415265" y="2280226"/>
            <a:ext cx="2890535"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MS/MS </a:t>
            </a:r>
            <a:r>
              <a:rPr lang="en-US" dirty="0"/>
              <a:t>search: MaxQuant</a:t>
            </a:r>
          </a:p>
          <a:p>
            <a:pPr marL="285750" indent="-285750">
              <a:buFont typeface="Arial" panose="020B0604020202020204" pitchFamily="34" charset="0"/>
              <a:buChar char="•"/>
            </a:pPr>
            <a:r>
              <a:rPr lang="en-US" dirty="0" smtClean="0"/>
              <a:t>human </a:t>
            </a:r>
            <a:r>
              <a:rPr lang="en-US" dirty="0" err="1" smtClean="0"/>
              <a:t>Uniprot</a:t>
            </a:r>
            <a:r>
              <a:rPr lang="en-US" dirty="0" smtClean="0"/>
              <a:t> </a:t>
            </a:r>
            <a:r>
              <a:rPr lang="en-US" dirty="0" err="1"/>
              <a:t>db</a:t>
            </a:r>
            <a:endParaRPr lang="en-US" dirty="0"/>
          </a:p>
          <a:p>
            <a:pPr marL="285750" indent="-285750">
              <a:buFont typeface="Arial" panose="020B0604020202020204" pitchFamily="34" charset="0"/>
              <a:buChar char="•"/>
            </a:pPr>
            <a:r>
              <a:rPr lang="en-US" dirty="0" smtClean="0"/>
              <a:t>mouse </a:t>
            </a:r>
            <a:r>
              <a:rPr lang="en-US" dirty="0" err="1"/>
              <a:t>Uniprot</a:t>
            </a:r>
            <a:r>
              <a:rPr lang="en-US" dirty="0"/>
              <a:t> </a:t>
            </a:r>
            <a:r>
              <a:rPr lang="en-US" dirty="0" err="1" smtClean="0"/>
              <a:t>db</a:t>
            </a:r>
            <a:endParaRPr lang="en-US" dirty="0"/>
          </a:p>
        </p:txBody>
      </p:sp>
      <p:sp>
        <p:nvSpPr>
          <p:cNvPr id="16" name="Rectangle 15"/>
          <p:cNvSpPr/>
          <p:nvPr/>
        </p:nvSpPr>
        <p:spPr>
          <a:xfrm>
            <a:off x="483175" y="4629150"/>
            <a:ext cx="4648200" cy="338554"/>
          </a:xfrm>
          <a:prstGeom prst="rect">
            <a:avLst/>
          </a:prstGeom>
        </p:spPr>
        <p:txBody>
          <a:bodyPr wrap="square">
            <a:spAutoFit/>
          </a:bodyPr>
          <a:lstStyle/>
          <a:p>
            <a:pPr algn="ctr" fontAlgn="base">
              <a:spcBef>
                <a:spcPct val="0"/>
              </a:spcBef>
              <a:spcAft>
                <a:spcPct val="0"/>
              </a:spcAft>
            </a:pPr>
            <a:r>
              <a:rPr lang="en-US" sz="1600" dirty="0" smtClean="0"/>
              <a:t>572 </a:t>
            </a:r>
            <a:r>
              <a:rPr lang="en-US" sz="1600" dirty="0"/>
              <a:t>proteins (60%) have ≥ 2 unique peptides</a:t>
            </a:r>
            <a:r>
              <a:rPr lang="en-US" sz="1600" dirty="0" smtClean="0"/>
              <a:t>.</a:t>
            </a:r>
            <a:endParaRPr lang="en-US" sz="1600" dirty="0"/>
          </a:p>
        </p:txBody>
      </p:sp>
      <p:sp>
        <p:nvSpPr>
          <p:cNvPr id="20" name="TextBox 19"/>
          <p:cNvSpPr txBox="1"/>
          <p:nvPr/>
        </p:nvSpPr>
        <p:spPr>
          <a:xfrm>
            <a:off x="962962" y="4074353"/>
            <a:ext cx="3688627" cy="461665"/>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400" b="1" dirty="0"/>
              <a:t>951 human </a:t>
            </a:r>
            <a:r>
              <a:rPr lang="en-US" sz="2400" b="1" dirty="0" smtClean="0"/>
              <a:t>proteins!!</a:t>
            </a:r>
            <a:endParaRPr lang="en-US" sz="2400" b="1" dirty="0"/>
          </a:p>
        </p:txBody>
      </p:sp>
    </p:spTree>
    <p:extLst>
      <p:ext uri="{BB962C8B-B14F-4D97-AF65-F5344CB8AC3E}">
        <p14:creationId xmlns:p14="http://schemas.microsoft.com/office/powerpoint/2010/main" val="2208445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510540" y="4242277"/>
            <a:ext cx="8122920"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We hypothesize </a:t>
            </a:r>
            <a:r>
              <a:rPr lang="en-US" sz="2000" b="1" dirty="0"/>
              <a:t>that extracellular </a:t>
            </a:r>
            <a:r>
              <a:rPr lang="en-US" sz="2000" b="1" dirty="0" smtClean="0"/>
              <a:t>vesicles are the primary origin of human proteins observed in the mouse plasma. </a:t>
            </a:r>
            <a:endParaRPr lang="en-US" sz="2000" b="1" dirty="0"/>
          </a:p>
        </p:txBody>
      </p:sp>
      <p:graphicFrame>
        <p:nvGraphicFramePr>
          <p:cNvPr id="2" name="Table 1"/>
          <p:cNvGraphicFramePr>
            <a:graphicFrameLocks noGrp="1"/>
          </p:cNvGraphicFramePr>
          <p:nvPr>
            <p:extLst>
              <p:ext uri="{D42A27DB-BD31-4B8C-83A1-F6EECF244321}">
                <p14:modId xmlns:p14="http://schemas.microsoft.com/office/powerpoint/2010/main" val="2388971168"/>
              </p:ext>
            </p:extLst>
          </p:nvPr>
        </p:nvGraphicFramePr>
        <p:xfrm>
          <a:off x="152400" y="1433382"/>
          <a:ext cx="4336830" cy="2205168"/>
        </p:xfrm>
        <a:graphic>
          <a:graphicData uri="http://schemas.openxmlformats.org/drawingml/2006/table">
            <a:tbl>
              <a:tblPr firstRow="1">
                <a:tableStyleId>{3C2FFA5D-87B4-456A-9821-1D502468CF0F}</a:tableStyleId>
              </a:tblPr>
              <a:tblGrid>
                <a:gridCol w="2572696">
                  <a:extLst>
                    <a:ext uri="{9D8B030D-6E8A-4147-A177-3AD203B41FA5}">
                      <a16:colId xmlns:a16="http://schemas.microsoft.com/office/drawing/2014/main" xmlns="" val="103462560"/>
                    </a:ext>
                  </a:extLst>
                </a:gridCol>
                <a:gridCol w="646652">
                  <a:extLst>
                    <a:ext uri="{9D8B030D-6E8A-4147-A177-3AD203B41FA5}">
                      <a16:colId xmlns:a16="http://schemas.microsoft.com/office/drawing/2014/main" xmlns="" val="503497174"/>
                    </a:ext>
                  </a:extLst>
                </a:gridCol>
                <a:gridCol w="1117482">
                  <a:extLst>
                    <a:ext uri="{9D8B030D-6E8A-4147-A177-3AD203B41FA5}">
                      <a16:colId xmlns:a16="http://schemas.microsoft.com/office/drawing/2014/main" xmlns="" val="2365658990"/>
                    </a:ext>
                  </a:extLst>
                </a:gridCol>
              </a:tblGrid>
              <a:tr h="551292">
                <a:tc>
                  <a:txBody>
                    <a:bodyPr/>
                    <a:lstStyle/>
                    <a:p>
                      <a:pPr algn="l" fontAlgn="b"/>
                      <a:r>
                        <a:rPr lang="en-US" sz="1600" u="none" strike="noStrike" dirty="0">
                          <a:effectLst/>
                        </a:rPr>
                        <a:t>GO Cellular Component</a:t>
                      </a:r>
                      <a:endParaRPr lang="en-US" sz="1600" b="0" i="0" u="none" strike="noStrike" dirty="0">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gene count</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FDR</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3258721466"/>
                  </a:ext>
                </a:extLst>
              </a:tr>
              <a:tr h="275646">
                <a:tc>
                  <a:txBody>
                    <a:bodyPr/>
                    <a:lstStyle/>
                    <a:p>
                      <a:pPr algn="l" fontAlgn="b"/>
                      <a:r>
                        <a:rPr lang="en-US" sz="1600" u="none" strike="noStrike">
                          <a:effectLst/>
                        </a:rPr>
                        <a:t>extracellular exosome</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533</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7.64E-234</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2664483735"/>
                  </a:ext>
                </a:extLst>
              </a:tr>
              <a:tr h="275646">
                <a:tc>
                  <a:txBody>
                    <a:bodyPr/>
                    <a:lstStyle/>
                    <a:p>
                      <a:pPr algn="l" fontAlgn="b"/>
                      <a:r>
                        <a:rPr lang="en-US" sz="1600" u="none" strike="noStrike">
                          <a:effectLst/>
                        </a:rPr>
                        <a:t>extracellular vesicle</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534</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7.64E-234</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2587992150"/>
                  </a:ext>
                </a:extLst>
              </a:tr>
              <a:tr h="275646">
                <a:tc>
                  <a:txBody>
                    <a:bodyPr/>
                    <a:lstStyle/>
                    <a:p>
                      <a:pPr algn="l" fontAlgn="b"/>
                      <a:r>
                        <a:rPr lang="en-US" sz="1600" u="none" strike="noStrike">
                          <a:effectLst/>
                        </a:rPr>
                        <a:t>membrane-bounded vesicle</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547</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9.14E-200</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3928170714"/>
                  </a:ext>
                </a:extLst>
              </a:tr>
              <a:tr h="275646">
                <a:tc>
                  <a:txBody>
                    <a:bodyPr/>
                    <a:lstStyle/>
                    <a:p>
                      <a:pPr algn="l" fontAlgn="b"/>
                      <a:r>
                        <a:rPr lang="en-US" sz="1600" u="none" strike="noStrike">
                          <a:effectLst/>
                        </a:rPr>
                        <a:t>vesicle</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548</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5.77E-194</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343666776"/>
                  </a:ext>
                </a:extLst>
              </a:tr>
              <a:tr h="275646">
                <a:tc>
                  <a:txBody>
                    <a:bodyPr/>
                    <a:lstStyle/>
                    <a:p>
                      <a:pPr algn="l" fontAlgn="b"/>
                      <a:r>
                        <a:rPr lang="en-US" sz="1600" u="none" strike="noStrike" dirty="0">
                          <a:effectLst/>
                        </a:rPr>
                        <a:t>extracellular region part</a:t>
                      </a:r>
                      <a:endParaRPr lang="en-US" sz="1600" b="0" i="0" u="none" strike="noStrike" dirty="0">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555</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2.46E-192</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1626803590"/>
                  </a:ext>
                </a:extLst>
              </a:tr>
              <a:tr h="275646">
                <a:tc>
                  <a:txBody>
                    <a:bodyPr/>
                    <a:lstStyle/>
                    <a:p>
                      <a:pPr algn="l" fontAlgn="b"/>
                      <a:r>
                        <a:rPr lang="en-US" sz="1600" u="none" strike="noStrike">
                          <a:effectLst/>
                        </a:rPr>
                        <a:t>more…</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420274614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19671752"/>
              </p:ext>
            </p:extLst>
          </p:nvPr>
        </p:nvGraphicFramePr>
        <p:xfrm>
          <a:off x="4651908" y="1433382"/>
          <a:ext cx="4263324" cy="2205168"/>
        </p:xfrm>
        <a:graphic>
          <a:graphicData uri="http://schemas.openxmlformats.org/drawingml/2006/table">
            <a:tbl>
              <a:tblPr firstRow="1">
                <a:tableStyleId>{3C2FFA5D-87B4-456A-9821-1D502468CF0F}</a:tableStyleId>
              </a:tblPr>
              <a:tblGrid>
                <a:gridCol w="2499190">
                  <a:extLst>
                    <a:ext uri="{9D8B030D-6E8A-4147-A177-3AD203B41FA5}">
                      <a16:colId xmlns:a16="http://schemas.microsoft.com/office/drawing/2014/main" xmlns="" val="414671762"/>
                    </a:ext>
                  </a:extLst>
                </a:gridCol>
                <a:gridCol w="882067">
                  <a:extLst>
                    <a:ext uri="{9D8B030D-6E8A-4147-A177-3AD203B41FA5}">
                      <a16:colId xmlns:a16="http://schemas.microsoft.com/office/drawing/2014/main" xmlns="" val="2656117882"/>
                    </a:ext>
                  </a:extLst>
                </a:gridCol>
                <a:gridCol w="882067">
                  <a:extLst>
                    <a:ext uri="{9D8B030D-6E8A-4147-A177-3AD203B41FA5}">
                      <a16:colId xmlns:a16="http://schemas.microsoft.com/office/drawing/2014/main" xmlns="" val="4232876768"/>
                    </a:ext>
                  </a:extLst>
                </a:gridCol>
              </a:tblGrid>
              <a:tr h="551292">
                <a:tc>
                  <a:txBody>
                    <a:bodyPr/>
                    <a:lstStyle/>
                    <a:p>
                      <a:pPr algn="l" fontAlgn="b"/>
                      <a:r>
                        <a:rPr lang="en-US" sz="1600" u="none" strike="noStrike">
                          <a:effectLst/>
                        </a:rPr>
                        <a:t>GO Molecular Function</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gene count</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FDR</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2322517274"/>
                  </a:ext>
                </a:extLst>
              </a:tr>
              <a:tr h="275646">
                <a:tc>
                  <a:txBody>
                    <a:bodyPr/>
                    <a:lstStyle/>
                    <a:p>
                      <a:pPr algn="l" fontAlgn="b"/>
                      <a:r>
                        <a:rPr lang="en-US" sz="1600" u="none" strike="noStrike">
                          <a:effectLst/>
                        </a:rPr>
                        <a:t>RNA binding</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216</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7.69E-52</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1370095230"/>
                  </a:ext>
                </a:extLst>
              </a:tr>
              <a:tr h="275646">
                <a:tc>
                  <a:txBody>
                    <a:bodyPr/>
                    <a:lstStyle/>
                    <a:p>
                      <a:pPr algn="l" fontAlgn="b"/>
                      <a:r>
                        <a:rPr lang="en-US" sz="1600" u="none" strike="noStrike" dirty="0">
                          <a:effectLst/>
                        </a:rPr>
                        <a:t>poly(A) RNA binding</a:t>
                      </a:r>
                      <a:endParaRPr lang="en-US" sz="1600" b="0" i="0" u="none" strike="noStrike" dirty="0">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185</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1.52E-51</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817743981"/>
                  </a:ext>
                </a:extLst>
              </a:tr>
              <a:tr h="275646">
                <a:tc>
                  <a:txBody>
                    <a:bodyPr/>
                    <a:lstStyle/>
                    <a:p>
                      <a:pPr algn="l" fontAlgn="b"/>
                      <a:r>
                        <a:rPr lang="en-US" sz="1600" u="none" strike="noStrike">
                          <a:effectLst/>
                        </a:rPr>
                        <a:t>protein binding</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383</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3.92E-41</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1200393317"/>
                  </a:ext>
                </a:extLst>
              </a:tr>
              <a:tr h="275646">
                <a:tc>
                  <a:txBody>
                    <a:bodyPr/>
                    <a:lstStyle/>
                    <a:p>
                      <a:pPr algn="l" fontAlgn="b"/>
                      <a:r>
                        <a:rPr lang="en-US" sz="1600" u="none" strike="noStrike">
                          <a:effectLst/>
                        </a:rPr>
                        <a:t>binding</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612</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3.52E-27</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4016521327"/>
                  </a:ext>
                </a:extLst>
              </a:tr>
              <a:tr h="275646">
                <a:tc>
                  <a:txBody>
                    <a:bodyPr/>
                    <a:lstStyle/>
                    <a:p>
                      <a:pPr algn="l" fontAlgn="b"/>
                      <a:r>
                        <a:rPr lang="en-US" sz="1600" u="none" strike="noStrike">
                          <a:effectLst/>
                        </a:rPr>
                        <a:t>peptidase regulator activity</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55</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ctr" fontAlgn="b"/>
                      <a:r>
                        <a:rPr lang="en-US" sz="1600" u="none" strike="noStrike">
                          <a:effectLst/>
                        </a:rPr>
                        <a:t>2.69E-25</a:t>
                      </a:r>
                      <a:endParaRPr lang="en-US" sz="1600" b="0" i="0" u="none" strike="noStrike">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28998831"/>
                  </a:ext>
                </a:extLst>
              </a:tr>
              <a:tr h="275646">
                <a:tc>
                  <a:txBody>
                    <a:bodyPr/>
                    <a:lstStyle/>
                    <a:p>
                      <a:pPr algn="l" fontAlgn="b"/>
                      <a:r>
                        <a:rPr lang="en-US" sz="1600" u="none" strike="noStrike">
                          <a:effectLst/>
                        </a:rPr>
                        <a:t>more…</a:t>
                      </a:r>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782" marR="13782" marT="13782"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13782" marR="13782" marT="13782" marB="0" anchor="b"/>
                </a:tc>
                <a:extLst>
                  <a:ext uri="{0D108BD9-81ED-4DB2-BD59-A6C34878D82A}">
                    <a16:rowId xmlns:a16="http://schemas.microsoft.com/office/drawing/2014/main" xmlns="" val="1955346831"/>
                  </a:ext>
                </a:extLst>
              </a:tr>
            </a:tbl>
          </a:graphicData>
        </a:graphic>
      </p:graphicFrame>
      <p:sp>
        <p:nvSpPr>
          <p:cNvPr id="7" name="TextBox 6"/>
          <p:cNvSpPr txBox="1"/>
          <p:nvPr/>
        </p:nvSpPr>
        <p:spPr>
          <a:xfrm>
            <a:off x="30847" y="0"/>
            <a:ext cx="9082307" cy="954107"/>
          </a:xfrm>
          <a:prstGeom prst="rect">
            <a:avLst/>
          </a:prstGeom>
          <a:noFill/>
        </p:spPr>
        <p:txBody>
          <a:bodyPr wrap="square" rtlCol="0">
            <a:spAutoFit/>
          </a:bodyPr>
          <a:lstStyle/>
          <a:p>
            <a:pPr algn="ctr"/>
            <a:r>
              <a:rPr lang="en-US" sz="2800" b="1" dirty="0" smtClean="0">
                <a:solidFill>
                  <a:schemeClr val="bg1"/>
                </a:solidFill>
              </a:rPr>
              <a:t>The human proteins in PDX plasma are enriched for </a:t>
            </a:r>
            <a:r>
              <a:rPr lang="en-US" sz="2800" b="1" dirty="0">
                <a:solidFill>
                  <a:schemeClr val="bg1"/>
                </a:solidFill>
              </a:rPr>
              <a:t>extracellular </a:t>
            </a:r>
            <a:r>
              <a:rPr lang="en-US" sz="2800" b="1" dirty="0" smtClean="0">
                <a:solidFill>
                  <a:schemeClr val="bg1"/>
                </a:solidFill>
              </a:rPr>
              <a:t>vesicles </a:t>
            </a:r>
            <a:r>
              <a:rPr lang="en-US" sz="2800" b="1" dirty="0">
                <a:solidFill>
                  <a:schemeClr val="bg1"/>
                </a:solidFill>
              </a:rPr>
              <a:t>and RNA binding </a:t>
            </a:r>
            <a:r>
              <a:rPr lang="en-US" sz="2800" b="1" dirty="0" smtClean="0">
                <a:solidFill>
                  <a:schemeClr val="bg1"/>
                </a:solidFill>
              </a:rPr>
              <a:t>proteins.</a:t>
            </a:r>
            <a:endParaRPr lang="en-US" sz="2800" b="1" dirty="0">
              <a:solidFill>
                <a:schemeClr val="bg1"/>
              </a:solidFill>
            </a:endParaRPr>
          </a:p>
        </p:txBody>
      </p:sp>
    </p:spTree>
    <p:extLst>
      <p:ext uri="{BB962C8B-B14F-4D97-AF65-F5344CB8AC3E}">
        <p14:creationId xmlns:p14="http://schemas.microsoft.com/office/powerpoint/2010/main" val="3340112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96" y="0"/>
            <a:ext cx="8957208" cy="1384995"/>
          </a:xfrm>
          <a:prstGeom prst="rect">
            <a:avLst/>
          </a:prstGeom>
          <a:noFill/>
        </p:spPr>
        <p:txBody>
          <a:bodyPr wrap="square" rtlCol="0">
            <a:spAutoFit/>
          </a:bodyPr>
          <a:lstStyle/>
          <a:p>
            <a:pPr algn="ctr"/>
            <a:r>
              <a:rPr lang="en-US" sz="2800" b="1" dirty="0" smtClean="0">
                <a:solidFill>
                  <a:schemeClr val="bg1"/>
                </a:solidFill>
              </a:rPr>
              <a:t>Consistent with this </a:t>
            </a:r>
            <a:r>
              <a:rPr lang="en-US" sz="2800" b="1" dirty="0" smtClean="0">
                <a:solidFill>
                  <a:schemeClr val="bg1"/>
                </a:solidFill>
              </a:rPr>
              <a:t>hypothesis, we compared our data with an extracellular vesicle (EV) data set generated from the NCI-60 </a:t>
            </a:r>
            <a:r>
              <a:rPr lang="en-US" sz="2800" b="1" dirty="0">
                <a:solidFill>
                  <a:schemeClr val="bg1"/>
                </a:solidFill>
              </a:rPr>
              <a:t>cell </a:t>
            </a:r>
            <a:r>
              <a:rPr lang="en-US" sz="2800" b="1" dirty="0" smtClean="0">
                <a:solidFill>
                  <a:schemeClr val="bg1"/>
                </a:solidFill>
              </a:rPr>
              <a:t>line collection. </a:t>
            </a:r>
            <a:endParaRPr lang="en-US" sz="2800" dirty="0">
              <a:solidFill>
                <a:schemeClr val="bg1"/>
              </a:solidFill>
            </a:endParaRPr>
          </a:p>
        </p:txBody>
      </p:sp>
      <p:sp>
        <p:nvSpPr>
          <p:cNvPr id="11" name="TextBox 10"/>
          <p:cNvSpPr txBox="1"/>
          <p:nvPr/>
        </p:nvSpPr>
        <p:spPr>
          <a:xfrm>
            <a:off x="708661" y="4135219"/>
            <a:ext cx="7726679"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83% of the human proteins identified the PDX plasma have also been identified in purified EVs from the NCI-60 cell lines.</a:t>
            </a:r>
            <a:endParaRPr lang="en-US" sz="2000" b="1" dirty="0"/>
          </a:p>
        </p:txBody>
      </p:sp>
      <p:grpSp>
        <p:nvGrpSpPr>
          <p:cNvPr id="2" name="Group 1"/>
          <p:cNvGrpSpPr/>
          <p:nvPr/>
        </p:nvGrpSpPr>
        <p:grpSpPr>
          <a:xfrm>
            <a:off x="331998" y="1894988"/>
            <a:ext cx="8480004" cy="1514962"/>
            <a:chOff x="173585" y="1894988"/>
            <a:chExt cx="8480004" cy="1514962"/>
          </a:xfrm>
        </p:grpSpPr>
        <p:sp>
          <p:nvSpPr>
            <p:cNvPr id="4" name="Oval 3"/>
            <p:cNvSpPr/>
            <p:nvPr/>
          </p:nvSpPr>
          <p:spPr>
            <a:xfrm>
              <a:off x="3382067" y="1894988"/>
              <a:ext cx="2556500" cy="15149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Oval 4"/>
            <p:cNvSpPr/>
            <p:nvPr/>
          </p:nvSpPr>
          <p:spPr>
            <a:xfrm>
              <a:off x="2757459" y="2117498"/>
              <a:ext cx="1533899" cy="106994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Box 5"/>
            <p:cNvSpPr txBox="1"/>
            <p:nvPr/>
          </p:nvSpPr>
          <p:spPr>
            <a:xfrm>
              <a:off x="173585" y="2298526"/>
              <a:ext cx="2595582" cy="707886"/>
            </a:xfrm>
            <a:prstGeom prst="rect">
              <a:avLst/>
            </a:prstGeom>
            <a:noFill/>
          </p:spPr>
          <p:txBody>
            <a:bodyPr wrap="none" rtlCol="0">
              <a:spAutoFit/>
            </a:bodyPr>
            <a:lstStyle/>
            <a:p>
              <a:pPr algn="ctr"/>
              <a:r>
                <a:rPr lang="en-US" sz="2000" b="1" dirty="0" smtClean="0"/>
                <a:t>EDRN PDX proteins</a:t>
              </a:r>
            </a:p>
            <a:p>
              <a:pPr algn="ctr"/>
              <a:r>
                <a:rPr lang="en-US" sz="2000" b="1" dirty="0" smtClean="0"/>
                <a:t>(951)</a:t>
              </a:r>
              <a:endParaRPr lang="en-US" sz="2000" b="1" dirty="0"/>
            </a:p>
          </p:txBody>
        </p:sp>
        <p:sp>
          <p:nvSpPr>
            <p:cNvPr id="7" name="TextBox 6"/>
            <p:cNvSpPr txBox="1"/>
            <p:nvPr/>
          </p:nvSpPr>
          <p:spPr>
            <a:xfrm>
              <a:off x="2812680" y="2452414"/>
              <a:ext cx="612668" cy="400110"/>
            </a:xfrm>
            <a:prstGeom prst="rect">
              <a:avLst/>
            </a:prstGeom>
            <a:noFill/>
          </p:spPr>
          <p:txBody>
            <a:bodyPr wrap="none" rtlCol="0">
              <a:spAutoFit/>
            </a:bodyPr>
            <a:lstStyle/>
            <a:p>
              <a:r>
                <a:rPr lang="en-US" sz="2000" dirty="0" smtClean="0"/>
                <a:t>164</a:t>
              </a:r>
              <a:endParaRPr lang="en-US" sz="2000" dirty="0"/>
            </a:p>
          </p:txBody>
        </p:sp>
        <p:sp>
          <p:nvSpPr>
            <p:cNvPr id="8" name="TextBox 7"/>
            <p:cNvSpPr txBox="1"/>
            <p:nvPr/>
          </p:nvSpPr>
          <p:spPr>
            <a:xfrm>
              <a:off x="3513506" y="2452414"/>
              <a:ext cx="612668" cy="400110"/>
            </a:xfrm>
            <a:prstGeom prst="rect">
              <a:avLst/>
            </a:prstGeom>
            <a:noFill/>
          </p:spPr>
          <p:txBody>
            <a:bodyPr wrap="none" rtlCol="0">
              <a:spAutoFit/>
            </a:bodyPr>
            <a:lstStyle/>
            <a:p>
              <a:r>
                <a:rPr lang="en-US" sz="2000" b="1" dirty="0" smtClean="0"/>
                <a:t>787</a:t>
              </a:r>
              <a:endParaRPr lang="en-US" sz="2000" b="1" dirty="0"/>
            </a:p>
          </p:txBody>
        </p:sp>
        <p:sp>
          <p:nvSpPr>
            <p:cNvPr id="9" name="TextBox 8"/>
            <p:cNvSpPr txBox="1"/>
            <p:nvPr/>
          </p:nvSpPr>
          <p:spPr>
            <a:xfrm>
              <a:off x="4609832" y="2452414"/>
              <a:ext cx="825867" cy="400110"/>
            </a:xfrm>
            <a:prstGeom prst="rect">
              <a:avLst/>
            </a:prstGeom>
            <a:noFill/>
          </p:spPr>
          <p:txBody>
            <a:bodyPr wrap="none" rtlCol="0">
              <a:spAutoFit/>
            </a:bodyPr>
            <a:lstStyle/>
            <a:p>
              <a:r>
                <a:rPr lang="en-US" sz="2000" dirty="0" smtClean="0"/>
                <a:t>5,227</a:t>
              </a:r>
              <a:endParaRPr lang="en-US" sz="2000" dirty="0"/>
            </a:p>
          </p:txBody>
        </p:sp>
        <p:sp>
          <p:nvSpPr>
            <p:cNvPr id="10" name="TextBox 9"/>
            <p:cNvSpPr txBox="1"/>
            <p:nvPr/>
          </p:nvSpPr>
          <p:spPr>
            <a:xfrm>
              <a:off x="6003589" y="2298526"/>
              <a:ext cx="2492990" cy="707886"/>
            </a:xfrm>
            <a:prstGeom prst="rect">
              <a:avLst/>
            </a:prstGeom>
            <a:noFill/>
          </p:spPr>
          <p:txBody>
            <a:bodyPr wrap="none" rtlCol="0">
              <a:spAutoFit/>
            </a:bodyPr>
            <a:lstStyle/>
            <a:p>
              <a:pPr algn="ctr"/>
              <a:r>
                <a:rPr lang="en-US" sz="2000" b="1" dirty="0" smtClean="0"/>
                <a:t>NCI-60 EV proteins</a:t>
              </a:r>
            </a:p>
            <a:p>
              <a:pPr algn="ctr"/>
              <a:r>
                <a:rPr lang="en-US" sz="2000" b="1" dirty="0" smtClean="0"/>
                <a:t>(6,014)</a:t>
              </a:r>
              <a:endParaRPr lang="en-US" sz="2000" b="1" dirty="0"/>
            </a:p>
          </p:txBody>
        </p:sp>
        <p:sp>
          <p:nvSpPr>
            <p:cNvPr id="14" name="Rectangle 13"/>
            <p:cNvSpPr/>
            <p:nvPr/>
          </p:nvSpPr>
          <p:spPr>
            <a:xfrm>
              <a:off x="5846579" y="2948285"/>
              <a:ext cx="2807010" cy="400110"/>
            </a:xfrm>
            <a:prstGeom prst="rect">
              <a:avLst/>
            </a:prstGeom>
          </p:spPr>
          <p:txBody>
            <a:bodyPr wrap="square">
              <a:spAutoFit/>
            </a:bodyPr>
            <a:lstStyle/>
            <a:p>
              <a:pPr algn="ctr"/>
              <a:r>
                <a:rPr lang="en-US" sz="1000" dirty="0" err="1"/>
                <a:t>Oncotarget</a:t>
              </a:r>
              <a:r>
                <a:rPr lang="en-US" sz="1000" dirty="0"/>
                <a:t>. 2016 Dec 27; 7(52): 86999–87015, PMCID: PMC5341331</a:t>
              </a:r>
            </a:p>
          </p:txBody>
        </p:sp>
      </p:grpSp>
    </p:spTree>
    <p:extLst>
      <p:ext uri="{BB962C8B-B14F-4D97-AF65-F5344CB8AC3E}">
        <p14:creationId xmlns:p14="http://schemas.microsoft.com/office/powerpoint/2010/main" val="1027818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26937"/>
            <a:ext cx="9144000" cy="954107"/>
          </a:xfrm>
          <a:prstGeom prst="rect">
            <a:avLst/>
          </a:prstGeom>
          <a:noFill/>
        </p:spPr>
        <p:txBody>
          <a:bodyPr wrap="square" rtlCol="0">
            <a:spAutoFit/>
          </a:bodyPr>
          <a:lstStyle/>
          <a:p>
            <a:pPr algn="ctr"/>
            <a:r>
              <a:rPr lang="en-US" sz="2800" b="1" dirty="0">
                <a:solidFill>
                  <a:schemeClr val="bg1"/>
                </a:solidFill>
              </a:rPr>
              <a:t>T</a:t>
            </a:r>
            <a:r>
              <a:rPr lang="en-US" sz="2800" b="1" dirty="0" smtClean="0">
                <a:solidFill>
                  <a:schemeClr val="bg1"/>
                </a:solidFill>
              </a:rPr>
              <a:t>he 164 proteins not previously identified in EVs may also be EV proteins.</a:t>
            </a:r>
            <a:endParaRPr lang="en-US" sz="2800" dirty="0">
              <a:solidFill>
                <a:schemeClr val="bg1"/>
              </a:solidFill>
            </a:endParaRPr>
          </a:p>
        </p:txBody>
      </p:sp>
      <p:sp>
        <p:nvSpPr>
          <p:cNvPr id="14" name="Oval 13"/>
          <p:cNvSpPr/>
          <p:nvPr/>
        </p:nvSpPr>
        <p:spPr>
          <a:xfrm>
            <a:off x="3506013" y="1369533"/>
            <a:ext cx="2556500" cy="15149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p:cNvSpPr/>
          <p:nvPr/>
        </p:nvSpPr>
        <p:spPr>
          <a:xfrm>
            <a:off x="2881405" y="1592043"/>
            <a:ext cx="1533899" cy="106994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TextBox 24"/>
          <p:cNvSpPr txBox="1"/>
          <p:nvPr/>
        </p:nvSpPr>
        <p:spPr>
          <a:xfrm>
            <a:off x="597291" y="1773071"/>
            <a:ext cx="1996060" cy="707886"/>
          </a:xfrm>
          <a:prstGeom prst="rect">
            <a:avLst/>
          </a:prstGeom>
          <a:noFill/>
        </p:spPr>
        <p:txBody>
          <a:bodyPr wrap="none" rtlCol="0">
            <a:spAutoFit/>
          </a:bodyPr>
          <a:lstStyle/>
          <a:p>
            <a:pPr algn="ctr"/>
            <a:r>
              <a:rPr lang="en-US" sz="2000" b="1" dirty="0" smtClean="0"/>
              <a:t>EDRN proteins</a:t>
            </a:r>
          </a:p>
          <a:p>
            <a:pPr algn="ctr"/>
            <a:r>
              <a:rPr lang="en-US" sz="2000" b="1" dirty="0" smtClean="0"/>
              <a:t>(951)</a:t>
            </a:r>
            <a:endParaRPr lang="en-US" sz="2000" b="1" dirty="0"/>
          </a:p>
        </p:txBody>
      </p:sp>
      <p:sp>
        <p:nvSpPr>
          <p:cNvPr id="26" name="TextBox 25"/>
          <p:cNvSpPr txBox="1"/>
          <p:nvPr/>
        </p:nvSpPr>
        <p:spPr>
          <a:xfrm>
            <a:off x="2892016" y="1926959"/>
            <a:ext cx="612668" cy="400110"/>
          </a:xfrm>
          <a:prstGeom prst="rect">
            <a:avLst/>
          </a:prstGeom>
          <a:noFill/>
        </p:spPr>
        <p:txBody>
          <a:bodyPr wrap="none" rtlCol="0">
            <a:spAutoFit/>
          </a:bodyPr>
          <a:lstStyle/>
          <a:p>
            <a:r>
              <a:rPr lang="en-US" sz="2000" dirty="0" smtClean="0"/>
              <a:t>164</a:t>
            </a:r>
            <a:endParaRPr lang="en-US" sz="2000" dirty="0"/>
          </a:p>
        </p:txBody>
      </p:sp>
      <p:sp>
        <p:nvSpPr>
          <p:cNvPr id="27" name="TextBox 26"/>
          <p:cNvSpPr txBox="1"/>
          <p:nvPr/>
        </p:nvSpPr>
        <p:spPr>
          <a:xfrm>
            <a:off x="3637452" y="1926959"/>
            <a:ext cx="612668" cy="400110"/>
          </a:xfrm>
          <a:prstGeom prst="rect">
            <a:avLst/>
          </a:prstGeom>
          <a:noFill/>
        </p:spPr>
        <p:txBody>
          <a:bodyPr wrap="none" rtlCol="0">
            <a:spAutoFit/>
          </a:bodyPr>
          <a:lstStyle/>
          <a:p>
            <a:r>
              <a:rPr lang="en-US" sz="2000" dirty="0" smtClean="0"/>
              <a:t>787</a:t>
            </a:r>
            <a:endParaRPr lang="en-US" sz="2000" dirty="0"/>
          </a:p>
        </p:txBody>
      </p:sp>
      <p:sp>
        <p:nvSpPr>
          <p:cNvPr id="28" name="TextBox 27"/>
          <p:cNvSpPr txBox="1"/>
          <p:nvPr/>
        </p:nvSpPr>
        <p:spPr>
          <a:xfrm>
            <a:off x="4733778" y="1926959"/>
            <a:ext cx="825867" cy="400110"/>
          </a:xfrm>
          <a:prstGeom prst="rect">
            <a:avLst/>
          </a:prstGeom>
          <a:noFill/>
        </p:spPr>
        <p:txBody>
          <a:bodyPr wrap="none" rtlCol="0">
            <a:spAutoFit/>
          </a:bodyPr>
          <a:lstStyle/>
          <a:p>
            <a:r>
              <a:rPr lang="en-US" sz="2000" dirty="0" smtClean="0"/>
              <a:t>5,227</a:t>
            </a:r>
            <a:endParaRPr lang="en-US" sz="2000" dirty="0"/>
          </a:p>
        </p:txBody>
      </p:sp>
      <p:sp>
        <p:nvSpPr>
          <p:cNvPr id="29" name="TextBox 28"/>
          <p:cNvSpPr txBox="1"/>
          <p:nvPr/>
        </p:nvSpPr>
        <p:spPr>
          <a:xfrm>
            <a:off x="6127535" y="1773071"/>
            <a:ext cx="2492990" cy="707886"/>
          </a:xfrm>
          <a:prstGeom prst="rect">
            <a:avLst/>
          </a:prstGeom>
          <a:noFill/>
        </p:spPr>
        <p:txBody>
          <a:bodyPr wrap="none" rtlCol="0">
            <a:spAutoFit/>
          </a:bodyPr>
          <a:lstStyle/>
          <a:p>
            <a:pPr algn="ctr"/>
            <a:r>
              <a:rPr lang="en-US" sz="2000" b="1" dirty="0" smtClean="0"/>
              <a:t>NCI-60 EV proteins</a:t>
            </a:r>
          </a:p>
          <a:p>
            <a:pPr algn="ctr"/>
            <a:r>
              <a:rPr lang="en-US" sz="2000" b="1" dirty="0" smtClean="0"/>
              <a:t>(6,014)</a:t>
            </a:r>
            <a:endParaRPr lang="en-US" sz="2000" b="1" dirty="0"/>
          </a:p>
        </p:txBody>
      </p:sp>
      <p:graphicFrame>
        <p:nvGraphicFramePr>
          <p:cNvPr id="6" name="Table 5"/>
          <p:cNvGraphicFramePr>
            <a:graphicFrameLocks noGrp="1"/>
          </p:cNvGraphicFramePr>
          <p:nvPr>
            <p:extLst>
              <p:ext uri="{D42A27DB-BD31-4B8C-83A1-F6EECF244321}">
                <p14:modId xmlns:p14="http://schemas.microsoft.com/office/powerpoint/2010/main" val="2614297057"/>
              </p:ext>
            </p:extLst>
          </p:nvPr>
        </p:nvGraphicFramePr>
        <p:xfrm>
          <a:off x="1138901" y="3028564"/>
          <a:ext cx="4118899" cy="1993016"/>
        </p:xfrm>
        <a:graphic>
          <a:graphicData uri="http://schemas.openxmlformats.org/drawingml/2006/table">
            <a:tbl>
              <a:tblPr firstRow="1">
                <a:tableStyleId>{3C2FFA5D-87B4-456A-9821-1D502468CF0F}</a:tableStyleId>
              </a:tblPr>
              <a:tblGrid>
                <a:gridCol w="2524487">
                  <a:extLst>
                    <a:ext uri="{9D8B030D-6E8A-4147-A177-3AD203B41FA5}">
                      <a16:colId xmlns:a16="http://schemas.microsoft.com/office/drawing/2014/main" xmlns="" val="3328485484"/>
                    </a:ext>
                  </a:extLst>
                </a:gridCol>
                <a:gridCol w="797206">
                  <a:extLst>
                    <a:ext uri="{9D8B030D-6E8A-4147-A177-3AD203B41FA5}">
                      <a16:colId xmlns:a16="http://schemas.microsoft.com/office/drawing/2014/main" xmlns="" val="974333809"/>
                    </a:ext>
                  </a:extLst>
                </a:gridCol>
                <a:gridCol w="797206">
                  <a:extLst>
                    <a:ext uri="{9D8B030D-6E8A-4147-A177-3AD203B41FA5}">
                      <a16:colId xmlns:a16="http://schemas.microsoft.com/office/drawing/2014/main" xmlns="" val="1073162700"/>
                    </a:ext>
                  </a:extLst>
                </a:gridCol>
              </a:tblGrid>
              <a:tr h="498254">
                <a:tc>
                  <a:txBody>
                    <a:bodyPr/>
                    <a:lstStyle/>
                    <a:p>
                      <a:pPr algn="l" fontAlgn="b"/>
                      <a:r>
                        <a:rPr lang="en-US" sz="1400" u="none" strike="noStrike">
                          <a:effectLst/>
                        </a:rPr>
                        <a:t>GO Cellular Component</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gene count</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dirty="0">
                          <a:effectLst/>
                        </a:rPr>
                        <a:t>FDR</a:t>
                      </a:r>
                      <a:endParaRPr lang="en-US" sz="1400" b="0" i="0" u="none" strike="noStrike" dirty="0">
                        <a:solidFill>
                          <a:srgbClr val="000000"/>
                        </a:solidFill>
                        <a:effectLst/>
                        <a:latin typeface="Calibri" panose="020F0502020204030204" pitchFamily="34" charset="0"/>
                      </a:endParaRPr>
                    </a:p>
                  </a:txBody>
                  <a:tcPr marL="12456" marR="12456" marT="12456" marB="0" anchor="b"/>
                </a:tc>
                <a:extLst>
                  <a:ext uri="{0D108BD9-81ED-4DB2-BD59-A6C34878D82A}">
                    <a16:rowId xmlns:a16="http://schemas.microsoft.com/office/drawing/2014/main" xmlns="" val="1953527298"/>
                  </a:ext>
                </a:extLst>
              </a:tr>
              <a:tr h="249127">
                <a:tc>
                  <a:txBody>
                    <a:bodyPr/>
                    <a:lstStyle/>
                    <a:p>
                      <a:pPr algn="l" fontAlgn="b"/>
                      <a:r>
                        <a:rPr lang="en-US" sz="1400" u="none" strike="noStrike" dirty="0">
                          <a:effectLst/>
                        </a:rPr>
                        <a:t>extracellular space</a:t>
                      </a:r>
                      <a:endParaRPr lang="en-US" sz="1400" b="0" i="0" u="none" strike="noStrike" dirty="0">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55</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6.41E-25</a:t>
                      </a:r>
                      <a:endParaRPr lang="en-US" sz="1400" b="0" i="0" u="none" strike="noStrike">
                        <a:solidFill>
                          <a:srgbClr val="000000"/>
                        </a:solidFill>
                        <a:effectLst/>
                        <a:latin typeface="Calibri" panose="020F0502020204030204" pitchFamily="34" charset="0"/>
                      </a:endParaRPr>
                    </a:p>
                  </a:txBody>
                  <a:tcPr marL="12456" marR="12456" marT="12456" marB="0" anchor="b"/>
                </a:tc>
                <a:extLst>
                  <a:ext uri="{0D108BD9-81ED-4DB2-BD59-A6C34878D82A}">
                    <a16:rowId xmlns:a16="http://schemas.microsoft.com/office/drawing/2014/main" xmlns="" val="3187993249"/>
                  </a:ext>
                </a:extLst>
              </a:tr>
              <a:tr h="249127">
                <a:tc>
                  <a:txBody>
                    <a:bodyPr/>
                    <a:lstStyle/>
                    <a:p>
                      <a:pPr algn="l" fontAlgn="b"/>
                      <a:r>
                        <a:rPr lang="en-US" sz="1400" u="none" strike="noStrike">
                          <a:effectLst/>
                        </a:rPr>
                        <a:t>extracellular region part</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89</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6.41E-25</a:t>
                      </a:r>
                      <a:endParaRPr lang="en-US" sz="1400" b="0" i="0" u="none" strike="noStrike">
                        <a:solidFill>
                          <a:srgbClr val="000000"/>
                        </a:solidFill>
                        <a:effectLst/>
                        <a:latin typeface="Calibri" panose="020F0502020204030204" pitchFamily="34" charset="0"/>
                      </a:endParaRPr>
                    </a:p>
                  </a:txBody>
                  <a:tcPr marL="12456" marR="12456" marT="12456" marB="0" anchor="b"/>
                </a:tc>
                <a:extLst>
                  <a:ext uri="{0D108BD9-81ED-4DB2-BD59-A6C34878D82A}">
                    <a16:rowId xmlns:a16="http://schemas.microsoft.com/office/drawing/2014/main" xmlns="" val="2771006194"/>
                  </a:ext>
                </a:extLst>
              </a:tr>
              <a:tr h="249127">
                <a:tc>
                  <a:txBody>
                    <a:bodyPr/>
                    <a:lstStyle/>
                    <a:p>
                      <a:pPr algn="l" fontAlgn="b"/>
                      <a:r>
                        <a:rPr lang="en-US" sz="1400" u="none" strike="noStrike">
                          <a:effectLst/>
                        </a:rPr>
                        <a:t>extracellular exosome</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78</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6.41E-25</a:t>
                      </a:r>
                      <a:endParaRPr lang="en-US" sz="1400" b="0" i="0" u="none" strike="noStrike">
                        <a:solidFill>
                          <a:srgbClr val="000000"/>
                        </a:solidFill>
                        <a:effectLst/>
                        <a:latin typeface="Calibri" panose="020F0502020204030204" pitchFamily="34" charset="0"/>
                      </a:endParaRPr>
                    </a:p>
                  </a:txBody>
                  <a:tcPr marL="12456" marR="12456" marT="12456" marB="0" anchor="b"/>
                </a:tc>
                <a:extLst>
                  <a:ext uri="{0D108BD9-81ED-4DB2-BD59-A6C34878D82A}">
                    <a16:rowId xmlns:a16="http://schemas.microsoft.com/office/drawing/2014/main" xmlns="" val="21241167"/>
                  </a:ext>
                </a:extLst>
              </a:tr>
              <a:tr h="249127">
                <a:tc>
                  <a:txBody>
                    <a:bodyPr/>
                    <a:lstStyle/>
                    <a:p>
                      <a:pPr algn="l" fontAlgn="b"/>
                      <a:r>
                        <a:rPr lang="en-US" sz="1400" u="none" strike="noStrike">
                          <a:effectLst/>
                        </a:rPr>
                        <a:t>membrane-bounded vesicle</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81</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2.35E-21</a:t>
                      </a:r>
                      <a:endParaRPr lang="en-US" sz="1400" b="0" i="0" u="none" strike="noStrike">
                        <a:solidFill>
                          <a:srgbClr val="000000"/>
                        </a:solidFill>
                        <a:effectLst/>
                        <a:latin typeface="Calibri" panose="020F0502020204030204" pitchFamily="34" charset="0"/>
                      </a:endParaRPr>
                    </a:p>
                  </a:txBody>
                  <a:tcPr marL="12456" marR="12456" marT="12456" marB="0" anchor="b"/>
                </a:tc>
                <a:extLst>
                  <a:ext uri="{0D108BD9-81ED-4DB2-BD59-A6C34878D82A}">
                    <a16:rowId xmlns:a16="http://schemas.microsoft.com/office/drawing/2014/main" xmlns="" val="2792652573"/>
                  </a:ext>
                </a:extLst>
              </a:tr>
              <a:tr h="249127">
                <a:tc>
                  <a:txBody>
                    <a:bodyPr/>
                    <a:lstStyle/>
                    <a:p>
                      <a:pPr algn="l" fontAlgn="b"/>
                      <a:r>
                        <a:rPr lang="en-US" sz="1400" u="none" strike="noStrike">
                          <a:effectLst/>
                        </a:rPr>
                        <a:t>blood microparticle</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ctr" fontAlgn="b"/>
                      <a:r>
                        <a:rPr lang="en-US" sz="1400" u="none" strike="noStrike">
                          <a:effectLst/>
                        </a:rPr>
                        <a:t>2.35E-21</a:t>
                      </a:r>
                      <a:endParaRPr lang="en-US" sz="1400" b="0" i="0" u="none" strike="noStrike">
                        <a:solidFill>
                          <a:srgbClr val="000000"/>
                        </a:solidFill>
                        <a:effectLst/>
                        <a:latin typeface="Calibri" panose="020F0502020204030204" pitchFamily="34" charset="0"/>
                      </a:endParaRPr>
                    </a:p>
                  </a:txBody>
                  <a:tcPr marL="12456" marR="12456" marT="12456" marB="0" anchor="b"/>
                </a:tc>
                <a:extLst>
                  <a:ext uri="{0D108BD9-81ED-4DB2-BD59-A6C34878D82A}">
                    <a16:rowId xmlns:a16="http://schemas.microsoft.com/office/drawing/2014/main" xmlns="" val="310112837"/>
                  </a:ext>
                </a:extLst>
              </a:tr>
              <a:tr h="249127">
                <a:tc>
                  <a:txBody>
                    <a:bodyPr/>
                    <a:lstStyle/>
                    <a:p>
                      <a:pPr algn="l" fontAlgn="b"/>
                      <a:r>
                        <a:rPr lang="en-US" sz="1400" u="none" strike="noStrike">
                          <a:effectLst/>
                        </a:rPr>
                        <a:t>more…</a:t>
                      </a:r>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12456" marR="12456" marT="12456"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12456" marR="12456" marT="12456" marB="0" anchor="b"/>
                </a:tc>
                <a:extLst>
                  <a:ext uri="{0D108BD9-81ED-4DB2-BD59-A6C34878D82A}">
                    <a16:rowId xmlns:a16="http://schemas.microsoft.com/office/drawing/2014/main" xmlns="" val="3870594499"/>
                  </a:ext>
                </a:extLst>
              </a:tr>
            </a:tbl>
          </a:graphicData>
        </a:graphic>
      </p:graphicFrame>
      <p:cxnSp>
        <p:nvCxnSpPr>
          <p:cNvPr id="8" name="Straight Arrow Connector 7"/>
          <p:cNvCxnSpPr/>
          <p:nvPr/>
        </p:nvCxnSpPr>
        <p:spPr bwMode="auto">
          <a:xfrm>
            <a:off x="3187529" y="2327069"/>
            <a:ext cx="21642" cy="701495"/>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29908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bodyPr>
          <a:lstStyle/>
          <a:p>
            <a:pPr algn="ctr" fontAlgn="base">
              <a:spcBef>
                <a:spcPct val="0"/>
              </a:spcBef>
              <a:spcAft>
                <a:spcPct val="0"/>
              </a:spcAft>
            </a:pPr>
            <a:r>
              <a:rPr lang="en-US" sz="2400" b="1" dirty="0" smtClean="0">
                <a:solidFill>
                  <a:schemeClr val="bg1"/>
                </a:solidFill>
              </a:rPr>
              <a:t>Our clinical </a:t>
            </a:r>
            <a:r>
              <a:rPr lang="en-US" sz="2400" b="1" dirty="0">
                <a:solidFill>
                  <a:schemeClr val="bg1"/>
                </a:solidFill>
              </a:rPr>
              <a:t>goal </a:t>
            </a:r>
            <a:r>
              <a:rPr lang="en-US" sz="2400" b="1" dirty="0" smtClean="0">
                <a:solidFill>
                  <a:schemeClr val="bg1"/>
                </a:solidFill>
              </a:rPr>
              <a:t>is </a:t>
            </a:r>
            <a:r>
              <a:rPr lang="en-US" sz="2400" b="1" dirty="0">
                <a:solidFill>
                  <a:schemeClr val="bg1"/>
                </a:solidFill>
              </a:rPr>
              <a:t>to identify a blood-based biomarker that could be used in conjunction with mammography to improve sensitivity and specificity.</a:t>
            </a:r>
          </a:p>
        </p:txBody>
      </p:sp>
      <p:sp>
        <p:nvSpPr>
          <p:cNvPr id="5" name="TextBox 4"/>
          <p:cNvSpPr txBox="1"/>
          <p:nvPr/>
        </p:nvSpPr>
        <p:spPr>
          <a:xfrm>
            <a:off x="342915" y="4086820"/>
            <a:ext cx="8458169" cy="923330"/>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b="1" dirty="0" smtClean="0"/>
              <a:t>This hypothetical </a:t>
            </a:r>
            <a:r>
              <a:rPr lang="en-US" b="1" dirty="0"/>
              <a:t>biomarker would </a:t>
            </a:r>
            <a:r>
              <a:rPr lang="en-US" b="1" dirty="0" smtClean="0"/>
              <a:t>be impactful by </a:t>
            </a:r>
            <a:r>
              <a:rPr lang="en-US" b="1" dirty="0"/>
              <a:t>detecting treatable cancers missed by mammography </a:t>
            </a:r>
            <a:r>
              <a:rPr lang="en-US" b="1" dirty="0" smtClean="0"/>
              <a:t>(mortality</a:t>
            </a:r>
            <a:r>
              <a:rPr lang="en-US" b="1" dirty="0"/>
              <a:t>), and by allowing patients to avoid unnecessary </a:t>
            </a:r>
            <a:r>
              <a:rPr lang="en-US" b="1" dirty="0" smtClean="0"/>
              <a:t>procedures </a:t>
            </a:r>
            <a:r>
              <a:rPr lang="en-US" b="1" dirty="0"/>
              <a:t>for benign </a:t>
            </a:r>
            <a:r>
              <a:rPr lang="en-US" b="1" dirty="0" smtClean="0"/>
              <a:t>disease (morbidity).</a:t>
            </a:r>
            <a:endParaRPr lang="en-US" b="1" dirty="0"/>
          </a:p>
        </p:txBody>
      </p:sp>
      <p:grpSp>
        <p:nvGrpSpPr>
          <p:cNvPr id="8" name="Group 7"/>
          <p:cNvGrpSpPr/>
          <p:nvPr/>
        </p:nvGrpSpPr>
        <p:grpSpPr>
          <a:xfrm>
            <a:off x="541542" y="1276350"/>
            <a:ext cx="8060916" cy="2667000"/>
            <a:chOff x="685800" y="880320"/>
            <a:chExt cx="8060916" cy="2667000"/>
          </a:xfrm>
        </p:grpSpPr>
        <p:sp>
          <p:nvSpPr>
            <p:cNvPr id="3" name="TextBox 2"/>
            <p:cNvSpPr txBox="1"/>
            <p:nvPr/>
          </p:nvSpPr>
          <p:spPr>
            <a:xfrm>
              <a:off x="3541054" y="1144297"/>
              <a:ext cx="5205662" cy="2139047"/>
            </a:xfrm>
            <a:prstGeom prst="rect">
              <a:avLst/>
            </a:prstGeom>
            <a:noFill/>
          </p:spPr>
          <p:txBody>
            <a:bodyPr wrap="square" rtlCol="0">
              <a:spAutoFit/>
            </a:bodyPr>
            <a:lstStyle/>
            <a:p>
              <a:pPr>
                <a:spcAft>
                  <a:spcPts val="600"/>
                </a:spcAft>
              </a:pPr>
              <a:r>
                <a:rPr lang="en-US" b="1" u="sng" dirty="0" smtClean="0"/>
                <a:t>Limitations of Mammography</a:t>
              </a:r>
              <a:endParaRPr lang="en-US" b="1" u="sng" dirty="0"/>
            </a:p>
            <a:p>
              <a:pPr marL="569913" indent="-168275">
                <a:spcAft>
                  <a:spcPts val="1200"/>
                </a:spcAft>
                <a:buFont typeface="Arial" panose="020B0604020202020204" pitchFamily="34" charset="0"/>
                <a:buChar char="•"/>
              </a:pPr>
              <a:r>
                <a:rPr lang="en-US" u="sng" dirty="0"/>
                <a:t>S</a:t>
              </a:r>
              <a:r>
                <a:rPr lang="en-US" u="sng" dirty="0" smtClean="0"/>
                <a:t>pecificity</a:t>
              </a:r>
              <a:r>
                <a:rPr lang="en-US" dirty="0" smtClean="0"/>
                <a:t> of </a:t>
              </a:r>
              <a:r>
                <a:rPr lang="en-US" dirty="0"/>
                <a:t>mammography for distinguishing benign </a:t>
              </a:r>
              <a:r>
                <a:rPr lang="en-US" i="1" dirty="0"/>
                <a:t>vs</a:t>
              </a:r>
              <a:r>
                <a:rPr lang="en-US" dirty="0"/>
                <a:t>. cancerous </a:t>
              </a:r>
              <a:r>
                <a:rPr lang="en-US" dirty="0" smtClean="0"/>
                <a:t>lesions</a:t>
              </a:r>
            </a:p>
            <a:p>
              <a:pPr marL="569913" indent="-168275">
                <a:spcAft>
                  <a:spcPts val="1200"/>
                </a:spcAft>
                <a:buFont typeface="Arial" panose="020B0604020202020204" pitchFamily="34" charset="0"/>
                <a:buChar char="•"/>
              </a:pPr>
              <a:r>
                <a:rPr lang="en-US" u="sng" dirty="0"/>
                <a:t>S</a:t>
              </a:r>
              <a:r>
                <a:rPr lang="en-US" u="sng" dirty="0" smtClean="0"/>
                <a:t>ensitivity</a:t>
              </a:r>
              <a:r>
                <a:rPr lang="en-US" dirty="0" smtClean="0"/>
                <a:t> </a:t>
              </a:r>
              <a:r>
                <a:rPr lang="en-US" dirty="0"/>
                <a:t>of mammography in some patient populations (e.g. </a:t>
              </a:r>
              <a:r>
                <a:rPr lang="en-US" dirty="0" smtClean="0"/>
                <a:t>dense breasts)</a:t>
              </a:r>
            </a:p>
            <a:p>
              <a:pPr marL="569913" indent="-168275">
                <a:spcAft>
                  <a:spcPts val="1200"/>
                </a:spcAft>
                <a:buFont typeface="Arial" panose="020B0604020202020204" pitchFamily="34" charset="0"/>
                <a:buChar char="•"/>
              </a:pPr>
              <a:r>
                <a:rPr lang="en-US" u="sng" dirty="0"/>
                <a:t>O</a:t>
              </a:r>
              <a:r>
                <a:rPr lang="en-US" u="sng" dirty="0" smtClean="0"/>
                <a:t>ver-diagnosis</a:t>
              </a:r>
              <a:r>
                <a:rPr lang="en-US" dirty="0" smtClean="0"/>
                <a:t> </a:t>
              </a:r>
              <a:r>
                <a:rPr lang="en-US" dirty="0"/>
                <a:t>(e.g. some </a:t>
              </a:r>
              <a:r>
                <a:rPr lang="en-US" dirty="0" smtClean="0"/>
                <a:t>DCIS).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80320"/>
              <a:ext cx="2667000" cy="2667000"/>
            </a:xfrm>
            <a:prstGeom prst="rect">
              <a:avLst/>
            </a:prstGeom>
          </p:spPr>
        </p:pic>
      </p:grpSp>
    </p:spTree>
    <p:extLst>
      <p:ext uri="{BB962C8B-B14F-4D97-AF65-F5344CB8AC3E}">
        <p14:creationId xmlns:p14="http://schemas.microsoft.com/office/powerpoint/2010/main" val="141438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937"/>
            <a:ext cx="9144000" cy="523220"/>
          </a:xfrm>
          <a:prstGeom prst="rect">
            <a:avLst/>
          </a:prstGeom>
          <a:noFill/>
        </p:spPr>
        <p:txBody>
          <a:bodyPr wrap="square" rtlCol="0">
            <a:spAutoFit/>
          </a:bodyPr>
          <a:lstStyle/>
          <a:p>
            <a:pPr algn="ctr"/>
            <a:r>
              <a:rPr lang="en-US" sz="2800" b="1" dirty="0" smtClean="0">
                <a:solidFill>
                  <a:schemeClr val="bg1"/>
                </a:solidFill>
              </a:rPr>
              <a:t>EDRN Pilot Project: Collaboration with PNNL</a:t>
            </a:r>
            <a:endParaRPr lang="en-US" sz="2800" dirty="0">
              <a:solidFill>
                <a:schemeClr val="bg1"/>
              </a:solidFill>
            </a:endParaRPr>
          </a:p>
        </p:txBody>
      </p:sp>
      <p:sp>
        <p:nvSpPr>
          <p:cNvPr id="4" name="TextBox 3"/>
          <p:cNvSpPr txBox="1"/>
          <p:nvPr/>
        </p:nvSpPr>
        <p:spPr>
          <a:xfrm>
            <a:off x="6567477" y="1449425"/>
            <a:ext cx="2415100" cy="707886"/>
          </a:xfrm>
          <a:prstGeom prst="rect">
            <a:avLst/>
          </a:prstGeom>
          <a:solidFill>
            <a:srgbClr val="FF0000"/>
          </a:solidFill>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err="1" smtClean="0"/>
              <a:t>Glyco</a:t>
            </a:r>
            <a:r>
              <a:rPr lang="en-US" sz="2000" b="1" dirty="0" smtClean="0"/>
              <a:t>-capture</a:t>
            </a:r>
          </a:p>
          <a:p>
            <a:pPr algn="ctr"/>
            <a:r>
              <a:rPr lang="en-US" sz="2000" b="1" dirty="0" smtClean="0"/>
              <a:t>(PNNL)</a:t>
            </a:r>
            <a:endParaRPr lang="en-US" sz="2000" b="1" dirty="0"/>
          </a:p>
        </p:txBody>
      </p:sp>
      <p:sp>
        <p:nvSpPr>
          <p:cNvPr id="5" name="TextBox 4"/>
          <p:cNvSpPr txBox="1"/>
          <p:nvPr/>
        </p:nvSpPr>
        <p:spPr>
          <a:xfrm>
            <a:off x="6466720" y="2667117"/>
            <a:ext cx="2616614" cy="400110"/>
          </a:xfrm>
          <a:prstGeom prst="rect">
            <a:avLst/>
          </a:prstGeom>
          <a:solidFill>
            <a:schemeClr val="bg1">
              <a:lumMod val="8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wrap="non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solidFill>
                  <a:schemeClr val="bg1">
                    <a:lumMod val="50000"/>
                  </a:schemeClr>
                </a:solidFill>
              </a:rPr>
              <a:t>IgY SuperMix </a:t>
            </a:r>
            <a:r>
              <a:rPr lang="en-US" sz="2000" dirty="0" smtClean="0">
                <a:solidFill>
                  <a:schemeClr val="bg1">
                    <a:lumMod val="50000"/>
                  </a:schemeClr>
                </a:solidFill>
              </a:rPr>
              <a:t>column</a:t>
            </a:r>
            <a:endParaRPr lang="en-US" sz="2000" dirty="0">
              <a:solidFill>
                <a:schemeClr val="bg1">
                  <a:lumMod val="50000"/>
                </a:schemeClr>
              </a:solidFill>
            </a:endParaRPr>
          </a:p>
        </p:txBody>
      </p:sp>
      <p:sp>
        <p:nvSpPr>
          <p:cNvPr id="6" name="TextBox 5"/>
          <p:cNvSpPr txBox="1"/>
          <p:nvPr/>
        </p:nvSpPr>
        <p:spPr>
          <a:xfrm>
            <a:off x="6769784" y="3577032"/>
            <a:ext cx="2010487" cy="707886"/>
          </a:xfrm>
          <a:prstGeom prst="rect">
            <a:avLst/>
          </a:prstGeom>
          <a:solidFill>
            <a:schemeClr val="bg1">
              <a:lumMod val="85000"/>
            </a:schemeClr>
          </a:solidFill>
          <a:ln w="1270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000" dirty="0" smtClean="0">
                <a:solidFill>
                  <a:schemeClr val="bg1">
                    <a:lumMod val="50000"/>
                  </a:schemeClr>
                </a:solidFill>
              </a:rPr>
              <a:t>double depleted</a:t>
            </a:r>
          </a:p>
          <a:p>
            <a:pPr algn="ctr"/>
            <a:r>
              <a:rPr lang="en-US" sz="2000" dirty="0" smtClean="0">
                <a:solidFill>
                  <a:schemeClr val="bg1">
                    <a:lumMod val="50000"/>
                  </a:schemeClr>
                </a:solidFill>
              </a:rPr>
              <a:t>plasma (ddPL)</a:t>
            </a:r>
            <a:endParaRPr lang="en-US" sz="2000" dirty="0">
              <a:solidFill>
                <a:schemeClr val="bg1">
                  <a:lumMod val="50000"/>
                </a:schemeClr>
              </a:solidFill>
            </a:endParaRPr>
          </a:p>
        </p:txBody>
      </p:sp>
      <p:grpSp>
        <p:nvGrpSpPr>
          <p:cNvPr id="7" name="Group 6"/>
          <p:cNvGrpSpPr/>
          <p:nvPr/>
        </p:nvGrpSpPr>
        <p:grpSpPr>
          <a:xfrm>
            <a:off x="76200" y="1865031"/>
            <a:ext cx="5697158" cy="707886"/>
            <a:chOff x="136866" y="1586112"/>
            <a:chExt cx="5697158" cy="707886"/>
          </a:xfrm>
        </p:grpSpPr>
        <p:sp>
          <p:nvSpPr>
            <p:cNvPr id="8" name="TextBox 7"/>
            <p:cNvSpPr txBox="1"/>
            <p:nvPr/>
          </p:nvSpPr>
          <p:spPr>
            <a:xfrm>
              <a:off x="136866" y="1586112"/>
              <a:ext cx="1321641" cy="707886"/>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Plasma </a:t>
              </a:r>
              <a:r>
                <a:rPr lang="en-US" sz="2000" dirty="0" smtClean="0"/>
                <a:t>sample</a:t>
              </a:r>
            </a:p>
          </p:txBody>
        </p:sp>
        <p:sp>
          <p:nvSpPr>
            <p:cNvPr id="9" name="TextBox 8"/>
            <p:cNvSpPr txBox="1"/>
            <p:nvPr/>
          </p:nvSpPr>
          <p:spPr>
            <a:xfrm>
              <a:off x="2177078" y="1586112"/>
              <a:ext cx="1154483" cy="707886"/>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sz="2000" dirty="0" smtClean="0"/>
                <a:t>MARS-3</a:t>
              </a:r>
            </a:p>
            <a:p>
              <a:pPr algn="ctr"/>
              <a:r>
                <a:rPr lang="en-US" sz="2000" dirty="0" smtClean="0"/>
                <a:t>Column</a:t>
              </a:r>
              <a:endParaRPr lang="en-US" sz="2000" dirty="0"/>
            </a:p>
          </p:txBody>
        </p:sp>
        <p:sp>
          <p:nvSpPr>
            <p:cNvPr id="10" name="TextBox 9"/>
            <p:cNvSpPr txBox="1"/>
            <p:nvPr/>
          </p:nvSpPr>
          <p:spPr>
            <a:xfrm>
              <a:off x="4050132" y="1586112"/>
              <a:ext cx="1783892" cy="707886"/>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MARS </a:t>
              </a:r>
              <a:r>
                <a:rPr lang="en-US" sz="2000" dirty="0" err="1" smtClean="0"/>
                <a:t>dPL</a:t>
              </a:r>
              <a:r>
                <a:rPr lang="en-US" sz="2000" dirty="0" smtClean="0"/>
                <a:t> plasma</a:t>
              </a:r>
              <a:endParaRPr lang="en-US" sz="2000" dirty="0"/>
            </a:p>
          </p:txBody>
        </p:sp>
        <p:cxnSp>
          <p:nvCxnSpPr>
            <p:cNvPr id="11" name="Straight Arrow Connector 10"/>
            <p:cNvCxnSpPr/>
            <p:nvPr/>
          </p:nvCxnSpPr>
          <p:spPr bwMode="auto">
            <a:xfrm>
              <a:off x="1657630" y="1940055"/>
              <a:ext cx="320325"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3530684" y="1940055"/>
              <a:ext cx="320325"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3" name="Elbow Connector 12"/>
          <p:cNvCxnSpPr>
            <a:stCxn id="10" idx="3"/>
            <a:endCxn id="4" idx="1"/>
          </p:cNvCxnSpPr>
          <p:nvPr/>
        </p:nvCxnSpPr>
        <p:spPr bwMode="auto">
          <a:xfrm flipV="1">
            <a:off x="5773358" y="1803368"/>
            <a:ext cx="794119" cy="415606"/>
          </a:xfrm>
          <a:prstGeom prst="bentConnector3">
            <a:avLst>
              <a:gd name="adj1" fmla="val 46194"/>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Elbow Connector 13"/>
          <p:cNvCxnSpPr>
            <a:stCxn id="10" idx="3"/>
            <a:endCxn id="5" idx="1"/>
          </p:cNvCxnSpPr>
          <p:nvPr/>
        </p:nvCxnSpPr>
        <p:spPr bwMode="auto">
          <a:xfrm>
            <a:off x="5773358" y="2218974"/>
            <a:ext cx="693362" cy="648198"/>
          </a:xfrm>
          <a:prstGeom prst="bentConnector3">
            <a:avLst>
              <a:gd name="adj1" fmla="val 53270"/>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5" idx="2"/>
            <a:endCxn id="6" idx="0"/>
          </p:cNvCxnSpPr>
          <p:nvPr/>
        </p:nvCxnSpPr>
        <p:spPr bwMode="auto">
          <a:xfrm>
            <a:off x="7775027" y="3067227"/>
            <a:ext cx="1" cy="509805"/>
          </a:xfrm>
          <a:prstGeom prst="straightConnector1">
            <a:avLst/>
          </a:prstGeom>
          <a:solidFill>
            <a:schemeClr val="accent1"/>
          </a:solidFill>
          <a:ln w="28575" cap="flat" cmpd="sng" algn="ctr">
            <a:solidFill>
              <a:schemeClr val="bg2">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821255" y="4073664"/>
            <a:ext cx="4091939"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Results support the exosome hypothesis.</a:t>
            </a:r>
            <a:endParaRPr lang="en-US" sz="2000" b="1" dirty="0"/>
          </a:p>
        </p:txBody>
      </p:sp>
      <p:sp>
        <p:nvSpPr>
          <p:cNvPr id="2" name="TextBox 1"/>
          <p:cNvSpPr txBox="1"/>
          <p:nvPr/>
        </p:nvSpPr>
        <p:spPr>
          <a:xfrm>
            <a:off x="1905000" y="514350"/>
            <a:ext cx="5334000" cy="369332"/>
          </a:xfrm>
          <a:prstGeom prst="rect">
            <a:avLst/>
          </a:prstGeom>
          <a:noFill/>
        </p:spPr>
        <p:txBody>
          <a:bodyPr wrap="square" rtlCol="0">
            <a:spAutoFit/>
          </a:bodyPr>
          <a:lstStyle/>
          <a:p>
            <a:pPr algn="ctr"/>
            <a:r>
              <a:rPr lang="en-US" dirty="0" smtClean="0"/>
              <a:t>Karin </a:t>
            </a:r>
            <a:r>
              <a:rPr lang="en-US" dirty="0" err="1" smtClean="0"/>
              <a:t>Rodland</a:t>
            </a:r>
            <a:r>
              <a:rPr lang="en-US" dirty="0" smtClean="0"/>
              <a:t> and Tao Liu</a:t>
            </a:r>
            <a:endParaRPr lang="en-US" dirty="0"/>
          </a:p>
        </p:txBody>
      </p:sp>
    </p:spTree>
    <p:extLst>
      <p:ext uri="{BB962C8B-B14F-4D97-AF65-F5344CB8AC3E}">
        <p14:creationId xmlns:p14="http://schemas.microsoft.com/office/powerpoint/2010/main" val="92612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10540" y="4324350"/>
            <a:ext cx="8122920" cy="646331"/>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b="1" dirty="0" smtClean="0"/>
              <a:t>The </a:t>
            </a:r>
            <a:r>
              <a:rPr lang="en-US" b="1" dirty="0" err="1" smtClean="0"/>
              <a:t>glyco</a:t>
            </a:r>
            <a:r>
              <a:rPr lang="en-US" b="1" dirty="0" smtClean="0"/>
              <a:t> capture approach is complementary to the </a:t>
            </a:r>
            <a:r>
              <a:rPr lang="en-US" b="1" dirty="0" err="1" smtClean="0"/>
              <a:t>bRP</a:t>
            </a:r>
            <a:r>
              <a:rPr lang="en-US" b="1" dirty="0" smtClean="0"/>
              <a:t> fractionation of the doubly depleted plasma.</a:t>
            </a:r>
            <a:endParaRPr lang="en-US" b="1" dirty="0"/>
          </a:p>
        </p:txBody>
      </p:sp>
      <p:sp>
        <p:nvSpPr>
          <p:cNvPr id="15" name="TextBox 14"/>
          <p:cNvSpPr txBox="1"/>
          <p:nvPr/>
        </p:nvSpPr>
        <p:spPr>
          <a:xfrm>
            <a:off x="472624" y="0"/>
            <a:ext cx="8198753" cy="954107"/>
          </a:xfrm>
          <a:prstGeom prst="rect">
            <a:avLst/>
          </a:prstGeom>
          <a:noFill/>
        </p:spPr>
        <p:txBody>
          <a:bodyPr wrap="square" rtlCol="0">
            <a:spAutoFit/>
          </a:bodyPr>
          <a:lstStyle/>
          <a:p>
            <a:pPr algn="ctr"/>
            <a:r>
              <a:rPr lang="en-US" sz="2800" b="1" dirty="0">
                <a:solidFill>
                  <a:schemeClr val="bg1"/>
                </a:solidFill>
              </a:rPr>
              <a:t>G</a:t>
            </a:r>
            <a:r>
              <a:rPr lang="en-US" sz="2800" b="1" dirty="0" smtClean="0">
                <a:solidFill>
                  <a:schemeClr val="bg1"/>
                </a:solidFill>
              </a:rPr>
              <a:t>lycocapture enriches </a:t>
            </a:r>
            <a:r>
              <a:rPr lang="en-US" sz="2800" b="1" dirty="0">
                <a:solidFill>
                  <a:schemeClr val="bg1"/>
                </a:solidFill>
              </a:rPr>
              <a:t>for </a:t>
            </a:r>
            <a:r>
              <a:rPr lang="en-US" sz="2800" b="1" dirty="0" smtClean="0">
                <a:solidFill>
                  <a:schemeClr val="bg1"/>
                </a:solidFill>
              </a:rPr>
              <a:t>proteins shed or secreted into plasma.</a:t>
            </a:r>
            <a:endParaRPr lang="en-US" sz="2800" b="1" dirty="0">
              <a:solidFill>
                <a:schemeClr val="bg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936" y="1177166"/>
            <a:ext cx="3255264" cy="2789169"/>
          </a:xfrm>
          <a:prstGeom prst="rect">
            <a:avLst/>
          </a:prstGeom>
        </p:spPr>
      </p:pic>
      <p:sp>
        <p:nvSpPr>
          <p:cNvPr id="17" name="TextBox 16"/>
          <p:cNvSpPr txBox="1"/>
          <p:nvPr/>
        </p:nvSpPr>
        <p:spPr>
          <a:xfrm>
            <a:off x="4572000" y="1717670"/>
            <a:ext cx="3810000" cy="1708160"/>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dirty="0" smtClean="0"/>
              <a:t>Glycosylation is added as proteins pass though </a:t>
            </a:r>
            <a:r>
              <a:rPr lang="en-US" dirty="0"/>
              <a:t>the </a:t>
            </a:r>
            <a:r>
              <a:rPr lang="en-US" dirty="0" smtClean="0"/>
              <a:t>ER/Golgi</a:t>
            </a:r>
          </a:p>
          <a:p>
            <a:pPr marL="285750" indent="-285750">
              <a:spcAft>
                <a:spcPts val="1800"/>
              </a:spcAft>
              <a:buFont typeface="Arial" panose="020B0604020202020204" pitchFamily="34" charset="0"/>
              <a:buChar char="•"/>
            </a:pPr>
            <a:r>
              <a:rPr lang="en-US" dirty="0" smtClean="0"/>
              <a:t>N-</a:t>
            </a:r>
            <a:r>
              <a:rPr lang="en-US" dirty="0" err="1" smtClean="0"/>
              <a:t>glycopeptides</a:t>
            </a:r>
            <a:r>
              <a:rPr lang="en-US" dirty="0" smtClean="0"/>
              <a:t> can be captured </a:t>
            </a:r>
            <a:r>
              <a:rPr lang="en-US" dirty="0"/>
              <a:t>via hydrazide </a:t>
            </a:r>
            <a:r>
              <a:rPr lang="en-US" dirty="0" smtClean="0"/>
              <a:t>chemistry</a:t>
            </a:r>
          </a:p>
        </p:txBody>
      </p:sp>
    </p:spTree>
    <p:extLst>
      <p:ext uri="{BB962C8B-B14F-4D97-AF65-F5344CB8AC3E}">
        <p14:creationId xmlns:p14="http://schemas.microsoft.com/office/powerpoint/2010/main" val="96966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847" y="0"/>
            <a:ext cx="9082307" cy="830997"/>
          </a:xfrm>
          <a:prstGeom prst="rect">
            <a:avLst/>
          </a:prstGeom>
          <a:noFill/>
        </p:spPr>
        <p:txBody>
          <a:bodyPr wrap="square" rtlCol="0">
            <a:spAutoFit/>
          </a:bodyPr>
          <a:lstStyle/>
          <a:p>
            <a:pPr algn="ctr"/>
            <a:r>
              <a:rPr lang="en-US" sz="2400" b="1" dirty="0" smtClean="0">
                <a:solidFill>
                  <a:schemeClr val="bg1"/>
                </a:solidFill>
              </a:rPr>
              <a:t>Only 17 </a:t>
            </a:r>
            <a:r>
              <a:rPr lang="en-US" sz="2400" b="1" dirty="0" err="1">
                <a:solidFill>
                  <a:schemeClr val="bg1"/>
                </a:solidFill>
              </a:rPr>
              <a:t>g</a:t>
            </a:r>
            <a:r>
              <a:rPr lang="en-US" sz="2400" b="1" dirty="0" err="1" smtClean="0">
                <a:solidFill>
                  <a:schemeClr val="bg1"/>
                </a:solidFill>
              </a:rPr>
              <a:t>lyco</a:t>
            </a:r>
            <a:r>
              <a:rPr lang="en-US" sz="2400" b="1" dirty="0" smtClean="0">
                <a:solidFill>
                  <a:schemeClr val="bg1"/>
                </a:solidFill>
              </a:rPr>
              <a:t>-capture </a:t>
            </a:r>
            <a:r>
              <a:rPr lang="en-US" sz="2400" b="1" dirty="0">
                <a:solidFill>
                  <a:schemeClr val="bg1"/>
                </a:solidFill>
              </a:rPr>
              <a:t>candidates </a:t>
            </a:r>
            <a:r>
              <a:rPr lang="en-US" sz="2400" b="1" dirty="0" smtClean="0">
                <a:solidFill>
                  <a:schemeClr val="bg1"/>
                </a:solidFill>
              </a:rPr>
              <a:t>were identified from </a:t>
            </a:r>
            <a:r>
              <a:rPr lang="en-US" sz="2400" b="1" dirty="0">
                <a:solidFill>
                  <a:schemeClr val="bg1"/>
                </a:solidFill>
              </a:rPr>
              <a:t>two independent searches of the </a:t>
            </a:r>
            <a:r>
              <a:rPr lang="en-US" sz="2400" b="1" dirty="0" smtClean="0">
                <a:solidFill>
                  <a:schemeClr val="bg1"/>
                </a:solidFill>
              </a:rPr>
              <a:t>data.</a:t>
            </a:r>
            <a:endParaRPr lang="en-US" sz="24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63052855"/>
              </p:ext>
            </p:extLst>
          </p:nvPr>
        </p:nvGraphicFramePr>
        <p:xfrm>
          <a:off x="344310" y="1962150"/>
          <a:ext cx="8455380" cy="2759274"/>
        </p:xfrm>
        <a:graphic>
          <a:graphicData uri="http://schemas.openxmlformats.org/drawingml/2006/table">
            <a:tbl>
              <a:tblPr firstRow="1">
                <a:gradFill rotWithShape="1">
                  <a:gsLst>
                    <a:gs pos="0">
                      <a:srgbClr val="A83C0F">
                        <a:tint val="50000"/>
                        <a:satMod val="300000"/>
                      </a:srgbClr>
                    </a:gs>
                    <a:gs pos="35000">
                      <a:srgbClr val="A83C0F">
                        <a:tint val="37000"/>
                        <a:satMod val="300000"/>
                      </a:srgbClr>
                    </a:gs>
                    <a:gs pos="100000">
                      <a:srgbClr val="A83C0F">
                        <a:tint val="15000"/>
                        <a:satMod val="350000"/>
                      </a:srgbClr>
                    </a:gs>
                  </a:gsLst>
                  <a:lin ang="16200000" scaled="1"/>
                </a:gradFill>
                <a:effectLst>
                  <a:outerShdw blurRad="40000" dist="20000" dir="5400000" rotWithShape="0">
                    <a:srgbClr val="000000">
                      <a:alpha val="38000"/>
                    </a:srgbClr>
                  </a:outerShdw>
                </a:effectLst>
              </a:tblPr>
              <a:tblGrid>
                <a:gridCol w="2208390">
                  <a:extLst>
                    <a:ext uri="{9D8B030D-6E8A-4147-A177-3AD203B41FA5}">
                      <a16:colId xmlns:a16="http://schemas.microsoft.com/office/drawing/2014/main" xmlns="" val="3051984226"/>
                    </a:ext>
                  </a:extLst>
                </a:gridCol>
                <a:gridCol w="774700">
                  <a:extLst>
                    <a:ext uri="{9D8B030D-6E8A-4147-A177-3AD203B41FA5}">
                      <a16:colId xmlns:a16="http://schemas.microsoft.com/office/drawing/2014/main" xmlns="" val="587325170"/>
                    </a:ext>
                  </a:extLst>
                </a:gridCol>
                <a:gridCol w="723900">
                  <a:extLst>
                    <a:ext uri="{9D8B030D-6E8A-4147-A177-3AD203B41FA5}">
                      <a16:colId xmlns:a16="http://schemas.microsoft.com/office/drawing/2014/main" xmlns="" val="54067402"/>
                    </a:ext>
                  </a:extLst>
                </a:gridCol>
                <a:gridCol w="596900">
                  <a:extLst>
                    <a:ext uri="{9D8B030D-6E8A-4147-A177-3AD203B41FA5}">
                      <a16:colId xmlns:a16="http://schemas.microsoft.com/office/drawing/2014/main" xmlns="" val="272390165"/>
                    </a:ext>
                  </a:extLst>
                </a:gridCol>
                <a:gridCol w="4151490">
                  <a:extLst>
                    <a:ext uri="{9D8B030D-6E8A-4147-A177-3AD203B41FA5}">
                      <a16:colId xmlns:a16="http://schemas.microsoft.com/office/drawing/2014/main" xmlns="" val="2254326959"/>
                    </a:ext>
                  </a:extLst>
                </a:gridCol>
              </a:tblGrid>
              <a:tr h="145673">
                <a:tc>
                  <a:txBody>
                    <a:bodyPr/>
                    <a:lstStyle>
                      <a:lvl1pPr marL="0" algn="l" defTabSz="914288" rtl="0" eaLnBrk="1" latinLnBrk="0" hangingPunct="1">
                        <a:defRPr sz="1800" b="1" kern="1200">
                          <a:solidFill>
                            <a:schemeClr val="lt1"/>
                          </a:solidFill>
                          <a:latin typeface="Calibri"/>
                        </a:defRPr>
                      </a:lvl1pPr>
                      <a:lvl2pPr marL="457142" algn="l" defTabSz="914288" rtl="0" eaLnBrk="1" latinLnBrk="0" hangingPunct="1">
                        <a:defRPr sz="1800" b="1" kern="1200">
                          <a:solidFill>
                            <a:schemeClr val="lt1"/>
                          </a:solidFill>
                          <a:latin typeface="Calibri"/>
                        </a:defRPr>
                      </a:lvl2pPr>
                      <a:lvl3pPr marL="914288" algn="l" defTabSz="914288" rtl="0" eaLnBrk="1" latinLnBrk="0" hangingPunct="1">
                        <a:defRPr sz="1800" b="1" kern="1200">
                          <a:solidFill>
                            <a:schemeClr val="lt1"/>
                          </a:solidFill>
                          <a:latin typeface="Calibri"/>
                        </a:defRPr>
                      </a:lvl3pPr>
                      <a:lvl4pPr marL="1371430" algn="l" defTabSz="914288" rtl="0" eaLnBrk="1" latinLnBrk="0" hangingPunct="1">
                        <a:defRPr sz="1800" b="1" kern="1200">
                          <a:solidFill>
                            <a:schemeClr val="lt1"/>
                          </a:solidFill>
                          <a:latin typeface="Calibri"/>
                        </a:defRPr>
                      </a:lvl4pPr>
                      <a:lvl5pPr marL="1828574" algn="l" defTabSz="914288" rtl="0" eaLnBrk="1" latinLnBrk="0" hangingPunct="1">
                        <a:defRPr sz="1800" b="1" kern="1200">
                          <a:solidFill>
                            <a:schemeClr val="lt1"/>
                          </a:solidFill>
                          <a:latin typeface="Calibri"/>
                        </a:defRPr>
                      </a:lvl5pPr>
                      <a:lvl6pPr marL="2285715" algn="l" defTabSz="914288" rtl="0" eaLnBrk="1" latinLnBrk="0" hangingPunct="1">
                        <a:defRPr sz="1800" b="1" kern="1200">
                          <a:solidFill>
                            <a:schemeClr val="lt1"/>
                          </a:solidFill>
                          <a:latin typeface="Calibri"/>
                        </a:defRPr>
                      </a:lvl6pPr>
                      <a:lvl7pPr marL="2742857" algn="l" defTabSz="914288" rtl="0" eaLnBrk="1" latinLnBrk="0" hangingPunct="1">
                        <a:defRPr sz="1800" b="1" kern="1200">
                          <a:solidFill>
                            <a:schemeClr val="lt1"/>
                          </a:solidFill>
                          <a:latin typeface="Calibri"/>
                        </a:defRPr>
                      </a:lvl7pPr>
                      <a:lvl8pPr marL="3200000" algn="l" defTabSz="914288" rtl="0" eaLnBrk="1" latinLnBrk="0" hangingPunct="1">
                        <a:defRPr sz="1800" b="1" kern="1200">
                          <a:solidFill>
                            <a:schemeClr val="lt1"/>
                          </a:solidFill>
                          <a:latin typeface="Calibri"/>
                        </a:defRPr>
                      </a:lvl8pPr>
                      <a:lvl9pPr marL="3657143" algn="l" defTabSz="914288" rtl="0" eaLnBrk="1" latinLnBrk="0" hangingPunct="1">
                        <a:defRPr sz="1800" b="1" kern="1200">
                          <a:solidFill>
                            <a:schemeClr val="lt1"/>
                          </a:solidFill>
                          <a:latin typeface="Calibri"/>
                        </a:defRPr>
                      </a:lvl9pPr>
                    </a:lstStyle>
                    <a:p>
                      <a:pPr algn="l" fontAlgn="b"/>
                      <a:r>
                        <a:rPr lang="en-US" sz="900" u="none" strike="noStrike" dirty="0">
                          <a:effectLst/>
                        </a:rPr>
                        <a:t>Peptide sequence</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a:noFill/>
                    </a:lnR>
                    <a:lnT w="9525" cap="flat" cmpd="sng" algn="ctr">
                      <a:solidFill>
                        <a:srgbClr val="A83C0F">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A83C0F"/>
                    </a:solidFill>
                  </a:tcPr>
                </a:tc>
                <a:tc>
                  <a:txBody>
                    <a:bodyPr/>
                    <a:lstStyle>
                      <a:lvl1pPr marL="0" algn="l" defTabSz="914288" rtl="0" eaLnBrk="1" latinLnBrk="0" hangingPunct="1">
                        <a:defRPr sz="1800" b="1" kern="1200">
                          <a:solidFill>
                            <a:schemeClr val="lt1"/>
                          </a:solidFill>
                          <a:latin typeface="Calibri"/>
                        </a:defRPr>
                      </a:lvl1pPr>
                      <a:lvl2pPr marL="457142" algn="l" defTabSz="914288" rtl="0" eaLnBrk="1" latinLnBrk="0" hangingPunct="1">
                        <a:defRPr sz="1800" b="1" kern="1200">
                          <a:solidFill>
                            <a:schemeClr val="lt1"/>
                          </a:solidFill>
                          <a:latin typeface="Calibri"/>
                        </a:defRPr>
                      </a:lvl2pPr>
                      <a:lvl3pPr marL="914288" algn="l" defTabSz="914288" rtl="0" eaLnBrk="1" latinLnBrk="0" hangingPunct="1">
                        <a:defRPr sz="1800" b="1" kern="1200">
                          <a:solidFill>
                            <a:schemeClr val="lt1"/>
                          </a:solidFill>
                          <a:latin typeface="Calibri"/>
                        </a:defRPr>
                      </a:lvl3pPr>
                      <a:lvl4pPr marL="1371430" algn="l" defTabSz="914288" rtl="0" eaLnBrk="1" latinLnBrk="0" hangingPunct="1">
                        <a:defRPr sz="1800" b="1" kern="1200">
                          <a:solidFill>
                            <a:schemeClr val="lt1"/>
                          </a:solidFill>
                          <a:latin typeface="Calibri"/>
                        </a:defRPr>
                      </a:lvl4pPr>
                      <a:lvl5pPr marL="1828574" algn="l" defTabSz="914288" rtl="0" eaLnBrk="1" latinLnBrk="0" hangingPunct="1">
                        <a:defRPr sz="1800" b="1" kern="1200">
                          <a:solidFill>
                            <a:schemeClr val="lt1"/>
                          </a:solidFill>
                          <a:latin typeface="Calibri"/>
                        </a:defRPr>
                      </a:lvl5pPr>
                      <a:lvl6pPr marL="2285715" algn="l" defTabSz="914288" rtl="0" eaLnBrk="1" latinLnBrk="0" hangingPunct="1">
                        <a:defRPr sz="1800" b="1" kern="1200">
                          <a:solidFill>
                            <a:schemeClr val="lt1"/>
                          </a:solidFill>
                          <a:latin typeface="Calibri"/>
                        </a:defRPr>
                      </a:lvl6pPr>
                      <a:lvl7pPr marL="2742857" algn="l" defTabSz="914288" rtl="0" eaLnBrk="1" latinLnBrk="0" hangingPunct="1">
                        <a:defRPr sz="1800" b="1" kern="1200">
                          <a:solidFill>
                            <a:schemeClr val="lt1"/>
                          </a:solidFill>
                          <a:latin typeface="Calibri"/>
                        </a:defRPr>
                      </a:lvl7pPr>
                      <a:lvl8pPr marL="3200000" algn="l" defTabSz="914288" rtl="0" eaLnBrk="1" latinLnBrk="0" hangingPunct="1">
                        <a:defRPr sz="1800" b="1" kern="1200">
                          <a:solidFill>
                            <a:schemeClr val="lt1"/>
                          </a:solidFill>
                          <a:latin typeface="Calibri"/>
                        </a:defRPr>
                      </a:lvl8pPr>
                      <a:lvl9pPr marL="3657143" algn="l" defTabSz="914288" rtl="0" eaLnBrk="1" latinLnBrk="0" hangingPunct="1">
                        <a:defRPr sz="1800" b="1" kern="1200">
                          <a:solidFill>
                            <a:schemeClr val="lt1"/>
                          </a:solidFill>
                          <a:latin typeface="Calibri"/>
                        </a:defRPr>
                      </a:lvl9pPr>
                    </a:lstStyle>
                    <a:p>
                      <a:pPr algn="ctr" fontAlgn="b"/>
                      <a:r>
                        <a:rPr lang="en-US" sz="900" u="none" strike="noStrike">
                          <a:effectLst/>
                        </a:rPr>
                        <a:t>Search</a:t>
                      </a:r>
                      <a:endParaRPr lang="en-US" sz="900" b="0" i="0" u="none" strike="noStrike">
                        <a:solidFill>
                          <a:srgbClr val="000000"/>
                        </a:solidFill>
                        <a:effectLst/>
                        <a:latin typeface="Arial" panose="020B0604020202020204" pitchFamily="34" charset="0"/>
                      </a:endParaRPr>
                    </a:p>
                  </a:txBody>
                  <a:tcPr marL="8513" marR="8513" marT="8513" marB="0" anchor="b">
                    <a:lnL>
                      <a:noFill/>
                    </a:lnL>
                    <a:lnR>
                      <a:noFill/>
                    </a:lnR>
                    <a:lnT w="9525" cap="flat" cmpd="sng" algn="ctr">
                      <a:solidFill>
                        <a:srgbClr val="A83C0F">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A83C0F"/>
                    </a:solidFill>
                  </a:tcPr>
                </a:tc>
                <a:tc>
                  <a:txBody>
                    <a:bodyPr/>
                    <a:lstStyle>
                      <a:lvl1pPr marL="0" algn="l" defTabSz="914288" rtl="0" eaLnBrk="1" latinLnBrk="0" hangingPunct="1">
                        <a:defRPr sz="1800" b="1" kern="1200">
                          <a:solidFill>
                            <a:schemeClr val="lt1"/>
                          </a:solidFill>
                          <a:latin typeface="Calibri"/>
                        </a:defRPr>
                      </a:lvl1pPr>
                      <a:lvl2pPr marL="457142" algn="l" defTabSz="914288" rtl="0" eaLnBrk="1" latinLnBrk="0" hangingPunct="1">
                        <a:defRPr sz="1800" b="1" kern="1200">
                          <a:solidFill>
                            <a:schemeClr val="lt1"/>
                          </a:solidFill>
                          <a:latin typeface="Calibri"/>
                        </a:defRPr>
                      </a:lvl2pPr>
                      <a:lvl3pPr marL="914288" algn="l" defTabSz="914288" rtl="0" eaLnBrk="1" latinLnBrk="0" hangingPunct="1">
                        <a:defRPr sz="1800" b="1" kern="1200">
                          <a:solidFill>
                            <a:schemeClr val="lt1"/>
                          </a:solidFill>
                          <a:latin typeface="Calibri"/>
                        </a:defRPr>
                      </a:lvl3pPr>
                      <a:lvl4pPr marL="1371430" algn="l" defTabSz="914288" rtl="0" eaLnBrk="1" latinLnBrk="0" hangingPunct="1">
                        <a:defRPr sz="1800" b="1" kern="1200">
                          <a:solidFill>
                            <a:schemeClr val="lt1"/>
                          </a:solidFill>
                          <a:latin typeface="Calibri"/>
                        </a:defRPr>
                      </a:lvl4pPr>
                      <a:lvl5pPr marL="1828574" algn="l" defTabSz="914288" rtl="0" eaLnBrk="1" latinLnBrk="0" hangingPunct="1">
                        <a:defRPr sz="1800" b="1" kern="1200">
                          <a:solidFill>
                            <a:schemeClr val="lt1"/>
                          </a:solidFill>
                          <a:latin typeface="Calibri"/>
                        </a:defRPr>
                      </a:lvl5pPr>
                      <a:lvl6pPr marL="2285715" algn="l" defTabSz="914288" rtl="0" eaLnBrk="1" latinLnBrk="0" hangingPunct="1">
                        <a:defRPr sz="1800" b="1" kern="1200">
                          <a:solidFill>
                            <a:schemeClr val="lt1"/>
                          </a:solidFill>
                          <a:latin typeface="Calibri"/>
                        </a:defRPr>
                      </a:lvl6pPr>
                      <a:lvl7pPr marL="2742857" algn="l" defTabSz="914288" rtl="0" eaLnBrk="1" latinLnBrk="0" hangingPunct="1">
                        <a:defRPr sz="1800" b="1" kern="1200">
                          <a:solidFill>
                            <a:schemeClr val="lt1"/>
                          </a:solidFill>
                          <a:latin typeface="Calibri"/>
                        </a:defRPr>
                      </a:lvl7pPr>
                      <a:lvl8pPr marL="3200000" algn="l" defTabSz="914288" rtl="0" eaLnBrk="1" latinLnBrk="0" hangingPunct="1">
                        <a:defRPr sz="1800" b="1" kern="1200">
                          <a:solidFill>
                            <a:schemeClr val="lt1"/>
                          </a:solidFill>
                          <a:latin typeface="Calibri"/>
                        </a:defRPr>
                      </a:lvl8pPr>
                      <a:lvl9pPr marL="3657143" algn="l" defTabSz="914288" rtl="0" eaLnBrk="1" latinLnBrk="0" hangingPunct="1">
                        <a:defRPr sz="1800" b="1" kern="1200">
                          <a:solidFill>
                            <a:schemeClr val="lt1"/>
                          </a:solidFill>
                          <a:latin typeface="Calibri"/>
                        </a:defRPr>
                      </a:lvl9pPr>
                    </a:lstStyle>
                    <a:p>
                      <a:pPr algn="ctr" fontAlgn="b"/>
                      <a:r>
                        <a:rPr lang="en-US" sz="900" u="none" strike="noStrike">
                          <a:effectLst/>
                        </a:rPr>
                        <a:t>Gene symbol</a:t>
                      </a:r>
                      <a:endParaRPr lang="en-US" sz="900" b="0" i="0" u="none" strike="noStrike">
                        <a:solidFill>
                          <a:srgbClr val="000000"/>
                        </a:solidFill>
                        <a:effectLst/>
                        <a:latin typeface="Arial" panose="020B0604020202020204" pitchFamily="34" charset="0"/>
                      </a:endParaRPr>
                    </a:p>
                  </a:txBody>
                  <a:tcPr marL="8513" marR="8513" marT="8513" marB="0" anchor="b">
                    <a:lnL>
                      <a:noFill/>
                    </a:lnL>
                    <a:lnR>
                      <a:noFill/>
                    </a:lnR>
                    <a:lnT w="9525" cap="flat" cmpd="sng" algn="ctr">
                      <a:solidFill>
                        <a:srgbClr val="A83C0F">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A83C0F"/>
                    </a:solidFill>
                  </a:tcPr>
                </a:tc>
                <a:tc>
                  <a:txBody>
                    <a:bodyPr/>
                    <a:lstStyle>
                      <a:lvl1pPr marL="0" algn="l" defTabSz="914288" rtl="0" eaLnBrk="1" latinLnBrk="0" hangingPunct="1">
                        <a:defRPr sz="1800" b="1" kern="1200">
                          <a:solidFill>
                            <a:schemeClr val="lt1"/>
                          </a:solidFill>
                          <a:latin typeface="Calibri"/>
                        </a:defRPr>
                      </a:lvl1pPr>
                      <a:lvl2pPr marL="457142" algn="l" defTabSz="914288" rtl="0" eaLnBrk="1" latinLnBrk="0" hangingPunct="1">
                        <a:defRPr sz="1800" b="1" kern="1200">
                          <a:solidFill>
                            <a:schemeClr val="lt1"/>
                          </a:solidFill>
                          <a:latin typeface="Calibri"/>
                        </a:defRPr>
                      </a:lvl2pPr>
                      <a:lvl3pPr marL="914288" algn="l" defTabSz="914288" rtl="0" eaLnBrk="1" latinLnBrk="0" hangingPunct="1">
                        <a:defRPr sz="1800" b="1" kern="1200">
                          <a:solidFill>
                            <a:schemeClr val="lt1"/>
                          </a:solidFill>
                          <a:latin typeface="Calibri"/>
                        </a:defRPr>
                      </a:lvl3pPr>
                      <a:lvl4pPr marL="1371430" algn="l" defTabSz="914288" rtl="0" eaLnBrk="1" latinLnBrk="0" hangingPunct="1">
                        <a:defRPr sz="1800" b="1" kern="1200">
                          <a:solidFill>
                            <a:schemeClr val="lt1"/>
                          </a:solidFill>
                          <a:latin typeface="Calibri"/>
                        </a:defRPr>
                      </a:lvl4pPr>
                      <a:lvl5pPr marL="1828574" algn="l" defTabSz="914288" rtl="0" eaLnBrk="1" latinLnBrk="0" hangingPunct="1">
                        <a:defRPr sz="1800" b="1" kern="1200">
                          <a:solidFill>
                            <a:schemeClr val="lt1"/>
                          </a:solidFill>
                          <a:latin typeface="Calibri"/>
                        </a:defRPr>
                      </a:lvl5pPr>
                      <a:lvl6pPr marL="2285715" algn="l" defTabSz="914288" rtl="0" eaLnBrk="1" latinLnBrk="0" hangingPunct="1">
                        <a:defRPr sz="1800" b="1" kern="1200">
                          <a:solidFill>
                            <a:schemeClr val="lt1"/>
                          </a:solidFill>
                          <a:latin typeface="Calibri"/>
                        </a:defRPr>
                      </a:lvl6pPr>
                      <a:lvl7pPr marL="2742857" algn="l" defTabSz="914288" rtl="0" eaLnBrk="1" latinLnBrk="0" hangingPunct="1">
                        <a:defRPr sz="1800" b="1" kern="1200">
                          <a:solidFill>
                            <a:schemeClr val="lt1"/>
                          </a:solidFill>
                          <a:latin typeface="Calibri"/>
                        </a:defRPr>
                      </a:lvl7pPr>
                      <a:lvl8pPr marL="3200000" algn="l" defTabSz="914288" rtl="0" eaLnBrk="1" latinLnBrk="0" hangingPunct="1">
                        <a:defRPr sz="1800" b="1" kern="1200">
                          <a:solidFill>
                            <a:schemeClr val="lt1"/>
                          </a:solidFill>
                          <a:latin typeface="Calibri"/>
                        </a:defRPr>
                      </a:lvl8pPr>
                      <a:lvl9pPr marL="3657143" algn="l" defTabSz="914288" rtl="0" eaLnBrk="1" latinLnBrk="0" hangingPunct="1">
                        <a:defRPr sz="1800" b="1" kern="1200">
                          <a:solidFill>
                            <a:schemeClr val="lt1"/>
                          </a:solidFill>
                          <a:latin typeface="Calibri"/>
                        </a:defRPr>
                      </a:lvl9pPr>
                    </a:lstStyle>
                    <a:p>
                      <a:pPr algn="ctr" fontAlgn="b"/>
                      <a:r>
                        <a:rPr lang="en-US" sz="900" u="none" strike="noStrike">
                          <a:effectLst/>
                        </a:rPr>
                        <a:t>UniProtID</a:t>
                      </a:r>
                      <a:endParaRPr lang="en-US" sz="900" b="0" i="0" u="none" strike="noStrike">
                        <a:solidFill>
                          <a:srgbClr val="000000"/>
                        </a:solidFill>
                        <a:effectLst/>
                        <a:latin typeface="Arial" panose="020B0604020202020204" pitchFamily="34" charset="0"/>
                      </a:endParaRPr>
                    </a:p>
                  </a:txBody>
                  <a:tcPr marL="8513" marR="8513" marT="8513" marB="0" anchor="b">
                    <a:lnL>
                      <a:noFill/>
                    </a:lnL>
                    <a:lnR>
                      <a:noFill/>
                    </a:lnR>
                    <a:lnT w="9525" cap="flat" cmpd="sng" algn="ctr">
                      <a:solidFill>
                        <a:srgbClr val="A83C0F">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A83C0F"/>
                    </a:solidFill>
                  </a:tcPr>
                </a:tc>
                <a:tc>
                  <a:txBody>
                    <a:bodyPr/>
                    <a:lstStyle>
                      <a:lvl1pPr marL="0" algn="l" defTabSz="914288" rtl="0" eaLnBrk="1" latinLnBrk="0" hangingPunct="1">
                        <a:defRPr sz="1800" b="1" kern="1200">
                          <a:solidFill>
                            <a:schemeClr val="lt1"/>
                          </a:solidFill>
                          <a:latin typeface="Calibri"/>
                        </a:defRPr>
                      </a:lvl1pPr>
                      <a:lvl2pPr marL="457142" algn="l" defTabSz="914288" rtl="0" eaLnBrk="1" latinLnBrk="0" hangingPunct="1">
                        <a:defRPr sz="1800" b="1" kern="1200">
                          <a:solidFill>
                            <a:schemeClr val="lt1"/>
                          </a:solidFill>
                          <a:latin typeface="Calibri"/>
                        </a:defRPr>
                      </a:lvl2pPr>
                      <a:lvl3pPr marL="914288" algn="l" defTabSz="914288" rtl="0" eaLnBrk="1" latinLnBrk="0" hangingPunct="1">
                        <a:defRPr sz="1800" b="1" kern="1200">
                          <a:solidFill>
                            <a:schemeClr val="lt1"/>
                          </a:solidFill>
                          <a:latin typeface="Calibri"/>
                        </a:defRPr>
                      </a:lvl3pPr>
                      <a:lvl4pPr marL="1371430" algn="l" defTabSz="914288" rtl="0" eaLnBrk="1" latinLnBrk="0" hangingPunct="1">
                        <a:defRPr sz="1800" b="1" kern="1200">
                          <a:solidFill>
                            <a:schemeClr val="lt1"/>
                          </a:solidFill>
                          <a:latin typeface="Calibri"/>
                        </a:defRPr>
                      </a:lvl4pPr>
                      <a:lvl5pPr marL="1828574" algn="l" defTabSz="914288" rtl="0" eaLnBrk="1" latinLnBrk="0" hangingPunct="1">
                        <a:defRPr sz="1800" b="1" kern="1200">
                          <a:solidFill>
                            <a:schemeClr val="lt1"/>
                          </a:solidFill>
                          <a:latin typeface="Calibri"/>
                        </a:defRPr>
                      </a:lvl5pPr>
                      <a:lvl6pPr marL="2285715" algn="l" defTabSz="914288" rtl="0" eaLnBrk="1" latinLnBrk="0" hangingPunct="1">
                        <a:defRPr sz="1800" b="1" kern="1200">
                          <a:solidFill>
                            <a:schemeClr val="lt1"/>
                          </a:solidFill>
                          <a:latin typeface="Calibri"/>
                        </a:defRPr>
                      </a:lvl6pPr>
                      <a:lvl7pPr marL="2742857" algn="l" defTabSz="914288" rtl="0" eaLnBrk="1" latinLnBrk="0" hangingPunct="1">
                        <a:defRPr sz="1800" b="1" kern="1200">
                          <a:solidFill>
                            <a:schemeClr val="lt1"/>
                          </a:solidFill>
                          <a:latin typeface="Calibri"/>
                        </a:defRPr>
                      </a:lvl7pPr>
                      <a:lvl8pPr marL="3200000" algn="l" defTabSz="914288" rtl="0" eaLnBrk="1" latinLnBrk="0" hangingPunct="1">
                        <a:defRPr sz="1800" b="1" kern="1200">
                          <a:solidFill>
                            <a:schemeClr val="lt1"/>
                          </a:solidFill>
                          <a:latin typeface="Calibri"/>
                        </a:defRPr>
                      </a:lvl8pPr>
                      <a:lvl9pPr marL="3657143" algn="l" defTabSz="914288" rtl="0" eaLnBrk="1" latinLnBrk="0" hangingPunct="1">
                        <a:defRPr sz="1800" b="1" kern="1200">
                          <a:solidFill>
                            <a:schemeClr val="lt1"/>
                          </a:solidFill>
                          <a:latin typeface="Calibri"/>
                        </a:defRPr>
                      </a:lvl9pPr>
                    </a:lstStyle>
                    <a:p>
                      <a:pPr algn="l" fontAlgn="b"/>
                      <a:r>
                        <a:rPr lang="en-US" sz="900" u="none" strike="noStrike" dirty="0">
                          <a:effectLst/>
                        </a:rPr>
                        <a:t>Protein </a:t>
                      </a:r>
                      <a:r>
                        <a:rPr lang="en-US" sz="900" u="none" strike="noStrike" dirty="0" smtClean="0">
                          <a:effectLst/>
                        </a:rPr>
                        <a:t>name [function]</a:t>
                      </a:r>
                      <a:endParaRPr lang="en-US" sz="900" b="0" i="0" u="none" strike="noStrike" dirty="0">
                        <a:solidFill>
                          <a:srgbClr val="000000"/>
                        </a:solidFill>
                        <a:effectLst/>
                        <a:latin typeface="Arial" panose="020B0604020202020204" pitchFamily="34" charset="0"/>
                      </a:endParaRPr>
                    </a:p>
                  </a:txBody>
                  <a:tcPr marL="8513" marR="8513" marT="8513" marB="0" anchor="b">
                    <a:lnL>
                      <a:noFill/>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A83C0F"/>
                    </a:solidFill>
                  </a:tcPr>
                </a:tc>
                <a:extLst>
                  <a:ext uri="{0D108BD9-81ED-4DB2-BD59-A6C34878D82A}">
                    <a16:rowId xmlns:a16="http://schemas.microsoft.com/office/drawing/2014/main" xmlns="" val="314913592"/>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VS</a:t>
                      </a:r>
                      <a:r>
                        <a:rPr lang="en-US" sz="900" b="1" u="none" strike="noStrike" dirty="0">
                          <a:solidFill>
                            <a:schemeClr val="accent2"/>
                          </a:solidFill>
                          <a:effectLst/>
                        </a:rPr>
                        <a:t>N</a:t>
                      </a:r>
                      <a:r>
                        <a:rPr lang="en-US" sz="900" u="none" strike="noStrike" dirty="0">
                          <a:effectLst/>
                        </a:rPr>
                        <a:t>QTLSLFFTVLQDVPVR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25400" cap="flat" cmpd="sng" algn="ctr">
                      <a:solidFill>
                        <a:srgbClr val="FFFFFF"/>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FHCRC + 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25400" cap="flat" cmpd="sng" algn="ctr">
                      <a:solidFill>
                        <a:srgbClr val="FFFFFF"/>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A2M</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25400" cap="flat" cmpd="sng" algn="ctr">
                      <a:solidFill>
                        <a:srgbClr val="FFFFFF"/>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P01023</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25400" cap="flat" cmpd="sng" algn="ctr">
                      <a:solidFill>
                        <a:srgbClr val="FFFFFF"/>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smtClean="0">
                          <a:effectLst/>
                        </a:rPr>
                        <a:t>Alpha-2-macroglobulin [protease inhibitor]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25400" cap="flat" cmpd="sng" algn="ctr">
                      <a:solidFill>
                        <a:srgbClr val="FFFFFF"/>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426602331"/>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ADGTVNQIEGEATPV</a:t>
                      </a:r>
                      <a:r>
                        <a:rPr lang="en-US" sz="900" b="1" u="none" strike="noStrike" dirty="0">
                          <a:solidFill>
                            <a:schemeClr val="accent2"/>
                          </a:solidFill>
                          <a:effectLst/>
                        </a:rPr>
                        <a:t>N</a:t>
                      </a:r>
                      <a:r>
                        <a:rPr lang="en-US" sz="900" u="none" strike="noStrike" dirty="0">
                          <a:effectLst/>
                        </a:rPr>
                        <a:t>LTEPAK</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FHCRC + 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APOD</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P05090</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err="1">
                          <a:effectLst/>
                        </a:rPr>
                        <a:t>Apolipoprotein</a:t>
                      </a:r>
                      <a:r>
                        <a:rPr lang="en-US" sz="900" u="none" strike="noStrike" dirty="0">
                          <a:effectLst/>
                        </a:rPr>
                        <a:t> </a:t>
                      </a:r>
                      <a:r>
                        <a:rPr lang="en-US" sz="900" u="none" strike="noStrike" dirty="0" smtClean="0">
                          <a:effectLst/>
                        </a:rPr>
                        <a:t>D [complex with lecithin-cholesterol acyltransferase]</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777938593"/>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YQFNTNVVFSN</a:t>
                      </a:r>
                      <a:r>
                        <a:rPr lang="en-US" sz="900" b="1" u="none" strike="noStrike" dirty="0">
                          <a:solidFill>
                            <a:schemeClr val="accent2"/>
                          </a:solidFill>
                          <a:effectLst/>
                        </a:rPr>
                        <a:t>N</a:t>
                      </a:r>
                      <a:r>
                        <a:rPr lang="en-US" sz="900" u="none" strike="noStrike" dirty="0">
                          <a:effectLst/>
                        </a:rPr>
                        <a:t>GTLVDR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FHCRC + 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BTD</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P43251</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err="1" smtClean="0">
                          <a:effectLst/>
                        </a:rPr>
                        <a:t>Biotinidase</a:t>
                      </a:r>
                      <a:r>
                        <a:rPr lang="en-US" sz="900" u="none" strike="noStrike" dirty="0" smtClean="0">
                          <a:effectLst/>
                        </a:rPr>
                        <a:t> [Catalytic release of biotin]</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089981939"/>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VILILDPAISG</a:t>
                      </a:r>
                      <a:r>
                        <a:rPr lang="en-US" sz="900" b="1" u="none" strike="noStrike" dirty="0">
                          <a:solidFill>
                            <a:schemeClr val="accent2"/>
                          </a:solidFill>
                          <a:effectLst/>
                        </a:rPr>
                        <a:t>N</a:t>
                      </a:r>
                      <a:r>
                        <a:rPr lang="en-US" sz="900" u="none" strike="noStrike" dirty="0">
                          <a:effectLst/>
                        </a:rPr>
                        <a:t>ETQPYPAFTR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FHCRC + 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MGAM</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O43451</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Maltase-</a:t>
                      </a:r>
                      <a:r>
                        <a:rPr lang="en-US" sz="900" u="none" strike="noStrike" dirty="0" err="1">
                          <a:effectLst/>
                        </a:rPr>
                        <a:t>glucoamylase</a:t>
                      </a:r>
                      <a:r>
                        <a:rPr lang="en-US" sz="900" u="none" strike="noStrike" dirty="0">
                          <a:effectLst/>
                        </a:rPr>
                        <a:t>, </a:t>
                      </a:r>
                      <a:r>
                        <a:rPr lang="en-US" sz="900" u="none" strike="noStrike" dirty="0" smtClean="0">
                          <a:effectLst/>
                        </a:rPr>
                        <a:t>intestinal [starch digestion]</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963647029"/>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D</a:t>
                      </a:r>
                      <a:r>
                        <a:rPr lang="en-US" sz="900" b="1" u="none" strike="noStrike" dirty="0">
                          <a:solidFill>
                            <a:schemeClr val="accent2"/>
                          </a:solidFill>
                          <a:effectLst/>
                        </a:rPr>
                        <a:t>N</a:t>
                      </a:r>
                      <a:r>
                        <a:rPr lang="en-US" sz="900" u="none" strike="noStrike" dirty="0">
                          <a:effectLst/>
                        </a:rPr>
                        <a:t>NSIITR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FHCRC</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BCHE</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P06276</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smtClean="0">
                          <a:effectLst/>
                        </a:rPr>
                        <a:t>Cholinesterase [Esterase ]</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512239580"/>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b="1" u="none" strike="noStrike" dirty="0">
                          <a:solidFill>
                            <a:schemeClr val="accent2"/>
                          </a:solidFill>
                          <a:effectLst/>
                        </a:rPr>
                        <a:t>N</a:t>
                      </a:r>
                      <a:r>
                        <a:rPr lang="en-US" sz="900" u="none" strike="noStrike" dirty="0">
                          <a:effectLst/>
                        </a:rPr>
                        <a:t>LSINNDLNLR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FHCRC</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EFCAB6</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Q5THR3</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EF-hand </a:t>
                      </a:r>
                      <a:r>
                        <a:rPr lang="en-US" sz="900" u="none" strike="noStrike" dirty="0" smtClean="0">
                          <a:effectLst/>
                        </a:rPr>
                        <a:t>Ca-binding </a:t>
                      </a:r>
                      <a:r>
                        <a:rPr lang="en-US" sz="900" u="none" strike="noStrike" dirty="0">
                          <a:effectLst/>
                        </a:rPr>
                        <a:t>domain-containing protein </a:t>
                      </a:r>
                      <a:r>
                        <a:rPr lang="en-US" sz="900" u="none" strike="noStrike" dirty="0" smtClean="0">
                          <a:effectLst/>
                        </a:rPr>
                        <a:t>6 [Negatively regulates the AR]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4248517350"/>
                  </a:ext>
                </a:extLst>
              </a:tr>
              <a:tr h="28283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EMLPFWM</a:t>
                      </a:r>
                      <a:r>
                        <a:rPr lang="en-US" sz="900" b="1" u="none" strike="noStrike" dirty="0">
                          <a:solidFill>
                            <a:schemeClr val="accent2"/>
                          </a:solidFill>
                          <a:effectLst/>
                        </a:rPr>
                        <a:t>N</a:t>
                      </a:r>
                      <a:r>
                        <a:rPr lang="en-US" sz="900" u="none" strike="noStrike" dirty="0">
                          <a:effectLst/>
                        </a:rPr>
                        <a:t>STGRR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FHCRC</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ENPP6</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Q6UWR7 </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err="1">
                          <a:effectLst/>
                        </a:rPr>
                        <a:t>Ectonucleotide</a:t>
                      </a:r>
                      <a:r>
                        <a:rPr lang="en-US" sz="900" u="none" strike="noStrike" dirty="0">
                          <a:effectLst/>
                        </a:rPr>
                        <a:t> </a:t>
                      </a:r>
                      <a:r>
                        <a:rPr lang="en-US" sz="900" u="none" strike="noStrike" dirty="0" err="1">
                          <a:effectLst/>
                        </a:rPr>
                        <a:t>pyrophosphatase</a:t>
                      </a:r>
                      <a:r>
                        <a:rPr lang="en-US" sz="900" u="none" strike="noStrike" dirty="0">
                          <a:effectLst/>
                        </a:rPr>
                        <a:t>/phosphodiesterase family member </a:t>
                      </a:r>
                      <a:r>
                        <a:rPr lang="en-US" sz="900" u="none" strike="noStrike" dirty="0" smtClean="0">
                          <a:effectLst/>
                        </a:rPr>
                        <a:t>6 [Choline-specific </a:t>
                      </a:r>
                      <a:r>
                        <a:rPr lang="en-US" sz="900" u="none" strike="noStrike" dirty="0" err="1" smtClean="0">
                          <a:effectLst/>
                        </a:rPr>
                        <a:t>glycerophosphodiester</a:t>
                      </a:r>
                      <a:r>
                        <a:rPr lang="en-US" sz="900" u="none" strike="noStrike" dirty="0" smtClean="0">
                          <a:effectLst/>
                        </a:rPr>
                        <a:t> phosphodiesterase]</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261838006"/>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SATV</a:t>
                      </a:r>
                      <a:r>
                        <a:rPr lang="en-US" sz="900" b="1" u="none" strike="noStrike" dirty="0">
                          <a:solidFill>
                            <a:schemeClr val="accent2"/>
                          </a:solidFill>
                          <a:effectLst/>
                        </a:rPr>
                        <a:t>N</a:t>
                      </a:r>
                      <a:r>
                        <a:rPr lang="en-US" sz="900" u="none" strike="noStrike" dirty="0">
                          <a:effectLst/>
                        </a:rPr>
                        <a:t>LTVIR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FHCRC</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IGSF5</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Q9NSI5</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Immunoglobulin superfamily member </a:t>
                      </a:r>
                      <a:r>
                        <a:rPr lang="en-US" sz="900" u="none" strike="noStrike" dirty="0" smtClean="0">
                          <a:effectLst/>
                        </a:rPr>
                        <a:t>5 [cell adhesion]</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573799056"/>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b="1" u="none" strike="noStrike" dirty="0">
                          <a:solidFill>
                            <a:schemeClr val="accent2"/>
                          </a:solidFill>
                          <a:effectLst/>
                        </a:rPr>
                        <a:t>N</a:t>
                      </a:r>
                      <a:r>
                        <a:rPr lang="en-US" sz="900" u="none" strike="noStrike" dirty="0">
                          <a:effectLst/>
                        </a:rPr>
                        <a:t>ATYFSMADK</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FHCRC</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smtClean="0">
                          <a:effectLst/>
                        </a:rPr>
                        <a:t>ZBED9</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Q6R2W3</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SCAN domain-containing protein </a:t>
                      </a:r>
                      <a:r>
                        <a:rPr lang="en-US" sz="900" u="none" strike="noStrike" dirty="0" smtClean="0">
                          <a:effectLst/>
                        </a:rPr>
                        <a:t>3 [RNA pol II transcription factor activity]</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686246848"/>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CNLVDIGQATN</a:t>
                      </a:r>
                      <a:r>
                        <a:rPr lang="en-US" sz="900" b="1" u="none" strike="noStrike" dirty="0">
                          <a:solidFill>
                            <a:schemeClr val="accent2"/>
                          </a:solidFill>
                          <a:effectLst/>
                        </a:rPr>
                        <a:t>N</a:t>
                      </a:r>
                      <a:r>
                        <a:rPr lang="en-US" sz="900" u="none" strike="noStrike" dirty="0">
                          <a:effectLst/>
                        </a:rPr>
                        <a:t>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FHCRC</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ZDBF2</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Q9HCK1</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DBF4-type zinc finger-containing protein </a:t>
                      </a:r>
                      <a:r>
                        <a:rPr lang="en-US" sz="900" u="none" strike="noStrike" dirty="0" smtClean="0">
                          <a:effectLst/>
                        </a:rPr>
                        <a:t>2 [nucleic acid binding]</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967820335"/>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TVLTPATNHMG</a:t>
                      </a:r>
                      <a:r>
                        <a:rPr lang="en-US" sz="900" b="1" u="none" strike="noStrike" dirty="0">
                          <a:solidFill>
                            <a:schemeClr val="accent2"/>
                          </a:solidFill>
                          <a:effectLst/>
                        </a:rPr>
                        <a:t>N</a:t>
                      </a:r>
                      <a:r>
                        <a:rPr lang="en-US" sz="900" u="none" strike="noStrike" dirty="0">
                          <a:effectLst/>
                        </a:rPr>
                        <a:t>VTFTIPANR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C3</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P01024</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Complement </a:t>
                      </a:r>
                      <a:r>
                        <a:rPr lang="en-US" sz="900" u="none" strike="noStrike" dirty="0" smtClean="0">
                          <a:effectLst/>
                        </a:rPr>
                        <a:t>C3 [activation of the complement system]</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95004002"/>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NLFL</a:t>
                      </a:r>
                      <a:r>
                        <a:rPr lang="en-US" sz="900" b="1" u="none" strike="noStrike" dirty="0">
                          <a:solidFill>
                            <a:schemeClr val="accent2"/>
                          </a:solidFill>
                          <a:effectLst/>
                        </a:rPr>
                        <a:t>N</a:t>
                      </a:r>
                      <a:r>
                        <a:rPr lang="en-US" sz="900" u="none" strike="noStrike" dirty="0">
                          <a:effectLst/>
                        </a:rPr>
                        <a:t>HSE</a:t>
                      </a:r>
                      <a:r>
                        <a:rPr lang="en-US" sz="900" b="1" u="none" strike="noStrike" dirty="0">
                          <a:solidFill>
                            <a:schemeClr val="accent2"/>
                          </a:solidFill>
                          <a:effectLst/>
                        </a:rPr>
                        <a:t>N</a:t>
                      </a:r>
                      <a:r>
                        <a:rPr lang="en-US" sz="900" u="none" strike="noStrike" dirty="0">
                          <a:effectLst/>
                        </a:rPr>
                        <a:t>ATAK</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HP</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P00738</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err="1" smtClean="0">
                          <a:effectLst/>
                        </a:rPr>
                        <a:t>Haptoglobin</a:t>
                      </a:r>
                      <a:r>
                        <a:rPr lang="en-US" sz="900" u="none" strike="noStrike" dirty="0" smtClean="0">
                          <a:effectLst/>
                        </a:rPr>
                        <a:t> [recycling of </a:t>
                      </a:r>
                      <a:r>
                        <a:rPr lang="en-US" sz="900" u="none" strike="noStrike" dirty="0" err="1" smtClean="0">
                          <a:effectLst/>
                        </a:rPr>
                        <a:t>heme</a:t>
                      </a:r>
                      <a:r>
                        <a:rPr lang="en-US" sz="900" u="none" strike="noStrike" dirty="0" smtClean="0">
                          <a:effectLst/>
                        </a:rPr>
                        <a:t> iron]</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914284166"/>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VVLHP</a:t>
                      </a:r>
                      <a:r>
                        <a:rPr lang="en-US" sz="900" b="1" u="none" strike="noStrike" dirty="0">
                          <a:solidFill>
                            <a:schemeClr val="accent2"/>
                          </a:solidFill>
                          <a:effectLst/>
                        </a:rPr>
                        <a:t>N</a:t>
                      </a:r>
                      <a:r>
                        <a:rPr lang="en-US" sz="900" u="none" strike="noStrike" dirty="0">
                          <a:effectLst/>
                        </a:rPr>
                        <a:t>YSQVDIGLIK</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HP</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P00738</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dirty="0" err="1" smtClean="0">
                          <a:effectLst/>
                        </a:rPr>
                        <a:t>Haptoglobin</a:t>
                      </a:r>
                      <a:r>
                        <a:rPr lang="en-US" sz="900" u="none" strike="noStrike" dirty="0" smtClean="0">
                          <a:effectLst/>
                        </a:rPr>
                        <a:t> [recycling of </a:t>
                      </a:r>
                      <a:r>
                        <a:rPr lang="en-US" sz="900" u="none" strike="noStrike" dirty="0" err="1" smtClean="0">
                          <a:effectLst/>
                        </a:rPr>
                        <a:t>heme</a:t>
                      </a:r>
                      <a:r>
                        <a:rPr lang="en-US" sz="900" u="none" strike="noStrike" dirty="0" smtClean="0">
                          <a:effectLst/>
                        </a:rPr>
                        <a:t> iron]</a:t>
                      </a:r>
                      <a:endParaRPr lang="en-US" sz="900" b="0" i="0" u="none" strike="noStrike" dirty="0" smtClean="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677533270"/>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AFIT</a:t>
                      </a:r>
                      <a:r>
                        <a:rPr lang="en-US" sz="900" b="1" u="none" strike="noStrike" dirty="0">
                          <a:solidFill>
                            <a:schemeClr val="accent2"/>
                          </a:solidFill>
                          <a:effectLst/>
                        </a:rPr>
                        <a:t>N</a:t>
                      </a:r>
                      <a:r>
                        <a:rPr lang="en-US" sz="900" u="none" strike="noStrike" dirty="0">
                          <a:effectLst/>
                        </a:rPr>
                        <a:t>FSMIIDGMTYPGIIK</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ITIH4</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Q14624</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Inter-alpha-trypsin inhibitor heavy chain </a:t>
                      </a:r>
                      <a:r>
                        <a:rPr lang="en-US" sz="900" u="none" strike="noStrike" dirty="0" smtClean="0">
                          <a:effectLst/>
                        </a:rPr>
                        <a:t>H4 [inflammatory response]</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900493229"/>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SGAV</a:t>
                      </a:r>
                      <a:r>
                        <a:rPr lang="en-US" sz="900" b="1" u="none" strike="noStrike" dirty="0">
                          <a:solidFill>
                            <a:schemeClr val="accent2"/>
                          </a:solidFill>
                          <a:effectLst/>
                        </a:rPr>
                        <a:t>N</a:t>
                      </a:r>
                      <a:r>
                        <a:rPr lang="en-US" sz="900" u="none" strike="noStrike" dirty="0">
                          <a:effectLst/>
                        </a:rPr>
                        <a:t>SSAAR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MASP1</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P48740</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err="1">
                          <a:effectLst/>
                        </a:rPr>
                        <a:t>Mannan</a:t>
                      </a:r>
                      <a:r>
                        <a:rPr lang="en-US" sz="900" u="none" strike="noStrike" dirty="0">
                          <a:effectLst/>
                        </a:rPr>
                        <a:t>-binding lectin serine protease </a:t>
                      </a:r>
                      <a:r>
                        <a:rPr lang="en-US" sz="900" u="none" strike="noStrike" dirty="0" smtClean="0">
                          <a:effectLst/>
                        </a:rPr>
                        <a:t>1 [endopeptidase ]</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505840735"/>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LVPVPIT</a:t>
                      </a:r>
                      <a:r>
                        <a:rPr lang="en-US" sz="900" b="1" u="none" strike="noStrike" dirty="0">
                          <a:solidFill>
                            <a:schemeClr val="accent2"/>
                          </a:solidFill>
                          <a:effectLst/>
                        </a:rPr>
                        <a:t>N</a:t>
                      </a:r>
                      <a:r>
                        <a:rPr lang="en-US" sz="900" u="none" strike="noStrike" dirty="0">
                          <a:effectLst/>
                        </a:rPr>
                        <a:t>ATLDR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ORM2</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P19652</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Alpha-1-acid glycoprotein </a:t>
                      </a:r>
                      <a:r>
                        <a:rPr lang="en-US" sz="900" u="none" strike="noStrike" dirty="0" smtClean="0">
                          <a:effectLst/>
                        </a:rPr>
                        <a:t>2 [blood transport protein]</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145743771"/>
                  </a:ext>
                </a:extLst>
              </a:tr>
              <a:tr h="145673">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a:effectLst/>
                        </a:rPr>
                        <a:t>PLDEE</a:t>
                      </a:r>
                      <a:r>
                        <a:rPr lang="en-US" sz="900" b="1" u="none" strike="noStrike" dirty="0">
                          <a:solidFill>
                            <a:schemeClr val="accent2"/>
                          </a:solidFill>
                          <a:effectLst/>
                        </a:rPr>
                        <a:t>N</a:t>
                      </a:r>
                      <a:r>
                        <a:rPr lang="en-US" sz="900" u="none" strike="noStrike" dirty="0">
                          <a:effectLst/>
                        </a:rPr>
                        <a:t>LTQENQDRGTHVDLGLASANVDFAFSLYK</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a:effectLst/>
                        </a:rPr>
                        <a:t>PNNL</a:t>
                      </a:r>
                      <a:endParaRPr lang="en-US" sz="900" b="0" i="0" u="none" strike="noStrike">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SERPINA3</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ctr" fontAlgn="b"/>
                      <a:r>
                        <a:rPr lang="en-US" sz="900" u="none" strike="noStrike" dirty="0">
                          <a:effectLst/>
                        </a:rPr>
                        <a:t>P01011</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288" rtl="0" eaLnBrk="1" latinLnBrk="0" hangingPunct="1">
                        <a:defRPr sz="1800" kern="1200">
                          <a:solidFill>
                            <a:schemeClr val="dk1"/>
                          </a:solidFill>
                          <a:latin typeface="Calibri"/>
                        </a:defRPr>
                      </a:lvl1pPr>
                      <a:lvl2pPr marL="457142" algn="l" defTabSz="914288" rtl="0" eaLnBrk="1" latinLnBrk="0" hangingPunct="1">
                        <a:defRPr sz="1800" kern="1200">
                          <a:solidFill>
                            <a:schemeClr val="dk1"/>
                          </a:solidFill>
                          <a:latin typeface="Calibri"/>
                        </a:defRPr>
                      </a:lvl2pPr>
                      <a:lvl3pPr marL="914288" algn="l" defTabSz="914288" rtl="0" eaLnBrk="1" latinLnBrk="0" hangingPunct="1">
                        <a:defRPr sz="1800" kern="1200">
                          <a:solidFill>
                            <a:schemeClr val="dk1"/>
                          </a:solidFill>
                          <a:latin typeface="Calibri"/>
                        </a:defRPr>
                      </a:lvl3pPr>
                      <a:lvl4pPr marL="1371430" algn="l" defTabSz="914288" rtl="0" eaLnBrk="1" latinLnBrk="0" hangingPunct="1">
                        <a:defRPr sz="1800" kern="1200">
                          <a:solidFill>
                            <a:schemeClr val="dk1"/>
                          </a:solidFill>
                          <a:latin typeface="Calibri"/>
                        </a:defRPr>
                      </a:lvl4pPr>
                      <a:lvl5pPr marL="1828574" algn="l" defTabSz="914288" rtl="0" eaLnBrk="1" latinLnBrk="0" hangingPunct="1">
                        <a:defRPr sz="1800" kern="1200">
                          <a:solidFill>
                            <a:schemeClr val="dk1"/>
                          </a:solidFill>
                          <a:latin typeface="Calibri"/>
                        </a:defRPr>
                      </a:lvl5pPr>
                      <a:lvl6pPr marL="2285715" algn="l" defTabSz="914288" rtl="0" eaLnBrk="1" latinLnBrk="0" hangingPunct="1">
                        <a:defRPr sz="1800" kern="1200">
                          <a:solidFill>
                            <a:schemeClr val="dk1"/>
                          </a:solidFill>
                          <a:latin typeface="Calibri"/>
                        </a:defRPr>
                      </a:lvl6pPr>
                      <a:lvl7pPr marL="2742857" algn="l" defTabSz="914288" rtl="0" eaLnBrk="1" latinLnBrk="0" hangingPunct="1">
                        <a:defRPr sz="1800" kern="1200">
                          <a:solidFill>
                            <a:schemeClr val="dk1"/>
                          </a:solidFill>
                          <a:latin typeface="Calibri"/>
                        </a:defRPr>
                      </a:lvl7pPr>
                      <a:lvl8pPr marL="3200000" algn="l" defTabSz="914288" rtl="0" eaLnBrk="1" latinLnBrk="0" hangingPunct="1">
                        <a:defRPr sz="1800" kern="1200">
                          <a:solidFill>
                            <a:schemeClr val="dk1"/>
                          </a:solidFill>
                          <a:latin typeface="Calibri"/>
                        </a:defRPr>
                      </a:lvl8pPr>
                      <a:lvl9pPr marL="3657143" algn="l" defTabSz="914288" rtl="0" eaLnBrk="1" latinLnBrk="0" hangingPunct="1">
                        <a:defRPr sz="1800" kern="1200">
                          <a:solidFill>
                            <a:schemeClr val="dk1"/>
                          </a:solidFill>
                          <a:latin typeface="Calibri"/>
                        </a:defRPr>
                      </a:lvl9pPr>
                    </a:lstStyle>
                    <a:p>
                      <a:pPr algn="l" fontAlgn="b"/>
                      <a:r>
                        <a:rPr lang="en-US" sz="900" u="none" strike="noStrike" dirty="0" smtClean="0">
                          <a:effectLst/>
                        </a:rPr>
                        <a:t>Alpha-1-antichymotrypsin [endopeptidase inhibitor]</a:t>
                      </a:r>
                      <a:endParaRPr lang="en-US" sz="900" b="0" i="0" u="none" strike="noStrike" dirty="0">
                        <a:solidFill>
                          <a:srgbClr val="000000"/>
                        </a:solidFill>
                        <a:effectLst/>
                        <a:latin typeface="Arial" panose="020B0604020202020204" pitchFamily="34" charset="0"/>
                      </a:endParaRPr>
                    </a:p>
                  </a:txBody>
                  <a:tcPr marL="8513" marR="8513" marT="8513" marB="0" anchor="b">
                    <a:lnL w="9525" cap="flat" cmpd="sng" algn="ctr">
                      <a:solidFill>
                        <a:srgbClr val="A83C0F">
                          <a:shade val="95000"/>
                          <a:satMod val="105000"/>
                        </a:srgbClr>
                      </a:solidFill>
                      <a:prstDash val="solid"/>
                    </a:lnL>
                    <a:lnR w="9525" cap="flat" cmpd="sng" algn="ctr">
                      <a:solidFill>
                        <a:srgbClr val="A83C0F">
                          <a:shade val="95000"/>
                          <a:satMod val="105000"/>
                        </a:srgbClr>
                      </a:solidFill>
                      <a:prstDash val="solid"/>
                    </a:lnR>
                    <a:lnT w="9525" cap="flat" cmpd="sng" algn="ctr">
                      <a:solidFill>
                        <a:srgbClr val="A83C0F">
                          <a:shade val="95000"/>
                          <a:satMod val="105000"/>
                        </a:srgbClr>
                      </a:solidFill>
                      <a:prstDash val="solid"/>
                    </a:lnT>
                    <a:lnB w="9525" cap="flat" cmpd="sng" algn="ctr">
                      <a:solidFill>
                        <a:srgbClr val="A83C0F">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4136906848"/>
                  </a:ext>
                </a:extLst>
              </a:tr>
            </a:tbl>
          </a:graphicData>
        </a:graphic>
      </p:graphicFrame>
      <p:grpSp>
        <p:nvGrpSpPr>
          <p:cNvPr id="2" name="Group 1"/>
          <p:cNvGrpSpPr/>
          <p:nvPr/>
        </p:nvGrpSpPr>
        <p:grpSpPr>
          <a:xfrm>
            <a:off x="1065660" y="895350"/>
            <a:ext cx="7012680" cy="1015663"/>
            <a:chOff x="1143387" y="1200150"/>
            <a:chExt cx="7012680" cy="1015663"/>
          </a:xfrm>
        </p:grpSpPr>
        <p:sp>
          <p:nvSpPr>
            <p:cNvPr id="16" name="TextBox 15"/>
            <p:cNvSpPr txBox="1"/>
            <p:nvPr/>
          </p:nvSpPr>
          <p:spPr>
            <a:xfrm>
              <a:off x="1143387" y="1200150"/>
              <a:ext cx="2731710" cy="1015663"/>
            </a:xfrm>
            <a:prstGeom prst="rect">
              <a:avLst/>
            </a:prstGeom>
            <a:noFill/>
          </p:spPr>
          <p:txBody>
            <a:bodyPr wrap="none" rtlCol="0">
              <a:spAutoFit/>
            </a:bodyPr>
            <a:lstStyle/>
            <a:p>
              <a:pPr algn="ctr" defTabSz="457120"/>
              <a:r>
                <a:rPr lang="en-US" sz="2000" b="1" dirty="0">
                  <a:solidFill>
                    <a:srgbClr val="242424"/>
                  </a:solidFill>
                  <a:latin typeface="Calibri"/>
                </a:rPr>
                <a:t>FHCRC search</a:t>
              </a:r>
            </a:p>
            <a:p>
              <a:pPr algn="ctr" defTabSz="457120"/>
              <a:r>
                <a:rPr lang="en-US" sz="2000" dirty="0">
                  <a:solidFill>
                    <a:srgbClr val="242424"/>
                  </a:solidFill>
                  <a:latin typeface="Calibri"/>
                </a:rPr>
                <a:t>10 </a:t>
              </a:r>
              <a:r>
                <a:rPr lang="en-US" sz="2000" dirty="0" smtClean="0">
                  <a:solidFill>
                    <a:srgbClr val="242424"/>
                  </a:solidFill>
                  <a:latin typeface="Calibri"/>
                </a:rPr>
                <a:t>human </a:t>
              </a:r>
              <a:r>
                <a:rPr lang="en-US" sz="2000" dirty="0" err="1" smtClean="0">
                  <a:solidFill>
                    <a:srgbClr val="242424"/>
                  </a:solidFill>
                  <a:latin typeface="Calibri"/>
                </a:rPr>
                <a:t>glycopeptides</a:t>
              </a:r>
              <a:endParaRPr lang="en-US" sz="2000" dirty="0">
                <a:solidFill>
                  <a:srgbClr val="242424"/>
                </a:solidFill>
                <a:latin typeface="Calibri"/>
              </a:endParaRPr>
            </a:p>
            <a:p>
              <a:pPr algn="ctr" defTabSz="457120"/>
              <a:r>
                <a:rPr lang="en-US" sz="2000" dirty="0" smtClean="0">
                  <a:solidFill>
                    <a:srgbClr val="242424"/>
                  </a:solidFill>
                  <a:latin typeface="Calibri"/>
                </a:rPr>
                <a:t>(10 genes)</a:t>
              </a:r>
              <a:endParaRPr lang="en-US" sz="2000" dirty="0">
                <a:solidFill>
                  <a:srgbClr val="242424"/>
                </a:solidFill>
                <a:latin typeface="Calibri"/>
              </a:endParaRPr>
            </a:p>
          </p:txBody>
        </p:sp>
        <p:sp>
          <p:nvSpPr>
            <p:cNvPr id="17" name="Oval 16"/>
            <p:cNvSpPr/>
            <p:nvPr/>
          </p:nvSpPr>
          <p:spPr>
            <a:xfrm>
              <a:off x="4046494" y="1355644"/>
              <a:ext cx="704675" cy="704675"/>
            </a:xfrm>
            <a:prstGeom prst="ellipse">
              <a:avLst/>
            </a:prstGeom>
            <a:noFill/>
            <a:ln w="25400" cap="flat" cmpd="sng" algn="ctr">
              <a:solidFill>
                <a:srgbClr val="A83C0F">
                  <a:shade val="50000"/>
                </a:srgbClr>
              </a:solidFill>
              <a:prstDash val="solid"/>
            </a:ln>
            <a:effectLst/>
          </p:spPr>
          <p:txBody>
            <a:bodyPr rtlCol="0" anchor="ctr"/>
            <a:lstStyle/>
            <a:p>
              <a:pPr marL="0" marR="0" lvl="0" indent="0" algn="ctr" defTabSz="45712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smtClean="0">
                <a:ln>
                  <a:noFill/>
                </a:ln>
                <a:solidFill>
                  <a:srgbClr val="242424"/>
                </a:solidFill>
                <a:effectLst/>
                <a:uLnTx/>
                <a:uFillTx/>
                <a:latin typeface="Calibri"/>
                <a:ea typeface="+mn-ea"/>
                <a:cs typeface="+mn-cs"/>
              </a:endParaRPr>
            </a:p>
          </p:txBody>
        </p:sp>
        <p:sp>
          <p:nvSpPr>
            <p:cNvPr id="18" name="Oval 17"/>
            <p:cNvSpPr/>
            <p:nvPr/>
          </p:nvSpPr>
          <p:spPr>
            <a:xfrm>
              <a:off x="4383088" y="1355644"/>
              <a:ext cx="704675" cy="704675"/>
            </a:xfrm>
            <a:prstGeom prst="ellipse">
              <a:avLst/>
            </a:prstGeom>
            <a:noFill/>
            <a:ln w="25400" cap="flat" cmpd="sng" algn="ctr">
              <a:solidFill>
                <a:srgbClr val="A83C0F">
                  <a:shade val="50000"/>
                </a:srgbClr>
              </a:solidFill>
              <a:prstDash val="solid"/>
            </a:ln>
            <a:effectLst/>
          </p:spPr>
          <p:txBody>
            <a:bodyPr rtlCol="0" anchor="ctr"/>
            <a:lstStyle/>
            <a:p>
              <a:pPr marL="0" marR="0" lvl="0" indent="0" algn="ctr" defTabSz="45712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smtClean="0">
                <a:ln>
                  <a:noFill/>
                </a:ln>
                <a:solidFill>
                  <a:srgbClr val="242424"/>
                </a:solidFill>
                <a:effectLst/>
                <a:uLnTx/>
                <a:uFillTx/>
                <a:latin typeface="Calibri"/>
                <a:ea typeface="+mn-ea"/>
                <a:cs typeface="+mn-cs"/>
              </a:endParaRPr>
            </a:p>
          </p:txBody>
        </p:sp>
        <p:sp>
          <p:nvSpPr>
            <p:cNvPr id="19" name="TextBox 18"/>
            <p:cNvSpPr txBox="1"/>
            <p:nvPr/>
          </p:nvSpPr>
          <p:spPr>
            <a:xfrm>
              <a:off x="5424357" y="1200150"/>
              <a:ext cx="2731710" cy="1015663"/>
            </a:xfrm>
            <a:prstGeom prst="rect">
              <a:avLst/>
            </a:prstGeom>
            <a:noFill/>
          </p:spPr>
          <p:txBody>
            <a:bodyPr wrap="none" rtlCol="0">
              <a:spAutoFit/>
            </a:bodyPr>
            <a:lstStyle/>
            <a:p>
              <a:pPr algn="ctr" defTabSz="457120"/>
              <a:r>
                <a:rPr lang="en-US" sz="2000" b="1" dirty="0">
                  <a:solidFill>
                    <a:srgbClr val="242424"/>
                  </a:solidFill>
                  <a:latin typeface="Calibri"/>
                </a:rPr>
                <a:t>PNNL search</a:t>
              </a:r>
            </a:p>
            <a:p>
              <a:pPr algn="ctr" defTabSz="457120"/>
              <a:r>
                <a:rPr lang="en-US" sz="2000" dirty="0">
                  <a:solidFill>
                    <a:srgbClr val="242424"/>
                  </a:solidFill>
                  <a:latin typeface="Calibri"/>
                </a:rPr>
                <a:t>11 </a:t>
              </a:r>
              <a:r>
                <a:rPr lang="en-US" sz="2000" dirty="0" smtClean="0">
                  <a:solidFill>
                    <a:srgbClr val="242424"/>
                  </a:solidFill>
                  <a:latin typeface="Calibri"/>
                </a:rPr>
                <a:t>human </a:t>
              </a:r>
              <a:r>
                <a:rPr lang="en-US" sz="2000" dirty="0" err="1" smtClean="0">
                  <a:solidFill>
                    <a:srgbClr val="242424"/>
                  </a:solidFill>
                  <a:latin typeface="Calibri"/>
                </a:rPr>
                <a:t>glycopeptides</a:t>
              </a:r>
              <a:endParaRPr lang="en-US" sz="2000" dirty="0">
                <a:solidFill>
                  <a:srgbClr val="242424"/>
                </a:solidFill>
                <a:latin typeface="Calibri"/>
              </a:endParaRPr>
            </a:p>
            <a:p>
              <a:pPr algn="ctr" defTabSz="457120"/>
              <a:r>
                <a:rPr lang="en-US" sz="2000" dirty="0" smtClean="0">
                  <a:solidFill>
                    <a:srgbClr val="242424"/>
                  </a:solidFill>
                  <a:latin typeface="Calibri"/>
                </a:rPr>
                <a:t>(10 genes)</a:t>
              </a:r>
              <a:endParaRPr lang="en-US" sz="2000" dirty="0">
                <a:solidFill>
                  <a:srgbClr val="242424"/>
                </a:solidFill>
                <a:latin typeface="Calibri"/>
              </a:endParaRPr>
            </a:p>
          </p:txBody>
        </p:sp>
        <p:sp>
          <p:nvSpPr>
            <p:cNvPr id="20" name="TextBox 19"/>
            <p:cNvSpPr txBox="1"/>
            <p:nvPr/>
          </p:nvSpPr>
          <p:spPr>
            <a:xfrm>
              <a:off x="4419600" y="1507926"/>
              <a:ext cx="314510" cy="400110"/>
            </a:xfrm>
            <a:prstGeom prst="rect">
              <a:avLst/>
            </a:prstGeom>
            <a:noFill/>
          </p:spPr>
          <p:txBody>
            <a:bodyPr wrap="none" rtlCol="0">
              <a:spAutoFit/>
            </a:bodyPr>
            <a:lstStyle/>
            <a:p>
              <a:pPr defTabSz="457120"/>
              <a:r>
                <a:rPr lang="en-US" sz="2000" dirty="0">
                  <a:solidFill>
                    <a:srgbClr val="242424"/>
                  </a:solidFill>
                  <a:latin typeface="Calibri"/>
                </a:rPr>
                <a:t>4</a:t>
              </a:r>
            </a:p>
          </p:txBody>
        </p:sp>
        <p:sp>
          <p:nvSpPr>
            <p:cNvPr id="21" name="TextBox 20"/>
            <p:cNvSpPr txBox="1"/>
            <p:nvPr/>
          </p:nvSpPr>
          <p:spPr>
            <a:xfrm>
              <a:off x="4038600" y="1507926"/>
              <a:ext cx="314510" cy="400110"/>
            </a:xfrm>
            <a:prstGeom prst="rect">
              <a:avLst/>
            </a:prstGeom>
            <a:noFill/>
          </p:spPr>
          <p:txBody>
            <a:bodyPr wrap="none" rtlCol="0">
              <a:spAutoFit/>
            </a:bodyPr>
            <a:lstStyle/>
            <a:p>
              <a:pPr defTabSz="457120"/>
              <a:r>
                <a:rPr lang="en-US" sz="2000" dirty="0">
                  <a:solidFill>
                    <a:srgbClr val="242424"/>
                  </a:solidFill>
                  <a:latin typeface="Calibri"/>
                </a:rPr>
                <a:t>6</a:t>
              </a:r>
            </a:p>
          </p:txBody>
        </p:sp>
        <p:sp>
          <p:nvSpPr>
            <p:cNvPr id="22" name="TextBox 21"/>
            <p:cNvSpPr txBox="1"/>
            <p:nvPr/>
          </p:nvSpPr>
          <p:spPr>
            <a:xfrm>
              <a:off x="4800600" y="1507926"/>
              <a:ext cx="314510" cy="400110"/>
            </a:xfrm>
            <a:prstGeom prst="rect">
              <a:avLst/>
            </a:prstGeom>
            <a:noFill/>
          </p:spPr>
          <p:txBody>
            <a:bodyPr wrap="none" rtlCol="0">
              <a:spAutoFit/>
            </a:bodyPr>
            <a:lstStyle/>
            <a:p>
              <a:pPr defTabSz="457120"/>
              <a:r>
                <a:rPr lang="en-US" sz="2000" dirty="0">
                  <a:solidFill>
                    <a:srgbClr val="242424"/>
                  </a:solidFill>
                  <a:latin typeface="Calibri"/>
                </a:rPr>
                <a:t>7</a:t>
              </a:r>
            </a:p>
          </p:txBody>
        </p:sp>
      </p:grpSp>
      <p:sp>
        <p:nvSpPr>
          <p:cNvPr id="23" name="TextBox 22"/>
          <p:cNvSpPr txBox="1"/>
          <p:nvPr/>
        </p:nvSpPr>
        <p:spPr>
          <a:xfrm>
            <a:off x="526486" y="4781550"/>
            <a:ext cx="8091029" cy="307777"/>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1400" b="1" dirty="0" smtClean="0"/>
              <a:t>These findings are consistent with the EV/exosome hypothesis.</a:t>
            </a:r>
            <a:endParaRPr lang="en-US" sz="1400" b="1" dirty="0"/>
          </a:p>
        </p:txBody>
      </p:sp>
    </p:spTree>
    <p:extLst>
      <p:ext uri="{BB962C8B-B14F-4D97-AF65-F5344CB8AC3E}">
        <p14:creationId xmlns:p14="http://schemas.microsoft.com/office/powerpoint/2010/main" val="2120483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9843"/>
            <a:ext cx="9144000" cy="584775"/>
          </a:xfrm>
          <a:prstGeom prst="rect">
            <a:avLst/>
          </a:prstGeom>
          <a:noFill/>
        </p:spPr>
        <p:txBody>
          <a:bodyPr wrap="square" rtlCol="0">
            <a:spAutoFit/>
          </a:bodyPr>
          <a:lstStyle/>
          <a:p>
            <a:pPr algn="ctr" fontAlgn="base">
              <a:spcBef>
                <a:spcPct val="0"/>
              </a:spcBef>
              <a:spcAft>
                <a:spcPct val="0"/>
              </a:spcAft>
            </a:pPr>
            <a:r>
              <a:rPr lang="en-US" sz="3200" b="1" dirty="0" smtClean="0">
                <a:solidFill>
                  <a:schemeClr val="bg1"/>
                </a:solidFill>
              </a:rPr>
              <a:t>Next step: narrowing down the candidate list.</a:t>
            </a:r>
            <a:endParaRPr lang="en-US" sz="3200" b="1" dirty="0">
              <a:solidFill>
                <a:schemeClr val="bg1"/>
              </a:solidFill>
            </a:endParaRPr>
          </a:p>
        </p:txBody>
      </p:sp>
      <p:grpSp>
        <p:nvGrpSpPr>
          <p:cNvPr id="2" name="Group 1"/>
          <p:cNvGrpSpPr/>
          <p:nvPr/>
        </p:nvGrpSpPr>
        <p:grpSpPr>
          <a:xfrm>
            <a:off x="270051" y="1766010"/>
            <a:ext cx="8603898" cy="1514962"/>
            <a:chOff x="203187" y="1818788"/>
            <a:chExt cx="8603898" cy="1514962"/>
          </a:xfrm>
        </p:grpSpPr>
        <p:sp>
          <p:nvSpPr>
            <p:cNvPr id="4" name="Oval 3"/>
            <p:cNvSpPr/>
            <p:nvPr/>
          </p:nvSpPr>
          <p:spPr>
            <a:xfrm>
              <a:off x="3411669" y="1818788"/>
              <a:ext cx="2556500" cy="15149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Oval 4"/>
            <p:cNvSpPr/>
            <p:nvPr/>
          </p:nvSpPr>
          <p:spPr>
            <a:xfrm>
              <a:off x="2787061" y="2041298"/>
              <a:ext cx="1533899" cy="106994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Box 5"/>
            <p:cNvSpPr txBox="1"/>
            <p:nvPr/>
          </p:nvSpPr>
          <p:spPr>
            <a:xfrm>
              <a:off x="203187" y="2222326"/>
              <a:ext cx="2595583" cy="707886"/>
            </a:xfrm>
            <a:prstGeom prst="rect">
              <a:avLst/>
            </a:prstGeom>
            <a:noFill/>
          </p:spPr>
          <p:txBody>
            <a:bodyPr wrap="none" rtlCol="0">
              <a:spAutoFit/>
            </a:bodyPr>
            <a:lstStyle/>
            <a:p>
              <a:pPr algn="ctr"/>
              <a:r>
                <a:rPr lang="en-US" sz="2000" b="1" dirty="0" smtClean="0"/>
                <a:t>EDRN PDX proteins</a:t>
              </a:r>
            </a:p>
            <a:p>
              <a:pPr algn="ctr"/>
              <a:r>
                <a:rPr lang="en-US" sz="2000" b="1" dirty="0" smtClean="0"/>
                <a:t>(951 proteins)</a:t>
              </a:r>
              <a:endParaRPr lang="en-US" sz="2000" b="1" dirty="0"/>
            </a:p>
          </p:txBody>
        </p:sp>
        <p:sp>
          <p:nvSpPr>
            <p:cNvPr id="7" name="TextBox 6"/>
            <p:cNvSpPr txBox="1"/>
            <p:nvPr/>
          </p:nvSpPr>
          <p:spPr>
            <a:xfrm>
              <a:off x="2927320" y="2376214"/>
              <a:ext cx="470000" cy="400110"/>
            </a:xfrm>
            <a:prstGeom prst="rect">
              <a:avLst/>
            </a:prstGeom>
            <a:noFill/>
          </p:spPr>
          <p:txBody>
            <a:bodyPr wrap="none" rtlCol="0">
              <a:spAutoFit/>
            </a:bodyPr>
            <a:lstStyle/>
            <a:p>
              <a:r>
                <a:rPr lang="en-US" sz="2000" dirty="0" smtClean="0"/>
                <a:t>21</a:t>
              </a:r>
              <a:endParaRPr lang="en-US" sz="2000" dirty="0"/>
            </a:p>
          </p:txBody>
        </p:sp>
        <p:sp>
          <p:nvSpPr>
            <p:cNvPr id="8" name="TextBox 7"/>
            <p:cNvSpPr txBox="1"/>
            <p:nvPr/>
          </p:nvSpPr>
          <p:spPr>
            <a:xfrm>
              <a:off x="3453610" y="2376214"/>
              <a:ext cx="612668" cy="400110"/>
            </a:xfrm>
            <a:prstGeom prst="rect">
              <a:avLst/>
            </a:prstGeom>
            <a:noFill/>
          </p:spPr>
          <p:txBody>
            <a:bodyPr wrap="none" rtlCol="0">
              <a:spAutoFit/>
            </a:bodyPr>
            <a:lstStyle/>
            <a:p>
              <a:r>
                <a:rPr lang="en-US" sz="2000" b="1" dirty="0" smtClean="0"/>
                <a:t>930</a:t>
              </a:r>
              <a:endParaRPr lang="en-US" sz="2000" b="1" dirty="0"/>
            </a:p>
          </p:txBody>
        </p:sp>
        <p:sp>
          <p:nvSpPr>
            <p:cNvPr id="10" name="TextBox 9"/>
            <p:cNvSpPr txBox="1"/>
            <p:nvPr/>
          </p:nvSpPr>
          <p:spPr>
            <a:xfrm>
              <a:off x="6017347" y="2068438"/>
              <a:ext cx="2789738" cy="1015663"/>
            </a:xfrm>
            <a:prstGeom prst="rect">
              <a:avLst/>
            </a:prstGeom>
            <a:noFill/>
          </p:spPr>
          <p:txBody>
            <a:bodyPr wrap="none" rtlCol="0">
              <a:spAutoFit/>
            </a:bodyPr>
            <a:lstStyle/>
            <a:p>
              <a:pPr algn="ctr"/>
              <a:r>
                <a:rPr lang="en-US" sz="2000" b="1" dirty="0" smtClean="0"/>
                <a:t>CPTAC </a:t>
              </a:r>
              <a:r>
                <a:rPr lang="en-US" sz="2000" b="1" dirty="0"/>
                <a:t>b</a:t>
              </a:r>
              <a:r>
                <a:rPr lang="en-US" sz="2000" b="1" dirty="0" smtClean="0"/>
                <a:t>reast cancer</a:t>
              </a:r>
            </a:p>
            <a:p>
              <a:pPr algn="ctr"/>
              <a:r>
                <a:rPr lang="en-US" sz="2000" b="1" dirty="0" smtClean="0"/>
                <a:t>proteomic dataset</a:t>
              </a:r>
            </a:p>
            <a:p>
              <a:pPr algn="ctr"/>
              <a:r>
                <a:rPr lang="en-US" sz="2000" b="1" dirty="0" smtClean="0"/>
                <a:t>(11,463 proteins)</a:t>
              </a:r>
              <a:endParaRPr lang="en-US" sz="2000" b="1" dirty="0"/>
            </a:p>
          </p:txBody>
        </p:sp>
        <p:sp>
          <p:nvSpPr>
            <p:cNvPr id="13" name="TextBox 12"/>
            <p:cNvSpPr txBox="1"/>
            <p:nvPr/>
          </p:nvSpPr>
          <p:spPr>
            <a:xfrm>
              <a:off x="4572000" y="2376214"/>
              <a:ext cx="968535" cy="400110"/>
            </a:xfrm>
            <a:prstGeom prst="rect">
              <a:avLst/>
            </a:prstGeom>
            <a:noFill/>
          </p:spPr>
          <p:txBody>
            <a:bodyPr wrap="none" rtlCol="0">
              <a:spAutoFit/>
            </a:bodyPr>
            <a:lstStyle/>
            <a:p>
              <a:r>
                <a:rPr lang="en-US" sz="2000" dirty="0" smtClean="0"/>
                <a:t>10,533</a:t>
              </a:r>
              <a:endParaRPr lang="en-US" sz="2000" dirty="0"/>
            </a:p>
          </p:txBody>
        </p:sp>
      </p:grpSp>
      <p:sp>
        <p:nvSpPr>
          <p:cNvPr id="11" name="TextBox 10"/>
          <p:cNvSpPr txBox="1"/>
          <p:nvPr/>
        </p:nvSpPr>
        <p:spPr>
          <a:xfrm>
            <a:off x="708661" y="4226064"/>
            <a:ext cx="7726679"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a:t>96% of the human proteins identified in the PDX plasma are expressed in human breast </a:t>
            </a:r>
            <a:r>
              <a:rPr lang="en-US" sz="2000" b="1" dirty="0" smtClean="0"/>
              <a:t>cancers.</a:t>
            </a:r>
            <a:endParaRPr lang="en-US" sz="2000" b="1" dirty="0"/>
          </a:p>
        </p:txBody>
      </p:sp>
    </p:spTree>
    <p:extLst>
      <p:ext uri="{BB962C8B-B14F-4D97-AF65-F5344CB8AC3E}">
        <p14:creationId xmlns:p14="http://schemas.microsoft.com/office/powerpoint/2010/main" val="3258084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 y="0"/>
            <a:ext cx="9067800" cy="1384995"/>
          </a:xfrm>
          <a:prstGeom prst="rect">
            <a:avLst/>
          </a:prstGeom>
          <a:noFill/>
        </p:spPr>
        <p:txBody>
          <a:bodyPr wrap="square" rtlCol="0">
            <a:spAutoFit/>
          </a:bodyPr>
          <a:lstStyle/>
          <a:p>
            <a:pPr algn="ctr" fontAlgn="base">
              <a:spcBef>
                <a:spcPct val="0"/>
              </a:spcBef>
              <a:spcAft>
                <a:spcPct val="0"/>
              </a:spcAft>
            </a:pPr>
            <a:r>
              <a:rPr lang="en-US" sz="2800" b="1" dirty="0">
                <a:solidFill>
                  <a:schemeClr val="bg1"/>
                </a:solidFill>
              </a:rPr>
              <a:t>Although </a:t>
            </a:r>
            <a:r>
              <a:rPr lang="en-US" sz="2800" b="1" dirty="0" smtClean="0">
                <a:solidFill>
                  <a:schemeClr val="bg1"/>
                </a:solidFill>
              </a:rPr>
              <a:t>candidate </a:t>
            </a:r>
            <a:r>
              <a:rPr lang="en-US" sz="2800" b="1" dirty="0">
                <a:solidFill>
                  <a:schemeClr val="bg1"/>
                </a:solidFill>
              </a:rPr>
              <a:t>proteins were enriched in breast cancer, </a:t>
            </a:r>
            <a:r>
              <a:rPr lang="en-US" sz="2800" b="1" dirty="0" smtClean="0">
                <a:solidFill>
                  <a:schemeClr val="bg1"/>
                </a:solidFill>
              </a:rPr>
              <a:t>none was </a:t>
            </a:r>
            <a:r>
              <a:rPr lang="en-US" sz="2800" b="1" dirty="0">
                <a:solidFill>
                  <a:schemeClr val="bg1"/>
                </a:solidFill>
              </a:rPr>
              <a:t>observed exclusively in breast cancer.</a:t>
            </a:r>
          </a:p>
        </p:txBody>
      </p:sp>
      <p:graphicFrame>
        <p:nvGraphicFramePr>
          <p:cNvPr id="4" name="Chart 3"/>
          <p:cNvGraphicFramePr>
            <a:graphicFrameLocks/>
          </p:cNvGraphicFramePr>
          <p:nvPr>
            <p:extLst/>
          </p:nvPr>
        </p:nvGraphicFramePr>
        <p:xfrm>
          <a:off x="172647" y="1713253"/>
          <a:ext cx="5779770" cy="32968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96000" y="1939826"/>
            <a:ext cx="2764760" cy="2308324"/>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a:spcAft>
                <a:spcPts val="1200"/>
              </a:spcAft>
            </a:pPr>
            <a:r>
              <a:rPr lang="en-US" b="1" dirty="0"/>
              <a:t>74% of circulating proteins were seen in all CPTAC breast tumor samples, while only 25% were seen in all ovarian tumors, and 17% in all colon tumors</a:t>
            </a:r>
            <a:r>
              <a:rPr lang="en-US" b="1" dirty="0" smtClean="0"/>
              <a:t>.</a:t>
            </a:r>
            <a:endParaRPr lang="en-US" b="1" dirty="0"/>
          </a:p>
        </p:txBody>
      </p:sp>
    </p:spTree>
    <p:extLst>
      <p:ext uri="{BB962C8B-B14F-4D97-AF65-F5344CB8AC3E}">
        <p14:creationId xmlns:p14="http://schemas.microsoft.com/office/powerpoint/2010/main" val="3417322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349"/>
            <a:ext cx="9144000" cy="1384995"/>
          </a:xfrm>
          <a:prstGeom prst="rect">
            <a:avLst/>
          </a:prstGeom>
          <a:noFill/>
        </p:spPr>
        <p:txBody>
          <a:bodyPr wrap="square" rtlCol="0">
            <a:spAutoFit/>
          </a:bodyPr>
          <a:lstStyle/>
          <a:p>
            <a:pPr algn="ctr"/>
            <a:r>
              <a:rPr lang="en-US" sz="2800" b="1" dirty="0" smtClean="0">
                <a:solidFill>
                  <a:schemeClr val="bg1"/>
                </a:solidFill>
              </a:rPr>
              <a:t>Using a data set </a:t>
            </a:r>
            <a:r>
              <a:rPr lang="en-US" sz="2800" b="1" dirty="0">
                <a:solidFill>
                  <a:schemeClr val="bg1"/>
                </a:solidFill>
              </a:rPr>
              <a:t>of cultured human mammary epithelial cells (</a:t>
            </a:r>
            <a:r>
              <a:rPr lang="en-US" sz="2800" b="1" dirty="0" smtClean="0">
                <a:solidFill>
                  <a:schemeClr val="bg1"/>
                </a:solidFill>
              </a:rPr>
              <a:t>HMECs), we can subtract out proteins seen in normal breast epithelial cells.</a:t>
            </a:r>
          </a:p>
        </p:txBody>
      </p:sp>
      <p:grpSp>
        <p:nvGrpSpPr>
          <p:cNvPr id="7" name="Group 6"/>
          <p:cNvGrpSpPr/>
          <p:nvPr/>
        </p:nvGrpSpPr>
        <p:grpSpPr>
          <a:xfrm>
            <a:off x="514148" y="1628443"/>
            <a:ext cx="8101277" cy="2238707"/>
            <a:chOff x="264471" y="1506821"/>
            <a:chExt cx="8101277" cy="2238707"/>
          </a:xfrm>
        </p:grpSpPr>
        <p:sp>
          <p:nvSpPr>
            <p:cNvPr id="3" name="Oval 2"/>
            <p:cNvSpPr/>
            <p:nvPr/>
          </p:nvSpPr>
          <p:spPr>
            <a:xfrm>
              <a:off x="3450046" y="1506821"/>
              <a:ext cx="2116328" cy="12924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59764" y="1618076"/>
              <a:ext cx="1533899" cy="106994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4471" y="1818905"/>
              <a:ext cx="2595582" cy="707886"/>
            </a:xfrm>
            <a:prstGeom prst="rect">
              <a:avLst/>
            </a:prstGeom>
            <a:noFill/>
          </p:spPr>
          <p:txBody>
            <a:bodyPr wrap="none" rtlCol="0">
              <a:spAutoFit/>
            </a:bodyPr>
            <a:lstStyle/>
            <a:p>
              <a:pPr algn="ctr"/>
              <a:r>
                <a:rPr lang="en-US" sz="2000" b="1" dirty="0" smtClean="0"/>
                <a:t>EDRN PDX proteins</a:t>
              </a:r>
            </a:p>
            <a:p>
              <a:pPr algn="ctr"/>
              <a:r>
                <a:rPr lang="en-US" sz="2000" b="1" dirty="0" smtClean="0"/>
                <a:t>(951)</a:t>
              </a:r>
              <a:endParaRPr lang="en-US" sz="2000" b="1" dirty="0"/>
            </a:p>
          </p:txBody>
        </p:sp>
        <p:sp>
          <p:nvSpPr>
            <p:cNvPr id="8" name="TextBox 7"/>
            <p:cNvSpPr txBox="1"/>
            <p:nvPr/>
          </p:nvSpPr>
          <p:spPr>
            <a:xfrm>
              <a:off x="5534332" y="1818905"/>
              <a:ext cx="2831416" cy="707886"/>
            </a:xfrm>
            <a:prstGeom prst="rect">
              <a:avLst/>
            </a:prstGeom>
            <a:noFill/>
          </p:spPr>
          <p:txBody>
            <a:bodyPr wrap="none" rtlCol="0">
              <a:spAutoFit/>
            </a:bodyPr>
            <a:lstStyle/>
            <a:p>
              <a:pPr algn="ctr"/>
              <a:r>
                <a:rPr lang="en-US" sz="2000" b="1" dirty="0" smtClean="0"/>
                <a:t>CPTAC breast tumors</a:t>
              </a:r>
            </a:p>
            <a:p>
              <a:pPr algn="ctr"/>
              <a:r>
                <a:rPr lang="en-US" sz="2000" b="1" dirty="0" smtClean="0"/>
                <a:t>(</a:t>
              </a:r>
              <a:r>
                <a:rPr lang="en-US" sz="2000" b="1" dirty="0"/>
                <a:t>11,463</a:t>
              </a:r>
              <a:r>
                <a:rPr lang="en-US" sz="2000" b="1" dirty="0" smtClean="0"/>
                <a:t>)</a:t>
              </a:r>
              <a:endParaRPr lang="en-US" sz="2000" b="1" dirty="0"/>
            </a:p>
          </p:txBody>
        </p:sp>
        <p:sp>
          <p:nvSpPr>
            <p:cNvPr id="10" name="TextBox 9"/>
            <p:cNvSpPr txBox="1"/>
            <p:nvPr/>
          </p:nvSpPr>
          <p:spPr>
            <a:xfrm>
              <a:off x="2581315" y="3345418"/>
              <a:ext cx="2904962" cy="400110"/>
            </a:xfrm>
            <a:prstGeom prst="rect">
              <a:avLst/>
            </a:prstGeom>
            <a:noFill/>
          </p:spPr>
          <p:txBody>
            <a:bodyPr wrap="none" rtlCol="0">
              <a:spAutoFit/>
            </a:bodyPr>
            <a:lstStyle/>
            <a:p>
              <a:pPr algn="ctr"/>
              <a:r>
                <a:rPr lang="en-US" sz="2000" b="1" dirty="0" smtClean="0"/>
                <a:t>HMEC proteins</a:t>
              </a:r>
              <a:r>
                <a:rPr lang="en-US" sz="2000" b="1" dirty="0"/>
                <a:t> </a:t>
              </a:r>
              <a:r>
                <a:rPr lang="en-US" sz="2000" b="1" dirty="0" smtClean="0"/>
                <a:t>(7,581)</a:t>
              </a:r>
              <a:endParaRPr lang="en-US" sz="2000" b="1" dirty="0"/>
            </a:p>
          </p:txBody>
        </p:sp>
        <p:sp>
          <p:nvSpPr>
            <p:cNvPr id="11" name="Oval 10"/>
            <p:cNvSpPr/>
            <p:nvPr/>
          </p:nvSpPr>
          <p:spPr>
            <a:xfrm>
              <a:off x="2975632" y="2052966"/>
              <a:ext cx="2116328" cy="12924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26713" y="2191466"/>
              <a:ext cx="569387" cy="369332"/>
            </a:xfrm>
            <a:prstGeom prst="rect">
              <a:avLst/>
            </a:prstGeom>
            <a:noFill/>
          </p:spPr>
          <p:txBody>
            <a:bodyPr wrap="none" rtlCol="0">
              <a:spAutoFit/>
            </a:bodyPr>
            <a:lstStyle/>
            <a:p>
              <a:r>
                <a:rPr lang="en-US" dirty="0" smtClean="0"/>
                <a:t>760</a:t>
              </a:r>
              <a:endParaRPr lang="en-US" dirty="0"/>
            </a:p>
          </p:txBody>
        </p:sp>
        <p:sp>
          <p:nvSpPr>
            <p:cNvPr id="13" name="TextBox 12"/>
            <p:cNvSpPr txBox="1"/>
            <p:nvPr/>
          </p:nvSpPr>
          <p:spPr>
            <a:xfrm>
              <a:off x="3202561" y="2258745"/>
              <a:ext cx="312906" cy="369332"/>
            </a:xfrm>
            <a:prstGeom prst="rect">
              <a:avLst/>
            </a:prstGeom>
            <a:noFill/>
          </p:spPr>
          <p:txBody>
            <a:bodyPr wrap="none" rtlCol="0">
              <a:spAutoFit/>
            </a:bodyPr>
            <a:lstStyle/>
            <a:p>
              <a:r>
                <a:rPr lang="en-US" dirty="0" smtClean="0"/>
                <a:t>1</a:t>
              </a:r>
              <a:endParaRPr lang="en-US" dirty="0"/>
            </a:p>
          </p:txBody>
        </p:sp>
        <p:sp>
          <p:nvSpPr>
            <p:cNvPr id="14" name="TextBox 13"/>
            <p:cNvSpPr txBox="1"/>
            <p:nvPr/>
          </p:nvSpPr>
          <p:spPr>
            <a:xfrm>
              <a:off x="3564913" y="1652885"/>
              <a:ext cx="699230" cy="461665"/>
            </a:xfrm>
            <a:prstGeom prst="rect">
              <a:avLst/>
            </a:prstGeom>
            <a:noFill/>
          </p:spPr>
          <p:txBody>
            <a:bodyPr wrap="none" rtlCol="0">
              <a:spAutoFit/>
            </a:bodyPr>
            <a:lstStyle/>
            <a:p>
              <a:r>
                <a:rPr lang="en-US" sz="2400" b="1" dirty="0" smtClean="0"/>
                <a:t>170</a:t>
              </a:r>
              <a:endParaRPr lang="en-US" sz="2400" b="1" dirty="0"/>
            </a:p>
          </p:txBody>
        </p:sp>
        <p:sp>
          <p:nvSpPr>
            <p:cNvPr id="15" name="TextBox 14"/>
            <p:cNvSpPr txBox="1"/>
            <p:nvPr/>
          </p:nvSpPr>
          <p:spPr>
            <a:xfrm>
              <a:off x="4289640" y="2329860"/>
              <a:ext cx="761747" cy="369332"/>
            </a:xfrm>
            <a:prstGeom prst="rect">
              <a:avLst/>
            </a:prstGeom>
            <a:noFill/>
          </p:spPr>
          <p:txBody>
            <a:bodyPr wrap="none" rtlCol="0">
              <a:spAutoFit/>
            </a:bodyPr>
            <a:lstStyle/>
            <a:p>
              <a:r>
                <a:rPr lang="en-US" dirty="0" smtClean="0"/>
                <a:t>6,022</a:t>
              </a:r>
              <a:endParaRPr lang="en-US" dirty="0"/>
            </a:p>
          </p:txBody>
        </p:sp>
        <p:sp>
          <p:nvSpPr>
            <p:cNvPr id="16" name="TextBox 15"/>
            <p:cNvSpPr txBox="1"/>
            <p:nvPr/>
          </p:nvSpPr>
          <p:spPr>
            <a:xfrm>
              <a:off x="2932729" y="1900311"/>
              <a:ext cx="441146" cy="369332"/>
            </a:xfrm>
            <a:prstGeom prst="rect">
              <a:avLst/>
            </a:prstGeom>
            <a:noFill/>
          </p:spPr>
          <p:txBody>
            <a:bodyPr wrap="none" rtlCol="0">
              <a:spAutoFit/>
            </a:bodyPr>
            <a:lstStyle/>
            <a:p>
              <a:r>
                <a:rPr lang="en-US" dirty="0" smtClean="0"/>
                <a:t>20</a:t>
              </a:r>
              <a:endParaRPr lang="en-US" dirty="0"/>
            </a:p>
          </p:txBody>
        </p:sp>
        <p:sp>
          <p:nvSpPr>
            <p:cNvPr id="17" name="TextBox 16"/>
            <p:cNvSpPr txBox="1"/>
            <p:nvPr/>
          </p:nvSpPr>
          <p:spPr>
            <a:xfrm>
              <a:off x="3626713" y="2847548"/>
              <a:ext cx="569387" cy="369332"/>
            </a:xfrm>
            <a:prstGeom prst="rect">
              <a:avLst/>
            </a:prstGeom>
            <a:noFill/>
          </p:spPr>
          <p:txBody>
            <a:bodyPr wrap="none" rtlCol="0">
              <a:spAutoFit/>
            </a:bodyPr>
            <a:lstStyle/>
            <a:p>
              <a:r>
                <a:rPr lang="en-US" dirty="0" smtClean="0"/>
                <a:t>798</a:t>
              </a:r>
              <a:endParaRPr lang="en-US" dirty="0"/>
            </a:p>
          </p:txBody>
        </p:sp>
        <p:sp>
          <p:nvSpPr>
            <p:cNvPr id="18" name="TextBox 17"/>
            <p:cNvSpPr txBox="1"/>
            <p:nvPr/>
          </p:nvSpPr>
          <p:spPr>
            <a:xfrm>
              <a:off x="4679271" y="1900311"/>
              <a:ext cx="744627" cy="369332"/>
            </a:xfrm>
            <a:prstGeom prst="rect">
              <a:avLst/>
            </a:prstGeom>
            <a:noFill/>
          </p:spPr>
          <p:txBody>
            <a:bodyPr wrap="none" rtlCol="0">
              <a:spAutoFit/>
            </a:bodyPr>
            <a:lstStyle/>
            <a:p>
              <a:r>
                <a:rPr lang="en-US" dirty="0" smtClean="0"/>
                <a:t>4,511</a:t>
              </a:r>
              <a:endParaRPr lang="en-US" dirty="0"/>
            </a:p>
          </p:txBody>
        </p:sp>
      </p:grpSp>
      <p:sp>
        <p:nvSpPr>
          <p:cNvPr id="19" name="TextBox 18"/>
          <p:cNvSpPr txBox="1"/>
          <p:nvPr/>
        </p:nvSpPr>
        <p:spPr>
          <a:xfrm>
            <a:off x="708661" y="4226064"/>
            <a:ext cx="7726679"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170 breast cancer-associated proteins were observed in the plasma of the PDX mice.</a:t>
            </a:r>
            <a:endParaRPr lang="en-US" sz="2000" b="1" dirty="0"/>
          </a:p>
        </p:txBody>
      </p:sp>
    </p:spTree>
    <p:extLst>
      <p:ext uri="{BB962C8B-B14F-4D97-AF65-F5344CB8AC3E}">
        <p14:creationId xmlns:p14="http://schemas.microsoft.com/office/powerpoint/2010/main" val="2608694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7330"/>
            <a:ext cx="9144000" cy="523220"/>
          </a:xfrm>
          <a:prstGeom prst="rect">
            <a:avLst/>
          </a:prstGeom>
          <a:noFill/>
        </p:spPr>
        <p:txBody>
          <a:bodyPr wrap="square" rtlCol="0">
            <a:spAutoFit/>
          </a:bodyPr>
          <a:lstStyle/>
          <a:p>
            <a:pPr algn="ctr" fontAlgn="base">
              <a:spcBef>
                <a:spcPct val="0"/>
              </a:spcBef>
              <a:spcAft>
                <a:spcPct val="0"/>
              </a:spcAft>
            </a:pPr>
            <a:r>
              <a:rPr lang="en-US" sz="2800" b="1" dirty="0">
                <a:solidFill>
                  <a:srgbClr val="FFFFFF"/>
                </a:solidFill>
              </a:rPr>
              <a:t>Top 5 enrichment classes for the 170 </a:t>
            </a:r>
            <a:r>
              <a:rPr lang="en-US" sz="2800" b="1" dirty="0" smtClean="0">
                <a:solidFill>
                  <a:srgbClr val="FFFFFF"/>
                </a:solidFill>
              </a:rPr>
              <a:t>candidates</a:t>
            </a:r>
            <a:endParaRPr lang="en-US" sz="2800" b="1" dirty="0">
              <a:solidFill>
                <a:srgbClr val="FFFFFF"/>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341745302"/>
              </p:ext>
            </p:extLst>
          </p:nvPr>
        </p:nvGraphicFramePr>
        <p:xfrm>
          <a:off x="228600" y="844952"/>
          <a:ext cx="4800600" cy="1874517"/>
        </p:xfrm>
        <a:graphic>
          <a:graphicData uri="http://schemas.openxmlformats.org/drawingml/2006/table">
            <a:tbl>
              <a:tblPr firstRow="1">
                <a:tableStyleId>{3C2FFA5D-87B4-456A-9821-1D502468CF0F}</a:tableStyleId>
              </a:tblPr>
              <a:tblGrid>
                <a:gridCol w="2590800">
                  <a:extLst>
                    <a:ext uri="{9D8B030D-6E8A-4147-A177-3AD203B41FA5}">
                      <a16:colId xmlns="" xmlns:a16="http://schemas.microsoft.com/office/drawing/2014/main" val="3210186037"/>
                    </a:ext>
                  </a:extLst>
                </a:gridCol>
                <a:gridCol w="914400">
                  <a:extLst>
                    <a:ext uri="{9D8B030D-6E8A-4147-A177-3AD203B41FA5}">
                      <a16:colId xmlns="" xmlns:a16="http://schemas.microsoft.com/office/drawing/2014/main" val="2976260040"/>
                    </a:ext>
                  </a:extLst>
                </a:gridCol>
                <a:gridCol w="1295400">
                  <a:extLst>
                    <a:ext uri="{9D8B030D-6E8A-4147-A177-3AD203B41FA5}">
                      <a16:colId xmlns="" xmlns:a16="http://schemas.microsoft.com/office/drawing/2014/main" val="2742352805"/>
                    </a:ext>
                  </a:extLst>
                </a:gridCol>
              </a:tblGrid>
              <a:tr h="535577">
                <a:tc>
                  <a:txBody>
                    <a:bodyPr/>
                    <a:lstStyle/>
                    <a:p>
                      <a:pPr algn="l" fontAlgn="b"/>
                      <a:r>
                        <a:rPr lang="en-US" sz="1600" u="none" strike="noStrike" dirty="0">
                          <a:effectLst/>
                        </a:rPr>
                        <a:t>GO Cellular Compartment</a:t>
                      </a:r>
                      <a:endParaRPr lang="en-US" sz="1600" b="0" i="0" u="none" strike="noStrike" dirty="0">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gene count</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dirty="0">
                          <a:effectLst/>
                        </a:rPr>
                        <a:t>FDR</a:t>
                      </a:r>
                      <a:endParaRPr lang="en-US" sz="1600" b="0" i="0" u="none" strike="noStrike" dirty="0">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382542803"/>
                  </a:ext>
                </a:extLst>
              </a:tr>
              <a:tr h="267788">
                <a:tc>
                  <a:txBody>
                    <a:bodyPr/>
                    <a:lstStyle/>
                    <a:p>
                      <a:pPr algn="l" fontAlgn="b"/>
                      <a:r>
                        <a:rPr lang="en-US" sz="1600" u="none" strike="noStrike">
                          <a:effectLst/>
                        </a:rPr>
                        <a:t>extracellular space</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94</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1.26E-67</a:t>
                      </a:r>
                      <a:endParaRPr lang="en-US" sz="1600" b="0" i="0" u="none" strike="noStrike">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1651306065"/>
                  </a:ext>
                </a:extLst>
              </a:tr>
              <a:tr h="267788">
                <a:tc>
                  <a:txBody>
                    <a:bodyPr/>
                    <a:lstStyle/>
                    <a:p>
                      <a:pPr algn="l" fontAlgn="b"/>
                      <a:r>
                        <a:rPr lang="en-US" sz="1600" u="none" strike="noStrike">
                          <a:effectLst/>
                        </a:rPr>
                        <a:t>extracellular vesicle</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119</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dirty="0">
                          <a:effectLst/>
                        </a:rPr>
                        <a:t>3.31E-64</a:t>
                      </a:r>
                      <a:endParaRPr lang="en-US" sz="1600" b="0" i="0" u="none" strike="noStrike" dirty="0">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2908989640"/>
                  </a:ext>
                </a:extLst>
              </a:tr>
              <a:tr h="267788">
                <a:tc>
                  <a:txBody>
                    <a:bodyPr/>
                    <a:lstStyle/>
                    <a:p>
                      <a:pPr algn="l" fontAlgn="b"/>
                      <a:r>
                        <a:rPr lang="en-US" sz="1600" u="none" strike="noStrike" dirty="0">
                          <a:effectLst/>
                        </a:rPr>
                        <a:t>extracellular region part</a:t>
                      </a:r>
                      <a:endParaRPr lang="en-US" sz="1600" b="0" i="0" u="none" strike="noStrike" dirty="0">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dirty="0">
                          <a:effectLst/>
                        </a:rPr>
                        <a:t>130</a:t>
                      </a:r>
                      <a:endParaRPr lang="en-US" sz="1600" b="0" i="0" u="none" strike="noStrike" dirty="0">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9.12E-64</a:t>
                      </a:r>
                      <a:endParaRPr lang="en-US" sz="1600" b="0" i="0" u="none" strike="noStrike">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4034903934"/>
                  </a:ext>
                </a:extLst>
              </a:tr>
              <a:tr h="267788">
                <a:tc>
                  <a:txBody>
                    <a:bodyPr/>
                    <a:lstStyle/>
                    <a:p>
                      <a:pPr algn="l" fontAlgn="b"/>
                      <a:r>
                        <a:rPr lang="en-US" sz="1600" u="none" strike="noStrike">
                          <a:effectLst/>
                        </a:rPr>
                        <a:t>extracellular exosome</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118</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1.69E-63</a:t>
                      </a:r>
                      <a:endParaRPr lang="en-US" sz="1600" b="0" i="0" u="none" strike="noStrike">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871633812"/>
                  </a:ext>
                </a:extLst>
              </a:tr>
              <a:tr h="267788">
                <a:tc>
                  <a:txBody>
                    <a:bodyPr/>
                    <a:lstStyle/>
                    <a:p>
                      <a:pPr algn="l" fontAlgn="b"/>
                      <a:r>
                        <a:rPr lang="en-US" sz="1600" u="none" strike="noStrike">
                          <a:effectLst/>
                        </a:rPr>
                        <a:t>membrane-bounded vesicle</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122</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dirty="0">
                          <a:effectLst/>
                        </a:rPr>
                        <a:t>6.34E-58</a:t>
                      </a:r>
                      <a:endParaRPr lang="en-US" sz="1600" b="0" i="0" u="none" strike="noStrike" dirty="0">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3499188358"/>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92694494"/>
              </p:ext>
            </p:extLst>
          </p:nvPr>
        </p:nvGraphicFramePr>
        <p:xfrm>
          <a:off x="3352800" y="2902352"/>
          <a:ext cx="5638800" cy="2107798"/>
        </p:xfrm>
        <a:graphic>
          <a:graphicData uri="http://schemas.openxmlformats.org/drawingml/2006/table">
            <a:tbl>
              <a:tblPr firstRow="1">
                <a:tableStyleId>{3C2FFA5D-87B4-456A-9821-1D502468CF0F}</a:tableStyleId>
              </a:tblPr>
              <a:tblGrid>
                <a:gridCol w="3657600">
                  <a:extLst>
                    <a:ext uri="{9D8B030D-6E8A-4147-A177-3AD203B41FA5}">
                      <a16:colId xmlns="" xmlns:a16="http://schemas.microsoft.com/office/drawing/2014/main" val="2926855422"/>
                    </a:ext>
                  </a:extLst>
                </a:gridCol>
                <a:gridCol w="762000">
                  <a:extLst>
                    <a:ext uri="{9D8B030D-6E8A-4147-A177-3AD203B41FA5}">
                      <a16:colId xmlns="" xmlns:a16="http://schemas.microsoft.com/office/drawing/2014/main" val="122936111"/>
                    </a:ext>
                  </a:extLst>
                </a:gridCol>
                <a:gridCol w="1219200">
                  <a:extLst>
                    <a:ext uri="{9D8B030D-6E8A-4147-A177-3AD203B41FA5}">
                      <a16:colId xmlns="" xmlns:a16="http://schemas.microsoft.com/office/drawing/2014/main" val="229116291"/>
                    </a:ext>
                  </a:extLst>
                </a:gridCol>
              </a:tblGrid>
              <a:tr h="535577">
                <a:tc>
                  <a:txBody>
                    <a:bodyPr/>
                    <a:lstStyle/>
                    <a:p>
                      <a:pPr algn="l" fontAlgn="b"/>
                      <a:r>
                        <a:rPr lang="en-US" sz="1600" u="none" strike="noStrike" dirty="0">
                          <a:effectLst/>
                        </a:rPr>
                        <a:t>GO Biological Process</a:t>
                      </a:r>
                      <a:endParaRPr lang="en-US" sz="1600" b="0" i="0" u="none" strike="noStrike" dirty="0">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gene count</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FDR</a:t>
                      </a:r>
                      <a:endParaRPr lang="en-US" sz="1600" b="0" i="0" u="none" strike="noStrike">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2207788500"/>
                  </a:ext>
                </a:extLst>
              </a:tr>
              <a:tr h="267788">
                <a:tc>
                  <a:txBody>
                    <a:bodyPr/>
                    <a:lstStyle/>
                    <a:p>
                      <a:pPr algn="l" fontAlgn="b"/>
                      <a:r>
                        <a:rPr lang="en-US" sz="1600" u="none" strike="noStrike" dirty="0">
                          <a:effectLst/>
                        </a:rPr>
                        <a:t>protein activation cascade</a:t>
                      </a:r>
                      <a:endParaRPr lang="en-US" sz="1600" b="0" i="0" u="none" strike="noStrike" dirty="0">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1.96E-22</a:t>
                      </a:r>
                      <a:endParaRPr lang="en-US" sz="1600" b="0" i="0" u="none" strike="noStrike">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352762459"/>
                  </a:ext>
                </a:extLst>
              </a:tr>
              <a:tr h="267788">
                <a:tc>
                  <a:txBody>
                    <a:bodyPr/>
                    <a:lstStyle/>
                    <a:p>
                      <a:pPr algn="l" fontAlgn="b"/>
                      <a:r>
                        <a:rPr lang="en-US" sz="1600" u="none" strike="noStrike">
                          <a:effectLst/>
                        </a:rPr>
                        <a:t>negative regulation of peptidase activity</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26</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2.43E-18</a:t>
                      </a:r>
                      <a:endParaRPr lang="en-US" sz="1600" b="0" i="0" u="none" strike="noStrike">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4210793731"/>
                  </a:ext>
                </a:extLst>
              </a:tr>
              <a:tr h="267788">
                <a:tc>
                  <a:txBody>
                    <a:bodyPr/>
                    <a:lstStyle/>
                    <a:p>
                      <a:pPr algn="l" fontAlgn="b"/>
                      <a:r>
                        <a:rPr lang="en-US" sz="1600" u="none" strike="noStrike">
                          <a:effectLst/>
                        </a:rPr>
                        <a:t>negative regulation of hydrolase activity</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2.43E-18</a:t>
                      </a:r>
                      <a:endParaRPr lang="en-US" sz="1600" b="0" i="0" u="none" strike="noStrike">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1828880388"/>
                  </a:ext>
                </a:extLst>
              </a:tr>
              <a:tr h="501069">
                <a:tc>
                  <a:txBody>
                    <a:bodyPr/>
                    <a:lstStyle/>
                    <a:p>
                      <a:pPr algn="l" fontAlgn="b"/>
                      <a:r>
                        <a:rPr lang="en-US" sz="1600" u="none" strike="noStrike">
                          <a:effectLst/>
                        </a:rPr>
                        <a:t>negative regulation of endopeptidase activity</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1.67E-17</a:t>
                      </a:r>
                      <a:endParaRPr lang="en-US" sz="1600" b="0" i="0" u="none" strike="noStrike">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1342861428"/>
                  </a:ext>
                </a:extLst>
              </a:tr>
              <a:tr h="267788">
                <a:tc>
                  <a:txBody>
                    <a:bodyPr/>
                    <a:lstStyle/>
                    <a:p>
                      <a:pPr algn="l" fontAlgn="b"/>
                      <a:r>
                        <a:rPr lang="en-US" sz="1600" u="none" strike="noStrike">
                          <a:effectLst/>
                        </a:rPr>
                        <a:t>negative regulation of proteolysis</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13389" marR="13389" marT="13389" marB="0" anchor="b"/>
                </a:tc>
                <a:tc>
                  <a:txBody>
                    <a:bodyPr/>
                    <a:lstStyle/>
                    <a:p>
                      <a:pPr algn="ctr" fontAlgn="b"/>
                      <a:r>
                        <a:rPr lang="en-US" sz="1600" u="none" strike="noStrike" dirty="0">
                          <a:effectLst/>
                        </a:rPr>
                        <a:t>7.13E-16</a:t>
                      </a:r>
                      <a:endParaRPr lang="en-US" sz="1600" b="0" i="0" u="none" strike="noStrike" dirty="0">
                        <a:solidFill>
                          <a:srgbClr val="000000"/>
                        </a:solidFill>
                        <a:effectLst/>
                        <a:latin typeface="Calibri" panose="020F0502020204030204" pitchFamily="34" charset="0"/>
                      </a:endParaRPr>
                    </a:p>
                  </a:txBody>
                  <a:tcPr marL="13389" marR="13389" marT="13389" marB="0" anchor="b"/>
                </a:tc>
                <a:extLst>
                  <a:ext uri="{0D108BD9-81ED-4DB2-BD59-A6C34878D82A}">
                    <a16:rowId xmlns="" xmlns:a16="http://schemas.microsoft.com/office/drawing/2014/main" val="526326634"/>
                  </a:ext>
                </a:extLst>
              </a:tr>
            </a:tbl>
          </a:graphicData>
        </a:graphic>
      </p:graphicFrame>
    </p:spTree>
    <p:extLst>
      <p:ext uri="{BB962C8B-B14F-4D97-AF65-F5344CB8AC3E}">
        <p14:creationId xmlns:p14="http://schemas.microsoft.com/office/powerpoint/2010/main" val="505454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47" y="0"/>
            <a:ext cx="9082307" cy="1384995"/>
          </a:xfrm>
          <a:prstGeom prst="rect">
            <a:avLst/>
          </a:prstGeom>
          <a:noFill/>
        </p:spPr>
        <p:txBody>
          <a:bodyPr wrap="square" rtlCol="0">
            <a:spAutoFit/>
          </a:bodyPr>
          <a:lstStyle/>
          <a:p>
            <a:pPr algn="ctr"/>
            <a:r>
              <a:rPr lang="en-US" sz="2800" b="1" dirty="0" smtClean="0">
                <a:solidFill>
                  <a:schemeClr val="bg1"/>
                </a:solidFill>
              </a:rPr>
              <a:t>24 of the 170 </a:t>
            </a:r>
            <a:r>
              <a:rPr lang="en-US" sz="2800" b="1" dirty="0">
                <a:solidFill>
                  <a:schemeClr val="bg1"/>
                </a:solidFill>
              </a:rPr>
              <a:t>breast </a:t>
            </a:r>
            <a:r>
              <a:rPr lang="en-US" sz="2800" b="1" dirty="0" smtClean="0">
                <a:solidFill>
                  <a:schemeClr val="bg1"/>
                </a:solidFill>
              </a:rPr>
              <a:t>cancer-associated </a:t>
            </a:r>
            <a:r>
              <a:rPr lang="en-US" sz="2800" b="1" dirty="0">
                <a:solidFill>
                  <a:schemeClr val="bg1"/>
                </a:solidFill>
              </a:rPr>
              <a:t>proteins </a:t>
            </a:r>
            <a:r>
              <a:rPr lang="en-US" sz="2800" b="1" dirty="0" smtClean="0">
                <a:solidFill>
                  <a:schemeClr val="bg1"/>
                </a:solidFill>
              </a:rPr>
              <a:t>observed </a:t>
            </a:r>
            <a:r>
              <a:rPr lang="en-US" sz="2800" b="1" dirty="0">
                <a:solidFill>
                  <a:schemeClr val="bg1"/>
                </a:solidFill>
              </a:rPr>
              <a:t>in the </a:t>
            </a:r>
            <a:r>
              <a:rPr lang="en-US" sz="2800" b="1" dirty="0" smtClean="0">
                <a:solidFill>
                  <a:schemeClr val="bg1"/>
                </a:solidFill>
              </a:rPr>
              <a:t>mouse plasma have not been observed in human plasma from healthy donors.</a:t>
            </a:r>
            <a:endParaRPr lang="en-US" sz="2800" dirty="0">
              <a:solidFill>
                <a:schemeClr val="bg1"/>
              </a:solidFill>
            </a:endParaRPr>
          </a:p>
        </p:txBody>
      </p:sp>
      <p:sp>
        <p:nvSpPr>
          <p:cNvPr id="11" name="TextBox 10"/>
          <p:cNvSpPr txBox="1"/>
          <p:nvPr/>
        </p:nvSpPr>
        <p:spPr>
          <a:xfrm>
            <a:off x="510540" y="4178489"/>
            <a:ext cx="8122920" cy="707886"/>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sz="2000" b="1" dirty="0" smtClean="0"/>
              <a:t>The 146 proteins previously observed in plasma could be present at elevated levels in cancer, so remain </a:t>
            </a:r>
            <a:r>
              <a:rPr lang="en-US" sz="2000" b="1" dirty="0" smtClean="0"/>
              <a:t>candidates.</a:t>
            </a:r>
            <a:endParaRPr lang="en-US" sz="2000" b="1" dirty="0"/>
          </a:p>
        </p:txBody>
      </p:sp>
      <p:sp>
        <p:nvSpPr>
          <p:cNvPr id="4" name="Oval 3"/>
          <p:cNvSpPr/>
          <p:nvPr/>
        </p:nvSpPr>
        <p:spPr>
          <a:xfrm>
            <a:off x="3938696" y="1888898"/>
            <a:ext cx="1773428" cy="12924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Oval 4"/>
          <p:cNvSpPr/>
          <p:nvPr/>
        </p:nvSpPr>
        <p:spPr>
          <a:xfrm>
            <a:off x="3314088" y="2000153"/>
            <a:ext cx="1533899" cy="106994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Box 5"/>
          <p:cNvSpPr txBox="1"/>
          <p:nvPr/>
        </p:nvSpPr>
        <p:spPr>
          <a:xfrm>
            <a:off x="735654" y="2181181"/>
            <a:ext cx="2595583" cy="707886"/>
          </a:xfrm>
          <a:prstGeom prst="rect">
            <a:avLst/>
          </a:prstGeom>
          <a:noFill/>
        </p:spPr>
        <p:txBody>
          <a:bodyPr wrap="none" rtlCol="0">
            <a:spAutoFit/>
          </a:bodyPr>
          <a:lstStyle/>
          <a:p>
            <a:pPr algn="ctr"/>
            <a:r>
              <a:rPr lang="en-US" sz="2000" b="1" dirty="0" smtClean="0"/>
              <a:t>EDRN PDX proteins</a:t>
            </a:r>
          </a:p>
          <a:p>
            <a:pPr algn="ctr"/>
            <a:r>
              <a:rPr lang="en-US" sz="2000" b="1" dirty="0" smtClean="0"/>
              <a:t>(170)</a:t>
            </a:r>
            <a:endParaRPr lang="en-US" sz="2000" b="1" dirty="0"/>
          </a:p>
        </p:txBody>
      </p:sp>
      <p:sp>
        <p:nvSpPr>
          <p:cNvPr id="7" name="TextBox 6"/>
          <p:cNvSpPr txBox="1"/>
          <p:nvPr/>
        </p:nvSpPr>
        <p:spPr>
          <a:xfrm>
            <a:off x="3415157" y="2335069"/>
            <a:ext cx="470000" cy="400110"/>
          </a:xfrm>
          <a:prstGeom prst="rect">
            <a:avLst/>
          </a:prstGeom>
          <a:noFill/>
        </p:spPr>
        <p:txBody>
          <a:bodyPr wrap="none" rtlCol="0">
            <a:spAutoFit/>
          </a:bodyPr>
          <a:lstStyle/>
          <a:p>
            <a:r>
              <a:rPr lang="en-US" sz="2000" b="1" dirty="0" smtClean="0"/>
              <a:t>24</a:t>
            </a:r>
            <a:endParaRPr lang="en-US" sz="2000" b="1" dirty="0"/>
          </a:p>
        </p:txBody>
      </p:sp>
      <p:sp>
        <p:nvSpPr>
          <p:cNvPr id="8" name="TextBox 7"/>
          <p:cNvSpPr txBox="1"/>
          <p:nvPr/>
        </p:nvSpPr>
        <p:spPr>
          <a:xfrm>
            <a:off x="4092109" y="2335069"/>
            <a:ext cx="612668" cy="400110"/>
          </a:xfrm>
          <a:prstGeom prst="rect">
            <a:avLst/>
          </a:prstGeom>
          <a:noFill/>
        </p:spPr>
        <p:txBody>
          <a:bodyPr wrap="none" rtlCol="0">
            <a:spAutoFit/>
          </a:bodyPr>
          <a:lstStyle/>
          <a:p>
            <a:r>
              <a:rPr lang="en-US" sz="2000" dirty="0" smtClean="0"/>
              <a:t>146</a:t>
            </a:r>
            <a:endParaRPr lang="en-US" sz="2000" dirty="0"/>
          </a:p>
        </p:txBody>
      </p:sp>
      <p:sp>
        <p:nvSpPr>
          <p:cNvPr id="9" name="TextBox 8"/>
          <p:cNvSpPr txBox="1"/>
          <p:nvPr/>
        </p:nvSpPr>
        <p:spPr>
          <a:xfrm>
            <a:off x="5652324" y="2088575"/>
            <a:ext cx="2628209" cy="1015663"/>
          </a:xfrm>
          <a:prstGeom prst="rect">
            <a:avLst/>
          </a:prstGeom>
          <a:noFill/>
        </p:spPr>
        <p:txBody>
          <a:bodyPr wrap="square" rtlCol="0">
            <a:spAutoFit/>
          </a:bodyPr>
          <a:lstStyle/>
          <a:p>
            <a:pPr algn="ctr"/>
            <a:r>
              <a:rPr lang="en-US" sz="2000" b="1" dirty="0"/>
              <a:t>P</a:t>
            </a:r>
            <a:r>
              <a:rPr lang="en-US" sz="2000" b="1" dirty="0" smtClean="0"/>
              <a:t>lasma proteins, healthy donors</a:t>
            </a:r>
          </a:p>
          <a:p>
            <a:pPr algn="ctr"/>
            <a:r>
              <a:rPr lang="en-US" sz="2000" b="1" dirty="0" smtClean="0"/>
              <a:t>(4,946)</a:t>
            </a:r>
            <a:endParaRPr lang="en-US" sz="2000" b="1" dirty="0"/>
          </a:p>
        </p:txBody>
      </p:sp>
      <p:sp>
        <p:nvSpPr>
          <p:cNvPr id="10" name="TextBox 9"/>
          <p:cNvSpPr txBox="1"/>
          <p:nvPr/>
        </p:nvSpPr>
        <p:spPr>
          <a:xfrm>
            <a:off x="4861397" y="2335069"/>
            <a:ext cx="825867" cy="400110"/>
          </a:xfrm>
          <a:prstGeom prst="rect">
            <a:avLst/>
          </a:prstGeom>
          <a:noFill/>
        </p:spPr>
        <p:txBody>
          <a:bodyPr wrap="none" rtlCol="0">
            <a:spAutoFit/>
          </a:bodyPr>
          <a:lstStyle/>
          <a:p>
            <a:r>
              <a:rPr lang="en-US" sz="2000" dirty="0" smtClean="0"/>
              <a:t>4,804</a:t>
            </a:r>
            <a:endParaRPr lang="en-US" sz="2000" dirty="0"/>
          </a:p>
        </p:txBody>
      </p:sp>
    </p:spTree>
    <p:extLst>
      <p:ext uri="{BB962C8B-B14F-4D97-AF65-F5344CB8AC3E}">
        <p14:creationId xmlns:p14="http://schemas.microsoft.com/office/powerpoint/2010/main" val="392098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334000" cy="1815882"/>
          </a:xfrm>
          <a:prstGeom prst="rect">
            <a:avLst/>
          </a:prstGeom>
          <a:noFill/>
        </p:spPr>
        <p:txBody>
          <a:bodyPr wrap="square" rtlCol="0">
            <a:spAutoFit/>
          </a:bodyPr>
          <a:lstStyle/>
          <a:p>
            <a:pPr algn="ctr" fontAlgn="base">
              <a:spcBef>
                <a:spcPct val="0"/>
              </a:spcBef>
              <a:spcAft>
                <a:spcPct val="0"/>
              </a:spcAft>
            </a:pPr>
            <a:r>
              <a:rPr lang="en-US" sz="2800" b="1" dirty="0" smtClean="0">
                <a:solidFill>
                  <a:srgbClr val="FFFFFF"/>
                </a:solidFill>
              </a:rPr>
              <a:t>The 24 breast </a:t>
            </a:r>
            <a:r>
              <a:rPr lang="en-US" sz="2800" b="1" dirty="0">
                <a:solidFill>
                  <a:srgbClr val="FFFFFF"/>
                </a:solidFill>
              </a:rPr>
              <a:t>cancer-associated proteins </a:t>
            </a:r>
            <a:r>
              <a:rPr lang="en-US" sz="2800" b="1" dirty="0" smtClean="0">
                <a:solidFill>
                  <a:srgbClr val="FFFFFF"/>
                </a:solidFill>
              </a:rPr>
              <a:t>that have </a:t>
            </a:r>
            <a:r>
              <a:rPr lang="en-US" sz="2800" b="1" dirty="0">
                <a:solidFill>
                  <a:srgbClr val="FFFFFF"/>
                </a:solidFill>
              </a:rPr>
              <a:t>not been observed in human plasma from healthy </a:t>
            </a:r>
            <a:r>
              <a:rPr lang="en-US" sz="2800" b="1" dirty="0" smtClean="0">
                <a:solidFill>
                  <a:srgbClr val="FFFFFF"/>
                </a:solidFill>
              </a:rPr>
              <a:t>donors.</a:t>
            </a:r>
            <a:endParaRPr lang="en-US" sz="2800" b="1" dirty="0">
              <a:solidFill>
                <a:srgbClr val="FFFFFF"/>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90550"/>
            <a:ext cx="323215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46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937"/>
            <a:ext cx="9144000" cy="523220"/>
          </a:xfrm>
          <a:prstGeom prst="rect">
            <a:avLst/>
          </a:prstGeom>
          <a:noFill/>
        </p:spPr>
        <p:txBody>
          <a:bodyPr wrap="square" rtlCol="0">
            <a:spAutoFit/>
          </a:bodyPr>
          <a:lstStyle/>
          <a:p>
            <a:pPr algn="ctr"/>
            <a:r>
              <a:rPr lang="en-US" sz="2800" b="1" dirty="0" smtClean="0">
                <a:solidFill>
                  <a:schemeClr val="bg1"/>
                </a:solidFill>
              </a:rPr>
              <a:t>Summary</a:t>
            </a:r>
            <a:endParaRPr lang="en-US" sz="2800" dirty="0">
              <a:solidFill>
                <a:schemeClr val="bg1"/>
              </a:solidFill>
            </a:endParaRPr>
          </a:p>
        </p:txBody>
      </p:sp>
      <p:sp>
        <p:nvSpPr>
          <p:cNvPr id="4" name="TextBox 3"/>
          <p:cNvSpPr txBox="1"/>
          <p:nvPr/>
        </p:nvSpPr>
        <p:spPr>
          <a:xfrm>
            <a:off x="114300" y="686633"/>
            <a:ext cx="8915400" cy="4247317"/>
          </a:xfrm>
          <a:prstGeom prst="rect">
            <a:avLst/>
          </a:prstGeom>
          <a:noFill/>
        </p:spPr>
        <p:txBody>
          <a:bodyPr wrap="square" rtlCol="0">
            <a:spAutoFit/>
          </a:bodyPr>
          <a:lstStyle/>
          <a:p>
            <a:pPr marL="168275" indent="-168275">
              <a:spcAft>
                <a:spcPts val="1200"/>
              </a:spcAft>
              <a:buFont typeface="Arial" panose="020B0604020202020204" pitchFamily="34" charset="0"/>
              <a:buChar char="•"/>
            </a:pPr>
            <a:r>
              <a:rPr lang="en-US" sz="2000" dirty="0" smtClean="0"/>
              <a:t>The project was delayed due to: delays in obtaining PDX plasmas that were not </a:t>
            </a:r>
            <a:r>
              <a:rPr lang="en-US" sz="2000" dirty="0" err="1" smtClean="0"/>
              <a:t>hemolyzed</a:t>
            </a:r>
            <a:r>
              <a:rPr lang="en-US" sz="2000" dirty="0" smtClean="0"/>
              <a:t>, delays in obtaining mouse plasma depletion columns.</a:t>
            </a:r>
          </a:p>
          <a:p>
            <a:pPr marL="168275" indent="-168275">
              <a:spcAft>
                <a:spcPts val="1200"/>
              </a:spcAft>
              <a:buFont typeface="Arial" panose="020B0604020202020204" pitchFamily="34" charset="0"/>
              <a:buChar char="•"/>
            </a:pPr>
            <a:r>
              <a:rPr lang="en-US" sz="2000" dirty="0" smtClean="0"/>
              <a:t>The need to use an alternative depletion strategy led to technical challenges that reduced protein yield, requiring us to eliminate the TMT label in the first dataset.</a:t>
            </a:r>
          </a:p>
          <a:p>
            <a:pPr marL="168275" indent="-168275">
              <a:spcAft>
                <a:spcPts val="1200"/>
              </a:spcAft>
              <a:buFont typeface="Arial" panose="020B0604020202020204" pitchFamily="34" charset="0"/>
              <a:buChar char="•"/>
            </a:pPr>
            <a:r>
              <a:rPr lang="en-US" sz="2000" dirty="0" smtClean="0"/>
              <a:t>Nonetheless, a surprisingly large number of human proteins (951) were detected in the PDX plasma, and these are highly enriched for exosome/EV proteins, suggesting that these candidates may not be generated via shedding, leakage, or secretion.</a:t>
            </a:r>
          </a:p>
          <a:p>
            <a:pPr marL="168275" indent="-168275">
              <a:spcAft>
                <a:spcPts val="1200"/>
              </a:spcAft>
              <a:buFont typeface="Arial" panose="020B0604020202020204" pitchFamily="34" charset="0"/>
              <a:buChar char="•"/>
            </a:pPr>
            <a:r>
              <a:rPr lang="en-US" sz="2000" dirty="0" smtClean="0"/>
              <a:t>A </a:t>
            </a:r>
            <a:r>
              <a:rPr lang="en-US" sz="2000" dirty="0"/>
              <a:t>high interest set of 170 breast cancer-associated </a:t>
            </a:r>
            <a:r>
              <a:rPr lang="en-US" sz="2000" dirty="0" smtClean="0"/>
              <a:t>proteins has been identified, including a subset of 24 proteins that have not been observed in healthy donor plasma.</a:t>
            </a:r>
            <a:endParaRPr lang="en-US" sz="2000" dirty="0"/>
          </a:p>
        </p:txBody>
      </p:sp>
    </p:spTree>
    <p:extLst>
      <p:ext uri="{BB962C8B-B14F-4D97-AF65-F5344CB8AC3E}">
        <p14:creationId xmlns:p14="http://schemas.microsoft.com/office/powerpoint/2010/main" val="200557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429079" y="1505964"/>
            <a:ext cx="1771800" cy="1389625"/>
            <a:chOff x="3181200" y="1666800"/>
            <a:chExt cx="1771800" cy="1389625"/>
          </a:xfrm>
        </p:grpSpPr>
        <p:grpSp>
          <p:nvGrpSpPr>
            <p:cNvPr id="34" name="Group 33"/>
            <p:cNvGrpSpPr/>
            <p:nvPr/>
          </p:nvGrpSpPr>
          <p:grpSpPr>
            <a:xfrm>
              <a:off x="3181200" y="1666800"/>
              <a:ext cx="1543200" cy="771600"/>
              <a:chOff x="3000300" y="1524958"/>
              <a:chExt cx="1543200" cy="771600"/>
            </a:xfrm>
          </p:grpSpPr>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0300" y="1524958"/>
                <a:ext cx="1543200" cy="771600"/>
              </a:xfrm>
              <a:prstGeom prst="rect">
                <a:avLst/>
              </a:prstGeom>
            </p:spPr>
          </p:pic>
          <p:sp>
            <p:nvSpPr>
              <p:cNvPr id="37" name="Freeform 36"/>
              <p:cNvSpPr/>
              <p:nvPr/>
            </p:nvSpPr>
            <p:spPr>
              <a:xfrm>
                <a:off x="3705838" y="1823193"/>
                <a:ext cx="290460" cy="163515"/>
              </a:xfrm>
              <a:custGeom>
                <a:avLst/>
                <a:gdLst>
                  <a:gd name="connsiteX0" fmla="*/ 100889 w 290460"/>
                  <a:gd name="connsiteY0" fmla="*/ 7398 h 163515"/>
                  <a:gd name="connsiteX1" fmla="*/ 279309 w 290460"/>
                  <a:gd name="connsiteY1" fmla="*/ 24125 h 163515"/>
                  <a:gd name="connsiteX2" fmla="*/ 290460 w 290460"/>
                  <a:gd name="connsiteY2" fmla="*/ 40852 h 163515"/>
                  <a:gd name="connsiteX3" fmla="*/ 284885 w 290460"/>
                  <a:gd name="connsiteY3" fmla="*/ 57579 h 163515"/>
                  <a:gd name="connsiteX4" fmla="*/ 268158 w 290460"/>
                  <a:gd name="connsiteY4" fmla="*/ 63155 h 163515"/>
                  <a:gd name="connsiteX5" fmla="*/ 212402 w 290460"/>
                  <a:gd name="connsiteY5" fmla="*/ 79881 h 163515"/>
                  <a:gd name="connsiteX6" fmla="*/ 190099 w 290460"/>
                  <a:gd name="connsiteY6" fmla="*/ 107759 h 163515"/>
                  <a:gd name="connsiteX7" fmla="*/ 178948 w 290460"/>
                  <a:gd name="connsiteY7" fmla="*/ 146789 h 163515"/>
                  <a:gd name="connsiteX8" fmla="*/ 173372 w 290460"/>
                  <a:gd name="connsiteY8" fmla="*/ 163515 h 163515"/>
                  <a:gd name="connsiteX9" fmla="*/ 112041 w 290460"/>
                  <a:gd name="connsiteY9" fmla="*/ 113335 h 163515"/>
                  <a:gd name="connsiteX10" fmla="*/ 106465 w 290460"/>
                  <a:gd name="connsiteY10" fmla="*/ 91033 h 163515"/>
                  <a:gd name="connsiteX11" fmla="*/ 73011 w 290460"/>
                  <a:gd name="connsiteY11" fmla="*/ 102184 h 163515"/>
                  <a:gd name="connsiteX12" fmla="*/ 50709 w 290460"/>
                  <a:gd name="connsiteY12" fmla="*/ 118911 h 163515"/>
                  <a:gd name="connsiteX13" fmla="*/ 11680 w 290460"/>
                  <a:gd name="connsiteY13" fmla="*/ 130062 h 163515"/>
                  <a:gd name="connsiteX14" fmla="*/ 528 w 290460"/>
                  <a:gd name="connsiteY14" fmla="*/ 118911 h 163515"/>
                  <a:gd name="connsiteX15" fmla="*/ 17255 w 290460"/>
                  <a:gd name="connsiteY15" fmla="*/ 68730 h 163515"/>
                  <a:gd name="connsiteX16" fmla="*/ 28407 w 290460"/>
                  <a:gd name="connsiteY16" fmla="*/ 57579 h 163515"/>
                  <a:gd name="connsiteX17" fmla="*/ 67436 w 290460"/>
                  <a:gd name="connsiteY17" fmla="*/ 52003 h 163515"/>
                  <a:gd name="connsiteX18" fmla="*/ 84163 w 290460"/>
                  <a:gd name="connsiteY18" fmla="*/ 46428 h 163515"/>
                  <a:gd name="connsiteX19" fmla="*/ 100889 w 290460"/>
                  <a:gd name="connsiteY19" fmla="*/ 7398 h 16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460" h="163515">
                    <a:moveTo>
                      <a:pt x="100889" y="7398"/>
                    </a:moveTo>
                    <a:cubicBezTo>
                      <a:pt x="133413" y="3681"/>
                      <a:pt x="140445" y="-14183"/>
                      <a:pt x="279309" y="24125"/>
                    </a:cubicBezTo>
                    <a:cubicBezTo>
                      <a:pt x="285769" y="25907"/>
                      <a:pt x="286743" y="35276"/>
                      <a:pt x="290460" y="40852"/>
                    </a:cubicBezTo>
                    <a:cubicBezTo>
                      <a:pt x="288602" y="46428"/>
                      <a:pt x="289041" y="53423"/>
                      <a:pt x="284885" y="57579"/>
                    </a:cubicBezTo>
                    <a:cubicBezTo>
                      <a:pt x="280729" y="61735"/>
                      <a:pt x="273661" y="61091"/>
                      <a:pt x="268158" y="63155"/>
                    </a:cubicBezTo>
                    <a:cubicBezTo>
                      <a:pt x="226244" y="78873"/>
                      <a:pt x="255053" y="71352"/>
                      <a:pt x="212402" y="79881"/>
                    </a:cubicBezTo>
                    <a:cubicBezTo>
                      <a:pt x="204968" y="89174"/>
                      <a:pt x="195421" y="97115"/>
                      <a:pt x="190099" y="107759"/>
                    </a:cubicBezTo>
                    <a:cubicBezTo>
                      <a:pt x="184048" y="119861"/>
                      <a:pt x="182836" y="133829"/>
                      <a:pt x="178948" y="146789"/>
                    </a:cubicBezTo>
                    <a:cubicBezTo>
                      <a:pt x="177259" y="152418"/>
                      <a:pt x="175231" y="157940"/>
                      <a:pt x="173372" y="163515"/>
                    </a:cubicBezTo>
                    <a:cubicBezTo>
                      <a:pt x="139254" y="146457"/>
                      <a:pt x="133558" y="149195"/>
                      <a:pt x="112041" y="113335"/>
                    </a:cubicBezTo>
                    <a:cubicBezTo>
                      <a:pt x="108098" y="106764"/>
                      <a:pt x="108324" y="98467"/>
                      <a:pt x="106465" y="91033"/>
                    </a:cubicBezTo>
                    <a:cubicBezTo>
                      <a:pt x="95314" y="94750"/>
                      <a:pt x="83525" y="96927"/>
                      <a:pt x="73011" y="102184"/>
                    </a:cubicBezTo>
                    <a:cubicBezTo>
                      <a:pt x="64699" y="106340"/>
                      <a:pt x="59169" y="115066"/>
                      <a:pt x="50709" y="118911"/>
                    </a:cubicBezTo>
                    <a:cubicBezTo>
                      <a:pt x="38392" y="124510"/>
                      <a:pt x="24690" y="126345"/>
                      <a:pt x="11680" y="130062"/>
                    </a:cubicBezTo>
                    <a:cubicBezTo>
                      <a:pt x="7963" y="126345"/>
                      <a:pt x="1180" y="124127"/>
                      <a:pt x="528" y="118911"/>
                    </a:cubicBezTo>
                    <a:cubicBezTo>
                      <a:pt x="-2106" y="97837"/>
                      <a:pt x="5353" y="83607"/>
                      <a:pt x="17255" y="68730"/>
                    </a:cubicBezTo>
                    <a:cubicBezTo>
                      <a:pt x="20539" y="64625"/>
                      <a:pt x="23420" y="59241"/>
                      <a:pt x="28407" y="57579"/>
                    </a:cubicBezTo>
                    <a:cubicBezTo>
                      <a:pt x="40874" y="53423"/>
                      <a:pt x="54426" y="53862"/>
                      <a:pt x="67436" y="52003"/>
                    </a:cubicBezTo>
                    <a:cubicBezTo>
                      <a:pt x="73012" y="50145"/>
                      <a:pt x="80747" y="51210"/>
                      <a:pt x="84163" y="46428"/>
                    </a:cubicBezTo>
                    <a:cubicBezTo>
                      <a:pt x="109318" y="11211"/>
                      <a:pt x="68365" y="11115"/>
                      <a:pt x="100889" y="7398"/>
                    </a:cubicBez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3352800" y="2317761"/>
              <a:ext cx="1600200" cy="738664"/>
            </a:xfrm>
            <a:prstGeom prst="rect">
              <a:avLst/>
            </a:prstGeom>
            <a:noFill/>
          </p:spPr>
          <p:txBody>
            <a:bodyPr wrap="square" rtlCol="0">
              <a:spAutoFit/>
            </a:bodyPr>
            <a:lstStyle/>
            <a:p>
              <a:pPr algn="ctr"/>
              <a:r>
                <a:rPr lang="en-US" sz="1400" dirty="0" smtClean="0"/>
                <a:t>human-in-mouse </a:t>
              </a:r>
              <a:r>
                <a:rPr lang="en-US" sz="1400" dirty="0"/>
                <a:t>breast cancer </a:t>
              </a:r>
              <a:r>
                <a:rPr lang="en-US" sz="1400" dirty="0" smtClean="0"/>
                <a:t>xenograft</a:t>
              </a:r>
            </a:p>
          </p:txBody>
        </p:sp>
      </p:grpSp>
      <p:cxnSp>
        <p:nvCxnSpPr>
          <p:cNvPr id="24" name="Straight Arrow Connector 23"/>
          <p:cNvCxnSpPr/>
          <p:nvPr/>
        </p:nvCxnSpPr>
        <p:spPr>
          <a:xfrm flipV="1">
            <a:off x="1776553" y="2198571"/>
            <a:ext cx="381000" cy="44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69683" y="1352550"/>
            <a:ext cx="1135344" cy="1696452"/>
            <a:chOff x="1219200" y="4334526"/>
            <a:chExt cx="1135344" cy="1696452"/>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4334526"/>
              <a:ext cx="1135344" cy="1696452"/>
            </a:xfrm>
            <a:prstGeom prst="rect">
              <a:avLst/>
            </a:prstGeom>
            <a:noFill/>
          </p:spPr>
        </p:pic>
        <p:sp>
          <p:nvSpPr>
            <p:cNvPr id="33" name="Freeform 32"/>
            <p:cNvSpPr/>
            <p:nvPr/>
          </p:nvSpPr>
          <p:spPr>
            <a:xfrm>
              <a:off x="1919340" y="5322886"/>
              <a:ext cx="138060" cy="163514"/>
            </a:xfrm>
            <a:custGeom>
              <a:avLst/>
              <a:gdLst>
                <a:gd name="connsiteX0" fmla="*/ 100889 w 290460"/>
                <a:gd name="connsiteY0" fmla="*/ 7398 h 163515"/>
                <a:gd name="connsiteX1" fmla="*/ 279309 w 290460"/>
                <a:gd name="connsiteY1" fmla="*/ 24125 h 163515"/>
                <a:gd name="connsiteX2" fmla="*/ 290460 w 290460"/>
                <a:gd name="connsiteY2" fmla="*/ 40852 h 163515"/>
                <a:gd name="connsiteX3" fmla="*/ 284885 w 290460"/>
                <a:gd name="connsiteY3" fmla="*/ 57579 h 163515"/>
                <a:gd name="connsiteX4" fmla="*/ 268158 w 290460"/>
                <a:gd name="connsiteY4" fmla="*/ 63155 h 163515"/>
                <a:gd name="connsiteX5" fmla="*/ 212402 w 290460"/>
                <a:gd name="connsiteY5" fmla="*/ 79881 h 163515"/>
                <a:gd name="connsiteX6" fmla="*/ 190099 w 290460"/>
                <a:gd name="connsiteY6" fmla="*/ 107759 h 163515"/>
                <a:gd name="connsiteX7" fmla="*/ 178948 w 290460"/>
                <a:gd name="connsiteY7" fmla="*/ 146789 h 163515"/>
                <a:gd name="connsiteX8" fmla="*/ 173372 w 290460"/>
                <a:gd name="connsiteY8" fmla="*/ 163515 h 163515"/>
                <a:gd name="connsiteX9" fmla="*/ 112041 w 290460"/>
                <a:gd name="connsiteY9" fmla="*/ 113335 h 163515"/>
                <a:gd name="connsiteX10" fmla="*/ 106465 w 290460"/>
                <a:gd name="connsiteY10" fmla="*/ 91033 h 163515"/>
                <a:gd name="connsiteX11" fmla="*/ 73011 w 290460"/>
                <a:gd name="connsiteY11" fmla="*/ 102184 h 163515"/>
                <a:gd name="connsiteX12" fmla="*/ 50709 w 290460"/>
                <a:gd name="connsiteY12" fmla="*/ 118911 h 163515"/>
                <a:gd name="connsiteX13" fmla="*/ 11680 w 290460"/>
                <a:gd name="connsiteY13" fmla="*/ 130062 h 163515"/>
                <a:gd name="connsiteX14" fmla="*/ 528 w 290460"/>
                <a:gd name="connsiteY14" fmla="*/ 118911 h 163515"/>
                <a:gd name="connsiteX15" fmla="*/ 17255 w 290460"/>
                <a:gd name="connsiteY15" fmla="*/ 68730 h 163515"/>
                <a:gd name="connsiteX16" fmla="*/ 28407 w 290460"/>
                <a:gd name="connsiteY16" fmla="*/ 57579 h 163515"/>
                <a:gd name="connsiteX17" fmla="*/ 67436 w 290460"/>
                <a:gd name="connsiteY17" fmla="*/ 52003 h 163515"/>
                <a:gd name="connsiteX18" fmla="*/ 84163 w 290460"/>
                <a:gd name="connsiteY18" fmla="*/ 46428 h 163515"/>
                <a:gd name="connsiteX19" fmla="*/ 100889 w 290460"/>
                <a:gd name="connsiteY19" fmla="*/ 7398 h 16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460" h="163515">
                  <a:moveTo>
                    <a:pt x="100889" y="7398"/>
                  </a:moveTo>
                  <a:cubicBezTo>
                    <a:pt x="133413" y="3681"/>
                    <a:pt x="140445" y="-14183"/>
                    <a:pt x="279309" y="24125"/>
                  </a:cubicBezTo>
                  <a:cubicBezTo>
                    <a:pt x="285769" y="25907"/>
                    <a:pt x="286743" y="35276"/>
                    <a:pt x="290460" y="40852"/>
                  </a:cubicBezTo>
                  <a:cubicBezTo>
                    <a:pt x="288602" y="46428"/>
                    <a:pt x="289041" y="53423"/>
                    <a:pt x="284885" y="57579"/>
                  </a:cubicBezTo>
                  <a:cubicBezTo>
                    <a:pt x="280729" y="61735"/>
                    <a:pt x="273661" y="61091"/>
                    <a:pt x="268158" y="63155"/>
                  </a:cubicBezTo>
                  <a:cubicBezTo>
                    <a:pt x="226244" y="78873"/>
                    <a:pt x="255053" y="71352"/>
                    <a:pt x="212402" y="79881"/>
                  </a:cubicBezTo>
                  <a:cubicBezTo>
                    <a:pt x="204968" y="89174"/>
                    <a:pt x="195421" y="97115"/>
                    <a:pt x="190099" y="107759"/>
                  </a:cubicBezTo>
                  <a:cubicBezTo>
                    <a:pt x="184048" y="119861"/>
                    <a:pt x="182836" y="133829"/>
                    <a:pt x="178948" y="146789"/>
                  </a:cubicBezTo>
                  <a:cubicBezTo>
                    <a:pt x="177259" y="152418"/>
                    <a:pt x="175231" y="157940"/>
                    <a:pt x="173372" y="163515"/>
                  </a:cubicBezTo>
                  <a:cubicBezTo>
                    <a:pt x="139254" y="146457"/>
                    <a:pt x="133558" y="149195"/>
                    <a:pt x="112041" y="113335"/>
                  </a:cubicBezTo>
                  <a:cubicBezTo>
                    <a:pt x="108098" y="106764"/>
                    <a:pt x="108324" y="98467"/>
                    <a:pt x="106465" y="91033"/>
                  </a:cubicBezTo>
                  <a:cubicBezTo>
                    <a:pt x="95314" y="94750"/>
                    <a:pt x="83525" y="96927"/>
                    <a:pt x="73011" y="102184"/>
                  </a:cubicBezTo>
                  <a:cubicBezTo>
                    <a:pt x="64699" y="106340"/>
                    <a:pt x="59169" y="115066"/>
                    <a:pt x="50709" y="118911"/>
                  </a:cubicBezTo>
                  <a:cubicBezTo>
                    <a:pt x="38392" y="124510"/>
                    <a:pt x="24690" y="126345"/>
                    <a:pt x="11680" y="130062"/>
                  </a:cubicBezTo>
                  <a:cubicBezTo>
                    <a:pt x="7963" y="126345"/>
                    <a:pt x="1180" y="124127"/>
                    <a:pt x="528" y="118911"/>
                  </a:cubicBezTo>
                  <a:cubicBezTo>
                    <a:pt x="-2106" y="97837"/>
                    <a:pt x="5353" y="83607"/>
                    <a:pt x="17255" y="68730"/>
                  </a:cubicBezTo>
                  <a:cubicBezTo>
                    <a:pt x="20539" y="64625"/>
                    <a:pt x="23420" y="59241"/>
                    <a:pt x="28407" y="57579"/>
                  </a:cubicBezTo>
                  <a:cubicBezTo>
                    <a:pt x="40874" y="53423"/>
                    <a:pt x="54426" y="53862"/>
                    <a:pt x="67436" y="52003"/>
                  </a:cubicBezTo>
                  <a:cubicBezTo>
                    <a:pt x="73012" y="50145"/>
                    <a:pt x="80747" y="51210"/>
                    <a:pt x="84163" y="46428"/>
                  </a:cubicBezTo>
                  <a:cubicBezTo>
                    <a:pt x="109318" y="11211"/>
                    <a:pt x="68365" y="11115"/>
                    <a:pt x="100889" y="7398"/>
                  </a:cubicBez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124931" y="1599273"/>
            <a:ext cx="504214" cy="1203006"/>
            <a:chOff x="3645048" y="663055"/>
            <a:chExt cx="504214" cy="1203006"/>
          </a:xfrm>
        </p:grpSpPr>
        <p:pic>
          <p:nvPicPr>
            <p:cNvPr id="30" name="Picture 2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5048" y="663055"/>
              <a:ext cx="504214" cy="1203006"/>
            </a:xfrm>
            <a:prstGeom prst="rect">
              <a:avLst/>
            </a:prstGeom>
          </p:spPr>
        </p:pic>
        <p:sp>
          <p:nvSpPr>
            <p:cNvPr id="31" name="TextBox 30"/>
            <p:cNvSpPr txBox="1"/>
            <p:nvPr/>
          </p:nvSpPr>
          <p:spPr>
            <a:xfrm rot="16200000">
              <a:off x="3514395" y="1079831"/>
              <a:ext cx="607859" cy="276999"/>
            </a:xfrm>
            <a:prstGeom prst="rect">
              <a:avLst/>
            </a:prstGeom>
            <a:noFill/>
          </p:spPr>
          <p:txBody>
            <a:bodyPr wrap="none" rtlCol="0">
              <a:spAutoFit/>
            </a:bodyPr>
            <a:lstStyle/>
            <a:p>
              <a:r>
                <a:rPr lang="en-US" sz="1200" dirty="0" smtClean="0"/>
                <a:t>mouse</a:t>
              </a:r>
              <a:endParaRPr lang="en-US" sz="1200" dirty="0"/>
            </a:p>
          </p:txBody>
        </p:sp>
      </p:grpSp>
      <p:cxnSp>
        <p:nvCxnSpPr>
          <p:cNvPr id="28" name="Straight Arrow Connector 27"/>
          <p:cNvCxnSpPr/>
          <p:nvPr/>
        </p:nvCxnSpPr>
        <p:spPr>
          <a:xfrm flipV="1">
            <a:off x="4472405" y="2198571"/>
            <a:ext cx="381000" cy="44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900671" y="2198571"/>
            <a:ext cx="381000" cy="44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1006" y="3943350"/>
            <a:ext cx="8541989" cy="923330"/>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b="1" dirty="0" smtClean="0"/>
              <a:t>We hypothesize that a subset of the human tumor-derived proteins in the plasma of </a:t>
            </a:r>
            <a:r>
              <a:rPr lang="en-US" b="1" dirty="0" err="1" smtClean="0"/>
              <a:t>xenografted</a:t>
            </a:r>
            <a:r>
              <a:rPr lang="en-US" b="1" dirty="0" smtClean="0"/>
              <a:t> mice will be elevated in the plasma of women with breast cancer, and that a subset of these will be useful for early detection.</a:t>
            </a:r>
          </a:p>
        </p:txBody>
      </p:sp>
      <p:sp>
        <p:nvSpPr>
          <p:cNvPr id="3" name="TextBox 2"/>
          <p:cNvSpPr txBox="1"/>
          <p:nvPr/>
        </p:nvSpPr>
        <p:spPr>
          <a:xfrm>
            <a:off x="6553200" y="1600612"/>
            <a:ext cx="2209800" cy="1200329"/>
          </a:xfrm>
          <a:prstGeom prst="rect">
            <a:avLst/>
          </a:prstGeom>
          <a:noFill/>
        </p:spPr>
        <p:txBody>
          <a:bodyPr wrap="square" rtlCol="0">
            <a:spAutoFit/>
          </a:bodyPr>
          <a:lstStyle/>
          <a:p>
            <a:r>
              <a:rPr lang="en-US" dirty="0"/>
              <a:t>Human proteins are detected in the mouse plasma by mass spectrometry</a:t>
            </a:r>
            <a:r>
              <a:rPr lang="en-US" dirty="0" smtClean="0"/>
              <a:t>.</a:t>
            </a:r>
            <a:endParaRPr lang="en-US" dirty="0"/>
          </a:p>
        </p:txBody>
      </p:sp>
      <p:sp>
        <p:nvSpPr>
          <p:cNvPr id="20" name="TextBox 19"/>
          <p:cNvSpPr txBox="1"/>
          <p:nvPr/>
        </p:nvSpPr>
        <p:spPr>
          <a:xfrm>
            <a:off x="38100" y="0"/>
            <a:ext cx="9067800" cy="954107"/>
          </a:xfrm>
          <a:prstGeom prst="rect">
            <a:avLst/>
          </a:prstGeom>
          <a:noFill/>
        </p:spPr>
        <p:txBody>
          <a:bodyPr wrap="square" rtlCol="0">
            <a:spAutoFit/>
          </a:bodyPr>
          <a:lstStyle/>
          <a:p>
            <a:pPr algn="ctr"/>
            <a:r>
              <a:rPr lang="en-US" sz="2800" b="1" dirty="0">
                <a:solidFill>
                  <a:schemeClr val="bg1"/>
                </a:solidFill>
              </a:rPr>
              <a:t>Human proteins are present in the </a:t>
            </a:r>
            <a:r>
              <a:rPr lang="en-US" sz="2800" b="1" dirty="0" smtClean="0">
                <a:solidFill>
                  <a:schemeClr val="bg1"/>
                </a:solidFill>
              </a:rPr>
              <a:t>plasma </a:t>
            </a:r>
            <a:r>
              <a:rPr lang="en-US" sz="2800" b="1" dirty="0">
                <a:solidFill>
                  <a:schemeClr val="bg1"/>
                </a:solidFill>
              </a:rPr>
              <a:t>of </a:t>
            </a:r>
            <a:r>
              <a:rPr lang="en-US" sz="2800" b="1" dirty="0" smtClean="0">
                <a:solidFill>
                  <a:schemeClr val="bg1"/>
                </a:solidFill>
              </a:rPr>
              <a:t>mice harboring breast cancer xenografts.</a:t>
            </a:r>
            <a:endParaRPr lang="en-US" sz="2800" b="1" dirty="0">
              <a:solidFill>
                <a:schemeClr val="bg1"/>
              </a:solidFill>
            </a:endParaRPr>
          </a:p>
        </p:txBody>
      </p:sp>
    </p:spTree>
    <p:extLst>
      <p:ext uri="{BB962C8B-B14F-4D97-AF65-F5344CB8AC3E}">
        <p14:creationId xmlns:p14="http://schemas.microsoft.com/office/powerpoint/2010/main" val="3860058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937"/>
            <a:ext cx="9144000" cy="523220"/>
          </a:xfrm>
          <a:prstGeom prst="rect">
            <a:avLst/>
          </a:prstGeom>
          <a:noFill/>
        </p:spPr>
        <p:txBody>
          <a:bodyPr wrap="square" rtlCol="0">
            <a:spAutoFit/>
          </a:bodyPr>
          <a:lstStyle/>
          <a:p>
            <a:pPr algn="ctr"/>
            <a:r>
              <a:rPr lang="en-US" sz="2800" b="1" dirty="0" smtClean="0">
                <a:solidFill>
                  <a:schemeClr val="bg1"/>
                </a:solidFill>
              </a:rPr>
              <a:t>Next steps</a:t>
            </a:r>
            <a:endParaRPr lang="en-US" sz="2800" dirty="0">
              <a:solidFill>
                <a:schemeClr val="bg1"/>
              </a:solidFill>
            </a:endParaRPr>
          </a:p>
        </p:txBody>
      </p:sp>
      <p:sp>
        <p:nvSpPr>
          <p:cNvPr id="4" name="TextBox 3"/>
          <p:cNvSpPr txBox="1"/>
          <p:nvPr/>
        </p:nvSpPr>
        <p:spPr>
          <a:xfrm>
            <a:off x="723900" y="1155740"/>
            <a:ext cx="7696200" cy="301621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smtClean="0"/>
              <a:t>Perform additional due diligence to ensure these are really human proteins; consider analyzing normal mouse plasma.</a:t>
            </a:r>
          </a:p>
          <a:p>
            <a:pPr marL="342900" indent="-342900">
              <a:spcAft>
                <a:spcPts val="1200"/>
              </a:spcAft>
              <a:buFont typeface="Arial" panose="020B0604020202020204" pitchFamily="34" charset="0"/>
              <a:buChar char="•"/>
            </a:pPr>
            <a:r>
              <a:rPr lang="en-US" sz="2000" dirty="0" smtClean="0"/>
              <a:t>Attempt to replicate the results with an independent set of PDX mice.</a:t>
            </a:r>
          </a:p>
          <a:p>
            <a:pPr marL="342900" indent="-342900">
              <a:spcAft>
                <a:spcPts val="1200"/>
              </a:spcAft>
              <a:buFont typeface="Arial" panose="020B0604020202020204" pitchFamily="34" charset="0"/>
              <a:buChar char="•"/>
            </a:pPr>
            <a:r>
              <a:rPr lang="en-US" sz="2000" dirty="0" smtClean="0"/>
              <a:t>Consider enriching EVs from PDX and human plasmas for proteomic analyses.</a:t>
            </a:r>
          </a:p>
          <a:p>
            <a:pPr marL="342900" indent="-342900">
              <a:spcAft>
                <a:spcPts val="1200"/>
              </a:spcAft>
              <a:buFont typeface="Arial" panose="020B0604020202020204" pitchFamily="34" charset="0"/>
              <a:buChar char="•"/>
            </a:pPr>
            <a:r>
              <a:rPr lang="en-US" sz="2000" dirty="0" smtClean="0"/>
              <a:t>AIMS analyses to check for candidates in the plasma of human breast cancer patients.</a:t>
            </a:r>
            <a:endParaRPr lang="en-US" sz="2000" dirty="0"/>
          </a:p>
        </p:txBody>
      </p:sp>
    </p:spTree>
    <p:extLst>
      <p:ext uri="{BB962C8B-B14F-4D97-AF65-F5344CB8AC3E}">
        <p14:creationId xmlns:p14="http://schemas.microsoft.com/office/powerpoint/2010/main" val="3600748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4" name="TextBox 3"/>
          <p:cNvSpPr txBox="1"/>
          <p:nvPr/>
        </p:nvSpPr>
        <p:spPr>
          <a:xfrm>
            <a:off x="509208" y="1352550"/>
            <a:ext cx="2172390" cy="2123658"/>
          </a:xfrm>
          <a:prstGeom prst="rect">
            <a:avLst/>
          </a:prstGeom>
          <a:noFill/>
        </p:spPr>
        <p:txBody>
          <a:bodyPr wrap="none" rtlCol="0">
            <a:spAutoFit/>
          </a:bodyPr>
          <a:lstStyle/>
          <a:p>
            <a:r>
              <a:rPr lang="en-US" sz="2400" b="1" dirty="0" smtClean="0"/>
              <a:t>FHCRC</a:t>
            </a:r>
          </a:p>
          <a:p>
            <a:r>
              <a:rPr lang="en-US" dirty="0" smtClean="0"/>
              <a:t>Jake Kennedy</a:t>
            </a:r>
          </a:p>
          <a:p>
            <a:r>
              <a:rPr lang="en-US" dirty="0" smtClean="0"/>
              <a:t>ChenWei Lin</a:t>
            </a:r>
          </a:p>
          <a:p>
            <a:r>
              <a:rPr lang="en-US" dirty="0"/>
              <a:t>Jeff </a:t>
            </a:r>
            <a:r>
              <a:rPr lang="en-US" dirty="0" smtClean="0"/>
              <a:t>Whiteaker</a:t>
            </a:r>
          </a:p>
          <a:p>
            <a:r>
              <a:rPr lang="en-US" dirty="0"/>
              <a:t>Regine </a:t>
            </a:r>
            <a:r>
              <a:rPr lang="en-US" dirty="0" smtClean="0"/>
              <a:t>Schoenherr</a:t>
            </a:r>
          </a:p>
          <a:p>
            <a:r>
              <a:rPr lang="en-US" dirty="0"/>
              <a:t>Travis </a:t>
            </a:r>
            <a:r>
              <a:rPr lang="en-US" dirty="0" smtClean="0"/>
              <a:t>Lorentzen</a:t>
            </a:r>
          </a:p>
          <a:p>
            <a:r>
              <a:rPr lang="en-US" dirty="0"/>
              <a:t>Mandy </a:t>
            </a:r>
            <a:r>
              <a:rPr lang="en-US" dirty="0" smtClean="0"/>
              <a:t>Paulovich</a:t>
            </a:r>
            <a:endParaRPr lang="en-US" dirty="0"/>
          </a:p>
        </p:txBody>
      </p:sp>
      <p:sp>
        <p:nvSpPr>
          <p:cNvPr id="5" name="TextBox 4"/>
          <p:cNvSpPr txBox="1"/>
          <p:nvPr/>
        </p:nvSpPr>
        <p:spPr>
          <a:xfrm>
            <a:off x="3661518" y="1352550"/>
            <a:ext cx="1877437" cy="1569660"/>
          </a:xfrm>
          <a:prstGeom prst="rect">
            <a:avLst/>
          </a:prstGeom>
          <a:noFill/>
        </p:spPr>
        <p:txBody>
          <a:bodyPr wrap="none" rtlCol="0">
            <a:spAutoFit/>
          </a:bodyPr>
          <a:lstStyle/>
          <a:p>
            <a:r>
              <a:rPr lang="en-US" sz="2400" b="1" dirty="0" smtClean="0"/>
              <a:t>PNNL</a:t>
            </a:r>
          </a:p>
          <a:p>
            <a:r>
              <a:rPr lang="en-US" dirty="0" smtClean="0"/>
              <a:t>Tao Liu</a:t>
            </a:r>
          </a:p>
          <a:p>
            <a:r>
              <a:rPr lang="en-US" dirty="0" smtClean="0"/>
              <a:t>Karin Rodland</a:t>
            </a:r>
          </a:p>
          <a:p>
            <a:r>
              <a:rPr lang="en-US" dirty="0"/>
              <a:t>Vladislav </a:t>
            </a:r>
            <a:r>
              <a:rPr lang="en-US" dirty="0" smtClean="0"/>
              <a:t>Petyuk</a:t>
            </a:r>
          </a:p>
          <a:p>
            <a:r>
              <a:rPr lang="en-US" dirty="0"/>
              <a:t>Samuel </a:t>
            </a:r>
            <a:r>
              <a:rPr lang="en-US" dirty="0" smtClean="0"/>
              <a:t>Payne </a:t>
            </a:r>
            <a:endParaRPr lang="en-US" dirty="0"/>
          </a:p>
        </p:txBody>
      </p:sp>
      <p:sp>
        <p:nvSpPr>
          <p:cNvPr id="6" name="TextBox 5"/>
          <p:cNvSpPr txBox="1"/>
          <p:nvPr/>
        </p:nvSpPr>
        <p:spPr>
          <a:xfrm>
            <a:off x="6518875" y="1352550"/>
            <a:ext cx="1710725" cy="1015663"/>
          </a:xfrm>
          <a:prstGeom prst="rect">
            <a:avLst/>
          </a:prstGeom>
          <a:noFill/>
        </p:spPr>
        <p:txBody>
          <a:bodyPr wrap="none" rtlCol="0">
            <a:spAutoFit/>
          </a:bodyPr>
          <a:lstStyle/>
          <a:p>
            <a:r>
              <a:rPr lang="en-US" sz="2400" b="1" dirty="0" smtClean="0"/>
              <a:t>BCM</a:t>
            </a:r>
          </a:p>
          <a:p>
            <a:r>
              <a:rPr lang="en-US" dirty="0"/>
              <a:t>Michael </a:t>
            </a:r>
            <a:r>
              <a:rPr lang="en-US" dirty="0" smtClean="0"/>
              <a:t> Lewis</a:t>
            </a:r>
          </a:p>
          <a:p>
            <a:r>
              <a:rPr lang="en-US" dirty="0"/>
              <a:t>John </a:t>
            </a:r>
            <a:r>
              <a:rPr lang="en-US" dirty="0" smtClean="0"/>
              <a:t> Landua</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253" y="3923857"/>
            <a:ext cx="2400300" cy="603504"/>
          </a:xfrm>
          <a:prstGeom prst="rect">
            <a:avLst/>
          </a:prstGeom>
        </p:spPr>
      </p:pic>
      <p:pic>
        <p:nvPicPr>
          <p:cNvPr id="8" name="Picture 2" descr="Image result for Baylor College of Medicin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862" y="3847132"/>
            <a:ext cx="1428750" cy="7569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acific northwest national laborato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3588960"/>
            <a:ext cx="1225550" cy="127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561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Tree>
    <p:extLst>
      <p:ext uri="{BB962C8B-B14F-4D97-AF65-F5344CB8AC3E}">
        <p14:creationId xmlns:p14="http://schemas.microsoft.com/office/powerpoint/2010/main" val="3966355834"/>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680211"/>
            <a:ext cx="7938135" cy="2920028"/>
          </a:xfrm>
          <a:prstGeom prst="rect">
            <a:avLst/>
          </a:prstGeom>
          <a:noFill/>
        </p:spPr>
        <p:txBody>
          <a:bodyPr wrap="square" lIns="68579" tIns="34289" rIns="68579" bIns="34289" rtlCol="0">
            <a:spAutoFit/>
          </a:bodyPr>
          <a:lstStyle/>
          <a:p>
            <a:pPr defTabSz="685783"/>
            <a:r>
              <a:rPr lang="en-US" sz="1400" dirty="0">
                <a:solidFill>
                  <a:prstClr val="black"/>
                </a:solidFill>
              </a:rPr>
              <a:t>Goal: Identify blood biomarker panel and classifier with high sensitivity and high specificity as aid in the early detection of breast cancer (BC)</a:t>
            </a:r>
          </a:p>
          <a:p>
            <a:pPr defTabSz="685783"/>
            <a:endParaRPr lang="en-US" sz="1400" dirty="0">
              <a:solidFill>
                <a:prstClr val="black"/>
              </a:solidFill>
            </a:endParaRPr>
          </a:p>
          <a:p>
            <a:pPr defTabSz="685783"/>
            <a:r>
              <a:rPr lang="en-US" sz="1400" dirty="0">
                <a:solidFill>
                  <a:prstClr val="black"/>
                </a:solidFill>
              </a:rPr>
              <a:t>Clinical applications: </a:t>
            </a:r>
          </a:p>
          <a:p>
            <a:pPr defTabSz="685783"/>
            <a:endParaRPr lang="en-US" sz="1400" dirty="0">
              <a:solidFill>
                <a:prstClr val="black"/>
              </a:solidFill>
            </a:endParaRPr>
          </a:p>
          <a:p>
            <a:pPr marL="257168" indent="-257168" defTabSz="685783">
              <a:buFont typeface="+mj-lt"/>
              <a:buAutoNum type="arabicPeriod"/>
            </a:pPr>
            <a:r>
              <a:rPr lang="en-US" sz="1400" dirty="0">
                <a:solidFill>
                  <a:prstClr val="black"/>
                </a:solidFill>
              </a:rPr>
              <a:t>blood test in parallel with annual mammography to detect cancers missed by mammography </a:t>
            </a:r>
          </a:p>
          <a:p>
            <a:pPr marL="600060" lvl="1" indent="-257168" defTabSz="685783">
              <a:buFont typeface="Arial" charset="0"/>
              <a:buChar char="•"/>
            </a:pPr>
            <a:r>
              <a:rPr lang="en-US" sz="1400" dirty="0">
                <a:solidFill>
                  <a:prstClr val="black"/>
                </a:solidFill>
              </a:rPr>
              <a:t>38% of breast cancers missed in women with dense breasts</a:t>
            </a:r>
          </a:p>
          <a:p>
            <a:pPr marL="600060" lvl="1" indent="-257168" defTabSz="685783">
              <a:buFont typeface="Arial" charset="0"/>
              <a:buChar char="•"/>
            </a:pPr>
            <a:r>
              <a:rPr lang="en-US" sz="1400" dirty="0">
                <a:solidFill>
                  <a:prstClr val="black"/>
                </a:solidFill>
              </a:rPr>
              <a:t>Aim: increase sensitivity for BC while maintaining same specificity as mammography</a:t>
            </a:r>
          </a:p>
          <a:p>
            <a:pPr marL="600060" lvl="1" indent="-257168" defTabSz="685783">
              <a:buFont typeface="Arial" charset="0"/>
              <a:buChar char="•"/>
            </a:pPr>
            <a:endParaRPr lang="en-US" sz="1400" dirty="0">
              <a:solidFill>
                <a:prstClr val="black"/>
              </a:solidFill>
            </a:endParaRPr>
          </a:p>
          <a:p>
            <a:pPr marL="257168" indent="-257168" defTabSz="685783">
              <a:buFont typeface="+mj-lt"/>
              <a:buAutoNum type="arabicPeriod"/>
            </a:pPr>
            <a:r>
              <a:rPr lang="en-US" sz="1400" dirty="0">
                <a:solidFill>
                  <a:prstClr val="black"/>
                </a:solidFill>
              </a:rPr>
              <a:t>Alternative: blood test rules out breast biopsy on detection of breast lesion                                                                                (by mammography, clinical exam, or self-exam)</a:t>
            </a:r>
          </a:p>
          <a:p>
            <a:pPr marL="600060" lvl="1" indent="-257168" defTabSz="685783">
              <a:buFont typeface="Arial" charset="0"/>
              <a:buChar char="•"/>
            </a:pPr>
            <a:r>
              <a:rPr lang="en-US" sz="1400" dirty="0">
                <a:solidFill>
                  <a:prstClr val="black"/>
                </a:solidFill>
              </a:rPr>
              <a:t>Aim: identify panel with (close to) 100% sensitivity, rule out biopsy for lesions with negative test</a:t>
            </a:r>
          </a:p>
          <a:p>
            <a:pPr defTabSz="685783"/>
            <a:endParaRPr lang="en-US" sz="1400" dirty="0">
              <a:solidFill>
                <a:prstClr val="black"/>
              </a:solidFill>
            </a:endParaRPr>
          </a:p>
        </p:txBody>
      </p:sp>
      <p:sp>
        <p:nvSpPr>
          <p:cNvPr id="3" name="TextBox 2"/>
          <p:cNvSpPr txBox="1"/>
          <p:nvPr/>
        </p:nvSpPr>
        <p:spPr>
          <a:xfrm>
            <a:off x="0" y="111444"/>
            <a:ext cx="9144000" cy="1007968"/>
          </a:xfrm>
          <a:prstGeom prst="rect">
            <a:avLst/>
          </a:prstGeom>
          <a:noFill/>
        </p:spPr>
        <p:txBody>
          <a:bodyPr wrap="square" lIns="68579" tIns="34289" rIns="68579" bIns="34289" rtlCol="0">
            <a:spAutoFit/>
          </a:bodyPr>
          <a:lstStyle/>
          <a:p>
            <a:pPr algn="ctr" defTabSz="685783"/>
            <a:r>
              <a:rPr lang="en-US" b="1" dirty="0">
                <a:solidFill>
                  <a:prstClr val="black"/>
                </a:solidFill>
              </a:rPr>
              <a:t>EDRN </a:t>
            </a:r>
            <a:r>
              <a:rPr lang="en-US" b="1" dirty="0" err="1">
                <a:solidFill>
                  <a:prstClr val="black"/>
                </a:solidFill>
              </a:rPr>
              <a:t>Paulovich</a:t>
            </a:r>
            <a:r>
              <a:rPr lang="en-US" b="1" dirty="0">
                <a:solidFill>
                  <a:prstClr val="black"/>
                </a:solidFill>
              </a:rPr>
              <a:t>-Lewis Biomarker Developmental Laboratory</a:t>
            </a:r>
          </a:p>
          <a:p>
            <a:pPr algn="ctr" defTabSz="685783"/>
            <a:endParaRPr lang="en-US" sz="1400" dirty="0">
              <a:solidFill>
                <a:prstClr val="black"/>
              </a:solidFill>
            </a:endParaRPr>
          </a:p>
          <a:p>
            <a:pPr algn="ctr" defTabSz="685783"/>
            <a:r>
              <a:rPr lang="en-US" sz="1500" b="1" dirty="0">
                <a:solidFill>
                  <a:prstClr val="black"/>
                </a:solidFill>
              </a:rPr>
              <a:t>Criteria for advancing candidate biomarkers for additional clinical validation</a:t>
            </a:r>
          </a:p>
          <a:p>
            <a:pPr defTabSz="685783"/>
            <a:endParaRPr lang="en-US" sz="1400" dirty="0">
              <a:solidFill>
                <a:prstClr val="black"/>
              </a:solidFill>
            </a:endParaRPr>
          </a:p>
        </p:txBody>
      </p:sp>
      <p:cxnSp>
        <p:nvCxnSpPr>
          <p:cNvPr id="5" name="Straight Connector 4"/>
          <p:cNvCxnSpPr/>
          <p:nvPr/>
        </p:nvCxnSpPr>
        <p:spPr>
          <a:xfrm>
            <a:off x="348916" y="1104022"/>
            <a:ext cx="8109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2710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4554475"/>
              </p:ext>
            </p:extLst>
          </p:nvPr>
        </p:nvGraphicFramePr>
        <p:xfrm>
          <a:off x="1439880" y="1162928"/>
          <a:ext cx="5606717" cy="2728988"/>
        </p:xfrm>
        <a:graphic>
          <a:graphicData uri="http://schemas.openxmlformats.org/drawingml/2006/table">
            <a:tbl>
              <a:tblPr firstRow="1" firstCol="1" bandRow="1">
                <a:tableStyleId>{5C22544A-7EE6-4342-B048-85BDC9FD1C3A}</a:tableStyleId>
              </a:tblPr>
              <a:tblGrid>
                <a:gridCol w="1144228">
                  <a:extLst>
                    <a:ext uri="{9D8B030D-6E8A-4147-A177-3AD203B41FA5}">
                      <a16:colId xmlns:a16="http://schemas.microsoft.com/office/drawing/2014/main" xmlns="" val="20000"/>
                    </a:ext>
                  </a:extLst>
                </a:gridCol>
                <a:gridCol w="972593">
                  <a:extLst>
                    <a:ext uri="{9D8B030D-6E8A-4147-A177-3AD203B41FA5}">
                      <a16:colId xmlns:a16="http://schemas.microsoft.com/office/drawing/2014/main" xmlns="" val="20001"/>
                    </a:ext>
                  </a:extLst>
                </a:gridCol>
                <a:gridCol w="1029805">
                  <a:extLst>
                    <a:ext uri="{9D8B030D-6E8A-4147-A177-3AD203B41FA5}">
                      <a16:colId xmlns:a16="http://schemas.microsoft.com/office/drawing/2014/main" xmlns="" val="20002"/>
                    </a:ext>
                  </a:extLst>
                </a:gridCol>
                <a:gridCol w="800960">
                  <a:extLst>
                    <a:ext uri="{9D8B030D-6E8A-4147-A177-3AD203B41FA5}">
                      <a16:colId xmlns:a16="http://schemas.microsoft.com/office/drawing/2014/main" xmlns="" val="20003"/>
                    </a:ext>
                  </a:extLst>
                </a:gridCol>
                <a:gridCol w="858171">
                  <a:extLst>
                    <a:ext uri="{9D8B030D-6E8A-4147-A177-3AD203B41FA5}">
                      <a16:colId xmlns:a16="http://schemas.microsoft.com/office/drawing/2014/main" xmlns="" val="20004"/>
                    </a:ext>
                  </a:extLst>
                </a:gridCol>
                <a:gridCol w="800960">
                  <a:extLst>
                    <a:ext uri="{9D8B030D-6E8A-4147-A177-3AD203B41FA5}">
                      <a16:colId xmlns:a16="http://schemas.microsoft.com/office/drawing/2014/main" xmlns="" val="20005"/>
                    </a:ext>
                  </a:extLst>
                </a:gridCol>
              </a:tblGrid>
              <a:tr h="796903">
                <a:tc>
                  <a:txBody>
                    <a:bodyPr/>
                    <a:lstStyle/>
                    <a:p>
                      <a:pPr marL="0" marR="0" algn="r">
                        <a:lnSpc>
                          <a:spcPct val="115000"/>
                        </a:lnSpc>
                        <a:spcBef>
                          <a:spcPts val="0"/>
                        </a:spcBef>
                        <a:spcAft>
                          <a:spcPts val="0"/>
                        </a:spcAft>
                        <a:tabLst>
                          <a:tab pos="228600" algn="l"/>
                          <a:tab pos="457200" algn="l"/>
                        </a:tabLst>
                      </a:pPr>
                      <a:r>
                        <a:rPr lang="en-US" sz="1500">
                          <a:effectLst/>
                        </a:rPr>
                        <a:t>Collection Site</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dirty="0">
                          <a:effectLst/>
                        </a:rPr>
                        <a:t>Benign</a:t>
                      </a:r>
                      <a:endParaRPr lang="en-US" sz="1500" dirty="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dirty="0">
                          <a:effectLst/>
                        </a:rPr>
                        <a:t>Invasive</a:t>
                      </a:r>
                      <a:endParaRPr lang="en-US" sz="1500" dirty="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DCIS</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Without diagnosis</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Total</a:t>
                      </a:r>
                      <a:endParaRPr lang="en-US" sz="15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xmlns="" val="10000"/>
                  </a:ext>
                </a:extLst>
              </a:tr>
              <a:tr h="386417">
                <a:tc>
                  <a:txBody>
                    <a:bodyPr/>
                    <a:lstStyle/>
                    <a:p>
                      <a:pPr marL="0" marR="0" algn="r">
                        <a:lnSpc>
                          <a:spcPct val="115000"/>
                        </a:lnSpc>
                        <a:spcBef>
                          <a:spcPts val="0"/>
                        </a:spcBef>
                        <a:spcAft>
                          <a:spcPts val="0"/>
                        </a:spcAft>
                        <a:tabLst>
                          <a:tab pos="228600" algn="l"/>
                          <a:tab pos="457200" algn="l"/>
                        </a:tabLst>
                      </a:pPr>
                      <a:r>
                        <a:rPr lang="en-US" sz="1500">
                          <a:effectLst/>
                        </a:rPr>
                        <a:t>MSKCC</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dirty="0">
                          <a:effectLst/>
                        </a:rPr>
                        <a:t>300</a:t>
                      </a:r>
                      <a:endParaRPr lang="en-US" sz="1500" dirty="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dirty="0">
                          <a:effectLst/>
                        </a:rPr>
                        <a:t>62</a:t>
                      </a:r>
                      <a:endParaRPr lang="en-US" sz="1500" dirty="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41</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4</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407</a:t>
                      </a:r>
                      <a:endParaRPr lang="en-US" sz="15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xmlns="" val="10001"/>
                  </a:ext>
                </a:extLst>
              </a:tr>
              <a:tr h="386417">
                <a:tc>
                  <a:txBody>
                    <a:bodyPr/>
                    <a:lstStyle/>
                    <a:p>
                      <a:pPr marL="0" marR="0" algn="r">
                        <a:lnSpc>
                          <a:spcPct val="115000"/>
                        </a:lnSpc>
                        <a:spcBef>
                          <a:spcPts val="0"/>
                        </a:spcBef>
                        <a:spcAft>
                          <a:spcPts val="0"/>
                        </a:spcAft>
                        <a:tabLst>
                          <a:tab pos="228600" algn="l"/>
                          <a:tab pos="457200" algn="l"/>
                        </a:tabLst>
                      </a:pPr>
                      <a:r>
                        <a:rPr lang="en-US" sz="1500">
                          <a:effectLst/>
                        </a:rPr>
                        <a:t>UCSF</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dirty="0">
                          <a:effectLst/>
                        </a:rPr>
                        <a:t>217</a:t>
                      </a:r>
                      <a:endParaRPr lang="en-US" sz="1500" dirty="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49</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15</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1</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282</a:t>
                      </a:r>
                      <a:endParaRPr lang="en-US" sz="15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xmlns="" val="10002"/>
                  </a:ext>
                </a:extLst>
              </a:tr>
              <a:tr h="386417">
                <a:tc>
                  <a:txBody>
                    <a:bodyPr/>
                    <a:lstStyle/>
                    <a:p>
                      <a:pPr marL="0" marR="0" algn="r">
                        <a:lnSpc>
                          <a:spcPct val="115000"/>
                        </a:lnSpc>
                        <a:spcBef>
                          <a:spcPts val="0"/>
                        </a:spcBef>
                        <a:spcAft>
                          <a:spcPts val="0"/>
                        </a:spcAft>
                        <a:tabLst>
                          <a:tab pos="228600" algn="l"/>
                          <a:tab pos="457200" algn="l"/>
                        </a:tabLst>
                      </a:pPr>
                      <a:r>
                        <a:rPr lang="en-US" sz="1500" dirty="0" smtClean="0">
                          <a:effectLst/>
                        </a:rPr>
                        <a:t>Vanderbilt</a:t>
                      </a:r>
                      <a:endParaRPr lang="en-US" sz="1500" dirty="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dirty="0">
                          <a:effectLst/>
                        </a:rPr>
                        <a:t>330</a:t>
                      </a:r>
                      <a:endParaRPr lang="en-US" sz="1500" dirty="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89</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27</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0</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446</a:t>
                      </a:r>
                      <a:endParaRPr lang="en-US" sz="15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xmlns="" val="10003"/>
                  </a:ext>
                </a:extLst>
              </a:tr>
              <a:tr h="386417">
                <a:tc>
                  <a:txBody>
                    <a:bodyPr/>
                    <a:lstStyle/>
                    <a:p>
                      <a:pPr marL="0" marR="0" algn="r">
                        <a:lnSpc>
                          <a:spcPct val="115000"/>
                        </a:lnSpc>
                        <a:spcBef>
                          <a:spcPts val="0"/>
                        </a:spcBef>
                        <a:spcAft>
                          <a:spcPts val="0"/>
                        </a:spcAft>
                        <a:tabLst>
                          <a:tab pos="228600" algn="l"/>
                          <a:tab pos="457200" algn="l"/>
                        </a:tabLst>
                      </a:pPr>
                      <a:r>
                        <a:rPr lang="en-US" sz="1500">
                          <a:effectLst/>
                        </a:rPr>
                        <a:t>FHCRC</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dirty="0">
                          <a:effectLst/>
                        </a:rPr>
                        <a:t>398</a:t>
                      </a:r>
                      <a:endParaRPr lang="en-US" sz="1500" dirty="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62</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27</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0</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487</a:t>
                      </a:r>
                      <a:endParaRPr lang="en-US" sz="15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xmlns="" val="10004"/>
                  </a:ext>
                </a:extLst>
              </a:tr>
              <a:tr h="386417">
                <a:tc>
                  <a:txBody>
                    <a:bodyPr/>
                    <a:lstStyle/>
                    <a:p>
                      <a:pPr marL="0" marR="0" algn="r">
                        <a:lnSpc>
                          <a:spcPct val="115000"/>
                        </a:lnSpc>
                        <a:spcBef>
                          <a:spcPts val="0"/>
                        </a:spcBef>
                        <a:spcAft>
                          <a:spcPts val="0"/>
                        </a:spcAft>
                        <a:tabLst>
                          <a:tab pos="228600" algn="l"/>
                          <a:tab pos="457200" algn="l"/>
                        </a:tabLst>
                      </a:pPr>
                      <a:r>
                        <a:rPr lang="en-US" sz="1500">
                          <a:effectLst/>
                        </a:rPr>
                        <a:t>Total</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1245</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262</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110</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a:effectLst/>
                        </a:rPr>
                        <a:t>5</a:t>
                      </a:r>
                      <a:endParaRPr lang="en-US" sz="1500">
                        <a:effectLst/>
                        <a:latin typeface="Calibri" charset="0"/>
                        <a:ea typeface="Calibri" charset="0"/>
                        <a:cs typeface="Times New Roman" charset="0"/>
                      </a:endParaRPr>
                    </a:p>
                  </a:txBody>
                  <a:tcPr marL="51435" marR="51435" marT="0" marB="0"/>
                </a:tc>
                <a:tc>
                  <a:txBody>
                    <a:bodyPr/>
                    <a:lstStyle/>
                    <a:p>
                      <a:pPr marL="0" marR="0" algn="r">
                        <a:lnSpc>
                          <a:spcPct val="115000"/>
                        </a:lnSpc>
                        <a:spcBef>
                          <a:spcPts val="0"/>
                        </a:spcBef>
                        <a:spcAft>
                          <a:spcPts val="0"/>
                        </a:spcAft>
                        <a:tabLst>
                          <a:tab pos="228600" algn="l"/>
                          <a:tab pos="457200" algn="l"/>
                        </a:tabLst>
                      </a:pPr>
                      <a:r>
                        <a:rPr lang="en-US" sz="1500" dirty="0">
                          <a:effectLst/>
                        </a:rPr>
                        <a:t>1622</a:t>
                      </a:r>
                      <a:endParaRPr lang="en-US" sz="15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xmlns="" val="10005"/>
                  </a:ext>
                </a:extLst>
              </a:tr>
            </a:tbl>
          </a:graphicData>
        </a:graphic>
      </p:graphicFrame>
      <p:sp>
        <p:nvSpPr>
          <p:cNvPr id="5" name="TextBox 4"/>
          <p:cNvSpPr txBox="1"/>
          <p:nvPr/>
        </p:nvSpPr>
        <p:spPr>
          <a:xfrm>
            <a:off x="1293510" y="495317"/>
            <a:ext cx="5836021" cy="392415"/>
          </a:xfrm>
          <a:prstGeom prst="rect">
            <a:avLst/>
          </a:prstGeom>
          <a:noFill/>
        </p:spPr>
        <p:txBody>
          <a:bodyPr wrap="none" lIns="68579" tIns="34289" rIns="68579" bIns="34289" rtlCol="0">
            <a:spAutoFit/>
          </a:bodyPr>
          <a:lstStyle/>
          <a:p>
            <a:pPr defTabSz="685783"/>
            <a:r>
              <a:rPr lang="en-US" sz="2100" b="1" dirty="0">
                <a:solidFill>
                  <a:prstClr val="black"/>
                </a:solidFill>
              </a:rPr>
              <a:t>The NCI-CPTAC Breast Lesion Plasma Biorepository</a:t>
            </a:r>
            <a:r>
              <a:rPr lang="en-US" sz="2100" dirty="0">
                <a:solidFill>
                  <a:prstClr val="black"/>
                </a:solidFill>
              </a:rPr>
              <a:t> </a:t>
            </a:r>
          </a:p>
        </p:txBody>
      </p:sp>
      <p:sp>
        <p:nvSpPr>
          <p:cNvPr id="8" name="TextBox 7"/>
          <p:cNvSpPr txBox="1"/>
          <p:nvPr/>
        </p:nvSpPr>
        <p:spPr>
          <a:xfrm>
            <a:off x="60008" y="4329113"/>
            <a:ext cx="9083993" cy="300083"/>
          </a:xfrm>
          <a:prstGeom prst="rect">
            <a:avLst/>
          </a:prstGeom>
          <a:noFill/>
        </p:spPr>
        <p:txBody>
          <a:bodyPr wrap="square" lIns="68579" tIns="34289" rIns="68579" bIns="34289" rtlCol="0">
            <a:spAutoFit/>
          </a:bodyPr>
          <a:lstStyle/>
          <a:p>
            <a:pPr algn="ctr" defTabSz="685783"/>
            <a:r>
              <a:rPr lang="en-US" sz="1500" dirty="0">
                <a:solidFill>
                  <a:prstClr val="black"/>
                </a:solidFill>
              </a:rPr>
              <a:t>Training sample set and Validation sample set from CPTAC Breast Lesion Plasma Biorepository</a:t>
            </a:r>
          </a:p>
        </p:txBody>
      </p:sp>
      <p:cxnSp>
        <p:nvCxnSpPr>
          <p:cNvPr id="3" name="Straight Connector 2"/>
          <p:cNvCxnSpPr/>
          <p:nvPr/>
        </p:nvCxnSpPr>
        <p:spPr>
          <a:xfrm flipV="1">
            <a:off x="2571751" y="4495801"/>
            <a:ext cx="1971675"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533" y="4605338"/>
            <a:ext cx="9083993" cy="300083"/>
          </a:xfrm>
          <a:prstGeom prst="rect">
            <a:avLst/>
          </a:prstGeom>
          <a:noFill/>
        </p:spPr>
        <p:txBody>
          <a:bodyPr wrap="square" lIns="68579" tIns="34289" rIns="68579" bIns="34289" rtlCol="0">
            <a:spAutoFit/>
          </a:bodyPr>
          <a:lstStyle/>
          <a:p>
            <a:pPr algn="ctr" defTabSz="685783"/>
            <a:r>
              <a:rPr lang="en-US" sz="1500" dirty="0">
                <a:solidFill>
                  <a:prstClr val="black"/>
                </a:solidFill>
              </a:rPr>
              <a:t>Validation sample set from Baylor </a:t>
            </a:r>
            <a:r>
              <a:rPr lang="en-US" sz="1500">
                <a:solidFill>
                  <a:prstClr val="black"/>
                </a:solidFill>
              </a:rPr>
              <a:t>mammography screening of high risk women</a:t>
            </a:r>
            <a:endParaRPr lang="en-US" sz="1500" dirty="0">
              <a:solidFill>
                <a:prstClr val="black"/>
              </a:solidFill>
            </a:endParaRPr>
          </a:p>
        </p:txBody>
      </p:sp>
    </p:spTree>
    <p:extLst>
      <p:ext uri="{BB962C8B-B14F-4D97-AF65-F5344CB8AC3E}">
        <p14:creationId xmlns:p14="http://schemas.microsoft.com/office/powerpoint/2010/main" val="6945386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50" fill="hold"/>
                                        <p:tgtEl>
                                          <p:spTgt spid="7"/>
                                        </p:tgtEl>
                                        <p:attrNameLst>
                                          <p:attrName>ppt_x</p:attrName>
                                        </p:attrNameLst>
                                      </p:cBhvr>
                                      <p:tavLst>
                                        <p:tav tm="0">
                                          <p:val>
                                            <p:strVal val="#ppt_x"/>
                                          </p:val>
                                        </p:tav>
                                        <p:tav tm="100000">
                                          <p:val>
                                            <p:strVal val="#ppt_x"/>
                                          </p:val>
                                        </p:tav>
                                      </p:tavLst>
                                    </p:anim>
                                    <p:anim calcmode="lin" valueType="num">
                                      <p:cBhvr additive="base">
                                        <p:cTn id="14"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4937" y="332438"/>
            <a:ext cx="5836021" cy="392415"/>
          </a:xfrm>
          <a:prstGeom prst="rect">
            <a:avLst/>
          </a:prstGeom>
          <a:noFill/>
        </p:spPr>
        <p:txBody>
          <a:bodyPr wrap="none" lIns="68579" tIns="34289" rIns="68579" bIns="34289" rtlCol="0">
            <a:spAutoFit/>
          </a:bodyPr>
          <a:lstStyle/>
          <a:p>
            <a:pPr defTabSz="685783"/>
            <a:r>
              <a:rPr lang="en-US" sz="2100" b="1" dirty="0">
                <a:solidFill>
                  <a:prstClr val="black"/>
                </a:solidFill>
              </a:rPr>
              <a:t>The NCI-CPTAC Breast Lesion Plasma Biorepository</a:t>
            </a:r>
            <a:r>
              <a:rPr lang="en-US" sz="2100" dirty="0">
                <a:solidFill>
                  <a:prstClr val="black"/>
                </a:solidFill>
              </a:rPr>
              <a:t> </a:t>
            </a:r>
          </a:p>
        </p:txBody>
      </p:sp>
      <p:sp>
        <p:nvSpPr>
          <p:cNvPr id="7" name="TextBox 6"/>
          <p:cNvSpPr txBox="1"/>
          <p:nvPr/>
        </p:nvSpPr>
        <p:spPr>
          <a:xfrm>
            <a:off x="1293509" y="1019383"/>
            <a:ext cx="6704634" cy="3508653"/>
          </a:xfrm>
          <a:prstGeom prst="rect">
            <a:avLst/>
          </a:prstGeom>
          <a:noFill/>
        </p:spPr>
        <p:txBody>
          <a:bodyPr wrap="square" lIns="68579" tIns="34289" rIns="68579" bIns="34289" rtlCol="0">
            <a:spAutoFit/>
          </a:bodyPr>
          <a:lstStyle/>
          <a:p>
            <a:pPr defTabSz="685783"/>
            <a:r>
              <a:rPr lang="en-US" sz="1500" dirty="0">
                <a:solidFill>
                  <a:prstClr val="black"/>
                </a:solidFill>
              </a:rPr>
              <a:t>Blood samples drawn prior to biopsy for women with breast lesion</a:t>
            </a:r>
          </a:p>
          <a:p>
            <a:pPr defTabSz="685783"/>
            <a:endParaRPr lang="en-US" sz="1500" dirty="0">
              <a:solidFill>
                <a:prstClr val="black"/>
              </a:solidFill>
            </a:endParaRPr>
          </a:p>
          <a:p>
            <a:pPr defTabSz="685783"/>
            <a:r>
              <a:rPr lang="en-US" sz="1500" dirty="0">
                <a:solidFill>
                  <a:prstClr val="black"/>
                </a:solidFill>
              </a:rPr>
              <a:t>Diagnosis assigned after blood draw - at pathology review of biopsy</a:t>
            </a:r>
          </a:p>
          <a:p>
            <a:pPr defTabSz="685783"/>
            <a:endParaRPr lang="en-US" sz="1500" dirty="0">
              <a:solidFill>
                <a:prstClr val="black"/>
              </a:solidFill>
            </a:endParaRPr>
          </a:p>
          <a:p>
            <a:pPr defTabSz="685783"/>
            <a:r>
              <a:rPr lang="en-US" sz="1500" dirty="0">
                <a:solidFill>
                  <a:prstClr val="black"/>
                </a:solidFill>
              </a:rPr>
              <a:t>Avoids bias</a:t>
            </a:r>
          </a:p>
          <a:p>
            <a:pPr marL="214308" indent="-214308" defTabSz="685783">
              <a:buFont typeface="Arial" charset="0"/>
              <a:buChar char="•"/>
            </a:pPr>
            <a:r>
              <a:rPr lang="en-US" sz="1500" dirty="0">
                <a:solidFill>
                  <a:prstClr val="black"/>
                </a:solidFill>
              </a:rPr>
              <a:t>same clinic for cases and controls</a:t>
            </a:r>
          </a:p>
          <a:p>
            <a:pPr marL="214308" indent="-214308" defTabSz="685783">
              <a:buFont typeface="Arial" charset="0"/>
              <a:buChar char="•"/>
            </a:pPr>
            <a:r>
              <a:rPr lang="en-US" sz="1500" dirty="0">
                <a:solidFill>
                  <a:prstClr val="black"/>
                </a:solidFill>
              </a:rPr>
              <a:t>stress levels same prior to diagnosis</a:t>
            </a:r>
          </a:p>
          <a:p>
            <a:pPr marL="214308" indent="-214308" defTabSz="685783">
              <a:buFont typeface="Arial" charset="0"/>
              <a:buChar char="•"/>
            </a:pPr>
            <a:r>
              <a:rPr lang="en-US" sz="1500" dirty="0">
                <a:solidFill>
                  <a:prstClr val="black"/>
                </a:solidFill>
              </a:rPr>
              <a:t>no effect of biopsy on release of proteins from lesion</a:t>
            </a:r>
          </a:p>
          <a:p>
            <a:pPr marL="214308" indent="-214308" defTabSz="685783">
              <a:buFont typeface="Arial" charset="0"/>
              <a:buChar char="•"/>
            </a:pPr>
            <a:endParaRPr lang="en-US" sz="1500" dirty="0">
              <a:solidFill>
                <a:prstClr val="black"/>
              </a:solidFill>
            </a:endParaRPr>
          </a:p>
          <a:p>
            <a:pPr defTabSz="685783"/>
            <a:r>
              <a:rPr lang="en-US" sz="1500" dirty="0">
                <a:solidFill>
                  <a:prstClr val="black"/>
                </a:solidFill>
              </a:rPr>
              <a:t>Differences due to all potential sources of bias balanced between cases and controls</a:t>
            </a:r>
          </a:p>
          <a:p>
            <a:pPr marL="214308" indent="-214308" defTabSz="685783">
              <a:buFont typeface="Arial" charset="0"/>
              <a:buChar char="•"/>
            </a:pPr>
            <a:r>
              <a:rPr lang="en-US" sz="1500" dirty="0">
                <a:solidFill>
                  <a:prstClr val="black"/>
                </a:solidFill>
              </a:rPr>
              <a:t>patient selection</a:t>
            </a:r>
          </a:p>
          <a:p>
            <a:pPr marL="214308" indent="-214308" defTabSz="685783">
              <a:buFont typeface="Arial" charset="0"/>
              <a:buChar char="•"/>
            </a:pPr>
            <a:r>
              <a:rPr lang="en-US" sz="1500" dirty="0">
                <a:solidFill>
                  <a:prstClr val="black"/>
                </a:solidFill>
              </a:rPr>
              <a:t>lab environment</a:t>
            </a:r>
          </a:p>
          <a:p>
            <a:pPr marL="214308" indent="-214308" defTabSz="685783">
              <a:buFont typeface="Arial" charset="0"/>
              <a:buChar char="•"/>
            </a:pPr>
            <a:r>
              <a:rPr lang="en-US" sz="1500" dirty="0">
                <a:solidFill>
                  <a:prstClr val="black"/>
                </a:solidFill>
              </a:rPr>
              <a:t>sample handling and processing</a:t>
            </a:r>
          </a:p>
          <a:p>
            <a:pPr defTabSz="685783"/>
            <a:endParaRPr lang="en-US" sz="1500" dirty="0">
              <a:solidFill>
                <a:prstClr val="black"/>
              </a:solidFill>
            </a:endParaRPr>
          </a:p>
          <a:p>
            <a:pPr defTabSz="685783"/>
            <a:r>
              <a:rPr lang="en-US" sz="1500" dirty="0">
                <a:solidFill>
                  <a:prstClr val="black"/>
                </a:solidFill>
              </a:rPr>
              <a:t>Strongly unbiased</a:t>
            </a:r>
          </a:p>
        </p:txBody>
      </p:sp>
      <p:sp>
        <p:nvSpPr>
          <p:cNvPr id="2" name="Rectangle 1"/>
          <p:cNvSpPr/>
          <p:nvPr/>
        </p:nvSpPr>
        <p:spPr>
          <a:xfrm>
            <a:off x="2707489" y="4251038"/>
            <a:ext cx="1569417" cy="288539"/>
          </a:xfrm>
          <a:prstGeom prst="rect">
            <a:avLst/>
          </a:prstGeom>
        </p:spPr>
        <p:txBody>
          <a:bodyPr wrap="none" lIns="68579" tIns="34289" rIns="68579" bIns="34289">
            <a:spAutoFit/>
          </a:bodyPr>
          <a:lstStyle/>
          <a:p>
            <a:pPr defTabSz="685783"/>
            <a:r>
              <a:rPr lang="mr-IN" sz="1400" dirty="0">
                <a:solidFill>
                  <a:prstClr val="black"/>
                </a:solidFill>
              </a:rPr>
              <a:t>–</a:t>
            </a:r>
            <a:r>
              <a:rPr lang="en-US" sz="1400" dirty="0">
                <a:solidFill>
                  <a:prstClr val="black"/>
                </a:solidFill>
              </a:rPr>
              <a:t> </a:t>
            </a:r>
            <a:r>
              <a:rPr lang="en-US" sz="1400" dirty="0" err="1">
                <a:solidFill>
                  <a:prstClr val="black"/>
                </a:solidFill>
              </a:rPr>
              <a:t>PRoBE</a:t>
            </a:r>
            <a:r>
              <a:rPr lang="en-US" sz="1400" dirty="0">
                <a:solidFill>
                  <a:prstClr val="black"/>
                </a:solidFill>
              </a:rPr>
              <a:t> compliant </a:t>
            </a:r>
          </a:p>
        </p:txBody>
      </p:sp>
      <p:cxnSp>
        <p:nvCxnSpPr>
          <p:cNvPr id="6" name="Straight Connector 5"/>
          <p:cNvCxnSpPr/>
          <p:nvPr/>
        </p:nvCxnSpPr>
        <p:spPr>
          <a:xfrm>
            <a:off x="385395" y="851359"/>
            <a:ext cx="8109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1773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90107" y="963051"/>
            <a:ext cx="2959175" cy="3531736"/>
          </a:xfrm>
          <a:prstGeom prst="rect">
            <a:avLst/>
          </a:prstGeom>
          <a:noFill/>
        </p:spPr>
        <p:txBody>
          <a:bodyPr wrap="none" lIns="68579" tIns="34289" rIns="68579" bIns="34289" rtlCol="0">
            <a:spAutoFit/>
          </a:bodyPr>
          <a:lstStyle/>
          <a:p>
            <a:pPr defTabSz="685783"/>
            <a:r>
              <a:rPr lang="en-US" sz="1500" dirty="0">
                <a:solidFill>
                  <a:prstClr val="black"/>
                </a:solidFill>
              </a:rPr>
              <a:t>Training: </a:t>
            </a:r>
          </a:p>
          <a:p>
            <a:pPr marL="214308" indent="-214308" defTabSz="685783">
              <a:buFont typeface="Arial" charset="0"/>
              <a:buChar char="•"/>
            </a:pPr>
            <a:r>
              <a:rPr lang="en-US" sz="1500" dirty="0">
                <a:solidFill>
                  <a:prstClr val="black"/>
                </a:solidFill>
              </a:rPr>
              <a:t>100 cases</a:t>
            </a:r>
          </a:p>
          <a:p>
            <a:pPr marL="214308" indent="-214308" defTabSz="685783">
              <a:buFont typeface="Arial" charset="0"/>
              <a:buChar char="•"/>
            </a:pPr>
            <a:r>
              <a:rPr lang="en-US" sz="1500" dirty="0">
                <a:solidFill>
                  <a:prstClr val="black"/>
                </a:solidFill>
              </a:rPr>
              <a:t>100 controls</a:t>
            </a:r>
          </a:p>
          <a:p>
            <a:pPr marL="214308" indent="-214308" defTabSz="685783">
              <a:buFont typeface="Arial" charset="0"/>
              <a:buChar char="•"/>
            </a:pPr>
            <a:endParaRPr lang="en-US" sz="1500" dirty="0">
              <a:solidFill>
                <a:prstClr val="black"/>
              </a:solidFill>
            </a:endParaRPr>
          </a:p>
          <a:p>
            <a:pPr defTabSz="685783"/>
            <a:r>
              <a:rPr lang="en-US" sz="1500" dirty="0">
                <a:solidFill>
                  <a:prstClr val="black"/>
                </a:solidFill>
              </a:rPr>
              <a:t>Validation</a:t>
            </a:r>
          </a:p>
          <a:p>
            <a:pPr marL="214308" indent="-214308" defTabSz="685783">
              <a:buFont typeface="Arial" charset="0"/>
              <a:buChar char="•"/>
            </a:pPr>
            <a:r>
              <a:rPr lang="en-US" sz="1500" dirty="0">
                <a:solidFill>
                  <a:prstClr val="black"/>
                </a:solidFill>
              </a:rPr>
              <a:t>150 cases</a:t>
            </a:r>
          </a:p>
          <a:p>
            <a:pPr marL="214308" indent="-214308" defTabSz="685783">
              <a:buFont typeface="Arial" charset="0"/>
              <a:buChar char="•"/>
            </a:pPr>
            <a:r>
              <a:rPr lang="en-US" sz="1500" dirty="0">
                <a:solidFill>
                  <a:prstClr val="black"/>
                </a:solidFill>
              </a:rPr>
              <a:t>150 controls</a:t>
            </a:r>
          </a:p>
          <a:p>
            <a:pPr marL="214308" indent="-214308" defTabSz="685783">
              <a:buFont typeface="Arial" charset="0"/>
              <a:buChar char="•"/>
            </a:pPr>
            <a:endParaRPr lang="en-US" sz="1500" dirty="0">
              <a:solidFill>
                <a:prstClr val="black"/>
              </a:solidFill>
            </a:endParaRPr>
          </a:p>
          <a:p>
            <a:pPr defTabSz="685783"/>
            <a:r>
              <a:rPr lang="en-US" sz="1500" dirty="0">
                <a:solidFill>
                  <a:prstClr val="black"/>
                </a:solidFill>
              </a:rPr>
              <a:t>Matched by:</a:t>
            </a:r>
          </a:p>
          <a:p>
            <a:pPr marL="214308" indent="-214308" defTabSz="685783">
              <a:buFont typeface="Arial" charset="0"/>
              <a:buChar char="•"/>
            </a:pPr>
            <a:r>
              <a:rPr lang="en-US" sz="1500" dirty="0">
                <a:solidFill>
                  <a:prstClr val="black"/>
                </a:solidFill>
              </a:rPr>
              <a:t>menopausal status</a:t>
            </a:r>
          </a:p>
          <a:p>
            <a:pPr marL="214308" indent="-214308" defTabSz="685783">
              <a:buFont typeface="Arial" charset="0"/>
              <a:buChar char="•"/>
            </a:pPr>
            <a:r>
              <a:rPr lang="en-US" sz="1500" dirty="0">
                <a:solidFill>
                  <a:prstClr val="black"/>
                </a:solidFill>
              </a:rPr>
              <a:t>age</a:t>
            </a:r>
          </a:p>
          <a:p>
            <a:pPr marL="214308" indent="-214308" defTabSz="685783">
              <a:buFont typeface="Arial" charset="0"/>
              <a:buChar char="•"/>
            </a:pPr>
            <a:r>
              <a:rPr lang="en-US" sz="1500" dirty="0">
                <a:solidFill>
                  <a:prstClr val="black"/>
                </a:solidFill>
              </a:rPr>
              <a:t>race</a:t>
            </a:r>
          </a:p>
          <a:p>
            <a:pPr marL="214308" indent="-214308" defTabSz="685783">
              <a:buFont typeface="Arial" charset="0"/>
              <a:buChar char="•"/>
            </a:pPr>
            <a:endParaRPr lang="en-US" sz="1500" dirty="0">
              <a:solidFill>
                <a:prstClr val="black"/>
              </a:solidFill>
            </a:endParaRPr>
          </a:p>
          <a:p>
            <a:pPr defTabSz="685783"/>
            <a:r>
              <a:rPr lang="en-US" sz="1500" dirty="0">
                <a:solidFill>
                  <a:prstClr val="black"/>
                </a:solidFill>
              </a:rPr>
              <a:t>All molecular subtypes represented:</a:t>
            </a:r>
          </a:p>
          <a:p>
            <a:pPr marL="214308" indent="-214308" defTabSz="685783">
              <a:buFont typeface="Arial" charset="0"/>
              <a:buChar char="•"/>
            </a:pPr>
            <a:r>
              <a:rPr lang="en-US" sz="1500" dirty="0">
                <a:solidFill>
                  <a:prstClr val="black"/>
                </a:solidFill>
              </a:rPr>
              <a:t>ER, PR, Her2</a:t>
            </a:r>
          </a:p>
        </p:txBody>
      </p:sp>
      <p:sp>
        <p:nvSpPr>
          <p:cNvPr id="12" name="Rectangle 11"/>
          <p:cNvSpPr/>
          <p:nvPr/>
        </p:nvSpPr>
        <p:spPr>
          <a:xfrm>
            <a:off x="0" y="254831"/>
            <a:ext cx="8963526" cy="392415"/>
          </a:xfrm>
          <a:prstGeom prst="rect">
            <a:avLst/>
          </a:prstGeom>
        </p:spPr>
        <p:txBody>
          <a:bodyPr wrap="square" lIns="68579" tIns="34289" rIns="68579" bIns="34289">
            <a:spAutoFit/>
          </a:bodyPr>
          <a:lstStyle/>
          <a:p>
            <a:pPr algn="ctr" defTabSz="685783"/>
            <a:r>
              <a:rPr lang="en-US" sz="2100">
                <a:solidFill>
                  <a:prstClr val="black"/>
                </a:solidFill>
              </a:rPr>
              <a:t>Training and Validation Sample Sets selected from NCI-CPTAC Biorepository </a:t>
            </a:r>
            <a:endParaRPr lang="en-US" sz="2100" dirty="0">
              <a:solidFill>
                <a:prstClr val="black"/>
              </a:solidFill>
            </a:endParaRPr>
          </a:p>
        </p:txBody>
      </p:sp>
      <p:cxnSp>
        <p:nvCxnSpPr>
          <p:cNvPr id="13" name="Straight Connector 12"/>
          <p:cNvCxnSpPr/>
          <p:nvPr/>
        </p:nvCxnSpPr>
        <p:spPr>
          <a:xfrm>
            <a:off x="312823" y="767138"/>
            <a:ext cx="8109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5542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680210"/>
            <a:ext cx="7938135" cy="2262156"/>
          </a:xfrm>
          <a:prstGeom prst="rect">
            <a:avLst/>
          </a:prstGeom>
          <a:noFill/>
        </p:spPr>
        <p:txBody>
          <a:bodyPr wrap="square" lIns="68579" tIns="34289" rIns="68579" bIns="34289" rtlCol="0">
            <a:spAutoFit/>
          </a:bodyPr>
          <a:lstStyle/>
          <a:p>
            <a:pPr defTabSz="685783"/>
            <a:r>
              <a:rPr lang="en-US" sz="1400" dirty="0">
                <a:solidFill>
                  <a:prstClr val="black"/>
                </a:solidFill>
              </a:rPr>
              <a:t>Clinical application: </a:t>
            </a:r>
          </a:p>
          <a:p>
            <a:pPr defTabSz="685783"/>
            <a:endParaRPr lang="en-US" sz="1400" dirty="0">
              <a:solidFill>
                <a:prstClr val="black"/>
              </a:solidFill>
            </a:endParaRPr>
          </a:p>
          <a:p>
            <a:pPr marL="257168" indent="-257168" defTabSz="685783">
              <a:buFont typeface="+mj-lt"/>
              <a:buAutoNum type="arabicPeriod"/>
            </a:pPr>
            <a:r>
              <a:rPr lang="en-US" sz="1400" dirty="0">
                <a:solidFill>
                  <a:prstClr val="black"/>
                </a:solidFill>
              </a:rPr>
              <a:t>blood test in parallel with annual mammography to detect cancers missed by mammography </a:t>
            </a:r>
          </a:p>
          <a:p>
            <a:pPr marL="600060" lvl="1" indent="-257168" defTabSz="685783">
              <a:buFont typeface="Arial" charset="0"/>
              <a:buChar char="•"/>
            </a:pPr>
            <a:r>
              <a:rPr lang="en-US" sz="1400" dirty="0">
                <a:solidFill>
                  <a:prstClr val="black"/>
                </a:solidFill>
              </a:rPr>
              <a:t>e.g. 38% of breast cancers missed in women with dense breasts</a:t>
            </a:r>
          </a:p>
          <a:p>
            <a:pPr marL="600060" lvl="1" indent="-257168" defTabSz="685783">
              <a:buFont typeface="Arial" charset="0"/>
              <a:buChar char="•"/>
            </a:pPr>
            <a:r>
              <a:rPr lang="en-US" sz="1400" dirty="0">
                <a:solidFill>
                  <a:prstClr val="black"/>
                </a:solidFill>
              </a:rPr>
              <a:t>Aim: increase sensitivity for BC while maintaining same specificity as mammography</a:t>
            </a:r>
          </a:p>
          <a:p>
            <a:pPr marL="600060" lvl="1" indent="-257168" defTabSz="685783">
              <a:buFont typeface="Arial" charset="0"/>
              <a:buChar char="•"/>
            </a:pPr>
            <a:endParaRPr lang="en-US" sz="1400" dirty="0">
              <a:solidFill>
                <a:prstClr val="black"/>
              </a:solidFill>
            </a:endParaRPr>
          </a:p>
          <a:p>
            <a:pPr marL="257168" indent="-257168" defTabSz="685783">
              <a:buFont typeface="+mj-lt"/>
              <a:buAutoNum type="arabicPeriod"/>
            </a:pPr>
            <a:r>
              <a:rPr lang="en-US" sz="1400" dirty="0">
                <a:solidFill>
                  <a:prstClr val="black"/>
                </a:solidFill>
              </a:rPr>
              <a:t>Alternative: blood test rules out breast biopsy on detection of breast lesion                                                                                (by mammography, clinical exam, or self-exam)</a:t>
            </a:r>
          </a:p>
          <a:p>
            <a:pPr marL="600060" lvl="1" indent="-257168" defTabSz="685783">
              <a:buFont typeface="Arial" charset="0"/>
              <a:buChar char="•"/>
            </a:pPr>
            <a:r>
              <a:rPr lang="en-US" sz="1400" dirty="0">
                <a:solidFill>
                  <a:prstClr val="black"/>
                </a:solidFill>
              </a:rPr>
              <a:t>Aim: identify panel with (close to) 100% sensitivity, rule out biopsy for lesions with negative test</a:t>
            </a:r>
          </a:p>
          <a:p>
            <a:pPr defTabSz="685783"/>
            <a:endParaRPr lang="en-US" sz="1400" dirty="0">
              <a:solidFill>
                <a:prstClr val="black"/>
              </a:solidFill>
            </a:endParaRPr>
          </a:p>
        </p:txBody>
      </p:sp>
      <p:sp>
        <p:nvSpPr>
          <p:cNvPr id="3" name="TextBox 2"/>
          <p:cNvSpPr txBox="1"/>
          <p:nvPr/>
        </p:nvSpPr>
        <p:spPr>
          <a:xfrm>
            <a:off x="0" y="111444"/>
            <a:ext cx="9144000" cy="1007968"/>
          </a:xfrm>
          <a:prstGeom prst="rect">
            <a:avLst/>
          </a:prstGeom>
          <a:noFill/>
        </p:spPr>
        <p:txBody>
          <a:bodyPr wrap="square" lIns="68579" tIns="34289" rIns="68579" bIns="34289" rtlCol="0">
            <a:spAutoFit/>
          </a:bodyPr>
          <a:lstStyle/>
          <a:p>
            <a:pPr algn="ctr" defTabSz="685783"/>
            <a:r>
              <a:rPr lang="en-US" b="1" dirty="0">
                <a:solidFill>
                  <a:prstClr val="black"/>
                </a:solidFill>
              </a:rPr>
              <a:t>EDRN </a:t>
            </a:r>
            <a:r>
              <a:rPr lang="en-US" b="1" dirty="0" err="1">
                <a:solidFill>
                  <a:prstClr val="black"/>
                </a:solidFill>
              </a:rPr>
              <a:t>Paulovich</a:t>
            </a:r>
            <a:r>
              <a:rPr lang="en-US" b="1" dirty="0">
                <a:solidFill>
                  <a:prstClr val="black"/>
                </a:solidFill>
              </a:rPr>
              <a:t>-Lewis Biomarker Developmental Laboratory</a:t>
            </a:r>
          </a:p>
          <a:p>
            <a:pPr algn="ctr" defTabSz="685783"/>
            <a:endParaRPr lang="en-US" sz="1400" dirty="0">
              <a:solidFill>
                <a:prstClr val="black"/>
              </a:solidFill>
            </a:endParaRPr>
          </a:p>
          <a:p>
            <a:pPr algn="ctr" defTabSz="685783"/>
            <a:r>
              <a:rPr lang="en-US" sz="1500" b="1" dirty="0">
                <a:solidFill>
                  <a:prstClr val="black"/>
                </a:solidFill>
              </a:rPr>
              <a:t>Criteria for advancing candidate biomarkers for additional clinical validation</a:t>
            </a:r>
          </a:p>
          <a:p>
            <a:pPr defTabSz="685783"/>
            <a:endParaRPr lang="en-US" sz="1400" dirty="0">
              <a:solidFill>
                <a:prstClr val="black"/>
              </a:solidFill>
            </a:endParaRPr>
          </a:p>
        </p:txBody>
      </p:sp>
      <p:cxnSp>
        <p:nvCxnSpPr>
          <p:cNvPr id="4" name="Straight Connector 3"/>
          <p:cNvCxnSpPr/>
          <p:nvPr/>
        </p:nvCxnSpPr>
        <p:spPr>
          <a:xfrm>
            <a:off x="348916" y="1104022"/>
            <a:ext cx="8109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429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97" y="1277302"/>
            <a:ext cx="8983028" cy="4016483"/>
          </a:xfrm>
          <a:prstGeom prst="rect">
            <a:avLst/>
          </a:prstGeom>
          <a:noFill/>
        </p:spPr>
        <p:txBody>
          <a:bodyPr wrap="square" lIns="68579" tIns="34289" rIns="68579" bIns="34289" rtlCol="0">
            <a:spAutoFit/>
          </a:bodyPr>
          <a:lstStyle/>
          <a:p>
            <a:pPr defTabSz="685783"/>
            <a:r>
              <a:rPr lang="en-US" sz="1400" dirty="0">
                <a:solidFill>
                  <a:prstClr val="black"/>
                </a:solidFill>
              </a:rPr>
              <a:t>Minimum Sensitivity/Specificity Criteria for Clinical application #1 </a:t>
            </a:r>
            <a:r>
              <a:rPr lang="mr-IN" sz="1400" dirty="0">
                <a:solidFill>
                  <a:prstClr val="black"/>
                </a:solidFill>
              </a:rPr>
              <a:t>–</a:t>
            </a:r>
            <a:r>
              <a:rPr lang="en-US" sz="1400" dirty="0">
                <a:solidFill>
                  <a:prstClr val="black"/>
                </a:solidFill>
              </a:rPr>
              <a:t> increase sensitivity to detect BC missed by mammography</a:t>
            </a:r>
          </a:p>
          <a:p>
            <a:pPr defTabSz="685783"/>
            <a:endParaRPr lang="en-US" sz="1400" dirty="0">
              <a:solidFill>
                <a:prstClr val="black"/>
              </a:solidFill>
            </a:endParaRPr>
          </a:p>
          <a:p>
            <a:pPr marL="257168" indent="-257168" defTabSz="685783">
              <a:buFont typeface="+mj-lt"/>
              <a:buAutoNum type="arabicPeriod"/>
            </a:pPr>
            <a:r>
              <a:rPr lang="en-US" sz="1400" dirty="0">
                <a:solidFill>
                  <a:prstClr val="black"/>
                </a:solidFill>
              </a:rPr>
              <a:t>blood test clinically useful if it:</a:t>
            </a:r>
          </a:p>
          <a:p>
            <a:pPr marL="600060" lvl="1" indent="-257168" defTabSz="685783">
              <a:buFont typeface="+mj-lt"/>
              <a:buAutoNum type="alphaLcPeriod"/>
            </a:pPr>
            <a:r>
              <a:rPr lang="en-US" sz="1400" dirty="0">
                <a:solidFill>
                  <a:prstClr val="black"/>
                </a:solidFill>
              </a:rPr>
              <a:t>detected at least 10% of all breast cancers, and</a:t>
            </a:r>
          </a:p>
          <a:p>
            <a:pPr marL="600060" lvl="1" indent="-257168" defTabSz="685783">
              <a:buFont typeface="+mj-lt"/>
              <a:buAutoNum type="alphaLcPeriod"/>
            </a:pPr>
            <a:r>
              <a:rPr lang="en-US" sz="1400" dirty="0">
                <a:solidFill>
                  <a:prstClr val="black"/>
                </a:solidFill>
              </a:rPr>
              <a:t>complemented mammography</a:t>
            </a:r>
          </a:p>
          <a:p>
            <a:pPr marL="342892" lvl="1" defTabSz="685783"/>
            <a:r>
              <a:rPr lang="en-US" sz="1400" dirty="0">
                <a:solidFill>
                  <a:prstClr val="black"/>
                </a:solidFill>
              </a:rPr>
              <a:t>(best case: would detect over a quarter of cases missed by mammography)</a:t>
            </a:r>
          </a:p>
          <a:p>
            <a:pPr marL="342892" lvl="1" defTabSz="685783"/>
            <a:endParaRPr lang="en-US" sz="1400" dirty="0">
              <a:solidFill>
                <a:prstClr val="black"/>
              </a:solidFill>
            </a:endParaRPr>
          </a:p>
          <a:p>
            <a:pPr marL="342892" lvl="1" defTabSz="685783"/>
            <a:r>
              <a:rPr lang="en-US" sz="1400" dirty="0">
                <a:solidFill>
                  <a:prstClr val="black"/>
                </a:solidFill>
              </a:rPr>
              <a:t>Set minimum sensitivity = 10% - less than 10% not clinically useful</a:t>
            </a:r>
          </a:p>
          <a:p>
            <a:pPr marL="342892" lvl="1" defTabSz="685783"/>
            <a:endParaRPr lang="en-US" sz="1400" dirty="0">
              <a:solidFill>
                <a:prstClr val="black"/>
              </a:solidFill>
            </a:endParaRPr>
          </a:p>
          <a:p>
            <a:pPr marL="257168" indent="-257168" defTabSz="685783">
              <a:buFont typeface="+mj-lt"/>
              <a:buAutoNum type="arabicPeriod"/>
            </a:pPr>
            <a:r>
              <a:rPr lang="en-US" sz="1400" dirty="0">
                <a:solidFill>
                  <a:prstClr val="black"/>
                </a:solidFill>
              </a:rPr>
              <a:t>Need to maintain same specificity as mammography</a:t>
            </a:r>
          </a:p>
          <a:p>
            <a:pPr marL="257168" indent="-257168" defTabSz="685783">
              <a:buFont typeface="+mj-lt"/>
              <a:buAutoNum type="arabicPeriod"/>
            </a:pPr>
            <a:endParaRPr lang="en-US" sz="1400" dirty="0">
              <a:solidFill>
                <a:prstClr val="black"/>
              </a:solidFill>
            </a:endParaRPr>
          </a:p>
          <a:p>
            <a:pPr marL="257168" indent="-257168" defTabSz="685783">
              <a:buFont typeface="+mj-lt"/>
              <a:buAutoNum type="arabicPeriod"/>
            </a:pPr>
            <a:r>
              <a:rPr lang="en-US" sz="1400" dirty="0">
                <a:solidFill>
                  <a:prstClr val="black"/>
                </a:solidFill>
              </a:rPr>
              <a:t>Specificity criteria for mammography best described by PPV</a:t>
            </a:r>
          </a:p>
          <a:p>
            <a:pPr marL="600060" lvl="1" indent="-257168" defTabSz="685783">
              <a:buFont typeface="Arial" charset="0"/>
              <a:buChar char="•"/>
            </a:pPr>
            <a:r>
              <a:rPr lang="en-US" sz="1400" dirty="0">
                <a:solidFill>
                  <a:prstClr val="black"/>
                </a:solidFill>
              </a:rPr>
              <a:t>Annual Medical Audit Data for Breast Cancer Surveillance Consortium Screening Benchmarks</a:t>
            </a:r>
          </a:p>
          <a:p>
            <a:pPr marL="600060" lvl="1" indent="-257168" defTabSz="685783">
              <a:buFont typeface="Arial" charset="0"/>
              <a:buChar char="•"/>
            </a:pPr>
            <a:r>
              <a:rPr lang="en-US" sz="1400" dirty="0">
                <a:solidFill>
                  <a:prstClr val="black"/>
                </a:solidFill>
              </a:rPr>
              <a:t>acceptable range for the positive predictive value (PPV) of an abnormal screening interpretation that results in tissue diagnosis of cancer as 3 – 8%</a:t>
            </a:r>
          </a:p>
          <a:p>
            <a:pPr marL="600060" lvl="1" indent="-257168" defTabSz="685783">
              <a:buFont typeface="Arial" charset="0"/>
              <a:buChar char="•"/>
            </a:pPr>
            <a:r>
              <a:rPr lang="en-US" sz="1400" dirty="0">
                <a:solidFill>
                  <a:prstClr val="black"/>
                </a:solidFill>
              </a:rPr>
              <a:t>minimum PPV 3%: at most 32 false positive tests resulting in a biopsy of benign breast lesions.                                        for one true positive test resulting in a biopsy which identifies breast cancer</a:t>
            </a:r>
          </a:p>
        </p:txBody>
      </p:sp>
      <p:sp>
        <p:nvSpPr>
          <p:cNvPr id="3" name="TextBox 2"/>
          <p:cNvSpPr txBox="1"/>
          <p:nvPr/>
        </p:nvSpPr>
        <p:spPr>
          <a:xfrm>
            <a:off x="0" y="111444"/>
            <a:ext cx="9144000" cy="1007968"/>
          </a:xfrm>
          <a:prstGeom prst="rect">
            <a:avLst/>
          </a:prstGeom>
          <a:noFill/>
        </p:spPr>
        <p:txBody>
          <a:bodyPr wrap="square" lIns="68579" tIns="34289" rIns="68579" bIns="34289" rtlCol="0">
            <a:spAutoFit/>
          </a:bodyPr>
          <a:lstStyle/>
          <a:p>
            <a:pPr algn="ctr" defTabSz="685783"/>
            <a:r>
              <a:rPr lang="en-US" b="1" dirty="0">
                <a:solidFill>
                  <a:prstClr val="black"/>
                </a:solidFill>
              </a:rPr>
              <a:t>EDRN </a:t>
            </a:r>
            <a:r>
              <a:rPr lang="en-US" b="1" dirty="0" err="1">
                <a:solidFill>
                  <a:prstClr val="black"/>
                </a:solidFill>
              </a:rPr>
              <a:t>Paulovich</a:t>
            </a:r>
            <a:r>
              <a:rPr lang="en-US" b="1" dirty="0">
                <a:solidFill>
                  <a:prstClr val="black"/>
                </a:solidFill>
              </a:rPr>
              <a:t>-Lewis Biomarker Developmental Laboratory</a:t>
            </a:r>
          </a:p>
          <a:p>
            <a:pPr algn="ctr" defTabSz="685783"/>
            <a:endParaRPr lang="en-US" sz="1400" dirty="0">
              <a:solidFill>
                <a:prstClr val="black"/>
              </a:solidFill>
            </a:endParaRPr>
          </a:p>
          <a:p>
            <a:pPr algn="ctr" defTabSz="685783"/>
            <a:r>
              <a:rPr lang="en-US" sz="1500" b="1" dirty="0">
                <a:solidFill>
                  <a:prstClr val="black"/>
                </a:solidFill>
              </a:rPr>
              <a:t>Criteria for advancing candidate biomarkers for additional clinical validation</a:t>
            </a:r>
          </a:p>
          <a:p>
            <a:pPr defTabSz="685783"/>
            <a:endParaRPr lang="en-US" sz="1400" dirty="0">
              <a:solidFill>
                <a:prstClr val="black"/>
              </a:solidFill>
            </a:endParaRPr>
          </a:p>
        </p:txBody>
      </p:sp>
      <p:sp>
        <p:nvSpPr>
          <p:cNvPr id="4" name="Frame 3"/>
          <p:cNvSpPr/>
          <p:nvPr/>
        </p:nvSpPr>
        <p:spPr>
          <a:xfrm>
            <a:off x="2653195" y="4728063"/>
            <a:ext cx="1651768" cy="248603"/>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black"/>
              </a:solidFill>
            </a:endParaRPr>
          </a:p>
        </p:txBody>
      </p:sp>
      <p:sp>
        <p:nvSpPr>
          <p:cNvPr id="5" name="Frame 4"/>
          <p:cNvSpPr/>
          <p:nvPr/>
        </p:nvSpPr>
        <p:spPr>
          <a:xfrm>
            <a:off x="962970" y="4892825"/>
            <a:ext cx="1634498" cy="30861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black"/>
              </a:solidFill>
            </a:endParaRPr>
          </a:p>
        </p:txBody>
      </p:sp>
      <p:cxnSp>
        <p:nvCxnSpPr>
          <p:cNvPr id="6" name="Straight Connector 5"/>
          <p:cNvCxnSpPr/>
          <p:nvPr/>
        </p:nvCxnSpPr>
        <p:spPr>
          <a:xfrm>
            <a:off x="348916" y="1104022"/>
            <a:ext cx="8109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8901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ppt_x"/>
                                          </p:val>
                                        </p:tav>
                                        <p:tav tm="100000">
                                          <p:val>
                                            <p:strVal val="#ppt_x"/>
                                          </p:val>
                                        </p:tav>
                                      </p:tavLst>
                                    </p:anim>
                                    <p:anim calcmode="lin" valueType="num">
                                      <p:cBhvr additive="base">
                                        <p:cTn id="14"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596" y="1371601"/>
            <a:ext cx="8743951" cy="3577901"/>
          </a:xfrm>
          <a:prstGeom prst="rect">
            <a:avLst/>
          </a:prstGeom>
          <a:noFill/>
        </p:spPr>
        <p:txBody>
          <a:bodyPr wrap="square" lIns="68579" tIns="34289" rIns="68579" bIns="34289" rtlCol="0">
            <a:spAutoFit/>
          </a:bodyPr>
          <a:lstStyle/>
          <a:p>
            <a:pPr defTabSz="685783"/>
            <a:r>
              <a:rPr lang="en-US" sz="1400" dirty="0">
                <a:solidFill>
                  <a:prstClr val="black"/>
                </a:solidFill>
              </a:rPr>
              <a:t>Sensitivity/Specificity Criteria for Clinical application #1 </a:t>
            </a:r>
            <a:r>
              <a:rPr lang="mr-IN" sz="1400" dirty="0">
                <a:solidFill>
                  <a:prstClr val="black"/>
                </a:solidFill>
              </a:rPr>
              <a:t>–</a:t>
            </a:r>
            <a:r>
              <a:rPr lang="en-US" sz="1400" dirty="0">
                <a:solidFill>
                  <a:prstClr val="black"/>
                </a:solidFill>
              </a:rPr>
              <a:t> increase sensitivity to detect BC missed by mammography</a:t>
            </a:r>
          </a:p>
          <a:p>
            <a:pPr defTabSz="685783"/>
            <a:endParaRPr lang="en-US" sz="1400" dirty="0">
              <a:solidFill>
                <a:prstClr val="black"/>
              </a:solidFill>
            </a:endParaRPr>
          </a:p>
          <a:p>
            <a:pPr marL="257168" indent="-257168" defTabSz="685783">
              <a:buFont typeface="+mj-lt"/>
              <a:buAutoNum type="arabicPeriod"/>
            </a:pPr>
            <a:r>
              <a:rPr lang="en-US" sz="1400" dirty="0">
                <a:solidFill>
                  <a:prstClr val="black"/>
                </a:solidFill>
              </a:rPr>
              <a:t>derive minimum specificity to achieve a PPV of 3% with a sensitivity of 10%</a:t>
            </a:r>
          </a:p>
          <a:p>
            <a:pPr marL="257168" indent="-257168" defTabSz="685783">
              <a:buFont typeface="+mj-lt"/>
              <a:buAutoNum type="arabicPeriod"/>
            </a:pPr>
            <a:r>
              <a:rPr lang="en-US" sz="1400" dirty="0">
                <a:solidFill>
                  <a:prstClr val="black"/>
                </a:solidFill>
              </a:rPr>
              <a:t>J = annual incidence of BC in US postmenopausal women = 350 per 100,000,  i.e. J = 350/100,000 = 0.35%. </a:t>
            </a:r>
          </a:p>
          <a:p>
            <a:pPr marL="257168" indent="-257168" defTabSz="685783">
              <a:buFont typeface="+mj-lt"/>
              <a:buAutoNum type="arabicPeriod"/>
            </a:pPr>
            <a:r>
              <a:rPr lang="en-US" sz="1400" dirty="0">
                <a:solidFill>
                  <a:prstClr val="black"/>
                </a:solidFill>
              </a:rPr>
              <a:t>FPR (false positive rate) = 1 – specificity</a:t>
            </a:r>
          </a:p>
          <a:p>
            <a:pPr marL="257168" indent="-257168" defTabSz="685783">
              <a:buFont typeface="+mj-lt"/>
              <a:buAutoNum type="arabicPeriod"/>
            </a:pPr>
            <a:r>
              <a:rPr lang="en-US" sz="1400" dirty="0">
                <a:solidFill>
                  <a:prstClr val="black"/>
                </a:solidFill>
              </a:rPr>
              <a:t>true positives = J*</a:t>
            </a:r>
            <a:r>
              <a:rPr lang="en-US" sz="1400" dirty="0" err="1">
                <a:solidFill>
                  <a:prstClr val="black"/>
                </a:solidFill>
              </a:rPr>
              <a:t>sens</a:t>
            </a:r>
            <a:endParaRPr lang="en-US" sz="1400" dirty="0">
              <a:solidFill>
                <a:prstClr val="black"/>
              </a:solidFill>
            </a:endParaRPr>
          </a:p>
          <a:p>
            <a:pPr marL="257168" indent="-257168" defTabSz="685783">
              <a:buFont typeface="+mj-lt"/>
              <a:buAutoNum type="arabicPeriod"/>
            </a:pPr>
            <a:r>
              <a:rPr lang="en-US" sz="1400" dirty="0">
                <a:solidFill>
                  <a:prstClr val="black"/>
                </a:solidFill>
              </a:rPr>
              <a:t>false positives = (1-J)*FPR </a:t>
            </a:r>
          </a:p>
          <a:p>
            <a:pPr marL="257168" indent="-257168" defTabSz="685783">
              <a:buFont typeface="+mj-lt"/>
              <a:buAutoNum type="arabicPeriod"/>
            </a:pPr>
            <a:r>
              <a:rPr lang="en-US" sz="1400" dirty="0">
                <a:solidFill>
                  <a:prstClr val="black"/>
                </a:solidFill>
              </a:rPr>
              <a:t>PPV = true positives/(true positives + false positives) = J*</a:t>
            </a:r>
            <a:r>
              <a:rPr lang="en-US" sz="1400" dirty="0" err="1">
                <a:solidFill>
                  <a:prstClr val="black"/>
                </a:solidFill>
              </a:rPr>
              <a:t>sens</a:t>
            </a:r>
            <a:r>
              <a:rPr lang="en-US" sz="1400" dirty="0">
                <a:solidFill>
                  <a:prstClr val="black"/>
                </a:solidFill>
              </a:rPr>
              <a:t>/((J*</a:t>
            </a:r>
            <a:r>
              <a:rPr lang="en-US" sz="1400" dirty="0" err="1">
                <a:solidFill>
                  <a:prstClr val="black"/>
                </a:solidFill>
              </a:rPr>
              <a:t>sens</a:t>
            </a:r>
            <a:r>
              <a:rPr lang="en-US" sz="1400" dirty="0">
                <a:solidFill>
                  <a:prstClr val="black"/>
                </a:solidFill>
              </a:rPr>
              <a:t>) + (1-J)*FPR) = 3% = 0.03</a:t>
            </a:r>
          </a:p>
          <a:p>
            <a:pPr marL="257168" indent="-257168" defTabSz="685783">
              <a:buFont typeface="+mj-lt"/>
              <a:buAutoNum type="arabicPeriod"/>
            </a:pPr>
            <a:r>
              <a:rPr lang="en-US" sz="1400" dirty="0">
                <a:solidFill>
                  <a:prstClr val="black"/>
                </a:solidFill>
              </a:rPr>
              <a:t>Solve: FPR = </a:t>
            </a:r>
            <a:r>
              <a:rPr lang="en-US" sz="1400" dirty="0" err="1">
                <a:solidFill>
                  <a:prstClr val="black"/>
                </a:solidFill>
              </a:rPr>
              <a:t>sens</a:t>
            </a:r>
            <a:r>
              <a:rPr lang="en-US" sz="1400" dirty="0">
                <a:solidFill>
                  <a:prstClr val="black"/>
                </a:solidFill>
              </a:rPr>
              <a:t>*J*(1-PPV)/((1-J)*PPV) = </a:t>
            </a:r>
            <a:r>
              <a:rPr lang="en-US" sz="1400" dirty="0" err="1">
                <a:solidFill>
                  <a:prstClr val="black"/>
                </a:solidFill>
              </a:rPr>
              <a:t>sens</a:t>
            </a:r>
            <a:r>
              <a:rPr lang="en-US" sz="1400" dirty="0">
                <a:solidFill>
                  <a:prstClr val="black"/>
                </a:solidFill>
              </a:rPr>
              <a:t>*0.11. </a:t>
            </a:r>
          </a:p>
          <a:p>
            <a:pPr marL="257168" indent="-257168" defTabSz="685783">
              <a:buFont typeface="+mj-lt"/>
              <a:buAutoNum type="arabicPeriod"/>
            </a:pPr>
            <a:r>
              <a:rPr lang="en-US" sz="1400" dirty="0">
                <a:solidFill>
                  <a:prstClr val="black"/>
                </a:solidFill>
              </a:rPr>
              <a:t>Sensitivity = 10%, require FPR = 1.1% to achieve a PPV of 3%. </a:t>
            </a:r>
          </a:p>
          <a:p>
            <a:pPr marL="257168" indent="-257168" defTabSz="685783">
              <a:buFont typeface="+mj-lt"/>
              <a:buAutoNum type="arabicPeriod"/>
            </a:pPr>
            <a:r>
              <a:rPr lang="en-US" sz="1400" dirty="0">
                <a:solidFill>
                  <a:prstClr val="black"/>
                </a:solidFill>
              </a:rPr>
              <a:t>1.1% FPR =  98.9% specificity - achieves minimum PPV of 3% at 10% sensitivity</a:t>
            </a:r>
          </a:p>
          <a:p>
            <a:pPr marL="257168" indent="-257168" defTabSz="685783">
              <a:buFont typeface="+mj-lt"/>
              <a:buAutoNum type="arabicPeriod"/>
            </a:pPr>
            <a:endParaRPr lang="en-US" sz="1400" dirty="0">
              <a:solidFill>
                <a:prstClr val="black"/>
              </a:solidFill>
            </a:endParaRPr>
          </a:p>
          <a:p>
            <a:pPr defTabSz="685783"/>
            <a:r>
              <a:rPr lang="en-US" sz="1400" dirty="0">
                <a:solidFill>
                  <a:prstClr val="black"/>
                </a:solidFill>
              </a:rPr>
              <a:t>At most 32 biopsies will be performed due to false positive </a:t>
            </a:r>
            <a:r>
              <a:rPr lang="en-US" sz="1400" b="1" dirty="0">
                <a:solidFill>
                  <a:prstClr val="black"/>
                </a:solidFill>
              </a:rPr>
              <a:t>blood tests </a:t>
            </a:r>
            <a:r>
              <a:rPr lang="en-US" sz="1400" dirty="0">
                <a:solidFill>
                  <a:prstClr val="black"/>
                </a:solidFill>
              </a:rPr>
              <a:t>for each breast cancer detected by the blood test.</a:t>
            </a:r>
          </a:p>
          <a:p>
            <a:pPr defTabSz="685783"/>
            <a:endParaRPr lang="en-US" sz="1400" dirty="0">
              <a:solidFill>
                <a:prstClr val="black"/>
              </a:solidFill>
            </a:endParaRPr>
          </a:p>
          <a:p>
            <a:pPr algn="ctr" defTabSz="685783"/>
            <a:endParaRPr lang="en-US" sz="1400" dirty="0">
              <a:solidFill>
                <a:prstClr val="black"/>
              </a:solidFill>
            </a:endParaRPr>
          </a:p>
        </p:txBody>
      </p:sp>
      <p:sp>
        <p:nvSpPr>
          <p:cNvPr id="3" name="TextBox 2"/>
          <p:cNvSpPr txBox="1"/>
          <p:nvPr/>
        </p:nvSpPr>
        <p:spPr>
          <a:xfrm>
            <a:off x="0" y="111444"/>
            <a:ext cx="9144000" cy="1007968"/>
          </a:xfrm>
          <a:prstGeom prst="rect">
            <a:avLst/>
          </a:prstGeom>
          <a:noFill/>
        </p:spPr>
        <p:txBody>
          <a:bodyPr wrap="square" lIns="68579" tIns="34289" rIns="68579" bIns="34289" rtlCol="0">
            <a:spAutoFit/>
          </a:bodyPr>
          <a:lstStyle/>
          <a:p>
            <a:pPr algn="ctr" defTabSz="685783"/>
            <a:r>
              <a:rPr lang="en-US" b="1" dirty="0">
                <a:solidFill>
                  <a:prstClr val="black"/>
                </a:solidFill>
              </a:rPr>
              <a:t>EDRN </a:t>
            </a:r>
            <a:r>
              <a:rPr lang="en-US" b="1" dirty="0" err="1">
                <a:solidFill>
                  <a:prstClr val="black"/>
                </a:solidFill>
              </a:rPr>
              <a:t>Paulovich</a:t>
            </a:r>
            <a:r>
              <a:rPr lang="en-US" b="1" dirty="0">
                <a:solidFill>
                  <a:prstClr val="black"/>
                </a:solidFill>
              </a:rPr>
              <a:t>-Lewis Biomarker Developmental Laboratory</a:t>
            </a:r>
          </a:p>
          <a:p>
            <a:pPr algn="ctr" defTabSz="685783"/>
            <a:endParaRPr lang="en-US" sz="1400" dirty="0">
              <a:solidFill>
                <a:prstClr val="black"/>
              </a:solidFill>
            </a:endParaRPr>
          </a:p>
          <a:p>
            <a:pPr algn="ctr" defTabSz="685783"/>
            <a:r>
              <a:rPr lang="en-US" sz="1500" b="1" dirty="0">
                <a:solidFill>
                  <a:prstClr val="black"/>
                </a:solidFill>
              </a:rPr>
              <a:t>Criteria for advancing candidate biomarkers for additional clinical validation</a:t>
            </a:r>
          </a:p>
          <a:p>
            <a:pPr defTabSz="685783"/>
            <a:endParaRPr lang="en-US" sz="1400" dirty="0">
              <a:solidFill>
                <a:prstClr val="black"/>
              </a:solidFill>
            </a:endParaRPr>
          </a:p>
        </p:txBody>
      </p:sp>
      <p:cxnSp>
        <p:nvCxnSpPr>
          <p:cNvPr id="4" name="Straight Connector 3"/>
          <p:cNvCxnSpPr/>
          <p:nvPr/>
        </p:nvCxnSpPr>
        <p:spPr>
          <a:xfrm>
            <a:off x="348916" y="1104022"/>
            <a:ext cx="8109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 y="4557089"/>
            <a:ext cx="9059779" cy="288539"/>
          </a:xfrm>
          <a:prstGeom prst="rect">
            <a:avLst/>
          </a:prstGeom>
        </p:spPr>
        <p:txBody>
          <a:bodyPr wrap="square" lIns="68579" tIns="34289" rIns="68579" bIns="34289">
            <a:spAutoFit/>
          </a:bodyPr>
          <a:lstStyle/>
          <a:p>
            <a:pPr algn="ctr" defTabSz="685783"/>
            <a:r>
              <a:rPr lang="en-US" sz="1400" dirty="0">
                <a:solidFill>
                  <a:prstClr val="black"/>
                </a:solidFill>
              </a:rPr>
              <a:t>Check: 1% of 100,000 </a:t>
            </a:r>
            <a:r>
              <a:rPr lang="mr-IN" sz="1400" dirty="0">
                <a:solidFill>
                  <a:prstClr val="black"/>
                </a:solidFill>
              </a:rPr>
              <a:t>–</a:t>
            </a:r>
            <a:r>
              <a:rPr lang="en-US" sz="1400" dirty="0">
                <a:solidFill>
                  <a:prstClr val="black"/>
                </a:solidFill>
              </a:rPr>
              <a:t> 350 = 1,000 </a:t>
            </a:r>
            <a:r>
              <a:rPr lang="mr-IN" sz="1400" dirty="0">
                <a:solidFill>
                  <a:prstClr val="black"/>
                </a:solidFill>
              </a:rPr>
              <a:t>–</a:t>
            </a:r>
            <a:r>
              <a:rPr lang="en-US" sz="1400" dirty="0">
                <a:solidFill>
                  <a:prstClr val="black"/>
                </a:solidFill>
              </a:rPr>
              <a:t> 3.5 = 996.      10% of 350 = 35      PPV = 35 / (35 + 996) = 3.4% </a:t>
            </a:r>
          </a:p>
        </p:txBody>
      </p:sp>
    </p:spTree>
    <p:extLst>
      <p:ext uri="{BB962C8B-B14F-4D97-AF65-F5344CB8AC3E}">
        <p14:creationId xmlns:p14="http://schemas.microsoft.com/office/powerpoint/2010/main" val="22842719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30997"/>
          </a:xfrm>
          <a:prstGeom prst="rect">
            <a:avLst/>
          </a:prstGeom>
          <a:noFill/>
        </p:spPr>
        <p:txBody>
          <a:bodyPr wrap="square" rtlCol="0">
            <a:spAutoFit/>
          </a:bodyPr>
          <a:lstStyle/>
          <a:p>
            <a:pPr algn="ctr"/>
            <a:r>
              <a:rPr lang="en-US" sz="2400" b="1" dirty="0">
                <a:solidFill>
                  <a:schemeClr val="bg1"/>
                </a:solidFill>
              </a:rPr>
              <a:t>Using the mouse PDX model as a conduit for discovering candidate breast cancer biomarkers offers advantages.</a:t>
            </a:r>
          </a:p>
        </p:txBody>
      </p:sp>
      <p:sp>
        <p:nvSpPr>
          <p:cNvPr id="6" name="TextBox 5"/>
          <p:cNvSpPr txBox="1"/>
          <p:nvPr/>
        </p:nvSpPr>
        <p:spPr>
          <a:xfrm>
            <a:off x="647700" y="4324350"/>
            <a:ext cx="7848600" cy="646331"/>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b="1" dirty="0"/>
              <a:t>If successful, this approach provides a road map that can be applied to additional solid tumors.</a:t>
            </a:r>
          </a:p>
        </p:txBody>
      </p:sp>
      <p:grpSp>
        <p:nvGrpSpPr>
          <p:cNvPr id="3" name="Group 2"/>
          <p:cNvGrpSpPr/>
          <p:nvPr/>
        </p:nvGrpSpPr>
        <p:grpSpPr>
          <a:xfrm>
            <a:off x="838200" y="1001530"/>
            <a:ext cx="7467600" cy="2958916"/>
            <a:chOff x="1219200" y="971550"/>
            <a:chExt cx="7467600" cy="2958916"/>
          </a:xfrm>
        </p:grpSpPr>
        <p:sp>
          <p:nvSpPr>
            <p:cNvPr id="5" name="TextBox 4"/>
            <p:cNvSpPr txBox="1"/>
            <p:nvPr/>
          </p:nvSpPr>
          <p:spPr>
            <a:xfrm>
              <a:off x="4191000" y="1100639"/>
              <a:ext cx="4495800" cy="2700739"/>
            </a:xfrm>
            <a:prstGeom prst="rect">
              <a:avLst/>
            </a:prstGeom>
            <a:noFill/>
          </p:spPr>
          <p:txBody>
            <a:bodyPr wrap="square" rtlCol="0">
              <a:spAutoFit/>
            </a:bodyPr>
            <a:lstStyle/>
            <a:p>
              <a:pPr marL="257175" indent="-257175">
                <a:spcAft>
                  <a:spcPts val="900"/>
                </a:spcAft>
                <a:buFont typeface="Wingdings" panose="05000000000000000000" pitchFamily="2" charset="2"/>
                <a:buChar char="§"/>
              </a:pPr>
              <a:r>
                <a:rPr lang="en-US" dirty="0"/>
                <a:t>All human proteins in the plasma are, by definition, tumor-derived.  This should bias the biomarker candidate pool towards tumor-specific proteins.</a:t>
              </a:r>
            </a:p>
            <a:p>
              <a:pPr marL="257175" indent="-257175">
                <a:spcAft>
                  <a:spcPts val="900"/>
                </a:spcAft>
                <a:buFont typeface="Wingdings" panose="05000000000000000000" pitchFamily="2" charset="2"/>
                <a:buChar char="§"/>
              </a:pPr>
              <a:r>
                <a:rPr lang="en-US" dirty="0"/>
                <a:t>The mass spectrometry approach to discovering candidate biomarkers from plasma is greatly simplified, because quantification is not necessary in the discovery phase (i.e. results are binary).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971550"/>
              <a:ext cx="2685842" cy="2958916"/>
            </a:xfrm>
            <a:prstGeom prst="rect">
              <a:avLst/>
            </a:prstGeom>
            <a:ln>
              <a:solidFill>
                <a:schemeClr val="tx1"/>
              </a:solidFill>
            </a:ln>
          </p:spPr>
        </p:pic>
      </p:grpSp>
    </p:spTree>
    <p:extLst>
      <p:ext uri="{BB962C8B-B14F-4D97-AF65-F5344CB8AC3E}">
        <p14:creationId xmlns:p14="http://schemas.microsoft.com/office/powerpoint/2010/main" val="152511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766" y="1354456"/>
            <a:ext cx="7944152" cy="2481447"/>
          </a:xfrm>
          <a:prstGeom prst="rect">
            <a:avLst/>
          </a:prstGeom>
          <a:noFill/>
        </p:spPr>
        <p:txBody>
          <a:bodyPr wrap="square" lIns="68579" tIns="34289" rIns="68579" bIns="34289" rtlCol="0">
            <a:spAutoFit/>
          </a:bodyPr>
          <a:lstStyle/>
          <a:p>
            <a:pPr defTabSz="685783"/>
            <a:r>
              <a:rPr lang="en-US" sz="1400" b="1" dirty="0">
                <a:solidFill>
                  <a:prstClr val="black"/>
                </a:solidFill>
              </a:rPr>
              <a:t>Benchmark for going forward with further studies with a panel of blood markers</a:t>
            </a:r>
          </a:p>
          <a:p>
            <a:pPr defTabSz="685783"/>
            <a:endParaRPr lang="en-US" sz="1400" b="1" dirty="0">
              <a:solidFill>
                <a:prstClr val="black"/>
              </a:solidFill>
            </a:endParaRPr>
          </a:p>
          <a:p>
            <a:pPr marL="214308" indent="-214308" defTabSz="685783">
              <a:buFont typeface="Arial" charset="0"/>
              <a:buChar char="•"/>
            </a:pPr>
            <a:r>
              <a:rPr lang="en-US" sz="1400" b="1" dirty="0">
                <a:solidFill>
                  <a:prstClr val="black"/>
                </a:solidFill>
              </a:rPr>
              <a:t>Panel/classifier has at least 10% sensitivity at a specificity of 99%</a:t>
            </a:r>
          </a:p>
          <a:p>
            <a:pPr marL="557199" lvl="1" indent="-214308" defTabSz="685783">
              <a:buFont typeface="Arial" charset="0"/>
              <a:buChar char="•"/>
            </a:pPr>
            <a:r>
              <a:rPr lang="en-US" sz="1400" dirty="0">
                <a:solidFill>
                  <a:prstClr val="black"/>
                </a:solidFill>
              </a:rPr>
              <a:t>Determine classifier cut-off for 99% specificity in controls</a:t>
            </a:r>
          </a:p>
          <a:p>
            <a:pPr marL="557199" lvl="1" indent="-214308" defTabSz="685783">
              <a:buFont typeface="Arial" charset="0"/>
              <a:buChar char="•"/>
            </a:pPr>
            <a:r>
              <a:rPr lang="en-US" sz="1400" dirty="0">
                <a:solidFill>
                  <a:prstClr val="black"/>
                </a:solidFill>
              </a:rPr>
              <a:t>Estimate fraction of cases above this classifier cut-off  </a:t>
            </a:r>
            <a:r>
              <a:rPr lang="mr-IN" sz="1400" dirty="0">
                <a:solidFill>
                  <a:prstClr val="black"/>
                </a:solidFill>
              </a:rPr>
              <a:t>–</a:t>
            </a:r>
            <a:r>
              <a:rPr lang="en-US" sz="1400" dirty="0">
                <a:solidFill>
                  <a:prstClr val="black"/>
                </a:solidFill>
              </a:rPr>
              <a:t> green light if &gt; 10%</a:t>
            </a:r>
          </a:p>
          <a:p>
            <a:pPr defTabSz="685783"/>
            <a:endParaRPr lang="en-US" sz="1400" b="1" dirty="0">
              <a:solidFill>
                <a:prstClr val="black"/>
              </a:solidFill>
            </a:endParaRPr>
          </a:p>
          <a:p>
            <a:pPr defTabSz="685783"/>
            <a:r>
              <a:rPr lang="en-US" sz="1400" dirty="0">
                <a:solidFill>
                  <a:prstClr val="black"/>
                </a:solidFill>
              </a:rPr>
              <a:t>If the panel meets benchmark in CPTAC samples, likely to reach same benchmark in a screening population of US postmenopausal women.</a:t>
            </a:r>
          </a:p>
          <a:p>
            <a:pPr defTabSz="685783"/>
            <a:endParaRPr lang="en-US" sz="1400" dirty="0">
              <a:solidFill>
                <a:prstClr val="black"/>
              </a:solidFill>
            </a:endParaRPr>
          </a:p>
          <a:p>
            <a:pPr defTabSz="685783"/>
            <a:r>
              <a:rPr lang="en-US" sz="1400" dirty="0">
                <a:solidFill>
                  <a:prstClr val="black"/>
                </a:solidFill>
              </a:rPr>
              <a:t>Then blood panel/classifier warrants further clinical validation in parallel with mammography to determine whether the panel detects cancers missed by mammography – our final clinical goal. </a:t>
            </a:r>
          </a:p>
        </p:txBody>
      </p:sp>
      <p:sp>
        <p:nvSpPr>
          <p:cNvPr id="3" name="TextBox 2"/>
          <p:cNvSpPr txBox="1"/>
          <p:nvPr/>
        </p:nvSpPr>
        <p:spPr>
          <a:xfrm>
            <a:off x="0" y="111444"/>
            <a:ext cx="9144000" cy="1007968"/>
          </a:xfrm>
          <a:prstGeom prst="rect">
            <a:avLst/>
          </a:prstGeom>
          <a:noFill/>
        </p:spPr>
        <p:txBody>
          <a:bodyPr wrap="square" lIns="68579" tIns="34289" rIns="68579" bIns="34289" rtlCol="0">
            <a:spAutoFit/>
          </a:bodyPr>
          <a:lstStyle/>
          <a:p>
            <a:pPr algn="ctr" defTabSz="685783"/>
            <a:r>
              <a:rPr lang="en-US" b="1" dirty="0">
                <a:solidFill>
                  <a:prstClr val="black"/>
                </a:solidFill>
              </a:rPr>
              <a:t>EDRN </a:t>
            </a:r>
            <a:r>
              <a:rPr lang="en-US" b="1" dirty="0" err="1">
                <a:solidFill>
                  <a:prstClr val="black"/>
                </a:solidFill>
              </a:rPr>
              <a:t>Paulovich</a:t>
            </a:r>
            <a:r>
              <a:rPr lang="en-US" b="1" dirty="0">
                <a:solidFill>
                  <a:prstClr val="black"/>
                </a:solidFill>
              </a:rPr>
              <a:t>-Lewis Biomarker Developmental Laboratory</a:t>
            </a:r>
          </a:p>
          <a:p>
            <a:pPr algn="ctr" defTabSz="685783"/>
            <a:endParaRPr lang="en-US" sz="1400" dirty="0">
              <a:solidFill>
                <a:prstClr val="black"/>
              </a:solidFill>
            </a:endParaRPr>
          </a:p>
          <a:p>
            <a:pPr algn="ctr" defTabSz="685783"/>
            <a:r>
              <a:rPr lang="en-US" sz="1500" b="1" dirty="0">
                <a:solidFill>
                  <a:prstClr val="black"/>
                </a:solidFill>
              </a:rPr>
              <a:t>Criteria for advancing candidate biomarkers for additional clinical validation</a:t>
            </a:r>
          </a:p>
          <a:p>
            <a:pPr defTabSz="685783"/>
            <a:endParaRPr lang="en-US" sz="1400" dirty="0">
              <a:solidFill>
                <a:prstClr val="black"/>
              </a:solidFill>
            </a:endParaRPr>
          </a:p>
        </p:txBody>
      </p:sp>
      <p:sp>
        <p:nvSpPr>
          <p:cNvPr id="4" name="Oval 3"/>
          <p:cNvSpPr/>
          <p:nvPr/>
        </p:nvSpPr>
        <p:spPr>
          <a:xfrm>
            <a:off x="6531317" y="2082383"/>
            <a:ext cx="461142" cy="4138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cxnSp>
        <p:nvCxnSpPr>
          <p:cNvPr id="5" name="Straight Connector 4"/>
          <p:cNvCxnSpPr/>
          <p:nvPr/>
        </p:nvCxnSpPr>
        <p:spPr>
          <a:xfrm>
            <a:off x="348916" y="1104022"/>
            <a:ext cx="8109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889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1+#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62111" y="446247"/>
            <a:ext cx="915269" cy="584775"/>
          </a:xfrm>
          <a:prstGeom prst="rect">
            <a:avLst/>
          </a:prstGeom>
          <a:noFill/>
        </p:spPr>
        <p:txBody>
          <a:bodyPr wrap="square" rtlCol="0">
            <a:spAutoFit/>
          </a:bodyPr>
          <a:lstStyle/>
          <a:p>
            <a:pPr algn="ctr"/>
            <a:r>
              <a:rPr lang="en-US" sz="1600" dirty="0"/>
              <a:t>LC-MS/MS</a:t>
            </a:r>
          </a:p>
        </p:txBody>
      </p:sp>
      <p:sp>
        <p:nvSpPr>
          <p:cNvPr id="14" name="TextBox 13"/>
          <p:cNvSpPr txBox="1"/>
          <p:nvPr/>
        </p:nvSpPr>
        <p:spPr>
          <a:xfrm>
            <a:off x="7162800" y="76915"/>
            <a:ext cx="1905000" cy="1323439"/>
          </a:xfrm>
          <a:prstGeom prst="rect">
            <a:avLst/>
          </a:prstGeom>
          <a:noFill/>
          <a:ln>
            <a:solidFill>
              <a:schemeClr val="tx1"/>
            </a:solidFill>
          </a:ln>
        </p:spPr>
        <p:txBody>
          <a:bodyPr wrap="square" rtlCol="0">
            <a:spAutoFit/>
          </a:bodyPr>
          <a:lstStyle/>
          <a:p>
            <a:pPr algn="ctr"/>
            <a:r>
              <a:rPr lang="en-US" sz="1600" dirty="0"/>
              <a:t>Identify human-specific peptides </a:t>
            </a:r>
          </a:p>
          <a:p>
            <a:pPr algn="ctr"/>
            <a:r>
              <a:rPr lang="en-US" sz="1600" dirty="0"/>
              <a:t>(derived from the human tumor xenograft)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07554" y="136130"/>
            <a:ext cx="1157400" cy="578700"/>
          </a:xfrm>
          <a:prstGeom prst="rect">
            <a:avLst/>
          </a:prstGeom>
        </p:spPr>
      </p:pic>
      <p:sp>
        <p:nvSpPr>
          <p:cNvPr id="15" name="Freeform 14"/>
          <p:cNvSpPr/>
          <p:nvPr/>
        </p:nvSpPr>
        <p:spPr>
          <a:xfrm>
            <a:off x="2936708" y="359806"/>
            <a:ext cx="217845" cy="122636"/>
          </a:xfrm>
          <a:custGeom>
            <a:avLst/>
            <a:gdLst>
              <a:gd name="connsiteX0" fmla="*/ 100889 w 290460"/>
              <a:gd name="connsiteY0" fmla="*/ 7398 h 163515"/>
              <a:gd name="connsiteX1" fmla="*/ 279309 w 290460"/>
              <a:gd name="connsiteY1" fmla="*/ 24125 h 163515"/>
              <a:gd name="connsiteX2" fmla="*/ 290460 w 290460"/>
              <a:gd name="connsiteY2" fmla="*/ 40852 h 163515"/>
              <a:gd name="connsiteX3" fmla="*/ 284885 w 290460"/>
              <a:gd name="connsiteY3" fmla="*/ 57579 h 163515"/>
              <a:gd name="connsiteX4" fmla="*/ 268158 w 290460"/>
              <a:gd name="connsiteY4" fmla="*/ 63155 h 163515"/>
              <a:gd name="connsiteX5" fmla="*/ 212402 w 290460"/>
              <a:gd name="connsiteY5" fmla="*/ 79881 h 163515"/>
              <a:gd name="connsiteX6" fmla="*/ 190099 w 290460"/>
              <a:gd name="connsiteY6" fmla="*/ 107759 h 163515"/>
              <a:gd name="connsiteX7" fmla="*/ 178948 w 290460"/>
              <a:gd name="connsiteY7" fmla="*/ 146789 h 163515"/>
              <a:gd name="connsiteX8" fmla="*/ 173372 w 290460"/>
              <a:gd name="connsiteY8" fmla="*/ 163515 h 163515"/>
              <a:gd name="connsiteX9" fmla="*/ 112041 w 290460"/>
              <a:gd name="connsiteY9" fmla="*/ 113335 h 163515"/>
              <a:gd name="connsiteX10" fmla="*/ 106465 w 290460"/>
              <a:gd name="connsiteY10" fmla="*/ 91033 h 163515"/>
              <a:gd name="connsiteX11" fmla="*/ 73011 w 290460"/>
              <a:gd name="connsiteY11" fmla="*/ 102184 h 163515"/>
              <a:gd name="connsiteX12" fmla="*/ 50709 w 290460"/>
              <a:gd name="connsiteY12" fmla="*/ 118911 h 163515"/>
              <a:gd name="connsiteX13" fmla="*/ 11680 w 290460"/>
              <a:gd name="connsiteY13" fmla="*/ 130062 h 163515"/>
              <a:gd name="connsiteX14" fmla="*/ 528 w 290460"/>
              <a:gd name="connsiteY14" fmla="*/ 118911 h 163515"/>
              <a:gd name="connsiteX15" fmla="*/ 17255 w 290460"/>
              <a:gd name="connsiteY15" fmla="*/ 68730 h 163515"/>
              <a:gd name="connsiteX16" fmla="*/ 28407 w 290460"/>
              <a:gd name="connsiteY16" fmla="*/ 57579 h 163515"/>
              <a:gd name="connsiteX17" fmla="*/ 67436 w 290460"/>
              <a:gd name="connsiteY17" fmla="*/ 52003 h 163515"/>
              <a:gd name="connsiteX18" fmla="*/ 84163 w 290460"/>
              <a:gd name="connsiteY18" fmla="*/ 46428 h 163515"/>
              <a:gd name="connsiteX19" fmla="*/ 100889 w 290460"/>
              <a:gd name="connsiteY19" fmla="*/ 7398 h 16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460" h="163515">
                <a:moveTo>
                  <a:pt x="100889" y="7398"/>
                </a:moveTo>
                <a:cubicBezTo>
                  <a:pt x="133413" y="3681"/>
                  <a:pt x="140445" y="-14183"/>
                  <a:pt x="279309" y="24125"/>
                </a:cubicBezTo>
                <a:cubicBezTo>
                  <a:pt x="285769" y="25907"/>
                  <a:pt x="286743" y="35276"/>
                  <a:pt x="290460" y="40852"/>
                </a:cubicBezTo>
                <a:cubicBezTo>
                  <a:pt x="288602" y="46428"/>
                  <a:pt x="289041" y="53423"/>
                  <a:pt x="284885" y="57579"/>
                </a:cubicBezTo>
                <a:cubicBezTo>
                  <a:pt x="280729" y="61735"/>
                  <a:pt x="273661" y="61091"/>
                  <a:pt x="268158" y="63155"/>
                </a:cubicBezTo>
                <a:cubicBezTo>
                  <a:pt x="226244" y="78873"/>
                  <a:pt x="255053" y="71352"/>
                  <a:pt x="212402" y="79881"/>
                </a:cubicBezTo>
                <a:cubicBezTo>
                  <a:pt x="204968" y="89174"/>
                  <a:pt x="195421" y="97115"/>
                  <a:pt x="190099" y="107759"/>
                </a:cubicBezTo>
                <a:cubicBezTo>
                  <a:pt x="184048" y="119861"/>
                  <a:pt x="182836" y="133829"/>
                  <a:pt x="178948" y="146789"/>
                </a:cubicBezTo>
                <a:cubicBezTo>
                  <a:pt x="177259" y="152418"/>
                  <a:pt x="175231" y="157940"/>
                  <a:pt x="173372" y="163515"/>
                </a:cubicBezTo>
                <a:cubicBezTo>
                  <a:pt x="139254" y="146457"/>
                  <a:pt x="133558" y="149195"/>
                  <a:pt x="112041" y="113335"/>
                </a:cubicBezTo>
                <a:cubicBezTo>
                  <a:pt x="108098" y="106764"/>
                  <a:pt x="108324" y="98467"/>
                  <a:pt x="106465" y="91033"/>
                </a:cubicBezTo>
                <a:cubicBezTo>
                  <a:pt x="95314" y="94750"/>
                  <a:pt x="83525" y="96927"/>
                  <a:pt x="73011" y="102184"/>
                </a:cubicBezTo>
                <a:cubicBezTo>
                  <a:pt x="64699" y="106340"/>
                  <a:pt x="59169" y="115066"/>
                  <a:pt x="50709" y="118911"/>
                </a:cubicBezTo>
                <a:cubicBezTo>
                  <a:pt x="38392" y="124510"/>
                  <a:pt x="24690" y="126345"/>
                  <a:pt x="11680" y="130062"/>
                </a:cubicBezTo>
                <a:cubicBezTo>
                  <a:pt x="7963" y="126345"/>
                  <a:pt x="1180" y="124127"/>
                  <a:pt x="528" y="118911"/>
                </a:cubicBezTo>
                <a:cubicBezTo>
                  <a:pt x="-2106" y="97837"/>
                  <a:pt x="5353" y="83607"/>
                  <a:pt x="17255" y="68730"/>
                </a:cubicBezTo>
                <a:cubicBezTo>
                  <a:pt x="20539" y="64625"/>
                  <a:pt x="23420" y="59241"/>
                  <a:pt x="28407" y="57579"/>
                </a:cubicBezTo>
                <a:cubicBezTo>
                  <a:pt x="40874" y="53423"/>
                  <a:pt x="54426" y="53862"/>
                  <a:pt x="67436" y="52003"/>
                </a:cubicBezTo>
                <a:cubicBezTo>
                  <a:pt x="73012" y="50145"/>
                  <a:pt x="80747" y="51210"/>
                  <a:pt x="84163" y="46428"/>
                </a:cubicBezTo>
                <a:cubicBezTo>
                  <a:pt x="109318" y="11211"/>
                  <a:pt x="68365" y="11115"/>
                  <a:pt x="100889" y="7398"/>
                </a:cubicBez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2407554" y="671260"/>
            <a:ext cx="1328768" cy="338554"/>
          </a:xfrm>
          <a:prstGeom prst="rect">
            <a:avLst/>
          </a:prstGeom>
          <a:noFill/>
        </p:spPr>
        <p:txBody>
          <a:bodyPr wrap="square" rtlCol="0">
            <a:spAutoFit/>
          </a:bodyPr>
          <a:lstStyle/>
          <a:p>
            <a:pPr algn="ctr"/>
            <a:r>
              <a:rPr lang="en-US" sz="1600" b="1" dirty="0" smtClean="0"/>
              <a:t>PDX</a:t>
            </a:r>
            <a:endParaRPr lang="en-US" sz="1600" b="1" dirty="0"/>
          </a:p>
        </p:txBody>
      </p:sp>
      <p:cxnSp>
        <p:nvCxnSpPr>
          <p:cNvPr id="22" name="Straight Arrow Connector 21"/>
          <p:cNvCxnSpPr/>
          <p:nvPr/>
        </p:nvCxnSpPr>
        <p:spPr>
          <a:xfrm flipV="1">
            <a:off x="3588683" y="736980"/>
            <a:ext cx="285750" cy="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14365" y="738634"/>
            <a:ext cx="721478"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403648" y="738634"/>
            <a:ext cx="63288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a:grpSpLocks noChangeAspect="1"/>
          </p:cNvGrpSpPr>
          <p:nvPr/>
        </p:nvGrpSpPr>
        <p:grpSpPr>
          <a:xfrm>
            <a:off x="16861" y="15166"/>
            <a:ext cx="1277262" cy="1908509"/>
            <a:chOff x="1219200" y="4334526"/>
            <a:chExt cx="1135344" cy="169645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4334526"/>
              <a:ext cx="1135344" cy="1696452"/>
            </a:xfrm>
            <a:prstGeom prst="rect">
              <a:avLst/>
            </a:prstGeom>
            <a:noFill/>
          </p:spPr>
        </p:pic>
        <p:sp>
          <p:nvSpPr>
            <p:cNvPr id="35" name="Freeform 34"/>
            <p:cNvSpPr/>
            <p:nvPr/>
          </p:nvSpPr>
          <p:spPr>
            <a:xfrm>
              <a:off x="1919340" y="5322886"/>
              <a:ext cx="138060" cy="163514"/>
            </a:xfrm>
            <a:custGeom>
              <a:avLst/>
              <a:gdLst>
                <a:gd name="connsiteX0" fmla="*/ 100889 w 290460"/>
                <a:gd name="connsiteY0" fmla="*/ 7398 h 163515"/>
                <a:gd name="connsiteX1" fmla="*/ 279309 w 290460"/>
                <a:gd name="connsiteY1" fmla="*/ 24125 h 163515"/>
                <a:gd name="connsiteX2" fmla="*/ 290460 w 290460"/>
                <a:gd name="connsiteY2" fmla="*/ 40852 h 163515"/>
                <a:gd name="connsiteX3" fmla="*/ 284885 w 290460"/>
                <a:gd name="connsiteY3" fmla="*/ 57579 h 163515"/>
                <a:gd name="connsiteX4" fmla="*/ 268158 w 290460"/>
                <a:gd name="connsiteY4" fmla="*/ 63155 h 163515"/>
                <a:gd name="connsiteX5" fmla="*/ 212402 w 290460"/>
                <a:gd name="connsiteY5" fmla="*/ 79881 h 163515"/>
                <a:gd name="connsiteX6" fmla="*/ 190099 w 290460"/>
                <a:gd name="connsiteY6" fmla="*/ 107759 h 163515"/>
                <a:gd name="connsiteX7" fmla="*/ 178948 w 290460"/>
                <a:gd name="connsiteY7" fmla="*/ 146789 h 163515"/>
                <a:gd name="connsiteX8" fmla="*/ 173372 w 290460"/>
                <a:gd name="connsiteY8" fmla="*/ 163515 h 163515"/>
                <a:gd name="connsiteX9" fmla="*/ 112041 w 290460"/>
                <a:gd name="connsiteY9" fmla="*/ 113335 h 163515"/>
                <a:gd name="connsiteX10" fmla="*/ 106465 w 290460"/>
                <a:gd name="connsiteY10" fmla="*/ 91033 h 163515"/>
                <a:gd name="connsiteX11" fmla="*/ 73011 w 290460"/>
                <a:gd name="connsiteY11" fmla="*/ 102184 h 163515"/>
                <a:gd name="connsiteX12" fmla="*/ 50709 w 290460"/>
                <a:gd name="connsiteY12" fmla="*/ 118911 h 163515"/>
                <a:gd name="connsiteX13" fmla="*/ 11680 w 290460"/>
                <a:gd name="connsiteY13" fmla="*/ 130062 h 163515"/>
                <a:gd name="connsiteX14" fmla="*/ 528 w 290460"/>
                <a:gd name="connsiteY14" fmla="*/ 118911 h 163515"/>
                <a:gd name="connsiteX15" fmla="*/ 17255 w 290460"/>
                <a:gd name="connsiteY15" fmla="*/ 68730 h 163515"/>
                <a:gd name="connsiteX16" fmla="*/ 28407 w 290460"/>
                <a:gd name="connsiteY16" fmla="*/ 57579 h 163515"/>
                <a:gd name="connsiteX17" fmla="*/ 67436 w 290460"/>
                <a:gd name="connsiteY17" fmla="*/ 52003 h 163515"/>
                <a:gd name="connsiteX18" fmla="*/ 84163 w 290460"/>
                <a:gd name="connsiteY18" fmla="*/ 46428 h 163515"/>
                <a:gd name="connsiteX19" fmla="*/ 100889 w 290460"/>
                <a:gd name="connsiteY19" fmla="*/ 7398 h 16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460" h="163515">
                  <a:moveTo>
                    <a:pt x="100889" y="7398"/>
                  </a:moveTo>
                  <a:cubicBezTo>
                    <a:pt x="133413" y="3681"/>
                    <a:pt x="140445" y="-14183"/>
                    <a:pt x="279309" y="24125"/>
                  </a:cubicBezTo>
                  <a:cubicBezTo>
                    <a:pt x="285769" y="25907"/>
                    <a:pt x="286743" y="35276"/>
                    <a:pt x="290460" y="40852"/>
                  </a:cubicBezTo>
                  <a:cubicBezTo>
                    <a:pt x="288602" y="46428"/>
                    <a:pt x="289041" y="53423"/>
                    <a:pt x="284885" y="57579"/>
                  </a:cubicBezTo>
                  <a:cubicBezTo>
                    <a:pt x="280729" y="61735"/>
                    <a:pt x="273661" y="61091"/>
                    <a:pt x="268158" y="63155"/>
                  </a:cubicBezTo>
                  <a:cubicBezTo>
                    <a:pt x="226244" y="78873"/>
                    <a:pt x="255053" y="71352"/>
                    <a:pt x="212402" y="79881"/>
                  </a:cubicBezTo>
                  <a:cubicBezTo>
                    <a:pt x="204968" y="89174"/>
                    <a:pt x="195421" y="97115"/>
                    <a:pt x="190099" y="107759"/>
                  </a:cubicBezTo>
                  <a:cubicBezTo>
                    <a:pt x="184048" y="119861"/>
                    <a:pt x="182836" y="133829"/>
                    <a:pt x="178948" y="146789"/>
                  </a:cubicBezTo>
                  <a:cubicBezTo>
                    <a:pt x="177259" y="152418"/>
                    <a:pt x="175231" y="157940"/>
                    <a:pt x="173372" y="163515"/>
                  </a:cubicBezTo>
                  <a:cubicBezTo>
                    <a:pt x="139254" y="146457"/>
                    <a:pt x="133558" y="149195"/>
                    <a:pt x="112041" y="113335"/>
                  </a:cubicBezTo>
                  <a:cubicBezTo>
                    <a:pt x="108098" y="106764"/>
                    <a:pt x="108324" y="98467"/>
                    <a:pt x="106465" y="91033"/>
                  </a:cubicBezTo>
                  <a:cubicBezTo>
                    <a:pt x="95314" y="94750"/>
                    <a:pt x="83525" y="96927"/>
                    <a:pt x="73011" y="102184"/>
                  </a:cubicBezTo>
                  <a:cubicBezTo>
                    <a:pt x="64699" y="106340"/>
                    <a:pt x="59169" y="115066"/>
                    <a:pt x="50709" y="118911"/>
                  </a:cubicBezTo>
                  <a:cubicBezTo>
                    <a:pt x="38392" y="124510"/>
                    <a:pt x="24690" y="126345"/>
                    <a:pt x="11680" y="130062"/>
                  </a:cubicBezTo>
                  <a:cubicBezTo>
                    <a:pt x="7963" y="126345"/>
                    <a:pt x="1180" y="124127"/>
                    <a:pt x="528" y="118911"/>
                  </a:cubicBezTo>
                  <a:cubicBezTo>
                    <a:pt x="-2106" y="97837"/>
                    <a:pt x="5353" y="83607"/>
                    <a:pt x="17255" y="68730"/>
                  </a:cubicBezTo>
                  <a:cubicBezTo>
                    <a:pt x="20539" y="64625"/>
                    <a:pt x="23420" y="59241"/>
                    <a:pt x="28407" y="57579"/>
                  </a:cubicBezTo>
                  <a:cubicBezTo>
                    <a:pt x="40874" y="53423"/>
                    <a:pt x="54426" y="53862"/>
                    <a:pt x="67436" y="52003"/>
                  </a:cubicBezTo>
                  <a:cubicBezTo>
                    <a:pt x="73012" y="50145"/>
                    <a:pt x="80747" y="51210"/>
                    <a:pt x="84163" y="46428"/>
                  </a:cubicBezTo>
                  <a:cubicBezTo>
                    <a:pt x="109318" y="11211"/>
                    <a:pt x="68365" y="11115"/>
                    <a:pt x="100889" y="7398"/>
                  </a:cubicBez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20" name="Elbow Connector 19"/>
          <p:cNvCxnSpPr>
            <a:stCxn id="14" idx="2"/>
            <a:endCxn id="39" idx="3"/>
          </p:cNvCxnSpPr>
          <p:nvPr/>
        </p:nvCxnSpPr>
        <p:spPr>
          <a:xfrm rot="5400000">
            <a:off x="7281483" y="939395"/>
            <a:ext cx="372858" cy="129477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67912" y="1565630"/>
            <a:ext cx="1478458" cy="738664"/>
          </a:xfrm>
          <a:prstGeom prst="rect">
            <a:avLst/>
          </a:prstGeom>
          <a:solidFill>
            <a:schemeClr val="bg1"/>
          </a:solidFill>
          <a:ln>
            <a:solidFill>
              <a:schemeClr val="accent1">
                <a:lumMod val="50000"/>
              </a:schemeClr>
            </a:solidFill>
          </a:ln>
        </p:spPr>
        <p:txBody>
          <a:bodyPr wrap="square" rtlCol="0">
            <a:spAutoFit/>
          </a:bodyPr>
          <a:lstStyle/>
          <a:p>
            <a:pPr algn="ctr"/>
            <a:r>
              <a:rPr lang="en-US" sz="1400" b="1" dirty="0"/>
              <a:t>candidate circulating tumor markers</a:t>
            </a:r>
          </a:p>
        </p:txBody>
      </p:sp>
      <p:grpSp>
        <p:nvGrpSpPr>
          <p:cNvPr id="40" name="Group 39"/>
          <p:cNvGrpSpPr/>
          <p:nvPr/>
        </p:nvGrpSpPr>
        <p:grpSpPr>
          <a:xfrm>
            <a:off x="4009936" y="287507"/>
            <a:ext cx="378161" cy="902255"/>
            <a:chOff x="3645048" y="663055"/>
            <a:chExt cx="504214" cy="1203006"/>
          </a:xfrm>
        </p:grpSpPr>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5048" y="663055"/>
              <a:ext cx="504214" cy="1203006"/>
            </a:xfrm>
            <a:prstGeom prst="rect">
              <a:avLst/>
            </a:prstGeom>
          </p:spPr>
        </p:pic>
        <p:sp>
          <p:nvSpPr>
            <p:cNvPr id="23" name="TextBox 22"/>
            <p:cNvSpPr txBox="1"/>
            <p:nvPr/>
          </p:nvSpPr>
          <p:spPr>
            <a:xfrm rot="16200000">
              <a:off x="3464381" y="1064442"/>
              <a:ext cx="707886" cy="307776"/>
            </a:xfrm>
            <a:prstGeom prst="rect">
              <a:avLst/>
            </a:prstGeom>
            <a:noFill/>
          </p:spPr>
          <p:txBody>
            <a:bodyPr wrap="none" rtlCol="0">
              <a:spAutoFit/>
            </a:bodyPr>
            <a:lstStyle/>
            <a:p>
              <a:r>
                <a:rPr lang="en-US" sz="900" dirty="0"/>
                <a:t>mouse</a:t>
              </a:r>
            </a:p>
          </p:txBody>
        </p:sp>
      </p:grpSp>
      <p:grpSp>
        <p:nvGrpSpPr>
          <p:cNvPr id="24" name="Group 23"/>
          <p:cNvGrpSpPr/>
          <p:nvPr/>
        </p:nvGrpSpPr>
        <p:grpSpPr>
          <a:xfrm>
            <a:off x="4005061" y="1322085"/>
            <a:ext cx="378161" cy="902255"/>
            <a:chOff x="4319893" y="2209800"/>
            <a:chExt cx="504214" cy="1203006"/>
          </a:xfrm>
        </p:grpSpPr>
        <p:pic>
          <p:nvPicPr>
            <p:cNvPr id="27" name="Picture 2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9893" y="2209800"/>
              <a:ext cx="504214" cy="1203006"/>
            </a:xfrm>
            <a:prstGeom prst="rect">
              <a:avLst/>
            </a:prstGeom>
          </p:spPr>
        </p:pic>
        <p:sp>
          <p:nvSpPr>
            <p:cNvPr id="36" name="TextBox 35"/>
            <p:cNvSpPr txBox="1"/>
            <p:nvPr/>
          </p:nvSpPr>
          <p:spPr>
            <a:xfrm rot="16200000">
              <a:off x="4139205" y="2623959"/>
              <a:ext cx="716436" cy="307776"/>
            </a:xfrm>
            <a:prstGeom prst="rect">
              <a:avLst/>
            </a:prstGeom>
            <a:noFill/>
          </p:spPr>
          <p:txBody>
            <a:bodyPr wrap="none" rtlCol="0">
              <a:spAutoFit/>
            </a:bodyPr>
            <a:lstStyle/>
            <a:p>
              <a:r>
                <a:rPr lang="en-US" sz="900" dirty="0"/>
                <a:t>human</a:t>
              </a:r>
            </a:p>
          </p:txBody>
        </p:sp>
      </p:grpSp>
      <p:sp>
        <p:nvSpPr>
          <p:cNvPr id="37" name="TextBox 36"/>
          <p:cNvSpPr txBox="1"/>
          <p:nvPr/>
        </p:nvSpPr>
        <p:spPr>
          <a:xfrm>
            <a:off x="-1" y="1934962"/>
            <a:ext cx="1294123" cy="584775"/>
          </a:xfrm>
          <a:prstGeom prst="rect">
            <a:avLst/>
          </a:prstGeom>
          <a:noFill/>
        </p:spPr>
        <p:txBody>
          <a:bodyPr wrap="square" rtlCol="0">
            <a:spAutoFit/>
          </a:bodyPr>
          <a:lstStyle/>
          <a:p>
            <a:pPr algn="ctr"/>
            <a:r>
              <a:rPr lang="en-US" sz="1600" dirty="0"/>
              <a:t>breast</a:t>
            </a:r>
          </a:p>
          <a:p>
            <a:pPr algn="ctr"/>
            <a:r>
              <a:rPr lang="en-US" sz="1600" dirty="0" smtClean="0"/>
              <a:t>cancer</a:t>
            </a:r>
            <a:endParaRPr lang="en-US" sz="1600" dirty="0"/>
          </a:p>
        </p:txBody>
      </p:sp>
      <p:sp>
        <p:nvSpPr>
          <p:cNvPr id="39" name="TextBox 38"/>
          <p:cNvSpPr txBox="1"/>
          <p:nvPr/>
        </p:nvSpPr>
        <p:spPr>
          <a:xfrm>
            <a:off x="4292365" y="1511602"/>
            <a:ext cx="2528159" cy="523220"/>
          </a:xfrm>
          <a:prstGeom prst="rect">
            <a:avLst/>
          </a:prstGeom>
          <a:noFill/>
        </p:spPr>
        <p:txBody>
          <a:bodyPr wrap="square" rtlCol="0">
            <a:spAutoFit/>
          </a:bodyPr>
          <a:lstStyle/>
          <a:p>
            <a:r>
              <a:rPr lang="en-US" sz="1400" dirty="0"/>
              <a:t>targeted LC-MS with isotopic standard peptides spiked-in</a:t>
            </a:r>
          </a:p>
        </p:txBody>
      </p:sp>
      <p:sp>
        <p:nvSpPr>
          <p:cNvPr id="41" name="TextBox 40"/>
          <p:cNvSpPr txBox="1"/>
          <p:nvPr/>
        </p:nvSpPr>
        <p:spPr>
          <a:xfrm>
            <a:off x="2358439" y="2604572"/>
            <a:ext cx="2042547" cy="338554"/>
          </a:xfrm>
          <a:prstGeom prst="rect">
            <a:avLst/>
          </a:prstGeom>
          <a:noFill/>
          <a:ln>
            <a:solidFill>
              <a:schemeClr val="tx1"/>
            </a:solidFill>
          </a:ln>
        </p:spPr>
        <p:txBody>
          <a:bodyPr wrap="none" rtlCol="0">
            <a:spAutoFit/>
          </a:bodyPr>
          <a:lstStyle/>
          <a:p>
            <a:pPr algn="ctr"/>
            <a:r>
              <a:rPr lang="en-US" sz="1600" b="1" dirty="0"/>
              <a:t>candidate detected</a:t>
            </a:r>
          </a:p>
        </p:txBody>
      </p:sp>
      <p:sp>
        <p:nvSpPr>
          <p:cNvPr id="42" name="TextBox 41"/>
          <p:cNvSpPr txBox="1"/>
          <p:nvPr/>
        </p:nvSpPr>
        <p:spPr>
          <a:xfrm>
            <a:off x="5839084" y="2604572"/>
            <a:ext cx="2419252" cy="338554"/>
          </a:xfrm>
          <a:prstGeom prst="rect">
            <a:avLst/>
          </a:prstGeom>
          <a:noFill/>
          <a:ln>
            <a:solidFill>
              <a:schemeClr val="tx1"/>
            </a:solidFill>
          </a:ln>
        </p:spPr>
        <p:txBody>
          <a:bodyPr wrap="none" rtlCol="0">
            <a:spAutoFit/>
          </a:bodyPr>
          <a:lstStyle/>
          <a:p>
            <a:pPr algn="ctr"/>
            <a:r>
              <a:rPr lang="en-US" sz="1600" b="1" dirty="0"/>
              <a:t>candidate not detected</a:t>
            </a:r>
          </a:p>
        </p:txBody>
      </p:sp>
      <p:sp>
        <p:nvSpPr>
          <p:cNvPr id="45" name="TextBox 44"/>
          <p:cNvSpPr txBox="1"/>
          <p:nvPr/>
        </p:nvSpPr>
        <p:spPr>
          <a:xfrm>
            <a:off x="230453" y="3165378"/>
            <a:ext cx="6298520" cy="338554"/>
          </a:xfrm>
          <a:prstGeom prst="rect">
            <a:avLst/>
          </a:prstGeom>
          <a:noFill/>
        </p:spPr>
        <p:txBody>
          <a:bodyPr wrap="none" rtlCol="0">
            <a:spAutoFit/>
          </a:bodyPr>
          <a:lstStyle/>
          <a:p>
            <a:pPr algn="ctr"/>
            <a:r>
              <a:rPr lang="en-US" sz="1600" dirty="0"/>
              <a:t>check for detection/elevation in plasma pools from cases &amp; controls</a:t>
            </a:r>
          </a:p>
        </p:txBody>
      </p:sp>
      <p:sp>
        <p:nvSpPr>
          <p:cNvPr id="46" name="TextBox 45"/>
          <p:cNvSpPr txBox="1"/>
          <p:nvPr/>
        </p:nvSpPr>
        <p:spPr>
          <a:xfrm>
            <a:off x="4251925" y="3912922"/>
            <a:ext cx="3299301" cy="338554"/>
          </a:xfrm>
          <a:prstGeom prst="rect">
            <a:avLst/>
          </a:prstGeom>
          <a:noFill/>
        </p:spPr>
        <p:txBody>
          <a:bodyPr wrap="none" rtlCol="0">
            <a:spAutoFit/>
          </a:bodyPr>
          <a:lstStyle/>
          <a:p>
            <a:pPr algn="ctr"/>
            <a:r>
              <a:rPr lang="en-US" sz="1600" dirty="0"/>
              <a:t>not detected/not elevated in cases</a:t>
            </a:r>
          </a:p>
        </p:txBody>
      </p:sp>
      <p:sp>
        <p:nvSpPr>
          <p:cNvPr id="47" name="TextBox 46"/>
          <p:cNvSpPr txBox="1"/>
          <p:nvPr/>
        </p:nvSpPr>
        <p:spPr>
          <a:xfrm>
            <a:off x="-58168" y="3912922"/>
            <a:ext cx="2613216" cy="338554"/>
          </a:xfrm>
          <a:prstGeom prst="rect">
            <a:avLst/>
          </a:prstGeom>
          <a:noFill/>
        </p:spPr>
        <p:txBody>
          <a:bodyPr wrap="none" rtlCol="0">
            <a:spAutoFit/>
          </a:bodyPr>
          <a:lstStyle/>
          <a:p>
            <a:pPr algn="ctr"/>
            <a:r>
              <a:rPr lang="en-US" sz="1600" dirty="0"/>
              <a:t>detected/elevated in cases</a:t>
            </a:r>
          </a:p>
        </p:txBody>
      </p:sp>
      <p:sp>
        <p:nvSpPr>
          <p:cNvPr id="51" name="TextBox 50"/>
          <p:cNvSpPr txBox="1"/>
          <p:nvPr/>
        </p:nvSpPr>
        <p:spPr>
          <a:xfrm>
            <a:off x="7947660" y="4251026"/>
            <a:ext cx="914400" cy="830997"/>
          </a:xfrm>
          <a:prstGeom prst="rect">
            <a:avLst/>
          </a:prstGeom>
          <a:solidFill>
            <a:schemeClr val="bg1">
              <a:lumMod val="75000"/>
            </a:schemeClr>
          </a:solidFill>
          <a:ln>
            <a:solidFill>
              <a:schemeClr val="tx1"/>
            </a:solidFill>
          </a:ln>
        </p:spPr>
        <p:txBody>
          <a:bodyPr wrap="square" rtlCol="0">
            <a:spAutoFit/>
          </a:bodyPr>
          <a:lstStyle/>
          <a:p>
            <a:pPr algn="ctr"/>
            <a:r>
              <a:rPr lang="en-US" sz="1600" b="1" dirty="0"/>
              <a:t>no further studies</a:t>
            </a:r>
          </a:p>
        </p:txBody>
      </p:sp>
      <p:sp>
        <p:nvSpPr>
          <p:cNvPr id="52" name="TextBox 51"/>
          <p:cNvSpPr txBox="1"/>
          <p:nvPr/>
        </p:nvSpPr>
        <p:spPr>
          <a:xfrm>
            <a:off x="408306" y="4374137"/>
            <a:ext cx="1680268" cy="584775"/>
          </a:xfrm>
          <a:prstGeom prst="rect">
            <a:avLst/>
          </a:prstGeom>
          <a:solidFill>
            <a:schemeClr val="bg1">
              <a:lumMod val="75000"/>
            </a:schemeClr>
          </a:solidFill>
          <a:ln>
            <a:solidFill>
              <a:schemeClr val="tx1"/>
            </a:solidFill>
          </a:ln>
        </p:spPr>
        <p:txBody>
          <a:bodyPr wrap="none" rtlCol="0">
            <a:spAutoFit/>
          </a:bodyPr>
          <a:lstStyle/>
          <a:p>
            <a:pPr algn="ctr"/>
            <a:r>
              <a:rPr lang="en-US" sz="1600" b="1" dirty="0"/>
              <a:t>highest priority</a:t>
            </a:r>
          </a:p>
          <a:p>
            <a:pPr algn="ctr"/>
            <a:r>
              <a:rPr lang="en-US" sz="1600" b="1" dirty="0"/>
              <a:t>candidates</a:t>
            </a:r>
          </a:p>
        </p:txBody>
      </p:sp>
      <p:cxnSp>
        <p:nvCxnSpPr>
          <p:cNvPr id="56" name="Elbow Connector 55"/>
          <p:cNvCxnSpPr>
            <a:stCxn id="39" idx="2"/>
            <a:endCxn id="41" idx="0"/>
          </p:cNvCxnSpPr>
          <p:nvPr/>
        </p:nvCxnSpPr>
        <p:spPr>
          <a:xfrm rot="5400000">
            <a:off x="4183204" y="1231331"/>
            <a:ext cx="569750" cy="2176732"/>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39" idx="2"/>
            <a:endCxn id="42" idx="0"/>
          </p:cNvCxnSpPr>
          <p:nvPr/>
        </p:nvCxnSpPr>
        <p:spPr>
          <a:xfrm rot="16200000" flipH="1">
            <a:off x="6017702" y="1573564"/>
            <a:ext cx="569750" cy="149226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45" idx="2"/>
            <a:endCxn id="47" idx="0"/>
          </p:cNvCxnSpPr>
          <p:nvPr/>
        </p:nvCxnSpPr>
        <p:spPr>
          <a:xfrm rot="5400000">
            <a:off x="2109582" y="2642791"/>
            <a:ext cx="408990" cy="2131273"/>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45" idx="2"/>
            <a:endCxn id="46" idx="0"/>
          </p:cNvCxnSpPr>
          <p:nvPr/>
        </p:nvCxnSpPr>
        <p:spPr>
          <a:xfrm rot="16200000" flipH="1">
            <a:off x="4436149" y="2447495"/>
            <a:ext cx="408990" cy="2521863"/>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1" idx="2"/>
            <a:endCxn id="45" idx="0"/>
          </p:cNvCxnSpPr>
          <p:nvPr/>
        </p:nvCxnSpPr>
        <p:spPr>
          <a:xfrm>
            <a:off x="3379713" y="2943126"/>
            <a:ext cx="0" cy="2222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7" idx="2"/>
            <a:endCxn id="52" idx="0"/>
          </p:cNvCxnSpPr>
          <p:nvPr/>
        </p:nvCxnSpPr>
        <p:spPr>
          <a:xfrm>
            <a:off x="1248440" y="4251476"/>
            <a:ext cx="0" cy="1226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Elbow Connector 76"/>
          <p:cNvCxnSpPr>
            <a:endCxn id="51" idx="0"/>
          </p:cNvCxnSpPr>
          <p:nvPr/>
        </p:nvCxnSpPr>
        <p:spPr>
          <a:xfrm rot="16200000" flipH="1">
            <a:off x="7095320" y="2941486"/>
            <a:ext cx="1262930" cy="1356150"/>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a:stCxn id="3" idx="3"/>
          </p:cNvCxnSpPr>
          <p:nvPr/>
        </p:nvCxnSpPr>
        <p:spPr>
          <a:xfrm flipV="1">
            <a:off x="1294123" y="482442"/>
            <a:ext cx="1019370" cy="486979"/>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46" idx="2"/>
            <a:endCxn id="51" idx="1"/>
          </p:cNvCxnSpPr>
          <p:nvPr/>
        </p:nvCxnSpPr>
        <p:spPr>
          <a:xfrm rot="16200000" flipH="1">
            <a:off x="6717094" y="3435958"/>
            <a:ext cx="415049" cy="2046084"/>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313493" y="4251026"/>
            <a:ext cx="1169621" cy="830997"/>
          </a:xfrm>
          <a:prstGeom prst="rect">
            <a:avLst/>
          </a:prstGeom>
          <a:solidFill>
            <a:schemeClr val="bg1">
              <a:lumMod val="75000"/>
            </a:schemeClr>
          </a:solidFill>
          <a:ln>
            <a:solidFill>
              <a:schemeClr val="tx1"/>
            </a:solidFill>
          </a:ln>
        </p:spPr>
        <p:txBody>
          <a:bodyPr wrap="square" rtlCol="0">
            <a:spAutoFit/>
          </a:bodyPr>
          <a:lstStyle/>
          <a:p>
            <a:pPr algn="ctr"/>
            <a:r>
              <a:rPr lang="en-US" sz="1600" b="1" dirty="0"/>
              <a:t>build, validate assays</a:t>
            </a:r>
          </a:p>
        </p:txBody>
      </p:sp>
      <p:sp>
        <p:nvSpPr>
          <p:cNvPr id="64" name="TextBox 63"/>
          <p:cNvSpPr txBox="1"/>
          <p:nvPr/>
        </p:nvSpPr>
        <p:spPr>
          <a:xfrm>
            <a:off x="3876581" y="4251026"/>
            <a:ext cx="1376581" cy="830997"/>
          </a:xfrm>
          <a:prstGeom prst="rect">
            <a:avLst/>
          </a:prstGeom>
          <a:solidFill>
            <a:schemeClr val="bg1">
              <a:lumMod val="75000"/>
            </a:schemeClr>
          </a:solidFill>
          <a:ln>
            <a:solidFill>
              <a:schemeClr val="tx1"/>
            </a:solidFill>
          </a:ln>
        </p:spPr>
        <p:txBody>
          <a:bodyPr wrap="square" rtlCol="0">
            <a:spAutoFit/>
          </a:bodyPr>
          <a:lstStyle/>
          <a:p>
            <a:pPr algn="ctr"/>
            <a:r>
              <a:rPr lang="en-US" sz="1600" b="1" dirty="0"/>
              <a:t>biomarker validation studies</a:t>
            </a:r>
          </a:p>
        </p:txBody>
      </p:sp>
      <p:cxnSp>
        <p:nvCxnSpPr>
          <p:cNvPr id="38" name="Straight Arrow Connector 37"/>
          <p:cNvCxnSpPr>
            <a:stCxn id="52" idx="3"/>
            <a:endCxn id="62" idx="1"/>
          </p:cNvCxnSpPr>
          <p:nvPr/>
        </p:nvCxnSpPr>
        <p:spPr>
          <a:xfrm>
            <a:off x="2088574" y="4666525"/>
            <a:ext cx="22491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2" idx="3"/>
            <a:endCxn id="64" idx="1"/>
          </p:cNvCxnSpPr>
          <p:nvPr/>
        </p:nvCxnSpPr>
        <p:spPr>
          <a:xfrm>
            <a:off x="3483114" y="4666525"/>
            <a:ext cx="39346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endCxn id="36" idx="0"/>
          </p:cNvCxnSpPr>
          <p:nvPr/>
        </p:nvCxnSpPr>
        <p:spPr bwMode="auto">
          <a:xfrm>
            <a:off x="1454045" y="969420"/>
            <a:ext cx="2568748" cy="778700"/>
          </a:xfrm>
          <a:prstGeom prst="bentConnector3">
            <a:avLst>
              <a:gd name="adj1" fmla="val 1411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6175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1468" r="38162" b="43486"/>
          <a:stretch/>
        </p:blipFill>
        <p:spPr bwMode="auto">
          <a:xfrm>
            <a:off x="2287574" y="2024612"/>
            <a:ext cx="1522426" cy="2985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3893784" y="3163438"/>
            <a:ext cx="1165425" cy="707886"/>
          </a:xfrm>
          <a:prstGeom prst="rect">
            <a:avLst/>
          </a:prstGeom>
          <a:noFill/>
        </p:spPr>
        <p:txBody>
          <a:bodyPr wrap="square" rtlCol="0">
            <a:spAutoFit/>
          </a:bodyPr>
          <a:lstStyle/>
          <a:p>
            <a:pPr algn="ctr"/>
            <a:r>
              <a:rPr lang="en-US" sz="2000" dirty="0"/>
              <a:t>Pool samples</a:t>
            </a:r>
          </a:p>
        </p:txBody>
      </p:sp>
      <p:sp>
        <p:nvSpPr>
          <p:cNvPr id="27" name="TextBox 26"/>
          <p:cNvSpPr txBox="1"/>
          <p:nvPr/>
        </p:nvSpPr>
        <p:spPr>
          <a:xfrm>
            <a:off x="5517397" y="3163438"/>
            <a:ext cx="2151551" cy="707886"/>
          </a:xfrm>
          <a:prstGeom prst="rect">
            <a:avLst/>
          </a:prstGeom>
          <a:noFill/>
        </p:spPr>
        <p:txBody>
          <a:bodyPr wrap="none" rtlCol="0">
            <a:spAutoFit/>
          </a:bodyPr>
          <a:lstStyle/>
          <a:p>
            <a:pPr algn="ctr"/>
            <a:r>
              <a:rPr lang="en-US" sz="2000" dirty="0" smtClean="0"/>
              <a:t>Chromatographic</a:t>
            </a:r>
            <a:endParaRPr lang="en-US" sz="2000" dirty="0"/>
          </a:p>
          <a:p>
            <a:pPr algn="ctr"/>
            <a:r>
              <a:rPr lang="en-US" sz="2000" dirty="0" smtClean="0"/>
              <a:t>fractionation</a:t>
            </a:r>
            <a:endParaRPr lang="en-US" sz="2000" dirty="0"/>
          </a:p>
        </p:txBody>
      </p:sp>
      <p:sp>
        <p:nvSpPr>
          <p:cNvPr id="33" name="TextBox 32"/>
          <p:cNvSpPr txBox="1"/>
          <p:nvPr/>
        </p:nvSpPr>
        <p:spPr>
          <a:xfrm>
            <a:off x="8161039" y="3317326"/>
            <a:ext cx="982961" cy="400110"/>
          </a:xfrm>
          <a:prstGeom prst="rect">
            <a:avLst/>
          </a:prstGeom>
          <a:noFill/>
        </p:spPr>
        <p:txBody>
          <a:bodyPr wrap="none" rtlCol="0">
            <a:spAutoFit/>
          </a:bodyPr>
          <a:lstStyle/>
          <a:p>
            <a:r>
              <a:rPr lang="en-US" sz="2000" dirty="0" smtClean="0"/>
              <a:t>LC-MS</a:t>
            </a:r>
            <a:endParaRPr lang="en-US" sz="2000" dirty="0"/>
          </a:p>
        </p:txBody>
      </p:sp>
      <p:sp>
        <p:nvSpPr>
          <p:cNvPr id="3" name="TextBox 2"/>
          <p:cNvSpPr txBox="1"/>
          <p:nvPr/>
        </p:nvSpPr>
        <p:spPr>
          <a:xfrm>
            <a:off x="378384" y="28452"/>
            <a:ext cx="8387232" cy="461665"/>
          </a:xfrm>
          <a:prstGeom prst="rect">
            <a:avLst/>
          </a:prstGeom>
          <a:noFill/>
        </p:spPr>
        <p:txBody>
          <a:bodyPr wrap="none" rtlCol="0">
            <a:spAutoFit/>
          </a:bodyPr>
          <a:lstStyle/>
          <a:p>
            <a:pPr algn="ctr"/>
            <a:r>
              <a:rPr lang="en-US" sz="2400" b="1" dirty="0" smtClean="0">
                <a:solidFill>
                  <a:schemeClr val="bg1"/>
                </a:solidFill>
              </a:rPr>
              <a:t>TMT allows relative quantitation of 10 samples at a time.</a:t>
            </a:r>
            <a:endParaRPr lang="en-US" sz="2400" b="1" dirty="0">
              <a:solidFill>
                <a:schemeClr val="bg1"/>
              </a:solidFill>
            </a:endParaRPr>
          </a:p>
        </p:txBody>
      </p:sp>
      <p:grpSp>
        <p:nvGrpSpPr>
          <p:cNvPr id="5" name="Group 4"/>
          <p:cNvGrpSpPr/>
          <p:nvPr/>
        </p:nvGrpSpPr>
        <p:grpSpPr>
          <a:xfrm>
            <a:off x="190098" y="945800"/>
            <a:ext cx="498504" cy="2290889"/>
            <a:chOff x="889939" y="843704"/>
            <a:chExt cx="498504" cy="2290889"/>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39" y="843704"/>
              <a:ext cx="498504" cy="249252"/>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39" y="1070553"/>
              <a:ext cx="498504" cy="249252"/>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39" y="1297402"/>
              <a:ext cx="498504" cy="249252"/>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39" y="1524251"/>
              <a:ext cx="498504" cy="249252"/>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39" y="1751100"/>
              <a:ext cx="498504" cy="249252"/>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39" y="1977949"/>
              <a:ext cx="498504" cy="249252"/>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39" y="2204798"/>
              <a:ext cx="498504" cy="249252"/>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39" y="2431647"/>
              <a:ext cx="498504" cy="249252"/>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39" y="2658496"/>
              <a:ext cx="498504" cy="24925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9939" y="2885341"/>
              <a:ext cx="498504" cy="249252"/>
            </a:xfrm>
            <a:prstGeom prst="rect">
              <a:avLst/>
            </a:prstGeom>
          </p:spPr>
        </p:pic>
      </p:grpSp>
      <p:grpSp>
        <p:nvGrpSpPr>
          <p:cNvPr id="18" name="Group 17"/>
          <p:cNvGrpSpPr/>
          <p:nvPr/>
        </p:nvGrpSpPr>
        <p:grpSpPr>
          <a:xfrm>
            <a:off x="768716" y="742950"/>
            <a:ext cx="1349312" cy="2696588"/>
            <a:chOff x="768716" y="789562"/>
            <a:chExt cx="1349312" cy="2696588"/>
          </a:xfrm>
        </p:grpSpPr>
        <p:sp>
          <p:nvSpPr>
            <p:cNvPr id="10" name="TextBox 9"/>
            <p:cNvSpPr txBox="1"/>
            <p:nvPr/>
          </p:nvSpPr>
          <p:spPr>
            <a:xfrm>
              <a:off x="768716" y="789562"/>
              <a:ext cx="1349312" cy="707886"/>
            </a:xfrm>
            <a:prstGeom prst="rect">
              <a:avLst/>
            </a:prstGeom>
            <a:noFill/>
          </p:spPr>
          <p:txBody>
            <a:bodyPr wrap="square" rtlCol="0">
              <a:spAutoFit/>
            </a:bodyPr>
            <a:lstStyle/>
            <a:p>
              <a:pPr algn="ctr"/>
              <a:r>
                <a:rPr lang="en-US" sz="2000" dirty="0" smtClean="0"/>
                <a:t>Deplete plasmas</a:t>
              </a:r>
              <a:endParaRPr lang="en-US" sz="2000" dirty="0"/>
            </a:p>
          </p:txBody>
        </p:sp>
        <p:sp>
          <p:nvSpPr>
            <p:cNvPr id="15" name="TextBox 14"/>
            <p:cNvSpPr txBox="1"/>
            <p:nvPr/>
          </p:nvSpPr>
          <p:spPr>
            <a:xfrm>
              <a:off x="837277" y="1783913"/>
              <a:ext cx="1212191" cy="707886"/>
            </a:xfrm>
            <a:prstGeom prst="rect">
              <a:avLst/>
            </a:prstGeom>
            <a:noFill/>
          </p:spPr>
          <p:txBody>
            <a:bodyPr wrap="none" rtlCol="0">
              <a:spAutoFit/>
            </a:bodyPr>
            <a:lstStyle/>
            <a:p>
              <a:pPr algn="ctr"/>
              <a:r>
                <a:rPr lang="en-US" sz="2000" dirty="0"/>
                <a:t>Trypsin</a:t>
              </a:r>
            </a:p>
            <a:p>
              <a:pPr algn="ctr"/>
              <a:r>
                <a:rPr lang="en-US" sz="2000" dirty="0" smtClean="0"/>
                <a:t>digestion</a:t>
              </a:r>
              <a:endParaRPr lang="en-US" sz="2000" dirty="0"/>
            </a:p>
          </p:txBody>
        </p:sp>
        <p:cxnSp>
          <p:nvCxnSpPr>
            <p:cNvPr id="17" name="Straight Arrow Connector 16"/>
            <p:cNvCxnSpPr/>
            <p:nvPr/>
          </p:nvCxnSpPr>
          <p:spPr>
            <a:xfrm>
              <a:off x="1443372" y="1473623"/>
              <a:ext cx="1" cy="3341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902198" y="2778264"/>
              <a:ext cx="1082348" cy="707886"/>
            </a:xfrm>
            <a:prstGeom prst="rect">
              <a:avLst/>
            </a:prstGeom>
            <a:noFill/>
          </p:spPr>
          <p:txBody>
            <a:bodyPr wrap="none" rtlCol="0">
              <a:spAutoFit/>
            </a:bodyPr>
            <a:lstStyle/>
            <a:p>
              <a:pPr algn="ctr"/>
              <a:r>
                <a:rPr lang="en-US" sz="2000" dirty="0" smtClean="0"/>
                <a:t>Isobaric</a:t>
              </a:r>
            </a:p>
            <a:p>
              <a:pPr algn="ctr"/>
              <a:r>
                <a:rPr lang="en-US" sz="2000" dirty="0" smtClean="0"/>
                <a:t>labeling</a:t>
              </a:r>
              <a:endParaRPr lang="en-US" sz="2000" dirty="0"/>
            </a:p>
          </p:txBody>
        </p:sp>
        <p:cxnSp>
          <p:nvCxnSpPr>
            <p:cNvPr id="35" name="Straight Arrow Connector 34"/>
            <p:cNvCxnSpPr/>
            <p:nvPr/>
          </p:nvCxnSpPr>
          <p:spPr>
            <a:xfrm>
              <a:off x="1436811" y="2467974"/>
              <a:ext cx="13123" cy="3341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cxnSp>
        <p:nvCxnSpPr>
          <p:cNvPr id="12" name="Straight Arrow Connector 11"/>
          <p:cNvCxnSpPr/>
          <p:nvPr/>
        </p:nvCxnSpPr>
        <p:spPr bwMode="auto">
          <a:xfrm>
            <a:off x="5142993" y="3517381"/>
            <a:ext cx="29062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7752732" y="3517381"/>
            <a:ext cx="32452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5696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89710"/>
          </a:xfrm>
        </p:spPr>
        <p:txBody>
          <a:bodyPr/>
          <a:lstStyle/>
          <a:p>
            <a:r>
              <a:rPr lang="en-US" sz="2800" dirty="0" smtClean="0">
                <a:solidFill>
                  <a:schemeClr val="bg1"/>
                </a:solidFill>
              </a:rPr>
              <a:t>The initial step of sample </a:t>
            </a:r>
            <a:br>
              <a:rPr lang="en-US" sz="2800" dirty="0" smtClean="0">
                <a:solidFill>
                  <a:schemeClr val="bg1"/>
                </a:solidFill>
              </a:rPr>
            </a:br>
            <a:r>
              <a:rPr lang="en-US" sz="2800" dirty="0">
                <a:solidFill>
                  <a:schemeClr val="bg1"/>
                </a:solidFill>
              </a:rPr>
              <a:t/>
            </a:r>
            <a:br>
              <a:rPr lang="en-US" sz="2800" dirty="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PDX plasma samples with evidence </a:t>
            </a:r>
            <a:r>
              <a:rPr lang="en-US" sz="2800" dirty="0">
                <a:solidFill>
                  <a:schemeClr val="bg1"/>
                </a:solidFill>
              </a:rPr>
              <a:t>of hemolysis </a:t>
            </a:r>
            <a:r>
              <a:rPr lang="en-US" sz="2800" dirty="0" smtClean="0">
                <a:solidFill>
                  <a:schemeClr val="bg1"/>
                </a:solidFill>
              </a:rPr>
              <a:t>are contaminated with erythrocyte proteins and were not used for proteomic analysis.</a:t>
            </a:r>
            <a:endParaRPr lang="en-US" sz="2800" dirty="0">
              <a:solidFill>
                <a:schemeClr val="bg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923" t="67294" b="8560"/>
          <a:stretch/>
        </p:blipFill>
        <p:spPr>
          <a:xfrm>
            <a:off x="1559444" y="2973980"/>
            <a:ext cx="7051156" cy="72507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23731501"/>
              </p:ext>
            </p:extLst>
          </p:nvPr>
        </p:nvGraphicFramePr>
        <p:xfrm>
          <a:off x="427880" y="1885950"/>
          <a:ext cx="8159865" cy="1068589"/>
        </p:xfrm>
        <a:graphic>
          <a:graphicData uri="http://schemas.openxmlformats.org/drawingml/2006/table">
            <a:tbl>
              <a:tblPr/>
              <a:tblGrid>
                <a:gridCol w="893195">
                  <a:extLst>
                    <a:ext uri="{9D8B030D-6E8A-4147-A177-3AD203B41FA5}">
                      <a16:colId xmlns:a16="http://schemas.microsoft.com/office/drawing/2014/main" xmlns="" val="2482662437"/>
                    </a:ext>
                  </a:extLst>
                </a:gridCol>
                <a:gridCol w="726667">
                  <a:extLst>
                    <a:ext uri="{9D8B030D-6E8A-4147-A177-3AD203B41FA5}">
                      <a16:colId xmlns:a16="http://schemas.microsoft.com/office/drawing/2014/main" xmlns="" val="1518566621"/>
                    </a:ext>
                  </a:extLst>
                </a:gridCol>
                <a:gridCol w="726667">
                  <a:extLst>
                    <a:ext uri="{9D8B030D-6E8A-4147-A177-3AD203B41FA5}">
                      <a16:colId xmlns:a16="http://schemas.microsoft.com/office/drawing/2014/main" xmlns="" val="64203044"/>
                    </a:ext>
                  </a:extLst>
                </a:gridCol>
                <a:gridCol w="726667">
                  <a:extLst>
                    <a:ext uri="{9D8B030D-6E8A-4147-A177-3AD203B41FA5}">
                      <a16:colId xmlns:a16="http://schemas.microsoft.com/office/drawing/2014/main" xmlns="" val="1741453311"/>
                    </a:ext>
                  </a:extLst>
                </a:gridCol>
                <a:gridCol w="726667">
                  <a:extLst>
                    <a:ext uri="{9D8B030D-6E8A-4147-A177-3AD203B41FA5}">
                      <a16:colId xmlns:a16="http://schemas.microsoft.com/office/drawing/2014/main" xmlns="" val="3771629592"/>
                    </a:ext>
                  </a:extLst>
                </a:gridCol>
                <a:gridCol w="726667">
                  <a:extLst>
                    <a:ext uri="{9D8B030D-6E8A-4147-A177-3AD203B41FA5}">
                      <a16:colId xmlns:a16="http://schemas.microsoft.com/office/drawing/2014/main" xmlns="" val="3621683909"/>
                    </a:ext>
                  </a:extLst>
                </a:gridCol>
                <a:gridCol w="726667">
                  <a:extLst>
                    <a:ext uri="{9D8B030D-6E8A-4147-A177-3AD203B41FA5}">
                      <a16:colId xmlns:a16="http://schemas.microsoft.com/office/drawing/2014/main" xmlns="" val="585911590"/>
                    </a:ext>
                  </a:extLst>
                </a:gridCol>
                <a:gridCol w="726667">
                  <a:extLst>
                    <a:ext uri="{9D8B030D-6E8A-4147-A177-3AD203B41FA5}">
                      <a16:colId xmlns:a16="http://schemas.microsoft.com/office/drawing/2014/main" xmlns="" val="2773712943"/>
                    </a:ext>
                  </a:extLst>
                </a:gridCol>
                <a:gridCol w="726667">
                  <a:extLst>
                    <a:ext uri="{9D8B030D-6E8A-4147-A177-3AD203B41FA5}">
                      <a16:colId xmlns:a16="http://schemas.microsoft.com/office/drawing/2014/main" xmlns="" val="2437758593"/>
                    </a:ext>
                  </a:extLst>
                </a:gridCol>
                <a:gridCol w="726667">
                  <a:extLst>
                    <a:ext uri="{9D8B030D-6E8A-4147-A177-3AD203B41FA5}">
                      <a16:colId xmlns:a16="http://schemas.microsoft.com/office/drawing/2014/main" xmlns="" val="2368137814"/>
                    </a:ext>
                  </a:extLst>
                </a:gridCol>
                <a:gridCol w="726667">
                  <a:extLst>
                    <a:ext uri="{9D8B030D-6E8A-4147-A177-3AD203B41FA5}">
                      <a16:colId xmlns:a16="http://schemas.microsoft.com/office/drawing/2014/main" xmlns="" val="1920289625"/>
                    </a:ext>
                  </a:extLst>
                </a:gridCol>
              </a:tblGrid>
              <a:tr h="509725">
                <a:tc>
                  <a:txBody>
                    <a:bodyPr/>
                    <a:lstStyle/>
                    <a:p>
                      <a:pPr algn="ctr" fontAlgn="b"/>
                      <a:r>
                        <a:rPr lang="en-US" sz="1600" b="0" i="0" u="none" strike="noStrike" dirty="0">
                          <a:solidFill>
                            <a:srgbClr val="000000"/>
                          </a:solidFill>
                          <a:effectLst/>
                          <a:latin typeface="Calibri" panose="020F0502020204030204" pitchFamily="34" charset="0"/>
                        </a:rPr>
                        <a:t>Biomarker</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panose="020F0502020204030204" pitchFamily="34" charset="0"/>
                        </a:rPr>
                        <a:t>ER</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ER</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HER2</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HER2</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TN</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TN</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TN</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Hs MG</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Hs MG</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Mm</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0803980"/>
                  </a:ext>
                </a:extLst>
              </a:tr>
              <a:tr h="509725">
                <a:tc>
                  <a:txBody>
                    <a:bodyPr/>
                    <a:lstStyle/>
                    <a:p>
                      <a:pPr algn="ctr" fontAlgn="b"/>
                      <a:r>
                        <a:rPr lang="en-US" sz="1800" b="0" i="0" u="none" strike="noStrike" dirty="0">
                          <a:solidFill>
                            <a:srgbClr val="000000"/>
                          </a:solidFill>
                          <a:effectLst/>
                          <a:latin typeface="Calibri" panose="020F0502020204030204" pitchFamily="34" charset="0"/>
                        </a:rPr>
                        <a:t>Sample ID</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00"/>
                          </a:solidFill>
                          <a:effectLst/>
                          <a:latin typeface="Calibri" panose="020F0502020204030204" pitchFamily="34" charset="0"/>
                        </a:rPr>
                        <a:t>3989</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1575</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FF0000"/>
                          </a:solidFill>
                          <a:effectLst/>
                          <a:latin typeface="Calibri" panose="020F0502020204030204" pitchFamily="34" charset="0"/>
                        </a:rPr>
                        <a:t>1583</a:t>
                      </a:r>
                      <a:endParaRPr lang="en-US" sz="1800" b="1" i="0" u="none" strike="noStrike" dirty="0">
                        <a:solidFill>
                          <a:srgbClr val="FF0000"/>
                        </a:solidFill>
                        <a:effectLst/>
                        <a:latin typeface="Calibri" panose="020F0502020204030204" pitchFamily="34" charset="0"/>
                      </a:endParaRP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Calibri" panose="020F0502020204030204" pitchFamily="34" charset="0"/>
                        </a:rPr>
                        <a:t>2312</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401</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1001</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Calibri" panose="020F0502020204030204" pitchFamily="34" charset="0"/>
                        </a:rPr>
                        <a:t>2351</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effectLst/>
                          <a:latin typeface="Calibri" panose="020F0502020204030204" pitchFamily="34" charset="0"/>
                        </a:rPr>
                        <a:t>2322</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49</a:t>
                      </a:r>
                    </a:p>
                  </a:txBody>
                  <a:tcPr marL="10224" marR="10224" marT="10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4735833"/>
                  </a:ext>
                </a:extLst>
              </a:tr>
            </a:tbl>
          </a:graphicData>
        </a:graphic>
      </p:graphicFrame>
      <p:sp>
        <p:nvSpPr>
          <p:cNvPr id="8" name="TextBox 7"/>
          <p:cNvSpPr txBox="1"/>
          <p:nvPr/>
        </p:nvSpPr>
        <p:spPr>
          <a:xfrm>
            <a:off x="573405" y="4533840"/>
            <a:ext cx="7997190" cy="400110"/>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a:r>
              <a:rPr lang="en-US" sz="2000" b="1" dirty="0" smtClean="0"/>
              <a:t>To date, 28 out of 41 samples have passed this initial QC step.</a:t>
            </a:r>
            <a:endParaRPr lang="en-US" sz="2000" b="1" dirty="0"/>
          </a:p>
        </p:txBody>
      </p:sp>
      <p:sp>
        <p:nvSpPr>
          <p:cNvPr id="3" name="Down Arrow 2"/>
          <p:cNvSpPr/>
          <p:nvPr/>
        </p:nvSpPr>
        <p:spPr bwMode="auto">
          <a:xfrm flipV="1">
            <a:off x="3192280" y="3562350"/>
            <a:ext cx="228600" cy="609600"/>
          </a:xfrm>
          <a:prstGeom prst="downArrow">
            <a:avLst/>
          </a:prstGeom>
          <a:solidFill>
            <a:srgbClr val="FF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flipV="1">
            <a:off x="3826413" y="3562350"/>
            <a:ext cx="228600" cy="609600"/>
          </a:xfrm>
          <a:prstGeom prst="downArrow">
            <a:avLst/>
          </a:prstGeom>
          <a:solidFill>
            <a:srgbClr val="FF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flipV="1">
            <a:off x="6435798" y="3562350"/>
            <a:ext cx="228600" cy="609600"/>
          </a:xfrm>
          <a:prstGeom prst="downArrow">
            <a:avLst/>
          </a:prstGeom>
          <a:solidFill>
            <a:srgbClr val="FF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flipV="1">
            <a:off x="7113048" y="3562350"/>
            <a:ext cx="228600" cy="609600"/>
          </a:xfrm>
          <a:prstGeom prst="downArrow">
            <a:avLst/>
          </a:prstGeom>
          <a:solidFill>
            <a:srgbClr val="FF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20635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clrChange>
              <a:clrFrom>
                <a:srgbClr val="FFFFFF"/>
              </a:clrFrom>
              <a:clrTo>
                <a:srgbClr val="FFFFFF">
                  <a:alpha val="0"/>
                </a:srgbClr>
              </a:clrTo>
            </a:clrChange>
          </a:blip>
          <a:srcRect l="16130" t="26550" r="10639" b="22987"/>
          <a:stretch/>
        </p:blipFill>
        <p:spPr>
          <a:xfrm>
            <a:off x="493695" y="1184248"/>
            <a:ext cx="6189045" cy="2775004"/>
          </a:xfrm>
          <a:prstGeom prst="rect">
            <a:avLst/>
          </a:prstGeom>
        </p:spPr>
      </p:pic>
      <p:sp>
        <p:nvSpPr>
          <p:cNvPr id="5" name="Title 20"/>
          <p:cNvSpPr txBox="1">
            <a:spLocks/>
          </p:cNvSpPr>
          <p:nvPr/>
        </p:nvSpPr>
        <p:spPr>
          <a:xfrm>
            <a:off x="30480" y="0"/>
            <a:ext cx="9083040" cy="1012243"/>
          </a:xfrm>
          <a:prstGeom prst="rect">
            <a:avLst/>
          </a:prstGeom>
        </p:spPr>
        <p:txBody>
          <a:bodyPr/>
          <a:lst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cs typeface="Arial" charset="0"/>
              </a:defRPr>
            </a:lvl2pPr>
            <a:lvl3pPr algn="ctr" rtl="0" fontAlgn="base">
              <a:spcBef>
                <a:spcPct val="0"/>
              </a:spcBef>
              <a:spcAft>
                <a:spcPct val="0"/>
              </a:spcAft>
              <a:defRPr sz="4000" b="1">
                <a:solidFill>
                  <a:schemeClr val="tx1"/>
                </a:solidFill>
                <a:latin typeface="Arial" charset="0"/>
                <a:cs typeface="Arial" charset="0"/>
              </a:defRPr>
            </a:lvl3pPr>
            <a:lvl4pPr algn="ctr" rtl="0" fontAlgn="base">
              <a:spcBef>
                <a:spcPct val="0"/>
              </a:spcBef>
              <a:spcAft>
                <a:spcPct val="0"/>
              </a:spcAft>
              <a:defRPr sz="4000" b="1">
                <a:solidFill>
                  <a:schemeClr val="tx1"/>
                </a:solidFill>
                <a:latin typeface="Arial" charset="0"/>
                <a:cs typeface="Arial" charset="0"/>
              </a:defRPr>
            </a:lvl4pPr>
            <a:lvl5pPr algn="ctr" rtl="0" fontAlgn="base">
              <a:spcBef>
                <a:spcPct val="0"/>
              </a:spcBef>
              <a:spcAft>
                <a:spcPct val="0"/>
              </a:spcAft>
              <a:defRPr sz="4000" b="1">
                <a:solidFill>
                  <a:schemeClr val="tx1"/>
                </a:solidFill>
                <a:latin typeface="Arial" charset="0"/>
                <a:cs typeface="Arial" charset="0"/>
              </a:defRPr>
            </a:lvl5pPr>
            <a:lvl6pPr marL="457142" algn="ctr" rtl="0" fontAlgn="base">
              <a:spcBef>
                <a:spcPct val="0"/>
              </a:spcBef>
              <a:spcAft>
                <a:spcPct val="0"/>
              </a:spcAft>
              <a:defRPr sz="4000" b="1">
                <a:solidFill>
                  <a:schemeClr val="tx1"/>
                </a:solidFill>
                <a:latin typeface="Arial" charset="0"/>
                <a:cs typeface="Arial" charset="0"/>
              </a:defRPr>
            </a:lvl6pPr>
            <a:lvl7pPr marL="914288" algn="ctr" rtl="0" fontAlgn="base">
              <a:spcBef>
                <a:spcPct val="0"/>
              </a:spcBef>
              <a:spcAft>
                <a:spcPct val="0"/>
              </a:spcAft>
              <a:defRPr sz="4000" b="1">
                <a:solidFill>
                  <a:schemeClr val="tx1"/>
                </a:solidFill>
                <a:latin typeface="Arial" charset="0"/>
                <a:cs typeface="Arial" charset="0"/>
              </a:defRPr>
            </a:lvl7pPr>
            <a:lvl8pPr marL="1371430" algn="ctr" rtl="0" fontAlgn="base">
              <a:spcBef>
                <a:spcPct val="0"/>
              </a:spcBef>
              <a:spcAft>
                <a:spcPct val="0"/>
              </a:spcAft>
              <a:defRPr sz="4000" b="1">
                <a:solidFill>
                  <a:schemeClr val="tx1"/>
                </a:solidFill>
                <a:latin typeface="Arial" charset="0"/>
                <a:cs typeface="Arial" charset="0"/>
              </a:defRPr>
            </a:lvl8pPr>
            <a:lvl9pPr marL="1828574" algn="ctr" rtl="0" fontAlgn="base">
              <a:spcBef>
                <a:spcPct val="0"/>
              </a:spcBef>
              <a:spcAft>
                <a:spcPct val="0"/>
              </a:spcAft>
              <a:defRPr sz="4000" b="1">
                <a:solidFill>
                  <a:schemeClr val="tx1"/>
                </a:solidFill>
                <a:latin typeface="Arial" charset="0"/>
                <a:cs typeface="Arial" charset="0"/>
              </a:defRPr>
            </a:lvl9pPr>
          </a:lstStyle>
          <a:p>
            <a:pPr defTabSz="914400"/>
            <a:r>
              <a:rPr lang="en-US" sz="2800" kern="0" dirty="0" smtClean="0">
                <a:solidFill>
                  <a:schemeClr val="bg1"/>
                </a:solidFill>
              </a:rPr>
              <a:t>The top ~22 plasma proteins account for &gt;99% of plasma protein mass.</a:t>
            </a:r>
            <a:endParaRPr lang="en-US" sz="2800" kern="0" dirty="0">
              <a:solidFill>
                <a:schemeClr val="bg1"/>
              </a:solidFill>
            </a:endParaRPr>
          </a:p>
        </p:txBody>
      </p:sp>
      <p:sp>
        <p:nvSpPr>
          <p:cNvPr id="6" name="Right Brace 5"/>
          <p:cNvSpPr/>
          <p:nvPr/>
        </p:nvSpPr>
        <p:spPr bwMode="auto">
          <a:xfrm>
            <a:off x="6629400" y="1844040"/>
            <a:ext cx="266700" cy="800100"/>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 name="TextBox 6"/>
          <p:cNvSpPr txBox="1"/>
          <p:nvPr/>
        </p:nvSpPr>
        <p:spPr>
          <a:xfrm>
            <a:off x="6949440" y="1505426"/>
            <a:ext cx="20574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Biomarkers will be low abundant proteins found in this 1% of the plasma proteome.</a:t>
            </a:r>
            <a:endParaRPr lang="en-US" dirty="0"/>
          </a:p>
        </p:txBody>
      </p:sp>
      <p:sp>
        <p:nvSpPr>
          <p:cNvPr id="9" name="TextBox 8"/>
          <p:cNvSpPr txBox="1"/>
          <p:nvPr/>
        </p:nvSpPr>
        <p:spPr>
          <a:xfrm>
            <a:off x="632461" y="4287619"/>
            <a:ext cx="7879079" cy="646331"/>
          </a:xfrm>
          <a:prstGeom prst="rect">
            <a:avLst/>
          </a:prstGeom>
          <a:solidFill>
            <a:schemeClr val="bg1">
              <a:lumMod val="85000"/>
            </a:schemeClr>
          </a:solidFill>
          <a:effectLst>
            <a:glow rad="228600">
              <a:schemeClr val="accent1">
                <a:satMod val="175000"/>
                <a:alpha val="40000"/>
              </a:schemeClr>
            </a:glow>
          </a:effectLst>
        </p:spPr>
        <p:txBody>
          <a:bodyPr wrap="square" rtlCol="0">
            <a:spAutoFit/>
          </a:bodyPr>
          <a:lstStyle/>
          <a:p>
            <a:pPr algn="ctr" fontAlgn="base">
              <a:spcBef>
                <a:spcPct val="0"/>
              </a:spcBef>
              <a:spcAft>
                <a:spcPct val="0"/>
              </a:spcAft>
            </a:pPr>
            <a:r>
              <a:rPr lang="en-US" b="1" dirty="0"/>
              <a:t>In order to detect </a:t>
            </a:r>
            <a:r>
              <a:rPr lang="en-US" b="1" dirty="0" smtClean="0"/>
              <a:t>low abundance protein biomarkers, we </a:t>
            </a:r>
            <a:r>
              <a:rPr lang="en-US" b="1" dirty="0"/>
              <a:t>need to deplete the plasma samples of high and medium abundance </a:t>
            </a:r>
            <a:r>
              <a:rPr lang="en-US" b="1" dirty="0" smtClean="0"/>
              <a:t>proteins.</a:t>
            </a:r>
            <a:endParaRPr lang="en-US" b="1" dirty="0"/>
          </a:p>
        </p:txBody>
      </p:sp>
    </p:spTree>
    <p:extLst>
      <p:ext uri="{BB962C8B-B14F-4D97-AF65-F5344CB8AC3E}">
        <p14:creationId xmlns:p14="http://schemas.microsoft.com/office/powerpoint/2010/main" val="2230013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txBox="1">
            <a:spLocks/>
          </p:cNvSpPr>
          <p:nvPr/>
        </p:nvSpPr>
        <p:spPr>
          <a:xfrm>
            <a:off x="30480" y="0"/>
            <a:ext cx="9083040" cy="1165860"/>
          </a:xfrm>
          <a:prstGeom prst="rect">
            <a:avLst/>
          </a:prstGeom>
        </p:spPr>
        <p:txBody>
          <a:bodyPr/>
          <a:lst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cs typeface="Arial" charset="0"/>
              </a:defRPr>
            </a:lvl2pPr>
            <a:lvl3pPr algn="ctr" rtl="0" fontAlgn="base">
              <a:spcBef>
                <a:spcPct val="0"/>
              </a:spcBef>
              <a:spcAft>
                <a:spcPct val="0"/>
              </a:spcAft>
              <a:defRPr sz="4000" b="1">
                <a:solidFill>
                  <a:schemeClr val="tx1"/>
                </a:solidFill>
                <a:latin typeface="Arial" charset="0"/>
                <a:cs typeface="Arial" charset="0"/>
              </a:defRPr>
            </a:lvl3pPr>
            <a:lvl4pPr algn="ctr" rtl="0" fontAlgn="base">
              <a:spcBef>
                <a:spcPct val="0"/>
              </a:spcBef>
              <a:spcAft>
                <a:spcPct val="0"/>
              </a:spcAft>
              <a:defRPr sz="4000" b="1">
                <a:solidFill>
                  <a:schemeClr val="tx1"/>
                </a:solidFill>
                <a:latin typeface="Arial" charset="0"/>
                <a:cs typeface="Arial" charset="0"/>
              </a:defRPr>
            </a:lvl4pPr>
            <a:lvl5pPr algn="ctr" rtl="0" fontAlgn="base">
              <a:spcBef>
                <a:spcPct val="0"/>
              </a:spcBef>
              <a:spcAft>
                <a:spcPct val="0"/>
              </a:spcAft>
              <a:defRPr sz="4000" b="1">
                <a:solidFill>
                  <a:schemeClr val="tx1"/>
                </a:solidFill>
                <a:latin typeface="Arial" charset="0"/>
                <a:cs typeface="Arial" charset="0"/>
              </a:defRPr>
            </a:lvl5pPr>
            <a:lvl6pPr marL="457142" algn="ctr" rtl="0" fontAlgn="base">
              <a:spcBef>
                <a:spcPct val="0"/>
              </a:spcBef>
              <a:spcAft>
                <a:spcPct val="0"/>
              </a:spcAft>
              <a:defRPr sz="4000" b="1">
                <a:solidFill>
                  <a:schemeClr val="tx1"/>
                </a:solidFill>
                <a:latin typeface="Arial" charset="0"/>
                <a:cs typeface="Arial" charset="0"/>
              </a:defRPr>
            </a:lvl6pPr>
            <a:lvl7pPr marL="914288" algn="ctr" rtl="0" fontAlgn="base">
              <a:spcBef>
                <a:spcPct val="0"/>
              </a:spcBef>
              <a:spcAft>
                <a:spcPct val="0"/>
              </a:spcAft>
              <a:defRPr sz="4000" b="1">
                <a:solidFill>
                  <a:schemeClr val="tx1"/>
                </a:solidFill>
                <a:latin typeface="Arial" charset="0"/>
                <a:cs typeface="Arial" charset="0"/>
              </a:defRPr>
            </a:lvl7pPr>
            <a:lvl8pPr marL="1371430" algn="ctr" rtl="0" fontAlgn="base">
              <a:spcBef>
                <a:spcPct val="0"/>
              </a:spcBef>
              <a:spcAft>
                <a:spcPct val="0"/>
              </a:spcAft>
              <a:defRPr sz="4000" b="1">
                <a:solidFill>
                  <a:schemeClr val="tx1"/>
                </a:solidFill>
                <a:latin typeface="Arial" charset="0"/>
                <a:cs typeface="Arial" charset="0"/>
              </a:defRPr>
            </a:lvl8pPr>
            <a:lvl9pPr marL="1828574" algn="ctr" rtl="0" fontAlgn="base">
              <a:spcBef>
                <a:spcPct val="0"/>
              </a:spcBef>
              <a:spcAft>
                <a:spcPct val="0"/>
              </a:spcAft>
              <a:defRPr sz="4000" b="1">
                <a:solidFill>
                  <a:schemeClr val="tx1"/>
                </a:solidFill>
                <a:latin typeface="Arial" charset="0"/>
                <a:cs typeface="Arial" charset="0"/>
              </a:defRPr>
            </a:lvl9pPr>
          </a:lstStyle>
          <a:p>
            <a:pPr defTabSz="914400"/>
            <a:r>
              <a:rPr lang="en-US" sz="2400" kern="0" dirty="0" smtClean="0">
                <a:solidFill>
                  <a:schemeClr val="bg1"/>
                </a:solidFill>
              </a:rPr>
              <a:t>The original plan was to deplete </a:t>
            </a:r>
            <a:r>
              <a:rPr lang="en-US" sz="2400" kern="0" dirty="0">
                <a:solidFill>
                  <a:schemeClr val="bg1"/>
                </a:solidFill>
              </a:rPr>
              <a:t>m</a:t>
            </a:r>
            <a:r>
              <a:rPr lang="en-US" sz="2400" kern="0" dirty="0" smtClean="0">
                <a:solidFill>
                  <a:schemeClr val="bg1"/>
                </a:solidFill>
              </a:rPr>
              <a:t>ouse plasma of high and medium abundance proteins with a pair of affinity columns run in series.</a:t>
            </a:r>
            <a:endParaRPr lang="en-US" sz="2400" kern="0" dirty="0">
              <a:solidFill>
                <a:schemeClr val="bg1"/>
              </a:solidFill>
            </a:endParaRPr>
          </a:p>
        </p:txBody>
      </p:sp>
      <p:grpSp>
        <p:nvGrpSpPr>
          <p:cNvPr id="2" name="Group 1"/>
          <p:cNvGrpSpPr/>
          <p:nvPr/>
        </p:nvGrpSpPr>
        <p:grpSpPr>
          <a:xfrm>
            <a:off x="251881" y="1784211"/>
            <a:ext cx="8640239" cy="2997339"/>
            <a:chOff x="291851" y="1636846"/>
            <a:chExt cx="8640239" cy="2997339"/>
          </a:xfrm>
        </p:grpSpPr>
        <p:sp>
          <p:nvSpPr>
            <p:cNvPr id="11" name="Rectangle 10"/>
            <p:cNvSpPr/>
            <p:nvPr/>
          </p:nvSpPr>
          <p:spPr>
            <a:xfrm>
              <a:off x="2067940" y="1690031"/>
              <a:ext cx="1884551" cy="72462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IgY-7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Column</a:t>
              </a:r>
            </a:p>
          </p:txBody>
        </p:sp>
        <p:cxnSp>
          <p:nvCxnSpPr>
            <p:cNvPr id="12" name="Straight Arrow Connector 11"/>
            <p:cNvCxnSpPr>
              <a:stCxn id="11" idx="3"/>
              <a:endCxn id="15" idx="1"/>
            </p:cNvCxnSpPr>
            <p:nvPr/>
          </p:nvCxnSpPr>
          <p:spPr>
            <a:xfrm>
              <a:off x="3952491" y="2052344"/>
              <a:ext cx="815172" cy="0"/>
            </a:xfrm>
            <a:prstGeom prst="straightConnector1">
              <a:avLst/>
            </a:prstGeom>
            <a:noFill/>
            <a:ln w="28575" cap="flat" cmpd="sng" algn="ctr">
              <a:solidFill>
                <a:schemeClr val="tx1"/>
              </a:solidFill>
              <a:prstDash val="solid"/>
              <a:miter lim="800000"/>
              <a:tailEnd type="triangle"/>
            </a:ln>
            <a:effectLst/>
          </p:spPr>
        </p:cxnSp>
        <p:sp>
          <p:nvSpPr>
            <p:cNvPr id="14" name="TextBox 13"/>
            <p:cNvSpPr txBox="1"/>
            <p:nvPr/>
          </p:nvSpPr>
          <p:spPr>
            <a:xfrm>
              <a:off x="291851" y="1636846"/>
              <a:ext cx="1198515" cy="830997"/>
            </a:xfrm>
            <a:prstGeom prst="rect">
              <a:avLst/>
            </a:prstGeom>
            <a:noFill/>
          </p:spPr>
          <p:txBody>
            <a:bodyPr wrap="square" rtlCol="0">
              <a:spAutoFit/>
            </a:bodyPr>
            <a:lstStyle/>
            <a:p>
              <a:pPr algn="ctr" defTabSz="914400"/>
              <a:r>
                <a:rPr lang="en-US" sz="2400" dirty="0" smtClean="0">
                  <a:solidFill>
                    <a:prstClr val="black"/>
                  </a:solidFill>
                  <a:latin typeface="Calibri" panose="020F0502020204030204"/>
                </a:rPr>
                <a:t>Input</a:t>
              </a:r>
            </a:p>
            <a:p>
              <a:pPr algn="ctr" defTabSz="914400"/>
              <a:r>
                <a:rPr lang="en-US" sz="2400" dirty="0" smtClean="0">
                  <a:solidFill>
                    <a:prstClr val="black"/>
                  </a:solidFill>
                  <a:latin typeface="Calibri" panose="020F0502020204030204"/>
                </a:rPr>
                <a:t>Plasma</a:t>
              </a:r>
            </a:p>
          </p:txBody>
        </p:sp>
        <p:sp>
          <p:nvSpPr>
            <p:cNvPr id="15" name="Rectangle 14"/>
            <p:cNvSpPr/>
            <p:nvPr/>
          </p:nvSpPr>
          <p:spPr>
            <a:xfrm>
              <a:off x="4767663" y="1690031"/>
              <a:ext cx="1884551" cy="72462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IgY SuperMix column</a:t>
              </a:r>
            </a:p>
          </p:txBody>
        </p:sp>
        <p:cxnSp>
          <p:nvCxnSpPr>
            <p:cNvPr id="17" name="Straight Arrow Connector 16"/>
            <p:cNvCxnSpPr>
              <a:stCxn id="15" idx="3"/>
              <a:endCxn id="39" idx="1"/>
            </p:cNvCxnSpPr>
            <p:nvPr/>
          </p:nvCxnSpPr>
          <p:spPr>
            <a:xfrm>
              <a:off x="6652214" y="2052344"/>
              <a:ext cx="314273" cy="1"/>
            </a:xfrm>
            <a:prstGeom prst="straightConnector1">
              <a:avLst/>
            </a:prstGeom>
            <a:noFill/>
            <a:ln w="28575" cap="flat" cmpd="sng" algn="ctr">
              <a:solidFill>
                <a:schemeClr val="tx1"/>
              </a:solidFill>
              <a:prstDash val="solid"/>
              <a:miter lim="800000"/>
              <a:tailEnd type="triangle"/>
            </a:ln>
            <a:effectLst/>
          </p:spPr>
        </p:cxnSp>
        <p:sp>
          <p:nvSpPr>
            <p:cNvPr id="39" name="TextBox 38"/>
            <p:cNvSpPr txBox="1"/>
            <p:nvPr/>
          </p:nvSpPr>
          <p:spPr>
            <a:xfrm>
              <a:off x="6966487" y="1821512"/>
              <a:ext cx="1965603" cy="461665"/>
            </a:xfrm>
            <a:prstGeom prst="rect">
              <a:avLst/>
            </a:prstGeom>
            <a:noFill/>
          </p:spPr>
          <p:txBody>
            <a:bodyPr wrap="none" rtlCol="0">
              <a:spAutoFit/>
            </a:bodyPr>
            <a:lstStyle/>
            <a:p>
              <a:r>
                <a:rPr lang="en-US" sz="2400" dirty="0" smtClean="0"/>
                <a:t>Flow through</a:t>
              </a:r>
              <a:endParaRPr lang="en-US" sz="2400" dirty="0"/>
            </a:p>
          </p:txBody>
        </p:sp>
        <p:cxnSp>
          <p:nvCxnSpPr>
            <p:cNvPr id="43" name="Straight Arrow Connector 42"/>
            <p:cNvCxnSpPr>
              <a:stCxn id="14" idx="3"/>
              <a:endCxn id="11" idx="1"/>
            </p:cNvCxnSpPr>
            <p:nvPr/>
          </p:nvCxnSpPr>
          <p:spPr bwMode="auto">
            <a:xfrm flipV="1">
              <a:off x="1490366" y="2052344"/>
              <a:ext cx="577574" cy="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3"/>
            <p:cNvSpPr txBox="1"/>
            <p:nvPr/>
          </p:nvSpPr>
          <p:spPr>
            <a:xfrm>
              <a:off x="1855068" y="2879859"/>
              <a:ext cx="2319866" cy="175432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t>Proteins depleted</a:t>
              </a:r>
              <a:r>
                <a:rPr lang="en-US" b="1" dirty="0" smtClean="0"/>
                <a:t>*</a:t>
              </a:r>
              <a:endParaRPr lang="en-US" b="1" dirty="0" smtClean="0"/>
            </a:p>
            <a:p>
              <a:pPr marL="285750" indent="-285750">
                <a:buFont typeface="Arial" panose="020B0604020202020204" pitchFamily="34" charset="0"/>
                <a:buChar char="•"/>
              </a:pPr>
              <a:r>
                <a:rPr lang="en-US" dirty="0" smtClean="0"/>
                <a:t>Albumin</a:t>
              </a:r>
              <a:endParaRPr lang="en-US" dirty="0"/>
            </a:p>
            <a:p>
              <a:pPr marL="285750" indent="-285750">
                <a:buFont typeface="Arial" panose="020B0604020202020204" pitchFamily="34" charset="0"/>
                <a:buChar char="•"/>
              </a:pPr>
              <a:r>
                <a:rPr lang="en-US" dirty="0" smtClean="0"/>
                <a:t>Transferrin</a:t>
              </a:r>
            </a:p>
            <a:p>
              <a:pPr marL="285750" indent="-285750">
                <a:buFont typeface="Arial" panose="020B0604020202020204" pitchFamily="34" charset="0"/>
                <a:buChar char="•"/>
              </a:pPr>
              <a:r>
                <a:rPr lang="en-US" dirty="0" smtClean="0"/>
                <a:t>Fibrinogen</a:t>
              </a:r>
            </a:p>
            <a:p>
              <a:pPr marL="285750" indent="-285750">
                <a:buFont typeface="Arial" panose="020B0604020202020204" pitchFamily="34" charset="0"/>
                <a:buChar char="•"/>
              </a:pPr>
              <a:r>
                <a:rPr lang="en-US" dirty="0" err="1" smtClean="0"/>
                <a:t>Haptoglobin</a:t>
              </a:r>
              <a:endParaRPr lang="en-US" dirty="0" smtClean="0"/>
            </a:p>
            <a:p>
              <a:pPr marL="285750" indent="-285750">
                <a:buFont typeface="Arial" panose="020B0604020202020204" pitchFamily="34" charset="0"/>
                <a:buChar char="•"/>
              </a:pPr>
              <a:r>
                <a:rPr lang="en-US" dirty="0" smtClean="0"/>
                <a:t>alpha1-Antitrypsin</a:t>
              </a:r>
              <a:endParaRPr lang="en-US" dirty="0"/>
            </a:p>
          </p:txBody>
        </p:sp>
        <p:cxnSp>
          <p:nvCxnSpPr>
            <p:cNvPr id="47" name="Straight Arrow Connector 46"/>
            <p:cNvCxnSpPr>
              <a:stCxn id="11" idx="2"/>
              <a:endCxn id="44" idx="0"/>
            </p:cNvCxnSpPr>
            <p:nvPr/>
          </p:nvCxnSpPr>
          <p:spPr bwMode="auto">
            <a:xfrm>
              <a:off x="3010216" y="2414657"/>
              <a:ext cx="4785" cy="465202"/>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4604507" y="2993302"/>
              <a:ext cx="221086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Depletes medium</a:t>
              </a:r>
            </a:p>
            <a:p>
              <a:r>
                <a:rPr lang="en-US" dirty="0" smtClean="0"/>
                <a:t>abundance </a:t>
              </a:r>
              <a:r>
                <a:rPr lang="en-US" dirty="0"/>
                <a:t>proteins</a:t>
              </a:r>
            </a:p>
          </p:txBody>
        </p:sp>
        <p:cxnSp>
          <p:nvCxnSpPr>
            <p:cNvPr id="50" name="Straight Arrow Connector 49"/>
            <p:cNvCxnSpPr>
              <a:stCxn id="15" idx="2"/>
              <a:endCxn id="49" idx="0"/>
            </p:cNvCxnSpPr>
            <p:nvPr/>
          </p:nvCxnSpPr>
          <p:spPr bwMode="auto">
            <a:xfrm flipH="1">
              <a:off x="5709938" y="2414657"/>
              <a:ext cx="1" cy="578645"/>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TextBox 3"/>
          <p:cNvSpPr txBox="1"/>
          <p:nvPr/>
        </p:nvSpPr>
        <p:spPr>
          <a:xfrm>
            <a:off x="6686271" y="4817327"/>
            <a:ext cx="2288231" cy="276999"/>
          </a:xfrm>
          <a:prstGeom prst="rect">
            <a:avLst/>
          </a:prstGeom>
          <a:noFill/>
        </p:spPr>
        <p:txBody>
          <a:bodyPr wrap="square" rtlCol="0">
            <a:spAutoFit/>
          </a:bodyPr>
          <a:lstStyle/>
          <a:p>
            <a:r>
              <a:rPr lang="en-US" sz="1200" dirty="0" smtClean="0"/>
              <a:t>*No IgG or IgM in PDX mice.</a:t>
            </a:r>
            <a:endParaRPr lang="en-US" sz="1200" dirty="0"/>
          </a:p>
        </p:txBody>
      </p:sp>
    </p:spTree>
    <p:extLst>
      <p:ext uri="{BB962C8B-B14F-4D97-AF65-F5344CB8AC3E}">
        <p14:creationId xmlns:p14="http://schemas.microsoft.com/office/powerpoint/2010/main" val="1809674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2">
      <a:dk1>
        <a:srgbClr val="000000"/>
      </a:dk1>
      <a:lt1>
        <a:srgbClr val="FFFFFF"/>
      </a:lt1>
      <a:dk2>
        <a:srgbClr val="000000"/>
      </a:dk2>
      <a:lt2>
        <a:srgbClr val="C0C0C0"/>
      </a:lt2>
      <a:accent1>
        <a:srgbClr val="5BABEB"/>
      </a:accent1>
      <a:accent2>
        <a:srgbClr val="C8D167"/>
      </a:accent2>
      <a:accent3>
        <a:srgbClr val="FFFFFF"/>
      </a:accent3>
      <a:accent4>
        <a:srgbClr val="000000"/>
      </a:accent4>
      <a:accent5>
        <a:srgbClr val="B5D2F3"/>
      </a:accent5>
      <a:accent6>
        <a:srgbClr val="B5BD5D"/>
      </a:accent6>
      <a:hlink>
        <a:srgbClr val="9D9CA2"/>
      </a:hlink>
      <a:folHlink>
        <a:srgbClr val="0000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2_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C0C0C0"/>
        </a:lt2>
        <a:accent1>
          <a:srgbClr val="5BABEB"/>
        </a:accent1>
        <a:accent2>
          <a:srgbClr val="C8D167"/>
        </a:accent2>
        <a:accent3>
          <a:srgbClr val="FFFFFF"/>
        </a:accent3>
        <a:accent4>
          <a:srgbClr val="000000"/>
        </a:accent4>
        <a:accent5>
          <a:srgbClr val="B5D2F3"/>
        </a:accent5>
        <a:accent6>
          <a:srgbClr val="B5BD5D"/>
        </a:accent6>
        <a:hlink>
          <a:srgbClr val="9D9CA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Fred Hutch">
      <a:dk1>
        <a:srgbClr val="1C3B61"/>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Fred Hutch">
      <a:dk1>
        <a:srgbClr val="1C3B61"/>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Custom 8">
      <a:dk1>
        <a:srgbClr val="18243D"/>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8608</TotalTime>
  <Words>3346</Words>
  <Application>Microsoft Office PowerPoint</Application>
  <PresentationFormat>On-screen Show (16:9)</PresentationFormat>
  <Paragraphs>678</Paragraphs>
  <Slides>40</Slides>
  <Notes>10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2_Default Design</vt:lpstr>
      <vt:lpstr>1_Default Design</vt:lpstr>
      <vt:lpstr>3_Default Design</vt:lpstr>
      <vt:lpstr>4_Default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The initial step of sample    PDX plasma samples with evidence of hemolysis are contaminated with erythrocyte proteins and were not used for proteomic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Extra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dc:creator>
  <cp:lastModifiedBy>Mandy Paulovich</cp:lastModifiedBy>
  <cp:revision>884</cp:revision>
  <cp:lastPrinted>2017-09-12T16:08:51Z</cp:lastPrinted>
  <dcterms:created xsi:type="dcterms:W3CDTF">2017-01-16T19:10:40Z</dcterms:created>
  <dcterms:modified xsi:type="dcterms:W3CDTF">2017-09-13T16:36:09Z</dcterms:modified>
</cp:coreProperties>
</file>