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73" r:id="rId3"/>
  </p:sldMasterIdLst>
  <p:notesMasterIdLst>
    <p:notesMasterId r:id="rId26"/>
  </p:notesMasterIdLst>
  <p:handoutMasterIdLst>
    <p:handoutMasterId r:id="rId27"/>
  </p:handoutMasterIdLst>
  <p:sldIdLst>
    <p:sldId id="551" r:id="rId4"/>
    <p:sldId id="587" r:id="rId5"/>
    <p:sldId id="556" r:id="rId6"/>
    <p:sldId id="554" r:id="rId7"/>
    <p:sldId id="602" r:id="rId8"/>
    <p:sldId id="579" r:id="rId9"/>
    <p:sldId id="555" r:id="rId10"/>
    <p:sldId id="601" r:id="rId11"/>
    <p:sldId id="596" r:id="rId12"/>
    <p:sldId id="580" r:id="rId13"/>
    <p:sldId id="581" r:id="rId14"/>
    <p:sldId id="568" r:id="rId15"/>
    <p:sldId id="603" r:id="rId16"/>
    <p:sldId id="597" r:id="rId17"/>
    <p:sldId id="566" r:id="rId18"/>
    <p:sldId id="569" r:id="rId19"/>
    <p:sldId id="613" r:id="rId20"/>
    <p:sldId id="612" r:id="rId21"/>
    <p:sldId id="611" r:id="rId22"/>
    <p:sldId id="570" r:id="rId23"/>
    <p:sldId id="590" r:id="rId24"/>
    <p:sldId id="553" r:id="rId25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9" autoAdjust="0"/>
    <p:restoredTop sz="96597" autoAdjust="0"/>
  </p:normalViewPr>
  <p:slideViewPr>
    <p:cSldViewPr>
      <p:cViewPr varScale="1">
        <p:scale>
          <a:sx n="68" d="100"/>
          <a:sy n="68" d="100"/>
        </p:scale>
        <p:origin x="16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01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6" tIns="46748" rIns="93496" bIns="4674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6" tIns="46748" rIns="93496" bIns="46748" rtlCol="0"/>
          <a:lstStyle>
            <a:lvl1pPr algn="r">
              <a:defRPr sz="1200"/>
            </a:lvl1pPr>
          </a:lstStyle>
          <a:p>
            <a:fld id="{89BC442D-8C13-407D-8BF4-CAD7AA717725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5455"/>
          </a:xfrm>
          <a:prstGeom prst="rect">
            <a:avLst/>
          </a:prstGeom>
        </p:spPr>
        <p:txBody>
          <a:bodyPr vert="horz" lIns="93496" tIns="46748" rIns="93496" bIns="4674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5455"/>
          </a:xfrm>
          <a:prstGeom prst="rect">
            <a:avLst/>
          </a:prstGeom>
        </p:spPr>
        <p:txBody>
          <a:bodyPr vert="horz" lIns="93496" tIns="46748" rIns="93496" bIns="46748" rtlCol="0" anchor="b"/>
          <a:lstStyle>
            <a:lvl1pPr algn="r">
              <a:defRPr sz="1200"/>
            </a:lvl1pPr>
          </a:lstStyle>
          <a:p>
            <a:fld id="{0C6CE961-4B61-43DF-85BD-968C3A7D6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49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6" tIns="46748" rIns="93496" bIns="4674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6" tIns="46748" rIns="93496" bIns="46748" rtlCol="0"/>
          <a:lstStyle>
            <a:lvl1pPr algn="r">
              <a:defRPr sz="1200"/>
            </a:lvl1pPr>
          </a:lstStyle>
          <a:p>
            <a:fld id="{8FB7AB40-F860-4E32-9C26-3A6684532969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6" tIns="46748" rIns="93496" bIns="4674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4"/>
            <a:ext cx="5642610" cy="4189095"/>
          </a:xfrm>
          <a:prstGeom prst="rect">
            <a:avLst/>
          </a:prstGeom>
        </p:spPr>
        <p:txBody>
          <a:bodyPr vert="horz" lIns="93496" tIns="46748" rIns="93496" bIns="4674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5455"/>
          </a:xfrm>
          <a:prstGeom prst="rect">
            <a:avLst/>
          </a:prstGeom>
        </p:spPr>
        <p:txBody>
          <a:bodyPr vert="horz" lIns="93496" tIns="46748" rIns="93496" bIns="4674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5455"/>
          </a:xfrm>
          <a:prstGeom prst="rect">
            <a:avLst/>
          </a:prstGeom>
        </p:spPr>
        <p:txBody>
          <a:bodyPr vert="horz" lIns="93496" tIns="46748" rIns="93496" bIns="46748" rtlCol="0" anchor="b"/>
          <a:lstStyle>
            <a:lvl1pPr algn="r">
              <a:defRPr sz="12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Lynn </a:t>
            </a:r>
            <a:r>
              <a:rPr lang="en-US" dirty="0" err="1"/>
              <a:t>Sorbara</a:t>
            </a:r>
            <a:r>
              <a:rPr lang="en-US" dirty="0"/>
              <a:t>,</a:t>
            </a:r>
            <a:r>
              <a:rPr lang="en-US" baseline="0" dirty="0"/>
              <a:t> Dan Chan, and EDRN for invitation to present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97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Pilot panels consisting</a:t>
            </a:r>
            <a:r>
              <a:rPr lang="en-US" baseline="0" dirty="0"/>
              <a:t> of lead markers from prior Endoscopy II trial, Gal3-L, and several other markers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Lead pilot panels ROCs shown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Bob </a:t>
            </a:r>
            <a:r>
              <a:rPr lang="en-US" baseline="0" dirty="0" err="1"/>
              <a:t>Bresalier</a:t>
            </a:r>
            <a:r>
              <a:rPr lang="en-US" baseline="0" dirty="0"/>
              <a:t> presented findings at DDW &amp; EDRN meetings in spring this year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58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Shared effort in HCC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Series of markers assessed in pilot studies with JHMI and EDRN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97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Efforts</a:t>
            </a:r>
            <a:r>
              <a:rPr lang="en-US" baseline="0" dirty="0"/>
              <a:t> to develop a pilot panel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JHMI case/control specimen</a:t>
            </a:r>
            <a:r>
              <a:rPr lang="en-US" baseline="0" dirty="0"/>
              <a:t> set utilized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Series of markers assessed for developing a panel.</a:t>
            </a:r>
          </a:p>
          <a:p>
            <a:pPr marL="171450" indent="-171450">
              <a:buFontTx/>
              <a:buChar char="-"/>
            </a:pPr>
            <a:r>
              <a:rPr lang="en-US" dirty="0"/>
              <a:t>Top markers: AFP, PIVKA</a:t>
            </a:r>
          </a:p>
          <a:p>
            <a:pPr marL="171450" indent="-171450">
              <a:buFontTx/>
              <a:buChar char="-"/>
            </a:pPr>
            <a:r>
              <a:rPr lang="en-US" dirty="0"/>
              <a:t>Algorithm included age, gender, AFP, PIVKA</a:t>
            </a:r>
          </a:p>
          <a:p>
            <a:pPr marL="171450" indent="-171450">
              <a:buFontTx/>
              <a:buChar char="-"/>
            </a:pPr>
            <a:r>
              <a:rPr lang="en-US" dirty="0"/>
              <a:t>Pilot data presented at AASLD (Phil Hemken)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66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Research</a:t>
            </a:r>
            <a:r>
              <a:rPr lang="en-US" baseline="0" dirty="0"/>
              <a:t> validation with EDRN data yielded reasonable performance.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Path to finalizing a panel/format, and validation being considered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Efforts on-going to publish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7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IVD companies</a:t>
            </a:r>
            <a:r>
              <a:rPr lang="en-US" baseline="0" dirty="0"/>
              <a:t> has strengths in assay component &amp; robust prototype assay building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4259B-C36C-4338-858F-6AD97CC9115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040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IVD systems can be utilized in appropriate research settings</a:t>
            </a:r>
          </a:p>
          <a:p>
            <a:pPr marL="171450" indent="-171450">
              <a:buFontTx/>
              <a:buChar char="-"/>
            </a:pPr>
            <a:r>
              <a:rPr lang="en-US" dirty="0"/>
              <a:t>Benefits include: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Assay</a:t>
            </a:r>
            <a:r>
              <a:rPr lang="en-US" baseline="0" dirty="0"/>
              <a:t> with level of analytical development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Automated</a:t>
            </a:r>
            <a:r>
              <a:rPr lang="en-US" baseline="0" dirty="0"/>
              <a:t> nature of data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89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Georgia" panose="02040502050405020303" pitchFamily="18" charset="0"/>
              </a:rPr>
              <a:t>- Importance of broad stakeholder participation towards successful development of next test</a:t>
            </a:r>
          </a:p>
          <a:p>
            <a:r>
              <a:rPr lang="en-US" sz="1200" dirty="0">
                <a:latin typeface="Georgia" panose="02040502050405020303" pitchFamily="18" charset="0"/>
              </a:rPr>
              <a:t>- Team trivia analogy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70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Great</a:t>
            </a:r>
            <a:r>
              <a:rPr lang="en-US" baseline="0" dirty="0"/>
              <a:t> value in TMUGS guidelines – Structured validation path       Initial from Dan Hayes et al., later updates from NACB</a:t>
            </a:r>
          </a:p>
          <a:p>
            <a:r>
              <a:rPr lang="en-US" baseline="0" dirty="0"/>
              <a:t>- Stakeholders share in-process to advance tests to clinics and develop adoption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67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Objective:</a:t>
            </a:r>
            <a:r>
              <a:rPr lang="en-US" baseline="0" dirty="0"/>
              <a:t> Discriminate high risk adenomas &amp; CRC from all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75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Early evaluation/report</a:t>
            </a:r>
            <a:r>
              <a:rPr lang="en-US" baseline="0" dirty="0"/>
              <a:t> suggested potential utility of TIMP-1 in CRC early detection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Note situation of “healthy donors” control</a:t>
            </a:r>
            <a:r>
              <a:rPr lang="en-US" baseline="0" dirty="0"/>
              <a:t> 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69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EDRN &amp; other collaboration sets to assess TIMP-1.</a:t>
            </a:r>
          </a:p>
          <a:p>
            <a:r>
              <a:rPr lang="en-US" dirty="0"/>
              <a:t>- Research validations yielded</a:t>
            </a:r>
            <a:r>
              <a:rPr lang="en-US" baseline="0" dirty="0"/>
              <a:t> much weaker discriminations</a:t>
            </a:r>
          </a:p>
          <a:p>
            <a:r>
              <a:rPr lang="en-US" baseline="0" dirty="0"/>
              <a:t>- Importance of controls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88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Early efforts focused towards piloting panels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3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-Study utilized a Danish colonoscopy trial that has blood based specimens and definitive </a:t>
            </a:r>
            <a:r>
              <a:rPr lang="en-US" sz="1600" dirty="0" err="1"/>
              <a:t>colonoscopic</a:t>
            </a:r>
            <a:r>
              <a:rPr lang="en-US" sz="1600" dirty="0"/>
              <a:t> information for each patient.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600" dirty="0"/>
              <a:t>Objective was to develop a panel to optimally separate</a:t>
            </a:r>
            <a:r>
              <a:rPr lang="en-US" sz="1600" baseline="0" dirty="0"/>
              <a:t> HRAs &amp; CRCs from all others</a:t>
            </a:r>
            <a:r>
              <a:rPr lang="en-US" sz="1600" dirty="0"/>
              <a:t>.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600" dirty="0"/>
              <a:t>The trial included about 4700 patients.</a:t>
            </a:r>
          </a:p>
          <a:p>
            <a:pPr marL="628634" lvl="1" indent="-171446">
              <a:buFont typeface="Arial" panose="020B0604020202020204" pitchFamily="34" charset="0"/>
              <a:buChar char="•"/>
            </a:pPr>
            <a:r>
              <a:rPr lang="en-US" sz="1600" dirty="0"/>
              <a:t>Non-disease group patients had no colonic or rectal findings, or low risk adenomas.</a:t>
            </a:r>
          </a:p>
          <a:p>
            <a:pPr marL="628634" lvl="1" indent="-171446">
              <a:buFont typeface="Arial" panose="020B0604020202020204" pitchFamily="34" charset="0"/>
              <a:buChar char="•"/>
            </a:pPr>
            <a:r>
              <a:rPr lang="en-US" sz="1600" dirty="0"/>
              <a:t>Disease group patients had high risk adenomas or colorectal cancers.  Cancers included about half that were localized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34DFC-A142-1941-8E79-AB752232182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61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Panel developed/assessed in population based trial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Pilot panel/algorithm</a:t>
            </a:r>
            <a:r>
              <a:rPr lang="en-US" baseline="0" dirty="0"/>
              <a:t> yielded respectable “proof of concept” for panel of age/gender/4 </a:t>
            </a:r>
            <a:r>
              <a:rPr lang="en-US" baseline="0" dirty="0" err="1"/>
              <a:t>mkrs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dirty="0"/>
              <a:t>Efforts</a:t>
            </a:r>
            <a:r>
              <a:rPr lang="en-US" baseline="0" dirty="0"/>
              <a:t> to strengthen panel continue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An included candidate marker includes Galectin-3 ligand (Bob </a:t>
            </a:r>
            <a:r>
              <a:rPr lang="en-US" baseline="0" dirty="0" err="1"/>
              <a:t>Bresalier</a:t>
            </a:r>
            <a:r>
              <a:rPr lang="en-US" baseline="0" dirty="0"/>
              <a:t>); &amp;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4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02920" y="3106738"/>
            <a:ext cx="7315200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2333308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4935538"/>
            <a:ext cx="484632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9" y="152400"/>
            <a:ext cx="1371600" cy="14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C355-788F-41BF-893B-27512A2CB96A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presentation title via "insert&gt;header and footer&gt;footer"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1463040"/>
            <a:ext cx="8229600" cy="73152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502920" y="2286000"/>
            <a:ext cx="8229600" cy="3657600"/>
          </a:xfrm>
        </p:spPr>
        <p:txBody>
          <a:bodyPr rIns="0" anchor="ctr" anchorCtr="1"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02920" y="250825"/>
            <a:ext cx="4297680" cy="15544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02920" y="6035040"/>
            <a:ext cx="8229600" cy="365760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82718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Imag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02920" y="3108960"/>
            <a:ext cx="7936992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2331720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4937760"/>
            <a:ext cx="484632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9" y="152400"/>
            <a:ext cx="1371600" cy="14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04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59D54C-F4B4-4DA6-B8D5-0EF9B1FED2E4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202371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507992" y="0"/>
            <a:ext cx="4636008" cy="6858000"/>
          </a:xfrm>
          <a:solidFill>
            <a:schemeClr val="accent5">
              <a:lumMod val="75000"/>
            </a:schemeClr>
          </a:solidFill>
        </p:spPr>
        <p:txBody>
          <a:bodyPr lIns="365760" rIns="365760" bIns="0" anchor="ctr" anchorCtr="1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in this placeholder </a:t>
            </a:r>
            <a:br>
              <a:rPr lang="en-US" dirty="0"/>
            </a:br>
            <a:r>
              <a:rPr lang="en-US" dirty="0"/>
              <a:t>and “send to back” so that footer elements are not obscured. Reverse footer elements to white if there is not sufficient contrast against the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092450"/>
            <a:ext cx="3898392" cy="837152"/>
          </a:xfrm>
        </p:spPr>
        <p:txBody>
          <a:bodyPr wrap="square" rIns="0" bIns="0" anchor="t">
            <a:spAutoFit/>
          </a:bodyPr>
          <a:lstStyle>
            <a:lvl1pPr algn="l">
              <a:lnSpc>
                <a:spcPct val="80000"/>
              </a:lnSpc>
              <a:defRPr sz="3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012642"/>
            <a:ext cx="3898392" cy="944880"/>
          </a:xfrm>
        </p:spPr>
        <p:txBody>
          <a:bodyPr rIns="0" bIns="0" anchor="b"/>
          <a:lstStyle>
            <a:lvl1pPr marL="0" indent="0">
              <a:lnSpc>
                <a:spcPct val="80000"/>
              </a:lnSpc>
              <a:buNone/>
              <a:defRPr sz="1400" b="1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9068E5-827A-437F-A236-5BDC3428E9AC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987032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8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0D6F21-6FB8-4384-B8D2-ED819393048C}" type="datetime4">
              <a:rPr lang="en-US" smtClean="0">
                <a:solidFill>
                  <a:srgbClr val="004F71"/>
                </a:solidFill>
              </a:rPr>
              <a:t>September 11, 2017</a:t>
            </a:fld>
            <a:endParaRPr lang="en-US">
              <a:solidFill>
                <a:srgbClr val="004F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004F71"/>
                </a:solidFill>
              </a:rPr>
              <a:t>Enter presentation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4F71"/>
                </a:solidFill>
              </a:rPr>
              <a:pPr/>
              <a:t>‹#›</a:t>
            </a:fld>
            <a:endParaRPr lang="en-US">
              <a:solidFill>
                <a:srgbClr val="004F7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4F7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78440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 bwMode="auto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5B6675-7B51-4B0A-8F9F-96210E5E2A3E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02726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bg bwMode="auto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80CCF5-3B57-4240-8CA9-5D2607A87454}" type="datetime4">
              <a:rPr lang="en-US" smtClean="0">
                <a:solidFill>
                  <a:srgbClr val="004F71"/>
                </a:solidFill>
              </a:rPr>
              <a:t>September 11, 2017</a:t>
            </a:fld>
            <a:endParaRPr lang="en-US">
              <a:solidFill>
                <a:srgbClr val="004F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004F71"/>
                </a:solidFill>
              </a:rPr>
              <a:t>Enter presentation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4F71"/>
                </a:solidFill>
              </a:rPr>
              <a:pPr/>
              <a:t>‹#›</a:t>
            </a:fld>
            <a:endParaRPr lang="en-US">
              <a:solidFill>
                <a:srgbClr val="004F7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4F7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365746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5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8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90523E-8959-48F3-8BD6-BF24D4921001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67369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86AAE5-3391-4D52-AF7B-D7FAF65254E0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2011680"/>
            <a:ext cx="6858000" cy="3566160"/>
          </a:xfrm>
        </p:spPr>
        <p:txBody>
          <a:bodyPr/>
          <a:lstStyle>
            <a:lvl1pPr algn="l"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2920" y="247236"/>
            <a:ext cx="487680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08624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 Background">
    <p:bg bwMode="auto"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19D69B3-EEF5-468A-BBAD-6268A43C7A79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Enter presentation title via "insert&gt;header and footer&gt;footer" |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2011680"/>
            <a:ext cx="6858000" cy="3566160"/>
          </a:xfrm>
        </p:spPr>
        <p:txBody>
          <a:bodyPr/>
          <a:lstStyle>
            <a:lvl1pPr algn="l"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8862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02920" y="1844040"/>
            <a:ext cx="7315200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1066800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657600"/>
            <a:ext cx="484632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953000"/>
            <a:ext cx="1591196" cy="17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78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511" y="1511301"/>
            <a:ext cx="3338978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8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19" y="1454150"/>
            <a:ext cx="8229600" cy="4754880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619476-12AD-4E68-A651-629346821969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974504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ng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63040"/>
            <a:ext cx="6675120" cy="4754880"/>
          </a:xfrm>
        </p:spPr>
        <p:txBody>
          <a:bodyPr/>
          <a:lstStyle>
            <a:lvl1pPr>
              <a:spcBef>
                <a:spcPts val="1200"/>
              </a:spcBef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D4697F-78DA-4D82-9FA1-CA617AAFC98F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73016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463040"/>
            <a:ext cx="3977640" cy="475488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463040"/>
            <a:ext cx="3977640" cy="475488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2A3FEB-E0E1-4C83-9200-672304BE7505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530468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743200"/>
            <a:ext cx="3977640" cy="347472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743200"/>
            <a:ext cx="3977640" cy="347472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8033A-7D06-41CC-A049-6774140EDF3E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02920" y="1463040"/>
            <a:ext cx="8229600" cy="109728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040747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 Dark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11675" y="0"/>
            <a:ext cx="4636008" cy="6858000"/>
          </a:xfrm>
          <a:solidFill>
            <a:schemeClr val="accent5">
              <a:lumMod val="75000"/>
            </a:schemeClr>
          </a:solidFill>
        </p:spPr>
        <p:txBody>
          <a:bodyPr lIns="365760" rIns="365760" anchor="ctr" anchorCtr="1"/>
          <a:lstStyle>
            <a:lvl1pPr algn="ctr"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in this placeholder </a:t>
            </a:r>
            <a:br>
              <a:rPr lang="en-US" dirty="0"/>
            </a:br>
            <a:r>
              <a:rPr lang="en-US" dirty="0"/>
              <a:t>and “send to back” so that footer elements are not obscured. Reverse footer elements to black  if there is not sufficient contrast against the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465138"/>
            <a:ext cx="3974592" cy="914400"/>
          </a:xfrm>
        </p:spPr>
        <p:txBody>
          <a:bodyPr rIns="182880"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02920" y="1828800"/>
            <a:ext cx="3977640" cy="43891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DD3BFF-A217-4BE6-8758-F2DDFC181035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393192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60875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0796EF-39F3-4827-B22F-C715B5B0B5D6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234956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0BB691-D6E4-4BEA-A4E9-99A3EAD8884B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412741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har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2E0030-7800-480E-8B99-B2699D2AB523}" type="datetime4">
              <a:rPr lang="en-US" smtClean="0">
                <a:solidFill>
                  <a:prstClr val="white"/>
                </a:solidFill>
              </a:rPr>
              <a:t>September 11, 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presentation title via "insert&gt;header and footer&gt;footer" |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218" y="1463040"/>
            <a:ext cx="8229600" cy="731520"/>
          </a:xfr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506218" y="2286000"/>
            <a:ext cx="8229600" cy="3657600"/>
          </a:xfrm>
        </p:spPr>
        <p:txBody>
          <a:bodyPr rIns="0"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02920" y="6035040"/>
            <a:ext cx="8229600" cy="184666"/>
          </a:xfrm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52925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Architect TIMP-1 Concept Review, part 2</a:t>
            </a:r>
          </a:p>
          <a:p>
            <a:r>
              <a:rPr lang="en-US" altLang="en-US"/>
              <a:t>December 22, 2006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FFE071-211A-401E-8C20-0322269837F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Confidential</a:t>
            </a:r>
            <a:br>
              <a:rPr lang="en-US" altLang="en-US"/>
            </a:br>
            <a:r>
              <a:rPr lang="en-US" altLang="en-US"/>
              <a:t>© 2006 Abbott</a:t>
            </a:r>
          </a:p>
        </p:txBody>
      </p:sp>
    </p:spTree>
    <p:extLst>
      <p:ext uri="{BB962C8B-B14F-4D97-AF65-F5344CB8AC3E}">
        <p14:creationId xmlns:p14="http://schemas.microsoft.com/office/powerpoint/2010/main" val="262395645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62088"/>
            <a:ext cx="82296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Enter presentation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327527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25550" y="203200"/>
            <a:ext cx="7448550" cy="6286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762000" y="1336675"/>
            <a:ext cx="7442200" cy="3844925"/>
          </a:xfrm>
          <a:prstGeom prst="rect">
            <a:avLst/>
          </a:prstGeom>
        </p:spPr>
        <p:txBody>
          <a:bodyPr vert="horz" lIns="0" tIns="0" rIns="0" bIns="13716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63547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02920" y="3106738"/>
            <a:ext cx="7315200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2333308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4935538"/>
            <a:ext cx="484632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9" y="152400"/>
            <a:ext cx="1371600" cy="149569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6290" y="6428232"/>
            <a:ext cx="292608" cy="283464"/>
          </a:xfrm>
        </p:spPr>
        <p:txBody>
          <a:bodyPr/>
          <a:lstStyle/>
          <a:p>
            <a:fld id="{58DC4948-CC87-BC42-9E7F-CFDEA934A47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04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ternat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02920" y="1844040"/>
            <a:ext cx="7315200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1066800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657600"/>
            <a:ext cx="484632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953000"/>
            <a:ext cx="1591196" cy="173516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6290" y="6421305"/>
            <a:ext cx="292608" cy="283464"/>
          </a:xfrm>
        </p:spPr>
        <p:txBody>
          <a:bodyPr/>
          <a:lstStyle/>
          <a:p>
            <a:fld id="{58DC4948-CC87-BC42-9E7F-CFDEA934A47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65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62088"/>
            <a:ext cx="82296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204134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63040"/>
            <a:ext cx="6675120" cy="4754880"/>
          </a:xfrm>
        </p:spPr>
        <p:txBody>
          <a:bodyPr/>
          <a:lstStyle>
            <a:lvl1pPr>
              <a:spcBef>
                <a:spcPts val="1800"/>
              </a:spcBef>
              <a:defRPr sz="18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75463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463040"/>
            <a:ext cx="3977640" cy="4754880"/>
          </a:xfr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463040"/>
            <a:ext cx="3977640" cy="4754880"/>
          </a:xfr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518231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743200"/>
            <a:ext cx="3977640" cy="347472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743200"/>
            <a:ext cx="3977640" cy="347472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02920" y="1463040"/>
            <a:ext cx="8229600" cy="1097280"/>
          </a:xfr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764773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07992" y="0"/>
            <a:ext cx="4636008" cy="6858000"/>
          </a:xfr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600" b="0" baseline="0"/>
            </a:lvl1pPr>
          </a:lstStyle>
          <a:p>
            <a:r>
              <a:rPr lang="en-US" dirty="0"/>
              <a:t>Insert image in this placeholder and “send to back” so that footer elements are not obscured. Reverse footer elements to white if there is not sufficient contrast against the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6344"/>
            <a:ext cx="3974592" cy="914400"/>
          </a:xfrm>
        </p:spPr>
        <p:txBody>
          <a:bodyPr rIns="182880"/>
          <a:lstStyle>
            <a:lvl1pPr>
              <a:defRPr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28800"/>
            <a:ext cx="3977640" cy="43891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46888"/>
            <a:ext cx="393192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265706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42859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6628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63040"/>
            <a:ext cx="6675120" cy="4754880"/>
          </a:xfrm>
        </p:spPr>
        <p:txBody>
          <a:bodyPr/>
          <a:lstStyle>
            <a:lvl1pPr>
              <a:spcBef>
                <a:spcPts val="1800"/>
              </a:spcBef>
              <a:defRPr sz="18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September 15,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presentation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041271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1463040"/>
            <a:ext cx="8229600" cy="73152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502920" y="2286000"/>
            <a:ext cx="8229600" cy="3657600"/>
          </a:xfrm>
        </p:spPr>
        <p:txBody>
          <a:bodyPr rIns="0" anchor="ctr" anchorCtr="1"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02920" y="250825"/>
            <a:ext cx="4297680" cy="15544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02920" y="6035040"/>
            <a:ext cx="8229600" cy="365760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3348080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+ Imag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02920" y="3108960"/>
            <a:ext cx="7936992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2331720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4937760"/>
            <a:ext cx="484632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9" y="152400"/>
            <a:ext cx="1371600" cy="14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75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216065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with Image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507992" y="0"/>
            <a:ext cx="4636008" cy="6858000"/>
          </a:xfrm>
          <a:solidFill>
            <a:schemeClr val="accent5">
              <a:lumMod val="75000"/>
            </a:schemeClr>
          </a:solidFill>
        </p:spPr>
        <p:txBody>
          <a:bodyPr lIns="365760" rIns="365760" bIns="0" anchor="ctr" anchorCtr="1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in this placeholder </a:t>
            </a:r>
            <a:br>
              <a:rPr lang="en-US" dirty="0"/>
            </a:br>
            <a:r>
              <a:rPr lang="en-US" dirty="0"/>
              <a:t>and “send to back” so that footer elements are not obscured. Reverse footer elements to white if there is not sufficient contrast against the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092450"/>
            <a:ext cx="3898392" cy="837152"/>
          </a:xfrm>
        </p:spPr>
        <p:txBody>
          <a:bodyPr wrap="square" rIns="0" bIns="0" anchor="t">
            <a:spAutoFit/>
          </a:bodyPr>
          <a:lstStyle>
            <a:lvl1pPr algn="l">
              <a:lnSpc>
                <a:spcPct val="80000"/>
              </a:lnSpc>
              <a:defRPr sz="3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012642"/>
            <a:ext cx="3898392" cy="944880"/>
          </a:xfrm>
        </p:spPr>
        <p:txBody>
          <a:bodyPr rIns="0" bIns="0" anchor="b"/>
          <a:lstStyle>
            <a:lvl1pPr marL="0" indent="0">
              <a:lnSpc>
                <a:spcPct val="80000"/>
              </a:lnSpc>
              <a:buNone/>
              <a:defRPr sz="1400" b="1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625203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8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4F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4F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srgbClr val="004F71"/>
                </a:solidFill>
              </a:rPr>
              <a:pPr/>
              <a:t>‹#›</a:t>
            </a:fld>
            <a:endParaRPr lang="en-US" dirty="0">
              <a:solidFill>
                <a:srgbClr val="004F7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4F7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30051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 bwMode="auto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652558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bg bwMode="auto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4F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4F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srgbClr val="004F71"/>
                </a:solidFill>
              </a:rPr>
              <a:pPr/>
              <a:t>‹#›</a:t>
            </a:fld>
            <a:endParaRPr lang="en-US" dirty="0">
              <a:solidFill>
                <a:srgbClr val="004F7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4F7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91883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5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8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9661154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Solid Background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2011680"/>
            <a:ext cx="6858000" cy="3566160"/>
          </a:xfrm>
        </p:spPr>
        <p:txBody>
          <a:bodyPr/>
          <a:lstStyle>
            <a:lvl1pPr algn="l"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2920" y="247236"/>
            <a:ext cx="487680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879929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Image Background">
    <p:bg bwMode="auto"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2011680"/>
            <a:ext cx="6858000" cy="3566160"/>
          </a:xfrm>
        </p:spPr>
        <p:txBody>
          <a:bodyPr/>
          <a:lstStyle>
            <a:lvl1pPr algn="l"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1645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463040"/>
            <a:ext cx="3977640" cy="4754880"/>
          </a:xfr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463040"/>
            <a:ext cx="3977640" cy="4754880"/>
          </a:xfr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C55-62DC-42C3-9690-FBADEE2C8E34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presentation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3494153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_symbol_wordm_below_w_rgb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511" y="1511301"/>
            <a:ext cx="3338978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47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19" y="1454150"/>
            <a:ext cx="8229600" cy="4754880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116218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Long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63040"/>
            <a:ext cx="6675120" cy="4754880"/>
          </a:xfrm>
        </p:spPr>
        <p:txBody>
          <a:bodyPr/>
          <a:lstStyle>
            <a:lvl1pPr>
              <a:spcBef>
                <a:spcPts val="1200"/>
              </a:spcBef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234510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463040"/>
            <a:ext cx="3977640" cy="475488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463040"/>
            <a:ext cx="3977640" cy="475488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1242533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743200"/>
            <a:ext cx="3977640" cy="347472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743200"/>
            <a:ext cx="3977640" cy="347472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02920" y="1463040"/>
            <a:ext cx="8229600" cy="109728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941273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with Image Dark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11675" y="0"/>
            <a:ext cx="4636008" cy="6858000"/>
          </a:xfrm>
          <a:solidFill>
            <a:schemeClr val="accent5">
              <a:lumMod val="75000"/>
            </a:schemeClr>
          </a:solidFill>
        </p:spPr>
        <p:txBody>
          <a:bodyPr lIns="365760" rIns="365760" anchor="ctr" anchorCtr="1"/>
          <a:lstStyle>
            <a:lvl1pPr algn="ctr"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in this placeholder </a:t>
            </a:r>
            <a:br>
              <a:rPr lang="en-US" dirty="0"/>
            </a:br>
            <a:r>
              <a:rPr lang="en-US" dirty="0"/>
              <a:t>and “send to back” so that footer elements are not obscured. Reverse footer elements to black  if there is not sufficient contrast against the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465138"/>
            <a:ext cx="3974592" cy="914400"/>
          </a:xfrm>
        </p:spPr>
        <p:txBody>
          <a:bodyPr rIns="182880"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02920" y="1828800"/>
            <a:ext cx="3977640" cy="43891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393192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2316460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2446419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969084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age Char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218" y="1463040"/>
            <a:ext cx="8229600" cy="731520"/>
          </a:xfr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506218" y="2286000"/>
            <a:ext cx="8229600" cy="3657600"/>
          </a:xfrm>
        </p:spPr>
        <p:txBody>
          <a:bodyPr rIns="0"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02920" y="6035040"/>
            <a:ext cx="8229600" cy="184666"/>
          </a:xfrm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8177484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BBD_Globe_ShiningCity_Large-copy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1" b="21924"/>
          <a:stretch/>
        </p:blipFill>
        <p:spPr>
          <a:xfrm>
            <a:off x="-1" y="1382671"/>
            <a:ext cx="4871745" cy="5475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09322" y="1655147"/>
            <a:ext cx="4134678" cy="1672253"/>
          </a:xfrm>
        </p:spPr>
        <p:txBody>
          <a:bodyPr anchor="b" anchorCtr="0">
            <a:spAutoFit/>
          </a:bodyPr>
          <a:lstStyle>
            <a:lvl1pPr algn="l">
              <a:defRPr sz="4000" b="1" cap="all">
                <a:solidFill>
                  <a:srgbClr val="AF1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2575" y="3348352"/>
            <a:ext cx="3887391" cy="82391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rgbClr val="AF1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6324600"/>
            <a:ext cx="7327900" cy="298450"/>
          </a:xfrm>
          <a:prstGeom prst="rect">
            <a:avLst/>
          </a:prstGeom>
          <a:gradFill flip="none" rotWithShape="1">
            <a:gsLst>
              <a:gs pos="26000">
                <a:srgbClr val="004487"/>
              </a:gs>
              <a:gs pos="92000">
                <a:srgbClr val="2A8DBA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7" name="Picture 6" descr="Choos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8" y="6400800"/>
            <a:ext cx="2417594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4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743200"/>
            <a:ext cx="3977640" cy="347472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743200"/>
            <a:ext cx="3977640" cy="347472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94BA-7798-4A58-B6E1-CBB9745CECC2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presentation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02920" y="1463040"/>
            <a:ext cx="8229600" cy="1097280"/>
          </a:xfr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398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latin typeface="+mn-lt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02920" y="3106738"/>
            <a:ext cx="7315200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2333308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4935538"/>
            <a:ext cx="484632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9" y="152400"/>
            <a:ext cx="1371600" cy="149569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6290" y="6428232"/>
            <a:ext cx="292608" cy="283464"/>
          </a:xfrm>
        </p:spPr>
        <p:txBody>
          <a:bodyPr/>
          <a:lstStyle/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701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ternat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02920" y="1844040"/>
            <a:ext cx="7315200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1066800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latin typeface="+mn-lt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657600"/>
            <a:ext cx="484632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953000"/>
            <a:ext cx="1591196" cy="173516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6290" y="6421305"/>
            <a:ext cx="292608" cy="283464"/>
          </a:xfrm>
        </p:spPr>
        <p:txBody>
          <a:bodyPr/>
          <a:lstStyle/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0629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62088"/>
            <a:ext cx="82296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8641381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63040"/>
            <a:ext cx="6675120" cy="4754880"/>
          </a:xfrm>
        </p:spPr>
        <p:txBody>
          <a:bodyPr/>
          <a:lstStyle>
            <a:lvl1pPr>
              <a:spcBef>
                <a:spcPts val="1800"/>
              </a:spcBef>
              <a:defRPr sz="18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090231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463040"/>
            <a:ext cx="3977640" cy="4754880"/>
          </a:xfr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463040"/>
            <a:ext cx="3977640" cy="4754880"/>
          </a:xfr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1013755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743200"/>
            <a:ext cx="3977640" cy="347472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743200"/>
            <a:ext cx="3977640" cy="347472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02920" y="1463040"/>
            <a:ext cx="8229600" cy="1097280"/>
          </a:xfr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2990189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07992" y="0"/>
            <a:ext cx="4636008" cy="6858000"/>
          </a:xfr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600" b="0" baseline="0"/>
            </a:lvl1pPr>
          </a:lstStyle>
          <a:p>
            <a:r>
              <a:rPr lang="en-US" dirty="0"/>
              <a:t>Insert image in this placeholder and “send to back” so that footer elements are not obscured. Reverse footer elements to white if there is not sufficient contrast against the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6344"/>
            <a:ext cx="3974592" cy="914400"/>
          </a:xfrm>
        </p:spPr>
        <p:txBody>
          <a:bodyPr rIns="182880"/>
          <a:lstStyle>
            <a:lvl1pPr>
              <a:defRPr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28800"/>
            <a:ext cx="3977640" cy="43891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46888"/>
            <a:ext cx="393192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2867209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4354972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2330173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1463040"/>
            <a:ext cx="8229600" cy="73152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502920" y="2286000"/>
            <a:ext cx="8229600" cy="3657600"/>
          </a:xfrm>
        </p:spPr>
        <p:txBody>
          <a:bodyPr rIns="0" anchor="ctr" anchorCtr="1"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02920" y="250825"/>
            <a:ext cx="4297680" cy="15544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02920" y="6035040"/>
            <a:ext cx="8229600" cy="365760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871981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07992" y="0"/>
            <a:ext cx="4636008" cy="6858000"/>
          </a:xfr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600" b="0" baseline="0"/>
            </a:lvl1pPr>
          </a:lstStyle>
          <a:p>
            <a:r>
              <a:rPr lang="en-US" dirty="0"/>
              <a:t>Insert image in this placeholder and “send to back” so that footer elements are not obscured. Reverse footer elements to white if there is not sufficient contrast against the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6344"/>
            <a:ext cx="3974592" cy="914400"/>
          </a:xfrm>
        </p:spPr>
        <p:txBody>
          <a:bodyPr rIns="182880"/>
          <a:lstStyle>
            <a:lvl1pPr>
              <a:defRPr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28800"/>
            <a:ext cx="3977640" cy="43891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66AC-D49C-4E12-9141-5B8814042751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presentation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46888"/>
            <a:ext cx="393192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107281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+ Imag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02920" y="3108960"/>
            <a:ext cx="7936992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2331720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latin typeface="+mn-lt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4937760"/>
            <a:ext cx="484632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9" y="152400"/>
            <a:ext cx="1371600" cy="14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338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1390399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with Image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507992" y="0"/>
            <a:ext cx="4636008" cy="6858000"/>
          </a:xfrm>
          <a:solidFill>
            <a:schemeClr val="accent5">
              <a:lumMod val="75000"/>
            </a:schemeClr>
          </a:solidFill>
        </p:spPr>
        <p:txBody>
          <a:bodyPr lIns="365760" rIns="365760" bIns="0" anchor="ctr" anchorCtr="1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in this placeholder </a:t>
            </a:r>
            <a:br>
              <a:rPr lang="en-US" dirty="0"/>
            </a:br>
            <a:r>
              <a:rPr lang="en-US" dirty="0"/>
              <a:t>and “send to back” so that footer elements are not obscured. Reverse footer elements to white if there is not sufficient contrast against the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092450"/>
            <a:ext cx="3898392" cy="837152"/>
          </a:xfrm>
        </p:spPr>
        <p:txBody>
          <a:bodyPr wrap="square" rIns="0" bIns="0" anchor="t">
            <a:spAutoFit/>
          </a:bodyPr>
          <a:lstStyle>
            <a:lvl1pPr algn="l">
              <a:lnSpc>
                <a:spcPct val="80000"/>
              </a:lnSpc>
              <a:defRPr sz="3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012642"/>
            <a:ext cx="3898392" cy="944880"/>
          </a:xfrm>
        </p:spPr>
        <p:txBody>
          <a:bodyPr rIns="0" bIns="0" anchor="b"/>
          <a:lstStyle>
            <a:lvl1pPr marL="0" indent="0">
              <a:lnSpc>
                <a:spcPct val="80000"/>
              </a:lnSpc>
              <a:buNone/>
              <a:defRPr sz="1400" b="1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5380294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8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4F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4F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4F71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2997590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 bwMode="auto"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7393557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bg bwMode="auto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4F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04F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4F71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2034482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5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8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292128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Solid Background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2011680"/>
            <a:ext cx="6858000" cy="3566160"/>
          </a:xfrm>
        </p:spPr>
        <p:txBody>
          <a:bodyPr/>
          <a:lstStyle>
            <a:lvl1pPr algn="l"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latin typeface="+mn-lt"/>
              </a:rPr>
              <a:t>Proprietary and confidential — do not distribute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2920" y="247236"/>
            <a:ext cx="487680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037724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Image Background">
    <p:bg bwMode="auto"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2011680"/>
            <a:ext cx="6858000" cy="3566160"/>
          </a:xfrm>
        </p:spPr>
        <p:txBody>
          <a:bodyPr/>
          <a:lstStyle>
            <a:lvl1pPr algn="l"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latin typeface="+mn-lt"/>
              </a:rPr>
              <a:t>Proprietary and confidential — do not distribute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714720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_symbol_wordm_below_w_rgb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511" y="1511301"/>
            <a:ext cx="3338978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91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5202-8408-4C1A-BE97-774E2D69494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presentation title via "insert&gt;header and footer&gt;footer" |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4297680" cy="153888"/>
          </a:xfrm>
        </p:spPr>
        <p:txBody>
          <a:bodyPr rIns="0" bIns="0" anchor="ctr" anchorCtr="0">
            <a:noAutofit/>
          </a:bodyPr>
          <a:lstStyle>
            <a:lvl1pPr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026705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19" y="1454150"/>
            <a:ext cx="8229600" cy="4754880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6213357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Long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63040"/>
            <a:ext cx="6675120" cy="4754880"/>
          </a:xfrm>
        </p:spPr>
        <p:txBody>
          <a:bodyPr/>
          <a:lstStyle>
            <a:lvl1pPr>
              <a:spcBef>
                <a:spcPts val="1200"/>
              </a:spcBef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5470161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463040"/>
            <a:ext cx="3977640" cy="475488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463040"/>
            <a:ext cx="3977640" cy="475488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0865624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743200"/>
            <a:ext cx="3977640" cy="347472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743200"/>
            <a:ext cx="3977640" cy="347472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02920" y="1463040"/>
            <a:ext cx="8229600" cy="109728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201207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with Image Dark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11675" y="0"/>
            <a:ext cx="4636008" cy="6858000"/>
          </a:xfrm>
          <a:solidFill>
            <a:schemeClr val="accent5">
              <a:lumMod val="75000"/>
            </a:schemeClr>
          </a:solidFill>
        </p:spPr>
        <p:txBody>
          <a:bodyPr lIns="365760" rIns="365760" anchor="ctr" anchorCtr="1"/>
          <a:lstStyle>
            <a:lvl1pPr algn="ctr"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in this placeholder </a:t>
            </a:r>
            <a:br>
              <a:rPr lang="en-US" dirty="0"/>
            </a:br>
            <a:r>
              <a:rPr lang="en-US" dirty="0"/>
              <a:t>and “send to back” so that footer elements are not obscured. Reverse footer elements to black  if there is not sufficient contrast against the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465138"/>
            <a:ext cx="3974592" cy="914400"/>
          </a:xfrm>
        </p:spPr>
        <p:txBody>
          <a:bodyPr rIns="182880"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02920" y="1828800"/>
            <a:ext cx="3977640" cy="43891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02920" y="250825"/>
            <a:ext cx="393192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3295451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2541240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197211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age Char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C4948-CC87-BC42-9E7F-CFDEA934A4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218" y="1463040"/>
            <a:ext cx="8229600" cy="731520"/>
          </a:xfr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506218" y="2286000"/>
            <a:ext cx="8229600" cy="3657600"/>
          </a:xfrm>
        </p:spPr>
        <p:txBody>
          <a:bodyPr rIns="0"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" y="250825"/>
            <a:ext cx="4297680" cy="153888"/>
          </a:xfrm>
        </p:spPr>
        <p:txBody>
          <a:bodyPr rIns="0" bIns="0" anchor="ctr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02920" y="6035040"/>
            <a:ext cx="8229600" cy="184666"/>
          </a:xfrm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9347533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BBD_Globe_ShiningCity_Large-copy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1" b="21924"/>
          <a:stretch/>
        </p:blipFill>
        <p:spPr>
          <a:xfrm>
            <a:off x="-1" y="1382671"/>
            <a:ext cx="4871745" cy="5475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09322" y="1655147"/>
            <a:ext cx="4134678" cy="1672253"/>
          </a:xfrm>
        </p:spPr>
        <p:txBody>
          <a:bodyPr anchor="b" anchorCtr="0">
            <a:spAutoFit/>
          </a:bodyPr>
          <a:lstStyle>
            <a:lvl1pPr algn="l">
              <a:defRPr sz="4000" b="1" cap="all">
                <a:solidFill>
                  <a:srgbClr val="AF1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2575" y="3348352"/>
            <a:ext cx="3887391" cy="82391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rgbClr val="AF1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6324600"/>
            <a:ext cx="7327900" cy="298450"/>
          </a:xfrm>
          <a:prstGeom prst="rect">
            <a:avLst/>
          </a:prstGeom>
          <a:gradFill flip="none" rotWithShape="1">
            <a:gsLst>
              <a:gs pos="26000">
                <a:srgbClr val="004487"/>
              </a:gs>
              <a:gs pos="92000">
                <a:srgbClr val="2A8DBA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7" name="Picture 6" descr="Choos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8" y="6400800"/>
            <a:ext cx="2417594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7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7A28-7EA6-4749-B16F-82AD1E820736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presentation title via "insert&gt;header and footer&gt;footer" |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3624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465138"/>
            <a:ext cx="8229600" cy="914400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63040"/>
            <a:ext cx="8229600" cy="47548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173" y="6356350"/>
            <a:ext cx="118872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900">
                <a:solidFill>
                  <a:schemeClr val="tx1"/>
                </a:solidFill>
                <a:latin typeface="+mj-lt"/>
                <a:cs typeface="Calirb"/>
              </a:defRPr>
            </a:lvl1pPr>
          </a:lstStyle>
          <a:p>
            <a:fld id="{BFCD1E1D-10B7-4DDF-A806-FB244E71EF82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14471" y="6356350"/>
            <a:ext cx="44805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9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Enter presentation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6290" y="6428232"/>
            <a:ext cx="292608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900" b="1">
                <a:solidFill>
                  <a:schemeClr val="tx1"/>
                </a:solidFill>
                <a:latin typeface="+mj-lt"/>
                <a:cs typeface="Calibri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829" r:id="rId29"/>
    <p:sldLayoutId id="2147483830" r:id="rId30"/>
  </p:sldLayoutIdLst>
  <p:hf hdr="0" ft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8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spcBef>
          <a:spcPts val="6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465138"/>
            <a:ext cx="8229600" cy="914400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63040"/>
            <a:ext cx="8229600" cy="47548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173" y="6356350"/>
            <a:ext cx="118872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900">
                <a:solidFill>
                  <a:schemeClr val="tx1"/>
                </a:solidFill>
                <a:latin typeface="+mj-lt"/>
                <a:cs typeface="Calirb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14471" y="6356350"/>
            <a:ext cx="44805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9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6290" y="6428232"/>
            <a:ext cx="292608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900" b="1">
                <a:solidFill>
                  <a:schemeClr val="tx1"/>
                </a:solidFill>
                <a:latin typeface="+mj-lt"/>
                <a:cs typeface="Calibri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7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8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spcBef>
          <a:spcPts val="6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465138"/>
            <a:ext cx="8229600" cy="914400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63040"/>
            <a:ext cx="8229600" cy="47548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173" y="6356350"/>
            <a:ext cx="118872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900">
                <a:solidFill>
                  <a:schemeClr val="tx1"/>
                </a:solidFill>
                <a:latin typeface="+mj-lt"/>
                <a:cs typeface="Calirb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14471" y="6356350"/>
            <a:ext cx="44805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9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6290" y="6428232"/>
            <a:ext cx="292608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900" b="1">
                <a:solidFill>
                  <a:schemeClr val="tx1"/>
                </a:solidFill>
                <a:latin typeface="+mj-lt"/>
                <a:cs typeface="Calibri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5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6" r:id="rId23"/>
    <p:sldLayoutId id="2147483797" r:id="rId24"/>
    <p:sldLayoutId id="2147483798" r:id="rId25"/>
    <p:sldLayoutId id="2147483799" r:id="rId26"/>
    <p:sldLayoutId id="2147483800" r:id="rId27"/>
    <p:sldLayoutId id="2147483801" r:id="rId28"/>
    <p:sldLayoutId id="2147483802" r:id="rId29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8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spcBef>
          <a:spcPts val="8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spcBef>
          <a:spcPts val="6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" y="2057400"/>
            <a:ext cx="8107680" cy="1645920"/>
          </a:xfrm>
        </p:spPr>
        <p:txBody>
          <a:bodyPr/>
          <a:lstStyle/>
          <a:p>
            <a:r>
              <a:rPr lang="en-US" sz="3600" dirty="0"/>
              <a:t>Experiences &amp; insights on partnering in biomarker discovery towards clinical translation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4419600"/>
            <a:ext cx="8229600" cy="1524000"/>
          </a:xfrm>
        </p:spPr>
        <p:txBody>
          <a:bodyPr/>
          <a:lstStyle/>
          <a:p>
            <a:r>
              <a:rPr lang="en-US" dirty="0"/>
              <a:t>32</a:t>
            </a:r>
            <a:r>
              <a:rPr lang="en-US" baseline="30000" dirty="0"/>
              <a:t>nd</a:t>
            </a:r>
            <a:r>
              <a:rPr lang="en-US" dirty="0"/>
              <a:t> EDRN Steering Committee Meeting, September 12-14, 2017, Seattle, Washington</a:t>
            </a:r>
          </a:p>
          <a:p>
            <a:r>
              <a:rPr lang="en-US" dirty="0"/>
              <a:t>“Public Private Partnerships” session with Lynn </a:t>
            </a:r>
            <a:r>
              <a:rPr lang="en-US" dirty="0" err="1"/>
              <a:t>Sorbara</a:t>
            </a:r>
            <a:endParaRPr lang="en-US" dirty="0"/>
          </a:p>
          <a:p>
            <a:r>
              <a:rPr lang="en-US" dirty="0"/>
              <a:t>Invited presenter: Gerard Davis, Ph.D.; Abbott Laboratories; Core Lab R&amp;D; Oncology &amp; </a:t>
            </a:r>
            <a:r>
              <a:rPr lang="en-US" dirty="0" err="1"/>
              <a:t>CDx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53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 txBox="1">
            <a:spLocks noChangeAspect="1" noChangeArrowheads="1"/>
          </p:cNvSpPr>
          <p:nvPr/>
        </p:nvSpPr>
        <p:spPr>
          <a:xfrm>
            <a:off x="152400" y="325213"/>
            <a:ext cx="7301083" cy="6619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ea typeface="SimSun" pitchFamily="2" charset="-122"/>
              </a:rPr>
              <a:t>Danish endoscopy II trial </a:t>
            </a:r>
          </a:p>
          <a:p>
            <a:r>
              <a:rPr lang="en-US" altLang="zh-CN" sz="2400" b="0" dirty="0">
                <a:ea typeface="SimSun" pitchFamily="2" charset="-122"/>
              </a:rPr>
              <a:t>Further panel development efforts</a:t>
            </a: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21976" r="35997" b="37839"/>
          <a:stretch>
            <a:fillRect/>
          </a:stretch>
        </p:blipFill>
        <p:spPr bwMode="auto">
          <a:xfrm>
            <a:off x="7315200" y="0"/>
            <a:ext cx="18288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95570"/>
                  </a:outerShdw>
                </a:effectLst>
              </a14:hiddenEffects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18134" r="80910" b="71190"/>
          <a:stretch>
            <a:fillRect/>
          </a:stretch>
        </p:blipFill>
        <p:spPr bwMode="auto">
          <a:xfrm>
            <a:off x="7912100" y="854869"/>
            <a:ext cx="77470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7403" y="1828800"/>
            <a:ext cx="3744913" cy="30239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u="sng" dirty="0">
                <a:solidFill>
                  <a:srgbClr val="002060"/>
                </a:solidFill>
              </a:rPr>
              <a:t>Endoscopy II Clinical Trial </a:t>
            </a:r>
            <a:r>
              <a:rPr lang="en-US" sz="1200" u="sng" dirty="0">
                <a:solidFill>
                  <a:srgbClr val="002060"/>
                </a:solidFill>
              </a:rPr>
              <a:t>(n=4698)</a:t>
            </a:r>
          </a:p>
          <a:p>
            <a:pPr>
              <a:defRPr/>
            </a:pPr>
            <a:endParaRPr lang="en-US" sz="105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1050" dirty="0">
                <a:solidFill>
                  <a:srgbClr val="002060"/>
                </a:solidFill>
              </a:rPr>
              <a:t>- Symptomatic population with no prior colorectal screening</a:t>
            </a:r>
          </a:p>
          <a:p>
            <a:pPr>
              <a:defRPr/>
            </a:pPr>
            <a:r>
              <a:rPr lang="en-US" sz="1050" dirty="0">
                <a:solidFill>
                  <a:srgbClr val="002060"/>
                </a:solidFill>
              </a:rPr>
              <a:t>- PI: Prof. Hans J. Nielsen at </a:t>
            </a:r>
            <a:r>
              <a:rPr lang="en-US" sz="1050" dirty="0" err="1">
                <a:solidFill>
                  <a:srgbClr val="002060"/>
                </a:solidFill>
              </a:rPr>
              <a:t>Hvidovre</a:t>
            </a:r>
            <a:r>
              <a:rPr lang="en-US" sz="1050" dirty="0">
                <a:solidFill>
                  <a:srgbClr val="002060"/>
                </a:solidFill>
              </a:rPr>
              <a:t> Hospital (Denmark)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200" b="1" dirty="0"/>
          </a:p>
          <a:p>
            <a:pPr>
              <a:defRPr/>
            </a:pPr>
            <a:r>
              <a:rPr lang="en-US" sz="1200" b="1" dirty="0">
                <a:solidFill>
                  <a:srgbClr val="0797D7"/>
                </a:solidFill>
              </a:rPr>
              <a:t>Non-Disease Group (control):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3320 with no high risk adenomas or CRC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290 low risk adenomas</a:t>
            </a:r>
          </a:p>
          <a:p>
            <a:pPr lvl="1">
              <a:defRPr/>
            </a:pPr>
            <a:endParaRPr lang="en-US" sz="1200" dirty="0"/>
          </a:p>
          <a:p>
            <a:pPr>
              <a:defRPr/>
            </a:pPr>
            <a:r>
              <a:rPr lang="en-US" sz="1200" b="1" dirty="0">
                <a:solidFill>
                  <a:srgbClr val="0797D7"/>
                </a:solidFill>
              </a:rPr>
              <a:t>Disease Group: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399 high risk adenomas*</a:t>
            </a:r>
          </a:p>
          <a:p>
            <a:pPr lvl="1">
              <a:defRPr/>
            </a:pPr>
            <a:r>
              <a:rPr lang="en-US" altLang="ja-JP" sz="1200" b="1" dirty="0">
                <a:latin typeface="Arial" pitchFamily="34" charset="0"/>
              </a:rPr>
              <a:t>	</a:t>
            </a:r>
            <a:r>
              <a:rPr lang="en-US" altLang="ja-JP" sz="900" b="1" dirty="0">
                <a:latin typeface="Arial" pitchFamily="34" charset="0"/>
              </a:rPr>
              <a:t>* </a:t>
            </a:r>
            <a:r>
              <a:rPr lang="en-US" altLang="ja-JP" sz="900" u="sng" dirty="0">
                <a:latin typeface="Arial" pitchFamily="34" charset="0"/>
              </a:rPr>
              <a:t>&gt;</a:t>
            </a:r>
            <a:r>
              <a:rPr lang="en-US" altLang="ja-JP" sz="900" dirty="0">
                <a:latin typeface="Arial" pitchFamily="34" charset="0"/>
              </a:rPr>
              <a:t>1 cm, </a:t>
            </a:r>
            <a:r>
              <a:rPr lang="en-US" altLang="ja-JP" sz="900" u="sng" dirty="0">
                <a:latin typeface="Arial" pitchFamily="34" charset="0"/>
              </a:rPr>
              <a:t>&gt;</a:t>
            </a:r>
            <a:r>
              <a:rPr lang="en-US" altLang="ja-JP" sz="900" dirty="0">
                <a:latin typeface="Arial" pitchFamily="34" charset="0"/>
              </a:rPr>
              <a:t>3 adenomas, villous elements, </a:t>
            </a:r>
            <a:r>
              <a:rPr lang="en-US" altLang="ja-JP" sz="900" b="1" dirty="0">
                <a:latin typeface="Arial" pitchFamily="34" charset="0"/>
              </a:rPr>
              <a:t>or</a:t>
            </a:r>
            <a:r>
              <a:rPr lang="en-US" altLang="ja-JP" sz="900" dirty="0">
                <a:latin typeface="Arial" pitchFamily="34" charset="0"/>
              </a:rPr>
              <a:t> high 	grade neoplasia </a:t>
            </a:r>
            <a:endParaRPr lang="en-US" sz="900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512 CRC with &gt;50% early stages’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177 “Other cancers (separate)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3889231" y="1895314"/>
            <a:ext cx="5330969" cy="145886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371600" indent="-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8288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286000" indent="-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457200" lvl="1" indent="0" defTabSz="91440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2060"/>
                </a:solidFill>
                <a:latin typeface="Arial" pitchFamily="34" charset="0"/>
              </a:rPr>
              <a:t>Markers selected for initial assessment:</a:t>
            </a:r>
          </a:p>
          <a:p>
            <a:pPr lvl="2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zh-CN" sz="1400" dirty="0">
                <a:solidFill>
                  <a:srgbClr val="002060"/>
                </a:solidFill>
                <a:latin typeface="Arial" pitchFamily="34" charset="0"/>
              </a:rPr>
              <a:t>CEA, CA19-9, </a:t>
            </a:r>
            <a:r>
              <a:rPr lang="en-US" altLang="zh-CN" sz="1400" dirty="0" err="1">
                <a:solidFill>
                  <a:srgbClr val="002060"/>
                </a:solidFill>
                <a:latin typeface="Arial" pitchFamily="34" charset="0"/>
              </a:rPr>
              <a:t>Cyfra</a:t>
            </a:r>
            <a:r>
              <a:rPr lang="en-US" altLang="zh-CN" sz="1400" dirty="0">
                <a:solidFill>
                  <a:srgbClr val="002060"/>
                </a:solidFill>
                <a:latin typeface="Arial" pitchFamily="34" charset="0"/>
              </a:rPr>
              <a:t> 21-1, AFP</a:t>
            </a:r>
          </a:p>
          <a:p>
            <a:pPr lvl="2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zh-CN" sz="1400" dirty="0">
                <a:solidFill>
                  <a:srgbClr val="002060"/>
                </a:solidFill>
                <a:latin typeface="Arial" pitchFamily="34" charset="0"/>
              </a:rPr>
              <a:t>Galectin-3, Ferritin, CRP, TIMP-1</a:t>
            </a:r>
          </a:p>
          <a:p>
            <a:pPr lvl="2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US" altLang="zh-CN" sz="1400" dirty="0">
              <a:solidFill>
                <a:srgbClr val="002060"/>
              </a:solidFill>
              <a:latin typeface="Arial" pitchFamily="34" charset="0"/>
            </a:endParaRPr>
          </a:p>
          <a:p>
            <a:pPr lvl="2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zh-CN" sz="1400" dirty="0">
                <a:solidFill>
                  <a:srgbClr val="002060"/>
                </a:solidFill>
                <a:latin typeface="Arial" pitchFamily="34" charset="0"/>
              </a:rPr>
              <a:t>Platform: Abbott ARCHITECT</a:t>
            </a:r>
          </a:p>
        </p:txBody>
      </p:sp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3" t="43289" r="51724" b="33794"/>
          <a:stretch>
            <a:fillRect/>
          </a:stretch>
        </p:blipFill>
        <p:spPr bwMode="auto">
          <a:xfrm>
            <a:off x="4762432" y="3544682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4" t="45723" r="28671" b="34912"/>
          <a:stretch>
            <a:fillRect/>
          </a:stretch>
        </p:blipFill>
        <p:spPr bwMode="auto">
          <a:xfrm>
            <a:off x="5564120" y="3658982"/>
            <a:ext cx="6858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6" t="30849" r="2083" b="50041"/>
          <a:stretch>
            <a:fillRect/>
          </a:stretch>
        </p:blipFill>
        <p:spPr bwMode="auto">
          <a:xfrm>
            <a:off x="6493240" y="3582782"/>
            <a:ext cx="54133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5" r="82568" b="25546"/>
          <a:stretch>
            <a:fillRect/>
          </a:stretch>
        </p:blipFill>
        <p:spPr bwMode="auto">
          <a:xfrm>
            <a:off x="7464072" y="3695495"/>
            <a:ext cx="381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59410" r="74139" b="19370"/>
          <a:stretch>
            <a:fillRect/>
          </a:stretch>
        </p:blipFill>
        <p:spPr bwMode="auto">
          <a:xfrm>
            <a:off x="4651375" y="4244478"/>
            <a:ext cx="728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6" r="81061" b="44269"/>
          <a:stretch>
            <a:fillRect/>
          </a:stretch>
        </p:blipFill>
        <p:spPr bwMode="auto">
          <a:xfrm>
            <a:off x="5641975" y="4244478"/>
            <a:ext cx="5318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2" t="35202" r="5667" b="47252"/>
          <a:stretch>
            <a:fillRect/>
          </a:stretch>
        </p:blipFill>
        <p:spPr bwMode="auto">
          <a:xfrm>
            <a:off x="6480175" y="4263528"/>
            <a:ext cx="533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35628" r="49123" b="15790"/>
          <a:stretch>
            <a:fillRect/>
          </a:stretch>
        </p:blipFill>
        <p:spPr bwMode="auto">
          <a:xfrm>
            <a:off x="7318375" y="4325441"/>
            <a:ext cx="6699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4297136" y="1828800"/>
            <a:ext cx="4678135" cy="311476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45918" r="47955" b="16930"/>
          <a:stretch/>
        </p:blipFill>
        <p:spPr bwMode="auto">
          <a:xfrm>
            <a:off x="7323364" y="5864087"/>
            <a:ext cx="1828800" cy="9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6" t="42437" r="50000" b="9472"/>
          <a:stretch/>
        </p:blipFill>
        <p:spPr bwMode="auto">
          <a:xfrm>
            <a:off x="3240242" y="5893338"/>
            <a:ext cx="1363311" cy="97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0" y="6416675"/>
            <a:ext cx="1188720" cy="365125"/>
          </a:xfrm>
        </p:spPr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98336"/>
            <a:ext cx="292608" cy="283464"/>
          </a:xfrm>
        </p:spPr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64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2" t="29789" r="41428" b="40192"/>
          <a:stretch/>
        </p:blipFill>
        <p:spPr bwMode="auto">
          <a:xfrm>
            <a:off x="395118" y="884188"/>
            <a:ext cx="7453277" cy="37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/>
          <p:cNvSpPr txBox="1">
            <a:spLocks noChangeAspect="1" noChangeArrowheads="1"/>
          </p:cNvSpPr>
          <p:nvPr/>
        </p:nvSpPr>
        <p:spPr>
          <a:xfrm>
            <a:off x="395118" y="252413"/>
            <a:ext cx="8234532" cy="4333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ea typeface="SimSun" pitchFamily="2" charset="-122"/>
              </a:rPr>
              <a:t>Pilot CRC panel: clinical performance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692828"/>
            <a:ext cx="8008957" cy="16317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509080" y="4646474"/>
            <a:ext cx="7804677" cy="17543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rgbClr val="0070C0"/>
                </a:solidFill>
                <a:latin typeface="Arial" pitchFamily="34" charset="0"/>
              </a:rPr>
              <a:t>Discrimination of Non-disease/Control vs. Cancer: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rgbClr val="0070C0"/>
                </a:solidFill>
                <a:latin typeface="Arial" pitchFamily="34" charset="0"/>
              </a:rPr>
              <a:t>CRC +/- High Risk Adenomas vs. All others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rgbClr val="0070C0"/>
                </a:solidFill>
                <a:latin typeface="Arial" pitchFamily="34" charset="0"/>
              </a:rPr>
              <a:t>4 marker panel/algorithm similar performance as 8 markers (not shown)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1800" b="1" dirty="0">
                <a:solidFill>
                  <a:srgbClr val="FF0000"/>
                </a:solidFill>
                <a:latin typeface="Arial" pitchFamily="34" charset="0"/>
              </a:rPr>
              <a:t>Top markers/features: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</a:rPr>
              <a:t>age, gender, CEA, </a:t>
            </a:r>
            <a:r>
              <a:rPr lang="en-US" altLang="en-US" sz="1800" dirty="0" err="1">
                <a:solidFill>
                  <a:srgbClr val="FF0000"/>
                </a:solidFill>
                <a:latin typeface="Arial" pitchFamily="34" charset="0"/>
              </a:rPr>
              <a:t>Cyfra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</a:rPr>
              <a:t> 21-1, </a:t>
            </a:r>
            <a:r>
              <a:rPr lang="en-US" altLang="en-US" sz="1800" dirty="0" err="1">
                <a:solidFill>
                  <a:srgbClr val="FF0000"/>
                </a:solidFill>
                <a:latin typeface="Arial" pitchFamily="34" charset="0"/>
              </a:rPr>
              <a:t>hs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</a:rPr>
              <a:t>-CRP, ferritin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574173" y="6356350"/>
            <a:ext cx="1188720" cy="365125"/>
          </a:xfrm>
        </p:spPr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6290" y="6428232"/>
            <a:ext cx="292608" cy="283464"/>
          </a:xfrm>
        </p:spPr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42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88681" cy="457200"/>
          </a:xfrm>
        </p:spPr>
        <p:txBody>
          <a:bodyPr/>
          <a:lstStyle/>
          <a:p>
            <a:r>
              <a:rPr lang="en-US" dirty="0"/>
              <a:t>Pilot Biomarker Panels including Gal3-Ligand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386" t="16911" r="20768" b="14034"/>
          <a:stretch/>
        </p:blipFill>
        <p:spPr>
          <a:xfrm>
            <a:off x="228601" y="609600"/>
            <a:ext cx="7293431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431" t="21226" r="10262" b="66834"/>
          <a:stretch/>
        </p:blipFill>
        <p:spPr>
          <a:xfrm>
            <a:off x="228600" y="5791200"/>
            <a:ext cx="792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60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849880"/>
            <a:ext cx="8229600" cy="1645920"/>
          </a:xfrm>
        </p:spPr>
        <p:txBody>
          <a:bodyPr/>
          <a:lstStyle/>
          <a:p>
            <a:r>
              <a:rPr lang="en-US" i="1" dirty="0"/>
              <a:t>HCC Collaborations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4F71"/>
                </a:solidFill>
              </a:rPr>
              <a:pPr/>
              <a:t>13</a:t>
            </a:fld>
            <a:endParaRPr lang="en-US">
              <a:solidFill>
                <a:srgbClr val="004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47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955280" cy="457200"/>
          </a:xfrm>
        </p:spPr>
        <p:txBody>
          <a:bodyPr/>
          <a:lstStyle/>
          <a:p>
            <a:r>
              <a:rPr lang="en-US" dirty="0"/>
              <a:t>Clinical Discrimination:</a:t>
            </a:r>
            <a:br>
              <a:rPr lang="en-US" dirty="0"/>
            </a:br>
            <a:r>
              <a:rPr lang="en-US" b="0" dirty="0"/>
              <a:t>advanced liver disease &amp; liver cancer (HCC)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" y="5650468"/>
            <a:ext cx="816008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Objective: </a:t>
            </a:r>
            <a:r>
              <a:rPr lang="en-US" dirty="0">
                <a:latin typeface="Georgia" panose="02040502050405020303" pitchFamily="18" charset="0"/>
              </a:rPr>
              <a:t>Detection of HCC in patients with advanced liver diseases.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6320135"/>
            <a:ext cx="69809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Georgia" panose="02040502050405020303" pitchFamily="18" charset="0"/>
              </a:rPr>
              <a:t>Reference: https://www.google.com/search?q=picture+of+liver+disease+progression+to+cancer&amp;safe=active&amp;tbm=isch&amp;tbo=u&amp;source=univ&amp;sa=X&amp;ved=0ahUKEwjii5TqmY7WAhXnNJoKHeZRARsQsAQIQQ&amp;biw=1920&amp;bih=912#imgrc=tOppqp8-v-78kM:&amp;spf=1504805895386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698" t="32963" r="43227" b="20060"/>
          <a:stretch/>
        </p:blipFill>
        <p:spPr>
          <a:xfrm>
            <a:off x="315794" y="1143000"/>
            <a:ext cx="8523406" cy="4419600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 rot="18231218">
            <a:off x="6835240" y="3475769"/>
            <a:ext cx="304800" cy="2126384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91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45813" cy="457200"/>
          </a:xfrm>
        </p:spPr>
        <p:txBody>
          <a:bodyPr/>
          <a:lstStyle/>
          <a:p>
            <a:r>
              <a:rPr lang="en-US" dirty="0"/>
              <a:t>JHMI cohort: Developing a pilot panel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5534025" cy="5457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431" t="14968" r="32113" b="40313"/>
          <a:stretch/>
        </p:blipFill>
        <p:spPr>
          <a:xfrm>
            <a:off x="4431013" y="2057399"/>
            <a:ext cx="4495800" cy="2362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0536" t="11673" r="14285" b="73491"/>
          <a:stretch/>
        </p:blipFill>
        <p:spPr>
          <a:xfrm>
            <a:off x="0" y="6098358"/>
            <a:ext cx="5562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22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15866" t="10115" r="54968" b="4216"/>
          <a:stretch/>
        </p:blipFill>
        <p:spPr bwMode="auto">
          <a:xfrm>
            <a:off x="76200" y="304800"/>
            <a:ext cx="5857875" cy="5843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1430" t="58245" r="37358" b="5691"/>
          <a:stretch/>
        </p:blipFill>
        <p:spPr>
          <a:xfrm>
            <a:off x="4267200" y="2209800"/>
            <a:ext cx="4785922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53090"/>
            <a:ext cx="91440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AFP and PIVKA-II for Early Detection of Hepatocellular Carcinoma: A Retrospective Case-Control Study. Lori J. Sokoll</a:t>
            </a:r>
            <a:r>
              <a:rPr lang="en-US" sz="1000" baseline="30000" dirty="0"/>
              <a:t>1</a:t>
            </a:r>
            <a:r>
              <a:rPr lang="en-US" sz="1000" dirty="0"/>
              <a:t>, Philip M. Hemken</a:t>
            </a:r>
            <a:r>
              <a:rPr lang="en-US" sz="1000" baseline="30000" dirty="0"/>
              <a:t>2</a:t>
            </a:r>
            <a:r>
              <a:rPr lang="en-US" sz="1000" dirty="0"/>
              <a:t>, Xiaoqing Yang</a:t>
            </a:r>
            <a:r>
              <a:rPr lang="en-US" sz="1000" baseline="30000" dirty="0"/>
              <a:t>2</a:t>
            </a:r>
            <a:r>
              <a:rPr lang="en-US" sz="1000" dirty="0"/>
              <a:t>, </a:t>
            </a:r>
            <a:r>
              <a:rPr lang="en-US" sz="1000" dirty="0" err="1"/>
              <a:t>Jianliang</a:t>
            </a:r>
            <a:r>
              <a:rPr lang="en-US" sz="1000" dirty="0"/>
              <a:t> Dai</a:t>
            </a:r>
            <a:r>
              <a:rPr lang="en-US" sz="1000" baseline="30000" dirty="0"/>
              <a:t>3</a:t>
            </a:r>
            <a:r>
              <a:rPr lang="en-US" sz="1000" dirty="0"/>
              <a:t>, Debra Elliott</a:t>
            </a:r>
            <a:r>
              <a:rPr lang="en-US" sz="1000" baseline="30000" dirty="0"/>
              <a:t>1</a:t>
            </a:r>
            <a:r>
              <a:rPr lang="en-US" sz="1000" dirty="0"/>
              <a:t>, Susan H. Gawel</a:t>
            </a:r>
            <a:r>
              <a:rPr lang="en-US" sz="1000" baseline="30000" dirty="0"/>
              <a:t>2</a:t>
            </a:r>
            <a:r>
              <a:rPr lang="en-US" sz="1000" dirty="0"/>
              <a:t>, Michael Lucht</a:t>
            </a:r>
            <a:r>
              <a:rPr lang="en-US" sz="1000" baseline="30000" dirty="0"/>
              <a:t>2</a:t>
            </a:r>
            <a:r>
              <a:rPr lang="en-US" sz="1000" dirty="0"/>
              <a:t>, </a:t>
            </a:r>
            <a:r>
              <a:rPr lang="en-US" sz="1000" dirty="0" err="1"/>
              <a:t>Ziding</a:t>
            </a:r>
            <a:r>
              <a:rPr lang="en-US" sz="1000" dirty="0"/>
              <a:t> Feng</a:t>
            </a:r>
            <a:r>
              <a:rPr lang="en-US" sz="1000" baseline="30000" dirty="0"/>
              <a:t>3</a:t>
            </a:r>
            <a:r>
              <a:rPr lang="en-US" sz="1000" dirty="0"/>
              <a:t>, Jorge A. Marrero</a:t>
            </a:r>
            <a:r>
              <a:rPr lang="en-US" sz="1000" baseline="30000" dirty="0"/>
              <a:t>4</a:t>
            </a:r>
            <a:r>
              <a:rPr lang="en-US" sz="1000" dirty="0"/>
              <a:t>, </a:t>
            </a:r>
            <a:r>
              <a:rPr lang="en-US" sz="1000" dirty="0" err="1"/>
              <a:t>Sudhir</a:t>
            </a:r>
            <a:r>
              <a:rPr lang="en-US" sz="1000" dirty="0"/>
              <a:t> Srivastava</a:t>
            </a:r>
            <a:r>
              <a:rPr lang="en-US" sz="1000" baseline="30000" dirty="0"/>
              <a:t>5</a:t>
            </a:r>
            <a:r>
              <a:rPr lang="en-US" sz="1000" dirty="0"/>
              <a:t>,Daniel W. Chan</a:t>
            </a:r>
            <a:r>
              <a:rPr lang="en-US" sz="1000" baseline="30000" dirty="0"/>
              <a:t>1</a:t>
            </a:r>
            <a:r>
              <a:rPr lang="en-US" sz="1000" dirty="0"/>
              <a:t>, Gerard J. Davis</a:t>
            </a:r>
            <a:r>
              <a:rPr lang="en-US" sz="1000" baseline="30000" dirty="0"/>
              <a:t>2</a:t>
            </a:r>
            <a:endParaRPr lang="en-US" sz="1000" dirty="0">
              <a:latin typeface="Georgia" panose="020405020504050203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94098" cy="457200"/>
          </a:xfrm>
        </p:spPr>
        <p:txBody>
          <a:bodyPr/>
          <a:lstStyle/>
          <a:p>
            <a:r>
              <a:rPr lang="en-US" dirty="0"/>
              <a:t>EDRN cohort: assessing the pilot panel</a:t>
            </a:r>
          </a:p>
        </p:txBody>
      </p:sp>
    </p:spTree>
    <p:extLst>
      <p:ext uri="{BB962C8B-B14F-4D97-AF65-F5344CB8AC3E}">
        <p14:creationId xmlns:p14="http://schemas.microsoft.com/office/powerpoint/2010/main" val="64745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849880"/>
            <a:ext cx="8229600" cy="1645920"/>
          </a:xfrm>
        </p:spPr>
        <p:txBody>
          <a:bodyPr/>
          <a:lstStyle/>
          <a:p>
            <a:r>
              <a:rPr lang="en-US" i="1" dirty="0"/>
              <a:t>Biologics &amp; assay considerations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4F71"/>
                </a:solidFill>
              </a:rPr>
              <a:pPr/>
              <a:t>17</a:t>
            </a:fld>
            <a:endParaRPr lang="en-US">
              <a:solidFill>
                <a:srgbClr val="004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2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533400" y="238825"/>
            <a:ext cx="8077200" cy="628651"/>
          </a:xfrm>
        </p:spPr>
        <p:txBody>
          <a:bodyPr>
            <a:normAutofit/>
          </a:bodyPr>
          <a:lstStyle/>
          <a:p>
            <a:r>
              <a:rPr lang="en-US" dirty="0"/>
              <a:t>Biologics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530436" cy="49846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tabLst>
                <a:tab pos="4457700" algn="l"/>
                <a:tab pos="7543800" algn="l"/>
              </a:tabLst>
              <a:defRPr/>
            </a:pPr>
            <a:r>
              <a:rPr lang="en-US" dirty="0"/>
              <a:t>Strong capabilities for developing targeted and novel biologic reagents (monoclonal antibodies, recombinant antigens, recombinant </a:t>
            </a:r>
            <a:r>
              <a:rPr lang="en-US" dirty="0" err="1"/>
              <a:t>Fabs</a:t>
            </a:r>
            <a:r>
              <a:rPr lang="en-US" dirty="0"/>
              <a:t>, etc.)</a:t>
            </a:r>
          </a:p>
          <a:p>
            <a:pPr>
              <a:buFont typeface="Wingdings" panose="05000000000000000000" pitchFamily="2" charset="2"/>
              <a:buChar char="ü"/>
              <a:tabLst>
                <a:tab pos="4457700" algn="l"/>
                <a:tab pos="7543800" algn="l"/>
              </a:tabLst>
              <a:defRPr/>
            </a:pPr>
            <a:r>
              <a:rPr lang="en-US" sz="1800" dirty="0"/>
              <a:t> </a:t>
            </a:r>
            <a:r>
              <a:rPr lang="en-US" sz="1600" dirty="0"/>
              <a:t>Broad competencies for </a:t>
            </a:r>
            <a:r>
              <a:rPr lang="en-US" sz="1600" dirty="0" err="1"/>
              <a:t>hybridoma</a:t>
            </a:r>
            <a:r>
              <a:rPr lang="en-US" sz="1600" dirty="0"/>
              <a:t> development, cell culture, antibody purification and fragmentation, animal immunization, and analytical characterization </a:t>
            </a:r>
            <a:endParaRPr lang="en-US" sz="1800" dirty="0"/>
          </a:p>
          <a:p>
            <a:pPr>
              <a:buFont typeface="Wingdings" panose="05000000000000000000" pitchFamily="2" charset="2"/>
              <a:buChar char="ü"/>
              <a:tabLst>
                <a:tab pos="4457700" algn="l"/>
                <a:tab pos="7543800" algn="l"/>
              </a:tabLst>
              <a:defRPr/>
            </a:pPr>
            <a:r>
              <a:rPr lang="en-US" sz="1800" dirty="0"/>
              <a:t> </a:t>
            </a:r>
            <a:r>
              <a:rPr lang="en-US" sz="1600" dirty="0"/>
              <a:t>Capitalizes on 30+ years of internal development experience including a vast bank of catalogued </a:t>
            </a:r>
            <a:r>
              <a:rPr lang="en-US" sz="1600" dirty="0" err="1"/>
              <a:t>hybridoma</a:t>
            </a:r>
            <a:r>
              <a:rPr lang="en-US" sz="1600" dirty="0"/>
              <a:t> cell lines</a:t>
            </a:r>
          </a:p>
          <a:p>
            <a:pPr>
              <a:buFont typeface="Wingdings" panose="05000000000000000000" pitchFamily="2" charset="2"/>
              <a:buChar char="ü"/>
              <a:tabLst>
                <a:tab pos="4457700" algn="l"/>
                <a:tab pos="7543800" algn="l"/>
              </a:tabLst>
              <a:defRPr/>
            </a:pPr>
            <a:r>
              <a:rPr lang="en-US" sz="1600" dirty="0"/>
              <a:t> Track record of designing reagents capable of driving best-in-class immunoassay performance (e.g. HIV Ag/Ab 4</a:t>
            </a:r>
            <a:r>
              <a:rPr lang="en-US" sz="1600" baseline="30000" dirty="0"/>
              <a:t>th</a:t>
            </a:r>
            <a:r>
              <a:rPr lang="en-US" sz="1600" dirty="0"/>
              <a:t> Gen, </a:t>
            </a:r>
            <a:r>
              <a:rPr lang="en-US" sz="1600" dirty="0" err="1"/>
              <a:t>hsTnI</a:t>
            </a:r>
            <a:r>
              <a:rPr lang="en-US" sz="1600" dirty="0"/>
              <a:t>)</a:t>
            </a:r>
          </a:p>
          <a:p>
            <a:pPr>
              <a:buFont typeface="Wingdings" panose="05000000000000000000" pitchFamily="2" charset="2"/>
              <a:buChar char="ü"/>
              <a:tabLst>
                <a:tab pos="4457700" algn="l"/>
                <a:tab pos="7543800" algn="l"/>
              </a:tabLst>
              <a:defRPr/>
            </a:pPr>
            <a:r>
              <a:rPr lang="en-US" sz="1600" dirty="0"/>
              <a:t> Advanced methods and expertise, assuring high performance, efficient/stable cell lines, and scalable/</a:t>
            </a:r>
            <a:r>
              <a:rPr lang="en-US" sz="1600" dirty="0" err="1"/>
              <a:t>manufacturable</a:t>
            </a:r>
            <a:r>
              <a:rPr lang="en-US" sz="1600" dirty="0"/>
              <a:t> processes</a:t>
            </a:r>
          </a:p>
          <a:p>
            <a:pPr>
              <a:buFont typeface="Wingdings" panose="05000000000000000000" pitchFamily="2" charset="2"/>
              <a:buChar char="ü"/>
              <a:tabLst>
                <a:tab pos="4457700" algn="l"/>
                <a:tab pos="7543800" algn="l"/>
              </a:tabLst>
              <a:defRPr/>
            </a:pPr>
            <a:r>
              <a:rPr lang="en-US" sz="1600" dirty="0"/>
              <a:t> Multiple </a:t>
            </a:r>
            <a:r>
              <a:rPr lang="en-US" sz="1600" dirty="0" err="1"/>
              <a:t>PMA</a:t>
            </a:r>
            <a:r>
              <a:rPr lang="en-US" sz="1600" dirty="0"/>
              <a:t> and </a:t>
            </a:r>
            <a:r>
              <a:rPr lang="en-US" sz="1600" dirty="0" err="1"/>
              <a:t>BLA</a:t>
            </a:r>
            <a:r>
              <a:rPr lang="en-US" sz="1600" dirty="0"/>
              <a:t> approved biologics demonstrating firm compliance with FDA regulations</a:t>
            </a:r>
          </a:p>
        </p:txBody>
      </p:sp>
      <p:pic>
        <p:nvPicPr>
          <p:cNvPr id="6" name="Picture 10" descr="igg2a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87" y="1060268"/>
            <a:ext cx="3348832" cy="20552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62" y="3246125"/>
            <a:ext cx="3782488" cy="248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Date Placeholder 3"/>
          <p:cNvSpPr txBox="1">
            <a:spLocks/>
          </p:cNvSpPr>
          <p:nvPr/>
        </p:nvSpPr>
        <p:spPr>
          <a:xfrm>
            <a:off x="7010400" y="6508750"/>
            <a:ext cx="1569827" cy="2730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706FF-6A6F-4386-A921-5BBF6E01F9B3}" type="datetime4">
              <a:rPr lang="en-US" sz="1000" smtClean="0">
                <a:solidFill>
                  <a:srgbClr val="000000"/>
                </a:solidFill>
              </a:rPr>
              <a:pPr/>
              <a:t>September 11, 2017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534400" y="6498336"/>
            <a:ext cx="461510" cy="2834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885E78-1F86-4A3D-9EE1-B0103B1CEF15}" type="slidenum">
              <a:rPr lang="en-US" sz="1000" smtClean="0">
                <a:solidFill>
                  <a:srgbClr val="000000"/>
                </a:solidFill>
              </a:rPr>
              <a:pPr/>
              <a:t>18</a:t>
            </a:fld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49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03200"/>
            <a:ext cx="7448550" cy="628651"/>
          </a:xfrm>
        </p:spPr>
        <p:txBody>
          <a:bodyPr/>
          <a:lstStyle/>
          <a:p>
            <a:r>
              <a:rPr lang="en-US" altLang="en-US" dirty="0"/>
              <a:t>In vitro diagnostics Systems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72390"/>
            <a:ext cx="8369300" cy="21264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900" dirty="0"/>
              <a:t>IVD analyzers are automated high throughput, random access instruments for the clinical laboratory  (e.g. ARCHITECT, </a:t>
            </a:r>
            <a:r>
              <a:rPr lang="en-US" altLang="en-US" sz="1900" dirty="0" err="1"/>
              <a:t>Alinity</a:t>
            </a:r>
            <a:r>
              <a:rPr lang="en-US" altLang="en-US" sz="1900" dirty="0"/>
              <a:t>)</a:t>
            </a:r>
          </a:p>
          <a:p>
            <a:endParaRPr lang="en-US" altLang="en-US" sz="800" dirty="0"/>
          </a:p>
          <a:p>
            <a:r>
              <a:rPr lang="en-US" altLang="en-US" sz="1900" dirty="0"/>
              <a:t>The immunoassay format utilizes </a:t>
            </a:r>
            <a:r>
              <a:rPr lang="en-US" altLang="en-US" sz="1900" dirty="0" err="1"/>
              <a:t>chemiluminescent</a:t>
            </a:r>
            <a:r>
              <a:rPr lang="en-US" altLang="en-US" sz="1900" dirty="0"/>
              <a:t> </a:t>
            </a:r>
            <a:r>
              <a:rPr lang="en-US" altLang="en-US" sz="1900" dirty="0" err="1"/>
              <a:t>microparticle</a:t>
            </a:r>
            <a:r>
              <a:rPr lang="en-US" altLang="en-US" sz="1900" dirty="0"/>
              <a:t> immunoassay (CMIA) technology</a:t>
            </a:r>
          </a:p>
          <a:p>
            <a:endParaRPr lang="en-US" altLang="en-US" sz="1900" dirty="0"/>
          </a:p>
        </p:txBody>
      </p:sp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726628" y="3376344"/>
            <a:ext cx="5456238" cy="2011363"/>
            <a:chOff x="1028" y="2667"/>
            <a:chExt cx="3437" cy="1267"/>
          </a:xfrm>
        </p:grpSpPr>
        <p:sp>
          <p:nvSpPr>
            <p:cNvPr id="48133" name="Text Box 5"/>
            <p:cNvSpPr txBox="1">
              <a:spLocks noChangeArrowheads="1"/>
            </p:cNvSpPr>
            <p:nvPr/>
          </p:nvSpPr>
          <p:spPr bwMode="auto">
            <a:xfrm>
              <a:off x="2063" y="2684"/>
              <a:ext cx="581" cy="1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r>
                <a:rPr lang="en-US" altLang="en-US" sz="1200" dirty="0"/>
                <a:t>Biomarker</a:t>
              </a:r>
            </a:p>
          </p:txBody>
        </p:sp>
        <p:sp>
          <p:nvSpPr>
            <p:cNvPr id="48134" name="Text Box 6"/>
            <p:cNvSpPr txBox="1">
              <a:spLocks noChangeArrowheads="1"/>
            </p:cNvSpPr>
            <p:nvPr/>
          </p:nvSpPr>
          <p:spPr bwMode="auto">
            <a:xfrm>
              <a:off x="3433" y="3602"/>
              <a:ext cx="1032" cy="3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r>
                <a:rPr lang="en-US" altLang="en-US" sz="1200" dirty="0"/>
                <a:t>Monoclonal Antibody</a:t>
              </a:r>
            </a:p>
          </p:txBody>
        </p:sp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3503" y="2667"/>
              <a:ext cx="652" cy="1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r>
                <a:rPr lang="en-US" altLang="en-US" sz="1200"/>
                <a:t>Acridinium</a:t>
              </a:r>
            </a:p>
          </p:txBody>
        </p:sp>
        <p:sp>
          <p:nvSpPr>
            <p:cNvPr id="48136" name="Line 8"/>
            <p:cNvSpPr>
              <a:spLocks noChangeShapeType="1"/>
            </p:cNvSpPr>
            <p:nvPr/>
          </p:nvSpPr>
          <p:spPr bwMode="auto">
            <a:xfrm flipH="1">
              <a:off x="3587" y="2859"/>
              <a:ext cx="216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7" name="Line 9"/>
            <p:cNvSpPr>
              <a:spLocks noChangeShapeType="1"/>
            </p:cNvSpPr>
            <p:nvPr/>
          </p:nvSpPr>
          <p:spPr bwMode="auto">
            <a:xfrm flipH="1" flipV="1">
              <a:off x="3553" y="3359"/>
              <a:ext cx="288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8" name="Text Box 10"/>
            <p:cNvSpPr txBox="1">
              <a:spLocks noChangeArrowheads="1"/>
            </p:cNvSpPr>
            <p:nvPr/>
          </p:nvSpPr>
          <p:spPr bwMode="auto">
            <a:xfrm>
              <a:off x="2166" y="3605"/>
              <a:ext cx="1056" cy="2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r>
                <a:rPr lang="en-US" altLang="en-US" sz="1200" dirty="0"/>
                <a:t>Monoclonal Antibody</a:t>
              </a:r>
            </a:p>
          </p:txBody>
        </p:sp>
        <p:sp>
          <p:nvSpPr>
            <p:cNvPr id="48139" name="Line 11"/>
            <p:cNvSpPr>
              <a:spLocks noChangeShapeType="1"/>
            </p:cNvSpPr>
            <p:nvPr/>
          </p:nvSpPr>
          <p:spPr bwMode="auto">
            <a:xfrm>
              <a:off x="2676" y="2829"/>
              <a:ext cx="138" cy="1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Line 12"/>
            <p:cNvSpPr>
              <a:spLocks noChangeShapeType="1"/>
            </p:cNvSpPr>
            <p:nvPr/>
          </p:nvSpPr>
          <p:spPr bwMode="auto">
            <a:xfrm flipV="1">
              <a:off x="2406" y="3343"/>
              <a:ext cx="0" cy="2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8141" name="Group 13"/>
            <p:cNvGrpSpPr>
              <a:grpSpLocks noChangeAspect="1"/>
            </p:cNvGrpSpPr>
            <p:nvPr/>
          </p:nvGrpSpPr>
          <p:grpSpPr bwMode="auto">
            <a:xfrm>
              <a:off x="1028" y="2898"/>
              <a:ext cx="2574" cy="1036"/>
              <a:chOff x="1160" y="1638"/>
              <a:chExt cx="3218" cy="1295"/>
            </a:xfrm>
          </p:grpSpPr>
          <p:sp>
            <p:nvSpPr>
              <p:cNvPr id="48142" name="Oval 14"/>
              <p:cNvSpPr>
                <a:spLocks noChangeAspect="1" noChangeArrowheads="1"/>
              </p:cNvSpPr>
              <p:nvPr/>
            </p:nvSpPr>
            <p:spPr bwMode="auto">
              <a:xfrm>
                <a:off x="1160" y="1638"/>
                <a:ext cx="1294" cy="129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81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143" name="Group 15"/>
              <p:cNvGrpSpPr>
                <a:grpSpLocks noChangeAspect="1"/>
              </p:cNvGrpSpPr>
              <p:nvPr/>
            </p:nvGrpSpPr>
            <p:grpSpPr bwMode="auto">
              <a:xfrm rot="5400000">
                <a:off x="2722" y="1659"/>
                <a:ext cx="423" cy="743"/>
                <a:chOff x="12960" y="6552"/>
                <a:chExt cx="705" cy="1239"/>
              </a:xfrm>
            </p:grpSpPr>
            <p:sp>
              <p:nvSpPr>
                <p:cNvPr id="48144" name="Oval 16"/>
                <p:cNvSpPr>
                  <a:spLocks noChangeAspect="1" noChangeArrowheads="1"/>
                </p:cNvSpPr>
                <p:nvPr/>
              </p:nvSpPr>
              <p:spPr bwMode="auto">
                <a:xfrm rot="3499239">
                  <a:off x="12776" y="6736"/>
                  <a:ext cx="548" cy="18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78B2"/>
                    </a:gs>
                    <a:gs pos="100000">
                      <a:srgbClr val="B878B2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45" name="Oval 17"/>
                <p:cNvSpPr>
                  <a:spLocks noChangeAspect="1" noChangeArrowheads="1"/>
                </p:cNvSpPr>
                <p:nvPr/>
              </p:nvSpPr>
              <p:spPr bwMode="auto">
                <a:xfrm rot="7283903">
                  <a:off x="13305" y="6736"/>
                  <a:ext cx="540" cy="18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78B2"/>
                    </a:gs>
                    <a:gs pos="100000">
                      <a:srgbClr val="B878B2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46" name="Oval 18"/>
                <p:cNvSpPr>
                  <a:spLocks noChangeAspect="1" noChangeArrowheads="1"/>
                </p:cNvSpPr>
                <p:nvPr/>
              </p:nvSpPr>
              <p:spPr bwMode="auto">
                <a:xfrm rot="5458503">
                  <a:off x="12825" y="7336"/>
                  <a:ext cx="720" cy="18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78B2"/>
                    </a:gs>
                    <a:gs pos="100000">
                      <a:srgbClr val="B878B2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47" name="Oval 19"/>
                <p:cNvSpPr>
                  <a:spLocks noChangeAspect="1" noChangeArrowheads="1"/>
                </p:cNvSpPr>
                <p:nvPr/>
              </p:nvSpPr>
              <p:spPr bwMode="auto">
                <a:xfrm rot="5404514">
                  <a:off x="13095" y="7341"/>
                  <a:ext cx="720" cy="18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78B2"/>
                    </a:gs>
                    <a:gs pos="100000">
                      <a:srgbClr val="B878B2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48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13230" y="7141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49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13230" y="7246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8150" name="Oval 22"/>
              <p:cNvSpPr>
                <a:spLocks noChangeAspect="1" noChangeArrowheads="1"/>
              </p:cNvSpPr>
              <p:nvPr/>
            </p:nvSpPr>
            <p:spPr bwMode="auto">
              <a:xfrm>
                <a:off x="3277" y="1727"/>
                <a:ext cx="431" cy="215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1" name="Line 23"/>
              <p:cNvSpPr>
                <a:spLocks noChangeAspect="1" noChangeShapeType="1"/>
              </p:cNvSpPr>
              <p:nvPr/>
            </p:nvSpPr>
            <p:spPr bwMode="auto">
              <a:xfrm>
                <a:off x="2346" y="1942"/>
                <a:ext cx="21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152" name="Group 24"/>
              <p:cNvGrpSpPr>
                <a:grpSpLocks noChangeAspect="1"/>
              </p:cNvGrpSpPr>
              <p:nvPr/>
            </p:nvGrpSpPr>
            <p:grpSpPr bwMode="auto">
              <a:xfrm>
                <a:off x="3676" y="1774"/>
                <a:ext cx="702" cy="625"/>
                <a:chOff x="3408" y="2112"/>
                <a:chExt cx="482" cy="429"/>
              </a:xfrm>
            </p:grpSpPr>
            <p:sp>
              <p:nvSpPr>
                <p:cNvPr id="48153" name="Oval 25"/>
                <p:cNvSpPr>
                  <a:spLocks noChangeAspect="1" noChangeArrowheads="1"/>
                </p:cNvSpPr>
                <p:nvPr/>
              </p:nvSpPr>
              <p:spPr bwMode="auto">
                <a:xfrm rot="2602923">
                  <a:off x="3408" y="2154"/>
                  <a:ext cx="216" cy="7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99">
                        <a:gamma/>
                        <a:shade val="46275"/>
                        <a:invGamma/>
                      </a:srgbClr>
                    </a:gs>
                    <a:gs pos="100000">
                      <a:srgbClr val="FFFF99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4" name="Oval 26"/>
                <p:cNvSpPr>
                  <a:spLocks noChangeAspect="1" noChangeArrowheads="1"/>
                </p:cNvSpPr>
                <p:nvPr/>
              </p:nvSpPr>
              <p:spPr bwMode="auto">
                <a:xfrm rot="-2536825">
                  <a:off x="3411" y="2413"/>
                  <a:ext cx="220" cy="7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99">
                        <a:gamma/>
                        <a:shade val="46275"/>
                        <a:invGamma/>
                      </a:srgbClr>
                    </a:gs>
                    <a:gs pos="100000">
                      <a:srgbClr val="FFFF99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5" name="Oval 27"/>
                <p:cNvSpPr>
                  <a:spLocks noChangeAspect="1" noChangeArrowheads="1"/>
                </p:cNvSpPr>
                <p:nvPr/>
              </p:nvSpPr>
              <p:spPr bwMode="auto">
                <a:xfrm rot="-85309">
                  <a:off x="3596" y="2230"/>
                  <a:ext cx="288" cy="7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6" name="Oval 28"/>
                <p:cNvSpPr>
                  <a:spLocks noChangeAspect="1" noChangeArrowheads="1"/>
                </p:cNvSpPr>
                <p:nvPr/>
              </p:nvSpPr>
              <p:spPr bwMode="auto">
                <a:xfrm rot="-85309">
                  <a:off x="3602" y="2327"/>
                  <a:ext cx="288" cy="7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7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3621" y="2280"/>
                  <a:ext cx="0" cy="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8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3650" y="2280"/>
                  <a:ext cx="0" cy="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9" name="AutoShap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3799" y="2112"/>
                  <a:ext cx="72" cy="72"/>
                </a:xfrm>
                <a:prstGeom prst="sun">
                  <a:avLst>
                    <a:gd name="adj" fmla="val 25000"/>
                  </a:avLst>
                </a:prstGeom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60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3839" y="2178"/>
                  <a:ext cx="0" cy="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61" name="AutoShap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3718" y="2469"/>
                  <a:ext cx="72" cy="72"/>
                </a:xfrm>
                <a:prstGeom prst="sun">
                  <a:avLst>
                    <a:gd name="adj" fmla="val 25000"/>
                  </a:avLst>
                </a:prstGeom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62" name="Line 34"/>
                <p:cNvSpPr>
                  <a:spLocks noChangeAspect="1" noChangeShapeType="1"/>
                </p:cNvSpPr>
                <p:nvPr/>
              </p:nvSpPr>
              <p:spPr bwMode="auto">
                <a:xfrm>
                  <a:off x="3753" y="2400"/>
                  <a:ext cx="0" cy="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8163" name="Text Box 35"/>
            <p:cNvSpPr txBox="1">
              <a:spLocks noChangeArrowheads="1"/>
            </p:cNvSpPr>
            <p:nvPr/>
          </p:nvSpPr>
          <p:spPr bwMode="auto">
            <a:xfrm>
              <a:off x="1162" y="3224"/>
              <a:ext cx="744" cy="3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r>
                <a:rPr lang="en-US" altLang="en-US" sz="1200"/>
                <a:t>Paramagnetic microparticle</a:t>
              </a:r>
            </a:p>
          </p:txBody>
        </p:sp>
      </p:grpSp>
      <p:pic>
        <p:nvPicPr>
          <p:cNvPr id="38" name="Picture 57" descr="areas_of_expertise_pag64_Archit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785" y="4390780"/>
            <a:ext cx="2719388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89" y="2852095"/>
            <a:ext cx="2026325" cy="146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Date Placeholder 3"/>
          <p:cNvSpPr txBox="1">
            <a:spLocks/>
          </p:cNvSpPr>
          <p:nvPr/>
        </p:nvSpPr>
        <p:spPr>
          <a:xfrm>
            <a:off x="7086600" y="6477000"/>
            <a:ext cx="15698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7706FF-6A6F-4386-A921-5BBF6E01F9B3}" type="datetime4">
              <a:rPr lang="en-US" sz="1000" smtClean="0">
                <a:solidFill>
                  <a:srgbClr val="000000"/>
                </a:solidFill>
              </a:rPr>
              <a:pPr/>
              <a:t>September 11, 2017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1" name="Slide Number Placeholder 4"/>
          <p:cNvSpPr txBox="1">
            <a:spLocks/>
          </p:cNvSpPr>
          <p:nvPr/>
        </p:nvSpPr>
        <p:spPr>
          <a:xfrm>
            <a:off x="8606289" y="6428232"/>
            <a:ext cx="446883" cy="2834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885E78-1F86-4A3D-9EE1-B0103B1CEF15}" type="slidenum">
              <a:rPr lang="en-US" sz="1000" smtClean="0">
                <a:solidFill>
                  <a:srgbClr val="000000"/>
                </a:solidFill>
              </a:rPr>
              <a:pPr/>
              <a:t>19</a:t>
            </a:fld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054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73680"/>
            <a:ext cx="8229600" cy="1645920"/>
          </a:xfrm>
        </p:spPr>
        <p:txBody>
          <a:bodyPr/>
          <a:lstStyle/>
          <a:p>
            <a:r>
              <a:rPr lang="en-US" i="1" dirty="0"/>
              <a:t>Opening comments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4F71"/>
                </a:solidFill>
              </a:rPr>
              <a:pPr/>
              <a:t>2</a:t>
            </a:fld>
            <a:endParaRPr lang="en-US">
              <a:solidFill>
                <a:srgbClr val="004F7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74173" y="6356350"/>
            <a:ext cx="1188720" cy="365125"/>
          </a:xfrm>
        </p:spPr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51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6202680" cy="457200"/>
          </a:xfrm>
        </p:spPr>
        <p:txBody>
          <a:bodyPr/>
          <a:lstStyle/>
          <a:p>
            <a:r>
              <a:rPr lang="en-US" dirty="0"/>
              <a:t>Closing comments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6" t="47002" r="58261" b="35786"/>
          <a:stretch>
            <a:fillRect/>
          </a:stretch>
        </p:blipFill>
        <p:spPr bwMode="auto">
          <a:xfrm>
            <a:off x="7125609" y="4953000"/>
            <a:ext cx="2018391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219200"/>
            <a:ext cx="8651727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eorgia" panose="02040502050405020303" pitchFamily="18" charset="0"/>
              </a:rPr>
              <a:t>Strengths of EDRN: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Common objective/charter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Focus on aiding in early detection of cancer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Help address this clinical need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Open, with inclusion of participants with diverse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Reference specimen sets to assess markers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sz="2400" b="1" dirty="0">
                <a:latin typeface="Georgia" panose="02040502050405020303" pitchFamily="18" charset="0"/>
              </a:rPr>
              <a:t>Future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Continue efforts to engage diverse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Explore potential rapid prototyping on IVD platforms earlier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Explore mechanisms for greater openness in analyses of collaboration study data</a:t>
            </a:r>
          </a:p>
        </p:txBody>
      </p:sp>
    </p:spTree>
    <p:extLst>
      <p:ext uri="{BB962C8B-B14F-4D97-AF65-F5344CB8AC3E}">
        <p14:creationId xmlns:p14="http://schemas.microsoft.com/office/powerpoint/2010/main" val="2713640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1600200"/>
            <a:ext cx="8229600" cy="1645920"/>
          </a:xfrm>
        </p:spPr>
        <p:txBody>
          <a:bodyPr/>
          <a:lstStyle/>
          <a:p>
            <a:r>
              <a:rPr lang="en-US" i="1" dirty="0"/>
              <a:t>Closing Comments</a:t>
            </a:r>
            <a:br>
              <a:rPr lang="en-US" i="1" dirty="0"/>
            </a:br>
            <a:r>
              <a:rPr lang="en-US" i="1" dirty="0"/>
              <a:t>        &amp;</a:t>
            </a:r>
            <a:br>
              <a:rPr lang="en-US" i="1" dirty="0"/>
            </a:br>
            <a:r>
              <a:rPr lang="en-US" i="1" dirty="0"/>
              <a:t>Questions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4F71"/>
                </a:solidFill>
              </a:rPr>
              <a:pPr/>
              <a:t>21</a:t>
            </a:fld>
            <a:endParaRPr lang="en-US">
              <a:solidFill>
                <a:srgbClr val="004F7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15941" r="69879" b="52179"/>
          <a:stretch>
            <a:fillRect/>
          </a:stretch>
        </p:blipFill>
        <p:spPr bwMode="auto">
          <a:xfrm>
            <a:off x="1371600" y="3733800"/>
            <a:ext cx="3429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058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742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152400"/>
            <a:ext cx="7879080" cy="457200"/>
          </a:xfrm>
        </p:spPr>
        <p:txBody>
          <a:bodyPr/>
          <a:lstStyle/>
          <a:p>
            <a:r>
              <a:rPr lang="en-US" dirty="0"/>
              <a:t>Public private partnership perspective</a:t>
            </a:r>
            <a:br>
              <a:rPr lang="en-US" dirty="0"/>
            </a:br>
            <a:r>
              <a:rPr lang="en-US" b="0" dirty="0"/>
              <a:t>Stakeholders in developing effective tests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3164396"/>
            <a:ext cx="1524000" cy="107721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Georgia" panose="02040502050405020303" pitchFamily="18" charset="0"/>
              </a:rPr>
              <a:t>In vitro </a:t>
            </a:r>
            <a:r>
              <a:rPr lang="en-US" dirty="0" err="1">
                <a:solidFill>
                  <a:srgbClr val="FFFF00"/>
                </a:solidFill>
                <a:latin typeface="Georgia" panose="02040502050405020303" pitchFamily="18" charset="0"/>
              </a:rPr>
              <a:t>Dx</a:t>
            </a:r>
            <a:endParaRPr lang="en-US" dirty="0">
              <a:solidFill>
                <a:srgbClr val="FFFF00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orgia" panose="02040502050405020303" pitchFamily="18" charset="0"/>
              </a:rPr>
              <a:t>(IVD) test </a:t>
            </a:r>
            <a:r>
              <a:rPr lang="en-US" sz="1400" dirty="0">
                <a:solidFill>
                  <a:srgbClr val="FFFF00"/>
                </a:solidFill>
                <a:latin typeface="Georgia" panose="02040502050405020303" pitchFamily="18" charset="0"/>
              </a:rPr>
              <a:t>Getting to the best solution?</a:t>
            </a:r>
          </a:p>
        </p:txBody>
      </p:sp>
      <p:sp>
        <p:nvSpPr>
          <p:cNvPr id="6" name="Oval 5"/>
          <p:cNvSpPr/>
          <p:nvPr/>
        </p:nvSpPr>
        <p:spPr>
          <a:xfrm>
            <a:off x="3581400" y="1792796"/>
            <a:ext cx="1143000" cy="1143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657600" y="3697796"/>
            <a:ext cx="1143000" cy="1143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562600" y="4973625"/>
            <a:ext cx="1143000" cy="1143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391400" y="3735896"/>
            <a:ext cx="1143000" cy="1143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317996" y="1792796"/>
            <a:ext cx="1143000" cy="1143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562600" y="990600"/>
            <a:ext cx="1143000" cy="1143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0" y="1407331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</a:rPr>
              <a:t>Patient &amp;</a:t>
            </a:r>
          </a:p>
          <a:p>
            <a:r>
              <a:rPr lang="en-US" sz="1200" dirty="0">
                <a:latin typeface="Georgia" panose="02040502050405020303" pitchFamily="18" charset="0"/>
              </a:rPr>
              <a:t>advocates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72334" y="5237339"/>
            <a:ext cx="1217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</a:rPr>
              <a:t>IVD Co</a:t>
            </a:r>
          </a:p>
          <a:p>
            <a:r>
              <a:rPr lang="en-US" sz="1000" dirty="0">
                <a:latin typeface="Georgia" panose="02040502050405020303" pitchFamily="18" charset="0"/>
              </a:rPr>
              <a:t>Development, </a:t>
            </a:r>
          </a:p>
          <a:p>
            <a:r>
              <a:rPr lang="en-US" sz="1000" dirty="0">
                <a:latin typeface="Georgia" panose="02040502050405020303" pitchFamily="18" charset="0"/>
              </a:rPr>
              <a:t>Translation &amp; </a:t>
            </a:r>
            <a:r>
              <a:rPr lang="en-US" sz="1000" dirty="0" err="1">
                <a:latin typeface="Georgia" panose="02040502050405020303" pitchFamily="18" charset="0"/>
              </a:rPr>
              <a:t>Mfg</a:t>
            </a:r>
            <a:endParaRPr lang="en-US" sz="1000" dirty="0"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3800" y="4168896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</a:rPr>
              <a:t>Regulators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20123" y="4182797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</a:rPr>
              <a:t>Laboratory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13595" y="2249996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</a:rPr>
              <a:t>Clinician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57600" y="2173796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</a:rPr>
              <a:t>Discovery</a:t>
            </a:r>
          </a:p>
          <a:p>
            <a:r>
              <a:rPr lang="en-US" sz="1200" dirty="0">
                <a:latin typeface="Georgia" panose="02040502050405020303" pitchFamily="18" charset="0"/>
              </a:rPr>
              <a:t>(Academia)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0156" y="2764516"/>
            <a:ext cx="305264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Today’s Objective: </a:t>
            </a:r>
          </a:p>
          <a:p>
            <a:r>
              <a:rPr lang="en-US" sz="1600" dirty="0">
                <a:latin typeface="Georgia" panose="02040502050405020303" pitchFamily="18" charset="0"/>
              </a:rPr>
              <a:t>Share IVD Co background, and perspectives &amp; experiences in collaboration/partnership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651039" y="2634918"/>
            <a:ext cx="759161" cy="5294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3" idx="2"/>
            <a:endCxn id="11" idx="0"/>
          </p:cNvCxnSpPr>
          <p:nvPr/>
        </p:nvCxnSpPr>
        <p:spPr>
          <a:xfrm flipH="1">
            <a:off x="6134100" y="4241614"/>
            <a:ext cx="38100" cy="73201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797761" y="3970514"/>
            <a:ext cx="609600" cy="19838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11943" y="3712136"/>
            <a:ext cx="531980" cy="29242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934200" y="2808153"/>
            <a:ext cx="612439" cy="39630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4" idx="4"/>
            <a:endCxn id="3" idx="0"/>
          </p:cNvCxnSpPr>
          <p:nvPr/>
        </p:nvCxnSpPr>
        <p:spPr>
          <a:xfrm>
            <a:off x="6134100" y="2133600"/>
            <a:ext cx="38100" cy="103079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589852" y="4994088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&amp; others</a:t>
            </a:r>
          </a:p>
        </p:txBody>
      </p:sp>
    </p:spTree>
    <p:extLst>
      <p:ext uri="{BB962C8B-B14F-4D97-AF65-F5344CB8AC3E}">
        <p14:creationId xmlns:p14="http://schemas.microsoft.com/office/powerpoint/2010/main" val="401301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629400" cy="457200"/>
          </a:xfrm>
        </p:spPr>
        <p:txBody>
          <a:bodyPr/>
          <a:lstStyle/>
          <a:p>
            <a:r>
              <a:rPr lang="en-US" dirty="0"/>
              <a:t>collaboration in “TMUGs” process</a:t>
            </a:r>
            <a:br>
              <a:rPr lang="en-US" dirty="0"/>
            </a:br>
            <a:r>
              <a:rPr lang="en-US" sz="2400" dirty="0"/>
              <a:t>Tumor Marker Utility grading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034" t="22901" r="22470" b="12688"/>
          <a:stretch/>
        </p:blipFill>
        <p:spPr>
          <a:xfrm>
            <a:off x="304799" y="1066800"/>
            <a:ext cx="8110643" cy="5289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1028" t="13530" r="19819" b="1955"/>
          <a:stretch/>
        </p:blipFill>
        <p:spPr>
          <a:xfrm>
            <a:off x="7756123" y="3352800"/>
            <a:ext cx="1323885" cy="1024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676" t="40499" r="31516" b="12391"/>
          <a:stretch/>
        </p:blipFill>
        <p:spPr>
          <a:xfrm>
            <a:off x="6670712" y="41375"/>
            <a:ext cx="2380420" cy="10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78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926080"/>
            <a:ext cx="8229600" cy="1645920"/>
          </a:xfrm>
        </p:spPr>
        <p:txBody>
          <a:bodyPr/>
          <a:lstStyle/>
          <a:p>
            <a:r>
              <a:rPr lang="en-US" i="1" dirty="0"/>
              <a:t>CRC Collaborations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4F71"/>
                </a:solidFill>
              </a:rPr>
              <a:pPr/>
              <a:t>5</a:t>
            </a:fld>
            <a:endParaRPr lang="en-US">
              <a:solidFill>
                <a:srgbClr val="004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00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0" y="334453"/>
            <a:ext cx="8291663" cy="621874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04800"/>
            <a:ext cx="8229600" cy="914400"/>
          </a:xfrm>
        </p:spPr>
        <p:txBody>
          <a:bodyPr/>
          <a:lstStyle/>
          <a:p>
            <a:r>
              <a:rPr lang="en-US" dirty="0"/>
              <a:t>Pilot panel/algorithm area:</a:t>
            </a:r>
            <a:br>
              <a:rPr lang="en-US" dirty="0"/>
            </a:br>
            <a:r>
              <a:rPr lang="en-US" b="0" dirty="0"/>
              <a:t>Biomarker panel &amp; algorithm approach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8035" y="5408589"/>
            <a:ext cx="2279791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CC"/>
                </a:solidFill>
                <a:latin typeface="Georgia" panose="02040502050405020303" pitchFamily="18" charset="0"/>
              </a:rPr>
              <a:t>Blood based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CC"/>
                </a:solidFill>
                <a:latin typeface="Georgia" panose="02040502050405020303" pitchFamily="18" charset="0"/>
              </a:rPr>
              <a:t>Panel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CC"/>
                </a:solidFill>
                <a:latin typeface="Georgia" panose="02040502050405020303" pitchFamily="18" charset="0"/>
              </a:rPr>
              <a:t>Informatics / algorithm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CC"/>
                </a:solidFill>
                <a:latin typeface="Georgia" panose="02040502050405020303" pitchFamily="18" charset="0"/>
              </a:rPr>
              <a:t>Integrated result to clinician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6" t="52170" r="61043" b="10633"/>
          <a:stretch/>
        </p:blipFill>
        <p:spPr bwMode="auto">
          <a:xfrm>
            <a:off x="2590800" y="1762487"/>
            <a:ext cx="947057" cy="144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574173" y="6356350"/>
            <a:ext cx="1188720" cy="365125"/>
          </a:xfrm>
        </p:spPr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6290" y="6428232"/>
            <a:ext cx="292608" cy="283464"/>
          </a:xfrm>
        </p:spPr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81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58200" y="6326832"/>
            <a:ext cx="332231" cy="441325"/>
          </a:xfrm>
        </p:spPr>
        <p:txBody>
          <a:bodyPr/>
          <a:lstStyle/>
          <a:p>
            <a:fld id="{9CA0A59E-AF4F-4163-99BE-63FCB0A1BC55}" type="slidenum">
              <a:rPr lang="en-US" altLang="en-US"/>
              <a:pPr/>
              <a:t>7</a:t>
            </a:fld>
            <a:endParaRPr lang="en-US" altLang="en-US" dirty="0"/>
          </a:p>
        </p:txBody>
      </p:sp>
      <p:pic>
        <p:nvPicPr>
          <p:cNvPr id="1666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22325" r="10126" b="11227"/>
          <a:stretch>
            <a:fillRect/>
          </a:stretch>
        </p:blipFill>
        <p:spPr bwMode="auto">
          <a:xfrm>
            <a:off x="495300" y="1114425"/>
            <a:ext cx="7550150" cy="517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6051" name="Text Box 3"/>
          <p:cNvSpPr txBox="1">
            <a:spLocks noChangeArrowheads="1"/>
          </p:cNvSpPr>
          <p:nvPr/>
        </p:nvSpPr>
        <p:spPr bwMode="auto">
          <a:xfrm>
            <a:off x="495300" y="6096000"/>
            <a:ext cx="7962900" cy="23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2"/>
                </a:solidFill>
              </a:rPr>
              <a:t>          </a:t>
            </a:r>
            <a:r>
              <a:rPr lang="en-US" altLang="en-US" sz="900" b="0" dirty="0">
                <a:solidFill>
                  <a:schemeClr val="tx2"/>
                </a:solidFill>
              </a:rPr>
              <a:t>M.N. Holton-Anderson </a:t>
            </a:r>
            <a:r>
              <a:rPr lang="en-US" altLang="en-US" sz="900" b="0" i="1" dirty="0">
                <a:solidFill>
                  <a:schemeClr val="tx2"/>
                </a:solidFill>
              </a:rPr>
              <a:t>et al., </a:t>
            </a:r>
            <a:r>
              <a:rPr lang="en-US" altLang="en-US" sz="900" b="0" dirty="0">
                <a:solidFill>
                  <a:schemeClr val="tx2"/>
                </a:solidFill>
              </a:rPr>
              <a:t>Clin. Canc. Res. </a:t>
            </a:r>
            <a:r>
              <a:rPr lang="en-US" altLang="en-US" sz="900" dirty="0">
                <a:solidFill>
                  <a:schemeClr val="tx2"/>
                </a:solidFill>
              </a:rPr>
              <a:t>8</a:t>
            </a:r>
            <a:r>
              <a:rPr lang="en-US" altLang="en-US" sz="900" b="0" dirty="0">
                <a:solidFill>
                  <a:schemeClr val="tx2"/>
                </a:solidFill>
              </a:rPr>
              <a:t>:156-164 (2002).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2920" y="152400"/>
            <a:ext cx="818388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Initial report:</a:t>
            </a:r>
          </a:p>
          <a:p>
            <a:r>
              <a:rPr lang="en-US" b="0" dirty="0"/>
              <a:t>pilot data for a new marker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403032"/>
            <a:ext cx="1188720" cy="365125"/>
          </a:xfrm>
        </p:spPr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94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438011"/>
            <a:ext cx="292608" cy="28346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3D6BB-ABEB-4241-8CCC-D2E8973AC952}" type="slidenum">
              <a:rPr kumimoji="0" lang="en-US" altLang="en-US" sz="1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2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762000"/>
          </a:xfrm>
        </p:spPr>
        <p:txBody>
          <a:bodyPr/>
          <a:lstStyle/>
          <a:p>
            <a:r>
              <a:rPr lang="en-US" altLang="en-US" b="1" dirty="0"/>
              <a:t>EDRN collaborative Study</a:t>
            </a:r>
            <a:br>
              <a:rPr lang="en-US" altLang="en-US" b="1" dirty="0"/>
            </a:br>
            <a:r>
              <a:rPr lang="en-US" altLang="en-US" b="0" dirty="0"/>
              <a:t>Individual marker assessments: TIMP-1 &amp; CEA</a:t>
            </a:r>
            <a:br>
              <a:rPr lang="en-US" altLang="en-US" dirty="0"/>
            </a:br>
            <a:endParaRPr lang="en-US" altLang="en-US" b="0" dirty="0"/>
          </a:p>
        </p:txBody>
      </p:sp>
      <p:pic>
        <p:nvPicPr>
          <p:cNvPr id="1721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t="33810" r="36754" b="19873"/>
          <a:stretch>
            <a:fillRect/>
          </a:stretch>
        </p:blipFill>
        <p:spPr bwMode="auto">
          <a:xfrm>
            <a:off x="228600" y="1388636"/>
            <a:ext cx="4267200" cy="301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t="38667" r="36754" b="16128"/>
          <a:stretch/>
        </p:blipFill>
        <p:spPr bwMode="auto">
          <a:xfrm>
            <a:off x="4750497" y="1219200"/>
            <a:ext cx="4221282" cy="2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066800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eorgia" panose="02040502050405020303" pitchFamily="18" charset="0"/>
              </a:rPr>
              <a:t>Normals</a:t>
            </a:r>
            <a:r>
              <a:rPr lang="en-US" dirty="0">
                <a:latin typeface="Georgia" panose="02040502050405020303" pitchFamily="18" charset="0"/>
              </a:rPr>
              <a:t> &amp; Adenomas vs. CRC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40153" y="1066800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eorgia" panose="02040502050405020303" pitchFamily="18" charset="0"/>
              </a:rPr>
              <a:t>Normals</a:t>
            </a:r>
            <a:r>
              <a:rPr lang="en-US" dirty="0">
                <a:latin typeface="Georgia" panose="02040502050405020303" pitchFamily="18" charset="0"/>
              </a:rPr>
              <a:t> vs. Adenomas &amp; CRC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5629870"/>
            <a:ext cx="86106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Research validations for TIMP-1/CEA  yielded much weaker discrimination (including EDRN reference set)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Control set challenge (reflecting test “audience”)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7574173" y="6356350"/>
            <a:ext cx="1188720" cy="365125"/>
          </a:xfrm>
        </p:spPr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5400" y="4191000"/>
            <a:ext cx="2692522" cy="814581"/>
            <a:chOff x="5105400" y="4595618"/>
            <a:chExt cx="2692522" cy="814581"/>
          </a:xfrm>
        </p:grpSpPr>
        <p:graphicFrame>
          <p:nvGraphicFramePr>
            <p:cNvPr id="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5669637"/>
                </p:ext>
              </p:extLst>
            </p:nvPr>
          </p:nvGraphicFramePr>
          <p:xfrm>
            <a:off x="5105400" y="4595619"/>
            <a:ext cx="2640903" cy="738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41" name="Worksheet" r:id="rId6" imgW="3133954" imgH="876605" progId="Excel.Sheet.8">
                    <p:embed/>
                  </p:oleObj>
                </mc:Choice>
                <mc:Fallback>
                  <p:oleObj name="Worksheet" r:id="rId6" imgW="3133954" imgH="876605" progId="Excel.Sheet.8">
                    <p:embed/>
                    <p:pic>
                      <p:nvPicPr>
                        <p:cNvPr id="172237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5400" y="4595619"/>
                          <a:ext cx="2640903" cy="7383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4"/>
            <p:cNvSpPr/>
            <p:nvPr/>
          </p:nvSpPr>
          <p:spPr>
            <a:xfrm>
              <a:off x="6959722" y="4595618"/>
              <a:ext cx="838200" cy="814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0" y="4267200"/>
            <a:ext cx="2743200" cy="890781"/>
            <a:chOff x="609600" y="4343400"/>
            <a:chExt cx="2743200" cy="890781"/>
          </a:xfrm>
        </p:grpSpPr>
        <p:grpSp>
          <p:nvGrpSpPr>
            <p:cNvPr id="4" name="Group 3"/>
            <p:cNvGrpSpPr/>
            <p:nvPr/>
          </p:nvGrpSpPr>
          <p:grpSpPr>
            <a:xfrm>
              <a:off x="609600" y="4419600"/>
              <a:ext cx="2743200" cy="814581"/>
              <a:chOff x="609600" y="4595619"/>
              <a:chExt cx="2743200" cy="814581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514600" y="4595619"/>
                <a:ext cx="838200" cy="8145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aphicFrame>
            <p:nvGraphicFramePr>
              <p:cNvPr id="1721349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80345995"/>
                  </p:ext>
                </p:extLst>
              </p:nvPr>
            </p:nvGraphicFramePr>
            <p:xfrm>
              <a:off x="609600" y="4595619"/>
              <a:ext cx="2590800" cy="724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42" name="Worksheet" r:id="rId8" imgW="3133812" imgH="876420" progId="Excel.Sheet.8">
                      <p:embed/>
                    </p:oleObj>
                  </mc:Choice>
                  <mc:Fallback>
                    <p:oleObj name="Worksheet" r:id="rId8" imgW="3133812" imgH="876420" progId="Excel.Sheet.8">
                      <p:embed/>
                      <p:pic>
                        <p:nvPicPr>
                          <p:cNvPr id="1721349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9600" y="4595619"/>
                            <a:ext cx="2590800" cy="724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" name="Rectangle 13"/>
            <p:cNvSpPr/>
            <p:nvPr/>
          </p:nvSpPr>
          <p:spPr>
            <a:xfrm>
              <a:off x="2438400" y="4343400"/>
              <a:ext cx="879377" cy="814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13592" y="5224046"/>
            <a:ext cx="6773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b="1" dirty="0"/>
              <a:t>EDRN reference set (GLNE): </a:t>
            </a:r>
            <a:r>
              <a:rPr lang="en-US" altLang="en-US" sz="1600" dirty="0"/>
              <a:t>104 </a:t>
            </a:r>
            <a:r>
              <a:rPr lang="en-US" altLang="en-US" sz="1600" dirty="0" err="1"/>
              <a:t>normals</a:t>
            </a:r>
            <a:r>
              <a:rPr lang="en-US" altLang="en-US" sz="1600" dirty="0"/>
              <a:t>, 50 adenomas, 50 cancers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33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BB468-EF08-4CD1-8309-B0CA6B2E3163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64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" y="304800"/>
            <a:ext cx="8945880" cy="914400"/>
          </a:xfrm>
        </p:spPr>
        <p:txBody>
          <a:bodyPr/>
          <a:lstStyle/>
          <a:p>
            <a:r>
              <a:rPr lang="en-US" altLang="en-US" b="1" dirty="0"/>
              <a:t>EDRN collaborative Study: Classification Trees</a:t>
            </a:r>
            <a:br>
              <a:rPr lang="en-US" altLang="en-US" dirty="0"/>
            </a:br>
            <a:r>
              <a:rPr lang="en-US" altLang="en-US" b="0" dirty="0"/>
              <a:t>Sensitivity Estimates for TIMP-1 + CEA </a:t>
            </a:r>
          </a:p>
        </p:txBody>
      </p:sp>
      <p:pic>
        <p:nvPicPr>
          <p:cNvPr id="1864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 t="28520" r="28503" b="20906"/>
          <a:stretch>
            <a:fillRect/>
          </a:stretch>
        </p:blipFill>
        <p:spPr bwMode="auto">
          <a:xfrm>
            <a:off x="228600" y="1143000"/>
            <a:ext cx="4799013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A8DB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64709" name="Text Box 5"/>
          <p:cNvSpPr txBox="1">
            <a:spLocks noChangeArrowheads="1"/>
          </p:cNvSpPr>
          <p:nvPr/>
        </p:nvSpPr>
        <p:spPr bwMode="auto">
          <a:xfrm>
            <a:off x="4484688" y="1470025"/>
            <a:ext cx="3756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A8DB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Normals vs. Adenomas/CRCs</a:t>
            </a:r>
          </a:p>
        </p:txBody>
      </p:sp>
      <p:graphicFrame>
        <p:nvGraphicFramePr>
          <p:cNvPr id="18647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931455"/>
              </p:ext>
            </p:extLst>
          </p:nvPr>
        </p:nvGraphicFramePr>
        <p:xfrm>
          <a:off x="4852988" y="3629025"/>
          <a:ext cx="3838575" cy="212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4" name="Worksheet" r:id="rId5" imgW="2943454" imgH="1629156" progId="Excel.Sheet.8">
                  <p:embed/>
                </p:oleObj>
              </mc:Choice>
              <mc:Fallback>
                <p:oleObj name="Worksheet" r:id="rId5" imgW="2943454" imgH="1629156" progId="Excel.Sheet.8">
                  <p:embed/>
                  <p:pic>
                    <p:nvPicPr>
                      <p:cNvPr id="18647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2988" y="3629025"/>
                        <a:ext cx="3838575" cy="212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A8DB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" y="6019800"/>
            <a:ext cx="86106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Early efforts included panel/algorithm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Pilot classification tree to strengthen performance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574173" y="6492875"/>
            <a:ext cx="1188720" cy="365125"/>
          </a:xfrm>
        </p:spPr>
        <p:txBody>
          <a:bodyPr/>
          <a:lstStyle/>
          <a:p>
            <a:fld id="{7A7706FF-6A6F-4386-A921-5BBF6E01F9B3}" type="datetime4">
              <a:rPr lang="en-US" smtClean="0">
                <a:solidFill>
                  <a:srgbClr val="000000"/>
                </a:solidFill>
              </a:rPr>
              <a:t>September 11, 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758690" y="6580632"/>
            <a:ext cx="292608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8931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PT Basic_White">
  <a:themeElements>
    <a:clrScheme name="Abbott Standard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06A54"/>
      </a:accent1>
      <a:accent2>
        <a:srgbClr val="AA0061"/>
      </a:accent2>
      <a:accent3>
        <a:srgbClr val="64CCC9"/>
      </a:accent3>
      <a:accent4>
        <a:srgbClr val="FFD100"/>
      </a:accent4>
      <a:accent5>
        <a:srgbClr val="009CDE"/>
      </a:accent5>
      <a:accent6>
        <a:srgbClr val="63666A"/>
      </a:accent6>
      <a:hlink>
        <a:srgbClr val="009CDE"/>
      </a:hlink>
      <a:folHlink>
        <a:srgbClr val="63666A"/>
      </a:folHlink>
    </a:clrScheme>
    <a:fontScheme name="Abbott Standard Fonts">
      <a:majorFont>
        <a:latin typeface="Calibri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Abbott Standard 4:3">
  <a:themeElements>
    <a:clrScheme name="Abbott Standard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06A54"/>
      </a:accent1>
      <a:accent2>
        <a:srgbClr val="AA0061"/>
      </a:accent2>
      <a:accent3>
        <a:srgbClr val="64CCC9"/>
      </a:accent3>
      <a:accent4>
        <a:srgbClr val="FFD100"/>
      </a:accent4>
      <a:accent5>
        <a:srgbClr val="009CDE"/>
      </a:accent5>
      <a:accent6>
        <a:srgbClr val="63666A"/>
      </a:accent6>
      <a:hlink>
        <a:srgbClr val="009CDE"/>
      </a:hlink>
      <a:folHlink>
        <a:srgbClr val="63666A"/>
      </a:folHlink>
    </a:clrScheme>
    <a:fontScheme name="Abbott Standard Fonts">
      <a:majorFont>
        <a:latin typeface="Calibri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Abbott Standard 4:3">
  <a:themeElements>
    <a:clrScheme name="Abbott Standard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06A54"/>
      </a:accent1>
      <a:accent2>
        <a:srgbClr val="AA0061"/>
      </a:accent2>
      <a:accent3>
        <a:srgbClr val="64CCC9"/>
      </a:accent3>
      <a:accent4>
        <a:srgbClr val="FFD100"/>
      </a:accent4>
      <a:accent5>
        <a:srgbClr val="009CDE"/>
      </a:accent5>
      <a:accent6>
        <a:srgbClr val="63666A"/>
      </a:accent6>
      <a:hlink>
        <a:srgbClr val="009CDE"/>
      </a:hlink>
      <a:folHlink>
        <a:srgbClr val="63666A"/>
      </a:folHlink>
    </a:clrScheme>
    <a:fontScheme name="Abbott Standard Fonts">
      <a:majorFont>
        <a:latin typeface="Calibri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Basic_White</Template>
  <TotalTime>60913</TotalTime>
  <Words>1141</Words>
  <Application>Microsoft Office PowerPoint</Application>
  <PresentationFormat>On-screen Show (4:3)</PresentationFormat>
  <Paragraphs>199</Paragraphs>
  <Slides>22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MS PGothic</vt:lpstr>
      <vt:lpstr>SimSun</vt:lpstr>
      <vt:lpstr>Arial</vt:lpstr>
      <vt:lpstr>Calibri</vt:lpstr>
      <vt:lpstr>Calirb</vt:lpstr>
      <vt:lpstr>Georgia</vt:lpstr>
      <vt:lpstr>Wingdings</vt:lpstr>
      <vt:lpstr>PPT Basic_White</vt:lpstr>
      <vt:lpstr>1_Abbott Standard 4:3</vt:lpstr>
      <vt:lpstr>2_Abbott Standard 4:3</vt:lpstr>
      <vt:lpstr>Worksheet</vt:lpstr>
      <vt:lpstr>Experiences &amp; insights on partnering in biomarker discovery towards clinical translation</vt:lpstr>
      <vt:lpstr>Opening comments</vt:lpstr>
      <vt:lpstr>Public private partnership perspective Stakeholders in developing effective tests</vt:lpstr>
      <vt:lpstr>collaboration in “TMUGs” process Tumor Marker Utility grading system</vt:lpstr>
      <vt:lpstr>CRC Collaborations</vt:lpstr>
      <vt:lpstr>Pilot panel/algorithm area: Biomarker panel &amp; algorithm approach</vt:lpstr>
      <vt:lpstr>PowerPoint Presentation</vt:lpstr>
      <vt:lpstr>EDRN collaborative Study Individual marker assessments: TIMP-1 &amp; CEA </vt:lpstr>
      <vt:lpstr>EDRN collaborative Study: Classification Trees Sensitivity Estimates for TIMP-1 + CEA </vt:lpstr>
      <vt:lpstr>PowerPoint Presentation</vt:lpstr>
      <vt:lpstr>PowerPoint Presentation</vt:lpstr>
      <vt:lpstr>Pilot Biomarker Panels including Gal3-Ligand</vt:lpstr>
      <vt:lpstr>HCC Collaborations</vt:lpstr>
      <vt:lpstr>Clinical Discrimination: advanced liver disease &amp; liver cancer (HCC)</vt:lpstr>
      <vt:lpstr>JHMI cohort: Developing a pilot panel</vt:lpstr>
      <vt:lpstr>EDRN cohort: assessing the pilot panel</vt:lpstr>
      <vt:lpstr>Biologics &amp; assay considerations</vt:lpstr>
      <vt:lpstr>Biologics Discovery</vt:lpstr>
      <vt:lpstr>In vitro diagnostics Systems</vt:lpstr>
      <vt:lpstr>Closing comments</vt:lpstr>
      <vt:lpstr>Closing Comments         &amp; Questions</vt:lpstr>
      <vt:lpstr>PowerPoint Presentation</vt:lpstr>
    </vt:vector>
  </TitlesOfParts>
  <Company>Abbott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 Periostin</dc:title>
  <dc:creator>Datwyler, Maria J</dc:creator>
  <cp:lastModifiedBy>Davis, Gerard J</cp:lastModifiedBy>
  <cp:revision>692</cp:revision>
  <cp:lastPrinted>2017-01-14T16:55:36Z</cp:lastPrinted>
  <dcterms:created xsi:type="dcterms:W3CDTF">2015-10-02T21:38:31Z</dcterms:created>
  <dcterms:modified xsi:type="dcterms:W3CDTF">2017-09-12T15:09:08Z</dcterms:modified>
</cp:coreProperties>
</file>