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6" r:id="rId2"/>
    <p:sldMasterId id="2147483686" r:id="rId3"/>
  </p:sldMasterIdLst>
  <p:notesMasterIdLst>
    <p:notesMasterId r:id="rId17"/>
  </p:notesMasterIdLst>
  <p:sldIdLst>
    <p:sldId id="262" r:id="rId4"/>
    <p:sldId id="259" r:id="rId5"/>
    <p:sldId id="263" r:id="rId6"/>
    <p:sldId id="264" r:id="rId7"/>
    <p:sldId id="265" r:id="rId8"/>
    <p:sldId id="266" r:id="rId9"/>
    <p:sldId id="271" r:id="rId10"/>
    <p:sldId id="272" r:id="rId11"/>
    <p:sldId id="273" r:id="rId12"/>
    <p:sldId id="274" r:id="rId13"/>
    <p:sldId id="275" r:id="rId14"/>
    <p:sldId id="276" r:id="rId15"/>
    <p:sldId id="277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8"/>
    <p:restoredTop sz="94691"/>
  </p:normalViewPr>
  <p:slideViewPr>
    <p:cSldViewPr snapToGrid="0" snapToObjects="1">
      <p:cViewPr>
        <p:scale>
          <a:sx n="93" d="100"/>
          <a:sy n="93" d="100"/>
        </p:scale>
        <p:origin x="-1320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9D978F-7BCB-8E4E-8D1F-B8E5A66B3B6F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5433A0-2765-8545-8675-75D488A9B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345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58925" y="661988"/>
            <a:ext cx="3740150" cy="28051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1"/>
            <a:r>
              <a:rPr lang="en-US" b="1" dirty="0" smtClean="0"/>
              <a:t>Default title slide layout for Basic presentations</a:t>
            </a:r>
          </a:p>
          <a:p>
            <a:pPr lvl="1"/>
            <a:r>
              <a:rPr lang="en-US" dirty="0" smtClean="0"/>
              <a:t>Enter copy in the content placeholders (default formatting shown on example slide above) </a:t>
            </a:r>
          </a:p>
          <a:p>
            <a:pPr lvl="1"/>
            <a:r>
              <a:rPr lang="en-US" dirty="0" smtClean="0"/>
              <a:t>Another</a:t>
            </a:r>
            <a:r>
              <a:rPr lang="en-US" baseline="0" dirty="0" smtClean="0"/>
              <a:t> image may be substituted</a:t>
            </a:r>
            <a:br>
              <a:rPr lang="en-US" baseline="0" dirty="0" smtClean="0"/>
            </a:br>
            <a:endParaRPr lang="en-US" dirty="0" smtClean="0"/>
          </a:p>
          <a:p>
            <a:pPr marL="0" lvl="1"/>
            <a:r>
              <a:rPr lang="en-US" b="1" dirty="0" smtClean="0"/>
              <a:t>To change image:</a:t>
            </a:r>
          </a:p>
          <a:p>
            <a:pPr lvl="1"/>
            <a:r>
              <a:rPr lang="en-US" dirty="0" smtClean="0"/>
              <a:t>Delete existing image </a:t>
            </a:r>
          </a:p>
          <a:p>
            <a:pPr lvl="1"/>
            <a:r>
              <a:rPr lang="en-US" dirty="0"/>
              <a:t>D</a:t>
            </a:r>
            <a:r>
              <a:rPr lang="en-US" dirty="0" smtClean="0"/>
              <a:t>rag a new image into the picture placeholder or select the image placeholder and under the Insert tab, select Pictures and upload your photo</a:t>
            </a:r>
          </a:p>
          <a:p>
            <a:pPr lvl="1"/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9323AF-D38B-4DB9-A28C-9CA60664DDDA}" type="slidenum">
              <a:rPr lang="en-US" smtClean="0">
                <a:solidFill>
                  <a:srgbClr val="413C38"/>
                </a:solidFill>
                <a:latin typeface="Arial"/>
              </a:rPr>
              <a:pPr/>
              <a:t>3</a:t>
            </a:fld>
            <a:endParaRPr lang="en-US">
              <a:solidFill>
                <a:srgbClr val="413C38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330264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58925" y="661988"/>
            <a:ext cx="3740150" cy="28051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Title and Content layout </a:t>
            </a:r>
          </a:p>
          <a:p>
            <a:pPr lvl="1"/>
            <a:r>
              <a:rPr lang="en-US" dirty="0" smtClean="0"/>
              <a:t>Always enter text or content in the programmed placeholders</a:t>
            </a:r>
          </a:p>
          <a:p>
            <a:pPr lvl="2"/>
            <a:r>
              <a:rPr lang="en-US" dirty="0" smtClean="0"/>
              <a:t>Main content</a:t>
            </a:r>
            <a:r>
              <a:rPr lang="en-US" baseline="0" dirty="0" smtClean="0"/>
              <a:t> placeholder programmed for up to four levels of text</a:t>
            </a:r>
          </a:p>
          <a:p>
            <a:pPr lvl="2"/>
            <a:r>
              <a:rPr lang="en-US" dirty="0" smtClean="0"/>
              <a:t>E</a:t>
            </a:r>
            <a:r>
              <a:rPr lang="en-US" baseline="0" dirty="0" smtClean="0"/>
              <a:t>ach text level has preset font size, line spacing, bullets and indent </a:t>
            </a:r>
          </a:p>
          <a:p>
            <a:pPr lvl="1"/>
            <a:r>
              <a:rPr lang="en-US" dirty="0" smtClean="0"/>
              <a:t>To get to next level, hit Increase</a:t>
            </a:r>
            <a:r>
              <a:rPr lang="en-US" baseline="0" dirty="0" smtClean="0"/>
              <a:t> </a:t>
            </a:r>
            <a:r>
              <a:rPr lang="en-US" dirty="0" smtClean="0"/>
              <a:t>List Level button in Paragraph section of Home tab and enter copy</a:t>
            </a:r>
          </a:p>
          <a:p>
            <a:pPr lvl="1"/>
            <a:r>
              <a:rPr lang="en-US" dirty="0" smtClean="0"/>
              <a:t>To go </a:t>
            </a:r>
            <a:r>
              <a:rPr lang="en-US" dirty="0" smtClean="0">
                <a:solidFill>
                  <a:schemeClr val="tx1"/>
                </a:solidFill>
              </a:rPr>
              <a:t>back to previous level, hit Decrease</a:t>
            </a:r>
            <a:r>
              <a:rPr lang="en-US" baseline="0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List Level button </a:t>
            </a:r>
            <a:r>
              <a:rPr lang="en-US" dirty="0">
                <a:solidFill>
                  <a:schemeClr val="tx1"/>
                </a:solidFill>
              </a:rPr>
              <a:t>in </a:t>
            </a:r>
            <a:r>
              <a:rPr lang="en-US" dirty="0" smtClean="0">
                <a:solidFill>
                  <a:schemeClr val="tx1"/>
                </a:solidFill>
              </a:rPr>
              <a:t>Paragraph </a:t>
            </a:r>
            <a:r>
              <a:rPr lang="en-US" dirty="0">
                <a:solidFill>
                  <a:schemeClr val="tx1"/>
                </a:solidFill>
              </a:rPr>
              <a:t>section of Home </a:t>
            </a:r>
            <a:r>
              <a:rPr lang="en-US" dirty="0" smtClean="0">
                <a:solidFill>
                  <a:schemeClr val="tx1"/>
                </a:solidFill>
              </a:rPr>
              <a:t>Tab and enter copy</a:t>
            </a:r>
          </a:p>
          <a:p>
            <a:pPr lvl="1"/>
            <a:r>
              <a:rPr lang="en-US" b="0" dirty="0" smtClean="0">
                <a:solidFill>
                  <a:schemeClr val="tx1"/>
                </a:solidFill>
              </a:rPr>
              <a:t>Don’t manually </a:t>
            </a:r>
            <a:r>
              <a:rPr lang="en-US" b="0" dirty="0">
                <a:solidFill>
                  <a:schemeClr val="tx1"/>
                </a:solidFill>
              </a:rPr>
              <a:t>apply bullets or use the tab </a:t>
            </a:r>
            <a:r>
              <a:rPr lang="en-US" b="0" dirty="0" smtClean="0">
                <a:solidFill>
                  <a:schemeClr val="tx1"/>
                </a:solidFill>
              </a:rPr>
              <a:t>button</a:t>
            </a:r>
            <a:endParaRPr lang="en-US" b="0" baseline="0" dirty="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9323AF-D38B-4DB9-A28C-9CA60664DDDA}" type="slidenum">
              <a:rPr lang="en-US" smtClean="0">
                <a:solidFill>
                  <a:srgbClr val="413C38"/>
                </a:solidFill>
                <a:latin typeface="Arial"/>
              </a:rPr>
              <a:pPr/>
              <a:t>5</a:t>
            </a:fld>
            <a:endParaRPr lang="en-US">
              <a:solidFill>
                <a:srgbClr val="413C38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606262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0398D9-C8C9-0E4A-926D-CCFEB632E85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3571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0398D9-C8C9-0E4A-926D-CCFEB632E85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182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0398D9-C8C9-0E4A-926D-CCFEB632E85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6648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0398D9-C8C9-0E4A-926D-CCFEB632E85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9497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0398D9-C8C9-0E4A-926D-CCFEB632E85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1084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0398D9-C8C9-0E4A-926D-CCFEB632E85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5337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BRG_cover2_al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59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3962400"/>
            <a:ext cx="9144000" cy="609600"/>
          </a:xfrm>
        </p:spPr>
        <p:txBody>
          <a:bodyPr anchor="t"/>
          <a:lstStyle>
            <a:lvl1pPr algn="ctr">
              <a:defRPr sz="4000" b="0">
                <a:solidFill>
                  <a:srgbClr val="003399"/>
                </a:solidFill>
                <a:latin typeface="Arial Black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59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0" y="4876800"/>
            <a:ext cx="9144000" cy="457200"/>
          </a:xfrm>
        </p:spPr>
        <p:txBody>
          <a:bodyPr/>
          <a:lstStyle>
            <a:lvl1pPr marL="0" indent="0" algn="ctr">
              <a:defRPr sz="2400" i="1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315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436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0"/>
            <a:ext cx="2057400" cy="6324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0"/>
            <a:ext cx="6019800" cy="6324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8358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533400" y="0"/>
            <a:ext cx="8229600" cy="6324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6312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5334000" cy="1219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37160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7160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1205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5334000" cy="1219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33400" y="1371600"/>
            <a:ext cx="8229600" cy="4953000"/>
          </a:xfrm>
        </p:spPr>
        <p:txBody>
          <a:bodyPr/>
          <a:lstStyle/>
          <a:p>
            <a:pPr lvl="0"/>
            <a:r>
              <a:rPr lang="en-US" noProof="0" dirty="0" smtClean="0"/>
              <a:t>Click icon to add table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675054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8569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9144000" cy="3749040"/>
          </a:xfrm>
          <a:solidFill>
            <a:schemeClr val="bg1">
              <a:lumMod val="75000"/>
            </a:schemeClr>
          </a:solidFill>
          <a:effectLst/>
        </p:spPr>
        <p:txBody>
          <a:bodyPr anchor="ctr" anchorCtr="1">
            <a:noAutofit/>
          </a:bodyPr>
          <a:lstStyle>
            <a:lvl1pPr>
              <a:defRPr sz="2400"/>
            </a:lvl1pPr>
          </a:lstStyle>
          <a:p>
            <a:r>
              <a:rPr lang="en-US" dirty="0" smtClean="0"/>
              <a:t>Click to add picture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 bwMode="gray">
          <a:xfrm>
            <a:off x="3721" y="3748646"/>
            <a:ext cx="9140279" cy="310935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0" y="6492240"/>
            <a:ext cx="9144000" cy="36576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srgbClr val="FFFFFF"/>
              </a:solidFill>
              <a:latin typeface="Times New Roman"/>
            </a:endParaRPr>
          </a:p>
        </p:txBody>
      </p:sp>
      <p:cxnSp>
        <p:nvCxnSpPr>
          <p:cNvPr id="19" name="Straight Connector 18"/>
          <p:cNvCxnSpPr/>
          <p:nvPr userDrawn="1"/>
        </p:nvCxnSpPr>
        <p:spPr bwMode="gray">
          <a:xfrm>
            <a:off x="0" y="6492240"/>
            <a:ext cx="9144000" cy="0"/>
          </a:xfrm>
          <a:prstGeom prst="line">
            <a:avLst/>
          </a:prstGeom>
          <a:ln w="38100" cmpd="sng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36582" y="4825992"/>
            <a:ext cx="5760720" cy="456079"/>
          </a:xfrm>
          <a:effectLst/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buNone/>
              <a:defRPr sz="1400" b="0">
                <a:solidFill>
                  <a:schemeClr val="accent6"/>
                </a:solidFill>
                <a:latin typeface="+mj-lt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0"/>
          </p:nvPr>
        </p:nvSpPr>
        <p:spPr>
          <a:xfrm>
            <a:off x="3136392" y="5529262"/>
            <a:ext cx="5760720" cy="822960"/>
          </a:xfrm>
          <a:effectLst/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300" b="1">
                <a:solidFill>
                  <a:schemeClr val="tx1"/>
                </a:solidFill>
                <a:latin typeface="+mj-lt"/>
                <a:cs typeface="Arial" pitchFamily="34" charset="0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6"/>
                </a:solidFill>
                <a:latin typeface="+mj-lt"/>
                <a:cs typeface="Arial" pitchFamily="34" charset="0"/>
              </a:defRPr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36392" y="4030664"/>
            <a:ext cx="5760720" cy="778404"/>
          </a:xfrm>
          <a:effectLst/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90000"/>
              </a:lnSpc>
              <a:defRPr sz="2600" b="1">
                <a:latin typeface="+mj-lt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1026" name="Picture 2" descr="C:\Users\michelle\Downloads\MDA_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" y="4081464"/>
            <a:ext cx="1920240" cy="930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1371600"/>
            <a:ext cx="8320703" cy="685800"/>
          </a:xfrm>
        </p:spPr>
        <p:txBody>
          <a:bodyPr anchor="b" anchorCtr="0"/>
          <a:lstStyle>
            <a:lvl1pPr>
              <a:defRPr sz="2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>
              <a:solidFill>
                <a:srgbClr val="63666A"/>
              </a:solidFill>
              <a:latin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C041753-90EA-4E44-9BB8-633978F3CCC4}" type="slidenum">
              <a:rPr lang="en-US" smtClean="0">
                <a:solidFill>
                  <a:srgbClr val="63666A"/>
                </a:solidFill>
                <a:latin typeface="Arial"/>
              </a:rPr>
              <a:pPr/>
              <a:t>‹#›</a:t>
            </a:fld>
            <a:endParaRPr lang="en-US" dirty="0">
              <a:solidFill>
                <a:srgbClr val="63666A"/>
              </a:solidFill>
              <a:latin typeface="Arial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 bwMode="gray">
          <a:xfrm>
            <a:off x="411479" y="2468880"/>
            <a:ext cx="2606040" cy="2926080"/>
          </a:xfrm>
        </p:spPr>
        <p:txBody>
          <a:bodyPr/>
          <a:lstStyle>
            <a:lvl1pPr marL="342900" indent="-342900">
              <a:spcAft>
                <a:spcPts val="600"/>
              </a:spcAft>
              <a:buClr>
                <a:schemeClr val="accent6"/>
              </a:buClr>
              <a:buFont typeface="Wingdings" charset="2"/>
              <a:buAutoNum type="arabicPlain"/>
              <a:defRPr sz="1500" b="1" i="0" cap="all">
                <a:latin typeface="+mj-lt"/>
              </a:defRPr>
            </a:lvl1pPr>
            <a:lvl2pPr marL="457200" indent="0">
              <a:spcBef>
                <a:spcPts val="600"/>
              </a:spcBef>
              <a:buNone/>
              <a:defRPr sz="1500">
                <a:solidFill>
                  <a:srgbClr val="63666A"/>
                </a:solidFill>
                <a:latin typeface="+mn-lt"/>
              </a:defRPr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 bwMode="gray">
          <a:xfrm>
            <a:off x="3275732" y="2468879"/>
            <a:ext cx="2606040" cy="2926080"/>
          </a:xfrm>
        </p:spPr>
        <p:txBody>
          <a:bodyPr/>
          <a:lstStyle>
            <a:lvl1pPr marL="342900" indent="-342900">
              <a:spcAft>
                <a:spcPts val="600"/>
              </a:spcAft>
              <a:buClr>
                <a:schemeClr val="accent6"/>
              </a:buClr>
              <a:buFont typeface="Wingdings" charset="2"/>
              <a:buAutoNum type="arabicPlain"/>
              <a:defRPr sz="1500" b="1" i="0" cap="all">
                <a:latin typeface="+mj-lt"/>
              </a:defRPr>
            </a:lvl1pPr>
            <a:lvl2pPr marL="457200" indent="0">
              <a:spcBef>
                <a:spcPts val="600"/>
              </a:spcBef>
              <a:buNone/>
              <a:defRPr sz="1500">
                <a:solidFill>
                  <a:srgbClr val="63666A"/>
                </a:solidFill>
                <a:latin typeface="+mn-lt"/>
              </a:defRPr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 bwMode="gray">
          <a:xfrm>
            <a:off x="6133825" y="2468879"/>
            <a:ext cx="2606040" cy="2926080"/>
          </a:xfrm>
        </p:spPr>
        <p:txBody>
          <a:bodyPr/>
          <a:lstStyle>
            <a:lvl1pPr marL="342900" indent="-342900">
              <a:spcAft>
                <a:spcPts val="600"/>
              </a:spcAft>
              <a:buClr>
                <a:schemeClr val="accent6"/>
              </a:buClr>
              <a:buFont typeface="Wingdings" charset="2"/>
              <a:buAutoNum type="arabicPlain"/>
              <a:defRPr sz="1500" b="1" i="0" cap="all">
                <a:latin typeface="+mj-lt"/>
              </a:defRPr>
            </a:lvl1pPr>
            <a:lvl2pPr marL="457200" indent="0">
              <a:spcBef>
                <a:spcPts val="600"/>
              </a:spcBef>
              <a:buNone/>
              <a:defRPr sz="1500">
                <a:solidFill>
                  <a:srgbClr val="63666A"/>
                </a:solidFill>
              </a:defRPr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0665107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11481" y="1737360"/>
            <a:ext cx="8321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11481" y="685800"/>
            <a:ext cx="8321040" cy="6785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C041753-90EA-4E44-9BB8-633978F3CCC4}" type="slidenum">
              <a:rPr lang="en-US" smtClean="0">
                <a:solidFill>
                  <a:srgbClr val="63666A"/>
                </a:solidFill>
                <a:latin typeface="Arial"/>
              </a:rPr>
              <a:pPr/>
              <a:t>‹#›</a:t>
            </a:fld>
            <a:endParaRPr lang="en-US" dirty="0">
              <a:solidFill>
                <a:srgbClr val="63666A"/>
              </a:solidFill>
              <a:latin typeface="Arial"/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srgbClr val="63666A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685800"/>
            <a:ext cx="8320703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041753-90EA-4E44-9BB8-633978F3CCC4}" type="slidenum">
              <a:rPr lang="en-US" smtClean="0">
                <a:solidFill>
                  <a:srgbClr val="63666A"/>
                </a:solidFill>
                <a:latin typeface="Arial"/>
              </a:rPr>
              <a:pPr/>
              <a:t>‹#›</a:t>
            </a:fld>
            <a:endParaRPr lang="en-US" dirty="0">
              <a:solidFill>
                <a:srgbClr val="63666A"/>
              </a:solidFill>
              <a:latin typeface="Arial"/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63666A"/>
              </a:solidFill>
              <a:latin typeface="Arial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/>
          </p:nvPr>
        </p:nvSpPr>
        <p:spPr>
          <a:xfrm>
            <a:off x="411479" y="1737360"/>
            <a:ext cx="3931920" cy="4572000"/>
          </a:xfrm>
        </p:spPr>
        <p:txBody>
          <a:bodyPr rIns="137160"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4800263" y="1737360"/>
            <a:ext cx="3931920" cy="4572000"/>
          </a:xfrm>
        </p:spPr>
        <p:txBody>
          <a:bodyPr rIns="137160"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7835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041753-90EA-4E44-9BB8-633978F3CCC4}" type="slidenum">
              <a:rPr lang="en-US" smtClean="0">
                <a:solidFill>
                  <a:srgbClr val="63666A"/>
                </a:solidFill>
                <a:latin typeface="Arial"/>
              </a:rPr>
              <a:pPr/>
              <a:t>‹#›</a:t>
            </a:fld>
            <a:endParaRPr lang="en-US" dirty="0">
              <a:solidFill>
                <a:srgbClr val="63666A"/>
              </a:solidFill>
              <a:latin typeface="Arial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63666A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041753-90EA-4E44-9BB8-633978F3CCC4}" type="slidenum">
              <a:rPr lang="en-US" smtClean="0">
                <a:solidFill>
                  <a:srgbClr val="63666A"/>
                </a:solidFill>
                <a:latin typeface="Arial"/>
              </a:rPr>
              <a:pPr/>
              <a:t>‹#›</a:t>
            </a:fld>
            <a:endParaRPr lang="en-US" dirty="0">
              <a:solidFill>
                <a:srgbClr val="63666A"/>
              </a:solidFill>
              <a:latin typeface="Arial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63666A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411480" y="1700784"/>
            <a:ext cx="8316976" cy="1188720"/>
          </a:xfrm>
        </p:spPr>
        <p:txBody>
          <a:bodyPr anchor="t"/>
          <a:lstStyle>
            <a:lvl1pPr algn="l">
              <a:defRPr sz="2600" b="1" cap="none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041753-90EA-4E44-9BB8-633978F3CCC4}" type="slidenum">
              <a:rPr lang="en-US" smtClean="0">
                <a:solidFill>
                  <a:srgbClr val="FFFFFF"/>
                </a:solidFill>
                <a:latin typeface="Arial"/>
              </a:rPr>
              <a:pPr/>
              <a:t>‹#›</a:t>
            </a:fld>
            <a:endParaRPr lang="en-US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2"/>
          </p:nvPr>
        </p:nvSpPr>
        <p:spPr bwMode="gray">
          <a:xfrm>
            <a:off x="411479" y="3017520"/>
            <a:ext cx="4572000" cy="164592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Aft>
                <a:spcPts val="600"/>
              </a:spcAft>
              <a:defRPr b="1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  <a:lvl2pPr marL="0" indent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None/>
              <a:defRPr sz="1800">
                <a:solidFill>
                  <a:schemeClr val="bg1"/>
                </a:solidFill>
              </a:defRPr>
            </a:lvl2pPr>
            <a:lvl3pPr marL="0" indent="0">
              <a:lnSpc>
                <a:spcPct val="90000"/>
              </a:lnSpc>
              <a:spcAft>
                <a:spcPts val="300"/>
              </a:spcAft>
              <a:buNone/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cxnSp>
        <p:nvCxnSpPr>
          <p:cNvPr id="13" name="Straight Connector 12"/>
          <p:cNvCxnSpPr/>
          <p:nvPr userDrawn="1"/>
        </p:nvCxnSpPr>
        <p:spPr bwMode="gray">
          <a:xfrm>
            <a:off x="0" y="396984"/>
            <a:ext cx="270933" cy="0"/>
          </a:xfrm>
          <a:prstGeom prst="line">
            <a:avLst/>
          </a:prstGeom>
          <a:ln w="44450" cmpd="sng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 userDrawn="1"/>
        </p:nvSpPr>
        <p:spPr bwMode="gray">
          <a:xfrm>
            <a:off x="414860" y="316193"/>
            <a:ext cx="822960" cy="16158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defTabSz="914400">
              <a:tabLst>
                <a:tab pos="684213" algn="l"/>
              </a:tabLst>
            </a:pPr>
            <a:r>
              <a:rPr lang="en-US" sz="1050" dirty="0" smtClean="0">
                <a:solidFill>
                  <a:srgbClr val="FFFFFF"/>
                </a:solidFill>
                <a:latin typeface="Arial"/>
                <a:cs typeface="Arial" pitchFamily="34" charset="0"/>
              </a:rPr>
              <a:t>MD Anderson </a:t>
            </a:r>
            <a:endParaRPr lang="en-US" sz="1050" dirty="0">
              <a:solidFill>
                <a:srgbClr val="FFFFFF"/>
              </a:solidFill>
              <a:latin typeface="Arial"/>
              <a:cs typeface="Arial" pitchFamily="34" charset="0"/>
            </a:endParaRPr>
          </a:p>
        </p:txBody>
      </p:sp>
      <p:cxnSp>
        <p:nvCxnSpPr>
          <p:cNvPr id="16" name="Straight Connector 15"/>
          <p:cNvCxnSpPr/>
          <p:nvPr userDrawn="1"/>
        </p:nvCxnSpPr>
        <p:spPr bwMode="gray">
          <a:xfrm>
            <a:off x="1293796" y="328404"/>
            <a:ext cx="0" cy="13716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ld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 bwMode="gray">
          <a:xfrm>
            <a:off x="411480" y="1664934"/>
            <a:ext cx="8317603" cy="3200400"/>
          </a:xfrm>
        </p:spPr>
        <p:txBody>
          <a:bodyPr>
            <a:noAutofit/>
          </a:bodyPr>
          <a:lstStyle>
            <a:lvl1pPr>
              <a:lnSpc>
                <a:spcPct val="120000"/>
              </a:lnSpc>
              <a:defRPr sz="2600" b="1">
                <a:solidFill>
                  <a:schemeClr val="bg1"/>
                </a:solidFill>
                <a:latin typeface="+mj-lt"/>
                <a:cs typeface="Arial"/>
              </a:defRPr>
            </a:lvl1pPr>
            <a:lvl2pPr>
              <a:defRPr sz="1800">
                <a:solidFill>
                  <a:srgbClr val="FFFFFF"/>
                </a:solidFill>
              </a:defRPr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041753-90EA-4E44-9BB8-633978F3CCC4}" type="slidenum">
              <a:rPr lang="en-US" smtClean="0">
                <a:solidFill>
                  <a:srgbClr val="FFFFFF"/>
                </a:solidFill>
                <a:latin typeface="Arial"/>
              </a:rPr>
              <a:pPr/>
              <a:t>‹#›</a:t>
            </a:fld>
            <a:endParaRPr lang="en-US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  <a:latin typeface="Arial"/>
            </a:endParaRPr>
          </a:p>
        </p:txBody>
      </p:sp>
      <p:cxnSp>
        <p:nvCxnSpPr>
          <p:cNvPr id="10" name="Straight Connector 9"/>
          <p:cNvCxnSpPr/>
          <p:nvPr userDrawn="1"/>
        </p:nvCxnSpPr>
        <p:spPr bwMode="gray">
          <a:xfrm>
            <a:off x="0" y="396984"/>
            <a:ext cx="270933" cy="0"/>
          </a:xfrm>
          <a:prstGeom prst="line">
            <a:avLst/>
          </a:prstGeom>
          <a:ln w="44450" cmpd="sng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 userDrawn="1"/>
        </p:nvSpPr>
        <p:spPr bwMode="gray">
          <a:xfrm>
            <a:off x="414860" y="316193"/>
            <a:ext cx="822960" cy="16158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defTabSz="914400">
              <a:tabLst>
                <a:tab pos="684213" algn="l"/>
              </a:tabLst>
            </a:pPr>
            <a:r>
              <a:rPr lang="en-US" sz="1050" dirty="0" smtClean="0">
                <a:solidFill>
                  <a:srgbClr val="FFFFFF"/>
                </a:solidFill>
                <a:latin typeface="Arial"/>
                <a:cs typeface="Arial" pitchFamily="34" charset="0"/>
              </a:rPr>
              <a:t>MD Anderson </a:t>
            </a:r>
            <a:endParaRPr lang="en-US" sz="1050" dirty="0">
              <a:solidFill>
                <a:srgbClr val="FFFFFF"/>
              </a:solidFill>
              <a:latin typeface="Arial"/>
              <a:cs typeface="Arial" pitchFamily="34" charset="0"/>
            </a:endParaRPr>
          </a:p>
        </p:txBody>
      </p:sp>
      <p:cxnSp>
        <p:nvCxnSpPr>
          <p:cNvPr id="15" name="Straight Connector 14"/>
          <p:cNvCxnSpPr/>
          <p:nvPr userDrawn="1"/>
        </p:nvCxnSpPr>
        <p:spPr bwMode="gray">
          <a:xfrm>
            <a:off x="1293796" y="328404"/>
            <a:ext cx="0" cy="13716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gray">
          <a:xfrm>
            <a:off x="0" y="3748646"/>
            <a:ext cx="9140279" cy="310935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36582" y="4825992"/>
            <a:ext cx="5760720" cy="455308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  <a:defRPr sz="1400" b="0">
                <a:solidFill>
                  <a:schemeClr val="accent6"/>
                </a:solidFill>
                <a:latin typeface="+mj-lt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0"/>
          </p:nvPr>
        </p:nvSpPr>
        <p:spPr>
          <a:xfrm>
            <a:off x="3136392" y="5529262"/>
            <a:ext cx="5760720" cy="82296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300" b="1">
                <a:solidFill>
                  <a:srgbClr val="413C38"/>
                </a:solidFill>
                <a:latin typeface="+mj-lt"/>
                <a:cs typeface="Arial" pitchFamily="34" charset="0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6"/>
                </a:solidFill>
                <a:latin typeface="+mj-lt"/>
                <a:cs typeface="Arial" pitchFamily="34" charset="0"/>
              </a:defRPr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36392" y="4030664"/>
            <a:ext cx="5760720" cy="778404"/>
          </a:xfr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90000"/>
              </a:lnSpc>
              <a:defRPr sz="2600" b="1">
                <a:latin typeface="+mj-lt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6492240"/>
            <a:ext cx="9144000" cy="36576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srgbClr val="FFFFFF"/>
              </a:solidFill>
              <a:latin typeface="Times New Roman"/>
            </a:endParaRPr>
          </a:p>
        </p:txBody>
      </p:sp>
      <p:cxnSp>
        <p:nvCxnSpPr>
          <p:cNvPr id="14" name="Straight Connector 13"/>
          <p:cNvCxnSpPr/>
          <p:nvPr userDrawn="1"/>
        </p:nvCxnSpPr>
        <p:spPr bwMode="gray">
          <a:xfrm>
            <a:off x="0" y="6492240"/>
            <a:ext cx="9144000" cy="0"/>
          </a:xfrm>
          <a:prstGeom prst="line">
            <a:avLst/>
          </a:prstGeom>
          <a:ln w="38100"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C:\Users\michelle\Downloads\MDA_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" y="4081464"/>
            <a:ext cx="1920240" cy="930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ECD88-BA69-9449-ACC3-F4EFE1E324D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84F7F-494B-5D49-A9D3-0471B4CBF4B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ECD88-BA69-9449-ACC3-F4EFE1E324D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84F7F-494B-5D49-A9D3-0471B4CBF4B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ECD88-BA69-9449-ACC3-F4EFE1E324D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84F7F-494B-5D49-A9D3-0471B4CBF4B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ECD88-BA69-9449-ACC3-F4EFE1E324D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84F7F-494B-5D49-A9D3-0471B4CBF4B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ECD88-BA69-9449-ACC3-F4EFE1E324D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84F7F-494B-5D49-A9D3-0471B4CBF4B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7590382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ECD88-BA69-9449-ACC3-F4EFE1E324D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84F7F-494B-5D49-A9D3-0471B4CBF4B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ECD88-BA69-9449-ACC3-F4EFE1E324D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84F7F-494B-5D49-A9D3-0471B4CBF4B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ECD88-BA69-9449-ACC3-F4EFE1E324D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84F7F-494B-5D49-A9D3-0471B4CBF4B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ECD88-BA69-9449-ACC3-F4EFE1E324D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84F7F-494B-5D49-A9D3-0471B4CBF4B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ECD88-BA69-9449-ACC3-F4EFE1E324D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84F7F-494B-5D49-A9D3-0471B4CBF4B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ECD88-BA69-9449-ACC3-F4EFE1E324D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84F7F-494B-5D49-A9D3-0471B4CBF4B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371600"/>
            <a:ext cx="40386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71600"/>
            <a:ext cx="40386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086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523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421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9947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2257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07484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5" Type="http://schemas.openxmlformats.org/officeDocument/2006/relationships/slideLayout" Target="../slideLayouts/slideLayout20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290" name="Picture 2" descr="CBRG_inside2_alt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0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0"/>
            <a:ext cx="53340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4029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371600"/>
            <a:ext cx="82296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51341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000" b="1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Char char="•"/>
        <a:defRPr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Char char="•"/>
        <a:defRPr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Char char="•"/>
        <a:defRPr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Char char="•"/>
        <a:defRPr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Char char="•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Char char="•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Char char="•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1" y="685800"/>
            <a:ext cx="8321040" cy="685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1737360"/>
            <a:ext cx="8321040" cy="4572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 bwMode="gray">
          <a:xfrm>
            <a:off x="1417320" y="316193"/>
            <a:ext cx="6400800" cy="161583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50">
                <a:solidFill>
                  <a:schemeClr val="accent6"/>
                </a:solidFill>
                <a:latin typeface="+mj-lt"/>
                <a:cs typeface="Arial" pitchFamily="34" charset="0"/>
              </a:defRPr>
            </a:lvl1pPr>
          </a:lstStyle>
          <a:p>
            <a:pPr defTabSz="914400"/>
            <a:endParaRPr lang="en-US" dirty="0">
              <a:solidFill>
                <a:srgbClr val="63666A"/>
              </a:solidFill>
              <a:latin typeface="Arial"/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4"/>
          </p:nvPr>
        </p:nvSpPr>
        <p:spPr bwMode="gray">
          <a:xfrm>
            <a:off x="8436188" y="316193"/>
            <a:ext cx="296333" cy="161583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050">
                <a:solidFill>
                  <a:schemeClr val="accent6"/>
                </a:solidFill>
                <a:latin typeface="+mj-lt"/>
                <a:cs typeface="Arial" pitchFamily="34" charset="0"/>
              </a:defRPr>
            </a:lvl1pPr>
          </a:lstStyle>
          <a:p>
            <a:pPr defTabSz="914400"/>
            <a:fld id="{CC041753-90EA-4E44-9BB8-633978F3CCC4}" type="slidenum">
              <a:rPr lang="en-US" smtClean="0">
                <a:solidFill>
                  <a:srgbClr val="63666A"/>
                </a:solidFill>
                <a:latin typeface="Arial"/>
              </a:rPr>
              <a:pPr defTabSz="914400"/>
              <a:t>‹#›</a:t>
            </a:fld>
            <a:endParaRPr lang="en-US" dirty="0">
              <a:solidFill>
                <a:srgbClr val="63666A"/>
              </a:solidFill>
              <a:latin typeface="Arial"/>
            </a:endParaRPr>
          </a:p>
        </p:txBody>
      </p:sp>
      <p:cxnSp>
        <p:nvCxnSpPr>
          <p:cNvPr id="19" name="Straight Connector 18"/>
          <p:cNvCxnSpPr/>
          <p:nvPr/>
        </p:nvCxnSpPr>
        <p:spPr bwMode="gray">
          <a:xfrm>
            <a:off x="0" y="396984"/>
            <a:ext cx="270933" cy="0"/>
          </a:xfrm>
          <a:prstGeom prst="line">
            <a:avLst/>
          </a:prstGeom>
          <a:ln w="44450"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 bwMode="gray">
          <a:xfrm>
            <a:off x="414860" y="316193"/>
            <a:ext cx="822960" cy="16158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defTabSz="914400"/>
            <a:r>
              <a:rPr lang="en-US" sz="1050" dirty="0" smtClean="0">
                <a:solidFill>
                  <a:srgbClr val="63666A"/>
                </a:solidFill>
                <a:latin typeface="Arial"/>
                <a:cs typeface="Arial" pitchFamily="34" charset="0"/>
              </a:rPr>
              <a:t>MD Anderson </a:t>
            </a:r>
            <a:endParaRPr lang="en-US" sz="1050" dirty="0">
              <a:solidFill>
                <a:srgbClr val="63666A"/>
              </a:solidFill>
              <a:latin typeface="Arial"/>
              <a:cs typeface="Arial" pitchFamily="34" charset="0"/>
            </a:endParaRPr>
          </a:p>
        </p:txBody>
      </p:sp>
      <p:cxnSp>
        <p:nvCxnSpPr>
          <p:cNvPr id="21" name="Straight Connector 20"/>
          <p:cNvCxnSpPr/>
          <p:nvPr/>
        </p:nvCxnSpPr>
        <p:spPr bwMode="gray">
          <a:xfrm>
            <a:off x="1293796" y="328404"/>
            <a:ext cx="0" cy="137160"/>
          </a:xfrm>
          <a:prstGeom prst="line">
            <a:avLst/>
          </a:prstGeom>
          <a:ln w="952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Arial" pitchFamily="34" charset="0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800"/>
        </a:spcBef>
        <a:spcAft>
          <a:spcPts val="0"/>
        </a:spcAft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Times New Roman" pitchFamily="18" charset="0"/>
        </a:defRPr>
      </a:lvl1pPr>
      <a:lvl2pPr marL="173038" indent="-173038" algn="l" defTabSz="914400" rtl="0" eaLnBrk="1" latinLnBrk="0" hangingPunct="1">
        <a:lnSpc>
          <a:spcPct val="100000"/>
        </a:lnSpc>
        <a:spcBef>
          <a:spcPts val="1200"/>
        </a:spcBef>
        <a:spcAft>
          <a:spcPts val="0"/>
        </a:spcAft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Times New Roman" pitchFamily="18" charset="0"/>
        </a:defRPr>
      </a:lvl2pPr>
      <a:lvl3pPr marL="344488" indent="-173038" algn="l" defTabSz="914400" rtl="0" eaLnBrk="1" latinLnBrk="0" hangingPunct="1">
        <a:lnSpc>
          <a:spcPct val="100000"/>
        </a:lnSpc>
        <a:spcBef>
          <a:spcPts val="1200"/>
        </a:spcBef>
        <a:spcAft>
          <a:spcPts val="0"/>
        </a:spcAft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imes New Roman" pitchFamily="18" charset="0"/>
        </a:defRPr>
      </a:lvl3pPr>
      <a:lvl4pPr marL="517525" indent="-173038" algn="l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Times New Roman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bg1"/>
          </a:solidFill>
          <a:latin typeface="Times New Roman" pitchFamily="18" charset="0"/>
          <a:ea typeface="+mn-ea"/>
          <a:cs typeface="Times New Roman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00000">
              <a:schemeClr val="bg1">
                <a:lumMod val="0"/>
                <a:lumOff val="100000"/>
              </a:schemeClr>
            </a:gs>
            <a:gs pos="1000">
              <a:schemeClr val="accent1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fld id="{2ECECD88-BA69-9449-ACC3-F4EFE1E324D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9/14/2017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fld id="{D7084F7F-494B-5D49-A9D3-0471B4CBF4B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0355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23" name="TextBox 2"/>
          <p:cNvSpPr txBox="1">
            <a:spLocks noChangeArrowheads="1"/>
          </p:cNvSpPr>
          <p:nvPr/>
        </p:nvSpPr>
        <p:spPr bwMode="auto">
          <a:xfrm>
            <a:off x="0" y="0"/>
            <a:ext cx="74676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800" b="1" dirty="0" smtClean="0">
                <a:solidFill>
                  <a:srgbClr val="FFFF00"/>
                </a:solidFill>
              </a:rPr>
              <a:t>Ovarian Cancer Team Projects </a:t>
            </a:r>
          </a:p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800" b="1" dirty="0" smtClean="0">
                <a:solidFill>
                  <a:srgbClr val="FFFF00"/>
                </a:solidFill>
              </a:rPr>
              <a:t>Current and Previous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218124" name="TextBox 4"/>
          <p:cNvSpPr txBox="1">
            <a:spLocks noChangeArrowheads="1"/>
          </p:cNvSpPr>
          <p:nvPr/>
        </p:nvSpPr>
        <p:spPr bwMode="auto">
          <a:xfrm>
            <a:off x="0" y="1608946"/>
            <a:ext cx="9144000" cy="1354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000000"/>
                </a:solidFill>
              </a:rPr>
              <a:t>Previous</a:t>
            </a:r>
            <a:endParaRPr lang="en-US" sz="1800" b="1" dirty="0" smtClean="0">
              <a:solidFill>
                <a:srgbClr val="000000"/>
              </a:solidFill>
            </a:endParaRPr>
          </a:p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srgbClr val="000000"/>
              </a:solidFill>
            </a:endParaRPr>
          </a:p>
          <a:p>
            <a:pPr marL="342900" indent="-342900" defTabSz="914400" eaLnBrk="1" fontAlgn="base" hangingPunct="1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000" dirty="0" smtClean="0">
                <a:solidFill>
                  <a:srgbClr val="000000"/>
                </a:solidFill>
              </a:rPr>
              <a:t>Validation study for serum protein biomarkers for early detection of OC </a:t>
            </a:r>
          </a:p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smtClean="0">
                <a:solidFill>
                  <a:srgbClr val="000000"/>
                </a:solidFill>
              </a:rPr>
              <a:t>    (PI: Skates)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3550733"/>
            <a:ext cx="9144000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Current Team Projects</a:t>
            </a:r>
          </a:p>
          <a:p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sz="2000" dirty="0" smtClean="0"/>
              <a:t>Serum Autoantibodies as early detection for OC (PI: </a:t>
            </a:r>
            <a:r>
              <a:rPr lang="en-US" sz="2000" dirty="0" err="1" smtClean="0"/>
              <a:t>Bast</a:t>
            </a:r>
            <a:r>
              <a:rPr lang="en-US" sz="2000" dirty="0" smtClean="0"/>
              <a:t>)</a:t>
            </a:r>
          </a:p>
          <a:p>
            <a:pPr marL="342900" indent="-342900">
              <a:buFont typeface="+mj-lt"/>
              <a:buAutoNum type="arabicPeriod"/>
            </a:pPr>
            <a:endParaRPr lang="en-US" sz="2000" dirty="0"/>
          </a:p>
          <a:p>
            <a:pPr marL="342900" indent="-342900">
              <a:buFont typeface="+mj-lt"/>
              <a:buAutoNum type="arabicPeriod"/>
            </a:pPr>
            <a:r>
              <a:rPr lang="en-US" sz="2000" dirty="0" err="1" smtClean="0"/>
              <a:t>tDNA</a:t>
            </a:r>
            <a:r>
              <a:rPr lang="en-US" sz="2000" dirty="0" smtClean="0"/>
              <a:t> in Uterine Lavage and Serum Protein Biomarkers in early detection of ovarian cancer (PI: Skates)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1937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Samples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dirty="0" smtClean="0"/>
              <a:t>Blood </a:t>
            </a:r>
            <a:r>
              <a:rPr lang="mr-IN" dirty="0" smtClean="0"/>
              <a:t>–</a:t>
            </a:r>
            <a:r>
              <a:rPr lang="en-US" dirty="0" smtClean="0"/>
              <a:t> obtained prior to anesthesia, ideally at clinic visit prior to day of surgery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Serum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Plasma (or </a:t>
            </a:r>
            <a:r>
              <a:rPr lang="en-US" dirty="0" err="1" smtClean="0"/>
              <a:t>cfDNA</a:t>
            </a:r>
            <a:r>
              <a:rPr lang="en-US" dirty="0" smtClean="0"/>
              <a:t> via </a:t>
            </a:r>
            <a:r>
              <a:rPr lang="en-US" dirty="0" err="1" smtClean="0"/>
              <a:t>Qiagen</a:t>
            </a:r>
            <a:r>
              <a:rPr lang="en-US" dirty="0" smtClean="0"/>
              <a:t> tubes)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Leukocytes (buffy coat  - gel separator tube)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dirty="0" smtClean="0"/>
              <a:t>Uterine Lavage </a:t>
            </a:r>
            <a:r>
              <a:rPr lang="mr-IN" dirty="0" smtClean="0"/>
              <a:t>–</a:t>
            </a:r>
            <a:r>
              <a:rPr lang="en-US" dirty="0" smtClean="0"/>
              <a:t> after general anesthesia, prior to surgery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dirty="0" smtClean="0"/>
              <a:t>TAO endometrial brush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b="1" dirty="0" smtClean="0"/>
              <a:t>optional</a:t>
            </a:r>
            <a:r>
              <a:rPr lang="en-US" dirty="0" smtClean="0"/>
              <a:t>, but at clinic visit with 7 days minimum prior to day of surgery (repair endometrial epithelium)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 smtClean="0"/>
          </a:p>
          <a:p>
            <a:pPr marL="728663" lvl="1" indent="-385763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7803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Sequencing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26469"/>
            <a:ext cx="8515350" cy="3263504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dirty="0" smtClean="0"/>
              <a:t>Duplex Sequencing:  TP53     </a:t>
            </a:r>
            <a:r>
              <a:rPr lang="en-US" dirty="0" err="1" smtClean="0"/>
              <a:t>Twinstrands</a:t>
            </a:r>
            <a:r>
              <a:rPr lang="en-US" dirty="0" smtClean="0"/>
              <a:t>   (lavage &amp; leukocyte DNA)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an detect one </a:t>
            </a:r>
            <a:r>
              <a:rPr lang="en-US" dirty="0"/>
              <a:t>cancer mutation amongst 24,000 </a:t>
            </a:r>
            <a:r>
              <a:rPr lang="en-US" dirty="0" smtClean="0"/>
              <a:t>normal genomes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 err="1" smtClean="0"/>
              <a:t>Haloplex</a:t>
            </a:r>
            <a:r>
              <a:rPr lang="en-US" dirty="0" smtClean="0"/>
              <a:t> Sequencing:    McGill University  (lavage &amp; </a:t>
            </a:r>
            <a:r>
              <a:rPr lang="en-US" dirty="0" err="1" smtClean="0"/>
              <a:t>cfDNA</a:t>
            </a:r>
            <a:r>
              <a:rPr lang="en-US" dirty="0" smtClean="0"/>
              <a:t> &amp; tumor)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an detect cancer DNA down to a frequency of 0.1%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4651 amplicons </a:t>
            </a:r>
            <a:r>
              <a:rPr lang="en-US" dirty="0"/>
              <a:t>to cover </a:t>
            </a:r>
            <a:r>
              <a:rPr lang="en-US" dirty="0" smtClean="0"/>
              <a:t>all exons in: ARID1</a:t>
            </a:r>
            <a:r>
              <a:rPr lang="en-US" dirty="0"/>
              <a:t>, AKT1, APC, CDKN2A, CTNNB1, FBXW7, </a:t>
            </a:r>
            <a:r>
              <a:rPr lang="en-US" dirty="0" smtClean="0"/>
              <a:t>FGFR2, KRAS</a:t>
            </a:r>
            <a:r>
              <a:rPr lang="en-US" dirty="0"/>
              <a:t>, NRAS, PIK3CA, PIK3R1, PPP2R1A, PTEN, RNF43, BRCA1, BRCA2, MLH1, MSH2, TP53, 9 </a:t>
            </a:r>
            <a:r>
              <a:rPr lang="en-US" dirty="0" smtClean="0"/>
              <a:t>microsatellites, and mutational </a:t>
            </a:r>
            <a:r>
              <a:rPr lang="en-US" dirty="0"/>
              <a:t>hotspots of EGFR, BRAF, POLE and MAPK1 (65.kb total).</a:t>
            </a:r>
          </a:p>
          <a:p>
            <a:pPr lvl="1"/>
            <a:endParaRPr lang="en-US" dirty="0"/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 smtClean="0"/>
          </a:p>
          <a:p>
            <a:pPr marL="728663" lvl="1" indent="-385763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6175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Serum Assays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26469"/>
            <a:ext cx="8515350" cy="3263504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sz="2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sz="2400" dirty="0" smtClean="0"/>
              <a:t>JHU: Best 4 </a:t>
            </a:r>
            <a:r>
              <a:rPr lang="en-US" sz="2400" dirty="0" err="1" smtClean="0"/>
              <a:t>analytes</a:t>
            </a:r>
            <a:r>
              <a:rPr lang="en-US" sz="2400" dirty="0" smtClean="0"/>
              <a:t> on MSD platform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sz="2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sz="2400" dirty="0" smtClean="0"/>
              <a:t>MDACC: CA125 &amp; HE4 </a:t>
            </a:r>
            <a:r>
              <a:rPr lang="mr-IN" sz="2400" dirty="0" smtClean="0"/>
              <a:t>–</a:t>
            </a:r>
            <a:r>
              <a:rPr lang="en-US" sz="2400" dirty="0" smtClean="0"/>
              <a:t> clinical grade assay (Roche)</a:t>
            </a:r>
            <a:endParaRPr lang="en-US" sz="2400" dirty="0"/>
          </a:p>
          <a:p>
            <a:pPr lvl="1"/>
            <a:endParaRPr lang="en-US" sz="2000" dirty="0"/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400" dirty="0" smtClean="0"/>
          </a:p>
          <a:p>
            <a:pPr marL="728663" lvl="1" indent="-385763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6352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US" b="1" dirty="0"/>
              <a:t>Central repository: NCI Frederick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26469"/>
            <a:ext cx="8515350" cy="3263504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dirty="0" smtClean="0"/>
              <a:t>Distribution for: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serum aliquot to MDACC and JHU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Uterine Lavage DNA to </a:t>
            </a:r>
            <a:r>
              <a:rPr lang="en-US" dirty="0" err="1" smtClean="0"/>
              <a:t>Twinstrands</a:t>
            </a:r>
            <a:r>
              <a:rPr lang="en-US" dirty="0" smtClean="0"/>
              <a:t> and McGill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err="1" smtClean="0"/>
              <a:t>cfDNA</a:t>
            </a:r>
            <a:r>
              <a:rPr lang="en-US" dirty="0" smtClean="0"/>
              <a:t> and tumor to McGill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Leukocyte DNA to </a:t>
            </a:r>
            <a:r>
              <a:rPr lang="en-US" dirty="0" err="1" smtClean="0"/>
              <a:t>Twinstrands</a:t>
            </a:r>
            <a:endParaRPr lang="en-US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smtClean="0"/>
              <a:t>Processing, </a:t>
            </a:r>
            <a:r>
              <a:rPr lang="en-US" dirty="0" err="1" smtClean="0"/>
              <a:t>aliquoting</a:t>
            </a:r>
            <a:r>
              <a:rPr lang="en-US" dirty="0" smtClean="0"/>
              <a:t>, labelling for long term biobank for reference set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dirty="0"/>
          </a:p>
          <a:p>
            <a:pPr lvl="1"/>
            <a:endParaRPr lang="en-US" dirty="0"/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 smtClean="0"/>
          </a:p>
          <a:p>
            <a:pPr marL="728663" lvl="1" indent="-385763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049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Elbow Connector 18"/>
          <p:cNvCxnSpPr/>
          <p:nvPr/>
        </p:nvCxnSpPr>
        <p:spPr>
          <a:xfrm rot="16200000" flipH="1">
            <a:off x="1666082" y="1475581"/>
            <a:ext cx="392112" cy="1990725"/>
          </a:xfrm>
          <a:prstGeom prst="bentConnector3">
            <a:avLst>
              <a:gd name="adj1" fmla="val 50000"/>
            </a:avLst>
          </a:prstGeom>
          <a:ln w="76200">
            <a:solidFill>
              <a:schemeClr val="accent1">
                <a:lumMod val="50000"/>
              </a:schemeClr>
            </a:solidFill>
            <a:tailEnd type="triangle" w="med" len="sm"/>
          </a:ln>
          <a:effectLst>
            <a:softEdge rad="12700"/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19"/>
          <p:cNvCxnSpPr/>
          <p:nvPr/>
        </p:nvCxnSpPr>
        <p:spPr>
          <a:xfrm rot="16200000" flipH="1">
            <a:off x="2503488" y="2312988"/>
            <a:ext cx="392112" cy="315912"/>
          </a:xfrm>
          <a:prstGeom prst="bentConnector3">
            <a:avLst>
              <a:gd name="adj1" fmla="val 50000"/>
            </a:avLst>
          </a:prstGeom>
          <a:ln w="76200">
            <a:solidFill>
              <a:schemeClr val="accent1">
                <a:lumMod val="50000"/>
              </a:schemeClr>
            </a:solidFill>
            <a:tailEnd type="triangle" w="med" len="sm"/>
          </a:ln>
          <a:effectLst>
            <a:softEdge rad="12700"/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Elbow Connector 22"/>
          <p:cNvCxnSpPr/>
          <p:nvPr/>
        </p:nvCxnSpPr>
        <p:spPr>
          <a:xfrm rot="5400000">
            <a:off x="3179763" y="1952625"/>
            <a:ext cx="392112" cy="1036638"/>
          </a:xfrm>
          <a:prstGeom prst="bentConnector3">
            <a:avLst>
              <a:gd name="adj1" fmla="val 50000"/>
            </a:avLst>
          </a:prstGeom>
          <a:ln w="76200">
            <a:solidFill>
              <a:schemeClr val="accent1">
                <a:lumMod val="50000"/>
              </a:schemeClr>
            </a:solidFill>
            <a:tailEnd type="triangle" w="med" len="sm"/>
          </a:ln>
          <a:effectLst>
            <a:softEdge rad="12700"/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Elbow Connector 25"/>
          <p:cNvCxnSpPr/>
          <p:nvPr/>
        </p:nvCxnSpPr>
        <p:spPr>
          <a:xfrm rot="5400000">
            <a:off x="3724276" y="1408112"/>
            <a:ext cx="392112" cy="2125663"/>
          </a:xfrm>
          <a:prstGeom prst="bentConnector3">
            <a:avLst>
              <a:gd name="adj1" fmla="val 50000"/>
            </a:avLst>
          </a:prstGeom>
          <a:ln w="76200">
            <a:solidFill>
              <a:schemeClr val="accent1">
                <a:lumMod val="50000"/>
              </a:schemeClr>
            </a:solidFill>
            <a:tailEnd type="triangle" w="med" len="sm"/>
          </a:ln>
          <a:effectLst>
            <a:softEdge rad="12700"/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28"/>
          <p:cNvCxnSpPr/>
          <p:nvPr/>
        </p:nvCxnSpPr>
        <p:spPr>
          <a:xfrm rot="5400000">
            <a:off x="4183063" y="949325"/>
            <a:ext cx="392112" cy="3043238"/>
          </a:xfrm>
          <a:prstGeom prst="bentConnector3">
            <a:avLst>
              <a:gd name="adj1" fmla="val 50000"/>
            </a:avLst>
          </a:prstGeom>
          <a:ln w="76200">
            <a:solidFill>
              <a:schemeClr val="accent1">
                <a:lumMod val="50000"/>
              </a:schemeClr>
            </a:solidFill>
            <a:tailEnd type="triangle" w="med" len="sm"/>
          </a:ln>
          <a:effectLst>
            <a:softEdge rad="12700"/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Elbow Connector 31"/>
          <p:cNvCxnSpPr/>
          <p:nvPr/>
        </p:nvCxnSpPr>
        <p:spPr>
          <a:xfrm rot="5400000">
            <a:off x="4788694" y="343694"/>
            <a:ext cx="392112" cy="4254500"/>
          </a:xfrm>
          <a:prstGeom prst="bentConnector3">
            <a:avLst>
              <a:gd name="adj1" fmla="val 50000"/>
            </a:avLst>
          </a:prstGeom>
          <a:ln w="76200">
            <a:solidFill>
              <a:schemeClr val="accent1">
                <a:lumMod val="50000"/>
              </a:schemeClr>
            </a:solidFill>
            <a:tailEnd type="triangle" w="med" len="sm"/>
          </a:ln>
          <a:effectLst>
            <a:softEdge rad="12700"/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Elbow Connector 37"/>
          <p:cNvCxnSpPr/>
          <p:nvPr/>
        </p:nvCxnSpPr>
        <p:spPr>
          <a:xfrm rot="16200000" flipH="1">
            <a:off x="2720426" y="3489873"/>
            <a:ext cx="304800" cy="30653"/>
          </a:xfrm>
          <a:prstGeom prst="bentConnector3">
            <a:avLst>
              <a:gd name="adj1" fmla="val 50000"/>
            </a:avLst>
          </a:prstGeom>
          <a:ln w="76200">
            <a:solidFill>
              <a:schemeClr val="accent1">
                <a:lumMod val="50000"/>
              </a:schemeClr>
            </a:solidFill>
            <a:tailEnd type="triangle" w="med" len="sm"/>
          </a:ln>
          <a:effectLst>
            <a:softEdge rad="12700"/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8120" name="TextBox 94"/>
          <p:cNvSpPr txBox="1">
            <a:spLocks noChangeArrowheads="1"/>
          </p:cNvSpPr>
          <p:nvPr/>
        </p:nvSpPr>
        <p:spPr bwMode="auto">
          <a:xfrm>
            <a:off x="4724400" y="2667000"/>
            <a:ext cx="3048000" cy="64611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800" dirty="0">
                <a:solidFill>
                  <a:srgbClr val="000000"/>
                </a:solidFill>
              </a:rPr>
              <a:t>Accurate Inclusion</a:t>
            </a:r>
          </a:p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800" dirty="0">
                <a:solidFill>
                  <a:srgbClr val="000000"/>
                </a:solidFill>
              </a:rPr>
              <a:t>Mass Screening </a:t>
            </a:r>
            <a:r>
              <a:rPr lang="en-US" sz="1800" dirty="0" smtClean="0">
                <a:solidFill>
                  <a:srgbClr val="000000"/>
                </a:solidFill>
              </a:rPr>
              <a:t>(Broad)</a:t>
            </a:r>
            <a:endParaRPr lang="en-US" sz="1800" dirty="0">
              <a:solidFill>
                <a:srgbClr val="000000"/>
              </a:solidFill>
            </a:endParaRPr>
          </a:p>
        </p:txBody>
      </p:sp>
      <p:cxnSp>
        <p:nvCxnSpPr>
          <p:cNvPr id="96" name="Elbow Connector 95"/>
          <p:cNvCxnSpPr/>
          <p:nvPr/>
        </p:nvCxnSpPr>
        <p:spPr bwMode="auto">
          <a:xfrm rot="5400000">
            <a:off x="7112794" y="1410494"/>
            <a:ext cx="392112" cy="21209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Elbow Connector 98"/>
          <p:cNvCxnSpPr>
            <a:stCxn id="218120" idx="2"/>
            <a:endCxn id="218133" idx="0"/>
          </p:cNvCxnSpPr>
          <p:nvPr/>
        </p:nvCxnSpPr>
        <p:spPr bwMode="auto">
          <a:xfrm rot="5400000">
            <a:off x="4396186" y="1805385"/>
            <a:ext cx="344487" cy="3359943"/>
          </a:xfrm>
          <a:prstGeom prst="bentConnector3">
            <a:avLst>
              <a:gd name="adj1" fmla="val 50000"/>
            </a:avLst>
          </a:prstGeom>
          <a:ln w="76200">
            <a:solidFill>
              <a:schemeClr val="accent1">
                <a:lumMod val="50000"/>
              </a:schemeClr>
            </a:solidFill>
            <a:tailEnd type="stealth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8123" name="TextBox 2"/>
          <p:cNvSpPr txBox="1">
            <a:spLocks noChangeArrowheads="1"/>
          </p:cNvSpPr>
          <p:nvPr/>
        </p:nvSpPr>
        <p:spPr bwMode="auto">
          <a:xfrm>
            <a:off x="0" y="0"/>
            <a:ext cx="74676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FFFF00"/>
                </a:solidFill>
              </a:rPr>
              <a:t>Ovarian Validation Study – Early Detection</a:t>
            </a:r>
          </a:p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FFFF00"/>
                </a:solidFill>
              </a:rPr>
              <a:t>Modified design</a:t>
            </a:r>
          </a:p>
        </p:txBody>
      </p:sp>
      <p:sp>
        <p:nvSpPr>
          <p:cNvPr id="218124" name="TextBox 4"/>
          <p:cNvSpPr txBox="1">
            <a:spLocks noChangeArrowheads="1"/>
          </p:cNvSpPr>
          <p:nvPr/>
        </p:nvSpPr>
        <p:spPr bwMode="auto">
          <a:xfrm>
            <a:off x="0" y="1219200"/>
            <a:ext cx="9144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800">
                <a:solidFill>
                  <a:srgbClr val="000000"/>
                </a:solidFill>
              </a:rPr>
              <a:t>150+ ovarian cancer candidates discovered in previous round of funding</a:t>
            </a:r>
          </a:p>
        </p:txBody>
      </p:sp>
      <p:sp>
        <p:nvSpPr>
          <p:cNvPr id="218125" name="TextBox 6"/>
          <p:cNvSpPr txBox="1">
            <a:spLocks noChangeArrowheads="1"/>
          </p:cNvSpPr>
          <p:nvPr/>
        </p:nvSpPr>
        <p:spPr bwMode="auto">
          <a:xfrm>
            <a:off x="2057400" y="1905000"/>
            <a:ext cx="966788" cy="36988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800">
                <a:solidFill>
                  <a:srgbClr val="000000"/>
                </a:solidFill>
              </a:rPr>
              <a:t>Godwin</a:t>
            </a:r>
          </a:p>
        </p:txBody>
      </p:sp>
      <p:sp>
        <p:nvSpPr>
          <p:cNvPr id="218126" name="TextBox 7"/>
          <p:cNvSpPr txBox="1">
            <a:spLocks noChangeArrowheads="1"/>
          </p:cNvSpPr>
          <p:nvPr/>
        </p:nvSpPr>
        <p:spPr bwMode="auto">
          <a:xfrm>
            <a:off x="3429000" y="1905000"/>
            <a:ext cx="928688" cy="36988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800">
                <a:solidFill>
                  <a:srgbClr val="000000"/>
                </a:solidFill>
              </a:rPr>
              <a:t>LaBaer</a:t>
            </a:r>
          </a:p>
        </p:txBody>
      </p:sp>
      <p:sp>
        <p:nvSpPr>
          <p:cNvPr id="218127" name="TextBox 8"/>
          <p:cNvSpPr txBox="1">
            <a:spLocks noChangeArrowheads="1"/>
          </p:cNvSpPr>
          <p:nvPr/>
        </p:nvSpPr>
        <p:spPr bwMode="auto">
          <a:xfrm>
            <a:off x="4800600" y="1905000"/>
            <a:ext cx="363538" cy="36988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800">
                <a:solidFill>
                  <a:srgbClr val="000000"/>
                </a:solidFill>
              </a:rPr>
              <a:t>Li</a:t>
            </a:r>
          </a:p>
        </p:txBody>
      </p:sp>
      <p:sp>
        <p:nvSpPr>
          <p:cNvPr id="218128" name="TextBox 9"/>
          <p:cNvSpPr txBox="1">
            <a:spLocks noChangeArrowheads="1"/>
          </p:cNvSpPr>
          <p:nvPr/>
        </p:nvSpPr>
        <p:spPr bwMode="auto">
          <a:xfrm>
            <a:off x="5410200" y="1905000"/>
            <a:ext cx="981075" cy="36988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800">
                <a:solidFill>
                  <a:srgbClr val="000000"/>
                </a:solidFill>
              </a:rPr>
              <a:t>Lokshin</a:t>
            </a:r>
          </a:p>
        </p:txBody>
      </p:sp>
      <p:sp>
        <p:nvSpPr>
          <p:cNvPr id="218129" name="TextBox 10"/>
          <p:cNvSpPr txBox="1">
            <a:spLocks noChangeArrowheads="1"/>
          </p:cNvSpPr>
          <p:nvPr/>
        </p:nvSpPr>
        <p:spPr bwMode="auto">
          <a:xfrm>
            <a:off x="7924800" y="1905000"/>
            <a:ext cx="890588" cy="36988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800">
                <a:solidFill>
                  <a:srgbClr val="000000"/>
                </a:solidFill>
              </a:rPr>
              <a:t>Skates</a:t>
            </a:r>
          </a:p>
        </p:txBody>
      </p:sp>
      <p:sp>
        <p:nvSpPr>
          <p:cNvPr id="218130" name="TextBox 11"/>
          <p:cNvSpPr txBox="1">
            <a:spLocks noChangeArrowheads="1"/>
          </p:cNvSpPr>
          <p:nvPr/>
        </p:nvSpPr>
        <p:spPr bwMode="auto">
          <a:xfrm>
            <a:off x="6705600" y="1905000"/>
            <a:ext cx="812800" cy="36988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800">
                <a:solidFill>
                  <a:srgbClr val="000000"/>
                </a:solidFill>
              </a:rPr>
              <a:t>Marks</a:t>
            </a:r>
          </a:p>
        </p:txBody>
      </p:sp>
      <p:sp>
        <p:nvSpPr>
          <p:cNvPr id="218131" name="TextBox 12"/>
          <p:cNvSpPr txBox="1">
            <a:spLocks noChangeArrowheads="1"/>
          </p:cNvSpPr>
          <p:nvPr/>
        </p:nvSpPr>
        <p:spPr bwMode="auto">
          <a:xfrm>
            <a:off x="228600" y="1905000"/>
            <a:ext cx="1274763" cy="36988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800">
                <a:solidFill>
                  <a:srgbClr val="000000"/>
                </a:solidFill>
              </a:rPr>
              <a:t>Diamandis</a:t>
            </a:r>
          </a:p>
        </p:txBody>
      </p:sp>
      <p:sp>
        <p:nvSpPr>
          <p:cNvPr id="218132" name="TextBox 13"/>
          <p:cNvSpPr txBox="1">
            <a:spLocks noChangeArrowheads="1"/>
          </p:cNvSpPr>
          <p:nvPr/>
        </p:nvSpPr>
        <p:spPr bwMode="auto">
          <a:xfrm>
            <a:off x="1524000" y="2706688"/>
            <a:ext cx="2667000" cy="646112"/>
          </a:xfrm>
          <a:prstGeom prst="rect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800" dirty="0">
                <a:solidFill>
                  <a:srgbClr val="000000"/>
                </a:solidFill>
              </a:rPr>
              <a:t>Bioinformatics (in </a:t>
            </a:r>
            <a:r>
              <a:rPr lang="en-US" sz="1800" dirty="0" err="1">
                <a:solidFill>
                  <a:srgbClr val="000000"/>
                </a:solidFill>
              </a:rPr>
              <a:t>silico</a:t>
            </a:r>
            <a:r>
              <a:rPr lang="en-US" sz="1800" dirty="0">
                <a:solidFill>
                  <a:srgbClr val="000000"/>
                </a:solidFill>
              </a:rPr>
              <a:t>) mRNA </a:t>
            </a:r>
            <a:r>
              <a:rPr lang="en-US" sz="1800" dirty="0" smtClean="0">
                <a:solidFill>
                  <a:srgbClr val="000000"/>
                </a:solidFill>
              </a:rPr>
              <a:t>filter (Toronto)</a:t>
            </a: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218133" name="TextBox 15"/>
          <p:cNvSpPr txBox="1">
            <a:spLocks noChangeArrowheads="1"/>
          </p:cNvSpPr>
          <p:nvPr/>
        </p:nvSpPr>
        <p:spPr bwMode="auto">
          <a:xfrm>
            <a:off x="1981200" y="3657600"/>
            <a:ext cx="1814513" cy="64611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800">
                <a:solidFill>
                  <a:srgbClr val="000000"/>
                </a:solidFill>
              </a:rPr>
              <a:t>50 SRM Assays </a:t>
            </a:r>
          </a:p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800">
                <a:solidFill>
                  <a:srgbClr val="000000"/>
                </a:solidFill>
              </a:rPr>
              <a:t>PNNL (BRL)</a:t>
            </a:r>
          </a:p>
        </p:txBody>
      </p:sp>
      <p:sp>
        <p:nvSpPr>
          <p:cNvPr id="218134" name="TextBox 16"/>
          <p:cNvSpPr txBox="1">
            <a:spLocks noChangeArrowheads="1"/>
          </p:cNvSpPr>
          <p:nvPr/>
        </p:nvSpPr>
        <p:spPr bwMode="auto">
          <a:xfrm>
            <a:off x="1523889" y="4535488"/>
            <a:ext cx="2764060" cy="646331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800" dirty="0" smtClean="0">
                <a:solidFill>
                  <a:srgbClr val="000000"/>
                </a:solidFill>
              </a:rPr>
              <a:t>8 </a:t>
            </a:r>
            <a:r>
              <a:rPr lang="en-US" sz="1800" dirty="0">
                <a:solidFill>
                  <a:srgbClr val="000000"/>
                </a:solidFill>
              </a:rPr>
              <a:t>high throughput assays</a:t>
            </a:r>
          </a:p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800" dirty="0">
                <a:solidFill>
                  <a:srgbClr val="000000"/>
                </a:solidFill>
              </a:rPr>
              <a:t>JHU (BRL)</a:t>
            </a:r>
          </a:p>
        </p:txBody>
      </p:sp>
      <p:cxnSp>
        <p:nvCxnSpPr>
          <p:cNvPr id="35" name="Elbow Connector 34"/>
          <p:cNvCxnSpPr/>
          <p:nvPr/>
        </p:nvCxnSpPr>
        <p:spPr>
          <a:xfrm rot="5400000">
            <a:off x="5417344" y="-284956"/>
            <a:ext cx="392112" cy="5511800"/>
          </a:xfrm>
          <a:prstGeom prst="bentConnector3">
            <a:avLst>
              <a:gd name="adj1" fmla="val 50000"/>
            </a:avLst>
          </a:prstGeom>
          <a:ln w="76200">
            <a:solidFill>
              <a:schemeClr val="accent1">
                <a:lumMod val="50000"/>
              </a:schemeClr>
            </a:solidFill>
            <a:tailEnd type="triangle" w="med" len="sm"/>
          </a:ln>
          <a:effectLst>
            <a:softEdge rad="12700"/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/>
          <p:cNvCxnSpPr/>
          <p:nvPr/>
        </p:nvCxnSpPr>
        <p:spPr>
          <a:xfrm rot="16200000" flipH="1">
            <a:off x="2781422" y="4410661"/>
            <a:ext cx="231338" cy="17877"/>
          </a:xfrm>
          <a:prstGeom prst="bentConnector3">
            <a:avLst>
              <a:gd name="adj1" fmla="val 50000"/>
            </a:avLst>
          </a:prstGeom>
          <a:ln w="76200">
            <a:solidFill>
              <a:schemeClr val="accent1">
                <a:lumMod val="50000"/>
              </a:schemeClr>
            </a:solidFill>
            <a:tailEnd type="triangle" w="med" len="sm"/>
          </a:ln>
          <a:effectLst>
            <a:softEdge rad="12700"/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8137" name="TextBox 47"/>
          <p:cNvSpPr txBox="1">
            <a:spLocks noChangeArrowheads="1"/>
          </p:cNvSpPr>
          <p:nvPr/>
        </p:nvSpPr>
        <p:spPr bwMode="auto">
          <a:xfrm>
            <a:off x="1066800" y="5573713"/>
            <a:ext cx="6400800" cy="36988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800">
                <a:solidFill>
                  <a:srgbClr val="000000"/>
                </a:solidFill>
              </a:rPr>
              <a:t>Cases vs. Benigns at Diagnosis – rule out (FHCRC – CEVC)</a:t>
            </a:r>
          </a:p>
        </p:txBody>
      </p:sp>
      <p:sp>
        <p:nvSpPr>
          <p:cNvPr id="218138" name="TextBox 48"/>
          <p:cNvSpPr txBox="1">
            <a:spLocks noChangeArrowheads="1"/>
          </p:cNvSpPr>
          <p:nvPr/>
        </p:nvSpPr>
        <p:spPr bwMode="auto">
          <a:xfrm>
            <a:off x="254899" y="6197600"/>
            <a:ext cx="6441487" cy="36933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800" dirty="0" smtClean="0">
                <a:solidFill>
                  <a:srgbClr val="000000"/>
                </a:solidFill>
              </a:rPr>
              <a:t>5- 11 candidates </a:t>
            </a:r>
            <a:r>
              <a:rPr lang="en-US" sz="1800" dirty="0">
                <a:solidFill>
                  <a:srgbClr val="000000"/>
                </a:solidFill>
              </a:rPr>
              <a:t>x Longitudinal ROCA </a:t>
            </a:r>
            <a:r>
              <a:rPr lang="en-US" sz="1800" dirty="0" smtClean="0">
                <a:solidFill>
                  <a:srgbClr val="000000"/>
                </a:solidFill>
              </a:rPr>
              <a:t>samples (MGH/Broad)</a:t>
            </a: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218139" name="TextBox 49"/>
          <p:cNvSpPr txBox="1">
            <a:spLocks noChangeArrowheads="1"/>
          </p:cNvSpPr>
          <p:nvPr/>
        </p:nvSpPr>
        <p:spPr bwMode="auto">
          <a:xfrm>
            <a:off x="7162800" y="6059488"/>
            <a:ext cx="1905000" cy="64611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800">
                <a:solidFill>
                  <a:srgbClr val="000000"/>
                </a:solidFill>
              </a:rPr>
              <a:t>Early Detection Biomarkers</a:t>
            </a:r>
          </a:p>
        </p:txBody>
      </p:sp>
      <p:cxnSp>
        <p:nvCxnSpPr>
          <p:cNvPr id="51" name="Elbow Connector 50"/>
          <p:cNvCxnSpPr/>
          <p:nvPr/>
        </p:nvCxnSpPr>
        <p:spPr>
          <a:xfrm rot="16200000" flipH="1">
            <a:off x="3390559" y="4697071"/>
            <a:ext cx="392113" cy="1361170"/>
          </a:xfrm>
          <a:prstGeom prst="bentConnector3">
            <a:avLst>
              <a:gd name="adj1" fmla="val 50000"/>
            </a:avLst>
          </a:prstGeom>
          <a:ln w="76200">
            <a:solidFill>
              <a:schemeClr val="accent1">
                <a:lumMod val="50000"/>
              </a:schemeClr>
            </a:solidFill>
            <a:tailEnd type="triangle" w="med" len="sm"/>
          </a:ln>
          <a:effectLst>
            <a:softEdge rad="12700"/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Elbow Connector 56"/>
          <p:cNvCxnSpPr>
            <a:stCxn id="218137" idx="2"/>
          </p:cNvCxnSpPr>
          <p:nvPr/>
        </p:nvCxnSpPr>
        <p:spPr>
          <a:xfrm rot="16200000" flipH="1">
            <a:off x="4147345" y="6063454"/>
            <a:ext cx="253999" cy="14289"/>
          </a:xfrm>
          <a:prstGeom prst="bentConnector3">
            <a:avLst>
              <a:gd name="adj1" fmla="val 50000"/>
            </a:avLst>
          </a:prstGeom>
          <a:ln w="76200">
            <a:solidFill>
              <a:schemeClr val="accent1">
                <a:lumMod val="50000"/>
              </a:schemeClr>
            </a:solidFill>
            <a:tailEnd type="triangle" w="med" len="sm"/>
          </a:ln>
          <a:effectLst>
            <a:softEdge rad="12700"/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Elbow Connector 59"/>
          <p:cNvCxnSpPr>
            <a:stCxn id="218138" idx="3"/>
            <a:endCxn id="218139" idx="1"/>
          </p:cNvCxnSpPr>
          <p:nvPr/>
        </p:nvCxnSpPr>
        <p:spPr>
          <a:xfrm>
            <a:off x="6696386" y="6382266"/>
            <a:ext cx="466414" cy="278"/>
          </a:xfrm>
          <a:prstGeom prst="bentConnector3">
            <a:avLst>
              <a:gd name="adj1" fmla="val 50000"/>
            </a:avLst>
          </a:prstGeom>
          <a:ln w="76200">
            <a:solidFill>
              <a:schemeClr val="accent1">
                <a:lumMod val="50000"/>
              </a:schemeClr>
            </a:solidFill>
            <a:tailEnd type="triangle" w="med" len="sm"/>
          </a:ln>
          <a:effectLst>
            <a:softEdge rad="12700"/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8143" name="TextBox 14"/>
          <p:cNvSpPr txBox="1">
            <a:spLocks noChangeArrowheads="1"/>
          </p:cNvSpPr>
          <p:nvPr/>
        </p:nvSpPr>
        <p:spPr bwMode="auto">
          <a:xfrm>
            <a:off x="5486400" y="4572000"/>
            <a:ext cx="2021294" cy="369332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800" dirty="0">
                <a:solidFill>
                  <a:srgbClr val="000000"/>
                </a:solidFill>
              </a:rPr>
              <a:t>+ </a:t>
            </a:r>
            <a:r>
              <a:rPr lang="en-US" sz="1800" dirty="0" smtClean="0">
                <a:solidFill>
                  <a:srgbClr val="000000"/>
                </a:solidFill>
              </a:rPr>
              <a:t>3 NAPPA </a:t>
            </a:r>
            <a:r>
              <a:rPr lang="en-US" sz="1800" dirty="0">
                <a:solidFill>
                  <a:srgbClr val="000000"/>
                </a:solidFill>
              </a:rPr>
              <a:t>(ASU)</a:t>
            </a:r>
          </a:p>
        </p:txBody>
      </p:sp>
      <p:cxnSp>
        <p:nvCxnSpPr>
          <p:cNvPr id="4" name="Elbow Connector 3"/>
          <p:cNvCxnSpPr/>
          <p:nvPr/>
        </p:nvCxnSpPr>
        <p:spPr>
          <a:xfrm rot="5400000">
            <a:off x="5018087" y="4191000"/>
            <a:ext cx="631826" cy="2133600"/>
          </a:xfrm>
          <a:prstGeom prst="bentConnector3">
            <a:avLst>
              <a:gd name="adj1" fmla="val 67067"/>
            </a:avLst>
          </a:prstGeom>
          <a:ln w="76200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 flipV="1">
            <a:off x="228600" y="5652358"/>
            <a:ext cx="8586788" cy="22681"/>
          </a:xfrm>
          <a:prstGeom prst="line">
            <a:avLst/>
          </a:prstGeom>
          <a:ln w="63500">
            <a:solidFill>
              <a:srgbClr val="E0000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3869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 preferRelativeResize="0">
            <a:picLocks noGrp="1"/>
          </p:cNvPicPr>
          <p:nvPr>
            <p:ph type="pic" sz="quarter" idx="1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805" y="131975"/>
            <a:ext cx="4100659" cy="1998483"/>
          </a:xfrm>
        </p:spPr>
      </p:pic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37597" y="4016845"/>
            <a:ext cx="5595937" cy="545356"/>
          </a:xfrm>
        </p:spPr>
        <p:txBody>
          <a:bodyPr/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This TEAM project proposes a </a:t>
            </a: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study 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from </a:t>
            </a: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autoantibody candidate 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biomarkers by EDRN investigators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037597" y="4816125"/>
            <a:ext cx="5760720" cy="822960"/>
          </a:xfrm>
        </p:spPr>
        <p:txBody>
          <a:bodyPr/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Robert Bast, Karen Lu (MDACC)</a:t>
            </a:r>
          </a:p>
          <a:p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Karen 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Anderson (ASU)</a:t>
            </a:r>
          </a:p>
          <a:p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Charles </a:t>
            </a:r>
            <a:r>
              <a:rPr lang="en-US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Drescher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</a:t>
            </a:r>
            <a:r>
              <a:rPr lang="en-US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FHCRC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</a:p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Steven Skates (MGH)</a:t>
            </a:r>
          </a:p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Zhen Zhang (</a:t>
            </a:r>
            <a:r>
              <a:rPr lang="en-US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JHMI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</a:p>
          <a:p>
            <a:endParaRPr lang="en-US" dirty="0" smtClean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37597" y="2626085"/>
            <a:ext cx="5760720" cy="778404"/>
          </a:xfrm>
        </p:spPr>
        <p:txBody>
          <a:bodyPr/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Circulating Autoantibody Biomarkers for Early Detection of Ovarian Cancer</a:t>
            </a:r>
          </a:p>
        </p:txBody>
      </p:sp>
    </p:spTree>
    <p:extLst>
      <p:ext uri="{BB962C8B-B14F-4D97-AF65-F5344CB8AC3E}">
        <p14:creationId xmlns:p14="http://schemas.microsoft.com/office/powerpoint/2010/main" val="3336366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449187" y="1058630"/>
            <a:ext cx="8321040" cy="45720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study on the early </a:t>
            </a: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detection of Ovarian Cancer (OC) </a:t>
            </a:r>
            <a:r>
              <a:rPr lang="en-US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with </a:t>
            </a: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candidate </a:t>
            </a:r>
            <a:r>
              <a:rPr lang="en-US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autoantibody markers identified </a:t>
            </a: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previous and ongoing EDRN research that demonstrate signal in at least early phase II studies.</a:t>
            </a:r>
          </a:p>
          <a:p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800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Clinical Aim</a:t>
            </a:r>
            <a:r>
              <a:rPr lang="en-US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Early detection of OC using a regular blood test </a:t>
            </a:r>
            <a:endParaRPr lang="en-US" sz="18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Bef>
                <a:spcPts val="0"/>
              </a:spcBef>
            </a:pPr>
            <a:endParaRPr lang="en-US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800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Target Population(s)</a:t>
            </a:r>
            <a:r>
              <a:rPr lang="en-US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Normal risk postmenopausal women</a:t>
            </a:r>
          </a:p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0" y="6553200"/>
            <a:ext cx="9144000" cy="304800"/>
            <a:chOff x="0" y="6553200"/>
            <a:chExt cx="9144000" cy="304800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6553200"/>
              <a:ext cx="9144000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" name="TextBox 2"/>
            <p:cNvSpPr txBox="1"/>
            <p:nvPr/>
          </p:nvSpPr>
          <p:spPr>
            <a:xfrm>
              <a:off x="0" y="6553200"/>
              <a:ext cx="9144000" cy="73683"/>
            </a:xfrm>
            <a:prstGeom prst="rect">
              <a:avLst/>
            </a:prstGeom>
            <a:solidFill>
              <a:schemeClr val="tx2"/>
            </a:solidFill>
          </p:spPr>
          <p:txBody>
            <a:bodyPr wrap="square" lIns="0" tIns="0" rIns="0" bIns="0" rtlCol="0">
              <a:spAutoFit/>
            </a:bodyPr>
            <a:lstStyle/>
            <a:p>
              <a:pPr marL="182880" indent="-182880" defTabSz="914400">
                <a:spcBef>
                  <a:spcPts val="1200"/>
                </a:spcBef>
                <a:buClr>
                  <a:srgbClr val="413C38"/>
                </a:buClr>
                <a:buFont typeface="Arial" panose="020B0604020202020204" pitchFamily="34" charset="0"/>
                <a:buChar char="•"/>
              </a:pPr>
              <a:endParaRPr lang="en-US" sz="2000" dirty="0" err="1" smtClean="0">
                <a:solidFill>
                  <a:srgbClr val="413C38"/>
                </a:solidFill>
                <a:latin typeface="Times New Roman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04298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sz="quarter" idx="13"/>
          </p:nvPr>
        </p:nvSpPr>
        <p:spPr>
          <a:xfrm>
            <a:off x="411480" y="627826"/>
            <a:ext cx="8321040" cy="4572000"/>
          </a:xfrm>
        </p:spPr>
        <p:txBody>
          <a:bodyPr/>
          <a:lstStyle/>
          <a:p>
            <a:pPr algn="ctr"/>
            <a:r>
              <a:rPr lang="en-US" sz="24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Biospecimen</a:t>
            </a:r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</a:t>
            </a:r>
            <a:r>
              <a:rPr lang="en-US" sz="2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ources:</a:t>
            </a:r>
          </a:p>
          <a:p>
            <a:pPr marL="514350" indent="-514350">
              <a:buAutoNum type="arabicParenR"/>
            </a:pPr>
            <a:r>
              <a:rPr lang="en-US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</a:t>
            </a:r>
            <a:r>
              <a:rPr lang="en-US" sz="1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amples </a:t>
            </a:r>
            <a:r>
              <a:rPr lang="en-US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obtained at diagnosis and matched controls (Bast, </a:t>
            </a:r>
            <a:r>
              <a:rPr lang="en-US" sz="18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Drescher</a:t>
            </a:r>
            <a:r>
              <a:rPr lang="en-US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</a:p>
          <a:p>
            <a:pPr marL="514350" indent="-514350">
              <a:buAutoNum type="arabicParenR"/>
            </a:pPr>
            <a:r>
              <a:rPr lang="en-US" sz="1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Longitudinal </a:t>
            </a:r>
            <a:r>
              <a:rPr lang="en-US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preclinical samples from local ovarian cancer screening trials (</a:t>
            </a:r>
            <a:r>
              <a:rPr lang="en-US" sz="18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NROSS</a:t>
            </a:r>
            <a:r>
              <a:rPr lang="en-US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Ovarian Cancer Early Detection Program (</a:t>
            </a:r>
            <a:r>
              <a:rPr lang="en-US" sz="18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OCEDP</a:t>
            </a:r>
            <a:r>
              <a:rPr lang="en-US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</a:p>
          <a:p>
            <a:pPr marL="514350" indent="-514350">
              <a:buAutoNum type="arabicParenR"/>
            </a:pPr>
            <a:r>
              <a:rPr lang="en-US" sz="1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Preclinical </a:t>
            </a:r>
            <a:r>
              <a:rPr lang="en-US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samples from large cohort studies (</a:t>
            </a:r>
            <a:r>
              <a:rPr lang="en-US" sz="18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WHI</a:t>
            </a:r>
            <a:r>
              <a:rPr lang="en-US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8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PLCO</a:t>
            </a:r>
            <a:r>
              <a:rPr lang="en-US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8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UKCTOCS</a:t>
            </a:r>
            <a:r>
              <a:rPr lang="en-US" sz="1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  <a:endParaRPr lang="en-US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n-US" sz="2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Biomarker Candidates: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Anderson </a:t>
            </a:r>
            <a:r>
              <a:rPr lang="en-US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(ASU) – 16 </a:t>
            </a:r>
            <a:r>
              <a:rPr lang="en-US" sz="1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candidates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Drescher</a:t>
            </a:r>
            <a:r>
              <a:rPr lang="en-US" sz="1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en-US" sz="18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FHCRC</a:t>
            </a:r>
            <a:r>
              <a:rPr lang="en-US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</a:t>
            </a:r>
            <a:r>
              <a:rPr lang="en-US" sz="1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 5 </a:t>
            </a:r>
            <a:r>
              <a:rPr lang="en-US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candidates currently with 25 total expected by year </a:t>
            </a:r>
            <a:r>
              <a:rPr lang="en-US" sz="1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Bast </a:t>
            </a:r>
            <a:r>
              <a:rPr lang="en-US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(MDACC) – 4 candidates currently with 10 total expected by </a:t>
            </a:r>
            <a:r>
              <a:rPr lang="en-US" sz="1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years </a:t>
            </a:r>
            <a:r>
              <a:rPr lang="en-US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2-3.</a:t>
            </a:r>
          </a:p>
          <a:p>
            <a:pPr marL="514350" indent="-514350">
              <a:buAutoNum type="arabicParenR"/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0" y="6553200"/>
            <a:ext cx="9144000" cy="304800"/>
            <a:chOff x="0" y="6553200"/>
            <a:chExt cx="9144000" cy="304800"/>
          </a:xfrm>
        </p:grpSpPr>
        <p:pic>
          <p:nvPicPr>
            <p:cNvPr id="10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6553200"/>
              <a:ext cx="9144000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TextBox 10"/>
            <p:cNvSpPr txBox="1"/>
            <p:nvPr/>
          </p:nvSpPr>
          <p:spPr>
            <a:xfrm>
              <a:off x="0" y="6553200"/>
              <a:ext cx="9144000" cy="73683"/>
            </a:xfrm>
            <a:prstGeom prst="rect">
              <a:avLst/>
            </a:prstGeom>
            <a:solidFill>
              <a:schemeClr val="tx2"/>
            </a:solidFill>
          </p:spPr>
          <p:txBody>
            <a:bodyPr wrap="square" lIns="0" tIns="0" rIns="0" bIns="0" rtlCol="0">
              <a:spAutoFit/>
            </a:bodyPr>
            <a:lstStyle/>
            <a:p>
              <a:pPr marL="182880" indent="-182880" defTabSz="914400">
                <a:spcBef>
                  <a:spcPts val="1200"/>
                </a:spcBef>
                <a:buClr>
                  <a:srgbClr val="413C38"/>
                </a:buClr>
                <a:buFont typeface="Arial" panose="020B0604020202020204" pitchFamily="34" charset="0"/>
                <a:buChar char="•"/>
              </a:pPr>
              <a:endParaRPr lang="en-US" sz="2000" dirty="0" err="1" smtClean="0">
                <a:solidFill>
                  <a:srgbClr val="413C38"/>
                </a:solidFill>
                <a:latin typeface="Times New Roman"/>
                <a:cs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534028" y="1089738"/>
            <a:ext cx="8321040" cy="4572000"/>
          </a:xfrm>
        </p:spPr>
        <p:txBody>
          <a:bodyPr/>
          <a:lstStyle/>
          <a:p>
            <a:pPr algn="ctr"/>
            <a:r>
              <a:rPr lang="en-US" sz="2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Milestones: </a:t>
            </a:r>
          </a:p>
          <a:p>
            <a:r>
              <a:rPr lang="en-US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1) Assemble </a:t>
            </a: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necessary serum specimens. </a:t>
            </a:r>
            <a:endParaRPr lang="en-US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2) Complete </a:t>
            </a: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panel of potential </a:t>
            </a:r>
            <a:r>
              <a:rPr lang="en-US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AAb</a:t>
            </a: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biomarkers</a:t>
            </a:r>
            <a:r>
              <a:rPr lang="en-US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r>
              <a:rPr lang="en-US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3) Estimate </a:t>
            </a: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markers’ potential for early detection, </a:t>
            </a:r>
            <a:r>
              <a:rPr lang="en-US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as </a:t>
            </a: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measured by sensitivity up to one year prior to diagnosis at a given high specificity, individually and in combination. </a:t>
            </a:r>
            <a:endParaRPr lang="en-US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4) </a:t>
            </a: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</a:t>
            </a:r>
            <a:r>
              <a:rPr lang="en-US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lace </a:t>
            </a: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promising assays on a standard platform</a:t>
            </a:r>
            <a:r>
              <a:rPr lang="en-US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r>
              <a:rPr lang="en-US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5) Develop </a:t>
            </a: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new algorithm that includes </a:t>
            </a:r>
            <a:r>
              <a:rPr lang="en-US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CA125</a:t>
            </a: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and multiple </a:t>
            </a:r>
            <a:r>
              <a:rPr lang="en-US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AAb</a:t>
            </a: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biomarkers. </a:t>
            </a:r>
          </a:p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0" y="6553200"/>
            <a:ext cx="9144000" cy="304800"/>
            <a:chOff x="0" y="6553200"/>
            <a:chExt cx="9144000" cy="304800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6553200"/>
              <a:ext cx="9144000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0" y="6553200"/>
              <a:ext cx="9144000" cy="73683"/>
            </a:xfrm>
            <a:prstGeom prst="rect">
              <a:avLst/>
            </a:prstGeom>
            <a:solidFill>
              <a:schemeClr val="tx2"/>
            </a:solidFill>
          </p:spPr>
          <p:txBody>
            <a:bodyPr wrap="square" lIns="0" tIns="0" rIns="0" bIns="0" rtlCol="0">
              <a:spAutoFit/>
            </a:bodyPr>
            <a:lstStyle/>
            <a:p>
              <a:pPr marL="182880" indent="-182880" defTabSz="914400">
                <a:spcBef>
                  <a:spcPts val="1200"/>
                </a:spcBef>
                <a:buClr>
                  <a:srgbClr val="413C38"/>
                </a:buClr>
                <a:buFont typeface="Arial" panose="020B0604020202020204" pitchFamily="34" charset="0"/>
                <a:buChar char="•"/>
              </a:pPr>
              <a:endParaRPr lang="en-US" sz="2000" dirty="0" err="1" smtClean="0">
                <a:solidFill>
                  <a:srgbClr val="413C38"/>
                </a:solidFill>
                <a:latin typeface="Times New Roman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950299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60286"/>
            <a:ext cx="9144000" cy="988621"/>
          </a:xfrm>
        </p:spPr>
        <p:txBody>
          <a:bodyPr>
            <a:noAutofit/>
          </a:bodyPr>
          <a:lstStyle/>
          <a:p>
            <a:r>
              <a:rPr lang="en-US" sz="3600" b="1" dirty="0" err="1" smtClean="0"/>
              <a:t>tDNA</a:t>
            </a:r>
            <a:r>
              <a:rPr lang="en-US" sz="3600" b="1" dirty="0" smtClean="0"/>
              <a:t> in Uterine Lavage and Serum Protein Biomarkers in Early Detection of Ovarian Cancer</a:t>
            </a:r>
            <a:endParaRPr lang="en-US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110840" y="2317915"/>
            <a:ext cx="3552511" cy="30008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14313" indent="-214313" defTabSz="685800">
              <a:buFont typeface="Arial" charset="0"/>
              <a:buChar char="•"/>
            </a:pPr>
            <a:r>
              <a:rPr lang="en-US" sz="1350" dirty="0">
                <a:solidFill>
                  <a:prstClr val="black"/>
                </a:solidFill>
              </a:rPr>
              <a:t>Chuck </a:t>
            </a:r>
            <a:r>
              <a:rPr lang="en-US" sz="1350" dirty="0" err="1">
                <a:solidFill>
                  <a:prstClr val="black"/>
                </a:solidFill>
              </a:rPr>
              <a:t>Drescher</a:t>
            </a:r>
            <a:r>
              <a:rPr lang="en-US" sz="1350" dirty="0">
                <a:solidFill>
                  <a:prstClr val="black"/>
                </a:solidFill>
              </a:rPr>
              <a:t> </a:t>
            </a:r>
            <a:r>
              <a:rPr lang="mr-IN" sz="1350" dirty="0">
                <a:solidFill>
                  <a:prstClr val="black"/>
                </a:solidFill>
              </a:rPr>
              <a:t>–</a:t>
            </a:r>
            <a:r>
              <a:rPr lang="en-US" sz="1350" dirty="0">
                <a:solidFill>
                  <a:prstClr val="black"/>
                </a:solidFill>
              </a:rPr>
              <a:t> FHCRC CVC</a:t>
            </a:r>
          </a:p>
          <a:p>
            <a:pPr marL="214313" indent="-214313" defTabSz="685800">
              <a:buFont typeface="Arial" charset="0"/>
              <a:buChar char="•"/>
            </a:pPr>
            <a:r>
              <a:rPr lang="en-US" sz="1350" dirty="0">
                <a:solidFill>
                  <a:prstClr val="black"/>
                </a:solidFill>
              </a:rPr>
              <a:t>Michael </a:t>
            </a:r>
            <a:r>
              <a:rPr lang="en-US" sz="1350" dirty="0" err="1">
                <a:solidFill>
                  <a:prstClr val="black"/>
                </a:solidFill>
              </a:rPr>
              <a:t>Birrer</a:t>
            </a:r>
            <a:r>
              <a:rPr lang="en-US" sz="1350" dirty="0">
                <a:solidFill>
                  <a:prstClr val="black"/>
                </a:solidFill>
              </a:rPr>
              <a:t> </a:t>
            </a:r>
            <a:r>
              <a:rPr lang="mr-IN" sz="1350" dirty="0">
                <a:solidFill>
                  <a:prstClr val="black"/>
                </a:solidFill>
              </a:rPr>
              <a:t>–</a:t>
            </a:r>
            <a:r>
              <a:rPr lang="en-US" sz="1350" dirty="0">
                <a:solidFill>
                  <a:prstClr val="black"/>
                </a:solidFill>
              </a:rPr>
              <a:t> UAB/MGH BDL</a:t>
            </a:r>
          </a:p>
          <a:p>
            <a:pPr marL="214313" indent="-214313" defTabSz="685800">
              <a:buFont typeface="Arial" charset="0"/>
              <a:buChar char="•"/>
            </a:pPr>
            <a:r>
              <a:rPr lang="en-US" sz="1350" dirty="0">
                <a:solidFill>
                  <a:prstClr val="black"/>
                </a:solidFill>
              </a:rPr>
              <a:t>Bethan Powell </a:t>
            </a:r>
            <a:r>
              <a:rPr lang="mr-IN" sz="1350" dirty="0">
                <a:solidFill>
                  <a:prstClr val="black"/>
                </a:solidFill>
              </a:rPr>
              <a:t>–</a:t>
            </a:r>
            <a:r>
              <a:rPr lang="en-US" sz="1350" dirty="0">
                <a:solidFill>
                  <a:prstClr val="black"/>
                </a:solidFill>
              </a:rPr>
              <a:t> Kaiser-Permanente - NC</a:t>
            </a:r>
          </a:p>
          <a:p>
            <a:pPr marL="214313" indent="-214313" defTabSz="685800">
              <a:buFont typeface="Arial" charset="0"/>
              <a:buChar char="•"/>
            </a:pPr>
            <a:r>
              <a:rPr lang="en-US" sz="1350" dirty="0">
                <a:solidFill>
                  <a:prstClr val="black"/>
                </a:solidFill>
              </a:rPr>
              <a:t>Scott Lentz </a:t>
            </a:r>
            <a:r>
              <a:rPr lang="mr-IN" sz="1350" dirty="0">
                <a:solidFill>
                  <a:prstClr val="black"/>
                </a:solidFill>
              </a:rPr>
              <a:t>–</a:t>
            </a:r>
            <a:r>
              <a:rPr lang="en-US" sz="1350" dirty="0">
                <a:solidFill>
                  <a:prstClr val="black"/>
                </a:solidFill>
              </a:rPr>
              <a:t> Kaiser-Permanente - SC</a:t>
            </a:r>
          </a:p>
          <a:p>
            <a:pPr marL="214313" indent="-214313" defTabSz="685800">
              <a:buFont typeface="Arial" charset="0"/>
              <a:buChar char="•"/>
            </a:pPr>
            <a:r>
              <a:rPr lang="en-US" sz="1350" dirty="0" err="1">
                <a:solidFill>
                  <a:prstClr val="black"/>
                </a:solidFill>
              </a:rPr>
              <a:t>Ie</a:t>
            </a:r>
            <a:r>
              <a:rPr lang="en-US" sz="1350" dirty="0">
                <a:solidFill>
                  <a:prstClr val="black"/>
                </a:solidFill>
              </a:rPr>
              <a:t>-Ming Shih </a:t>
            </a:r>
            <a:r>
              <a:rPr lang="mr-IN" sz="1350" dirty="0">
                <a:solidFill>
                  <a:prstClr val="black"/>
                </a:solidFill>
              </a:rPr>
              <a:t>–</a:t>
            </a:r>
            <a:r>
              <a:rPr lang="en-US" sz="1350" dirty="0">
                <a:solidFill>
                  <a:prstClr val="black"/>
                </a:solidFill>
              </a:rPr>
              <a:t> JHU BDL</a:t>
            </a:r>
          </a:p>
          <a:p>
            <a:pPr marL="214313" indent="-214313" defTabSz="685800">
              <a:buFont typeface="Arial" charset="0"/>
              <a:buChar char="•"/>
            </a:pPr>
            <a:r>
              <a:rPr lang="en-US" sz="1350" dirty="0">
                <a:solidFill>
                  <a:prstClr val="black"/>
                </a:solidFill>
              </a:rPr>
              <a:t>Zhen Zhang </a:t>
            </a:r>
            <a:r>
              <a:rPr lang="mr-IN" sz="1350" dirty="0">
                <a:solidFill>
                  <a:prstClr val="black"/>
                </a:solidFill>
              </a:rPr>
              <a:t>–</a:t>
            </a:r>
            <a:r>
              <a:rPr lang="en-US" sz="1350" dirty="0">
                <a:solidFill>
                  <a:prstClr val="black"/>
                </a:solidFill>
              </a:rPr>
              <a:t> JHU BDL</a:t>
            </a:r>
          </a:p>
          <a:p>
            <a:pPr marL="214313" indent="-214313" defTabSz="685800">
              <a:buFont typeface="Arial" charset="0"/>
              <a:buChar char="•"/>
            </a:pPr>
            <a:r>
              <a:rPr lang="en-US" sz="1350" dirty="0">
                <a:solidFill>
                  <a:prstClr val="black"/>
                </a:solidFill>
              </a:rPr>
              <a:t>Lucy Gilbert </a:t>
            </a:r>
            <a:r>
              <a:rPr lang="mr-IN" sz="1350" dirty="0">
                <a:solidFill>
                  <a:prstClr val="black"/>
                </a:solidFill>
              </a:rPr>
              <a:t>–</a:t>
            </a:r>
            <a:r>
              <a:rPr lang="en-US" sz="1350" dirty="0">
                <a:solidFill>
                  <a:prstClr val="black"/>
                </a:solidFill>
              </a:rPr>
              <a:t> McGill University</a:t>
            </a:r>
          </a:p>
          <a:p>
            <a:pPr marL="214313" indent="-214313" defTabSz="685800">
              <a:buFont typeface="Arial" charset="0"/>
              <a:buChar char="•"/>
            </a:pPr>
            <a:r>
              <a:rPr lang="en-US" sz="1350" dirty="0" err="1">
                <a:solidFill>
                  <a:prstClr val="black"/>
                </a:solidFill>
              </a:rPr>
              <a:t>Rosana</a:t>
            </a:r>
            <a:r>
              <a:rPr lang="en-US" sz="1350" dirty="0">
                <a:solidFill>
                  <a:prstClr val="black"/>
                </a:solidFill>
              </a:rPr>
              <a:t> </a:t>
            </a:r>
            <a:r>
              <a:rPr lang="en-US" sz="1350" dirty="0" err="1">
                <a:solidFill>
                  <a:prstClr val="black"/>
                </a:solidFill>
              </a:rPr>
              <a:t>Risques</a:t>
            </a:r>
            <a:r>
              <a:rPr lang="en-US" sz="1350" dirty="0">
                <a:solidFill>
                  <a:prstClr val="black"/>
                </a:solidFill>
              </a:rPr>
              <a:t> </a:t>
            </a:r>
            <a:r>
              <a:rPr lang="mr-IN" sz="1350" dirty="0">
                <a:solidFill>
                  <a:prstClr val="black"/>
                </a:solidFill>
              </a:rPr>
              <a:t>–</a:t>
            </a:r>
            <a:r>
              <a:rPr lang="en-US" sz="1350" dirty="0">
                <a:solidFill>
                  <a:prstClr val="black"/>
                </a:solidFill>
              </a:rPr>
              <a:t> U Washington/</a:t>
            </a:r>
            <a:r>
              <a:rPr lang="en-US" sz="1350" dirty="0" err="1">
                <a:solidFill>
                  <a:prstClr val="black"/>
                </a:solidFill>
              </a:rPr>
              <a:t>Twinstrands</a:t>
            </a:r>
            <a:endParaRPr lang="en-US" sz="1350" dirty="0">
              <a:solidFill>
                <a:prstClr val="black"/>
              </a:solidFill>
            </a:endParaRPr>
          </a:p>
          <a:p>
            <a:pPr marL="214313" indent="-214313" defTabSz="685800">
              <a:buFont typeface="Arial" charset="0"/>
              <a:buChar char="•"/>
            </a:pPr>
            <a:r>
              <a:rPr lang="en-US" sz="1350" dirty="0">
                <a:solidFill>
                  <a:prstClr val="black"/>
                </a:solidFill>
              </a:rPr>
              <a:t>Jesse Salk </a:t>
            </a:r>
            <a:r>
              <a:rPr lang="mr-IN" sz="1350" dirty="0">
                <a:solidFill>
                  <a:prstClr val="black"/>
                </a:solidFill>
              </a:rPr>
              <a:t>–</a:t>
            </a:r>
            <a:r>
              <a:rPr lang="en-US" sz="1350" dirty="0">
                <a:solidFill>
                  <a:prstClr val="black"/>
                </a:solidFill>
              </a:rPr>
              <a:t> </a:t>
            </a:r>
            <a:r>
              <a:rPr lang="en-US" sz="1350" dirty="0" err="1">
                <a:solidFill>
                  <a:prstClr val="black"/>
                </a:solidFill>
              </a:rPr>
              <a:t>Twinstrands</a:t>
            </a:r>
            <a:r>
              <a:rPr lang="en-US" sz="1350" dirty="0">
                <a:solidFill>
                  <a:prstClr val="black"/>
                </a:solidFill>
              </a:rPr>
              <a:t>/UW</a:t>
            </a:r>
          </a:p>
          <a:p>
            <a:pPr marL="214313" indent="-214313" defTabSz="685800">
              <a:buFont typeface="Arial" charset="0"/>
              <a:buChar char="•"/>
            </a:pPr>
            <a:r>
              <a:rPr lang="en-US" sz="1350" dirty="0">
                <a:solidFill>
                  <a:prstClr val="black"/>
                </a:solidFill>
              </a:rPr>
              <a:t>Paul </a:t>
            </a:r>
            <a:r>
              <a:rPr lang="en-US" sz="1350" dirty="0" err="1">
                <a:solidFill>
                  <a:prstClr val="black"/>
                </a:solidFill>
              </a:rPr>
              <a:t>Speiser</a:t>
            </a:r>
            <a:r>
              <a:rPr lang="en-US" sz="1350" dirty="0">
                <a:solidFill>
                  <a:prstClr val="black"/>
                </a:solidFill>
              </a:rPr>
              <a:t> </a:t>
            </a:r>
            <a:r>
              <a:rPr lang="mr-IN" sz="1350" dirty="0">
                <a:solidFill>
                  <a:prstClr val="black"/>
                </a:solidFill>
              </a:rPr>
              <a:t>–</a:t>
            </a:r>
            <a:r>
              <a:rPr lang="en-US" sz="1350" dirty="0">
                <a:solidFill>
                  <a:prstClr val="black"/>
                </a:solidFill>
              </a:rPr>
              <a:t> U Wien</a:t>
            </a:r>
          </a:p>
          <a:p>
            <a:pPr marL="214313" indent="-214313" defTabSz="685800">
              <a:buFont typeface="Arial" charset="0"/>
              <a:buChar char="•"/>
            </a:pPr>
            <a:r>
              <a:rPr lang="en-US" sz="1350" dirty="0">
                <a:solidFill>
                  <a:prstClr val="black"/>
                </a:solidFill>
              </a:rPr>
              <a:t>Daniel Chan </a:t>
            </a:r>
            <a:r>
              <a:rPr lang="mr-IN" sz="1350" dirty="0">
                <a:solidFill>
                  <a:prstClr val="black"/>
                </a:solidFill>
              </a:rPr>
              <a:t>–</a:t>
            </a:r>
            <a:r>
              <a:rPr lang="en-US" sz="1350" dirty="0">
                <a:solidFill>
                  <a:prstClr val="black"/>
                </a:solidFill>
              </a:rPr>
              <a:t> JHU BRL</a:t>
            </a:r>
          </a:p>
          <a:p>
            <a:pPr marL="214313" indent="-214313" defTabSz="685800">
              <a:buFont typeface="Arial" charset="0"/>
              <a:buChar char="•"/>
            </a:pPr>
            <a:r>
              <a:rPr lang="en-US" sz="1350" dirty="0">
                <a:solidFill>
                  <a:prstClr val="black"/>
                </a:solidFill>
              </a:rPr>
              <a:t>Robert </a:t>
            </a:r>
            <a:r>
              <a:rPr lang="en-US" sz="1350" dirty="0" err="1">
                <a:solidFill>
                  <a:prstClr val="black"/>
                </a:solidFill>
              </a:rPr>
              <a:t>Bast</a:t>
            </a:r>
            <a:r>
              <a:rPr lang="en-US" sz="1350" dirty="0">
                <a:solidFill>
                  <a:prstClr val="black"/>
                </a:solidFill>
              </a:rPr>
              <a:t> </a:t>
            </a:r>
            <a:r>
              <a:rPr lang="mr-IN" sz="1350" dirty="0">
                <a:solidFill>
                  <a:prstClr val="black"/>
                </a:solidFill>
              </a:rPr>
              <a:t>–</a:t>
            </a:r>
            <a:r>
              <a:rPr lang="en-US" sz="1350" dirty="0">
                <a:solidFill>
                  <a:prstClr val="black"/>
                </a:solidFill>
              </a:rPr>
              <a:t> MDACC CVC</a:t>
            </a:r>
          </a:p>
          <a:p>
            <a:pPr marL="214313" indent="-214313" defTabSz="685800">
              <a:buFont typeface="Arial" charset="0"/>
              <a:buChar char="•"/>
            </a:pPr>
            <a:r>
              <a:rPr lang="en-US" sz="1350" dirty="0">
                <a:solidFill>
                  <a:prstClr val="black"/>
                </a:solidFill>
              </a:rPr>
              <a:t>Jackie Dahlgren </a:t>
            </a:r>
            <a:r>
              <a:rPr lang="mr-IN" sz="1350" dirty="0">
                <a:solidFill>
                  <a:prstClr val="black"/>
                </a:solidFill>
              </a:rPr>
              <a:t>–</a:t>
            </a:r>
            <a:r>
              <a:rPr lang="en-US" sz="1350" dirty="0">
                <a:solidFill>
                  <a:prstClr val="black"/>
                </a:solidFill>
              </a:rPr>
              <a:t> DMCC</a:t>
            </a:r>
          </a:p>
          <a:p>
            <a:pPr marL="214313" indent="-214313" defTabSz="685800">
              <a:buFont typeface="Arial" charset="0"/>
              <a:buChar char="•"/>
            </a:pPr>
            <a:r>
              <a:rPr lang="en-US" sz="1350" dirty="0">
                <a:solidFill>
                  <a:prstClr val="black"/>
                </a:solidFill>
              </a:rPr>
              <a:t>Steven Skates </a:t>
            </a:r>
            <a:r>
              <a:rPr lang="mr-IN" sz="1350" dirty="0">
                <a:solidFill>
                  <a:prstClr val="black"/>
                </a:solidFill>
              </a:rPr>
              <a:t>–</a:t>
            </a:r>
            <a:r>
              <a:rPr lang="en-US" sz="1350" dirty="0">
                <a:solidFill>
                  <a:prstClr val="black"/>
                </a:solidFill>
              </a:rPr>
              <a:t> MGH BDL</a:t>
            </a:r>
          </a:p>
        </p:txBody>
      </p:sp>
      <p:sp>
        <p:nvSpPr>
          <p:cNvPr id="5" name="Right Brace 4"/>
          <p:cNvSpPr/>
          <p:nvPr/>
        </p:nvSpPr>
        <p:spPr>
          <a:xfrm>
            <a:off x="5539839" y="2317915"/>
            <a:ext cx="293915" cy="1264722"/>
          </a:xfrm>
          <a:prstGeom prst="rightBrace">
            <a:avLst>
              <a:gd name="adj1" fmla="val 35606"/>
              <a:gd name="adj2" fmla="val 50704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83136" y="2816680"/>
            <a:ext cx="70724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/>
            <a:r>
              <a:rPr lang="en-US" sz="1350" dirty="0">
                <a:solidFill>
                  <a:prstClr val="black"/>
                </a:solidFill>
              </a:rPr>
              <a:t>Accrual</a:t>
            </a:r>
          </a:p>
        </p:txBody>
      </p:sp>
      <p:sp>
        <p:nvSpPr>
          <p:cNvPr id="7" name="Right Brace 6"/>
          <p:cNvSpPr/>
          <p:nvPr/>
        </p:nvSpPr>
        <p:spPr>
          <a:xfrm>
            <a:off x="5539839" y="3582637"/>
            <a:ext cx="293915" cy="765626"/>
          </a:xfrm>
          <a:prstGeom prst="rightBrace">
            <a:avLst>
              <a:gd name="adj1" fmla="val 35606"/>
              <a:gd name="adj2" fmla="val 50704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83136" y="3831853"/>
            <a:ext cx="1673663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/>
            <a:r>
              <a:rPr lang="en-US" sz="1350" dirty="0">
                <a:solidFill>
                  <a:prstClr val="black"/>
                </a:solidFill>
              </a:rPr>
              <a:t>Lavage &amp; Sequencing</a:t>
            </a:r>
          </a:p>
        </p:txBody>
      </p:sp>
      <p:sp>
        <p:nvSpPr>
          <p:cNvPr id="9" name="Right Brace 8"/>
          <p:cNvSpPr/>
          <p:nvPr/>
        </p:nvSpPr>
        <p:spPr>
          <a:xfrm>
            <a:off x="5577983" y="4399062"/>
            <a:ext cx="200850" cy="392785"/>
          </a:xfrm>
          <a:prstGeom prst="rightBrace">
            <a:avLst>
              <a:gd name="adj1" fmla="val 35606"/>
              <a:gd name="adj2" fmla="val 50704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83136" y="4464051"/>
            <a:ext cx="112255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/>
            <a:r>
              <a:rPr lang="en-US" sz="1350" dirty="0">
                <a:solidFill>
                  <a:prstClr val="black"/>
                </a:solidFill>
              </a:rPr>
              <a:t>Serum assays</a:t>
            </a:r>
          </a:p>
        </p:txBody>
      </p:sp>
      <p:sp>
        <p:nvSpPr>
          <p:cNvPr id="11" name="Right Brace 10"/>
          <p:cNvSpPr/>
          <p:nvPr/>
        </p:nvSpPr>
        <p:spPr>
          <a:xfrm>
            <a:off x="5577983" y="4842645"/>
            <a:ext cx="200850" cy="378290"/>
          </a:xfrm>
          <a:prstGeom prst="rightBrace">
            <a:avLst>
              <a:gd name="adj1" fmla="val 35606"/>
              <a:gd name="adj2" fmla="val 50704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100951" y="4881331"/>
            <a:ext cx="1865704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/>
            <a:r>
              <a:rPr lang="en-US" sz="1350" dirty="0">
                <a:solidFill>
                  <a:prstClr val="black"/>
                </a:solidFill>
              </a:rPr>
              <a:t>Coordination &amp; Analysis</a:t>
            </a:r>
          </a:p>
        </p:txBody>
      </p:sp>
    </p:spTree>
    <p:extLst>
      <p:ext uri="{BB962C8B-B14F-4D97-AF65-F5344CB8AC3E}">
        <p14:creationId xmlns:p14="http://schemas.microsoft.com/office/powerpoint/2010/main" val="17821357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Specific Aims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85763" indent="-385763">
              <a:buFont typeface="+mj-lt"/>
              <a:buAutoNum type="arabicPeriod"/>
            </a:pPr>
            <a:r>
              <a:rPr lang="en-US" dirty="0"/>
              <a:t>Establish a biorepository of pre-operative uterine lavage </a:t>
            </a:r>
            <a:r>
              <a:rPr lang="en-US" dirty="0" err="1"/>
              <a:t>biospecimens</a:t>
            </a:r>
            <a:r>
              <a:rPr lang="en-US" dirty="0"/>
              <a:t> and serum, plasma, </a:t>
            </a:r>
            <a:r>
              <a:rPr lang="en-US" dirty="0" smtClean="0"/>
              <a:t>and leukocyte </a:t>
            </a:r>
            <a:r>
              <a:rPr lang="en-US" dirty="0"/>
              <a:t>DNA from 200 women scheduled for surgery for potential ovarian </a:t>
            </a:r>
            <a:r>
              <a:rPr lang="en-US" dirty="0" smtClean="0"/>
              <a:t>cancer</a:t>
            </a:r>
          </a:p>
          <a:p>
            <a:pPr marL="385763" indent="-385763">
              <a:buFont typeface="+mj-lt"/>
              <a:buAutoNum type="arabicPeriod"/>
            </a:pPr>
            <a:r>
              <a:rPr lang="en-US" dirty="0" smtClean="0"/>
              <a:t>Determine </a:t>
            </a:r>
            <a:r>
              <a:rPr lang="en-US" dirty="0"/>
              <a:t>sensitivity of TP53 mutation detection at high specificity with Duplex Sequencing in </a:t>
            </a:r>
            <a:r>
              <a:rPr lang="en-US" dirty="0" smtClean="0"/>
              <a:t>uterine lavage </a:t>
            </a:r>
            <a:r>
              <a:rPr lang="en-US" dirty="0" err="1" smtClean="0"/>
              <a:t>biospecimens</a:t>
            </a:r>
            <a:endParaRPr lang="en-US" dirty="0" smtClean="0"/>
          </a:p>
          <a:p>
            <a:pPr marL="385763" indent="-385763">
              <a:buFont typeface="+mj-lt"/>
              <a:buAutoNum type="arabicPeriod"/>
            </a:pPr>
            <a:r>
              <a:rPr lang="en-US" dirty="0" smtClean="0"/>
              <a:t>Determine </a:t>
            </a:r>
            <a:r>
              <a:rPr lang="en-US" dirty="0"/>
              <a:t>sensitivity of mutation detection in an 18 gene panel at high specificity with </a:t>
            </a:r>
            <a:r>
              <a:rPr lang="en-US" dirty="0" err="1" smtClean="0"/>
              <a:t>Haloplex</a:t>
            </a:r>
            <a:r>
              <a:rPr lang="en-US" dirty="0" smtClean="0"/>
              <a:t> Sequencing </a:t>
            </a:r>
            <a:r>
              <a:rPr lang="en-US" dirty="0"/>
              <a:t>in uterine lavage </a:t>
            </a:r>
            <a:r>
              <a:rPr lang="en-US" dirty="0" err="1" smtClean="0"/>
              <a:t>biospecimens</a:t>
            </a:r>
            <a:endParaRPr lang="en-US" dirty="0" smtClean="0"/>
          </a:p>
          <a:p>
            <a:pPr marL="385763" indent="-385763">
              <a:buFont typeface="+mj-lt"/>
              <a:buAutoNum type="arabicPeriod"/>
            </a:pPr>
            <a:r>
              <a:rPr lang="en-US" dirty="0" smtClean="0"/>
              <a:t>Identify </a:t>
            </a:r>
            <a:r>
              <a:rPr lang="en-US" dirty="0"/>
              <a:t>optimal classifiers and panels of gene mutations in uterine lavage and serum proteins (close </a:t>
            </a:r>
            <a:r>
              <a:rPr lang="en-US" dirty="0" smtClean="0"/>
              <a:t>to maximum </a:t>
            </a:r>
            <a:r>
              <a:rPr lang="en-US" dirty="0"/>
              <a:t>sensitivity at high specificity) and in the process reveal any complementarity of the </a:t>
            </a:r>
            <a:r>
              <a:rPr lang="en-US" dirty="0" smtClean="0"/>
              <a:t>two types </a:t>
            </a:r>
            <a:r>
              <a:rPr lang="en-US" dirty="0"/>
              <a:t>of biomarkers.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455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Design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dirty="0" smtClean="0"/>
              <a:t>N= 200 </a:t>
            </a:r>
            <a:r>
              <a:rPr lang="mr-IN" dirty="0" smtClean="0"/>
              <a:t>–</a:t>
            </a:r>
            <a:r>
              <a:rPr lang="en-US" dirty="0" smtClean="0"/>
              <a:t> Four accrual sites, 50 patients from each site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dirty="0" smtClean="0"/>
              <a:t>Eligibility:</a:t>
            </a:r>
          </a:p>
          <a:p>
            <a:pPr marL="728663" lvl="1" indent="-385763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Age &gt; 50, postmenopausal</a:t>
            </a:r>
          </a:p>
          <a:p>
            <a:pPr marL="728663" lvl="1" indent="-385763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Suspicious for ovarian cancer </a:t>
            </a:r>
          </a:p>
          <a:p>
            <a:pPr marL="1071563" lvl="2" indent="-385763">
              <a:lnSpc>
                <a:spcPct val="10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dirty="0" smtClean="0"/>
              <a:t>rising CA125 (e.g. ROCA)</a:t>
            </a:r>
          </a:p>
          <a:p>
            <a:pPr marL="1071563" lvl="2" indent="-385763">
              <a:lnSpc>
                <a:spcPct val="10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dirty="0" smtClean="0"/>
              <a:t>Image abnormalities (U Kentucky or KP TVS criteria)</a:t>
            </a:r>
          </a:p>
          <a:p>
            <a:pPr marL="1071563" lvl="2" indent="-385763">
              <a:lnSpc>
                <a:spcPct val="10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dirty="0" smtClean="0"/>
              <a:t>Presence of ascites</a:t>
            </a:r>
          </a:p>
          <a:p>
            <a:pPr marL="1071563" lvl="2" indent="-385763">
              <a:lnSpc>
                <a:spcPct val="10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dirty="0" smtClean="0"/>
              <a:t>Investigator judgment: clinical characteristics - </a:t>
            </a:r>
            <a:r>
              <a:rPr lang="en-US" dirty="0" err="1" smtClean="0"/>
              <a:t>prob</a:t>
            </a:r>
            <a:r>
              <a:rPr lang="en-US" dirty="0" smtClean="0"/>
              <a:t>(OVCA) &gt; 25%</a:t>
            </a:r>
          </a:p>
          <a:p>
            <a:pPr marL="728663" lvl="1" indent="-385763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Known BRCA carriers with suspicious mass (age &gt; 30)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 smtClean="0"/>
          </a:p>
          <a:p>
            <a:pPr marL="728663" lvl="1" indent="-385763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9875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CI_cbrg_1b_alt">
  <a:themeElements>
    <a:clrScheme name="NCI_cbrg_1b_al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CI_cbrg_1b_al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CI_cbrg_1b_a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CI_cbrg_1b_al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CI_cbrg_1b_al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CI_cbrg_1b_al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CI_cbrg_1b_al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CI_cbrg_1b_al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CI_cbrg_1b_al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CI_cbrg_1b_al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CI_cbrg_1b_al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CI_cbrg_1b_al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CI_cbrg_1b_al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CI_cbrg_1b_al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resentation_4X3_Basic">
  <a:themeElements>
    <a:clrScheme name="MD Anderson Basic">
      <a:dk1>
        <a:srgbClr val="413C38"/>
      </a:dk1>
      <a:lt1>
        <a:srgbClr val="FFFFFF"/>
      </a:lt1>
      <a:dk2>
        <a:srgbClr val="EE3124"/>
      </a:dk2>
      <a:lt2>
        <a:srgbClr val="FFFFFF"/>
      </a:lt2>
      <a:accent1>
        <a:srgbClr val="614B79"/>
      </a:accent1>
      <a:accent2>
        <a:srgbClr val="407EC9"/>
      </a:accent2>
      <a:accent3>
        <a:srgbClr val="789D4A"/>
      </a:accent3>
      <a:accent4>
        <a:srgbClr val="CB6015"/>
      </a:accent4>
      <a:accent5>
        <a:srgbClr val="D2CE9E"/>
      </a:accent5>
      <a:accent6>
        <a:srgbClr val="63666A"/>
      </a:accent6>
      <a:hlink>
        <a:srgbClr val="407EC9"/>
      </a:hlink>
      <a:folHlink>
        <a:srgbClr val="63666A"/>
      </a:folHlink>
    </a:clrScheme>
    <a:fontScheme name="MD Anderson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chemeClr val="accent2"/>
        </a:solidFill>
        <a:ln cap="flat">
          <a:noFill/>
          <a:miter lim="800000"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spcBef>
            <a:spcPts val="1200"/>
          </a:spcBef>
          <a:defRPr sz="2000" dirty="0" err="1" smtClean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 bwMode="gray">
        <a:ln w="12700" cap="sq">
          <a:solidFill>
            <a:schemeClr val="accent6"/>
          </a:solidFill>
          <a:prstDash val="solid"/>
          <a:miter lim="800000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marL="182880" indent="-182880">
          <a:spcBef>
            <a:spcPts val="1200"/>
          </a:spcBef>
          <a:buClr>
            <a:schemeClr val="tx1"/>
          </a:buClr>
          <a:buFont typeface="Arial" panose="020B0604020202020204" pitchFamily="34" charset="0"/>
          <a:buChar char="•"/>
          <a:defRPr sz="2000" dirty="0" err="1" smtClean="0">
            <a:cs typeface="Arial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1045</Words>
  <Application>Microsoft Office PowerPoint</Application>
  <PresentationFormat>On-screen Show (4:3)</PresentationFormat>
  <Paragraphs>159</Paragraphs>
  <Slides>13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NCI_cbrg_1b_alt</vt:lpstr>
      <vt:lpstr>Presentation_4X3_Basic</vt:lpstr>
      <vt:lpstr>Office Theme</vt:lpstr>
      <vt:lpstr>PowerPoint Presentation</vt:lpstr>
      <vt:lpstr>PowerPoint Presentation</vt:lpstr>
      <vt:lpstr>Circulating Autoantibody Biomarkers for Early Detection of Ovarian Cancer</vt:lpstr>
      <vt:lpstr>PowerPoint Presentation</vt:lpstr>
      <vt:lpstr>PowerPoint Presentation</vt:lpstr>
      <vt:lpstr>PowerPoint Presentation</vt:lpstr>
      <vt:lpstr>tDNA in Uterine Lavage and Serum Protein Biomarkers in Early Detection of Ovarian Cancer</vt:lpstr>
      <vt:lpstr>Specific Aims</vt:lpstr>
      <vt:lpstr>Design</vt:lpstr>
      <vt:lpstr>Samples</vt:lpstr>
      <vt:lpstr>Sequencing</vt:lpstr>
      <vt:lpstr>Serum Assays</vt:lpstr>
      <vt:lpstr>Central repository: NCI Frederick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Skates</dc:creator>
  <cp:lastModifiedBy>compass</cp:lastModifiedBy>
  <cp:revision>12</cp:revision>
  <dcterms:created xsi:type="dcterms:W3CDTF">2017-03-08T15:14:31Z</dcterms:created>
  <dcterms:modified xsi:type="dcterms:W3CDTF">2017-09-14T13:48:25Z</dcterms:modified>
</cp:coreProperties>
</file>