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2" r:id="rId2"/>
    <p:sldId id="298" r:id="rId3"/>
    <p:sldId id="314" r:id="rId4"/>
    <p:sldId id="295" r:id="rId5"/>
    <p:sldId id="260" r:id="rId6"/>
    <p:sldId id="305" r:id="rId7"/>
    <p:sldId id="323" r:id="rId8"/>
    <p:sldId id="306" r:id="rId9"/>
    <p:sldId id="307" r:id="rId10"/>
    <p:sldId id="308" r:id="rId11"/>
    <p:sldId id="315" r:id="rId12"/>
    <p:sldId id="326" r:id="rId13"/>
    <p:sldId id="322" r:id="rId14"/>
    <p:sldId id="325" r:id="rId15"/>
    <p:sldId id="319" r:id="rId16"/>
    <p:sldId id="324" r:id="rId17"/>
    <p:sldId id="300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DD1B"/>
    <a:srgbClr val="CBD91B"/>
    <a:srgbClr val="1869B8"/>
    <a:srgbClr val="C0B6B3"/>
    <a:srgbClr val="D9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C320-6545-8A40-849A-BF54B35AFB8D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C6A98-A5F5-FD40-977D-15D65D9F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023D-747E-6C49-8A30-7DD37B973014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5D6BB-C04B-9E43-90D8-8F9D92617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90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67287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F917-A78A-4536-8655-AB7F218428E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MiRXES</a:t>
            </a:r>
            <a:r>
              <a:rPr lang="en-US" baseline="0" dirty="0"/>
              <a:t> is able to achieve both sensitive and specific detection base on 3 specific primers for amplification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59BA-2334-4C6F-9A67-59EF472E7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TBC</a:t>
            </a:r>
            <a:r>
              <a:rPr lang="en-US" baseline="0" dirty="0" smtClean="0"/>
              <a:t> by Biocartis: semi-quantitative, quantitative, or qualitative (Charter says qualitative for now)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0A98C-88CB-264D-8EF1-66101405E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295558" indent="-2955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Accuracy under curve (AUC) for staging liver fibrosis due to NASH, using </a:t>
            </a:r>
            <a:r>
              <a:rPr lang="en-US" i="1" dirty="0">
                <a:solidFill>
                  <a:srgbClr val="FF0000"/>
                </a:solidFill>
                <a:latin typeface="Helvetica"/>
                <a:cs typeface="Helvetica"/>
              </a:rPr>
              <a:t>reference method?</a:t>
            </a:r>
            <a:r>
              <a:rPr lang="en-US" dirty="0">
                <a:latin typeface="Helvetica"/>
                <a:cs typeface="Helvetica"/>
              </a:rPr>
              <a:t> is between </a:t>
            </a:r>
            <a:r>
              <a:rPr lang="en-US" i="1" dirty="0">
                <a:solidFill>
                  <a:srgbClr val="FF0000"/>
                </a:solidFill>
                <a:latin typeface="Helvetica"/>
                <a:cs typeface="Helvetica"/>
              </a:rPr>
              <a:t>x?; independent validation dataset of X biopsy samples from confirmed NASH patients was used</a:t>
            </a:r>
          </a:p>
          <a:p>
            <a:pPr marL="295558" indent="-2955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Algorithm for staging NASH induced liver fibrosis to be optimized during development with the DxD Hub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0A98C-88CB-264D-8EF1-66101405E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F917-A78A-4536-8655-AB7F218428E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16766"/>
            <a:ext cx="6408712" cy="758957"/>
          </a:xfrm>
        </p:spPr>
        <p:txBody>
          <a:bodyPr>
            <a:normAutofit/>
          </a:bodyPr>
          <a:lstStyle>
            <a:lvl1pPr>
              <a:defRPr sz="2800">
                <a:latin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76" y="2180861"/>
            <a:ext cx="8291264" cy="3945303"/>
          </a:xfrm>
        </p:spPr>
        <p:txBody>
          <a:bodyPr>
            <a:normAutofit/>
          </a:bodyPr>
          <a:lstStyle>
            <a:lvl1pPr>
              <a:defRPr sz="2800">
                <a:latin typeface="Gill Sans"/>
              </a:defRPr>
            </a:lvl1pPr>
            <a:lvl2pPr>
              <a:defRPr sz="2400">
                <a:latin typeface="Gill Sans"/>
              </a:defRPr>
            </a:lvl2pPr>
            <a:lvl3pPr>
              <a:defRPr sz="2000">
                <a:latin typeface="Gill Sans"/>
              </a:defRPr>
            </a:lvl3pPr>
            <a:lvl4pPr>
              <a:defRPr sz="2000">
                <a:latin typeface="Gill Sans"/>
              </a:defRPr>
            </a:lvl4pPr>
            <a:lvl5pPr>
              <a:defRPr sz="2000">
                <a:latin typeface="Gill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0163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2C08C7-C7FD-4D1E-A31B-CA4D180A71B3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3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20072" y="644691"/>
            <a:ext cx="3240360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Name | Division 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S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99593" y="2277534"/>
            <a:ext cx="3959747" cy="278341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465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269580" y="2116136"/>
            <a:ext cx="8474463" cy="4491385"/>
          </a:xfrm>
        </p:spPr>
        <p:txBody>
          <a:bodyPr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 hasCustomPrompt="1"/>
          </p:nvPr>
        </p:nvSpPr>
        <p:spPr>
          <a:xfrm>
            <a:off x="1442968" y="344052"/>
            <a:ext cx="6649194" cy="528313"/>
          </a:xfrm>
          <a:prstGeom prst="rect">
            <a:avLst/>
          </a:prstGeom>
        </p:spPr>
        <p:txBody>
          <a:bodyPr lIns="79677" tIns="39838" rIns="79677" bIns="39838"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1442968" y="872365"/>
            <a:ext cx="6649194" cy="345491"/>
          </a:xfrm>
        </p:spPr>
        <p:txBody>
          <a:bodyPr>
            <a:noAutofit/>
          </a:bodyPr>
          <a:lstStyle>
            <a:lvl1pPr>
              <a:buNone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91C0915-0F4F-C044-B104-73D51A826178}" type="datetime1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>
          <a:xfrm>
            <a:off x="3123600" y="6519706"/>
            <a:ext cx="2896800" cy="36420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4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3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185F-DBF0-4B40-994B-4A86761F1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google.com.sg/url?sa=i&amp;rct=j&amp;q=&amp;esrc=s&amp;frm=1&amp;source=images&amp;cd=&amp;cad=rja&amp;uact=8&amp;ved=0CAcQjRxqFQoTCPCD9Z_AtMcCFQEbpgod7xIE3Q&amp;url=http://sgplayers.freeforums.org/cmg-dg-wed-legacy-standard-8pm-legacy-champs-details-t307-330.html&amp;ei=6h_UVfDmE4G2mAXvpZDoDQ&amp;bvm=bv.99804247,d.dGY&amp;psig=AFQjCNFzScBhpk2-MxUSgW1i6WIlWOMgIQ&amp;ust=144005154637089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hyperlink" Target="http://www.google.com.sg/url?sa=i&amp;rct=j&amp;q=&amp;esrc=s&amp;frm=1&amp;source=images&amp;cd=&amp;cad=rja&amp;uact=8&amp;ved=0CAcQjRxqFQoTCPidur-NtMcCFYG4lAodlRgBLg&amp;url=http://www.gograph.com/stock-illustration/nucleus.html&amp;ei=surTVfj8D4Hx0gSVsYTwAg&amp;bvm=bv.99804247,d.dGo&amp;psig=AFQjCNELzkKUhmFcnhKKv9fqKO9G6CjFrQ&amp;ust=1440037858494515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5" y="6109962"/>
            <a:ext cx="1981199" cy="768085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</a:rPr>
              <a:t>Dr Thomas Li, CTO</a:t>
            </a:r>
            <a:br>
              <a:rPr lang="en-S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Thomas_li@etpl.sg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5465" y="2327501"/>
            <a:ext cx="3824283" cy="278341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EDRN and A*STAR</a:t>
            </a:r>
            <a:endParaRPr lang="en-US" sz="2800" b="1" dirty="0" smtClean="0"/>
          </a:p>
          <a:p>
            <a:r>
              <a:rPr lang="en-US" sz="2800" b="1" dirty="0" smtClean="0"/>
              <a:t>DxD Hub Partnership</a:t>
            </a:r>
          </a:p>
          <a:p>
            <a:r>
              <a:rPr lang="en-US" sz="2800" b="1" dirty="0" smtClean="0"/>
              <a:t>12 SEPT 2017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906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</a:t>
            </a:r>
            <a:endParaRPr lang="en-S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690" y="2181225"/>
            <a:ext cx="7690732" cy="39449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52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CRC</a:t>
            </a:r>
            <a:br>
              <a:rPr lang="en-US" b="1" dirty="0"/>
            </a:b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11</a:t>
            </a:fld>
            <a:endParaRPr lang="en-S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5756" y="1872151"/>
            <a:ext cx="55626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1137"/>
            <a:ext cx="79248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297341"/>
            <a:ext cx="7596554" cy="61254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SG" sz="3600" dirty="0" smtClean="0"/>
              <a:t>Bladder cancer all stages versus healthy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1052697"/>
            <a:ext cx="8569843" cy="5482108"/>
          </a:xfrm>
        </p:spPr>
        <p:txBody>
          <a:bodyPr>
            <a:normAutofit/>
          </a:bodyPr>
          <a:lstStyle/>
          <a:p>
            <a:r>
              <a:rPr lang="en-SG" sz="2200" dirty="0"/>
              <a:t>Diagnostic performance of </a:t>
            </a:r>
            <a:r>
              <a:rPr lang="en-SG" sz="2200" dirty="0" smtClean="0"/>
              <a:t>5-urinary </a:t>
            </a:r>
            <a:r>
              <a:rPr lang="en-SG" sz="2200" dirty="0"/>
              <a:t>biomarkers in discriminating </a:t>
            </a:r>
            <a:r>
              <a:rPr lang="en-SG" sz="2200" dirty="0" smtClean="0"/>
              <a:t>bladder cancer (BCa) all stages patients </a:t>
            </a:r>
            <a:r>
              <a:rPr lang="en-SG" sz="2200" dirty="0"/>
              <a:t>from healthy </a:t>
            </a:r>
            <a:r>
              <a:rPr lang="en-SG" sz="2200" dirty="0" smtClean="0"/>
              <a:t>subjects:</a:t>
            </a:r>
          </a:p>
          <a:p>
            <a:endParaRPr lang="en-SG" sz="2200" dirty="0"/>
          </a:p>
          <a:p>
            <a:pPr marL="457200" lvl="1" indent="0">
              <a:buNone/>
            </a:pPr>
            <a:endParaRPr lang="en-SG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85215" y="5665787"/>
            <a:ext cx="47512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44" y="5951411"/>
            <a:ext cx="467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 dot plot of risk score obtained from 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old linear regression model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comparing healthy (n = 42) and bladder cancer all stages patients (n = 116). Colored bars indicate median and interquartile range.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753" y="6612163"/>
            <a:ext cx="3621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Disclaimer: AUC generated using old linear regression model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" y="2011887"/>
            <a:ext cx="4409415" cy="393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97691" y="1997158"/>
          <a:ext cx="4442616" cy="1203960"/>
        </p:xfrm>
        <a:graphic>
          <a:graphicData uri="http://schemas.openxmlformats.org/drawingml/2006/table">
            <a:tbl>
              <a:tblPr/>
              <a:tblGrid>
                <a:gridCol w="1541316"/>
                <a:gridCol w="1450650"/>
                <a:gridCol w="1450650"/>
              </a:tblGrid>
              <a:tr h="2132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Bladder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cancer 5 biomarker panel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Outcome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 stages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Outcome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 Positive =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Positive =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Outcome Negative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Negative =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 Negative =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Accuracy =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Specificity =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 =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5694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NPV = 76.9%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PPV = 89.9%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38" y="3297115"/>
            <a:ext cx="3744354" cy="32638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52" y="5152609"/>
            <a:ext cx="2170835" cy="455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92" y="944504"/>
            <a:ext cx="9007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Three-Biomarker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Panel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REG1,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TFF1, LYVE1) in Urine for Early Detection of Pancreatic Ductal Adenocarcinoma (PDAC)</a:t>
            </a:r>
          </a:p>
          <a:p>
            <a:pPr algn="just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Intended Use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PDAC test is a qualitative urine test that combines the results of three biomarkers (REG1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TFF1, LYVE1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measured individually as three immunoassays into a single numerical score. Using an algorithm and the values of these protein biomarkers, the PDAC software generates a single unit-less numerical score from 0.0 to 10.0. This PDAC test is an aid to assess the likelihood that malignancy is present.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-Confidential-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931E-7F41-4DF0-9C31-CB0AF5577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56" y="213487"/>
            <a:ext cx="839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Pancreatic Cancer Protein Biomarkers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3914" y="259028"/>
            <a:ext cx="0" cy="5574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2079" y="683076"/>
            <a:ext cx="838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To-date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6200" y="641107"/>
            <a:ext cx="8320313" cy="115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-Confidential-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931E-7F41-4DF0-9C31-CB0AF5577D9E}" type="slidenum">
              <a:rPr lang="en-US" smtClean="0"/>
              <a:t>15</a:t>
            </a:fld>
            <a:endParaRPr lang="en-US"/>
          </a:p>
        </p:txBody>
      </p:sp>
      <p:sp>
        <p:nvSpPr>
          <p:cNvPr id="15" name="TextBox 12"/>
          <p:cNvSpPr txBox="1"/>
          <p:nvPr/>
        </p:nvSpPr>
        <p:spPr>
          <a:xfrm>
            <a:off x="789662" y="2640089"/>
            <a:ext cx="323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 smtClean="0"/>
              <a:t>Against chronic pancreatitis (CP):</a:t>
            </a:r>
            <a:endParaRPr lang="en-SG" sz="1600" u="sng" dirty="0"/>
          </a:p>
        </p:txBody>
      </p:sp>
      <p:sp>
        <p:nvSpPr>
          <p:cNvPr id="16" name="Rectangle 15"/>
          <p:cNvSpPr/>
          <p:nvPr/>
        </p:nvSpPr>
        <p:spPr>
          <a:xfrm>
            <a:off x="155275" y="3821789"/>
            <a:ext cx="7931044" cy="105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545"/>
            <a:ext cx="9144000" cy="96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0830"/>
            <a:ext cx="9144000" cy="965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199" y="4749680"/>
            <a:ext cx="895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3 biomarker panel gave a higher AUC compared to CA19.9 against both healthy controls as well as individuals with chronic pancreatitis.</a:t>
            </a:r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185F-DBF0-4B40-994B-4A86761F1469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-164123"/>
            <a:ext cx="7981950" cy="5810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2861" y="5760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SG" dirty="0"/>
              <a:t>A*STAR </a:t>
            </a:r>
            <a:r>
              <a:rPr lang="en-SG" dirty="0" smtClean="0"/>
              <a:t>AI resources </a:t>
            </a:r>
            <a:r>
              <a:rPr lang="en-SG" dirty="0"/>
              <a:t>e.g. SERC, BMRC, </a:t>
            </a:r>
            <a:r>
              <a:rPr lang="en-SG" dirty="0" smtClean="0"/>
              <a:t>IHPC</a:t>
            </a:r>
            <a:r>
              <a:rPr lang="en-SG" dirty="0"/>
              <a:t>, I2R, BII and GIS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36" y="3278431"/>
            <a:ext cx="168592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36" y="4277548"/>
            <a:ext cx="1844814" cy="645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36" y="2079289"/>
            <a:ext cx="14287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6227" r="3986" b="21492"/>
          <a:stretch/>
        </p:blipFill>
        <p:spPr bwMode="auto">
          <a:xfrm>
            <a:off x="815239" y="1567990"/>
            <a:ext cx="7838834" cy="40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7" t="7051" r="35485" b="83461"/>
          <a:stretch/>
        </p:blipFill>
        <p:spPr bwMode="auto">
          <a:xfrm>
            <a:off x="3449085" y="956474"/>
            <a:ext cx="2241907" cy="61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163" y="6492875"/>
            <a:ext cx="370384" cy="365125"/>
          </a:xfrm>
        </p:spPr>
        <p:txBody>
          <a:bodyPr/>
          <a:lstStyle/>
          <a:p>
            <a:fld id="{E72C08C7-C7FD-4D1E-A31B-CA4D180A71B3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2" name="Rectangle 1"/>
          <p:cNvSpPr/>
          <p:nvPr/>
        </p:nvSpPr>
        <p:spPr>
          <a:xfrm>
            <a:off x="2432181" y="119865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DxD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HUB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2400" y="0"/>
            <a:ext cx="8926412" cy="1174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294" tIns="45646" rIns="91294" bIns="45646" rtlCol="0" anchor="ctr"/>
          <a:lstStyle/>
          <a:p>
            <a:pPr algn="ctr" defTabSz="456919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69580" y="181387"/>
            <a:ext cx="8874420" cy="898277"/>
          </a:xfrm>
          <a:prstGeom prst="rect">
            <a:avLst/>
          </a:prstGeom>
        </p:spPr>
        <p:txBody>
          <a:bodyPr lIns="79797" tIns="39898" rIns="79797" bIns="39898"/>
          <a:lstStyle/>
          <a:p>
            <a:pPr defTabSz="456919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  <a:cs typeface="Arial" pitchFamily="34" charset="0"/>
              </a:rPr>
              <a:t>EDRN Partnership with </a:t>
            </a:r>
            <a:r>
              <a:rPr lang="en-US" sz="2800" b="1" dirty="0" err="1" smtClean="0">
                <a:solidFill>
                  <a:prstClr val="black"/>
                </a:solidFill>
                <a:cs typeface="Arial" pitchFamily="34" charset="0"/>
              </a:rPr>
              <a:t>DxD</a:t>
            </a:r>
            <a:r>
              <a:rPr lang="en-US" sz="2800" b="1" dirty="0" smtClean="0">
                <a:solidFill>
                  <a:prstClr val="black"/>
                </a:solidFill>
                <a:cs typeface="Arial" pitchFamily="34" charset="0"/>
              </a:rPr>
              <a:t> Hub</a:t>
            </a:r>
            <a:endParaRPr lang="en-US" sz="2800" b="1" dirty="0">
              <a:solidFill>
                <a:prstClr val="black"/>
              </a:solidFill>
              <a:cs typeface="Arial" pitchFamily="34" charset="0"/>
            </a:endParaRPr>
          </a:p>
          <a:p>
            <a:pPr defTabSz="456919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Accelerating transformation of diagnostics </a:t>
            </a:r>
            <a:r>
              <a:rPr lang="en-US" sz="2000" dirty="0" smtClean="0">
                <a:solidFill>
                  <a:prstClr val="black"/>
                </a:solidFill>
              </a:rPr>
              <a:t>innovations via collaborations</a:t>
            </a:r>
            <a:endParaRPr lang="en-US" sz="2000" dirty="0">
              <a:solidFill>
                <a:prstClr val="black"/>
              </a:solidFill>
            </a:endParaRPr>
          </a:p>
          <a:p>
            <a:pPr defTabSz="456919">
              <a:spcBef>
                <a:spcPct val="0"/>
              </a:spcBef>
              <a:defRPr/>
            </a:pPr>
            <a:endParaRPr lang="en-US" sz="2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51745" y="1174670"/>
            <a:ext cx="844051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0036" tIns="40018" rIns="80036" bIns="40018" anchor="ctr"/>
          <a:lstStyle/>
          <a:p>
            <a:pPr defTabSz="456919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3601" y="6519706"/>
            <a:ext cx="3048600" cy="3642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 - NOT FOR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15743" r="2647" b="10719"/>
          <a:stretch/>
        </p:blipFill>
        <p:spPr bwMode="auto">
          <a:xfrm>
            <a:off x="247387" y="1600200"/>
            <a:ext cx="8649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defPPr>
              <a:defRPr lang="en-US"/>
            </a:defPPr>
            <a:lvl1pPr marL="0" algn="r" defTabSz="4569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19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5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1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0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86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05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22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40" algn="l" defTabSz="4569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656E92-4A7D-8C42-8112-DE92EFF84B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78" y="165377"/>
            <a:ext cx="2118582" cy="310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3754" y="496762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1869B8"/>
                </a:solidFill>
                <a:latin typeface="Arial Black"/>
                <a:cs typeface="Arial Black"/>
              </a:rPr>
              <a:t>DxD</a:t>
            </a:r>
            <a:r>
              <a:rPr lang="en-US" dirty="0">
                <a:solidFill>
                  <a:srgbClr val="1869B8"/>
                </a:solidFill>
                <a:latin typeface="Arial Black"/>
                <a:cs typeface="Arial Black"/>
              </a:rPr>
              <a:t> Hub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333" y="163241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1869B8"/>
                </a:solidFill>
                <a:latin typeface="Arial Black"/>
                <a:cs typeface="Arial Black"/>
              </a:rPr>
              <a:t>EDRN</a:t>
            </a:r>
            <a:endParaRPr lang="en-US" dirty="0">
              <a:solidFill>
                <a:srgbClr val="1869B8"/>
              </a:solidFill>
              <a:latin typeface="Arial Black"/>
              <a:cs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3180" y="5823411"/>
            <a:ext cx="1975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/>
              <a:t>Dr Thomas Li, </a:t>
            </a:r>
            <a:r>
              <a:rPr lang="en-SG" dirty="0" smtClean="0"/>
              <a:t>CTO</a:t>
            </a:r>
          </a:p>
          <a:p>
            <a:r>
              <a:rPr lang="en-US" dirty="0" smtClean="0"/>
              <a:t>Thomas_li@etpl.sg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03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6012160" y="4063164"/>
            <a:ext cx="794" cy="46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697" y="3969998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71877" y="3969998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63888" y="4571660"/>
            <a:ext cx="1440160" cy="64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8 Research Units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619400" y="4254780"/>
            <a:ext cx="3048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67544" y="4619840"/>
            <a:ext cx="1535088" cy="64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10 Research Units</a:t>
            </a:r>
          </a:p>
        </p:txBody>
      </p:sp>
      <p:sp>
        <p:nvSpPr>
          <p:cNvPr id="17" name="Title 31"/>
          <p:cNvSpPr>
            <a:spLocks noGrp="1"/>
          </p:cNvSpPr>
          <p:nvPr>
            <p:ph type="title"/>
          </p:nvPr>
        </p:nvSpPr>
        <p:spPr>
          <a:xfrm>
            <a:off x="457200" y="30850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A*STAR</a:t>
            </a:r>
            <a:endParaRPr lang="en-GB" sz="4800" b="1" dirty="0">
              <a:latin typeface="+mn-lt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932040" y="4531478"/>
            <a:ext cx="2286000" cy="36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2060"/>
                </a:solidFill>
                <a:ea typeface="MS PGothic" pitchFamily="34" charset="-128"/>
              </a:rPr>
              <a:t>Commercialisation</a:t>
            </a:r>
            <a:endParaRPr lang="en-US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919664" y="4531478"/>
            <a:ext cx="1828800" cy="36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Scholarships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884368" y="3327060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395536" y="2390958"/>
            <a:ext cx="3185864" cy="1800200"/>
          </a:xfrm>
          <a:prstGeom prst="roundRect">
            <a:avLst>
              <a:gd name="adj" fmla="val 9980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defTabSz="8016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154152" y="2390958"/>
            <a:ext cx="2875048" cy="1800200"/>
          </a:xfrm>
          <a:prstGeom prst="roundRect">
            <a:avLst>
              <a:gd name="adj" fmla="val 7115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defTabSz="8016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defTabSz="8016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178617" y="2390958"/>
            <a:ext cx="1631784" cy="1800200"/>
          </a:xfrm>
          <a:prstGeom prst="roundRect">
            <a:avLst>
              <a:gd name="adj" fmla="val 9981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defTabSz="8016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7041986" y="2390958"/>
            <a:ext cx="1554080" cy="1800200"/>
          </a:xfrm>
          <a:prstGeom prst="roundRect">
            <a:avLst>
              <a:gd name="adj" fmla="val 10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defTabSz="8016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3400" y="2522047"/>
            <a:ext cx="1447800" cy="1477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Biomedical Research Council</a:t>
            </a:r>
          </a:p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(BMRC)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086352" y="2682239"/>
            <a:ext cx="1447800" cy="1015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A*STAR Graduate Academy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57824" y="2956590"/>
            <a:ext cx="1552575" cy="4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ETPL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419872" y="2406052"/>
            <a:ext cx="1533128" cy="1785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Science &amp; Engineering Research Council</a:t>
            </a:r>
          </a:p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(SERC)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031930" y="2390958"/>
            <a:ext cx="1315934" cy="1800200"/>
          </a:xfrm>
          <a:prstGeom prst="roundRect">
            <a:avLst>
              <a:gd name="adj" fmla="val 11334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pPr defTabSz="8016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133600" y="2521878"/>
            <a:ext cx="1142256" cy="1477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Joint Council Office</a:t>
            </a:r>
          </a:p>
          <a:p>
            <a:pPr algn="ctr" defTabSz="801654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(JCO)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23530" y="5267172"/>
            <a:ext cx="8280920" cy="936104"/>
          </a:xfrm>
          <a:prstGeom prst="roundRect">
            <a:avLst>
              <a:gd name="adj" fmla="val 7952"/>
            </a:avLst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/>
          <a:lstStyle/>
          <a:p>
            <a:pPr marL="342814" indent="-342814" algn="ctr" defTabSz="8016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cs typeface="Arial" pitchFamily="34" charset="0"/>
              </a:rPr>
              <a:t>&gt;5,400 </a:t>
            </a:r>
            <a:r>
              <a:rPr lang="en-US" sz="2000" dirty="0">
                <a:solidFill>
                  <a:srgbClr val="1F497D"/>
                </a:solidFill>
                <a:cs typeface="Arial" pitchFamily="34" charset="0"/>
              </a:rPr>
              <a:t>Staff</a:t>
            </a:r>
          </a:p>
          <a:p>
            <a:pPr algn="ctr" defTabSz="8016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cs typeface="Arial" pitchFamily="34" charset="0"/>
              </a:rPr>
              <a:t>&gt;4,500 </a:t>
            </a:r>
            <a:r>
              <a:rPr lang="en-SG" sz="2000" dirty="0">
                <a:solidFill>
                  <a:srgbClr val="1F497D"/>
                </a:solidFill>
                <a:cs typeface="Arial" pitchFamily="34" charset="0"/>
              </a:rPr>
              <a:t>Researchers, Engineers and Technical Support Staff </a:t>
            </a:r>
          </a:p>
          <a:p>
            <a:pPr algn="ctr" defTabSz="8016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000" b="1" dirty="0">
                <a:solidFill>
                  <a:srgbClr val="1F497D"/>
                </a:solidFill>
                <a:cs typeface="Arial" pitchFamily="34" charset="0"/>
              </a:rPr>
              <a:t>&gt;40% </a:t>
            </a:r>
            <a:r>
              <a:rPr lang="en-SG" sz="2000" dirty="0">
                <a:solidFill>
                  <a:srgbClr val="1F497D"/>
                </a:solidFill>
                <a:cs typeface="Arial" pitchFamily="34" charset="0"/>
              </a:rPr>
              <a:t>of whom come from </a:t>
            </a:r>
            <a:r>
              <a:rPr lang="en-SG" sz="2000" b="1" dirty="0">
                <a:solidFill>
                  <a:srgbClr val="1F497D"/>
                </a:solidFill>
                <a:cs typeface="Arial" pitchFamily="34" charset="0"/>
              </a:rPr>
              <a:t>60</a:t>
            </a:r>
            <a:r>
              <a:rPr lang="en-SG" sz="2000" dirty="0">
                <a:solidFill>
                  <a:srgbClr val="1F497D"/>
                </a:solidFill>
                <a:cs typeface="Arial" pitchFamily="34" charset="0"/>
              </a:rPr>
              <a:t> countries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31542" y="1454854"/>
            <a:ext cx="8280920" cy="773537"/>
          </a:xfrm>
          <a:prstGeom prst="roundRect">
            <a:avLst>
              <a:gd name="adj" fmla="val 7952"/>
            </a:avLst>
          </a:prstGeom>
          <a:solidFill>
            <a:schemeClr val="bg1"/>
          </a:solidFill>
          <a:ln w="285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/>
          <a:lstStyle/>
          <a:p>
            <a:pPr marL="342814" indent="-342814" algn="ctr" defTabSz="8016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C00000"/>
                </a:solidFill>
                <a:cs typeface="Arial" pitchFamily="34" charset="0"/>
              </a:rPr>
              <a:t>Mission: </a:t>
            </a:r>
            <a:r>
              <a:rPr lang="en-SG" sz="2000" b="1" dirty="0">
                <a:solidFill>
                  <a:srgbClr val="1F497D"/>
                </a:solidFill>
              </a:rPr>
              <a:t>We advance science and develop innovative technology to further economic growth and improve lives</a:t>
            </a:r>
            <a:endParaRPr lang="en-GB" sz="2000" b="1" dirty="0">
              <a:solidFill>
                <a:srgbClr val="1F497D"/>
              </a:solidFill>
            </a:endParaRPr>
          </a:p>
          <a:p>
            <a:pPr marL="342814" indent="-342814" algn="ctr" defTabSz="8016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SG" sz="2000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163" y="6492875"/>
            <a:ext cx="370384" cy="365125"/>
          </a:xfrm>
        </p:spPr>
        <p:txBody>
          <a:bodyPr/>
          <a:lstStyle/>
          <a:p>
            <a:fld id="{E72C08C7-C7FD-4D1E-A31B-CA4D180A71B3}" type="slidenum">
              <a:rPr lang="en-SG" smtClean="0"/>
              <a:pPr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11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9833" cy="6917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08523" y="5316342"/>
            <a:ext cx="161312" cy="4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876" tIns="39938" rIns="79876" bIns="39938" rtlCol="0">
            <a:spAutoFit/>
          </a:bodyPr>
          <a:lstStyle/>
          <a:p>
            <a:pPr defTabSz="798684">
              <a:spcBef>
                <a:spcPct val="50000"/>
              </a:spcBef>
            </a:pP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600" y="6357038"/>
            <a:ext cx="3353400" cy="3642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 - NOT FOR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DxD-Hub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8" y="5996866"/>
            <a:ext cx="2549582" cy="608120"/>
          </a:xfrm>
          <a:prstGeom prst="rect">
            <a:avLst/>
          </a:prstGeom>
        </p:spPr>
      </p:pic>
      <p:pic>
        <p:nvPicPr>
          <p:cNvPr id="1026" name="Picture 2" descr="https://www.singapore50.sg/~/media/SG50/About/about-logo.ashx?h=267&amp;la=en&amp;w=2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" y="5477100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5867" y="1324287"/>
            <a:ext cx="7484533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6919">
              <a:spcBef>
                <a:spcPct val="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</a:rPr>
              <a:t>Diagnostics Innovations ….</a:t>
            </a:r>
          </a:p>
          <a:p>
            <a:pPr defTabSz="456919">
              <a:spcBef>
                <a:spcPct val="0"/>
              </a:spcBef>
              <a:defRPr/>
            </a:pPr>
            <a:endParaRPr lang="en-US" sz="3600" b="1" i="1" dirty="0">
              <a:solidFill>
                <a:srgbClr val="FFFFFF"/>
              </a:solidFill>
            </a:endParaRPr>
          </a:p>
          <a:p>
            <a:pPr defTabSz="456919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FFFFFF"/>
                </a:solidFill>
              </a:rPr>
              <a:t>Partnerships through</a:t>
            </a:r>
          </a:p>
          <a:p>
            <a:pPr defTabSz="456919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FFFFFF"/>
                </a:solidFill>
              </a:rPr>
              <a:t>global </a:t>
            </a:r>
            <a:r>
              <a:rPr lang="en-US" sz="3600" b="1" i="1" dirty="0">
                <a:solidFill>
                  <a:srgbClr val="FFFFFF"/>
                </a:solidFill>
              </a:rPr>
              <a:t>– </a:t>
            </a:r>
            <a:r>
              <a:rPr lang="en-US" sz="3600" b="1" i="1" dirty="0" smtClean="0">
                <a:solidFill>
                  <a:srgbClr val="FFFFFF"/>
                </a:solidFill>
              </a:rPr>
              <a:t>local</a:t>
            </a:r>
            <a:endParaRPr lang="en-US" sz="3600" b="1" i="1" dirty="0">
              <a:solidFill>
                <a:srgbClr val="FFFFFF"/>
              </a:solidFill>
            </a:endParaRPr>
          </a:p>
          <a:p>
            <a:pPr defTabSz="456919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FFFFFF"/>
                </a:solidFill>
              </a:rPr>
              <a:t>private </a:t>
            </a:r>
            <a:r>
              <a:rPr lang="en-US" sz="3600" b="1" i="1" dirty="0">
                <a:solidFill>
                  <a:srgbClr val="FFFFFF"/>
                </a:solidFill>
              </a:rPr>
              <a:t>– public </a:t>
            </a:r>
          </a:p>
          <a:p>
            <a:pPr defTabSz="456919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FFFFFF"/>
                </a:solidFill>
              </a:rPr>
              <a:t>academia </a:t>
            </a:r>
            <a:r>
              <a:rPr lang="en-US" sz="3600" b="1" i="1" dirty="0">
                <a:solidFill>
                  <a:srgbClr val="FFFFFF"/>
                </a:solidFill>
              </a:rPr>
              <a:t>– industry </a:t>
            </a:r>
          </a:p>
        </p:txBody>
      </p:sp>
    </p:spTree>
    <p:extLst>
      <p:ext uri="{BB962C8B-B14F-4D97-AF65-F5344CB8AC3E}">
        <p14:creationId xmlns:p14="http://schemas.microsoft.com/office/powerpoint/2010/main" val="7220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10163" y="0"/>
            <a:ext cx="92576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0"/>
            <a:ext cx="8926412" cy="11746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294" tIns="45646" rIns="91294" bIns="45646"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69580" y="181387"/>
            <a:ext cx="8188620" cy="898277"/>
          </a:xfrm>
          <a:prstGeom prst="rect">
            <a:avLst/>
          </a:prstGeom>
        </p:spPr>
        <p:txBody>
          <a:bodyPr lIns="79797" tIns="39898" rIns="79797" bIns="39898"/>
          <a:lstStyle/>
          <a:p>
            <a:pPr defTabSz="456919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Helping our partners create value</a:t>
            </a:r>
          </a:p>
          <a:p>
            <a:pPr defTabSz="456919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Filling the gap in diagnostics value chain</a:t>
            </a:r>
          </a:p>
          <a:p>
            <a:pPr defTabSz="456919">
              <a:spcBef>
                <a:spcPct val="0"/>
              </a:spcBef>
              <a:defRPr/>
            </a:pPr>
            <a:endParaRPr lang="en-US" sz="2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51745" y="1174670"/>
            <a:ext cx="844051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0036" tIns="40018" rIns="80036" bIns="40018" anchor="ctr"/>
          <a:lstStyle/>
          <a:p>
            <a:pPr defTabSz="456919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78" y="165377"/>
            <a:ext cx="2118582" cy="31003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42072" y="1279269"/>
            <a:ext cx="8758388" cy="2057400"/>
          </a:xfrm>
          <a:prstGeom prst="rightArrow">
            <a:avLst>
              <a:gd name="adj1" fmla="val 77260"/>
              <a:gd name="adj2" fmla="val 76287"/>
            </a:avLst>
          </a:prstGeom>
          <a:gradFill flip="none" rotWithShape="1">
            <a:gsLst>
              <a:gs pos="0">
                <a:srgbClr val="00B0F0"/>
              </a:gs>
              <a:gs pos="39999">
                <a:schemeClr val="tx2">
                  <a:lumMod val="60000"/>
                  <a:lumOff val="4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1" y="1660269"/>
            <a:ext cx="1346281" cy="1219200"/>
            <a:chOff x="6464" y="622656"/>
            <a:chExt cx="2341904" cy="1402778"/>
          </a:xfrm>
        </p:grpSpPr>
        <p:sp>
          <p:nvSpPr>
            <p:cNvPr id="13" name="Rounded Rectangle 12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74942" y="691134"/>
              <a:ext cx="2204948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Biomarker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Discovery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Does the biomarker have a sound scientific basis?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0819" y="1660269"/>
            <a:ext cx="1346281" cy="1219200"/>
            <a:chOff x="6464" y="622656"/>
            <a:chExt cx="2341904" cy="1402778"/>
          </a:xfrm>
        </p:grpSpPr>
        <p:sp>
          <p:nvSpPr>
            <p:cNvPr id="16" name="Rounded Rectangle 15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74942" y="691134"/>
              <a:ext cx="2204948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Biomarker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Validation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Does the biomarker show preliminary clinical value?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69434" y="1660268"/>
            <a:ext cx="1546861" cy="1219200"/>
            <a:chOff x="-67774" y="622656"/>
            <a:chExt cx="2690820" cy="1402778"/>
          </a:xfrm>
        </p:grpSpPr>
        <p:sp>
          <p:nvSpPr>
            <p:cNvPr id="19" name="Rounded Rectangle 18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-67774" y="700875"/>
              <a:ext cx="2690820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Assay Development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Can the biomarker 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be made into a product?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31626" y="1660269"/>
            <a:ext cx="1470753" cy="1219200"/>
            <a:chOff x="-67176" y="622656"/>
            <a:chExt cx="2558426" cy="1402778"/>
          </a:xfrm>
        </p:grpSpPr>
        <p:sp>
          <p:nvSpPr>
            <p:cNvPr id="22" name="Rounded Rectangle 21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-67176" y="720359"/>
              <a:ext cx="2558426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Analytical &amp; Clinical Validation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Can the product pass technical and clinical requirements?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27780" y="1660269"/>
            <a:ext cx="1346281" cy="1219200"/>
            <a:chOff x="6464" y="622656"/>
            <a:chExt cx="2341904" cy="1402778"/>
          </a:xfrm>
        </p:grpSpPr>
        <p:sp>
          <p:nvSpPr>
            <p:cNvPr id="25" name="Rounded Rectangle 24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74942" y="691134"/>
              <a:ext cx="2204948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Regulatory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Approval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Does the regulators approve?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75665" y="1660268"/>
            <a:ext cx="1417329" cy="1219200"/>
            <a:chOff x="-8855" y="622656"/>
            <a:chExt cx="2465493" cy="1402778"/>
          </a:xfrm>
        </p:grpSpPr>
        <p:sp>
          <p:nvSpPr>
            <p:cNvPr id="28" name="Rounded Rectangle 27"/>
            <p:cNvSpPr/>
            <p:nvPr/>
          </p:nvSpPr>
          <p:spPr>
            <a:xfrm>
              <a:off x="6464" y="622656"/>
              <a:ext cx="2341904" cy="1402778"/>
            </a:xfrm>
            <a:prstGeom prst="roundRect">
              <a:avLst>
                <a:gd name="adj" fmla="val 11806"/>
              </a:avLst>
            </a:prstGeom>
            <a:solidFill>
              <a:schemeClr val="tx2"/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-8855" y="691133"/>
              <a:ext cx="2465493" cy="126582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white"/>
                  </a:solidFill>
                </a:rPr>
                <a:t>Clinical Utility</a:t>
              </a:r>
            </a:p>
            <a:p>
              <a:pPr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prstClr val="white"/>
                  </a:solidFill>
                </a:rPr>
                <a:t>Does the product alter clinical practice and improve outcomes?</a:t>
              </a:r>
            </a:p>
          </p:txBody>
        </p:sp>
      </p:grpSp>
      <p:sp>
        <p:nvSpPr>
          <p:cNvPr id="30" name="Right Brace 29"/>
          <p:cNvSpPr/>
          <p:nvPr/>
        </p:nvSpPr>
        <p:spPr>
          <a:xfrm rot="5400000">
            <a:off x="1522810" y="2022331"/>
            <a:ext cx="165886" cy="2727362"/>
          </a:xfrm>
          <a:prstGeom prst="rightBrace">
            <a:avLst>
              <a:gd name="adj1" fmla="val 48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4391016" y="2022331"/>
            <a:ext cx="165886" cy="2727362"/>
          </a:xfrm>
          <a:prstGeom prst="rightBrace">
            <a:avLst>
              <a:gd name="adj1" fmla="val 48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7240176" y="2022332"/>
            <a:ext cx="165886" cy="2727362"/>
          </a:xfrm>
          <a:prstGeom prst="rightBrace">
            <a:avLst>
              <a:gd name="adj1" fmla="val 48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0" y="3861285"/>
            <a:ext cx="839288" cy="8749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87" y="3897146"/>
            <a:ext cx="1224650" cy="6803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318" y="5120661"/>
            <a:ext cx="1010588" cy="868917"/>
          </a:xfrm>
          <a:prstGeom prst="rect">
            <a:avLst/>
          </a:prstGeom>
        </p:spPr>
      </p:pic>
      <p:pic>
        <p:nvPicPr>
          <p:cNvPr id="36" name="Picture 35" descr="DxD Chart-1-0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24518" r="54086" b="26807"/>
          <a:stretch/>
        </p:blipFill>
        <p:spPr>
          <a:xfrm>
            <a:off x="3311968" y="3675673"/>
            <a:ext cx="2301432" cy="2046634"/>
          </a:xfrm>
          <a:prstGeom prst="rect">
            <a:avLst/>
          </a:prstGeom>
        </p:spPr>
      </p:pic>
      <p:pic>
        <p:nvPicPr>
          <p:cNvPr id="37" name="Picture 2" descr="http://photos.gograph.com/thumbs/CSP/CSP243/k243569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5" y="5209397"/>
            <a:ext cx="926353" cy="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08667" y="3716296"/>
            <a:ext cx="1995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/>
            <a:r>
              <a:rPr lang="en-US" b="1" dirty="0">
                <a:solidFill>
                  <a:srgbClr val="1F497D"/>
                </a:solidFill>
              </a:rPr>
              <a:t>Open Sourcing</a:t>
            </a:r>
          </a:p>
          <a:p>
            <a:pPr defTabSz="456919"/>
            <a:r>
              <a:rPr lang="en-US" sz="1200" dirty="0">
                <a:solidFill>
                  <a:srgbClr val="1F497D"/>
                </a:solidFill>
              </a:rPr>
              <a:t>Source for the best diagnostics innovations globally to address the clinical problem statement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94425" y="3675673"/>
            <a:ext cx="2868206" cy="1183198"/>
          </a:xfrm>
          <a:prstGeom prst="roundRect">
            <a:avLst>
              <a:gd name="adj" fmla="val 12879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45691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7469" y="5004144"/>
            <a:ext cx="1995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/>
            <a:r>
              <a:rPr lang="en-US" b="1" dirty="0" err="1">
                <a:solidFill>
                  <a:srgbClr val="1F497D"/>
                </a:solidFill>
              </a:rPr>
              <a:t>Biobank</a:t>
            </a:r>
            <a:r>
              <a:rPr lang="en-US" b="1" dirty="0">
                <a:solidFill>
                  <a:srgbClr val="1F497D"/>
                </a:solidFill>
              </a:rPr>
              <a:t> Access</a:t>
            </a:r>
          </a:p>
          <a:p>
            <a:pPr defTabSz="456919"/>
            <a:r>
              <a:rPr lang="en-US" sz="1200" dirty="0">
                <a:solidFill>
                  <a:srgbClr val="1F497D"/>
                </a:solidFill>
              </a:rPr>
              <a:t>Access to high quality and well curated Asian samples (retrospective and prospective)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205580" y="4963521"/>
            <a:ext cx="2868206" cy="1183198"/>
          </a:xfrm>
          <a:prstGeom prst="roundRect">
            <a:avLst>
              <a:gd name="adj" fmla="val 12879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456919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5033" y="3716296"/>
            <a:ext cx="1380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/>
            <a:r>
              <a:rPr lang="en-US" b="1" dirty="0">
                <a:solidFill>
                  <a:srgbClr val="1F497D"/>
                </a:solidFill>
              </a:rPr>
              <a:t>Clinicians</a:t>
            </a:r>
          </a:p>
          <a:p>
            <a:pPr defTabSz="456919"/>
            <a:r>
              <a:rPr lang="en-US" sz="1200" dirty="0">
                <a:solidFill>
                  <a:srgbClr val="1F497D"/>
                </a:solidFill>
              </a:rPr>
              <a:t>Access to Key Opinion Leaders to validate and refine clinical utility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902379" y="3675673"/>
            <a:ext cx="2868206" cy="1183198"/>
          </a:xfrm>
          <a:prstGeom prst="roundRect">
            <a:avLst>
              <a:gd name="adj" fmla="val 12879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456919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95033" y="5004144"/>
            <a:ext cx="1380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/>
            <a:r>
              <a:rPr lang="en-US" b="1" dirty="0">
                <a:solidFill>
                  <a:srgbClr val="1F497D"/>
                </a:solidFill>
              </a:rPr>
              <a:t>Regulatory</a:t>
            </a:r>
          </a:p>
          <a:p>
            <a:pPr defTabSz="456919"/>
            <a:r>
              <a:rPr lang="en-US" sz="1200" dirty="0">
                <a:solidFill>
                  <a:srgbClr val="1F497D"/>
                </a:solidFill>
              </a:rPr>
              <a:t>Established communication with Health Sciences Authority 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02379" y="4963521"/>
            <a:ext cx="2868206" cy="1183198"/>
          </a:xfrm>
          <a:prstGeom prst="roundRect">
            <a:avLst>
              <a:gd name="adj" fmla="val 12879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456919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389" y="460672"/>
            <a:ext cx="5901118" cy="1044515"/>
          </a:xfrm>
        </p:spPr>
        <p:txBody>
          <a:bodyPr>
            <a:normAutofit/>
          </a:bodyPr>
          <a:lstStyle/>
          <a:p>
            <a:r>
              <a:rPr lang="x-none" sz="3200" dirty="0" smtClean="0">
                <a:latin typeface="+mn-lt"/>
              </a:rPr>
              <a:t>Existing projects within DxD Hub</a:t>
            </a:r>
            <a:r>
              <a:rPr lang="x-none" dirty="0" smtClean="0">
                <a:latin typeface="+mn-lt"/>
              </a:rPr>
              <a:t/>
            </a:r>
            <a:br>
              <a:rPr lang="x-none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95" name="Pentagon 94"/>
          <p:cNvSpPr/>
          <p:nvPr/>
        </p:nvSpPr>
        <p:spPr bwMode="auto">
          <a:xfrm>
            <a:off x="2362200" y="5509428"/>
            <a:ext cx="6113398" cy="169915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96" name="Pentagon 95"/>
          <p:cNvSpPr/>
          <p:nvPr/>
        </p:nvSpPr>
        <p:spPr bwMode="auto">
          <a:xfrm>
            <a:off x="4490298" y="3420320"/>
            <a:ext cx="3976808" cy="908540"/>
          </a:xfrm>
          <a:prstGeom prst="homePlate">
            <a:avLst>
              <a:gd name="adj" fmla="val 2845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44488" y="1944720"/>
            <a:ext cx="2073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DxD Hub miRNA Program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8" name="Diamond 97"/>
          <p:cNvSpPr/>
          <p:nvPr/>
        </p:nvSpPr>
        <p:spPr>
          <a:xfrm>
            <a:off x="4894448" y="3896120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 bwMode="auto">
          <a:xfrm>
            <a:off x="5048851" y="3817056"/>
            <a:ext cx="858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6898" y="1947504"/>
            <a:ext cx="8655514" cy="251181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Diamond 100"/>
          <p:cNvSpPr/>
          <p:nvPr/>
        </p:nvSpPr>
        <p:spPr>
          <a:xfrm>
            <a:off x="4771734" y="3698184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4878333" y="3621120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Pentagon 102"/>
          <p:cNvSpPr/>
          <p:nvPr/>
        </p:nvSpPr>
        <p:spPr bwMode="auto">
          <a:xfrm>
            <a:off x="152400" y="2217642"/>
            <a:ext cx="3228529" cy="153131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04" name="Diamond 103"/>
          <p:cNvSpPr/>
          <p:nvPr/>
        </p:nvSpPr>
        <p:spPr>
          <a:xfrm>
            <a:off x="2362200" y="2206848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144488" y="2173320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Diamond 105"/>
          <p:cNvSpPr/>
          <p:nvPr/>
        </p:nvSpPr>
        <p:spPr>
          <a:xfrm>
            <a:off x="3200400" y="2206848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07" name="Pentagon 106"/>
          <p:cNvSpPr/>
          <p:nvPr/>
        </p:nvSpPr>
        <p:spPr bwMode="auto">
          <a:xfrm>
            <a:off x="146898" y="2446338"/>
            <a:ext cx="3959990" cy="153518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08" name="Diamond 107"/>
          <p:cNvSpPr/>
          <p:nvPr/>
        </p:nvSpPr>
        <p:spPr>
          <a:xfrm>
            <a:off x="2987854" y="2480984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144488" y="2401920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Diamond 109"/>
          <p:cNvSpPr/>
          <p:nvPr/>
        </p:nvSpPr>
        <p:spPr>
          <a:xfrm>
            <a:off x="3954488" y="2478120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2454454" y="2171088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3064054" y="2399688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3303498" y="2153278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4034662" y="2399688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Pentagon 114"/>
          <p:cNvSpPr/>
          <p:nvPr/>
        </p:nvSpPr>
        <p:spPr bwMode="auto">
          <a:xfrm>
            <a:off x="2432898" y="2859120"/>
            <a:ext cx="4560252" cy="153518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16" name="Diamond 115"/>
          <p:cNvSpPr/>
          <p:nvPr/>
        </p:nvSpPr>
        <p:spPr>
          <a:xfrm>
            <a:off x="5554688" y="2893766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17" name="Diamond 116"/>
          <p:cNvSpPr/>
          <p:nvPr/>
        </p:nvSpPr>
        <p:spPr>
          <a:xfrm>
            <a:off x="6850088" y="2890902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5630888" y="2810721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6930262" y="2810721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2424673" y="2810721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SG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Pentagon 120"/>
          <p:cNvSpPr/>
          <p:nvPr/>
        </p:nvSpPr>
        <p:spPr bwMode="auto">
          <a:xfrm>
            <a:off x="2966298" y="3039321"/>
            <a:ext cx="4560252" cy="153518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22" name="Diamond 121"/>
          <p:cNvSpPr/>
          <p:nvPr/>
        </p:nvSpPr>
        <p:spPr>
          <a:xfrm>
            <a:off x="6088088" y="3073967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23" name="Diamond 122"/>
          <p:cNvSpPr/>
          <p:nvPr/>
        </p:nvSpPr>
        <p:spPr>
          <a:xfrm>
            <a:off x="7383488" y="3071103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6164288" y="2992671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7463662" y="2992671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887688" y="2992671"/>
            <a:ext cx="858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Pentagon 126"/>
          <p:cNvSpPr/>
          <p:nvPr/>
        </p:nvSpPr>
        <p:spPr bwMode="auto">
          <a:xfrm>
            <a:off x="3423498" y="3240120"/>
            <a:ext cx="4560252" cy="153518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28" name="Diamond 127"/>
          <p:cNvSpPr/>
          <p:nvPr/>
        </p:nvSpPr>
        <p:spPr>
          <a:xfrm>
            <a:off x="6545288" y="3274766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29" name="Diamond 128"/>
          <p:cNvSpPr/>
          <p:nvPr/>
        </p:nvSpPr>
        <p:spPr>
          <a:xfrm>
            <a:off x="7840688" y="3271902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6621488" y="3193470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7920862" y="3193470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 bwMode="auto">
          <a:xfrm>
            <a:off x="3457543" y="3193470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Pentagon 132"/>
          <p:cNvSpPr/>
          <p:nvPr/>
        </p:nvSpPr>
        <p:spPr bwMode="auto">
          <a:xfrm>
            <a:off x="2514600" y="2630520"/>
            <a:ext cx="4560252" cy="153518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34" name="Diamond 133"/>
          <p:cNvSpPr/>
          <p:nvPr/>
        </p:nvSpPr>
        <p:spPr>
          <a:xfrm>
            <a:off x="5636390" y="2665166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35" name="Diamond 134"/>
          <p:cNvSpPr/>
          <p:nvPr/>
        </p:nvSpPr>
        <p:spPr>
          <a:xfrm>
            <a:off x="6931790" y="2662302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5654854" y="2582121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7014374" y="2582121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 bwMode="auto">
          <a:xfrm>
            <a:off x="2490466" y="2582121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 bwMode="auto">
          <a:xfrm>
            <a:off x="5149339" y="4067250"/>
            <a:ext cx="1337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Infectious Disease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Diamond 139"/>
          <p:cNvSpPr/>
          <p:nvPr/>
        </p:nvSpPr>
        <p:spPr>
          <a:xfrm>
            <a:off x="5076534" y="4125834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 bwMode="auto">
          <a:xfrm>
            <a:off x="4636893" y="3468720"/>
            <a:ext cx="1627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Reproduction medicine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Diamond 141"/>
          <p:cNvSpPr/>
          <p:nvPr/>
        </p:nvSpPr>
        <p:spPr>
          <a:xfrm>
            <a:off x="4564088" y="3501730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76200" y="4611720"/>
            <a:ext cx="8450288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146898" y="4975760"/>
            <a:ext cx="2581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DxD Hub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Immunoassay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Program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52400" y="4975759"/>
            <a:ext cx="8650012" cy="1320913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Pentagon 145"/>
          <p:cNvSpPr/>
          <p:nvPr/>
        </p:nvSpPr>
        <p:spPr bwMode="auto">
          <a:xfrm>
            <a:off x="152402" y="5525002"/>
            <a:ext cx="2209798" cy="153518"/>
          </a:xfrm>
          <a:prstGeom prst="homePlate">
            <a:avLst>
              <a:gd name="adj" fmla="val 2845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Optimization project</a:t>
            </a:r>
          </a:p>
        </p:txBody>
      </p:sp>
      <p:sp>
        <p:nvSpPr>
          <p:cNvPr id="147" name="Diamond 146"/>
          <p:cNvSpPr/>
          <p:nvPr/>
        </p:nvSpPr>
        <p:spPr>
          <a:xfrm>
            <a:off x="6893235" y="5517239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8" name="Diamond 147"/>
          <p:cNvSpPr/>
          <p:nvPr/>
        </p:nvSpPr>
        <p:spPr>
          <a:xfrm>
            <a:off x="8283340" y="5520090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6945679" y="5461259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8425386" y="5484144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2362200" y="5470956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Pentagon 151"/>
          <p:cNvSpPr/>
          <p:nvPr/>
        </p:nvSpPr>
        <p:spPr bwMode="auto">
          <a:xfrm>
            <a:off x="762000" y="2630520"/>
            <a:ext cx="1752600" cy="165995"/>
          </a:xfrm>
          <a:prstGeom prst="homePlate">
            <a:avLst>
              <a:gd name="adj" fmla="val 2845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Optimization project</a:t>
            </a:r>
          </a:p>
        </p:txBody>
      </p:sp>
      <p:sp>
        <p:nvSpPr>
          <p:cNvPr id="153" name="Pentagon 152"/>
          <p:cNvSpPr/>
          <p:nvPr/>
        </p:nvSpPr>
        <p:spPr bwMode="auto">
          <a:xfrm>
            <a:off x="2829823" y="5760183"/>
            <a:ext cx="5646115" cy="172325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54" name="Pentagon 153"/>
          <p:cNvSpPr/>
          <p:nvPr/>
        </p:nvSpPr>
        <p:spPr bwMode="auto">
          <a:xfrm>
            <a:off x="152400" y="5775755"/>
            <a:ext cx="2677423" cy="162991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</a:t>
            </a:r>
          </a:p>
        </p:txBody>
      </p:sp>
      <p:sp>
        <p:nvSpPr>
          <p:cNvPr id="155" name="Diamond 154"/>
          <p:cNvSpPr/>
          <p:nvPr/>
        </p:nvSpPr>
        <p:spPr>
          <a:xfrm>
            <a:off x="6915284" y="5819875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56" name="Diamond 155"/>
          <p:cNvSpPr/>
          <p:nvPr/>
        </p:nvSpPr>
        <p:spPr>
          <a:xfrm>
            <a:off x="8265686" y="5775732"/>
            <a:ext cx="114422" cy="118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 bwMode="auto">
          <a:xfrm>
            <a:off x="6978898" y="5729028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8448813" y="5712708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IVD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2819400" y="5721710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Pentagon 159"/>
          <p:cNvSpPr/>
          <p:nvPr/>
        </p:nvSpPr>
        <p:spPr bwMode="auto">
          <a:xfrm>
            <a:off x="4106888" y="6052725"/>
            <a:ext cx="4188965" cy="159555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61" name="Pentagon 160"/>
          <p:cNvSpPr/>
          <p:nvPr/>
        </p:nvSpPr>
        <p:spPr bwMode="auto">
          <a:xfrm>
            <a:off x="2057400" y="6047789"/>
            <a:ext cx="2049488" cy="164491"/>
          </a:xfrm>
          <a:prstGeom prst="homePlate">
            <a:avLst>
              <a:gd name="adj" fmla="val 2845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</a:rPr>
              <a:t>Optimization project</a:t>
            </a:r>
          </a:p>
        </p:txBody>
      </p:sp>
      <p:sp>
        <p:nvSpPr>
          <p:cNvPr id="162" name="Diamond 161"/>
          <p:cNvSpPr/>
          <p:nvPr/>
        </p:nvSpPr>
        <p:spPr>
          <a:xfrm>
            <a:off x="7994808" y="6067354"/>
            <a:ext cx="114422" cy="118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 bwMode="auto">
          <a:xfrm>
            <a:off x="8075600" y="6011374"/>
            <a:ext cx="4411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RUO</a:t>
            </a:r>
            <a:endParaRPr lang="en-SG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4114800" y="6001698"/>
            <a:ext cx="780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SG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Pentagon 164"/>
          <p:cNvSpPr/>
          <p:nvPr/>
        </p:nvSpPr>
        <p:spPr bwMode="auto">
          <a:xfrm>
            <a:off x="152400" y="1552016"/>
            <a:ext cx="2404982" cy="236668"/>
          </a:xfrm>
          <a:prstGeom prst="homePlate">
            <a:avLst/>
          </a:prstGeom>
          <a:solidFill>
            <a:srgbClr val="1F497D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FY 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6" name="Pentagon 165"/>
          <p:cNvSpPr/>
          <p:nvPr/>
        </p:nvSpPr>
        <p:spPr bwMode="auto">
          <a:xfrm>
            <a:off x="2581349" y="1551854"/>
            <a:ext cx="208771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2018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67" name="Pentagon 166"/>
          <p:cNvSpPr/>
          <p:nvPr/>
        </p:nvSpPr>
        <p:spPr bwMode="auto">
          <a:xfrm>
            <a:off x="4714948" y="1551854"/>
            <a:ext cx="211635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2019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68" name="Pentagon 167"/>
          <p:cNvSpPr/>
          <p:nvPr/>
        </p:nvSpPr>
        <p:spPr bwMode="auto">
          <a:xfrm>
            <a:off x="6844820" y="1547946"/>
            <a:ext cx="211635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2020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69" name="Pentagon 168"/>
          <p:cNvSpPr/>
          <p:nvPr/>
        </p:nvSpPr>
        <p:spPr bwMode="auto">
          <a:xfrm>
            <a:off x="152400" y="4691990"/>
            <a:ext cx="2404982" cy="236668"/>
          </a:xfrm>
          <a:prstGeom prst="homePlate">
            <a:avLst/>
          </a:prstGeom>
          <a:solidFill>
            <a:srgbClr val="1F497D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FY 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0" name="Pentagon 169"/>
          <p:cNvSpPr/>
          <p:nvPr/>
        </p:nvSpPr>
        <p:spPr bwMode="auto">
          <a:xfrm>
            <a:off x="2581349" y="4691828"/>
            <a:ext cx="208771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2018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1" name="Pentagon 170"/>
          <p:cNvSpPr/>
          <p:nvPr/>
        </p:nvSpPr>
        <p:spPr bwMode="auto">
          <a:xfrm>
            <a:off x="4714948" y="4691828"/>
            <a:ext cx="211635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2019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2" name="Pentagon 171"/>
          <p:cNvSpPr/>
          <p:nvPr/>
        </p:nvSpPr>
        <p:spPr bwMode="auto">
          <a:xfrm>
            <a:off x="6844820" y="4687920"/>
            <a:ext cx="2116350" cy="23683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FY 2020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3" name="Pentagon 172"/>
          <p:cNvSpPr/>
          <p:nvPr/>
        </p:nvSpPr>
        <p:spPr bwMode="auto">
          <a:xfrm>
            <a:off x="185003" y="2859120"/>
            <a:ext cx="2231841" cy="174428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</a:t>
            </a:r>
          </a:p>
        </p:txBody>
      </p:sp>
      <p:sp>
        <p:nvSpPr>
          <p:cNvPr id="174" name="Pentagon 173"/>
          <p:cNvSpPr/>
          <p:nvPr/>
        </p:nvSpPr>
        <p:spPr bwMode="auto">
          <a:xfrm>
            <a:off x="199408" y="3063755"/>
            <a:ext cx="2786797" cy="177253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</a:t>
            </a:r>
          </a:p>
        </p:txBody>
      </p:sp>
      <p:sp>
        <p:nvSpPr>
          <p:cNvPr id="175" name="Pentagon 174"/>
          <p:cNvSpPr/>
          <p:nvPr/>
        </p:nvSpPr>
        <p:spPr bwMode="auto">
          <a:xfrm>
            <a:off x="210726" y="3269918"/>
            <a:ext cx="3170203" cy="131994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</a:t>
            </a:r>
          </a:p>
        </p:txBody>
      </p:sp>
      <p:sp>
        <p:nvSpPr>
          <p:cNvPr id="176" name="Pentagon 175"/>
          <p:cNvSpPr/>
          <p:nvPr/>
        </p:nvSpPr>
        <p:spPr bwMode="auto">
          <a:xfrm>
            <a:off x="787613" y="3454493"/>
            <a:ext cx="3662704" cy="864470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</a:t>
            </a:r>
          </a:p>
        </p:txBody>
      </p:sp>
      <p:sp>
        <p:nvSpPr>
          <p:cNvPr id="177" name="Pentagon 176"/>
          <p:cNvSpPr/>
          <p:nvPr/>
        </p:nvSpPr>
        <p:spPr bwMode="auto">
          <a:xfrm>
            <a:off x="171309" y="6525756"/>
            <a:ext cx="1200292" cy="161829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ETPL GAP Project</a:t>
            </a:r>
          </a:p>
        </p:txBody>
      </p:sp>
      <p:sp>
        <p:nvSpPr>
          <p:cNvPr id="178" name="Pentagon 177"/>
          <p:cNvSpPr/>
          <p:nvPr/>
        </p:nvSpPr>
        <p:spPr bwMode="auto">
          <a:xfrm>
            <a:off x="1782789" y="6525755"/>
            <a:ext cx="1924651" cy="147123"/>
          </a:xfrm>
          <a:prstGeom prst="homePlate">
            <a:avLst>
              <a:gd name="adj" fmla="val 2845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DxD Hub Optimization project</a:t>
            </a:r>
          </a:p>
        </p:txBody>
      </p:sp>
      <p:sp>
        <p:nvSpPr>
          <p:cNvPr id="179" name="Pentagon 178"/>
          <p:cNvSpPr/>
          <p:nvPr/>
        </p:nvSpPr>
        <p:spPr bwMode="auto">
          <a:xfrm>
            <a:off x="4339517" y="6516787"/>
            <a:ext cx="1411296" cy="156091"/>
          </a:xfrm>
          <a:prstGeom prst="homePlate">
            <a:avLst>
              <a:gd name="adj" fmla="val 2845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 bwMode="auto">
          <a:xfrm>
            <a:off x="4301344" y="6464027"/>
            <a:ext cx="1136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DxD Hub Project</a:t>
            </a:r>
            <a:endParaRPr lang="en-SG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 bwMode="auto">
          <a:xfrm>
            <a:off x="144488" y="6278297"/>
            <a:ext cx="643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Legend:</a:t>
            </a:r>
            <a:endParaRPr lang="en-SG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5</a:t>
            </a:fld>
            <a:endParaRPr lang="en-SG" dirty="0"/>
          </a:p>
        </p:txBody>
      </p:sp>
      <p:sp>
        <p:nvSpPr>
          <p:cNvPr id="91" name="Pentagon 90"/>
          <p:cNvSpPr/>
          <p:nvPr/>
        </p:nvSpPr>
        <p:spPr bwMode="auto">
          <a:xfrm>
            <a:off x="171308" y="5277029"/>
            <a:ext cx="8748000" cy="162991"/>
          </a:xfrm>
          <a:prstGeom prst="homePlate">
            <a:avLst>
              <a:gd name="adj" fmla="val 2845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GAP Project: Recombinant protein and secreted protein rabbit monoclonal </a:t>
            </a:r>
            <a:r>
              <a:rPr lang="en-US" sz="11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Ab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Project (Total of 60 ELISA assay development in progress since FY 2013).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941" y="2121320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GC</a:t>
            </a:r>
            <a:endParaRPr lang="en-SG" sz="1600" dirty="0"/>
          </a:p>
        </p:txBody>
      </p:sp>
      <p:sp>
        <p:nvSpPr>
          <p:cNvPr id="5" name="Rectangle 4"/>
          <p:cNvSpPr/>
          <p:nvPr/>
        </p:nvSpPr>
        <p:spPr>
          <a:xfrm>
            <a:off x="897941" y="2372362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BC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3163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1" y="1287377"/>
            <a:ext cx="6981422" cy="48387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412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3728" y="1753757"/>
            <a:ext cx="4420029" cy="4627571"/>
            <a:chOff x="2123728" y="1196752"/>
            <a:chExt cx="4420029" cy="46275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176" r="3382"/>
            <a:stretch/>
          </p:blipFill>
          <p:spPr>
            <a:xfrm>
              <a:off x="2123728" y="1931894"/>
              <a:ext cx="2832865" cy="38924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56593" y="1931894"/>
              <a:ext cx="15871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C3A8A"/>
                  </a:solidFill>
                  <a:latin typeface="+mj-lt"/>
                </a:rPr>
                <a:t>miRNA Specific RT primer</a:t>
              </a:r>
              <a:r>
                <a:rPr lang="en-US" altLang="zh-CN" sz="1400" dirty="0">
                  <a:latin typeface="+mj-lt"/>
                </a:rPr>
                <a:t> (100-plex RT feasible)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6593" y="3154220"/>
              <a:ext cx="15871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C3A8A"/>
                  </a:solidFill>
                  <a:latin typeface="+mj-lt"/>
                </a:rPr>
                <a:t>miRNA Specific Forward </a:t>
              </a:r>
              <a:r>
                <a:rPr lang="en-US" altLang="zh-CN" sz="1400" dirty="0">
                  <a:latin typeface="+mj-lt"/>
                </a:rPr>
                <a:t>and </a:t>
              </a:r>
              <a:r>
                <a:rPr lang="en-US" altLang="zh-CN" sz="1400" b="1" dirty="0">
                  <a:solidFill>
                    <a:srgbClr val="2C3A8A"/>
                  </a:solidFill>
                  <a:latin typeface="+mj-lt"/>
                </a:rPr>
                <a:t>Reverse Primers</a:t>
              </a:r>
              <a:endParaRPr lang="en-US" sz="1400" b="1" dirty="0">
                <a:solidFill>
                  <a:srgbClr val="2C3A8A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0678" y="5140587"/>
              <a:ext cx="1552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latin typeface="+mj-lt"/>
                </a:rPr>
                <a:t>Sybr</a:t>
              </a:r>
              <a:r>
                <a:rPr lang="en-US" altLang="zh-CN" sz="1400" dirty="0">
                  <a:latin typeface="+mj-lt"/>
                </a:rPr>
                <a:t> Green based detection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5130" y="1196752"/>
              <a:ext cx="4188366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rgbClr val="00B0F0"/>
                  </a:solidFill>
                  <a:latin typeface="+mj-lt"/>
                </a:rPr>
                <a:t>mSMRT-qPCR miRNA </a:t>
              </a:r>
              <a:r>
                <a:rPr lang="en-US" altLang="zh-CN" sz="1600" dirty="0">
                  <a:solidFill>
                    <a:srgbClr val="00B0F0"/>
                  </a:solidFill>
                  <a:latin typeface="+mj-lt"/>
                  <a:ea typeface="FangSong" panose="02010609060101010101" pitchFamily="49" charset="-122"/>
                </a:rPr>
                <a:t>method</a:t>
              </a:r>
              <a:endParaRPr lang="en-US" sz="1600" dirty="0">
                <a:solidFill>
                  <a:srgbClr val="00B0F0"/>
                </a:solidFill>
                <a:latin typeface="+mj-lt"/>
                <a:ea typeface="FangSong" panose="02010609060101010101" pitchFamily="49" charset="-122"/>
              </a:endParaRPr>
            </a:p>
            <a:p>
              <a:pPr lvl="0" algn="ctr"/>
              <a:r>
                <a:rPr lang="en-US" sz="1400" dirty="0">
                  <a:latin typeface="+mj-lt"/>
                </a:rPr>
                <a:t>(modified stem-loop mediated RT-qPCR)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326976"/>
            <a:ext cx="8229600" cy="653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</a:rPr>
              <a:t>A*STAR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29" y="777504"/>
            <a:ext cx="6408712" cy="758957"/>
          </a:xfrm>
        </p:spPr>
        <p:txBody>
          <a:bodyPr/>
          <a:lstStyle/>
          <a:p>
            <a:r>
              <a:rPr lang="en-US" dirty="0"/>
              <a:t>OVARIAN CANCER</a:t>
            </a:r>
            <a:endParaRPr lang="en-S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406" y="1691670"/>
            <a:ext cx="6014335" cy="4645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96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CANCER</a:t>
            </a:r>
            <a:endParaRPr lang="en-S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801" y="2181225"/>
            <a:ext cx="7438510" cy="39449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08C7-C7FD-4D1E-A31B-CA4D180A71B3}" type="slidenum">
              <a:rPr lang="en-SG" smtClean="0"/>
              <a:pPr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4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783</Words>
  <Application>Microsoft Office PowerPoint</Application>
  <PresentationFormat>On-screen Show (4:3)</PresentationFormat>
  <Paragraphs>184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FangSong</vt:lpstr>
      <vt:lpstr>MS PGothic</vt:lpstr>
      <vt:lpstr>宋体</vt:lpstr>
      <vt:lpstr>Arial</vt:lpstr>
      <vt:lpstr>Arial Black</vt:lpstr>
      <vt:lpstr>Calibri</vt:lpstr>
      <vt:lpstr>Gill Sans</vt:lpstr>
      <vt:lpstr>Helvetica</vt:lpstr>
      <vt:lpstr>Office Theme</vt:lpstr>
      <vt:lpstr>Dr Thomas Li, CTO Thomas_li@etpl.sg</vt:lpstr>
      <vt:lpstr>A*STAR</vt:lpstr>
      <vt:lpstr>PowerPoint Presentation</vt:lpstr>
      <vt:lpstr>PowerPoint Presentation</vt:lpstr>
      <vt:lpstr>Existing projects within DxD Hub </vt:lpstr>
      <vt:lpstr>PowerPoint Presentation</vt:lpstr>
      <vt:lpstr>PowerPoint Presentation</vt:lpstr>
      <vt:lpstr>OVARIAN CANCER</vt:lpstr>
      <vt:lpstr>OVARIAN CANCER</vt:lpstr>
      <vt:lpstr>CRC</vt:lpstr>
      <vt:lpstr>CRC </vt:lpstr>
      <vt:lpstr>PowerPoint Presentation</vt:lpstr>
      <vt:lpstr>Bladder cancer all stages versus healthy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Shwen Ho</dc:creator>
  <cp:lastModifiedBy>Thomas Li Ming-Ting</cp:lastModifiedBy>
  <cp:revision>135</cp:revision>
  <cp:lastPrinted>2017-04-19T01:42:34Z</cp:lastPrinted>
  <dcterms:created xsi:type="dcterms:W3CDTF">2017-04-17T03:46:50Z</dcterms:created>
  <dcterms:modified xsi:type="dcterms:W3CDTF">2017-09-12T20:35:33Z</dcterms:modified>
</cp:coreProperties>
</file>