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0.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1.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2.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3.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4.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5.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1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1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18.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 id="2147483809" r:id="rId2"/>
    <p:sldMasterId id="2147483843" r:id="rId3"/>
    <p:sldMasterId id="2147483867" r:id="rId4"/>
    <p:sldMasterId id="2147483881" r:id="rId5"/>
    <p:sldMasterId id="2147483895" r:id="rId6"/>
    <p:sldMasterId id="2147483947" r:id="rId7"/>
    <p:sldMasterId id="2147483972" r:id="rId8"/>
    <p:sldMasterId id="2147483988" r:id="rId9"/>
    <p:sldMasterId id="2147483993" r:id="rId10"/>
    <p:sldMasterId id="2147484009" r:id="rId11"/>
    <p:sldMasterId id="2147484028" r:id="rId12"/>
    <p:sldMasterId id="2147484054" r:id="rId13"/>
    <p:sldMasterId id="2147484080" r:id="rId14"/>
    <p:sldMasterId id="2147484106" r:id="rId15"/>
    <p:sldMasterId id="2147484132" r:id="rId16"/>
    <p:sldMasterId id="2147484158" r:id="rId17"/>
    <p:sldMasterId id="2147484174" r:id="rId18"/>
    <p:sldMasterId id="2147484193" r:id="rId19"/>
  </p:sldMasterIdLst>
  <p:notesMasterIdLst>
    <p:notesMasterId r:id="rId37"/>
  </p:notesMasterIdLst>
  <p:handoutMasterIdLst>
    <p:handoutMasterId r:id="rId38"/>
  </p:handoutMasterIdLst>
  <p:sldIdLst>
    <p:sldId id="337" r:id="rId20"/>
    <p:sldId id="334" r:id="rId21"/>
    <p:sldId id="335" r:id="rId22"/>
    <p:sldId id="336" r:id="rId23"/>
    <p:sldId id="340" r:id="rId24"/>
    <p:sldId id="329" r:id="rId25"/>
    <p:sldId id="323" r:id="rId26"/>
    <p:sldId id="324" r:id="rId27"/>
    <p:sldId id="333" r:id="rId28"/>
    <p:sldId id="342" r:id="rId29"/>
    <p:sldId id="343" r:id="rId30"/>
    <p:sldId id="344" r:id="rId31"/>
    <p:sldId id="325" r:id="rId32"/>
    <p:sldId id="326" r:id="rId33"/>
    <p:sldId id="327" r:id="rId34"/>
    <p:sldId id="339" r:id="rId35"/>
    <p:sldId id="332" r:id="rId36"/>
  </p:sldIdLst>
  <p:sldSz cx="9144000" cy="6858000" type="screen4x3"/>
  <p:notesSz cx="7010400" cy="9296400"/>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 Barrick" initials="LB" lastIdx="30" clrIdx="0"/>
  <p:cmAuthor id="2" name="O'Grady, Naomi" initials="ON" lastIdx="4" clrIdx="1">
    <p:extLst/>
  </p:cmAuthor>
  <p:cmAuthor id="3" name="May, Donovan" initials="MD" lastIdx="12" clrIdx="2">
    <p:extLst/>
  </p:cmAuthor>
  <p:cmAuthor id="4" name="Mueller, Amy" initials="MA" lastIdx="3" clrIdx="3">
    <p:extLst/>
  </p:cmAuthor>
  <p:cmAuthor id="5" name="Michael Swit" initials="MAS" lastIdx="34"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3"/>
    <a:srgbClr val="000080"/>
    <a:srgbClr val="FFB441"/>
    <a:srgbClr val="D6E4F2"/>
    <a:srgbClr val="69DCD9"/>
    <a:srgbClr val="33CCCC"/>
    <a:srgbClr val="AD73AC"/>
    <a:srgbClr val="FFFF66"/>
    <a:srgbClr val="ADBF69"/>
    <a:srgbClr val="9F9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55" autoAdjust="0"/>
    <p:restoredTop sz="68909" autoAdjust="0"/>
  </p:normalViewPr>
  <p:slideViewPr>
    <p:cSldViewPr snapToGrid="0">
      <p:cViewPr>
        <p:scale>
          <a:sx n="60" d="100"/>
          <a:sy n="60" d="100"/>
        </p:scale>
        <p:origin x="1616" y="224"/>
      </p:cViewPr>
      <p:guideLst>
        <p:guide orient="horz" pos="2160"/>
        <p:guide pos="2880"/>
      </p:guideLst>
    </p:cSldViewPr>
  </p:slideViewPr>
  <p:outlineViewPr>
    <p:cViewPr>
      <p:scale>
        <a:sx n="33" d="100"/>
        <a:sy n="33" d="100"/>
      </p:scale>
      <p:origin x="0" y="100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1" d="100"/>
          <a:sy n="81" d="100"/>
        </p:scale>
        <p:origin x="-2268"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xml"/><Relationship Id="rId21" Type="http://schemas.openxmlformats.org/officeDocument/2006/relationships/slide" Target="slides/slide2.xml"/><Relationship Id="rId22" Type="http://schemas.openxmlformats.org/officeDocument/2006/relationships/slide" Target="slides/slide3.xml"/><Relationship Id="rId23" Type="http://schemas.openxmlformats.org/officeDocument/2006/relationships/slide" Target="slides/slide4.xml"/><Relationship Id="rId24" Type="http://schemas.openxmlformats.org/officeDocument/2006/relationships/slide" Target="slides/slide5.xml"/><Relationship Id="rId25" Type="http://schemas.openxmlformats.org/officeDocument/2006/relationships/slide" Target="slides/slide6.xml"/><Relationship Id="rId26" Type="http://schemas.openxmlformats.org/officeDocument/2006/relationships/slide" Target="slides/slide7.xml"/><Relationship Id="rId27" Type="http://schemas.openxmlformats.org/officeDocument/2006/relationships/slide" Target="slides/slide8.xml"/><Relationship Id="rId28" Type="http://schemas.openxmlformats.org/officeDocument/2006/relationships/slide" Target="slides/slide9.xml"/><Relationship Id="rId29" Type="http://schemas.openxmlformats.org/officeDocument/2006/relationships/slide" Target="slides/slide1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1.xml"/><Relationship Id="rId31" Type="http://schemas.openxmlformats.org/officeDocument/2006/relationships/slide" Target="slides/slide12.xml"/><Relationship Id="rId32" Type="http://schemas.openxmlformats.org/officeDocument/2006/relationships/slide" Target="slides/slide13.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14.xml"/><Relationship Id="rId34" Type="http://schemas.openxmlformats.org/officeDocument/2006/relationships/slide" Target="slides/slide15.xml"/><Relationship Id="rId35" Type="http://schemas.openxmlformats.org/officeDocument/2006/relationships/slide" Target="slides/slide16.xml"/><Relationship Id="rId36" Type="http://schemas.openxmlformats.org/officeDocument/2006/relationships/slide" Target="slides/slide1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lvl1pPr defTabSz="931863">
              <a:defRPr sz="1200"/>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lvl1pPr algn="r" defTabSz="931863">
              <a:defRPr sz="1200"/>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64" tIns="46582" rIns="93164" bIns="46582" numCol="1" anchor="b" anchorCtr="0" compatLnSpc="1">
            <a:prstTxWarp prst="textNoShape">
              <a:avLst/>
            </a:prstTxWarp>
          </a:bodyPr>
          <a:lstStyle>
            <a:lvl1pPr defTabSz="931863">
              <a:defRPr sz="1200"/>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64" tIns="46582" rIns="93164" bIns="46582" numCol="1" anchor="b" anchorCtr="0" compatLnSpc="1">
            <a:prstTxWarp prst="textNoShape">
              <a:avLst/>
            </a:prstTxWarp>
          </a:bodyPr>
          <a:lstStyle>
            <a:lvl1pPr algn="r" defTabSz="931863">
              <a:defRPr sz="1200"/>
            </a:lvl1pPr>
          </a:lstStyle>
          <a:p>
            <a:pPr>
              <a:defRPr/>
            </a:pPr>
            <a:fld id="{9FB021FE-9EB7-4E5C-BB0C-0290341750E5}" type="slidenum">
              <a:rPr lang="en-US"/>
              <a:pPr>
                <a:defRPr/>
              </a:pPr>
              <a:t>‹#›</a:t>
            </a:fld>
            <a:endParaRPr lang="en-US"/>
          </a:p>
        </p:txBody>
      </p:sp>
    </p:spTree>
    <p:extLst>
      <p:ext uri="{BB962C8B-B14F-4D97-AF65-F5344CB8AC3E}">
        <p14:creationId xmlns:p14="http://schemas.microsoft.com/office/powerpoint/2010/main" val="2217387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lvl1pPr defTabSz="931863">
              <a:defRPr sz="1200"/>
            </a:lvl1pPr>
          </a:lstStyle>
          <a:p>
            <a:pPr>
              <a:defRPr/>
            </a:pPr>
            <a:endParaRPr lang="en-US"/>
          </a:p>
        </p:txBody>
      </p:sp>
      <p:sp>
        <p:nvSpPr>
          <p:cNvPr id="542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lvl1pPr algn="r" defTabSz="931863">
              <a:defRPr sz="1200"/>
            </a:lvl1pPr>
          </a:lstStyle>
          <a:p>
            <a:pPr>
              <a:defRPr/>
            </a:pPr>
            <a:endParaRPr lang="en-US"/>
          </a:p>
        </p:txBody>
      </p:sp>
      <p:sp>
        <p:nvSpPr>
          <p:cNvPr id="81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542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42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64" tIns="46582" rIns="93164" bIns="46582" numCol="1" anchor="b" anchorCtr="0" compatLnSpc="1">
            <a:prstTxWarp prst="textNoShape">
              <a:avLst/>
            </a:prstTxWarp>
          </a:bodyPr>
          <a:lstStyle>
            <a:lvl1pPr defTabSz="931863">
              <a:defRPr sz="1200"/>
            </a:lvl1pPr>
          </a:lstStyle>
          <a:p>
            <a:pPr>
              <a:defRPr/>
            </a:pPr>
            <a:endParaRPr lang="en-US"/>
          </a:p>
        </p:txBody>
      </p:sp>
      <p:sp>
        <p:nvSpPr>
          <p:cNvPr id="542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64" tIns="46582" rIns="93164" bIns="46582" numCol="1" anchor="b" anchorCtr="0" compatLnSpc="1">
            <a:prstTxWarp prst="textNoShape">
              <a:avLst/>
            </a:prstTxWarp>
          </a:bodyPr>
          <a:lstStyle>
            <a:lvl1pPr algn="r" defTabSz="931863">
              <a:defRPr sz="1200"/>
            </a:lvl1pPr>
          </a:lstStyle>
          <a:p>
            <a:pPr>
              <a:defRPr/>
            </a:pPr>
            <a:fld id="{CE2FECC4-DAC2-40AD-A553-8B55346ACC9D}" type="slidenum">
              <a:rPr lang="en-US"/>
              <a:pPr>
                <a:defRPr/>
              </a:pPr>
              <a:t>‹#›</a:t>
            </a:fld>
            <a:endParaRPr lang="en-US"/>
          </a:p>
        </p:txBody>
      </p:sp>
    </p:spTree>
    <p:extLst>
      <p:ext uri="{BB962C8B-B14F-4D97-AF65-F5344CB8AC3E}">
        <p14:creationId xmlns:p14="http://schemas.microsoft.com/office/powerpoint/2010/main" val="23486095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dirty="0" smtClean="0">
                <a:latin typeface="Arial" panose="020B0604020202020204" pitchFamily="34" charset="0"/>
              </a:rPr>
              <a:t>Cancer is a disease that affects us all. </a:t>
            </a:r>
          </a:p>
          <a:p>
            <a:pPr marL="171450" indent="-171450">
              <a:buFontTx/>
              <a:buChar char="•"/>
            </a:pPr>
            <a:r>
              <a:rPr lang="en-US" altLang="en-US" dirty="0" smtClean="0">
                <a:latin typeface="Arial" panose="020B0604020202020204" pitchFamily="34" charset="0"/>
              </a:rPr>
              <a:t>1 and 3 women and 1 in 2 men will be diagnosed with cancer accumulating in 14M new cases each year. </a:t>
            </a:r>
          </a:p>
          <a:p>
            <a:pPr marL="171450" indent="-171450">
              <a:buFontTx/>
              <a:buChar char="•"/>
            </a:pPr>
            <a:r>
              <a:rPr lang="en-US" altLang="en-US" dirty="0" smtClean="0">
                <a:latin typeface="Arial" panose="020B0604020202020204" pitchFamily="34" charset="0"/>
              </a:rPr>
              <a:t>8M lives are taken as a result from cancer and 32M people are living with the disease.</a:t>
            </a:r>
          </a:p>
          <a:p>
            <a:pPr marL="171450" indent="-171450">
              <a:buFontTx/>
              <a:buChar char="•"/>
            </a:pPr>
            <a:r>
              <a:rPr lang="en-US" altLang="en-US" dirty="0" smtClean="0">
                <a:latin typeface="Arial" panose="020B0604020202020204" pitchFamily="34" charset="0"/>
              </a:rPr>
              <a:t>Here are Illumina, we believe genetics will significantly reduce these statistics. </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5FF4037-256A-463F-B4B5-2388507D00F2}" type="slidenum">
              <a:rPr lang="en-US" altLang="en-US">
                <a:solidFill>
                  <a:srgbClr val="000000"/>
                </a:solidFill>
              </a:rPr>
              <a:pPr>
                <a:spcBef>
                  <a:spcPct val="0"/>
                </a:spcBef>
              </a:pPr>
              <a:t>2</a:t>
            </a:fld>
            <a:endParaRPr lang="en-US" altLang="en-US">
              <a:solidFill>
                <a:srgbClr val="000000"/>
              </a:solidFill>
            </a:endParaRPr>
          </a:p>
        </p:txBody>
      </p:sp>
    </p:spTree>
    <p:extLst>
      <p:ext uri="{BB962C8B-B14F-4D97-AF65-F5344CB8AC3E}">
        <p14:creationId xmlns:p14="http://schemas.microsoft.com/office/powerpoint/2010/main" val="1066295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Transcription factors and distal enhancers</a:t>
            </a:r>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solidFill>
                  <a:srgbClr val="000000"/>
                </a:solidFill>
              </a:rPr>
              <a:pPr>
                <a:defRPr/>
              </a:pPr>
              <a:t>16</a:t>
            </a:fld>
            <a:endParaRPr lang="en-US">
              <a:solidFill>
                <a:srgbClr val="000000"/>
              </a:solidFill>
            </a:endParaRPr>
          </a:p>
        </p:txBody>
      </p:sp>
    </p:spTree>
    <p:extLst>
      <p:ext uri="{BB962C8B-B14F-4D97-AF65-F5344CB8AC3E}">
        <p14:creationId xmlns:p14="http://schemas.microsoft.com/office/powerpoint/2010/main" val="232863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solidFill>
                  <a:srgbClr val="000000"/>
                </a:solidFill>
              </a:rPr>
              <a:pPr>
                <a:defRPr/>
              </a:pPr>
              <a:t>17</a:t>
            </a:fld>
            <a:endParaRPr lang="en-US">
              <a:solidFill>
                <a:srgbClr val="000000"/>
              </a:solidFill>
            </a:endParaRPr>
          </a:p>
        </p:txBody>
      </p:sp>
    </p:spTree>
    <p:extLst>
      <p:ext uri="{BB962C8B-B14F-4D97-AF65-F5344CB8AC3E}">
        <p14:creationId xmlns:p14="http://schemas.microsoft.com/office/powerpoint/2010/main" val="20244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smtClean="0">
                <a:ea typeface="ＭＳ Ｐゴシック" charset="0"/>
              </a:rPr>
              <a:t>Iterative testing:</a:t>
            </a:r>
          </a:p>
          <a:p>
            <a:pPr marL="171441" indent="-171441" defTabSz="914350">
              <a:buFont typeface="Arial" panose="020B0604020202020204" pitchFamily="34" charset="0"/>
              <a:buChar char="•"/>
              <a:defRPr/>
            </a:pPr>
            <a:r>
              <a:rPr lang="en-US" dirty="0" smtClean="0">
                <a:ea typeface="ＭＳ Ｐゴシック" charset="0"/>
              </a:rPr>
              <a:t>increases demands for tissue</a:t>
            </a:r>
          </a:p>
          <a:p>
            <a:pPr marL="171441" indent="-171441" defTabSz="914350">
              <a:buFont typeface="Arial" panose="020B0604020202020204" pitchFamily="34" charset="0"/>
              <a:buChar char="•"/>
              <a:defRPr/>
            </a:pPr>
            <a:r>
              <a:rPr lang="en-US" dirty="0" smtClean="0">
                <a:ea typeface="ＭＳ Ｐゴシック" charset="0"/>
              </a:rPr>
              <a:t>time to action</a:t>
            </a:r>
          </a:p>
          <a:p>
            <a:pPr marL="171441" indent="-171441" defTabSz="914350">
              <a:buFont typeface="Arial" panose="020B0604020202020204" pitchFamily="34" charset="0"/>
              <a:buChar char="•"/>
              <a:defRPr/>
            </a:pPr>
            <a:r>
              <a:rPr lang="en-US" dirty="0" smtClean="0">
                <a:ea typeface="ＭＳ Ｐゴシック" charset="0"/>
              </a:rPr>
              <a:t>increases costs</a:t>
            </a:r>
          </a:p>
          <a:p>
            <a:pPr marL="171441" indent="-171441" defTabSz="914350">
              <a:buFont typeface="Arial" panose="020B0604020202020204" pitchFamily="34" charset="0"/>
              <a:buChar char="•"/>
              <a:defRPr/>
            </a:pPr>
            <a:r>
              <a:rPr lang="en-US" dirty="0" smtClean="0">
                <a:ea typeface="ＭＳ Ｐゴシック" charset="0"/>
              </a:rPr>
              <a:t>Not scalable</a:t>
            </a:r>
            <a:r>
              <a:rPr lang="en-US" baseline="0" dirty="0" smtClean="0">
                <a:ea typeface="ＭＳ Ｐゴシック" charset="0"/>
              </a:rPr>
              <a:t> for additional variants</a:t>
            </a:r>
            <a:endParaRPr lang="en-US" dirty="0" smtClean="0">
              <a:ea typeface="ＭＳ Ｐゴシック" charset="0"/>
            </a:endParaRPr>
          </a:p>
          <a:p>
            <a:pPr>
              <a:defRPr/>
            </a:pPr>
            <a:endParaRPr lang="en-US" dirty="0" smtClean="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solidFill>
                  <a:srgbClr val="000000"/>
                </a:solidFill>
              </a:rPr>
              <a:pPr>
                <a:defRPr/>
              </a:pPr>
              <a:t>4</a:t>
            </a:fld>
            <a:endParaRPr lang="en-US">
              <a:solidFill>
                <a:srgbClr val="000000"/>
              </a:solidFill>
            </a:endParaRPr>
          </a:p>
        </p:txBody>
      </p:sp>
    </p:spTree>
    <p:extLst>
      <p:ext uri="{BB962C8B-B14F-4D97-AF65-F5344CB8AC3E}">
        <p14:creationId xmlns:p14="http://schemas.microsoft.com/office/powerpoint/2010/main" val="1874705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arrays are still the most cost effective option for methylation, sequencing may one day catch up. If we map out the cost per genome (not bisulfite)</a:t>
            </a:r>
            <a:r>
              <a:rPr lang="en-US" baseline="0" dirty="0"/>
              <a:t> over time, the drop in </a:t>
            </a:r>
            <a:r>
              <a:rPr lang="en-US" baseline="0" dirty="0" err="1"/>
              <a:t>seq</a:t>
            </a:r>
            <a:r>
              <a:rPr lang="en-US" baseline="0" dirty="0"/>
              <a:t> prices has far outpaced </a:t>
            </a:r>
            <a:r>
              <a:rPr lang="en-US" baseline="0" dirty="0" err="1"/>
              <a:t>moore’s</a:t>
            </a:r>
            <a:r>
              <a:rPr lang="en-US" baseline="0" dirty="0"/>
              <a:t> law. With the help of researchers like you and the community as a whole, we are committed to growing our portfolio to meet projects across the spectrum of technologies.</a:t>
            </a:r>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solidFill>
                  <a:srgbClr val="000000"/>
                </a:solidFill>
              </a:rPr>
              <a:pPr>
                <a:defRPr/>
              </a:pPr>
              <a:t>6</a:t>
            </a:fld>
            <a:endParaRPr lang="en-US">
              <a:solidFill>
                <a:srgbClr val="000000"/>
              </a:solidFill>
            </a:endParaRPr>
          </a:p>
        </p:txBody>
      </p:sp>
    </p:spTree>
    <p:extLst>
      <p:ext uri="{BB962C8B-B14F-4D97-AF65-F5344CB8AC3E}">
        <p14:creationId xmlns:p14="http://schemas.microsoft.com/office/powerpoint/2010/main" val="111648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Illumina</a:t>
            </a:r>
            <a:r>
              <a:rPr lang="en-US" altLang="en-US" baseline="0" dirty="0" smtClean="0">
                <a:latin typeface="Arial" panose="020B0604020202020204" pitchFamily="34" charset="0"/>
              </a:rPr>
              <a:t> provides a Library preparation kit that targets 15 relevant genes in solid tumor </a:t>
            </a:r>
            <a:r>
              <a:rPr lang="en-US" altLang="en-US" b="1" baseline="0" dirty="0" smtClean="0">
                <a:latin typeface="Arial" panose="020B0604020202020204" pitchFamily="34" charset="0"/>
              </a:rPr>
              <a:t>analyses</a:t>
            </a:r>
            <a:r>
              <a:rPr lang="en-US" altLang="en-US" baseline="0" dirty="0" smtClean="0">
                <a:latin typeface="Arial" panose="020B0604020202020204" pitchFamily="34" charset="0"/>
              </a:rPr>
              <a:t>. The TruSight Tumor 15 provides relevant information not only for CRC, but also for Lung, Breast, melanoma, ovarian, gastric and prostate cancer samples. For your lab, this means being able to use the same trusted method across tumor types, therefore increasing further the lab’s efficiency. </a:t>
            </a:r>
          </a:p>
          <a:p>
            <a:r>
              <a:rPr lang="en-US" altLang="en-US" dirty="0" smtClean="0">
                <a:latin typeface="Arial" panose="020B0604020202020204" pitchFamily="34" charset="0"/>
              </a:rPr>
              <a:t>Highlight BRAF</a:t>
            </a:r>
            <a:r>
              <a:rPr lang="en-US" altLang="en-US" baseline="0" dirty="0" smtClean="0">
                <a:latin typeface="Arial" panose="020B0604020202020204" pitchFamily="34" charset="0"/>
              </a:rPr>
              <a:t> being important across different cancer types</a:t>
            </a:r>
            <a:endParaRPr lang="en-US" altLang="en-US" dirty="0" smtClean="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9A19C622-7042-4032-A95C-E81975718E80}" type="slidenum">
              <a:rPr lang="en-US" altLang="en-US">
                <a:solidFill>
                  <a:prstClr val="black"/>
                </a:solidFill>
              </a:rPr>
              <a:pPr>
                <a:spcBef>
                  <a:spcPct val="0"/>
                </a:spcBef>
              </a:pPr>
              <a:t>7</a:t>
            </a:fld>
            <a:endParaRPr lang="en-US" altLang="en-US">
              <a:solidFill>
                <a:prstClr val="black"/>
              </a:solidFill>
            </a:endParaRPr>
          </a:p>
        </p:txBody>
      </p:sp>
    </p:spTree>
    <p:extLst>
      <p:ext uri="{BB962C8B-B14F-4D97-AF65-F5344CB8AC3E}">
        <p14:creationId xmlns:p14="http://schemas.microsoft.com/office/powerpoint/2010/main" val="826689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TruSight tumor 15 has</a:t>
            </a:r>
            <a:r>
              <a:rPr lang="en-US" baseline="0" dirty="0" smtClean="0"/>
              <a:t> a simple, </a:t>
            </a:r>
            <a:r>
              <a:rPr lang="en-US" b="1" baseline="0" dirty="0" smtClean="0"/>
              <a:t>comprehensive</a:t>
            </a:r>
            <a:r>
              <a:rPr lang="en-US" baseline="0" dirty="0" smtClean="0"/>
              <a:t> workflow, from </a:t>
            </a:r>
            <a:r>
              <a:rPr lang="en-US" b="1" baseline="0" dirty="0" smtClean="0"/>
              <a:t>preparing the </a:t>
            </a:r>
            <a:r>
              <a:rPr lang="en-US" baseline="0" dirty="0" smtClean="0"/>
              <a:t>FFPE specimen to all the way through analysis and pre-defined report. It is easy and optimized for solid tumor </a:t>
            </a:r>
            <a:r>
              <a:rPr lang="en-US" b="1" baseline="0" dirty="0" smtClean="0"/>
              <a:t>analyses </a:t>
            </a:r>
            <a:r>
              <a:rPr lang="en-US" baseline="0" dirty="0" smtClean="0"/>
              <a:t>needs with a time to result of 2.5 days</a:t>
            </a:r>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pPr>
                <a:defRPr/>
              </a:pPr>
              <a:t>8</a:t>
            </a:fld>
            <a:endParaRPr lang="en-US"/>
          </a:p>
        </p:txBody>
      </p:sp>
    </p:spTree>
    <p:extLst>
      <p:ext uri="{BB962C8B-B14F-4D97-AF65-F5344CB8AC3E}">
        <p14:creationId xmlns:p14="http://schemas.microsoft.com/office/powerpoint/2010/main" val="496741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TST15 analysis automatically greats a pre-defined variant report</a:t>
            </a:r>
          </a:p>
          <a:p>
            <a:pPr marL="171450" indent="-171450">
              <a:buFont typeface="Arial" panose="020B0604020202020204" pitchFamily="34" charset="0"/>
              <a:buChar char="•"/>
              <a:defRPr/>
            </a:pPr>
            <a:r>
              <a:rPr lang="en-US" dirty="0" smtClean="0"/>
              <a:t>Reports on 800 analytically relevant variants (list of variants found in the Report Definitions file)</a:t>
            </a:r>
          </a:p>
          <a:p>
            <a:pPr marL="171450" indent="-171450">
              <a:buFont typeface="Arial" panose="020B0604020202020204" pitchFamily="34" charset="0"/>
              <a:buChar char="•"/>
              <a:defRPr/>
            </a:pPr>
            <a:r>
              <a:rPr lang="en-US" dirty="0" smtClean="0"/>
              <a:t>Variants are annotated by amino acid change and nucleotide change. Variant frequency and transcript ID are also included</a:t>
            </a:r>
          </a:p>
          <a:p>
            <a:pPr marL="171450" indent="-171450">
              <a:buFont typeface="Arial" panose="020B0604020202020204" pitchFamily="34" charset="0"/>
              <a:buChar char="•"/>
              <a:defRPr/>
            </a:pPr>
            <a:r>
              <a:rPr lang="en-US" dirty="0" smtClean="0"/>
              <a:t>Variants must pass a list of quality thresholds. If a variant falls below a threshold, it will appear in the No Calls section</a:t>
            </a:r>
          </a:p>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solidFill>
                  <a:srgbClr val="000000"/>
                </a:solidFill>
              </a:rPr>
              <a:pPr>
                <a:defRPr/>
              </a:pPr>
              <a:t>9</a:t>
            </a:fld>
            <a:endParaRPr lang="en-US">
              <a:solidFill>
                <a:srgbClr val="000000"/>
              </a:solidFill>
            </a:endParaRPr>
          </a:p>
        </p:txBody>
      </p:sp>
    </p:spTree>
    <p:extLst>
      <p:ext uri="{BB962C8B-B14F-4D97-AF65-F5344CB8AC3E}">
        <p14:creationId xmlns:p14="http://schemas.microsoft.com/office/powerpoint/2010/main" val="1886793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latin typeface="Arial" panose="020B0604020202020204" pitchFamily="34" charset="0"/>
              </a:rPr>
              <a:t>TruSight Tumor 170 targets the key genes associated with multiple solid tumor cancer types</a:t>
            </a:r>
          </a:p>
          <a:p>
            <a:pPr marL="171450" indent="-171450">
              <a:buFont typeface="Arial" panose="020B0604020202020204" pitchFamily="34" charset="0"/>
              <a:buChar char="•"/>
              <a:defRPr/>
            </a:pPr>
            <a:r>
              <a:rPr lang="en-US" altLang="en-US" dirty="0">
                <a:latin typeface="Arial" panose="020B0604020202020204" pitchFamily="34" charset="0"/>
              </a:rPr>
              <a:t>Targets genes that are significant across several different cancers (</a:t>
            </a:r>
            <a:r>
              <a:rPr lang="en-US" altLang="en-US" dirty="0" err="1">
                <a:latin typeface="Arial" panose="020B0604020202020204" pitchFamily="34" charset="0"/>
              </a:rPr>
              <a:t>eg</a:t>
            </a:r>
            <a:r>
              <a:rPr lang="en-US" altLang="en-US" dirty="0">
                <a:latin typeface="Arial" panose="020B0604020202020204" pitchFamily="34" charset="0"/>
              </a:rPr>
              <a:t>. BRAF, KRAS, TP53 </a:t>
            </a:r>
            <a:r>
              <a:rPr lang="en-US" altLang="en-US" dirty="0" err="1">
                <a:latin typeface="Arial" panose="020B0604020202020204" pitchFamily="34" charset="0"/>
              </a:rPr>
              <a:t>etc</a:t>
            </a:r>
            <a:r>
              <a:rPr lang="en-US" altLang="en-US" dirty="0">
                <a:latin typeface="Arial" panose="020B0604020202020204" pitchFamily="34" charset="0"/>
              </a:rPr>
              <a:t>)</a:t>
            </a:r>
          </a:p>
          <a:p>
            <a:pPr marL="0" indent="0">
              <a:buFont typeface="Arial" panose="020B0604020202020204" pitchFamily="34" charset="0"/>
              <a:buNone/>
              <a:defRPr/>
            </a:pPr>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CAP approved on May 4, 2017 with QuickBase #4333.</a:t>
            </a:r>
          </a:p>
          <a:p>
            <a:pPr marL="0" indent="0">
              <a:buFont typeface="Arial" panose="020B0604020202020204" pitchFamily="34" charset="0"/>
              <a:buNone/>
              <a:defRPr/>
            </a:pPr>
            <a:endParaRPr lang="en-US" altLang="en-US" dirty="0">
              <a:latin typeface="Arial" panose="020B0604020202020204" pitchFamily="34" charset="0"/>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E11E7D3-AFAB-451B-B67E-5E213C2F3456}" type="slidenum">
              <a:rPr lang="en-US" altLang="en-US" smtClean="0">
                <a:solidFill>
                  <a:srgbClr val="000000"/>
                </a:solidFill>
              </a:rPr>
              <a:pPr>
                <a:spcBef>
                  <a:spcPct val="0"/>
                </a:spcBef>
              </a:pPr>
              <a:t>13</a:t>
            </a:fld>
            <a:endParaRPr lang="en-US" altLang="en-US">
              <a:solidFill>
                <a:srgbClr val="000000"/>
              </a:solidFill>
            </a:endParaRPr>
          </a:p>
        </p:txBody>
      </p:sp>
    </p:spTree>
    <p:extLst>
      <p:ext uri="{BB962C8B-B14F-4D97-AF65-F5344CB8AC3E}">
        <p14:creationId xmlns:p14="http://schemas.microsoft.com/office/powerpoint/2010/main" val="1910640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CAP approved on May 4, 2017 with QuickBase #4333.</a:t>
            </a:r>
          </a:p>
          <a:p>
            <a:endParaRPr lang="en-US" dirty="0"/>
          </a:p>
        </p:txBody>
      </p:sp>
      <p:sp>
        <p:nvSpPr>
          <p:cNvPr id="4" name="Slide Number Placeholder 3"/>
          <p:cNvSpPr>
            <a:spLocks noGrp="1"/>
          </p:cNvSpPr>
          <p:nvPr>
            <p:ph type="sldNum" sz="quarter" idx="10"/>
          </p:nvPr>
        </p:nvSpPr>
        <p:spPr/>
        <p:txBody>
          <a:bodyPr/>
          <a:lstStyle/>
          <a:p>
            <a:fld id="{D1DFA835-C66C-8046-97E8-64B16581A7B7}" type="slidenum">
              <a:rPr lang="en-US" smtClean="0">
                <a:solidFill>
                  <a:srgbClr val="000000"/>
                </a:solidFill>
              </a:rPr>
              <a:pPr/>
              <a:t>14</a:t>
            </a:fld>
            <a:endParaRPr lang="en-US" dirty="0">
              <a:solidFill>
                <a:srgbClr val="000000"/>
              </a:solidFill>
            </a:endParaRPr>
          </a:p>
        </p:txBody>
      </p:sp>
    </p:spTree>
    <p:extLst>
      <p:ext uri="{BB962C8B-B14F-4D97-AF65-F5344CB8AC3E}">
        <p14:creationId xmlns:p14="http://schemas.microsoft.com/office/powerpoint/2010/main" val="410599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CAP approved on May 4, 2017 with QuickBase #4333.</a:t>
            </a:r>
          </a:p>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solidFill>
                  <a:srgbClr val="000000"/>
                </a:solidFill>
              </a:rPr>
              <a:pPr>
                <a:defRPr/>
              </a:pPr>
              <a:t>15</a:t>
            </a:fld>
            <a:endParaRPr lang="en-US">
              <a:solidFill>
                <a:srgbClr val="000000"/>
              </a:solidFill>
            </a:endParaRPr>
          </a:p>
        </p:txBody>
      </p:sp>
    </p:spTree>
    <p:extLst>
      <p:ext uri="{BB962C8B-B14F-4D97-AF65-F5344CB8AC3E}">
        <p14:creationId xmlns:p14="http://schemas.microsoft.com/office/powerpoint/2010/main" val="98393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3.jpe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5.jpg"/><Relationship Id="rId1" Type="http://schemas.openxmlformats.org/officeDocument/2006/relationships/slideMaster" Target="../slideMasters/slideMaster8.xml"/><Relationship Id="rId2" Type="http://schemas.openxmlformats.org/officeDocument/2006/relationships/image" Target="../media/image1.jpe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4.png"/><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6.jpe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5.jpg"/><Relationship Id="rId1" Type="http://schemas.openxmlformats.org/officeDocument/2006/relationships/slideMaster" Target="../slideMasters/slideMaster10.xml"/><Relationship Id="rId2" Type="http://schemas.openxmlformats.org/officeDocument/2006/relationships/image" Target="../media/image1.jpe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4.png"/><Relationship Id="rId1" Type="http://schemas.openxmlformats.org/officeDocument/2006/relationships/slideMaster" Target="../slideMasters/slideMaster10.xml"/><Relationship Id="rId2" Type="http://schemas.openxmlformats.org/officeDocument/2006/relationships/image" Target="../media/image6.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6.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pn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2.png"/><Relationship Id="rId1" Type="http://schemas.openxmlformats.org/officeDocument/2006/relationships/slideMaster" Target="../slideMasters/slideMaster11.xml"/><Relationship Id="rId2" Type="http://schemas.openxmlformats.org/officeDocument/2006/relationships/image" Target="../media/image48.jpe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2.png"/><Relationship Id="rId1" Type="http://schemas.openxmlformats.org/officeDocument/2006/relationships/slideMaster" Target="../slideMasters/slideMaster11.xml"/><Relationship Id="rId2" Type="http://schemas.openxmlformats.org/officeDocument/2006/relationships/image" Target="../media/image48.jpe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2.png"/><Relationship Id="rId1" Type="http://schemas.openxmlformats.org/officeDocument/2006/relationships/slideMaster" Target="../slideMasters/slideMaster11.xml"/><Relationship Id="rId2" Type="http://schemas.openxmlformats.org/officeDocument/2006/relationships/image" Target="../media/image48.jpe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2.png"/><Relationship Id="rId1" Type="http://schemas.openxmlformats.org/officeDocument/2006/relationships/slideMaster" Target="../slideMasters/slideMaster11.xml"/><Relationship Id="rId2" Type="http://schemas.openxmlformats.org/officeDocument/2006/relationships/image" Target="../media/image48.jpe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3.png"/><Relationship Id="rId1" Type="http://schemas.openxmlformats.org/officeDocument/2006/relationships/slideMaster" Target="../slideMasters/slideMaster11.xml"/><Relationship Id="rId2" Type="http://schemas.openxmlformats.org/officeDocument/2006/relationships/image" Target="../media/image48.jpe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pn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3.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2.jpe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4.jpg"/><Relationship Id="rId3" Type="http://schemas.openxmlformats.org/officeDocument/2006/relationships/image" Target="../media/image27.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5.jpe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6.jpe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8.jpeg"/><Relationship Id="rId3" Type="http://schemas.openxmlformats.org/officeDocument/2006/relationships/image" Target="../media/image2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9.jpeg"/><Relationship Id="rId3" Type="http://schemas.openxmlformats.org/officeDocument/2006/relationships/image" Target="../media/image27.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0.jpeg"/><Relationship Id="rId3" Type="http://schemas.openxmlformats.org/officeDocument/2006/relationships/image" Target="../media/image27.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1.jpeg"/><Relationship Id="rId3" Type="http://schemas.openxmlformats.org/officeDocument/2006/relationships/image" Target="../media/image27.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2.jpeg"/><Relationship Id="rId3" Type="http://schemas.openxmlformats.org/officeDocument/2006/relationships/image" Target="../media/image27.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3.jpeg"/><Relationship Id="rId3" Type="http://schemas.openxmlformats.org/officeDocument/2006/relationships/image" Target="../media/image27.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4.jpeg"/><Relationship Id="rId3" Type="http://schemas.openxmlformats.org/officeDocument/2006/relationships/image" Target="../media/image27.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5.jpeg"/><Relationship Id="rId3" Type="http://schemas.openxmlformats.org/officeDocument/2006/relationships/image" Target="../media/image27.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6.jpeg"/><Relationship Id="rId3" Type="http://schemas.openxmlformats.org/officeDocument/2006/relationships/image" Target="../media/image27.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7.jpe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8.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9.jpe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0.jpe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1.jpe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2.jpe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8.jpeg"/><Relationship Id="rId3" Type="http://schemas.openxmlformats.org/officeDocument/2006/relationships/image" Target="../media/image27.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9.jpeg"/><Relationship Id="rId3" Type="http://schemas.openxmlformats.org/officeDocument/2006/relationships/image" Target="../media/image27.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0.jpeg"/><Relationship Id="rId3" Type="http://schemas.openxmlformats.org/officeDocument/2006/relationships/image" Target="../media/image27.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1.jpeg"/><Relationship Id="rId3" Type="http://schemas.openxmlformats.org/officeDocument/2006/relationships/image" Target="../media/image27.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2.jpeg"/><Relationship Id="rId3" Type="http://schemas.openxmlformats.org/officeDocument/2006/relationships/image" Target="../media/image27.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3.jpeg"/><Relationship Id="rId3" Type="http://schemas.openxmlformats.org/officeDocument/2006/relationships/image" Target="../media/image27.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4.jpeg"/><Relationship Id="rId3" Type="http://schemas.openxmlformats.org/officeDocument/2006/relationships/image" Target="../media/image2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5.jpeg"/><Relationship Id="rId3" Type="http://schemas.openxmlformats.org/officeDocument/2006/relationships/image" Target="../media/image27.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6.jpeg"/><Relationship Id="rId3" Type="http://schemas.openxmlformats.org/officeDocument/2006/relationships/image" Target="../media/image27.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7.jpe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8.jpe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9.jpe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40.jpe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41.jpe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42.jpe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28.jpeg"/><Relationship Id="rId3" Type="http://schemas.openxmlformats.org/officeDocument/2006/relationships/image" Target="../media/image27.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29.jpeg"/><Relationship Id="rId3" Type="http://schemas.openxmlformats.org/officeDocument/2006/relationships/image" Target="../media/image2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0.jpeg"/><Relationship Id="rId3" Type="http://schemas.openxmlformats.org/officeDocument/2006/relationships/image" Target="../media/image27.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1.jpeg"/><Relationship Id="rId3" Type="http://schemas.openxmlformats.org/officeDocument/2006/relationships/image" Target="../media/image27.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2.jpeg"/><Relationship Id="rId3" Type="http://schemas.openxmlformats.org/officeDocument/2006/relationships/image" Target="../media/image27.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3.jpeg"/><Relationship Id="rId3" Type="http://schemas.openxmlformats.org/officeDocument/2006/relationships/image" Target="../media/image27.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4.jpeg"/><Relationship Id="rId3" Type="http://schemas.openxmlformats.org/officeDocument/2006/relationships/image" Target="../media/image27.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5.jpeg"/><Relationship Id="rId3" Type="http://schemas.openxmlformats.org/officeDocument/2006/relationships/image" Target="../media/image27.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6.jpeg"/><Relationship Id="rId3" Type="http://schemas.openxmlformats.org/officeDocument/2006/relationships/image" Target="../media/image27.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7.jpe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8.jpe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9.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40.jpe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41.jpe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42.jpe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8.jpeg"/><Relationship Id="rId3" Type="http://schemas.openxmlformats.org/officeDocument/2006/relationships/image" Target="../media/image27.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9.jpeg"/><Relationship Id="rId3" Type="http://schemas.openxmlformats.org/officeDocument/2006/relationships/image" Target="../media/image27.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0.jpeg"/><Relationship Id="rId3" Type="http://schemas.openxmlformats.org/officeDocument/2006/relationships/image" Target="../media/image27.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1.jpeg"/><Relationship Id="rId3" Type="http://schemas.openxmlformats.org/officeDocument/2006/relationships/image" Target="../media/image27.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2.jpeg"/><Relationship Id="rId3" Type="http://schemas.openxmlformats.org/officeDocument/2006/relationships/image" Target="../media/image27.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3.jpeg"/><Relationship Id="rId3" Type="http://schemas.openxmlformats.org/officeDocument/2006/relationships/image" Target="../media/image27.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4.jpeg"/><Relationship Id="rId3"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Master" Target="../slideMasters/slideMaster3.xml"/><Relationship Id="rId2" Type="http://schemas.openxmlformats.org/officeDocument/2006/relationships/image" Target="../media/image13.jpe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5.jpeg"/><Relationship Id="rId3" Type="http://schemas.openxmlformats.org/officeDocument/2006/relationships/image" Target="../media/image27.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6.jpeg"/><Relationship Id="rId3" Type="http://schemas.openxmlformats.org/officeDocument/2006/relationships/image" Target="../media/image27.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7.jpe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8.jpe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9.jpe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40.jpe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41.jpe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42.jpe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Master" Target="../slideMasters/slideMaster3.xml"/><Relationship Id="rId2" Type="http://schemas.openxmlformats.org/officeDocument/2006/relationships/image" Target="../media/image14.jpe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8.jpeg"/><Relationship Id="rId3" Type="http://schemas.openxmlformats.org/officeDocument/2006/relationships/image" Target="../media/image27.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9.jpeg"/><Relationship Id="rId3" Type="http://schemas.openxmlformats.org/officeDocument/2006/relationships/image" Target="../media/image2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Master" Target="../slideMasters/slideMaster3.xml"/><Relationship Id="rId2" Type="http://schemas.openxmlformats.org/officeDocument/2006/relationships/image" Target="../media/image15.jpe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0.jpeg"/><Relationship Id="rId3" Type="http://schemas.openxmlformats.org/officeDocument/2006/relationships/image" Target="../media/image27.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1.jpeg"/><Relationship Id="rId3" Type="http://schemas.openxmlformats.org/officeDocument/2006/relationships/image" Target="../media/image27.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2.jpeg"/><Relationship Id="rId3" Type="http://schemas.openxmlformats.org/officeDocument/2006/relationships/image" Target="../media/image27.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3.jpeg"/><Relationship Id="rId3" Type="http://schemas.openxmlformats.org/officeDocument/2006/relationships/image" Target="../media/image27.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4.jpeg"/><Relationship Id="rId3" Type="http://schemas.openxmlformats.org/officeDocument/2006/relationships/image" Target="../media/image27.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5.jpeg"/><Relationship Id="rId3" Type="http://schemas.openxmlformats.org/officeDocument/2006/relationships/image" Target="../media/image27.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6.jpeg"/><Relationship Id="rId3" Type="http://schemas.openxmlformats.org/officeDocument/2006/relationships/image" Target="../media/image27.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7.jpe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8.jpe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9.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40.jpe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41.jpe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42.jpe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jpeg"/><Relationship Id="rId1" Type="http://schemas.openxmlformats.org/officeDocument/2006/relationships/slideMaster" Target="../slideMasters/slideMaster3.xml"/><Relationship Id="rId2" Type="http://schemas.openxmlformats.org/officeDocument/2006/relationships/image" Target="../media/image17.jpe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5.jpg"/><Relationship Id="rId1" Type="http://schemas.openxmlformats.org/officeDocument/2006/relationships/slideMaster" Target="../slideMasters/slideMaster17.xml"/><Relationship Id="rId2" Type="http://schemas.openxmlformats.org/officeDocument/2006/relationships/image" Target="../media/image1.jpe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4.png"/><Relationship Id="rId1" Type="http://schemas.openxmlformats.org/officeDocument/2006/relationships/slideMaster" Target="../slideMasters/slideMaster17.xml"/><Relationship Id="rId2" Type="http://schemas.openxmlformats.org/officeDocument/2006/relationships/image" Target="../media/image6.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jpeg"/><Relationship Id="rId1" Type="http://schemas.openxmlformats.org/officeDocument/2006/relationships/slideMaster" Target="../slideMasters/slideMaster3.xml"/><Relationship Id="rId2" Type="http://schemas.openxmlformats.org/officeDocument/2006/relationships/image" Target="../media/image18.jp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6.jpe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2.png"/><Relationship Id="rId1" Type="http://schemas.openxmlformats.org/officeDocument/2006/relationships/slideMaster" Target="../slideMasters/slideMaster18.xml"/><Relationship Id="rId2" Type="http://schemas.openxmlformats.org/officeDocument/2006/relationships/image" Target="../media/image48.jpe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2.png"/><Relationship Id="rId1" Type="http://schemas.openxmlformats.org/officeDocument/2006/relationships/slideMaster" Target="../slideMasters/slideMaster18.xml"/><Relationship Id="rId2" Type="http://schemas.openxmlformats.org/officeDocument/2006/relationships/image" Target="../media/image48.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jpeg"/><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2.png"/><Relationship Id="rId1" Type="http://schemas.openxmlformats.org/officeDocument/2006/relationships/slideMaster" Target="../slideMasters/slideMaster18.xml"/><Relationship Id="rId2" Type="http://schemas.openxmlformats.org/officeDocument/2006/relationships/image" Target="../media/image48.jpe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2.png"/><Relationship Id="rId1" Type="http://schemas.openxmlformats.org/officeDocument/2006/relationships/slideMaster" Target="../slideMasters/slideMaster18.xml"/><Relationship Id="rId2" Type="http://schemas.openxmlformats.org/officeDocument/2006/relationships/image" Target="../media/image48.jpe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3.png"/><Relationship Id="rId1" Type="http://schemas.openxmlformats.org/officeDocument/2006/relationships/slideMaster" Target="../slideMasters/slideMaster18.xml"/><Relationship Id="rId2" Type="http://schemas.openxmlformats.org/officeDocument/2006/relationships/image" Target="../media/image48.jpe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53.pn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52.jpeg"/></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6.png"/></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20.jpg"/><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54.jpg"/><Relationship Id="rId3" Type="http://schemas.openxmlformats.org/officeDocument/2006/relationships/image" Target="../media/image27.pn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55.jpeg"/></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56.jpe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28.jpeg"/><Relationship Id="rId3" Type="http://schemas.openxmlformats.org/officeDocument/2006/relationships/image" Target="../media/image27.png"/></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29.jpeg"/><Relationship Id="rId3" Type="http://schemas.openxmlformats.org/officeDocument/2006/relationships/image" Target="../media/image27.pn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0.jpeg"/><Relationship Id="rId3" Type="http://schemas.openxmlformats.org/officeDocument/2006/relationships/image" Target="../media/image27.pn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1.jpeg"/><Relationship Id="rId3" Type="http://schemas.openxmlformats.org/officeDocument/2006/relationships/image" Target="../media/image2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21.png"/><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2.jpeg"/><Relationship Id="rId3" Type="http://schemas.openxmlformats.org/officeDocument/2006/relationships/image" Target="../media/image27.png"/></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3.jpeg"/><Relationship Id="rId3" Type="http://schemas.openxmlformats.org/officeDocument/2006/relationships/image" Target="../media/image27.png"/></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4.jpeg"/><Relationship Id="rId3" Type="http://schemas.openxmlformats.org/officeDocument/2006/relationships/image" Target="../media/image27.png"/></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5.jpeg"/><Relationship Id="rId3" Type="http://schemas.openxmlformats.org/officeDocument/2006/relationships/image" Target="../media/image27.pn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6.jpeg"/><Relationship Id="rId3" Type="http://schemas.openxmlformats.org/officeDocument/2006/relationships/image" Target="../media/image27.png"/></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7.jpeg"/></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8.jpeg"/></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9.jpeg"/></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40.jpe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41.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42.jpeg"/></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png"/><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png"/><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png"/><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png"/><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png"/><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png"/><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png"/><Relationship Id="rId1" Type="http://schemas.openxmlformats.org/officeDocument/2006/relationships/slideMaster" Target="../slideMasters/slideMaster5.xml"/><Relationship Id="rId2" Type="http://schemas.openxmlformats.org/officeDocument/2006/relationships/image" Target="../media/image1.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png"/><Relationship Id="rId1" Type="http://schemas.openxmlformats.org/officeDocument/2006/relationships/slideMaster" Target="../slideMasters/slideMaster5.xml"/><Relationship Id="rId2"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png"/><Relationship Id="rId1" Type="http://schemas.openxmlformats.org/officeDocument/2006/relationships/slideMaster" Target="../slideMasters/slideMaster5.xml"/><Relationship Id="rId2" Type="http://schemas.openxmlformats.org/officeDocument/2006/relationships/image" Target="../media/image1.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png"/><Relationship Id="rId1" Type="http://schemas.openxmlformats.org/officeDocument/2006/relationships/slideMaster" Target="../slideMasters/slideMaster5.xml"/><Relationship Id="rId2" Type="http://schemas.openxmlformats.org/officeDocument/2006/relationships/image" Target="../media/image1.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png"/><Relationship Id="rId1" Type="http://schemas.openxmlformats.org/officeDocument/2006/relationships/slideMaster" Target="../slideMasters/slideMaster5.xml"/><Relationship Id="rId2" Type="http://schemas.openxmlformats.org/officeDocument/2006/relationships/image" Target="../media/image1.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png"/><Relationship Id="rId1" Type="http://schemas.openxmlformats.org/officeDocument/2006/relationships/slideMaster" Target="../slideMasters/slideMaster5.xml"/><Relationship Id="rId2" Type="http://schemas.openxmlformats.org/officeDocument/2006/relationships/image" Target="../media/image1.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png"/><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png"/><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png"/><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png"/><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png"/><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png"/><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9.emf"/><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8.jpeg"/><Relationship Id="rId3" Type="http://schemas.openxmlformats.org/officeDocument/2006/relationships/image" Target="../media/image27.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9.jpeg"/><Relationship Id="rId3" Type="http://schemas.openxmlformats.org/officeDocument/2006/relationships/image" Target="../media/image27.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0.jpeg"/><Relationship Id="rId3" Type="http://schemas.openxmlformats.org/officeDocument/2006/relationships/image" Target="../media/image2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1.jpeg"/><Relationship Id="rId3" Type="http://schemas.openxmlformats.org/officeDocument/2006/relationships/image" Target="../media/image27.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2.jpeg"/><Relationship Id="rId3" Type="http://schemas.openxmlformats.org/officeDocument/2006/relationships/image" Target="../media/image27.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3.jpeg"/><Relationship Id="rId3"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4.jpeg"/><Relationship Id="rId3" Type="http://schemas.openxmlformats.org/officeDocument/2006/relationships/image" Target="../media/image27.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5.jpeg"/><Relationship Id="rId3" Type="http://schemas.openxmlformats.org/officeDocument/2006/relationships/image" Target="../media/image27.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6.jpeg"/><Relationship Id="rId3" Type="http://schemas.openxmlformats.org/officeDocument/2006/relationships/image" Target="../media/image27.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7.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8.jpe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9.jpe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0.jpe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1.jpe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2.jpe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06">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9" name="Picture 4"/>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0" y="1430"/>
            <a:ext cx="9144000" cy="6120384"/>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210312" y="396487"/>
            <a:ext cx="4976135" cy="1313520"/>
          </a:xfrm>
          <a:prstGeom prst="rect">
            <a:avLst/>
          </a:prstGeom>
        </p:spPr>
        <p:txBody>
          <a:bodyPr/>
          <a:lstStyle>
            <a:lvl1pPr algn="l">
              <a:defRPr sz="3800" b="0"/>
            </a:lvl1pPr>
          </a:lstStyle>
          <a:p>
            <a:r>
              <a:rPr lang="en-US" dirty="0" smtClean="0"/>
              <a:t>Title Slide Presentation Name</a:t>
            </a:r>
            <a:endParaRPr lang="en-US" dirty="0"/>
          </a:p>
        </p:txBody>
      </p:sp>
      <p:sp>
        <p:nvSpPr>
          <p:cNvPr id="18" name="Rectangle 11"/>
          <p:cNvSpPr>
            <a:spLocks noGrp="1" noChangeArrowheads="1"/>
          </p:cNvSpPr>
          <p:nvPr>
            <p:ph type="subTitle" idx="1" hasCustomPrompt="1"/>
          </p:nvPr>
        </p:nvSpPr>
        <p:spPr>
          <a:xfrm>
            <a:off x="210312" y="1920488"/>
            <a:ext cx="3803650" cy="888731"/>
          </a:xfrm>
        </p:spPr>
        <p:txBody>
          <a:bodyPr/>
          <a:lstStyle>
            <a:lvl1pPr marL="0" indent="0" algn="l">
              <a:spcBef>
                <a:spcPct val="0"/>
              </a:spcBef>
              <a:buFontTx/>
              <a:buNone/>
              <a:defRPr sz="2000">
                <a:solidFill>
                  <a:schemeClr val="tx1"/>
                </a:solidFill>
              </a:defRPr>
            </a:lvl1pPr>
          </a:lstStyle>
          <a:p>
            <a:r>
              <a:rPr lang="en-US" sz="2400" dirty="0" smtClean="0"/>
              <a:t>Presenter’s Name, </a:t>
            </a:r>
            <a:br>
              <a:rPr lang="en-US" sz="2400" dirty="0" smtClean="0"/>
            </a:br>
            <a:r>
              <a:rPr lang="en-US" sz="2400" dirty="0" smtClean="0"/>
              <a:t>Title</a:t>
            </a:r>
            <a:endParaRPr lang="en-US" sz="2400" dirty="0"/>
          </a:p>
        </p:txBody>
      </p:sp>
      <p:sp>
        <p:nvSpPr>
          <p:cNvPr id="8"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000" b="1" dirty="0" smtClean="0">
                <a:cs typeface="Arial" charset="0"/>
              </a:rPr>
              <a:t> </a:t>
            </a:r>
            <a:r>
              <a:rPr lang="en-US" sz="1000" b="1" dirty="0" smtClean="0">
                <a:solidFill>
                  <a:srgbClr val="616161"/>
                </a:solidFill>
                <a:cs typeface="Arial" charset="0"/>
              </a:rPr>
              <a:t> COMPANY CONFIDENTIAL – FOR INTERNAL USE ONLY</a:t>
            </a:r>
          </a:p>
        </p:txBody>
      </p:sp>
      <p:sp>
        <p:nvSpPr>
          <p:cNvPr id="10"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kern="1200" dirty="0" smtClean="0">
                <a:solidFill>
                  <a:schemeClr val="tx1"/>
                </a:solidFill>
                <a:effectLst/>
                <a:latin typeface="Arial" charset="0"/>
                <a:ea typeface="+mn-ea"/>
                <a:cs typeface="+mn-cs"/>
              </a:rPr>
              <a:t>© 2014 Illumina, Inc. All rights reserved.</a:t>
            </a:r>
          </a:p>
          <a:p>
            <a:r>
              <a:rPr lang="en-US" sz="600" kern="1200" dirty="0" smtClean="0">
                <a:solidFill>
                  <a:schemeClr val="tx1"/>
                </a:solidFill>
                <a:effectLst/>
                <a:latin typeface="Arial" charset="0"/>
                <a:ea typeface="+mn-ea"/>
                <a:cs typeface="+mn-cs"/>
              </a:rPr>
              <a:t>Illumina, 24sure, BaseSpace, BeadArray, BlueFish, BlueFuse, BlueGnome, cBot, CSPro, CytoChip, DesignStudio, Epicentre, GAIIx, Genetic Energy, Genome Analyzer, GenomeStudio, GoldenGate, HiScan, HiSeq, HiSeq X, Infinium, iScan, iSelect, ForenSeq, MiSeq, MiSeqDx, MiSeqFGx, NeoPrep, Nextera, NextBio, NextSeq, Powered by Illumina, SeqMonitor,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628661871"/>
      </p:ext>
    </p:extLst>
  </p:cSld>
  <p:clrMapOvr>
    <a:masterClrMapping/>
  </p:clrMapOvr>
  <p:transition spd="med">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3402173083"/>
      </p:ext>
    </p:extLst>
  </p:cSld>
  <p:clrMapOvr>
    <a:masterClrMapping/>
  </p:clrMapOvr>
  <p:transition spd="med">
    <p:wipe dir="r"/>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wo Content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27025" y="1398587"/>
            <a:ext cx="4114800" cy="45445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quarter" idx="11"/>
          </p:nvPr>
        </p:nvSpPr>
        <p:spPr>
          <a:xfrm>
            <a:off x="4689475" y="1398587"/>
            <a:ext cx="4114800" cy="45445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2"/>
          </p:nvPr>
        </p:nvSpPr>
        <p:spPr>
          <a:xfrm>
            <a:off x="2679192" y="6364224"/>
            <a:ext cx="3785615" cy="228600"/>
          </a:xfrm>
          <a:prstGeom prst="rect">
            <a:avLst/>
          </a:prstGeom>
        </p:spPr>
        <p:txBody>
          <a:body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
        <p:nvSpPr>
          <p:cNvPr id="7" name="Text Placeholder 5"/>
          <p:cNvSpPr>
            <a:spLocks noGrp="1"/>
          </p:cNvSpPr>
          <p:nvPr>
            <p:ph type="body" sz="quarter" idx="13" hasCustomPrompt="1"/>
          </p:nvPr>
        </p:nvSpPr>
        <p:spPr>
          <a:xfrm>
            <a:off x="327025" y="5951599"/>
            <a:ext cx="8477250" cy="215444"/>
          </a:xfrm>
        </p:spPr>
        <p:txBody>
          <a:bodyPr anchor="b">
            <a:noAutofit/>
          </a:bodyPr>
          <a:lstStyle>
            <a:lvl1pPr marL="0" indent="0">
              <a:spcBef>
                <a:spcPts val="0"/>
              </a:spcBef>
              <a:spcAft>
                <a:spcPts val="0"/>
              </a:spcAft>
              <a:buNone/>
              <a:defRPr sz="800" b="0"/>
            </a:lvl1pPr>
          </a:lstStyle>
          <a:p>
            <a:pPr lvl="0"/>
            <a:r>
              <a:rPr lang="en-US" dirty="0"/>
              <a:t>Source Notes</a:t>
            </a:r>
          </a:p>
        </p:txBody>
      </p:sp>
    </p:spTree>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0"/>
          </p:nvPr>
        </p:nvSpPr>
        <p:spPr>
          <a:xfrm>
            <a:off x="2679192" y="6364224"/>
            <a:ext cx="3785615" cy="228600"/>
          </a:xfrm>
          <a:prstGeom prst="rect">
            <a:avLst/>
          </a:prstGeom>
        </p:spPr>
        <p:txBody>
          <a:body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
        <p:nvSpPr>
          <p:cNvPr id="4" name="Text Placeholder 5"/>
          <p:cNvSpPr>
            <a:spLocks noGrp="1"/>
          </p:cNvSpPr>
          <p:nvPr>
            <p:ph type="body" sz="quarter" idx="12" hasCustomPrompt="1"/>
          </p:nvPr>
        </p:nvSpPr>
        <p:spPr>
          <a:xfrm>
            <a:off x="327025" y="5951599"/>
            <a:ext cx="8477250" cy="215444"/>
          </a:xfrm>
        </p:spPr>
        <p:txBody>
          <a:bodyPr anchor="b">
            <a:noAutofit/>
          </a:bodyPr>
          <a:lstStyle>
            <a:lvl1pPr marL="0" indent="0">
              <a:spcBef>
                <a:spcPts val="0"/>
              </a:spcBef>
              <a:spcAft>
                <a:spcPts val="0"/>
              </a:spcAft>
              <a:buNone/>
              <a:defRPr sz="800" b="0"/>
            </a:lvl1pPr>
          </a:lstStyle>
          <a:p>
            <a:pPr lvl="0"/>
            <a:r>
              <a:rPr lang="en-US" dirty="0"/>
              <a:t>Source Notes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a:t>Slide Header Goes Here</a:t>
            </a:r>
          </a:p>
        </p:txBody>
      </p:sp>
      <p:sp>
        <p:nvSpPr>
          <p:cNvPr id="4" name="Content Placeholder 3"/>
          <p:cNvSpPr>
            <a:spLocks noGrp="1"/>
          </p:cNvSpPr>
          <p:nvPr>
            <p:ph sz="quarter" idx="10"/>
          </p:nvPr>
        </p:nvSpPr>
        <p:spPr>
          <a:xfrm>
            <a:off x="327025" y="1398588"/>
            <a:ext cx="8477250" cy="4541837"/>
          </a:xfrm>
        </p:spPr>
        <p:txBody>
          <a:bodyPr/>
          <a:lstStyle>
            <a:lvl1pPr>
              <a:defRPr sz="2200" kern="600">
                <a:latin typeface="+mj-lt"/>
              </a:defRPr>
            </a:lvl1pPr>
            <a:lvl2pPr marL="571500" indent="-228600">
              <a:tabLst/>
              <a:defRPr sz="2000" kern="600">
                <a:latin typeface="+mj-lt"/>
              </a:defRPr>
            </a:lvl2pPr>
            <a:lvl3pPr marL="800100" indent="-228600">
              <a:tabLst/>
              <a:defRPr kern="600">
                <a:latin typeface="+mj-lt"/>
              </a:defRPr>
            </a:lvl3pPr>
            <a:lvl4pPr marL="1028700" indent="-228600">
              <a:tabLst/>
              <a:defRPr kern="600">
                <a:latin typeface="+mj-lt"/>
              </a:defRPr>
            </a:lvl4pPr>
            <a:lvl5pPr marL="1257300" indent="-228600">
              <a:tabLst/>
              <a:defRPr kern="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a:xfrm>
            <a:off x="2679192" y="6364224"/>
            <a:ext cx="3785615" cy="228600"/>
          </a:xfrm>
          <a:prstGeom prst="rect">
            <a:avLst/>
          </a:prstGeom>
        </p:spPr>
        <p:txBody>
          <a:body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p:transition spd="med">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27025" y="1398587"/>
            <a:ext cx="4114800" cy="45445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quarter" idx="11"/>
          </p:nvPr>
        </p:nvSpPr>
        <p:spPr>
          <a:xfrm>
            <a:off x="4689475" y="1398587"/>
            <a:ext cx="4114800" cy="45445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2"/>
          </p:nvPr>
        </p:nvSpPr>
        <p:spPr>
          <a:xfrm>
            <a:off x="2679192" y="6364224"/>
            <a:ext cx="3785615" cy="228600"/>
          </a:xfrm>
          <a:prstGeom prst="rect">
            <a:avLst/>
          </a:prstGeom>
        </p:spPr>
        <p:txBody>
          <a:body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0"/>
          </p:nvPr>
        </p:nvSpPr>
        <p:spPr>
          <a:xfrm>
            <a:off x="2679192" y="6364224"/>
            <a:ext cx="3785615" cy="228600"/>
          </a:xfrm>
          <a:prstGeom prst="rect">
            <a:avLst/>
          </a:prstGeom>
        </p:spPr>
        <p:txBody>
          <a:body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solidFill>
                <a:srgbClr val="7D7C7C">
                  <a:lumMod val="75000"/>
                </a:srgbClr>
              </a:solidFill>
            </a:endParaRPr>
          </a:p>
        </p:txBody>
      </p:sp>
      <p:sp>
        <p:nvSpPr>
          <p:cNvPr id="5" name="Slide Number Placeholder 4"/>
          <p:cNvSpPr>
            <a:spLocks noGrp="1"/>
          </p:cNvSpPr>
          <p:nvPr>
            <p:ph type="sldNum" sz="quarter" idx="12"/>
          </p:nvPr>
        </p:nvSpPr>
        <p:spPr>
          <a:xfrm>
            <a:off x="-62459" y="6445938"/>
            <a:ext cx="651991" cy="365125"/>
          </a:xfrm>
          <a:prstGeom prst="rect">
            <a:avLst/>
          </a:prstGeom>
        </p:spPr>
        <p:txBody>
          <a:bodyPr/>
          <a:lstStyle/>
          <a:p>
            <a:fld id="{0E302883-9F7C-CE45-AB73-0650B2E598D9}" type="slidenum">
              <a:rPr lang="en-US" smtClean="0">
                <a:solidFill>
                  <a:srgbClr val="1A1818"/>
                </a:solidFill>
              </a:rPr>
              <a:pPr/>
              <a:t>‹#›</a:t>
            </a:fld>
            <a:endParaRPr lang="en-US" dirty="0">
              <a:solidFill>
                <a:srgbClr val="1A1818"/>
              </a:solidFill>
            </a:endParaRPr>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spd="med">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Corporate Cover Slide">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a:t>Corporate PowerPoint Presentation</a:t>
            </a:r>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a:solidFill>
                  <a:srgbClr val="7D7C7C"/>
                </a:solidFill>
              </a:rPr>
              <a:t>© 2017 Illumina, Inc. All rights reserved.</a:t>
            </a:r>
          </a:p>
          <a:p>
            <a:r>
              <a:rPr lang="en-US" sz="500" kern="500" dirty="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a:t>Presenter Name</a:t>
            </a:r>
          </a:p>
          <a:p>
            <a:pPr lvl="0"/>
            <a:r>
              <a:rPr lang="en-US" dirty="0"/>
              <a:t>Job Title here | MM/DD/YYYY</a:t>
            </a:r>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extLst mod="1">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15" name="Picture 3" descr="ILLUMINA_LOGO_RGB_new"/>
          <p:cNvPicPr>
            <a:picLocks noChangeAspect="1" noChangeArrowheads="1"/>
          </p:cNvPicPr>
          <p:nvPr userDrawn="1"/>
        </p:nvPicPr>
        <p:blipFill>
          <a:blip r:embed="rId3" cstate="print"/>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prstClr val="black"/>
                </a:solidFill>
              </a:rPr>
              <a:t>© 2013 Illumina, Inc. All rights reserved.</a:t>
            </a:r>
          </a:p>
          <a:p>
            <a:r>
              <a:rPr lang="en-US" sz="600" dirty="0" smtClean="0">
                <a:solidFill>
                  <a:prstClr val="black"/>
                </a:solidFill>
              </a:rPr>
              <a:t>Illumina, </a:t>
            </a:r>
            <a:r>
              <a:rPr lang="en-US" sz="600" dirty="0" err="1" smtClean="0">
                <a:solidFill>
                  <a:prstClr val="black"/>
                </a:solidFill>
              </a:rPr>
              <a:t>IlluminaDx</a:t>
            </a:r>
            <a:r>
              <a:rPr lang="en-US" sz="600" dirty="0" smtClean="0">
                <a:solidFill>
                  <a:prstClr val="black"/>
                </a:solidFill>
              </a:rPr>
              <a:t>, </a:t>
            </a:r>
            <a:r>
              <a:rPr lang="en-US" sz="600" dirty="0" err="1" smtClean="0">
                <a:solidFill>
                  <a:prstClr val="black"/>
                </a:solidFill>
              </a:rPr>
              <a:t>BaseSpace</a:t>
            </a:r>
            <a:r>
              <a:rPr lang="en-US" sz="600" dirty="0" smtClean="0">
                <a:solidFill>
                  <a:prstClr val="black"/>
                </a:solidFill>
              </a:rPr>
              <a:t>, </a:t>
            </a:r>
            <a:r>
              <a:rPr lang="en-US" sz="600" dirty="0" err="1" smtClean="0">
                <a:solidFill>
                  <a:prstClr val="black"/>
                </a:solidFill>
              </a:rPr>
              <a:t>BeadArray</a:t>
            </a:r>
            <a:r>
              <a:rPr lang="en-US" sz="600" dirty="0" smtClean="0">
                <a:solidFill>
                  <a:prstClr val="black"/>
                </a:solidFill>
              </a:rPr>
              <a:t>, </a:t>
            </a:r>
            <a:r>
              <a:rPr lang="en-US" sz="600" dirty="0" err="1" smtClean="0">
                <a:solidFill>
                  <a:prstClr val="black"/>
                </a:solidFill>
              </a:rPr>
              <a:t>BeadXpress</a:t>
            </a:r>
            <a:r>
              <a:rPr lang="en-US" sz="600" dirty="0" smtClean="0">
                <a:solidFill>
                  <a:prstClr val="black"/>
                </a:solidFill>
              </a:rPr>
              <a:t>, </a:t>
            </a:r>
            <a:r>
              <a:rPr lang="en-US" sz="600" dirty="0" err="1" smtClean="0">
                <a:solidFill>
                  <a:prstClr val="black"/>
                </a:solidFill>
              </a:rPr>
              <a:t>cBot</a:t>
            </a:r>
            <a:r>
              <a:rPr lang="en-US" sz="600" dirty="0" smtClean="0">
                <a:solidFill>
                  <a:prstClr val="black"/>
                </a:solidFill>
              </a:rPr>
              <a:t>, </a:t>
            </a:r>
            <a:r>
              <a:rPr lang="en-US" sz="600" dirty="0" err="1" smtClean="0">
                <a:solidFill>
                  <a:prstClr val="black"/>
                </a:solidFill>
              </a:rPr>
              <a:t>CSPro</a:t>
            </a:r>
            <a:r>
              <a:rPr lang="en-US" sz="600" dirty="0" smtClean="0">
                <a:solidFill>
                  <a:prstClr val="black"/>
                </a:solidFill>
              </a:rPr>
              <a:t>, DASL, </a:t>
            </a:r>
            <a:r>
              <a:rPr lang="en-US" sz="600" dirty="0" err="1" smtClean="0">
                <a:solidFill>
                  <a:prstClr val="black"/>
                </a:solidFill>
              </a:rPr>
              <a:t>DesignStudio</a:t>
            </a:r>
            <a:r>
              <a:rPr lang="en-US" sz="600" dirty="0" smtClean="0">
                <a:solidFill>
                  <a:prstClr val="black"/>
                </a:solidFill>
              </a:rPr>
              <a:t>, Eco, </a:t>
            </a:r>
            <a:r>
              <a:rPr lang="en-US" sz="600" dirty="0" err="1" smtClean="0">
                <a:solidFill>
                  <a:prstClr val="black"/>
                </a:solidFill>
              </a:rPr>
              <a:t>GAIIx</a:t>
            </a:r>
            <a:r>
              <a:rPr lang="en-US" sz="600" dirty="0" smtClean="0">
                <a:solidFill>
                  <a:prstClr val="black"/>
                </a:solidFill>
              </a:rPr>
              <a:t>, Genetic Energy, Genome Analyzer, </a:t>
            </a:r>
            <a:r>
              <a:rPr lang="en-US" sz="600" dirty="0" err="1" smtClean="0">
                <a:solidFill>
                  <a:prstClr val="black"/>
                </a:solidFill>
              </a:rPr>
              <a:t>GenomeStudio</a:t>
            </a:r>
            <a:r>
              <a:rPr lang="en-US" sz="600" dirty="0" smtClean="0">
                <a:solidFill>
                  <a:prstClr val="black"/>
                </a:solidFill>
              </a:rPr>
              <a:t>, </a:t>
            </a:r>
            <a:r>
              <a:rPr lang="en-US" sz="600" dirty="0" err="1" smtClean="0">
                <a:solidFill>
                  <a:prstClr val="black"/>
                </a:solidFill>
              </a:rPr>
              <a:t>GoldenGate</a:t>
            </a:r>
            <a:r>
              <a:rPr lang="en-US" sz="600" dirty="0" smtClean="0">
                <a:solidFill>
                  <a:prstClr val="black"/>
                </a:solidFill>
              </a:rPr>
              <a:t>, </a:t>
            </a:r>
            <a:r>
              <a:rPr lang="en-US" sz="600" dirty="0" err="1" smtClean="0">
                <a:solidFill>
                  <a:prstClr val="black"/>
                </a:solidFill>
              </a:rPr>
              <a:t>HiScan</a:t>
            </a:r>
            <a:r>
              <a:rPr lang="en-US" sz="600" dirty="0" smtClean="0">
                <a:solidFill>
                  <a:prstClr val="black"/>
                </a:solidFill>
              </a:rPr>
              <a:t>, </a:t>
            </a:r>
            <a:r>
              <a:rPr lang="en-US" sz="600" dirty="0" err="1" smtClean="0">
                <a:solidFill>
                  <a:prstClr val="black"/>
                </a:solidFill>
              </a:rPr>
              <a:t>HiSeq</a:t>
            </a:r>
            <a:r>
              <a:rPr lang="en-US" sz="600" dirty="0" smtClean="0">
                <a:solidFill>
                  <a:prstClr val="black"/>
                </a:solidFill>
              </a:rPr>
              <a:t>, </a:t>
            </a:r>
            <a:r>
              <a:rPr lang="en-US" sz="600" dirty="0" err="1" smtClean="0">
                <a:solidFill>
                  <a:prstClr val="black"/>
                </a:solidFill>
              </a:rPr>
              <a:t>Infinium</a:t>
            </a:r>
            <a:r>
              <a:rPr lang="en-US" sz="600" dirty="0" smtClean="0">
                <a:solidFill>
                  <a:prstClr val="black"/>
                </a:solidFill>
              </a:rPr>
              <a:t>, </a:t>
            </a:r>
            <a:r>
              <a:rPr lang="en-US" sz="600" dirty="0" err="1" smtClean="0">
                <a:solidFill>
                  <a:prstClr val="black"/>
                </a:solidFill>
              </a:rPr>
              <a:t>iSelect</a:t>
            </a:r>
            <a:r>
              <a:rPr lang="en-US" sz="600" dirty="0" smtClean="0">
                <a:solidFill>
                  <a:prstClr val="black"/>
                </a:solidFill>
              </a:rPr>
              <a:t>, </a:t>
            </a:r>
            <a:r>
              <a:rPr lang="en-US" sz="600" dirty="0" err="1" smtClean="0">
                <a:solidFill>
                  <a:prstClr val="black"/>
                </a:solidFill>
              </a:rPr>
              <a:t>MiSeq</a:t>
            </a:r>
            <a:r>
              <a:rPr lang="en-US" sz="600" dirty="0" smtClean="0">
                <a:solidFill>
                  <a:prstClr val="black"/>
                </a:solidFill>
              </a:rPr>
              <a:t>, </a:t>
            </a:r>
            <a:r>
              <a:rPr lang="en-US" sz="600" dirty="0" err="1" smtClean="0">
                <a:solidFill>
                  <a:prstClr val="black"/>
                </a:solidFill>
              </a:rPr>
              <a:t>Nextera</a:t>
            </a:r>
            <a:r>
              <a:rPr lang="en-US" sz="600" dirty="0" smtClean="0">
                <a:solidFill>
                  <a:prstClr val="black"/>
                </a:solidFill>
              </a:rPr>
              <a:t>, </a:t>
            </a:r>
            <a:r>
              <a:rPr lang="en-US" sz="600" dirty="0" err="1" smtClean="0">
                <a:solidFill>
                  <a:prstClr val="black"/>
                </a:solidFill>
              </a:rPr>
              <a:t>NuPCR</a:t>
            </a:r>
            <a:r>
              <a:rPr lang="en-US" sz="600" dirty="0" smtClean="0">
                <a:solidFill>
                  <a:prstClr val="black"/>
                </a:solidFill>
              </a:rPr>
              <a:t>, </a:t>
            </a:r>
            <a:r>
              <a:rPr lang="en-US" sz="600" dirty="0" err="1" smtClean="0">
                <a:solidFill>
                  <a:prstClr val="black"/>
                </a:solidFill>
              </a:rPr>
              <a:t>SeqMonitor</a:t>
            </a:r>
            <a:r>
              <a:rPr lang="en-US" sz="600" dirty="0" smtClean="0">
                <a:solidFill>
                  <a:prstClr val="black"/>
                </a:solidFill>
              </a:rPr>
              <a:t>, </a:t>
            </a:r>
            <a:r>
              <a:rPr lang="en-US" sz="600" dirty="0" err="1" smtClean="0">
                <a:solidFill>
                  <a:prstClr val="black"/>
                </a:solidFill>
              </a:rPr>
              <a:t>Solexa</a:t>
            </a:r>
            <a:r>
              <a:rPr lang="en-US" sz="600" dirty="0" smtClean="0">
                <a:solidFill>
                  <a:prstClr val="black"/>
                </a:solidFill>
              </a:rPr>
              <a:t>, </a:t>
            </a:r>
            <a:r>
              <a:rPr lang="en-US" sz="600" dirty="0" err="1" smtClean="0">
                <a:solidFill>
                  <a:prstClr val="black"/>
                </a:solidFill>
              </a:rPr>
              <a:t>TruSeq</a:t>
            </a:r>
            <a:r>
              <a:rPr lang="en-US" sz="600" dirty="0" smtClean="0">
                <a:solidFill>
                  <a:prstClr val="black"/>
                </a:solidFill>
              </a:rPr>
              <a:t>, </a:t>
            </a:r>
            <a:r>
              <a:rPr lang="en-US" sz="600" dirty="0" err="1" smtClean="0">
                <a:solidFill>
                  <a:prstClr val="black"/>
                </a:solidFill>
              </a:rPr>
              <a:t>TruSight</a:t>
            </a:r>
            <a:r>
              <a:rPr lang="en-US" sz="600" dirty="0" smtClean="0">
                <a:solidFill>
                  <a:prstClr val="black"/>
                </a:solidFill>
              </a:rPr>
              <a:t>, </a:t>
            </a:r>
            <a:r>
              <a:rPr lang="en-US" sz="600" dirty="0" err="1" smtClean="0">
                <a:solidFill>
                  <a:prstClr val="black"/>
                </a:solidFill>
              </a:rPr>
              <a:t>VeraCode</a:t>
            </a:r>
            <a:r>
              <a:rPr lang="en-US" sz="600" dirty="0" smtClean="0">
                <a:solidFill>
                  <a:prstClr val="black"/>
                </a:solidFill>
              </a:rPr>
              <a:t>, the pumpkin orange color, and the Genetic Energy streaming bases design are trademarks or registered trademarks of Illumina, Inc. All other brands and names contained herein are the property of their respective owners.   </a:t>
            </a:r>
          </a:p>
        </p:txBody>
      </p:sp>
      <p:pic>
        <p:nvPicPr>
          <p:cNvPr id="2"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6288"/>
          <a:stretch/>
        </p:blipFill>
        <p:spPr bwMode="auto">
          <a:xfrm>
            <a:off x="0" y="0"/>
            <a:ext cx="9143999" cy="6101224"/>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ectangle 10"/>
          <p:cNvSpPr>
            <a:spLocks noGrp="1" noChangeArrowheads="1"/>
          </p:cNvSpPr>
          <p:nvPr>
            <p:ph type="ctrTitle" hasCustomPrompt="1"/>
          </p:nvPr>
        </p:nvSpPr>
        <p:spPr>
          <a:xfrm>
            <a:off x="1176255" y="341040"/>
            <a:ext cx="6791490" cy="1195490"/>
          </a:xfrm>
          <a:prstGeom prst="rect">
            <a:avLst/>
          </a:prstGeom>
        </p:spPr>
        <p:txBody>
          <a:bodyPr/>
          <a:lstStyle>
            <a:lvl1pPr algn="ct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1175658" y="1609289"/>
            <a:ext cx="6792685" cy="1060450"/>
          </a:xfrm>
        </p:spPr>
        <p:txBody>
          <a:bodyPr/>
          <a:lstStyle>
            <a:lvl1pPr marL="0" indent="0" algn="ctr">
              <a:spcBef>
                <a:spcPct val="0"/>
              </a:spcBef>
              <a:buFontTx/>
              <a:buNone/>
              <a:defRPr/>
            </a:lvl1pPr>
          </a:lstStyle>
          <a:p>
            <a:r>
              <a:rPr lang="fr-FR" smtClean="0"/>
              <a:t>Click to edit Master subtitle style</a:t>
            </a:r>
            <a:endParaRPr lang="en-US" dirty="0"/>
          </a:p>
        </p:txBody>
      </p:sp>
      <p:sp>
        <p:nvSpPr>
          <p:cNvPr id="8" name="Text Box 3"/>
          <p:cNvSpPr txBox="1">
            <a:spLocks noChangeArrowheads="1"/>
          </p:cNvSpPr>
          <p:nvPr userDrawn="1"/>
        </p:nvSpPr>
        <p:spPr bwMode="auto">
          <a:xfrm>
            <a:off x="0" y="5848305"/>
            <a:ext cx="91440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prstClr val="black"/>
                </a:solidFill>
                <a:cs typeface="Arial" charset="0"/>
              </a:rPr>
              <a:t> </a:t>
            </a:r>
            <a:r>
              <a:rPr lang="en-US" sz="1000" b="1" dirty="0" smtClean="0">
                <a:solidFill>
                  <a:srgbClr val="616161"/>
                </a:solidFill>
                <a:cs typeface="Arial" charset="0"/>
              </a:rPr>
              <a:t>COMPANY CONFIDENTIAL – DO NOT DISTRIBUTE</a:t>
            </a:r>
            <a:endParaRPr lang="en-US" sz="1000" b="1" dirty="0" smtClean="0">
              <a:solidFill>
                <a:prstClr val="black"/>
              </a:solidFill>
              <a:latin typeface="Arial" pitchFamily="34" charset="0"/>
            </a:endParaRPr>
          </a:p>
        </p:txBody>
      </p:sp>
    </p:spTree>
    <p:extLst/>
  </p:cSld>
  <p:clrMapOvr>
    <a:masterClrMapping/>
  </p:clrMapOvr>
  <p:transition spd="med">
    <p:wipe dir="r"/>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cSld>
  <p:clrMapOvr>
    <a:masterClrMapping/>
  </p:clrMapOvr>
  <p:transition spd="med">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3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3402173083"/>
      </p:ext>
    </p:extLst>
  </p:cSld>
  <p:clrMapOvr>
    <a:masterClrMapping/>
  </p:clrMapOvr>
  <p:transition spd="med">
    <p:wipe dir="r"/>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
        <p:nvSpPr>
          <p:cNvPr id="7" name="Content Placeholder 2"/>
          <p:cNvSpPr>
            <a:spLocks noGrp="1"/>
          </p:cNvSpPr>
          <p:nvPr>
            <p:ph idx="10"/>
          </p:nvPr>
        </p:nvSpPr>
        <p:spPr>
          <a:xfrm>
            <a:off x="4629912" y="1435608"/>
            <a:ext cx="4085463" cy="4882896"/>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dirty="0"/>
          </a:p>
        </p:txBody>
      </p:sp>
    </p:spTree>
    <p:extLst/>
  </p:cSld>
  <p:clrMapOvr>
    <a:masterClrMapping/>
  </p:clrMapOvr>
  <p:transition spd="med">
    <p:wipe dir="r"/>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cSld>
  <p:clrMapOvr>
    <a:masterClrMapping/>
  </p:clrMapOvr>
  <p:transition spd="med">
    <p:wipe dir="r"/>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02525"/>
            <a:ext cx="9143391" cy="5501080"/>
          </a:xfrm>
          <a:prstGeom prst="rect">
            <a:avLst/>
          </a:prstGeom>
        </p:spPr>
      </p:pic>
      <p:pic>
        <p:nvPicPr>
          <p:cNvPr id="6" name="Picture 8" descr="ILLUMINA_LOGO_RGB_new"/>
          <p:cNvPicPr>
            <a:picLocks noChangeAspect="1" noChangeArrowheads="1"/>
          </p:cNvPicPr>
          <p:nvPr userDrawn="1"/>
        </p:nvPicPr>
        <p:blipFill>
          <a:blip r:embed="rId3" cstate="print"/>
          <a:srcRect/>
          <a:stretch>
            <a:fillRect/>
          </a:stretch>
        </p:blipFill>
        <p:spPr bwMode="auto">
          <a:xfrm>
            <a:off x="7854950" y="6550025"/>
            <a:ext cx="914400" cy="207282"/>
          </a:xfrm>
          <a:prstGeom prst="rect">
            <a:avLst/>
          </a:prstGeom>
          <a:noFill/>
          <a:ln w="9525">
            <a:noFill/>
            <a:miter lim="800000"/>
            <a:headEnd/>
            <a:tailEnd/>
          </a:ln>
        </p:spPr>
      </p:pic>
      <p:sp>
        <p:nvSpPr>
          <p:cNvPr id="8" name="Rectangle 10"/>
          <p:cNvSpPr>
            <a:spLocks noGrp="1" noChangeArrowheads="1"/>
          </p:cNvSpPr>
          <p:nvPr>
            <p:ph type="ctrTitle" hasCustomPrompt="1"/>
          </p:nvPr>
        </p:nvSpPr>
        <p:spPr>
          <a:xfrm>
            <a:off x="469900" y="554038"/>
            <a:ext cx="8257241" cy="2330450"/>
          </a:xfrm>
        </p:spPr>
        <p:txBody>
          <a:bodyPr anchor="t"/>
          <a:lstStyle>
            <a:lvl1pPr algn="l">
              <a:defRPr sz="3200" b="0" baseline="0"/>
            </a:lvl1pPr>
          </a:lstStyle>
          <a:p>
            <a:r>
              <a:rPr lang="en-US" dirty="0" smtClean="0"/>
              <a:t>Click to edit section title</a:t>
            </a:r>
            <a:endParaRPr lang="en-US" dirty="0"/>
          </a:p>
        </p:txBody>
      </p:sp>
      <p:pic>
        <p:nvPicPr>
          <p:cNvPr id="10" name="Picture 9" descr="Market Segment Icons_lightgrey_Agric.png"/>
          <p:cNvPicPr>
            <a:picLocks noChangeAspect="1"/>
          </p:cNvPicPr>
          <p:nvPr userDrawn="1"/>
        </p:nvPicPr>
        <p:blipFill>
          <a:blip r:embed="rId4"/>
          <a:stretch>
            <a:fillRect/>
          </a:stretch>
        </p:blipFill>
        <p:spPr>
          <a:xfrm>
            <a:off x="4809449" y="3146961"/>
            <a:ext cx="2355495" cy="2944368"/>
          </a:xfrm>
          <a:prstGeom prst="rect">
            <a:avLst/>
          </a:prstGeom>
        </p:spPr>
      </p:pic>
    </p:spTree>
    <p:extLst/>
  </p:cSld>
  <p:clrMapOvr>
    <a:masterClrMapping/>
  </p:clrMapOvr>
  <p:transition spd="med">
    <p:wipe dir="r"/>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transition spd="med">
    <p:wipe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7019"/>
            <a:ext cx="8229600" cy="1140620"/>
          </a:xfrm>
          <a:prstGeom prst="rect">
            <a:avLst/>
          </a:prstGeom>
        </p:spPr>
        <p:txBody>
          <a:bodyPr vert="horz" lIns="45720" tIns="22860" rIns="45720" bIns="22860" rtlCol="0" anchor="ctr">
            <a:normAutofit/>
          </a:bodyPr>
          <a:lstStyle/>
          <a:p>
            <a:r>
              <a:rPr lang="en-US" dirty="0"/>
              <a:t>Header Text Goes Here</a:t>
            </a:r>
          </a:p>
        </p:txBody>
      </p:sp>
      <p:sp>
        <p:nvSpPr>
          <p:cNvPr id="5" name="Footer Placeholder 2"/>
          <p:cNvSpPr>
            <a:spLocks noGrp="1"/>
          </p:cNvSpPr>
          <p:nvPr>
            <p:ph type="ftr" sz="quarter" idx="3"/>
          </p:nvPr>
        </p:nvSpPr>
        <p:spPr>
          <a:xfrm>
            <a:off x="2127380" y="6543385"/>
            <a:ext cx="4889241" cy="240160"/>
          </a:xfrm>
          <a:prstGeom prst="rect">
            <a:avLst/>
          </a:prstGeom>
        </p:spPr>
        <p:txBody>
          <a:bodyPr vert="horz" lIns="45720" tIns="22860" rIns="45720" bIns="22860" rtlCol="0" anchor="ctr"/>
          <a:lstStyle>
            <a:lvl1pPr algn="ctr">
              <a:defRPr sz="900" b="1">
                <a:solidFill>
                  <a:schemeClr val="tx1">
                    <a:lumMod val="75000"/>
                    <a:lumOff val="25000"/>
                  </a:schemeClr>
                </a:solidFill>
              </a:defRPr>
            </a:lvl1pPr>
          </a:lstStyle>
          <a:p>
            <a:r>
              <a:rPr lang="en-US" dirty="0">
                <a:solidFill>
                  <a:prstClr val="black">
                    <a:lumMod val="75000"/>
                    <a:lumOff val="25000"/>
                  </a:prstClr>
                </a:solidFill>
              </a:rPr>
              <a:t>For Research Use Only. Not for use in diagnostic procedures.</a:t>
            </a:r>
          </a:p>
        </p:txBody>
      </p:sp>
      <p:sp>
        <p:nvSpPr>
          <p:cNvPr id="4" name="Text Placeholder 3"/>
          <p:cNvSpPr>
            <a:spLocks noGrp="1"/>
          </p:cNvSpPr>
          <p:nvPr>
            <p:ph type="body" sz="quarter" idx="10"/>
          </p:nvPr>
        </p:nvSpPr>
        <p:spPr>
          <a:xfrm>
            <a:off x="457200" y="5934075"/>
            <a:ext cx="8229600" cy="247650"/>
          </a:xfrm>
        </p:spPr>
        <p:txBody>
          <a:bodyPr anchor="b">
            <a:noAutofit/>
          </a:bodyPr>
          <a:lstStyle>
            <a:lvl1pPr marL="0" indent="0">
              <a:buNone/>
              <a:defRPr sz="700">
                <a:latin typeface="+mn-lt"/>
              </a:defRPr>
            </a:lvl1pPr>
            <a:lvl2pPr marL="284151" indent="0">
              <a:buNone/>
              <a:defRPr/>
            </a:lvl2pPr>
            <a:lvl3pPr marL="630210" indent="0">
              <a:buNone/>
              <a:defRPr/>
            </a:lvl3pPr>
            <a:lvl4pPr marL="914360" indent="0">
              <a:buNone/>
              <a:defRPr/>
            </a:lvl4pPr>
            <a:lvl5pPr marL="1198511" indent="0">
              <a:buNone/>
              <a:defRPr/>
            </a:lvl5pPr>
          </a:lstStyle>
          <a:p>
            <a:pPr lvl="0"/>
            <a:r>
              <a:rPr lang="en-US" dirty="0"/>
              <a:t>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6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600200"/>
            <a:ext cx="3992504" cy="4282566"/>
          </a:xfrm>
        </p:spPr>
        <p:txBody>
          <a:bodyPr/>
          <a:lstStyle>
            <a:lvl1pPr>
              <a:defRPr sz="20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hasCustomPrompt="1"/>
          </p:nvPr>
        </p:nvSpPr>
        <p:spPr>
          <a:xfrm>
            <a:off x="4694296" y="1600200"/>
            <a:ext cx="3992504" cy="4282566"/>
          </a:xfrm>
        </p:spPr>
        <p:txBody>
          <a:bodyPr/>
          <a:lstStyle>
            <a:lvl1pPr>
              <a:defRPr sz="20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457200" y="277019"/>
            <a:ext cx="8229600" cy="1140620"/>
          </a:xfrm>
          <a:prstGeom prst="rect">
            <a:avLst/>
          </a:prstGeom>
        </p:spPr>
        <p:txBody>
          <a:bodyPr vert="horz" lIns="45720" tIns="22860" rIns="45720" bIns="22860" rtlCol="0" anchor="ctr">
            <a:normAutofit/>
          </a:bodyPr>
          <a:lstStyle/>
          <a:p>
            <a:r>
              <a:rPr lang="en-US" dirty="0"/>
              <a:t>Header Text Goes Here</a:t>
            </a:r>
          </a:p>
        </p:txBody>
      </p:sp>
      <p:sp>
        <p:nvSpPr>
          <p:cNvPr id="7" name="Footer Placeholder 2"/>
          <p:cNvSpPr>
            <a:spLocks noGrp="1"/>
          </p:cNvSpPr>
          <p:nvPr>
            <p:ph type="ftr" sz="quarter" idx="3"/>
          </p:nvPr>
        </p:nvSpPr>
        <p:spPr>
          <a:xfrm>
            <a:off x="2127380" y="6543385"/>
            <a:ext cx="4889241" cy="240160"/>
          </a:xfrm>
          <a:prstGeom prst="rect">
            <a:avLst/>
          </a:prstGeom>
        </p:spPr>
        <p:txBody>
          <a:bodyPr vert="horz" lIns="45720" tIns="22860" rIns="45720" bIns="22860" rtlCol="0" anchor="ctr"/>
          <a:lstStyle>
            <a:lvl1pPr algn="ctr">
              <a:defRPr sz="900" b="1">
                <a:solidFill>
                  <a:schemeClr val="tx1">
                    <a:lumMod val="75000"/>
                    <a:lumOff val="25000"/>
                  </a:schemeClr>
                </a:solidFill>
              </a:defRPr>
            </a:lvl1pPr>
          </a:lstStyle>
          <a:p>
            <a:r>
              <a:rPr lang="en-US" dirty="0">
                <a:solidFill>
                  <a:prstClr val="black">
                    <a:lumMod val="75000"/>
                    <a:lumOff val="25000"/>
                  </a:prstClr>
                </a:solidFill>
              </a:rPr>
              <a:t>For Research Use Only. Not for use in diagnostic procedures.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5914">
          <p15:clr>
            <a:srgbClr val="FBAE40"/>
          </p15:clr>
        </p15:guide>
        <p15:guide id="2" pos="560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
        <p:nvSpPr>
          <p:cNvPr id="4" name="Content Placeholder 3"/>
          <p:cNvSpPr>
            <a:spLocks noGrp="1"/>
          </p:cNvSpPr>
          <p:nvPr>
            <p:ph sz="quarter" idx="10"/>
          </p:nvPr>
        </p:nvSpPr>
        <p:spPr>
          <a:xfrm>
            <a:off x="327025" y="1398588"/>
            <a:ext cx="8477250" cy="4541837"/>
          </a:xfrm>
        </p:spPr>
        <p:txBody>
          <a:bodyPr/>
          <a:lstStyle>
            <a:lvl1pPr>
              <a:defRPr sz="2200" kern="600">
                <a:latin typeface="+mj-lt"/>
              </a:defRPr>
            </a:lvl1pPr>
            <a:lvl2pPr marL="571500" indent="-228600">
              <a:tabLst/>
              <a:defRPr sz="2000" kern="600">
                <a:latin typeface="+mj-lt"/>
              </a:defRPr>
            </a:lvl2pPr>
            <a:lvl3pPr marL="800100" indent="-228600">
              <a:tabLst/>
              <a:defRPr kern="600">
                <a:latin typeface="+mj-lt"/>
              </a:defRPr>
            </a:lvl3pPr>
            <a:lvl4pPr marL="1028700" indent="-228600">
              <a:tabLst/>
              <a:defRPr kern="600">
                <a:latin typeface="+mj-lt"/>
              </a:defRPr>
            </a:lvl4pPr>
            <a:lvl5pPr marL="1257300" indent="-228600">
              <a:tabLst/>
              <a:defRPr kern="6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transition spd="med">
    <p:wipe dir="r"/>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and Content - No Divider -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334" y="365126"/>
            <a:ext cx="7886700" cy="1325563"/>
          </a:xfrm>
        </p:spPr>
        <p:txBody>
          <a:bodyPr/>
          <a:lstStyle>
            <a:lvl1pPr>
              <a:defRPr b="1" i="0" baseline="0">
                <a:latin typeface="Arial" charset="0"/>
                <a:ea typeface="Arial" charset="0"/>
                <a:cs typeface="Arial" charset="0"/>
              </a:defRPr>
            </a:lvl1pPr>
          </a:lstStyle>
          <a:p>
            <a:r>
              <a:rPr lang="en-US" dirty="0"/>
              <a:t>Slide Title Without Divider</a:t>
            </a:r>
          </a:p>
        </p:txBody>
      </p:sp>
      <p:sp>
        <p:nvSpPr>
          <p:cNvPr id="3" name="Content Placeholder 2"/>
          <p:cNvSpPr>
            <a:spLocks noGrp="1"/>
          </p:cNvSpPr>
          <p:nvPr>
            <p:ph idx="1"/>
          </p:nvPr>
        </p:nvSpPr>
        <p:spPr>
          <a:xfrm>
            <a:off x="538814" y="1825625"/>
            <a:ext cx="7886700" cy="4351338"/>
          </a:xfr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0"/>
          </p:nvPr>
        </p:nvSpPr>
        <p:spPr>
          <a:xfrm>
            <a:off x="2679192" y="6364224"/>
            <a:ext cx="3785615" cy="228600"/>
          </a:xfrm>
          <a:prstGeom prst="rect">
            <a:avLst/>
          </a:prstGeom>
        </p:spPr>
        <p:txBody>
          <a:bodyPr/>
          <a:lstStyle/>
          <a:p>
            <a:r>
              <a:rPr lang="en-US">
                <a:solidFill>
                  <a:prstClr val="black"/>
                </a:solidFill>
              </a:rPr>
              <a:t>For Research Use Only.  Not for use in diagnostic procedures.</a:t>
            </a:r>
            <a:endParaRPr lang="en-US" dirty="0">
              <a:solidFill>
                <a:prstClr val="black"/>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_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0"/>
          </p:nvPr>
        </p:nvSpPr>
        <p:spPr>
          <a:xfrm>
            <a:off x="2679192" y="6364224"/>
            <a:ext cx="3785615" cy="228600"/>
          </a:xfrm>
          <a:prstGeom prst="rect">
            <a:avLst/>
          </a:prstGeom>
        </p:spPr>
        <p:txBody>
          <a:bodyPr/>
          <a:lstStyle/>
          <a:p>
            <a:r>
              <a:rPr lang="en-US">
                <a:solidFill>
                  <a:prstClr val="black"/>
                </a:solidFill>
              </a:rPr>
              <a:t>For Research Use Only.  Not for use in diagnostic procedures.</a:t>
            </a:r>
            <a:endParaRPr lang="en-US" dirty="0">
              <a:solidFill>
                <a:prstClr val="black"/>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3402173083"/>
      </p:ext>
    </p:extLst>
  </p:cSld>
  <p:clrMapOvr>
    <a:masterClrMapping/>
  </p:clrMapOvr>
  <p:transition spd="med">
    <p:wipe dir="r"/>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Section-Header_W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1" y="1846742"/>
            <a:ext cx="9144001" cy="455153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3_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0"/>
          </p:nvPr>
        </p:nvSpPr>
        <p:spPr>
          <a:xfrm>
            <a:off x="2679192" y="6364224"/>
            <a:ext cx="3785615" cy="228600"/>
          </a:xfrm>
          <a:prstGeom prst="rect">
            <a:avLst/>
          </a:prstGeom>
        </p:spPr>
        <p:txBody>
          <a:bodyPr/>
          <a:lstStyle/>
          <a:p>
            <a:r>
              <a:rPr lang="en-US" smtClean="0">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pos="2880">
          <p15:clr>
            <a:srgbClr val="FBAE40"/>
          </p15:clr>
        </p15:guide>
        <p15:guide id="2" pos="2952">
          <p15:clr>
            <a:srgbClr val="FBAE40"/>
          </p15:clr>
        </p15:guide>
        <p15:guide id="3" pos="280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bwMode="auto">
          <a:xfrm>
            <a:off x="271463"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4" name="TextBox 3"/>
          <p:cNvSpPr txBox="1"/>
          <p:nvPr userDrawn="1"/>
        </p:nvSpPr>
        <p:spPr>
          <a:xfrm>
            <a:off x="1852396" y="6520802"/>
            <a:ext cx="5439208" cy="246221"/>
          </a:xfrm>
          <a:prstGeom prst="rect">
            <a:avLst/>
          </a:prstGeom>
          <a:noFill/>
        </p:spPr>
        <p:txBody>
          <a:bodyPr wrap="square" rtlCol="0" anchor="ctr">
            <a:spAutoFit/>
          </a:bodyPr>
          <a:lstStyle/>
          <a:p>
            <a:pPr algn="ctr"/>
            <a:r>
              <a:rPr lang="en-US" sz="1000" dirty="0" smtClean="0">
                <a:solidFill>
                  <a:srgbClr val="E68422"/>
                </a:solidFill>
              </a:rPr>
              <a:t>For Research Use Only</a:t>
            </a:r>
            <a:r>
              <a:rPr lang="en-US" sz="1000" smtClean="0">
                <a:solidFill>
                  <a:srgbClr val="E68422"/>
                </a:solidFill>
              </a:rPr>
              <a:t>. </a:t>
            </a:r>
            <a:r>
              <a:rPr lang="en-US" sz="1000" dirty="0" smtClean="0">
                <a:solidFill>
                  <a:srgbClr val="E68422"/>
                </a:solidFill>
              </a:rPr>
              <a:t>Not for use in diagnostic procedures.</a:t>
            </a:r>
            <a:endParaRPr lang="en-US" sz="1000" dirty="0">
              <a:solidFill>
                <a:srgbClr val="E68422"/>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wo Content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27025" y="1398587"/>
            <a:ext cx="4114800" cy="4544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3"/>
          <p:cNvSpPr>
            <a:spLocks noGrp="1"/>
          </p:cNvSpPr>
          <p:nvPr>
            <p:ph sz="quarter" idx="11"/>
          </p:nvPr>
        </p:nvSpPr>
        <p:spPr>
          <a:xfrm>
            <a:off x="4689475" y="1398587"/>
            <a:ext cx="4114800" cy="4544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
        <p:nvSpPr>
          <p:cNvPr id="2" name="Footer Placeholder 1"/>
          <p:cNvSpPr>
            <a:spLocks noGrp="1"/>
          </p:cNvSpPr>
          <p:nvPr>
            <p:ph type="ftr" sz="quarter" idx="12"/>
          </p:nvPr>
        </p:nvSpPr>
        <p:spPr>
          <a:xfrm>
            <a:off x="2679193" y="6364224"/>
            <a:ext cx="3785615" cy="228600"/>
          </a:xfrm>
          <a:prstGeom prst="rect">
            <a:avLst/>
          </a:prstGeom>
        </p:spPr>
        <p:txBody>
          <a:bodyPr/>
          <a:lstStyle/>
          <a:p>
            <a:r>
              <a:rPr lang="en-US" dirty="0" smtClean="0">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
        <p:nvSpPr>
          <p:cNvPr id="2" name="Footer Placeholder 1"/>
          <p:cNvSpPr>
            <a:spLocks noGrp="1"/>
          </p:cNvSpPr>
          <p:nvPr>
            <p:ph type="ftr" sz="quarter" idx="10"/>
          </p:nvPr>
        </p:nvSpPr>
        <p:spPr>
          <a:xfrm>
            <a:off x="2679193" y="6364224"/>
            <a:ext cx="3785615" cy="228600"/>
          </a:xfrm>
          <a:prstGeom prst="rect">
            <a:avLst/>
          </a:prstGeom>
        </p:spPr>
        <p:txBody>
          <a:bodyPr/>
          <a:lstStyle/>
          <a:p>
            <a:r>
              <a:rPr lang="en-US" dirty="0" smtClean="0">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1_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
        <p:nvSpPr>
          <p:cNvPr id="2" name="Footer Placeholder 1"/>
          <p:cNvSpPr>
            <a:spLocks noGrp="1"/>
          </p:cNvSpPr>
          <p:nvPr>
            <p:ph type="ftr" sz="quarter" idx="10"/>
          </p:nvPr>
        </p:nvSpPr>
        <p:spPr>
          <a:xfrm>
            <a:off x="2679193" y="6364224"/>
            <a:ext cx="3785615" cy="228600"/>
          </a:xfrm>
          <a:prstGeom prst="rect">
            <a:avLst/>
          </a:prstGeom>
        </p:spPr>
        <p:txBody>
          <a:bodyPr/>
          <a:lstStyle/>
          <a:p>
            <a:r>
              <a:rPr lang="en-US" dirty="0" smtClean="0">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cSld name="3_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
        <p:nvSpPr>
          <p:cNvPr id="2" name="Footer Placeholder 1"/>
          <p:cNvSpPr>
            <a:spLocks noGrp="1"/>
          </p:cNvSpPr>
          <p:nvPr>
            <p:ph type="ftr" sz="quarter" idx="10"/>
          </p:nvPr>
        </p:nvSpPr>
        <p:spPr>
          <a:xfrm>
            <a:off x="2679193" y="6364224"/>
            <a:ext cx="3785615" cy="228600"/>
          </a:xfrm>
          <a:prstGeom prst="rect">
            <a:avLst/>
          </a:prstGeom>
        </p:spPr>
        <p:txBody>
          <a:bodyPr/>
          <a:lstStyle/>
          <a:p>
            <a:r>
              <a:rPr lang="en-US" dirty="0" smtClean="0">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15" name="Picture 3" descr="ILLUMINA_LOGO_RGB_new"/>
          <p:cNvPicPr>
            <a:picLocks noChangeAspect="1" noChangeArrowheads="1"/>
          </p:cNvPicPr>
          <p:nvPr userDrawn="1"/>
        </p:nvPicPr>
        <p:blipFill>
          <a:blip r:embed="rId3" cstate="print"/>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prstClr val="black"/>
                </a:solidFill>
              </a:rPr>
              <a:t>© 2013 Illumina, Inc. All rights reserved.</a:t>
            </a:r>
          </a:p>
          <a:p>
            <a:r>
              <a:rPr lang="en-US" sz="600" dirty="0" smtClean="0">
                <a:solidFill>
                  <a:prstClr val="black"/>
                </a:solidFill>
              </a:rPr>
              <a:t>Illumina, </a:t>
            </a:r>
            <a:r>
              <a:rPr lang="en-US" sz="600" dirty="0" err="1" smtClean="0">
                <a:solidFill>
                  <a:prstClr val="black"/>
                </a:solidFill>
              </a:rPr>
              <a:t>IlluminaDx</a:t>
            </a:r>
            <a:r>
              <a:rPr lang="en-US" sz="600" dirty="0" smtClean="0">
                <a:solidFill>
                  <a:prstClr val="black"/>
                </a:solidFill>
              </a:rPr>
              <a:t>, </a:t>
            </a:r>
            <a:r>
              <a:rPr lang="en-US" sz="600" dirty="0" err="1" smtClean="0">
                <a:solidFill>
                  <a:prstClr val="black"/>
                </a:solidFill>
              </a:rPr>
              <a:t>BaseSpace</a:t>
            </a:r>
            <a:r>
              <a:rPr lang="en-US" sz="600" dirty="0" smtClean="0">
                <a:solidFill>
                  <a:prstClr val="black"/>
                </a:solidFill>
              </a:rPr>
              <a:t>, </a:t>
            </a:r>
            <a:r>
              <a:rPr lang="en-US" sz="600" dirty="0" err="1" smtClean="0">
                <a:solidFill>
                  <a:prstClr val="black"/>
                </a:solidFill>
              </a:rPr>
              <a:t>BeadArray</a:t>
            </a:r>
            <a:r>
              <a:rPr lang="en-US" sz="600" dirty="0" smtClean="0">
                <a:solidFill>
                  <a:prstClr val="black"/>
                </a:solidFill>
              </a:rPr>
              <a:t>, </a:t>
            </a:r>
            <a:r>
              <a:rPr lang="en-US" sz="600" dirty="0" err="1" smtClean="0">
                <a:solidFill>
                  <a:prstClr val="black"/>
                </a:solidFill>
              </a:rPr>
              <a:t>BeadXpress</a:t>
            </a:r>
            <a:r>
              <a:rPr lang="en-US" sz="600" dirty="0" smtClean="0">
                <a:solidFill>
                  <a:prstClr val="black"/>
                </a:solidFill>
              </a:rPr>
              <a:t>, </a:t>
            </a:r>
            <a:r>
              <a:rPr lang="en-US" sz="600" dirty="0" err="1" smtClean="0">
                <a:solidFill>
                  <a:prstClr val="black"/>
                </a:solidFill>
              </a:rPr>
              <a:t>cBot</a:t>
            </a:r>
            <a:r>
              <a:rPr lang="en-US" sz="600" dirty="0" smtClean="0">
                <a:solidFill>
                  <a:prstClr val="black"/>
                </a:solidFill>
              </a:rPr>
              <a:t>, </a:t>
            </a:r>
            <a:r>
              <a:rPr lang="en-US" sz="600" dirty="0" err="1" smtClean="0">
                <a:solidFill>
                  <a:prstClr val="black"/>
                </a:solidFill>
              </a:rPr>
              <a:t>CSPro</a:t>
            </a:r>
            <a:r>
              <a:rPr lang="en-US" sz="600" dirty="0" smtClean="0">
                <a:solidFill>
                  <a:prstClr val="black"/>
                </a:solidFill>
              </a:rPr>
              <a:t>, DASL, </a:t>
            </a:r>
            <a:r>
              <a:rPr lang="en-US" sz="600" dirty="0" err="1" smtClean="0">
                <a:solidFill>
                  <a:prstClr val="black"/>
                </a:solidFill>
              </a:rPr>
              <a:t>DesignStudio</a:t>
            </a:r>
            <a:r>
              <a:rPr lang="en-US" sz="600" dirty="0" smtClean="0">
                <a:solidFill>
                  <a:prstClr val="black"/>
                </a:solidFill>
              </a:rPr>
              <a:t>, Eco, </a:t>
            </a:r>
            <a:r>
              <a:rPr lang="en-US" sz="600" dirty="0" err="1" smtClean="0">
                <a:solidFill>
                  <a:prstClr val="black"/>
                </a:solidFill>
              </a:rPr>
              <a:t>GAIIx</a:t>
            </a:r>
            <a:r>
              <a:rPr lang="en-US" sz="600" dirty="0" smtClean="0">
                <a:solidFill>
                  <a:prstClr val="black"/>
                </a:solidFill>
              </a:rPr>
              <a:t>, Genetic Energy, Genome Analyzer, </a:t>
            </a:r>
            <a:r>
              <a:rPr lang="en-US" sz="600" dirty="0" err="1" smtClean="0">
                <a:solidFill>
                  <a:prstClr val="black"/>
                </a:solidFill>
              </a:rPr>
              <a:t>GenomeStudio</a:t>
            </a:r>
            <a:r>
              <a:rPr lang="en-US" sz="600" dirty="0" smtClean="0">
                <a:solidFill>
                  <a:prstClr val="black"/>
                </a:solidFill>
              </a:rPr>
              <a:t>, </a:t>
            </a:r>
            <a:r>
              <a:rPr lang="en-US" sz="600" dirty="0" err="1" smtClean="0">
                <a:solidFill>
                  <a:prstClr val="black"/>
                </a:solidFill>
              </a:rPr>
              <a:t>GoldenGate</a:t>
            </a:r>
            <a:r>
              <a:rPr lang="en-US" sz="600" dirty="0" smtClean="0">
                <a:solidFill>
                  <a:prstClr val="black"/>
                </a:solidFill>
              </a:rPr>
              <a:t>, </a:t>
            </a:r>
            <a:r>
              <a:rPr lang="en-US" sz="600" dirty="0" err="1" smtClean="0">
                <a:solidFill>
                  <a:prstClr val="black"/>
                </a:solidFill>
              </a:rPr>
              <a:t>HiScan</a:t>
            </a:r>
            <a:r>
              <a:rPr lang="en-US" sz="600" dirty="0" smtClean="0">
                <a:solidFill>
                  <a:prstClr val="black"/>
                </a:solidFill>
              </a:rPr>
              <a:t>, </a:t>
            </a:r>
            <a:r>
              <a:rPr lang="en-US" sz="600" dirty="0" err="1" smtClean="0">
                <a:solidFill>
                  <a:prstClr val="black"/>
                </a:solidFill>
              </a:rPr>
              <a:t>HiSeq</a:t>
            </a:r>
            <a:r>
              <a:rPr lang="en-US" sz="600" dirty="0" smtClean="0">
                <a:solidFill>
                  <a:prstClr val="black"/>
                </a:solidFill>
              </a:rPr>
              <a:t>, </a:t>
            </a:r>
            <a:r>
              <a:rPr lang="en-US" sz="600" dirty="0" err="1" smtClean="0">
                <a:solidFill>
                  <a:prstClr val="black"/>
                </a:solidFill>
              </a:rPr>
              <a:t>Infinium</a:t>
            </a:r>
            <a:r>
              <a:rPr lang="en-US" sz="600" dirty="0" smtClean="0">
                <a:solidFill>
                  <a:prstClr val="black"/>
                </a:solidFill>
              </a:rPr>
              <a:t>, </a:t>
            </a:r>
            <a:r>
              <a:rPr lang="en-US" sz="600" dirty="0" err="1" smtClean="0">
                <a:solidFill>
                  <a:prstClr val="black"/>
                </a:solidFill>
              </a:rPr>
              <a:t>iSelect</a:t>
            </a:r>
            <a:r>
              <a:rPr lang="en-US" sz="600" dirty="0" smtClean="0">
                <a:solidFill>
                  <a:prstClr val="black"/>
                </a:solidFill>
              </a:rPr>
              <a:t>, </a:t>
            </a:r>
            <a:r>
              <a:rPr lang="en-US" sz="600" dirty="0" err="1" smtClean="0">
                <a:solidFill>
                  <a:prstClr val="black"/>
                </a:solidFill>
              </a:rPr>
              <a:t>MiSeq</a:t>
            </a:r>
            <a:r>
              <a:rPr lang="en-US" sz="600" dirty="0" smtClean="0">
                <a:solidFill>
                  <a:prstClr val="black"/>
                </a:solidFill>
              </a:rPr>
              <a:t>, </a:t>
            </a:r>
            <a:r>
              <a:rPr lang="en-US" sz="600" dirty="0" err="1" smtClean="0">
                <a:solidFill>
                  <a:prstClr val="black"/>
                </a:solidFill>
              </a:rPr>
              <a:t>Nextera</a:t>
            </a:r>
            <a:r>
              <a:rPr lang="en-US" sz="600" dirty="0" smtClean="0">
                <a:solidFill>
                  <a:prstClr val="black"/>
                </a:solidFill>
              </a:rPr>
              <a:t>, </a:t>
            </a:r>
            <a:r>
              <a:rPr lang="en-US" sz="600" dirty="0" err="1" smtClean="0">
                <a:solidFill>
                  <a:prstClr val="black"/>
                </a:solidFill>
              </a:rPr>
              <a:t>NuPCR</a:t>
            </a:r>
            <a:r>
              <a:rPr lang="en-US" sz="600" dirty="0" smtClean="0">
                <a:solidFill>
                  <a:prstClr val="black"/>
                </a:solidFill>
              </a:rPr>
              <a:t>, </a:t>
            </a:r>
            <a:r>
              <a:rPr lang="en-US" sz="600" dirty="0" err="1" smtClean="0">
                <a:solidFill>
                  <a:prstClr val="black"/>
                </a:solidFill>
              </a:rPr>
              <a:t>SeqMonitor</a:t>
            </a:r>
            <a:r>
              <a:rPr lang="en-US" sz="600" dirty="0" smtClean="0">
                <a:solidFill>
                  <a:prstClr val="black"/>
                </a:solidFill>
              </a:rPr>
              <a:t>, </a:t>
            </a:r>
            <a:r>
              <a:rPr lang="en-US" sz="600" dirty="0" err="1" smtClean="0">
                <a:solidFill>
                  <a:prstClr val="black"/>
                </a:solidFill>
              </a:rPr>
              <a:t>Solexa</a:t>
            </a:r>
            <a:r>
              <a:rPr lang="en-US" sz="600" dirty="0" smtClean="0">
                <a:solidFill>
                  <a:prstClr val="black"/>
                </a:solidFill>
              </a:rPr>
              <a:t>, </a:t>
            </a:r>
            <a:r>
              <a:rPr lang="en-US" sz="600" dirty="0" err="1" smtClean="0">
                <a:solidFill>
                  <a:prstClr val="black"/>
                </a:solidFill>
              </a:rPr>
              <a:t>TruSeq</a:t>
            </a:r>
            <a:r>
              <a:rPr lang="en-US" sz="600" dirty="0" smtClean="0">
                <a:solidFill>
                  <a:prstClr val="black"/>
                </a:solidFill>
              </a:rPr>
              <a:t>, </a:t>
            </a:r>
            <a:r>
              <a:rPr lang="en-US" sz="600" dirty="0" err="1" smtClean="0">
                <a:solidFill>
                  <a:prstClr val="black"/>
                </a:solidFill>
              </a:rPr>
              <a:t>TruSight</a:t>
            </a:r>
            <a:r>
              <a:rPr lang="en-US" sz="600" dirty="0" smtClean="0">
                <a:solidFill>
                  <a:prstClr val="black"/>
                </a:solidFill>
              </a:rPr>
              <a:t>, </a:t>
            </a:r>
            <a:r>
              <a:rPr lang="en-US" sz="600" dirty="0" err="1" smtClean="0">
                <a:solidFill>
                  <a:prstClr val="black"/>
                </a:solidFill>
              </a:rPr>
              <a:t>VeraCode</a:t>
            </a:r>
            <a:r>
              <a:rPr lang="en-US" sz="600" dirty="0" smtClean="0">
                <a:solidFill>
                  <a:prstClr val="black"/>
                </a:solidFill>
              </a:rPr>
              <a:t>, the pumpkin orange color, and the Genetic Energy streaming bases design are trademarks or registered trademarks of Illumina, Inc. All other brands and names contained herein are the property of their respective owners.   </a:t>
            </a:r>
          </a:p>
        </p:txBody>
      </p:sp>
      <p:pic>
        <p:nvPicPr>
          <p:cNvPr id="2"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6288"/>
          <a:stretch/>
        </p:blipFill>
        <p:spPr bwMode="auto">
          <a:xfrm>
            <a:off x="0" y="0"/>
            <a:ext cx="9143999" cy="6101224"/>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ectangle 10"/>
          <p:cNvSpPr>
            <a:spLocks noGrp="1" noChangeArrowheads="1"/>
          </p:cNvSpPr>
          <p:nvPr>
            <p:ph type="ctrTitle" hasCustomPrompt="1"/>
          </p:nvPr>
        </p:nvSpPr>
        <p:spPr>
          <a:xfrm>
            <a:off x="1176255" y="341040"/>
            <a:ext cx="6791490" cy="1195490"/>
          </a:xfrm>
          <a:prstGeom prst="rect">
            <a:avLst/>
          </a:prstGeom>
        </p:spPr>
        <p:txBody>
          <a:bodyPr/>
          <a:lstStyle>
            <a:lvl1pPr algn="ct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1175658" y="1609289"/>
            <a:ext cx="6792685" cy="1060450"/>
          </a:xfrm>
        </p:spPr>
        <p:txBody>
          <a:bodyPr/>
          <a:lstStyle>
            <a:lvl1pPr marL="0" indent="0" algn="ctr">
              <a:spcBef>
                <a:spcPct val="0"/>
              </a:spcBef>
              <a:buFontTx/>
              <a:buNone/>
              <a:defRPr/>
            </a:lvl1pPr>
          </a:lstStyle>
          <a:p>
            <a:r>
              <a:rPr lang="fr-FR" smtClean="0"/>
              <a:t>Click to edit Master subtitle style</a:t>
            </a:r>
            <a:endParaRPr lang="en-US" dirty="0"/>
          </a:p>
        </p:txBody>
      </p:sp>
      <p:sp>
        <p:nvSpPr>
          <p:cNvPr id="8" name="Text Box 3"/>
          <p:cNvSpPr txBox="1">
            <a:spLocks noChangeArrowheads="1"/>
          </p:cNvSpPr>
          <p:nvPr userDrawn="1"/>
        </p:nvSpPr>
        <p:spPr bwMode="auto">
          <a:xfrm>
            <a:off x="0" y="5848305"/>
            <a:ext cx="91440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prstClr val="black"/>
                </a:solidFill>
                <a:cs typeface="Arial" charset="0"/>
              </a:rPr>
              <a:t> </a:t>
            </a:r>
            <a:r>
              <a:rPr lang="en-US" sz="1000" b="1" dirty="0" smtClean="0">
                <a:solidFill>
                  <a:srgbClr val="616161"/>
                </a:solidFill>
                <a:cs typeface="Arial" charset="0"/>
              </a:rPr>
              <a:t>COMPANY CONFIDENTIAL – DO NOT DISTRIBUTE</a:t>
            </a:r>
            <a:endParaRPr lang="en-US" sz="1000" b="1" dirty="0" smtClean="0">
              <a:solidFill>
                <a:prstClr val="black"/>
              </a:solidFill>
              <a:latin typeface="Arial" pitchFamily="34" charset="0"/>
            </a:endParaRPr>
          </a:p>
        </p:txBody>
      </p:sp>
    </p:spTree>
    <p:extLst/>
  </p:cSld>
  <p:clrMapOvr>
    <a:masterClrMapping/>
  </p:clrMapOvr>
  <p:transition spd="med">
    <p:wipe dir="r"/>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cSld>
  <p:clrMapOvr>
    <a:masterClrMapping/>
  </p:clrMapOvr>
  <p:transition spd="med">
    <p:wipe dir="r"/>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
        <p:nvSpPr>
          <p:cNvPr id="7" name="Content Placeholder 2"/>
          <p:cNvSpPr>
            <a:spLocks noGrp="1"/>
          </p:cNvSpPr>
          <p:nvPr>
            <p:ph idx="10"/>
          </p:nvPr>
        </p:nvSpPr>
        <p:spPr>
          <a:xfrm>
            <a:off x="4629912" y="1435608"/>
            <a:ext cx="4085463" cy="4882896"/>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dirty="0"/>
          </a:p>
        </p:txBody>
      </p:sp>
    </p:spTree>
    <p:extLst/>
  </p:cSld>
  <p:clrMapOvr>
    <a:masterClrMapping/>
  </p:clrMapOvr>
  <p:transition spd="med">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6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3402173083"/>
      </p:ext>
    </p:extLst>
  </p:cSld>
  <p:clrMapOvr>
    <a:masterClrMapping/>
  </p:clrMapOvr>
  <p:transition spd="med">
    <p:wipe dir="r"/>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cSld>
  <p:clrMapOvr>
    <a:masterClrMapping/>
  </p:clrMapOvr>
  <p:transition spd="med">
    <p:wipe dir="r"/>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02525"/>
            <a:ext cx="9143391" cy="5501080"/>
          </a:xfrm>
          <a:prstGeom prst="rect">
            <a:avLst/>
          </a:prstGeom>
        </p:spPr>
      </p:pic>
      <p:pic>
        <p:nvPicPr>
          <p:cNvPr id="6" name="Picture 8" descr="ILLUMINA_LOGO_RGB_new"/>
          <p:cNvPicPr>
            <a:picLocks noChangeAspect="1" noChangeArrowheads="1"/>
          </p:cNvPicPr>
          <p:nvPr userDrawn="1"/>
        </p:nvPicPr>
        <p:blipFill>
          <a:blip r:embed="rId3" cstate="print"/>
          <a:srcRect/>
          <a:stretch>
            <a:fillRect/>
          </a:stretch>
        </p:blipFill>
        <p:spPr bwMode="auto">
          <a:xfrm>
            <a:off x="7854950" y="6550025"/>
            <a:ext cx="914400" cy="207282"/>
          </a:xfrm>
          <a:prstGeom prst="rect">
            <a:avLst/>
          </a:prstGeom>
          <a:noFill/>
          <a:ln w="9525">
            <a:noFill/>
            <a:miter lim="800000"/>
            <a:headEnd/>
            <a:tailEnd/>
          </a:ln>
        </p:spPr>
      </p:pic>
      <p:sp>
        <p:nvSpPr>
          <p:cNvPr id="8" name="Rectangle 10"/>
          <p:cNvSpPr>
            <a:spLocks noGrp="1" noChangeArrowheads="1"/>
          </p:cNvSpPr>
          <p:nvPr>
            <p:ph type="ctrTitle" hasCustomPrompt="1"/>
          </p:nvPr>
        </p:nvSpPr>
        <p:spPr>
          <a:xfrm>
            <a:off x="469900" y="554038"/>
            <a:ext cx="8257241" cy="2330450"/>
          </a:xfrm>
        </p:spPr>
        <p:txBody>
          <a:bodyPr anchor="t"/>
          <a:lstStyle>
            <a:lvl1pPr algn="l">
              <a:defRPr sz="3200" b="0" baseline="0"/>
            </a:lvl1pPr>
          </a:lstStyle>
          <a:p>
            <a:r>
              <a:rPr lang="en-US" dirty="0" smtClean="0"/>
              <a:t>Click to edit section title</a:t>
            </a:r>
            <a:endParaRPr lang="en-US" dirty="0"/>
          </a:p>
        </p:txBody>
      </p:sp>
      <p:pic>
        <p:nvPicPr>
          <p:cNvPr id="10" name="Picture 9" descr="Market Segment Icons_lightgrey_Agric.png"/>
          <p:cNvPicPr>
            <a:picLocks noChangeAspect="1"/>
          </p:cNvPicPr>
          <p:nvPr userDrawn="1"/>
        </p:nvPicPr>
        <p:blipFill>
          <a:blip r:embed="rId4"/>
          <a:stretch>
            <a:fillRect/>
          </a:stretch>
        </p:blipFill>
        <p:spPr>
          <a:xfrm>
            <a:off x="4809449" y="3146961"/>
            <a:ext cx="2355495" cy="2944368"/>
          </a:xfrm>
          <a:prstGeom prst="rect">
            <a:avLst/>
          </a:prstGeom>
        </p:spPr>
      </p:pic>
    </p:spTree>
    <p:extLst/>
  </p:cSld>
  <p:clrMapOvr>
    <a:masterClrMapping/>
  </p:clrMapOvr>
  <p:transition spd="med">
    <p:wipe dir="r"/>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transition spd="med">
    <p:wipe dir="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7019"/>
            <a:ext cx="8229600" cy="1140620"/>
          </a:xfrm>
          <a:prstGeom prst="rect">
            <a:avLst/>
          </a:prstGeom>
        </p:spPr>
        <p:txBody>
          <a:bodyPr vert="horz" lIns="45720" tIns="22860" rIns="45720" bIns="22860" rtlCol="0" anchor="ctr">
            <a:normAutofit/>
          </a:bodyPr>
          <a:lstStyle/>
          <a:p>
            <a:r>
              <a:rPr lang="en-US" dirty="0"/>
              <a:t>Header Text Goes Here</a:t>
            </a:r>
          </a:p>
        </p:txBody>
      </p:sp>
      <p:sp>
        <p:nvSpPr>
          <p:cNvPr id="5" name="Footer Placeholder 2"/>
          <p:cNvSpPr>
            <a:spLocks noGrp="1"/>
          </p:cNvSpPr>
          <p:nvPr>
            <p:ph type="ftr" sz="quarter" idx="3"/>
          </p:nvPr>
        </p:nvSpPr>
        <p:spPr>
          <a:xfrm>
            <a:off x="2127380" y="6543385"/>
            <a:ext cx="4889241" cy="240160"/>
          </a:xfrm>
          <a:prstGeom prst="rect">
            <a:avLst/>
          </a:prstGeom>
        </p:spPr>
        <p:txBody>
          <a:bodyPr vert="horz" lIns="45720" tIns="22860" rIns="45720" bIns="22860" rtlCol="0" anchor="ctr"/>
          <a:lstStyle>
            <a:lvl1pPr algn="ctr">
              <a:defRPr sz="900" b="1">
                <a:solidFill>
                  <a:schemeClr val="tx1">
                    <a:lumMod val="75000"/>
                    <a:lumOff val="25000"/>
                  </a:schemeClr>
                </a:solidFill>
              </a:defRPr>
            </a:lvl1pPr>
          </a:lstStyle>
          <a:p>
            <a:r>
              <a:rPr lang="en-US" dirty="0">
                <a:solidFill>
                  <a:prstClr val="black">
                    <a:lumMod val="75000"/>
                    <a:lumOff val="25000"/>
                  </a:prstClr>
                </a:solidFill>
              </a:rPr>
              <a:t>For Research Use Only. Not for use in diagnostic procedures.</a:t>
            </a:r>
          </a:p>
        </p:txBody>
      </p:sp>
      <p:sp>
        <p:nvSpPr>
          <p:cNvPr id="4" name="Text Placeholder 3"/>
          <p:cNvSpPr>
            <a:spLocks noGrp="1"/>
          </p:cNvSpPr>
          <p:nvPr>
            <p:ph type="body" sz="quarter" idx="10"/>
          </p:nvPr>
        </p:nvSpPr>
        <p:spPr>
          <a:xfrm>
            <a:off x="457200" y="5934075"/>
            <a:ext cx="8229600" cy="247650"/>
          </a:xfrm>
        </p:spPr>
        <p:txBody>
          <a:bodyPr anchor="b">
            <a:noAutofit/>
          </a:bodyPr>
          <a:lstStyle>
            <a:lvl1pPr marL="0" indent="0">
              <a:buNone/>
              <a:defRPr sz="700">
                <a:latin typeface="+mn-lt"/>
              </a:defRPr>
            </a:lvl1pPr>
            <a:lvl2pPr marL="284151" indent="0">
              <a:buNone/>
              <a:defRPr/>
            </a:lvl2pPr>
            <a:lvl3pPr marL="630210" indent="0">
              <a:buNone/>
              <a:defRPr/>
            </a:lvl3pPr>
            <a:lvl4pPr marL="914360" indent="0">
              <a:buNone/>
              <a:defRPr/>
            </a:lvl4pPr>
            <a:lvl5pPr marL="1198511" indent="0">
              <a:buNone/>
              <a:defRPr/>
            </a:lvl5pPr>
          </a:lstStyle>
          <a:p>
            <a:pPr lvl="0"/>
            <a:r>
              <a:rPr lang="en-US" dirty="0"/>
              <a:t>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64">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600200"/>
            <a:ext cx="3992504" cy="4282566"/>
          </a:xfrm>
        </p:spPr>
        <p:txBody>
          <a:bodyPr/>
          <a:lstStyle>
            <a:lvl1pPr>
              <a:defRPr sz="20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hasCustomPrompt="1"/>
          </p:nvPr>
        </p:nvSpPr>
        <p:spPr>
          <a:xfrm>
            <a:off x="4694296" y="1600200"/>
            <a:ext cx="3992504" cy="4282566"/>
          </a:xfrm>
        </p:spPr>
        <p:txBody>
          <a:bodyPr/>
          <a:lstStyle>
            <a:lvl1pPr>
              <a:defRPr sz="20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457200" y="277019"/>
            <a:ext cx="8229600" cy="1140620"/>
          </a:xfrm>
          <a:prstGeom prst="rect">
            <a:avLst/>
          </a:prstGeom>
        </p:spPr>
        <p:txBody>
          <a:bodyPr vert="horz" lIns="45720" tIns="22860" rIns="45720" bIns="22860" rtlCol="0" anchor="ctr">
            <a:normAutofit/>
          </a:bodyPr>
          <a:lstStyle/>
          <a:p>
            <a:r>
              <a:rPr lang="en-US" dirty="0"/>
              <a:t>Header Text Goes Here</a:t>
            </a:r>
          </a:p>
        </p:txBody>
      </p:sp>
      <p:sp>
        <p:nvSpPr>
          <p:cNvPr id="7" name="Footer Placeholder 2"/>
          <p:cNvSpPr>
            <a:spLocks noGrp="1"/>
          </p:cNvSpPr>
          <p:nvPr>
            <p:ph type="ftr" sz="quarter" idx="3"/>
          </p:nvPr>
        </p:nvSpPr>
        <p:spPr>
          <a:xfrm>
            <a:off x="2127380" y="6543385"/>
            <a:ext cx="4889241" cy="240160"/>
          </a:xfrm>
          <a:prstGeom prst="rect">
            <a:avLst/>
          </a:prstGeom>
        </p:spPr>
        <p:txBody>
          <a:bodyPr vert="horz" lIns="45720" tIns="22860" rIns="45720" bIns="22860" rtlCol="0" anchor="ctr"/>
          <a:lstStyle>
            <a:lvl1pPr algn="ctr">
              <a:defRPr sz="900" b="1">
                <a:solidFill>
                  <a:schemeClr val="tx1">
                    <a:lumMod val="75000"/>
                    <a:lumOff val="25000"/>
                  </a:schemeClr>
                </a:solidFill>
              </a:defRPr>
            </a:lvl1pPr>
          </a:lstStyle>
          <a:p>
            <a:r>
              <a:rPr lang="en-US" dirty="0">
                <a:solidFill>
                  <a:prstClr val="black">
                    <a:lumMod val="75000"/>
                    <a:lumOff val="25000"/>
                  </a:prstClr>
                </a:solidFill>
              </a:rPr>
              <a:t>For Research Use Only. Not for use in diagnostic procedures.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5914">
          <p15:clr>
            <a:srgbClr val="FBAE40"/>
          </p15:clr>
        </p15:guide>
        <p15:guide id="2" pos="5606">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
        <p:nvSpPr>
          <p:cNvPr id="4" name="Content Placeholder 3"/>
          <p:cNvSpPr>
            <a:spLocks noGrp="1"/>
          </p:cNvSpPr>
          <p:nvPr>
            <p:ph sz="quarter" idx="10"/>
          </p:nvPr>
        </p:nvSpPr>
        <p:spPr>
          <a:xfrm>
            <a:off x="327025" y="1398588"/>
            <a:ext cx="8477250" cy="4541837"/>
          </a:xfrm>
        </p:spPr>
        <p:txBody>
          <a:bodyPr/>
          <a:lstStyle>
            <a:lvl1pPr>
              <a:defRPr sz="2200" kern="600">
                <a:latin typeface="+mj-lt"/>
              </a:defRPr>
            </a:lvl1pPr>
            <a:lvl2pPr marL="571500" indent="-228600">
              <a:tabLst/>
              <a:defRPr sz="2000" kern="600">
                <a:latin typeface="+mj-lt"/>
              </a:defRPr>
            </a:lvl2pPr>
            <a:lvl3pPr marL="800100" indent="-228600">
              <a:tabLst/>
              <a:defRPr kern="600">
                <a:latin typeface="+mj-lt"/>
              </a:defRPr>
            </a:lvl3pPr>
            <a:lvl4pPr marL="1028700" indent="-228600">
              <a:tabLst/>
              <a:defRPr kern="600">
                <a:latin typeface="+mj-lt"/>
              </a:defRPr>
            </a:lvl4pPr>
            <a:lvl5pPr marL="1257300" indent="-228600">
              <a:tabLst/>
              <a:defRPr kern="6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transition spd="med">
    <p:wipe dir="r"/>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and Content - No Divider -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334" y="365126"/>
            <a:ext cx="7886700" cy="1325563"/>
          </a:xfrm>
        </p:spPr>
        <p:txBody>
          <a:bodyPr/>
          <a:lstStyle>
            <a:lvl1pPr>
              <a:defRPr b="1" i="0" baseline="0">
                <a:latin typeface="Arial" charset="0"/>
                <a:ea typeface="Arial" charset="0"/>
                <a:cs typeface="Arial" charset="0"/>
              </a:defRPr>
            </a:lvl1pPr>
          </a:lstStyle>
          <a:p>
            <a:r>
              <a:rPr lang="en-US" dirty="0"/>
              <a:t>Slide Title Without Divider</a:t>
            </a:r>
          </a:p>
        </p:txBody>
      </p:sp>
      <p:sp>
        <p:nvSpPr>
          <p:cNvPr id="3" name="Content Placeholder 2"/>
          <p:cNvSpPr>
            <a:spLocks noGrp="1"/>
          </p:cNvSpPr>
          <p:nvPr>
            <p:ph idx="1"/>
          </p:nvPr>
        </p:nvSpPr>
        <p:spPr>
          <a:xfrm>
            <a:off x="538814" y="1825625"/>
            <a:ext cx="7886700" cy="4351338"/>
          </a:xfr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0"/>
          </p:nvPr>
        </p:nvSpPr>
        <p:spPr>
          <a:xfrm>
            <a:off x="2679192" y="6364224"/>
            <a:ext cx="3785615" cy="228600"/>
          </a:xfrm>
          <a:prstGeom prst="rect">
            <a:avLst/>
          </a:prstGeom>
        </p:spPr>
        <p:txBody>
          <a:bodyPr/>
          <a:lstStyle/>
          <a:p>
            <a:r>
              <a:rPr lang="en-US">
                <a:solidFill>
                  <a:prstClr val="black"/>
                </a:solidFill>
              </a:rPr>
              <a:t>For Research Use Only.  Not for use in diagnostic procedures.</a:t>
            </a:r>
            <a:endParaRPr lang="en-US" dirty="0">
              <a:solidFill>
                <a:prstClr val="black"/>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0"/>
          </p:nvPr>
        </p:nvSpPr>
        <p:spPr>
          <a:xfrm>
            <a:off x="2679192" y="6364224"/>
            <a:ext cx="3785615" cy="228600"/>
          </a:xfrm>
          <a:prstGeom prst="rect">
            <a:avLst/>
          </a:prstGeom>
        </p:spPr>
        <p:txBody>
          <a:bodyPr/>
          <a:lstStyle/>
          <a:p>
            <a:r>
              <a:rPr lang="en-US">
                <a:solidFill>
                  <a:prstClr val="black"/>
                </a:solidFill>
              </a:rPr>
              <a:t>For Research Use Only.  Not for use in diagnostic procedures.</a:t>
            </a:r>
            <a:endParaRPr lang="en-US" dirty="0">
              <a:solidFill>
                <a:prstClr val="black"/>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Section-Header_W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1" y="1846742"/>
            <a:ext cx="9144001" cy="455153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_06">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9" name="Picture 4"/>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0" y="1430"/>
            <a:ext cx="9144000" cy="6120384"/>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210312" y="396487"/>
            <a:ext cx="4976135" cy="1313520"/>
          </a:xfrm>
          <a:prstGeom prst="rect">
            <a:avLst/>
          </a:prstGeom>
        </p:spPr>
        <p:txBody>
          <a:bodyPr/>
          <a:lstStyle>
            <a:lvl1pPr algn="l">
              <a:defRPr sz="3800" b="0"/>
            </a:lvl1pPr>
          </a:lstStyle>
          <a:p>
            <a:r>
              <a:rPr lang="en-US" dirty="0" smtClean="0"/>
              <a:t>Title Slide Presentation Name</a:t>
            </a:r>
            <a:endParaRPr lang="en-US" dirty="0"/>
          </a:p>
        </p:txBody>
      </p:sp>
      <p:sp>
        <p:nvSpPr>
          <p:cNvPr id="18" name="Rectangle 11"/>
          <p:cNvSpPr>
            <a:spLocks noGrp="1" noChangeArrowheads="1"/>
          </p:cNvSpPr>
          <p:nvPr>
            <p:ph type="subTitle" idx="1" hasCustomPrompt="1"/>
          </p:nvPr>
        </p:nvSpPr>
        <p:spPr>
          <a:xfrm>
            <a:off x="210312" y="1920488"/>
            <a:ext cx="3803650" cy="888731"/>
          </a:xfrm>
        </p:spPr>
        <p:txBody>
          <a:bodyPr/>
          <a:lstStyle>
            <a:lvl1pPr marL="0" indent="0" algn="l">
              <a:spcBef>
                <a:spcPct val="0"/>
              </a:spcBef>
              <a:buFontTx/>
              <a:buNone/>
              <a:defRPr sz="2000">
                <a:solidFill>
                  <a:schemeClr val="tx1"/>
                </a:solidFill>
              </a:defRPr>
            </a:lvl1pPr>
          </a:lstStyle>
          <a:p>
            <a:r>
              <a:rPr lang="en-US" sz="2400" dirty="0" smtClean="0"/>
              <a:t>Presenter’s Name, </a:t>
            </a:r>
            <a:br>
              <a:rPr lang="en-US" sz="2400" dirty="0" smtClean="0"/>
            </a:br>
            <a:r>
              <a:rPr lang="en-US" sz="2400" dirty="0" smtClean="0"/>
              <a:t>Title</a:t>
            </a:r>
            <a:endParaRPr lang="en-US" sz="2400" dirty="0"/>
          </a:p>
        </p:txBody>
      </p:sp>
      <p:sp>
        <p:nvSpPr>
          <p:cNvPr id="8"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1A1818"/>
                </a:solidFill>
                <a:cs typeface="Arial" charset="0"/>
              </a:rPr>
              <a:t> </a:t>
            </a:r>
            <a:r>
              <a:rPr lang="en-US" sz="1000" b="1" dirty="0" smtClean="0">
                <a:solidFill>
                  <a:srgbClr val="616161"/>
                </a:solidFill>
                <a:cs typeface="Arial" charset="0"/>
              </a:rPr>
              <a:t> COMPANY CONFIDENTIAL – DO NOT DISTRIBUTE</a:t>
            </a:r>
          </a:p>
        </p:txBody>
      </p:sp>
      <p:sp>
        <p:nvSpPr>
          <p:cNvPr id="12"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Tree>
    <p:extLst>
      <p:ext uri="{BB962C8B-B14F-4D97-AF65-F5344CB8AC3E}">
        <p14:creationId xmlns:p14="http://schemas.microsoft.com/office/powerpoint/2010/main" val="2817179021"/>
      </p:ext>
    </p:extLst>
  </p:cSld>
  <p:clrMapOvr>
    <a:masterClrMapping/>
  </p:clrMapOvr>
  <p:transition spd="med">
    <p:wipe dir="r"/>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_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0"/>
          </p:nvPr>
        </p:nvSpPr>
        <p:spPr>
          <a:xfrm>
            <a:off x="2679192" y="6364224"/>
            <a:ext cx="3785615" cy="228600"/>
          </a:xfrm>
          <a:prstGeom prst="rect">
            <a:avLst/>
          </a:prstGeom>
        </p:spPr>
        <p:txBody>
          <a:bodyPr/>
          <a:lstStyle/>
          <a:p>
            <a:r>
              <a:rPr lang="en-US" smtClean="0">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pos="2880">
          <p15:clr>
            <a:srgbClr val="FBAE40"/>
          </p15:clr>
        </p15:guide>
        <p15:guide id="2" pos="2952">
          <p15:clr>
            <a:srgbClr val="FBAE40"/>
          </p15:clr>
        </p15:guide>
        <p15:guide id="3" pos="2808">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bwMode="auto">
          <a:xfrm>
            <a:off x="271463"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4" name="TextBox 3"/>
          <p:cNvSpPr txBox="1"/>
          <p:nvPr userDrawn="1"/>
        </p:nvSpPr>
        <p:spPr>
          <a:xfrm>
            <a:off x="1852396" y="6520802"/>
            <a:ext cx="5439208" cy="246221"/>
          </a:xfrm>
          <a:prstGeom prst="rect">
            <a:avLst/>
          </a:prstGeom>
          <a:noFill/>
        </p:spPr>
        <p:txBody>
          <a:bodyPr wrap="square" rtlCol="0" anchor="ctr">
            <a:spAutoFit/>
          </a:bodyPr>
          <a:lstStyle/>
          <a:p>
            <a:pPr algn="ctr"/>
            <a:r>
              <a:rPr lang="en-US" sz="1000" dirty="0" smtClean="0">
                <a:solidFill>
                  <a:srgbClr val="E68422"/>
                </a:solidFill>
              </a:rPr>
              <a:t>For Research Use Only</a:t>
            </a:r>
            <a:r>
              <a:rPr lang="en-US" sz="1000" smtClean="0">
                <a:solidFill>
                  <a:srgbClr val="E68422"/>
                </a:solidFill>
              </a:rPr>
              <a:t>. </a:t>
            </a:r>
            <a:r>
              <a:rPr lang="en-US" sz="1000" dirty="0" smtClean="0">
                <a:solidFill>
                  <a:srgbClr val="E68422"/>
                </a:solidFill>
              </a:rPr>
              <a:t>Not for use in diagnostic procedures.</a:t>
            </a:r>
            <a:endParaRPr lang="en-US" sz="1000" dirty="0">
              <a:solidFill>
                <a:srgbClr val="E68422"/>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1026" name="Picture 2" descr="\\ussd-file\depts\Commercial\Marketing\Marketing_Services\Graphics_Team\GraphicsStore\PowerPoint\^PPT templates\2013\support\Model_Redhair_GE.jpg"/>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0" y="198437"/>
            <a:ext cx="6576148" cy="5922963"/>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6324600" y="3309938"/>
            <a:ext cx="25082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10"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2016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_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7620"/>
            <a:ext cx="9144000" cy="6130133"/>
          </a:xfrm>
          <a:prstGeom prst="rect">
            <a:avLst/>
          </a:prstGeom>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264696" y="469399"/>
            <a:ext cx="5175250" cy="1597025"/>
          </a:xfrm>
          <a:prstGeom prst="rect">
            <a:avLst/>
          </a:prstGeom>
        </p:spPr>
        <p:txBody>
          <a:bodyPr/>
          <a:lstStyle>
            <a:lvl1pPr algn="l">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264696" y="2508920"/>
            <a:ext cx="4066672" cy="1060450"/>
          </a:xfrm>
        </p:spPr>
        <p:txBody>
          <a:bodyPr/>
          <a:lstStyle>
            <a:lvl1pPr marL="0" indent="0" algn="l">
              <a:spcBef>
                <a:spcPct val="0"/>
              </a:spcBef>
              <a:buFontTx/>
              <a:buNone/>
              <a:defRPr/>
            </a:lvl1pPr>
          </a:lstStyle>
          <a:p>
            <a:r>
              <a:rPr lang="en-US" smtClean="0"/>
              <a:t>Click to edit Master subtitle style</a:t>
            </a:r>
            <a:endParaRPr lang="en-US" dirty="0"/>
          </a:p>
        </p:txBody>
      </p:sp>
      <p:sp>
        <p:nvSpPr>
          <p:cNvPr id="10"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2016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2_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7620"/>
            <a:ext cx="9144000" cy="6130133"/>
          </a:xfrm>
          <a:prstGeom prst="rect">
            <a:avLst/>
          </a:prstGeom>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748088" y="469399"/>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4856666" y="2318443"/>
            <a:ext cx="4066672"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10"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2016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3_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90501"/>
            <a:ext cx="9144000" cy="5923280"/>
          </a:xfrm>
          <a:prstGeom prst="rect">
            <a:avLst/>
          </a:prstGeom>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291840" y="469399"/>
            <a:ext cx="5631498" cy="1597025"/>
          </a:xfrm>
          <a:prstGeom prst="rect">
            <a:avLst/>
          </a:prstGeom>
        </p:spPr>
        <p:txBody>
          <a:bodyPr/>
          <a:lstStyle>
            <a:lvl1pPr algn="l">
              <a:defRPr sz="3600" b="0"/>
            </a:lvl1pPr>
          </a:lstStyle>
          <a:p>
            <a:r>
              <a:rPr lang="en-US" dirty="0" smtClean="0"/>
              <a:t>Click to edit </a:t>
            </a:r>
            <a:br>
              <a:rPr lang="en-US" dirty="0" smtClean="0"/>
            </a:br>
            <a:r>
              <a:rPr lang="en-US" dirty="0" smtClean="0"/>
              <a:t>Master title style</a:t>
            </a:r>
            <a:endParaRPr lang="en-US" dirty="0"/>
          </a:p>
        </p:txBody>
      </p:sp>
      <p:sp>
        <p:nvSpPr>
          <p:cNvPr id="10"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2016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4_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sp>
        <p:nvSpPr>
          <p:cNvPr id="2" name="Rectangle 1"/>
          <p:cNvSpPr/>
          <p:nvPr userDrawn="1"/>
        </p:nvSpPr>
        <p:spPr bwMode="auto">
          <a:xfrm>
            <a:off x="0" y="3780435"/>
            <a:ext cx="9144000" cy="2338086"/>
          </a:xfrm>
          <a:prstGeom prst="rect">
            <a:avLst/>
          </a:prstGeom>
          <a:gradFill>
            <a:gsLst>
              <a:gs pos="0">
                <a:schemeClr val="bg1">
                  <a:lumMod val="85000"/>
                  <a:alpha val="0"/>
                </a:schemeClr>
              </a:gs>
              <a:gs pos="100000">
                <a:schemeClr val="bg1">
                  <a:lumMod val="85000"/>
                </a:schemeClr>
              </a:gs>
            </a:gsLst>
            <a:lin ang="5400000" scaled="1"/>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srgbClr val="1A1818"/>
              </a:solidFill>
            </a:endParaRPr>
          </a:p>
        </p:txBody>
      </p:sp>
      <p:pic>
        <p:nvPicPr>
          <p:cNvPr id="15" name="Picture 3" descr="ILLUMINA_LOGO_RGB_new"/>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4856080" y="2228175"/>
            <a:ext cx="3853627" cy="1881835"/>
          </a:xfrm>
          <a:prstGeom prst="rect">
            <a:avLst/>
          </a:prstGeom>
        </p:spPr>
        <p:txBody>
          <a:bodyPr/>
          <a:lstStyle>
            <a:lvl1pPr algn="l">
              <a:defRPr sz="3600" b="0"/>
            </a:lvl1pPr>
          </a:lstStyle>
          <a:p>
            <a:r>
              <a:rPr lang="en-US" dirty="0" smtClean="0"/>
              <a:t>Click to edit </a:t>
            </a:r>
            <a:br>
              <a:rPr lang="en-US" dirty="0" smtClean="0"/>
            </a:br>
            <a:r>
              <a:rPr lang="en-US" dirty="0" smtClean="0"/>
              <a:t>Master title style</a:t>
            </a:r>
            <a:endParaRPr lang="en-US" dirty="0"/>
          </a:p>
        </p:txBody>
      </p:sp>
      <p:sp>
        <p:nvSpPr>
          <p:cNvPr id="10"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2016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636"/>
            <a:ext cx="8709707" cy="612086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Slide_05">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5122" name="Picture 2" descr="\\ussd-file\depts\Commercial\Marketing\Marketing_Services\Graphics_Team\GraphicsStore\PowerPoint\^PPT templates\2013\support\Models_Group.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12457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9"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
        <p:nvSpPr>
          <p:cNvPr id="12"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1A1818"/>
                </a:solidFill>
                <a:cs typeface="Arial" charset="0"/>
              </a:rPr>
              <a:t> </a:t>
            </a:r>
            <a:r>
              <a:rPr lang="en-US" sz="1000" b="1" dirty="0" smtClean="0">
                <a:solidFill>
                  <a:srgbClr val="616161"/>
                </a:solidFill>
                <a:cs typeface="Arial" charset="0"/>
              </a:rPr>
              <a:t> COMPANY CONFIDENTIAL – DO NOT DISTRIBUTE</a:t>
            </a:r>
          </a:p>
        </p:txBody>
      </p:sp>
    </p:spTree>
    <p:extLst>
      <p:ext uri="{BB962C8B-B14F-4D97-AF65-F5344CB8AC3E}">
        <p14:creationId xmlns:p14="http://schemas.microsoft.com/office/powerpoint/2010/main" val="3394720121"/>
      </p:ext>
    </p:extLst>
  </p:cSld>
  <p:clrMapOvr>
    <a:masterClrMapping/>
  </p:clrMapOvr>
  <p:transition spd="med">
    <p:wipe dir="r"/>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4" name="Rectangle 3"/>
          <p:cNvSpPr/>
          <p:nvPr userDrawn="1"/>
        </p:nvSpPr>
        <p:spPr bwMode="auto">
          <a:xfrm>
            <a:off x="0" y="4060619"/>
            <a:ext cx="9144000" cy="2338086"/>
          </a:xfrm>
          <a:prstGeom prst="rect">
            <a:avLst/>
          </a:prstGeom>
          <a:gradFill>
            <a:gsLst>
              <a:gs pos="0">
                <a:schemeClr val="bg1">
                  <a:lumMod val="85000"/>
                  <a:alpha val="0"/>
                </a:schemeClr>
              </a:gs>
              <a:gs pos="100000">
                <a:schemeClr val="bg1">
                  <a:lumMod val="85000"/>
                </a:schemeClr>
              </a:gs>
            </a:gsLst>
            <a:lin ang="5400000" scaled="1"/>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srgbClr val="1A1818"/>
              </a:solidFill>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096449" cy="6392649"/>
          </a:xfrm>
          <a:prstGeom prst="rect">
            <a:avLst/>
          </a:prstGeom>
        </p:spPr>
      </p:pic>
      <p:sp>
        <p:nvSpPr>
          <p:cNvPr id="8" name="Rectangle 10"/>
          <p:cNvSpPr>
            <a:spLocks noGrp="1" noChangeArrowheads="1"/>
          </p:cNvSpPr>
          <p:nvPr>
            <p:ph type="ctrTitle" hasCustomPrompt="1"/>
          </p:nvPr>
        </p:nvSpPr>
        <p:spPr>
          <a:xfrm>
            <a:off x="5268397" y="1886843"/>
            <a:ext cx="3566766" cy="2059488"/>
          </a:xfrm>
        </p:spPr>
        <p:txBody>
          <a:bodyPr anchor="ctr"/>
          <a:lstStyle>
            <a:lvl1pPr algn="l">
              <a:defRPr sz="3200" b="1" baseline="0"/>
            </a:lvl1pPr>
          </a:lstStyle>
          <a:p>
            <a:r>
              <a:rPr lang="en-US" dirty="0" smtClean="0"/>
              <a:t>Click to edit section title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75116"/>
            <a:ext cx="9144000" cy="5923280"/>
          </a:xfrm>
          <a:prstGeom prst="rect">
            <a:avLst/>
          </a:prstGeom>
        </p:spPr>
      </p:pic>
      <p:sp>
        <p:nvSpPr>
          <p:cNvPr id="8" name="Rectangle 10"/>
          <p:cNvSpPr>
            <a:spLocks noGrp="1" noChangeArrowheads="1"/>
          </p:cNvSpPr>
          <p:nvPr>
            <p:ph type="ctrTitle" hasCustomPrompt="1"/>
          </p:nvPr>
        </p:nvSpPr>
        <p:spPr>
          <a:xfrm>
            <a:off x="3403263" y="596994"/>
            <a:ext cx="5032227" cy="1740479"/>
          </a:xfrm>
        </p:spPr>
        <p:txBody>
          <a:bodyPr anchor="ctr"/>
          <a:lstStyle>
            <a:lvl1pPr algn="l">
              <a:defRPr sz="3200" b="1" baseline="0"/>
            </a:lvl1pPr>
          </a:lstStyle>
          <a:p>
            <a:r>
              <a:rPr lang="en-US" dirty="0" smtClean="0"/>
              <a:t>Click to edit section title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Section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02525"/>
            <a:ext cx="9143391" cy="5501080"/>
          </a:xfrm>
          <a:prstGeom prst="rect">
            <a:avLst/>
          </a:prstGeom>
        </p:spPr>
      </p:pic>
      <p:sp>
        <p:nvSpPr>
          <p:cNvPr id="8" name="Rectangle 10"/>
          <p:cNvSpPr>
            <a:spLocks noGrp="1" noChangeArrowheads="1"/>
          </p:cNvSpPr>
          <p:nvPr>
            <p:ph type="ctrTitle" hasCustomPrompt="1"/>
          </p:nvPr>
        </p:nvSpPr>
        <p:spPr>
          <a:xfrm>
            <a:off x="210312" y="366880"/>
            <a:ext cx="8257241" cy="2059488"/>
          </a:xfrm>
        </p:spPr>
        <p:txBody>
          <a:bodyPr anchor="ctr"/>
          <a:lstStyle>
            <a:lvl1pPr algn="l">
              <a:defRPr sz="3200" b="0" baseline="0"/>
            </a:lvl1pPr>
          </a:lstStyle>
          <a:p>
            <a:r>
              <a:rPr lang="en-US" dirty="0" smtClean="0"/>
              <a:t>Click to edit section title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0312" y="237744"/>
            <a:ext cx="8601075" cy="9080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spd="med">
    <p:wipe dir="r"/>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cSld name="2_Corporate 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51" y="253419"/>
            <a:ext cx="3693451" cy="1190807"/>
          </a:xfrm>
          <a:prstGeom prst="rect">
            <a:avLst/>
          </a:prstGeom>
        </p:spPr>
        <p:txBody>
          <a:bodyPr anchor="b"/>
          <a:lstStyle>
            <a:lvl1pPr algn="l">
              <a:lnSpc>
                <a:spcPct val="90000"/>
              </a:lnSpc>
              <a:defRPr sz="1875" b="1" kern="1200" baseline="0"/>
            </a:lvl1pPr>
          </a:lstStyle>
          <a:p>
            <a:r>
              <a:rPr lang="en-US" dirty="0" smtClean="0"/>
              <a:t>Corporate PowerPoint Presentation</a:t>
            </a:r>
            <a:endParaRPr lang="en-US" dirty="0"/>
          </a:p>
        </p:txBody>
      </p:sp>
      <p:sp>
        <p:nvSpPr>
          <p:cNvPr id="7" name="Text Placeholder 2"/>
          <p:cNvSpPr>
            <a:spLocks noGrp="1"/>
          </p:cNvSpPr>
          <p:nvPr>
            <p:ph type="body" sz="quarter" idx="11" hasCustomPrompt="1"/>
          </p:nvPr>
        </p:nvSpPr>
        <p:spPr>
          <a:xfrm>
            <a:off x="224551" y="1363167"/>
            <a:ext cx="3693451" cy="557213"/>
          </a:xfrm>
        </p:spPr>
        <p:txBody>
          <a:bodyPr/>
          <a:lstStyle>
            <a:lvl1pPr marL="0" indent="0">
              <a:spcBef>
                <a:spcPts val="0"/>
              </a:spcBef>
              <a:spcAft>
                <a:spcPts val="0"/>
              </a:spcAft>
              <a:buNone/>
              <a:defRPr sz="1050" b="0" baseline="0"/>
            </a:lvl1pPr>
            <a:lvl2pPr marL="257165" indent="0">
              <a:buNone/>
              <a:defRPr sz="1050" b="0"/>
            </a:lvl2pPr>
            <a:lvl3pPr marL="685773" indent="0">
              <a:buNone/>
              <a:defRPr sz="1050" b="0"/>
            </a:lvl3pPr>
            <a:lvl4pPr marL="1028659" indent="0">
              <a:buNone/>
              <a:defRPr sz="1050" b="0"/>
            </a:lvl4pPr>
            <a:lvl5pPr marL="1371545" indent="0">
              <a:buNone/>
              <a:defRPr sz="1050" b="0"/>
            </a:lvl5pPr>
          </a:lstStyle>
          <a:p>
            <a:pPr lvl="0"/>
            <a:r>
              <a:rPr lang="en-US" dirty="0" smtClean="0"/>
              <a:t>Presenter Name</a:t>
            </a:r>
          </a:p>
          <a:p>
            <a:pPr lvl="0"/>
            <a:r>
              <a:rPr lang="en-US" dirty="0" smtClean="0"/>
              <a:t>Job Title here | MM/DD/YYYY</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0011" y="6210675"/>
            <a:ext cx="1097280" cy="332509"/>
          </a:xfrm>
          <a:prstGeom prst="rect">
            <a:avLst/>
          </a:prstGeom>
        </p:spPr>
      </p:pic>
      <p:sp>
        <p:nvSpPr>
          <p:cNvPr id="9" name="Text Box 6"/>
          <p:cNvSpPr txBox="1">
            <a:spLocks noChangeArrowheads="1"/>
          </p:cNvSpPr>
          <p:nvPr userDrawn="1"/>
        </p:nvSpPr>
        <p:spPr bwMode="auto">
          <a:xfrm>
            <a:off x="233298" y="6369795"/>
            <a:ext cx="2207247" cy="184666"/>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p:txBody>
      </p:sp>
      <p:sp>
        <p:nvSpPr>
          <p:cNvPr id="10" name="Footer Placeholder 1"/>
          <p:cNvSpPr>
            <a:spLocks noGrp="1"/>
          </p:cNvSpPr>
          <p:nvPr>
            <p:ph type="ftr" sz="quarter" idx="12"/>
          </p:nvPr>
        </p:nvSpPr>
        <p:spPr>
          <a:xfrm>
            <a:off x="233298" y="6104467"/>
            <a:ext cx="3785615" cy="304800"/>
          </a:xfrm>
          <a:prstGeom prst="rect">
            <a:avLst/>
          </a:prstGeom>
        </p:spPr>
        <p:txBody>
          <a:bodyPr/>
          <a:lstStyle>
            <a:lvl1pPr algn="l">
              <a:defRPr>
                <a:solidFill>
                  <a:schemeClr val="tx1">
                    <a:lumMod val="75000"/>
                    <a:lumOff val="25000"/>
                  </a:schemeClr>
                </a:solidFill>
              </a:defRPr>
            </a:lvl1pPr>
          </a:lstStyle>
          <a:p>
            <a:r>
              <a:rPr lang="en-US" smtClean="0">
                <a:solidFill>
                  <a:srgbClr val="1A1818">
                    <a:lumMod val="75000"/>
                    <a:lumOff val="25000"/>
                  </a:srgbClr>
                </a:solidFill>
              </a:rPr>
              <a:t>For Research Use Only.  Not for use in diagnostic procedures.</a:t>
            </a:r>
            <a:endParaRPr lang="en-US" dirty="0">
              <a:solidFill>
                <a:srgbClr val="1A1818">
                  <a:lumMod val="75000"/>
                  <a:lumOff val="2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686">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Blue Section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821757"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4821757"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597">
          <p15:clr>
            <a:srgbClr val="FBAE40"/>
          </p15:clr>
        </p15:guide>
        <p15:guide id="2" orient="horz" pos="1385">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Section Title Slide">
    <p:spTree>
      <p:nvGrpSpPr>
        <p:cNvPr id="1" name=""/>
        <p:cNvGrpSpPr/>
        <p:nvPr/>
      </p:nvGrpSpPr>
      <p:grpSpPr>
        <a:xfrm>
          <a:off x="0" y="0"/>
          <a:ext cx="0" cy="0"/>
          <a:chOff x="0" y="0"/>
          <a:chExt cx="0" cy="0"/>
        </a:xfrm>
      </p:grpSpPr>
      <p:pic>
        <p:nvPicPr>
          <p:cNvPr id="5" name="Picture 7" descr="DNA-Seq_only2"/>
          <p:cNvPicPr>
            <a:picLocks noChangeAspect="1" noChangeArrowheads="1"/>
          </p:cNvPicPr>
          <p:nvPr userDrawn="1"/>
        </p:nvPicPr>
        <p:blipFill>
          <a:blip r:embed="rId2" cstate="print"/>
          <a:srcRect t="1222" b="21623"/>
          <a:stretch>
            <a:fillRect/>
          </a:stretch>
        </p:blipFill>
        <p:spPr bwMode="auto">
          <a:xfrm>
            <a:off x="0" y="0"/>
            <a:ext cx="9144000" cy="3409950"/>
          </a:xfrm>
          <a:prstGeom prst="rect">
            <a:avLst/>
          </a:prstGeom>
          <a:noFill/>
          <a:ln w="9525">
            <a:noFill/>
            <a:miter lim="800000"/>
            <a:headEnd/>
            <a:tailEnd/>
          </a:ln>
        </p:spPr>
      </p:pic>
      <p:sp>
        <p:nvSpPr>
          <p:cNvPr id="6" name="Rectangle 10"/>
          <p:cNvSpPr>
            <a:spLocks noGrp="1" noChangeArrowheads="1"/>
          </p:cNvSpPr>
          <p:nvPr>
            <p:ph type="ctrTitle" hasCustomPrompt="1"/>
          </p:nvPr>
        </p:nvSpPr>
        <p:spPr>
          <a:xfrm>
            <a:off x="469900" y="3602038"/>
            <a:ext cx="8257241" cy="2330450"/>
          </a:xfrm>
        </p:spPr>
        <p:txBody>
          <a:bodyPr anchor="t"/>
          <a:lstStyle>
            <a:lvl1pPr algn="l">
              <a:defRPr sz="3200" b="0" baseline="0"/>
            </a:lvl1pPr>
          </a:lstStyle>
          <a:p>
            <a:r>
              <a:rPr lang="en-US" dirty="0" smtClean="0"/>
              <a:t>Click to edit section title</a:t>
            </a:r>
            <a:endParaRPr lang="en-US" dirty="0"/>
          </a:p>
        </p:txBody>
      </p:sp>
    </p:spTree>
    <p:extLst/>
  </p:cSld>
  <p:clrMapOvr>
    <a:masterClrMapping/>
  </p:clrMapOvr>
  <p:transition spd="med">
    <p:wipe dir="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bwMode="auto">
          <a:xfrm>
            <a:off x="210312" y="237744"/>
            <a:ext cx="7017339"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spTree>
    <p:extLst/>
  </p:cSld>
  <p:clrMapOvr>
    <a:masterClrMapping/>
  </p:clrMapOvr>
  <p:transition spd="med">
    <p:wipe dir="r"/>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
        <p:nvSpPr>
          <p:cNvPr id="4" name="Content Placeholder 3"/>
          <p:cNvSpPr>
            <a:spLocks noGrp="1"/>
          </p:cNvSpPr>
          <p:nvPr>
            <p:ph sz="quarter" idx="10"/>
          </p:nvPr>
        </p:nvSpPr>
        <p:spPr>
          <a:xfrm>
            <a:off x="327025" y="1398588"/>
            <a:ext cx="8477250" cy="4541837"/>
          </a:xfrm>
        </p:spPr>
        <p:txBody>
          <a:bodyPr/>
          <a:lstStyle>
            <a:lvl1pPr>
              <a:defRPr sz="2200" kern="600">
                <a:latin typeface="+mj-lt"/>
              </a:defRPr>
            </a:lvl1pPr>
            <a:lvl2pPr marL="571500" indent="-228600">
              <a:tabLst/>
              <a:defRPr sz="2000" kern="600">
                <a:latin typeface="+mj-lt"/>
              </a:defRPr>
            </a:lvl2pPr>
            <a:lvl3pPr marL="800100" indent="-228600">
              <a:tabLst/>
              <a:defRPr kern="600">
                <a:latin typeface="+mj-lt"/>
              </a:defRPr>
            </a:lvl3pPr>
            <a:lvl4pPr marL="1028700" indent="-228600">
              <a:tabLst/>
              <a:defRPr kern="600">
                <a:latin typeface="+mj-lt"/>
              </a:defRPr>
            </a:lvl4pPr>
            <a:lvl5pPr marL="1257300" indent="-228600">
              <a:tabLst/>
              <a:defRPr kern="6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transition spd="med">
    <p:wipe dir="r"/>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6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10312" y="1363038"/>
            <a:ext cx="8595360" cy="4612011"/>
          </a:xfrm>
        </p:spPr>
        <p:txBody>
          <a:body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hasCustomPrompt="1"/>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sp>
        <p:nvSpPr>
          <p:cNvPr id="4" name="Text Placeholder 3"/>
          <p:cNvSpPr>
            <a:spLocks noGrp="1"/>
          </p:cNvSpPr>
          <p:nvPr>
            <p:ph type="body" sz="quarter" idx="10" hasCustomPrompt="1"/>
          </p:nvPr>
        </p:nvSpPr>
        <p:spPr>
          <a:xfrm>
            <a:off x="210312" y="6108849"/>
            <a:ext cx="8623300" cy="274320"/>
          </a:xfrm>
        </p:spPr>
        <p:txBody>
          <a:bodyPr anchor="b"/>
          <a:lstStyle>
            <a:lvl1pPr marL="0" indent="0">
              <a:buFont typeface="Arial"/>
              <a:buNone/>
              <a:defRPr sz="1400"/>
            </a:lvl1pPr>
          </a:lstStyle>
          <a:p>
            <a:r>
              <a:rPr lang="en-US" dirty="0" smtClean="0"/>
              <a:t>Click to edit footer style. </a:t>
            </a:r>
            <a:endParaRPr lang="en-US" dirty="0"/>
          </a:p>
        </p:txBody>
      </p:sp>
    </p:spTree>
    <p:extLst>
      <p:ext uri="{BB962C8B-B14F-4D97-AF65-F5344CB8AC3E}">
        <p14:creationId xmlns:p14="http://schemas.microsoft.com/office/powerpoint/2010/main" val="2794129793"/>
      </p:ext>
    </p:extLst>
  </p:cSld>
  <p:clrMapOvr>
    <a:masterClrMapping/>
  </p:clrMapOvr>
  <p:transition spd="med">
    <p:wipe dir="r"/>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7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8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9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0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1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3_Research 2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4462549" cy="1190805"/>
          </a:xfrm>
          <a:prstGeom prst="rect">
            <a:avLst/>
          </a:prstGeom>
        </p:spPr>
        <p:txBody>
          <a:bodyPr anchor="b"/>
          <a:lstStyle>
            <a:lvl1pPr algn="l">
              <a:lnSpc>
                <a:spcPct val="90000"/>
              </a:lnSpc>
              <a:defRPr sz="2500" b="1" kern="1200" baseline="0"/>
            </a:lvl1pPr>
          </a:lstStyle>
          <a:p>
            <a:r>
              <a:rPr lang="en-US" dirty="0" err="1" smtClean="0"/>
              <a:t>Onco</a:t>
            </a:r>
            <a:r>
              <a:rPr lang="en-US" dirty="0" smtClean="0"/>
              <a:t> PowerPoint Presentation</a:t>
            </a:r>
            <a:endParaRPr lang="en-US" dirty="0"/>
          </a:p>
        </p:txBody>
      </p:sp>
      <p:sp>
        <p:nvSpPr>
          <p:cNvPr id="6" name="Text Box 6"/>
          <p:cNvSpPr txBox="1">
            <a:spLocks noChangeArrowheads="1"/>
          </p:cNvSpPr>
          <p:nvPr userDrawn="1"/>
        </p:nvSpPr>
        <p:spPr bwMode="auto">
          <a:xfrm>
            <a:off x="224541" y="5996341"/>
            <a:ext cx="6478403" cy="830997"/>
          </a:xfrm>
          <a:prstGeom prst="rect">
            <a:avLst/>
          </a:prstGeom>
          <a:noFill/>
          <a:ln w="9525">
            <a:noFill/>
            <a:miter lim="800000"/>
            <a:headEnd/>
            <a:tailEnd/>
          </a:ln>
          <a:effectLst/>
        </p:spPr>
        <p:txBody>
          <a:bodyPr wrap="square">
            <a:spAutoFit/>
          </a:bodyPr>
          <a:lstStyle/>
          <a:p>
            <a:r>
              <a:rPr lang="en-US" sz="800" kern="500" dirty="0" smtClean="0">
                <a:solidFill>
                  <a:srgbClr val="7D7C7C"/>
                </a:solidFill>
              </a:rPr>
              <a:t>©</a:t>
            </a:r>
            <a:r>
              <a:rPr lang="en-US" kern="500" dirty="0" smtClean="0">
                <a:solidFill>
                  <a:srgbClr val="7D7C7C"/>
                </a:solidFill>
              </a:rPr>
              <a:t> 2016 Illumina, Inc. All rights reserved.</a:t>
            </a:r>
          </a:p>
          <a:p>
            <a:r>
              <a:rPr lang="en-US" kern="500" dirty="0" smtClean="0">
                <a:solidFill>
                  <a:srgbClr val="7D7C7C"/>
                </a:solidFill>
              </a:rPr>
              <a:t>Illumina, </a:t>
            </a:r>
            <a:r>
              <a:rPr lang="en-US" kern="500" dirty="0" err="1" smtClean="0">
                <a:solidFill>
                  <a:srgbClr val="7D7C7C"/>
                </a:solidFill>
              </a:rPr>
              <a:t>BaseSpace</a:t>
            </a:r>
            <a:r>
              <a:rPr lang="en-US" kern="500" dirty="0" smtClean="0">
                <a:solidFill>
                  <a:srgbClr val="7D7C7C"/>
                </a:solidFill>
              </a:rPr>
              <a:t>, </a:t>
            </a:r>
            <a:r>
              <a:rPr lang="en-US" kern="500" dirty="0" err="1" smtClean="0">
                <a:solidFill>
                  <a:srgbClr val="7D7C7C"/>
                </a:solidFill>
              </a:rPr>
              <a:t>HiSeq</a:t>
            </a:r>
            <a:r>
              <a:rPr lang="en-US" kern="500" dirty="0" smtClean="0">
                <a:solidFill>
                  <a:srgbClr val="7D7C7C"/>
                </a:solidFill>
              </a:rPr>
              <a:t>, </a:t>
            </a:r>
            <a:r>
              <a:rPr lang="en-US" kern="500" dirty="0" err="1" smtClean="0">
                <a:solidFill>
                  <a:srgbClr val="7D7C7C"/>
                </a:solidFill>
              </a:rPr>
              <a:t>MiniSeq</a:t>
            </a:r>
            <a:r>
              <a:rPr lang="en-US" kern="500" dirty="0" smtClean="0">
                <a:solidFill>
                  <a:srgbClr val="7D7C7C"/>
                </a:solidFill>
              </a:rPr>
              <a:t>, MiSeq, </a:t>
            </a:r>
            <a:r>
              <a:rPr lang="en-US" kern="500" dirty="0" err="1" smtClean="0">
                <a:solidFill>
                  <a:srgbClr val="7D7C7C"/>
                </a:solidFill>
              </a:rPr>
              <a:t>MiSeqDx,NextBio</a:t>
            </a:r>
            <a:r>
              <a:rPr lang="en-US" kern="500" dirty="0" smtClean="0">
                <a:solidFill>
                  <a:srgbClr val="7D7C7C"/>
                </a:solidFill>
              </a:rPr>
              <a:t>, Nextera, NextSeq, Powered by Illumina, TruSeq, </a:t>
            </a:r>
            <a:r>
              <a:rPr lang="en-US" kern="500" dirty="0" err="1" smtClean="0">
                <a:solidFill>
                  <a:srgbClr val="7D7C7C"/>
                </a:solidFill>
              </a:rPr>
              <a:t>TruSight</a:t>
            </a:r>
            <a:r>
              <a:rPr lang="en-US" kern="500" dirty="0" smtClean="0">
                <a:solidFill>
                  <a:srgbClr val="7D7C7C"/>
                </a:solidFill>
              </a:rPr>
              <a:t>.</a:t>
            </a:r>
            <a:endParaRPr lang="en-US" kern="500" dirty="0">
              <a:solidFill>
                <a:srgbClr val="7D7C7C"/>
              </a:solidFill>
            </a:endParaRPr>
          </a:p>
        </p:txBody>
      </p:sp>
      <p:sp>
        <p:nvSpPr>
          <p:cNvPr id="7" name="Text Placeholder 2"/>
          <p:cNvSpPr>
            <a:spLocks noGrp="1"/>
          </p:cNvSpPr>
          <p:nvPr>
            <p:ph type="body" sz="quarter" idx="11" hasCustomPrompt="1"/>
          </p:nvPr>
        </p:nvSpPr>
        <p:spPr>
          <a:xfrm>
            <a:off x="224541" y="1638468"/>
            <a:ext cx="4462549"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4_Research 1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4821757" y="528710"/>
            <a:ext cx="3982517"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1815882"/>
          </a:xfrm>
          <a:prstGeom prst="rect">
            <a:avLst/>
          </a:prstGeom>
          <a:noFill/>
          <a:ln w="9525">
            <a:noFill/>
            <a:miter lim="800000"/>
            <a:headEnd/>
            <a:tailEnd/>
          </a:ln>
          <a:effectLst/>
        </p:spPr>
        <p:txBody>
          <a:bodyPr wrap="square">
            <a:spAutoFit/>
          </a:bodyPr>
          <a:lstStyle/>
          <a:p>
            <a:r>
              <a:rPr lang="en-US" sz="1400" kern="500" dirty="0" smtClean="0">
                <a:solidFill>
                  <a:srgbClr val="7D7C7C"/>
                </a:solidFill>
              </a:rPr>
              <a:t>© 2016 Illumina, Inc. All rights reserved.</a:t>
            </a:r>
          </a:p>
          <a:p>
            <a:r>
              <a:rPr lang="en-US" sz="1400" kern="500" dirty="0" smtClean="0">
                <a:solidFill>
                  <a:srgbClr val="7D7C7C"/>
                </a:solidFill>
              </a:rPr>
              <a:t>Illumina, </a:t>
            </a:r>
            <a:r>
              <a:rPr lang="en-US" sz="1400" kern="500" dirty="0" err="1" smtClean="0">
                <a:solidFill>
                  <a:srgbClr val="7D7C7C"/>
                </a:solidFill>
              </a:rPr>
              <a:t>BaseSpace</a:t>
            </a:r>
            <a:r>
              <a:rPr lang="en-US" sz="1400" kern="500" dirty="0" smtClean="0">
                <a:solidFill>
                  <a:srgbClr val="7D7C7C"/>
                </a:solidFill>
              </a:rPr>
              <a:t>, </a:t>
            </a:r>
            <a:r>
              <a:rPr lang="en-US" sz="1400" kern="500" dirty="0" err="1" smtClean="0">
                <a:solidFill>
                  <a:srgbClr val="7D7C7C"/>
                </a:solidFill>
              </a:rPr>
              <a:t>HiSeq</a:t>
            </a:r>
            <a:r>
              <a:rPr lang="en-US" sz="1400" kern="500" dirty="0" smtClean="0">
                <a:solidFill>
                  <a:srgbClr val="7D7C7C"/>
                </a:solidFill>
              </a:rPr>
              <a:t>,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1400" kern="500" dirty="0">
              <a:solidFill>
                <a:srgbClr val="7D7C7C"/>
              </a:solidFill>
            </a:endParaRPr>
          </a:p>
        </p:txBody>
      </p:sp>
      <p:sp>
        <p:nvSpPr>
          <p:cNvPr id="7" name="Text Placeholder 2"/>
          <p:cNvSpPr>
            <a:spLocks noGrp="1"/>
          </p:cNvSpPr>
          <p:nvPr>
            <p:ph type="body" sz="quarter" idx="11" hasCustomPrompt="1"/>
          </p:nvPr>
        </p:nvSpPr>
        <p:spPr>
          <a:xfrm>
            <a:off x="4821757" y="1638468"/>
            <a:ext cx="3982517"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3_Research 1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4821757" y="528710"/>
            <a:ext cx="3982517"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4821757" y="1638468"/>
            <a:ext cx="3982517"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ue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597">
          <p15:clr>
            <a:srgbClr val="FBAE40"/>
          </p15:clr>
        </p15:guide>
        <p15:guide id="2" orient="horz" pos="1385">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Green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363038"/>
            <a:ext cx="4085463" cy="4617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hasCustomPrompt="1"/>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sp>
        <p:nvSpPr>
          <p:cNvPr id="7" name="Content Placeholder 2"/>
          <p:cNvSpPr>
            <a:spLocks noGrp="1"/>
          </p:cNvSpPr>
          <p:nvPr>
            <p:ph idx="10"/>
          </p:nvPr>
        </p:nvSpPr>
        <p:spPr>
          <a:xfrm>
            <a:off x="4725924" y="1363038"/>
            <a:ext cx="4085463" cy="4617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quarter" idx="11" hasCustomPrompt="1"/>
          </p:nvPr>
        </p:nvSpPr>
        <p:spPr>
          <a:xfrm>
            <a:off x="206375" y="6107490"/>
            <a:ext cx="8610600" cy="274320"/>
          </a:xfrm>
        </p:spPr>
        <p:txBody>
          <a:bodyPr anchor="b"/>
          <a:lstStyle>
            <a:lvl1pPr marL="0" indent="0">
              <a:buFontTx/>
              <a:buNone/>
              <a:defRPr sz="1600"/>
            </a:lvl1pPr>
          </a:lstStyle>
          <a:p>
            <a:r>
              <a:rPr lang="en-US" dirty="0" smtClean="0"/>
              <a:t>Click to edit footer style. </a:t>
            </a:r>
            <a:endParaRPr lang="en-US" dirty="0"/>
          </a:p>
        </p:txBody>
      </p:sp>
    </p:spTree>
    <p:extLst>
      <p:ext uri="{BB962C8B-B14F-4D97-AF65-F5344CB8AC3E}">
        <p14:creationId xmlns:p14="http://schemas.microsoft.com/office/powerpoint/2010/main" val="4256658616"/>
      </p:ext>
    </p:extLst>
  </p:cSld>
  <p:clrMapOvr>
    <a:masterClrMapping/>
  </p:clrMapOvr>
  <p:transition spd="med">
    <p:wipe dir="r"/>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Gray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Red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al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umpkin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3" name="Footer Placeholder 2"/>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
        <p:nvSpPr>
          <p:cNvPr id="4" name="Content Placeholder 3"/>
          <p:cNvSpPr>
            <a:spLocks noGrp="1"/>
          </p:cNvSpPr>
          <p:nvPr>
            <p:ph sz="quarter" idx="10"/>
          </p:nvPr>
        </p:nvSpPr>
        <p:spPr>
          <a:xfrm>
            <a:off x="327025" y="1398588"/>
            <a:ext cx="8477250" cy="4541837"/>
          </a:xfrm>
        </p:spPr>
        <p:txBody>
          <a:bodyPr/>
          <a:lstStyle>
            <a:lvl1pPr>
              <a:defRPr sz="2200" kern="600">
                <a:latin typeface="+mj-lt"/>
              </a:defRPr>
            </a:lvl1pPr>
            <a:lvl2pPr marL="571500" indent="-228600">
              <a:tabLst/>
              <a:defRPr sz="2000" kern="600">
                <a:latin typeface="+mj-lt"/>
              </a:defRPr>
            </a:lvl2pPr>
            <a:lvl3pPr marL="800100" indent="-228600">
              <a:tabLst/>
              <a:defRPr kern="600">
                <a:latin typeface="+mj-lt"/>
              </a:defRPr>
            </a:lvl3pPr>
            <a:lvl4pPr marL="1028700" indent="-228600">
              <a:tabLst/>
              <a:defRPr kern="600">
                <a:latin typeface="+mj-lt"/>
              </a:defRPr>
            </a:lvl4pPr>
            <a:lvl5pPr marL="1257300" indent="-228600">
              <a:tabLst/>
              <a:defRPr kern="6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transition spd="med">
    <p:wipe dir="r"/>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27025" y="1398587"/>
            <a:ext cx="4114800" cy="4544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3"/>
          <p:cNvSpPr>
            <a:spLocks noGrp="1"/>
          </p:cNvSpPr>
          <p:nvPr>
            <p:ph sz="quarter" idx="11"/>
          </p:nvPr>
        </p:nvSpPr>
        <p:spPr>
          <a:xfrm>
            <a:off x="4689475" y="1398587"/>
            <a:ext cx="4114800" cy="4544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2459" y="6445938"/>
            <a:ext cx="651991" cy="365125"/>
          </a:xfrm>
          <a:prstGeom prst="rect">
            <a:avLst/>
          </a:prstGeom>
        </p:spPr>
        <p:txBody>
          <a:bodyPr/>
          <a:lstStyle/>
          <a:p>
            <a:fld id="{0E302883-9F7C-CE45-AB73-0650B2E598D9}" type="slidenum">
              <a:rPr lang="en-US" smtClean="0">
                <a:solidFill>
                  <a:srgbClr val="7D7C7C"/>
                </a:solidFill>
              </a:rPr>
              <a:pPr/>
              <a:t>‹#›</a:t>
            </a:fld>
            <a:endParaRPr lang="en-US" dirty="0">
              <a:solidFill>
                <a:srgbClr val="7D7C7C"/>
              </a:solidFill>
            </a:endParaRPr>
          </a:p>
        </p:txBody>
      </p:sp>
    </p:spTree>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3" name="Content Placeholder 2"/>
          <p:cNvSpPr>
            <a:spLocks noGrp="1"/>
          </p:cNvSpPr>
          <p:nvPr>
            <p:ph idx="1"/>
          </p:nvPr>
        </p:nvSpPr>
        <p:spPr>
          <a:xfrm>
            <a:off x="210312" y="6136480"/>
            <a:ext cx="8595360" cy="182023"/>
          </a:xfrm>
        </p:spPr>
        <p:txBody>
          <a:bodyPr anchor="b"/>
          <a:lstStyle>
            <a:lvl1pPr marL="0" indent="0">
              <a:buFont typeface="Arial" charset="0"/>
              <a:buNone/>
              <a:defRPr sz="800"/>
            </a:lvl1pPr>
            <a:lvl2pPr>
              <a:defRPr sz="800"/>
            </a:lvl2pPr>
            <a:lvl3pPr>
              <a:defRPr sz="800"/>
            </a:lvl3pPr>
            <a:lvl4pPr>
              <a:defRPr sz="800"/>
            </a:lvl4pPr>
            <a:lvl5pPr>
              <a:defRPr sz="800"/>
            </a:lvl5pPr>
          </a:lstStyle>
          <a:p>
            <a:pPr lvl="0"/>
            <a:r>
              <a:rPr lang="en-US" dirty="0" smtClean="0"/>
              <a:t>Click to edit Master text styles</a:t>
            </a:r>
          </a:p>
        </p:txBody>
      </p:sp>
    </p:spTree>
    <p:extLst/>
  </p:cSld>
  <p:clrMapOvr>
    <a:masterClrMapping/>
  </p:clrMapOvr>
  <p:transition spd="med">
    <p:wipe dir="r"/>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RUO-Title-Only_W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1A1818"/>
                </a:solidFill>
              </a:defRPr>
            </a:lvl1pPr>
          </a:lstStyle>
          <a:p>
            <a:r>
              <a:rPr lang="en-US" dirty="0"/>
              <a:t>Click to Edit Master Title Style</a:t>
            </a:r>
          </a:p>
        </p:txBody>
      </p:sp>
      <p:sp>
        <p:nvSpPr>
          <p:cNvPr id="3" name="Text Placeholder 4"/>
          <p:cNvSpPr>
            <a:spLocks noGrp="1"/>
          </p:cNvSpPr>
          <p:nvPr>
            <p:ph type="body" sz="quarter" idx="10" hasCustomPrompt="1"/>
          </p:nvPr>
        </p:nvSpPr>
        <p:spPr>
          <a:xfrm>
            <a:off x="311151" y="5817857"/>
            <a:ext cx="8526463" cy="298956"/>
          </a:xfrm>
        </p:spPr>
        <p:txBody>
          <a:bodyPr anchor="ctr">
            <a:noAutofit/>
          </a:bodyPr>
          <a:lstStyle>
            <a:lvl1pPr marL="0" indent="0">
              <a:buNone/>
              <a:defRPr sz="1400"/>
            </a:lvl1pPr>
            <a:lvl2pPr marL="282575" indent="0">
              <a:buNone/>
              <a:defRPr sz="1400"/>
            </a:lvl2pPr>
            <a:lvl3pPr marL="574675" indent="0">
              <a:buNone/>
              <a:defRPr sz="1400"/>
            </a:lvl3pPr>
            <a:lvl4pPr marL="857250" indent="0">
              <a:buNone/>
              <a:defRPr sz="1400"/>
            </a:lvl4pPr>
            <a:lvl5pPr marL="1141413" indent="0">
              <a:buNone/>
              <a:defRPr sz="1400"/>
            </a:lvl5pPr>
          </a:lstStyle>
          <a:p>
            <a:pPr lvl="0"/>
            <a:r>
              <a:rPr lang="en-US" dirty="0"/>
              <a:t>Click to edit footer style.</a:t>
            </a:r>
          </a:p>
        </p:txBody>
      </p:sp>
    </p:spTree>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spTree>
    <p:extLst>
      <p:ext uri="{BB962C8B-B14F-4D97-AF65-F5344CB8AC3E}">
        <p14:creationId xmlns:p14="http://schemas.microsoft.com/office/powerpoint/2010/main" val="4200535305"/>
      </p:ext>
    </p:extLst>
  </p:cSld>
  <p:clrMapOvr>
    <a:masterClrMapping/>
  </p:clrMapOvr>
  <p:transition spd="med">
    <p:wipe dir="r"/>
  </p:transition>
  <p:timing>
    <p:tnLst>
      <p:par>
        <p:cTn id="1" dur="indefinite" restart="never" nodeType="tmRoot"/>
      </p:par>
    </p:tnLst>
  </p:timing>
  <p:extLst>
    <p:ext uri="{DCECCB84-F9BA-43D5-87BE-67443E8EF086}">
      <p15:sldGuideLst xmlns:p15="http://schemas.microsoft.com/office/powerpoint/2012/main">
        <p15:guide id="1" orient="horz" pos="72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cSld>
  <p:clrMapOvr>
    <a:masterClrMapping/>
  </p:clrMapOvr>
  <p:transition spd="med">
    <p:wipe dir="r"/>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RUO-Title-and-Content_W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oAutofit/>
          </a:bodyPr>
          <a:lstStyle>
            <a:lvl1pPr>
              <a:defRPr sz="2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marL="227013" indent="-227013">
              <a:buClr>
                <a:srgbClr val="FFB441"/>
              </a:buClr>
              <a:buSzPct val="60000"/>
              <a:buFont typeface="Arial" panose="020B0604020202020204" pitchFamily="34" charset="0"/>
              <a:buChar char="►"/>
              <a:defRPr sz="2000">
                <a:solidFill>
                  <a:srgbClr val="1A1818"/>
                </a:solidFill>
              </a:defRPr>
            </a:lvl1pPr>
            <a:lvl2pPr marL="515938" indent="-233363">
              <a:buClrTx/>
              <a:buSzPct val="100000"/>
              <a:buFont typeface="Arial" panose="020B0604020202020204" pitchFamily="34" charset="0"/>
              <a:buChar char="–"/>
              <a:defRPr sz="1800">
                <a:solidFill>
                  <a:srgbClr val="1A1818"/>
                </a:solidFill>
              </a:defRPr>
            </a:lvl2pPr>
            <a:lvl3pPr marL="801688" indent="-227013">
              <a:buClrTx/>
              <a:buSzPct val="100000"/>
              <a:buFont typeface="Wingdings" panose="05000000000000000000" pitchFamily="2" charset="2"/>
              <a:buChar char="§"/>
              <a:defRPr sz="1600">
                <a:solidFill>
                  <a:srgbClr val="1A1818"/>
                </a:solidFill>
              </a:defRPr>
            </a:lvl3pPr>
            <a:lvl4pPr marL="1084263" indent="-227013">
              <a:buClrTx/>
              <a:buSzPct val="100000"/>
              <a:buFont typeface="Arial" panose="020B0604020202020204" pitchFamily="34" charset="0"/>
              <a:buChar char="–"/>
              <a:defRPr sz="1600">
                <a:solidFill>
                  <a:srgbClr val="1A1818"/>
                </a:solidFill>
              </a:defRPr>
            </a:lvl4pPr>
            <a:lvl5pPr marL="1376363" indent="-234950">
              <a:buClrTx/>
              <a:buSzPct val="100000"/>
              <a:buFont typeface="Arial" panose="020B0604020202020204" pitchFamily="34" charset="0"/>
              <a:buChar char="–"/>
              <a:defRPr sz="1600">
                <a:solidFill>
                  <a:srgbClr val="1A1818"/>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hasCustomPrompt="1"/>
          </p:nvPr>
        </p:nvSpPr>
        <p:spPr>
          <a:xfrm>
            <a:off x="311151" y="5817857"/>
            <a:ext cx="8526463" cy="298956"/>
          </a:xfrm>
        </p:spPr>
        <p:txBody>
          <a:bodyPr anchor="ctr">
            <a:noAutofit/>
          </a:bodyPr>
          <a:lstStyle>
            <a:lvl1pPr marL="0" indent="0">
              <a:buNone/>
              <a:defRPr sz="1400"/>
            </a:lvl1pPr>
            <a:lvl2pPr marL="282575" indent="0">
              <a:buNone/>
              <a:defRPr sz="1400"/>
            </a:lvl2pPr>
            <a:lvl3pPr marL="574675" indent="0">
              <a:buNone/>
              <a:defRPr sz="1400"/>
            </a:lvl3pPr>
            <a:lvl4pPr marL="857250" indent="0">
              <a:buNone/>
              <a:defRPr sz="1400"/>
            </a:lvl4pPr>
            <a:lvl5pPr marL="1141413" indent="0">
              <a:buNone/>
              <a:defRPr sz="1400"/>
            </a:lvl5pPr>
          </a:lstStyle>
          <a:p>
            <a:pPr lvl="0"/>
            <a:r>
              <a:rPr lang="en-US" dirty="0" smtClean="0"/>
              <a:t>Click to edit footer style.</a:t>
            </a:r>
            <a:endParaRPr lang="en-US" dirty="0"/>
          </a:p>
        </p:txBody>
      </p:sp>
    </p:spTree>
    <p:extLst/>
  </p:cSld>
  <p:clrMapOvr>
    <a:masterClrMapping/>
  </p:clrMapOvr>
  <p:transition spd="slow">
    <p:wipe dir="r"/>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spd="med">
    <p:wipe dir="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6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7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8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9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0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1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3_Research 2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4462549" cy="1190805"/>
          </a:xfrm>
          <a:prstGeom prst="rect">
            <a:avLst/>
          </a:prstGeom>
        </p:spPr>
        <p:txBody>
          <a:bodyPr anchor="b"/>
          <a:lstStyle>
            <a:lvl1pPr algn="l">
              <a:lnSpc>
                <a:spcPct val="90000"/>
              </a:lnSpc>
              <a:defRPr sz="2500" b="1" kern="1200" baseline="0"/>
            </a:lvl1pPr>
          </a:lstStyle>
          <a:p>
            <a:r>
              <a:rPr lang="en-US" dirty="0" err="1" smtClean="0"/>
              <a:t>Onco</a:t>
            </a:r>
            <a:r>
              <a:rPr lang="en-US" dirty="0" smtClean="0"/>
              <a:t> PowerPoint Presentation</a:t>
            </a:r>
            <a:endParaRPr lang="en-US" dirty="0"/>
          </a:p>
        </p:txBody>
      </p:sp>
      <p:sp>
        <p:nvSpPr>
          <p:cNvPr id="6" name="Text Box 6"/>
          <p:cNvSpPr txBox="1">
            <a:spLocks noChangeArrowheads="1"/>
          </p:cNvSpPr>
          <p:nvPr userDrawn="1"/>
        </p:nvSpPr>
        <p:spPr bwMode="auto">
          <a:xfrm>
            <a:off x="224541" y="5996341"/>
            <a:ext cx="6478403" cy="830997"/>
          </a:xfrm>
          <a:prstGeom prst="rect">
            <a:avLst/>
          </a:prstGeom>
          <a:noFill/>
          <a:ln w="9525">
            <a:noFill/>
            <a:miter lim="800000"/>
            <a:headEnd/>
            <a:tailEnd/>
          </a:ln>
          <a:effectLst/>
        </p:spPr>
        <p:txBody>
          <a:bodyPr wrap="square">
            <a:spAutoFit/>
          </a:bodyPr>
          <a:lstStyle/>
          <a:p>
            <a:r>
              <a:rPr lang="en-US" sz="800" kern="500" dirty="0" smtClean="0">
                <a:solidFill>
                  <a:srgbClr val="7D7C7C"/>
                </a:solidFill>
              </a:rPr>
              <a:t>©</a:t>
            </a:r>
            <a:r>
              <a:rPr lang="en-US" kern="500" dirty="0" smtClean="0">
                <a:solidFill>
                  <a:srgbClr val="7D7C7C"/>
                </a:solidFill>
              </a:rPr>
              <a:t> 2016 Illumina, Inc. All rights reserved.</a:t>
            </a:r>
          </a:p>
          <a:p>
            <a:r>
              <a:rPr lang="en-US" kern="500" dirty="0" smtClean="0">
                <a:solidFill>
                  <a:srgbClr val="7D7C7C"/>
                </a:solidFill>
              </a:rPr>
              <a:t>Illumina, </a:t>
            </a:r>
            <a:r>
              <a:rPr lang="en-US" kern="500" dirty="0" err="1" smtClean="0">
                <a:solidFill>
                  <a:srgbClr val="7D7C7C"/>
                </a:solidFill>
              </a:rPr>
              <a:t>BaseSpace</a:t>
            </a:r>
            <a:r>
              <a:rPr lang="en-US" kern="500" dirty="0" smtClean="0">
                <a:solidFill>
                  <a:srgbClr val="7D7C7C"/>
                </a:solidFill>
              </a:rPr>
              <a:t>, </a:t>
            </a:r>
            <a:r>
              <a:rPr lang="en-US" kern="500" dirty="0" err="1" smtClean="0">
                <a:solidFill>
                  <a:srgbClr val="7D7C7C"/>
                </a:solidFill>
              </a:rPr>
              <a:t>HiSeq</a:t>
            </a:r>
            <a:r>
              <a:rPr lang="en-US" kern="500" dirty="0" smtClean="0">
                <a:solidFill>
                  <a:srgbClr val="7D7C7C"/>
                </a:solidFill>
              </a:rPr>
              <a:t>, </a:t>
            </a:r>
            <a:r>
              <a:rPr lang="en-US" kern="500" dirty="0" err="1" smtClean="0">
                <a:solidFill>
                  <a:srgbClr val="7D7C7C"/>
                </a:solidFill>
              </a:rPr>
              <a:t>MiniSeq</a:t>
            </a:r>
            <a:r>
              <a:rPr lang="en-US" kern="500" dirty="0" smtClean="0">
                <a:solidFill>
                  <a:srgbClr val="7D7C7C"/>
                </a:solidFill>
              </a:rPr>
              <a:t>, MiSeq, </a:t>
            </a:r>
            <a:r>
              <a:rPr lang="en-US" kern="500" dirty="0" err="1" smtClean="0">
                <a:solidFill>
                  <a:srgbClr val="7D7C7C"/>
                </a:solidFill>
              </a:rPr>
              <a:t>MiSeqDx,NextBio</a:t>
            </a:r>
            <a:r>
              <a:rPr lang="en-US" kern="500" dirty="0" smtClean="0">
                <a:solidFill>
                  <a:srgbClr val="7D7C7C"/>
                </a:solidFill>
              </a:rPr>
              <a:t>, Nextera, NextSeq, Powered by Illumina, TruSeq, </a:t>
            </a:r>
            <a:r>
              <a:rPr lang="en-US" kern="500" dirty="0" err="1" smtClean="0">
                <a:solidFill>
                  <a:srgbClr val="7D7C7C"/>
                </a:solidFill>
              </a:rPr>
              <a:t>TruSight</a:t>
            </a:r>
            <a:r>
              <a:rPr lang="en-US" kern="500" dirty="0" smtClean="0">
                <a:solidFill>
                  <a:srgbClr val="7D7C7C"/>
                </a:solidFill>
              </a:rPr>
              <a:t>.</a:t>
            </a:r>
            <a:endParaRPr lang="en-US" kern="500" dirty="0">
              <a:solidFill>
                <a:srgbClr val="7D7C7C"/>
              </a:solidFill>
            </a:endParaRPr>
          </a:p>
        </p:txBody>
      </p:sp>
      <p:sp>
        <p:nvSpPr>
          <p:cNvPr id="7" name="Text Placeholder 2"/>
          <p:cNvSpPr>
            <a:spLocks noGrp="1"/>
          </p:cNvSpPr>
          <p:nvPr>
            <p:ph type="body" sz="quarter" idx="11" hasCustomPrompt="1"/>
          </p:nvPr>
        </p:nvSpPr>
        <p:spPr>
          <a:xfrm>
            <a:off x="224541" y="1638468"/>
            <a:ext cx="4462549"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02525"/>
            <a:ext cx="9143391" cy="5501080"/>
          </a:xfrm>
          <a:prstGeom prst="rect">
            <a:avLst/>
          </a:prstGeom>
        </p:spPr>
      </p:pic>
      <p:sp>
        <p:nvSpPr>
          <p:cNvPr id="8" name="Rectangle 10"/>
          <p:cNvSpPr>
            <a:spLocks noGrp="1" noChangeArrowheads="1"/>
          </p:cNvSpPr>
          <p:nvPr>
            <p:ph type="ctrTitle" hasCustomPrompt="1"/>
          </p:nvPr>
        </p:nvSpPr>
        <p:spPr>
          <a:xfrm>
            <a:off x="210312" y="403165"/>
            <a:ext cx="8257241" cy="2059488"/>
          </a:xfrm>
        </p:spPr>
        <p:txBody>
          <a:bodyPr anchor="ctr"/>
          <a:lstStyle>
            <a:lvl1pPr algn="l">
              <a:defRPr sz="3200" b="0" baseline="0"/>
            </a:lvl1pPr>
          </a:lstStyle>
          <a:p>
            <a:r>
              <a:rPr lang="en-US" dirty="0" smtClean="0"/>
              <a:t>Click to Edit Section Title</a:t>
            </a:r>
            <a:endParaRPr lang="en-US" dirty="0"/>
          </a:p>
        </p:txBody>
      </p:sp>
      <p:pic>
        <p:nvPicPr>
          <p:cNvPr id="7" name="Picture 2" descr="\\ussd-file\depts\Commercial\Marketing\Marketing_Services\Graphics_Team\GraphicsStore\PowerPoint\^PPT templates\2013\support\Background_Images\Cancer.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99449" y="3218564"/>
            <a:ext cx="1983389" cy="2843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61848514"/>
      </p:ext>
    </p:extLst>
  </p:cSld>
  <p:clrMapOvr>
    <a:masterClrMapping/>
  </p:clrMapOvr>
  <p:transition spd="med">
    <p:wipe dir="r"/>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4_Research 1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4821757" y="528710"/>
            <a:ext cx="3982517"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1815882"/>
          </a:xfrm>
          <a:prstGeom prst="rect">
            <a:avLst/>
          </a:prstGeom>
          <a:noFill/>
          <a:ln w="9525">
            <a:noFill/>
            <a:miter lim="800000"/>
            <a:headEnd/>
            <a:tailEnd/>
          </a:ln>
          <a:effectLst/>
        </p:spPr>
        <p:txBody>
          <a:bodyPr wrap="square">
            <a:spAutoFit/>
          </a:bodyPr>
          <a:lstStyle/>
          <a:p>
            <a:r>
              <a:rPr lang="en-US" sz="1400" kern="500" dirty="0" smtClean="0">
                <a:solidFill>
                  <a:srgbClr val="7D7C7C"/>
                </a:solidFill>
              </a:rPr>
              <a:t>© 2016 Illumina, Inc. All rights reserved.</a:t>
            </a:r>
          </a:p>
          <a:p>
            <a:r>
              <a:rPr lang="en-US" sz="1400" kern="500" dirty="0" smtClean="0">
                <a:solidFill>
                  <a:srgbClr val="7D7C7C"/>
                </a:solidFill>
              </a:rPr>
              <a:t>Illumina, </a:t>
            </a:r>
            <a:r>
              <a:rPr lang="en-US" sz="1400" kern="500" dirty="0" err="1" smtClean="0">
                <a:solidFill>
                  <a:srgbClr val="7D7C7C"/>
                </a:solidFill>
              </a:rPr>
              <a:t>BaseSpace</a:t>
            </a:r>
            <a:r>
              <a:rPr lang="en-US" sz="1400" kern="500" dirty="0" smtClean="0">
                <a:solidFill>
                  <a:srgbClr val="7D7C7C"/>
                </a:solidFill>
              </a:rPr>
              <a:t>, </a:t>
            </a:r>
            <a:r>
              <a:rPr lang="en-US" sz="1400" kern="500" dirty="0" err="1" smtClean="0">
                <a:solidFill>
                  <a:srgbClr val="7D7C7C"/>
                </a:solidFill>
              </a:rPr>
              <a:t>HiSeq</a:t>
            </a:r>
            <a:r>
              <a:rPr lang="en-US" sz="1400" kern="500" dirty="0" smtClean="0">
                <a:solidFill>
                  <a:srgbClr val="7D7C7C"/>
                </a:solidFill>
              </a:rPr>
              <a:t>,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1400" kern="500" dirty="0">
              <a:solidFill>
                <a:srgbClr val="7D7C7C"/>
              </a:solidFill>
            </a:endParaRPr>
          </a:p>
        </p:txBody>
      </p:sp>
      <p:sp>
        <p:nvSpPr>
          <p:cNvPr id="7" name="Text Placeholder 2"/>
          <p:cNvSpPr>
            <a:spLocks noGrp="1"/>
          </p:cNvSpPr>
          <p:nvPr>
            <p:ph type="body" sz="quarter" idx="11" hasCustomPrompt="1"/>
          </p:nvPr>
        </p:nvSpPr>
        <p:spPr>
          <a:xfrm>
            <a:off x="4821757" y="1638468"/>
            <a:ext cx="3982517"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3_Research 1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4821757" y="528710"/>
            <a:ext cx="3982517"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4821757" y="1638468"/>
            <a:ext cx="3982517"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lue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597">
          <p15:clr>
            <a:srgbClr val="FBAE40"/>
          </p15:clr>
        </p15:guide>
        <p15:guide id="2" orient="horz" pos="1385">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Green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Gray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Red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al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umpkin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3" name="Footer Placeholder 2"/>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
        <p:nvSpPr>
          <p:cNvPr id="4" name="Content Placeholder 3"/>
          <p:cNvSpPr>
            <a:spLocks noGrp="1"/>
          </p:cNvSpPr>
          <p:nvPr>
            <p:ph sz="quarter" idx="10"/>
          </p:nvPr>
        </p:nvSpPr>
        <p:spPr>
          <a:xfrm>
            <a:off x="327025" y="1398588"/>
            <a:ext cx="8477250" cy="4541837"/>
          </a:xfrm>
        </p:spPr>
        <p:txBody>
          <a:bodyPr/>
          <a:lstStyle>
            <a:lvl1pPr>
              <a:defRPr sz="2200" kern="600">
                <a:latin typeface="+mj-lt"/>
              </a:defRPr>
            </a:lvl1pPr>
            <a:lvl2pPr marL="571500" indent="-228600">
              <a:tabLst/>
              <a:defRPr sz="2000" kern="600">
                <a:latin typeface="+mj-lt"/>
              </a:defRPr>
            </a:lvl2pPr>
            <a:lvl3pPr marL="800100" indent="-228600">
              <a:tabLst/>
              <a:defRPr kern="600">
                <a:latin typeface="+mj-lt"/>
              </a:defRPr>
            </a:lvl3pPr>
            <a:lvl4pPr marL="1028700" indent="-228600">
              <a:tabLst/>
              <a:defRPr kern="600">
                <a:latin typeface="+mj-lt"/>
              </a:defRPr>
            </a:lvl4pPr>
            <a:lvl5pPr marL="1257300" indent="-228600">
              <a:tabLst/>
              <a:defRPr kern="6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transition spd="med">
    <p:wipe dir="r"/>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27025" y="1398587"/>
            <a:ext cx="4114800" cy="4544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3"/>
          <p:cNvSpPr>
            <a:spLocks noGrp="1"/>
          </p:cNvSpPr>
          <p:nvPr>
            <p:ph sz="quarter" idx="11"/>
          </p:nvPr>
        </p:nvSpPr>
        <p:spPr>
          <a:xfrm>
            <a:off x="4689475" y="1398587"/>
            <a:ext cx="4114800" cy="4544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10312" y="1363038"/>
            <a:ext cx="8595360" cy="4612011"/>
          </a:xfrm>
        </p:spPr>
        <p:txBody>
          <a:body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hasCustomPrompt="1"/>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sp>
        <p:nvSpPr>
          <p:cNvPr id="4" name="Text Placeholder 3"/>
          <p:cNvSpPr>
            <a:spLocks noGrp="1"/>
          </p:cNvSpPr>
          <p:nvPr>
            <p:ph type="body" sz="quarter" idx="10" hasCustomPrompt="1"/>
          </p:nvPr>
        </p:nvSpPr>
        <p:spPr>
          <a:xfrm>
            <a:off x="210312" y="6108849"/>
            <a:ext cx="8623300" cy="274320"/>
          </a:xfrm>
        </p:spPr>
        <p:txBody>
          <a:bodyPr anchor="b"/>
          <a:lstStyle>
            <a:lvl1pPr marL="0" indent="0">
              <a:buFont typeface="Arial"/>
              <a:buNone/>
              <a:defRPr sz="1600"/>
            </a:lvl1pPr>
          </a:lstStyle>
          <a:p>
            <a:r>
              <a:rPr lang="en-US" dirty="0" smtClean="0"/>
              <a:t>Click to edit footer style. </a:t>
            </a:r>
            <a:endParaRPr lang="en-US" dirty="0"/>
          </a:p>
        </p:txBody>
      </p:sp>
    </p:spTree>
    <p:extLst>
      <p:ext uri="{BB962C8B-B14F-4D97-AF65-F5344CB8AC3E}">
        <p14:creationId xmlns:p14="http://schemas.microsoft.com/office/powerpoint/2010/main" val="778870706"/>
      </p:ext>
    </p:extLst>
  </p:cSld>
  <p:clrMapOvr>
    <a:masterClrMapping/>
  </p:clrMapOvr>
  <p:transition spd="med">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4756901"/>
      </p:ext>
    </p:extLst>
  </p:cSld>
  <p:clrMapOvr>
    <a:masterClrMapping/>
  </p:clrMapOvr>
  <p:transition spd="med">
    <p:wipe dir="r"/>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cSld>
  <p:clrMapOvr>
    <a:masterClrMapping/>
  </p:clrMapOvr>
  <p:transition spd="med">
    <p:wipe dir="r"/>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2459" y="6445938"/>
            <a:ext cx="651991" cy="365125"/>
          </a:xfrm>
          <a:prstGeom prst="rect">
            <a:avLst/>
          </a:prstGeom>
        </p:spPr>
        <p:txBody>
          <a:bodyPr/>
          <a:lstStyle/>
          <a:p>
            <a:fld id="{0E302883-9F7C-CE45-AB73-0650B2E598D9}" type="slidenum">
              <a:rPr lang="en-US" smtClean="0">
                <a:solidFill>
                  <a:srgbClr val="7D7C7C"/>
                </a:solidFill>
              </a:rPr>
              <a:pPr/>
              <a:t>‹#›</a:t>
            </a:fld>
            <a:endParaRPr lang="en-US" dirty="0">
              <a:solidFill>
                <a:srgbClr val="7D7C7C"/>
              </a:solidFill>
            </a:endParaRPr>
          </a:p>
        </p:txBody>
      </p:sp>
    </p:spTree>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3" name="Content Placeholder 2"/>
          <p:cNvSpPr>
            <a:spLocks noGrp="1"/>
          </p:cNvSpPr>
          <p:nvPr>
            <p:ph idx="1"/>
          </p:nvPr>
        </p:nvSpPr>
        <p:spPr>
          <a:xfrm>
            <a:off x="210312" y="6136480"/>
            <a:ext cx="8595360" cy="182023"/>
          </a:xfrm>
        </p:spPr>
        <p:txBody>
          <a:bodyPr anchor="b"/>
          <a:lstStyle>
            <a:lvl1pPr marL="0" indent="0">
              <a:buFont typeface="Arial" charset="0"/>
              <a:buNone/>
              <a:defRPr sz="800"/>
            </a:lvl1pPr>
            <a:lvl2pPr>
              <a:defRPr sz="800"/>
            </a:lvl2pPr>
            <a:lvl3pPr>
              <a:defRPr sz="800"/>
            </a:lvl3pPr>
            <a:lvl4pPr>
              <a:defRPr sz="800"/>
            </a:lvl4pPr>
            <a:lvl5pPr>
              <a:defRPr sz="800"/>
            </a:lvl5pPr>
          </a:lstStyle>
          <a:p>
            <a:pPr lvl="0"/>
            <a:r>
              <a:rPr lang="en-US" dirty="0" smtClean="0"/>
              <a:t>Click to edit Master text styles</a:t>
            </a:r>
          </a:p>
        </p:txBody>
      </p:sp>
    </p:spTree>
    <p:extLst/>
  </p:cSld>
  <p:clrMapOvr>
    <a:masterClrMapping/>
  </p:clrMapOvr>
  <p:transition spd="med">
    <p:wipe dir="r"/>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RUO-Title-Only_W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1A1818"/>
                </a:solidFill>
              </a:defRPr>
            </a:lvl1pPr>
          </a:lstStyle>
          <a:p>
            <a:r>
              <a:rPr lang="en-US" dirty="0"/>
              <a:t>Click to Edit Master Title Style</a:t>
            </a:r>
          </a:p>
        </p:txBody>
      </p:sp>
      <p:sp>
        <p:nvSpPr>
          <p:cNvPr id="3" name="Text Placeholder 4"/>
          <p:cNvSpPr>
            <a:spLocks noGrp="1"/>
          </p:cNvSpPr>
          <p:nvPr>
            <p:ph type="body" sz="quarter" idx="10" hasCustomPrompt="1"/>
          </p:nvPr>
        </p:nvSpPr>
        <p:spPr>
          <a:xfrm>
            <a:off x="311151" y="5817857"/>
            <a:ext cx="8526463" cy="298956"/>
          </a:xfrm>
        </p:spPr>
        <p:txBody>
          <a:bodyPr anchor="ctr">
            <a:noAutofit/>
          </a:bodyPr>
          <a:lstStyle>
            <a:lvl1pPr marL="0" indent="0">
              <a:buNone/>
              <a:defRPr sz="1400"/>
            </a:lvl1pPr>
            <a:lvl2pPr marL="282575" indent="0">
              <a:buNone/>
              <a:defRPr sz="1400"/>
            </a:lvl2pPr>
            <a:lvl3pPr marL="574675" indent="0">
              <a:buNone/>
              <a:defRPr sz="1400"/>
            </a:lvl3pPr>
            <a:lvl4pPr marL="857250" indent="0">
              <a:buNone/>
              <a:defRPr sz="1400"/>
            </a:lvl4pPr>
            <a:lvl5pPr marL="1141413" indent="0">
              <a:buNone/>
              <a:defRPr sz="1400"/>
            </a:lvl5pPr>
          </a:lstStyle>
          <a:p>
            <a:pPr lvl="0"/>
            <a:r>
              <a:rPr lang="en-US" dirty="0"/>
              <a:t>Click to edit footer style.</a:t>
            </a:r>
          </a:p>
        </p:txBody>
      </p:sp>
    </p:spTree>
    <p:extLst/>
  </p:cSld>
  <p:clrMapOvr>
    <a:masterClrMapping/>
  </p:clrMapOvr>
  <p:transition spd="slow">
    <p:wipe dir="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cSld>
  <p:clrMapOvr>
    <a:masterClrMapping/>
  </p:clrMapOvr>
  <p:transition spd="med">
    <p:wipe dir="r"/>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RUO-Title-and-Content_W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oAutofit/>
          </a:bodyPr>
          <a:lstStyle>
            <a:lvl1pPr>
              <a:defRPr sz="2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marL="227013" indent="-227013">
              <a:buClr>
                <a:srgbClr val="FFB441"/>
              </a:buClr>
              <a:buSzPct val="60000"/>
              <a:buFont typeface="Arial" panose="020B0604020202020204" pitchFamily="34" charset="0"/>
              <a:buChar char="►"/>
              <a:defRPr sz="2000">
                <a:solidFill>
                  <a:srgbClr val="1A1818"/>
                </a:solidFill>
              </a:defRPr>
            </a:lvl1pPr>
            <a:lvl2pPr marL="515938" indent="-233363">
              <a:buClrTx/>
              <a:buSzPct val="100000"/>
              <a:buFont typeface="Arial" panose="020B0604020202020204" pitchFamily="34" charset="0"/>
              <a:buChar char="–"/>
              <a:defRPr sz="1800">
                <a:solidFill>
                  <a:srgbClr val="1A1818"/>
                </a:solidFill>
              </a:defRPr>
            </a:lvl2pPr>
            <a:lvl3pPr marL="801688" indent="-227013">
              <a:buClrTx/>
              <a:buSzPct val="100000"/>
              <a:buFont typeface="Wingdings" panose="05000000000000000000" pitchFamily="2" charset="2"/>
              <a:buChar char="§"/>
              <a:defRPr sz="1600">
                <a:solidFill>
                  <a:srgbClr val="1A1818"/>
                </a:solidFill>
              </a:defRPr>
            </a:lvl3pPr>
            <a:lvl4pPr marL="1084263" indent="-227013">
              <a:buClrTx/>
              <a:buSzPct val="100000"/>
              <a:buFont typeface="Arial" panose="020B0604020202020204" pitchFamily="34" charset="0"/>
              <a:buChar char="–"/>
              <a:defRPr sz="1600">
                <a:solidFill>
                  <a:srgbClr val="1A1818"/>
                </a:solidFill>
              </a:defRPr>
            </a:lvl4pPr>
            <a:lvl5pPr marL="1376363" indent="-234950">
              <a:buClrTx/>
              <a:buSzPct val="100000"/>
              <a:buFont typeface="Arial" panose="020B0604020202020204" pitchFamily="34" charset="0"/>
              <a:buChar char="–"/>
              <a:defRPr sz="1600">
                <a:solidFill>
                  <a:srgbClr val="1A1818"/>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hasCustomPrompt="1"/>
          </p:nvPr>
        </p:nvSpPr>
        <p:spPr>
          <a:xfrm>
            <a:off x="311151" y="5817857"/>
            <a:ext cx="8526463" cy="298956"/>
          </a:xfrm>
        </p:spPr>
        <p:txBody>
          <a:bodyPr anchor="ctr">
            <a:noAutofit/>
          </a:bodyPr>
          <a:lstStyle>
            <a:lvl1pPr marL="0" indent="0">
              <a:buNone/>
              <a:defRPr sz="1400"/>
            </a:lvl1pPr>
            <a:lvl2pPr marL="282575" indent="0">
              <a:buNone/>
              <a:defRPr sz="1400"/>
            </a:lvl2pPr>
            <a:lvl3pPr marL="574675" indent="0">
              <a:buNone/>
              <a:defRPr sz="1400"/>
            </a:lvl3pPr>
            <a:lvl4pPr marL="857250" indent="0">
              <a:buNone/>
              <a:defRPr sz="1400"/>
            </a:lvl4pPr>
            <a:lvl5pPr marL="1141413" indent="0">
              <a:buNone/>
              <a:defRPr sz="1400"/>
            </a:lvl5pPr>
          </a:lstStyle>
          <a:p>
            <a:pPr lvl="0"/>
            <a:r>
              <a:rPr lang="en-US" dirty="0" smtClean="0"/>
              <a:t>Click to edit footer style.</a:t>
            </a:r>
            <a:endParaRPr lang="en-US" dirty="0"/>
          </a:p>
        </p:txBody>
      </p:sp>
    </p:spTree>
    <p:extLst/>
  </p:cSld>
  <p:clrMapOvr>
    <a:masterClrMapping/>
  </p:clrMapOvr>
  <p:transition spd="slow">
    <p:wipe dir="r"/>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spd="med">
    <p:wipe dir="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6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7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9186147"/>
      </p:ext>
    </p:extLst>
  </p:cSld>
  <p:clrMapOvr>
    <a:masterClrMapping/>
  </p:clrMapOvr>
  <p:transition spd="med">
    <p:wipe dir="r"/>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8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9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10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11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3_Research 2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4462549" cy="1190805"/>
          </a:xfrm>
          <a:prstGeom prst="rect">
            <a:avLst/>
          </a:prstGeom>
        </p:spPr>
        <p:txBody>
          <a:bodyPr anchor="b"/>
          <a:lstStyle>
            <a:lvl1pPr algn="l">
              <a:lnSpc>
                <a:spcPct val="90000"/>
              </a:lnSpc>
              <a:defRPr sz="2500" b="1" kern="1200" baseline="0"/>
            </a:lvl1pPr>
          </a:lstStyle>
          <a:p>
            <a:r>
              <a:rPr lang="en-US" dirty="0" err="1" smtClean="0"/>
              <a:t>Onco</a:t>
            </a:r>
            <a:r>
              <a:rPr lang="en-US" dirty="0" smtClean="0"/>
              <a:t> PowerPoint Presentation</a:t>
            </a:r>
            <a:endParaRPr lang="en-US" dirty="0"/>
          </a:p>
        </p:txBody>
      </p:sp>
      <p:sp>
        <p:nvSpPr>
          <p:cNvPr id="6" name="Text Box 6"/>
          <p:cNvSpPr txBox="1">
            <a:spLocks noChangeArrowheads="1"/>
          </p:cNvSpPr>
          <p:nvPr userDrawn="1"/>
        </p:nvSpPr>
        <p:spPr bwMode="auto">
          <a:xfrm>
            <a:off x="224541" y="5996341"/>
            <a:ext cx="6478403" cy="830997"/>
          </a:xfrm>
          <a:prstGeom prst="rect">
            <a:avLst/>
          </a:prstGeom>
          <a:noFill/>
          <a:ln w="9525">
            <a:noFill/>
            <a:miter lim="800000"/>
            <a:headEnd/>
            <a:tailEnd/>
          </a:ln>
          <a:effectLst/>
        </p:spPr>
        <p:txBody>
          <a:bodyPr wrap="square">
            <a:spAutoFit/>
          </a:bodyPr>
          <a:lstStyle/>
          <a:p>
            <a:r>
              <a:rPr lang="en-US" sz="800" kern="500" dirty="0" smtClean="0">
                <a:solidFill>
                  <a:srgbClr val="7D7C7C"/>
                </a:solidFill>
              </a:rPr>
              <a:t>©</a:t>
            </a:r>
            <a:r>
              <a:rPr lang="en-US" kern="500" dirty="0" smtClean="0">
                <a:solidFill>
                  <a:srgbClr val="7D7C7C"/>
                </a:solidFill>
              </a:rPr>
              <a:t> 2016 Illumina, Inc. All rights reserved.</a:t>
            </a:r>
          </a:p>
          <a:p>
            <a:r>
              <a:rPr lang="en-US" kern="500" dirty="0" smtClean="0">
                <a:solidFill>
                  <a:srgbClr val="7D7C7C"/>
                </a:solidFill>
              </a:rPr>
              <a:t>Illumina, </a:t>
            </a:r>
            <a:r>
              <a:rPr lang="en-US" kern="500" dirty="0" err="1" smtClean="0">
                <a:solidFill>
                  <a:srgbClr val="7D7C7C"/>
                </a:solidFill>
              </a:rPr>
              <a:t>BaseSpace</a:t>
            </a:r>
            <a:r>
              <a:rPr lang="en-US" kern="500" dirty="0" smtClean="0">
                <a:solidFill>
                  <a:srgbClr val="7D7C7C"/>
                </a:solidFill>
              </a:rPr>
              <a:t>, </a:t>
            </a:r>
            <a:r>
              <a:rPr lang="en-US" kern="500" dirty="0" err="1" smtClean="0">
                <a:solidFill>
                  <a:srgbClr val="7D7C7C"/>
                </a:solidFill>
              </a:rPr>
              <a:t>HiSeq</a:t>
            </a:r>
            <a:r>
              <a:rPr lang="en-US" kern="500" dirty="0" smtClean="0">
                <a:solidFill>
                  <a:srgbClr val="7D7C7C"/>
                </a:solidFill>
              </a:rPr>
              <a:t>, </a:t>
            </a:r>
            <a:r>
              <a:rPr lang="en-US" kern="500" dirty="0" err="1" smtClean="0">
                <a:solidFill>
                  <a:srgbClr val="7D7C7C"/>
                </a:solidFill>
              </a:rPr>
              <a:t>MiniSeq</a:t>
            </a:r>
            <a:r>
              <a:rPr lang="en-US" kern="500" dirty="0" smtClean="0">
                <a:solidFill>
                  <a:srgbClr val="7D7C7C"/>
                </a:solidFill>
              </a:rPr>
              <a:t>, MiSeq, </a:t>
            </a:r>
            <a:r>
              <a:rPr lang="en-US" kern="500" dirty="0" err="1" smtClean="0">
                <a:solidFill>
                  <a:srgbClr val="7D7C7C"/>
                </a:solidFill>
              </a:rPr>
              <a:t>MiSeqDx,NextBio</a:t>
            </a:r>
            <a:r>
              <a:rPr lang="en-US" kern="500" dirty="0" smtClean="0">
                <a:solidFill>
                  <a:srgbClr val="7D7C7C"/>
                </a:solidFill>
              </a:rPr>
              <a:t>, Nextera, NextSeq, Powered by Illumina, TruSeq, </a:t>
            </a:r>
            <a:r>
              <a:rPr lang="en-US" kern="500" dirty="0" err="1" smtClean="0">
                <a:solidFill>
                  <a:srgbClr val="7D7C7C"/>
                </a:solidFill>
              </a:rPr>
              <a:t>TruSight</a:t>
            </a:r>
            <a:r>
              <a:rPr lang="en-US" kern="500" dirty="0" smtClean="0">
                <a:solidFill>
                  <a:srgbClr val="7D7C7C"/>
                </a:solidFill>
              </a:rPr>
              <a:t>.</a:t>
            </a:r>
            <a:endParaRPr lang="en-US" kern="500" dirty="0">
              <a:solidFill>
                <a:srgbClr val="7D7C7C"/>
              </a:solidFill>
            </a:endParaRPr>
          </a:p>
        </p:txBody>
      </p:sp>
      <p:sp>
        <p:nvSpPr>
          <p:cNvPr id="7" name="Text Placeholder 2"/>
          <p:cNvSpPr>
            <a:spLocks noGrp="1"/>
          </p:cNvSpPr>
          <p:nvPr>
            <p:ph type="body" sz="quarter" idx="11" hasCustomPrompt="1"/>
          </p:nvPr>
        </p:nvSpPr>
        <p:spPr>
          <a:xfrm>
            <a:off x="224541" y="1638468"/>
            <a:ext cx="4462549"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4_Research 1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4821757" y="528710"/>
            <a:ext cx="3982517"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1815882"/>
          </a:xfrm>
          <a:prstGeom prst="rect">
            <a:avLst/>
          </a:prstGeom>
          <a:noFill/>
          <a:ln w="9525">
            <a:noFill/>
            <a:miter lim="800000"/>
            <a:headEnd/>
            <a:tailEnd/>
          </a:ln>
          <a:effectLst/>
        </p:spPr>
        <p:txBody>
          <a:bodyPr wrap="square">
            <a:spAutoFit/>
          </a:bodyPr>
          <a:lstStyle/>
          <a:p>
            <a:r>
              <a:rPr lang="en-US" sz="1400" kern="500" dirty="0" smtClean="0">
                <a:solidFill>
                  <a:srgbClr val="7D7C7C"/>
                </a:solidFill>
              </a:rPr>
              <a:t>© 2016 Illumina, Inc. All rights reserved.</a:t>
            </a:r>
          </a:p>
          <a:p>
            <a:r>
              <a:rPr lang="en-US" sz="1400" kern="500" dirty="0" smtClean="0">
                <a:solidFill>
                  <a:srgbClr val="7D7C7C"/>
                </a:solidFill>
              </a:rPr>
              <a:t>Illumina, </a:t>
            </a:r>
            <a:r>
              <a:rPr lang="en-US" sz="1400" kern="500" dirty="0" err="1" smtClean="0">
                <a:solidFill>
                  <a:srgbClr val="7D7C7C"/>
                </a:solidFill>
              </a:rPr>
              <a:t>BaseSpace</a:t>
            </a:r>
            <a:r>
              <a:rPr lang="en-US" sz="1400" kern="500" dirty="0" smtClean="0">
                <a:solidFill>
                  <a:srgbClr val="7D7C7C"/>
                </a:solidFill>
              </a:rPr>
              <a:t>, </a:t>
            </a:r>
            <a:r>
              <a:rPr lang="en-US" sz="1400" kern="500" dirty="0" err="1" smtClean="0">
                <a:solidFill>
                  <a:srgbClr val="7D7C7C"/>
                </a:solidFill>
              </a:rPr>
              <a:t>HiSeq</a:t>
            </a:r>
            <a:r>
              <a:rPr lang="en-US" sz="1400" kern="500" dirty="0" smtClean="0">
                <a:solidFill>
                  <a:srgbClr val="7D7C7C"/>
                </a:solidFill>
              </a:rPr>
              <a:t>,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1400" kern="500" dirty="0">
              <a:solidFill>
                <a:srgbClr val="7D7C7C"/>
              </a:solidFill>
            </a:endParaRPr>
          </a:p>
        </p:txBody>
      </p:sp>
      <p:sp>
        <p:nvSpPr>
          <p:cNvPr id="7" name="Text Placeholder 2"/>
          <p:cNvSpPr>
            <a:spLocks noGrp="1"/>
          </p:cNvSpPr>
          <p:nvPr>
            <p:ph type="body" sz="quarter" idx="11" hasCustomPrompt="1"/>
          </p:nvPr>
        </p:nvSpPr>
        <p:spPr>
          <a:xfrm>
            <a:off x="4821757" y="1638468"/>
            <a:ext cx="3982517"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3_Research 1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4821757" y="528710"/>
            <a:ext cx="3982517"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4821757" y="1638468"/>
            <a:ext cx="3982517"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ue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597">
          <p15:clr>
            <a:srgbClr val="FBAE40"/>
          </p15:clr>
        </p15:guide>
        <p15:guide id="2" orient="horz" pos="1385">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Green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Gray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660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FB17F33-A105-40DB-A0FB-2FFB99159BD4}" type="datetime1">
              <a:rPr lang="en-US" smtClean="0">
                <a:solidFill>
                  <a:prstClr val="black">
                    <a:tint val="75000"/>
                  </a:prstClr>
                </a:solidFill>
              </a:rPr>
              <a:pPr/>
              <a:t>9/12/17</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06214D7-5B6B-4F9D-80C8-61B79CAF8953}"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userDrawn="1"/>
        </p:nvCxnSpPr>
        <p:spPr>
          <a:xfrm>
            <a:off x="533400" y="1143000"/>
            <a:ext cx="8153400"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781023"/>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Red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al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Pumpkin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3" name="Footer Placeholder 2"/>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
        <p:nvSpPr>
          <p:cNvPr id="4" name="Content Placeholder 3"/>
          <p:cNvSpPr>
            <a:spLocks noGrp="1"/>
          </p:cNvSpPr>
          <p:nvPr>
            <p:ph sz="quarter" idx="10"/>
          </p:nvPr>
        </p:nvSpPr>
        <p:spPr>
          <a:xfrm>
            <a:off x="327025" y="1398588"/>
            <a:ext cx="8477250" cy="4541837"/>
          </a:xfrm>
        </p:spPr>
        <p:txBody>
          <a:bodyPr/>
          <a:lstStyle>
            <a:lvl1pPr>
              <a:defRPr sz="2200" kern="600">
                <a:latin typeface="+mj-lt"/>
              </a:defRPr>
            </a:lvl1pPr>
            <a:lvl2pPr marL="571500" indent="-228600">
              <a:tabLst/>
              <a:defRPr sz="2000" kern="600">
                <a:latin typeface="+mj-lt"/>
              </a:defRPr>
            </a:lvl2pPr>
            <a:lvl3pPr marL="800100" indent="-228600">
              <a:tabLst/>
              <a:defRPr kern="600">
                <a:latin typeface="+mj-lt"/>
              </a:defRPr>
            </a:lvl3pPr>
            <a:lvl4pPr marL="1028700" indent="-228600">
              <a:tabLst/>
              <a:defRPr kern="600">
                <a:latin typeface="+mj-lt"/>
              </a:defRPr>
            </a:lvl4pPr>
            <a:lvl5pPr marL="1257300" indent="-228600">
              <a:tabLst/>
              <a:defRPr kern="6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transition spd="med">
    <p:wipe dir="r"/>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27025" y="1398587"/>
            <a:ext cx="4114800" cy="4544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3"/>
          <p:cNvSpPr>
            <a:spLocks noGrp="1"/>
          </p:cNvSpPr>
          <p:nvPr>
            <p:ph sz="quarter" idx="11"/>
          </p:nvPr>
        </p:nvSpPr>
        <p:spPr>
          <a:xfrm>
            <a:off x="4689475" y="1398587"/>
            <a:ext cx="4114800" cy="4544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cSld>
  <p:clrMapOvr>
    <a:masterClrMapping/>
  </p:clrMapOvr>
  <p:transition spd="med">
    <p:wipe dir="r"/>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2459" y="6445938"/>
            <a:ext cx="651991" cy="365125"/>
          </a:xfrm>
          <a:prstGeom prst="rect">
            <a:avLst/>
          </a:prstGeom>
        </p:spPr>
        <p:txBody>
          <a:bodyPr/>
          <a:lstStyle/>
          <a:p>
            <a:fld id="{0E302883-9F7C-CE45-AB73-0650B2E598D9}" type="slidenum">
              <a:rPr lang="en-US" smtClean="0">
                <a:solidFill>
                  <a:srgbClr val="7D7C7C"/>
                </a:solidFill>
              </a:rPr>
              <a:pPr/>
              <a:t>‹#›</a:t>
            </a:fld>
            <a:endParaRPr lang="en-US" dirty="0">
              <a:solidFill>
                <a:srgbClr val="7D7C7C"/>
              </a:solidFill>
            </a:endParaRPr>
          </a:p>
        </p:txBody>
      </p:sp>
    </p:spTree>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3" name="Content Placeholder 2"/>
          <p:cNvSpPr>
            <a:spLocks noGrp="1"/>
          </p:cNvSpPr>
          <p:nvPr>
            <p:ph idx="1"/>
          </p:nvPr>
        </p:nvSpPr>
        <p:spPr>
          <a:xfrm>
            <a:off x="210312" y="6136480"/>
            <a:ext cx="8595360" cy="182023"/>
          </a:xfrm>
        </p:spPr>
        <p:txBody>
          <a:bodyPr anchor="b"/>
          <a:lstStyle>
            <a:lvl1pPr marL="0" indent="0">
              <a:buFont typeface="Arial" charset="0"/>
              <a:buNone/>
              <a:defRPr sz="800"/>
            </a:lvl1pPr>
            <a:lvl2pPr>
              <a:defRPr sz="800"/>
            </a:lvl2pPr>
            <a:lvl3pPr>
              <a:defRPr sz="800"/>
            </a:lvl3pPr>
            <a:lvl4pPr>
              <a:defRPr sz="800"/>
            </a:lvl4pPr>
            <a:lvl5pPr>
              <a:defRPr sz="800"/>
            </a:lvl5pPr>
          </a:lstStyle>
          <a:p>
            <a:pPr lvl="0"/>
            <a:r>
              <a:rPr lang="en-US" dirty="0" smtClean="0"/>
              <a:t>Click to edit Master text styles</a:t>
            </a:r>
          </a:p>
        </p:txBody>
      </p:sp>
    </p:spTree>
    <p:extLst/>
  </p:cSld>
  <p:clrMapOvr>
    <a:masterClrMapping/>
  </p:clrMapOvr>
  <p:transition spd="med">
    <p:wipe dir="r"/>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RUO-Title-Only_W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1A1818"/>
                </a:solidFill>
              </a:defRPr>
            </a:lvl1pPr>
          </a:lstStyle>
          <a:p>
            <a:r>
              <a:rPr lang="en-US" dirty="0"/>
              <a:t>Click to Edit Master Title Style</a:t>
            </a:r>
          </a:p>
        </p:txBody>
      </p:sp>
      <p:sp>
        <p:nvSpPr>
          <p:cNvPr id="3" name="Text Placeholder 4"/>
          <p:cNvSpPr>
            <a:spLocks noGrp="1"/>
          </p:cNvSpPr>
          <p:nvPr>
            <p:ph type="body" sz="quarter" idx="10" hasCustomPrompt="1"/>
          </p:nvPr>
        </p:nvSpPr>
        <p:spPr>
          <a:xfrm>
            <a:off x="311151" y="5817857"/>
            <a:ext cx="8526463" cy="298956"/>
          </a:xfrm>
        </p:spPr>
        <p:txBody>
          <a:bodyPr anchor="ctr">
            <a:noAutofit/>
          </a:bodyPr>
          <a:lstStyle>
            <a:lvl1pPr marL="0" indent="0">
              <a:buNone/>
              <a:defRPr sz="1400"/>
            </a:lvl1pPr>
            <a:lvl2pPr marL="282575" indent="0">
              <a:buNone/>
              <a:defRPr sz="1400"/>
            </a:lvl2pPr>
            <a:lvl3pPr marL="574675" indent="0">
              <a:buNone/>
              <a:defRPr sz="1400"/>
            </a:lvl3pPr>
            <a:lvl4pPr marL="857250" indent="0">
              <a:buNone/>
              <a:defRPr sz="1400"/>
            </a:lvl4pPr>
            <a:lvl5pPr marL="1141413" indent="0">
              <a:buNone/>
              <a:defRPr sz="1400"/>
            </a:lvl5pPr>
          </a:lstStyle>
          <a:p>
            <a:pPr lvl="0"/>
            <a:r>
              <a:rPr lang="en-US" dirty="0"/>
              <a:t>Click to edit footer style.</a:t>
            </a:r>
          </a:p>
        </p:txBody>
      </p:sp>
    </p:spTree>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_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234950" indent="-234950">
              <a:buClrTx/>
              <a:buSzPct val="100000"/>
              <a:buFont typeface="Lucida Grande"/>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84669012"/>
      </p:ext>
    </p:extLst>
  </p:cSld>
  <p:clrMapOvr>
    <a:masterClrMapping/>
  </p:clrMapOvr>
  <p:transition spd="slow">
    <p:wipe dir="r"/>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cSld>
  <p:clrMapOvr>
    <a:masterClrMapping/>
  </p:clrMapOvr>
  <p:transition spd="med">
    <p:wipe dir="r"/>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RUO-Title-and-Content_W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oAutofit/>
          </a:bodyPr>
          <a:lstStyle>
            <a:lvl1pPr>
              <a:defRPr sz="2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marL="227013" indent="-227013">
              <a:buClr>
                <a:srgbClr val="FFB441"/>
              </a:buClr>
              <a:buSzPct val="60000"/>
              <a:buFont typeface="Arial" panose="020B0604020202020204" pitchFamily="34" charset="0"/>
              <a:buChar char="►"/>
              <a:defRPr sz="2000">
                <a:solidFill>
                  <a:srgbClr val="1A1818"/>
                </a:solidFill>
              </a:defRPr>
            </a:lvl1pPr>
            <a:lvl2pPr marL="515938" indent="-233363">
              <a:buClrTx/>
              <a:buSzPct val="100000"/>
              <a:buFont typeface="Arial" panose="020B0604020202020204" pitchFamily="34" charset="0"/>
              <a:buChar char="–"/>
              <a:defRPr sz="1800">
                <a:solidFill>
                  <a:srgbClr val="1A1818"/>
                </a:solidFill>
              </a:defRPr>
            </a:lvl2pPr>
            <a:lvl3pPr marL="801688" indent="-227013">
              <a:buClrTx/>
              <a:buSzPct val="100000"/>
              <a:buFont typeface="Wingdings" panose="05000000000000000000" pitchFamily="2" charset="2"/>
              <a:buChar char="§"/>
              <a:defRPr sz="1600">
                <a:solidFill>
                  <a:srgbClr val="1A1818"/>
                </a:solidFill>
              </a:defRPr>
            </a:lvl3pPr>
            <a:lvl4pPr marL="1084263" indent="-227013">
              <a:buClrTx/>
              <a:buSzPct val="100000"/>
              <a:buFont typeface="Arial" panose="020B0604020202020204" pitchFamily="34" charset="0"/>
              <a:buChar char="–"/>
              <a:defRPr sz="1600">
                <a:solidFill>
                  <a:srgbClr val="1A1818"/>
                </a:solidFill>
              </a:defRPr>
            </a:lvl4pPr>
            <a:lvl5pPr marL="1376363" indent="-234950">
              <a:buClrTx/>
              <a:buSzPct val="100000"/>
              <a:buFont typeface="Arial" panose="020B0604020202020204" pitchFamily="34" charset="0"/>
              <a:buChar char="–"/>
              <a:defRPr sz="1600">
                <a:solidFill>
                  <a:srgbClr val="1A1818"/>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hasCustomPrompt="1"/>
          </p:nvPr>
        </p:nvSpPr>
        <p:spPr>
          <a:xfrm>
            <a:off x="311151" y="5817857"/>
            <a:ext cx="8526463" cy="298956"/>
          </a:xfrm>
        </p:spPr>
        <p:txBody>
          <a:bodyPr anchor="ctr">
            <a:noAutofit/>
          </a:bodyPr>
          <a:lstStyle>
            <a:lvl1pPr marL="0" indent="0">
              <a:buNone/>
              <a:defRPr sz="1400"/>
            </a:lvl1pPr>
            <a:lvl2pPr marL="282575" indent="0">
              <a:buNone/>
              <a:defRPr sz="1400"/>
            </a:lvl2pPr>
            <a:lvl3pPr marL="574675" indent="0">
              <a:buNone/>
              <a:defRPr sz="1400"/>
            </a:lvl3pPr>
            <a:lvl4pPr marL="857250" indent="0">
              <a:buNone/>
              <a:defRPr sz="1400"/>
            </a:lvl4pPr>
            <a:lvl5pPr marL="1141413" indent="0">
              <a:buNone/>
              <a:defRPr sz="1400"/>
            </a:lvl5pPr>
          </a:lstStyle>
          <a:p>
            <a:pPr lvl="0"/>
            <a:r>
              <a:rPr lang="en-US" dirty="0" smtClean="0"/>
              <a:t>Click to edit footer style.</a:t>
            </a:r>
            <a:endParaRPr lang="en-US" dirty="0"/>
          </a:p>
        </p:txBody>
      </p:sp>
    </p:spTree>
    <p:extLst/>
  </p:cSld>
  <p:clrMapOvr>
    <a:masterClrMapping/>
  </p:clrMapOvr>
  <p:transition spd="slow">
    <p:wipe dir="r"/>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spd="med">
    <p:wipe dir="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6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7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8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9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0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1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3_Research 2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4462549" cy="1190805"/>
          </a:xfrm>
          <a:prstGeom prst="rect">
            <a:avLst/>
          </a:prstGeom>
        </p:spPr>
        <p:txBody>
          <a:bodyPr anchor="b"/>
          <a:lstStyle>
            <a:lvl1pPr algn="l">
              <a:lnSpc>
                <a:spcPct val="90000"/>
              </a:lnSpc>
              <a:defRPr sz="2500" b="1" kern="1200" baseline="0"/>
            </a:lvl1pPr>
          </a:lstStyle>
          <a:p>
            <a:r>
              <a:rPr lang="en-US" dirty="0" err="1" smtClean="0"/>
              <a:t>Onco</a:t>
            </a:r>
            <a:r>
              <a:rPr lang="en-US" dirty="0" smtClean="0"/>
              <a:t> PowerPoint Presentation</a:t>
            </a:r>
            <a:endParaRPr lang="en-US" dirty="0"/>
          </a:p>
        </p:txBody>
      </p:sp>
      <p:sp>
        <p:nvSpPr>
          <p:cNvPr id="6" name="Text Box 6"/>
          <p:cNvSpPr txBox="1">
            <a:spLocks noChangeArrowheads="1"/>
          </p:cNvSpPr>
          <p:nvPr userDrawn="1"/>
        </p:nvSpPr>
        <p:spPr bwMode="auto">
          <a:xfrm>
            <a:off x="224541" y="5996341"/>
            <a:ext cx="6478403" cy="830997"/>
          </a:xfrm>
          <a:prstGeom prst="rect">
            <a:avLst/>
          </a:prstGeom>
          <a:noFill/>
          <a:ln w="9525">
            <a:noFill/>
            <a:miter lim="800000"/>
            <a:headEnd/>
            <a:tailEnd/>
          </a:ln>
          <a:effectLst/>
        </p:spPr>
        <p:txBody>
          <a:bodyPr wrap="square">
            <a:spAutoFit/>
          </a:bodyPr>
          <a:lstStyle/>
          <a:p>
            <a:r>
              <a:rPr lang="en-US" sz="800" kern="500" dirty="0" smtClean="0">
                <a:solidFill>
                  <a:srgbClr val="7D7C7C"/>
                </a:solidFill>
              </a:rPr>
              <a:t>©</a:t>
            </a:r>
            <a:r>
              <a:rPr lang="en-US" kern="500" dirty="0" smtClean="0">
                <a:solidFill>
                  <a:srgbClr val="7D7C7C"/>
                </a:solidFill>
              </a:rPr>
              <a:t> 2016 Illumina, Inc. All rights reserved.</a:t>
            </a:r>
          </a:p>
          <a:p>
            <a:r>
              <a:rPr lang="en-US" kern="500" dirty="0" smtClean="0">
                <a:solidFill>
                  <a:srgbClr val="7D7C7C"/>
                </a:solidFill>
              </a:rPr>
              <a:t>Illumina, </a:t>
            </a:r>
            <a:r>
              <a:rPr lang="en-US" kern="500" dirty="0" err="1" smtClean="0">
                <a:solidFill>
                  <a:srgbClr val="7D7C7C"/>
                </a:solidFill>
              </a:rPr>
              <a:t>BaseSpace</a:t>
            </a:r>
            <a:r>
              <a:rPr lang="en-US" kern="500" dirty="0" smtClean="0">
                <a:solidFill>
                  <a:srgbClr val="7D7C7C"/>
                </a:solidFill>
              </a:rPr>
              <a:t>, </a:t>
            </a:r>
            <a:r>
              <a:rPr lang="en-US" kern="500" dirty="0" err="1" smtClean="0">
                <a:solidFill>
                  <a:srgbClr val="7D7C7C"/>
                </a:solidFill>
              </a:rPr>
              <a:t>HiSeq</a:t>
            </a:r>
            <a:r>
              <a:rPr lang="en-US" kern="500" dirty="0" smtClean="0">
                <a:solidFill>
                  <a:srgbClr val="7D7C7C"/>
                </a:solidFill>
              </a:rPr>
              <a:t>, </a:t>
            </a:r>
            <a:r>
              <a:rPr lang="en-US" kern="500" dirty="0" err="1" smtClean="0">
                <a:solidFill>
                  <a:srgbClr val="7D7C7C"/>
                </a:solidFill>
              </a:rPr>
              <a:t>MiniSeq</a:t>
            </a:r>
            <a:r>
              <a:rPr lang="en-US" kern="500" dirty="0" smtClean="0">
                <a:solidFill>
                  <a:srgbClr val="7D7C7C"/>
                </a:solidFill>
              </a:rPr>
              <a:t>, MiSeq, </a:t>
            </a:r>
            <a:r>
              <a:rPr lang="en-US" kern="500" dirty="0" err="1" smtClean="0">
                <a:solidFill>
                  <a:srgbClr val="7D7C7C"/>
                </a:solidFill>
              </a:rPr>
              <a:t>MiSeqDx,NextBio</a:t>
            </a:r>
            <a:r>
              <a:rPr lang="en-US" kern="500" dirty="0" smtClean="0">
                <a:solidFill>
                  <a:srgbClr val="7D7C7C"/>
                </a:solidFill>
              </a:rPr>
              <a:t>, Nextera, NextSeq, Powered by Illumina, TruSeq, </a:t>
            </a:r>
            <a:r>
              <a:rPr lang="en-US" kern="500" dirty="0" err="1" smtClean="0">
                <a:solidFill>
                  <a:srgbClr val="7D7C7C"/>
                </a:solidFill>
              </a:rPr>
              <a:t>TruSight</a:t>
            </a:r>
            <a:r>
              <a:rPr lang="en-US" kern="500" dirty="0" smtClean="0">
                <a:solidFill>
                  <a:srgbClr val="7D7C7C"/>
                </a:solidFill>
              </a:rPr>
              <a:t>.</a:t>
            </a:r>
            <a:endParaRPr lang="en-US" kern="500" dirty="0">
              <a:solidFill>
                <a:srgbClr val="7D7C7C"/>
              </a:solidFill>
            </a:endParaRPr>
          </a:p>
        </p:txBody>
      </p:sp>
      <p:sp>
        <p:nvSpPr>
          <p:cNvPr id="7" name="Text Placeholder 2"/>
          <p:cNvSpPr>
            <a:spLocks noGrp="1"/>
          </p:cNvSpPr>
          <p:nvPr>
            <p:ph type="body" sz="quarter" idx="11" hasCustomPrompt="1"/>
          </p:nvPr>
        </p:nvSpPr>
        <p:spPr>
          <a:xfrm>
            <a:off x="224541" y="1638468"/>
            <a:ext cx="4462549"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descr="Lab with Patient_Cover.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4659" t="12688" r="3023" b="2006"/>
          <a:stretch/>
        </p:blipFill>
        <p:spPr>
          <a:xfrm>
            <a:off x="0" y="0"/>
            <a:ext cx="9144000" cy="6109382"/>
          </a:xfrm>
          <a:prstGeom prst="rect">
            <a:avLst/>
          </a:prstGeom>
        </p:spPr>
      </p:pic>
      <p:pic>
        <p:nvPicPr>
          <p:cNvPr id="6" name="Picture 5" descr="energy band.jpg"/>
          <p:cNvPicPr>
            <a:picLocks noChangeAspect="1"/>
          </p:cNvPicPr>
          <p:nvPr userDrawn="1"/>
        </p:nvPicPr>
        <p:blipFill rotWithShape="1">
          <a:blip r:embed="rId3" cstate="print">
            <a:alphaModFix amt="96000"/>
            <a:extLst>
              <a:ext uri="{28A0092B-C50C-407E-A947-70E740481C1C}">
                <a14:useLocalDpi xmlns:a14="http://schemas.microsoft.com/office/drawing/2010/main" val="0"/>
              </a:ext>
            </a:extLst>
          </a:blip>
          <a:srcRect l="13331" r="19638"/>
          <a:stretch/>
        </p:blipFill>
        <p:spPr>
          <a:xfrm>
            <a:off x="0" y="4562852"/>
            <a:ext cx="9144000" cy="909435"/>
          </a:xfrm>
          <a:prstGeom prst="rect">
            <a:avLst/>
          </a:prstGeom>
        </p:spPr>
      </p:pic>
      <p:sp>
        <p:nvSpPr>
          <p:cNvPr id="8" name="Rectangle 7"/>
          <p:cNvSpPr/>
          <p:nvPr userDrawn="1"/>
        </p:nvSpPr>
        <p:spPr>
          <a:xfrm>
            <a:off x="1" y="6184537"/>
            <a:ext cx="9144000" cy="673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endParaRPr>
          </a:p>
        </p:txBody>
      </p:sp>
      <p:pic>
        <p:nvPicPr>
          <p:cNvPr id="15" name="Picture 14" descr="bkgrd-shadow-line-long30.jpg"/>
          <p:cNvPicPr>
            <a:picLocks noChangeAspect="1"/>
          </p:cNvPicPr>
          <p:nvPr userDrawn="1"/>
        </p:nvPicPr>
        <p:blipFill rotWithShape="1">
          <a:blip r:embed="rId4"/>
          <a:srcRect t="86640" b="-1"/>
          <a:stretch/>
        </p:blipFill>
        <p:spPr>
          <a:xfrm>
            <a:off x="0" y="6109690"/>
            <a:ext cx="9144000" cy="610837"/>
          </a:xfrm>
          <a:prstGeom prst="rect">
            <a:avLst/>
          </a:prstGeom>
        </p:spPr>
      </p:pic>
      <p:sp>
        <p:nvSpPr>
          <p:cNvPr id="3" name="Subtitle 2"/>
          <p:cNvSpPr>
            <a:spLocks noGrp="1"/>
          </p:cNvSpPr>
          <p:nvPr>
            <p:ph type="subTitle" idx="1"/>
          </p:nvPr>
        </p:nvSpPr>
        <p:spPr>
          <a:xfrm>
            <a:off x="5929313" y="854075"/>
            <a:ext cx="2476402" cy="1180483"/>
          </a:xfrm>
        </p:spPr>
        <p:txBody>
          <a:bodyPr>
            <a:normAutofit/>
          </a:bodyPr>
          <a:lstStyle>
            <a:lvl1pPr marL="0" indent="0" algn="l">
              <a:buNone/>
              <a:defRPr sz="1600" b="0" i="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380142" y="4571589"/>
            <a:ext cx="8008938" cy="923460"/>
          </a:xfrm>
        </p:spPr>
        <p:txBody>
          <a:bodyPr/>
          <a:lstStyle>
            <a:lvl1pPr>
              <a:defRPr>
                <a:solidFill>
                  <a:schemeClr val="bg1"/>
                </a:solidFill>
                <a:latin typeface="Arial"/>
                <a:cs typeface="Arial"/>
              </a:defRPr>
            </a:lvl1pPr>
          </a:lstStyle>
          <a:p>
            <a:r>
              <a:rPr lang="en-US" dirty="0" smtClean="0"/>
              <a:t>Click to edit Master title style</a:t>
            </a:r>
            <a:endParaRPr lang="en-US" dirty="0"/>
          </a:p>
        </p:txBody>
      </p:sp>
      <p:sp>
        <p:nvSpPr>
          <p:cNvPr id="13" name="Text Box 6"/>
          <p:cNvSpPr txBox="1">
            <a:spLocks noChangeArrowheads="1"/>
          </p:cNvSpPr>
          <p:nvPr userDrawn="1"/>
        </p:nvSpPr>
        <p:spPr bwMode="auto">
          <a:xfrm>
            <a:off x="122239" y="6228005"/>
            <a:ext cx="6954577" cy="553998"/>
          </a:xfrm>
          <a:prstGeom prst="rect">
            <a:avLst/>
          </a:prstGeom>
          <a:noFill/>
          <a:ln w="9525">
            <a:noFill/>
            <a:miter lim="800000"/>
            <a:headEnd/>
            <a:tailEnd/>
          </a:ln>
          <a:effectLst/>
        </p:spPr>
        <p:txBody>
          <a:bodyPr wrap="square">
            <a:spAutoFit/>
          </a:bodyPr>
          <a:lstStyle/>
          <a:p>
            <a:pPr defTabSz="457200" fontAlgn="auto">
              <a:spcBef>
                <a:spcPts val="0"/>
              </a:spcBef>
              <a:spcAft>
                <a:spcPts val="0"/>
              </a:spcAft>
            </a:pPr>
            <a:r>
              <a:rPr lang="en-US" sz="500" dirty="0" smtClean="0">
                <a:solidFill>
                  <a:srgbClr val="6A6969"/>
                </a:solidFill>
                <a:latin typeface="Arial"/>
                <a:cs typeface="Arial"/>
              </a:rPr>
              <a:t>© 2014 Illumina, Inc. All rights reserved.</a:t>
            </a:r>
          </a:p>
          <a:p>
            <a:pPr defTabSz="457200" fontAlgn="auto">
              <a:spcBef>
                <a:spcPts val="0"/>
              </a:spcBef>
              <a:spcAft>
                <a:spcPts val="0"/>
              </a:spcAft>
            </a:pPr>
            <a:r>
              <a:rPr lang="en-US" sz="500" dirty="0" smtClean="0">
                <a:solidFill>
                  <a:srgbClr val="6A6969"/>
                </a:solidFill>
                <a:latin typeface="Arial"/>
                <a:cs typeface="Arial"/>
              </a:rPr>
              <a:t>24sure, Advanced Liquid Logic, Ampligase, Array of Arrays, BaseSpace, BeadArray, BeadChip, BeadStudio, BlueFish, BlueFuse, BlueGnome, CASAVA, cBot, CSPro, CircLigase, ClearHyb, ClearLab, ClearPack Lite, ClearScan, CytoChip, DASL, DecisionTrack, DesignStudio, DuraScribe, DuraScript, Epicentre, EpiGnome, FastTrack, ForenSeq, Genetic Energy, GenomeStudio, GoldenGate, HiScan, HiScanSQ, HiSeq, HiSeqDx, HiSeq X, HumanCytoSNP, HumanOmni, HumanHap, iCommunity, iControlDB, iGenome, ign, Infinium, Infinium Dx, IntelliHyb, Isaac, iScan, iSelect, KaryoStudio, KaryoStudioDx, MiSeq, MiSeqDx, MiSeq FGx, MyGenome, NeoPrep, Nextera, NextBio, NextSeq, Powered by Digital Microfluidics, Powered by Illumina, Rapid WGS Service, RapidTrack, Ribo-Zero, ScriptSeq, SeqMonitor, SureMDA, SurePlex, TruGenome, TruSeq, TruSight, Understand Your Genome, UYG, VeraCode, VeraScan, VeriSeq, the pumpkin orange color, and the streaming bases design are trademarks of Illumina, Inc. and/or its affiliate(s) in the U.S. and/or other countries. All other names, logos, and other trademarks are the property of their respective owners.</a:t>
            </a:r>
          </a:p>
        </p:txBody>
      </p:sp>
      <p:pic>
        <p:nvPicPr>
          <p:cNvPr id="19" name="Picture 3" descr="ILLUMINA_LOGO_RGB_new"/>
          <p:cNvPicPr>
            <a:picLocks noChangeAspect="1" noChangeArrowheads="1"/>
          </p:cNvPicPr>
          <p:nvPr userDrawn="1"/>
        </p:nvPicPr>
        <p:blipFill>
          <a:blip r:embed="rId5" cstate="print"/>
          <a:srcRect/>
          <a:stretch>
            <a:fillRect/>
          </a:stretch>
        </p:blipFill>
        <p:spPr bwMode="auto">
          <a:xfrm>
            <a:off x="7762566" y="6399401"/>
            <a:ext cx="1160770" cy="263130"/>
          </a:xfrm>
          <a:prstGeom prst="rect">
            <a:avLst/>
          </a:prstGeom>
          <a:noFill/>
          <a:ln w="9525">
            <a:noFill/>
            <a:miter lim="800000"/>
            <a:headEnd/>
            <a:tailEnd/>
          </a:ln>
        </p:spPr>
      </p:pic>
    </p:spTree>
    <p:extLst>
      <p:ext uri="{BB962C8B-B14F-4D97-AF65-F5344CB8AC3E}">
        <p14:creationId xmlns:p14="http://schemas.microsoft.com/office/powerpoint/2010/main" val="67253562"/>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4_Research 1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4821757" y="528710"/>
            <a:ext cx="3982517"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1815882"/>
          </a:xfrm>
          <a:prstGeom prst="rect">
            <a:avLst/>
          </a:prstGeom>
          <a:noFill/>
          <a:ln w="9525">
            <a:noFill/>
            <a:miter lim="800000"/>
            <a:headEnd/>
            <a:tailEnd/>
          </a:ln>
          <a:effectLst/>
        </p:spPr>
        <p:txBody>
          <a:bodyPr wrap="square">
            <a:spAutoFit/>
          </a:bodyPr>
          <a:lstStyle/>
          <a:p>
            <a:r>
              <a:rPr lang="en-US" sz="1400" kern="500" dirty="0" smtClean="0">
                <a:solidFill>
                  <a:srgbClr val="7D7C7C"/>
                </a:solidFill>
              </a:rPr>
              <a:t>© 2016 Illumina, Inc. All rights reserved.</a:t>
            </a:r>
          </a:p>
          <a:p>
            <a:r>
              <a:rPr lang="en-US" sz="1400" kern="500" dirty="0" smtClean="0">
                <a:solidFill>
                  <a:srgbClr val="7D7C7C"/>
                </a:solidFill>
              </a:rPr>
              <a:t>Illumina, </a:t>
            </a:r>
            <a:r>
              <a:rPr lang="en-US" sz="1400" kern="500" dirty="0" err="1" smtClean="0">
                <a:solidFill>
                  <a:srgbClr val="7D7C7C"/>
                </a:solidFill>
              </a:rPr>
              <a:t>BaseSpace</a:t>
            </a:r>
            <a:r>
              <a:rPr lang="en-US" sz="1400" kern="500" dirty="0" smtClean="0">
                <a:solidFill>
                  <a:srgbClr val="7D7C7C"/>
                </a:solidFill>
              </a:rPr>
              <a:t>, </a:t>
            </a:r>
            <a:r>
              <a:rPr lang="en-US" sz="1400" kern="500" dirty="0" err="1" smtClean="0">
                <a:solidFill>
                  <a:srgbClr val="7D7C7C"/>
                </a:solidFill>
              </a:rPr>
              <a:t>HiSeq</a:t>
            </a:r>
            <a:r>
              <a:rPr lang="en-US" sz="1400" kern="500" dirty="0" smtClean="0">
                <a:solidFill>
                  <a:srgbClr val="7D7C7C"/>
                </a:solidFill>
              </a:rPr>
              <a:t>,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1400" kern="500" dirty="0">
              <a:solidFill>
                <a:srgbClr val="7D7C7C"/>
              </a:solidFill>
            </a:endParaRPr>
          </a:p>
        </p:txBody>
      </p:sp>
      <p:sp>
        <p:nvSpPr>
          <p:cNvPr id="7" name="Text Placeholder 2"/>
          <p:cNvSpPr>
            <a:spLocks noGrp="1"/>
          </p:cNvSpPr>
          <p:nvPr>
            <p:ph type="body" sz="quarter" idx="11" hasCustomPrompt="1"/>
          </p:nvPr>
        </p:nvSpPr>
        <p:spPr>
          <a:xfrm>
            <a:off x="4821757" y="1638468"/>
            <a:ext cx="3982517"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3_Research 1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4821757" y="528710"/>
            <a:ext cx="3982517"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4821757" y="1638468"/>
            <a:ext cx="3982517"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ue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597">
          <p15:clr>
            <a:srgbClr val="FBAE40"/>
          </p15:clr>
        </p15:guide>
        <p15:guide id="2" orient="horz" pos="1385">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Green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Gray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Red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eal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Pumpkin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3" name="Footer Placeholder 2"/>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
        <p:nvSpPr>
          <p:cNvPr id="4" name="Content Placeholder 3"/>
          <p:cNvSpPr>
            <a:spLocks noGrp="1"/>
          </p:cNvSpPr>
          <p:nvPr>
            <p:ph sz="quarter" idx="10"/>
          </p:nvPr>
        </p:nvSpPr>
        <p:spPr>
          <a:xfrm>
            <a:off x="327025" y="1398588"/>
            <a:ext cx="8477250" cy="4541837"/>
          </a:xfrm>
        </p:spPr>
        <p:txBody>
          <a:bodyPr/>
          <a:lstStyle>
            <a:lvl1pPr>
              <a:defRPr sz="2200" kern="600">
                <a:latin typeface="+mj-lt"/>
              </a:defRPr>
            </a:lvl1pPr>
            <a:lvl2pPr marL="571500" indent="-228600">
              <a:tabLst/>
              <a:defRPr sz="2000" kern="600">
                <a:latin typeface="+mj-lt"/>
              </a:defRPr>
            </a:lvl2pPr>
            <a:lvl3pPr marL="800100" indent="-228600">
              <a:tabLst/>
              <a:defRPr kern="600">
                <a:latin typeface="+mj-lt"/>
              </a:defRPr>
            </a:lvl3pPr>
            <a:lvl4pPr marL="1028700" indent="-228600">
              <a:tabLst/>
              <a:defRPr kern="600">
                <a:latin typeface="+mj-lt"/>
              </a:defRPr>
            </a:lvl4pPr>
            <a:lvl5pPr marL="1257300" indent="-228600">
              <a:tabLst/>
              <a:defRPr kern="6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transition spd="med">
    <p:wipe dir="r"/>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27025" y="1398587"/>
            <a:ext cx="4114800" cy="4544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3"/>
          <p:cNvSpPr>
            <a:spLocks noGrp="1"/>
          </p:cNvSpPr>
          <p:nvPr>
            <p:ph sz="quarter" idx="11"/>
          </p:nvPr>
        </p:nvSpPr>
        <p:spPr>
          <a:xfrm>
            <a:off x="4689475" y="1398587"/>
            <a:ext cx="4114800" cy="4544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5" name="Rectangle 4"/>
          <p:cNvSpPr/>
          <p:nvPr userDrawn="1"/>
        </p:nvSpPr>
        <p:spPr>
          <a:xfrm>
            <a:off x="0" y="0"/>
            <a:ext cx="9144000" cy="6098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9" name="Picture 8" descr="Lab with Scientist.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67" r="949"/>
          <a:stretch/>
        </p:blipFill>
        <p:spPr>
          <a:xfrm>
            <a:off x="-1" y="820798"/>
            <a:ext cx="9144001" cy="5288584"/>
          </a:xfrm>
          <a:prstGeom prst="rect">
            <a:avLst/>
          </a:prstGeom>
        </p:spPr>
      </p:pic>
      <p:pic>
        <p:nvPicPr>
          <p:cNvPr id="6" name="Picture 5" descr="energy band.jpg"/>
          <p:cNvPicPr>
            <a:picLocks noChangeAspect="1"/>
          </p:cNvPicPr>
          <p:nvPr userDrawn="1"/>
        </p:nvPicPr>
        <p:blipFill rotWithShape="1">
          <a:blip r:embed="rId3" cstate="print">
            <a:alphaModFix amt="96000"/>
            <a:extLst>
              <a:ext uri="{28A0092B-C50C-407E-A947-70E740481C1C}">
                <a14:useLocalDpi xmlns:a14="http://schemas.microsoft.com/office/drawing/2010/main" val="0"/>
              </a:ext>
            </a:extLst>
          </a:blip>
          <a:srcRect l="13331" r="19638"/>
          <a:stretch/>
        </p:blipFill>
        <p:spPr>
          <a:xfrm>
            <a:off x="0" y="4562852"/>
            <a:ext cx="9144000" cy="909435"/>
          </a:xfrm>
          <a:prstGeom prst="rect">
            <a:avLst/>
          </a:prstGeom>
        </p:spPr>
      </p:pic>
      <p:sp>
        <p:nvSpPr>
          <p:cNvPr id="8" name="Rectangle 7"/>
          <p:cNvSpPr/>
          <p:nvPr userDrawn="1"/>
        </p:nvSpPr>
        <p:spPr>
          <a:xfrm>
            <a:off x="1" y="6184537"/>
            <a:ext cx="9144000" cy="673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endParaRPr>
          </a:p>
        </p:txBody>
      </p:sp>
      <p:pic>
        <p:nvPicPr>
          <p:cNvPr id="15" name="Picture 14" descr="bkgrd-shadow-line-long30.jpg"/>
          <p:cNvPicPr>
            <a:picLocks noChangeAspect="1"/>
          </p:cNvPicPr>
          <p:nvPr userDrawn="1"/>
        </p:nvPicPr>
        <p:blipFill rotWithShape="1">
          <a:blip r:embed="rId4"/>
          <a:srcRect t="86640" b="-1"/>
          <a:stretch/>
        </p:blipFill>
        <p:spPr>
          <a:xfrm>
            <a:off x="0" y="6109690"/>
            <a:ext cx="9144000" cy="610837"/>
          </a:xfrm>
          <a:prstGeom prst="rect">
            <a:avLst/>
          </a:prstGeom>
        </p:spPr>
      </p:pic>
      <p:sp>
        <p:nvSpPr>
          <p:cNvPr id="3" name="Subtitle 2"/>
          <p:cNvSpPr>
            <a:spLocks noGrp="1"/>
          </p:cNvSpPr>
          <p:nvPr>
            <p:ph type="subTitle" idx="1"/>
          </p:nvPr>
        </p:nvSpPr>
        <p:spPr>
          <a:xfrm>
            <a:off x="5929313" y="854075"/>
            <a:ext cx="2476402" cy="1180483"/>
          </a:xfrm>
        </p:spPr>
        <p:txBody>
          <a:bodyPr>
            <a:normAutofit/>
          </a:bodyPr>
          <a:lstStyle>
            <a:lvl1pPr marL="0" indent="0" algn="l">
              <a:buNone/>
              <a:defRPr sz="1600" b="0" i="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380142" y="4571589"/>
            <a:ext cx="8008938" cy="923460"/>
          </a:xfrm>
        </p:spPr>
        <p:txBody>
          <a:bodyPr/>
          <a:lstStyle>
            <a:lvl1pPr>
              <a:defRPr>
                <a:solidFill>
                  <a:srgbClr val="FFFFFF"/>
                </a:solidFill>
                <a:latin typeface="Arial"/>
                <a:cs typeface="Arial"/>
              </a:defRPr>
            </a:lvl1pPr>
          </a:lstStyle>
          <a:p>
            <a:r>
              <a:rPr lang="en-US" dirty="0" smtClean="0"/>
              <a:t>Click to edit Master title style</a:t>
            </a:r>
            <a:endParaRPr lang="en-US" dirty="0"/>
          </a:p>
        </p:txBody>
      </p:sp>
      <p:sp>
        <p:nvSpPr>
          <p:cNvPr id="13" name="Text Box 6"/>
          <p:cNvSpPr txBox="1">
            <a:spLocks noChangeArrowheads="1"/>
          </p:cNvSpPr>
          <p:nvPr userDrawn="1"/>
        </p:nvSpPr>
        <p:spPr bwMode="auto">
          <a:xfrm>
            <a:off x="122239" y="6228005"/>
            <a:ext cx="6954577" cy="553998"/>
          </a:xfrm>
          <a:prstGeom prst="rect">
            <a:avLst/>
          </a:prstGeom>
          <a:noFill/>
          <a:ln w="9525">
            <a:noFill/>
            <a:miter lim="800000"/>
            <a:headEnd/>
            <a:tailEnd/>
          </a:ln>
          <a:effectLst/>
        </p:spPr>
        <p:txBody>
          <a:bodyPr wrap="square">
            <a:spAutoFit/>
          </a:bodyPr>
          <a:lstStyle/>
          <a:p>
            <a:pPr defTabSz="457200" fontAlgn="auto">
              <a:spcBef>
                <a:spcPts val="0"/>
              </a:spcBef>
              <a:spcAft>
                <a:spcPts val="0"/>
              </a:spcAft>
            </a:pPr>
            <a:r>
              <a:rPr lang="en-US" sz="500" dirty="0" smtClean="0">
                <a:solidFill>
                  <a:srgbClr val="6A6969"/>
                </a:solidFill>
                <a:latin typeface="Arial"/>
                <a:cs typeface="Arial"/>
              </a:rPr>
              <a:t>© 2014 Illumina, Inc. All rights reserved.</a:t>
            </a:r>
          </a:p>
          <a:p>
            <a:pPr defTabSz="457200" fontAlgn="auto">
              <a:spcBef>
                <a:spcPts val="0"/>
              </a:spcBef>
              <a:spcAft>
                <a:spcPts val="0"/>
              </a:spcAft>
            </a:pPr>
            <a:r>
              <a:rPr lang="en-US" sz="500" dirty="0" smtClean="0">
                <a:solidFill>
                  <a:srgbClr val="6A6969"/>
                </a:solidFill>
                <a:latin typeface="Arial"/>
                <a:cs typeface="Arial"/>
              </a:rPr>
              <a:t>24sure, Advanced Liquid Logic, Ampligase, Array of Arrays, BaseSpace, BeadArray, BeadChip, BeadStudio, BlueFish, BlueFuse, BlueGnome, CASAVA, cBot, CSPro, CircLigase, ClearHyb, ClearLab, ClearPack Lite, ClearScan, CytoChip, DASL, DecisionTrack, DesignStudio, DuraScribe, DuraScript, Epicentre, EpiGnome, FastTrack, ForenSeq, Genetic Energy, GenomeStudio, GoldenGate, HiScan, HiScanSQ, HiSeq, HiSeqDx, HiSeq X, HumanCytoSNP, HumanOmni, HumanHap, iCommunity, iControlDB, iGenome, ign, Infinium, Infinium Dx, IntelliHyb, Isaac, iScan, iSelect, KaryoStudio, KaryoStudioDx, MiSeq, MiSeqDx, MiSeq FGx, MyGenome, NeoPrep, Nextera, NextBio, NextSeq, Powered by Digital Microfluidics, Powered by Illumina, Rapid WGS Service, RapidTrack, Ribo-Zero, ScriptSeq, SeqMonitor, SureMDA, SurePlex, TruGenome, TruSeq, TruSight, Understand Your Genome, UYG, VeraCode, VeraScan, VeriSeq, the pumpkin orange color, and the streaming bases design are trademarks of Illumina, Inc. and/or its affiliate(s) in the U.S. and/or other countries. All other names, logos, and other trademarks are the property of their respective owners.</a:t>
            </a:r>
          </a:p>
        </p:txBody>
      </p:sp>
      <p:pic>
        <p:nvPicPr>
          <p:cNvPr id="19" name="Picture 3" descr="ILLUMINA_LOGO_RGB_new"/>
          <p:cNvPicPr>
            <a:picLocks noChangeAspect="1" noChangeArrowheads="1"/>
          </p:cNvPicPr>
          <p:nvPr userDrawn="1"/>
        </p:nvPicPr>
        <p:blipFill>
          <a:blip r:embed="rId5" cstate="print"/>
          <a:srcRect/>
          <a:stretch>
            <a:fillRect/>
          </a:stretch>
        </p:blipFill>
        <p:spPr bwMode="auto">
          <a:xfrm>
            <a:off x="7762566" y="6399401"/>
            <a:ext cx="1160770" cy="263130"/>
          </a:xfrm>
          <a:prstGeom prst="rect">
            <a:avLst/>
          </a:prstGeom>
          <a:noFill/>
          <a:ln w="9525">
            <a:noFill/>
            <a:miter lim="800000"/>
            <a:headEnd/>
            <a:tailEnd/>
          </a:ln>
        </p:spPr>
      </p:pic>
    </p:spTree>
    <p:extLst>
      <p:ext uri="{BB962C8B-B14F-4D97-AF65-F5344CB8AC3E}">
        <p14:creationId xmlns:p14="http://schemas.microsoft.com/office/powerpoint/2010/main" val="2214611594"/>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cSld>
  <p:clrMapOvr>
    <a:masterClrMapping/>
  </p:clrMapOvr>
  <p:transition spd="med">
    <p:wipe dir="r"/>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2459" y="6445938"/>
            <a:ext cx="651991" cy="365125"/>
          </a:xfrm>
          <a:prstGeom prst="rect">
            <a:avLst/>
          </a:prstGeom>
        </p:spPr>
        <p:txBody>
          <a:bodyPr/>
          <a:lstStyle/>
          <a:p>
            <a:fld id="{0E302883-9F7C-CE45-AB73-0650B2E598D9}" type="slidenum">
              <a:rPr lang="en-US" smtClean="0">
                <a:solidFill>
                  <a:srgbClr val="7D7C7C"/>
                </a:solidFill>
              </a:rPr>
              <a:pPr/>
              <a:t>‹#›</a:t>
            </a:fld>
            <a:endParaRPr lang="en-US" dirty="0">
              <a:solidFill>
                <a:srgbClr val="7D7C7C"/>
              </a:solidFill>
            </a:endParaRPr>
          </a:p>
        </p:txBody>
      </p:sp>
    </p:spTree>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3" name="Content Placeholder 2"/>
          <p:cNvSpPr>
            <a:spLocks noGrp="1"/>
          </p:cNvSpPr>
          <p:nvPr>
            <p:ph idx="1"/>
          </p:nvPr>
        </p:nvSpPr>
        <p:spPr>
          <a:xfrm>
            <a:off x="210312" y="6136480"/>
            <a:ext cx="8595360" cy="182023"/>
          </a:xfrm>
        </p:spPr>
        <p:txBody>
          <a:bodyPr anchor="b"/>
          <a:lstStyle>
            <a:lvl1pPr marL="0" indent="0">
              <a:buFont typeface="Arial" charset="0"/>
              <a:buNone/>
              <a:defRPr sz="800"/>
            </a:lvl1pPr>
            <a:lvl2pPr>
              <a:defRPr sz="800"/>
            </a:lvl2pPr>
            <a:lvl3pPr>
              <a:defRPr sz="800"/>
            </a:lvl3pPr>
            <a:lvl4pPr>
              <a:defRPr sz="800"/>
            </a:lvl4pPr>
            <a:lvl5pPr>
              <a:defRPr sz="800"/>
            </a:lvl5pPr>
          </a:lstStyle>
          <a:p>
            <a:pPr lvl="0"/>
            <a:r>
              <a:rPr lang="en-US" dirty="0" smtClean="0"/>
              <a:t>Click to edit Master text styles</a:t>
            </a:r>
          </a:p>
        </p:txBody>
      </p:sp>
    </p:spTree>
    <p:extLst/>
  </p:cSld>
  <p:clrMapOvr>
    <a:masterClrMapping/>
  </p:clrMapOvr>
  <p:transition spd="med">
    <p:wipe dir="r"/>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RUO-Title-Only_W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1A1818"/>
                </a:solidFill>
              </a:defRPr>
            </a:lvl1pPr>
          </a:lstStyle>
          <a:p>
            <a:r>
              <a:rPr lang="en-US" dirty="0"/>
              <a:t>Click to Edit Master Title Style</a:t>
            </a:r>
          </a:p>
        </p:txBody>
      </p:sp>
      <p:sp>
        <p:nvSpPr>
          <p:cNvPr id="3" name="Text Placeholder 4"/>
          <p:cNvSpPr>
            <a:spLocks noGrp="1"/>
          </p:cNvSpPr>
          <p:nvPr>
            <p:ph type="body" sz="quarter" idx="10" hasCustomPrompt="1"/>
          </p:nvPr>
        </p:nvSpPr>
        <p:spPr>
          <a:xfrm>
            <a:off x="311151" y="5817857"/>
            <a:ext cx="8526463" cy="298956"/>
          </a:xfrm>
        </p:spPr>
        <p:txBody>
          <a:bodyPr anchor="ctr">
            <a:noAutofit/>
          </a:bodyPr>
          <a:lstStyle>
            <a:lvl1pPr marL="0" indent="0">
              <a:buNone/>
              <a:defRPr sz="1400"/>
            </a:lvl1pPr>
            <a:lvl2pPr marL="282575" indent="0">
              <a:buNone/>
              <a:defRPr sz="1400"/>
            </a:lvl2pPr>
            <a:lvl3pPr marL="574675" indent="0">
              <a:buNone/>
              <a:defRPr sz="1400"/>
            </a:lvl3pPr>
            <a:lvl4pPr marL="857250" indent="0">
              <a:buNone/>
              <a:defRPr sz="1400"/>
            </a:lvl4pPr>
            <a:lvl5pPr marL="1141413" indent="0">
              <a:buNone/>
              <a:defRPr sz="1400"/>
            </a:lvl5pPr>
          </a:lstStyle>
          <a:p>
            <a:pPr lvl="0"/>
            <a:r>
              <a:rPr lang="en-US" dirty="0"/>
              <a:t>Click to edit footer style.</a:t>
            </a:r>
          </a:p>
        </p:txBody>
      </p:sp>
    </p:spTree>
    <p:extLst/>
  </p:cSld>
  <p:clrMapOvr>
    <a:masterClrMapping/>
  </p:clrMapOvr>
  <p:transition spd="slow">
    <p:wipe dir="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cSld>
  <p:clrMapOvr>
    <a:masterClrMapping/>
  </p:clrMapOvr>
  <p:transition spd="med">
    <p:wipe dir="r"/>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RUO-Title-and-Content_W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oAutofit/>
          </a:bodyPr>
          <a:lstStyle>
            <a:lvl1pPr>
              <a:defRPr sz="2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marL="227013" indent="-227013">
              <a:buClr>
                <a:srgbClr val="FFB441"/>
              </a:buClr>
              <a:buSzPct val="60000"/>
              <a:buFont typeface="Arial" panose="020B0604020202020204" pitchFamily="34" charset="0"/>
              <a:buChar char="►"/>
              <a:defRPr sz="2000">
                <a:solidFill>
                  <a:srgbClr val="1A1818"/>
                </a:solidFill>
              </a:defRPr>
            </a:lvl1pPr>
            <a:lvl2pPr marL="515938" indent="-233363">
              <a:buClrTx/>
              <a:buSzPct val="100000"/>
              <a:buFont typeface="Arial" panose="020B0604020202020204" pitchFamily="34" charset="0"/>
              <a:buChar char="–"/>
              <a:defRPr sz="1800">
                <a:solidFill>
                  <a:srgbClr val="1A1818"/>
                </a:solidFill>
              </a:defRPr>
            </a:lvl2pPr>
            <a:lvl3pPr marL="801688" indent="-227013">
              <a:buClrTx/>
              <a:buSzPct val="100000"/>
              <a:buFont typeface="Wingdings" panose="05000000000000000000" pitchFamily="2" charset="2"/>
              <a:buChar char="§"/>
              <a:defRPr sz="1600">
                <a:solidFill>
                  <a:srgbClr val="1A1818"/>
                </a:solidFill>
              </a:defRPr>
            </a:lvl3pPr>
            <a:lvl4pPr marL="1084263" indent="-227013">
              <a:buClrTx/>
              <a:buSzPct val="100000"/>
              <a:buFont typeface="Arial" panose="020B0604020202020204" pitchFamily="34" charset="0"/>
              <a:buChar char="–"/>
              <a:defRPr sz="1600">
                <a:solidFill>
                  <a:srgbClr val="1A1818"/>
                </a:solidFill>
              </a:defRPr>
            </a:lvl4pPr>
            <a:lvl5pPr marL="1376363" indent="-234950">
              <a:buClrTx/>
              <a:buSzPct val="100000"/>
              <a:buFont typeface="Arial" panose="020B0604020202020204" pitchFamily="34" charset="0"/>
              <a:buChar char="–"/>
              <a:defRPr sz="1600">
                <a:solidFill>
                  <a:srgbClr val="1A1818"/>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hasCustomPrompt="1"/>
          </p:nvPr>
        </p:nvSpPr>
        <p:spPr>
          <a:xfrm>
            <a:off x="311151" y="5817857"/>
            <a:ext cx="8526463" cy="298956"/>
          </a:xfrm>
        </p:spPr>
        <p:txBody>
          <a:bodyPr anchor="ctr">
            <a:noAutofit/>
          </a:bodyPr>
          <a:lstStyle>
            <a:lvl1pPr marL="0" indent="0">
              <a:buNone/>
              <a:defRPr sz="1400"/>
            </a:lvl1pPr>
            <a:lvl2pPr marL="282575" indent="0">
              <a:buNone/>
              <a:defRPr sz="1400"/>
            </a:lvl2pPr>
            <a:lvl3pPr marL="574675" indent="0">
              <a:buNone/>
              <a:defRPr sz="1400"/>
            </a:lvl3pPr>
            <a:lvl4pPr marL="857250" indent="0">
              <a:buNone/>
              <a:defRPr sz="1400"/>
            </a:lvl4pPr>
            <a:lvl5pPr marL="1141413" indent="0">
              <a:buNone/>
              <a:defRPr sz="1400"/>
            </a:lvl5pPr>
          </a:lstStyle>
          <a:p>
            <a:pPr lvl="0"/>
            <a:r>
              <a:rPr lang="en-US" dirty="0" smtClean="0"/>
              <a:t>Click to edit footer style.</a:t>
            </a:r>
            <a:endParaRPr lang="en-US" dirty="0"/>
          </a:p>
        </p:txBody>
      </p:sp>
    </p:spTree>
    <p:extLst/>
  </p:cSld>
  <p:clrMapOvr>
    <a:masterClrMapping/>
  </p:clrMapOvr>
  <p:transition spd="slow">
    <p:wipe dir="r"/>
  </p:transition>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spd="med">
    <p:wipe dir="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6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7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098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7" name="Picture 6" descr="Lab with Doctor.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376" r="3801"/>
          <a:stretch/>
        </p:blipFill>
        <p:spPr>
          <a:xfrm>
            <a:off x="-1" y="645974"/>
            <a:ext cx="9144001" cy="5475525"/>
          </a:xfrm>
          <a:prstGeom prst="rect">
            <a:avLst/>
          </a:prstGeom>
        </p:spPr>
      </p:pic>
      <p:pic>
        <p:nvPicPr>
          <p:cNvPr id="6" name="Picture 5" descr="energy band.jpg"/>
          <p:cNvPicPr>
            <a:picLocks noChangeAspect="1"/>
          </p:cNvPicPr>
          <p:nvPr userDrawn="1"/>
        </p:nvPicPr>
        <p:blipFill rotWithShape="1">
          <a:blip r:embed="rId3" cstate="print">
            <a:alphaModFix amt="96000"/>
            <a:extLst>
              <a:ext uri="{28A0092B-C50C-407E-A947-70E740481C1C}">
                <a14:useLocalDpi xmlns:a14="http://schemas.microsoft.com/office/drawing/2010/main" val="0"/>
              </a:ext>
            </a:extLst>
          </a:blip>
          <a:srcRect l="13331" r="19638"/>
          <a:stretch/>
        </p:blipFill>
        <p:spPr>
          <a:xfrm>
            <a:off x="0" y="4562852"/>
            <a:ext cx="9144000" cy="909435"/>
          </a:xfrm>
          <a:prstGeom prst="rect">
            <a:avLst/>
          </a:prstGeom>
        </p:spPr>
      </p:pic>
      <p:sp>
        <p:nvSpPr>
          <p:cNvPr id="8" name="Rectangle 7"/>
          <p:cNvSpPr/>
          <p:nvPr userDrawn="1"/>
        </p:nvSpPr>
        <p:spPr>
          <a:xfrm>
            <a:off x="1" y="6184537"/>
            <a:ext cx="9144000" cy="673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endParaRPr>
          </a:p>
        </p:txBody>
      </p:sp>
      <p:pic>
        <p:nvPicPr>
          <p:cNvPr id="15" name="Picture 14" descr="bkgrd-shadow-line-long30.jpg"/>
          <p:cNvPicPr>
            <a:picLocks noChangeAspect="1"/>
          </p:cNvPicPr>
          <p:nvPr userDrawn="1"/>
        </p:nvPicPr>
        <p:blipFill rotWithShape="1">
          <a:blip r:embed="rId4"/>
          <a:srcRect t="86640" b="-1"/>
          <a:stretch/>
        </p:blipFill>
        <p:spPr>
          <a:xfrm>
            <a:off x="0" y="6109690"/>
            <a:ext cx="9144000" cy="610837"/>
          </a:xfrm>
          <a:prstGeom prst="rect">
            <a:avLst/>
          </a:prstGeom>
        </p:spPr>
      </p:pic>
      <p:sp>
        <p:nvSpPr>
          <p:cNvPr id="3" name="Subtitle 2"/>
          <p:cNvSpPr>
            <a:spLocks noGrp="1"/>
          </p:cNvSpPr>
          <p:nvPr>
            <p:ph type="subTitle" idx="1"/>
          </p:nvPr>
        </p:nvSpPr>
        <p:spPr>
          <a:xfrm>
            <a:off x="5929313" y="854075"/>
            <a:ext cx="2476402" cy="1180483"/>
          </a:xfrm>
        </p:spPr>
        <p:txBody>
          <a:bodyPr>
            <a:normAutofit/>
          </a:bodyPr>
          <a:lstStyle>
            <a:lvl1pPr marL="0" indent="0" algn="l">
              <a:buNone/>
              <a:defRPr sz="1600" b="0" i="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380142" y="4571589"/>
            <a:ext cx="8008938" cy="923460"/>
          </a:xfrm>
        </p:spPr>
        <p:txBody>
          <a:bodyPr/>
          <a:lstStyle>
            <a:lvl1pPr>
              <a:defRPr>
                <a:solidFill>
                  <a:srgbClr val="FFFFFF"/>
                </a:solidFill>
                <a:latin typeface="Arial"/>
                <a:cs typeface="Arial"/>
              </a:defRPr>
            </a:lvl1pPr>
          </a:lstStyle>
          <a:p>
            <a:r>
              <a:rPr lang="en-US" dirty="0" smtClean="0"/>
              <a:t>Click to edit Master title style</a:t>
            </a:r>
            <a:endParaRPr lang="en-US" dirty="0"/>
          </a:p>
        </p:txBody>
      </p:sp>
      <p:sp>
        <p:nvSpPr>
          <p:cNvPr id="13" name="Text Box 6"/>
          <p:cNvSpPr txBox="1">
            <a:spLocks noChangeArrowheads="1"/>
          </p:cNvSpPr>
          <p:nvPr userDrawn="1"/>
        </p:nvSpPr>
        <p:spPr bwMode="auto">
          <a:xfrm>
            <a:off x="122239" y="6228005"/>
            <a:ext cx="6954577" cy="553998"/>
          </a:xfrm>
          <a:prstGeom prst="rect">
            <a:avLst/>
          </a:prstGeom>
          <a:noFill/>
          <a:ln w="9525">
            <a:noFill/>
            <a:miter lim="800000"/>
            <a:headEnd/>
            <a:tailEnd/>
          </a:ln>
          <a:effectLst/>
        </p:spPr>
        <p:txBody>
          <a:bodyPr wrap="square">
            <a:spAutoFit/>
          </a:bodyPr>
          <a:lstStyle/>
          <a:p>
            <a:pPr defTabSz="457200" fontAlgn="auto">
              <a:spcBef>
                <a:spcPts val="0"/>
              </a:spcBef>
              <a:spcAft>
                <a:spcPts val="0"/>
              </a:spcAft>
            </a:pPr>
            <a:r>
              <a:rPr lang="en-US" sz="500" dirty="0" smtClean="0">
                <a:solidFill>
                  <a:srgbClr val="6A6969"/>
                </a:solidFill>
                <a:latin typeface="Arial"/>
                <a:cs typeface="Arial"/>
              </a:rPr>
              <a:t>© 2014 Illumina, Inc. All rights reserved.</a:t>
            </a:r>
          </a:p>
          <a:p>
            <a:pPr defTabSz="457200" fontAlgn="auto">
              <a:spcBef>
                <a:spcPts val="0"/>
              </a:spcBef>
              <a:spcAft>
                <a:spcPts val="0"/>
              </a:spcAft>
            </a:pPr>
            <a:r>
              <a:rPr lang="en-US" sz="500" dirty="0" smtClean="0">
                <a:solidFill>
                  <a:srgbClr val="6A6969"/>
                </a:solidFill>
                <a:latin typeface="Arial"/>
                <a:cs typeface="Arial"/>
              </a:rPr>
              <a:t>24sure, Advanced Liquid Logic, Ampligase, Array of Arrays, BaseSpace, BeadArray, BeadChip, BeadStudio, BlueFish, BlueFuse, BlueGnome, CASAVA, cBot, CSPro, CircLigase, ClearHyb, ClearLab, ClearPack Lite, ClearScan, CytoChip, DASL, DecisionTrack, DesignStudio, DuraScribe, DuraScript, Epicentre, EpiGnome, FastTrack, ForenSeq, Genetic Energy, GenomeStudio, GoldenGate, HiScan, HiScanSQ, HiSeq, HiSeqDx, HiSeq X, HumanCytoSNP, HumanOmni, HumanHap, iCommunity, iControlDB, iGenome, ign, Infinium, Infinium Dx, IntelliHyb, Isaac, iScan, iSelect, KaryoStudio, KaryoStudioDx, MiSeq, MiSeqDx, MiSeq FGx, MyGenome, NeoPrep, Nextera, NextBio, NextSeq, Powered by Digital Microfluidics, Powered by Illumina, Rapid WGS Service, RapidTrack, Ribo-Zero, ScriptSeq, SeqMonitor, SureMDA, SurePlex, TruGenome, TruSeq, TruSight, Understand Your Genome, UYG, VeraCode, VeraScan, VeriSeq, the pumpkin orange color, and the streaming bases design are trademarks of Illumina, Inc. and/or its affiliate(s) in the U.S. and/or other countries. All other names, logos, and other trademarks are the property of their respective owners.</a:t>
            </a:r>
          </a:p>
        </p:txBody>
      </p:sp>
      <p:pic>
        <p:nvPicPr>
          <p:cNvPr id="19" name="Picture 3" descr="ILLUMINA_LOGO_RGB_new"/>
          <p:cNvPicPr>
            <a:picLocks noChangeAspect="1" noChangeArrowheads="1"/>
          </p:cNvPicPr>
          <p:nvPr userDrawn="1"/>
        </p:nvPicPr>
        <p:blipFill>
          <a:blip r:embed="rId5" cstate="print"/>
          <a:srcRect/>
          <a:stretch>
            <a:fillRect/>
          </a:stretch>
        </p:blipFill>
        <p:spPr bwMode="auto">
          <a:xfrm>
            <a:off x="7762566" y="6399401"/>
            <a:ext cx="1160770" cy="263130"/>
          </a:xfrm>
          <a:prstGeom prst="rect">
            <a:avLst/>
          </a:prstGeom>
          <a:noFill/>
          <a:ln w="9525">
            <a:noFill/>
            <a:miter lim="800000"/>
            <a:headEnd/>
            <a:tailEnd/>
          </a:ln>
        </p:spPr>
      </p:pic>
    </p:spTree>
    <p:extLst>
      <p:ext uri="{BB962C8B-B14F-4D97-AF65-F5344CB8AC3E}">
        <p14:creationId xmlns:p14="http://schemas.microsoft.com/office/powerpoint/2010/main" val="119029490"/>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8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9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10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11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3_Research 2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4462549" cy="1190805"/>
          </a:xfrm>
          <a:prstGeom prst="rect">
            <a:avLst/>
          </a:prstGeom>
        </p:spPr>
        <p:txBody>
          <a:bodyPr anchor="b"/>
          <a:lstStyle>
            <a:lvl1pPr algn="l">
              <a:lnSpc>
                <a:spcPct val="90000"/>
              </a:lnSpc>
              <a:defRPr sz="2500" b="1" kern="1200" baseline="0"/>
            </a:lvl1pPr>
          </a:lstStyle>
          <a:p>
            <a:r>
              <a:rPr lang="en-US" dirty="0" err="1" smtClean="0"/>
              <a:t>Onco</a:t>
            </a:r>
            <a:r>
              <a:rPr lang="en-US" dirty="0" smtClean="0"/>
              <a:t> PowerPoint Presentation</a:t>
            </a:r>
            <a:endParaRPr lang="en-US" dirty="0"/>
          </a:p>
        </p:txBody>
      </p:sp>
      <p:sp>
        <p:nvSpPr>
          <p:cNvPr id="6" name="Text Box 6"/>
          <p:cNvSpPr txBox="1">
            <a:spLocks noChangeArrowheads="1"/>
          </p:cNvSpPr>
          <p:nvPr userDrawn="1"/>
        </p:nvSpPr>
        <p:spPr bwMode="auto">
          <a:xfrm>
            <a:off x="224541" y="5996341"/>
            <a:ext cx="6478403" cy="830997"/>
          </a:xfrm>
          <a:prstGeom prst="rect">
            <a:avLst/>
          </a:prstGeom>
          <a:noFill/>
          <a:ln w="9525">
            <a:noFill/>
            <a:miter lim="800000"/>
            <a:headEnd/>
            <a:tailEnd/>
          </a:ln>
          <a:effectLst/>
        </p:spPr>
        <p:txBody>
          <a:bodyPr wrap="square">
            <a:spAutoFit/>
          </a:bodyPr>
          <a:lstStyle/>
          <a:p>
            <a:r>
              <a:rPr lang="en-US" sz="800" kern="500" dirty="0" smtClean="0">
                <a:solidFill>
                  <a:srgbClr val="7D7C7C"/>
                </a:solidFill>
              </a:rPr>
              <a:t>©</a:t>
            </a:r>
            <a:r>
              <a:rPr lang="en-US" kern="500" dirty="0" smtClean="0">
                <a:solidFill>
                  <a:srgbClr val="7D7C7C"/>
                </a:solidFill>
              </a:rPr>
              <a:t> 2016 Illumina, Inc. All rights reserved.</a:t>
            </a:r>
          </a:p>
          <a:p>
            <a:r>
              <a:rPr lang="en-US" kern="500" dirty="0" smtClean="0">
                <a:solidFill>
                  <a:srgbClr val="7D7C7C"/>
                </a:solidFill>
              </a:rPr>
              <a:t>Illumina, </a:t>
            </a:r>
            <a:r>
              <a:rPr lang="en-US" kern="500" dirty="0" err="1" smtClean="0">
                <a:solidFill>
                  <a:srgbClr val="7D7C7C"/>
                </a:solidFill>
              </a:rPr>
              <a:t>BaseSpace</a:t>
            </a:r>
            <a:r>
              <a:rPr lang="en-US" kern="500" dirty="0" smtClean="0">
                <a:solidFill>
                  <a:srgbClr val="7D7C7C"/>
                </a:solidFill>
              </a:rPr>
              <a:t>, </a:t>
            </a:r>
            <a:r>
              <a:rPr lang="en-US" kern="500" dirty="0" err="1" smtClean="0">
                <a:solidFill>
                  <a:srgbClr val="7D7C7C"/>
                </a:solidFill>
              </a:rPr>
              <a:t>HiSeq</a:t>
            </a:r>
            <a:r>
              <a:rPr lang="en-US" kern="500" dirty="0" smtClean="0">
                <a:solidFill>
                  <a:srgbClr val="7D7C7C"/>
                </a:solidFill>
              </a:rPr>
              <a:t>, </a:t>
            </a:r>
            <a:r>
              <a:rPr lang="en-US" kern="500" dirty="0" err="1" smtClean="0">
                <a:solidFill>
                  <a:srgbClr val="7D7C7C"/>
                </a:solidFill>
              </a:rPr>
              <a:t>MiniSeq</a:t>
            </a:r>
            <a:r>
              <a:rPr lang="en-US" kern="500" dirty="0" smtClean="0">
                <a:solidFill>
                  <a:srgbClr val="7D7C7C"/>
                </a:solidFill>
              </a:rPr>
              <a:t>, MiSeq, </a:t>
            </a:r>
            <a:r>
              <a:rPr lang="en-US" kern="500" dirty="0" err="1" smtClean="0">
                <a:solidFill>
                  <a:srgbClr val="7D7C7C"/>
                </a:solidFill>
              </a:rPr>
              <a:t>MiSeqDx,NextBio</a:t>
            </a:r>
            <a:r>
              <a:rPr lang="en-US" kern="500" dirty="0" smtClean="0">
                <a:solidFill>
                  <a:srgbClr val="7D7C7C"/>
                </a:solidFill>
              </a:rPr>
              <a:t>, Nextera, NextSeq, Powered by Illumina, TruSeq, </a:t>
            </a:r>
            <a:r>
              <a:rPr lang="en-US" kern="500" dirty="0" err="1" smtClean="0">
                <a:solidFill>
                  <a:srgbClr val="7D7C7C"/>
                </a:solidFill>
              </a:rPr>
              <a:t>TruSight</a:t>
            </a:r>
            <a:r>
              <a:rPr lang="en-US" kern="500" dirty="0" smtClean="0">
                <a:solidFill>
                  <a:srgbClr val="7D7C7C"/>
                </a:solidFill>
              </a:rPr>
              <a:t>.</a:t>
            </a:r>
            <a:endParaRPr lang="en-US" kern="500" dirty="0">
              <a:solidFill>
                <a:srgbClr val="7D7C7C"/>
              </a:solidFill>
            </a:endParaRPr>
          </a:p>
        </p:txBody>
      </p:sp>
      <p:sp>
        <p:nvSpPr>
          <p:cNvPr id="7" name="Text Placeholder 2"/>
          <p:cNvSpPr>
            <a:spLocks noGrp="1"/>
          </p:cNvSpPr>
          <p:nvPr>
            <p:ph type="body" sz="quarter" idx="11" hasCustomPrompt="1"/>
          </p:nvPr>
        </p:nvSpPr>
        <p:spPr>
          <a:xfrm>
            <a:off x="224541" y="1638468"/>
            <a:ext cx="4462549"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4_Research 1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4821757" y="528710"/>
            <a:ext cx="3982517"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1815882"/>
          </a:xfrm>
          <a:prstGeom prst="rect">
            <a:avLst/>
          </a:prstGeom>
          <a:noFill/>
          <a:ln w="9525">
            <a:noFill/>
            <a:miter lim="800000"/>
            <a:headEnd/>
            <a:tailEnd/>
          </a:ln>
          <a:effectLst/>
        </p:spPr>
        <p:txBody>
          <a:bodyPr wrap="square">
            <a:spAutoFit/>
          </a:bodyPr>
          <a:lstStyle/>
          <a:p>
            <a:r>
              <a:rPr lang="en-US" sz="1400" kern="500" dirty="0" smtClean="0">
                <a:solidFill>
                  <a:srgbClr val="7D7C7C"/>
                </a:solidFill>
              </a:rPr>
              <a:t>© 2016 Illumina, Inc. All rights reserved.</a:t>
            </a:r>
          </a:p>
          <a:p>
            <a:r>
              <a:rPr lang="en-US" sz="1400" kern="500" dirty="0" smtClean="0">
                <a:solidFill>
                  <a:srgbClr val="7D7C7C"/>
                </a:solidFill>
              </a:rPr>
              <a:t>Illumina, </a:t>
            </a:r>
            <a:r>
              <a:rPr lang="en-US" sz="1400" kern="500" dirty="0" err="1" smtClean="0">
                <a:solidFill>
                  <a:srgbClr val="7D7C7C"/>
                </a:solidFill>
              </a:rPr>
              <a:t>BaseSpace</a:t>
            </a:r>
            <a:r>
              <a:rPr lang="en-US" sz="1400" kern="500" dirty="0" smtClean="0">
                <a:solidFill>
                  <a:srgbClr val="7D7C7C"/>
                </a:solidFill>
              </a:rPr>
              <a:t>, </a:t>
            </a:r>
            <a:r>
              <a:rPr lang="en-US" sz="1400" kern="500" dirty="0" err="1" smtClean="0">
                <a:solidFill>
                  <a:srgbClr val="7D7C7C"/>
                </a:solidFill>
              </a:rPr>
              <a:t>HiSeq</a:t>
            </a:r>
            <a:r>
              <a:rPr lang="en-US" sz="1400" kern="500" dirty="0" smtClean="0">
                <a:solidFill>
                  <a:srgbClr val="7D7C7C"/>
                </a:solidFill>
              </a:rPr>
              <a:t>,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1400" kern="500" dirty="0">
              <a:solidFill>
                <a:srgbClr val="7D7C7C"/>
              </a:solidFill>
            </a:endParaRPr>
          </a:p>
        </p:txBody>
      </p:sp>
      <p:sp>
        <p:nvSpPr>
          <p:cNvPr id="7" name="Text Placeholder 2"/>
          <p:cNvSpPr>
            <a:spLocks noGrp="1"/>
          </p:cNvSpPr>
          <p:nvPr>
            <p:ph type="body" sz="quarter" idx="11" hasCustomPrompt="1"/>
          </p:nvPr>
        </p:nvSpPr>
        <p:spPr>
          <a:xfrm>
            <a:off x="4821757" y="1638468"/>
            <a:ext cx="3982517"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3_Research 1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4821757" y="528710"/>
            <a:ext cx="3982517"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4821757" y="1638468"/>
            <a:ext cx="3982517"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lue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597">
          <p15:clr>
            <a:srgbClr val="FBAE40"/>
          </p15:clr>
        </p15:guide>
        <p15:guide id="2" orient="horz" pos="1385">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Green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Gray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5" name="Rectangle 4"/>
          <p:cNvSpPr/>
          <p:nvPr userDrawn="1"/>
        </p:nvSpPr>
        <p:spPr>
          <a:xfrm>
            <a:off x="0" y="0"/>
            <a:ext cx="9144000" cy="6098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9" name="Picture 8" descr="Lab Background 4.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533" r="7454"/>
          <a:stretch/>
        </p:blipFill>
        <p:spPr>
          <a:xfrm>
            <a:off x="0" y="996333"/>
            <a:ext cx="9144000" cy="5113965"/>
          </a:xfrm>
          <a:prstGeom prst="rect">
            <a:avLst/>
          </a:prstGeom>
        </p:spPr>
      </p:pic>
      <p:pic>
        <p:nvPicPr>
          <p:cNvPr id="6" name="Picture 5" descr="energy band.jpg"/>
          <p:cNvPicPr>
            <a:picLocks noChangeAspect="1"/>
          </p:cNvPicPr>
          <p:nvPr userDrawn="1"/>
        </p:nvPicPr>
        <p:blipFill rotWithShape="1">
          <a:blip r:embed="rId3" cstate="print">
            <a:alphaModFix amt="96000"/>
            <a:extLst>
              <a:ext uri="{28A0092B-C50C-407E-A947-70E740481C1C}">
                <a14:useLocalDpi xmlns:a14="http://schemas.microsoft.com/office/drawing/2010/main" val="0"/>
              </a:ext>
            </a:extLst>
          </a:blip>
          <a:srcRect l="13331" r="19638"/>
          <a:stretch/>
        </p:blipFill>
        <p:spPr>
          <a:xfrm>
            <a:off x="0" y="4562852"/>
            <a:ext cx="9144000" cy="909435"/>
          </a:xfrm>
          <a:prstGeom prst="rect">
            <a:avLst/>
          </a:prstGeom>
        </p:spPr>
      </p:pic>
      <p:sp>
        <p:nvSpPr>
          <p:cNvPr id="8" name="Rectangle 7"/>
          <p:cNvSpPr/>
          <p:nvPr userDrawn="1"/>
        </p:nvSpPr>
        <p:spPr>
          <a:xfrm>
            <a:off x="1" y="6184537"/>
            <a:ext cx="9144000" cy="673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endParaRPr>
          </a:p>
        </p:txBody>
      </p:sp>
      <p:pic>
        <p:nvPicPr>
          <p:cNvPr id="15" name="Picture 14" descr="bkgrd-shadow-line-long30.jpg"/>
          <p:cNvPicPr>
            <a:picLocks noChangeAspect="1"/>
          </p:cNvPicPr>
          <p:nvPr userDrawn="1"/>
        </p:nvPicPr>
        <p:blipFill rotWithShape="1">
          <a:blip r:embed="rId4"/>
          <a:srcRect t="86640" b="-1"/>
          <a:stretch/>
        </p:blipFill>
        <p:spPr>
          <a:xfrm>
            <a:off x="0" y="6109690"/>
            <a:ext cx="9144000" cy="610837"/>
          </a:xfrm>
          <a:prstGeom prst="rect">
            <a:avLst/>
          </a:prstGeom>
        </p:spPr>
      </p:pic>
      <p:sp>
        <p:nvSpPr>
          <p:cNvPr id="3" name="Subtitle 2"/>
          <p:cNvSpPr>
            <a:spLocks noGrp="1"/>
          </p:cNvSpPr>
          <p:nvPr>
            <p:ph type="subTitle" idx="1"/>
          </p:nvPr>
        </p:nvSpPr>
        <p:spPr>
          <a:xfrm>
            <a:off x="5929313" y="854075"/>
            <a:ext cx="2476402" cy="1180483"/>
          </a:xfrm>
        </p:spPr>
        <p:txBody>
          <a:bodyPr>
            <a:normAutofit/>
          </a:bodyPr>
          <a:lstStyle>
            <a:lvl1pPr marL="0" indent="0" algn="l">
              <a:buNone/>
              <a:defRPr sz="1600" b="0" i="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380142" y="4571589"/>
            <a:ext cx="8008938" cy="923460"/>
          </a:xfrm>
        </p:spPr>
        <p:txBody>
          <a:bodyPr/>
          <a:lstStyle>
            <a:lvl1pPr>
              <a:defRPr>
                <a:solidFill>
                  <a:srgbClr val="FFFFFF"/>
                </a:solidFill>
                <a:latin typeface="Arial"/>
                <a:cs typeface="Arial"/>
              </a:defRPr>
            </a:lvl1pPr>
          </a:lstStyle>
          <a:p>
            <a:r>
              <a:rPr lang="en-US" dirty="0" smtClean="0"/>
              <a:t>Click to edit Master title style</a:t>
            </a:r>
            <a:endParaRPr lang="en-US" dirty="0"/>
          </a:p>
        </p:txBody>
      </p:sp>
      <p:sp>
        <p:nvSpPr>
          <p:cNvPr id="13" name="Text Box 6"/>
          <p:cNvSpPr txBox="1">
            <a:spLocks noChangeArrowheads="1"/>
          </p:cNvSpPr>
          <p:nvPr userDrawn="1"/>
        </p:nvSpPr>
        <p:spPr bwMode="auto">
          <a:xfrm>
            <a:off x="122239" y="6228005"/>
            <a:ext cx="6954577" cy="553998"/>
          </a:xfrm>
          <a:prstGeom prst="rect">
            <a:avLst/>
          </a:prstGeom>
          <a:noFill/>
          <a:ln w="9525">
            <a:noFill/>
            <a:miter lim="800000"/>
            <a:headEnd/>
            <a:tailEnd/>
          </a:ln>
          <a:effectLst/>
        </p:spPr>
        <p:txBody>
          <a:bodyPr wrap="square">
            <a:spAutoFit/>
          </a:bodyPr>
          <a:lstStyle/>
          <a:p>
            <a:pPr defTabSz="457200" fontAlgn="auto">
              <a:spcBef>
                <a:spcPts val="0"/>
              </a:spcBef>
              <a:spcAft>
                <a:spcPts val="0"/>
              </a:spcAft>
            </a:pPr>
            <a:r>
              <a:rPr lang="en-US" sz="500" dirty="0" smtClean="0">
                <a:solidFill>
                  <a:srgbClr val="6A6969"/>
                </a:solidFill>
                <a:latin typeface="Arial"/>
                <a:cs typeface="Arial"/>
              </a:rPr>
              <a:t>© 2014 Illumina, Inc. All rights reserved.</a:t>
            </a:r>
          </a:p>
          <a:p>
            <a:pPr defTabSz="457200" fontAlgn="auto">
              <a:spcBef>
                <a:spcPts val="0"/>
              </a:spcBef>
              <a:spcAft>
                <a:spcPts val="0"/>
              </a:spcAft>
            </a:pPr>
            <a:r>
              <a:rPr lang="en-US" sz="500" dirty="0" smtClean="0">
                <a:solidFill>
                  <a:srgbClr val="6A6969"/>
                </a:solidFill>
                <a:latin typeface="Arial"/>
                <a:cs typeface="Arial"/>
              </a:rPr>
              <a:t>24sure, Advanced Liquid Logic, Ampligase, Array of Arrays, BaseSpace, BeadArray, BeadChip, BeadStudio, BlueFish, BlueFuse, BlueGnome, CASAVA, cBot, CSPro, CircLigase, ClearHyb, ClearLab, ClearPack Lite, ClearScan, CytoChip, DASL, DecisionTrack, DesignStudio, DuraScribe, DuraScript, Epicentre, EpiGnome, FastTrack, ForenSeq, Genetic Energy, GenomeStudio, GoldenGate, HiScan, HiScanSQ, HiSeq, HiSeqDx, HiSeq X, HumanCytoSNP, HumanOmni, HumanHap, iCommunity, iControlDB, iGenome, ign, Infinium, Infinium Dx, IntelliHyb, Isaac, iScan, iSelect, KaryoStudio, KaryoStudioDx, MiSeq, MiSeqDx, MiSeq FGx, MyGenome, NeoPrep, Nextera, NextBio, NextSeq, Powered by Digital Microfluidics, Powered by Illumina, Rapid WGS Service, RapidTrack, Ribo-Zero, ScriptSeq, SeqMonitor, SureMDA, SurePlex, TruGenome, TruSeq, TruSight, Understand Your Genome, UYG, VeraCode, VeraScan, VeriSeq, the pumpkin orange color, and the streaming bases design are trademarks of Illumina, Inc. and/or its affiliate(s) in the U.S. and/or other countries. All other names, logos, and other trademarks are the property of their respective owners.</a:t>
            </a:r>
          </a:p>
        </p:txBody>
      </p:sp>
      <p:pic>
        <p:nvPicPr>
          <p:cNvPr id="19" name="Picture 3" descr="ILLUMINA_LOGO_RGB_new"/>
          <p:cNvPicPr>
            <a:picLocks noChangeAspect="1" noChangeArrowheads="1"/>
          </p:cNvPicPr>
          <p:nvPr userDrawn="1"/>
        </p:nvPicPr>
        <p:blipFill>
          <a:blip r:embed="rId5" cstate="print"/>
          <a:srcRect/>
          <a:stretch>
            <a:fillRect/>
          </a:stretch>
        </p:blipFill>
        <p:spPr bwMode="auto">
          <a:xfrm>
            <a:off x="7762566" y="6399401"/>
            <a:ext cx="1160770" cy="263130"/>
          </a:xfrm>
          <a:prstGeom prst="rect">
            <a:avLst/>
          </a:prstGeom>
          <a:noFill/>
          <a:ln w="9525">
            <a:noFill/>
            <a:miter lim="800000"/>
            <a:headEnd/>
            <a:tailEnd/>
          </a:ln>
        </p:spPr>
      </p:pic>
    </p:spTree>
    <p:extLst>
      <p:ext uri="{BB962C8B-B14F-4D97-AF65-F5344CB8AC3E}">
        <p14:creationId xmlns:p14="http://schemas.microsoft.com/office/powerpoint/2010/main" val="3796770836"/>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Red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eal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Pumpkin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3" name="Footer Placeholder 2"/>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
        <p:nvSpPr>
          <p:cNvPr id="4" name="Content Placeholder 3"/>
          <p:cNvSpPr>
            <a:spLocks noGrp="1"/>
          </p:cNvSpPr>
          <p:nvPr>
            <p:ph sz="quarter" idx="10"/>
          </p:nvPr>
        </p:nvSpPr>
        <p:spPr>
          <a:xfrm>
            <a:off x="327025" y="1398588"/>
            <a:ext cx="8477250" cy="4541837"/>
          </a:xfrm>
        </p:spPr>
        <p:txBody>
          <a:bodyPr/>
          <a:lstStyle>
            <a:lvl1pPr>
              <a:defRPr sz="2200" kern="600">
                <a:latin typeface="+mj-lt"/>
              </a:defRPr>
            </a:lvl1pPr>
            <a:lvl2pPr marL="571500" indent="-228600">
              <a:tabLst/>
              <a:defRPr sz="2000" kern="600">
                <a:latin typeface="+mj-lt"/>
              </a:defRPr>
            </a:lvl2pPr>
            <a:lvl3pPr marL="800100" indent="-228600">
              <a:tabLst/>
              <a:defRPr kern="600">
                <a:latin typeface="+mj-lt"/>
              </a:defRPr>
            </a:lvl3pPr>
            <a:lvl4pPr marL="1028700" indent="-228600">
              <a:tabLst/>
              <a:defRPr kern="600">
                <a:latin typeface="+mj-lt"/>
              </a:defRPr>
            </a:lvl4pPr>
            <a:lvl5pPr marL="1257300" indent="-228600">
              <a:tabLst/>
              <a:defRPr kern="6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transition spd="med">
    <p:wipe dir="r"/>
  </p:transition>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27025" y="1398587"/>
            <a:ext cx="4114800" cy="4544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3"/>
          <p:cNvSpPr>
            <a:spLocks noGrp="1"/>
          </p:cNvSpPr>
          <p:nvPr>
            <p:ph sz="quarter" idx="11"/>
          </p:nvPr>
        </p:nvSpPr>
        <p:spPr>
          <a:xfrm>
            <a:off x="4689475" y="1398587"/>
            <a:ext cx="4114800" cy="4544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cSld>
  <p:clrMapOvr>
    <a:masterClrMapping/>
  </p:clrMapOvr>
  <p:transition spd="med">
    <p:wipe dir="r"/>
  </p:transition>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2459" y="6445938"/>
            <a:ext cx="651991" cy="365125"/>
          </a:xfrm>
          <a:prstGeom prst="rect">
            <a:avLst/>
          </a:prstGeom>
        </p:spPr>
        <p:txBody>
          <a:bodyPr/>
          <a:lstStyle/>
          <a:p>
            <a:fld id="{0E302883-9F7C-CE45-AB73-0650B2E598D9}" type="slidenum">
              <a:rPr lang="en-US" smtClean="0">
                <a:solidFill>
                  <a:srgbClr val="7D7C7C"/>
                </a:solidFill>
              </a:rPr>
              <a:pPr/>
              <a:t>‹#›</a:t>
            </a:fld>
            <a:endParaRPr lang="en-US" dirty="0">
              <a:solidFill>
                <a:srgbClr val="7D7C7C"/>
              </a:solidFill>
            </a:endParaRPr>
          </a:p>
        </p:txBody>
      </p:sp>
    </p:spTree>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3" name="Content Placeholder 2"/>
          <p:cNvSpPr>
            <a:spLocks noGrp="1"/>
          </p:cNvSpPr>
          <p:nvPr>
            <p:ph idx="1"/>
          </p:nvPr>
        </p:nvSpPr>
        <p:spPr>
          <a:xfrm>
            <a:off x="210312" y="6136480"/>
            <a:ext cx="8595360" cy="182023"/>
          </a:xfrm>
        </p:spPr>
        <p:txBody>
          <a:bodyPr anchor="b"/>
          <a:lstStyle>
            <a:lvl1pPr marL="0" indent="0">
              <a:buFont typeface="Arial" charset="0"/>
              <a:buNone/>
              <a:defRPr sz="800"/>
            </a:lvl1pPr>
            <a:lvl2pPr>
              <a:defRPr sz="800"/>
            </a:lvl2pPr>
            <a:lvl3pPr>
              <a:defRPr sz="800"/>
            </a:lvl3pPr>
            <a:lvl4pPr>
              <a:defRPr sz="800"/>
            </a:lvl4pPr>
            <a:lvl5pPr>
              <a:defRPr sz="800"/>
            </a:lvl5pPr>
          </a:lstStyle>
          <a:p>
            <a:pPr lvl="0"/>
            <a:r>
              <a:rPr lang="en-US" dirty="0" smtClean="0"/>
              <a:t>Click to edit Master text styles</a:t>
            </a:r>
          </a:p>
        </p:txBody>
      </p:sp>
    </p:spTree>
    <p:extLst/>
  </p:cSld>
  <p:clrMapOvr>
    <a:masterClrMapping/>
  </p:clrMapOvr>
  <p:transition spd="med">
    <p:wipe dir="r"/>
  </p:transition>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RUO-Title-Only_W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1A1818"/>
                </a:solidFill>
              </a:defRPr>
            </a:lvl1pPr>
          </a:lstStyle>
          <a:p>
            <a:r>
              <a:rPr lang="en-US" dirty="0"/>
              <a:t>Click to Edit Master Title Style</a:t>
            </a:r>
          </a:p>
        </p:txBody>
      </p:sp>
      <p:sp>
        <p:nvSpPr>
          <p:cNvPr id="3" name="Text Placeholder 4"/>
          <p:cNvSpPr>
            <a:spLocks noGrp="1"/>
          </p:cNvSpPr>
          <p:nvPr>
            <p:ph type="body" sz="quarter" idx="10" hasCustomPrompt="1"/>
          </p:nvPr>
        </p:nvSpPr>
        <p:spPr>
          <a:xfrm>
            <a:off x="311151" y="5817857"/>
            <a:ext cx="8526463" cy="298956"/>
          </a:xfrm>
        </p:spPr>
        <p:txBody>
          <a:bodyPr anchor="ctr">
            <a:noAutofit/>
          </a:bodyPr>
          <a:lstStyle>
            <a:lvl1pPr marL="0" indent="0">
              <a:buNone/>
              <a:defRPr sz="1400"/>
            </a:lvl1pPr>
            <a:lvl2pPr marL="282575" indent="0">
              <a:buNone/>
              <a:defRPr sz="1400"/>
            </a:lvl2pPr>
            <a:lvl3pPr marL="574675" indent="0">
              <a:buNone/>
              <a:defRPr sz="1400"/>
            </a:lvl3pPr>
            <a:lvl4pPr marL="857250" indent="0">
              <a:buNone/>
              <a:defRPr sz="1400"/>
            </a:lvl4pPr>
            <a:lvl5pPr marL="1141413" indent="0">
              <a:buNone/>
              <a:defRPr sz="1400"/>
            </a:lvl5pPr>
          </a:lstStyle>
          <a:p>
            <a:pPr lvl="0"/>
            <a:r>
              <a:rPr lang="en-US" dirty="0"/>
              <a:t>Click to edit footer style.</a:t>
            </a:r>
          </a:p>
        </p:txBody>
      </p:sp>
    </p:spTree>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8" name="Rectangle 7"/>
          <p:cNvSpPr/>
          <p:nvPr userDrawn="1"/>
        </p:nvSpPr>
        <p:spPr>
          <a:xfrm>
            <a:off x="1" y="6184537"/>
            <a:ext cx="9144000" cy="673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endParaRPr>
          </a:p>
        </p:txBody>
      </p:sp>
      <p:pic>
        <p:nvPicPr>
          <p:cNvPr id="11" name="Picture 10" descr="clialab-1540.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152000"/>
            <a:ext cx="6524782" cy="4705999"/>
          </a:xfrm>
          <a:prstGeom prst="rect">
            <a:avLst/>
          </a:prstGeom>
        </p:spPr>
      </p:pic>
      <p:sp>
        <p:nvSpPr>
          <p:cNvPr id="6" name="Rectangle 5"/>
          <p:cNvSpPr/>
          <p:nvPr userDrawn="1"/>
        </p:nvSpPr>
        <p:spPr>
          <a:xfrm>
            <a:off x="1" y="0"/>
            <a:ext cx="9143999" cy="2233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endParaRPr>
          </a:p>
        </p:txBody>
      </p:sp>
      <p:pic>
        <p:nvPicPr>
          <p:cNvPr id="10" name="Picture 3" descr="ILLUMINA_LOGO_RGB_new"/>
          <p:cNvPicPr>
            <a:picLocks noChangeAspect="1" noChangeArrowheads="1"/>
          </p:cNvPicPr>
          <p:nvPr userDrawn="1"/>
        </p:nvPicPr>
        <p:blipFill>
          <a:blip r:embed="rId3" cstate="print"/>
          <a:srcRect/>
          <a:stretch>
            <a:fillRect/>
          </a:stretch>
        </p:blipFill>
        <p:spPr bwMode="auto">
          <a:xfrm>
            <a:off x="7762566" y="6382006"/>
            <a:ext cx="1160770" cy="263130"/>
          </a:xfrm>
          <a:prstGeom prst="rect">
            <a:avLst/>
          </a:prstGeom>
          <a:noFill/>
          <a:ln w="9525">
            <a:noFill/>
            <a:miter lim="800000"/>
            <a:headEnd/>
            <a:tailEnd/>
          </a:ln>
        </p:spPr>
      </p:pic>
      <p:pic>
        <p:nvPicPr>
          <p:cNvPr id="9" name="Picture 8" descr="energy band.jpg"/>
          <p:cNvPicPr>
            <a:picLocks noChangeAspect="1"/>
          </p:cNvPicPr>
          <p:nvPr userDrawn="1"/>
        </p:nvPicPr>
        <p:blipFill rotWithShape="1">
          <a:blip r:embed="rId4" cstate="print">
            <a:alphaModFix amt="96000"/>
            <a:extLst>
              <a:ext uri="{28A0092B-C50C-407E-A947-70E740481C1C}">
                <a14:useLocalDpi xmlns:a14="http://schemas.microsoft.com/office/drawing/2010/main" val="0"/>
              </a:ext>
            </a:extLst>
          </a:blip>
          <a:srcRect l="13331" r="19638"/>
          <a:stretch/>
        </p:blipFill>
        <p:spPr>
          <a:xfrm>
            <a:off x="0" y="984250"/>
            <a:ext cx="9144000" cy="909435"/>
          </a:xfrm>
          <a:prstGeom prst="rect">
            <a:avLst/>
          </a:prstGeom>
        </p:spPr>
      </p:pic>
      <p:sp>
        <p:nvSpPr>
          <p:cNvPr id="3" name="Subtitle 2"/>
          <p:cNvSpPr>
            <a:spLocks noGrp="1"/>
          </p:cNvSpPr>
          <p:nvPr>
            <p:ph type="subTitle" idx="1"/>
          </p:nvPr>
        </p:nvSpPr>
        <p:spPr>
          <a:xfrm>
            <a:off x="5929313" y="2441221"/>
            <a:ext cx="2777482" cy="1423675"/>
          </a:xfrm>
        </p:spPr>
        <p:txBody>
          <a:bodyPr>
            <a:normAutofit/>
          </a:bodyPr>
          <a:lstStyle>
            <a:lvl1pPr marL="0" indent="0" algn="l">
              <a:buNone/>
              <a:defRPr sz="1600" b="0" i="0">
                <a:solidFill>
                  <a:srgbClr val="6A696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380142" y="986702"/>
            <a:ext cx="8008938" cy="923460"/>
          </a:xfrm>
        </p:spPr>
        <p:txBody>
          <a:bodyPr/>
          <a:lstStyle>
            <a:lvl1pPr>
              <a:defRPr>
                <a:solidFill>
                  <a:srgbClr val="FFFFFF"/>
                </a:solidFill>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14693071"/>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cSld>
  <p:clrMapOvr>
    <a:masterClrMapping/>
  </p:clrMapOvr>
  <p:transition spd="med">
    <p:wipe dir="r"/>
  </p:transition>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RUO-Title-and-Content_W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oAutofit/>
          </a:bodyPr>
          <a:lstStyle>
            <a:lvl1pPr>
              <a:defRPr sz="2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marL="227013" indent="-227013">
              <a:buClr>
                <a:srgbClr val="FFB441"/>
              </a:buClr>
              <a:buSzPct val="60000"/>
              <a:buFont typeface="Arial" panose="020B0604020202020204" pitchFamily="34" charset="0"/>
              <a:buChar char="►"/>
              <a:defRPr sz="2000">
                <a:solidFill>
                  <a:srgbClr val="1A1818"/>
                </a:solidFill>
              </a:defRPr>
            </a:lvl1pPr>
            <a:lvl2pPr marL="515938" indent="-233363">
              <a:buClrTx/>
              <a:buSzPct val="100000"/>
              <a:buFont typeface="Arial" panose="020B0604020202020204" pitchFamily="34" charset="0"/>
              <a:buChar char="–"/>
              <a:defRPr sz="1800">
                <a:solidFill>
                  <a:srgbClr val="1A1818"/>
                </a:solidFill>
              </a:defRPr>
            </a:lvl2pPr>
            <a:lvl3pPr marL="801688" indent="-227013">
              <a:buClrTx/>
              <a:buSzPct val="100000"/>
              <a:buFont typeface="Wingdings" panose="05000000000000000000" pitchFamily="2" charset="2"/>
              <a:buChar char="§"/>
              <a:defRPr sz="1600">
                <a:solidFill>
                  <a:srgbClr val="1A1818"/>
                </a:solidFill>
              </a:defRPr>
            </a:lvl3pPr>
            <a:lvl4pPr marL="1084263" indent="-227013">
              <a:buClrTx/>
              <a:buSzPct val="100000"/>
              <a:buFont typeface="Arial" panose="020B0604020202020204" pitchFamily="34" charset="0"/>
              <a:buChar char="–"/>
              <a:defRPr sz="1600">
                <a:solidFill>
                  <a:srgbClr val="1A1818"/>
                </a:solidFill>
              </a:defRPr>
            </a:lvl4pPr>
            <a:lvl5pPr marL="1376363" indent="-234950">
              <a:buClrTx/>
              <a:buSzPct val="100000"/>
              <a:buFont typeface="Arial" panose="020B0604020202020204" pitchFamily="34" charset="0"/>
              <a:buChar char="–"/>
              <a:defRPr sz="1600">
                <a:solidFill>
                  <a:srgbClr val="1A1818"/>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hasCustomPrompt="1"/>
          </p:nvPr>
        </p:nvSpPr>
        <p:spPr>
          <a:xfrm>
            <a:off x="311151" y="5817857"/>
            <a:ext cx="8526463" cy="298956"/>
          </a:xfrm>
        </p:spPr>
        <p:txBody>
          <a:bodyPr anchor="ctr">
            <a:noAutofit/>
          </a:bodyPr>
          <a:lstStyle>
            <a:lvl1pPr marL="0" indent="0">
              <a:buNone/>
              <a:defRPr sz="1400"/>
            </a:lvl1pPr>
            <a:lvl2pPr marL="282575" indent="0">
              <a:buNone/>
              <a:defRPr sz="1400"/>
            </a:lvl2pPr>
            <a:lvl3pPr marL="574675" indent="0">
              <a:buNone/>
              <a:defRPr sz="1400"/>
            </a:lvl3pPr>
            <a:lvl4pPr marL="857250" indent="0">
              <a:buNone/>
              <a:defRPr sz="1400"/>
            </a:lvl4pPr>
            <a:lvl5pPr marL="1141413" indent="0">
              <a:buNone/>
              <a:defRPr sz="1400"/>
            </a:lvl5pPr>
          </a:lstStyle>
          <a:p>
            <a:pPr lvl="0"/>
            <a:r>
              <a:rPr lang="en-US" dirty="0" smtClean="0"/>
              <a:t>Click to edit footer style.</a:t>
            </a:r>
            <a:endParaRPr lang="en-US" dirty="0"/>
          </a:p>
        </p:txBody>
      </p:sp>
    </p:spTree>
    <p:extLst/>
  </p:cSld>
  <p:clrMapOvr>
    <a:masterClrMapping/>
  </p:clrMapOvr>
  <p:transition spd="slow">
    <p:wipe dir="r"/>
  </p:transition>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spd="med">
    <p:wipe dir="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15" name="Picture 3" descr="ILLUMINA_LOGO_RGB_new"/>
          <p:cNvPicPr>
            <a:picLocks noChangeAspect="1" noChangeArrowheads="1"/>
          </p:cNvPicPr>
          <p:nvPr userDrawn="1"/>
        </p:nvPicPr>
        <p:blipFill>
          <a:blip r:embed="rId3" cstate="print"/>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prstClr val="black"/>
                </a:solidFill>
              </a:rPr>
              <a:t>© 2013 Illumina, Inc. All rights reserved.</a:t>
            </a:r>
          </a:p>
          <a:p>
            <a:r>
              <a:rPr lang="en-US" sz="600" dirty="0" smtClean="0">
                <a:solidFill>
                  <a:prstClr val="black"/>
                </a:solidFill>
              </a:rPr>
              <a:t>Illumina, </a:t>
            </a:r>
            <a:r>
              <a:rPr lang="en-US" sz="600" dirty="0" err="1" smtClean="0">
                <a:solidFill>
                  <a:prstClr val="black"/>
                </a:solidFill>
              </a:rPr>
              <a:t>IlluminaDx</a:t>
            </a:r>
            <a:r>
              <a:rPr lang="en-US" sz="600" dirty="0" smtClean="0">
                <a:solidFill>
                  <a:prstClr val="black"/>
                </a:solidFill>
              </a:rPr>
              <a:t>, </a:t>
            </a:r>
            <a:r>
              <a:rPr lang="en-US" sz="600" dirty="0" err="1" smtClean="0">
                <a:solidFill>
                  <a:prstClr val="black"/>
                </a:solidFill>
              </a:rPr>
              <a:t>BaseSpace</a:t>
            </a:r>
            <a:r>
              <a:rPr lang="en-US" sz="600" dirty="0" smtClean="0">
                <a:solidFill>
                  <a:prstClr val="black"/>
                </a:solidFill>
              </a:rPr>
              <a:t>, </a:t>
            </a:r>
            <a:r>
              <a:rPr lang="en-US" sz="600" dirty="0" err="1" smtClean="0">
                <a:solidFill>
                  <a:prstClr val="black"/>
                </a:solidFill>
              </a:rPr>
              <a:t>BeadArray</a:t>
            </a:r>
            <a:r>
              <a:rPr lang="en-US" sz="600" dirty="0" smtClean="0">
                <a:solidFill>
                  <a:prstClr val="black"/>
                </a:solidFill>
              </a:rPr>
              <a:t>, </a:t>
            </a:r>
            <a:r>
              <a:rPr lang="en-US" sz="600" dirty="0" err="1" smtClean="0">
                <a:solidFill>
                  <a:prstClr val="black"/>
                </a:solidFill>
              </a:rPr>
              <a:t>BeadXpress</a:t>
            </a:r>
            <a:r>
              <a:rPr lang="en-US" sz="600" dirty="0" smtClean="0">
                <a:solidFill>
                  <a:prstClr val="black"/>
                </a:solidFill>
              </a:rPr>
              <a:t>, </a:t>
            </a:r>
            <a:r>
              <a:rPr lang="en-US" sz="600" dirty="0" err="1" smtClean="0">
                <a:solidFill>
                  <a:prstClr val="black"/>
                </a:solidFill>
              </a:rPr>
              <a:t>cBot</a:t>
            </a:r>
            <a:r>
              <a:rPr lang="en-US" sz="600" dirty="0" smtClean="0">
                <a:solidFill>
                  <a:prstClr val="black"/>
                </a:solidFill>
              </a:rPr>
              <a:t>, </a:t>
            </a:r>
            <a:r>
              <a:rPr lang="en-US" sz="600" dirty="0" err="1" smtClean="0">
                <a:solidFill>
                  <a:prstClr val="black"/>
                </a:solidFill>
              </a:rPr>
              <a:t>CSPro</a:t>
            </a:r>
            <a:r>
              <a:rPr lang="en-US" sz="600" dirty="0" smtClean="0">
                <a:solidFill>
                  <a:prstClr val="black"/>
                </a:solidFill>
              </a:rPr>
              <a:t>, DASL, </a:t>
            </a:r>
            <a:r>
              <a:rPr lang="en-US" sz="600" dirty="0" err="1" smtClean="0">
                <a:solidFill>
                  <a:prstClr val="black"/>
                </a:solidFill>
              </a:rPr>
              <a:t>DesignStudio</a:t>
            </a:r>
            <a:r>
              <a:rPr lang="en-US" sz="600" dirty="0" smtClean="0">
                <a:solidFill>
                  <a:prstClr val="black"/>
                </a:solidFill>
              </a:rPr>
              <a:t>, Eco, </a:t>
            </a:r>
            <a:r>
              <a:rPr lang="en-US" sz="600" dirty="0" err="1" smtClean="0">
                <a:solidFill>
                  <a:prstClr val="black"/>
                </a:solidFill>
              </a:rPr>
              <a:t>GAIIx</a:t>
            </a:r>
            <a:r>
              <a:rPr lang="en-US" sz="600" dirty="0" smtClean="0">
                <a:solidFill>
                  <a:prstClr val="black"/>
                </a:solidFill>
              </a:rPr>
              <a:t>, Genetic Energy, Genome Analyzer, </a:t>
            </a:r>
            <a:r>
              <a:rPr lang="en-US" sz="600" dirty="0" err="1" smtClean="0">
                <a:solidFill>
                  <a:prstClr val="black"/>
                </a:solidFill>
              </a:rPr>
              <a:t>GenomeStudio</a:t>
            </a:r>
            <a:r>
              <a:rPr lang="en-US" sz="600" dirty="0" smtClean="0">
                <a:solidFill>
                  <a:prstClr val="black"/>
                </a:solidFill>
              </a:rPr>
              <a:t>, </a:t>
            </a:r>
            <a:r>
              <a:rPr lang="en-US" sz="600" dirty="0" err="1" smtClean="0">
                <a:solidFill>
                  <a:prstClr val="black"/>
                </a:solidFill>
              </a:rPr>
              <a:t>GoldenGate</a:t>
            </a:r>
            <a:r>
              <a:rPr lang="en-US" sz="600" dirty="0" smtClean="0">
                <a:solidFill>
                  <a:prstClr val="black"/>
                </a:solidFill>
              </a:rPr>
              <a:t>, </a:t>
            </a:r>
            <a:r>
              <a:rPr lang="en-US" sz="600" dirty="0" err="1" smtClean="0">
                <a:solidFill>
                  <a:prstClr val="black"/>
                </a:solidFill>
              </a:rPr>
              <a:t>HiScan</a:t>
            </a:r>
            <a:r>
              <a:rPr lang="en-US" sz="600" dirty="0" smtClean="0">
                <a:solidFill>
                  <a:prstClr val="black"/>
                </a:solidFill>
              </a:rPr>
              <a:t>, </a:t>
            </a:r>
            <a:r>
              <a:rPr lang="en-US" sz="600" dirty="0" err="1" smtClean="0">
                <a:solidFill>
                  <a:prstClr val="black"/>
                </a:solidFill>
              </a:rPr>
              <a:t>HiSeq</a:t>
            </a:r>
            <a:r>
              <a:rPr lang="en-US" sz="600" dirty="0" smtClean="0">
                <a:solidFill>
                  <a:prstClr val="black"/>
                </a:solidFill>
              </a:rPr>
              <a:t>, </a:t>
            </a:r>
            <a:r>
              <a:rPr lang="en-US" sz="600" dirty="0" err="1" smtClean="0">
                <a:solidFill>
                  <a:prstClr val="black"/>
                </a:solidFill>
              </a:rPr>
              <a:t>Infinium</a:t>
            </a:r>
            <a:r>
              <a:rPr lang="en-US" sz="600" dirty="0" smtClean="0">
                <a:solidFill>
                  <a:prstClr val="black"/>
                </a:solidFill>
              </a:rPr>
              <a:t>, </a:t>
            </a:r>
            <a:r>
              <a:rPr lang="en-US" sz="600" dirty="0" err="1" smtClean="0">
                <a:solidFill>
                  <a:prstClr val="black"/>
                </a:solidFill>
              </a:rPr>
              <a:t>iSelect</a:t>
            </a:r>
            <a:r>
              <a:rPr lang="en-US" sz="600" dirty="0" smtClean="0">
                <a:solidFill>
                  <a:prstClr val="black"/>
                </a:solidFill>
              </a:rPr>
              <a:t>, </a:t>
            </a:r>
            <a:r>
              <a:rPr lang="en-US" sz="600" dirty="0" err="1" smtClean="0">
                <a:solidFill>
                  <a:prstClr val="black"/>
                </a:solidFill>
              </a:rPr>
              <a:t>MiSeq</a:t>
            </a:r>
            <a:r>
              <a:rPr lang="en-US" sz="600" dirty="0" smtClean="0">
                <a:solidFill>
                  <a:prstClr val="black"/>
                </a:solidFill>
              </a:rPr>
              <a:t>, </a:t>
            </a:r>
            <a:r>
              <a:rPr lang="en-US" sz="600" dirty="0" err="1" smtClean="0">
                <a:solidFill>
                  <a:prstClr val="black"/>
                </a:solidFill>
              </a:rPr>
              <a:t>Nextera</a:t>
            </a:r>
            <a:r>
              <a:rPr lang="en-US" sz="600" dirty="0" smtClean="0">
                <a:solidFill>
                  <a:prstClr val="black"/>
                </a:solidFill>
              </a:rPr>
              <a:t>, </a:t>
            </a:r>
            <a:r>
              <a:rPr lang="en-US" sz="600" dirty="0" err="1" smtClean="0">
                <a:solidFill>
                  <a:prstClr val="black"/>
                </a:solidFill>
              </a:rPr>
              <a:t>NuPCR</a:t>
            </a:r>
            <a:r>
              <a:rPr lang="en-US" sz="600" dirty="0" smtClean="0">
                <a:solidFill>
                  <a:prstClr val="black"/>
                </a:solidFill>
              </a:rPr>
              <a:t>, </a:t>
            </a:r>
            <a:r>
              <a:rPr lang="en-US" sz="600" dirty="0" err="1" smtClean="0">
                <a:solidFill>
                  <a:prstClr val="black"/>
                </a:solidFill>
              </a:rPr>
              <a:t>SeqMonitor</a:t>
            </a:r>
            <a:r>
              <a:rPr lang="en-US" sz="600" dirty="0" smtClean="0">
                <a:solidFill>
                  <a:prstClr val="black"/>
                </a:solidFill>
              </a:rPr>
              <a:t>, </a:t>
            </a:r>
            <a:r>
              <a:rPr lang="en-US" sz="600" dirty="0" err="1" smtClean="0">
                <a:solidFill>
                  <a:prstClr val="black"/>
                </a:solidFill>
              </a:rPr>
              <a:t>Solexa</a:t>
            </a:r>
            <a:r>
              <a:rPr lang="en-US" sz="600" dirty="0" smtClean="0">
                <a:solidFill>
                  <a:prstClr val="black"/>
                </a:solidFill>
              </a:rPr>
              <a:t>, </a:t>
            </a:r>
            <a:r>
              <a:rPr lang="en-US" sz="600" dirty="0" err="1" smtClean="0">
                <a:solidFill>
                  <a:prstClr val="black"/>
                </a:solidFill>
              </a:rPr>
              <a:t>TruSeq</a:t>
            </a:r>
            <a:r>
              <a:rPr lang="en-US" sz="600" dirty="0" smtClean="0">
                <a:solidFill>
                  <a:prstClr val="black"/>
                </a:solidFill>
              </a:rPr>
              <a:t>, </a:t>
            </a:r>
            <a:r>
              <a:rPr lang="en-US" sz="600" dirty="0" err="1" smtClean="0">
                <a:solidFill>
                  <a:prstClr val="black"/>
                </a:solidFill>
              </a:rPr>
              <a:t>TruSight</a:t>
            </a:r>
            <a:r>
              <a:rPr lang="en-US" sz="600" dirty="0" smtClean="0">
                <a:solidFill>
                  <a:prstClr val="black"/>
                </a:solidFill>
              </a:rPr>
              <a:t>, </a:t>
            </a:r>
            <a:r>
              <a:rPr lang="en-US" sz="600" dirty="0" err="1" smtClean="0">
                <a:solidFill>
                  <a:prstClr val="black"/>
                </a:solidFill>
              </a:rPr>
              <a:t>VeraCode</a:t>
            </a:r>
            <a:r>
              <a:rPr lang="en-US" sz="600" dirty="0" smtClean="0">
                <a:solidFill>
                  <a:prstClr val="black"/>
                </a:solidFill>
              </a:rPr>
              <a:t>, the pumpkin orange color, and the Genetic Energy streaming bases design are trademarks or registered trademarks of Illumina, Inc. All other brands and names contained herein are the property of their respective owners.   </a:t>
            </a:r>
          </a:p>
        </p:txBody>
      </p:sp>
      <p:pic>
        <p:nvPicPr>
          <p:cNvPr id="2"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6288"/>
          <a:stretch/>
        </p:blipFill>
        <p:spPr bwMode="auto">
          <a:xfrm>
            <a:off x="0" y="0"/>
            <a:ext cx="9143999" cy="6101224"/>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ectangle 10"/>
          <p:cNvSpPr>
            <a:spLocks noGrp="1" noChangeArrowheads="1"/>
          </p:cNvSpPr>
          <p:nvPr>
            <p:ph type="ctrTitle" hasCustomPrompt="1"/>
          </p:nvPr>
        </p:nvSpPr>
        <p:spPr>
          <a:xfrm>
            <a:off x="1176255" y="341040"/>
            <a:ext cx="6791490" cy="1195490"/>
          </a:xfrm>
          <a:prstGeom prst="rect">
            <a:avLst/>
          </a:prstGeom>
        </p:spPr>
        <p:txBody>
          <a:bodyPr/>
          <a:lstStyle>
            <a:lvl1pPr algn="ct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1175658" y="1609289"/>
            <a:ext cx="6792685" cy="1060450"/>
          </a:xfrm>
        </p:spPr>
        <p:txBody>
          <a:bodyPr/>
          <a:lstStyle>
            <a:lvl1pPr marL="0" indent="0" algn="ctr">
              <a:spcBef>
                <a:spcPct val="0"/>
              </a:spcBef>
              <a:buFontTx/>
              <a:buNone/>
              <a:defRPr/>
            </a:lvl1pPr>
          </a:lstStyle>
          <a:p>
            <a:r>
              <a:rPr lang="fr-FR" smtClean="0"/>
              <a:t>Click to edit Master subtitle style</a:t>
            </a:r>
            <a:endParaRPr lang="en-US" dirty="0"/>
          </a:p>
        </p:txBody>
      </p:sp>
      <p:sp>
        <p:nvSpPr>
          <p:cNvPr id="8" name="Text Box 3"/>
          <p:cNvSpPr txBox="1">
            <a:spLocks noChangeArrowheads="1"/>
          </p:cNvSpPr>
          <p:nvPr userDrawn="1"/>
        </p:nvSpPr>
        <p:spPr bwMode="auto">
          <a:xfrm>
            <a:off x="0" y="5848305"/>
            <a:ext cx="91440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prstClr val="black"/>
                </a:solidFill>
                <a:cs typeface="Arial" charset="0"/>
              </a:rPr>
              <a:t> </a:t>
            </a:r>
            <a:r>
              <a:rPr lang="en-US" sz="1000" b="1" dirty="0" smtClean="0">
                <a:solidFill>
                  <a:srgbClr val="616161"/>
                </a:solidFill>
                <a:cs typeface="Arial" charset="0"/>
              </a:rPr>
              <a:t>COMPANY CONFIDENTIAL – DO NOT DISTRIBUTE</a:t>
            </a:r>
            <a:endParaRPr lang="en-US" sz="1000" b="1" dirty="0" smtClean="0">
              <a:solidFill>
                <a:prstClr val="black"/>
              </a:solidFill>
              <a:latin typeface="Arial" pitchFamily="34" charset="0"/>
            </a:endParaRPr>
          </a:p>
        </p:txBody>
      </p:sp>
    </p:spTree>
    <p:extLst/>
  </p:cSld>
  <p:clrMapOvr>
    <a:masterClrMapping/>
  </p:clrMapOvr>
  <p:transition spd="med">
    <p:wipe dir="r"/>
  </p:transition>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cSld>
  <p:clrMapOvr>
    <a:masterClrMapping/>
  </p:clrMapOvr>
  <p:transition spd="med">
    <p:wipe dir="r"/>
  </p:transition>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
        <p:nvSpPr>
          <p:cNvPr id="7" name="Content Placeholder 2"/>
          <p:cNvSpPr>
            <a:spLocks noGrp="1"/>
          </p:cNvSpPr>
          <p:nvPr>
            <p:ph idx="10"/>
          </p:nvPr>
        </p:nvSpPr>
        <p:spPr>
          <a:xfrm>
            <a:off x="4629912" y="1435608"/>
            <a:ext cx="4085463" cy="4882896"/>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dirty="0"/>
          </a:p>
        </p:txBody>
      </p:sp>
    </p:spTree>
    <p:extLst/>
  </p:cSld>
  <p:clrMapOvr>
    <a:masterClrMapping/>
  </p:clrMapOvr>
  <p:transition spd="med">
    <p:wipe dir="r"/>
  </p:transition>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cSld>
  <p:clrMapOvr>
    <a:masterClrMapping/>
  </p:clrMapOvr>
  <p:transition spd="med">
    <p:wipe dir="r"/>
  </p:transition>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02525"/>
            <a:ext cx="9143391" cy="5501080"/>
          </a:xfrm>
          <a:prstGeom prst="rect">
            <a:avLst/>
          </a:prstGeom>
        </p:spPr>
      </p:pic>
      <p:pic>
        <p:nvPicPr>
          <p:cNvPr id="6" name="Picture 8" descr="ILLUMINA_LOGO_RGB_new"/>
          <p:cNvPicPr>
            <a:picLocks noChangeAspect="1" noChangeArrowheads="1"/>
          </p:cNvPicPr>
          <p:nvPr userDrawn="1"/>
        </p:nvPicPr>
        <p:blipFill>
          <a:blip r:embed="rId3" cstate="print"/>
          <a:srcRect/>
          <a:stretch>
            <a:fillRect/>
          </a:stretch>
        </p:blipFill>
        <p:spPr bwMode="auto">
          <a:xfrm>
            <a:off x="7854950" y="6550025"/>
            <a:ext cx="914400" cy="207282"/>
          </a:xfrm>
          <a:prstGeom prst="rect">
            <a:avLst/>
          </a:prstGeom>
          <a:noFill/>
          <a:ln w="9525">
            <a:noFill/>
            <a:miter lim="800000"/>
            <a:headEnd/>
            <a:tailEnd/>
          </a:ln>
        </p:spPr>
      </p:pic>
      <p:sp>
        <p:nvSpPr>
          <p:cNvPr id="8" name="Rectangle 10"/>
          <p:cNvSpPr>
            <a:spLocks noGrp="1" noChangeArrowheads="1"/>
          </p:cNvSpPr>
          <p:nvPr>
            <p:ph type="ctrTitle" hasCustomPrompt="1"/>
          </p:nvPr>
        </p:nvSpPr>
        <p:spPr>
          <a:xfrm>
            <a:off x="469900" y="554038"/>
            <a:ext cx="8257241" cy="2330450"/>
          </a:xfrm>
        </p:spPr>
        <p:txBody>
          <a:bodyPr anchor="t"/>
          <a:lstStyle>
            <a:lvl1pPr algn="l">
              <a:defRPr sz="3200" b="0" baseline="0"/>
            </a:lvl1pPr>
          </a:lstStyle>
          <a:p>
            <a:r>
              <a:rPr lang="en-US" dirty="0" smtClean="0"/>
              <a:t>Click to edit section title</a:t>
            </a:r>
            <a:endParaRPr lang="en-US" dirty="0"/>
          </a:p>
        </p:txBody>
      </p:sp>
      <p:pic>
        <p:nvPicPr>
          <p:cNvPr id="10" name="Picture 9" descr="Market Segment Icons_lightgrey_Agric.png"/>
          <p:cNvPicPr>
            <a:picLocks noChangeAspect="1"/>
          </p:cNvPicPr>
          <p:nvPr userDrawn="1"/>
        </p:nvPicPr>
        <p:blipFill>
          <a:blip r:embed="rId4"/>
          <a:stretch>
            <a:fillRect/>
          </a:stretch>
        </p:blipFill>
        <p:spPr>
          <a:xfrm>
            <a:off x="4809449" y="3146961"/>
            <a:ext cx="2355495" cy="2944368"/>
          </a:xfrm>
          <a:prstGeom prst="rect">
            <a:avLst/>
          </a:prstGeom>
        </p:spPr>
      </p:pic>
    </p:spTree>
    <p:extLst/>
  </p:cSld>
  <p:clrMapOvr>
    <a:masterClrMapping/>
  </p:clrMapOvr>
  <p:transition spd="med">
    <p:wipe dir="r"/>
  </p:transition>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transition spd="med">
    <p:wipe dir="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7019"/>
            <a:ext cx="8229600" cy="1140620"/>
          </a:xfrm>
          <a:prstGeom prst="rect">
            <a:avLst/>
          </a:prstGeom>
        </p:spPr>
        <p:txBody>
          <a:bodyPr vert="horz" lIns="45720" tIns="22860" rIns="45720" bIns="22860" rtlCol="0" anchor="ctr">
            <a:normAutofit/>
          </a:bodyPr>
          <a:lstStyle/>
          <a:p>
            <a:r>
              <a:rPr lang="en-US" dirty="0"/>
              <a:t>Header Text Goes Here</a:t>
            </a:r>
          </a:p>
        </p:txBody>
      </p:sp>
      <p:sp>
        <p:nvSpPr>
          <p:cNvPr id="5" name="Footer Placeholder 2"/>
          <p:cNvSpPr>
            <a:spLocks noGrp="1"/>
          </p:cNvSpPr>
          <p:nvPr>
            <p:ph type="ftr" sz="quarter" idx="3"/>
          </p:nvPr>
        </p:nvSpPr>
        <p:spPr>
          <a:xfrm>
            <a:off x="2127380" y="6543385"/>
            <a:ext cx="4889241" cy="240160"/>
          </a:xfrm>
          <a:prstGeom prst="rect">
            <a:avLst/>
          </a:prstGeom>
        </p:spPr>
        <p:txBody>
          <a:bodyPr vert="horz" lIns="45720" tIns="22860" rIns="45720" bIns="22860" rtlCol="0" anchor="ctr"/>
          <a:lstStyle>
            <a:lvl1pPr algn="ctr">
              <a:defRPr sz="900" b="1">
                <a:solidFill>
                  <a:schemeClr val="tx1">
                    <a:lumMod val="75000"/>
                    <a:lumOff val="25000"/>
                  </a:schemeClr>
                </a:solidFill>
              </a:defRPr>
            </a:lvl1pPr>
          </a:lstStyle>
          <a:p>
            <a:r>
              <a:rPr lang="en-US" dirty="0">
                <a:solidFill>
                  <a:prstClr val="black">
                    <a:lumMod val="75000"/>
                    <a:lumOff val="25000"/>
                  </a:prstClr>
                </a:solidFill>
              </a:rPr>
              <a:t>For Research Use Only. Not for use in diagnostic procedures.</a:t>
            </a:r>
          </a:p>
        </p:txBody>
      </p:sp>
      <p:sp>
        <p:nvSpPr>
          <p:cNvPr id="4" name="Text Placeholder 3"/>
          <p:cNvSpPr>
            <a:spLocks noGrp="1"/>
          </p:cNvSpPr>
          <p:nvPr>
            <p:ph type="body" sz="quarter" idx="10"/>
          </p:nvPr>
        </p:nvSpPr>
        <p:spPr>
          <a:xfrm>
            <a:off x="457200" y="5934075"/>
            <a:ext cx="8229600" cy="247650"/>
          </a:xfrm>
        </p:spPr>
        <p:txBody>
          <a:bodyPr anchor="b">
            <a:noAutofit/>
          </a:bodyPr>
          <a:lstStyle>
            <a:lvl1pPr marL="0" indent="0">
              <a:buNone/>
              <a:defRPr sz="700">
                <a:latin typeface="+mn-lt"/>
              </a:defRPr>
            </a:lvl1pPr>
            <a:lvl2pPr marL="284151" indent="0">
              <a:buNone/>
              <a:defRPr/>
            </a:lvl2pPr>
            <a:lvl3pPr marL="630210" indent="0">
              <a:buNone/>
              <a:defRPr/>
            </a:lvl3pPr>
            <a:lvl4pPr marL="914360" indent="0">
              <a:buNone/>
              <a:defRPr/>
            </a:lvl4pPr>
            <a:lvl5pPr marL="1198511" indent="0">
              <a:buNone/>
              <a:defRPr/>
            </a:lvl5pPr>
          </a:lstStyle>
          <a:p>
            <a:pPr lvl="0"/>
            <a:r>
              <a:rPr lang="en-US" dirty="0"/>
              <a:t>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6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8" name="Rectangle 7"/>
          <p:cNvSpPr/>
          <p:nvPr userDrawn="1"/>
        </p:nvSpPr>
        <p:spPr>
          <a:xfrm>
            <a:off x="1" y="6184537"/>
            <a:ext cx="9144000" cy="673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endParaRPr>
          </a:p>
        </p:txBody>
      </p:sp>
      <p:sp>
        <p:nvSpPr>
          <p:cNvPr id="6" name="Rectangle 5"/>
          <p:cNvSpPr/>
          <p:nvPr userDrawn="1"/>
        </p:nvSpPr>
        <p:spPr>
          <a:xfrm>
            <a:off x="1" y="0"/>
            <a:ext cx="9143999" cy="27918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endParaRPr>
          </a:p>
        </p:txBody>
      </p:sp>
      <p:pic>
        <p:nvPicPr>
          <p:cNvPr id="11" name="Picture 10" descr="clialab-1022.jpg"/>
          <p:cNvPicPr>
            <a:picLocks noChangeAspect="1"/>
          </p:cNvPicPr>
          <p:nvPr userDrawn="1"/>
        </p:nvPicPr>
        <p:blipFill rotWithShape="1">
          <a:blip r:embed="rId2">
            <a:extLst>
              <a:ext uri="{28A0092B-C50C-407E-A947-70E740481C1C}">
                <a14:useLocalDpi xmlns:a14="http://schemas.microsoft.com/office/drawing/2010/main" val="0"/>
              </a:ext>
            </a:extLst>
          </a:blip>
          <a:srcRect l="1496" t="-1347" r="3888" b="6731"/>
          <a:stretch/>
        </p:blipFill>
        <p:spPr>
          <a:xfrm>
            <a:off x="0" y="2244486"/>
            <a:ext cx="6926818" cy="4613514"/>
          </a:xfrm>
          <a:prstGeom prst="rect">
            <a:avLst/>
          </a:prstGeom>
        </p:spPr>
      </p:pic>
      <p:pic>
        <p:nvPicPr>
          <p:cNvPr id="10" name="Picture 3" descr="ILLUMINA_LOGO_RGB_new"/>
          <p:cNvPicPr>
            <a:picLocks noChangeAspect="1" noChangeArrowheads="1"/>
          </p:cNvPicPr>
          <p:nvPr userDrawn="1"/>
        </p:nvPicPr>
        <p:blipFill>
          <a:blip r:embed="rId3" cstate="print"/>
          <a:srcRect/>
          <a:stretch>
            <a:fillRect/>
          </a:stretch>
        </p:blipFill>
        <p:spPr bwMode="auto">
          <a:xfrm>
            <a:off x="7762566" y="6382006"/>
            <a:ext cx="1160770" cy="263130"/>
          </a:xfrm>
          <a:prstGeom prst="rect">
            <a:avLst/>
          </a:prstGeom>
          <a:noFill/>
          <a:ln w="9525">
            <a:noFill/>
            <a:miter lim="800000"/>
            <a:headEnd/>
            <a:tailEnd/>
          </a:ln>
        </p:spPr>
      </p:pic>
      <p:pic>
        <p:nvPicPr>
          <p:cNvPr id="9" name="Picture 8" descr="energy band.jpg"/>
          <p:cNvPicPr>
            <a:picLocks noChangeAspect="1"/>
          </p:cNvPicPr>
          <p:nvPr userDrawn="1"/>
        </p:nvPicPr>
        <p:blipFill rotWithShape="1">
          <a:blip r:embed="rId4" cstate="print">
            <a:alphaModFix amt="96000"/>
            <a:extLst>
              <a:ext uri="{28A0092B-C50C-407E-A947-70E740481C1C}">
                <a14:useLocalDpi xmlns:a14="http://schemas.microsoft.com/office/drawing/2010/main" val="0"/>
              </a:ext>
            </a:extLst>
          </a:blip>
          <a:srcRect l="13331" r="19638"/>
          <a:stretch/>
        </p:blipFill>
        <p:spPr>
          <a:xfrm>
            <a:off x="0" y="984250"/>
            <a:ext cx="9144000" cy="909435"/>
          </a:xfrm>
          <a:prstGeom prst="rect">
            <a:avLst/>
          </a:prstGeom>
        </p:spPr>
      </p:pic>
      <p:sp>
        <p:nvSpPr>
          <p:cNvPr id="3" name="Subtitle 2"/>
          <p:cNvSpPr>
            <a:spLocks noGrp="1"/>
          </p:cNvSpPr>
          <p:nvPr>
            <p:ph type="subTitle" idx="1"/>
          </p:nvPr>
        </p:nvSpPr>
        <p:spPr>
          <a:xfrm>
            <a:off x="5929313" y="2441221"/>
            <a:ext cx="2777482" cy="1423675"/>
          </a:xfrm>
        </p:spPr>
        <p:txBody>
          <a:bodyPr>
            <a:normAutofit/>
          </a:bodyPr>
          <a:lstStyle>
            <a:lvl1pPr marL="0" indent="0" algn="l">
              <a:buNone/>
              <a:defRPr sz="1600" b="0" i="0">
                <a:solidFill>
                  <a:srgbClr val="6A696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380142" y="986702"/>
            <a:ext cx="8008938" cy="923460"/>
          </a:xfrm>
        </p:spPr>
        <p:txBody>
          <a:bodyPr/>
          <a:lstStyle>
            <a:lvl1pPr>
              <a:defRPr>
                <a:solidFill>
                  <a:srgbClr val="FFFFFF"/>
                </a:solidFill>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70353414"/>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600200"/>
            <a:ext cx="3992504" cy="4282566"/>
          </a:xfrm>
        </p:spPr>
        <p:txBody>
          <a:bodyPr/>
          <a:lstStyle>
            <a:lvl1pPr>
              <a:defRPr sz="20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hasCustomPrompt="1"/>
          </p:nvPr>
        </p:nvSpPr>
        <p:spPr>
          <a:xfrm>
            <a:off x="4694296" y="1600200"/>
            <a:ext cx="3992504" cy="4282566"/>
          </a:xfrm>
        </p:spPr>
        <p:txBody>
          <a:bodyPr/>
          <a:lstStyle>
            <a:lvl1pPr>
              <a:defRPr sz="20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457200" y="277019"/>
            <a:ext cx="8229600" cy="1140620"/>
          </a:xfrm>
          <a:prstGeom prst="rect">
            <a:avLst/>
          </a:prstGeom>
        </p:spPr>
        <p:txBody>
          <a:bodyPr vert="horz" lIns="45720" tIns="22860" rIns="45720" bIns="22860" rtlCol="0" anchor="ctr">
            <a:normAutofit/>
          </a:bodyPr>
          <a:lstStyle/>
          <a:p>
            <a:r>
              <a:rPr lang="en-US" dirty="0"/>
              <a:t>Header Text Goes Here</a:t>
            </a:r>
          </a:p>
        </p:txBody>
      </p:sp>
      <p:sp>
        <p:nvSpPr>
          <p:cNvPr id="7" name="Footer Placeholder 2"/>
          <p:cNvSpPr>
            <a:spLocks noGrp="1"/>
          </p:cNvSpPr>
          <p:nvPr>
            <p:ph type="ftr" sz="quarter" idx="3"/>
          </p:nvPr>
        </p:nvSpPr>
        <p:spPr>
          <a:xfrm>
            <a:off x="2127380" y="6543385"/>
            <a:ext cx="4889241" cy="240160"/>
          </a:xfrm>
          <a:prstGeom prst="rect">
            <a:avLst/>
          </a:prstGeom>
        </p:spPr>
        <p:txBody>
          <a:bodyPr vert="horz" lIns="45720" tIns="22860" rIns="45720" bIns="22860" rtlCol="0" anchor="ctr"/>
          <a:lstStyle>
            <a:lvl1pPr algn="ctr">
              <a:defRPr sz="900" b="1">
                <a:solidFill>
                  <a:schemeClr val="tx1">
                    <a:lumMod val="75000"/>
                    <a:lumOff val="25000"/>
                  </a:schemeClr>
                </a:solidFill>
              </a:defRPr>
            </a:lvl1pPr>
          </a:lstStyle>
          <a:p>
            <a:r>
              <a:rPr lang="en-US" dirty="0">
                <a:solidFill>
                  <a:prstClr val="black">
                    <a:lumMod val="75000"/>
                    <a:lumOff val="25000"/>
                  </a:prstClr>
                </a:solidFill>
              </a:rPr>
              <a:t>For Research Use Only. Not for use in diagnostic procedures.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5914">
          <p15:clr>
            <a:srgbClr val="FBAE40"/>
          </p15:clr>
        </p15:guide>
        <p15:guide id="2" pos="5606">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
        <p:nvSpPr>
          <p:cNvPr id="4" name="Content Placeholder 3"/>
          <p:cNvSpPr>
            <a:spLocks noGrp="1"/>
          </p:cNvSpPr>
          <p:nvPr>
            <p:ph sz="quarter" idx="10"/>
          </p:nvPr>
        </p:nvSpPr>
        <p:spPr>
          <a:xfrm>
            <a:off x="327025" y="1398588"/>
            <a:ext cx="8477250" cy="4541837"/>
          </a:xfrm>
        </p:spPr>
        <p:txBody>
          <a:bodyPr/>
          <a:lstStyle>
            <a:lvl1pPr>
              <a:defRPr sz="2200" kern="600">
                <a:latin typeface="+mj-lt"/>
              </a:defRPr>
            </a:lvl1pPr>
            <a:lvl2pPr marL="571500" indent="-228600">
              <a:tabLst/>
              <a:defRPr sz="2000" kern="600">
                <a:latin typeface="+mj-lt"/>
              </a:defRPr>
            </a:lvl2pPr>
            <a:lvl3pPr marL="800100" indent="-228600">
              <a:tabLst/>
              <a:defRPr kern="600">
                <a:latin typeface="+mj-lt"/>
              </a:defRPr>
            </a:lvl3pPr>
            <a:lvl4pPr marL="1028700" indent="-228600">
              <a:tabLst/>
              <a:defRPr kern="600">
                <a:latin typeface="+mj-lt"/>
              </a:defRPr>
            </a:lvl4pPr>
            <a:lvl5pPr marL="1257300" indent="-228600">
              <a:tabLst/>
              <a:defRPr kern="6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transition spd="med">
    <p:wipe dir="r"/>
  </p:transition>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Title and Content - No Divider -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334" y="365126"/>
            <a:ext cx="7886700" cy="1325563"/>
          </a:xfrm>
        </p:spPr>
        <p:txBody>
          <a:bodyPr/>
          <a:lstStyle>
            <a:lvl1pPr>
              <a:defRPr b="1" i="0" baseline="0">
                <a:latin typeface="Arial" charset="0"/>
                <a:ea typeface="Arial" charset="0"/>
                <a:cs typeface="Arial" charset="0"/>
              </a:defRPr>
            </a:lvl1pPr>
          </a:lstStyle>
          <a:p>
            <a:r>
              <a:rPr lang="en-US" dirty="0"/>
              <a:t>Slide Title Without Divider</a:t>
            </a:r>
          </a:p>
        </p:txBody>
      </p:sp>
      <p:sp>
        <p:nvSpPr>
          <p:cNvPr id="3" name="Content Placeholder 2"/>
          <p:cNvSpPr>
            <a:spLocks noGrp="1"/>
          </p:cNvSpPr>
          <p:nvPr>
            <p:ph idx="1"/>
          </p:nvPr>
        </p:nvSpPr>
        <p:spPr>
          <a:xfrm>
            <a:off x="538814" y="1825625"/>
            <a:ext cx="7886700" cy="4351338"/>
          </a:xfr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_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0"/>
          </p:nvPr>
        </p:nvSpPr>
        <p:spPr>
          <a:xfrm>
            <a:off x="2679192" y="6364224"/>
            <a:ext cx="3785615" cy="228600"/>
          </a:xfrm>
          <a:prstGeom prst="rect">
            <a:avLst/>
          </a:prstGeom>
        </p:spPr>
        <p:txBody>
          <a:bodyPr/>
          <a:lstStyle/>
          <a:p>
            <a:r>
              <a:rPr lang="en-US">
                <a:solidFill>
                  <a:prstClr val="black"/>
                </a:solidFill>
              </a:rPr>
              <a:t>For Research Use Only.  Not for use in diagnostic procedures.</a:t>
            </a:r>
            <a:endParaRPr lang="en-US" dirty="0">
              <a:solidFill>
                <a:prstClr val="black"/>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2_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0"/>
          </p:nvPr>
        </p:nvSpPr>
        <p:spPr>
          <a:xfrm>
            <a:off x="2679192" y="6364224"/>
            <a:ext cx="3785615" cy="228600"/>
          </a:xfrm>
          <a:prstGeom prst="rect">
            <a:avLst/>
          </a:prstGeom>
        </p:spPr>
        <p:txBody>
          <a:bodyPr/>
          <a:lstStyle/>
          <a:p>
            <a:r>
              <a:rPr lang="en-US">
                <a:solidFill>
                  <a:prstClr val="black"/>
                </a:solidFill>
              </a:rPr>
              <a:t>For Research Use Only.  Not for use in diagnostic procedures.</a:t>
            </a:r>
            <a:endParaRPr lang="en-US" dirty="0">
              <a:solidFill>
                <a:prstClr val="black"/>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Section-Header_W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1" y="1846742"/>
            <a:ext cx="9144001" cy="455153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3_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0"/>
          </p:nvPr>
        </p:nvSpPr>
        <p:spPr>
          <a:xfrm>
            <a:off x="2679192" y="6364224"/>
            <a:ext cx="3785615" cy="228600"/>
          </a:xfrm>
          <a:prstGeom prst="rect">
            <a:avLst/>
          </a:prstGeom>
        </p:spPr>
        <p:txBody>
          <a:bodyPr/>
          <a:lstStyle/>
          <a:p>
            <a:r>
              <a:rPr lang="en-US" smtClean="0">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pos="2880">
          <p15:clr>
            <a:srgbClr val="FBAE40"/>
          </p15:clr>
        </p15:guide>
        <p15:guide id="2" pos="2952">
          <p15:clr>
            <a:srgbClr val="FBAE40"/>
          </p15:clr>
        </p15:guide>
        <p15:guide id="3" pos="2808">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bwMode="auto">
          <a:xfrm>
            <a:off x="271463"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4" name="TextBox 3"/>
          <p:cNvSpPr txBox="1"/>
          <p:nvPr userDrawn="1"/>
        </p:nvSpPr>
        <p:spPr>
          <a:xfrm>
            <a:off x="1852396" y="6520802"/>
            <a:ext cx="5439208" cy="246221"/>
          </a:xfrm>
          <a:prstGeom prst="rect">
            <a:avLst/>
          </a:prstGeom>
          <a:noFill/>
        </p:spPr>
        <p:txBody>
          <a:bodyPr wrap="square" rtlCol="0" anchor="ctr">
            <a:spAutoFit/>
          </a:bodyPr>
          <a:lstStyle/>
          <a:p>
            <a:pPr algn="ctr"/>
            <a:r>
              <a:rPr lang="en-US" sz="1000" dirty="0" smtClean="0">
                <a:solidFill>
                  <a:srgbClr val="E68422"/>
                </a:solidFill>
              </a:rPr>
              <a:t>For Research Use Only</a:t>
            </a:r>
            <a:r>
              <a:rPr lang="en-US" sz="1000" smtClean="0">
                <a:solidFill>
                  <a:srgbClr val="E68422"/>
                </a:solidFill>
              </a:rPr>
              <a:t>. </a:t>
            </a:r>
            <a:r>
              <a:rPr lang="en-US" sz="1000" dirty="0" smtClean="0">
                <a:solidFill>
                  <a:srgbClr val="E68422"/>
                </a:solidFill>
              </a:rPr>
              <a:t>Not for use in diagnostic procedures.</a:t>
            </a:r>
            <a:endParaRPr lang="en-US" sz="1000" dirty="0">
              <a:solidFill>
                <a:srgbClr val="E68422"/>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1026" name="Picture 2" descr="\\ussd-file\depts\Commercial\Marketing\Marketing_Services\Graphics_Team\GraphicsStore\PowerPoint\^PPT templates\2013\support\Model_Redhair_GE.jpg"/>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0" y="198437"/>
            <a:ext cx="6576148" cy="5922963"/>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6324600" y="3309938"/>
            <a:ext cx="25082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10"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2016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1_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7620"/>
            <a:ext cx="9144000" cy="6130133"/>
          </a:xfrm>
          <a:prstGeom prst="rect">
            <a:avLst/>
          </a:prstGeom>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264696" y="469399"/>
            <a:ext cx="5175250" cy="1597025"/>
          </a:xfrm>
          <a:prstGeom prst="rect">
            <a:avLst/>
          </a:prstGeom>
        </p:spPr>
        <p:txBody>
          <a:bodyPr/>
          <a:lstStyle>
            <a:lvl1pPr algn="l">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264696" y="2508920"/>
            <a:ext cx="4066672" cy="1060450"/>
          </a:xfrm>
        </p:spPr>
        <p:txBody>
          <a:bodyPr/>
          <a:lstStyle>
            <a:lvl1pPr marL="0" indent="0" algn="l">
              <a:spcBef>
                <a:spcPct val="0"/>
              </a:spcBef>
              <a:buFontTx/>
              <a:buNone/>
              <a:defRPr/>
            </a:lvl1pPr>
          </a:lstStyle>
          <a:p>
            <a:r>
              <a:rPr lang="en-US" smtClean="0"/>
              <a:t>Click to edit Master subtitle style</a:t>
            </a:r>
            <a:endParaRPr lang="en-US" dirty="0"/>
          </a:p>
        </p:txBody>
      </p:sp>
      <p:sp>
        <p:nvSpPr>
          <p:cNvPr id="10"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2016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363038"/>
            <a:ext cx="4085463" cy="4617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hasCustomPrompt="1"/>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sp>
        <p:nvSpPr>
          <p:cNvPr id="7" name="Content Placeholder 2"/>
          <p:cNvSpPr>
            <a:spLocks noGrp="1"/>
          </p:cNvSpPr>
          <p:nvPr>
            <p:ph idx="10"/>
          </p:nvPr>
        </p:nvSpPr>
        <p:spPr>
          <a:xfrm>
            <a:off x="4725924" y="1363038"/>
            <a:ext cx="4085463" cy="4617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quarter" idx="11" hasCustomPrompt="1"/>
          </p:nvPr>
        </p:nvSpPr>
        <p:spPr>
          <a:xfrm>
            <a:off x="206375" y="6107490"/>
            <a:ext cx="8610600" cy="274320"/>
          </a:xfrm>
        </p:spPr>
        <p:txBody>
          <a:bodyPr anchor="b"/>
          <a:lstStyle>
            <a:lvl1pPr marL="0" indent="0">
              <a:buFontTx/>
              <a:buNone/>
              <a:defRPr sz="1600"/>
            </a:lvl1pPr>
          </a:lstStyle>
          <a:p>
            <a:r>
              <a:rPr lang="en-US" dirty="0" smtClean="0"/>
              <a:t>Click to edit footer style. </a:t>
            </a:r>
            <a:endParaRPr lang="en-US" dirty="0"/>
          </a:p>
        </p:txBody>
      </p:sp>
    </p:spTree>
    <p:extLst>
      <p:ext uri="{BB962C8B-B14F-4D97-AF65-F5344CB8AC3E}">
        <p14:creationId xmlns:p14="http://schemas.microsoft.com/office/powerpoint/2010/main" val="753203498"/>
      </p:ext>
    </p:extLst>
  </p:cSld>
  <p:clrMapOvr>
    <a:masterClrMapping/>
  </p:clrMapOvr>
  <p:transition spd="med">
    <p:wipe dir="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8" name="Rectangle 7"/>
          <p:cNvSpPr/>
          <p:nvPr userDrawn="1"/>
        </p:nvSpPr>
        <p:spPr>
          <a:xfrm>
            <a:off x="1" y="6184537"/>
            <a:ext cx="9144000" cy="673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endParaRPr>
          </a:p>
        </p:txBody>
      </p:sp>
      <p:sp>
        <p:nvSpPr>
          <p:cNvPr id="6" name="Rectangle 5"/>
          <p:cNvSpPr/>
          <p:nvPr userDrawn="1"/>
        </p:nvSpPr>
        <p:spPr>
          <a:xfrm>
            <a:off x="1" y="0"/>
            <a:ext cx="9143999" cy="24744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endParaRPr>
          </a:p>
        </p:txBody>
      </p:sp>
      <p:pic>
        <p:nvPicPr>
          <p:cNvPr id="7" name="Picture 6" descr="clialab-111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0028"/>
            <a:ext cx="7315200" cy="4347972"/>
          </a:xfrm>
          <a:prstGeom prst="rect">
            <a:avLst/>
          </a:prstGeom>
        </p:spPr>
      </p:pic>
      <p:pic>
        <p:nvPicPr>
          <p:cNvPr id="10" name="Picture 3" descr="ILLUMINA_LOGO_RGB_new"/>
          <p:cNvPicPr>
            <a:picLocks noChangeAspect="1" noChangeArrowheads="1"/>
          </p:cNvPicPr>
          <p:nvPr userDrawn="1"/>
        </p:nvPicPr>
        <p:blipFill>
          <a:blip r:embed="rId3" cstate="print"/>
          <a:srcRect/>
          <a:stretch>
            <a:fillRect/>
          </a:stretch>
        </p:blipFill>
        <p:spPr bwMode="auto">
          <a:xfrm>
            <a:off x="7762566" y="6382006"/>
            <a:ext cx="1160770" cy="263130"/>
          </a:xfrm>
          <a:prstGeom prst="rect">
            <a:avLst/>
          </a:prstGeom>
          <a:noFill/>
          <a:ln w="9525">
            <a:noFill/>
            <a:miter lim="800000"/>
            <a:headEnd/>
            <a:tailEnd/>
          </a:ln>
        </p:spPr>
      </p:pic>
      <p:pic>
        <p:nvPicPr>
          <p:cNvPr id="9" name="Picture 8" descr="energy band.jpg"/>
          <p:cNvPicPr>
            <a:picLocks noChangeAspect="1"/>
          </p:cNvPicPr>
          <p:nvPr userDrawn="1"/>
        </p:nvPicPr>
        <p:blipFill rotWithShape="1">
          <a:blip r:embed="rId4" cstate="print">
            <a:alphaModFix amt="96000"/>
            <a:extLst>
              <a:ext uri="{28A0092B-C50C-407E-A947-70E740481C1C}">
                <a14:useLocalDpi xmlns:a14="http://schemas.microsoft.com/office/drawing/2010/main" val="0"/>
              </a:ext>
            </a:extLst>
          </a:blip>
          <a:srcRect l="13331" r="19638"/>
          <a:stretch/>
        </p:blipFill>
        <p:spPr>
          <a:xfrm>
            <a:off x="0" y="984250"/>
            <a:ext cx="9144000" cy="909435"/>
          </a:xfrm>
          <a:prstGeom prst="rect">
            <a:avLst/>
          </a:prstGeom>
        </p:spPr>
      </p:pic>
      <p:sp>
        <p:nvSpPr>
          <p:cNvPr id="3" name="Subtitle 2"/>
          <p:cNvSpPr>
            <a:spLocks noGrp="1"/>
          </p:cNvSpPr>
          <p:nvPr>
            <p:ph type="subTitle" idx="1"/>
          </p:nvPr>
        </p:nvSpPr>
        <p:spPr>
          <a:xfrm>
            <a:off x="5929313" y="2441221"/>
            <a:ext cx="2777482" cy="1423675"/>
          </a:xfrm>
        </p:spPr>
        <p:txBody>
          <a:bodyPr>
            <a:normAutofit/>
          </a:bodyPr>
          <a:lstStyle>
            <a:lvl1pPr marL="0" indent="0" algn="l">
              <a:buNone/>
              <a:defRPr sz="1600" b="0" i="0">
                <a:solidFill>
                  <a:srgbClr val="6A696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380142" y="986702"/>
            <a:ext cx="8008938" cy="923460"/>
          </a:xfrm>
        </p:spPr>
        <p:txBody>
          <a:bodyPr/>
          <a:lstStyle>
            <a:lvl1pPr>
              <a:defRPr>
                <a:solidFill>
                  <a:srgbClr val="FFFFFF"/>
                </a:solidFill>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47423950"/>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2_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7620"/>
            <a:ext cx="9144000" cy="6130133"/>
          </a:xfrm>
          <a:prstGeom prst="rect">
            <a:avLst/>
          </a:prstGeom>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748088" y="469399"/>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4856666" y="2318443"/>
            <a:ext cx="4066672"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10"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2016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3_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90501"/>
            <a:ext cx="9144000" cy="5923280"/>
          </a:xfrm>
          <a:prstGeom prst="rect">
            <a:avLst/>
          </a:prstGeom>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291840" y="469399"/>
            <a:ext cx="5631498" cy="1597025"/>
          </a:xfrm>
          <a:prstGeom prst="rect">
            <a:avLst/>
          </a:prstGeom>
        </p:spPr>
        <p:txBody>
          <a:bodyPr/>
          <a:lstStyle>
            <a:lvl1pPr algn="l">
              <a:defRPr sz="3600" b="0"/>
            </a:lvl1pPr>
          </a:lstStyle>
          <a:p>
            <a:r>
              <a:rPr lang="en-US" dirty="0" smtClean="0"/>
              <a:t>Click to edit </a:t>
            </a:r>
            <a:br>
              <a:rPr lang="en-US" dirty="0" smtClean="0"/>
            </a:br>
            <a:r>
              <a:rPr lang="en-US" dirty="0" smtClean="0"/>
              <a:t>Master title style</a:t>
            </a:r>
            <a:endParaRPr lang="en-US" dirty="0"/>
          </a:p>
        </p:txBody>
      </p:sp>
      <p:sp>
        <p:nvSpPr>
          <p:cNvPr id="10"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2016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4_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sp>
        <p:nvSpPr>
          <p:cNvPr id="2" name="Rectangle 1"/>
          <p:cNvSpPr/>
          <p:nvPr userDrawn="1"/>
        </p:nvSpPr>
        <p:spPr bwMode="auto">
          <a:xfrm>
            <a:off x="0" y="3780435"/>
            <a:ext cx="9144000" cy="2338086"/>
          </a:xfrm>
          <a:prstGeom prst="rect">
            <a:avLst/>
          </a:prstGeom>
          <a:gradFill>
            <a:gsLst>
              <a:gs pos="0">
                <a:schemeClr val="bg1">
                  <a:lumMod val="85000"/>
                  <a:alpha val="0"/>
                </a:schemeClr>
              </a:gs>
              <a:gs pos="100000">
                <a:schemeClr val="bg1">
                  <a:lumMod val="85000"/>
                </a:schemeClr>
              </a:gs>
            </a:gsLst>
            <a:lin ang="5400000" scaled="1"/>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srgbClr val="1A1818"/>
              </a:solidFill>
            </a:endParaRPr>
          </a:p>
        </p:txBody>
      </p:sp>
      <p:pic>
        <p:nvPicPr>
          <p:cNvPr id="15" name="Picture 3" descr="ILLUMINA_LOGO_RGB_new"/>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4856080" y="2228175"/>
            <a:ext cx="3853627" cy="1881835"/>
          </a:xfrm>
          <a:prstGeom prst="rect">
            <a:avLst/>
          </a:prstGeom>
        </p:spPr>
        <p:txBody>
          <a:bodyPr/>
          <a:lstStyle>
            <a:lvl1pPr algn="l">
              <a:defRPr sz="3600" b="0"/>
            </a:lvl1pPr>
          </a:lstStyle>
          <a:p>
            <a:r>
              <a:rPr lang="en-US" dirty="0" smtClean="0"/>
              <a:t>Click to edit </a:t>
            </a:r>
            <a:br>
              <a:rPr lang="en-US" dirty="0" smtClean="0"/>
            </a:br>
            <a:r>
              <a:rPr lang="en-US" dirty="0" smtClean="0"/>
              <a:t>Master title style</a:t>
            </a:r>
            <a:endParaRPr lang="en-US" dirty="0"/>
          </a:p>
        </p:txBody>
      </p:sp>
      <p:sp>
        <p:nvSpPr>
          <p:cNvPr id="10"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2016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636"/>
            <a:ext cx="8709707" cy="612086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4" name="Rectangle 3"/>
          <p:cNvSpPr/>
          <p:nvPr userDrawn="1"/>
        </p:nvSpPr>
        <p:spPr bwMode="auto">
          <a:xfrm>
            <a:off x="0" y="4060619"/>
            <a:ext cx="9144000" cy="2338086"/>
          </a:xfrm>
          <a:prstGeom prst="rect">
            <a:avLst/>
          </a:prstGeom>
          <a:gradFill>
            <a:gsLst>
              <a:gs pos="0">
                <a:schemeClr val="bg1">
                  <a:lumMod val="85000"/>
                  <a:alpha val="0"/>
                </a:schemeClr>
              </a:gs>
              <a:gs pos="100000">
                <a:schemeClr val="bg1">
                  <a:lumMod val="85000"/>
                </a:schemeClr>
              </a:gs>
            </a:gsLst>
            <a:lin ang="5400000" scaled="1"/>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srgbClr val="1A1818"/>
              </a:solidFill>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096449" cy="6392649"/>
          </a:xfrm>
          <a:prstGeom prst="rect">
            <a:avLst/>
          </a:prstGeom>
        </p:spPr>
      </p:pic>
      <p:sp>
        <p:nvSpPr>
          <p:cNvPr id="8" name="Rectangle 10"/>
          <p:cNvSpPr>
            <a:spLocks noGrp="1" noChangeArrowheads="1"/>
          </p:cNvSpPr>
          <p:nvPr>
            <p:ph type="ctrTitle" hasCustomPrompt="1"/>
          </p:nvPr>
        </p:nvSpPr>
        <p:spPr>
          <a:xfrm>
            <a:off x="5268397" y="1886843"/>
            <a:ext cx="3566766" cy="2059488"/>
          </a:xfrm>
        </p:spPr>
        <p:txBody>
          <a:bodyPr anchor="ctr"/>
          <a:lstStyle>
            <a:lvl1pPr algn="l">
              <a:defRPr sz="3200" b="1" baseline="0"/>
            </a:lvl1pPr>
          </a:lstStyle>
          <a:p>
            <a:r>
              <a:rPr lang="en-US" dirty="0" smtClean="0"/>
              <a:t>Click to edit section title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75116"/>
            <a:ext cx="9144000" cy="5923280"/>
          </a:xfrm>
          <a:prstGeom prst="rect">
            <a:avLst/>
          </a:prstGeom>
        </p:spPr>
      </p:pic>
      <p:sp>
        <p:nvSpPr>
          <p:cNvPr id="8" name="Rectangle 10"/>
          <p:cNvSpPr>
            <a:spLocks noGrp="1" noChangeArrowheads="1"/>
          </p:cNvSpPr>
          <p:nvPr>
            <p:ph type="ctrTitle" hasCustomPrompt="1"/>
          </p:nvPr>
        </p:nvSpPr>
        <p:spPr>
          <a:xfrm>
            <a:off x="3403263" y="596994"/>
            <a:ext cx="5032227" cy="1740479"/>
          </a:xfrm>
        </p:spPr>
        <p:txBody>
          <a:bodyPr anchor="ctr"/>
          <a:lstStyle>
            <a:lvl1pPr algn="l">
              <a:defRPr sz="3200" b="1" baseline="0"/>
            </a:lvl1pPr>
          </a:lstStyle>
          <a:p>
            <a:r>
              <a:rPr lang="en-US" dirty="0" smtClean="0"/>
              <a:t>Click to edit section title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Section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02525"/>
            <a:ext cx="9143391" cy="5501080"/>
          </a:xfrm>
          <a:prstGeom prst="rect">
            <a:avLst/>
          </a:prstGeom>
        </p:spPr>
      </p:pic>
      <p:sp>
        <p:nvSpPr>
          <p:cNvPr id="8" name="Rectangle 10"/>
          <p:cNvSpPr>
            <a:spLocks noGrp="1" noChangeArrowheads="1"/>
          </p:cNvSpPr>
          <p:nvPr>
            <p:ph type="ctrTitle" hasCustomPrompt="1"/>
          </p:nvPr>
        </p:nvSpPr>
        <p:spPr>
          <a:xfrm>
            <a:off x="210312" y="366880"/>
            <a:ext cx="8257241" cy="2059488"/>
          </a:xfrm>
        </p:spPr>
        <p:txBody>
          <a:bodyPr anchor="ctr"/>
          <a:lstStyle>
            <a:lvl1pPr algn="l">
              <a:defRPr sz="3200" b="0" baseline="0"/>
            </a:lvl1pPr>
          </a:lstStyle>
          <a:p>
            <a:r>
              <a:rPr lang="en-US" dirty="0" smtClean="0"/>
              <a:t>Click to edit section title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8" name="Rectangle 7"/>
          <p:cNvSpPr/>
          <p:nvPr userDrawn="1"/>
        </p:nvSpPr>
        <p:spPr>
          <a:xfrm>
            <a:off x="1" y="6184537"/>
            <a:ext cx="9144000" cy="673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endParaRPr>
          </a:p>
        </p:txBody>
      </p:sp>
      <p:sp>
        <p:nvSpPr>
          <p:cNvPr id="6" name="Rectangle 5"/>
          <p:cNvSpPr/>
          <p:nvPr userDrawn="1"/>
        </p:nvSpPr>
        <p:spPr>
          <a:xfrm>
            <a:off x="1" y="0"/>
            <a:ext cx="9143999" cy="2233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endParaRPr>
          </a:p>
        </p:txBody>
      </p:sp>
      <p:pic>
        <p:nvPicPr>
          <p:cNvPr id="10" name="Picture 3" descr="ILLUMINA_LOGO_RGB_new"/>
          <p:cNvPicPr>
            <a:picLocks noChangeAspect="1" noChangeArrowheads="1"/>
          </p:cNvPicPr>
          <p:nvPr userDrawn="1"/>
        </p:nvPicPr>
        <p:blipFill>
          <a:blip r:embed="rId2" cstate="print"/>
          <a:srcRect/>
          <a:stretch>
            <a:fillRect/>
          </a:stretch>
        </p:blipFill>
        <p:spPr bwMode="auto">
          <a:xfrm>
            <a:off x="7762566" y="6382006"/>
            <a:ext cx="1160770" cy="263130"/>
          </a:xfrm>
          <a:prstGeom prst="rect">
            <a:avLst/>
          </a:prstGeom>
          <a:noFill/>
          <a:ln w="9525">
            <a:noFill/>
            <a:miter lim="800000"/>
            <a:headEnd/>
            <a:tailEnd/>
          </a:ln>
        </p:spPr>
      </p:pic>
      <p:pic>
        <p:nvPicPr>
          <p:cNvPr id="9" name="Picture 8" descr="energy band.jpg"/>
          <p:cNvPicPr>
            <a:picLocks noChangeAspect="1"/>
          </p:cNvPicPr>
          <p:nvPr userDrawn="1"/>
        </p:nvPicPr>
        <p:blipFill rotWithShape="1">
          <a:blip r:embed="rId3" cstate="print">
            <a:alphaModFix amt="96000"/>
            <a:extLst>
              <a:ext uri="{28A0092B-C50C-407E-A947-70E740481C1C}">
                <a14:useLocalDpi xmlns:a14="http://schemas.microsoft.com/office/drawing/2010/main" val="0"/>
              </a:ext>
            </a:extLst>
          </a:blip>
          <a:srcRect l="13331" r="19638"/>
          <a:stretch/>
        </p:blipFill>
        <p:spPr>
          <a:xfrm>
            <a:off x="0" y="984250"/>
            <a:ext cx="9144000" cy="909435"/>
          </a:xfrm>
          <a:prstGeom prst="rect">
            <a:avLst/>
          </a:prstGeom>
        </p:spPr>
      </p:pic>
      <p:sp>
        <p:nvSpPr>
          <p:cNvPr id="3" name="Subtitle 2"/>
          <p:cNvSpPr>
            <a:spLocks noGrp="1"/>
          </p:cNvSpPr>
          <p:nvPr>
            <p:ph type="subTitle" idx="1"/>
          </p:nvPr>
        </p:nvSpPr>
        <p:spPr>
          <a:xfrm>
            <a:off x="5929313" y="2441221"/>
            <a:ext cx="2777482" cy="1423675"/>
          </a:xfrm>
        </p:spPr>
        <p:txBody>
          <a:bodyPr>
            <a:normAutofit/>
          </a:bodyPr>
          <a:lstStyle>
            <a:lvl1pPr marL="0" indent="0" algn="l">
              <a:buNone/>
              <a:defRPr sz="1600" b="0" i="0">
                <a:solidFill>
                  <a:srgbClr val="6A696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380142" y="986702"/>
            <a:ext cx="8008938" cy="923460"/>
          </a:xfrm>
        </p:spPr>
        <p:txBody>
          <a:bodyPr/>
          <a:lstStyle>
            <a:lvl1pPr>
              <a:defRPr>
                <a:solidFill>
                  <a:srgbClr val="FFFFFF"/>
                </a:solidFill>
                <a:latin typeface="Arial"/>
                <a:cs typeface="Arial"/>
              </a:defRPr>
            </a:lvl1pPr>
          </a:lstStyle>
          <a:p>
            <a:r>
              <a:rPr lang="en-US" dirty="0" smtClean="0"/>
              <a:t>Click to edit Master title style</a:t>
            </a:r>
            <a:endParaRPr lang="en-US" dirty="0"/>
          </a:p>
        </p:txBody>
      </p:sp>
      <p:pic>
        <p:nvPicPr>
          <p:cNvPr id="14" name="Picture 13" descr="edsus-2604.jpg"/>
          <p:cNvPicPr>
            <a:picLocks noChangeAspect="1"/>
          </p:cNvPicPr>
          <p:nvPr userDrawn="1"/>
        </p:nvPicPr>
        <p:blipFill rotWithShape="1">
          <a:blip r:embed="rId4">
            <a:extLst>
              <a:ext uri="{28A0092B-C50C-407E-A947-70E740481C1C}">
                <a14:useLocalDpi xmlns:a14="http://schemas.microsoft.com/office/drawing/2010/main" val="0"/>
              </a:ext>
            </a:extLst>
          </a:blip>
          <a:srcRect l="11676"/>
          <a:stretch/>
        </p:blipFill>
        <p:spPr>
          <a:xfrm>
            <a:off x="0" y="2233536"/>
            <a:ext cx="5416646" cy="4624463"/>
          </a:xfrm>
          <a:prstGeom prst="rect">
            <a:avLst/>
          </a:prstGeom>
        </p:spPr>
      </p:pic>
    </p:spTree>
    <p:extLst>
      <p:ext uri="{BB962C8B-B14F-4D97-AF65-F5344CB8AC3E}">
        <p14:creationId xmlns:p14="http://schemas.microsoft.com/office/powerpoint/2010/main" val="1419093463"/>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0312" y="237744"/>
            <a:ext cx="8601075" cy="9080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spd="med">
    <p:wipe dir="r"/>
  </p:transition>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cSld name="2_Corporate 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51" y="253419"/>
            <a:ext cx="3693451" cy="1190807"/>
          </a:xfrm>
          <a:prstGeom prst="rect">
            <a:avLst/>
          </a:prstGeom>
        </p:spPr>
        <p:txBody>
          <a:bodyPr anchor="b"/>
          <a:lstStyle>
            <a:lvl1pPr algn="l">
              <a:lnSpc>
                <a:spcPct val="90000"/>
              </a:lnSpc>
              <a:defRPr sz="1875" b="1" kern="1200" baseline="0"/>
            </a:lvl1pPr>
          </a:lstStyle>
          <a:p>
            <a:r>
              <a:rPr lang="en-US" dirty="0" smtClean="0"/>
              <a:t>Corporate PowerPoint Presentation</a:t>
            </a:r>
            <a:endParaRPr lang="en-US" dirty="0"/>
          </a:p>
        </p:txBody>
      </p:sp>
      <p:sp>
        <p:nvSpPr>
          <p:cNvPr id="7" name="Text Placeholder 2"/>
          <p:cNvSpPr>
            <a:spLocks noGrp="1"/>
          </p:cNvSpPr>
          <p:nvPr>
            <p:ph type="body" sz="quarter" idx="11" hasCustomPrompt="1"/>
          </p:nvPr>
        </p:nvSpPr>
        <p:spPr>
          <a:xfrm>
            <a:off x="224551" y="1363167"/>
            <a:ext cx="3693451" cy="557213"/>
          </a:xfrm>
        </p:spPr>
        <p:txBody>
          <a:bodyPr/>
          <a:lstStyle>
            <a:lvl1pPr marL="0" indent="0">
              <a:spcBef>
                <a:spcPts val="0"/>
              </a:spcBef>
              <a:spcAft>
                <a:spcPts val="0"/>
              </a:spcAft>
              <a:buNone/>
              <a:defRPr sz="1050" b="0" baseline="0"/>
            </a:lvl1pPr>
            <a:lvl2pPr marL="257165" indent="0">
              <a:buNone/>
              <a:defRPr sz="1050" b="0"/>
            </a:lvl2pPr>
            <a:lvl3pPr marL="685773" indent="0">
              <a:buNone/>
              <a:defRPr sz="1050" b="0"/>
            </a:lvl3pPr>
            <a:lvl4pPr marL="1028659" indent="0">
              <a:buNone/>
              <a:defRPr sz="1050" b="0"/>
            </a:lvl4pPr>
            <a:lvl5pPr marL="1371545" indent="0">
              <a:buNone/>
              <a:defRPr sz="1050" b="0"/>
            </a:lvl5pPr>
          </a:lstStyle>
          <a:p>
            <a:pPr lvl="0"/>
            <a:r>
              <a:rPr lang="en-US" dirty="0" smtClean="0"/>
              <a:t>Presenter Name</a:t>
            </a:r>
          </a:p>
          <a:p>
            <a:pPr lvl="0"/>
            <a:r>
              <a:rPr lang="en-US" dirty="0" smtClean="0"/>
              <a:t>Job Title here | MM/DD/YYYY</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0011" y="6210675"/>
            <a:ext cx="1097280" cy="332509"/>
          </a:xfrm>
          <a:prstGeom prst="rect">
            <a:avLst/>
          </a:prstGeom>
        </p:spPr>
      </p:pic>
      <p:sp>
        <p:nvSpPr>
          <p:cNvPr id="9" name="Text Box 6"/>
          <p:cNvSpPr txBox="1">
            <a:spLocks noChangeArrowheads="1"/>
          </p:cNvSpPr>
          <p:nvPr userDrawn="1"/>
        </p:nvSpPr>
        <p:spPr bwMode="auto">
          <a:xfrm>
            <a:off x="233298" y="6369795"/>
            <a:ext cx="2207247" cy="184666"/>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p:txBody>
      </p:sp>
      <p:sp>
        <p:nvSpPr>
          <p:cNvPr id="10" name="Footer Placeholder 1"/>
          <p:cNvSpPr>
            <a:spLocks noGrp="1"/>
          </p:cNvSpPr>
          <p:nvPr>
            <p:ph type="ftr" sz="quarter" idx="12"/>
          </p:nvPr>
        </p:nvSpPr>
        <p:spPr>
          <a:xfrm>
            <a:off x="233298" y="6104467"/>
            <a:ext cx="3785615" cy="304800"/>
          </a:xfrm>
          <a:prstGeom prst="rect">
            <a:avLst/>
          </a:prstGeom>
        </p:spPr>
        <p:txBody>
          <a:bodyPr/>
          <a:lstStyle>
            <a:lvl1pPr algn="l">
              <a:defRPr>
                <a:solidFill>
                  <a:schemeClr val="tx1">
                    <a:lumMod val="75000"/>
                    <a:lumOff val="25000"/>
                  </a:schemeClr>
                </a:solidFill>
              </a:defRPr>
            </a:lvl1pPr>
          </a:lstStyle>
          <a:p>
            <a:r>
              <a:rPr lang="en-US" smtClean="0">
                <a:solidFill>
                  <a:srgbClr val="1A1818">
                    <a:lumMod val="75000"/>
                    <a:lumOff val="25000"/>
                  </a:srgbClr>
                </a:solidFill>
              </a:rPr>
              <a:t>For Research Use Only.  Not for use in diagnostic procedures.</a:t>
            </a:r>
            <a:endParaRPr lang="en-US" dirty="0">
              <a:solidFill>
                <a:srgbClr val="1A1818">
                  <a:lumMod val="75000"/>
                  <a:lumOff val="2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686">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Blue Section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821757"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4821757"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597">
          <p15:clr>
            <a:srgbClr val="FBAE40"/>
          </p15:clr>
        </p15:guide>
        <p15:guide id="2" orient="horz" pos="1385">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Section Title Slide">
    <p:spTree>
      <p:nvGrpSpPr>
        <p:cNvPr id="1" name=""/>
        <p:cNvGrpSpPr/>
        <p:nvPr/>
      </p:nvGrpSpPr>
      <p:grpSpPr>
        <a:xfrm>
          <a:off x="0" y="0"/>
          <a:ext cx="0" cy="0"/>
          <a:chOff x="0" y="0"/>
          <a:chExt cx="0" cy="0"/>
        </a:xfrm>
      </p:grpSpPr>
      <p:pic>
        <p:nvPicPr>
          <p:cNvPr id="5" name="Picture 7" descr="DNA-Seq_only2"/>
          <p:cNvPicPr>
            <a:picLocks noChangeAspect="1" noChangeArrowheads="1"/>
          </p:cNvPicPr>
          <p:nvPr userDrawn="1"/>
        </p:nvPicPr>
        <p:blipFill>
          <a:blip r:embed="rId2" cstate="print"/>
          <a:srcRect t="1222" b="21623"/>
          <a:stretch>
            <a:fillRect/>
          </a:stretch>
        </p:blipFill>
        <p:spPr bwMode="auto">
          <a:xfrm>
            <a:off x="0" y="0"/>
            <a:ext cx="9144000" cy="3409950"/>
          </a:xfrm>
          <a:prstGeom prst="rect">
            <a:avLst/>
          </a:prstGeom>
          <a:noFill/>
          <a:ln w="9525">
            <a:noFill/>
            <a:miter lim="800000"/>
            <a:headEnd/>
            <a:tailEnd/>
          </a:ln>
        </p:spPr>
      </p:pic>
      <p:sp>
        <p:nvSpPr>
          <p:cNvPr id="6" name="Rectangle 10"/>
          <p:cNvSpPr>
            <a:spLocks noGrp="1" noChangeArrowheads="1"/>
          </p:cNvSpPr>
          <p:nvPr>
            <p:ph type="ctrTitle" hasCustomPrompt="1"/>
          </p:nvPr>
        </p:nvSpPr>
        <p:spPr>
          <a:xfrm>
            <a:off x="469900" y="3602038"/>
            <a:ext cx="8257241" cy="2330450"/>
          </a:xfrm>
        </p:spPr>
        <p:txBody>
          <a:bodyPr anchor="t"/>
          <a:lstStyle>
            <a:lvl1pPr algn="l">
              <a:defRPr sz="3200" b="0" baseline="0"/>
            </a:lvl1pPr>
          </a:lstStyle>
          <a:p>
            <a:r>
              <a:rPr lang="en-US" dirty="0" smtClean="0"/>
              <a:t>Click to edit section title</a:t>
            </a:r>
            <a:endParaRPr lang="en-US" dirty="0"/>
          </a:p>
        </p:txBody>
      </p:sp>
    </p:spTree>
    <p:extLst/>
  </p:cSld>
  <p:clrMapOvr>
    <a:masterClrMapping/>
  </p:clrMapOvr>
  <p:transition spd="med">
    <p:wipe dir="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bwMode="auto">
          <a:xfrm>
            <a:off x="210312" y="237744"/>
            <a:ext cx="7017339"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spTree>
    <p:extLst/>
  </p:cSld>
  <p:clrMapOvr>
    <a:masterClrMapping/>
  </p:clrMapOvr>
  <p:transition spd="med">
    <p:wipe dir="r"/>
  </p:transition>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
        <p:nvSpPr>
          <p:cNvPr id="4" name="Content Placeholder 3"/>
          <p:cNvSpPr>
            <a:spLocks noGrp="1"/>
          </p:cNvSpPr>
          <p:nvPr>
            <p:ph sz="quarter" idx="10"/>
          </p:nvPr>
        </p:nvSpPr>
        <p:spPr>
          <a:xfrm>
            <a:off x="327025" y="1398588"/>
            <a:ext cx="8477250" cy="4541837"/>
          </a:xfrm>
        </p:spPr>
        <p:txBody>
          <a:bodyPr/>
          <a:lstStyle>
            <a:lvl1pPr>
              <a:defRPr sz="2200" kern="600">
                <a:latin typeface="+mj-lt"/>
              </a:defRPr>
            </a:lvl1pPr>
            <a:lvl2pPr marL="571500" indent="-228600">
              <a:tabLst/>
              <a:defRPr sz="2000" kern="600">
                <a:latin typeface="+mj-lt"/>
              </a:defRPr>
            </a:lvl2pPr>
            <a:lvl3pPr marL="800100" indent="-228600">
              <a:tabLst/>
              <a:defRPr kern="600">
                <a:latin typeface="+mj-lt"/>
              </a:defRPr>
            </a:lvl3pPr>
            <a:lvl4pPr marL="1028700" indent="-228600">
              <a:tabLst/>
              <a:defRPr kern="600">
                <a:latin typeface="+mj-lt"/>
              </a:defRPr>
            </a:lvl4pPr>
            <a:lvl5pPr marL="1257300" indent="-228600">
              <a:tabLst/>
              <a:defRPr kern="6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transition spd="med">
    <p:wipe dir="r"/>
  </p:transition>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6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7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8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9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8" name="Rectangle 7"/>
          <p:cNvSpPr/>
          <p:nvPr userDrawn="1"/>
        </p:nvSpPr>
        <p:spPr>
          <a:xfrm>
            <a:off x="1" y="6184537"/>
            <a:ext cx="9144000" cy="673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endParaRPr>
          </a:p>
        </p:txBody>
      </p:sp>
      <p:sp>
        <p:nvSpPr>
          <p:cNvPr id="6" name="Rectangle 5"/>
          <p:cNvSpPr/>
          <p:nvPr userDrawn="1"/>
        </p:nvSpPr>
        <p:spPr>
          <a:xfrm>
            <a:off x="1" y="0"/>
            <a:ext cx="9143999" cy="2233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endParaRPr>
          </a:p>
        </p:txBody>
      </p:sp>
      <p:pic>
        <p:nvPicPr>
          <p:cNvPr id="10" name="Picture 3" descr="ILLUMINA_LOGO_RGB_new"/>
          <p:cNvPicPr>
            <a:picLocks noChangeAspect="1" noChangeArrowheads="1"/>
          </p:cNvPicPr>
          <p:nvPr userDrawn="1"/>
        </p:nvPicPr>
        <p:blipFill>
          <a:blip r:embed="rId2" cstate="print"/>
          <a:srcRect/>
          <a:stretch>
            <a:fillRect/>
          </a:stretch>
        </p:blipFill>
        <p:spPr bwMode="auto">
          <a:xfrm>
            <a:off x="7762566" y="6382006"/>
            <a:ext cx="1160770" cy="263130"/>
          </a:xfrm>
          <a:prstGeom prst="rect">
            <a:avLst/>
          </a:prstGeom>
          <a:noFill/>
          <a:ln w="9525">
            <a:noFill/>
            <a:miter lim="800000"/>
            <a:headEnd/>
            <a:tailEnd/>
          </a:ln>
        </p:spPr>
      </p:pic>
      <p:pic>
        <p:nvPicPr>
          <p:cNvPr id="9" name="Picture 8" descr="energy band.jpg"/>
          <p:cNvPicPr>
            <a:picLocks noChangeAspect="1"/>
          </p:cNvPicPr>
          <p:nvPr userDrawn="1"/>
        </p:nvPicPr>
        <p:blipFill rotWithShape="1">
          <a:blip r:embed="rId3" cstate="print">
            <a:alphaModFix amt="96000"/>
            <a:extLst>
              <a:ext uri="{28A0092B-C50C-407E-A947-70E740481C1C}">
                <a14:useLocalDpi xmlns:a14="http://schemas.microsoft.com/office/drawing/2010/main" val="0"/>
              </a:ext>
            </a:extLst>
          </a:blip>
          <a:srcRect l="13331" r="19638"/>
          <a:stretch/>
        </p:blipFill>
        <p:spPr>
          <a:xfrm>
            <a:off x="0" y="984250"/>
            <a:ext cx="9144000" cy="909435"/>
          </a:xfrm>
          <a:prstGeom prst="rect">
            <a:avLst/>
          </a:prstGeom>
        </p:spPr>
      </p:pic>
      <p:sp>
        <p:nvSpPr>
          <p:cNvPr id="3" name="Subtitle 2"/>
          <p:cNvSpPr>
            <a:spLocks noGrp="1"/>
          </p:cNvSpPr>
          <p:nvPr>
            <p:ph type="subTitle" idx="1"/>
          </p:nvPr>
        </p:nvSpPr>
        <p:spPr>
          <a:xfrm>
            <a:off x="5929313" y="2441221"/>
            <a:ext cx="2777482" cy="1423675"/>
          </a:xfrm>
        </p:spPr>
        <p:txBody>
          <a:bodyPr>
            <a:normAutofit/>
          </a:bodyPr>
          <a:lstStyle>
            <a:lvl1pPr marL="0" indent="0" algn="l">
              <a:buNone/>
              <a:defRPr sz="1600" b="0" i="0">
                <a:solidFill>
                  <a:srgbClr val="6A696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380142" y="986702"/>
            <a:ext cx="8008938" cy="923460"/>
          </a:xfrm>
        </p:spPr>
        <p:txBody>
          <a:bodyPr/>
          <a:lstStyle>
            <a:lvl1pPr>
              <a:defRPr>
                <a:solidFill>
                  <a:srgbClr val="FFFFFF"/>
                </a:solidFill>
                <a:latin typeface="Arial"/>
                <a:cs typeface="Arial"/>
              </a:defRPr>
            </a:lvl1pPr>
          </a:lstStyle>
          <a:p>
            <a:r>
              <a:rPr lang="en-US" dirty="0" smtClean="0"/>
              <a:t>Click to edit Master title style</a:t>
            </a:r>
            <a:endParaRPr lang="en-US" dirty="0"/>
          </a:p>
        </p:txBody>
      </p:sp>
      <p:pic>
        <p:nvPicPr>
          <p:cNvPr id="4" name="Picture 3" descr="karishma-2144.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982542"/>
            <a:ext cx="5813186" cy="3875457"/>
          </a:xfrm>
          <a:prstGeom prst="rect">
            <a:avLst/>
          </a:prstGeom>
        </p:spPr>
      </p:pic>
    </p:spTree>
    <p:extLst>
      <p:ext uri="{BB962C8B-B14F-4D97-AF65-F5344CB8AC3E}">
        <p14:creationId xmlns:p14="http://schemas.microsoft.com/office/powerpoint/2010/main" val="3615164043"/>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10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11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3_Research 2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4462549" cy="1190805"/>
          </a:xfrm>
          <a:prstGeom prst="rect">
            <a:avLst/>
          </a:prstGeom>
        </p:spPr>
        <p:txBody>
          <a:bodyPr anchor="b"/>
          <a:lstStyle>
            <a:lvl1pPr algn="l">
              <a:lnSpc>
                <a:spcPct val="90000"/>
              </a:lnSpc>
              <a:defRPr sz="2500" b="1" kern="1200" baseline="0"/>
            </a:lvl1pPr>
          </a:lstStyle>
          <a:p>
            <a:r>
              <a:rPr lang="en-US" dirty="0" err="1" smtClean="0"/>
              <a:t>Onco</a:t>
            </a:r>
            <a:r>
              <a:rPr lang="en-US" dirty="0" smtClean="0"/>
              <a:t> PowerPoint Presentation</a:t>
            </a:r>
            <a:endParaRPr lang="en-US" dirty="0"/>
          </a:p>
        </p:txBody>
      </p:sp>
      <p:sp>
        <p:nvSpPr>
          <p:cNvPr id="6" name="Text Box 6"/>
          <p:cNvSpPr txBox="1">
            <a:spLocks noChangeArrowheads="1"/>
          </p:cNvSpPr>
          <p:nvPr userDrawn="1"/>
        </p:nvSpPr>
        <p:spPr bwMode="auto">
          <a:xfrm>
            <a:off x="224541" y="5996341"/>
            <a:ext cx="6478403" cy="830997"/>
          </a:xfrm>
          <a:prstGeom prst="rect">
            <a:avLst/>
          </a:prstGeom>
          <a:noFill/>
          <a:ln w="9525">
            <a:noFill/>
            <a:miter lim="800000"/>
            <a:headEnd/>
            <a:tailEnd/>
          </a:ln>
          <a:effectLst/>
        </p:spPr>
        <p:txBody>
          <a:bodyPr wrap="square">
            <a:spAutoFit/>
          </a:bodyPr>
          <a:lstStyle/>
          <a:p>
            <a:r>
              <a:rPr lang="en-US" sz="800" kern="500" dirty="0" smtClean="0">
                <a:solidFill>
                  <a:srgbClr val="7D7C7C"/>
                </a:solidFill>
              </a:rPr>
              <a:t>©</a:t>
            </a:r>
            <a:r>
              <a:rPr lang="en-US" kern="500" dirty="0" smtClean="0">
                <a:solidFill>
                  <a:srgbClr val="7D7C7C"/>
                </a:solidFill>
              </a:rPr>
              <a:t> 2016 Illumina, Inc. All rights reserved.</a:t>
            </a:r>
          </a:p>
          <a:p>
            <a:r>
              <a:rPr lang="en-US" kern="500" dirty="0" smtClean="0">
                <a:solidFill>
                  <a:srgbClr val="7D7C7C"/>
                </a:solidFill>
              </a:rPr>
              <a:t>Illumina, </a:t>
            </a:r>
            <a:r>
              <a:rPr lang="en-US" kern="500" dirty="0" err="1" smtClean="0">
                <a:solidFill>
                  <a:srgbClr val="7D7C7C"/>
                </a:solidFill>
              </a:rPr>
              <a:t>BaseSpace</a:t>
            </a:r>
            <a:r>
              <a:rPr lang="en-US" kern="500" dirty="0" smtClean="0">
                <a:solidFill>
                  <a:srgbClr val="7D7C7C"/>
                </a:solidFill>
              </a:rPr>
              <a:t>, </a:t>
            </a:r>
            <a:r>
              <a:rPr lang="en-US" kern="500" dirty="0" err="1" smtClean="0">
                <a:solidFill>
                  <a:srgbClr val="7D7C7C"/>
                </a:solidFill>
              </a:rPr>
              <a:t>HiSeq</a:t>
            </a:r>
            <a:r>
              <a:rPr lang="en-US" kern="500" dirty="0" smtClean="0">
                <a:solidFill>
                  <a:srgbClr val="7D7C7C"/>
                </a:solidFill>
              </a:rPr>
              <a:t>, </a:t>
            </a:r>
            <a:r>
              <a:rPr lang="en-US" kern="500" dirty="0" err="1" smtClean="0">
                <a:solidFill>
                  <a:srgbClr val="7D7C7C"/>
                </a:solidFill>
              </a:rPr>
              <a:t>MiniSeq</a:t>
            </a:r>
            <a:r>
              <a:rPr lang="en-US" kern="500" dirty="0" smtClean="0">
                <a:solidFill>
                  <a:srgbClr val="7D7C7C"/>
                </a:solidFill>
              </a:rPr>
              <a:t>, MiSeq, </a:t>
            </a:r>
            <a:r>
              <a:rPr lang="en-US" kern="500" dirty="0" err="1" smtClean="0">
                <a:solidFill>
                  <a:srgbClr val="7D7C7C"/>
                </a:solidFill>
              </a:rPr>
              <a:t>MiSeqDx,NextBio</a:t>
            </a:r>
            <a:r>
              <a:rPr lang="en-US" kern="500" dirty="0" smtClean="0">
                <a:solidFill>
                  <a:srgbClr val="7D7C7C"/>
                </a:solidFill>
              </a:rPr>
              <a:t>, Nextera, NextSeq, Powered by Illumina, TruSeq, </a:t>
            </a:r>
            <a:r>
              <a:rPr lang="en-US" kern="500" dirty="0" err="1" smtClean="0">
                <a:solidFill>
                  <a:srgbClr val="7D7C7C"/>
                </a:solidFill>
              </a:rPr>
              <a:t>TruSight</a:t>
            </a:r>
            <a:r>
              <a:rPr lang="en-US" kern="500" dirty="0" smtClean="0">
                <a:solidFill>
                  <a:srgbClr val="7D7C7C"/>
                </a:solidFill>
              </a:rPr>
              <a:t>.</a:t>
            </a:r>
            <a:endParaRPr lang="en-US" kern="500" dirty="0">
              <a:solidFill>
                <a:srgbClr val="7D7C7C"/>
              </a:solidFill>
            </a:endParaRPr>
          </a:p>
        </p:txBody>
      </p:sp>
      <p:sp>
        <p:nvSpPr>
          <p:cNvPr id="7" name="Text Placeholder 2"/>
          <p:cNvSpPr>
            <a:spLocks noGrp="1"/>
          </p:cNvSpPr>
          <p:nvPr>
            <p:ph type="body" sz="quarter" idx="11" hasCustomPrompt="1"/>
          </p:nvPr>
        </p:nvSpPr>
        <p:spPr>
          <a:xfrm>
            <a:off x="224541" y="1638468"/>
            <a:ext cx="4462549"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4_Research 1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4821757" y="528710"/>
            <a:ext cx="3982517"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1815882"/>
          </a:xfrm>
          <a:prstGeom prst="rect">
            <a:avLst/>
          </a:prstGeom>
          <a:noFill/>
          <a:ln w="9525">
            <a:noFill/>
            <a:miter lim="800000"/>
            <a:headEnd/>
            <a:tailEnd/>
          </a:ln>
          <a:effectLst/>
        </p:spPr>
        <p:txBody>
          <a:bodyPr wrap="square">
            <a:spAutoFit/>
          </a:bodyPr>
          <a:lstStyle/>
          <a:p>
            <a:r>
              <a:rPr lang="en-US" sz="1400" kern="500" dirty="0" smtClean="0">
                <a:solidFill>
                  <a:srgbClr val="7D7C7C"/>
                </a:solidFill>
              </a:rPr>
              <a:t>© 2016 Illumina, Inc. All rights reserved.</a:t>
            </a:r>
          </a:p>
          <a:p>
            <a:r>
              <a:rPr lang="en-US" sz="1400" kern="500" dirty="0" smtClean="0">
                <a:solidFill>
                  <a:srgbClr val="7D7C7C"/>
                </a:solidFill>
              </a:rPr>
              <a:t>Illumina, </a:t>
            </a:r>
            <a:r>
              <a:rPr lang="en-US" sz="1400" kern="500" dirty="0" err="1" smtClean="0">
                <a:solidFill>
                  <a:srgbClr val="7D7C7C"/>
                </a:solidFill>
              </a:rPr>
              <a:t>BaseSpace</a:t>
            </a:r>
            <a:r>
              <a:rPr lang="en-US" sz="1400" kern="500" dirty="0" smtClean="0">
                <a:solidFill>
                  <a:srgbClr val="7D7C7C"/>
                </a:solidFill>
              </a:rPr>
              <a:t>, </a:t>
            </a:r>
            <a:r>
              <a:rPr lang="en-US" sz="1400" kern="500" dirty="0" err="1" smtClean="0">
                <a:solidFill>
                  <a:srgbClr val="7D7C7C"/>
                </a:solidFill>
              </a:rPr>
              <a:t>HiSeq</a:t>
            </a:r>
            <a:r>
              <a:rPr lang="en-US" sz="1400" kern="500" dirty="0" smtClean="0">
                <a:solidFill>
                  <a:srgbClr val="7D7C7C"/>
                </a:solidFill>
              </a:rPr>
              <a:t>,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1400" kern="500" dirty="0">
              <a:solidFill>
                <a:srgbClr val="7D7C7C"/>
              </a:solidFill>
            </a:endParaRPr>
          </a:p>
        </p:txBody>
      </p:sp>
      <p:sp>
        <p:nvSpPr>
          <p:cNvPr id="7" name="Text Placeholder 2"/>
          <p:cNvSpPr>
            <a:spLocks noGrp="1"/>
          </p:cNvSpPr>
          <p:nvPr>
            <p:ph type="body" sz="quarter" idx="11" hasCustomPrompt="1"/>
          </p:nvPr>
        </p:nvSpPr>
        <p:spPr>
          <a:xfrm>
            <a:off x="4821757" y="1638468"/>
            <a:ext cx="3982517"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3_Research 1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4821757" y="528710"/>
            <a:ext cx="3982517" cy="1190805"/>
          </a:xfrm>
          <a:prstGeom prst="rect">
            <a:avLst/>
          </a:prstGeom>
        </p:spPr>
        <p:txBody>
          <a:bodyPr anchor="b"/>
          <a:lstStyle>
            <a:lvl1pPr algn="l">
              <a:lnSpc>
                <a:spcPct val="90000"/>
              </a:lnSpc>
              <a:defRPr sz="2500" b="1" kern="1200" baseline="0"/>
            </a:lvl1pPr>
          </a:lstStyle>
          <a:p>
            <a:r>
              <a:rPr lang="en-US" dirty="0" smtClean="0"/>
              <a:t>Oncology PowerPoint Presentation</a:t>
            </a:r>
            <a:endParaRPr lang="en-US" dirty="0"/>
          </a:p>
        </p:txBody>
      </p:sp>
      <p:sp>
        <p:nvSpPr>
          <p:cNvPr id="6" name="Text Box 6"/>
          <p:cNvSpPr txBox="1">
            <a:spLocks noChangeArrowheads="1"/>
          </p:cNvSpPr>
          <p:nvPr userDrawn="1"/>
        </p:nvSpPr>
        <p:spPr bwMode="auto">
          <a:xfrm>
            <a:off x="243345" y="6168549"/>
            <a:ext cx="6478403" cy="415498"/>
          </a:xfrm>
          <a:prstGeom prst="rect">
            <a:avLst/>
          </a:prstGeom>
          <a:noFill/>
          <a:ln w="9525">
            <a:noFill/>
            <a:miter lim="800000"/>
            <a:headEnd/>
            <a:tailEnd/>
          </a:ln>
          <a:effectLst/>
        </p:spPr>
        <p:txBody>
          <a:bodyPr wrap="square">
            <a:spAutoFit/>
          </a:bodyPr>
          <a:lstStyle/>
          <a:p>
            <a:r>
              <a:rPr lang="en-US" sz="600" kern="500" dirty="0" smtClean="0">
                <a:solidFill>
                  <a:srgbClr val="7D7C7C"/>
                </a:solidFill>
              </a:rPr>
              <a:t>© 2016 Illumina, Inc. All rights reserved.</a:t>
            </a:r>
          </a:p>
          <a:p>
            <a:r>
              <a:rPr lang="en-US" sz="500" kern="500" dirty="0" smtClean="0">
                <a:solidFill>
                  <a:srgbClr val="7D7C7C"/>
                </a:solidFill>
              </a:rPr>
              <a:t>Illumina, 24sure, BaseSpace, BeadArray, BlueFish, BlueFuse, BlueGnome, cBot, CSPro, CytoChip, DesignStudio, Epicentre, ForenSeq, Genetic Energy, GenomeStudio, GoldenGate, HiScan, HiSeq, HiSeq X, Infinium, iScan, iSelect, MiniSeq,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500" kern="500" dirty="0">
              <a:solidFill>
                <a:srgbClr val="7D7C7C"/>
              </a:solidFill>
            </a:endParaRPr>
          </a:p>
        </p:txBody>
      </p:sp>
      <p:sp>
        <p:nvSpPr>
          <p:cNvPr id="7" name="Text Placeholder 2"/>
          <p:cNvSpPr>
            <a:spLocks noGrp="1"/>
          </p:cNvSpPr>
          <p:nvPr>
            <p:ph type="body" sz="quarter" idx="11" hasCustomPrompt="1"/>
          </p:nvPr>
        </p:nvSpPr>
        <p:spPr>
          <a:xfrm>
            <a:off x="4821757" y="1638468"/>
            <a:ext cx="3982517"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smtClean="0"/>
              <a:t>Presenter Name</a:t>
            </a:r>
          </a:p>
          <a:p>
            <a:pPr lvl="0"/>
            <a:r>
              <a:rPr lang="en-US" dirty="0" smtClean="0"/>
              <a:t>Job Title here | MM/DD/YYYY</a:t>
            </a:r>
            <a:endParaRPr lang="en-US" dirty="0"/>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lue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597">
          <p15:clr>
            <a:srgbClr val="FBAE40"/>
          </p15:clr>
        </p15:guide>
        <p15:guide id="2" orient="horz" pos="1385">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Green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Gray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Red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eal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2" name="Footer Placeholder 1"/>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solidFill>
                <a:srgbClr val="7D7C7C"/>
              </a:solidFill>
            </a:endParaRPr>
          </a:p>
        </p:txBody>
      </p:sp>
      <p:sp>
        <p:nvSpPr>
          <p:cNvPr id="6" name="Slide Number Placeholder 5"/>
          <p:cNvSpPr>
            <a:spLocks noGrp="1"/>
          </p:cNvSpPr>
          <p:nvPr>
            <p:ph type="sldNum" sz="quarter" idx="12"/>
          </p:nvPr>
        </p:nvSpPr>
        <p:spPr/>
        <p:txBody>
          <a:bodyPr/>
          <a:lstStyle/>
          <a:p>
            <a:fld id="{0E302883-9F7C-CE45-AB73-0650B2E598D9}" type="slidenum">
              <a:rPr lang="en-US" smtClean="0">
                <a:solidFill>
                  <a:srgbClr val="7D7C7C"/>
                </a:solidFill>
              </a:rPr>
              <a:pPr/>
              <a:t>‹#›</a:t>
            </a:fld>
            <a:endParaRPr lang="en-US" dirty="0">
              <a:solidFill>
                <a:srgbClr val="7D7C7C"/>
              </a:solidFill>
            </a:endParaRPr>
          </a:p>
        </p:txBody>
      </p:sp>
    </p:spTree>
    <p:extLst>
      <p:ext uri="{BB962C8B-B14F-4D97-AF65-F5344CB8AC3E}">
        <p14:creationId xmlns:p14="http://schemas.microsoft.com/office/powerpoint/2010/main" val="307457072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Pumpkin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smtClean="0"/>
              <a:t>Section Page Sub-head</a:t>
            </a:r>
            <a:endParaRPr lang="en-US" dirty="0"/>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smtClean="0"/>
              <a:t>Section Page</a:t>
            </a:r>
            <a:endParaRPr lang="en-US" dirty="0"/>
          </a:p>
        </p:txBody>
      </p:sp>
      <p:sp>
        <p:nvSpPr>
          <p:cNvPr id="3" name="Footer Placeholder 2"/>
          <p:cNvSpPr>
            <a:spLocks noGrp="1"/>
          </p:cNvSpPr>
          <p:nvPr>
            <p:ph type="ftr" sz="quarter" idx="12"/>
          </p:nvPr>
        </p:nvSpPr>
        <p:spPr/>
        <p:txBody>
          <a:bodyPr/>
          <a:lstStyle/>
          <a:p>
            <a:pPr algn="ctr"/>
            <a:r>
              <a:t>For Research Use Only.  Not for use in diagnostic procedures.</a:t>
            </a:r>
            <a:endParaRPr dirty="0"/>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
        <p:nvSpPr>
          <p:cNvPr id="4" name="Content Placeholder 3"/>
          <p:cNvSpPr>
            <a:spLocks noGrp="1"/>
          </p:cNvSpPr>
          <p:nvPr>
            <p:ph sz="quarter" idx="10"/>
          </p:nvPr>
        </p:nvSpPr>
        <p:spPr>
          <a:xfrm>
            <a:off x="327025" y="1398588"/>
            <a:ext cx="8477250" cy="4541837"/>
          </a:xfrm>
        </p:spPr>
        <p:txBody>
          <a:bodyPr/>
          <a:lstStyle>
            <a:lvl1pPr>
              <a:defRPr sz="2200" kern="600">
                <a:latin typeface="+mj-lt"/>
              </a:defRPr>
            </a:lvl1pPr>
            <a:lvl2pPr marL="571500" indent="-228600">
              <a:tabLst/>
              <a:defRPr sz="2000" kern="600">
                <a:latin typeface="+mj-lt"/>
              </a:defRPr>
            </a:lvl2pPr>
            <a:lvl3pPr marL="800100" indent="-228600">
              <a:tabLst/>
              <a:defRPr kern="600">
                <a:latin typeface="+mj-lt"/>
              </a:defRPr>
            </a:lvl3pPr>
            <a:lvl4pPr marL="1028700" indent="-228600">
              <a:tabLst/>
              <a:defRPr kern="600">
                <a:latin typeface="+mj-lt"/>
              </a:defRPr>
            </a:lvl4pPr>
            <a:lvl5pPr marL="1257300" indent="-228600">
              <a:tabLst/>
              <a:defRPr kern="6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transition spd="med">
    <p:wipe dir="r"/>
  </p:transition>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27025" y="1398587"/>
            <a:ext cx="4114800" cy="4544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3"/>
          <p:cNvSpPr>
            <a:spLocks noGrp="1"/>
          </p:cNvSpPr>
          <p:nvPr>
            <p:ph sz="quarter" idx="11"/>
          </p:nvPr>
        </p:nvSpPr>
        <p:spPr>
          <a:xfrm>
            <a:off x="4689475" y="1398587"/>
            <a:ext cx="4114800" cy="4544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smtClean="0"/>
              <a:t>Slide Header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cSld>
  <p:clrMapOvr>
    <a:masterClrMapping/>
  </p:clrMapOvr>
  <p:transition spd="med">
    <p:wipe dir="r"/>
  </p:transition>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3" name="Content Placeholder 2"/>
          <p:cNvSpPr>
            <a:spLocks noGrp="1"/>
          </p:cNvSpPr>
          <p:nvPr>
            <p:ph idx="1"/>
          </p:nvPr>
        </p:nvSpPr>
        <p:spPr>
          <a:xfrm>
            <a:off x="210312" y="6136480"/>
            <a:ext cx="8595360" cy="182023"/>
          </a:xfrm>
        </p:spPr>
        <p:txBody>
          <a:bodyPr anchor="b"/>
          <a:lstStyle>
            <a:lvl1pPr marL="0" indent="0">
              <a:buFont typeface="Arial" charset="0"/>
              <a:buNone/>
              <a:defRPr sz="800"/>
            </a:lvl1pPr>
            <a:lvl2pPr>
              <a:defRPr sz="800"/>
            </a:lvl2pPr>
            <a:lvl3pPr>
              <a:defRPr sz="800"/>
            </a:lvl3pPr>
            <a:lvl4pPr>
              <a:defRPr sz="800"/>
            </a:lvl4pPr>
            <a:lvl5pPr>
              <a:defRPr sz="800"/>
            </a:lvl5pPr>
          </a:lstStyle>
          <a:p>
            <a:pPr lvl="0"/>
            <a:r>
              <a:rPr lang="en-US" dirty="0" smtClean="0"/>
              <a:t>Click to edit Master text styles</a:t>
            </a:r>
          </a:p>
        </p:txBody>
      </p:sp>
    </p:spTree>
    <p:extLst/>
  </p:cSld>
  <p:clrMapOvr>
    <a:masterClrMapping/>
  </p:clrMapOvr>
  <p:transition spd="med">
    <p:wipe dir="r"/>
  </p:transition>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RUO-Title-Only_W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1A1818"/>
                </a:solidFill>
              </a:defRPr>
            </a:lvl1pPr>
          </a:lstStyle>
          <a:p>
            <a:r>
              <a:rPr lang="en-US" dirty="0"/>
              <a:t>Click to Edit Master Title Style</a:t>
            </a:r>
          </a:p>
        </p:txBody>
      </p:sp>
      <p:sp>
        <p:nvSpPr>
          <p:cNvPr id="3" name="Text Placeholder 4"/>
          <p:cNvSpPr>
            <a:spLocks noGrp="1"/>
          </p:cNvSpPr>
          <p:nvPr>
            <p:ph type="body" sz="quarter" idx="10" hasCustomPrompt="1"/>
          </p:nvPr>
        </p:nvSpPr>
        <p:spPr>
          <a:xfrm>
            <a:off x="311151" y="5817857"/>
            <a:ext cx="8526463" cy="298956"/>
          </a:xfrm>
        </p:spPr>
        <p:txBody>
          <a:bodyPr anchor="ctr">
            <a:noAutofit/>
          </a:bodyPr>
          <a:lstStyle>
            <a:lvl1pPr marL="0" indent="0">
              <a:buNone/>
              <a:defRPr sz="1400"/>
            </a:lvl1pPr>
            <a:lvl2pPr marL="282575" indent="0">
              <a:buNone/>
              <a:defRPr sz="1400"/>
            </a:lvl2pPr>
            <a:lvl3pPr marL="574675" indent="0">
              <a:buNone/>
              <a:defRPr sz="1400"/>
            </a:lvl3pPr>
            <a:lvl4pPr marL="857250" indent="0">
              <a:buNone/>
              <a:defRPr sz="1400"/>
            </a:lvl4pPr>
            <a:lvl5pPr marL="1141413" indent="0">
              <a:buNone/>
              <a:defRPr sz="1400"/>
            </a:lvl5pPr>
          </a:lstStyle>
          <a:p>
            <a:pPr lvl="0"/>
            <a:r>
              <a:rPr lang="en-US" dirty="0"/>
              <a:t>Click to edit footer style.</a:t>
            </a:r>
          </a:p>
        </p:txBody>
      </p:sp>
    </p:spTree>
    <p:extLst/>
  </p:cSld>
  <p:clrMapOvr>
    <a:masterClrMapping/>
  </p:clrMapOvr>
  <p:transition spd="slow">
    <p:wipe dir="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cSld>
  <p:clrMapOvr>
    <a:masterClrMapping/>
  </p:clrMapOvr>
  <p:transition spd="med">
    <p:wipe dir="r"/>
  </p:transition>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RUO-Title-and-Content_W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oAutofit/>
          </a:bodyPr>
          <a:lstStyle>
            <a:lvl1pPr>
              <a:defRPr sz="2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marL="227013" indent="-227013">
              <a:buClr>
                <a:srgbClr val="FFB441"/>
              </a:buClr>
              <a:buSzPct val="60000"/>
              <a:buFont typeface="Arial" panose="020B0604020202020204" pitchFamily="34" charset="0"/>
              <a:buChar char="►"/>
              <a:defRPr sz="2000">
                <a:solidFill>
                  <a:srgbClr val="1A1818"/>
                </a:solidFill>
              </a:defRPr>
            </a:lvl1pPr>
            <a:lvl2pPr marL="515938" indent="-233363">
              <a:buClrTx/>
              <a:buSzPct val="100000"/>
              <a:buFont typeface="Arial" panose="020B0604020202020204" pitchFamily="34" charset="0"/>
              <a:buChar char="–"/>
              <a:defRPr sz="1800">
                <a:solidFill>
                  <a:srgbClr val="1A1818"/>
                </a:solidFill>
              </a:defRPr>
            </a:lvl2pPr>
            <a:lvl3pPr marL="801688" indent="-227013">
              <a:buClrTx/>
              <a:buSzPct val="100000"/>
              <a:buFont typeface="Wingdings" panose="05000000000000000000" pitchFamily="2" charset="2"/>
              <a:buChar char="§"/>
              <a:defRPr sz="1600">
                <a:solidFill>
                  <a:srgbClr val="1A1818"/>
                </a:solidFill>
              </a:defRPr>
            </a:lvl3pPr>
            <a:lvl4pPr marL="1084263" indent="-227013">
              <a:buClrTx/>
              <a:buSzPct val="100000"/>
              <a:buFont typeface="Arial" panose="020B0604020202020204" pitchFamily="34" charset="0"/>
              <a:buChar char="–"/>
              <a:defRPr sz="1600">
                <a:solidFill>
                  <a:srgbClr val="1A1818"/>
                </a:solidFill>
              </a:defRPr>
            </a:lvl4pPr>
            <a:lvl5pPr marL="1376363" indent="-234950">
              <a:buClrTx/>
              <a:buSzPct val="100000"/>
              <a:buFont typeface="Arial" panose="020B0604020202020204" pitchFamily="34" charset="0"/>
              <a:buChar char="–"/>
              <a:defRPr sz="1600">
                <a:solidFill>
                  <a:srgbClr val="1A1818"/>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hasCustomPrompt="1"/>
          </p:nvPr>
        </p:nvSpPr>
        <p:spPr>
          <a:xfrm>
            <a:off x="311151" y="5817857"/>
            <a:ext cx="8526463" cy="298956"/>
          </a:xfrm>
        </p:spPr>
        <p:txBody>
          <a:bodyPr anchor="ctr">
            <a:noAutofit/>
          </a:bodyPr>
          <a:lstStyle>
            <a:lvl1pPr marL="0" indent="0">
              <a:buNone/>
              <a:defRPr sz="1400"/>
            </a:lvl1pPr>
            <a:lvl2pPr marL="282575" indent="0">
              <a:buNone/>
              <a:defRPr sz="1400"/>
            </a:lvl2pPr>
            <a:lvl3pPr marL="574675" indent="0">
              <a:buNone/>
              <a:defRPr sz="1400"/>
            </a:lvl3pPr>
            <a:lvl4pPr marL="857250" indent="0">
              <a:buNone/>
              <a:defRPr sz="1400"/>
            </a:lvl4pPr>
            <a:lvl5pPr marL="1141413" indent="0">
              <a:buNone/>
              <a:defRPr sz="1400"/>
            </a:lvl5pPr>
          </a:lstStyle>
          <a:p>
            <a:pPr lvl="0"/>
            <a:r>
              <a:rPr lang="en-US" dirty="0" smtClean="0"/>
              <a:t>Click to edit footer style.</a:t>
            </a:r>
            <a:endParaRPr lang="en-US" dirty="0"/>
          </a:p>
        </p:txBody>
      </p:sp>
    </p:spTree>
    <p:extLst/>
  </p:cSld>
  <p:clrMapOvr>
    <a:masterClrMapping/>
  </p:clrMapOvr>
  <p:transition spd="slow">
    <p:wipe dir="r"/>
  </p:transition>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spd="med">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solidFill>
                <a:srgbClr val="7D7C7C"/>
              </a:solidFill>
            </a:endParaRPr>
          </a:p>
        </p:txBody>
      </p:sp>
      <p:sp>
        <p:nvSpPr>
          <p:cNvPr id="6" name="Slide Number Placeholder 5"/>
          <p:cNvSpPr>
            <a:spLocks noGrp="1"/>
          </p:cNvSpPr>
          <p:nvPr>
            <p:ph type="sldNum" sz="quarter" idx="12"/>
          </p:nvPr>
        </p:nvSpPr>
        <p:spPr/>
        <p:txBody>
          <a:bodyPr/>
          <a:lstStyle/>
          <a:p>
            <a:fld id="{0E302883-9F7C-CE45-AB73-0650B2E598D9}" type="slidenum">
              <a:rPr lang="en-US" smtClean="0">
                <a:solidFill>
                  <a:srgbClr val="7D7C7C"/>
                </a:solidFill>
              </a:rPr>
              <a:pPr/>
              <a:t>‹#›</a:t>
            </a:fld>
            <a:endParaRPr lang="en-US" dirty="0">
              <a:solidFill>
                <a:srgbClr val="7D7C7C"/>
              </a:solidFill>
            </a:endParaRPr>
          </a:p>
        </p:txBody>
      </p:sp>
    </p:spTree>
    <p:extLst>
      <p:ext uri="{BB962C8B-B14F-4D97-AF65-F5344CB8AC3E}">
        <p14:creationId xmlns:p14="http://schemas.microsoft.com/office/powerpoint/2010/main" val="3229941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178148"/>
            <a:ext cx="7772400" cy="1639915"/>
          </a:xfrm>
          <a:ln>
            <a:noFill/>
          </a:ln>
        </p:spPr>
        <p:txBody>
          <a:bodyPr anchor="t">
            <a:normAutofit/>
          </a:bodyPr>
          <a:lstStyle>
            <a:lvl1pPr algn="l">
              <a:lnSpc>
                <a:spcPct val="100000"/>
              </a:lnSpc>
              <a:defRPr sz="2400" b="1" cap="all">
                <a:solidFill>
                  <a:schemeClr val="bg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955800"/>
            <a:ext cx="7772400" cy="1050304"/>
          </a:xfrm>
        </p:spPr>
        <p:txBody>
          <a:bodyPr anchor="b"/>
          <a:lstStyle>
            <a:lvl1pPr marL="0" indent="0">
              <a:buNone/>
              <a:defRPr sz="2000">
                <a:solidFill>
                  <a:srgbClr val="6A696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solidFill>
                <a:srgbClr val="7D7C7C"/>
              </a:solidFill>
            </a:endParaRPr>
          </a:p>
        </p:txBody>
      </p:sp>
      <p:sp>
        <p:nvSpPr>
          <p:cNvPr id="6" name="Slide Number Placeholder 5"/>
          <p:cNvSpPr>
            <a:spLocks noGrp="1"/>
          </p:cNvSpPr>
          <p:nvPr>
            <p:ph type="sldNum" sz="quarter" idx="12"/>
          </p:nvPr>
        </p:nvSpPr>
        <p:spPr/>
        <p:txBody>
          <a:bodyPr/>
          <a:lstStyle/>
          <a:p>
            <a:fld id="{0E302883-9F7C-CE45-AB73-0650B2E598D9}" type="slidenum">
              <a:rPr lang="en-US" smtClean="0">
                <a:solidFill>
                  <a:srgbClr val="7D7C7C"/>
                </a:solidFill>
              </a:rPr>
              <a:pPr/>
              <a:t>‹#›</a:t>
            </a:fld>
            <a:endParaRPr lang="en-US" dirty="0">
              <a:solidFill>
                <a:srgbClr val="7D7C7C"/>
              </a:solidFill>
            </a:endParaRPr>
          </a:p>
        </p:txBody>
      </p:sp>
    </p:spTree>
    <p:extLst>
      <p:ext uri="{BB962C8B-B14F-4D97-AF65-F5344CB8AC3E}">
        <p14:creationId xmlns:p14="http://schemas.microsoft.com/office/powerpoint/2010/main" val="822977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309" y="1820049"/>
            <a:ext cx="4085463" cy="44350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0"/>
          </p:nvPr>
        </p:nvSpPr>
        <p:spPr>
          <a:xfrm>
            <a:off x="4745370" y="1820049"/>
            <a:ext cx="4085463" cy="44350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3124200" y="6445938"/>
            <a:ext cx="2895600" cy="365125"/>
          </a:xfrm>
          <a:prstGeom prst="rect">
            <a:avLst/>
          </a:prstGeom>
        </p:spPr>
        <p:txBody>
          <a:bodyPr vert="horz" lIns="91440" tIns="45720" rIns="91440" bIns="45720" rtlCol="0" anchor="ctr"/>
          <a:lstStyle>
            <a:lvl1pPr algn="ctr">
              <a:defRPr sz="900">
                <a:solidFill>
                  <a:schemeClr val="tx1">
                    <a:tint val="75000"/>
                  </a:schemeClr>
                </a:solidFill>
                <a:latin typeface="Arial"/>
                <a:cs typeface="Arial"/>
              </a:defRPr>
            </a:lvl1pPr>
          </a:lstStyle>
          <a:p>
            <a:endParaRPr lang="en-US" dirty="0">
              <a:solidFill>
                <a:prstClr val="black">
                  <a:tint val="75000"/>
                </a:prstClr>
              </a:solidFill>
            </a:endParaRPr>
          </a:p>
        </p:txBody>
      </p:sp>
      <p:sp>
        <p:nvSpPr>
          <p:cNvPr id="10" name="Title 1"/>
          <p:cNvSpPr>
            <a:spLocks noGrp="1"/>
          </p:cNvSpPr>
          <p:nvPr>
            <p:ph type="title"/>
          </p:nvPr>
        </p:nvSpPr>
        <p:spPr>
          <a:xfrm>
            <a:off x="379440" y="437963"/>
            <a:ext cx="8229600" cy="923461"/>
          </a:xfrm>
        </p:spPr>
        <p:txBody>
          <a:bodyPr/>
          <a:lstStyle/>
          <a:p>
            <a:r>
              <a:rPr lang="en-US" dirty="0" smtClean="0"/>
              <a:t>Click to edit Master title style</a:t>
            </a:r>
            <a:endParaRPr lang="en-US" dirty="0"/>
          </a:p>
        </p:txBody>
      </p:sp>
      <p:sp>
        <p:nvSpPr>
          <p:cNvPr id="12" name="Slide Number Placeholder 5"/>
          <p:cNvSpPr>
            <a:spLocks noGrp="1"/>
          </p:cNvSpPr>
          <p:nvPr>
            <p:ph type="sldNum" sz="quarter" idx="4"/>
          </p:nvPr>
        </p:nvSpPr>
        <p:spPr>
          <a:xfrm>
            <a:off x="-62459" y="6445938"/>
            <a:ext cx="651991" cy="365125"/>
          </a:xfrm>
          <a:prstGeom prst="rect">
            <a:avLst/>
          </a:prstGeom>
        </p:spPr>
        <p:txBody>
          <a:bodyPr vert="horz" lIns="91440" tIns="45720" rIns="91440" bIns="45720" rtlCol="0" anchor="ctr"/>
          <a:lstStyle>
            <a:lvl1pPr algn="r">
              <a:defRPr sz="900">
                <a:solidFill>
                  <a:schemeClr val="tx2"/>
                </a:solidFill>
                <a:latin typeface="Arial"/>
                <a:cs typeface="Arial"/>
              </a:defRPr>
            </a:lvl1pPr>
          </a:lstStyle>
          <a:p>
            <a:fld id="{0E302883-9F7C-CE45-AB73-0650B2E598D9}" type="slidenum">
              <a:rPr lang="en-US" smtClean="0">
                <a:solidFill>
                  <a:srgbClr val="7D7C7C"/>
                </a:solidFill>
              </a:rPr>
              <a:pPr/>
              <a:t>‹#›</a:t>
            </a:fld>
            <a:endParaRPr lang="en-US" dirty="0">
              <a:solidFill>
                <a:srgbClr val="7D7C7C"/>
              </a:solidFill>
            </a:endParaRPr>
          </a:p>
        </p:txBody>
      </p:sp>
    </p:spTree>
    <p:extLst>
      <p:ext uri="{BB962C8B-B14F-4D97-AF65-F5344CB8AC3E}">
        <p14:creationId xmlns:p14="http://schemas.microsoft.com/office/powerpoint/2010/main" val="3753056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US" dirty="0">
              <a:solidFill>
                <a:srgbClr val="7D7C7C"/>
              </a:solidFill>
            </a:endParaRPr>
          </a:p>
        </p:txBody>
      </p:sp>
      <p:sp>
        <p:nvSpPr>
          <p:cNvPr id="5" name="Slide Number Placeholder 4"/>
          <p:cNvSpPr>
            <a:spLocks noGrp="1"/>
          </p:cNvSpPr>
          <p:nvPr>
            <p:ph type="sldNum" sz="quarter" idx="12"/>
          </p:nvPr>
        </p:nvSpPr>
        <p:spPr/>
        <p:txBody>
          <a:bodyPr/>
          <a:lstStyle/>
          <a:p>
            <a:fld id="{0E302883-9F7C-CE45-AB73-0650B2E598D9}" type="slidenum">
              <a:rPr lang="en-US" smtClean="0">
                <a:solidFill>
                  <a:srgbClr val="7D7C7C"/>
                </a:solidFill>
              </a:rPr>
              <a:pPr/>
              <a:t>‹#›</a:t>
            </a:fld>
            <a:endParaRPr lang="en-US" dirty="0">
              <a:solidFill>
                <a:srgbClr val="7D7C7C"/>
              </a:solidFill>
            </a:endParaRPr>
          </a:p>
        </p:txBody>
      </p:sp>
    </p:spTree>
    <p:extLst>
      <p:ext uri="{BB962C8B-B14F-4D97-AF65-F5344CB8AC3E}">
        <p14:creationId xmlns:p14="http://schemas.microsoft.com/office/powerpoint/2010/main" val="24476239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2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3662259923"/>
      </p:ext>
    </p:extLst>
  </p:cSld>
  <p:clrMapOvr>
    <a:masterClrMapping/>
  </p:clrMapOvr>
  <p:transition spd="med">
    <p:wipe dir="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spTree>
    <p:extLst>
      <p:ext uri="{BB962C8B-B14F-4D97-AF65-F5344CB8AC3E}">
        <p14:creationId xmlns:p14="http://schemas.microsoft.com/office/powerpoint/2010/main" val="2231254063"/>
      </p:ext>
    </p:extLst>
  </p:cSld>
  <p:clrMapOvr>
    <a:masterClrMapping/>
  </p:clrMapOvr>
  <p:transition spd="med">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spTree>
    <p:extLst>
      <p:ext uri="{BB962C8B-B14F-4D97-AF65-F5344CB8AC3E}">
        <p14:creationId xmlns:p14="http://schemas.microsoft.com/office/powerpoint/2010/main" val="558661239"/>
      </p:ext>
    </p:extLst>
  </p:cSld>
  <p:clrMapOvr>
    <a:masterClrMapping/>
  </p:clrMapOvr>
  <p:transition spd="med">
    <p:wipe dir="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380813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8595360" cy="4575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4" name="Text Placeholder 3"/>
          <p:cNvSpPr>
            <a:spLocks noGrp="1"/>
          </p:cNvSpPr>
          <p:nvPr>
            <p:ph type="body" sz="quarter" idx="10" hasCustomPrompt="1"/>
          </p:nvPr>
        </p:nvSpPr>
        <p:spPr>
          <a:xfrm>
            <a:off x="210312" y="6124222"/>
            <a:ext cx="8595360" cy="263878"/>
          </a:xfrm>
        </p:spPr>
        <p:txBody>
          <a:bodyPr/>
          <a:lstStyle>
            <a:lvl1pPr marL="0" indent="0">
              <a:buFont typeface="Arial"/>
              <a:buNone/>
              <a:defRPr sz="1200"/>
            </a:lvl1pPr>
          </a:lstStyle>
          <a:p>
            <a:pPr lvl="0"/>
            <a:r>
              <a:rPr lang="en-US" dirty="0" smtClean="0"/>
              <a:t>Footnote</a:t>
            </a:r>
            <a:endParaRPr lang="en-US" dirty="0"/>
          </a:p>
        </p:txBody>
      </p:sp>
    </p:spTree>
    <p:extLst>
      <p:ext uri="{BB962C8B-B14F-4D97-AF65-F5344CB8AC3E}">
        <p14:creationId xmlns:p14="http://schemas.microsoft.com/office/powerpoint/2010/main" val="2663346593"/>
      </p:ext>
    </p:extLst>
  </p:cSld>
  <p:clrMapOvr>
    <a:masterClrMapping/>
  </p:clrMapOvr>
  <p:transition spd="slow">
    <p:wip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1918559353"/>
      </p:ext>
    </p:extLst>
  </p:cSld>
  <p:clrMapOvr>
    <a:masterClrMapping/>
  </p:clrMapOvr>
  <p:transition spd="med">
    <p:wipe dir="r"/>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95547193"/>
      </p:ext>
    </p:extLst>
  </p:cSld>
  <p:clrMapOvr>
    <a:masterClrMapping/>
  </p:clrMapOvr>
  <p:transition spd="med">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3754973526"/>
      </p:ext>
    </p:extLst>
  </p:cSld>
  <p:clrMapOvr>
    <a:masterClrMapping/>
  </p:clrMapOvr>
  <p:transition spd="med">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7E8429ED-8F6D-47CE-8F26-E9AAB35356AB}" type="datetimeFigureOut">
              <a:rPr lang="en-US" sz="1800" smtClean="0">
                <a:solidFill>
                  <a:prstClr val="black"/>
                </a:solidFill>
                <a:latin typeface="Calibri"/>
              </a:rPr>
              <a:pPr defTabSz="457200" fontAlgn="auto">
                <a:spcBef>
                  <a:spcPts val="0"/>
                </a:spcBef>
                <a:spcAft>
                  <a:spcPts val="0"/>
                </a:spcAft>
              </a:pPr>
              <a:t>9/12/17</a:t>
            </a:fld>
            <a:endParaRPr lang="en-US" sz="1800" dirty="0">
              <a:solidFill>
                <a:prstClr val="black"/>
              </a:solidFill>
              <a:latin typeface="Calibri"/>
            </a:endParaRPr>
          </a:p>
        </p:txBody>
      </p:sp>
      <p:sp>
        <p:nvSpPr>
          <p:cNvPr id="3" name="Footer Placeholder 2"/>
          <p:cNvSpPr>
            <a:spLocks noGrp="1"/>
          </p:cNvSpPr>
          <p:nvPr>
            <p:ph type="ftr" sz="quarter" idx="11"/>
          </p:nvPr>
        </p:nvSpPr>
        <p:spPr/>
        <p:txBody>
          <a:bodyPr/>
          <a:lstStyle/>
          <a:p>
            <a:endParaRPr lang="en-US" dirty="0">
              <a:solidFill>
                <a:srgbClr val="7D7C7C"/>
              </a:solidFill>
            </a:endParaRPr>
          </a:p>
        </p:txBody>
      </p:sp>
      <p:sp>
        <p:nvSpPr>
          <p:cNvPr id="4" name="Slide Number Placeholder 3"/>
          <p:cNvSpPr>
            <a:spLocks noGrp="1"/>
          </p:cNvSpPr>
          <p:nvPr>
            <p:ph type="sldNum" sz="quarter" idx="12"/>
          </p:nvPr>
        </p:nvSpPr>
        <p:spPr/>
        <p:txBody>
          <a:bodyPr/>
          <a:lstStyle/>
          <a:p>
            <a:fld id="{51F6F06D-A262-4440-8309-09F508EBC40C}" type="slidenum">
              <a:rPr lang="en-US" smtClean="0">
                <a:solidFill>
                  <a:srgbClr val="7D7C7C"/>
                </a:solidFill>
              </a:rPr>
              <a:pPr/>
              <a:t>‹#›</a:t>
            </a:fld>
            <a:endParaRPr lang="en-US" dirty="0">
              <a:solidFill>
                <a:srgbClr val="7D7C7C"/>
              </a:solidFill>
            </a:endParaRPr>
          </a:p>
        </p:txBody>
      </p:sp>
    </p:spTree>
    <p:extLst>
      <p:ext uri="{BB962C8B-B14F-4D97-AF65-F5344CB8AC3E}">
        <p14:creationId xmlns:p14="http://schemas.microsoft.com/office/powerpoint/2010/main" val="1047828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1026" name="Picture 2" descr="\\ussd-file\depts\Commercial\Marketing\Marketing_Services\Graphics_Team\GraphicsStore\PowerPoint\^PPT templates\2013\support\Model_Redhair_GE.jp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1704"/>
          <a:stretch/>
        </p:blipFill>
        <p:spPr bwMode="auto">
          <a:xfrm>
            <a:off x="0" y="198437"/>
            <a:ext cx="6576148" cy="5922963"/>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6324600" y="3309938"/>
            <a:ext cx="25082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10"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
        <p:nvSpPr>
          <p:cNvPr id="9"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Tree>
    <p:extLst>
      <p:ext uri="{BB962C8B-B14F-4D97-AF65-F5344CB8AC3E}">
        <p14:creationId xmlns:p14="http://schemas.microsoft.com/office/powerpoint/2010/main" val="258593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_02">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2050" name="Picture 2" descr="\\ussd-file\depts\Commercial\Marketing\Marketing_Services\Graphics_Team\GraphicsStore\PowerPoint\^PPT templates\2013\support\ClinicalGal.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176"/>
            <a:ext cx="9144000" cy="6124576"/>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9"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
        <p:nvSpPr>
          <p:cNvPr id="10"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Tree>
    <p:extLst>
      <p:ext uri="{BB962C8B-B14F-4D97-AF65-F5344CB8AC3E}">
        <p14:creationId xmlns:p14="http://schemas.microsoft.com/office/powerpoint/2010/main" val="101915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_03">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3074"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1" y="2096"/>
            <a:ext cx="9144000" cy="6120384"/>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9"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
        <p:nvSpPr>
          <p:cNvPr id="12"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Tree>
    <p:extLst>
      <p:ext uri="{BB962C8B-B14F-4D97-AF65-F5344CB8AC3E}">
        <p14:creationId xmlns:p14="http://schemas.microsoft.com/office/powerpoint/2010/main" val="56867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_04">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4098" name="Picture 2" descr="\\ussd-file\depts\Commercial\Marketing\Marketing_Services\Graphics_Team\GraphicsStore\PowerPoint\^PPT templates\2013\support\Model_MaleYounger.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12457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9"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
        <p:nvSpPr>
          <p:cNvPr id="12"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Tree>
    <p:extLst>
      <p:ext uri="{BB962C8B-B14F-4D97-AF65-F5344CB8AC3E}">
        <p14:creationId xmlns:p14="http://schemas.microsoft.com/office/powerpoint/2010/main" val="237921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02525"/>
            <a:ext cx="9143391" cy="5501080"/>
          </a:xfrm>
          <a:prstGeom prst="rect">
            <a:avLst/>
          </a:prstGeom>
        </p:spPr>
      </p:pic>
      <p:sp>
        <p:nvSpPr>
          <p:cNvPr id="8" name="Rectangle 10"/>
          <p:cNvSpPr>
            <a:spLocks noGrp="1" noChangeArrowheads="1"/>
          </p:cNvSpPr>
          <p:nvPr>
            <p:ph type="ctrTitle" hasCustomPrompt="1"/>
          </p:nvPr>
        </p:nvSpPr>
        <p:spPr>
          <a:xfrm>
            <a:off x="210312" y="403165"/>
            <a:ext cx="8257241" cy="2059488"/>
          </a:xfrm>
        </p:spPr>
        <p:txBody>
          <a:bodyPr anchor="ctr"/>
          <a:lstStyle>
            <a:lvl1pPr algn="l">
              <a:defRPr sz="3200" b="0" baseline="0"/>
            </a:lvl1pPr>
          </a:lstStyle>
          <a:p>
            <a:r>
              <a:rPr lang="en-US" dirty="0" smtClean="0"/>
              <a:t>Click to Edit Section Title</a:t>
            </a:r>
            <a:endParaRPr lang="en-US" dirty="0"/>
          </a:p>
        </p:txBody>
      </p:sp>
      <p:pic>
        <p:nvPicPr>
          <p:cNvPr id="7" name="Picture 2" descr="\\ussd-file\depts\Commercial\Marketing\Marketing_Services\Graphics_Team\GraphicsStore\PowerPoint\^PPT templates\2013\support\Background_Images\Cancer.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99449" y="3218564"/>
            <a:ext cx="1983389" cy="2843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58106707"/>
      </p:ext>
    </p:extLst>
  </p:cSld>
  <p:clrMapOvr>
    <a:masterClrMapping/>
  </p:clrMapOvr>
  <p:transition spd="med">
    <p:wipe dir="r"/>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_05">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5122" name="Picture 2" descr="\\ussd-file\depts\Commercial\Marketing\Marketing_Services\Graphics_Team\GraphicsStore\PowerPoint\^PPT templates\2013\support\Models_Group.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12457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9"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
        <p:nvSpPr>
          <p:cNvPr id="10"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Tree>
    <p:extLst>
      <p:ext uri="{BB962C8B-B14F-4D97-AF65-F5344CB8AC3E}">
        <p14:creationId xmlns:p14="http://schemas.microsoft.com/office/powerpoint/2010/main" val="26884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_06">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5122"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0" y="2095"/>
            <a:ext cx="9144000" cy="6120384"/>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8"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
        <p:nvSpPr>
          <p:cNvPr id="9"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Tree>
    <p:extLst>
      <p:ext uri="{BB962C8B-B14F-4D97-AF65-F5344CB8AC3E}">
        <p14:creationId xmlns:p14="http://schemas.microsoft.com/office/powerpoint/2010/main" val="237962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404149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5098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390942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02525"/>
            <a:ext cx="9143391" cy="5501080"/>
          </a:xfrm>
          <a:prstGeom prst="rect">
            <a:avLst/>
          </a:prstGeom>
        </p:spPr>
      </p:pic>
      <p:sp>
        <p:nvSpPr>
          <p:cNvPr id="8" name="Rectangle 10"/>
          <p:cNvSpPr>
            <a:spLocks noGrp="1" noChangeArrowheads="1"/>
          </p:cNvSpPr>
          <p:nvPr>
            <p:ph type="ctrTitle" hasCustomPrompt="1"/>
          </p:nvPr>
        </p:nvSpPr>
        <p:spPr>
          <a:xfrm>
            <a:off x="210312" y="366880"/>
            <a:ext cx="8257241" cy="2059488"/>
          </a:xfrm>
        </p:spPr>
        <p:txBody>
          <a:bodyPr anchor="ctr"/>
          <a:lstStyle>
            <a:lvl1pPr algn="l">
              <a:defRPr sz="3200" b="0" baseline="0"/>
            </a:lvl1pPr>
          </a:lstStyle>
          <a:p>
            <a:r>
              <a:rPr lang="en-US" dirty="0" smtClean="0"/>
              <a:t>Click to edit section title</a:t>
            </a:r>
            <a:endParaRPr lang="en-US" dirty="0"/>
          </a:p>
        </p:txBody>
      </p:sp>
    </p:spTree>
    <p:extLst>
      <p:ext uri="{BB962C8B-B14F-4D97-AF65-F5344CB8AC3E}">
        <p14:creationId xmlns:p14="http://schemas.microsoft.com/office/powerpoint/2010/main" val="168466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_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10312" y="1363038"/>
            <a:ext cx="8595360" cy="4612011"/>
          </a:xfrm>
        </p:spPr>
        <p:txBody>
          <a:body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hasCustomPrompt="1"/>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
        <p:nvSpPr>
          <p:cNvPr id="4" name="Text Placeholder 3"/>
          <p:cNvSpPr>
            <a:spLocks noGrp="1"/>
          </p:cNvSpPr>
          <p:nvPr>
            <p:ph type="body" sz="quarter" idx="10" hasCustomPrompt="1"/>
          </p:nvPr>
        </p:nvSpPr>
        <p:spPr>
          <a:xfrm>
            <a:off x="210312" y="6108849"/>
            <a:ext cx="8623300" cy="274320"/>
          </a:xfrm>
        </p:spPr>
        <p:txBody>
          <a:bodyPr anchor="b"/>
          <a:lstStyle>
            <a:lvl1pPr marL="0" indent="0">
              <a:buFont typeface="Arial"/>
              <a:buNone/>
              <a:defRPr sz="1600"/>
            </a:lvl1pPr>
          </a:lstStyle>
          <a:p>
            <a:r>
              <a:rPr lang="en-US" dirty="0" smtClean="0"/>
              <a:t>Click to edit footer style. </a:t>
            </a:r>
            <a:endParaRPr lang="en-US" dirty="0"/>
          </a:p>
        </p:txBody>
      </p:sp>
    </p:spTree>
    <p:extLst>
      <p:ext uri="{BB962C8B-B14F-4D97-AF65-F5344CB8AC3E}">
        <p14:creationId xmlns:p14="http://schemas.microsoft.com/office/powerpoint/2010/main" val="4087222739"/>
      </p:ext>
    </p:extLst>
  </p:cSld>
  <p:clrMapOvr>
    <a:masterClrMapping/>
  </p:clrMapOvr>
  <p:transition spd="med">
    <p:wipe dir="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0312" y="1435608"/>
            <a:ext cx="3973512" cy="45466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21200" y="1435608"/>
            <a:ext cx="3975100" cy="454660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75037956"/>
      </p:ext>
    </p:extLst>
  </p:cSld>
  <p:clrMapOvr>
    <a:masterClrMapping/>
  </p:clrMapOvr>
  <p:transition spd="med">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1026" name="Picture 2" descr="\\ussd-file\depts\Commercial\Marketing\Marketing_Services\Graphics_Team\GraphicsStore\PowerPoint\^PPT templates\2013\support\Model_Redhair_GE.jp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1704"/>
          <a:stretch/>
        </p:blipFill>
        <p:spPr bwMode="auto">
          <a:xfrm>
            <a:off x="0" y="198437"/>
            <a:ext cx="6576148" cy="5922963"/>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6324600" y="3309938"/>
            <a:ext cx="25082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10"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
        <p:nvSpPr>
          <p:cNvPr id="9"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Tree>
    <p:extLst>
      <p:ext uri="{BB962C8B-B14F-4D97-AF65-F5344CB8AC3E}">
        <p14:creationId xmlns:p14="http://schemas.microsoft.com/office/powerpoint/2010/main" val="410426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_02">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2050" name="Picture 2" descr="\\ussd-file\depts\Commercial\Marketing\Marketing_Services\Graphics_Team\GraphicsStore\PowerPoint\^PPT templates\2013\support\ClinicalGal.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176"/>
            <a:ext cx="9144000" cy="6124576"/>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9"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
        <p:nvSpPr>
          <p:cNvPr id="10"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Tree>
    <p:extLst>
      <p:ext uri="{BB962C8B-B14F-4D97-AF65-F5344CB8AC3E}">
        <p14:creationId xmlns:p14="http://schemas.microsoft.com/office/powerpoint/2010/main" val="357944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sp>
        <p:nvSpPr>
          <p:cNvPr id="2" name="Rectangle 1"/>
          <p:cNvSpPr/>
          <p:nvPr userDrawn="1"/>
        </p:nvSpPr>
        <p:spPr bwMode="auto">
          <a:xfrm>
            <a:off x="0" y="20158"/>
            <a:ext cx="9144000" cy="6103088"/>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pic>
        <p:nvPicPr>
          <p:cNvPr id="15" name="Picture 3" descr="ILLUMINA_LOGO_RGB_new"/>
          <p:cNvPicPr>
            <a:picLocks noChangeAspect="1" noChangeArrowheads="1"/>
          </p:cNvPicPr>
          <p:nvPr userDrawn="1"/>
        </p:nvPicPr>
        <p:blipFill>
          <a:blip r:embed="rId3" cstate="print"/>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kern="1200" dirty="0" smtClean="0">
                <a:solidFill>
                  <a:schemeClr val="tx1"/>
                </a:solidFill>
                <a:latin typeface="Arial" charset="0"/>
                <a:ea typeface="+mn-ea"/>
                <a:cs typeface="+mn-cs"/>
              </a:rPr>
              <a:t>© 2013 Illumina, Inc. All rights reserved.</a:t>
            </a:r>
          </a:p>
          <a:p>
            <a:r>
              <a:rPr lang="en-US" sz="600" kern="1200" dirty="0" smtClean="0">
                <a:solidFill>
                  <a:schemeClr val="tx1"/>
                </a:solidFill>
                <a:latin typeface="Arial" charset="0"/>
                <a:ea typeface="+mn-ea"/>
                <a:cs typeface="+mn-cs"/>
              </a:rPr>
              <a:t>Illumina, </a:t>
            </a:r>
            <a:r>
              <a:rPr lang="en-US" sz="600" kern="1200" dirty="0" err="1" smtClean="0">
                <a:solidFill>
                  <a:schemeClr val="tx1"/>
                </a:solidFill>
                <a:latin typeface="Arial" charset="0"/>
                <a:ea typeface="+mn-ea"/>
                <a:cs typeface="+mn-cs"/>
              </a:rPr>
              <a:t>IlluminaDx</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BaseSpace</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BeadArray</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BeadXpress</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cBot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CSPro</a:t>
            </a:r>
            <a:r>
              <a:rPr lang="en-US" sz="600" kern="1200" dirty="0" smtClean="0">
                <a:solidFill>
                  <a:schemeClr val="tx1"/>
                </a:solidFill>
                <a:latin typeface="Arial" charset="0"/>
                <a:ea typeface="+mn-ea"/>
                <a:cs typeface="+mn-cs"/>
              </a:rPr>
              <a:t>, DASL, </a:t>
            </a:r>
            <a:r>
              <a:rPr lang="en-US" sz="600" kern="1200" dirty="0" err="1" smtClean="0">
                <a:solidFill>
                  <a:schemeClr val="tx1"/>
                </a:solidFill>
                <a:latin typeface="Arial" charset="0"/>
                <a:ea typeface="+mn-ea"/>
                <a:cs typeface="+mn-cs"/>
              </a:rPr>
              <a:t>DesignStudio</a:t>
            </a:r>
            <a:r>
              <a:rPr lang="en-US" sz="600" kern="1200" dirty="0" smtClean="0">
                <a:solidFill>
                  <a:schemeClr val="tx1"/>
                </a:solidFill>
                <a:latin typeface="Arial" charset="0"/>
                <a:ea typeface="+mn-ea"/>
                <a:cs typeface="+mn-cs"/>
              </a:rPr>
              <a:t>, Eco, </a:t>
            </a:r>
            <a:r>
              <a:rPr lang="en-US" sz="600" kern="1200" dirty="0" err="1" smtClean="0">
                <a:solidFill>
                  <a:schemeClr val="tx1"/>
                </a:solidFill>
                <a:latin typeface="Arial" charset="0"/>
                <a:ea typeface="+mn-ea"/>
                <a:cs typeface="+mn-cs"/>
              </a:rPr>
              <a:t>GAIIx</a:t>
            </a:r>
            <a:r>
              <a:rPr lang="en-US" sz="600" kern="1200" dirty="0" smtClean="0">
                <a:solidFill>
                  <a:schemeClr val="tx1"/>
                </a:solidFill>
                <a:latin typeface="Arial" charset="0"/>
                <a:ea typeface="+mn-ea"/>
                <a:cs typeface="+mn-cs"/>
              </a:rPr>
              <a:t>, Genetic Energy, Genome Analyzer, </a:t>
            </a:r>
            <a:r>
              <a:rPr lang="en-US" sz="600" kern="1200" dirty="0" err="1" smtClean="0">
                <a:solidFill>
                  <a:schemeClr val="tx1"/>
                </a:solidFill>
                <a:latin typeface="Arial" charset="0"/>
                <a:ea typeface="+mn-ea"/>
                <a:cs typeface="+mn-cs"/>
              </a:rPr>
              <a:t>GenomeStudio</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GoldenGate</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HiScan</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HiSeq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Infinium</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iSelect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MiSeq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Nextera</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NuPCR</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SeqMonitor</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Solexa</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TruSeq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TruSight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VeraCode</a:t>
            </a:r>
            <a:r>
              <a:rPr lang="en-US" sz="600" kern="1200" dirty="0" smtClean="0">
                <a:solidFill>
                  <a:schemeClr val="tx1"/>
                </a:solidFill>
                <a:latin typeface="Arial" charset="0"/>
                <a:ea typeface="+mn-ea"/>
                <a:cs typeface="+mn-cs"/>
              </a:rPr>
              <a:t>, the pumpkin orange color, and the Genetic Energy streaming bases design are trademarks or registered trademarks of Illumina, Inc. All other brands and names contained herein are the property of their respective owners.   </a:t>
            </a:r>
          </a:p>
        </p:txBody>
      </p:sp>
      <p:pic>
        <p:nvPicPr>
          <p:cNvPr id="1028" name="Picture 4"/>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0" y="1430"/>
            <a:ext cx="9144000" cy="6120384"/>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ectangle 10"/>
          <p:cNvSpPr>
            <a:spLocks noGrp="1" noChangeArrowheads="1"/>
          </p:cNvSpPr>
          <p:nvPr>
            <p:ph type="ctrTitle" hasCustomPrompt="1"/>
          </p:nvPr>
        </p:nvSpPr>
        <p:spPr>
          <a:xfrm>
            <a:off x="451265" y="431429"/>
            <a:ext cx="5175250" cy="1597025"/>
          </a:xfrm>
          <a:prstGeom prst="rect">
            <a:avLst/>
          </a:prstGeom>
        </p:spPr>
        <p:txBody>
          <a:bodyPr/>
          <a:lstStyle>
            <a:lvl1pPr algn="l">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458191" y="2063031"/>
            <a:ext cx="2508250" cy="1060450"/>
          </a:xfrm>
        </p:spPr>
        <p:txBody>
          <a:bodyPr/>
          <a:lstStyle>
            <a:lvl1pPr marL="0" indent="0" algn="l">
              <a:spcBef>
                <a:spcPct val="0"/>
              </a:spcBef>
              <a:buFontTx/>
              <a:buNone/>
              <a:defRPr/>
            </a:lvl1pPr>
          </a:lstStyle>
          <a:p>
            <a:r>
              <a:rPr lang="en-US" smtClean="0"/>
              <a:t>Click to edit Master subtitle style</a:t>
            </a:r>
            <a:endParaRPr lang="en-US" dirty="0"/>
          </a:p>
        </p:txBody>
      </p:sp>
      <p:sp>
        <p:nvSpPr>
          <p:cNvPr id="12" name="Text Box 3"/>
          <p:cNvSpPr txBox="1">
            <a:spLocks noChangeArrowheads="1"/>
          </p:cNvSpPr>
          <p:nvPr userDrawn="1"/>
        </p:nvSpPr>
        <p:spPr bwMode="auto">
          <a:xfrm>
            <a:off x="0" y="5872055"/>
            <a:ext cx="91440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000" b="1" dirty="0" smtClean="0">
                <a:cs typeface="Arial" charset="0"/>
              </a:rPr>
              <a:t> </a:t>
            </a:r>
            <a:endParaRPr kumimoji="0" lang="en-US" sz="1000" b="1"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89946047"/>
      </p:ext>
    </p:extLst>
  </p:cSld>
  <p:clrMapOvr>
    <a:masterClrMapping/>
  </p:clrMapOvr>
  <p:transition spd="med">
    <p:wipe dir="r"/>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_03">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3074"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1" y="2096"/>
            <a:ext cx="9144000" cy="6120384"/>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9"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
        <p:nvSpPr>
          <p:cNvPr id="12"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Tree>
    <p:extLst>
      <p:ext uri="{BB962C8B-B14F-4D97-AF65-F5344CB8AC3E}">
        <p14:creationId xmlns:p14="http://schemas.microsoft.com/office/powerpoint/2010/main" val="385005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_04">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4098" name="Picture 2" descr="\\ussd-file\depts\Commercial\Marketing\Marketing_Services\Graphics_Team\GraphicsStore\PowerPoint\^PPT templates\2013\support\Model_MaleYounger.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12457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9"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
        <p:nvSpPr>
          <p:cNvPr id="12"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Tree>
    <p:extLst>
      <p:ext uri="{BB962C8B-B14F-4D97-AF65-F5344CB8AC3E}">
        <p14:creationId xmlns:p14="http://schemas.microsoft.com/office/powerpoint/2010/main" val="90003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_05">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5122" name="Picture 2" descr="\\ussd-file\depts\Commercial\Marketing\Marketing_Services\Graphics_Team\GraphicsStore\PowerPoint\^PPT templates\2013\support\Models_Group.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12457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9"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
        <p:nvSpPr>
          <p:cNvPr id="10"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Tree>
    <p:extLst>
      <p:ext uri="{BB962C8B-B14F-4D97-AF65-F5344CB8AC3E}">
        <p14:creationId xmlns:p14="http://schemas.microsoft.com/office/powerpoint/2010/main" val="11264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_06">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5122"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0" y="2095"/>
            <a:ext cx="9144000" cy="6120384"/>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8"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
        <p:nvSpPr>
          <p:cNvPr id="9"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Tree>
    <p:extLst>
      <p:ext uri="{BB962C8B-B14F-4D97-AF65-F5344CB8AC3E}">
        <p14:creationId xmlns:p14="http://schemas.microsoft.com/office/powerpoint/2010/main" val="32675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41386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004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7401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02525"/>
            <a:ext cx="9143391" cy="5501080"/>
          </a:xfrm>
          <a:prstGeom prst="rect">
            <a:avLst/>
          </a:prstGeom>
        </p:spPr>
      </p:pic>
      <p:sp>
        <p:nvSpPr>
          <p:cNvPr id="8" name="Rectangle 10"/>
          <p:cNvSpPr>
            <a:spLocks noGrp="1" noChangeArrowheads="1"/>
          </p:cNvSpPr>
          <p:nvPr>
            <p:ph type="ctrTitle" hasCustomPrompt="1"/>
          </p:nvPr>
        </p:nvSpPr>
        <p:spPr>
          <a:xfrm>
            <a:off x="210312" y="366880"/>
            <a:ext cx="8257241" cy="2059488"/>
          </a:xfrm>
        </p:spPr>
        <p:txBody>
          <a:bodyPr anchor="ctr"/>
          <a:lstStyle>
            <a:lvl1pPr algn="l">
              <a:defRPr sz="3200" b="0" baseline="0"/>
            </a:lvl1pPr>
          </a:lstStyle>
          <a:p>
            <a:r>
              <a:rPr lang="en-US" dirty="0" smtClean="0"/>
              <a:t>Click to edit section title</a:t>
            </a:r>
            <a:endParaRPr lang="en-US" dirty="0"/>
          </a:p>
        </p:txBody>
      </p:sp>
    </p:spTree>
    <p:extLst>
      <p:ext uri="{BB962C8B-B14F-4D97-AF65-F5344CB8AC3E}">
        <p14:creationId xmlns:p14="http://schemas.microsoft.com/office/powerpoint/2010/main" val="326836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_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10312" y="1363038"/>
            <a:ext cx="8595360" cy="4612011"/>
          </a:xfrm>
        </p:spPr>
        <p:txBody>
          <a:body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hasCustomPrompt="1"/>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
        <p:nvSpPr>
          <p:cNvPr id="4" name="Text Placeholder 3"/>
          <p:cNvSpPr>
            <a:spLocks noGrp="1"/>
          </p:cNvSpPr>
          <p:nvPr>
            <p:ph type="body" sz="quarter" idx="10" hasCustomPrompt="1"/>
          </p:nvPr>
        </p:nvSpPr>
        <p:spPr>
          <a:xfrm>
            <a:off x="210312" y="6108849"/>
            <a:ext cx="8623300" cy="274320"/>
          </a:xfrm>
        </p:spPr>
        <p:txBody>
          <a:bodyPr anchor="b"/>
          <a:lstStyle>
            <a:lvl1pPr marL="0" indent="0">
              <a:buFont typeface="Arial"/>
              <a:buNone/>
              <a:defRPr sz="1600"/>
            </a:lvl1pPr>
          </a:lstStyle>
          <a:p>
            <a:r>
              <a:rPr lang="en-US" dirty="0" smtClean="0"/>
              <a:t>Click to edit footer style. </a:t>
            </a:r>
            <a:endParaRPr lang="en-US" dirty="0"/>
          </a:p>
        </p:txBody>
      </p:sp>
    </p:spTree>
    <p:extLst>
      <p:ext uri="{BB962C8B-B14F-4D97-AF65-F5344CB8AC3E}">
        <p14:creationId xmlns:p14="http://schemas.microsoft.com/office/powerpoint/2010/main" val="3967653878"/>
      </p:ext>
    </p:extLst>
  </p:cSld>
  <p:clrMapOvr>
    <a:masterClrMapping/>
  </p:clrMapOvr>
  <p:transition spd="med">
    <p:wipe dir="r"/>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0312" y="237744"/>
            <a:ext cx="8601075" cy="9080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8308153"/>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0863703"/>
      </p:ext>
    </p:extLst>
  </p:cSld>
  <p:clrMapOvr>
    <a:masterClrMapping/>
  </p:clrMapOvr>
  <p:transition spd="med">
    <p:wipe dir="r"/>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0312" y="1435608"/>
            <a:ext cx="3973512" cy="45466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21200" y="1435608"/>
            <a:ext cx="3975100" cy="454660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56008858"/>
      </p:ext>
    </p:extLst>
  </p:cSld>
  <p:clrMapOvr>
    <a:masterClrMapping/>
  </p:clrMapOvr>
  <p:transition spd="med">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1026" name="Picture 2" descr="\\ussd-file\depts\Commercial\Marketing\Marketing_Services\Graphics_Team\GraphicsStore\PowerPoint\^PPT templates\2013\support\Model_Redhair_GE.jp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1704"/>
          <a:stretch/>
        </p:blipFill>
        <p:spPr bwMode="auto">
          <a:xfrm>
            <a:off x="0" y="198437"/>
            <a:ext cx="6576148" cy="5922963"/>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6324600" y="3309938"/>
            <a:ext cx="25082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10"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
        <p:nvSpPr>
          <p:cNvPr id="9"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Tree>
    <p:extLst>
      <p:ext uri="{BB962C8B-B14F-4D97-AF65-F5344CB8AC3E}">
        <p14:creationId xmlns:p14="http://schemas.microsoft.com/office/powerpoint/2010/main" val="5418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_02">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2050" name="Picture 2" descr="\\ussd-file\depts\Commercial\Marketing\Marketing_Services\Graphics_Team\GraphicsStore\PowerPoint\^PPT templates\2013\support\ClinicalGal.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176"/>
            <a:ext cx="9144000" cy="6124576"/>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9"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
        <p:nvSpPr>
          <p:cNvPr id="10"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Tree>
    <p:extLst>
      <p:ext uri="{BB962C8B-B14F-4D97-AF65-F5344CB8AC3E}">
        <p14:creationId xmlns:p14="http://schemas.microsoft.com/office/powerpoint/2010/main" val="43331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_03">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3074"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1" y="2096"/>
            <a:ext cx="9144000" cy="6120384"/>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9"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
        <p:nvSpPr>
          <p:cNvPr id="12"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Tree>
    <p:extLst>
      <p:ext uri="{BB962C8B-B14F-4D97-AF65-F5344CB8AC3E}">
        <p14:creationId xmlns:p14="http://schemas.microsoft.com/office/powerpoint/2010/main" val="122273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_04">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4098" name="Picture 2" descr="\\ussd-file\depts\Commercial\Marketing\Marketing_Services\Graphics_Team\GraphicsStore\PowerPoint\^PPT templates\2013\support\Model_MaleYounger.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12457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9"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
        <p:nvSpPr>
          <p:cNvPr id="12"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Tree>
    <p:extLst>
      <p:ext uri="{BB962C8B-B14F-4D97-AF65-F5344CB8AC3E}">
        <p14:creationId xmlns:p14="http://schemas.microsoft.com/office/powerpoint/2010/main" val="306808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_05">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5122" name="Picture 2" descr="\\ussd-file\depts\Commercial\Marketing\Marketing_Services\Graphics_Team\GraphicsStore\PowerPoint\^PPT templates\2013\support\Models_Group.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12457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9"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
        <p:nvSpPr>
          <p:cNvPr id="10"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Tree>
    <p:extLst>
      <p:ext uri="{BB962C8B-B14F-4D97-AF65-F5344CB8AC3E}">
        <p14:creationId xmlns:p14="http://schemas.microsoft.com/office/powerpoint/2010/main" val="77960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_06">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5122"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0" y="2095"/>
            <a:ext cx="9144000" cy="6120384"/>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8"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616161"/>
                </a:solidFill>
                <a:cs typeface="Arial" charset="0"/>
              </a:rPr>
              <a:t> COMPANY CONFIDENTIAL – DO NOT DISTRIBUTE</a:t>
            </a:r>
          </a:p>
        </p:txBody>
      </p:sp>
      <p:sp>
        <p:nvSpPr>
          <p:cNvPr id="9"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2015 Illumina, Inc. All rights reserved.</a:t>
            </a:r>
          </a:p>
          <a:p>
            <a:r>
              <a:rPr lang="en-US" sz="600" dirty="0" smtClean="0">
                <a:solidFill>
                  <a:srgbClr val="1A1818"/>
                </a:solidFill>
              </a:rPr>
              <a:t>Illumina, 24sure, BaseSpace, BeadArray, BlueFish, BlueFuse, BlueGnome, cBot, CSPro, CytoChip, DesignStudio, Epicentre, ForenSeq, Genetic Energy, GenomeStudio, GoldenGate, HiScan, HiSeq, HiSeq X, Infinium, iScan, iSelect, MiSeq, MiSeqDx, MiSeq FGx, NeoPrep, NextBio, Nextera, NextSeq, Powered by Illumina,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Tree>
    <p:extLst>
      <p:ext uri="{BB962C8B-B14F-4D97-AF65-F5344CB8AC3E}">
        <p14:creationId xmlns:p14="http://schemas.microsoft.com/office/powerpoint/2010/main" val="386612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13088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625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29714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AMP_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2" name="Picture 1" descr="GE-1_220.png"/>
          <p:cNvPicPr>
            <a:picLocks noChangeAspect="1"/>
          </p:cNvPicPr>
          <p:nvPr userDrawn="1"/>
        </p:nvPicPr>
        <p:blipFill rotWithShape="1">
          <a:blip r:embed="rId3" cstate="print">
            <a:extLst>
              <a:ext uri="{28A0092B-C50C-407E-A947-70E740481C1C}">
                <a14:useLocalDpi xmlns:a14="http://schemas.microsoft.com/office/drawing/2010/main" val="0"/>
              </a:ext>
            </a:extLst>
          </a:blip>
          <a:srcRect t="42592" b="8820"/>
          <a:stretch/>
        </p:blipFill>
        <p:spPr>
          <a:xfrm>
            <a:off x="0" y="3525550"/>
            <a:ext cx="9144000" cy="2587297"/>
          </a:xfrm>
          <a:prstGeom prst="rect">
            <a:avLst/>
          </a:prstGeom>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9" name="Text Box 6"/>
          <p:cNvSpPr txBox="1">
            <a:spLocks noChangeArrowheads="1"/>
          </p:cNvSpPr>
          <p:nvPr userDrawn="1"/>
        </p:nvSpPr>
        <p:spPr bwMode="auto">
          <a:xfrm>
            <a:off x="198061" y="6223791"/>
            <a:ext cx="6983413" cy="553998"/>
          </a:xfrm>
          <a:prstGeom prst="rect">
            <a:avLst/>
          </a:prstGeom>
          <a:noFill/>
          <a:ln w="9525">
            <a:noFill/>
            <a:miter lim="800000"/>
            <a:headEnd/>
            <a:tailEnd/>
          </a:ln>
          <a:effectLst/>
        </p:spPr>
        <p:txBody>
          <a:bodyPr wrap="square">
            <a:spAutoFit/>
          </a:bodyPr>
          <a:lstStyle/>
          <a:p>
            <a:r>
              <a:rPr lang="en-US" sz="600" kern="1200" dirty="0" smtClean="0">
                <a:solidFill>
                  <a:schemeClr val="tx1"/>
                </a:solidFill>
                <a:effectLst/>
                <a:latin typeface="Arial" charset="0"/>
                <a:ea typeface="+mn-ea"/>
                <a:cs typeface="+mn-cs"/>
              </a:rPr>
              <a:t>© 2016 Illumina, Inc. All rights reserved.</a:t>
            </a:r>
          </a:p>
          <a:p>
            <a:r>
              <a:rPr lang="en-US" sz="600" kern="1200" dirty="0" smtClean="0">
                <a:solidFill>
                  <a:schemeClr val="tx1"/>
                </a:solidFill>
                <a:effectLst/>
                <a:latin typeface="Arial" charset="0"/>
                <a:ea typeface="+mn-ea"/>
                <a:cs typeface="+mn-cs"/>
              </a:rPr>
              <a:t>Illumina, 24sure, BaseSpace, BeadArray, BlueFish, BlueFuse, BlueGnome, cBot, CSPro, CytoChip, DesignStudio, Epicentre, GAIIx, Genetic Energy, Genome Analyzer, GenomeStudio, GoldenGate, HiScan, HiSeq, HiSeq X, Infinium, iScan, iSelect, ForenSeq, MiSeq, MiSeqDx, MiSeqFGx, NeoPrep, Nextera, NextBio, NextSeq, Powered by Illumina, SeqMonitor,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kern="1200" dirty="0">
              <a:solidFill>
                <a:schemeClr val="tx1"/>
              </a:solidFill>
              <a:effectLst/>
              <a:latin typeface="Arial" charset="0"/>
              <a:ea typeface="+mn-ea"/>
              <a:cs typeface="+mn-cs"/>
            </a:endParaRPr>
          </a:p>
        </p:txBody>
      </p:sp>
      <p:sp>
        <p:nvSpPr>
          <p:cNvPr id="17" name="Rectangle 10"/>
          <p:cNvSpPr>
            <a:spLocks noGrp="1" noChangeArrowheads="1"/>
          </p:cNvSpPr>
          <p:nvPr>
            <p:ph type="ctrTitle" hasCustomPrompt="1"/>
          </p:nvPr>
        </p:nvSpPr>
        <p:spPr>
          <a:xfrm>
            <a:off x="334818" y="542635"/>
            <a:ext cx="8479815" cy="1951183"/>
          </a:xfrm>
          <a:prstGeom prst="rect">
            <a:avLst/>
          </a:prstGeom>
        </p:spPr>
        <p:txBody>
          <a:bodyPr anchor="ctr"/>
          <a:lstStyle>
            <a:lvl1pPr algn="r">
              <a:lnSpc>
                <a:spcPts val="3940"/>
              </a:lnSpc>
              <a:defRPr sz="32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hasCustomPrompt="1"/>
          </p:nvPr>
        </p:nvSpPr>
        <p:spPr>
          <a:xfrm>
            <a:off x="1985817" y="2506323"/>
            <a:ext cx="6828816" cy="966814"/>
          </a:xfrm>
        </p:spPr>
        <p:txBody>
          <a:bodyPr anchor="ctr"/>
          <a:lstStyle>
            <a:lvl1pPr marL="0" indent="0" algn="r">
              <a:spcBef>
                <a:spcPct val="0"/>
              </a:spcBef>
              <a:buFontTx/>
              <a:buNone/>
              <a:defRPr sz="2400"/>
            </a:lvl1pPr>
          </a:lstStyle>
          <a:p>
            <a:r>
              <a:rPr lang="en-US" dirty="0" smtClean="0"/>
              <a:t>Click to edit </a:t>
            </a:r>
            <a:br>
              <a:rPr lang="en-US" dirty="0" smtClean="0"/>
            </a:br>
            <a:r>
              <a:rPr lang="en-US" dirty="0" smtClean="0"/>
              <a:t>Master subtitle style</a:t>
            </a:r>
            <a:endParaRPr lang="en-US" dirty="0"/>
          </a:p>
        </p:txBody>
      </p:sp>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01556" y="5785129"/>
            <a:ext cx="2187221" cy="194752"/>
          </a:xfrm>
          <a:prstGeom prst="rect">
            <a:avLst/>
          </a:prstGeom>
        </p:spPr>
      </p:pic>
    </p:spTree>
    <p:extLst>
      <p:ext uri="{BB962C8B-B14F-4D97-AF65-F5344CB8AC3E}">
        <p14:creationId xmlns:p14="http://schemas.microsoft.com/office/powerpoint/2010/main" val="3086692232"/>
      </p:ext>
    </p:extLst>
  </p:cSld>
  <p:clrMapOvr>
    <a:masterClrMapping/>
  </p:clrMapOvr>
  <p:transition spd="med">
    <p:wipe dir="r"/>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02525"/>
            <a:ext cx="9143391" cy="5501080"/>
          </a:xfrm>
          <a:prstGeom prst="rect">
            <a:avLst/>
          </a:prstGeom>
        </p:spPr>
      </p:pic>
      <p:sp>
        <p:nvSpPr>
          <p:cNvPr id="8" name="Rectangle 10"/>
          <p:cNvSpPr>
            <a:spLocks noGrp="1" noChangeArrowheads="1"/>
          </p:cNvSpPr>
          <p:nvPr>
            <p:ph type="ctrTitle" hasCustomPrompt="1"/>
          </p:nvPr>
        </p:nvSpPr>
        <p:spPr>
          <a:xfrm>
            <a:off x="210312" y="366880"/>
            <a:ext cx="8257241" cy="2059488"/>
          </a:xfrm>
        </p:spPr>
        <p:txBody>
          <a:bodyPr anchor="ctr"/>
          <a:lstStyle>
            <a:lvl1pPr algn="l">
              <a:defRPr sz="3200" b="0" baseline="0"/>
            </a:lvl1pPr>
          </a:lstStyle>
          <a:p>
            <a:r>
              <a:rPr lang="en-US" dirty="0" smtClean="0"/>
              <a:t>Click to edit section title</a:t>
            </a:r>
            <a:endParaRPr lang="en-US" dirty="0"/>
          </a:p>
        </p:txBody>
      </p:sp>
    </p:spTree>
    <p:extLst>
      <p:ext uri="{BB962C8B-B14F-4D97-AF65-F5344CB8AC3E}">
        <p14:creationId xmlns:p14="http://schemas.microsoft.com/office/powerpoint/2010/main" val="182699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_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10312" y="1363038"/>
            <a:ext cx="8595360" cy="4612011"/>
          </a:xfrm>
        </p:spPr>
        <p:txBody>
          <a:body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hasCustomPrompt="1"/>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
        <p:nvSpPr>
          <p:cNvPr id="4" name="Text Placeholder 3"/>
          <p:cNvSpPr>
            <a:spLocks noGrp="1"/>
          </p:cNvSpPr>
          <p:nvPr>
            <p:ph type="body" sz="quarter" idx="10" hasCustomPrompt="1"/>
          </p:nvPr>
        </p:nvSpPr>
        <p:spPr>
          <a:xfrm>
            <a:off x="210312" y="6108849"/>
            <a:ext cx="8623300" cy="274320"/>
          </a:xfrm>
        </p:spPr>
        <p:txBody>
          <a:bodyPr anchor="b"/>
          <a:lstStyle>
            <a:lvl1pPr marL="0" indent="0">
              <a:buFont typeface="Arial"/>
              <a:buNone/>
              <a:defRPr sz="1600"/>
            </a:lvl1pPr>
          </a:lstStyle>
          <a:p>
            <a:r>
              <a:rPr lang="en-US" dirty="0" smtClean="0"/>
              <a:t>Click to edit footer style. </a:t>
            </a:r>
            <a:endParaRPr lang="en-US" dirty="0"/>
          </a:p>
        </p:txBody>
      </p:sp>
    </p:spTree>
    <p:extLst>
      <p:ext uri="{BB962C8B-B14F-4D97-AF65-F5344CB8AC3E}">
        <p14:creationId xmlns:p14="http://schemas.microsoft.com/office/powerpoint/2010/main" val="1772048572"/>
      </p:ext>
    </p:extLst>
  </p:cSld>
  <p:clrMapOvr>
    <a:masterClrMapping/>
  </p:clrMapOvr>
  <p:transition spd="med">
    <p:wipe dir="r"/>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0312" y="237744"/>
            <a:ext cx="8601075" cy="9080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1526592"/>
      </p:ext>
    </p:extLst>
  </p:cSld>
  <p:clrMapOvr>
    <a:masterClrMapping/>
  </p:clrMapOvr>
  <p:transition spd="med">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0312" y="1435608"/>
            <a:ext cx="3973512" cy="45466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21200" y="1435608"/>
            <a:ext cx="3975100" cy="454660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4136232"/>
      </p:ext>
    </p:extLst>
  </p:cSld>
  <p:clrMapOvr>
    <a:masterClrMapping/>
  </p:clrMapOvr>
  <p:transition spd="med">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6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a:t>Oncology PowerPoint Presentation</a:t>
            </a: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a:t>Presenter Name</a:t>
            </a:r>
          </a:p>
          <a:p>
            <a:pPr lvl="0"/>
            <a:r>
              <a:rPr lang="en-US" dirty="0"/>
              <a:t>Job Title here | MM/DD/YYYY</a:t>
            </a:r>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
        <p:nvSpPr>
          <p:cNvPr id="8" name="Text Box 6"/>
          <p:cNvSpPr txBox="1">
            <a:spLocks noChangeArrowheads="1"/>
          </p:cNvSpPr>
          <p:nvPr userDrawn="1"/>
        </p:nvSpPr>
        <p:spPr bwMode="auto">
          <a:xfrm>
            <a:off x="243345" y="6402602"/>
            <a:ext cx="2207247" cy="184666"/>
          </a:xfrm>
          <a:prstGeom prst="rect">
            <a:avLst/>
          </a:prstGeom>
          <a:noFill/>
          <a:ln w="9525">
            <a:noFill/>
            <a:miter lim="800000"/>
            <a:headEnd/>
            <a:tailEnd/>
          </a:ln>
          <a:effectLst/>
        </p:spPr>
        <p:txBody>
          <a:bodyPr wrap="square">
            <a:spAutoFit/>
          </a:bodyPr>
          <a:lstStyle/>
          <a:p>
            <a:r>
              <a:rPr lang="en-US" sz="600" kern="500" dirty="0">
                <a:solidFill>
                  <a:srgbClr val="7D7C7C"/>
                </a:solidFill>
              </a:rPr>
              <a:t>© 2016 Illumina, Inc. All rights reserved.</a:t>
            </a:r>
          </a:p>
        </p:txBody>
      </p:sp>
      <p:sp>
        <p:nvSpPr>
          <p:cNvPr id="9" name="Footer Placeholder 1"/>
          <p:cNvSpPr>
            <a:spLocks noGrp="1"/>
          </p:cNvSpPr>
          <p:nvPr>
            <p:ph type="ftr" sz="quarter" idx="12"/>
          </p:nvPr>
        </p:nvSpPr>
        <p:spPr>
          <a:xfrm>
            <a:off x="237289" y="6029516"/>
            <a:ext cx="3785615" cy="228600"/>
          </a:xfrm>
        </p:spPr>
        <p:txBody>
          <a:bodyPr/>
          <a:lstStyle>
            <a:lvl1pPr algn="l">
              <a:defRPr/>
            </a:lvl1p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extLst mod="1">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7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a:t>Oncology PowerPoint Presentation</a:t>
            </a: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a:t>Presenter Name</a:t>
            </a:r>
          </a:p>
          <a:p>
            <a:pPr lvl="0"/>
            <a:r>
              <a:rPr lang="en-US" dirty="0"/>
              <a:t>Job Title here | MM/DD/YYYY</a:t>
            </a:r>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
        <p:nvSpPr>
          <p:cNvPr id="8" name="Text Box 6"/>
          <p:cNvSpPr txBox="1">
            <a:spLocks noChangeArrowheads="1"/>
          </p:cNvSpPr>
          <p:nvPr userDrawn="1"/>
        </p:nvSpPr>
        <p:spPr bwMode="auto">
          <a:xfrm>
            <a:off x="243345" y="6402602"/>
            <a:ext cx="2207247" cy="184666"/>
          </a:xfrm>
          <a:prstGeom prst="rect">
            <a:avLst/>
          </a:prstGeom>
          <a:noFill/>
          <a:ln w="9525">
            <a:noFill/>
            <a:miter lim="800000"/>
            <a:headEnd/>
            <a:tailEnd/>
          </a:ln>
          <a:effectLst/>
        </p:spPr>
        <p:txBody>
          <a:bodyPr wrap="square">
            <a:spAutoFit/>
          </a:bodyPr>
          <a:lstStyle/>
          <a:p>
            <a:r>
              <a:rPr lang="en-US" sz="600" kern="500" dirty="0">
                <a:solidFill>
                  <a:srgbClr val="7D7C7C"/>
                </a:solidFill>
              </a:rPr>
              <a:t>© 2016 Illumina, Inc. All rights reserved.</a:t>
            </a:r>
          </a:p>
        </p:txBody>
      </p:sp>
      <p:sp>
        <p:nvSpPr>
          <p:cNvPr id="9" name="Footer Placeholder 1"/>
          <p:cNvSpPr>
            <a:spLocks noGrp="1"/>
          </p:cNvSpPr>
          <p:nvPr>
            <p:ph type="ftr" sz="quarter" idx="12"/>
          </p:nvPr>
        </p:nvSpPr>
        <p:spPr>
          <a:xfrm>
            <a:off x="237289" y="6029516"/>
            <a:ext cx="3785615" cy="228600"/>
          </a:xfrm>
        </p:spPr>
        <p:txBody>
          <a:bodyPr/>
          <a:lstStyle>
            <a:lvl1pPr algn="l">
              <a:defRPr/>
            </a:lvl1p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extLst mod="1">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8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a:t>Oncology PowerPoint Presentation</a:t>
            </a: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a:t>Presenter Name</a:t>
            </a:r>
          </a:p>
          <a:p>
            <a:pPr lvl="0"/>
            <a:r>
              <a:rPr lang="en-US" dirty="0"/>
              <a:t>Job Title here | MM/DD/YYYY</a:t>
            </a:r>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
        <p:nvSpPr>
          <p:cNvPr id="8" name="Text Box 6"/>
          <p:cNvSpPr txBox="1">
            <a:spLocks noChangeArrowheads="1"/>
          </p:cNvSpPr>
          <p:nvPr userDrawn="1"/>
        </p:nvSpPr>
        <p:spPr bwMode="auto">
          <a:xfrm>
            <a:off x="243345" y="6402602"/>
            <a:ext cx="2207247" cy="184666"/>
          </a:xfrm>
          <a:prstGeom prst="rect">
            <a:avLst/>
          </a:prstGeom>
          <a:noFill/>
          <a:ln w="9525">
            <a:noFill/>
            <a:miter lim="800000"/>
            <a:headEnd/>
            <a:tailEnd/>
          </a:ln>
          <a:effectLst/>
        </p:spPr>
        <p:txBody>
          <a:bodyPr wrap="square">
            <a:spAutoFit/>
          </a:bodyPr>
          <a:lstStyle/>
          <a:p>
            <a:r>
              <a:rPr lang="en-US" sz="600" kern="500" dirty="0">
                <a:solidFill>
                  <a:srgbClr val="7D7C7C"/>
                </a:solidFill>
              </a:rPr>
              <a:t>© 2016 Illumina, Inc. All rights reserved.</a:t>
            </a:r>
          </a:p>
        </p:txBody>
      </p:sp>
      <p:sp>
        <p:nvSpPr>
          <p:cNvPr id="9" name="Footer Placeholder 1"/>
          <p:cNvSpPr>
            <a:spLocks noGrp="1"/>
          </p:cNvSpPr>
          <p:nvPr>
            <p:ph type="ftr" sz="quarter" idx="12"/>
          </p:nvPr>
        </p:nvSpPr>
        <p:spPr>
          <a:xfrm>
            <a:off x="237289" y="6029516"/>
            <a:ext cx="3785615" cy="228600"/>
          </a:xfrm>
        </p:spPr>
        <p:txBody>
          <a:bodyPr/>
          <a:lstStyle>
            <a:lvl1pPr algn="l">
              <a:defRPr/>
            </a:lvl1p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extLst mod="1">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9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a:t>Oncology PowerPoint Presentation</a:t>
            </a: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a:t>Presenter Name</a:t>
            </a:r>
          </a:p>
          <a:p>
            <a:pPr lvl="0"/>
            <a:r>
              <a:rPr lang="en-US" dirty="0"/>
              <a:t>Job Title here | MM/DD/YYYY</a:t>
            </a:r>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
        <p:nvSpPr>
          <p:cNvPr id="9" name="Footer Placeholder 1"/>
          <p:cNvSpPr>
            <a:spLocks noGrp="1"/>
          </p:cNvSpPr>
          <p:nvPr>
            <p:ph type="ftr" sz="quarter" idx="12"/>
          </p:nvPr>
        </p:nvSpPr>
        <p:spPr>
          <a:xfrm>
            <a:off x="243345" y="5865129"/>
            <a:ext cx="3785615" cy="228600"/>
          </a:xfrm>
        </p:spPr>
        <p:txBody>
          <a:bodyPr/>
          <a:lstStyle>
            <a:lvl1pPr algn="l">
              <a:defRPr/>
            </a:lvl1p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
        <p:nvSpPr>
          <p:cNvPr id="10" name="Text Box 6"/>
          <p:cNvSpPr txBox="1">
            <a:spLocks noChangeArrowheads="1"/>
          </p:cNvSpPr>
          <p:nvPr userDrawn="1"/>
        </p:nvSpPr>
        <p:spPr bwMode="auto">
          <a:xfrm>
            <a:off x="243345" y="6168549"/>
            <a:ext cx="6478403" cy="338554"/>
          </a:xfrm>
          <a:prstGeom prst="rect">
            <a:avLst/>
          </a:prstGeom>
          <a:noFill/>
          <a:ln w="9525">
            <a:noFill/>
            <a:miter lim="800000"/>
            <a:headEnd/>
            <a:tailEnd/>
          </a:ln>
          <a:effectLst/>
        </p:spPr>
        <p:txBody>
          <a:bodyPr wrap="square">
            <a:spAutoFit/>
          </a:bodyPr>
          <a:lstStyle/>
          <a:p>
            <a:r>
              <a:rPr lang="en-US" sz="600" kern="500" dirty="0">
                <a:solidFill>
                  <a:srgbClr val="7D7C7C"/>
                </a:solidFill>
              </a:rPr>
              <a:t>© 2016 Illumina, Inc. All rights reserved.</a:t>
            </a:r>
          </a:p>
          <a:p>
            <a:r>
              <a:rPr lang="en-US" sz="500" kern="500" dirty="0">
                <a:solidFill>
                  <a:srgbClr val="7D7C7C"/>
                </a:solidFill>
              </a:rPr>
              <a:t>Illumina, </a:t>
            </a:r>
            <a:r>
              <a:rPr lang="en-US" sz="500" kern="500" dirty="0" err="1">
                <a:solidFill>
                  <a:srgbClr val="7D7C7C"/>
                </a:solidFill>
              </a:rPr>
              <a:t>BaseSpace</a:t>
            </a:r>
            <a:r>
              <a:rPr lang="en-US" sz="500" kern="500" dirty="0">
                <a:solidFill>
                  <a:srgbClr val="7D7C7C"/>
                </a:solidFill>
              </a:rPr>
              <a:t>, </a:t>
            </a:r>
            <a:r>
              <a:rPr lang="en-US" sz="500" kern="500" dirty="0" err="1">
                <a:solidFill>
                  <a:srgbClr val="7D7C7C"/>
                </a:solidFill>
              </a:rPr>
              <a:t>HiSeq</a:t>
            </a:r>
            <a:r>
              <a:rPr lang="en-US" sz="500" kern="500" dirty="0">
                <a:solidFill>
                  <a:srgbClr val="7D7C7C"/>
                </a:solidFill>
              </a:rPr>
              <a:t>, MiniSeq, </a:t>
            </a:r>
            <a:r>
              <a:rPr lang="en-US" sz="500" kern="500" dirty="0" err="1">
                <a:solidFill>
                  <a:srgbClr val="7D7C7C"/>
                </a:solidFill>
              </a:rPr>
              <a:t>MiSeq</a:t>
            </a:r>
            <a:r>
              <a:rPr lang="en-US" sz="500" kern="500" dirty="0">
                <a:solidFill>
                  <a:srgbClr val="7D7C7C"/>
                </a:solidFill>
              </a:rPr>
              <a:t>, </a:t>
            </a:r>
            <a:r>
              <a:rPr lang="en-US" sz="500" kern="500" dirty="0" err="1">
                <a:solidFill>
                  <a:srgbClr val="7D7C7C"/>
                </a:solidFill>
              </a:rPr>
              <a:t>NextSeq</a:t>
            </a:r>
            <a:r>
              <a:rPr lang="en-US" sz="500" kern="500" dirty="0">
                <a:solidFill>
                  <a:srgbClr val="7D7C7C"/>
                </a:solidFill>
              </a:rPr>
              <a:t>, Powered by </a:t>
            </a:r>
            <a:r>
              <a:rPr lang="en-US" sz="500" kern="500" dirty="0" err="1">
                <a:solidFill>
                  <a:srgbClr val="7D7C7C"/>
                </a:solidFill>
              </a:rPr>
              <a:t>Illumina,TruSight</a:t>
            </a:r>
            <a:r>
              <a:rPr lang="en-US" sz="500" kern="500" dirty="0">
                <a:solidFill>
                  <a:srgbClr val="7D7C7C"/>
                </a:solidFill>
              </a:rPr>
              <a:t>, the pumpkin orange color, and the streaming bases design are trademarks of Illumina, Inc. and/or its affiliate(s) in the US and/or other countries. All other names, logos, and other trademarks are the property of their respective owners.</a:t>
            </a:r>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extLst mod="1">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0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a:t>Oncology PowerPoint Presentation</a:t>
            </a: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a:t>Presenter Name</a:t>
            </a:r>
          </a:p>
          <a:p>
            <a:pPr lvl="0"/>
            <a:r>
              <a:rPr lang="en-US" dirty="0"/>
              <a:t>Job Title here | MM/DD/YYYY</a:t>
            </a:r>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
        <p:nvSpPr>
          <p:cNvPr id="8" name="Text Box 6"/>
          <p:cNvSpPr txBox="1">
            <a:spLocks noChangeArrowheads="1"/>
          </p:cNvSpPr>
          <p:nvPr userDrawn="1"/>
        </p:nvSpPr>
        <p:spPr bwMode="auto">
          <a:xfrm>
            <a:off x="243345" y="6402602"/>
            <a:ext cx="2207247" cy="184666"/>
          </a:xfrm>
          <a:prstGeom prst="rect">
            <a:avLst/>
          </a:prstGeom>
          <a:noFill/>
          <a:ln w="9525">
            <a:noFill/>
            <a:miter lim="800000"/>
            <a:headEnd/>
            <a:tailEnd/>
          </a:ln>
          <a:effectLst/>
        </p:spPr>
        <p:txBody>
          <a:bodyPr wrap="square">
            <a:spAutoFit/>
          </a:bodyPr>
          <a:lstStyle/>
          <a:p>
            <a:r>
              <a:rPr lang="en-US" sz="600" kern="500" dirty="0">
                <a:solidFill>
                  <a:srgbClr val="7D7C7C"/>
                </a:solidFill>
              </a:rPr>
              <a:t>© 2016 Illumina, Inc. All rights reserved.</a:t>
            </a:r>
          </a:p>
        </p:txBody>
      </p:sp>
      <p:sp>
        <p:nvSpPr>
          <p:cNvPr id="9" name="Footer Placeholder 1"/>
          <p:cNvSpPr>
            <a:spLocks noGrp="1"/>
          </p:cNvSpPr>
          <p:nvPr>
            <p:ph type="ftr" sz="quarter" idx="12"/>
          </p:nvPr>
        </p:nvSpPr>
        <p:spPr>
          <a:xfrm>
            <a:off x="237289" y="6029516"/>
            <a:ext cx="3785615" cy="228600"/>
          </a:xfrm>
        </p:spPr>
        <p:txBody>
          <a:bodyPr/>
          <a:lstStyle>
            <a:lvl1pPr algn="l">
              <a:defRPr/>
            </a:lvl1p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extLst mod="1">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1_Oncology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3693451" cy="1190805"/>
          </a:xfrm>
          <a:prstGeom prst="rect">
            <a:avLst/>
          </a:prstGeom>
        </p:spPr>
        <p:txBody>
          <a:bodyPr anchor="b"/>
          <a:lstStyle>
            <a:lvl1pPr algn="l">
              <a:lnSpc>
                <a:spcPct val="90000"/>
              </a:lnSpc>
              <a:defRPr sz="2500" b="1" kern="1200" baseline="0"/>
            </a:lvl1pPr>
          </a:lstStyle>
          <a:p>
            <a:r>
              <a:rPr lang="en-US" dirty="0"/>
              <a:t>Oncology PowerPoint Presentation</a:t>
            </a:r>
          </a:p>
        </p:txBody>
      </p:sp>
      <p:sp>
        <p:nvSpPr>
          <p:cNvPr id="7" name="Text Placeholder 2"/>
          <p:cNvSpPr>
            <a:spLocks noGrp="1"/>
          </p:cNvSpPr>
          <p:nvPr>
            <p:ph type="body" sz="quarter" idx="11" hasCustomPrompt="1"/>
          </p:nvPr>
        </p:nvSpPr>
        <p:spPr>
          <a:xfrm>
            <a:off x="224541" y="1638468"/>
            <a:ext cx="3693451"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a:t>Presenter Name</a:t>
            </a:r>
          </a:p>
          <a:p>
            <a:pPr lvl="0"/>
            <a:r>
              <a:rPr lang="en-US" dirty="0"/>
              <a:t>Job Title here | MM/DD/YYYY</a:t>
            </a:r>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
        <p:nvSpPr>
          <p:cNvPr id="8" name="Text Box 6"/>
          <p:cNvSpPr txBox="1">
            <a:spLocks noChangeArrowheads="1"/>
          </p:cNvSpPr>
          <p:nvPr userDrawn="1"/>
        </p:nvSpPr>
        <p:spPr bwMode="auto">
          <a:xfrm>
            <a:off x="243345" y="6402602"/>
            <a:ext cx="2207247" cy="184666"/>
          </a:xfrm>
          <a:prstGeom prst="rect">
            <a:avLst/>
          </a:prstGeom>
          <a:noFill/>
          <a:ln w="9525">
            <a:noFill/>
            <a:miter lim="800000"/>
            <a:headEnd/>
            <a:tailEnd/>
          </a:ln>
          <a:effectLst/>
        </p:spPr>
        <p:txBody>
          <a:bodyPr wrap="square">
            <a:spAutoFit/>
          </a:bodyPr>
          <a:lstStyle/>
          <a:p>
            <a:r>
              <a:rPr lang="en-US" sz="600" kern="500" dirty="0">
                <a:solidFill>
                  <a:srgbClr val="7D7C7C"/>
                </a:solidFill>
              </a:rPr>
              <a:t>© 2016 Illumina, Inc. All rights reserved.</a:t>
            </a:r>
          </a:p>
        </p:txBody>
      </p:sp>
      <p:sp>
        <p:nvSpPr>
          <p:cNvPr id="9" name="Footer Placeholder 1"/>
          <p:cNvSpPr>
            <a:spLocks noGrp="1"/>
          </p:cNvSpPr>
          <p:nvPr>
            <p:ph type="ftr" sz="quarter" idx="12"/>
          </p:nvPr>
        </p:nvSpPr>
        <p:spPr>
          <a:xfrm>
            <a:off x="237289" y="6029516"/>
            <a:ext cx="3785615" cy="228600"/>
          </a:xfrm>
        </p:spPr>
        <p:txBody>
          <a:bodyPr/>
          <a:lstStyle>
            <a:lvl1pPr algn="l">
              <a:defRPr/>
            </a:lvl1p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3402173083"/>
      </p:ext>
    </p:extLst>
  </p:cSld>
  <p:clrMapOvr>
    <a:masterClrMapping/>
  </p:clrMapOvr>
  <p:transition spd="med">
    <p:wipe dir="r"/>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3_Research 2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224541" y="528710"/>
            <a:ext cx="4462549" cy="1190805"/>
          </a:xfrm>
          <a:prstGeom prst="rect">
            <a:avLst/>
          </a:prstGeom>
        </p:spPr>
        <p:txBody>
          <a:bodyPr anchor="b"/>
          <a:lstStyle>
            <a:lvl1pPr algn="l">
              <a:lnSpc>
                <a:spcPct val="90000"/>
              </a:lnSpc>
              <a:defRPr sz="2500" b="1" kern="1200" baseline="0"/>
            </a:lvl1pPr>
          </a:lstStyle>
          <a:p>
            <a:r>
              <a:rPr lang="en-US" dirty="0" err="1"/>
              <a:t>Onco</a:t>
            </a:r>
            <a:r>
              <a:rPr lang="en-US" dirty="0"/>
              <a:t> PowerPoint Presentation</a:t>
            </a:r>
          </a:p>
        </p:txBody>
      </p:sp>
      <p:sp>
        <p:nvSpPr>
          <p:cNvPr id="7" name="Text Placeholder 2"/>
          <p:cNvSpPr>
            <a:spLocks noGrp="1"/>
          </p:cNvSpPr>
          <p:nvPr>
            <p:ph type="body" sz="quarter" idx="11" hasCustomPrompt="1"/>
          </p:nvPr>
        </p:nvSpPr>
        <p:spPr>
          <a:xfrm>
            <a:off x="224541" y="1638468"/>
            <a:ext cx="4462549"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a:t>Presenter Name</a:t>
            </a:r>
          </a:p>
          <a:p>
            <a:pPr lvl="0"/>
            <a:r>
              <a:rPr lang="en-US" dirty="0"/>
              <a:t>Job Title here | MM/DD/YYYY</a:t>
            </a:r>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
        <p:nvSpPr>
          <p:cNvPr id="8" name="Text Box 6"/>
          <p:cNvSpPr txBox="1">
            <a:spLocks noChangeArrowheads="1"/>
          </p:cNvSpPr>
          <p:nvPr userDrawn="1"/>
        </p:nvSpPr>
        <p:spPr bwMode="auto">
          <a:xfrm>
            <a:off x="243345" y="6402602"/>
            <a:ext cx="2207247" cy="184666"/>
          </a:xfrm>
          <a:prstGeom prst="rect">
            <a:avLst/>
          </a:prstGeom>
          <a:noFill/>
          <a:ln w="9525">
            <a:noFill/>
            <a:miter lim="800000"/>
            <a:headEnd/>
            <a:tailEnd/>
          </a:ln>
          <a:effectLst/>
        </p:spPr>
        <p:txBody>
          <a:bodyPr wrap="square">
            <a:spAutoFit/>
          </a:bodyPr>
          <a:lstStyle/>
          <a:p>
            <a:r>
              <a:rPr lang="en-US" sz="600" kern="500" dirty="0">
                <a:solidFill>
                  <a:srgbClr val="7D7C7C"/>
                </a:solidFill>
              </a:rPr>
              <a:t>© 2016 Illumina, Inc. All rights reserved.</a:t>
            </a:r>
          </a:p>
        </p:txBody>
      </p:sp>
      <p:sp>
        <p:nvSpPr>
          <p:cNvPr id="9" name="Footer Placeholder 1"/>
          <p:cNvSpPr>
            <a:spLocks noGrp="1"/>
          </p:cNvSpPr>
          <p:nvPr>
            <p:ph type="ftr" sz="quarter" idx="12"/>
          </p:nvPr>
        </p:nvSpPr>
        <p:spPr>
          <a:xfrm>
            <a:off x="237289" y="6029516"/>
            <a:ext cx="3785615" cy="228600"/>
          </a:xfrm>
        </p:spPr>
        <p:txBody>
          <a:bodyPr/>
          <a:lstStyle>
            <a:lvl1pPr algn="l">
              <a:defRPr/>
            </a:lvl1p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extLst mod="1">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4_Research 1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4821757" y="528710"/>
            <a:ext cx="3982517" cy="1190805"/>
          </a:xfrm>
          <a:prstGeom prst="rect">
            <a:avLst/>
          </a:prstGeom>
        </p:spPr>
        <p:txBody>
          <a:bodyPr anchor="b"/>
          <a:lstStyle>
            <a:lvl1pPr algn="l">
              <a:lnSpc>
                <a:spcPct val="90000"/>
              </a:lnSpc>
              <a:defRPr sz="2500" b="1" kern="1200" baseline="0"/>
            </a:lvl1pPr>
          </a:lstStyle>
          <a:p>
            <a:r>
              <a:rPr lang="en-US" dirty="0"/>
              <a:t>Oncology PowerPoint Presentation</a:t>
            </a:r>
          </a:p>
        </p:txBody>
      </p:sp>
      <p:sp>
        <p:nvSpPr>
          <p:cNvPr id="7" name="Text Placeholder 2"/>
          <p:cNvSpPr>
            <a:spLocks noGrp="1"/>
          </p:cNvSpPr>
          <p:nvPr>
            <p:ph type="body" sz="quarter" idx="11" hasCustomPrompt="1"/>
          </p:nvPr>
        </p:nvSpPr>
        <p:spPr>
          <a:xfrm>
            <a:off x="4821757" y="1638468"/>
            <a:ext cx="3982517"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a:t>Presenter Name</a:t>
            </a:r>
          </a:p>
          <a:p>
            <a:pPr lvl="0"/>
            <a:r>
              <a:rPr lang="en-US" dirty="0"/>
              <a:t>Job Title here | MM/DD/YYYY</a:t>
            </a:r>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
        <p:nvSpPr>
          <p:cNvPr id="8" name="Text Box 6"/>
          <p:cNvSpPr txBox="1">
            <a:spLocks noChangeArrowheads="1"/>
          </p:cNvSpPr>
          <p:nvPr userDrawn="1"/>
        </p:nvSpPr>
        <p:spPr bwMode="auto">
          <a:xfrm>
            <a:off x="243345" y="6402602"/>
            <a:ext cx="2207247" cy="184666"/>
          </a:xfrm>
          <a:prstGeom prst="rect">
            <a:avLst/>
          </a:prstGeom>
          <a:noFill/>
          <a:ln w="9525">
            <a:noFill/>
            <a:miter lim="800000"/>
            <a:headEnd/>
            <a:tailEnd/>
          </a:ln>
          <a:effectLst/>
        </p:spPr>
        <p:txBody>
          <a:bodyPr wrap="square">
            <a:spAutoFit/>
          </a:bodyPr>
          <a:lstStyle/>
          <a:p>
            <a:r>
              <a:rPr lang="en-US" sz="600" kern="500" dirty="0">
                <a:solidFill>
                  <a:srgbClr val="7D7C7C"/>
                </a:solidFill>
              </a:rPr>
              <a:t>© 2016 Illumina, Inc. All rights reserved.</a:t>
            </a:r>
          </a:p>
        </p:txBody>
      </p:sp>
      <p:sp>
        <p:nvSpPr>
          <p:cNvPr id="9" name="Footer Placeholder 1"/>
          <p:cNvSpPr>
            <a:spLocks noGrp="1"/>
          </p:cNvSpPr>
          <p:nvPr>
            <p:ph type="ftr" sz="quarter" idx="12"/>
          </p:nvPr>
        </p:nvSpPr>
        <p:spPr>
          <a:xfrm>
            <a:off x="237289" y="6029516"/>
            <a:ext cx="3785615" cy="228600"/>
          </a:xfrm>
        </p:spPr>
        <p:txBody>
          <a:bodyPr/>
          <a:lstStyle>
            <a:lvl1pPr algn="l">
              <a:defRPr/>
            </a:lvl1p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extLst mod="1">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3_Research 1 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0"/>
          <p:cNvSpPr>
            <a:spLocks noGrp="1" noChangeArrowheads="1"/>
          </p:cNvSpPr>
          <p:nvPr>
            <p:ph type="ctrTitle" hasCustomPrompt="1"/>
          </p:nvPr>
        </p:nvSpPr>
        <p:spPr>
          <a:xfrm>
            <a:off x="4821757" y="528710"/>
            <a:ext cx="3982517" cy="1190805"/>
          </a:xfrm>
          <a:prstGeom prst="rect">
            <a:avLst/>
          </a:prstGeom>
        </p:spPr>
        <p:txBody>
          <a:bodyPr anchor="b"/>
          <a:lstStyle>
            <a:lvl1pPr algn="l">
              <a:lnSpc>
                <a:spcPct val="90000"/>
              </a:lnSpc>
              <a:defRPr sz="2500" b="1" kern="1200" baseline="0"/>
            </a:lvl1pPr>
          </a:lstStyle>
          <a:p>
            <a:r>
              <a:rPr lang="en-US" dirty="0"/>
              <a:t>Oncology PowerPoint Presentation</a:t>
            </a:r>
          </a:p>
        </p:txBody>
      </p:sp>
      <p:sp>
        <p:nvSpPr>
          <p:cNvPr id="7" name="Text Placeholder 2"/>
          <p:cNvSpPr>
            <a:spLocks noGrp="1"/>
          </p:cNvSpPr>
          <p:nvPr>
            <p:ph type="body" sz="quarter" idx="11" hasCustomPrompt="1"/>
          </p:nvPr>
        </p:nvSpPr>
        <p:spPr>
          <a:xfrm>
            <a:off x="4821757" y="1638468"/>
            <a:ext cx="3982517" cy="557213"/>
          </a:xfrm>
        </p:spPr>
        <p:txBody>
          <a:bodyPr/>
          <a:lstStyle>
            <a:lvl1pPr marL="0" indent="0">
              <a:spcBef>
                <a:spcPts val="0"/>
              </a:spcBef>
              <a:spcAft>
                <a:spcPts val="0"/>
              </a:spcAft>
              <a:buNone/>
              <a:defRPr sz="1400" b="0" baseline="0"/>
            </a:lvl1pPr>
            <a:lvl2pPr marL="342900" indent="0">
              <a:buNone/>
              <a:defRPr sz="1400" b="0"/>
            </a:lvl2pPr>
            <a:lvl3pPr marL="914400" indent="0">
              <a:buNone/>
              <a:defRPr sz="1400" b="0"/>
            </a:lvl3pPr>
            <a:lvl4pPr marL="1371600" indent="0">
              <a:buNone/>
              <a:defRPr sz="1400" b="0"/>
            </a:lvl4pPr>
            <a:lvl5pPr marL="1828800" indent="0">
              <a:buNone/>
              <a:defRPr sz="1400" b="0"/>
            </a:lvl5pPr>
          </a:lstStyle>
          <a:p>
            <a:pPr lvl="0"/>
            <a:r>
              <a:rPr lang="en-US" dirty="0"/>
              <a:t>Presenter Name</a:t>
            </a:r>
          </a:p>
          <a:p>
            <a:pPr lvl="0"/>
            <a:r>
              <a:rPr lang="en-US" dirty="0"/>
              <a:t>Job Title here | MM/DD/YYYY</a:t>
            </a:r>
          </a:p>
        </p:txBody>
      </p:sp>
      <p:pic>
        <p:nvPicPr>
          <p:cNvPr id="5" name="Picture 4"/>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
        <p:nvSpPr>
          <p:cNvPr id="8" name="Text Box 6"/>
          <p:cNvSpPr txBox="1">
            <a:spLocks noChangeArrowheads="1"/>
          </p:cNvSpPr>
          <p:nvPr userDrawn="1"/>
        </p:nvSpPr>
        <p:spPr bwMode="auto">
          <a:xfrm>
            <a:off x="243345" y="6402602"/>
            <a:ext cx="2207247" cy="184666"/>
          </a:xfrm>
          <a:prstGeom prst="rect">
            <a:avLst/>
          </a:prstGeom>
          <a:noFill/>
          <a:ln w="9525">
            <a:noFill/>
            <a:miter lim="800000"/>
            <a:headEnd/>
            <a:tailEnd/>
          </a:ln>
          <a:effectLst/>
        </p:spPr>
        <p:txBody>
          <a:bodyPr wrap="square">
            <a:spAutoFit/>
          </a:bodyPr>
          <a:lstStyle/>
          <a:p>
            <a:r>
              <a:rPr lang="en-US" sz="600" kern="500" dirty="0">
                <a:solidFill>
                  <a:srgbClr val="7D7C7C"/>
                </a:solidFill>
              </a:rPr>
              <a:t>© 2016 Illumina, Inc. All rights reserved.</a:t>
            </a:r>
          </a:p>
        </p:txBody>
      </p:sp>
      <p:sp>
        <p:nvSpPr>
          <p:cNvPr id="9" name="Footer Placeholder 1"/>
          <p:cNvSpPr>
            <a:spLocks noGrp="1"/>
          </p:cNvSpPr>
          <p:nvPr>
            <p:ph type="ftr" sz="quarter" idx="12"/>
          </p:nvPr>
        </p:nvSpPr>
        <p:spPr>
          <a:xfrm>
            <a:off x="237289" y="6029516"/>
            <a:ext cx="3785615" cy="228600"/>
          </a:xfrm>
        </p:spPr>
        <p:txBody>
          <a:bodyPr/>
          <a:lstStyle>
            <a:lvl1pPr algn="l">
              <a:defRPr/>
            </a:lvl1p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extLst mod="1">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ue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a:t>Section Page Sub-head</a:t>
            </a:r>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a:t>Section Page</a:t>
            </a:r>
          </a:p>
        </p:txBody>
      </p:sp>
      <p:sp>
        <p:nvSpPr>
          <p:cNvPr id="2" name="Footer Placeholder 1"/>
          <p:cNvSpPr>
            <a:spLocks noGrp="1"/>
          </p:cNvSpPr>
          <p:nvPr>
            <p:ph type="ftr" sz="quarter" idx="12"/>
          </p:nvPr>
        </p:nvSpPr>
        <p:spPr>
          <a:xfrm>
            <a:off x="2679192" y="6364224"/>
            <a:ext cx="3785615" cy="228600"/>
          </a:xfrm>
          <a:prstGeom prst="rect">
            <a:avLst/>
          </a:prstGeom>
        </p:spPr>
        <p:txBody>
          <a:body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extLst mod="1">
    <p:ext uri="{DCECCB84-F9BA-43D5-87BE-67443E8EF086}">
      <p15:sldGuideLst xmlns:p15="http://schemas.microsoft.com/office/powerpoint/2012/main">
        <p15:guide id="1" orient="horz" pos="3597">
          <p15:clr>
            <a:srgbClr val="FBAE40"/>
          </p15:clr>
        </p15:guide>
        <p15:guide id="2" orient="horz" pos="1385">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een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a:t>Section Page Sub-head</a:t>
            </a:r>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a:t>Section Page</a:t>
            </a:r>
          </a:p>
        </p:txBody>
      </p:sp>
      <p:sp>
        <p:nvSpPr>
          <p:cNvPr id="2" name="Footer Placeholder 1"/>
          <p:cNvSpPr>
            <a:spLocks noGrp="1"/>
          </p:cNvSpPr>
          <p:nvPr>
            <p:ph type="ftr" sz="quarter" idx="12"/>
          </p:nvPr>
        </p:nvSpPr>
        <p:spPr>
          <a:xfrm>
            <a:off x="2679192" y="6364224"/>
            <a:ext cx="3785615" cy="228600"/>
          </a:xfrm>
          <a:prstGeom prst="rect">
            <a:avLst/>
          </a:prstGeom>
        </p:spPr>
        <p:txBody>
          <a:body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ray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a:t>Section Page Sub-head</a:t>
            </a:r>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a:t>Section Page</a:t>
            </a:r>
          </a:p>
        </p:txBody>
      </p:sp>
      <p:sp>
        <p:nvSpPr>
          <p:cNvPr id="2" name="Footer Placeholder 1"/>
          <p:cNvSpPr>
            <a:spLocks noGrp="1"/>
          </p:cNvSpPr>
          <p:nvPr>
            <p:ph type="ftr" sz="quarter" idx="12"/>
          </p:nvPr>
        </p:nvSpPr>
        <p:spPr>
          <a:xfrm>
            <a:off x="2679192" y="6364224"/>
            <a:ext cx="3785615" cy="228600"/>
          </a:xfrm>
          <a:prstGeom prst="rect">
            <a:avLst/>
          </a:prstGeom>
        </p:spPr>
        <p:txBody>
          <a:body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ed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a:t>Section Page Sub-head</a:t>
            </a:r>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a:t>Section Page</a:t>
            </a:r>
          </a:p>
        </p:txBody>
      </p:sp>
      <p:sp>
        <p:nvSpPr>
          <p:cNvPr id="2" name="Footer Placeholder 1"/>
          <p:cNvSpPr>
            <a:spLocks noGrp="1"/>
          </p:cNvSpPr>
          <p:nvPr>
            <p:ph type="ftr" sz="quarter" idx="12"/>
          </p:nvPr>
        </p:nvSpPr>
        <p:spPr>
          <a:xfrm>
            <a:off x="2679192" y="6364224"/>
            <a:ext cx="3785615" cy="228600"/>
          </a:xfrm>
          <a:prstGeom prst="rect">
            <a:avLst/>
          </a:prstGeom>
        </p:spPr>
        <p:txBody>
          <a:body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al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a:t>Section Page Sub-head</a:t>
            </a:r>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a:t>Section Page</a:t>
            </a:r>
          </a:p>
        </p:txBody>
      </p:sp>
      <p:sp>
        <p:nvSpPr>
          <p:cNvPr id="2" name="Footer Placeholder 1"/>
          <p:cNvSpPr>
            <a:spLocks noGrp="1"/>
          </p:cNvSpPr>
          <p:nvPr>
            <p:ph type="ftr" sz="quarter" idx="12"/>
          </p:nvPr>
        </p:nvSpPr>
        <p:spPr>
          <a:xfrm>
            <a:off x="2679192" y="6364224"/>
            <a:ext cx="3785615" cy="228600"/>
          </a:xfrm>
          <a:prstGeom prst="rect">
            <a:avLst/>
          </a:prstGeom>
        </p:spPr>
        <p:txBody>
          <a:body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umpkin 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36310" y="1618228"/>
            <a:ext cx="3982518" cy="309563"/>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spcBef>
                <a:spcPts val="0"/>
              </a:spcBef>
              <a:spcAft>
                <a:spcPts val="0"/>
              </a:spcAft>
              <a:buNone/>
              <a:defRPr lang="en-US" sz="1400" b="0" spc="20" dirty="0">
                <a:solidFill>
                  <a:schemeClr val="tx1"/>
                </a:solidFill>
              </a:defRPr>
            </a:lvl1pPr>
          </a:lstStyle>
          <a:p>
            <a:pPr marL="0" lvl="0" indent="0"/>
            <a:r>
              <a:rPr lang="en-US" dirty="0"/>
              <a:t>Section Page Sub-head</a:t>
            </a:r>
          </a:p>
        </p:txBody>
      </p:sp>
      <p:sp>
        <p:nvSpPr>
          <p:cNvPr id="14" name="Title 13"/>
          <p:cNvSpPr>
            <a:spLocks noGrp="1"/>
          </p:cNvSpPr>
          <p:nvPr>
            <p:ph type="title" hasCustomPrompt="1"/>
          </p:nvPr>
        </p:nvSpPr>
        <p:spPr>
          <a:xfrm>
            <a:off x="236310" y="801548"/>
            <a:ext cx="3982518" cy="908050"/>
          </a:xfrm>
        </p:spPr>
        <p:txBody>
          <a:bodyPr anchor="b"/>
          <a:lstStyle>
            <a:lvl1pPr>
              <a:lnSpc>
                <a:spcPct val="85000"/>
              </a:lnSpc>
              <a:defRPr sz="2600" baseline="0">
                <a:solidFill>
                  <a:schemeClr val="tx1"/>
                </a:solidFill>
              </a:defRPr>
            </a:lvl1pPr>
          </a:lstStyle>
          <a:p>
            <a:r>
              <a:rPr lang="en-US" dirty="0"/>
              <a:t>Section Page</a:t>
            </a:r>
          </a:p>
        </p:txBody>
      </p:sp>
      <p:sp>
        <p:nvSpPr>
          <p:cNvPr id="3" name="Footer Placeholder 2"/>
          <p:cNvSpPr>
            <a:spLocks noGrp="1"/>
          </p:cNvSpPr>
          <p:nvPr>
            <p:ph type="ftr" sz="quarter" idx="12"/>
          </p:nvPr>
        </p:nvSpPr>
        <p:spPr>
          <a:xfrm>
            <a:off x="2679192" y="6364224"/>
            <a:ext cx="3785615" cy="228600"/>
          </a:xfrm>
          <a:prstGeom prst="rect">
            <a:avLst/>
          </a:prstGeom>
        </p:spPr>
        <p:txBody>
          <a:body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025" y="183240"/>
            <a:ext cx="8477250" cy="961274"/>
          </a:xfrm>
        </p:spPr>
        <p:txBody>
          <a:bodyPr/>
          <a:lstStyle>
            <a:lvl1pPr>
              <a:defRPr sz="3000" b="1" i="0" kern="600" baseline="0">
                <a:latin typeface="+mj-lt"/>
              </a:defRPr>
            </a:lvl1pPr>
          </a:lstStyle>
          <a:p>
            <a:r>
              <a:rPr lang="en-US" dirty="0"/>
              <a:t>Slide Header Goes Here</a:t>
            </a:r>
          </a:p>
        </p:txBody>
      </p:sp>
      <p:sp>
        <p:nvSpPr>
          <p:cNvPr id="4" name="Content Placeholder 3"/>
          <p:cNvSpPr>
            <a:spLocks noGrp="1"/>
          </p:cNvSpPr>
          <p:nvPr>
            <p:ph sz="quarter" idx="10"/>
          </p:nvPr>
        </p:nvSpPr>
        <p:spPr>
          <a:xfrm>
            <a:off x="327025" y="1398588"/>
            <a:ext cx="8477250" cy="4541837"/>
          </a:xfrm>
        </p:spPr>
        <p:txBody>
          <a:bodyPr/>
          <a:lstStyle>
            <a:lvl1pPr>
              <a:buClr>
                <a:srgbClr val="F89D21"/>
              </a:buClr>
              <a:defRPr sz="2200" kern="600">
                <a:latin typeface="+mj-lt"/>
              </a:defRPr>
            </a:lvl1pPr>
            <a:lvl2pPr marL="571500" indent="-228600">
              <a:tabLst/>
              <a:defRPr sz="2000" kern="600">
                <a:latin typeface="+mj-lt"/>
              </a:defRPr>
            </a:lvl2pPr>
            <a:lvl3pPr marL="800100" indent="-228600">
              <a:tabLst/>
              <a:defRPr kern="600">
                <a:latin typeface="+mj-lt"/>
              </a:defRPr>
            </a:lvl3pPr>
            <a:lvl4pPr marL="1028700" indent="-228600">
              <a:tabLst/>
              <a:defRPr kern="600">
                <a:latin typeface="+mj-lt"/>
              </a:defRPr>
            </a:lvl4pPr>
            <a:lvl5pPr marL="1257300" indent="-228600">
              <a:tabLst/>
              <a:defRPr kern="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1"/>
          </p:nvPr>
        </p:nvSpPr>
        <p:spPr>
          <a:xfrm>
            <a:off x="2679192" y="6364224"/>
            <a:ext cx="3785615" cy="228600"/>
          </a:xfrm>
          <a:prstGeom prst="rect">
            <a:avLst/>
          </a:prstGeom>
        </p:spPr>
        <p:txBody>
          <a:body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
        <p:nvSpPr>
          <p:cNvPr id="5" name="Text Placeholder 5"/>
          <p:cNvSpPr>
            <a:spLocks noGrp="1"/>
          </p:cNvSpPr>
          <p:nvPr>
            <p:ph type="body" sz="quarter" idx="12" hasCustomPrompt="1"/>
          </p:nvPr>
        </p:nvSpPr>
        <p:spPr>
          <a:xfrm>
            <a:off x="327025" y="5951599"/>
            <a:ext cx="8477250" cy="215444"/>
          </a:xfrm>
        </p:spPr>
        <p:txBody>
          <a:bodyPr anchor="b">
            <a:noAutofit/>
          </a:bodyPr>
          <a:lstStyle>
            <a:lvl1pPr marL="0" indent="0">
              <a:spcBef>
                <a:spcPts val="0"/>
              </a:spcBef>
              <a:spcAft>
                <a:spcPts val="0"/>
              </a:spcAft>
              <a:buNone/>
              <a:defRPr sz="800" b="0"/>
            </a:lvl1pPr>
          </a:lstStyle>
          <a:p>
            <a:pPr lvl="0"/>
            <a:r>
              <a:rPr lang="en-US" dirty="0"/>
              <a:t>Source Notes</a:t>
            </a:r>
          </a:p>
        </p:txBody>
      </p:sp>
    </p:spTree>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6" Type="http://schemas.openxmlformats.org/officeDocument/2006/relationships/image" Target="../media/image2.png"/><Relationship Id="rId17" Type="http://schemas.openxmlformats.org/officeDocument/2006/relationships/image" Target="../media/image3.png"/><Relationship Id="rId18"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35.xml"/><Relationship Id="rId20" Type="http://schemas.openxmlformats.org/officeDocument/2006/relationships/image" Target="../media/image4.png"/><Relationship Id="rId10" Type="http://schemas.openxmlformats.org/officeDocument/2006/relationships/slideLayout" Target="../slideLayouts/slideLayout136.xml"/><Relationship Id="rId11" Type="http://schemas.openxmlformats.org/officeDocument/2006/relationships/slideLayout" Target="../slideLayouts/slideLayout137.xml"/><Relationship Id="rId12" Type="http://schemas.openxmlformats.org/officeDocument/2006/relationships/slideLayout" Target="../slideLayouts/slideLayout138.xml"/><Relationship Id="rId13" Type="http://schemas.openxmlformats.org/officeDocument/2006/relationships/slideLayout" Target="../slideLayouts/slideLayout139.xml"/><Relationship Id="rId14" Type="http://schemas.openxmlformats.org/officeDocument/2006/relationships/slideLayout" Target="../slideLayouts/slideLayout140.xml"/><Relationship Id="rId15" Type="http://schemas.openxmlformats.org/officeDocument/2006/relationships/slideLayout" Target="../slideLayouts/slideLayout141.xml"/><Relationship Id="rId16" Type="http://schemas.openxmlformats.org/officeDocument/2006/relationships/theme" Target="../theme/theme10.xml"/><Relationship Id="rId17" Type="http://schemas.openxmlformats.org/officeDocument/2006/relationships/image" Target="../media/image1.jpeg"/><Relationship Id="rId18" Type="http://schemas.openxmlformats.org/officeDocument/2006/relationships/image" Target="../media/image2.png"/><Relationship Id="rId19" Type="http://schemas.openxmlformats.org/officeDocument/2006/relationships/image" Target="../media/image44.png"/><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50.xml"/><Relationship Id="rId20" Type="http://schemas.openxmlformats.org/officeDocument/2006/relationships/image" Target="../media/image2.png"/><Relationship Id="rId21" Type="http://schemas.openxmlformats.org/officeDocument/2006/relationships/image" Target="../media/image4.png"/><Relationship Id="rId10" Type="http://schemas.openxmlformats.org/officeDocument/2006/relationships/slideLayout" Target="../slideLayouts/slideLayout151.xml"/><Relationship Id="rId11" Type="http://schemas.openxmlformats.org/officeDocument/2006/relationships/slideLayout" Target="../slideLayouts/slideLayout152.xml"/><Relationship Id="rId12" Type="http://schemas.openxmlformats.org/officeDocument/2006/relationships/slideLayout" Target="../slideLayouts/slideLayout153.xml"/><Relationship Id="rId13" Type="http://schemas.openxmlformats.org/officeDocument/2006/relationships/slideLayout" Target="../slideLayouts/slideLayout154.xml"/><Relationship Id="rId14" Type="http://schemas.openxmlformats.org/officeDocument/2006/relationships/slideLayout" Target="../slideLayouts/slideLayout155.xml"/><Relationship Id="rId15" Type="http://schemas.openxmlformats.org/officeDocument/2006/relationships/slideLayout" Target="../slideLayouts/slideLayout156.xml"/><Relationship Id="rId16" Type="http://schemas.openxmlformats.org/officeDocument/2006/relationships/slideLayout" Target="../slideLayouts/slideLayout157.xml"/><Relationship Id="rId17" Type="http://schemas.openxmlformats.org/officeDocument/2006/relationships/slideLayout" Target="../slideLayouts/slideLayout158.xml"/><Relationship Id="rId18" Type="http://schemas.openxmlformats.org/officeDocument/2006/relationships/theme" Target="../theme/theme11.xml"/><Relationship Id="rId19" Type="http://schemas.openxmlformats.org/officeDocument/2006/relationships/image" Target="../media/image47.jpeg"/><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67.xml"/><Relationship Id="rId20" Type="http://schemas.openxmlformats.org/officeDocument/2006/relationships/slideLayout" Target="../slideLayouts/slideLayout178.xml"/><Relationship Id="rId21" Type="http://schemas.openxmlformats.org/officeDocument/2006/relationships/slideLayout" Target="../slideLayouts/slideLayout179.xml"/><Relationship Id="rId22" Type="http://schemas.openxmlformats.org/officeDocument/2006/relationships/slideLayout" Target="../slideLayouts/slideLayout180.xml"/><Relationship Id="rId23" Type="http://schemas.openxmlformats.org/officeDocument/2006/relationships/slideLayout" Target="../slideLayouts/slideLayout181.xml"/><Relationship Id="rId24" Type="http://schemas.openxmlformats.org/officeDocument/2006/relationships/slideLayout" Target="../slideLayouts/slideLayout182.xml"/><Relationship Id="rId25" Type="http://schemas.openxmlformats.org/officeDocument/2006/relationships/theme" Target="../theme/theme12.xml"/><Relationship Id="rId26" Type="http://schemas.openxmlformats.org/officeDocument/2006/relationships/image" Target="../media/image27.png"/><Relationship Id="rId10" Type="http://schemas.openxmlformats.org/officeDocument/2006/relationships/slideLayout" Target="../slideLayouts/slideLayout168.xml"/><Relationship Id="rId11" Type="http://schemas.openxmlformats.org/officeDocument/2006/relationships/slideLayout" Target="../slideLayouts/slideLayout169.xml"/><Relationship Id="rId12" Type="http://schemas.openxmlformats.org/officeDocument/2006/relationships/slideLayout" Target="../slideLayouts/slideLayout170.xml"/><Relationship Id="rId13" Type="http://schemas.openxmlformats.org/officeDocument/2006/relationships/slideLayout" Target="../slideLayouts/slideLayout171.xml"/><Relationship Id="rId14" Type="http://schemas.openxmlformats.org/officeDocument/2006/relationships/slideLayout" Target="../slideLayouts/slideLayout172.xml"/><Relationship Id="rId15" Type="http://schemas.openxmlformats.org/officeDocument/2006/relationships/slideLayout" Target="../slideLayouts/slideLayout173.xml"/><Relationship Id="rId16" Type="http://schemas.openxmlformats.org/officeDocument/2006/relationships/slideLayout" Target="../slideLayouts/slideLayout174.xml"/><Relationship Id="rId17" Type="http://schemas.openxmlformats.org/officeDocument/2006/relationships/slideLayout" Target="../slideLayouts/slideLayout175.xml"/><Relationship Id="rId18" Type="http://schemas.openxmlformats.org/officeDocument/2006/relationships/slideLayout" Target="../slideLayouts/slideLayout176.xml"/><Relationship Id="rId19" Type="http://schemas.openxmlformats.org/officeDocument/2006/relationships/slideLayout" Target="../slideLayouts/slideLayout177.xml"/><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91.xml"/><Relationship Id="rId20" Type="http://schemas.openxmlformats.org/officeDocument/2006/relationships/slideLayout" Target="../slideLayouts/slideLayout202.xml"/><Relationship Id="rId21" Type="http://schemas.openxmlformats.org/officeDocument/2006/relationships/slideLayout" Target="../slideLayouts/slideLayout203.xml"/><Relationship Id="rId22" Type="http://schemas.openxmlformats.org/officeDocument/2006/relationships/slideLayout" Target="../slideLayouts/slideLayout204.xml"/><Relationship Id="rId23" Type="http://schemas.openxmlformats.org/officeDocument/2006/relationships/slideLayout" Target="../slideLayouts/slideLayout205.xml"/><Relationship Id="rId24" Type="http://schemas.openxmlformats.org/officeDocument/2006/relationships/slideLayout" Target="../slideLayouts/slideLayout206.xml"/><Relationship Id="rId25" Type="http://schemas.openxmlformats.org/officeDocument/2006/relationships/slideLayout" Target="../slideLayouts/slideLayout207.xml"/><Relationship Id="rId26" Type="http://schemas.openxmlformats.org/officeDocument/2006/relationships/theme" Target="../theme/theme13.xml"/><Relationship Id="rId27" Type="http://schemas.openxmlformats.org/officeDocument/2006/relationships/image" Target="../media/image27.png"/><Relationship Id="rId10" Type="http://schemas.openxmlformats.org/officeDocument/2006/relationships/slideLayout" Target="../slideLayouts/slideLayout192.xml"/><Relationship Id="rId11" Type="http://schemas.openxmlformats.org/officeDocument/2006/relationships/slideLayout" Target="../slideLayouts/slideLayout193.xml"/><Relationship Id="rId12" Type="http://schemas.openxmlformats.org/officeDocument/2006/relationships/slideLayout" Target="../slideLayouts/slideLayout194.xml"/><Relationship Id="rId13" Type="http://schemas.openxmlformats.org/officeDocument/2006/relationships/slideLayout" Target="../slideLayouts/slideLayout195.xml"/><Relationship Id="rId14" Type="http://schemas.openxmlformats.org/officeDocument/2006/relationships/slideLayout" Target="../slideLayouts/slideLayout196.xml"/><Relationship Id="rId15" Type="http://schemas.openxmlformats.org/officeDocument/2006/relationships/slideLayout" Target="../slideLayouts/slideLayout197.xml"/><Relationship Id="rId16" Type="http://schemas.openxmlformats.org/officeDocument/2006/relationships/slideLayout" Target="../slideLayouts/slideLayout198.xml"/><Relationship Id="rId17" Type="http://schemas.openxmlformats.org/officeDocument/2006/relationships/slideLayout" Target="../slideLayouts/slideLayout199.xml"/><Relationship Id="rId18" Type="http://schemas.openxmlformats.org/officeDocument/2006/relationships/slideLayout" Target="../slideLayouts/slideLayout200.xml"/><Relationship Id="rId19" Type="http://schemas.openxmlformats.org/officeDocument/2006/relationships/slideLayout" Target="../slideLayouts/slideLayout201.xml"/><Relationship Id="rId1" Type="http://schemas.openxmlformats.org/officeDocument/2006/relationships/slideLayout" Target="../slideLayouts/slideLayout183.xml"/><Relationship Id="rId2" Type="http://schemas.openxmlformats.org/officeDocument/2006/relationships/slideLayout" Target="../slideLayouts/slideLayout184.xml"/><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slideLayout" Target="../slideLayouts/slideLayout189.xml"/><Relationship Id="rId8" Type="http://schemas.openxmlformats.org/officeDocument/2006/relationships/slideLayout" Target="../slideLayouts/slideLayout190.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216.xml"/><Relationship Id="rId20" Type="http://schemas.openxmlformats.org/officeDocument/2006/relationships/slideLayout" Target="../slideLayouts/slideLayout227.xml"/><Relationship Id="rId21" Type="http://schemas.openxmlformats.org/officeDocument/2006/relationships/slideLayout" Target="../slideLayouts/slideLayout228.xml"/><Relationship Id="rId22" Type="http://schemas.openxmlformats.org/officeDocument/2006/relationships/slideLayout" Target="../slideLayouts/slideLayout229.xml"/><Relationship Id="rId23" Type="http://schemas.openxmlformats.org/officeDocument/2006/relationships/slideLayout" Target="../slideLayouts/slideLayout230.xml"/><Relationship Id="rId24" Type="http://schemas.openxmlformats.org/officeDocument/2006/relationships/slideLayout" Target="../slideLayouts/slideLayout231.xml"/><Relationship Id="rId25" Type="http://schemas.openxmlformats.org/officeDocument/2006/relationships/slideLayout" Target="../slideLayouts/slideLayout232.xml"/><Relationship Id="rId26" Type="http://schemas.openxmlformats.org/officeDocument/2006/relationships/theme" Target="../theme/theme14.xml"/><Relationship Id="rId27" Type="http://schemas.openxmlformats.org/officeDocument/2006/relationships/image" Target="../media/image27.png"/><Relationship Id="rId10" Type="http://schemas.openxmlformats.org/officeDocument/2006/relationships/slideLayout" Target="../slideLayouts/slideLayout217.xml"/><Relationship Id="rId11" Type="http://schemas.openxmlformats.org/officeDocument/2006/relationships/slideLayout" Target="../slideLayouts/slideLayout218.xml"/><Relationship Id="rId12" Type="http://schemas.openxmlformats.org/officeDocument/2006/relationships/slideLayout" Target="../slideLayouts/slideLayout219.xml"/><Relationship Id="rId13" Type="http://schemas.openxmlformats.org/officeDocument/2006/relationships/slideLayout" Target="../slideLayouts/slideLayout220.xml"/><Relationship Id="rId14" Type="http://schemas.openxmlformats.org/officeDocument/2006/relationships/slideLayout" Target="../slideLayouts/slideLayout221.xml"/><Relationship Id="rId15" Type="http://schemas.openxmlformats.org/officeDocument/2006/relationships/slideLayout" Target="../slideLayouts/slideLayout222.xml"/><Relationship Id="rId16" Type="http://schemas.openxmlformats.org/officeDocument/2006/relationships/slideLayout" Target="../slideLayouts/slideLayout223.xml"/><Relationship Id="rId17" Type="http://schemas.openxmlformats.org/officeDocument/2006/relationships/slideLayout" Target="../slideLayouts/slideLayout224.xml"/><Relationship Id="rId18" Type="http://schemas.openxmlformats.org/officeDocument/2006/relationships/slideLayout" Target="../slideLayouts/slideLayout225.xml"/><Relationship Id="rId19" Type="http://schemas.openxmlformats.org/officeDocument/2006/relationships/slideLayout" Target="../slideLayouts/slideLayout226.xml"/><Relationship Id="rId1" Type="http://schemas.openxmlformats.org/officeDocument/2006/relationships/slideLayout" Target="../slideLayouts/slideLayout208.xml"/><Relationship Id="rId2" Type="http://schemas.openxmlformats.org/officeDocument/2006/relationships/slideLayout" Target="../slideLayouts/slideLayout209.xml"/><Relationship Id="rId3" Type="http://schemas.openxmlformats.org/officeDocument/2006/relationships/slideLayout" Target="../slideLayouts/slideLayout210.xml"/><Relationship Id="rId4" Type="http://schemas.openxmlformats.org/officeDocument/2006/relationships/slideLayout" Target="../slideLayouts/slideLayout211.xml"/><Relationship Id="rId5" Type="http://schemas.openxmlformats.org/officeDocument/2006/relationships/slideLayout" Target="../slideLayouts/slideLayout212.xml"/><Relationship Id="rId6" Type="http://schemas.openxmlformats.org/officeDocument/2006/relationships/slideLayout" Target="../slideLayouts/slideLayout213.xml"/><Relationship Id="rId7" Type="http://schemas.openxmlformats.org/officeDocument/2006/relationships/slideLayout" Target="../slideLayouts/slideLayout214.xml"/><Relationship Id="rId8" Type="http://schemas.openxmlformats.org/officeDocument/2006/relationships/slideLayout" Target="../slideLayouts/slideLayout215.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241.xml"/><Relationship Id="rId20" Type="http://schemas.openxmlformats.org/officeDocument/2006/relationships/slideLayout" Target="../slideLayouts/slideLayout252.xml"/><Relationship Id="rId21" Type="http://schemas.openxmlformats.org/officeDocument/2006/relationships/slideLayout" Target="../slideLayouts/slideLayout253.xml"/><Relationship Id="rId22" Type="http://schemas.openxmlformats.org/officeDocument/2006/relationships/slideLayout" Target="../slideLayouts/slideLayout254.xml"/><Relationship Id="rId23" Type="http://schemas.openxmlformats.org/officeDocument/2006/relationships/slideLayout" Target="../slideLayouts/slideLayout255.xml"/><Relationship Id="rId24" Type="http://schemas.openxmlformats.org/officeDocument/2006/relationships/slideLayout" Target="../slideLayouts/slideLayout256.xml"/><Relationship Id="rId25" Type="http://schemas.openxmlformats.org/officeDocument/2006/relationships/slideLayout" Target="../slideLayouts/slideLayout257.xml"/><Relationship Id="rId26" Type="http://schemas.openxmlformats.org/officeDocument/2006/relationships/theme" Target="../theme/theme15.xml"/><Relationship Id="rId27" Type="http://schemas.openxmlformats.org/officeDocument/2006/relationships/image" Target="../media/image27.png"/><Relationship Id="rId10" Type="http://schemas.openxmlformats.org/officeDocument/2006/relationships/slideLayout" Target="../slideLayouts/slideLayout242.xml"/><Relationship Id="rId11" Type="http://schemas.openxmlformats.org/officeDocument/2006/relationships/slideLayout" Target="../slideLayouts/slideLayout243.xml"/><Relationship Id="rId12" Type="http://schemas.openxmlformats.org/officeDocument/2006/relationships/slideLayout" Target="../slideLayouts/slideLayout244.xml"/><Relationship Id="rId13" Type="http://schemas.openxmlformats.org/officeDocument/2006/relationships/slideLayout" Target="../slideLayouts/slideLayout245.xml"/><Relationship Id="rId14" Type="http://schemas.openxmlformats.org/officeDocument/2006/relationships/slideLayout" Target="../slideLayouts/slideLayout246.xml"/><Relationship Id="rId15" Type="http://schemas.openxmlformats.org/officeDocument/2006/relationships/slideLayout" Target="../slideLayouts/slideLayout247.xml"/><Relationship Id="rId16" Type="http://schemas.openxmlformats.org/officeDocument/2006/relationships/slideLayout" Target="../slideLayouts/slideLayout248.xml"/><Relationship Id="rId17" Type="http://schemas.openxmlformats.org/officeDocument/2006/relationships/slideLayout" Target="../slideLayouts/slideLayout249.xml"/><Relationship Id="rId18" Type="http://schemas.openxmlformats.org/officeDocument/2006/relationships/slideLayout" Target="../slideLayouts/slideLayout250.xml"/><Relationship Id="rId19" Type="http://schemas.openxmlformats.org/officeDocument/2006/relationships/slideLayout" Target="../slideLayouts/slideLayout251.xml"/><Relationship Id="rId1" Type="http://schemas.openxmlformats.org/officeDocument/2006/relationships/slideLayout" Target="../slideLayouts/slideLayout233.xml"/><Relationship Id="rId2" Type="http://schemas.openxmlformats.org/officeDocument/2006/relationships/slideLayout" Target="../slideLayouts/slideLayout234.xml"/><Relationship Id="rId3" Type="http://schemas.openxmlformats.org/officeDocument/2006/relationships/slideLayout" Target="../slideLayouts/slideLayout235.xml"/><Relationship Id="rId4" Type="http://schemas.openxmlformats.org/officeDocument/2006/relationships/slideLayout" Target="../slideLayouts/slideLayout236.xml"/><Relationship Id="rId5" Type="http://schemas.openxmlformats.org/officeDocument/2006/relationships/slideLayout" Target="../slideLayouts/slideLayout237.xml"/><Relationship Id="rId6" Type="http://schemas.openxmlformats.org/officeDocument/2006/relationships/slideLayout" Target="../slideLayouts/slideLayout238.xml"/><Relationship Id="rId7" Type="http://schemas.openxmlformats.org/officeDocument/2006/relationships/slideLayout" Target="../slideLayouts/slideLayout239.xml"/><Relationship Id="rId8" Type="http://schemas.openxmlformats.org/officeDocument/2006/relationships/slideLayout" Target="../slideLayouts/slideLayout240.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66.xml"/><Relationship Id="rId20" Type="http://schemas.openxmlformats.org/officeDocument/2006/relationships/slideLayout" Target="../slideLayouts/slideLayout277.xml"/><Relationship Id="rId21" Type="http://schemas.openxmlformats.org/officeDocument/2006/relationships/slideLayout" Target="../slideLayouts/slideLayout278.xml"/><Relationship Id="rId22" Type="http://schemas.openxmlformats.org/officeDocument/2006/relationships/slideLayout" Target="../slideLayouts/slideLayout279.xml"/><Relationship Id="rId23" Type="http://schemas.openxmlformats.org/officeDocument/2006/relationships/slideLayout" Target="../slideLayouts/slideLayout280.xml"/><Relationship Id="rId24" Type="http://schemas.openxmlformats.org/officeDocument/2006/relationships/slideLayout" Target="../slideLayouts/slideLayout281.xml"/><Relationship Id="rId25" Type="http://schemas.openxmlformats.org/officeDocument/2006/relationships/slideLayout" Target="../slideLayouts/slideLayout282.xml"/><Relationship Id="rId26" Type="http://schemas.openxmlformats.org/officeDocument/2006/relationships/theme" Target="../theme/theme16.xml"/><Relationship Id="rId27" Type="http://schemas.openxmlformats.org/officeDocument/2006/relationships/image" Target="../media/image27.png"/><Relationship Id="rId10" Type="http://schemas.openxmlformats.org/officeDocument/2006/relationships/slideLayout" Target="../slideLayouts/slideLayout267.xml"/><Relationship Id="rId11" Type="http://schemas.openxmlformats.org/officeDocument/2006/relationships/slideLayout" Target="../slideLayouts/slideLayout268.xml"/><Relationship Id="rId12" Type="http://schemas.openxmlformats.org/officeDocument/2006/relationships/slideLayout" Target="../slideLayouts/slideLayout269.xml"/><Relationship Id="rId13" Type="http://schemas.openxmlformats.org/officeDocument/2006/relationships/slideLayout" Target="../slideLayouts/slideLayout270.xml"/><Relationship Id="rId14" Type="http://schemas.openxmlformats.org/officeDocument/2006/relationships/slideLayout" Target="../slideLayouts/slideLayout271.xml"/><Relationship Id="rId15" Type="http://schemas.openxmlformats.org/officeDocument/2006/relationships/slideLayout" Target="../slideLayouts/slideLayout272.xml"/><Relationship Id="rId16" Type="http://schemas.openxmlformats.org/officeDocument/2006/relationships/slideLayout" Target="../slideLayouts/slideLayout273.xml"/><Relationship Id="rId17" Type="http://schemas.openxmlformats.org/officeDocument/2006/relationships/slideLayout" Target="../slideLayouts/slideLayout274.xml"/><Relationship Id="rId18" Type="http://schemas.openxmlformats.org/officeDocument/2006/relationships/slideLayout" Target="../slideLayouts/slideLayout275.xml"/><Relationship Id="rId19" Type="http://schemas.openxmlformats.org/officeDocument/2006/relationships/slideLayout" Target="../slideLayouts/slideLayout276.xml"/><Relationship Id="rId1" Type="http://schemas.openxmlformats.org/officeDocument/2006/relationships/slideLayout" Target="../slideLayouts/slideLayout258.xml"/><Relationship Id="rId2" Type="http://schemas.openxmlformats.org/officeDocument/2006/relationships/slideLayout" Target="../slideLayouts/slideLayout259.xml"/><Relationship Id="rId3" Type="http://schemas.openxmlformats.org/officeDocument/2006/relationships/slideLayout" Target="../slideLayouts/slideLayout260.xml"/><Relationship Id="rId4" Type="http://schemas.openxmlformats.org/officeDocument/2006/relationships/slideLayout" Target="../slideLayouts/slideLayout261.xml"/><Relationship Id="rId5" Type="http://schemas.openxmlformats.org/officeDocument/2006/relationships/slideLayout" Target="../slideLayouts/slideLayout262.xml"/><Relationship Id="rId6" Type="http://schemas.openxmlformats.org/officeDocument/2006/relationships/slideLayout" Target="../slideLayouts/slideLayout263.xml"/><Relationship Id="rId7" Type="http://schemas.openxmlformats.org/officeDocument/2006/relationships/slideLayout" Target="../slideLayouts/slideLayout264.xml"/><Relationship Id="rId8" Type="http://schemas.openxmlformats.org/officeDocument/2006/relationships/slideLayout" Target="../slideLayouts/slideLayout265.xml"/></Relationships>
</file>

<file path=ppt/slideMasters/_rels/slideMaster17.xml.rels><?xml version="1.0" encoding="UTF-8" standalone="yes"?>
<Relationships xmlns="http://schemas.openxmlformats.org/package/2006/relationships"><Relationship Id="rId9" Type="http://schemas.openxmlformats.org/officeDocument/2006/relationships/slideLayout" Target="../slideLayouts/slideLayout291.xml"/><Relationship Id="rId20" Type="http://schemas.openxmlformats.org/officeDocument/2006/relationships/image" Target="../media/image4.png"/><Relationship Id="rId10" Type="http://schemas.openxmlformats.org/officeDocument/2006/relationships/slideLayout" Target="../slideLayouts/slideLayout292.xml"/><Relationship Id="rId11" Type="http://schemas.openxmlformats.org/officeDocument/2006/relationships/slideLayout" Target="../slideLayouts/slideLayout293.xml"/><Relationship Id="rId12" Type="http://schemas.openxmlformats.org/officeDocument/2006/relationships/slideLayout" Target="../slideLayouts/slideLayout294.xml"/><Relationship Id="rId13" Type="http://schemas.openxmlformats.org/officeDocument/2006/relationships/slideLayout" Target="../slideLayouts/slideLayout295.xml"/><Relationship Id="rId14" Type="http://schemas.openxmlformats.org/officeDocument/2006/relationships/slideLayout" Target="../slideLayouts/slideLayout296.xml"/><Relationship Id="rId15" Type="http://schemas.openxmlformats.org/officeDocument/2006/relationships/slideLayout" Target="../slideLayouts/slideLayout297.xml"/><Relationship Id="rId16" Type="http://schemas.openxmlformats.org/officeDocument/2006/relationships/theme" Target="../theme/theme17.xml"/><Relationship Id="rId17" Type="http://schemas.openxmlformats.org/officeDocument/2006/relationships/image" Target="../media/image1.jpeg"/><Relationship Id="rId18" Type="http://schemas.openxmlformats.org/officeDocument/2006/relationships/image" Target="../media/image2.png"/><Relationship Id="rId19" Type="http://schemas.openxmlformats.org/officeDocument/2006/relationships/image" Target="../media/image44.png"/><Relationship Id="rId1" Type="http://schemas.openxmlformats.org/officeDocument/2006/relationships/slideLayout" Target="../slideLayouts/slideLayout283.xml"/><Relationship Id="rId2" Type="http://schemas.openxmlformats.org/officeDocument/2006/relationships/slideLayout" Target="../slideLayouts/slideLayout284.xml"/><Relationship Id="rId3" Type="http://schemas.openxmlformats.org/officeDocument/2006/relationships/slideLayout" Target="../slideLayouts/slideLayout285.xml"/><Relationship Id="rId4" Type="http://schemas.openxmlformats.org/officeDocument/2006/relationships/slideLayout" Target="../slideLayouts/slideLayout286.xml"/><Relationship Id="rId5" Type="http://schemas.openxmlformats.org/officeDocument/2006/relationships/slideLayout" Target="../slideLayouts/slideLayout287.xml"/><Relationship Id="rId6" Type="http://schemas.openxmlformats.org/officeDocument/2006/relationships/slideLayout" Target="../slideLayouts/slideLayout288.xml"/><Relationship Id="rId7" Type="http://schemas.openxmlformats.org/officeDocument/2006/relationships/slideLayout" Target="../slideLayouts/slideLayout289.xml"/><Relationship Id="rId8" Type="http://schemas.openxmlformats.org/officeDocument/2006/relationships/slideLayout" Target="../slideLayouts/slideLayout290.xml"/></Relationships>
</file>

<file path=ppt/slideMasters/_rels/slideMaster18.xml.rels><?xml version="1.0" encoding="UTF-8" standalone="yes"?>
<Relationships xmlns="http://schemas.openxmlformats.org/package/2006/relationships"><Relationship Id="rId9" Type="http://schemas.openxmlformats.org/officeDocument/2006/relationships/slideLayout" Target="../slideLayouts/slideLayout306.xml"/><Relationship Id="rId20" Type="http://schemas.openxmlformats.org/officeDocument/2006/relationships/image" Target="../media/image47.jpeg"/><Relationship Id="rId21" Type="http://schemas.openxmlformats.org/officeDocument/2006/relationships/image" Target="../media/image2.png"/><Relationship Id="rId22" Type="http://schemas.openxmlformats.org/officeDocument/2006/relationships/image" Target="../media/image4.png"/><Relationship Id="rId10" Type="http://schemas.openxmlformats.org/officeDocument/2006/relationships/slideLayout" Target="../slideLayouts/slideLayout307.xml"/><Relationship Id="rId11" Type="http://schemas.openxmlformats.org/officeDocument/2006/relationships/slideLayout" Target="../slideLayouts/slideLayout308.xml"/><Relationship Id="rId12" Type="http://schemas.openxmlformats.org/officeDocument/2006/relationships/slideLayout" Target="../slideLayouts/slideLayout309.xml"/><Relationship Id="rId13" Type="http://schemas.openxmlformats.org/officeDocument/2006/relationships/slideLayout" Target="../slideLayouts/slideLayout310.xml"/><Relationship Id="rId14" Type="http://schemas.openxmlformats.org/officeDocument/2006/relationships/slideLayout" Target="../slideLayouts/slideLayout311.xml"/><Relationship Id="rId15" Type="http://schemas.openxmlformats.org/officeDocument/2006/relationships/slideLayout" Target="../slideLayouts/slideLayout312.xml"/><Relationship Id="rId16" Type="http://schemas.openxmlformats.org/officeDocument/2006/relationships/slideLayout" Target="../slideLayouts/slideLayout313.xml"/><Relationship Id="rId17" Type="http://schemas.openxmlformats.org/officeDocument/2006/relationships/slideLayout" Target="../slideLayouts/slideLayout314.xml"/><Relationship Id="rId18" Type="http://schemas.openxmlformats.org/officeDocument/2006/relationships/slideLayout" Target="../slideLayouts/slideLayout315.xml"/><Relationship Id="rId19" Type="http://schemas.openxmlformats.org/officeDocument/2006/relationships/theme" Target="../theme/theme18.xml"/><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s>
</file>

<file path=ppt/slideMasters/_rels/slideMaster19.xml.rels><?xml version="1.0" encoding="UTF-8" standalone="yes"?>
<Relationships xmlns="http://schemas.openxmlformats.org/package/2006/relationships"><Relationship Id="rId9" Type="http://schemas.openxmlformats.org/officeDocument/2006/relationships/slideLayout" Target="../slideLayouts/slideLayout324.xml"/><Relationship Id="rId20" Type="http://schemas.openxmlformats.org/officeDocument/2006/relationships/slideLayout" Target="../slideLayouts/slideLayout335.xml"/><Relationship Id="rId21" Type="http://schemas.openxmlformats.org/officeDocument/2006/relationships/slideLayout" Target="../slideLayouts/slideLayout336.xml"/><Relationship Id="rId22" Type="http://schemas.openxmlformats.org/officeDocument/2006/relationships/slideLayout" Target="../slideLayouts/slideLayout337.xml"/><Relationship Id="rId23" Type="http://schemas.openxmlformats.org/officeDocument/2006/relationships/slideLayout" Target="../slideLayouts/slideLayout338.xml"/><Relationship Id="rId24" Type="http://schemas.openxmlformats.org/officeDocument/2006/relationships/slideLayout" Target="../slideLayouts/slideLayout339.xml"/><Relationship Id="rId25" Type="http://schemas.openxmlformats.org/officeDocument/2006/relationships/theme" Target="../theme/theme19.xml"/><Relationship Id="rId26" Type="http://schemas.openxmlformats.org/officeDocument/2006/relationships/image" Target="../media/image27.png"/><Relationship Id="rId10" Type="http://schemas.openxmlformats.org/officeDocument/2006/relationships/slideLayout" Target="../slideLayouts/slideLayout325.xml"/><Relationship Id="rId11" Type="http://schemas.openxmlformats.org/officeDocument/2006/relationships/slideLayout" Target="../slideLayouts/slideLayout326.xml"/><Relationship Id="rId12" Type="http://schemas.openxmlformats.org/officeDocument/2006/relationships/slideLayout" Target="../slideLayouts/slideLayout327.xml"/><Relationship Id="rId13" Type="http://schemas.openxmlformats.org/officeDocument/2006/relationships/slideLayout" Target="../slideLayouts/slideLayout328.xml"/><Relationship Id="rId14" Type="http://schemas.openxmlformats.org/officeDocument/2006/relationships/slideLayout" Target="../slideLayouts/slideLayout329.xml"/><Relationship Id="rId15" Type="http://schemas.openxmlformats.org/officeDocument/2006/relationships/slideLayout" Target="../slideLayouts/slideLayout330.xml"/><Relationship Id="rId16" Type="http://schemas.openxmlformats.org/officeDocument/2006/relationships/slideLayout" Target="../slideLayouts/slideLayout331.xml"/><Relationship Id="rId17" Type="http://schemas.openxmlformats.org/officeDocument/2006/relationships/slideLayout" Target="../slideLayouts/slideLayout332.xml"/><Relationship Id="rId18" Type="http://schemas.openxmlformats.org/officeDocument/2006/relationships/slideLayout" Target="../slideLayouts/slideLayout333.xml"/><Relationship Id="rId19" Type="http://schemas.openxmlformats.org/officeDocument/2006/relationships/slideLayout" Target="../slideLayouts/slideLayout334.xml"/><Relationship Id="rId1" Type="http://schemas.openxmlformats.org/officeDocument/2006/relationships/slideLayout" Target="../slideLayouts/slideLayout316.xml"/><Relationship Id="rId2" Type="http://schemas.openxmlformats.org/officeDocument/2006/relationships/slideLayout" Target="../slideLayouts/slideLayout317.xml"/><Relationship Id="rId3" Type="http://schemas.openxmlformats.org/officeDocument/2006/relationships/slideLayout" Target="../slideLayouts/slideLayout318.xml"/><Relationship Id="rId4" Type="http://schemas.openxmlformats.org/officeDocument/2006/relationships/slideLayout" Target="../slideLayouts/slideLayout319.xml"/><Relationship Id="rId5" Type="http://schemas.openxmlformats.org/officeDocument/2006/relationships/slideLayout" Target="../slideLayouts/slideLayout320.xml"/><Relationship Id="rId6" Type="http://schemas.openxmlformats.org/officeDocument/2006/relationships/slideLayout" Target="../slideLayouts/slideLayout321.xml"/><Relationship Id="rId7" Type="http://schemas.openxmlformats.org/officeDocument/2006/relationships/slideLayout" Target="../slideLayouts/slideLayout322.xml"/><Relationship Id="rId8" Type="http://schemas.openxmlformats.org/officeDocument/2006/relationships/slideLayout" Target="../slideLayouts/slideLayout323.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1.jpeg"/><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20" Type="http://schemas.openxmlformats.org/officeDocument/2006/relationships/slideLayout" Target="../slideLayouts/slideLayout43.xml"/><Relationship Id="rId21" Type="http://schemas.openxmlformats.org/officeDocument/2006/relationships/slideLayout" Target="../slideLayouts/slideLayout44.xml"/><Relationship Id="rId22" Type="http://schemas.openxmlformats.org/officeDocument/2006/relationships/slideLayout" Target="../slideLayouts/slideLayout45.xml"/><Relationship Id="rId23" Type="http://schemas.openxmlformats.org/officeDocument/2006/relationships/theme" Target="../theme/theme3.xml"/><Relationship Id="rId24" Type="http://schemas.openxmlformats.org/officeDocument/2006/relationships/image" Target="../media/image11.jpeg"/><Relationship Id="rId25" Type="http://schemas.openxmlformats.org/officeDocument/2006/relationships/image" Target="../media/image1.jpeg"/><Relationship Id="rId26" Type="http://schemas.openxmlformats.org/officeDocument/2006/relationships/image" Target="../media/image2.png"/><Relationship Id="rId27" Type="http://schemas.openxmlformats.org/officeDocument/2006/relationships/image" Target="../media/image12.jpg"/><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slideLayout" Target="../slideLayouts/slideLayout37.xml"/><Relationship Id="rId15" Type="http://schemas.openxmlformats.org/officeDocument/2006/relationships/slideLayout" Target="../slideLayouts/slideLayout38.xml"/><Relationship Id="rId16" Type="http://schemas.openxmlformats.org/officeDocument/2006/relationships/slideLayout" Target="../slideLayouts/slideLayout39.xml"/><Relationship Id="rId17" Type="http://schemas.openxmlformats.org/officeDocument/2006/relationships/slideLayout" Target="../slideLayouts/slideLayout40.xml"/><Relationship Id="rId18" Type="http://schemas.openxmlformats.org/officeDocument/2006/relationships/slideLayout" Target="../slideLayouts/slideLayout41.xml"/><Relationship Id="rId19" Type="http://schemas.openxmlformats.org/officeDocument/2006/relationships/slideLayout" Target="../slideLayouts/slideLayout42.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theme" Target="../theme/theme4.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4.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theme" Target="../theme/theme5.xml"/><Relationship Id="rId15" Type="http://schemas.openxmlformats.org/officeDocument/2006/relationships/image" Target="../media/image1.jpeg"/><Relationship Id="rId16" Type="http://schemas.openxmlformats.org/officeDocument/2006/relationships/image" Target="../media/image2.png"/><Relationship Id="rId17" Type="http://schemas.openxmlformats.org/officeDocument/2006/relationships/image" Target="../media/image4.png"/><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theme" Target="../theme/theme6.xml"/><Relationship Id="rId15" Type="http://schemas.openxmlformats.org/officeDocument/2006/relationships/image" Target="../media/image1.jpeg"/><Relationship Id="rId16" Type="http://schemas.openxmlformats.org/officeDocument/2006/relationships/image" Target="../media/image2.png"/><Relationship Id="rId17" Type="http://schemas.openxmlformats.org/officeDocument/2006/relationships/image" Target="../media/image4.pn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92.xml"/><Relationship Id="rId20" Type="http://schemas.openxmlformats.org/officeDocument/2006/relationships/slideLayout" Target="../slideLayouts/slideLayout103.xml"/><Relationship Id="rId21" Type="http://schemas.openxmlformats.org/officeDocument/2006/relationships/slideLayout" Target="../slideLayouts/slideLayout104.xml"/><Relationship Id="rId22" Type="http://schemas.openxmlformats.org/officeDocument/2006/relationships/slideLayout" Target="../slideLayouts/slideLayout105.xml"/><Relationship Id="rId23" Type="http://schemas.openxmlformats.org/officeDocument/2006/relationships/slideLayout" Target="../slideLayouts/slideLayout106.xml"/><Relationship Id="rId24" Type="http://schemas.openxmlformats.org/officeDocument/2006/relationships/slideLayout" Target="../slideLayouts/slideLayout107.xml"/><Relationship Id="rId25" Type="http://schemas.openxmlformats.org/officeDocument/2006/relationships/theme" Target="../theme/theme7.xml"/><Relationship Id="rId26" Type="http://schemas.openxmlformats.org/officeDocument/2006/relationships/image" Target="../media/image27.png"/><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slideLayout" Target="../slideLayouts/slideLayout97.xml"/><Relationship Id="rId15" Type="http://schemas.openxmlformats.org/officeDocument/2006/relationships/slideLayout" Target="../slideLayouts/slideLayout98.xml"/><Relationship Id="rId16" Type="http://schemas.openxmlformats.org/officeDocument/2006/relationships/slideLayout" Target="../slideLayouts/slideLayout99.xml"/><Relationship Id="rId17" Type="http://schemas.openxmlformats.org/officeDocument/2006/relationships/slideLayout" Target="../slideLayouts/slideLayout100.xml"/><Relationship Id="rId18" Type="http://schemas.openxmlformats.org/officeDocument/2006/relationships/slideLayout" Target="../slideLayouts/slideLayout101.xml"/><Relationship Id="rId19" Type="http://schemas.openxmlformats.org/officeDocument/2006/relationships/slideLayout" Target="../slideLayouts/slideLayout102.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16.xml"/><Relationship Id="rId20" Type="http://schemas.openxmlformats.org/officeDocument/2006/relationships/image" Target="../media/image4.png"/><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Relationship Id="rId14" Type="http://schemas.openxmlformats.org/officeDocument/2006/relationships/slideLayout" Target="../slideLayouts/slideLayout121.xml"/><Relationship Id="rId15" Type="http://schemas.openxmlformats.org/officeDocument/2006/relationships/slideLayout" Target="../slideLayouts/slideLayout122.xml"/><Relationship Id="rId16" Type="http://schemas.openxmlformats.org/officeDocument/2006/relationships/theme" Target="../theme/theme8.xml"/><Relationship Id="rId17" Type="http://schemas.openxmlformats.org/officeDocument/2006/relationships/image" Target="../media/image1.jpeg"/><Relationship Id="rId18" Type="http://schemas.openxmlformats.org/officeDocument/2006/relationships/image" Target="../media/image2.png"/><Relationship Id="rId19" Type="http://schemas.openxmlformats.org/officeDocument/2006/relationships/image" Target="../media/image44.png"/><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theme" Target="../theme/theme9.xml"/><Relationship Id="rId6" Type="http://schemas.openxmlformats.org/officeDocument/2006/relationships/image" Target="../media/image27.png"/><Relationship Id="rId1" Type="http://schemas.openxmlformats.org/officeDocument/2006/relationships/slideLayout" Target="../slideLayouts/slideLayout123.xml"/><Relationship Id="rId2"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kgrd-shadow-line-long30.jpg"/>
          <p:cNvPicPr>
            <a:picLocks noChangeAspect="1"/>
          </p:cNvPicPr>
          <p:nvPr/>
        </p:nvPicPr>
        <p:blipFill rotWithShape="1">
          <a:blip r:embed="rId15"/>
          <a:srcRect t="4074"/>
          <a:stretch/>
        </p:blipFill>
        <p:spPr>
          <a:xfrm>
            <a:off x="0" y="3568700"/>
            <a:ext cx="9144000" cy="3289300"/>
          </a:xfrm>
          <a:prstGeom prst="rect">
            <a:avLst/>
          </a:prstGeom>
        </p:spPr>
      </p:pic>
      <p:sp>
        <p:nvSpPr>
          <p:cNvPr id="1026"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sp>
        <p:nvSpPr>
          <p:cNvPr id="1027" name="Rectangle 3"/>
          <p:cNvSpPr>
            <a:spLocks noGrp="1" noChangeArrowheads="1"/>
          </p:cNvSpPr>
          <p:nvPr>
            <p:ph type="body" idx="1"/>
          </p:nvPr>
        </p:nvSpPr>
        <p:spPr bwMode="auto">
          <a:xfrm>
            <a:off x="210312" y="1363037"/>
            <a:ext cx="8595360" cy="4617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8" name="Picture 8" descr="ILLUMINA_LOGO_RGB_new"/>
          <p:cNvPicPr>
            <a:picLocks noChangeAspect="1" noChangeArrowheads="1"/>
          </p:cNvPicPr>
          <p:nvPr/>
        </p:nvPicPr>
        <p:blipFill>
          <a:blip r:embed="rId16" cstate="print"/>
          <a:srcRect/>
          <a:stretch>
            <a:fillRect/>
          </a:stretch>
        </p:blipFill>
        <p:spPr bwMode="auto">
          <a:xfrm>
            <a:off x="7854950" y="6550025"/>
            <a:ext cx="914400" cy="207282"/>
          </a:xfrm>
          <a:prstGeom prst="rect">
            <a:avLst/>
          </a:prstGeom>
          <a:noFill/>
          <a:ln w="9525">
            <a:noFill/>
            <a:miter lim="800000"/>
            <a:headEnd/>
            <a:tailEnd/>
          </a:ln>
        </p:spPr>
      </p:pic>
      <p:sp>
        <p:nvSpPr>
          <p:cNvPr id="9" name="Text Box 3"/>
          <p:cNvSpPr txBox="1">
            <a:spLocks noChangeArrowheads="1"/>
          </p:cNvSpPr>
          <p:nvPr/>
        </p:nvSpPr>
        <p:spPr bwMode="auto">
          <a:xfrm>
            <a:off x="0" y="6557187"/>
            <a:ext cx="9144000" cy="2154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800" dirty="0" smtClean="0">
                <a:cs typeface="Arial" charset="0"/>
              </a:rPr>
              <a:t> </a:t>
            </a:r>
            <a:r>
              <a:rPr lang="en-US" sz="800" dirty="0" smtClean="0">
                <a:solidFill>
                  <a:srgbClr val="616161"/>
                </a:solidFill>
                <a:cs typeface="Arial" charset="0"/>
              </a:rPr>
              <a:t> </a:t>
            </a:r>
          </a:p>
        </p:txBody>
      </p:sp>
      <p:sp>
        <p:nvSpPr>
          <p:cNvPr id="10" name="Text Box 4"/>
          <p:cNvSpPr txBox="1">
            <a:spLocks noChangeArrowheads="1"/>
          </p:cNvSpPr>
          <p:nvPr/>
        </p:nvSpPr>
        <p:spPr bwMode="auto">
          <a:xfrm>
            <a:off x="574675" y="6547909"/>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a:pPr>
                <a:defRPr/>
              </a:pPr>
              <a:t>‹#›</a:t>
            </a:fld>
            <a:endParaRPr lang="en-US" sz="1000" dirty="0"/>
          </a:p>
        </p:txBody>
      </p:sp>
      <p:pic>
        <p:nvPicPr>
          <p:cNvPr id="11" name="Picture 2" descr="\\ussd-file\depts\Commercial\Marketing\Marketing_Services\Graphics_Team\GraphicsStore\PowerPoint\^PPT templates\2013\support\Background_Images\Cancer.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7900" y="6504302"/>
            <a:ext cx="273258" cy="3917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58238899"/>
      </p:ext>
    </p:extLst>
  </p:cSld>
  <p:clrMap bg1="lt1" tx1="dk1" bg2="lt2" tx2="dk2" accent1="accent1" accent2="accent2" accent3="accent3" accent4="accent4" accent5="accent5" accent6="accent6" hlink="hlink" folHlink="folHlink"/>
  <p:sldLayoutIdLst>
    <p:sldLayoutId id="2147483786" r:id="rId1"/>
    <p:sldLayoutId id="2147483778" r:id="rId2"/>
    <p:sldLayoutId id="2147483780" r:id="rId3"/>
    <p:sldLayoutId id="2147483781" r:id="rId4"/>
    <p:sldLayoutId id="2147483779" r:id="rId5"/>
    <p:sldLayoutId id="2147483787" r:id="rId6"/>
    <p:sldLayoutId id="2147483797" r:id="rId7"/>
    <p:sldLayoutId id="2147483807" r:id="rId8"/>
    <p:sldLayoutId id="2147483936" r:id="rId9"/>
    <p:sldLayoutId id="2147483940" r:id="rId10"/>
    <p:sldLayoutId id="2147483943" r:id="rId11"/>
    <p:sldLayoutId id="2147483944" r:id="rId12"/>
    <p:sldLayoutId id="2147483946" r:id="rId13"/>
  </p:sldLayoutIdLst>
  <p:transition spd="med">
    <p:wipe dir="r"/>
  </p:transition>
  <p:timing>
    <p:tnLst>
      <p:par>
        <p:cTn id="1" dur="indefinite" restart="never" nodeType="tmRoot"/>
      </p:par>
    </p:tnLst>
  </p:timing>
  <p:txStyles>
    <p:titleStyle>
      <a:lvl1pPr algn="l" rtl="0" eaLnBrk="1" fontAlgn="base" hangingPunct="1">
        <a:spcBef>
          <a:spcPct val="0"/>
        </a:spcBef>
        <a:spcAft>
          <a:spcPct val="0"/>
        </a:spcAft>
        <a:defRPr sz="2800" b="1">
          <a:solidFill>
            <a:schemeClr val="tx1"/>
          </a:solidFill>
          <a:latin typeface="Arial"/>
          <a:ea typeface="+mj-ea"/>
          <a:cs typeface="Arial"/>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34950" indent="-234950" algn="l" rtl="0" eaLnBrk="1" fontAlgn="base" hangingPunct="1">
        <a:spcBef>
          <a:spcPct val="50000"/>
        </a:spcBef>
        <a:spcAft>
          <a:spcPct val="0"/>
        </a:spcAft>
        <a:buClr>
          <a:srgbClr val="F89D21"/>
        </a:buClr>
        <a:buSzPct val="60000"/>
        <a:buBlip>
          <a:blip r:embed="rId18"/>
        </a:buBlip>
        <a:defRPr sz="2000">
          <a:solidFill>
            <a:schemeClr val="tx1"/>
          </a:solidFill>
          <a:latin typeface="Arial"/>
          <a:ea typeface="+mn-ea"/>
          <a:cs typeface="Arial"/>
        </a:defRPr>
      </a:lvl1pPr>
      <a:lvl2pPr marL="692150" indent="-234950" algn="l" rtl="0" eaLnBrk="1" fontAlgn="base" hangingPunct="1">
        <a:spcBef>
          <a:spcPct val="20000"/>
        </a:spcBef>
        <a:spcAft>
          <a:spcPct val="0"/>
        </a:spcAft>
        <a:buClr>
          <a:schemeClr val="tx1"/>
        </a:buClr>
        <a:buFont typeface="Arial" charset="0"/>
        <a:buChar char="–"/>
        <a:defRPr sz="1800">
          <a:solidFill>
            <a:schemeClr val="tx1"/>
          </a:solidFill>
          <a:latin typeface="Arial"/>
          <a:cs typeface="Arial"/>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600">
          <a:solidFill>
            <a:schemeClr val="tx1"/>
          </a:solidFill>
          <a:latin typeface="Arial"/>
          <a:cs typeface="Arial"/>
        </a:defRPr>
      </a:lvl3pPr>
      <a:lvl4pPr marL="1606550" indent="-234950" algn="l" rtl="0" eaLnBrk="1" fontAlgn="base" hangingPunct="1">
        <a:spcBef>
          <a:spcPct val="20000"/>
        </a:spcBef>
        <a:spcAft>
          <a:spcPct val="0"/>
        </a:spcAft>
        <a:buClr>
          <a:schemeClr val="tx1"/>
        </a:buClr>
        <a:buSzPct val="80000"/>
        <a:buFont typeface="Arial" charset="0"/>
        <a:buChar char="–"/>
        <a:defRPr sz="1600">
          <a:solidFill>
            <a:schemeClr val="tx1"/>
          </a:solidFill>
          <a:latin typeface="Arial"/>
          <a:cs typeface="Arial"/>
        </a:defRPr>
      </a:lvl4pPr>
      <a:lvl5pPr marL="2063750" indent="-234950" algn="l" rtl="0" eaLnBrk="1" fontAlgn="base" hangingPunct="1">
        <a:spcBef>
          <a:spcPct val="20000"/>
        </a:spcBef>
        <a:spcAft>
          <a:spcPct val="0"/>
        </a:spcAft>
        <a:buClr>
          <a:srgbClr val="535353"/>
        </a:buClr>
        <a:buFont typeface="Arial" charset="0"/>
        <a:buChar char="-"/>
        <a:defRPr sz="1600">
          <a:solidFill>
            <a:schemeClr val="tx1"/>
          </a:solidFill>
          <a:latin typeface="Arial"/>
          <a:cs typeface="Arial"/>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kgrd-shadow-line-long30.jpg"/>
          <p:cNvPicPr>
            <a:picLocks noChangeAspect="1"/>
          </p:cNvPicPr>
          <p:nvPr/>
        </p:nvPicPr>
        <p:blipFill rotWithShape="1">
          <a:blip r:embed="rId17"/>
          <a:srcRect t="4074"/>
          <a:stretch/>
        </p:blipFill>
        <p:spPr>
          <a:xfrm>
            <a:off x="0" y="3568700"/>
            <a:ext cx="9144000" cy="3289300"/>
          </a:xfrm>
          <a:prstGeom prst="rect">
            <a:avLst/>
          </a:prstGeom>
        </p:spPr>
      </p:pic>
      <p:sp>
        <p:nvSpPr>
          <p:cNvPr id="1026"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title style</a:t>
            </a:r>
            <a:endParaRPr lang="en-US" dirty="0" smtClean="0"/>
          </a:p>
        </p:txBody>
      </p:sp>
      <p:sp>
        <p:nvSpPr>
          <p:cNvPr id="1027" name="Rectangle 3"/>
          <p:cNvSpPr>
            <a:spLocks noGrp="1" noChangeArrowheads="1"/>
          </p:cNvSpPr>
          <p:nvPr>
            <p:ph type="body" idx="1"/>
          </p:nvPr>
        </p:nvSpPr>
        <p:spPr bwMode="auto">
          <a:xfrm>
            <a:off x="210312" y="1435608"/>
            <a:ext cx="8595360" cy="4882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smtClean="0"/>
          </a:p>
        </p:txBody>
      </p:sp>
      <p:pic>
        <p:nvPicPr>
          <p:cNvPr id="18" name="Picture 8" descr="ILLUMINA_LOGO_RGB_new"/>
          <p:cNvPicPr>
            <a:picLocks noChangeAspect="1" noChangeArrowheads="1"/>
          </p:cNvPicPr>
          <p:nvPr/>
        </p:nvPicPr>
        <p:blipFill>
          <a:blip r:embed="rId18" cstate="print"/>
          <a:srcRect/>
          <a:stretch>
            <a:fillRect/>
          </a:stretch>
        </p:blipFill>
        <p:spPr bwMode="auto">
          <a:xfrm>
            <a:off x="7854950" y="6550025"/>
            <a:ext cx="914400" cy="207282"/>
          </a:xfrm>
          <a:prstGeom prst="rect">
            <a:avLst/>
          </a:prstGeom>
          <a:noFill/>
          <a:ln w="9525">
            <a:noFill/>
            <a:miter lim="800000"/>
            <a:headEnd/>
            <a:tailEnd/>
          </a:ln>
        </p:spPr>
      </p:pic>
      <p:sp>
        <p:nvSpPr>
          <p:cNvPr id="8" name="Text Box 4"/>
          <p:cNvSpPr txBox="1">
            <a:spLocks noChangeArrowheads="1"/>
          </p:cNvSpPr>
          <p:nvPr/>
        </p:nvSpPr>
        <p:spPr bwMode="auto">
          <a:xfrm>
            <a:off x="574675" y="6547909"/>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a:solidFill>
                  <a:prstClr val="black"/>
                </a:solidFill>
              </a:rPr>
              <a:pPr>
                <a:defRPr/>
              </a:pPr>
              <a:t>‹#›</a:t>
            </a:fld>
            <a:endParaRPr lang="en-US" sz="1000" dirty="0">
              <a:solidFill>
                <a:prstClr val="black"/>
              </a:solidFill>
            </a:endParaRPr>
          </a:p>
        </p:txBody>
      </p:sp>
      <p:pic>
        <p:nvPicPr>
          <p:cNvPr id="10" name="Picture 9" descr="Market Segment Icons_lightgrey_Agric.png"/>
          <p:cNvPicPr>
            <a:picLocks noChangeAspect="1"/>
          </p:cNvPicPr>
          <p:nvPr/>
        </p:nvPicPr>
        <p:blipFill>
          <a:blip r:embed="rId19"/>
          <a:stretch>
            <a:fillRect/>
          </a:stretch>
        </p:blipFill>
        <p:spPr>
          <a:xfrm>
            <a:off x="187917" y="6496052"/>
            <a:ext cx="321733" cy="402167"/>
          </a:xfrm>
          <a:prstGeom prst="rect">
            <a:avLst/>
          </a:prstGeom>
        </p:spPr>
      </p:pic>
      <p:sp>
        <p:nvSpPr>
          <p:cNvPr id="9" name="Text Box 3"/>
          <p:cNvSpPr txBox="1">
            <a:spLocks noChangeArrowheads="1"/>
          </p:cNvSpPr>
          <p:nvPr/>
        </p:nvSpPr>
        <p:spPr bwMode="auto">
          <a:xfrm>
            <a:off x="0" y="6557187"/>
            <a:ext cx="9144000" cy="2154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800" dirty="0" smtClean="0">
                <a:solidFill>
                  <a:prstClr val="black"/>
                </a:solidFill>
                <a:cs typeface="Arial" charset="0"/>
              </a:rPr>
              <a:t> </a:t>
            </a:r>
            <a:r>
              <a:rPr lang="en-US" sz="800" dirty="0" smtClean="0">
                <a:solidFill>
                  <a:srgbClr val="616161"/>
                </a:solidFill>
                <a:cs typeface="Arial" charset="0"/>
              </a:rPr>
              <a:t>COMPANY CONFIDENTIAL – DO NOT DISTRIBUTE</a:t>
            </a:r>
            <a:endParaRPr lang="en-US" sz="800" dirty="0" smtClean="0">
              <a:solidFill>
                <a:prstClr val="black"/>
              </a:solidFill>
              <a:latin typeface="Arial" pitchFamily="34" charset="0"/>
            </a:endParaRPr>
          </a:p>
        </p:txBody>
      </p:sp>
    </p:spTree>
    <p:extLst>
      <p:ext uri="{BB962C8B-B14F-4D97-AF65-F5344CB8AC3E}">
        <p14:creationId xmlns:p14="http://schemas.microsoft.com/office/powerpoint/2010/main" val="1005394624"/>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Lst>
  <p:transition spd="med">
    <p:wipe dir="r"/>
  </p:transition>
  <p:timing>
    <p:tnLst>
      <p:par>
        <p:cTn id="1" dur="indefinite" restart="never" nodeType="tmRoot"/>
      </p:par>
    </p:tnLst>
  </p:timing>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34950" indent="-234950" algn="l" rtl="0" eaLnBrk="1" fontAlgn="base" hangingPunct="1">
        <a:spcBef>
          <a:spcPct val="50000"/>
        </a:spcBef>
        <a:spcAft>
          <a:spcPct val="0"/>
        </a:spcAft>
        <a:buClr>
          <a:srgbClr val="F89D21"/>
        </a:buClr>
        <a:buSzPct val="60000"/>
        <a:buBlip>
          <a:blip r:embed="rId20"/>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kgrd-shadow-line-long30.jpg"/>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0" y="3568700"/>
            <a:ext cx="9144000" cy="3289300"/>
          </a:xfrm>
          <a:prstGeom prst="rect">
            <a:avLst/>
          </a:prstGeom>
        </p:spPr>
      </p:pic>
      <p:sp>
        <p:nvSpPr>
          <p:cNvPr id="1026"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210312" y="1435608"/>
            <a:ext cx="8595360" cy="4882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8" name="Picture 8" descr="ILLUMINA_LOGO_RGB_new"/>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
        <p:nvSpPr>
          <p:cNvPr id="8" name="Text Box 4"/>
          <p:cNvSpPr txBox="1">
            <a:spLocks noChangeArrowheads="1"/>
          </p:cNvSpPr>
          <p:nvPr/>
        </p:nvSpPr>
        <p:spPr bwMode="auto">
          <a:xfrm>
            <a:off x="210312" y="6547909"/>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a:solidFill>
                  <a:srgbClr val="1A1818"/>
                </a:solidFill>
              </a:rPr>
              <a:pPr>
                <a:defRPr/>
              </a:pPr>
              <a:t>‹#›</a:t>
            </a:fld>
            <a:endParaRPr lang="en-US" sz="1000" dirty="0">
              <a:solidFill>
                <a:srgbClr val="1A1818"/>
              </a:solidFill>
            </a:endParaRPr>
          </a:p>
        </p:txBody>
      </p:sp>
    </p:spTree>
    <p:extLst>
      <p:ext uri="{BB962C8B-B14F-4D97-AF65-F5344CB8AC3E}">
        <p14:creationId xmlns:p14="http://schemas.microsoft.com/office/powerpoint/2010/main" val="2073749097"/>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2" r:id="rId12"/>
    <p:sldLayoutId id="2147484023" r:id="rId13"/>
    <p:sldLayoutId id="2147484024" r:id="rId14"/>
    <p:sldLayoutId id="2147484025" r:id="rId15"/>
    <p:sldLayoutId id="2147484026" r:id="rId16"/>
    <p:sldLayoutId id="2147484027" r:id="rId17"/>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34950" indent="-234950" algn="l" rtl="0" eaLnBrk="1" fontAlgn="base" hangingPunct="1">
        <a:spcBef>
          <a:spcPct val="50000"/>
        </a:spcBef>
        <a:spcAft>
          <a:spcPct val="0"/>
        </a:spcAft>
        <a:buClr>
          <a:srgbClr val="F89D21"/>
        </a:buClr>
        <a:buSzPct val="60000"/>
        <a:buBlip>
          <a:blip r:embed="rId21"/>
        </a:buBlip>
        <a:defRPr sz="2000">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8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6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6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6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7001" y="177184"/>
            <a:ext cx="8477274" cy="9612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Today’s Agenda</a:t>
            </a:r>
          </a:p>
        </p:txBody>
      </p:sp>
      <p:sp>
        <p:nvSpPr>
          <p:cNvPr id="1027" name="Rectangle 3"/>
          <p:cNvSpPr>
            <a:spLocks noGrp="1" noChangeArrowheads="1"/>
          </p:cNvSpPr>
          <p:nvPr>
            <p:ph type="body" idx="1"/>
          </p:nvPr>
        </p:nvSpPr>
        <p:spPr bwMode="auto">
          <a:xfrm>
            <a:off x="327002" y="1398847"/>
            <a:ext cx="8477273" cy="45395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Heading goes here – bullets based on dot in logo</a:t>
            </a:r>
          </a:p>
          <a:p>
            <a:pPr lvl="1"/>
            <a:r>
              <a:rPr lang="en-US" dirty="0" smtClean="0"/>
              <a:t>Example of a secondary message in smaller font</a:t>
            </a:r>
          </a:p>
          <a:p>
            <a:pPr lvl="1"/>
            <a:r>
              <a:rPr lang="en-US" dirty="0" smtClean="0"/>
              <a:t>Secondary message number two – same size font</a:t>
            </a:r>
          </a:p>
          <a:p>
            <a:pPr lvl="0"/>
            <a:r>
              <a:rPr lang="en-US" dirty="0" smtClean="0"/>
              <a:t>Second heading goes here</a:t>
            </a:r>
          </a:p>
        </p:txBody>
      </p:sp>
      <p:sp>
        <p:nvSpPr>
          <p:cNvPr id="9" name="Text Box 3"/>
          <p:cNvSpPr txBox="1">
            <a:spLocks noChangeArrowheads="1"/>
          </p:cNvSpPr>
          <p:nvPr/>
        </p:nvSpPr>
        <p:spPr bwMode="auto">
          <a:xfrm>
            <a:off x="192024" y="6601968"/>
            <a:ext cx="2324098" cy="184666"/>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noAutofit/>
          </a:bodyPr>
          <a:lstStyle/>
          <a:p>
            <a:endParaRPr lang="en-US" sz="600" b="1" kern="500" spc="10" dirty="0" smtClean="0">
              <a:solidFill>
                <a:srgbClr val="616161"/>
              </a:solidFill>
              <a:latin typeface="Arial" panose="020B0604020202020204"/>
              <a:cs typeface="Arial" charset="0"/>
            </a:endParaRPr>
          </a:p>
        </p:txBody>
      </p:sp>
      <p:sp>
        <p:nvSpPr>
          <p:cNvPr id="12" name="Text Box 4"/>
          <p:cNvSpPr txBox="1">
            <a:spLocks noChangeArrowheads="1"/>
          </p:cNvSpPr>
          <p:nvPr/>
        </p:nvSpPr>
        <p:spPr bwMode="auto">
          <a:xfrm>
            <a:off x="232537" y="6355714"/>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kern="500">
                <a:solidFill>
                  <a:srgbClr val="7D7C7C"/>
                </a:solidFill>
                <a:latin typeface="Arial" panose="020B0604020202020204"/>
              </a:rPr>
              <a:pPr>
                <a:defRPr/>
              </a:pPr>
              <a:t>‹#›</a:t>
            </a:fld>
            <a:endParaRPr lang="en-US" sz="1000" kern="500" dirty="0">
              <a:solidFill>
                <a:srgbClr val="7D7C7C"/>
              </a:solidFill>
              <a:latin typeface="Arial" panose="020B0604020202020204"/>
            </a:endParaRPr>
          </a:p>
        </p:txBody>
      </p:sp>
      <p:pic>
        <p:nvPicPr>
          <p:cNvPr id="4" name="Picture 3"/>
          <p:cNvPicPr>
            <a:picLocks/>
          </p:cNvPicPr>
          <p:nvPr userDrawn="1"/>
        </p:nvPicPr>
        <p:blipFill>
          <a:blip r:embed="rId26"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
        <p:nvSpPr>
          <p:cNvPr id="2" name="Footer Placeholder 1"/>
          <p:cNvSpPr>
            <a:spLocks noGrp="1"/>
          </p:cNvSpPr>
          <p:nvPr>
            <p:ph type="ftr" sz="quarter" idx="3"/>
          </p:nvPr>
        </p:nvSpPr>
        <p:spPr>
          <a:xfrm>
            <a:off x="2679192" y="6364224"/>
            <a:ext cx="3785615" cy="228600"/>
          </a:xfrm>
          <a:prstGeom prst="rect">
            <a:avLst/>
          </a:prstGeom>
        </p:spPr>
        <p:txBody>
          <a:bodyPr vert="horz" wrap="none" lIns="91440" tIns="45720" rIns="91440" bIns="45720" rtlCol="0" anchor="ctr"/>
          <a:lstStyle>
            <a:lvl1pPr>
              <a:defRPr lang="en-US" sz="900" b="1" smtClean="0">
                <a:solidFill>
                  <a:srgbClr val="616161"/>
                </a:solidFill>
              </a:defRPr>
            </a:lvl1pPr>
          </a:lstStyle>
          <a:p>
            <a:pPr algn="ctr"/>
            <a:r>
              <a:t>For Research Use Only.  </a:t>
            </a:r>
            <a:r>
              <a:rPr dirty="0"/>
              <a:t>Not for use in diagnostic procedures.</a:t>
            </a:r>
          </a:p>
        </p:txBody>
      </p:sp>
    </p:spTree>
    <p:extLst>
      <p:ext uri="{BB962C8B-B14F-4D97-AF65-F5344CB8AC3E}">
        <p14:creationId xmlns:p14="http://schemas.microsoft.com/office/powerpoint/2010/main" val="706108269"/>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 id="2147484045" r:id="rId17"/>
    <p:sldLayoutId id="2147484046" r:id="rId18"/>
    <p:sldLayoutId id="2147484048" r:id="rId19"/>
    <p:sldLayoutId id="2147484049" r:id="rId20"/>
    <p:sldLayoutId id="2147484050" r:id="rId21"/>
    <p:sldLayoutId id="2147484051" r:id="rId22"/>
    <p:sldLayoutId id="2147484052" r:id="rId23"/>
    <p:sldLayoutId id="2147484053" r:id="rId24"/>
  </p:sldLayoutIdLst>
  <p:transition spd="med">
    <p:wipe dir="r"/>
  </p:transition>
  <p:timing>
    <p:tnLst>
      <p:par>
        <p:cTn id="1" dur="indefinite" restart="never" nodeType="tmRoot"/>
      </p:par>
    </p:tnLst>
  </p:timing>
  <p:hf sldNum="0" hdr="0" dt="0"/>
  <p:txStyles>
    <p:titleStyle>
      <a:lvl1pPr algn="l" rtl="0" eaLnBrk="1" fontAlgn="base" hangingPunct="1">
        <a:spcBef>
          <a:spcPct val="0"/>
        </a:spcBef>
        <a:spcAft>
          <a:spcPct val="0"/>
        </a:spcAft>
        <a:defRPr sz="3000" b="1" i="0" kern="500" spc="-50" baseline="0">
          <a:solidFill>
            <a:schemeClr val="tx1"/>
          </a:solidFill>
          <a:latin typeface="+mj-lt"/>
          <a:ea typeface="+mj-ea"/>
          <a:cs typeface="Arial"/>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spcBef>
          <a:spcPts val="900"/>
        </a:spcBef>
        <a:spcAft>
          <a:spcPts val="900"/>
        </a:spcAft>
        <a:buClr>
          <a:srgbClr val="F89D21"/>
        </a:buClr>
        <a:buSzPct val="90000"/>
        <a:buFont typeface="Arial-BoldMT" charset="0"/>
        <a:buChar char="●"/>
        <a:tabLst/>
        <a:defRPr sz="2200" b="1" kern="500" spc="30" baseline="0">
          <a:solidFill>
            <a:schemeClr val="tx1"/>
          </a:solidFill>
          <a:latin typeface="+mj-lt"/>
          <a:ea typeface="+mn-ea"/>
          <a:cs typeface="Arial"/>
        </a:defRPr>
      </a:lvl1pPr>
      <a:lvl2pPr marL="517525" indent="-174625" algn="l" rtl="0" eaLnBrk="1" fontAlgn="base" hangingPunct="1">
        <a:spcBef>
          <a:spcPts val="0"/>
        </a:spcBef>
        <a:spcAft>
          <a:spcPts val="400"/>
        </a:spcAft>
        <a:buClr>
          <a:schemeClr val="tx1"/>
        </a:buClr>
        <a:buFont typeface="ArialMT" charset="0"/>
        <a:buChar char="-"/>
        <a:tabLst/>
        <a:defRPr sz="2000" kern="500" spc="-20" baseline="0">
          <a:solidFill>
            <a:schemeClr val="tx1"/>
          </a:solidFill>
          <a:latin typeface="+mj-lt"/>
          <a:cs typeface="Arial"/>
        </a:defRPr>
      </a:lvl2pPr>
      <a:lvl3pPr marL="1149350" indent="-234950" algn="l" rtl="0" eaLnBrk="1" fontAlgn="base" hangingPunct="1">
        <a:spcBef>
          <a:spcPts val="0"/>
        </a:spcBef>
        <a:spcAft>
          <a:spcPts val="600"/>
        </a:spcAft>
        <a:buClr>
          <a:schemeClr val="tx1"/>
        </a:buClr>
        <a:buSzPct val="80000"/>
        <a:buFont typeface="Wingdings" pitchFamily="2" charset="2"/>
        <a:buChar char="§"/>
        <a:defRPr sz="1600">
          <a:solidFill>
            <a:schemeClr val="tx1"/>
          </a:solidFill>
          <a:latin typeface="Arial"/>
          <a:cs typeface="Arial"/>
        </a:defRPr>
      </a:lvl3pPr>
      <a:lvl4pPr marL="1606550" indent="-234950" algn="l" rtl="0" eaLnBrk="1" fontAlgn="base" hangingPunct="1">
        <a:spcBef>
          <a:spcPts val="0"/>
        </a:spcBef>
        <a:spcAft>
          <a:spcPts val="600"/>
        </a:spcAft>
        <a:buClr>
          <a:schemeClr val="tx1"/>
        </a:buClr>
        <a:buSzPct val="80000"/>
        <a:buFont typeface="Arial" charset="0"/>
        <a:buChar char="–"/>
        <a:defRPr sz="1600">
          <a:solidFill>
            <a:schemeClr val="tx1"/>
          </a:solidFill>
          <a:latin typeface="Arial"/>
          <a:cs typeface="Arial"/>
        </a:defRPr>
      </a:lvl4pPr>
      <a:lvl5pPr marL="2063750" indent="-234950" algn="l" rtl="0" eaLnBrk="1" fontAlgn="base" hangingPunct="1">
        <a:spcBef>
          <a:spcPts val="0"/>
        </a:spcBef>
        <a:spcAft>
          <a:spcPts val="600"/>
        </a:spcAft>
        <a:buClr>
          <a:srgbClr val="535353"/>
        </a:buClr>
        <a:buFont typeface="Arial" charset="0"/>
        <a:buChar char="-"/>
        <a:defRPr sz="1600">
          <a:solidFill>
            <a:schemeClr val="tx1"/>
          </a:solidFill>
          <a:latin typeface="Arial"/>
          <a:cs typeface="Arial"/>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206">
          <p15:clr>
            <a:srgbClr val="F26B43"/>
          </p15:clr>
        </p15:guide>
        <p15:guide id="4" pos="5546">
          <p15:clr>
            <a:srgbClr val="F26B43"/>
          </p15:clr>
        </p15:guide>
        <p15:guide id="5" orient="horz" pos="374">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7001" y="177184"/>
            <a:ext cx="8477274" cy="9612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Today’s Agenda</a:t>
            </a:r>
          </a:p>
        </p:txBody>
      </p:sp>
      <p:sp>
        <p:nvSpPr>
          <p:cNvPr id="1027" name="Rectangle 3"/>
          <p:cNvSpPr>
            <a:spLocks noGrp="1" noChangeArrowheads="1"/>
          </p:cNvSpPr>
          <p:nvPr>
            <p:ph type="body" idx="1"/>
          </p:nvPr>
        </p:nvSpPr>
        <p:spPr bwMode="auto">
          <a:xfrm>
            <a:off x="327002" y="1398847"/>
            <a:ext cx="8477273" cy="45395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Heading goes here – bullets based on dot in logo</a:t>
            </a:r>
          </a:p>
          <a:p>
            <a:pPr lvl="1"/>
            <a:r>
              <a:rPr lang="en-US" dirty="0" smtClean="0"/>
              <a:t>Example of a secondary message in smaller font</a:t>
            </a:r>
          </a:p>
          <a:p>
            <a:pPr lvl="1"/>
            <a:r>
              <a:rPr lang="en-US" dirty="0" smtClean="0"/>
              <a:t>Secondary message number two – same size font</a:t>
            </a:r>
          </a:p>
          <a:p>
            <a:pPr lvl="0"/>
            <a:r>
              <a:rPr lang="en-US" dirty="0" smtClean="0"/>
              <a:t>Second heading goes here</a:t>
            </a:r>
          </a:p>
        </p:txBody>
      </p:sp>
      <p:sp>
        <p:nvSpPr>
          <p:cNvPr id="9" name="Text Box 3"/>
          <p:cNvSpPr txBox="1">
            <a:spLocks noChangeArrowheads="1"/>
          </p:cNvSpPr>
          <p:nvPr/>
        </p:nvSpPr>
        <p:spPr bwMode="auto">
          <a:xfrm>
            <a:off x="192024" y="6601968"/>
            <a:ext cx="2324098" cy="184666"/>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noAutofit/>
          </a:bodyPr>
          <a:lstStyle/>
          <a:p>
            <a:endParaRPr lang="en-US" sz="600" b="1" kern="500" spc="10" dirty="0" smtClean="0">
              <a:solidFill>
                <a:srgbClr val="616161"/>
              </a:solidFill>
              <a:latin typeface="Arial" panose="020B0604020202020204"/>
              <a:cs typeface="Arial" charset="0"/>
            </a:endParaRPr>
          </a:p>
        </p:txBody>
      </p:sp>
      <p:sp>
        <p:nvSpPr>
          <p:cNvPr id="12" name="Text Box 4"/>
          <p:cNvSpPr txBox="1">
            <a:spLocks noChangeArrowheads="1"/>
          </p:cNvSpPr>
          <p:nvPr/>
        </p:nvSpPr>
        <p:spPr bwMode="auto">
          <a:xfrm>
            <a:off x="232537" y="6355714"/>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kern="500">
                <a:solidFill>
                  <a:srgbClr val="7D7C7C"/>
                </a:solidFill>
                <a:latin typeface="Arial" panose="020B0604020202020204"/>
              </a:rPr>
              <a:pPr>
                <a:defRPr/>
              </a:pPr>
              <a:t>‹#›</a:t>
            </a:fld>
            <a:endParaRPr lang="en-US" sz="1000" kern="500" dirty="0">
              <a:solidFill>
                <a:srgbClr val="7D7C7C"/>
              </a:solidFill>
              <a:latin typeface="Arial" panose="020B0604020202020204"/>
            </a:endParaRPr>
          </a:p>
        </p:txBody>
      </p:sp>
      <p:pic>
        <p:nvPicPr>
          <p:cNvPr id="4" name="Picture 3"/>
          <p:cNvPicPr>
            <a:picLocks/>
          </p:cNvPicPr>
          <p:nvPr userDrawn="1"/>
        </p:nvPicPr>
        <p:blipFill>
          <a:blip r:embed="rId27"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
        <p:nvSpPr>
          <p:cNvPr id="2" name="Footer Placeholder 1"/>
          <p:cNvSpPr>
            <a:spLocks noGrp="1"/>
          </p:cNvSpPr>
          <p:nvPr>
            <p:ph type="ftr" sz="quarter" idx="3"/>
          </p:nvPr>
        </p:nvSpPr>
        <p:spPr>
          <a:xfrm>
            <a:off x="2679192" y="6364224"/>
            <a:ext cx="3785615" cy="228600"/>
          </a:xfrm>
          <a:prstGeom prst="rect">
            <a:avLst/>
          </a:prstGeom>
        </p:spPr>
        <p:txBody>
          <a:bodyPr vert="horz" wrap="none" lIns="91440" tIns="45720" rIns="91440" bIns="45720" rtlCol="0" anchor="ctr"/>
          <a:lstStyle>
            <a:lvl1pPr>
              <a:defRPr lang="en-US" sz="900" b="1" smtClean="0">
                <a:solidFill>
                  <a:srgbClr val="616161"/>
                </a:solidFill>
              </a:defRPr>
            </a:lvl1pPr>
          </a:lstStyle>
          <a:p>
            <a:pPr algn="ctr"/>
            <a:r>
              <a:t>For Research Use Only.  </a:t>
            </a:r>
            <a:r>
              <a:rPr dirty="0"/>
              <a:t>Not for use in diagnostic procedures.</a:t>
            </a:r>
          </a:p>
        </p:txBody>
      </p:sp>
    </p:spTree>
    <p:extLst>
      <p:ext uri="{BB962C8B-B14F-4D97-AF65-F5344CB8AC3E}">
        <p14:creationId xmlns:p14="http://schemas.microsoft.com/office/powerpoint/2010/main" val="565242864"/>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 id="2147484069" r:id="rId15"/>
    <p:sldLayoutId id="2147484070" r:id="rId16"/>
    <p:sldLayoutId id="2147484071" r:id="rId17"/>
    <p:sldLayoutId id="2147484072" r:id="rId18"/>
    <p:sldLayoutId id="2147484073" r:id="rId19"/>
    <p:sldLayoutId id="2147484074" r:id="rId20"/>
    <p:sldLayoutId id="2147484075" r:id="rId21"/>
    <p:sldLayoutId id="2147484076" r:id="rId22"/>
    <p:sldLayoutId id="2147484077" r:id="rId23"/>
    <p:sldLayoutId id="2147484078" r:id="rId24"/>
    <p:sldLayoutId id="2147484079" r:id="rId25"/>
  </p:sldLayoutIdLst>
  <p:transition spd="med">
    <p:wipe dir="r"/>
  </p:transition>
  <p:timing>
    <p:tnLst>
      <p:par>
        <p:cTn id="1" dur="indefinite" restart="never" nodeType="tmRoot"/>
      </p:par>
    </p:tnLst>
  </p:timing>
  <p:hf sldNum="0" hdr="0" dt="0"/>
  <p:txStyles>
    <p:titleStyle>
      <a:lvl1pPr algn="l" rtl="0" eaLnBrk="1" fontAlgn="base" hangingPunct="1">
        <a:spcBef>
          <a:spcPct val="0"/>
        </a:spcBef>
        <a:spcAft>
          <a:spcPct val="0"/>
        </a:spcAft>
        <a:defRPr sz="3000" b="1" i="0" kern="500" spc="-50" baseline="0">
          <a:solidFill>
            <a:schemeClr val="tx1"/>
          </a:solidFill>
          <a:latin typeface="+mj-lt"/>
          <a:ea typeface="+mj-ea"/>
          <a:cs typeface="Arial"/>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spcBef>
          <a:spcPts val="900"/>
        </a:spcBef>
        <a:spcAft>
          <a:spcPts val="900"/>
        </a:spcAft>
        <a:buClr>
          <a:srgbClr val="F89D21"/>
        </a:buClr>
        <a:buSzPct val="90000"/>
        <a:buFont typeface="Arial-BoldMT" charset="0"/>
        <a:buChar char="●"/>
        <a:tabLst/>
        <a:defRPr sz="2200" b="1" kern="500" spc="30" baseline="0">
          <a:solidFill>
            <a:schemeClr val="tx1"/>
          </a:solidFill>
          <a:latin typeface="+mj-lt"/>
          <a:ea typeface="+mn-ea"/>
          <a:cs typeface="Arial"/>
        </a:defRPr>
      </a:lvl1pPr>
      <a:lvl2pPr marL="517525" indent="-174625" algn="l" rtl="0" eaLnBrk="1" fontAlgn="base" hangingPunct="1">
        <a:spcBef>
          <a:spcPts val="0"/>
        </a:spcBef>
        <a:spcAft>
          <a:spcPts val="400"/>
        </a:spcAft>
        <a:buClr>
          <a:schemeClr val="tx1"/>
        </a:buClr>
        <a:buFont typeface="ArialMT" charset="0"/>
        <a:buChar char="-"/>
        <a:tabLst/>
        <a:defRPr sz="2000" kern="500" spc="-20" baseline="0">
          <a:solidFill>
            <a:schemeClr val="tx1"/>
          </a:solidFill>
          <a:latin typeface="+mj-lt"/>
          <a:cs typeface="Arial"/>
        </a:defRPr>
      </a:lvl2pPr>
      <a:lvl3pPr marL="1149350" indent="-234950" algn="l" rtl="0" eaLnBrk="1" fontAlgn="base" hangingPunct="1">
        <a:spcBef>
          <a:spcPts val="0"/>
        </a:spcBef>
        <a:spcAft>
          <a:spcPts val="600"/>
        </a:spcAft>
        <a:buClr>
          <a:schemeClr val="tx1"/>
        </a:buClr>
        <a:buSzPct val="80000"/>
        <a:buFont typeface="Wingdings" pitchFamily="2" charset="2"/>
        <a:buChar char="§"/>
        <a:defRPr sz="1600">
          <a:solidFill>
            <a:schemeClr val="tx1"/>
          </a:solidFill>
          <a:latin typeface="Arial"/>
          <a:cs typeface="Arial"/>
        </a:defRPr>
      </a:lvl3pPr>
      <a:lvl4pPr marL="1606550" indent="-234950" algn="l" rtl="0" eaLnBrk="1" fontAlgn="base" hangingPunct="1">
        <a:spcBef>
          <a:spcPts val="0"/>
        </a:spcBef>
        <a:spcAft>
          <a:spcPts val="600"/>
        </a:spcAft>
        <a:buClr>
          <a:schemeClr val="tx1"/>
        </a:buClr>
        <a:buSzPct val="80000"/>
        <a:buFont typeface="Arial" charset="0"/>
        <a:buChar char="–"/>
        <a:defRPr sz="1600">
          <a:solidFill>
            <a:schemeClr val="tx1"/>
          </a:solidFill>
          <a:latin typeface="Arial"/>
          <a:cs typeface="Arial"/>
        </a:defRPr>
      </a:lvl4pPr>
      <a:lvl5pPr marL="2063750" indent="-234950" algn="l" rtl="0" eaLnBrk="1" fontAlgn="base" hangingPunct="1">
        <a:spcBef>
          <a:spcPts val="0"/>
        </a:spcBef>
        <a:spcAft>
          <a:spcPts val="600"/>
        </a:spcAft>
        <a:buClr>
          <a:srgbClr val="535353"/>
        </a:buClr>
        <a:buFont typeface="Arial" charset="0"/>
        <a:buChar char="-"/>
        <a:defRPr sz="1600">
          <a:solidFill>
            <a:schemeClr val="tx1"/>
          </a:solidFill>
          <a:latin typeface="Arial"/>
          <a:cs typeface="Arial"/>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206">
          <p15:clr>
            <a:srgbClr val="F26B43"/>
          </p15:clr>
        </p15:guide>
        <p15:guide id="4" pos="5546">
          <p15:clr>
            <a:srgbClr val="F26B43"/>
          </p15:clr>
        </p15:guide>
        <p15:guide id="5" orient="horz" pos="37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7001" y="177184"/>
            <a:ext cx="8477274" cy="9612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Today’s Agenda</a:t>
            </a:r>
          </a:p>
        </p:txBody>
      </p:sp>
      <p:sp>
        <p:nvSpPr>
          <p:cNvPr id="1027" name="Rectangle 3"/>
          <p:cNvSpPr>
            <a:spLocks noGrp="1" noChangeArrowheads="1"/>
          </p:cNvSpPr>
          <p:nvPr>
            <p:ph type="body" idx="1"/>
          </p:nvPr>
        </p:nvSpPr>
        <p:spPr bwMode="auto">
          <a:xfrm>
            <a:off x="327002" y="1398847"/>
            <a:ext cx="8477273" cy="45395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Heading goes here – bullets based on dot in logo</a:t>
            </a:r>
          </a:p>
          <a:p>
            <a:pPr lvl="1"/>
            <a:r>
              <a:rPr lang="en-US" dirty="0" smtClean="0"/>
              <a:t>Example of a secondary message in smaller font</a:t>
            </a:r>
          </a:p>
          <a:p>
            <a:pPr lvl="1"/>
            <a:r>
              <a:rPr lang="en-US" dirty="0" smtClean="0"/>
              <a:t>Secondary message number two – same size font</a:t>
            </a:r>
          </a:p>
          <a:p>
            <a:pPr lvl="0"/>
            <a:r>
              <a:rPr lang="en-US" dirty="0" smtClean="0"/>
              <a:t>Second heading goes here</a:t>
            </a:r>
          </a:p>
        </p:txBody>
      </p:sp>
      <p:sp>
        <p:nvSpPr>
          <p:cNvPr id="9" name="Text Box 3"/>
          <p:cNvSpPr txBox="1">
            <a:spLocks noChangeArrowheads="1"/>
          </p:cNvSpPr>
          <p:nvPr/>
        </p:nvSpPr>
        <p:spPr bwMode="auto">
          <a:xfrm>
            <a:off x="192024" y="6601968"/>
            <a:ext cx="2324098" cy="184666"/>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noAutofit/>
          </a:bodyPr>
          <a:lstStyle/>
          <a:p>
            <a:endParaRPr lang="en-US" sz="600" b="1" kern="500" spc="10" dirty="0" smtClean="0">
              <a:solidFill>
                <a:srgbClr val="616161"/>
              </a:solidFill>
              <a:latin typeface="Arial" panose="020B0604020202020204"/>
              <a:cs typeface="Arial" charset="0"/>
            </a:endParaRPr>
          </a:p>
        </p:txBody>
      </p:sp>
      <p:sp>
        <p:nvSpPr>
          <p:cNvPr id="12" name="Text Box 4"/>
          <p:cNvSpPr txBox="1">
            <a:spLocks noChangeArrowheads="1"/>
          </p:cNvSpPr>
          <p:nvPr/>
        </p:nvSpPr>
        <p:spPr bwMode="auto">
          <a:xfrm>
            <a:off x="232537" y="6355714"/>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kern="500">
                <a:solidFill>
                  <a:srgbClr val="7D7C7C"/>
                </a:solidFill>
                <a:latin typeface="Arial" panose="020B0604020202020204"/>
              </a:rPr>
              <a:pPr>
                <a:defRPr/>
              </a:pPr>
              <a:t>‹#›</a:t>
            </a:fld>
            <a:endParaRPr lang="en-US" sz="1000" kern="500" dirty="0">
              <a:solidFill>
                <a:srgbClr val="7D7C7C"/>
              </a:solidFill>
              <a:latin typeface="Arial" panose="020B0604020202020204"/>
            </a:endParaRPr>
          </a:p>
        </p:txBody>
      </p:sp>
      <p:pic>
        <p:nvPicPr>
          <p:cNvPr id="4" name="Picture 3"/>
          <p:cNvPicPr>
            <a:picLocks/>
          </p:cNvPicPr>
          <p:nvPr userDrawn="1"/>
        </p:nvPicPr>
        <p:blipFill>
          <a:blip r:embed="rId27"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
        <p:nvSpPr>
          <p:cNvPr id="2" name="Footer Placeholder 1"/>
          <p:cNvSpPr>
            <a:spLocks noGrp="1"/>
          </p:cNvSpPr>
          <p:nvPr>
            <p:ph type="ftr" sz="quarter" idx="3"/>
          </p:nvPr>
        </p:nvSpPr>
        <p:spPr>
          <a:xfrm>
            <a:off x="2679192" y="6364224"/>
            <a:ext cx="3785615" cy="228600"/>
          </a:xfrm>
          <a:prstGeom prst="rect">
            <a:avLst/>
          </a:prstGeom>
        </p:spPr>
        <p:txBody>
          <a:bodyPr vert="horz" wrap="none" lIns="91440" tIns="45720" rIns="91440" bIns="45720" rtlCol="0" anchor="ctr"/>
          <a:lstStyle>
            <a:lvl1pPr>
              <a:defRPr lang="en-US" sz="900" b="1" smtClean="0">
                <a:solidFill>
                  <a:srgbClr val="616161"/>
                </a:solidFill>
              </a:defRPr>
            </a:lvl1pPr>
          </a:lstStyle>
          <a:p>
            <a:pPr algn="ctr"/>
            <a:r>
              <a:t>For Research Use Only.  </a:t>
            </a:r>
            <a:r>
              <a:rPr dirty="0"/>
              <a:t>Not for use in diagnostic procedures.</a:t>
            </a:r>
          </a:p>
        </p:txBody>
      </p:sp>
    </p:spTree>
    <p:extLst>
      <p:ext uri="{BB962C8B-B14F-4D97-AF65-F5344CB8AC3E}">
        <p14:creationId xmlns:p14="http://schemas.microsoft.com/office/powerpoint/2010/main" val="1047494023"/>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 id="2147484094" r:id="rId14"/>
    <p:sldLayoutId id="2147484095" r:id="rId15"/>
    <p:sldLayoutId id="2147484096" r:id="rId16"/>
    <p:sldLayoutId id="2147484097" r:id="rId17"/>
    <p:sldLayoutId id="2147484098" r:id="rId18"/>
    <p:sldLayoutId id="2147484099" r:id="rId19"/>
    <p:sldLayoutId id="2147484100" r:id="rId20"/>
    <p:sldLayoutId id="2147484101" r:id="rId21"/>
    <p:sldLayoutId id="2147484102" r:id="rId22"/>
    <p:sldLayoutId id="2147484103" r:id="rId23"/>
    <p:sldLayoutId id="2147484104" r:id="rId24"/>
    <p:sldLayoutId id="2147484105" r:id="rId25"/>
  </p:sldLayoutIdLst>
  <p:transition spd="med">
    <p:wipe dir="r"/>
  </p:transition>
  <p:timing>
    <p:tnLst>
      <p:par>
        <p:cTn id="1" dur="indefinite" restart="never" nodeType="tmRoot"/>
      </p:par>
    </p:tnLst>
  </p:timing>
  <p:hf sldNum="0" hdr="0" dt="0"/>
  <p:txStyles>
    <p:titleStyle>
      <a:lvl1pPr algn="l" rtl="0" eaLnBrk="1" fontAlgn="base" hangingPunct="1">
        <a:spcBef>
          <a:spcPct val="0"/>
        </a:spcBef>
        <a:spcAft>
          <a:spcPct val="0"/>
        </a:spcAft>
        <a:defRPr sz="3000" b="1" i="0" kern="500" spc="-50" baseline="0">
          <a:solidFill>
            <a:schemeClr val="tx1"/>
          </a:solidFill>
          <a:latin typeface="+mj-lt"/>
          <a:ea typeface="+mj-ea"/>
          <a:cs typeface="Arial"/>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spcBef>
          <a:spcPts val="900"/>
        </a:spcBef>
        <a:spcAft>
          <a:spcPts val="900"/>
        </a:spcAft>
        <a:buClr>
          <a:srgbClr val="F89D21"/>
        </a:buClr>
        <a:buSzPct val="90000"/>
        <a:buFont typeface="Arial-BoldMT" charset="0"/>
        <a:buChar char="●"/>
        <a:tabLst/>
        <a:defRPr sz="2200" b="1" kern="500" spc="30" baseline="0">
          <a:solidFill>
            <a:schemeClr val="tx1"/>
          </a:solidFill>
          <a:latin typeface="+mj-lt"/>
          <a:ea typeface="+mn-ea"/>
          <a:cs typeface="Arial"/>
        </a:defRPr>
      </a:lvl1pPr>
      <a:lvl2pPr marL="517525" indent="-174625" algn="l" rtl="0" eaLnBrk="1" fontAlgn="base" hangingPunct="1">
        <a:spcBef>
          <a:spcPts val="0"/>
        </a:spcBef>
        <a:spcAft>
          <a:spcPts val="400"/>
        </a:spcAft>
        <a:buClr>
          <a:schemeClr val="tx1"/>
        </a:buClr>
        <a:buFont typeface="ArialMT" charset="0"/>
        <a:buChar char="-"/>
        <a:tabLst/>
        <a:defRPr sz="2000" kern="500" spc="-20" baseline="0">
          <a:solidFill>
            <a:schemeClr val="tx1"/>
          </a:solidFill>
          <a:latin typeface="+mj-lt"/>
          <a:cs typeface="Arial"/>
        </a:defRPr>
      </a:lvl2pPr>
      <a:lvl3pPr marL="1149350" indent="-234950" algn="l" rtl="0" eaLnBrk="1" fontAlgn="base" hangingPunct="1">
        <a:spcBef>
          <a:spcPts val="0"/>
        </a:spcBef>
        <a:spcAft>
          <a:spcPts val="600"/>
        </a:spcAft>
        <a:buClr>
          <a:schemeClr val="tx1"/>
        </a:buClr>
        <a:buSzPct val="80000"/>
        <a:buFont typeface="Wingdings" pitchFamily="2" charset="2"/>
        <a:buChar char="§"/>
        <a:defRPr sz="1600">
          <a:solidFill>
            <a:schemeClr val="tx1"/>
          </a:solidFill>
          <a:latin typeface="Arial"/>
          <a:cs typeface="Arial"/>
        </a:defRPr>
      </a:lvl3pPr>
      <a:lvl4pPr marL="1606550" indent="-234950" algn="l" rtl="0" eaLnBrk="1" fontAlgn="base" hangingPunct="1">
        <a:spcBef>
          <a:spcPts val="0"/>
        </a:spcBef>
        <a:spcAft>
          <a:spcPts val="600"/>
        </a:spcAft>
        <a:buClr>
          <a:schemeClr val="tx1"/>
        </a:buClr>
        <a:buSzPct val="80000"/>
        <a:buFont typeface="Arial" charset="0"/>
        <a:buChar char="–"/>
        <a:defRPr sz="1600">
          <a:solidFill>
            <a:schemeClr val="tx1"/>
          </a:solidFill>
          <a:latin typeface="Arial"/>
          <a:cs typeface="Arial"/>
        </a:defRPr>
      </a:lvl4pPr>
      <a:lvl5pPr marL="2063750" indent="-234950" algn="l" rtl="0" eaLnBrk="1" fontAlgn="base" hangingPunct="1">
        <a:spcBef>
          <a:spcPts val="0"/>
        </a:spcBef>
        <a:spcAft>
          <a:spcPts val="600"/>
        </a:spcAft>
        <a:buClr>
          <a:srgbClr val="535353"/>
        </a:buClr>
        <a:buFont typeface="Arial" charset="0"/>
        <a:buChar char="-"/>
        <a:defRPr sz="1600">
          <a:solidFill>
            <a:schemeClr val="tx1"/>
          </a:solidFill>
          <a:latin typeface="Arial"/>
          <a:cs typeface="Arial"/>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206">
          <p15:clr>
            <a:srgbClr val="F26B43"/>
          </p15:clr>
        </p15:guide>
        <p15:guide id="4" pos="5546">
          <p15:clr>
            <a:srgbClr val="F26B43"/>
          </p15:clr>
        </p15:guide>
        <p15:guide id="5" orient="horz" pos="374">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7001" y="177184"/>
            <a:ext cx="8477274" cy="9612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Today’s Agenda</a:t>
            </a:r>
          </a:p>
        </p:txBody>
      </p:sp>
      <p:sp>
        <p:nvSpPr>
          <p:cNvPr id="1027" name="Rectangle 3"/>
          <p:cNvSpPr>
            <a:spLocks noGrp="1" noChangeArrowheads="1"/>
          </p:cNvSpPr>
          <p:nvPr>
            <p:ph type="body" idx="1"/>
          </p:nvPr>
        </p:nvSpPr>
        <p:spPr bwMode="auto">
          <a:xfrm>
            <a:off x="327002" y="1398847"/>
            <a:ext cx="8477273" cy="45395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Heading goes here – bullets based on dot in logo</a:t>
            </a:r>
          </a:p>
          <a:p>
            <a:pPr lvl="1"/>
            <a:r>
              <a:rPr lang="en-US" dirty="0" smtClean="0"/>
              <a:t>Example of a secondary message in smaller font</a:t>
            </a:r>
          </a:p>
          <a:p>
            <a:pPr lvl="1"/>
            <a:r>
              <a:rPr lang="en-US" dirty="0" smtClean="0"/>
              <a:t>Secondary message number two – same size font</a:t>
            </a:r>
          </a:p>
          <a:p>
            <a:pPr lvl="0"/>
            <a:r>
              <a:rPr lang="en-US" dirty="0" smtClean="0"/>
              <a:t>Second heading goes here</a:t>
            </a:r>
          </a:p>
        </p:txBody>
      </p:sp>
      <p:sp>
        <p:nvSpPr>
          <p:cNvPr id="9" name="Text Box 3"/>
          <p:cNvSpPr txBox="1">
            <a:spLocks noChangeArrowheads="1"/>
          </p:cNvSpPr>
          <p:nvPr/>
        </p:nvSpPr>
        <p:spPr bwMode="auto">
          <a:xfrm>
            <a:off x="192024" y="6601968"/>
            <a:ext cx="2324098" cy="184666"/>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noAutofit/>
          </a:bodyPr>
          <a:lstStyle/>
          <a:p>
            <a:endParaRPr lang="en-US" sz="600" b="1" kern="500" spc="10" dirty="0" smtClean="0">
              <a:solidFill>
                <a:srgbClr val="616161"/>
              </a:solidFill>
              <a:latin typeface="Arial" panose="020B0604020202020204"/>
              <a:cs typeface="Arial" charset="0"/>
            </a:endParaRPr>
          </a:p>
        </p:txBody>
      </p:sp>
      <p:sp>
        <p:nvSpPr>
          <p:cNvPr id="12" name="Text Box 4"/>
          <p:cNvSpPr txBox="1">
            <a:spLocks noChangeArrowheads="1"/>
          </p:cNvSpPr>
          <p:nvPr/>
        </p:nvSpPr>
        <p:spPr bwMode="auto">
          <a:xfrm>
            <a:off x="232537" y="6355714"/>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kern="500">
                <a:solidFill>
                  <a:srgbClr val="7D7C7C"/>
                </a:solidFill>
                <a:latin typeface="Arial" panose="020B0604020202020204"/>
              </a:rPr>
              <a:pPr>
                <a:defRPr/>
              </a:pPr>
              <a:t>‹#›</a:t>
            </a:fld>
            <a:endParaRPr lang="en-US" sz="1000" kern="500" dirty="0">
              <a:solidFill>
                <a:srgbClr val="7D7C7C"/>
              </a:solidFill>
              <a:latin typeface="Arial" panose="020B0604020202020204"/>
            </a:endParaRPr>
          </a:p>
        </p:txBody>
      </p:sp>
      <p:pic>
        <p:nvPicPr>
          <p:cNvPr id="4" name="Picture 3"/>
          <p:cNvPicPr>
            <a:picLocks/>
          </p:cNvPicPr>
          <p:nvPr userDrawn="1"/>
        </p:nvPicPr>
        <p:blipFill>
          <a:blip r:embed="rId27"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
        <p:nvSpPr>
          <p:cNvPr id="2" name="Footer Placeholder 1"/>
          <p:cNvSpPr>
            <a:spLocks noGrp="1"/>
          </p:cNvSpPr>
          <p:nvPr>
            <p:ph type="ftr" sz="quarter" idx="3"/>
          </p:nvPr>
        </p:nvSpPr>
        <p:spPr>
          <a:xfrm>
            <a:off x="2679192" y="6364224"/>
            <a:ext cx="3785615" cy="228600"/>
          </a:xfrm>
          <a:prstGeom prst="rect">
            <a:avLst/>
          </a:prstGeom>
        </p:spPr>
        <p:txBody>
          <a:bodyPr vert="horz" wrap="none" lIns="91440" tIns="45720" rIns="91440" bIns="45720" rtlCol="0" anchor="ctr"/>
          <a:lstStyle>
            <a:lvl1pPr>
              <a:defRPr lang="en-US" sz="900" b="1" smtClean="0">
                <a:solidFill>
                  <a:srgbClr val="616161"/>
                </a:solidFill>
              </a:defRPr>
            </a:lvl1pPr>
          </a:lstStyle>
          <a:p>
            <a:pPr algn="ctr"/>
            <a:r>
              <a:t>For Research Use Only.  </a:t>
            </a:r>
            <a:r>
              <a:rPr dirty="0"/>
              <a:t>Not for use in diagnostic procedures.</a:t>
            </a:r>
          </a:p>
        </p:txBody>
      </p:sp>
    </p:spTree>
    <p:extLst>
      <p:ext uri="{BB962C8B-B14F-4D97-AF65-F5344CB8AC3E}">
        <p14:creationId xmlns:p14="http://schemas.microsoft.com/office/powerpoint/2010/main" val="216460478"/>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 id="2147484120" r:id="rId14"/>
    <p:sldLayoutId id="2147484121" r:id="rId15"/>
    <p:sldLayoutId id="2147484122" r:id="rId16"/>
    <p:sldLayoutId id="2147484123" r:id="rId17"/>
    <p:sldLayoutId id="2147484124" r:id="rId18"/>
    <p:sldLayoutId id="2147484125" r:id="rId19"/>
    <p:sldLayoutId id="2147484126" r:id="rId20"/>
    <p:sldLayoutId id="2147484127" r:id="rId21"/>
    <p:sldLayoutId id="2147484128" r:id="rId22"/>
    <p:sldLayoutId id="2147484129" r:id="rId23"/>
    <p:sldLayoutId id="2147484130" r:id="rId24"/>
    <p:sldLayoutId id="2147484131" r:id="rId25"/>
  </p:sldLayoutIdLst>
  <p:transition spd="med">
    <p:wipe dir="r"/>
  </p:transition>
  <p:timing>
    <p:tnLst>
      <p:par>
        <p:cTn id="1" dur="indefinite" restart="never" nodeType="tmRoot"/>
      </p:par>
    </p:tnLst>
  </p:timing>
  <p:hf sldNum="0" hdr="0" dt="0"/>
  <p:txStyles>
    <p:titleStyle>
      <a:lvl1pPr algn="l" rtl="0" eaLnBrk="1" fontAlgn="base" hangingPunct="1">
        <a:spcBef>
          <a:spcPct val="0"/>
        </a:spcBef>
        <a:spcAft>
          <a:spcPct val="0"/>
        </a:spcAft>
        <a:defRPr sz="3000" b="1" i="0" kern="500" spc="-50" baseline="0">
          <a:solidFill>
            <a:schemeClr val="tx1"/>
          </a:solidFill>
          <a:latin typeface="+mj-lt"/>
          <a:ea typeface="+mj-ea"/>
          <a:cs typeface="Arial"/>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spcBef>
          <a:spcPts val="900"/>
        </a:spcBef>
        <a:spcAft>
          <a:spcPts val="900"/>
        </a:spcAft>
        <a:buClr>
          <a:srgbClr val="F89D21"/>
        </a:buClr>
        <a:buSzPct val="90000"/>
        <a:buFont typeface="Arial-BoldMT" charset="0"/>
        <a:buChar char="●"/>
        <a:tabLst/>
        <a:defRPr sz="2200" b="1" kern="500" spc="30" baseline="0">
          <a:solidFill>
            <a:schemeClr val="tx1"/>
          </a:solidFill>
          <a:latin typeface="+mj-lt"/>
          <a:ea typeface="+mn-ea"/>
          <a:cs typeface="Arial"/>
        </a:defRPr>
      </a:lvl1pPr>
      <a:lvl2pPr marL="517525" indent="-174625" algn="l" rtl="0" eaLnBrk="1" fontAlgn="base" hangingPunct="1">
        <a:spcBef>
          <a:spcPts val="0"/>
        </a:spcBef>
        <a:spcAft>
          <a:spcPts val="400"/>
        </a:spcAft>
        <a:buClr>
          <a:schemeClr val="tx1"/>
        </a:buClr>
        <a:buFont typeface="ArialMT" charset="0"/>
        <a:buChar char="-"/>
        <a:tabLst/>
        <a:defRPr sz="2000" kern="500" spc="-20" baseline="0">
          <a:solidFill>
            <a:schemeClr val="tx1"/>
          </a:solidFill>
          <a:latin typeface="+mj-lt"/>
          <a:cs typeface="Arial"/>
        </a:defRPr>
      </a:lvl2pPr>
      <a:lvl3pPr marL="1149350" indent="-234950" algn="l" rtl="0" eaLnBrk="1" fontAlgn="base" hangingPunct="1">
        <a:spcBef>
          <a:spcPts val="0"/>
        </a:spcBef>
        <a:spcAft>
          <a:spcPts val="600"/>
        </a:spcAft>
        <a:buClr>
          <a:schemeClr val="tx1"/>
        </a:buClr>
        <a:buSzPct val="80000"/>
        <a:buFont typeface="Wingdings" pitchFamily="2" charset="2"/>
        <a:buChar char="§"/>
        <a:defRPr sz="1600">
          <a:solidFill>
            <a:schemeClr val="tx1"/>
          </a:solidFill>
          <a:latin typeface="Arial"/>
          <a:cs typeface="Arial"/>
        </a:defRPr>
      </a:lvl3pPr>
      <a:lvl4pPr marL="1606550" indent="-234950" algn="l" rtl="0" eaLnBrk="1" fontAlgn="base" hangingPunct="1">
        <a:spcBef>
          <a:spcPts val="0"/>
        </a:spcBef>
        <a:spcAft>
          <a:spcPts val="600"/>
        </a:spcAft>
        <a:buClr>
          <a:schemeClr val="tx1"/>
        </a:buClr>
        <a:buSzPct val="80000"/>
        <a:buFont typeface="Arial" charset="0"/>
        <a:buChar char="–"/>
        <a:defRPr sz="1600">
          <a:solidFill>
            <a:schemeClr val="tx1"/>
          </a:solidFill>
          <a:latin typeface="Arial"/>
          <a:cs typeface="Arial"/>
        </a:defRPr>
      </a:lvl4pPr>
      <a:lvl5pPr marL="2063750" indent="-234950" algn="l" rtl="0" eaLnBrk="1" fontAlgn="base" hangingPunct="1">
        <a:spcBef>
          <a:spcPts val="0"/>
        </a:spcBef>
        <a:spcAft>
          <a:spcPts val="600"/>
        </a:spcAft>
        <a:buClr>
          <a:srgbClr val="535353"/>
        </a:buClr>
        <a:buFont typeface="Arial" charset="0"/>
        <a:buChar char="-"/>
        <a:defRPr sz="1600">
          <a:solidFill>
            <a:schemeClr val="tx1"/>
          </a:solidFill>
          <a:latin typeface="Arial"/>
          <a:cs typeface="Arial"/>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206">
          <p15:clr>
            <a:srgbClr val="F26B43"/>
          </p15:clr>
        </p15:guide>
        <p15:guide id="4" pos="5546">
          <p15:clr>
            <a:srgbClr val="F26B43"/>
          </p15:clr>
        </p15:guide>
        <p15:guide id="5" orient="horz" pos="374">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7001" y="177184"/>
            <a:ext cx="8477274" cy="9612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Today’s Agenda</a:t>
            </a:r>
          </a:p>
        </p:txBody>
      </p:sp>
      <p:sp>
        <p:nvSpPr>
          <p:cNvPr id="1027" name="Rectangle 3"/>
          <p:cNvSpPr>
            <a:spLocks noGrp="1" noChangeArrowheads="1"/>
          </p:cNvSpPr>
          <p:nvPr>
            <p:ph type="body" idx="1"/>
          </p:nvPr>
        </p:nvSpPr>
        <p:spPr bwMode="auto">
          <a:xfrm>
            <a:off x="327002" y="1398847"/>
            <a:ext cx="8477273" cy="45395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Heading goes here – bullets based on dot in logo</a:t>
            </a:r>
          </a:p>
          <a:p>
            <a:pPr lvl="1"/>
            <a:r>
              <a:rPr lang="en-US" dirty="0" smtClean="0"/>
              <a:t>Example of a secondary message in smaller font</a:t>
            </a:r>
          </a:p>
          <a:p>
            <a:pPr lvl="1"/>
            <a:r>
              <a:rPr lang="en-US" dirty="0" smtClean="0"/>
              <a:t>Secondary message number two – same size font</a:t>
            </a:r>
          </a:p>
          <a:p>
            <a:pPr lvl="0"/>
            <a:r>
              <a:rPr lang="en-US" dirty="0" smtClean="0"/>
              <a:t>Second heading goes here</a:t>
            </a:r>
          </a:p>
        </p:txBody>
      </p:sp>
      <p:sp>
        <p:nvSpPr>
          <p:cNvPr id="9" name="Text Box 3"/>
          <p:cNvSpPr txBox="1">
            <a:spLocks noChangeArrowheads="1"/>
          </p:cNvSpPr>
          <p:nvPr/>
        </p:nvSpPr>
        <p:spPr bwMode="auto">
          <a:xfrm>
            <a:off x="192024" y="6601968"/>
            <a:ext cx="2324098" cy="184666"/>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noAutofit/>
          </a:bodyPr>
          <a:lstStyle/>
          <a:p>
            <a:endParaRPr lang="en-US" sz="600" b="1" kern="500" spc="10" dirty="0" smtClean="0">
              <a:solidFill>
                <a:srgbClr val="616161"/>
              </a:solidFill>
              <a:latin typeface="Arial" panose="020B0604020202020204"/>
              <a:cs typeface="Arial" charset="0"/>
            </a:endParaRPr>
          </a:p>
        </p:txBody>
      </p:sp>
      <p:sp>
        <p:nvSpPr>
          <p:cNvPr id="12" name="Text Box 4"/>
          <p:cNvSpPr txBox="1">
            <a:spLocks noChangeArrowheads="1"/>
          </p:cNvSpPr>
          <p:nvPr/>
        </p:nvSpPr>
        <p:spPr bwMode="auto">
          <a:xfrm>
            <a:off x="232537" y="6355714"/>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kern="500">
                <a:solidFill>
                  <a:srgbClr val="7D7C7C"/>
                </a:solidFill>
                <a:latin typeface="Arial" panose="020B0604020202020204"/>
              </a:rPr>
              <a:pPr>
                <a:defRPr/>
              </a:pPr>
              <a:t>‹#›</a:t>
            </a:fld>
            <a:endParaRPr lang="en-US" sz="1000" kern="500" dirty="0">
              <a:solidFill>
                <a:srgbClr val="7D7C7C"/>
              </a:solidFill>
              <a:latin typeface="Arial" panose="020B0604020202020204"/>
            </a:endParaRPr>
          </a:p>
        </p:txBody>
      </p:sp>
      <p:pic>
        <p:nvPicPr>
          <p:cNvPr id="4" name="Picture 3"/>
          <p:cNvPicPr>
            <a:picLocks/>
          </p:cNvPicPr>
          <p:nvPr userDrawn="1"/>
        </p:nvPicPr>
        <p:blipFill>
          <a:blip r:embed="rId27"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
        <p:nvSpPr>
          <p:cNvPr id="2" name="Footer Placeholder 1"/>
          <p:cNvSpPr>
            <a:spLocks noGrp="1"/>
          </p:cNvSpPr>
          <p:nvPr>
            <p:ph type="ftr" sz="quarter" idx="3"/>
          </p:nvPr>
        </p:nvSpPr>
        <p:spPr>
          <a:xfrm>
            <a:off x="2679192" y="6364224"/>
            <a:ext cx="3785615" cy="228600"/>
          </a:xfrm>
          <a:prstGeom prst="rect">
            <a:avLst/>
          </a:prstGeom>
        </p:spPr>
        <p:txBody>
          <a:bodyPr vert="horz" wrap="none" lIns="91440" tIns="45720" rIns="91440" bIns="45720" rtlCol="0" anchor="ctr"/>
          <a:lstStyle>
            <a:lvl1pPr>
              <a:defRPr lang="en-US" sz="900" b="1" smtClean="0">
                <a:solidFill>
                  <a:srgbClr val="616161"/>
                </a:solidFill>
              </a:defRPr>
            </a:lvl1pPr>
          </a:lstStyle>
          <a:p>
            <a:pPr algn="ctr"/>
            <a:r>
              <a:t>For Research Use Only.  </a:t>
            </a:r>
            <a:r>
              <a:rPr dirty="0"/>
              <a:t>Not for use in diagnostic procedures.</a:t>
            </a:r>
          </a:p>
        </p:txBody>
      </p:sp>
    </p:spTree>
    <p:extLst>
      <p:ext uri="{BB962C8B-B14F-4D97-AF65-F5344CB8AC3E}">
        <p14:creationId xmlns:p14="http://schemas.microsoft.com/office/powerpoint/2010/main" val="290059546"/>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 id="2147484146" r:id="rId14"/>
    <p:sldLayoutId id="2147484147" r:id="rId15"/>
    <p:sldLayoutId id="2147484148" r:id="rId16"/>
    <p:sldLayoutId id="2147484149" r:id="rId17"/>
    <p:sldLayoutId id="2147484150" r:id="rId18"/>
    <p:sldLayoutId id="2147484151" r:id="rId19"/>
    <p:sldLayoutId id="2147484152" r:id="rId20"/>
    <p:sldLayoutId id="2147484153" r:id="rId21"/>
    <p:sldLayoutId id="2147484154" r:id="rId22"/>
    <p:sldLayoutId id="2147484155" r:id="rId23"/>
    <p:sldLayoutId id="2147484156" r:id="rId24"/>
    <p:sldLayoutId id="2147484157" r:id="rId25"/>
  </p:sldLayoutIdLst>
  <p:transition spd="med">
    <p:wipe dir="r"/>
  </p:transition>
  <p:timing>
    <p:tnLst>
      <p:par>
        <p:cTn id="1" dur="indefinite" restart="never" nodeType="tmRoot"/>
      </p:par>
    </p:tnLst>
  </p:timing>
  <p:hf sldNum="0" hdr="0" dt="0"/>
  <p:txStyles>
    <p:titleStyle>
      <a:lvl1pPr algn="l" rtl="0" eaLnBrk="1" fontAlgn="base" hangingPunct="1">
        <a:spcBef>
          <a:spcPct val="0"/>
        </a:spcBef>
        <a:spcAft>
          <a:spcPct val="0"/>
        </a:spcAft>
        <a:defRPr sz="3000" b="1" i="0" kern="500" spc="-50" baseline="0">
          <a:solidFill>
            <a:schemeClr val="tx1"/>
          </a:solidFill>
          <a:latin typeface="+mj-lt"/>
          <a:ea typeface="+mj-ea"/>
          <a:cs typeface="Arial"/>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spcBef>
          <a:spcPts val="900"/>
        </a:spcBef>
        <a:spcAft>
          <a:spcPts val="900"/>
        </a:spcAft>
        <a:buClr>
          <a:srgbClr val="F89D21"/>
        </a:buClr>
        <a:buSzPct val="90000"/>
        <a:buFont typeface="Arial-BoldMT" charset="0"/>
        <a:buChar char="●"/>
        <a:tabLst/>
        <a:defRPr sz="2200" b="1" kern="500" spc="30" baseline="0">
          <a:solidFill>
            <a:schemeClr val="tx1"/>
          </a:solidFill>
          <a:latin typeface="+mj-lt"/>
          <a:ea typeface="+mn-ea"/>
          <a:cs typeface="Arial"/>
        </a:defRPr>
      </a:lvl1pPr>
      <a:lvl2pPr marL="517525" indent="-174625" algn="l" rtl="0" eaLnBrk="1" fontAlgn="base" hangingPunct="1">
        <a:spcBef>
          <a:spcPts val="0"/>
        </a:spcBef>
        <a:spcAft>
          <a:spcPts val="400"/>
        </a:spcAft>
        <a:buClr>
          <a:schemeClr val="tx1"/>
        </a:buClr>
        <a:buFont typeface="ArialMT" charset="0"/>
        <a:buChar char="-"/>
        <a:tabLst/>
        <a:defRPr sz="2000" kern="500" spc="-20" baseline="0">
          <a:solidFill>
            <a:schemeClr val="tx1"/>
          </a:solidFill>
          <a:latin typeface="+mj-lt"/>
          <a:cs typeface="Arial"/>
        </a:defRPr>
      </a:lvl2pPr>
      <a:lvl3pPr marL="1149350" indent="-234950" algn="l" rtl="0" eaLnBrk="1" fontAlgn="base" hangingPunct="1">
        <a:spcBef>
          <a:spcPts val="0"/>
        </a:spcBef>
        <a:spcAft>
          <a:spcPts val="600"/>
        </a:spcAft>
        <a:buClr>
          <a:schemeClr val="tx1"/>
        </a:buClr>
        <a:buSzPct val="80000"/>
        <a:buFont typeface="Wingdings" pitchFamily="2" charset="2"/>
        <a:buChar char="§"/>
        <a:defRPr sz="1600">
          <a:solidFill>
            <a:schemeClr val="tx1"/>
          </a:solidFill>
          <a:latin typeface="Arial"/>
          <a:cs typeface="Arial"/>
        </a:defRPr>
      </a:lvl3pPr>
      <a:lvl4pPr marL="1606550" indent="-234950" algn="l" rtl="0" eaLnBrk="1" fontAlgn="base" hangingPunct="1">
        <a:spcBef>
          <a:spcPts val="0"/>
        </a:spcBef>
        <a:spcAft>
          <a:spcPts val="600"/>
        </a:spcAft>
        <a:buClr>
          <a:schemeClr val="tx1"/>
        </a:buClr>
        <a:buSzPct val="80000"/>
        <a:buFont typeface="Arial" charset="0"/>
        <a:buChar char="–"/>
        <a:defRPr sz="1600">
          <a:solidFill>
            <a:schemeClr val="tx1"/>
          </a:solidFill>
          <a:latin typeface="Arial"/>
          <a:cs typeface="Arial"/>
        </a:defRPr>
      </a:lvl4pPr>
      <a:lvl5pPr marL="2063750" indent="-234950" algn="l" rtl="0" eaLnBrk="1" fontAlgn="base" hangingPunct="1">
        <a:spcBef>
          <a:spcPts val="0"/>
        </a:spcBef>
        <a:spcAft>
          <a:spcPts val="600"/>
        </a:spcAft>
        <a:buClr>
          <a:srgbClr val="535353"/>
        </a:buClr>
        <a:buFont typeface="Arial" charset="0"/>
        <a:buChar char="-"/>
        <a:defRPr sz="1600">
          <a:solidFill>
            <a:schemeClr val="tx1"/>
          </a:solidFill>
          <a:latin typeface="Arial"/>
          <a:cs typeface="Arial"/>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206">
          <p15:clr>
            <a:srgbClr val="F26B43"/>
          </p15:clr>
        </p15:guide>
        <p15:guide id="4" pos="5546">
          <p15:clr>
            <a:srgbClr val="F26B43"/>
          </p15:clr>
        </p15:guide>
        <p15:guide id="5" orient="horz" pos="374">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kgrd-shadow-line-long30.jpg"/>
          <p:cNvPicPr>
            <a:picLocks noChangeAspect="1"/>
          </p:cNvPicPr>
          <p:nvPr/>
        </p:nvPicPr>
        <p:blipFill rotWithShape="1">
          <a:blip r:embed="rId17"/>
          <a:srcRect t="4074"/>
          <a:stretch/>
        </p:blipFill>
        <p:spPr>
          <a:xfrm>
            <a:off x="0" y="3568700"/>
            <a:ext cx="9144000" cy="3289300"/>
          </a:xfrm>
          <a:prstGeom prst="rect">
            <a:avLst/>
          </a:prstGeom>
        </p:spPr>
      </p:pic>
      <p:sp>
        <p:nvSpPr>
          <p:cNvPr id="1026"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title style</a:t>
            </a:r>
            <a:endParaRPr lang="en-US" dirty="0" smtClean="0"/>
          </a:p>
        </p:txBody>
      </p:sp>
      <p:sp>
        <p:nvSpPr>
          <p:cNvPr id="1027" name="Rectangle 3"/>
          <p:cNvSpPr>
            <a:spLocks noGrp="1" noChangeArrowheads="1"/>
          </p:cNvSpPr>
          <p:nvPr>
            <p:ph type="body" idx="1"/>
          </p:nvPr>
        </p:nvSpPr>
        <p:spPr bwMode="auto">
          <a:xfrm>
            <a:off x="210312" y="1435608"/>
            <a:ext cx="8595360" cy="4882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smtClean="0"/>
          </a:p>
        </p:txBody>
      </p:sp>
      <p:pic>
        <p:nvPicPr>
          <p:cNvPr id="18" name="Picture 8" descr="ILLUMINA_LOGO_RGB_new"/>
          <p:cNvPicPr>
            <a:picLocks noChangeAspect="1" noChangeArrowheads="1"/>
          </p:cNvPicPr>
          <p:nvPr/>
        </p:nvPicPr>
        <p:blipFill>
          <a:blip r:embed="rId18" cstate="print"/>
          <a:srcRect/>
          <a:stretch>
            <a:fillRect/>
          </a:stretch>
        </p:blipFill>
        <p:spPr bwMode="auto">
          <a:xfrm>
            <a:off x="7854950" y="6550025"/>
            <a:ext cx="914400" cy="207282"/>
          </a:xfrm>
          <a:prstGeom prst="rect">
            <a:avLst/>
          </a:prstGeom>
          <a:noFill/>
          <a:ln w="9525">
            <a:noFill/>
            <a:miter lim="800000"/>
            <a:headEnd/>
            <a:tailEnd/>
          </a:ln>
        </p:spPr>
      </p:pic>
      <p:sp>
        <p:nvSpPr>
          <p:cNvPr id="8" name="Text Box 4"/>
          <p:cNvSpPr txBox="1">
            <a:spLocks noChangeArrowheads="1"/>
          </p:cNvSpPr>
          <p:nvPr/>
        </p:nvSpPr>
        <p:spPr bwMode="auto">
          <a:xfrm>
            <a:off x="574675" y="6547909"/>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a:solidFill>
                  <a:prstClr val="black"/>
                </a:solidFill>
              </a:rPr>
              <a:pPr>
                <a:defRPr/>
              </a:pPr>
              <a:t>‹#›</a:t>
            </a:fld>
            <a:endParaRPr lang="en-US" sz="1000" dirty="0">
              <a:solidFill>
                <a:prstClr val="black"/>
              </a:solidFill>
            </a:endParaRPr>
          </a:p>
        </p:txBody>
      </p:sp>
      <p:pic>
        <p:nvPicPr>
          <p:cNvPr id="10" name="Picture 9" descr="Market Segment Icons_lightgrey_Agric.png"/>
          <p:cNvPicPr>
            <a:picLocks noChangeAspect="1"/>
          </p:cNvPicPr>
          <p:nvPr/>
        </p:nvPicPr>
        <p:blipFill>
          <a:blip r:embed="rId19"/>
          <a:stretch>
            <a:fillRect/>
          </a:stretch>
        </p:blipFill>
        <p:spPr>
          <a:xfrm>
            <a:off x="187917" y="6496052"/>
            <a:ext cx="321733" cy="402167"/>
          </a:xfrm>
          <a:prstGeom prst="rect">
            <a:avLst/>
          </a:prstGeom>
        </p:spPr>
      </p:pic>
      <p:sp>
        <p:nvSpPr>
          <p:cNvPr id="9" name="Text Box 3"/>
          <p:cNvSpPr txBox="1">
            <a:spLocks noChangeArrowheads="1"/>
          </p:cNvSpPr>
          <p:nvPr/>
        </p:nvSpPr>
        <p:spPr bwMode="auto">
          <a:xfrm>
            <a:off x="0" y="6557187"/>
            <a:ext cx="9144000" cy="2154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800" dirty="0" smtClean="0">
                <a:solidFill>
                  <a:prstClr val="black"/>
                </a:solidFill>
                <a:cs typeface="Arial" charset="0"/>
              </a:rPr>
              <a:t> </a:t>
            </a:r>
            <a:r>
              <a:rPr lang="en-US" sz="800" dirty="0" smtClean="0">
                <a:solidFill>
                  <a:srgbClr val="616161"/>
                </a:solidFill>
                <a:cs typeface="Arial" charset="0"/>
              </a:rPr>
              <a:t>COMPANY CONFIDENTIAL – DO NOT DISTRIBUTE</a:t>
            </a:r>
            <a:endParaRPr lang="en-US" sz="800" dirty="0" smtClean="0">
              <a:solidFill>
                <a:prstClr val="black"/>
              </a:solidFill>
              <a:latin typeface="Arial" pitchFamily="34" charset="0"/>
            </a:endParaRPr>
          </a:p>
        </p:txBody>
      </p:sp>
    </p:spTree>
    <p:extLst>
      <p:ext uri="{BB962C8B-B14F-4D97-AF65-F5344CB8AC3E}">
        <p14:creationId xmlns:p14="http://schemas.microsoft.com/office/powerpoint/2010/main" val="498423708"/>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 id="2147484173" r:id="rId15"/>
  </p:sldLayoutIdLst>
  <p:transition spd="med">
    <p:wipe dir="r"/>
  </p:transition>
  <p:timing>
    <p:tnLst>
      <p:par>
        <p:cTn id="1" dur="indefinite" restart="never" nodeType="tmRoot"/>
      </p:par>
    </p:tnLst>
  </p:timing>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34950" indent="-234950" algn="l" rtl="0" eaLnBrk="1" fontAlgn="base" hangingPunct="1">
        <a:spcBef>
          <a:spcPct val="50000"/>
        </a:spcBef>
        <a:spcAft>
          <a:spcPct val="0"/>
        </a:spcAft>
        <a:buClr>
          <a:srgbClr val="F89D21"/>
        </a:buClr>
        <a:buSzPct val="60000"/>
        <a:buBlip>
          <a:blip r:embed="rId20"/>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kgrd-shadow-line-long30.jpg"/>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0" y="3568700"/>
            <a:ext cx="9144000" cy="3289300"/>
          </a:xfrm>
          <a:prstGeom prst="rect">
            <a:avLst/>
          </a:prstGeom>
        </p:spPr>
      </p:pic>
      <p:sp>
        <p:nvSpPr>
          <p:cNvPr id="1026"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210312" y="1435608"/>
            <a:ext cx="8595360" cy="4882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8" name="Picture 8" descr="ILLUMINA_LOGO_RGB_new"/>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
        <p:nvSpPr>
          <p:cNvPr id="8" name="Text Box 4"/>
          <p:cNvSpPr txBox="1">
            <a:spLocks noChangeArrowheads="1"/>
          </p:cNvSpPr>
          <p:nvPr/>
        </p:nvSpPr>
        <p:spPr bwMode="auto">
          <a:xfrm>
            <a:off x="210312" y="6547909"/>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a:solidFill>
                  <a:srgbClr val="1A1818"/>
                </a:solidFill>
              </a:rPr>
              <a:pPr>
                <a:defRPr/>
              </a:pPr>
              <a:t>‹#›</a:t>
            </a:fld>
            <a:endParaRPr lang="en-US" sz="1000" dirty="0">
              <a:solidFill>
                <a:srgbClr val="1A1818"/>
              </a:solidFill>
            </a:endParaRPr>
          </a:p>
        </p:txBody>
      </p:sp>
    </p:spTree>
    <p:extLst>
      <p:ext uri="{BB962C8B-B14F-4D97-AF65-F5344CB8AC3E}">
        <p14:creationId xmlns:p14="http://schemas.microsoft.com/office/powerpoint/2010/main" val="6786536"/>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 id="2147484188" r:id="rId14"/>
    <p:sldLayoutId id="2147484189" r:id="rId15"/>
    <p:sldLayoutId id="2147484190" r:id="rId16"/>
    <p:sldLayoutId id="2147484191" r:id="rId17"/>
    <p:sldLayoutId id="2147484192" r:id="rId18"/>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34950" indent="-234950" algn="l" rtl="0" eaLnBrk="1" fontAlgn="base" hangingPunct="1">
        <a:spcBef>
          <a:spcPct val="50000"/>
        </a:spcBef>
        <a:spcAft>
          <a:spcPct val="0"/>
        </a:spcAft>
        <a:buClr>
          <a:srgbClr val="F89D21"/>
        </a:buClr>
        <a:buSzPct val="60000"/>
        <a:buBlip>
          <a:blip r:embed="rId22"/>
        </a:buBlip>
        <a:defRPr sz="2000">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8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6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6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6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7001" y="177184"/>
            <a:ext cx="8477274" cy="9612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Today’s Agenda</a:t>
            </a:r>
          </a:p>
        </p:txBody>
      </p:sp>
      <p:sp>
        <p:nvSpPr>
          <p:cNvPr id="1027" name="Rectangle 3"/>
          <p:cNvSpPr>
            <a:spLocks noGrp="1" noChangeArrowheads="1"/>
          </p:cNvSpPr>
          <p:nvPr>
            <p:ph type="body" idx="1"/>
          </p:nvPr>
        </p:nvSpPr>
        <p:spPr bwMode="auto">
          <a:xfrm>
            <a:off x="327002" y="1398847"/>
            <a:ext cx="8477273" cy="45395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Heading goes here – bullets based on dot in logo</a:t>
            </a:r>
          </a:p>
          <a:p>
            <a:pPr lvl="1"/>
            <a:r>
              <a:rPr lang="en-US" dirty="0" smtClean="0"/>
              <a:t>Example of a secondary message in smaller font</a:t>
            </a:r>
          </a:p>
          <a:p>
            <a:pPr lvl="1"/>
            <a:r>
              <a:rPr lang="en-US" dirty="0" smtClean="0"/>
              <a:t>Secondary message number two – same size font</a:t>
            </a:r>
          </a:p>
          <a:p>
            <a:pPr lvl="0"/>
            <a:r>
              <a:rPr lang="en-US" dirty="0" smtClean="0"/>
              <a:t>Second heading goes here</a:t>
            </a:r>
          </a:p>
        </p:txBody>
      </p:sp>
      <p:sp>
        <p:nvSpPr>
          <p:cNvPr id="9" name="Text Box 3"/>
          <p:cNvSpPr txBox="1">
            <a:spLocks noChangeArrowheads="1"/>
          </p:cNvSpPr>
          <p:nvPr/>
        </p:nvSpPr>
        <p:spPr bwMode="auto">
          <a:xfrm>
            <a:off x="192024" y="6601968"/>
            <a:ext cx="2324098" cy="184666"/>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noAutofit/>
          </a:bodyPr>
          <a:lstStyle/>
          <a:p>
            <a:endParaRPr lang="en-US" sz="600" b="1" kern="500" spc="10" dirty="0" smtClean="0">
              <a:solidFill>
                <a:srgbClr val="616161"/>
              </a:solidFill>
              <a:latin typeface="Arial" panose="020B0604020202020204"/>
              <a:cs typeface="Arial" charset="0"/>
            </a:endParaRPr>
          </a:p>
        </p:txBody>
      </p:sp>
      <p:sp>
        <p:nvSpPr>
          <p:cNvPr id="12" name="Text Box 4"/>
          <p:cNvSpPr txBox="1">
            <a:spLocks noChangeArrowheads="1"/>
          </p:cNvSpPr>
          <p:nvPr/>
        </p:nvSpPr>
        <p:spPr bwMode="auto">
          <a:xfrm>
            <a:off x="232537" y="6355714"/>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kern="500">
                <a:solidFill>
                  <a:srgbClr val="7D7C7C"/>
                </a:solidFill>
                <a:latin typeface="Arial" panose="020B0604020202020204"/>
              </a:rPr>
              <a:pPr>
                <a:defRPr/>
              </a:pPr>
              <a:t>‹#›</a:t>
            </a:fld>
            <a:endParaRPr lang="en-US" sz="1000" kern="500" dirty="0">
              <a:solidFill>
                <a:srgbClr val="7D7C7C"/>
              </a:solidFill>
              <a:latin typeface="Arial" panose="020B0604020202020204"/>
            </a:endParaRPr>
          </a:p>
        </p:txBody>
      </p:sp>
      <p:pic>
        <p:nvPicPr>
          <p:cNvPr id="4" name="Picture 3"/>
          <p:cNvPicPr>
            <a:picLocks/>
          </p:cNvPicPr>
          <p:nvPr userDrawn="1"/>
        </p:nvPicPr>
        <p:blipFill>
          <a:blip r:embed="rId26"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
        <p:nvSpPr>
          <p:cNvPr id="2" name="Footer Placeholder 1"/>
          <p:cNvSpPr>
            <a:spLocks noGrp="1"/>
          </p:cNvSpPr>
          <p:nvPr>
            <p:ph type="ftr" sz="quarter" idx="3"/>
          </p:nvPr>
        </p:nvSpPr>
        <p:spPr>
          <a:xfrm>
            <a:off x="2679192" y="6364224"/>
            <a:ext cx="3785615" cy="228600"/>
          </a:xfrm>
          <a:prstGeom prst="rect">
            <a:avLst/>
          </a:prstGeom>
        </p:spPr>
        <p:txBody>
          <a:bodyPr vert="horz" wrap="none" lIns="91440" tIns="45720" rIns="91440" bIns="45720" rtlCol="0" anchor="ctr"/>
          <a:lstStyle>
            <a:lvl1pPr>
              <a:defRPr lang="en-US" sz="900" b="1" smtClean="0">
                <a:solidFill>
                  <a:srgbClr val="616161"/>
                </a:solidFill>
              </a:defRPr>
            </a:lvl1pPr>
          </a:lstStyle>
          <a:p>
            <a:pPr algn="ctr"/>
            <a:r>
              <a:t>For Research Use Only.  </a:t>
            </a:r>
            <a:r>
              <a:rPr dirty="0"/>
              <a:t>Not for use in diagnostic procedures.</a:t>
            </a:r>
            <a:endParaRPr dirty="0"/>
          </a:p>
        </p:txBody>
      </p:sp>
    </p:spTree>
    <p:extLst>
      <p:ext uri="{BB962C8B-B14F-4D97-AF65-F5344CB8AC3E}">
        <p14:creationId xmlns:p14="http://schemas.microsoft.com/office/powerpoint/2010/main" val="1621148596"/>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4" r:id="rId20"/>
    <p:sldLayoutId id="2147484215" r:id="rId21"/>
    <p:sldLayoutId id="2147484216" r:id="rId22"/>
    <p:sldLayoutId id="2147484217" r:id="rId23"/>
    <p:sldLayoutId id="2147484218" r:id="rId24"/>
  </p:sldLayoutIdLst>
  <p:transition spd="med">
    <p:wipe dir="r"/>
  </p:transition>
  <p:timing>
    <p:tnLst>
      <p:par>
        <p:cTn id="1" dur="indefinite" restart="never" nodeType="tmRoot"/>
      </p:par>
    </p:tnLst>
  </p:timing>
  <p:hf sldNum="0" hdr="0" dt="0"/>
  <p:txStyles>
    <p:titleStyle>
      <a:lvl1pPr algn="l" rtl="0" eaLnBrk="1" fontAlgn="base" hangingPunct="1">
        <a:spcBef>
          <a:spcPct val="0"/>
        </a:spcBef>
        <a:spcAft>
          <a:spcPct val="0"/>
        </a:spcAft>
        <a:defRPr sz="3000" b="1" i="0" kern="500" spc="-50" baseline="0">
          <a:solidFill>
            <a:schemeClr val="tx1"/>
          </a:solidFill>
          <a:latin typeface="+mj-lt"/>
          <a:ea typeface="+mj-ea"/>
          <a:cs typeface="Arial"/>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spcBef>
          <a:spcPts val="900"/>
        </a:spcBef>
        <a:spcAft>
          <a:spcPts val="900"/>
        </a:spcAft>
        <a:buClr>
          <a:srgbClr val="F89D21"/>
        </a:buClr>
        <a:buSzPct val="90000"/>
        <a:buFont typeface="Arial-BoldMT" charset="0"/>
        <a:buChar char="●"/>
        <a:tabLst/>
        <a:defRPr sz="2200" b="1" kern="500" spc="30" baseline="0">
          <a:solidFill>
            <a:schemeClr val="tx1"/>
          </a:solidFill>
          <a:latin typeface="+mj-lt"/>
          <a:ea typeface="+mn-ea"/>
          <a:cs typeface="Arial"/>
        </a:defRPr>
      </a:lvl1pPr>
      <a:lvl2pPr marL="517525" indent="-174625" algn="l" rtl="0" eaLnBrk="1" fontAlgn="base" hangingPunct="1">
        <a:spcBef>
          <a:spcPts val="0"/>
        </a:spcBef>
        <a:spcAft>
          <a:spcPts val="400"/>
        </a:spcAft>
        <a:buClr>
          <a:schemeClr val="tx1"/>
        </a:buClr>
        <a:buFont typeface="ArialMT" charset="0"/>
        <a:buChar char="-"/>
        <a:tabLst/>
        <a:defRPr sz="2000" kern="500" spc="-20" baseline="0">
          <a:solidFill>
            <a:schemeClr val="tx1"/>
          </a:solidFill>
          <a:latin typeface="+mj-lt"/>
          <a:cs typeface="Arial"/>
        </a:defRPr>
      </a:lvl2pPr>
      <a:lvl3pPr marL="1149350" indent="-234950" algn="l" rtl="0" eaLnBrk="1" fontAlgn="base" hangingPunct="1">
        <a:spcBef>
          <a:spcPts val="0"/>
        </a:spcBef>
        <a:spcAft>
          <a:spcPts val="600"/>
        </a:spcAft>
        <a:buClr>
          <a:schemeClr val="tx1"/>
        </a:buClr>
        <a:buSzPct val="80000"/>
        <a:buFont typeface="Wingdings" pitchFamily="2" charset="2"/>
        <a:buChar char="§"/>
        <a:defRPr sz="1600">
          <a:solidFill>
            <a:schemeClr val="tx1"/>
          </a:solidFill>
          <a:latin typeface="Arial"/>
          <a:cs typeface="Arial"/>
        </a:defRPr>
      </a:lvl3pPr>
      <a:lvl4pPr marL="1606550" indent="-234950" algn="l" rtl="0" eaLnBrk="1" fontAlgn="base" hangingPunct="1">
        <a:spcBef>
          <a:spcPts val="0"/>
        </a:spcBef>
        <a:spcAft>
          <a:spcPts val="600"/>
        </a:spcAft>
        <a:buClr>
          <a:schemeClr val="tx1"/>
        </a:buClr>
        <a:buSzPct val="80000"/>
        <a:buFont typeface="Arial" charset="0"/>
        <a:buChar char="–"/>
        <a:defRPr sz="1600">
          <a:solidFill>
            <a:schemeClr val="tx1"/>
          </a:solidFill>
          <a:latin typeface="Arial"/>
          <a:cs typeface="Arial"/>
        </a:defRPr>
      </a:lvl4pPr>
      <a:lvl5pPr marL="2063750" indent="-234950" algn="l" rtl="0" eaLnBrk="1" fontAlgn="base" hangingPunct="1">
        <a:spcBef>
          <a:spcPts val="0"/>
        </a:spcBef>
        <a:spcAft>
          <a:spcPts val="600"/>
        </a:spcAft>
        <a:buClr>
          <a:srgbClr val="535353"/>
        </a:buClr>
        <a:buFont typeface="Arial" charset="0"/>
        <a:buChar char="-"/>
        <a:defRPr sz="1600">
          <a:solidFill>
            <a:schemeClr val="tx1"/>
          </a:solidFill>
          <a:latin typeface="Arial"/>
          <a:cs typeface="Arial"/>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206">
          <p15:clr>
            <a:srgbClr val="F26B43"/>
          </p15:clr>
        </p15:guide>
        <p15:guide id="4" pos="5546">
          <p15:clr>
            <a:srgbClr val="F26B43"/>
          </p15:clr>
        </p15:guide>
        <p15:guide id="5" orient="horz" pos="37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kgrd-shadow-line-long30.jpg"/>
          <p:cNvPicPr>
            <a:picLocks noChangeAspect="1"/>
          </p:cNvPicPr>
          <p:nvPr/>
        </p:nvPicPr>
        <p:blipFill rotWithShape="1">
          <a:blip r:embed="rId12"/>
          <a:srcRect t="4074"/>
          <a:stretch/>
        </p:blipFill>
        <p:spPr>
          <a:xfrm>
            <a:off x="0" y="3568700"/>
            <a:ext cx="9144000" cy="3289300"/>
          </a:xfrm>
          <a:prstGeom prst="rect">
            <a:avLst/>
          </a:prstGeom>
        </p:spPr>
      </p:pic>
      <p:sp>
        <p:nvSpPr>
          <p:cNvPr id="1026"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sp>
        <p:nvSpPr>
          <p:cNvPr id="1027" name="Rectangle 3"/>
          <p:cNvSpPr>
            <a:spLocks noGrp="1" noChangeArrowheads="1"/>
          </p:cNvSpPr>
          <p:nvPr>
            <p:ph type="body" idx="1"/>
          </p:nvPr>
        </p:nvSpPr>
        <p:spPr bwMode="auto">
          <a:xfrm>
            <a:off x="210312" y="1363037"/>
            <a:ext cx="8595360" cy="4617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8" name="Picture 8" descr="ILLUMINA_LOGO_RGB_new"/>
          <p:cNvPicPr>
            <a:picLocks noChangeAspect="1" noChangeArrowheads="1"/>
          </p:cNvPicPr>
          <p:nvPr/>
        </p:nvPicPr>
        <p:blipFill>
          <a:blip r:embed="rId13" cstate="print"/>
          <a:srcRect/>
          <a:stretch>
            <a:fillRect/>
          </a:stretch>
        </p:blipFill>
        <p:spPr bwMode="auto">
          <a:xfrm>
            <a:off x="7854950" y="6550025"/>
            <a:ext cx="914400" cy="207282"/>
          </a:xfrm>
          <a:prstGeom prst="rect">
            <a:avLst/>
          </a:prstGeom>
          <a:noFill/>
          <a:ln w="9525">
            <a:noFill/>
            <a:miter lim="800000"/>
            <a:headEnd/>
            <a:tailEnd/>
          </a:ln>
        </p:spPr>
      </p:pic>
      <p:sp>
        <p:nvSpPr>
          <p:cNvPr id="9" name="Text Box 3"/>
          <p:cNvSpPr txBox="1">
            <a:spLocks noChangeArrowheads="1"/>
          </p:cNvSpPr>
          <p:nvPr/>
        </p:nvSpPr>
        <p:spPr bwMode="auto">
          <a:xfrm>
            <a:off x="0" y="6557187"/>
            <a:ext cx="9144000" cy="2154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800" dirty="0" smtClean="0">
                <a:solidFill>
                  <a:srgbClr val="1A1818"/>
                </a:solidFill>
                <a:cs typeface="Arial" charset="0"/>
              </a:rPr>
              <a:t> </a:t>
            </a:r>
            <a:r>
              <a:rPr lang="en-US" sz="800" dirty="0" smtClean="0">
                <a:solidFill>
                  <a:srgbClr val="616161"/>
                </a:solidFill>
                <a:cs typeface="Arial" charset="0"/>
              </a:rPr>
              <a:t> </a:t>
            </a:r>
          </a:p>
        </p:txBody>
      </p:sp>
      <p:sp>
        <p:nvSpPr>
          <p:cNvPr id="10" name="Text Box 4"/>
          <p:cNvSpPr txBox="1">
            <a:spLocks noChangeArrowheads="1"/>
          </p:cNvSpPr>
          <p:nvPr/>
        </p:nvSpPr>
        <p:spPr bwMode="auto">
          <a:xfrm>
            <a:off x="574675" y="6547909"/>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a:solidFill>
                  <a:srgbClr val="1A1818"/>
                </a:solidFill>
              </a:rPr>
              <a:pPr>
                <a:defRPr/>
              </a:pPr>
              <a:t>‹#›</a:t>
            </a:fld>
            <a:endParaRPr lang="en-US" sz="1000" dirty="0">
              <a:solidFill>
                <a:srgbClr val="1A1818"/>
              </a:solidFill>
            </a:endParaRPr>
          </a:p>
        </p:txBody>
      </p:sp>
      <p:pic>
        <p:nvPicPr>
          <p:cNvPr id="11" name="Picture 2" descr="\\ussd-file\depts\Commercial\Marketing\Marketing_Services\Graphics_Team\GraphicsStore\PowerPoint\^PPT templates\2013\support\Background_Images\Cancer.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7900" y="6504302"/>
            <a:ext cx="273258" cy="3917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8565760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Lst>
  <p:transition spd="med">
    <p:wipe dir="r"/>
  </p:transition>
  <p:timing>
    <p:tnLst>
      <p:par>
        <p:cTn id="1" dur="indefinite" restart="never" nodeType="tmRoot"/>
      </p:par>
    </p:tnLst>
  </p:timing>
  <p:txStyles>
    <p:titleStyle>
      <a:lvl1pPr algn="l" rtl="0" eaLnBrk="1" fontAlgn="base" hangingPunct="1">
        <a:spcBef>
          <a:spcPct val="0"/>
        </a:spcBef>
        <a:spcAft>
          <a:spcPct val="0"/>
        </a:spcAft>
        <a:defRPr sz="2800" b="1">
          <a:solidFill>
            <a:schemeClr val="tx1"/>
          </a:solidFill>
          <a:latin typeface="Arial"/>
          <a:ea typeface="+mj-ea"/>
          <a:cs typeface="Arial"/>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34950" indent="-234950" algn="l" rtl="0" eaLnBrk="1" fontAlgn="base" hangingPunct="1">
        <a:spcBef>
          <a:spcPct val="50000"/>
        </a:spcBef>
        <a:spcAft>
          <a:spcPct val="0"/>
        </a:spcAft>
        <a:buClr>
          <a:srgbClr val="F89D21"/>
        </a:buClr>
        <a:buSzPct val="60000"/>
        <a:buBlip>
          <a:blip r:embed="rId15"/>
        </a:buBlip>
        <a:defRPr sz="2000">
          <a:solidFill>
            <a:schemeClr val="tx1"/>
          </a:solidFill>
          <a:latin typeface="Arial"/>
          <a:ea typeface="+mn-ea"/>
          <a:cs typeface="Arial"/>
        </a:defRPr>
      </a:lvl1pPr>
      <a:lvl2pPr marL="692150" indent="-234950" algn="l" rtl="0" eaLnBrk="1" fontAlgn="base" hangingPunct="1">
        <a:spcBef>
          <a:spcPct val="20000"/>
        </a:spcBef>
        <a:spcAft>
          <a:spcPct val="0"/>
        </a:spcAft>
        <a:buClr>
          <a:schemeClr val="tx1"/>
        </a:buClr>
        <a:buFont typeface="Arial" charset="0"/>
        <a:buChar char="–"/>
        <a:defRPr sz="1800">
          <a:solidFill>
            <a:schemeClr val="tx1"/>
          </a:solidFill>
          <a:latin typeface="Arial"/>
          <a:cs typeface="Arial"/>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600">
          <a:solidFill>
            <a:schemeClr val="tx1"/>
          </a:solidFill>
          <a:latin typeface="Arial"/>
          <a:cs typeface="Arial"/>
        </a:defRPr>
      </a:lvl3pPr>
      <a:lvl4pPr marL="1606550" indent="-234950" algn="l" rtl="0" eaLnBrk="1" fontAlgn="base" hangingPunct="1">
        <a:spcBef>
          <a:spcPct val="20000"/>
        </a:spcBef>
        <a:spcAft>
          <a:spcPct val="0"/>
        </a:spcAft>
        <a:buClr>
          <a:schemeClr val="tx1"/>
        </a:buClr>
        <a:buSzPct val="80000"/>
        <a:buFont typeface="Arial" charset="0"/>
        <a:buChar char="–"/>
        <a:defRPr sz="1600">
          <a:solidFill>
            <a:schemeClr val="tx1"/>
          </a:solidFill>
          <a:latin typeface="Arial"/>
          <a:cs typeface="Arial"/>
        </a:defRPr>
      </a:lvl4pPr>
      <a:lvl5pPr marL="2063750" indent="-234950" algn="l" rtl="0" eaLnBrk="1" fontAlgn="base" hangingPunct="1">
        <a:spcBef>
          <a:spcPct val="20000"/>
        </a:spcBef>
        <a:spcAft>
          <a:spcPct val="0"/>
        </a:spcAft>
        <a:buClr>
          <a:srgbClr val="535353"/>
        </a:buClr>
        <a:buFont typeface="Arial" charset="0"/>
        <a:buChar char="-"/>
        <a:defRPr sz="1600">
          <a:solidFill>
            <a:schemeClr val="tx1"/>
          </a:solidFill>
          <a:latin typeface="Arial"/>
          <a:cs typeface="Arial"/>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p15:clr>
            <a:srgbClr val="F26B43"/>
          </p15:clr>
        </p15:guide>
        <p15:guide id="2" pos="55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energy band.jpg"/>
          <p:cNvPicPr>
            <a:picLocks noChangeAspect="1"/>
          </p:cNvPicPr>
          <p:nvPr userDrawn="1"/>
        </p:nvPicPr>
        <p:blipFill rotWithShape="1">
          <a:blip r:embed="rId24" cstate="print">
            <a:alphaModFix/>
            <a:extLst>
              <a:ext uri="{28A0092B-C50C-407E-A947-70E740481C1C}">
                <a14:useLocalDpi xmlns:a14="http://schemas.microsoft.com/office/drawing/2010/main" val="0"/>
              </a:ext>
            </a:extLst>
          </a:blip>
          <a:srcRect l="13331" r="19638"/>
          <a:stretch/>
        </p:blipFill>
        <p:spPr>
          <a:xfrm>
            <a:off x="0" y="440234"/>
            <a:ext cx="9144000" cy="909435"/>
          </a:xfrm>
          <a:prstGeom prst="rect">
            <a:avLst/>
          </a:prstGeom>
        </p:spPr>
      </p:pic>
      <p:pic>
        <p:nvPicPr>
          <p:cNvPr id="9" name="Picture 8" descr="bkgrd-shadow-line-long30.jpg"/>
          <p:cNvPicPr>
            <a:picLocks noChangeAspect="1"/>
          </p:cNvPicPr>
          <p:nvPr userDrawn="1"/>
        </p:nvPicPr>
        <p:blipFill rotWithShape="1">
          <a:blip r:embed="rId25"/>
          <a:srcRect t="86640" b="2573"/>
          <a:stretch/>
        </p:blipFill>
        <p:spPr>
          <a:xfrm>
            <a:off x="0" y="6364874"/>
            <a:ext cx="9144000" cy="493127"/>
          </a:xfrm>
          <a:prstGeom prst="rect">
            <a:avLst/>
          </a:prstGeom>
        </p:spPr>
      </p:pic>
      <p:sp>
        <p:nvSpPr>
          <p:cNvPr id="2" name="Title Placeholder 1"/>
          <p:cNvSpPr>
            <a:spLocks noGrp="1"/>
          </p:cNvSpPr>
          <p:nvPr>
            <p:ph type="title"/>
          </p:nvPr>
        </p:nvSpPr>
        <p:spPr>
          <a:xfrm>
            <a:off x="379440" y="470799"/>
            <a:ext cx="8229600" cy="87589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2487" y="1642307"/>
            <a:ext cx="8480512" cy="448385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124200" y="6445938"/>
            <a:ext cx="2895600" cy="365125"/>
          </a:xfrm>
          <a:prstGeom prst="rect">
            <a:avLst/>
          </a:prstGeom>
        </p:spPr>
        <p:txBody>
          <a:bodyPr vert="horz" lIns="91440" tIns="45720" rIns="91440" bIns="45720" rtlCol="0" anchor="ctr"/>
          <a:lstStyle>
            <a:lvl1pPr algn="ctr">
              <a:defRPr sz="900">
                <a:solidFill>
                  <a:schemeClr val="tx2"/>
                </a:solidFill>
                <a:latin typeface="Arial"/>
                <a:cs typeface="Arial"/>
              </a:defRPr>
            </a:lvl1pPr>
          </a:lstStyle>
          <a:p>
            <a:pPr defTabSz="457200" fontAlgn="auto">
              <a:spcBef>
                <a:spcPts val="0"/>
              </a:spcBef>
              <a:spcAft>
                <a:spcPts val="0"/>
              </a:spcAft>
            </a:pPr>
            <a:endParaRPr lang="en-US" dirty="0">
              <a:solidFill>
                <a:srgbClr val="7D7C7C"/>
              </a:solidFill>
            </a:endParaRPr>
          </a:p>
        </p:txBody>
      </p:sp>
      <p:sp>
        <p:nvSpPr>
          <p:cNvPr id="6" name="Slide Number Placeholder 5"/>
          <p:cNvSpPr>
            <a:spLocks noGrp="1"/>
          </p:cNvSpPr>
          <p:nvPr>
            <p:ph type="sldNum" sz="quarter" idx="4"/>
          </p:nvPr>
        </p:nvSpPr>
        <p:spPr>
          <a:xfrm>
            <a:off x="-62459" y="6445938"/>
            <a:ext cx="651991" cy="365125"/>
          </a:xfrm>
          <a:prstGeom prst="rect">
            <a:avLst/>
          </a:prstGeom>
        </p:spPr>
        <p:txBody>
          <a:bodyPr vert="horz" lIns="91440" tIns="45720" rIns="91440" bIns="45720" rtlCol="0" anchor="ctr"/>
          <a:lstStyle>
            <a:lvl1pPr algn="r">
              <a:defRPr sz="900">
                <a:solidFill>
                  <a:schemeClr val="tx2"/>
                </a:solidFill>
                <a:latin typeface="Arial"/>
                <a:cs typeface="Arial"/>
              </a:defRPr>
            </a:lvl1pPr>
          </a:lstStyle>
          <a:p>
            <a:pPr defTabSz="457200" fontAlgn="auto">
              <a:spcBef>
                <a:spcPts val="0"/>
              </a:spcBef>
              <a:spcAft>
                <a:spcPts val="0"/>
              </a:spcAft>
            </a:pPr>
            <a:fld id="{0E302883-9F7C-CE45-AB73-0650B2E598D9}" type="slidenum">
              <a:rPr lang="en-US" smtClean="0">
                <a:solidFill>
                  <a:srgbClr val="7D7C7C"/>
                </a:solidFill>
              </a:rPr>
              <a:pPr defTabSz="457200" fontAlgn="auto">
                <a:spcBef>
                  <a:spcPts val="0"/>
                </a:spcBef>
                <a:spcAft>
                  <a:spcPts val="0"/>
                </a:spcAft>
              </a:pPr>
              <a:t>‹#›</a:t>
            </a:fld>
            <a:endParaRPr lang="en-US" dirty="0">
              <a:solidFill>
                <a:srgbClr val="7D7C7C"/>
              </a:solidFill>
            </a:endParaRPr>
          </a:p>
        </p:txBody>
      </p:sp>
      <p:pic>
        <p:nvPicPr>
          <p:cNvPr id="11" name="Picture 3" descr="ILLUMINA_LOGO_RGB_new"/>
          <p:cNvPicPr>
            <a:picLocks noChangeAspect="1" noChangeArrowheads="1"/>
          </p:cNvPicPr>
          <p:nvPr userDrawn="1"/>
        </p:nvPicPr>
        <p:blipFill>
          <a:blip r:embed="rId26" cstate="print"/>
          <a:srcRect/>
          <a:stretch>
            <a:fillRect/>
          </a:stretch>
        </p:blipFill>
        <p:spPr bwMode="auto">
          <a:xfrm>
            <a:off x="7992755" y="6526497"/>
            <a:ext cx="930581" cy="210949"/>
          </a:xfrm>
          <a:prstGeom prst="rect">
            <a:avLst/>
          </a:prstGeom>
          <a:noFill/>
          <a:ln w="9525">
            <a:noFill/>
            <a:miter lim="800000"/>
            <a:headEnd/>
            <a:tailEnd/>
          </a:ln>
        </p:spPr>
      </p:pic>
    </p:spTree>
    <p:extLst>
      <p:ext uri="{BB962C8B-B14F-4D97-AF65-F5344CB8AC3E}">
        <p14:creationId xmlns:p14="http://schemas.microsoft.com/office/powerpoint/2010/main" val="98219005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64" r:id="rId21"/>
    <p:sldLayoutId id="2147483865" r:id="rId22"/>
  </p:sldLayoutIdLst>
  <p:timing>
    <p:tnLst>
      <p:par>
        <p:cTn id="1" dur="indefinite" restart="never" nodeType="tmRoot"/>
      </p:par>
    </p:tnLst>
  </p:timing>
  <p:hf hdr="0" ftr="0"/>
  <p:txStyles>
    <p:titleStyle>
      <a:lvl1pPr algn="l" defTabSz="457200" rtl="0" eaLnBrk="1" latinLnBrk="0" hangingPunct="1">
        <a:lnSpc>
          <a:spcPts val="2580"/>
        </a:lnSpc>
        <a:spcBef>
          <a:spcPct val="0"/>
        </a:spcBef>
        <a:buNone/>
        <a:defRPr sz="2800" b="1" i="0" kern="1200">
          <a:solidFill>
            <a:srgbClr val="FFFFFF"/>
          </a:solidFill>
          <a:latin typeface="Arial"/>
          <a:ea typeface="+mj-ea"/>
          <a:cs typeface="Arial"/>
        </a:defRPr>
      </a:lvl1pPr>
    </p:titleStyle>
    <p:bodyStyle>
      <a:lvl1pPr marL="228600" indent="-228600" algn="l" defTabSz="457200" rtl="0" eaLnBrk="1" latinLnBrk="0" hangingPunct="1">
        <a:spcBef>
          <a:spcPct val="20000"/>
        </a:spcBef>
        <a:buClr>
          <a:schemeClr val="bg2"/>
        </a:buClr>
        <a:buSzPct val="80000"/>
        <a:buFontTx/>
        <a:buBlip>
          <a:blip r:embed="rId27"/>
        </a:buBlip>
        <a:defRPr sz="1600" kern="1200">
          <a:solidFill>
            <a:schemeClr val="tx2"/>
          </a:solidFill>
          <a:latin typeface="Arial"/>
          <a:ea typeface="+mn-ea"/>
          <a:cs typeface="Arial"/>
        </a:defRPr>
      </a:lvl1pPr>
      <a:lvl2pPr marL="457200" indent="-228600" algn="l" defTabSz="457200" rtl="0" eaLnBrk="1" latinLnBrk="0" hangingPunct="1">
        <a:spcBef>
          <a:spcPct val="20000"/>
        </a:spcBef>
        <a:buClr>
          <a:schemeClr val="tx2">
            <a:lumMod val="60000"/>
            <a:lumOff val="40000"/>
          </a:schemeClr>
        </a:buClr>
        <a:buFont typeface="Arial"/>
        <a:buChar char="–"/>
        <a:defRPr sz="1600" kern="1200">
          <a:solidFill>
            <a:schemeClr val="tx2"/>
          </a:solidFill>
          <a:latin typeface="Arial"/>
          <a:ea typeface="+mn-ea"/>
          <a:cs typeface="Arial"/>
        </a:defRPr>
      </a:lvl2pPr>
      <a:lvl3pPr marL="685800" indent="-228600" algn="l" defTabSz="457200" rtl="0" eaLnBrk="1" latinLnBrk="0" hangingPunct="1">
        <a:spcBef>
          <a:spcPct val="20000"/>
        </a:spcBef>
        <a:buClr>
          <a:schemeClr val="tx2">
            <a:lumMod val="60000"/>
            <a:lumOff val="40000"/>
          </a:schemeClr>
        </a:buClr>
        <a:buFont typeface="Arial"/>
        <a:buChar char="•"/>
        <a:defRPr sz="1600" kern="1200">
          <a:solidFill>
            <a:schemeClr val="tx2"/>
          </a:solidFill>
          <a:latin typeface="Arial"/>
          <a:ea typeface="+mn-ea"/>
          <a:cs typeface="Arial"/>
        </a:defRPr>
      </a:lvl3pPr>
      <a:lvl4pPr marL="914400" indent="-228600" algn="l" defTabSz="457200" rtl="0" eaLnBrk="1" latinLnBrk="0" hangingPunct="1">
        <a:spcBef>
          <a:spcPct val="20000"/>
        </a:spcBef>
        <a:buClr>
          <a:schemeClr val="tx2">
            <a:lumMod val="60000"/>
            <a:lumOff val="40000"/>
          </a:schemeClr>
        </a:buClr>
        <a:buFont typeface="Arial"/>
        <a:buChar char="–"/>
        <a:defRPr sz="1600" kern="1200">
          <a:solidFill>
            <a:schemeClr val="tx2"/>
          </a:solidFill>
          <a:latin typeface="Arial"/>
          <a:ea typeface="+mn-ea"/>
          <a:cs typeface="Arial"/>
        </a:defRPr>
      </a:lvl4pPr>
      <a:lvl5pPr marL="1143000" indent="-228600" algn="l" defTabSz="457200" rtl="0" eaLnBrk="1" latinLnBrk="0" hangingPunct="1">
        <a:spcBef>
          <a:spcPct val="20000"/>
        </a:spcBef>
        <a:buClr>
          <a:schemeClr val="tx2">
            <a:lumMod val="60000"/>
            <a:lumOff val="40000"/>
          </a:schemeClr>
        </a:buClr>
        <a:buFont typeface="Arial"/>
        <a:buChar char="•"/>
        <a:defRPr sz="16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kgrd-shadow-line-long30.jpg"/>
          <p:cNvPicPr>
            <a:picLocks noChangeAspect="1"/>
          </p:cNvPicPr>
          <p:nvPr/>
        </p:nvPicPr>
        <p:blipFill rotWithShape="1">
          <a:blip r:embed="rId14"/>
          <a:srcRect t="4074"/>
          <a:stretch/>
        </p:blipFill>
        <p:spPr>
          <a:xfrm>
            <a:off x="0" y="3568700"/>
            <a:ext cx="9144000" cy="3289300"/>
          </a:xfrm>
          <a:prstGeom prst="rect">
            <a:avLst/>
          </a:prstGeom>
        </p:spPr>
      </p:pic>
      <p:sp>
        <p:nvSpPr>
          <p:cNvPr id="1026"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210312" y="1435608"/>
            <a:ext cx="8595360" cy="4882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8" name="Picture 8" descr="ILLUMINA_LOGO_RGB_new"/>
          <p:cNvPicPr>
            <a:picLocks noChangeAspect="1" noChangeArrowheads="1"/>
          </p:cNvPicPr>
          <p:nvPr/>
        </p:nvPicPr>
        <p:blipFill>
          <a:blip r:embed="rId15" cstate="print"/>
          <a:srcRect/>
          <a:stretch>
            <a:fillRect/>
          </a:stretch>
        </p:blipFill>
        <p:spPr bwMode="auto">
          <a:xfrm>
            <a:off x="7854950" y="6550025"/>
            <a:ext cx="914400" cy="207282"/>
          </a:xfrm>
          <a:prstGeom prst="rect">
            <a:avLst/>
          </a:prstGeom>
          <a:noFill/>
          <a:ln w="9525">
            <a:noFill/>
            <a:miter lim="800000"/>
            <a:headEnd/>
            <a:tailEnd/>
          </a:ln>
        </p:spPr>
      </p:pic>
      <p:sp>
        <p:nvSpPr>
          <p:cNvPr id="8" name="Text Box 4"/>
          <p:cNvSpPr txBox="1">
            <a:spLocks noChangeArrowheads="1"/>
          </p:cNvSpPr>
          <p:nvPr/>
        </p:nvSpPr>
        <p:spPr bwMode="auto">
          <a:xfrm>
            <a:off x="210312" y="6547909"/>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a:solidFill>
                  <a:srgbClr val="1A1818"/>
                </a:solidFill>
              </a:rPr>
              <a:pPr>
                <a:defRPr/>
              </a:pPr>
              <a:t>‹#›</a:t>
            </a:fld>
            <a:endParaRPr lang="en-US" sz="1000" dirty="0">
              <a:solidFill>
                <a:srgbClr val="1A1818"/>
              </a:solidFill>
            </a:endParaRPr>
          </a:p>
        </p:txBody>
      </p:sp>
    </p:spTree>
    <p:extLst>
      <p:ext uri="{BB962C8B-B14F-4D97-AF65-F5344CB8AC3E}">
        <p14:creationId xmlns:p14="http://schemas.microsoft.com/office/powerpoint/2010/main" val="3618510090"/>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8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34950" indent="-234950" algn="l" rtl="0" eaLnBrk="1" fontAlgn="base" hangingPunct="1">
        <a:spcBef>
          <a:spcPct val="50000"/>
        </a:spcBef>
        <a:spcAft>
          <a:spcPct val="0"/>
        </a:spcAft>
        <a:buClr>
          <a:srgbClr val="F89D21"/>
        </a:buClr>
        <a:buSzPct val="60000"/>
        <a:buBlip>
          <a:blip r:embed="rId16"/>
        </a:buBlip>
        <a:defRPr sz="2000">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8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6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6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6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kgrd-shadow-line-long30.jpg"/>
          <p:cNvPicPr>
            <a:picLocks noChangeAspect="1"/>
          </p:cNvPicPr>
          <p:nvPr/>
        </p:nvPicPr>
        <p:blipFill rotWithShape="1">
          <a:blip r:embed="rId15"/>
          <a:srcRect t="4074"/>
          <a:stretch/>
        </p:blipFill>
        <p:spPr>
          <a:xfrm>
            <a:off x="0" y="3568700"/>
            <a:ext cx="9144000" cy="3289300"/>
          </a:xfrm>
          <a:prstGeom prst="rect">
            <a:avLst/>
          </a:prstGeom>
        </p:spPr>
      </p:pic>
      <p:sp>
        <p:nvSpPr>
          <p:cNvPr id="1026"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210312" y="1435608"/>
            <a:ext cx="8595360" cy="4882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8" name="Picture 8" descr="ILLUMINA_LOGO_RGB_new"/>
          <p:cNvPicPr>
            <a:picLocks noChangeAspect="1" noChangeArrowheads="1"/>
          </p:cNvPicPr>
          <p:nvPr/>
        </p:nvPicPr>
        <p:blipFill>
          <a:blip r:embed="rId16" cstate="print"/>
          <a:srcRect/>
          <a:stretch>
            <a:fillRect/>
          </a:stretch>
        </p:blipFill>
        <p:spPr bwMode="auto">
          <a:xfrm>
            <a:off x="7854950" y="6550025"/>
            <a:ext cx="914400" cy="207282"/>
          </a:xfrm>
          <a:prstGeom prst="rect">
            <a:avLst/>
          </a:prstGeom>
          <a:noFill/>
          <a:ln w="9525">
            <a:noFill/>
            <a:miter lim="800000"/>
            <a:headEnd/>
            <a:tailEnd/>
          </a:ln>
        </p:spPr>
      </p:pic>
      <p:sp>
        <p:nvSpPr>
          <p:cNvPr id="8" name="Text Box 4"/>
          <p:cNvSpPr txBox="1">
            <a:spLocks noChangeArrowheads="1"/>
          </p:cNvSpPr>
          <p:nvPr/>
        </p:nvSpPr>
        <p:spPr bwMode="auto">
          <a:xfrm>
            <a:off x="210312" y="6547909"/>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a:solidFill>
                  <a:srgbClr val="1A1818"/>
                </a:solidFill>
              </a:rPr>
              <a:pPr>
                <a:defRPr/>
              </a:pPr>
              <a:t>‹#›</a:t>
            </a:fld>
            <a:endParaRPr lang="en-US" sz="1000" dirty="0">
              <a:solidFill>
                <a:srgbClr val="1A1818"/>
              </a:solidFill>
            </a:endParaRPr>
          </a:p>
        </p:txBody>
      </p:sp>
      <p:sp>
        <p:nvSpPr>
          <p:cNvPr id="9" name="Text Box 3"/>
          <p:cNvSpPr txBox="1">
            <a:spLocks noChangeArrowheads="1"/>
          </p:cNvSpPr>
          <p:nvPr/>
        </p:nvSpPr>
        <p:spPr bwMode="auto">
          <a:xfrm>
            <a:off x="0" y="6557187"/>
            <a:ext cx="9144000" cy="2154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800" dirty="0" smtClean="0">
                <a:solidFill>
                  <a:srgbClr val="1A1818"/>
                </a:solidFill>
                <a:cs typeface="Arial" charset="0"/>
              </a:rPr>
              <a:t> </a:t>
            </a:r>
            <a:r>
              <a:rPr lang="en-US" sz="800" dirty="0" smtClean="0">
                <a:solidFill>
                  <a:srgbClr val="616161"/>
                </a:solidFill>
                <a:cs typeface="Arial" charset="0"/>
              </a:rPr>
              <a:t> </a:t>
            </a:r>
          </a:p>
        </p:txBody>
      </p:sp>
    </p:spTree>
    <p:extLst>
      <p:ext uri="{BB962C8B-B14F-4D97-AF65-F5344CB8AC3E}">
        <p14:creationId xmlns:p14="http://schemas.microsoft.com/office/powerpoint/2010/main" val="3071528079"/>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34950" indent="-234950" algn="l" rtl="0" eaLnBrk="1" fontAlgn="base" hangingPunct="1">
        <a:spcBef>
          <a:spcPct val="50000"/>
        </a:spcBef>
        <a:spcAft>
          <a:spcPct val="0"/>
        </a:spcAft>
        <a:buClr>
          <a:srgbClr val="F89D21"/>
        </a:buClr>
        <a:buSzPct val="60000"/>
        <a:buBlip>
          <a:blip r:embed="rId17"/>
        </a:buBlip>
        <a:defRPr sz="2000">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8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6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6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6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kgrd-shadow-line-long30.jpg"/>
          <p:cNvPicPr>
            <a:picLocks noChangeAspect="1"/>
          </p:cNvPicPr>
          <p:nvPr/>
        </p:nvPicPr>
        <p:blipFill rotWithShape="1">
          <a:blip r:embed="rId15"/>
          <a:srcRect t="4074"/>
          <a:stretch/>
        </p:blipFill>
        <p:spPr>
          <a:xfrm>
            <a:off x="0" y="3568700"/>
            <a:ext cx="9144000" cy="3289300"/>
          </a:xfrm>
          <a:prstGeom prst="rect">
            <a:avLst/>
          </a:prstGeom>
        </p:spPr>
      </p:pic>
      <p:sp>
        <p:nvSpPr>
          <p:cNvPr id="1026"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210312" y="1435608"/>
            <a:ext cx="8595360" cy="4882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8" name="Picture 8" descr="ILLUMINA_LOGO_RGB_new"/>
          <p:cNvPicPr>
            <a:picLocks noChangeAspect="1" noChangeArrowheads="1"/>
          </p:cNvPicPr>
          <p:nvPr/>
        </p:nvPicPr>
        <p:blipFill>
          <a:blip r:embed="rId16" cstate="print"/>
          <a:srcRect/>
          <a:stretch>
            <a:fillRect/>
          </a:stretch>
        </p:blipFill>
        <p:spPr bwMode="auto">
          <a:xfrm>
            <a:off x="7854950" y="6550025"/>
            <a:ext cx="914400" cy="207282"/>
          </a:xfrm>
          <a:prstGeom prst="rect">
            <a:avLst/>
          </a:prstGeom>
          <a:noFill/>
          <a:ln w="9525">
            <a:noFill/>
            <a:miter lim="800000"/>
            <a:headEnd/>
            <a:tailEnd/>
          </a:ln>
        </p:spPr>
      </p:pic>
      <p:sp>
        <p:nvSpPr>
          <p:cNvPr id="8" name="Text Box 4"/>
          <p:cNvSpPr txBox="1">
            <a:spLocks noChangeArrowheads="1"/>
          </p:cNvSpPr>
          <p:nvPr/>
        </p:nvSpPr>
        <p:spPr bwMode="auto">
          <a:xfrm>
            <a:off x="210312" y="6547909"/>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a:solidFill>
                  <a:srgbClr val="1A1818"/>
                </a:solidFill>
              </a:rPr>
              <a:pPr>
                <a:defRPr/>
              </a:pPr>
              <a:t>‹#›</a:t>
            </a:fld>
            <a:endParaRPr lang="en-US" sz="1000" dirty="0">
              <a:solidFill>
                <a:srgbClr val="1A1818"/>
              </a:solidFill>
            </a:endParaRPr>
          </a:p>
        </p:txBody>
      </p:sp>
    </p:spTree>
    <p:extLst>
      <p:ext uri="{BB962C8B-B14F-4D97-AF65-F5344CB8AC3E}">
        <p14:creationId xmlns:p14="http://schemas.microsoft.com/office/powerpoint/2010/main" val="1782787164"/>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34950" indent="-234950" algn="l" rtl="0" eaLnBrk="1" fontAlgn="base" hangingPunct="1">
        <a:spcBef>
          <a:spcPct val="50000"/>
        </a:spcBef>
        <a:spcAft>
          <a:spcPct val="0"/>
        </a:spcAft>
        <a:buClr>
          <a:srgbClr val="F89D21"/>
        </a:buClr>
        <a:buSzPct val="60000"/>
        <a:buBlip>
          <a:blip r:embed="rId17"/>
        </a:buBlip>
        <a:defRPr sz="2000">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8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6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6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6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7001" y="177184"/>
            <a:ext cx="8477274" cy="9612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Today’s Agenda</a:t>
            </a:r>
          </a:p>
        </p:txBody>
      </p:sp>
      <p:sp>
        <p:nvSpPr>
          <p:cNvPr id="1027" name="Rectangle 3"/>
          <p:cNvSpPr>
            <a:spLocks noGrp="1" noChangeArrowheads="1"/>
          </p:cNvSpPr>
          <p:nvPr>
            <p:ph type="body" idx="1"/>
          </p:nvPr>
        </p:nvSpPr>
        <p:spPr bwMode="auto">
          <a:xfrm>
            <a:off x="327002" y="1398847"/>
            <a:ext cx="8477273" cy="45395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Heading goes here – bullets based on dot in logo</a:t>
            </a:r>
          </a:p>
          <a:p>
            <a:pPr lvl="1"/>
            <a:r>
              <a:rPr lang="en-US" dirty="0"/>
              <a:t>Example of a secondary message in smaller font</a:t>
            </a:r>
          </a:p>
          <a:p>
            <a:pPr lvl="1"/>
            <a:r>
              <a:rPr lang="en-US" dirty="0"/>
              <a:t>Secondary message number two – same size font</a:t>
            </a:r>
          </a:p>
          <a:p>
            <a:pPr lvl="0"/>
            <a:r>
              <a:rPr lang="en-US" dirty="0"/>
              <a:t>Second heading goes here</a:t>
            </a:r>
          </a:p>
        </p:txBody>
      </p:sp>
      <p:pic>
        <p:nvPicPr>
          <p:cNvPr id="4" name="Picture 3"/>
          <p:cNvPicPr>
            <a:picLocks/>
          </p:cNvPicPr>
          <p:nvPr userDrawn="1"/>
        </p:nvPicPr>
        <p:blipFill>
          <a:blip r:embed="rId26"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
        <p:nvSpPr>
          <p:cNvPr id="8" name="Text Box 4"/>
          <p:cNvSpPr txBox="1">
            <a:spLocks noChangeArrowheads="1"/>
          </p:cNvSpPr>
          <p:nvPr userDrawn="1"/>
        </p:nvSpPr>
        <p:spPr bwMode="auto">
          <a:xfrm>
            <a:off x="192024" y="6376783"/>
            <a:ext cx="466002" cy="215444"/>
          </a:xfrm>
          <a:prstGeom prst="rect">
            <a:avLst/>
          </a:prstGeom>
          <a:noFill/>
          <a:ln w="9525">
            <a:noFill/>
            <a:miter lim="800000"/>
            <a:headEnd/>
            <a:tailEnd/>
          </a:ln>
          <a:effectLst/>
        </p:spPr>
        <p:txBody>
          <a:bodyPr wrap="square">
            <a:spAutoFit/>
          </a:bodyPr>
          <a:lstStyle/>
          <a:p>
            <a:pPr>
              <a:defRPr/>
            </a:pPr>
            <a:fld id="{5073B0C2-833C-4049-9244-41733BBAE632}" type="slidenum">
              <a:rPr lang="en-US" sz="800" kern="500">
                <a:solidFill>
                  <a:srgbClr val="7D7C7C"/>
                </a:solidFill>
                <a:latin typeface="Arial"/>
              </a:rPr>
              <a:pPr>
                <a:defRPr/>
              </a:pPr>
              <a:t>‹#›</a:t>
            </a:fld>
            <a:endParaRPr lang="en-US" sz="800" kern="500" dirty="0">
              <a:solidFill>
                <a:srgbClr val="7D7C7C"/>
              </a:solidFill>
              <a:latin typeface="Arial"/>
            </a:endParaRPr>
          </a:p>
        </p:txBody>
      </p:sp>
      <p:sp>
        <p:nvSpPr>
          <p:cNvPr id="10" name="Footer Placeholder 1"/>
          <p:cNvSpPr>
            <a:spLocks noGrp="1"/>
          </p:cNvSpPr>
          <p:nvPr>
            <p:ph type="ftr" sz="quarter" idx="3"/>
          </p:nvPr>
        </p:nvSpPr>
        <p:spPr>
          <a:xfrm>
            <a:off x="2679192" y="6364224"/>
            <a:ext cx="3785615" cy="228600"/>
          </a:xfrm>
          <a:prstGeom prst="rect">
            <a:avLst/>
          </a:prstGeom>
        </p:spPr>
        <p:txBody>
          <a:bodyPr vert="horz" wrap="none" lIns="91440" tIns="45720" rIns="91440" bIns="45720" rtlCol="0" anchor="ctr"/>
          <a:lstStyle>
            <a:lvl1pPr algn="ctr">
              <a:defRPr sz="900" b="1">
                <a:solidFill>
                  <a:schemeClr val="bg2">
                    <a:lumMod val="75000"/>
                  </a:schemeClr>
                </a:solidFill>
              </a:defRPr>
            </a:lvl1pPr>
          </a:lstStyle>
          <a:p>
            <a:r>
              <a:rPr lang="en-US">
                <a:solidFill>
                  <a:srgbClr val="7D7C7C">
                    <a:lumMod val="75000"/>
                  </a:srgbClr>
                </a:solidFill>
              </a:rPr>
              <a:t>For Research Use Only.  Not for use in diagnostic procedures.</a:t>
            </a:r>
            <a:endParaRPr lang="en-US" dirty="0">
              <a:solidFill>
                <a:srgbClr val="7D7C7C">
                  <a:lumMod val="75000"/>
                </a:srgbClr>
              </a:solidFill>
            </a:endParaRPr>
          </a:p>
        </p:txBody>
      </p:sp>
    </p:spTree>
    <p:extLst>
      <p:ext uri="{BB962C8B-B14F-4D97-AF65-F5344CB8AC3E}">
        <p14:creationId xmlns:p14="http://schemas.microsoft.com/office/powerpoint/2010/main" val="54418074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 id="2147483970" r:id="rId23"/>
    <p:sldLayoutId id="2147483971" r:id="rId24"/>
  </p:sldLayoutIdLst>
  <p:transition spd="med">
    <p:wipe dir="r"/>
  </p:transition>
  <p:hf sldNum="0" hdr="0" dt="0"/>
  <p:txStyles>
    <p:titleStyle>
      <a:lvl1pPr algn="l" rtl="0" eaLnBrk="1" fontAlgn="base" hangingPunct="1">
        <a:spcBef>
          <a:spcPct val="0"/>
        </a:spcBef>
        <a:spcAft>
          <a:spcPct val="0"/>
        </a:spcAft>
        <a:defRPr sz="3000" b="1" i="0" kern="500" spc="-50" baseline="0">
          <a:solidFill>
            <a:schemeClr val="tx1"/>
          </a:solidFill>
          <a:latin typeface="+mj-lt"/>
          <a:ea typeface="+mj-ea"/>
          <a:cs typeface="Arial"/>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spcBef>
          <a:spcPts val="900"/>
        </a:spcBef>
        <a:spcAft>
          <a:spcPts val="900"/>
        </a:spcAft>
        <a:buClr>
          <a:srgbClr val="F89D21"/>
        </a:buClr>
        <a:buSzPct val="90000"/>
        <a:buFont typeface="Arial-BoldMT" charset="0"/>
        <a:buChar char="●"/>
        <a:tabLst/>
        <a:defRPr sz="2200" b="1" kern="500" spc="30" baseline="0">
          <a:solidFill>
            <a:schemeClr val="tx1"/>
          </a:solidFill>
          <a:latin typeface="+mj-lt"/>
          <a:ea typeface="+mn-ea"/>
          <a:cs typeface="Arial"/>
        </a:defRPr>
      </a:lvl1pPr>
      <a:lvl2pPr marL="517525" indent="-174625" algn="l" rtl="0" eaLnBrk="1" fontAlgn="base" hangingPunct="1">
        <a:spcBef>
          <a:spcPts val="0"/>
        </a:spcBef>
        <a:spcAft>
          <a:spcPts val="400"/>
        </a:spcAft>
        <a:buClr>
          <a:schemeClr val="tx1"/>
        </a:buClr>
        <a:buFont typeface="ArialMT" charset="0"/>
        <a:buChar char="-"/>
        <a:tabLst/>
        <a:defRPr sz="2000" kern="500" spc="-20" baseline="0">
          <a:solidFill>
            <a:schemeClr val="tx1"/>
          </a:solidFill>
          <a:latin typeface="+mj-lt"/>
          <a:cs typeface="Arial"/>
        </a:defRPr>
      </a:lvl2pPr>
      <a:lvl3pPr marL="1149350" indent="-234950" algn="l" rtl="0" eaLnBrk="1" fontAlgn="base" hangingPunct="1">
        <a:spcBef>
          <a:spcPts val="0"/>
        </a:spcBef>
        <a:spcAft>
          <a:spcPts val="600"/>
        </a:spcAft>
        <a:buClr>
          <a:schemeClr val="tx1"/>
        </a:buClr>
        <a:buSzPct val="80000"/>
        <a:buFont typeface="Wingdings" pitchFamily="2" charset="2"/>
        <a:buChar char="§"/>
        <a:defRPr sz="1600">
          <a:solidFill>
            <a:schemeClr val="tx1"/>
          </a:solidFill>
          <a:latin typeface="Arial"/>
          <a:cs typeface="Arial"/>
        </a:defRPr>
      </a:lvl3pPr>
      <a:lvl4pPr marL="1606550" indent="-234950" algn="l" rtl="0" eaLnBrk="1" fontAlgn="base" hangingPunct="1">
        <a:spcBef>
          <a:spcPts val="0"/>
        </a:spcBef>
        <a:spcAft>
          <a:spcPts val="600"/>
        </a:spcAft>
        <a:buClr>
          <a:schemeClr val="tx1"/>
        </a:buClr>
        <a:buSzPct val="80000"/>
        <a:buFont typeface="Arial" charset="0"/>
        <a:buChar char="–"/>
        <a:defRPr sz="1600">
          <a:solidFill>
            <a:schemeClr val="tx1"/>
          </a:solidFill>
          <a:latin typeface="Arial"/>
          <a:cs typeface="Arial"/>
        </a:defRPr>
      </a:lvl4pPr>
      <a:lvl5pPr marL="2063750" indent="-234950" algn="l" rtl="0" eaLnBrk="1" fontAlgn="base" hangingPunct="1">
        <a:spcBef>
          <a:spcPts val="0"/>
        </a:spcBef>
        <a:spcAft>
          <a:spcPts val="600"/>
        </a:spcAft>
        <a:buClr>
          <a:srgbClr val="535353"/>
        </a:buClr>
        <a:buFont typeface="Arial" charset="0"/>
        <a:buChar char="-"/>
        <a:defRPr sz="1600">
          <a:solidFill>
            <a:schemeClr val="tx1"/>
          </a:solidFill>
          <a:latin typeface="Arial"/>
          <a:cs typeface="Arial"/>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206">
          <p15:clr>
            <a:srgbClr val="F26B43"/>
          </p15:clr>
        </p15:guide>
        <p15:guide id="4" pos="5546">
          <p15:clr>
            <a:srgbClr val="F26B43"/>
          </p15:clr>
        </p15:guide>
        <p15:guide id="5" orient="horz" pos="374">
          <p15:clr>
            <a:srgbClr val="F26B43"/>
          </p15:clr>
        </p15:guide>
        <p15:guide id="6" orient="horz" pos="72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kgrd-shadow-line-long30.jpg"/>
          <p:cNvPicPr>
            <a:picLocks noChangeAspect="1"/>
          </p:cNvPicPr>
          <p:nvPr/>
        </p:nvPicPr>
        <p:blipFill rotWithShape="1">
          <a:blip r:embed="rId17"/>
          <a:srcRect t="4074"/>
          <a:stretch/>
        </p:blipFill>
        <p:spPr>
          <a:xfrm>
            <a:off x="0" y="3568700"/>
            <a:ext cx="9144000" cy="3289300"/>
          </a:xfrm>
          <a:prstGeom prst="rect">
            <a:avLst/>
          </a:prstGeom>
        </p:spPr>
      </p:pic>
      <p:sp>
        <p:nvSpPr>
          <p:cNvPr id="1026"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title style</a:t>
            </a:r>
            <a:endParaRPr lang="en-US" dirty="0" smtClean="0"/>
          </a:p>
        </p:txBody>
      </p:sp>
      <p:sp>
        <p:nvSpPr>
          <p:cNvPr id="1027" name="Rectangle 3"/>
          <p:cNvSpPr>
            <a:spLocks noGrp="1" noChangeArrowheads="1"/>
          </p:cNvSpPr>
          <p:nvPr>
            <p:ph type="body" idx="1"/>
          </p:nvPr>
        </p:nvSpPr>
        <p:spPr bwMode="auto">
          <a:xfrm>
            <a:off x="210312" y="1435608"/>
            <a:ext cx="8595360" cy="4882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smtClean="0"/>
          </a:p>
        </p:txBody>
      </p:sp>
      <p:pic>
        <p:nvPicPr>
          <p:cNvPr id="18" name="Picture 8" descr="ILLUMINA_LOGO_RGB_new"/>
          <p:cNvPicPr>
            <a:picLocks noChangeAspect="1" noChangeArrowheads="1"/>
          </p:cNvPicPr>
          <p:nvPr/>
        </p:nvPicPr>
        <p:blipFill>
          <a:blip r:embed="rId18" cstate="print"/>
          <a:srcRect/>
          <a:stretch>
            <a:fillRect/>
          </a:stretch>
        </p:blipFill>
        <p:spPr bwMode="auto">
          <a:xfrm>
            <a:off x="7854950" y="6550025"/>
            <a:ext cx="914400" cy="207282"/>
          </a:xfrm>
          <a:prstGeom prst="rect">
            <a:avLst/>
          </a:prstGeom>
          <a:noFill/>
          <a:ln w="9525">
            <a:noFill/>
            <a:miter lim="800000"/>
            <a:headEnd/>
            <a:tailEnd/>
          </a:ln>
        </p:spPr>
      </p:pic>
      <p:sp>
        <p:nvSpPr>
          <p:cNvPr id="8" name="Text Box 4"/>
          <p:cNvSpPr txBox="1">
            <a:spLocks noChangeArrowheads="1"/>
          </p:cNvSpPr>
          <p:nvPr/>
        </p:nvSpPr>
        <p:spPr bwMode="auto">
          <a:xfrm>
            <a:off x="574675" y="6547909"/>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a:solidFill>
                  <a:prstClr val="black"/>
                </a:solidFill>
              </a:rPr>
              <a:pPr>
                <a:defRPr/>
              </a:pPr>
              <a:t>‹#›</a:t>
            </a:fld>
            <a:endParaRPr lang="en-US" sz="1000" dirty="0">
              <a:solidFill>
                <a:prstClr val="black"/>
              </a:solidFill>
            </a:endParaRPr>
          </a:p>
        </p:txBody>
      </p:sp>
      <p:pic>
        <p:nvPicPr>
          <p:cNvPr id="10" name="Picture 9" descr="Market Segment Icons_lightgrey_Agric.png"/>
          <p:cNvPicPr>
            <a:picLocks noChangeAspect="1"/>
          </p:cNvPicPr>
          <p:nvPr/>
        </p:nvPicPr>
        <p:blipFill>
          <a:blip r:embed="rId19"/>
          <a:stretch>
            <a:fillRect/>
          </a:stretch>
        </p:blipFill>
        <p:spPr>
          <a:xfrm>
            <a:off x="187917" y="6496052"/>
            <a:ext cx="321733" cy="402167"/>
          </a:xfrm>
          <a:prstGeom prst="rect">
            <a:avLst/>
          </a:prstGeom>
        </p:spPr>
      </p:pic>
      <p:sp>
        <p:nvSpPr>
          <p:cNvPr id="9" name="Text Box 3"/>
          <p:cNvSpPr txBox="1">
            <a:spLocks noChangeArrowheads="1"/>
          </p:cNvSpPr>
          <p:nvPr/>
        </p:nvSpPr>
        <p:spPr bwMode="auto">
          <a:xfrm>
            <a:off x="0" y="6557187"/>
            <a:ext cx="9144000" cy="2154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800" dirty="0" smtClean="0">
                <a:solidFill>
                  <a:prstClr val="black"/>
                </a:solidFill>
                <a:cs typeface="Arial" charset="0"/>
              </a:rPr>
              <a:t> </a:t>
            </a:r>
            <a:r>
              <a:rPr lang="en-US" sz="800" dirty="0" smtClean="0">
                <a:solidFill>
                  <a:srgbClr val="616161"/>
                </a:solidFill>
                <a:cs typeface="Arial" charset="0"/>
              </a:rPr>
              <a:t>COMPANY CONFIDENTIAL – DO NOT DISTRIBUTE</a:t>
            </a:r>
            <a:endParaRPr lang="en-US" sz="800" dirty="0" smtClean="0">
              <a:solidFill>
                <a:prstClr val="black"/>
              </a:solidFill>
              <a:latin typeface="Arial" pitchFamily="34" charset="0"/>
            </a:endParaRPr>
          </a:p>
        </p:txBody>
      </p:sp>
    </p:spTree>
    <p:extLst>
      <p:ext uri="{BB962C8B-B14F-4D97-AF65-F5344CB8AC3E}">
        <p14:creationId xmlns:p14="http://schemas.microsoft.com/office/powerpoint/2010/main" val="76998092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Lst>
  <p:transition spd="med">
    <p:wipe dir="r"/>
  </p:transition>
  <p:timing>
    <p:tnLst>
      <p:par>
        <p:cTn id="1" dur="indefinite" restart="never" nodeType="tmRoot"/>
      </p:par>
    </p:tnLst>
  </p:timing>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34950" indent="-234950" algn="l" rtl="0" eaLnBrk="1" fontAlgn="base" hangingPunct="1">
        <a:spcBef>
          <a:spcPct val="50000"/>
        </a:spcBef>
        <a:spcAft>
          <a:spcPct val="0"/>
        </a:spcAft>
        <a:buClr>
          <a:srgbClr val="F89D21"/>
        </a:buClr>
        <a:buSzPct val="60000"/>
        <a:buBlip>
          <a:blip r:embed="rId20"/>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7001" y="177184"/>
            <a:ext cx="8477274" cy="9612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Today’s Agenda</a:t>
            </a:r>
          </a:p>
        </p:txBody>
      </p:sp>
      <p:sp>
        <p:nvSpPr>
          <p:cNvPr id="1027" name="Rectangle 3"/>
          <p:cNvSpPr>
            <a:spLocks noGrp="1" noChangeArrowheads="1"/>
          </p:cNvSpPr>
          <p:nvPr>
            <p:ph type="body" idx="1"/>
          </p:nvPr>
        </p:nvSpPr>
        <p:spPr bwMode="auto">
          <a:xfrm>
            <a:off x="327003" y="1398848"/>
            <a:ext cx="8477273" cy="45395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Heading goes here – bullets based on dot in logo</a:t>
            </a:r>
          </a:p>
          <a:p>
            <a:pPr lvl="1"/>
            <a:r>
              <a:rPr lang="en-US" dirty="0" smtClean="0"/>
              <a:t>Example of a secondary message in smaller font</a:t>
            </a:r>
          </a:p>
          <a:p>
            <a:pPr lvl="1"/>
            <a:r>
              <a:rPr lang="en-US" dirty="0" smtClean="0"/>
              <a:t>Secondary message number two – same size font</a:t>
            </a:r>
          </a:p>
          <a:p>
            <a:pPr lvl="0"/>
            <a:r>
              <a:rPr lang="en-US" dirty="0" smtClean="0"/>
              <a:t>Second heading goes here</a:t>
            </a:r>
          </a:p>
        </p:txBody>
      </p:sp>
      <p:pic>
        <p:nvPicPr>
          <p:cNvPr id="7" name="Picture 6"/>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7763182" y="6288396"/>
            <a:ext cx="1097361" cy="246888"/>
          </a:xfrm>
          <a:prstGeom prst="rect">
            <a:avLst/>
          </a:prstGeom>
        </p:spPr>
      </p:pic>
      <p:sp>
        <p:nvSpPr>
          <p:cNvPr id="8" name="Footer Placeholder 1"/>
          <p:cNvSpPr>
            <a:spLocks noGrp="1"/>
          </p:cNvSpPr>
          <p:nvPr>
            <p:ph type="ftr" sz="quarter" idx="3"/>
          </p:nvPr>
        </p:nvSpPr>
        <p:spPr>
          <a:xfrm>
            <a:off x="2679192" y="6364224"/>
            <a:ext cx="3785615" cy="228600"/>
          </a:xfrm>
          <a:prstGeom prst="rect">
            <a:avLst/>
          </a:prstGeom>
        </p:spPr>
        <p:txBody>
          <a:bodyPr vert="horz" wrap="none" lIns="91440" tIns="45720" rIns="91440" bIns="45720" rtlCol="0" anchor="ctr"/>
          <a:lstStyle>
            <a:lvl1pPr algn="ctr">
              <a:defRPr sz="900" b="1">
                <a:solidFill>
                  <a:schemeClr val="bg2">
                    <a:lumMod val="75000"/>
                  </a:schemeClr>
                </a:solidFill>
              </a:defRPr>
            </a:lvl1pPr>
          </a:lstStyle>
          <a:p>
            <a:r>
              <a:rPr lang="en-US" dirty="0" smtClean="0">
                <a:solidFill>
                  <a:srgbClr val="7D7C7C">
                    <a:lumMod val="75000"/>
                  </a:srgbClr>
                </a:solidFill>
              </a:rPr>
              <a:t>For Research Use Only.  Not for use in diagnostic procedures.</a:t>
            </a:r>
            <a:endParaRPr lang="en-US" dirty="0">
              <a:solidFill>
                <a:srgbClr val="7D7C7C">
                  <a:lumMod val="75000"/>
                </a:srgbClr>
              </a:solidFill>
            </a:endParaRPr>
          </a:p>
        </p:txBody>
      </p:sp>
      <p:sp>
        <p:nvSpPr>
          <p:cNvPr id="10" name="Text Box 4"/>
          <p:cNvSpPr txBox="1">
            <a:spLocks noChangeArrowheads="1"/>
          </p:cNvSpPr>
          <p:nvPr userDrawn="1"/>
        </p:nvSpPr>
        <p:spPr bwMode="auto">
          <a:xfrm>
            <a:off x="240472" y="6367974"/>
            <a:ext cx="327024" cy="215444"/>
          </a:xfrm>
          <a:prstGeom prst="rect">
            <a:avLst/>
          </a:prstGeom>
          <a:noFill/>
          <a:ln w="9525">
            <a:noFill/>
            <a:miter lim="800000"/>
            <a:headEnd/>
            <a:tailEnd/>
          </a:ln>
          <a:effectLst/>
        </p:spPr>
        <p:txBody>
          <a:bodyPr wrap="square">
            <a:spAutoFit/>
          </a:bodyPr>
          <a:lstStyle/>
          <a:p>
            <a:pPr>
              <a:defRPr/>
            </a:pPr>
            <a:fld id="{5073B0C2-833C-4049-9244-41733BBAE632}" type="slidenum">
              <a:rPr lang="en-US" sz="800" kern="500">
                <a:solidFill>
                  <a:srgbClr val="7D7C7C"/>
                </a:solidFill>
                <a:latin typeface="Arial"/>
              </a:rPr>
              <a:pPr>
                <a:defRPr/>
              </a:pPr>
              <a:t>‹#›</a:t>
            </a:fld>
            <a:endParaRPr lang="en-US" sz="800" kern="500" dirty="0">
              <a:solidFill>
                <a:srgbClr val="7D7C7C"/>
              </a:solidFill>
              <a:latin typeface="Arial"/>
            </a:endParaRPr>
          </a:p>
        </p:txBody>
      </p:sp>
    </p:spTree>
    <p:extLst>
      <p:ext uri="{BB962C8B-B14F-4D97-AF65-F5344CB8AC3E}">
        <p14:creationId xmlns:p14="http://schemas.microsoft.com/office/powerpoint/2010/main" val="423708777"/>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sz="3000" b="1" i="0" kern="500" spc="-50" baseline="0">
          <a:solidFill>
            <a:schemeClr val="tx1"/>
          </a:solidFill>
          <a:latin typeface="+mj-lt"/>
          <a:ea typeface="+mj-ea"/>
          <a:cs typeface="Arial"/>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spcBef>
          <a:spcPts val="900"/>
        </a:spcBef>
        <a:spcAft>
          <a:spcPts val="900"/>
        </a:spcAft>
        <a:buClr>
          <a:srgbClr val="F89D21"/>
        </a:buClr>
        <a:buSzPct val="90000"/>
        <a:buFont typeface="Arial-BoldMT" charset="0"/>
        <a:buChar char="●"/>
        <a:tabLst/>
        <a:defRPr sz="2200" b="1" kern="500" spc="30" baseline="0">
          <a:solidFill>
            <a:schemeClr val="tx1"/>
          </a:solidFill>
          <a:latin typeface="+mj-lt"/>
          <a:ea typeface="+mn-ea"/>
          <a:cs typeface="Arial"/>
        </a:defRPr>
      </a:lvl1pPr>
      <a:lvl2pPr marL="517525" indent="-174625" algn="l" rtl="0" eaLnBrk="1" fontAlgn="base" hangingPunct="1">
        <a:spcBef>
          <a:spcPts val="0"/>
        </a:spcBef>
        <a:spcAft>
          <a:spcPts val="400"/>
        </a:spcAft>
        <a:buClr>
          <a:schemeClr val="tx1"/>
        </a:buClr>
        <a:buFont typeface="ArialMT" charset="0"/>
        <a:buChar char="-"/>
        <a:tabLst/>
        <a:defRPr sz="2000" kern="500" spc="-20" baseline="0">
          <a:solidFill>
            <a:schemeClr val="tx1"/>
          </a:solidFill>
          <a:latin typeface="+mj-lt"/>
          <a:cs typeface="Arial"/>
        </a:defRPr>
      </a:lvl2pPr>
      <a:lvl3pPr marL="1149350" indent="-234950" algn="l" rtl="0" eaLnBrk="1" fontAlgn="base" hangingPunct="1">
        <a:spcBef>
          <a:spcPts val="0"/>
        </a:spcBef>
        <a:spcAft>
          <a:spcPts val="600"/>
        </a:spcAft>
        <a:buClr>
          <a:schemeClr val="tx1"/>
        </a:buClr>
        <a:buSzPct val="80000"/>
        <a:buFont typeface="Wingdings" pitchFamily="2" charset="2"/>
        <a:buChar char="§"/>
        <a:defRPr sz="1600">
          <a:solidFill>
            <a:schemeClr val="tx1"/>
          </a:solidFill>
          <a:latin typeface="Arial"/>
          <a:cs typeface="Arial"/>
        </a:defRPr>
      </a:lvl3pPr>
      <a:lvl4pPr marL="1606550" indent="-234950" algn="l" rtl="0" eaLnBrk="1" fontAlgn="base" hangingPunct="1">
        <a:spcBef>
          <a:spcPts val="0"/>
        </a:spcBef>
        <a:spcAft>
          <a:spcPts val="600"/>
        </a:spcAft>
        <a:buClr>
          <a:schemeClr val="tx1"/>
        </a:buClr>
        <a:buSzPct val="80000"/>
        <a:buFont typeface="Arial" charset="0"/>
        <a:buChar char="–"/>
        <a:defRPr sz="1600">
          <a:solidFill>
            <a:schemeClr val="tx1"/>
          </a:solidFill>
          <a:latin typeface="Arial"/>
          <a:cs typeface="Arial"/>
        </a:defRPr>
      </a:lvl4pPr>
      <a:lvl5pPr marL="2063750" indent="-234950" algn="l" rtl="0" eaLnBrk="1" fontAlgn="base" hangingPunct="1">
        <a:spcBef>
          <a:spcPts val="0"/>
        </a:spcBef>
        <a:spcAft>
          <a:spcPts val="600"/>
        </a:spcAft>
        <a:buClr>
          <a:srgbClr val="535353"/>
        </a:buClr>
        <a:buFont typeface="Arial" charset="0"/>
        <a:buChar char="-"/>
        <a:defRPr sz="1600">
          <a:solidFill>
            <a:schemeClr val="tx1"/>
          </a:solidFill>
          <a:latin typeface="Arial"/>
          <a:cs typeface="Arial"/>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2">
          <p15:clr>
            <a:srgbClr val="F26B43"/>
          </p15:clr>
        </p15:guide>
        <p15:guide id="2" pos="11092">
          <p15:clr>
            <a:srgbClr val="F26B43"/>
          </p15:clr>
        </p15:guide>
        <p15:guide id="3" orient="horz" pos="4104">
          <p15:clr>
            <a:srgbClr val="F26B43"/>
          </p15:clr>
        </p15:guide>
        <p15:guide id="4" orient="horz" pos="821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hyperlink" Target="http://www.illumina.com/techniques/microarrays/array-data-analysis-experimental-design/genomestudio.html" TargetMode="External"/><Relationship Id="rId4" Type="http://schemas.openxmlformats.org/officeDocument/2006/relationships/image" Target="../media/image73.jpeg"/><Relationship Id="rId5" Type="http://schemas.openxmlformats.org/officeDocument/2006/relationships/image" Target="../media/image74.jpeg"/><Relationship Id="rId1" Type="http://schemas.openxmlformats.org/officeDocument/2006/relationships/slideLayout" Target="../slideLayouts/slideLayout227.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1" Type="http://schemas.openxmlformats.org/officeDocument/2006/relationships/slideLayout" Target="../slideLayouts/slideLayout226.xml"/><Relationship Id="rId2"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4.png"/><Relationship Id="rId1" Type="http://schemas.openxmlformats.org/officeDocument/2006/relationships/slideLayout" Target="../slideLayouts/slideLayout106.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10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jpeg"/><Relationship Id="rId1" Type="http://schemas.openxmlformats.org/officeDocument/2006/relationships/slideLayout" Target="../slideLayouts/slideLayout296.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1" Type="http://schemas.openxmlformats.org/officeDocument/2006/relationships/slideLayout" Target="../slideLayouts/slideLayout205.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7.emf"/><Relationship Id="rId1" Type="http://schemas.openxmlformats.org/officeDocument/2006/relationships/slideLayout" Target="../slideLayouts/slideLayout251.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1.xml"/><Relationship Id="rId2"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9.png"/><Relationship Id="rId1" Type="http://schemas.openxmlformats.org/officeDocument/2006/relationships/slideLayout" Target="../slideLayouts/slideLayout25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310.xml"/><Relationship Id="rId2"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3.xml"/><Relationship Id="rId3"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4.png"/><Relationship Id="rId1" Type="http://schemas.openxmlformats.org/officeDocument/2006/relationships/slideLayout" Target="../slideLayouts/slideLayout43.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4.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43.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71.emf"/><Relationship Id="rId5" Type="http://schemas.openxmlformats.org/officeDocument/2006/relationships/image" Target="../media/image72.emf"/><Relationship Id="rId1" Type="http://schemas.openxmlformats.org/officeDocument/2006/relationships/slideLayout" Target="../slideLayouts/slideLayout228.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541" y="447663"/>
            <a:ext cx="6595984" cy="1190805"/>
          </a:xfrm>
        </p:spPr>
        <p:txBody>
          <a:bodyPr/>
          <a:lstStyle/>
          <a:p>
            <a:r>
              <a:rPr lang="en-US" sz="2800" dirty="0"/>
              <a:t>Illumina’s </a:t>
            </a:r>
            <a:r>
              <a:rPr lang="en-US" sz="2800" dirty="0" smtClean="0"/>
              <a:t>Cancer Research Portfolio </a:t>
            </a:r>
            <a:r>
              <a:rPr lang="en-US" sz="2800" dirty="0"/>
              <a:t>and Dedicated </a:t>
            </a:r>
            <a:r>
              <a:rPr lang="en-US" sz="2800" dirty="0" smtClean="0"/>
              <a:t>Workflows</a:t>
            </a:r>
            <a:br>
              <a:rPr lang="en-US" sz="2800" dirty="0" smtClean="0"/>
            </a:br>
            <a:endParaRPr lang="en-US" dirty="0"/>
          </a:p>
        </p:txBody>
      </p:sp>
      <p:sp>
        <p:nvSpPr>
          <p:cNvPr id="3" name="Text Placeholder 2"/>
          <p:cNvSpPr>
            <a:spLocks noGrp="1"/>
          </p:cNvSpPr>
          <p:nvPr>
            <p:ph type="body" sz="quarter" idx="11"/>
          </p:nvPr>
        </p:nvSpPr>
        <p:spPr/>
        <p:txBody>
          <a:bodyPr/>
          <a:lstStyle/>
          <a:p>
            <a:r>
              <a:rPr lang="en-US" dirty="0" smtClean="0"/>
              <a:t>Jonathan Bibliowicz, </a:t>
            </a:r>
            <a:r>
              <a:rPr lang="en-US" dirty="0" err="1" smtClean="0"/>
              <a:t>Phd</a:t>
            </a:r>
            <a:endParaRPr lang="en-US" dirty="0"/>
          </a:p>
          <a:p>
            <a:r>
              <a:rPr lang="en-US" dirty="0" smtClean="0"/>
              <a:t>Sr. Sequencing Specialist</a:t>
            </a:r>
            <a:endParaRPr lang="en-US" dirty="0"/>
          </a:p>
        </p:txBody>
      </p:sp>
      <p:sp>
        <p:nvSpPr>
          <p:cNvPr id="4" name="TextBox 3"/>
          <p:cNvSpPr txBox="1"/>
          <p:nvPr/>
        </p:nvSpPr>
        <p:spPr>
          <a:xfrm>
            <a:off x="2367419" y="6606053"/>
            <a:ext cx="5273458" cy="276999"/>
          </a:xfrm>
          <a:prstGeom prst="rect">
            <a:avLst/>
          </a:prstGeom>
          <a:noFill/>
        </p:spPr>
        <p:txBody>
          <a:bodyPr wrap="square" rtlCol="0">
            <a:spAutoFit/>
          </a:bodyPr>
          <a:lstStyle/>
          <a:p>
            <a:r>
              <a:rPr lang="en-US" sz="1200" b="1" dirty="0" smtClean="0">
                <a:solidFill>
                  <a:srgbClr val="1A1818"/>
                </a:solidFill>
              </a:rPr>
              <a:t>For Research Use Only.  Not for use in diagnostic procedures.</a:t>
            </a:r>
            <a:endParaRPr lang="en-US" sz="1200" b="1" dirty="0">
              <a:solidFill>
                <a:srgbClr val="1A1818"/>
              </a:solidFill>
            </a:endParaRPr>
          </a:p>
        </p:txBody>
      </p:sp>
    </p:spTree>
    <p:extLst>
      <p:ext uri="{BB962C8B-B14F-4D97-AF65-F5344CB8AC3E}">
        <p14:creationId xmlns:p14="http://schemas.microsoft.com/office/powerpoint/2010/main" val="24291093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2" y="237744"/>
            <a:ext cx="8601075" cy="908050"/>
          </a:xfrm>
        </p:spPr>
        <p:txBody>
          <a:bodyPr/>
          <a:lstStyle/>
          <a:p>
            <a:r>
              <a:rPr lang="en-US" dirty="0"/>
              <a:t>The </a:t>
            </a:r>
            <a:r>
              <a:rPr lang="en-US" dirty="0" smtClean="0"/>
              <a:t>Value </a:t>
            </a:r>
            <a:r>
              <a:rPr lang="en-US" dirty="0"/>
              <a:t>of RNA in </a:t>
            </a:r>
            <a:r>
              <a:rPr lang="en-US" dirty="0" smtClean="0"/>
              <a:t>Cancer Research</a:t>
            </a:r>
            <a:endParaRPr lang="en-US" dirty="0"/>
          </a:p>
        </p:txBody>
      </p:sp>
      <p:graphicFrame>
        <p:nvGraphicFramePr>
          <p:cNvPr id="5" name="Content Placeholder 4"/>
          <p:cNvGraphicFramePr>
            <a:graphicFrameLocks noGrp="1"/>
          </p:cNvGraphicFramePr>
          <p:nvPr>
            <p:ph idx="4294967295"/>
            <p:extLst/>
          </p:nvPr>
        </p:nvGraphicFramePr>
        <p:xfrm>
          <a:off x="215071" y="1069769"/>
          <a:ext cx="8596315" cy="3078480"/>
        </p:xfrm>
        <a:graphic>
          <a:graphicData uri="http://schemas.openxmlformats.org/drawingml/2006/table">
            <a:tbl>
              <a:tblPr firstRow="1" bandRow="1">
                <a:tableStyleId>{5C22544A-7EE6-4342-B048-85BDC9FD1C3A}</a:tableStyleId>
              </a:tblPr>
              <a:tblGrid>
                <a:gridCol w="1719263"/>
                <a:gridCol w="1719263"/>
                <a:gridCol w="1719263"/>
                <a:gridCol w="1719263"/>
                <a:gridCol w="1719263"/>
              </a:tblGrid>
              <a:tr h="0">
                <a:tc>
                  <a:txBody>
                    <a:bodyPr/>
                    <a:lstStyle/>
                    <a:p>
                      <a:endParaRPr lang="en-US" sz="1400" b="0" dirty="0">
                        <a:solidFill>
                          <a:schemeClr val="tx1"/>
                        </a:solidFill>
                      </a:endParaRP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400" b="1" dirty="0" smtClean="0">
                          <a:solidFill>
                            <a:schemeClr val="tx1"/>
                          </a:solidFill>
                        </a:rPr>
                        <a:t>Detects</a:t>
                      </a:r>
                      <a:endParaRPr lang="en-US" sz="1400" b="1" dirty="0">
                        <a:solidFill>
                          <a:schemeClr val="tx1"/>
                        </a:solidFill>
                      </a:endParaRPr>
                    </a:p>
                  </a:txBody>
                  <a:tcPr marT="91440" marB="91440" anchor="ctr">
                    <a:lnL w="12700" cmpd="sng">
                      <a:noFill/>
                    </a:lnL>
                    <a:lnR w="12700" cmpd="sng">
                      <a:noFill/>
                    </a:lnR>
                    <a:lnT w="12700" cmpd="sng">
                      <a:noFill/>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smtClean="0">
                          <a:solidFill>
                            <a:schemeClr val="tx1"/>
                          </a:solidFill>
                        </a:rPr>
                        <a:t>Misses </a:t>
                      </a:r>
                      <a:endParaRPr lang="en-US" sz="1400" b="1" dirty="0">
                        <a:solidFill>
                          <a:schemeClr val="tx1"/>
                        </a:solidFill>
                      </a:endParaRPr>
                    </a:p>
                  </a:txBody>
                  <a:tcPr marT="91440" marB="91440" anchor="ctr">
                    <a:lnL w="12700" cmpd="sng">
                      <a:noFill/>
                    </a:lnL>
                    <a:lnR w="12700" cmpd="sng">
                      <a:noFill/>
                    </a:lnR>
                    <a:lnT w="12700" cmpd="sng">
                      <a:noFill/>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smtClean="0">
                          <a:solidFill>
                            <a:schemeClr val="tx1"/>
                          </a:solidFill>
                        </a:rPr>
                        <a:t>Why important?</a:t>
                      </a:r>
                      <a:endParaRPr lang="en-US" sz="1400" b="1" dirty="0">
                        <a:solidFill>
                          <a:schemeClr val="tx1"/>
                        </a:solidFill>
                      </a:endParaRPr>
                    </a:p>
                  </a:txBody>
                  <a:tcPr marT="91440" marB="91440" anchor="ctr">
                    <a:lnL w="12700" cmpd="sng">
                      <a:noFill/>
                    </a:lnL>
                    <a:lnR w="12700" cmpd="sng">
                      <a:noFill/>
                    </a:lnR>
                    <a:lnT w="12700" cmpd="sng">
                      <a:noFill/>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smtClean="0">
                          <a:solidFill>
                            <a:schemeClr val="tx1"/>
                          </a:solidFill>
                        </a:rPr>
                        <a:t>Challenges</a:t>
                      </a:r>
                      <a:endParaRPr lang="en-US" sz="1400" b="1" dirty="0">
                        <a:solidFill>
                          <a:schemeClr val="tx1"/>
                        </a:solidFill>
                      </a:endParaRPr>
                    </a:p>
                  </a:txBody>
                  <a:tcPr marT="91440" marB="91440" anchor="ctr">
                    <a:lnL w="12700" cmpd="sng">
                      <a:noFill/>
                    </a:lnL>
                    <a:lnR w="12700" cmpd="sng">
                      <a:noFill/>
                    </a:lnR>
                    <a:lnT w="12700" cmpd="sng">
                      <a:noFill/>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r"/>
                      <a:r>
                        <a:rPr lang="en-US" sz="1400" b="1" dirty="0" smtClean="0">
                          <a:solidFill>
                            <a:schemeClr val="tx1"/>
                          </a:solidFill>
                        </a:rPr>
                        <a:t>WGS DNA</a:t>
                      </a:r>
                      <a:endParaRPr lang="en-US" sz="1400" b="1" dirty="0">
                        <a:solidFill>
                          <a:schemeClr val="tx1"/>
                        </a:solidFill>
                      </a:endParaRPr>
                    </a:p>
                  </a:txBody>
                  <a:tcPr marT="91440" marB="9144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dirty="0" smtClean="0">
                          <a:solidFill>
                            <a:schemeClr val="tx1"/>
                          </a:solidFill>
                        </a:rPr>
                        <a:t>SNVs, </a:t>
                      </a:r>
                      <a:r>
                        <a:rPr lang="en-US" sz="1400" b="0" dirty="0" err="1" smtClean="0">
                          <a:solidFill>
                            <a:schemeClr val="tx1"/>
                          </a:solidFill>
                        </a:rPr>
                        <a:t>indels</a:t>
                      </a:r>
                      <a:r>
                        <a:rPr lang="en-US" sz="1400" b="0" dirty="0" smtClean="0">
                          <a:solidFill>
                            <a:schemeClr val="tx1"/>
                          </a:solidFill>
                        </a:rPr>
                        <a:t>,</a:t>
                      </a:r>
                      <a:r>
                        <a:rPr lang="en-US" sz="1400" b="0" baseline="0" dirty="0" smtClean="0">
                          <a:solidFill>
                            <a:schemeClr val="tx1"/>
                          </a:solidFill>
                        </a:rPr>
                        <a:t> CNVs and Structural Variants</a:t>
                      </a:r>
                      <a:endParaRPr lang="en-US" sz="1400" b="0" dirty="0">
                        <a:solidFill>
                          <a:schemeClr val="tx1"/>
                        </a:solidFill>
                      </a:endParaRPr>
                    </a:p>
                  </a:txBody>
                  <a:tcPr marT="91440" marB="91440" anchor="ctr">
                    <a:lnL w="12700" cmpd="sng">
                      <a:noFill/>
                    </a:lnL>
                    <a:lnR w="12700" cmpd="sng">
                      <a:noFill/>
                    </a:lnR>
                    <a:lnT w="28575"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dirty="0" smtClean="0">
                          <a:solidFill>
                            <a:schemeClr val="tx1"/>
                          </a:solidFill>
                        </a:rPr>
                        <a:t>Low frequency</a:t>
                      </a:r>
                      <a:r>
                        <a:rPr lang="en-US" sz="1400" b="0" baseline="0" dirty="0" smtClean="0">
                          <a:solidFill>
                            <a:schemeClr val="tx1"/>
                          </a:solidFill>
                        </a:rPr>
                        <a:t> variants?</a:t>
                      </a:r>
                      <a:endParaRPr lang="en-US" sz="1400" b="0" dirty="0">
                        <a:solidFill>
                          <a:schemeClr val="tx1"/>
                        </a:solidFill>
                      </a:endParaRPr>
                    </a:p>
                  </a:txBody>
                  <a:tcPr marT="91440" marB="91440" anchor="ctr">
                    <a:lnL w="12700" cmpd="sng">
                      <a:noFill/>
                    </a:lnL>
                    <a:lnR w="12700" cmpd="sng">
                      <a:noFill/>
                    </a:lnR>
                    <a:lnT w="28575"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smtClean="0">
                          <a:solidFill>
                            <a:schemeClr val="tx1"/>
                          </a:solidFill>
                        </a:rPr>
                        <a:t>Most</a:t>
                      </a:r>
                      <a:r>
                        <a:rPr lang="en-US" sz="1400" b="0" baseline="0" dirty="0" smtClean="0">
                          <a:solidFill>
                            <a:schemeClr val="tx1"/>
                          </a:solidFill>
                        </a:rPr>
                        <a:t> c</a:t>
                      </a:r>
                      <a:r>
                        <a:rPr lang="en-US" sz="1400" b="0" dirty="0" smtClean="0">
                          <a:solidFill>
                            <a:schemeClr val="tx1"/>
                          </a:solidFill>
                        </a:rPr>
                        <a:t>omplete picture of DNA changes</a:t>
                      </a:r>
                    </a:p>
                  </a:txBody>
                  <a:tcPr marT="91440" marB="91440" anchor="ctr">
                    <a:lnL w="12700" cmpd="sng">
                      <a:noFill/>
                    </a:lnL>
                    <a:lnR w="12700" cmpd="sng">
                      <a:noFill/>
                    </a:lnR>
                    <a:lnT w="28575"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400" b="0" dirty="0" smtClean="0">
                          <a:solidFill>
                            <a:schemeClr val="tx1"/>
                          </a:solidFill>
                        </a:rPr>
                        <a:t>Complex dataset – which variants are</a:t>
                      </a:r>
                      <a:br>
                        <a:rPr lang="en-US" sz="1400" b="0" dirty="0" smtClean="0">
                          <a:solidFill>
                            <a:schemeClr val="tx1"/>
                          </a:solidFill>
                        </a:rPr>
                      </a:br>
                      <a:r>
                        <a:rPr lang="en-US" sz="1400" b="0" dirty="0" smtClean="0">
                          <a:solidFill>
                            <a:schemeClr val="tx1"/>
                          </a:solidFill>
                        </a:rPr>
                        <a:t>significant?</a:t>
                      </a:r>
                      <a:endParaRPr lang="en-US" sz="1400" b="0" dirty="0">
                        <a:solidFill>
                          <a:schemeClr val="tx1"/>
                        </a:solidFill>
                      </a:endParaRPr>
                    </a:p>
                  </a:txBody>
                  <a:tcPr marT="91440" marB="91440" anchor="ctr">
                    <a:lnL w="12700" cmpd="sng">
                      <a:noFill/>
                    </a:lnL>
                    <a:lnR w="12700" cmpd="sng">
                      <a:noFill/>
                    </a:lnR>
                    <a:lnT w="28575"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r"/>
                      <a:r>
                        <a:rPr lang="en-US" sz="1400" b="1" dirty="0" smtClean="0">
                          <a:solidFill>
                            <a:schemeClr val="tx1"/>
                          </a:solidFill>
                        </a:rPr>
                        <a:t>Targeted DNA </a:t>
                      </a:r>
                      <a:r>
                        <a:rPr lang="en-US" sz="1400" b="1" dirty="0" err="1" smtClean="0">
                          <a:solidFill>
                            <a:schemeClr val="tx1"/>
                          </a:solidFill>
                        </a:rPr>
                        <a:t>Seq</a:t>
                      </a:r>
                      <a:endParaRPr lang="en-US" sz="1400" b="1" dirty="0">
                        <a:solidFill>
                          <a:schemeClr val="tx1"/>
                        </a:solidFill>
                      </a:endParaRPr>
                    </a:p>
                  </a:txBody>
                  <a:tcPr marT="91440" marB="9144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dirty="0" smtClean="0">
                          <a:solidFill>
                            <a:schemeClr val="tx1"/>
                          </a:solidFill>
                        </a:rPr>
                        <a:t>SNVs,</a:t>
                      </a:r>
                      <a:r>
                        <a:rPr lang="en-US" sz="1400" b="0" baseline="0" dirty="0" smtClean="0">
                          <a:solidFill>
                            <a:schemeClr val="tx1"/>
                          </a:solidFill>
                        </a:rPr>
                        <a:t> small </a:t>
                      </a:r>
                      <a:r>
                        <a:rPr lang="en-US" sz="1400" b="0" baseline="0" dirty="0" err="1" smtClean="0">
                          <a:solidFill>
                            <a:schemeClr val="tx1"/>
                          </a:solidFill>
                        </a:rPr>
                        <a:t>indels</a:t>
                      </a:r>
                      <a:endParaRPr lang="en-US" sz="1400" b="0" dirty="0">
                        <a:solidFill>
                          <a:schemeClr val="tx1"/>
                        </a:solidFill>
                      </a:endParaRPr>
                    </a:p>
                  </a:txBody>
                  <a:tcPr marT="91440" marB="9144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dirty="0" smtClean="0">
                          <a:solidFill>
                            <a:schemeClr val="tx1"/>
                          </a:solidFill>
                        </a:rPr>
                        <a:t>CNVs and Structural Variants</a:t>
                      </a:r>
                      <a:endParaRPr lang="en-US" sz="1400" b="0" dirty="0">
                        <a:solidFill>
                          <a:schemeClr val="tx1"/>
                        </a:solidFill>
                      </a:endParaRPr>
                    </a:p>
                  </a:txBody>
                  <a:tcPr marT="91440" marB="9144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dirty="0" smtClean="0">
                          <a:solidFill>
                            <a:schemeClr val="tx1"/>
                          </a:solidFill>
                        </a:rPr>
                        <a:t>Enables higher coverage</a:t>
                      </a:r>
                      <a:endParaRPr lang="en-US" sz="1400" b="0" dirty="0">
                        <a:solidFill>
                          <a:schemeClr val="tx1"/>
                        </a:solidFill>
                      </a:endParaRPr>
                    </a:p>
                  </a:txBody>
                  <a:tcPr marT="91440" marB="9144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400" b="0" dirty="0" smtClean="0">
                          <a:solidFill>
                            <a:schemeClr val="tx1"/>
                          </a:solidFill>
                        </a:rPr>
                        <a:t>Misses</a:t>
                      </a:r>
                      <a:r>
                        <a:rPr lang="en-US" sz="1400" b="0" baseline="0" dirty="0" smtClean="0">
                          <a:solidFill>
                            <a:schemeClr val="tx1"/>
                          </a:solidFill>
                        </a:rPr>
                        <a:t> some variant classes</a:t>
                      </a:r>
                      <a:endParaRPr lang="en-US" sz="1400" b="0" dirty="0">
                        <a:solidFill>
                          <a:schemeClr val="tx1"/>
                        </a:solidFill>
                      </a:endParaRPr>
                    </a:p>
                  </a:txBody>
                  <a:tcPr marT="91440" marB="9144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r"/>
                      <a:r>
                        <a:rPr lang="en-US" sz="1400" b="1" dirty="0" smtClean="0">
                          <a:solidFill>
                            <a:schemeClr val="tx1"/>
                          </a:solidFill>
                        </a:rPr>
                        <a:t>RNA </a:t>
                      </a:r>
                      <a:r>
                        <a:rPr lang="en-US" sz="1400" b="1" dirty="0" err="1" smtClean="0">
                          <a:solidFill>
                            <a:schemeClr val="tx1"/>
                          </a:solidFill>
                        </a:rPr>
                        <a:t>Seq</a:t>
                      </a:r>
                      <a:endParaRPr lang="en-US" sz="1400" b="1" dirty="0">
                        <a:solidFill>
                          <a:schemeClr val="tx1"/>
                        </a:solidFill>
                      </a:endParaRPr>
                    </a:p>
                  </a:txBody>
                  <a:tcPr marT="91440" marB="9144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400" b="0" dirty="0" smtClean="0">
                          <a:solidFill>
                            <a:schemeClr val="tx1"/>
                          </a:solidFill>
                        </a:rPr>
                        <a:t>Expressed variants,</a:t>
                      </a:r>
                      <a:r>
                        <a:rPr lang="en-US" sz="1400" b="0" baseline="0" dirty="0" smtClean="0">
                          <a:solidFill>
                            <a:schemeClr val="tx1"/>
                          </a:solidFill>
                        </a:rPr>
                        <a:t> fusion genes, non-coding RNAs, gene expression profiles</a:t>
                      </a:r>
                      <a:endParaRPr lang="en-US" sz="1400" b="0" dirty="0">
                        <a:solidFill>
                          <a:schemeClr val="tx1"/>
                        </a:solidFill>
                      </a:endParaRPr>
                    </a:p>
                  </a:txBody>
                  <a:tcPr marT="91440" marB="9144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400" b="0" dirty="0" smtClean="0">
                          <a:solidFill>
                            <a:schemeClr val="tx1"/>
                          </a:solidFill>
                        </a:rPr>
                        <a:t>CNVs but can correlate with expression</a:t>
                      </a:r>
                      <a:endParaRPr lang="en-US" sz="1400" b="0" dirty="0">
                        <a:solidFill>
                          <a:schemeClr val="tx1"/>
                        </a:solidFill>
                      </a:endParaRPr>
                    </a:p>
                  </a:txBody>
                  <a:tcPr marT="91440" marB="9144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400" b="0" dirty="0" smtClean="0">
                          <a:solidFill>
                            <a:schemeClr val="tx1"/>
                          </a:solidFill>
                        </a:rPr>
                        <a:t>Which are the key mutations</a:t>
                      </a:r>
                      <a:r>
                        <a:rPr lang="en-US" sz="1400" b="0" baseline="0" dirty="0" smtClean="0">
                          <a:solidFill>
                            <a:schemeClr val="tx1"/>
                          </a:solidFill>
                        </a:rPr>
                        <a:t>?</a:t>
                      </a:r>
                      <a:endParaRPr lang="en-US" sz="1400" b="0" dirty="0">
                        <a:solidFill>
                          <a:schemeClr val="tx1"/>
                        </a:solidFill>
                      </a:endParaRPr>
                    </a:p>
                  </a:txBody>
                  <a:tcPr marT="91440" marB="9144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400" b="0" dirty="0" smtClean="0">
                          <a:solidFill>
                            <a:schemeClr val="tx1"/>
                          </a:solidFill>
                        </a:rPr>
                        <a:t>Still need to correlate with DNA?</a:t>
                      </a:r>
                      <a:endParaRPr lang="en-US" sz="1400" b="0" dirty="0">
                        <a:solidFill>
                          <a:schemeClr val="tx1"/>
                        </a:solidFill>
                      </a:endParaRPr>
                    </a:p>
                  </a:txBody>
                  <a:tcPr marT="91440" marB="9144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6" name="Rectangle 5"/>
          <p:cNvSpPr/>
          <p:nvPr/>
        </p:nvSpPr>
        <p:spPr bwMode="auto">
          <a:xfrm>
            <a:off x="210311" y="4148249"/>
            <a:ext cx="8601075" cy="409466"/>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b="1" dirty="0">
                <a:solidFill>
                  <a:srgbClr val="FFFFFF"/>
                </a:solidFill>
              </a:rPr>
              <a:t>Not all DNA variants are </a:t>
            </a:r>
            <a:r>
              <a:rPr lang="en-US" b="1" dirty="0" smtClean="0">
                <a:solidFill>
                  <a:srgbClr val="FFFFFF"/>
                </a:solidFill>
              </a:rPr>
              <a:t>expressed</a:t>
            </a:r>
          </a:p>
        </p:txBody>
      </p:sp>
      <p:grpSp>
        <p:nvGrpSpPr>
          <p:cNvPr id="10" name="Group 9"/>
          <p:cNvGrpSpPr/>
          <p:nvPr/>
        </p:nvGrpSpPr>
        <p:grpSpPr>
          <a:xfrm>
            <a:off x="210311" y="4898260"/>
            <a:ext cx="8601075" cy="1212898"/>
            <a:chOff x="210311" y="4973075"/>
            <a:chExt cx="8601075" cy="1212898"/>
          </a:xfrm>
        </p:grpSpPr>
        <p:sp>
          <p:nvSpPr>
            <p:cNvPr id="7" name="Rectangle 6"/>
            <p:cNvSpPr/>
            <p:nvPr/>
          </p:nvSpPr>
          <p:spPr bwMode="auto">
            <a:xfrm>
              <a:off x="210311" y="4973075"/>
              <a:ext cx="8601075" cy="409105"/>
            </a:xfrm>
            <a:prstGeom prst="rect">
              <a:avLst/>
            </a:prstGeom>
            <a:solidFill>
              <a:schemeClr val="accent2">
                <a:lumMod val="7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b="1" dirty="0">
                  <a:solidFill>
                    <a:srgbClr val="FFFFFF"/>
                  </a:solidFill>
                </a:rPr>
                <a:t>RNA </a:t>
              </a:r>
              <a:r>
                <a:rPr lang="en-US" b="1" dirty="0" err="1">
                  <a:solidFill>
                    <a:srgbClr val="FFFFFF"/>
                  </a:solidFill>
                </a:rPr>
                <a:t>Seq</a:t>
              </a:r>
              <a:r>
                <a:rPr lang="en-US" b="1" dirty="0">
                  <a:solidFill>
                    <a:srgbClr val="FFFFFF"/>
                  </a:solidFill>
                </a:rPr>
                <a:t> can be used to </a:t>
              </a:r>
              <a:r>
                <a:rPr lang="en-US" b="1" dirty="0" smtClean="0">
                  <a:solidFill>
                    <a:srgbClr val="FFFFFF"/>
                  </a:solidFill>
                </a:rPr>
                <a:t>understand</a:t>
              </a:r>
            </a:p>
          </p:txBody>
        </p:sp>
        <p:sp>
          <p:nvSpPr>
            <p:cNvPr id="8" name="TextBox 7"/>
            <p:cNvSpPr txBox="1"/>
            <p:nvPr/>
          </p:nvSpPr>
          <p:spPr>
            <a:xfrm>
              <a:off x="1098550" y="5478087"/>
              <a:ext cx="2577950" cy="707886"/>
            </a:xfrm>
            <a:prstGeom prst="rect">
              <a:avLst/>
            </a:prstGeom>
            <a:noFill/>
          </p:spPr>
          <p:txBody>
            <a:bodyPr wrap="none" rtlCol="0">
              <a:spAutoFit/>
            </a:bodyPr>
            <a:lstStyle/>
            <a:p>
              <a:pPr marL="234950" indent="-234950">
                <a:spcBef>
                  <a:spcPct val="50000"/>
                </a:spcBef>
                <a:buClr>
                  <a:srgbClr val="F89D21"/>
                </a:buClr>
                <a:buSzPct val="60000"/>
                <a:buFontTx/>
                <a:buBlip>
                  <a:blip r:embed="rId2"/>
                </a:buBlip>
              </a:pPr>
              <a:r>
                <a:rPr lang="en-US" dirty="0" smtClean="0">
                  <a:solidFill>
                    <a:srgbClr val="1A1818"/>
                  </a:solidFill>
                  <a:latin typeface="Arial" panose="020B0604020202020204"/>
                </a:rPr>
                <a:t>Biology </a:t>
              </a:r>
              <a:r>
                <a:rPr lang="en-US" dirty="0">
                  <a:solidFill>
                    <a:srgbClr val="1A1818"/>
                  </a:solidFill>
                  <a:latin typeface="Arial" panose="020B0604020202020204"/>
                </a:rPr>
                <a:t>of disease </a:t>
              </a:r>
              <a:endParaRPr lang="en-US" dirty="0" smtClean="0">
                <a:solidFill>
                  <a:srgbClr val="1A1818"/>
                </a:solidFill>
                <a:latin typeface="Arial" panose="020B0604020202020204"/>
              </a:endParaRPr>
            </a:p>
            <a:p>
              <a:pPr>
                <a:spcBef>
                  <a:spcPct val="50000"/>
                </a:spcBef>
                <a:buClr>
                  <a:srgbClr val="F89D21"/>
                </a:buClr>
                <a:buSzPct val="60000"/>
              </a:pPr>
              <a:r>
                <a:rPr lang="en-US" dirty="0" smtClean="0">
                  <a:solidFill>
                    <a:srgbClr val="1A1818"/>
                  </a:solidFill>
                  <a:latin typeface="Arial" panose="020B0604020202020204"/>
                </a:rPr>
                <a:t>(</a:t>
              </a:r>
              <a:r>
                <a:rPr lang="en-US" dirty="0">
                  <a:solidFill>
                    <a:srgbClr val="1A1818"/>
                  </a:solidFill>
                  <a:latin typeface="Arial" panose="020B0604020202020204"/>
                </a:rPr>
                <a:t>functional consequences</a:t>
              </a:r>
              <a:r>
                <a:rPr lang="en-US" dirty="0" smtClean="0">
                  <a:solidFill>
                    <a:srgbClr val="1A1818"/>
                  </a:solidFill>
                  <a:latin typeface="Arial" panose="020B0604020202020204"/>
                </a:rPr>
                <a:t>)</a:t>
              </a:r>
              <a:endParaRPr lang="en-US" dirty="0">
                <a:solidFill>
                  <a:srgbClr val="1A1818"/>
                </a:solidFill>
                <a:latin typeface="Arial" panose="020B0604020202020204"/>
              </a:endParaRPr>
            </a:p>
          </p:txBody>
        </p:sp>
        <p:sp>
          <p:nvSpPr>
            <p:cNvPr id="9" name="TextBox 8"/>
            <p:cNvSpPr txBox="1"/>
            <p:nvPr/>
          </p:nvSpPr>
          <p:spPr>
            <a:xfrm>
              <a:off x="5143777" y="5662753"/>
              <a:ext cx="2313454" cy="338554"/>
            </a:xfrm>
            <a:prstGeom prst="rect">
              <a:avLst/>
            </a:prstGeom>
            <a:noFill/>
          </p:spPr>
          <p:txBody>
            <a:bodyPr wrap="none" rtlCol="0">
              <a:spAutoFit/>
            </a:bodyPr>
            <a:lstStyle/>
            <a:p>
              <a:pPr marL="234950" indent="-234950">
                <a:spcBef>
                  <a:spcPct val="50000"/>
                </a:spcBef>
                <a:buClr>
                  <a:srgbClr val="F89D21"/>
                </a:buClr>
                <a:buSzPct val="60000"/>
                <a:buFontTx/>
                <a:buBlip>
                  <a:blip r:embed="rId2"/>
                </a:buBlip>
              </a:pPr>
              <a:r>
                <a:rPr lang="en-US" dirty="0" smtClean="0">
                  <a:solidFill>
                    <a:srgbClr val="1A1818"/>
                  </a:solidFill>
                  <a:latin typeface="Arial" panose="020B0604020202020204"/>
                </a:rPr>
                <a:t>Biomarker </a:t>
              </a:r>
              <a:r>
                <a:rPr lang="en-US" dirty="0">
                  <a:solidFill>
                    <a:srgbClr val="1A1818"/>
                  </a:solidFill>
                  <a:latin typeface="Arial" panose="020B0604020202020204"/>
                </a:rPr>
                <a:t>Discovery</a:t>
              </a:r>
            </a:p>
          </p:txBody>
        </p:sp>
      </p:grpSp>
    </p:spTree>
    <p:extLst>
      <p:ext uri="{BB962C8B-B14F-4D97-AF65-F5344CB8AC3E}">
        <p14:creationId xmlns:p14="http://schemas.microsoft.com/office/powerpoint/2010/main" val="164915624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TruSight</a:t>
            </a:r>
            <a:r>
              <a:rPr lang="en-US" baseline="30000" dirty="0" smtClean="0"/>
              <a:t> </a:t>
            </a:r>
            <a:r>
              <a:rPr lang="en-US" baseline="30000" dirty="0"/>
              <a:t>®</a:t>
            </a:r>
            <a:r>
              <a:rPr lang="en-US" dirty="0" smtClean="0"/>
              <a:t> </a:t>
            </a:r>
            <a:r>
              <a:rPr lang="en-US" dirty="0"/>
              <a:t>RNA Pan-Cancer</a:t>
            </a:r>
          </a:p>
        </p:txBody>
      </p:sp>
      <p:sp>
        <p:nvSpPr>
          <p:cNvPr id="4" name="Rectangle 3"/>
          <p:cNvSpPr/>
          <p:nvPr/>
        </p:nvSpPr>
        <p:spPr bwMode="auto">
          <a:xfrm>
            <a:off x="210312" y="1380562"/>
            <a:ext cx="8595360" cy="4572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800" b="1" dirty="0">
                <a:solidFill>
                  <a:srgbClr val="FFFFFF"/>
                </a:solidFill>
              </a:rPr>
              <a:t>Comprehensive coverage of key cancer pathways and fusion genes</a:t>
            </a:r>
            <a:endParaRPr lang="en-US" sz="1800" b="1" dirty="0" smtClean="0">
              <a:solidFill>
                <a:srgbClr val="FFFFFF"/>
              </a:solidFill>
            </a:endParaRPr>
          </a:p>
        </p:txBody>
      </p:sp>
      <p:sp>
        <p:nvSpPr>
          <p:cNvPr id="24" name="Content Placeholder 4"/>
          <p:cNvSpPr txBox="1">
            <a:spLocks/>
          </p:cNvSpPr>
          <p:nvPr/>
        </p:nvSpPr>
        <p:spPr bwMode="auto">
          <a:xfrm>
            <a:off x="210312" y="2088554"/>
            <a:ext cx="5560251" cy="41689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4950" indent="-234950" algn="l" rtl="0" eaLnBrk="1" fontAlgn="base" hangingPunct="1">
              <a:spcBef>
                <a:spcPct val="50000"/>
              </a:spcBef>
              <a:spcAft>
                <a:spcPct val="0"/>
              </a:spcAft>
              <a:buClr>
                <a:srgbClr val="F89D21"/>
              </a:buClr>
              <a:buSzPct val="60000"/>
              <a:buBlip>
                <a:blip r:embed="rId2"/>
              </a:buBlip>
              <a:defRPr sz="2000">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8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6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6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6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a:lstStyle>
          <a:p>
            <a:r>
              <a:rPr lang="en-US" kern="0" dirty="0">
                <a:solidFill>
                  <a:srgbClr val="1A1818"/>
                </a:solidFill>
              </a:rPr>
              <a:t>RNA enrichment panel targeting 1,385 oncology </a:t>
            </a:r>
            <a:r>
              <a:rPr lang="en-US" kern="0" dirty="0" smtClean="0">
                <a:solidFill>
                  <a:srgbClr val="1A1818"/>
                </a:solidFill>
              </a:rPr>
              <a:t>genes</a:t>
            </a:r>
          </a:p>
          <a:p>
            <a:r>
              <a:rPr lang="en-US" kern="0" dirty="0" smtClean="0">
                <a:solidFill>
                  <a:srgbClr val="1A1818"/>
                </a:solidFill>
              </a:rPr>
              <a:t>Low </a:t>
            </a:r>
            <a:r>
              <a:rPr lang="en-US" kern="0" dirty="0">
                <a:solidFill>
                  <a:srgbClr val="1A1818"/>
                </a:solidFill>
              </a:rPr>
              <a:t>input, optimized for all sample types (including FFPE</a:t>
            </a:r>
            <a:r>
              <a:rPr lang="en-US" kern="0" dirty="0" smtClean="0">
                <a:solidFill>
                  <a:srgbClr val="1A1818"/>
                </a:solidFill>
              </a:rPr>
              <a:t>)</a:t>
            </a:r>
          </a:p>
          <a:p>
            <a:r>
              <a:rPr lang="en-US" kern="0" dirty="0" smtClean="0">
                <a:solidFill>
                  <a:srgbClr val="1A1818"/>
                </a:solidFill>
              </a:rPr>
              <a:t>Fusion </a:t>
            </a:r>
            <a:r>
              <a:rPr lang="en-US" kern="0" dirty="0">
                <a:solidFill>
                  <a:srgbClr val="1A1818"/>
                </a:solidFill>
              </a:rPr>
              <a:t>discovery - detects both known and novel fusion gene </a:t>
            </a:r>
            <a:r>
              <a:rPr lang="en-US" kern="0" dirty="0" smtClean="0">
                <a:solidFill>
                  <a:srgbClr val="1A1818"/>
                </a:solidFill>
              </a:rPr>
              <a:t>partners</a:t>
            </a:r>
          </a:p>
          <a:p>
            <a:r>
              <a:rPr lang="en-US" kern="0" dirty="0" smtClean="0">
                <a:solidFill>
                  <a:srgbClr val="1A1818"/>
                </a:solidFill>
              </a:rPr>
              <a:t>Enables </a:t>
            </a:r>
            <a:r>
              <a:rPr lang="en-US" kern="0" dirty="0">
                <a:solidFill>
                  <a:srgbClr val="1A1818"/>
                </a:solidFill>
              </a:rPr>
              <a:t>RNA-</a:t>
            </a:r>
            <a:r>
              <a:rPr lang="en-US" kern="0" dirty="0" err="1">
                <a:solidFill>
                  <a:srgbClr val="1A1818"/>
                </a:solidFill>
              </a:rPr>
              <a:t>Seq</a:t>
            </a:r>
            <a:r>
              <a:rPr lang="en-US" kern="0" dirty="0">
                <a:solidFill>
                  <a:srgbClr val="1A1818"/>
                </a:solidFill>
              </a:rPr>
              <a:t> on a desktop sequencer (~3M reads per sample</a:t>
            </a:r>
            <a:r>
              <a:rPr lang="en-US" kern="0" dirty="0" smtClean="0">
                <a:solidFill>
                  <a:srgbClr val="1A1818"/>
                </a:solidFill>
              </a:rPr>
              <a:t>)</a:t>
            </a:r>
          </a:p>
          <a:p>
            <a:r>
              <a:rPr lang="en-US" kern="0" dirty="0" smtClean="0">
                <a:solidFill>
                  <a:srgbClr val="1A1818"/>
                </a:solidFill>
              </a:rPr>
              <a:t>Intuitive </a:t>
            </a:r>
            <a:r>
              <a:rPr lang="en-US" kern="0" dirty="0" err="1">
                <a:solidFill>
                  <a:srgbClr val="1A1818"/>
                </a:solidFill>
              </a:rPr>
              <a:t>BaseSpace</a:t>
            </a:r>
            <a:r>
              <a:rPr lang="en-US" kern="0" dirty="0">
                <a:solidFill>
                  <a:srgbClr val="1A1818"/>
                </a:solidFill>
              </a:rPr>
              <a:t> App</a:t>
            </a:r>
            <a:endParaRPr lang="en-US" kern="0" dirty="0" smtClean="0">
              <a:solidFill>
                <a:srgbClr val="1A1818"/>
              </a:solidFill>
            </a:endParaRPr>
          </a:p>
        </p:txBody>
      </p:sp>
      <p:sp>
        <p:nvSpPr>
          <p:cNvPr id="5" name="TextBox 4"/>
          <p:cNvSpPr txBox="1"/>
          <p:nvPr/>
        </p:nvSpPr>
        <p:spPr>
          <a:xfrm>
            <a:off x="464311" y="6039495"/>
            <a:ext cx="8773267" cy="400110"/>
          </a:xfrm>
          <a:prstGeom prst="rect">
            <a:avLst/>
          </a:prstGeom>
          <a:noFill/>
        </p:spPr>
        <p:txBody>
          <a:bodyPr wrap="square" rtlCol="0">
            <a:spAutoFit/>
          </a:bodyPr>
          <a:lstStyle/>
          <a:p>
            <a:r>
              <a:rPr lang="en-US" sz="1000" dirty="0">
                <a:solidFill>
                  <a:srgbClr val="1A1818"/>
                </a:solidFill>
              </a:rPr>
              <a:t>Images from: </a:t>
            </a:r>
            <a:r>
              <a:rPr lang="en-US" sz="1000" dirty="0" smtClean="0">
                <a:solidFill>
                  <a:srgbClr val="1A1818"/>
                </a:solidFill>
              </a:rPr>
              <a:t>Oliveira et al., </a:t>
            </a:r>
            <a:r>
              <a:rPr lang="en-US" sz="1000" dirty="0" err="1">
                <a:solidFill>
                  <a:srgbClr val="1A1818"/>
                </a:solidFill>
              </a:rPr>
              <a:t>Acta</a:t>
            </a:r>
            <a:r>
              <a:rPr lang="en-US" sz="1000" dirty="0">
                <a:solidFill>
                  <a:srgbClr val="1A1818"/>
                </a:solidFill>
              </a:rPr>
              <a:t> </a:t>
            </a:r>
            <a:r>
              <a:rPr lang="en-US" sz="1000" dirty="0" err="1">
                <a:solidFill>
                  <a:srgbClr val="1A1818"/>
                </a:solidFill>
              </a:rPr>
              <a:t>Cytol</a:t>
            </a:r>
            <a:r>
              <a:rPr lang="en-US" sz="1000" dirty="0">
                <a:solidFill>
                  <a:srgbClr val="1A1818"/>
                </a:solidFill>
              </a:rPr>
              <a:t> 2005; 49: </a:t>
            </a:r>
            <a:r>
              <a:rPr lang="en-US" sz="1000" dirty="0" smtClean="0">
                <a:solidFill>
                  <a:srgbClr val="1A1818"/>
                </a:solidFill>
              </a:rPr>
              <a:t>587–594, Applications </a:t>
            </a:r>
            <a:r>
              <a:rPr lang="en-US" sz="1000" dirty="0">
                <a:solidFill>
                  <a:srgbClr val="1A1818"/>
                </a:solidFill>
              </a:rPr>
              <a:t>of Fluorescence in Situ Hybridization in </a:t>
            </a:r>
            <a:r>
              <a:rPr lang="en-US" sz="1000" dirty="0" smtClean="0">
                <a:solidFill>
                  <a:srgbClr val="1A1818"/>
                </a:solidFill>
              </a:rPr>
              <a:t>Cytopathology, A Review. Figure 2.</a:t>
            </a:r>
          </a:p>
          <a:p>
            <a:r>
              <a:rPr lang="en-US" sz="1000" dirty="0">
                <a:solidFill>
                  <a:srgbClr val="1A1818"/>
                </a:solidFill>
                <a:hlinkClick r:id="rId3"/>
              </a:rPr>
              <a:t>http://</a:t>
            </a:r>
            <a:r>
              <a:rPr lang="en-US" sz="1000" dirty="0" smtClean="0">
                <a:solidFill>
                  <a:srgbClr val="1A1818"/>
                </a:solidFill>
                <a:hlinkClick r:id="rId3"/>
              </a:rPr>
              <a:t>www.illumina.com/techniques/microarrays/array-data-analysis-experimental-design/genomestudio.html</a:t>
            </a:r>
            <a:r>
              <a:rPr lang="en-US" sz="1000" dirty="0" smtClean="0">
                <a:solidFill>
                  <a:srgbClr val="1A1818"/>
                </a:solidFill>
              </a:rPr>
              <a:t> </a:t>
            </a:r>
            <a:endParaRPr lang="en-US" sz="1000" dirty="0">
              <a:solidFill>
                <a:srgbClr val="1A1818"/>
              </a:solidFill>
            </a:endParaRPr>
          </a:p>
        </p:txBody>
      </p:sp>
      <p:grpSp>
        <p:nvGrpSpPr>
          <p:cNvPr id="8" name="Group 7"/>
          <p:cNvGrpSpPr/>
          <p:nvPr/>
        </p:nvGrpSpPr>
        <p:grpSpPr>
          <a:xfrm>
            <a:off x="5940710" y="2019868"/>
            <a:ext cx="2896192" cy="3964521"/>
            <a:chOff x="5940710" y="2019868"/>
            <a:chExt cx="2896192" cy="3964521"/>
          </a:xfrm>
        </p:grpSpPr>
        <p:grpSp>
          <p:nvGrpSpPr>
            <p:cNvPr id="23" name="Group 22"/>
            <p:cNvGrpSpPr/>
            <p:nvPr/>
          </p:nvGrpSpPr>
          <p:grpSpPr>
            <a:xfrm>
              <a:off x="5940710" y="2019868"/>
              <a:ext cx="2896192" cy="3964521"/>
              <a:chOff x="5909480" y="2019868"/>
              <a:chExt cx="2896192" cy="4237631"/>
            </a:xfrm>
          </p:grpSpPr>
          <p:sp>
            <p:nvSpPr>
              <p:cNvPr id="18" name="Rectangle 17"/>
              <p:cNvSpPr/>
              <p:nvPr/>
            </p:nvSpPr>
            <p:spPr bwMode="auto">
              <a:xfrm>
                <a:off x="5909480" y="2019868"/>
                <a:ext cx="2896192" cy="4237631"/>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srgbClr val="1A1818"/>
                  </a:solidFill>
                </a:endParaRPr>
              </a:p>
            </p:txBody>
          </p:sp>
          <p:sp>
            <p:nvSpPr>
              <p:cNvPr id="21" name="TextBox 20"/>
              <p:cNvSpPr txBox="1"/>
              <p:nvPr/>
            </p:nvSpPr>
            <p:spPr>
              <a:xfrm>
                <a:off x="6678545" y="2093285"/>
                <a:ext cx="1358064" cy="276999"/>
              </a:xfrm>
              <a:prstGeom prst="rect">
                <a:avLst/>
              </a:prstGeom>
              <a:noFill/>
            </p:spPr>
            <p:txBody>
              <a:bodyPr wrap="none" rtlCol="0">
                <a:spAutoFit/>
              </a:bodyPr>
              <a:lstStyle/>
              <a:p>
                <a:pPr algn="ctr"/>
                <a:r>
                  <a:rPr lang="en-US" sz="1200" b="1" dirty="0" smtClean="0">
                    <a:solidFill>
                      <a:srgbClr val="1A1818"/>
                    </a:solidFill>
                  </a:rPr>
                  <a:t>Dual Color</a:t>
                </a:r>
                <a:r>
                  <a:rPr lang="en-US" sz="1200" b="1" dirty="0">
                    <a:solidFill>
                      <a:srgbClr val="1A1818"/>
                    </a:solidFill>
                  </a:rPr>
                  <a:t> </a:t>
                </a:r>
                <a:r>
                  <a:rPr lang="en-US" sz="1200" b="1" dirty="0" smtClean="0">
                    <a:solidFill>
                      <a:srgbClr val="1A1818"/>
                    </a:solidFill>
                  </a:rPr>
                  <a:t>FISH</a:t>
                </a:r>
                <a:endParaRPr lang="en-US" sz="1200" b="1" dirty="0">
                  <a:solidFill>
                    <a:srgbClr val="1A1818"/>
                  </a:solidFill>
                </a:endParaRPr>
              </a:p>
            </p:txBody>
          </p:sp>
        </p:grpSp>
        <p:pic>
          <p:nvPicPr>
            <p:cNvPr id="2050" name="Picture 2" descr="http://www.acta-cytol.com/feature/2005/2005nov-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9465" y="2425270"/>
              <a:ext cx="2286000" cy="13324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ssets.illumina.com/content/dam/illumina-marketing/images/techniques/genomestudio/genomestudio-gene-expression-module-t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9465" y="4354769"/>
              <a:ext cx="2286000" cy="147534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562060" y="3832216"/>
              <a:ext cx="1704313" cy="461665"/>
            </a:xfrm>
            <a:prstGeom prst="rect">
              <a:avLst/>
            </a:prstGeom>
            <a:noFill/>
          </p:spPr>
          <p:txBody>
            <a:bodyPr wrap="none" rtlCol="0">
              <a:spAutoFit/>
            </a:bodyPr>
            <a:lstStyle/>
            <a:p>
              <a:pPr algn="ctr"/>
              <a:r>
                <a:rPr lang="en-US" sz="1200" b="1" dirty="0" smtClean="0">
                  <a:solidFill>
                    <a:srgbClr val="1A1818"/>
                  </a:solidFill>
                </a:rPr>
                <a:t>Microarray Gene</a:t>
              </a:r>
            </a:p>
            <a:p>
              <a:pPr algn="ctr"/>
              <a:r>
                <a:rPr lang="en-US" sz="1200" b="1" dirty="0" smtClean="0">
                  <a:solidFill>
                    <a:srgbClr val="1A1818"/>
                  </a:solidFill>
                </a:rPr>
                <a:t>Expression </a:t>
              </a:r>
              <a:r>
                <a:rPr lang="en-US" sz="1200" b="1" dirty="0" err="1" smtClean="0">
                  <a:solidFill>
                    <a:srgbClr val="1A1818"/>
                  </a:solidFill>
                </a:rPr>
                <a:t>Heatmap</a:t>
              </a:r>
              <a:endParaRPr lang="en-US" sz="1200" b="1" dirty="0">
                <a:solidFill>
                  <a:srgbClr val="1A1818"/>
                </a:solidFill>
              </a:endParaRPr>
            </a:p>
          </p:txBody>
        </p:sp>
      </p:grpSp>
      <p:sp>
        <p:nvSpPr>
          <p:cNvPr id="14" name="Footer Placeholder 2"/>
          <p:cNvSpPr txBox="1">
            <a:spLocks/>
          </p:cNvSpPr>
          <p:nvPr/>
        </p:nvSpPr>
        <p:spPr>
          <a:xfrm>
            <a:off x="1631070" y="6545289"/>
            <a:ext cx="6005633" cy="365125"/>
          </a:xfrm>
          <a:prstGeom prst="rect">
            <a:avLst/>
          </a:prstGeom>
        </p:spPr>
        <p:txBody>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a:r>
              <a:rPr lang="en-GB" sz="1200" b="1" dirty="0" smtClean="0">
                <a:solidFill>
                  <a:srgbClr val="1A1818"/>
                </a:solidFill>
              </a:rPr>
              <a:t>For Research Use Only. Not for use in diagnostic procedures. </a:t>
            </a:r>
            <a:endParaRPr lang="en-US" sz="1200" b="1" dirty="0">
              <a:solidFill>
                <a:srgbClr val="1A1818"/>
              </a:solidFill>
            </a:endParaRPr>
          </a:p>
        </p:txBody>
      </p:sp>
    </p:spTree>
    <p:extLst>
      <p:ext uri="{BB962C8B-B14F-4D97-AF65-F5344CB8AC3E}">
        <p14:creationId xmlns:p14="http://schemas.microsoft.com/office/powerpoint/2010/main" val="1945027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animEffect transition="in" filter="fade">
                                      <p:cBhvr>
                                        <p:cTn id="15" dur="500"/>
                                        <p:tgtEl>
                                          <p:spTgt spid="24">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animEffect transition="in" filter="fade">
                                      <p:cBhvr>
                                        <p:cTn id="19" dur="500"/>
                                        <p:tgtEl>
                                          <p:spTgt spid="24">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xEl>
                                              <p:pRg st="3" end="3"/>
                                            </p:txEl>
                                          </p:spTgt>
                                        </p:tgtEl>
                                        <p:attrNameLst>
                                          <p:attrName>style.visibility</p:attrName>
                                        </p:attrNameLst>
                                      </p:cBhvr>
                                      <p:to>
                                        <p:strVal val="visible"/>
                                      </p:to>
                                    </p:set>
                                    <p:animEffect transition="in" filter="fade">
                                      <p:cBhvr>
                                        <p:cTn id="23" dur="500"/>
                                        <p:tgtEl>
                                          <p:spTgt spid="24">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fade">
                                      <p:cBhvr>
                                        <p:cTn id="27" dur="500"/>
                                        <p:tgtEl>
                                          <p:spTgt spid="2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RNA-</a:t>
            </a:r>
            <a:r>
              <a:rPr lang="en-US" dirty="0" err="1" smtClean="0"/>
              <a:t>seq</a:t>
            </a:r>
            <a:r>
              <a:rPr lang="en-US" dirty="0" smtClean="0"/>
              <a:t> analysis – FPKM, DE, SNPs, Fusions</a:t>
            </a:r>
            <a:endParaRPr lang="en-US" dirty="0"/>
          </a:p>
        </p:txBody>
      </p:sp>
      <p:pic>
        <p:nvPicPr>
          <p:cNvPr id="3" name="Picture 2"/>
          <p:cNvPicPr>
            <a:picLocks noChangeAspect="1"/>
          </p:cNvPicPr>
          <p:nvPr/>
        </p:nvPicPr>
        <p:blipFill>
          <a:blip r:embed="rId2"/>
          <a:stretch>
            <a:fillRect/>
          </a:stretch>
        </p:blipFill>
        <p:spPr>
          <a:xfrm>
            <a:off x="749228" y="691769"/>
            <a:ext cx="7645544" cy="3255402"/>
          </a:xfrm>
          <a:prstGeom prst="rect">
            <a:avLst/>
          </a:prstGeom>
        </p:spPr>
      </p:pic>
      <p:pic>
        <p:nvPicPr>
          <p:cNvPr id="4" name="Picture 3"/>
          <p:cNvPicPr>
            <a:picLocks noChangeAspect="1"/>
          </p:cNvPicPr>
          <p:nvPr/>
        </p:nvPicPr>
        <p:blipFill>
          <a:blip r:embed="rId3"/>
          <a:stretch>
            <a:fillRect/>
          </a:stretch>
        </p:blipFill>
        <p:spPr>
          <a:xfrm>
            <a:off x="512410" y="4053472"/>
            <a:ext cx="1048309" cy="2135240"/>
          </a:xfrm>
          <a:prstGeom prst="rect">
            <a:avLst/>
          </a:prstGeom>
        </p:spPr>
      </p:pic>
      <p:pic>
        <p:nvPicPr>
          <p:cNvPr id="5" name="Picture 4"/>
          <p:cNvPicPr>
            <a:picLocks noChangeAspect="1"/>
          </p:cNvPicPr>
          <p:nvPr/>
        </p:nvPicPr>
        <p:blipFill rotWithShape="1">
          <a:blip r:embed="rId4"/>
          <a:srcRect t="11424" b="6783"/>
          <a:stretch/>
        </p:blipFill>
        <p:spPr>
          <a:xfrm>
            <a:off x="1865805" y="4144760"/>
            <a:ext cx="2580046" cy="2043953"/>
          </a:xfrm>
          <a:prstGeom prst="rect">
            <a:avLst/>
          </a:prstGeom>
        </p:spPr>
      </p:pic>
      <p:pic>
        <p:nvPicPr>
          <p:cNvPr id="6" name="Picture 5"/>
          <p:cNvPicPr>
            <a:picLocks noChangeAspect="1"/>
          </p:cNvPicPr>
          <p:nvPr/>
        </p:nvPicPr>
        <p:blipFill>
          <a:blip r:embed="rId5"/>
          <a:stretch>
            <a:fillRect/>
          </a:stretch>
        </p:blipFill>
        <p:spPr>
          <a:xfrm>
            <a:off x="4750937" y="4401196"/>
            <a:ext cx="1638300" cy="1571625"/>
          </a:xfrm>
          <a:prstGeom prst="rect">
            <a:avLst/>
          </a:prstGeom>
        </p:spPr>
      </p:pic>
      <p:pic>
        <p:nvPicPr>
          <p:cNvPr id="7" name="Picture 6"/>
          <p:cNvPicPr>
            <a:picLocks noChangeAspect="1"/>
          </p:cNvPicPr>
          <p:nvPr/>
        </p:nvPicPr>
        <p:blipFill>
          <a:blip r:embed="rId6"/>
          <a:stretch>
            <a:fillRect/>
          </a:stretch>
        </p:blipFill>
        <p:spPr>
          <a:xfrm>
            <a:off x="6694323" y="4194657"/>
            <a:ext cx="2117064" cy="1852871"/>
          </a:xfrm>
          <a:prstGeom prst="rect">
            <a:avLst/>
          </a:prstGeom>
        </p:spPr>
      </p:pic>
      <p:sp>
        <p:nvSpPr>
          <p:cNvPr id="8" name="Footer Placeholder 7"/>
          <p:cNvSpPr txBox="1">
            <a:spLocks/>
          </p:cNvSpPr>
          <p:nvPr/>
        </p:nvSpPr>
        <p:spPr>
          <a:xfrm>
            <a:off x="2364506" y="6494130"/>
            <a:ext cx="4387132" cy="288138"/>
          </a:xfrm>
          <a:prstGeom prst="rect">
            <a:avLst/>
          </a:prstGeom>
        </p:spPr>
        <p:txBody>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n-US" sz="1200" smtClean="0">
                <a:solidFill>
                  <a:srgbClr val="1A1818"/>
                </a:solidFill>
              </a:rPr>
              <a:t>For Research Use Only.  </a:t>
            </a:r>
            <a:r>
              <a:rPr lang="en-US" sz="1200" dirty="0" smtClean="0">
                <a:solidFill>
                  <a:srgbClr val="1A1818"/>
                </a:solidFill>
              </a:rPr>
              <a:t>Not for use in diagnostic procedures.</a:t>
            </a:r>
            <a:endParaRPr lang="en-US" sz="1200" dirty="0">
              <a:solidFill>
                <a:srgbClr val="1A1818"/>
              </a:solidFill>
            </a:endParaRPr>
          </a:p>
        </p:txBody>
      </p:sp>
      <p:sp>
        <p:nvSpPr>
          <p:cNvPr id="9" name="Footer Placeholder 2"/>
          <p:cNvSpPr txBox="1">
            <a:spLocks/>
          </p:cNvSpPr>
          <p:nvPr/>
        </p:nvSpPr>
        <p:spPr>
          <a:xfrm>
            <a:off x="2127380" y="6543385"/>
            <a:ext cx="4889241" cy="240160"/>
          </a:xfrm>
          <a:prstGeom prst="rect">
            <a:avLst/>
          </a:prstGeom>
          <a:solidFill>
            <a:schemeClr val="bg1"/>
          </a:solidFill>
        </p:spPr>
        <p:txBody>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n-US" sz="1200" smtClean="0"/>
              <a:t>For Research Use Only. Not for use in diagnostic procedures.</a:t>
            </a:r>
            <a:endParaRPr lang="en-US" sz="1200" dirty="0"/>
          </a:p>
        </p:txBody>
      </p:sp>
    </p:spTree>
    <p:extLst>
      <p:ext uri="{BB962C8B-B14F-4D97-AF65-F5344CB8AC3E}">
        <p14:creationId xmlns:p14="http://schemas.microsoft.com/office/powerpoint/2010/main" val="1088159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200" y="2016582"/>
            <a:ext cx="2540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7" name="Group 15"/>
          <p:cNvGrpSpPr>
            <a:grpSpLocks/>
          </p:cNvGrpSpPr>
          <p:nvPr/>
        </p:nvGrpSpPr>
        <p:grpSpPr bwMode="auto">
          <a:xfrm>
            <a:off x="1074738" y="369819"/>
            <a:ext cx="7062787" cy="5838825"/>
            <a:chOff x="1" y="562616"/>
            <a:chExt cx="7063004" cy="5838467"/>
          </a:xfrm>
        </p:grpSpPr>
        <p:sp>
          <p:nvSpPr>
            <p:cNvPr id="13" name="Rectangle 12"/>
            <p:cNvSpPr/>
            <p:nvPr/>
          </p:nvSpPr>
          <p:spPr bwMode="auto">
            <a:xfrm>
              <a:off x="1" y="1371582"/>
              <a:ext cx="5838467" cy="746658"/>
            </a:xfrm>
            <a:prstGeom prst="rect">
              <a:avLst/>
            </a:prstGeom>
            <a:gradFill flip="none" rotWithShape="1">
              <a:gsLst>
                <a:gs pos="10000">
                  <a:schemeClr val="bg1"/>
                </a:gs>
                <a:gs pos="100000">
                  <a:schemeClr val="bg1">
                    <a:alpha val="0"/>
                  </a:schemeClr>
                </a:gs>
              </a:gsLst>
              <a:lin ang="5400000" scaled="1"/>
              <a:tileRect/>
            </a:gra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sp>
          <p:nvSpPr>
            <p:cNvPr id="14" name="Rectangle 13"/>
            <p:cNvSpPr/>
            <p:nvPr/>
          </p:nvSpPr>
          <p:spPr bwMode="auto">
            <a:xfrm rot="2496013">
              <a:off x="2789576" y="1721019"/>
              <a:ext cx="4273429" cy="2030490"/>
            </a:xfrm>
            <a:prstGeom prst="rect">
              <a:avLst/>
            </a:prstGeom>
            <a:gradFill flip="none" rotWithShape="1">
              <a:gsLst>
                <a:gs pos="10000">
                  <a:schemeClr val="bg1"/>
                </a:gs>
                <a:gs pos="100000">
                  <a:schemeClr val="bg1">
                    <a:alpha val="0"/>
                  </a:schemeClr>
                </a:gs>
              </a:gsLst>
              <a:lin ang="5400000" scaled="1"/>
              <a:tileRect/>
            </a:gra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sp>
          <p:nvSpPr>
            <p:cNvPr id="15" name="Rectangle 14"/>
            <p:cNvSpPr/>
            <p:nvPr/>
          </p:nvSpPr>
          <p:spPr bwMode="auto">
            <a:xfrm rot="5400000">
              <a:off x="2009162" y="2571780"/>
              <a:ext cx="5838467" cy="1820139"/>
            </a:xfrm>
            <a:prstGeom prst="rect">
              <a:avLst/>
            </a:prstGeom>
            <a:gradFill flip="none" rotWithShape="1">
              <a:gsLst>
                <a:gs pos="10000">
                  <a:schemeClr val="bg1"/>
                </a:gs>
                <a:gs pos="100000">
                  <a:schemeClr val="bg1">
                    <a:alpha val="0"/>
                  </a:schemeClr>
                </a:gs>
              </a:gsLst>
              <a:lin ang="5400000" scaled="1"/>
              <a:tileRect/>
            </a:gra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grpSp>
      <p:sp>
        <p:nvSpPr>
          <p:cNvPr id="11268" name="Title 1"/>
          <p:cNvSpPr>
            <a:spLocks noGrp="1"/>
          </p:cNvSpPr>
          <p:nvPr>
            <p:ph type="title"/>
          </p:nvPr>
        </p:nvSpPr>
        <p:spPr>
          <a:xfrm>
            <a:off x="206633" y="97437"/>
            <a:ext cx="8477274" cy="961274"/>
          </a:xfrm>
        </p:spPr>
        <p:txBody>
          <a:bodyPr/>
          <a:lstStyle/>
          <a:p>
            <a:pPr eaLnBrk="1" hangingPunct="1"/>
            <a:r>
              <a:rPr lang="en-US" altLang="en-US" sz="2800" dirty="0" err="1"/>
              <a:t>TruSight</a:t>
            </a:r>
            <a:r>
              <a:rPr lang="en-US" altLang="en-US" sz="2800" dirty="0"/>
              <a:t> Tumor 170</a:t>
            </a:r>
            <a:br>
              <a:rPr lang="en-US" altLang="en-US" sz="2800" dirty="0"/>
            </a:br>
            <a:r>
              <a:rPr lang="en-US" altLang="en-US" sz="2400" b="0" i="1" dirty="0"/>
              <a:t>Multi-Biomarker Cancer Panel </a:t>
            </a:r>
            <a:endParaRPr lang="en-US" altLang="en-US" sz="2400" b="0" i="1" baseline="30000" dirty="0"/>
          </a:p>
        </p:txBody>
      </p:sp>
      <p:sp>
        <p:nvSpPr>
          <p:cNvPr id="3" name="Rectangle 2"/>
          <p:cNvSpPr/>
          <p:nvPr/>
        </p:nvSpPr>
        <p:spPr bwMode="auto">
          <a:xfrm>
            <a:off x="227191" y="1148015"/>
            <a:ext cx="8697867" cy="731838"/>
          </a:xfrm>
          <a:prstGeom prst="rect">
            <a:avLst/>
          </a:prstGeom>
          <a:solidFill>
            <a:schemeClr val="bg1">
              <a:lumMod val="85000"/>
            </a:schemeClr>
          </a:solidFill>
          <a:ln w="12700" cap="flat" cmpd="sng" algn="ctr">
            <a:noFill/>
            <a:prstDash val="solid"/>
            <a:round/>
            <a:headEnd type="none" w="med" len="med"/>
            <a:tailEnd type="none" w="med" len="med"/>
          </a:ln>
          <a:effectLst/>
        </p:spPr>
        <p:txBody>
          <a:bodyPr wrap="none" anchor="ctr"/>
          <a:lstStyle>
            <a:lvl1pPr eaLnBrk="0" hangingPunct="0">
              <a:defRPr sz="1600">
                <a:solidFill>
                  <a:schemeClr val="tx1"/>
                </a:solidFill>
                <a:latin typeface="Arial" panose="020B0604020202020204" pitchFamily="34" charset="0"/>
                <a:ea typeface="MS PGothic" panose="020B0600070205080204" pitchFamily="34" charset="-128"/>
              </a:defRPr>
            </a:lvl1pPr>
            <a:lvl2pPr marL="742950" indent="-285750" eaLnBrk="0" hangingPunct="0">
              <a:defRPr sz="1600">
                <a:solidFill>
                  <a:schemeClr val="tx1"/>
                </a:solidFill>
                <a:latin typeface="Arial" panose="020B0604020202020204" pitchFamily="34" charset="0"/>
                <a:ea typeface="MS PGothic" panose="020B0600070205080204" pitchFamily="34" charset="-128"/>
              </a:defRPr>
            </a:lvl2pPr>
            <a:lvl3pPr marL="1143000" indent="-228600" eaLnBrk="0" hangingPunct="0">
              <a:defRPr sz="1600">
                <a:solidFill>
                  <a:schemeClr val="tx1"/>
                </a:solidFill>
                <a:latin typeface="Arial" panose="020B0604020202020204" pitchFamily="34" charset="0"/>
                <a:ea typeface="MS PGothic" panose="020B0600070205080204" pitchFamily="34" charset="-128"/>
              </a:defRPr>
            </a:lvl3pPr>
            <a:lvl4pPr marL="1600200" indent="-228600" eaLnBrk="0" hangingPunct="0">
              <a:defRPr sz="1600">
                <a:solidFill>
                  <a:schemeClr val="tx1"/>
                </a:solidFill>
                <a:latin typeface="Arial" panose="020B0604020202020204" pitchFamily="34" charset="0"/>
                <a:ea typeface="MS PGothic" panose="020B0600070205080204" pitchFamily="34" charset="-128"/>
              </a:defRPr>
            </a:lvl4pPr>
            <a:lvl5pPr marL="2057400" indent="-228600" eaLnBrk="0" hangingPunct="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2400" b="1" dirty="0">
                <a:solidFill>
                  <a:srgbClr val="3E7EBE"/>
                </a:solidFill>
              </a:rPr>
              <a:t>Single assay:</a:t>
            </a:r>
            <a:r>
              <a:rPr lang="en-US" altLang="en-US" sz="2400" dirty="0">
                <a:solidFill>
                  <a:srgbClr val="1A1818"/>
                </a:solidFill>
              </a:rPr>
              <a:t/>
            </a:r>
            <a:br>
              <a:rPr lang="en-US" altLang="en-US" sz="2400" dirty="0">
                <a:solidFill>
                  <a:srgbClr val="1A1818"/>
                </a:solidFill>
              </a:rPr>
            </a:br>
            <a:r>
              <a:rPr lang="en-US" altLang="en-US" dirty="0">
                <a:solidFill>
                  <a:srgbClr val="1A1818"/>
                </a:solidFill>
              </a:rPr>
              <a:t>Detection of currently relevant </a:t>
            </a:r>
            <a:r>
              <a:rPr lang="en-US" altLang="en-US" b="1" dirty="0">
                <a:solidFill>
                  <a:srgbClr val="1A1818"/>
                </a:solidFill>
              </a:rPr>
              <a:t>DNA &amp; RNA variants </a:t>
            </a:r>
            <a:r>
              <a:rPr lang="en-US" altLang="en-US" dirty="0">
                <a:solidFill>
                  <a:srgbClr val="1A1818"/>
                </a:solidFill>
              </a:rPr>
              <a:t>for multiple types of cancer</a:t>
            </a:r>
          </a:p>
        </p:txBody>
      </p:sp>
      <p:grpSp>
        <p:nvGrpSpPr>
          <p:cNvPr id="11270" name="Group 4"/>
          <p:cNvGrpSpPr>
            <a:grpSpLocks/>
          </p:cNvGrpSpPr>
          <p:nvPr/>
        </p:nvGrpSpPr>
        <p:grpSpPr bwMode="auto">
          <a:xfrm>
            <a:off x="1574800" y="2789246"/>
            <a:ext cx="268288" cy="268287"/>
            <a:chOff x="2593975" y="4179888"/>
            <a:chExt cx="268288" cy="268287"/>
          </a:xfrm>
        </p:grpSpPr>
        <p:sp>
          <p:nvSpPr>
            <p:cNvPr id="11311" name="Oval 19"/>
            <p:cNvSpPr>
              <a:spLocks noChangeArrowheads="1"/>
            </p:cNvSpPr>
            <p:nvPr/>
          </p:nvSpPr>
          <p:spPr bwMode="auto">
            <a:xfrm>
              <a:off x="2593975" y="4179888"/>
              <a:ext cx="268288" cy="268287"/>
            </a:xfrm>
            <a:prstGeom prst="ellipse">
              <a:avLst/>
            </a:pr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1600">
                <a:solidFill>
                  <a:srgbClr val="1A1818"/>
                </a:solidFill>
              </a:endParaRPr>
            </a:p>
          </p:txBody>
        </p:sp>
        <p:sp>
          <p:nvSpPr>
            <p:cNvPr id="11312" name="Oval 20"/>
            <p:cNvSpPr>
              <a:spLocks noChangeArrowheads="1"/>
            </p:cNvSpPr>
            <p:nvPr/>
          </p:nvSpPr>
          <p:spPr bwMode="auto">
            <a:xfrm>
              <a:off x="2628900" y="4214813"/>
              <a:ext cx="198438" cy="198437"/>
            </a:xfrm>
            <a:prstGeom prst="ellipse">
              <a:avLst/>
            </a:prstGeom>
            <a:solidFill>
              <a:schemeClr val="accent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1600">
                <a:solidFill>
                  <a:srgbClr val="1A1818"/>
                </a:solidFill>
              </a:endParaRPr>
            </a:p>
          </p:txBody>
        </p:sp>
      </p:grpSp>
      <p:grpSp>
        <p:nvGrpSpPr>
          <p:cNvPr id="11271" name="Group 6"/>
          <p:cNvGrpSpPr>
            <a:grpSpLocks/>
          </p:cNvGrpSpPr>
          <p:nvPr/>
        </p:nvGrpSpPr>
        <p:grpSpPr bwMode="auto">
          <a:xfrm>
            <a:off x="1655763" y="3794133"/>
            <a:ext cx="268287" cy="268288"/>
            <a:chOff x="2868613" y="5594350"/>
            <a:chExt cx="268287" cy="268288"/>
          </a:xfrm>
        </p:grpSpPr>
        <p:sp>
          <p:nvSpPr>
            <p:cNvPr id="27" name="Oval 26"/>
            <p:cNvSpPr/>
            <p:nvPr/>
          </p:nvSpPr>
          <p:spPr bwMode="auto">
            <a:xfrm>
              <a:off x="2868613" y="5594350"/>
              <a:ext cx="268287" cy="268288"/>
            </a:xfrm>
            <a:prstGeom prst="ellipse">
              <a:avLst/>
            </a:prstGeom>
            <a:noFill/>
            <a:ln w="12700" cap="flat" cmpd="sng" algn="ctr">
              <a:solidFill>
                <a:schemeClr val="accent4"/>
              </a:solidFill>
              <a:prstDash val="solid"/>
              <a:round/>
              <a:headEnd type="none" w="med" len="med"/>
              <a:tailEnd type="none" w="med" len="med"/>
            </a:ln>
            <a:effectLst/>
          </p:spPr>
          <p:txBody>
            <a:bodyPr wrap="none" anchor="ctr"/>
            <a:lstStyle/>
            <a:p>
              <a:pPr>
                <a:defRPr/>
              </a:pPr>
              <a:endParaRPr lang="en-US">
                <a:solidFill>
                  <a:srgbClr val="1A1818"/>
                </a:solidFill>
              </a:endParaRPr>
            </a:p>
          </p:txBody>
        </p:sp>
        <p:sp>
          <p:nvSpPr>
            <p:cNvPr id="28" name="Oval 27"/>
            <p:cNvSpPr/>
            <p:nvPr/>
          </p:nvSpPr>
          <p:spPr bwMode="auto">
            <a:xfrm>
              <a:off x="2903538" y="5629275"/>
              <a:ext cx="198437" cy="198438"/>
            </a:xfrm>
            <a:prstGeom prst="ellipse">
              <a:avLst/>
            </a:prstGeom>
            <a:solidFill>
              <a:schemeClr val="accent4"/>
            </a:soli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grpSp>
      <p:grpSp>
        <p:nvGrpSpPr>
          <p:cNvPr id="11272" name="Group 8"/>
          <p:cNvGrpSpPr>
            <a:grpSpLocks/>
          </p:cNvGrpSpPr>
          <p:nvPr/>
        </p:nvGrpSpPr>
        <p:grpSpPr bwMode="auto">
          <a:xfrm>
            <a:off x="1422400" y="3398846"/>
            <a:ext cx="268288" cy="266700"/>
            <a:chOff x="2328863" y="5729288"/>
            <a:chExt cx="268287" cy="268287"/>
          </a:xfrm>
        </p:grpSpPr>
        <p:sp>
          <p:nvSpPr>
            <p:cNvPr id="30" name="Oval 29"/>
            <p:cNvSpPr/>
            <p:nvPr/>
          </p:nvSpPr>
          <p:spPr bwMode="auto">
            <a:xfrm>
              <a:off x="2328863" y="5729288"/>
              <a:ext cx="268287" cy="268287"/>
            </a:xfrm>
            <a:prstGeom prst="ellipse">
              <a:avLst/>
            </a:prstGeom>
            <a:noFill/>
            <a:ln w="12700" cap="flat" cmpd="sng" algn="ctr">
              <a:solidFill>
                <a:schemeClr val="accent1">
                  <a:lumMod val="50000"/>
                </a:schemeClr>
              </a:solidFill>
              <a:prstDash val="solid"/>
              <a:round/>
              <a:headEnd type="none" w="med" len="med"/>
              <a:tailEnd type="none" w="med" len="med"/>
            </a:ln>
            <a:effectLst/>
          </p:spPr>
          <p:txBody>
            <a:bodyPr wrap="none" anchor="ctr"/>
            <a:lstStyle/>
            <a:p>
              <a:pPr>
                <a:defRPr/>
              </a:pPr>
              <a:endParaRPr lang="en-US">
                <a:solidFill>
                  <a:srgbClr val="1A1818"/>
                </a:solidFill>
              </a:endParaRPr>
            </a:p>
          </p:txBody>
        </p:sp>
        <p:sp>
          <p:nvSpPr>
            <p:cNvPr id="31" name="Oval 30"/>
            <p:cNvSpPr/>
            <p:nvPr/>
          </p:nvSpPr>
          <p:spPr bwMode="auto">
            <a:xfrm>
              <a:off x="2363788" y="5764421"/>
              <a:ext cx="198437" cy="198021"/>
            </a:xfrm>
            <a:prstGeom prst="ellipse">
              <a:avLst/>
            </a:prstGeom>
            <a:solidFill>
              <a:schemeClr val="accent1">
                <a:lumMod val="50000"/>
              </a:schemeClr>
            </a:soli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grpSp>
      <p:grpSp>
        <p:nvGrpSpPr>
          <p:cNvPr id="11273" name="Group 7"/>
          <p:cNvGrpSpPr>
            <a:grpSpLocks/>
          </p:cNvGrpSpPr>
          <p:nvPr/>
        </p:nvGrpSpPr>
        <p:grpSpPr bwMode="auto">
          <a:xfrm>
            <a:off x="1850230" y="3531402"/>
            <a:ext cx="268287" cy="268288"/>
            <a:chOff x="2555875" y="6069013"/>
            <a:chExt cx="268288" cy="268287"/>
          </a:xfrm>
        </p:grpSpPr>
        <p:sp>
          <p:nvSpPr>
            <p:cNvPr id="33" name="Oval 32"/>
            <p:cNvSpPr/>
            <p:nvPr/>
          </p:nvSpPr>
          <p:spPr bwMode="auto">
            <a:xfrm>
              <a:off x="2555875" y="6069013"/>
              <a:ext cx="268288" cy="268287"/>
            </a:xfrm>
            <a:prstGeom prst="ellipse">
              <a:avLst/>
            </a:prstGeom>
            <a:noFill/>
            <a:ln w="12700" cap="flat" cmpd="sng" algn="ctr">
              <a:solidFill>
                <a:schemeClr val="accent6"/>
              </a:solidFill>
              <a:prstDash val="solid"/>
              <a:round/>
              <a:headEnd type="none" w="med" len="med"/>
              <a:tailEnd type="none" w="med" len="med"/>
            </a:ln>
            <a:effectLst/>
          </p:spPr>
          <p:txBody>
            <a:bodyPr wrap="none" anchor="ctr"/>
            <a:lstStyle/>
            <a:p>
              <a:pPr>
                <a:defRPr/>
              </a:pPr>
              <a:endParaRPr lang="en-US">
                <a:solidFill>
                  <a:srgbClr val="1A1818"/>
                </a:solidFill>
              </a:endParaRPr>
            </a:p>
          </p:txBody>
        </p:sp>
        <p:sp>
          <p:nvSpPr>
            <p:cNvPr id="34" name="Oval 33"/>
            <p:cNvSpPr/>
            <p:nvPr/>
          </p:nvSpPr>
          <p:spPr bwMode="auto">
            <a:xfrm>
              <a:off x="2590800" y="6103938"/>
              <a:ext cx="198438" cy="198437"/>
            </a:xfrm>
            <a:prstGeom prst="ellipse">
              <a:avLst/>
            </a:prstGeom>
            <a:solidFill>
              <a:schemeClr val="accent6"/>
            </a:soli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grpSp>
      <p:grpSp>
        <p:nvGrpSpPr>
          <p:cNvPr id="11274" name="Group 9"/>
          <p:cNvGrpSpPr>
            <a:grpSpLocks/>
          </p:cNvGrpSpPr>
          <p:nvPr/>
        </p:nvGrpSpPr>
        <p:grpSpPr bwMode="auto">
          <a:xfrm>
            <a:off x="1076326" y="3356444"/>
            <a:ext cx="268287" cy="268288"/>
            <a:chOff x="1409700" y="5519738"/>
            <a:chExt cx="268288" cy="268287"/>
          </a:xfrm>
        </p:grpSpPr>
        <p:sp>
          <p:nvSpPr>
            <p:cNvPr id="37" name="Oval 36"/>
            <p:cNvSpPr/>
            <p:nvPr/>
          </p:nvSpPr>
          <p:spPr bwMode="auto">
            <a:xfrm>
              <a:off x="1409700" y="5519738"/>
              <a:ext cx="268288" cy="268287"/>
            </a:xfrm>
            <a:prstGeom prst="ellipse">
              <a:avLst/>
            </a:prstGeom>
            <a:noFill/>
            <a:ln w="12700" cap="flat" cmpd="sng" algn="ctr">
              <a:solidFill>
                <a:schemeClr val="accent2">
                  <a:lumMod val="75000"/>
                </a:schemeClr>
              </a:solidFill>
              <a:prstDash val="solid"/>
              <a:round/>
              <a:headEnd type="none" w="med" len="med"/>
              <a:tailEnd type="none" w="med" len="med"/>
            </a:ln>
            <a:effectLst/>
          </p:spPr>
          <p:txBody>
            <a:bodyPr wrap="none" anchor="ctr"/>
            <a:lstStyle/>
            <a:p>
              <a:pPr>
                <a:defRPr/>
              </a:pPr>
              <a:endParaRPr lang="en-US">
                <a:solidFill>
                  <a:srgbClr val="1A1818"/>
                </a:solidFill>
              </a:endParaRPr>
            </a:p>
          </p:txBody>
        </p:sp>
        <p:sp>
          <p:nvSpPr>
            <p:cNvPr id="38" name="Oval 37"/>
            <p:cNvSpPr/>
            <p:nvPr/>
          </p:nvSpPr>
          <p:spPr bwMode="auto">
            <a:xfrm>
              <a:off x="1444625" y="5554663"/>
              <a:ext cx="198438" cy="198437"/>
            </a:xfrm>
            <a:prstGeom prst="ellipse">
              <a:avLst/>
            </a:prstGeom>
            <a:solidFill>
              <a:schemeClr val="accent2">
                <a:lumMod val="75000"/>
              </a:schemeClr>
            </a:solidFill>
            <a:ln w="12700" cap="flat" cmpd="sng" algn="ctr">
              <a:solidFill>
                <a:schemeClr val="accent2">
                  <a:lumMod val="75000"/>
                </a:schemeClr>
              </a:solidFill>
              <a:prstDash val="solid"/>
              <a:round/>
              <a:headEnd type="none" w="med" len="med"/>
              <a:tailEnd type="none" w="med" len="med"/>
            </a:ln>
            <a:effectLst/>
          </p:spPr>
          <p:txBody>
            <a:bodyPr wrap="none" anchor="ctr"/>
            <a:lstStyle/>
            <a:p>
              <a:pPr>
                <a:defRPr/>
              </a:pPr>
              <a:endParaRPr lang="en-US">
                <a:solidFill>
                  <a:srgbClr val="1A1818"/>
                </a:solidFill>
              </a:endParaRPr>
            </a:p>
          </p:txBody>
        </p:sp>
      </p:grpSp>
      <p:grpSp>
        <p:nvGrpSpPr>
          <p:cNvPr id="11275" name="Group 34"/>
          <p:cNvGrpSpPr>
            <a:grpSpLocks/>
          </p:cNvGrpSpPr>
          <p:nvPr/>
        </p:nvGrpSpPr>
        <p:grpSpPr bwMode="auto">
          <a:xfrm>
            <a:off x="2947988" y="2111383"/>
            <a:ext cx="1006475" cy="3315408"/>
            <a:chOff x="497305" y="1825901"/>
            <a:chExt cx="1005840" cy="3315796"/>
          </a:xfrm>
        </p:grpSpPr>
        <p:sp>
          <p:nvSpPr>
            <p:cNvPr id="11301" name="TextBox 38"/>
            <p:cNvSpPr txBox="1">
              <a:spLocks noChangeArrowheads="1"/>
            </p:cNvSpPr>
            <p:nvPr/>
          </p:nvSpPr>
          <p:spPr bwMode="auto">
            <a:xfrm>
              <a:off x="497305" y="2094352"/>
              <a:ext cx="790102" cy="304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200" dirty="0">
                  <a:solidFill>
                    <a:srgbClr val="1A1818"/>
                  </a:solidFill>
                </a:rPr>
                <a:t>AKT1</a:t>
              </a:r>
            </a:p>
            <a:p>
              <a:pPr>
                <a:spcBef>
                  <a:spcPct val="0"/>
                </a:spcBef>
                <a:buClrTx/>
                <a:buSzTx/>
                <a:buFontTx/>
                <a:buNone/>
              </a:pPr>
              <a:r>
                <a:rPr lang="en-US" altLang="en-US" sz="1200" b="1" dirty="0">
                  <a:solidFill>
                    <a:srgbClr val="C00000"/>
                  </a:solidFill>
                </a:rPr>
                <a:t>ALK</a:t>
              </a:r>
            </a:p>
            <a:p>
              <a:pPr>
                <a:spcBef>
                  <a:spcPct val="0"/>
                </a:spcBef>
                <a:buClrTx/>
                <a:buSzTx/>
                <a:buFontTx/>
                <a:buNone/>
              </a:pPr>
              <a:r>
                <a:rPr lang="en-US" altLang="en-US" sz="1200" b="1" dirty="0">
                  <a:solidFill>
                    <a:srgbClr val="C00000"/>
                  </a:solidFill>
                </a:rPr>
                <a:t>BRAF</a:t>
              </a:r>
            </a:p>
            <a:p>
              <a:pPr>
                <a:spcBef>
                  <a:spcPct val="0"/>
                </a:spcBef>
                <a:buClrTx/>
                <a:buSzTx/>
                <a:buFontTx/>
                <a:buNone/>
              </a:pPr>
              <a:r>
                <a:rPr lang="en-US" altLang="en-US" sz="1200" dirty="0">
                  <a:solidFill>
                    <a:srgbClr val="1A1818"/>
                  </a:solidFill>
                </a:rPr>
                <a:t>DDR2</a:t>
              </a:r>
            </a:p>
            <a:p>
              <a:pPr>
                <a:spcBef>
                  <a:spcPct val="0"/>
                </a:spcBef>
                <a:buClrTx/>
                <a:buSzTx/>
                <a:buFontTx/>
                <a:buNone/>
              </a:pPr>
              <a:r>
                <a:rPr lang="en-US" altLang="en-US" sz="1200" b="1" dirty="0">
                  <a:solidFill>
                    <a:srgbClr val="C00000"/>
                  </a:solidFill>
                </a:rPr>
                <a:t>EGFR</a:t>
              </a:r>
            </a:p>
            <a:p>
              <a:pPr>
                <a:spcBef>
                  <a:spcPct val="0"/>
                </a:spcBef>
                <a:buClrTx/>
                <a:buSzTx/>
                <a:buFontTx/>
                <a:buNone/>
              </a:pPr>
              <a:r>
                <a:rPr lang="en-US" altLang="en-US" sz="1200" b="1" dirty="0">
                  <a:solidFill>
                    <a:srgbClr val="C00000"/>
                  </a:solidFill>
                </a:rPr>
                <a:t>ERBB2</a:t>
              </a:r>
            </a:p>
            <a:p>
              <a:pPr>
                <a:spcBef>
                  <a:spcPct val="0"/>
                </a:spcBef>
                <a:buClrTx/>
                <a:buSzTx/>
                <a:buFontTx/>
                <a:buNone/>
              </a:pPr>
              <a:r>
                <a:rPr lang="en-US" altLang="en-US" sz="1200" b="1" dirty="0">
                  <a:solidFill>
                    <a:srgbClr val="C00000"/>
                  </a:solidFill>
                </a:rPr>
                <a:t>FGFR1</a:t>
              </a:r>
            </a:p>
            <a:p>
              <a:pPr>
                <a:spcBef>
                  <a:spcPct val="0"/>
                </a:spcBef>
                <a:buClrTx/>
                <a:buSzTx/>
                <a:buFontTx/>
                <a:buNone/>
              </a:pPr>
              <a:r>
                <a:rPr lang="en-US" altLang="en-US" sz="1200" b="1" dirty="0">
                  <a:solidFill>
                    <a:srgbClr val="C00000"/>
                  </a:solidFill>
                </a:rPr>
                <a:t>FGFR3</a:t>
              </a:r>
            </a:p>
            <a:p>
              <a:pPr>
                <a:spcBef>
                  <a:spcPct val="0"/>
                </a:spcBef>
                <a:buClrTx/>
                <a:buSzTx/>
                <a:buFontTx/>
                <a:buNone/>
              </a:pPr>
              <a:r>
                <a:rPr lang="en-US" altLang="en-US" sz="1200" dirty="0">
                  <a:solidFill>
                    <a:srgbClr val="1A1818"/>
                  </a:solidFill>
                </a:rPr>
                <a:t>KRAS</a:t>
              </a:r>
            </a:p>
            <a:p>
              <a:pPr>
                <a:spcBef>
                  <a:spcPct val="0"/>
                </a:spcBef>
                <a:buClrTx/>
                <a:buSzTx/>
                <a:buFontTx/>
                <a:buNone/>
              </a:pPr>
              <a:r>
                <a:rPr lang="en-US" altLang="en-US" sz="1200" dirty="0">
                  <a:solidFill>
                    <a:srgbClr val="1A1818"/>
                  </a:solidFill>
                </a:rPr>
                <a:t>MAP2K1</a:t>
              </a:r>
            </a:p>
            <a:p>
              <a:pPr>
                <a:spcBef>
                  <a:spcPct val="0"/>
                </a:spcBef>
                <a:buClrTx/>
                <a:buSzTx/>
                <a:buFontTx/>
                <a:buNone/>
              </a:pPr>
              <a:r>
                <a:rPr lang="en-US" altLang="en-US" sz="1200" b="1" dirty="0">
                  <a:solidFill>
                    <a:srgbClr val="C00000"/>
                  </a:solidFill>
                </a:rPr>
                <a:t>MET</a:t>
              </a:r>
            </a:p>
            <a:p>
              <a:pPr>
                <a:spcBef>
                  <a:spcPct val="0"/>
                </a:spcBef>
                <a:buClrTx/>
                <a:buSzTx/>
                <a:buFontTx/>
                <a:buNone/>
              </a:pPr>
              <a:r>
                <a:rPr lang="en-US" altLang="en-US" sz="1200" dirty="0">
                  <a:solidFill>
                    <a:srgbClr val="1A1818"/>
                  </a:solidFill>
                </a:rPr>
                <a:t>NRAS</a:t>
              </a:r>
            </a:p>
            <a:p>
              <a:pPr>
                <a:spcBef>
                  <a:spcPct val="0"/>
                </a:spcBef>
                <a:buClrTx/>
                <a:buSzTx/>
                <a:buFontTx/>
                <a:buNone/>
              </a:pPr>
              <a:r>
                <a:rPr lang="en-US" altLang="en-US" sz="1200" b="1" dirty="0">
                  <a:solidFill>
                    <a:srgbClr val="C00000"/>
                  </a:solidFill>
                </a:rPr>
                <a:t>PIK3CA</a:t>
              </a:r>
            </a:p>
            <a:p>
              <a:pPr>
                <a:spcBef>
                  <a:spcPct val="0"/>
                </a:spcBef>
                <a:buClrTx/>
                <a:buSzTx/>
                <a:buFontTx/>
                <a:buNone/>
              </a:pPr>
              <a:r>
                <a:rPr lang="en-US" altLang="en-US" sz="1200" dirty="0">
                  <a:solidFill>
                    <a:srgbClr val="1A1818"/>
                  </a:solidFill>
                </a:rPr>
                <a:t>PTEN</a:t>
              </a:r>
            </a:p>
            <a:p>
              <a:pPr>
                <a:spcBef>
                  <a:spcPct val="0"/>
                </a:spcBef>
                <a:buClrTx/>
                <a:buSzTx/>
                <a:buFontTx/>
                <a:buNone/>
              </a:pPr>
              <a:r>
                <a:rPr lang="en-US" altLang="en-US" sz="1200" dirty="0">
                  <a:solidFill>
                    <a:srgbClr val="1A1818"/>
                  </a:solidFill>
                </a:rPr>
                <a:t>RET</a:t>
              </a:r>
            </a:p>
            <a:p>
              <a:pPr>
                <a:spcBef>
                  <a:spcPct val="0"/>
                </a:spcBef>
                <a:buClrTx/>
                <a:buSzTx/>
                <a:buFontTx/>
                <a:buNone/>
              </a:pPr>
              <a:r>
                <a:rPr lang="en-US" altLang="en-US" sz="1200" dirty="0">
                  <a:solidFill>
                    <a:srgbClr val="1A1818"/>
                  </a:solidFill>
                </a:rPr>
                <a:t>TP53</a:t>
              </a:r>
            </a:p>
          </p:txBody>
        </p:sp>
        <p:sp>
          <p:nvSpPr>
            <p:cNvPr id="11302" name="Rectangle 39"/>
            <p:cNvSpPr>
              <a:spLocks noChangeArrowheads="1"/>
            </p:cNvSpPr>
            <p:nvPr/>
          </p:nvSpPr>
          <p:spPr bwMode="auto">
            <a:xfrm>
              <a:off x="497305" y="1825901"/>
              <a:ext cx="1005840" cy="274320"/>
            </a:xfrm>
            <a:prstGeom prst="rect">
              <a:avLst/>
            </a:prstGeom>
            <a:solidFill>
              <a:schemeClr val="accent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200" b="1" dirty="0">
                  <a:solidFill>
                    <a:srgbClr val="FFFFFF"/>
                  </a:solidFill>
                </a:rPr>
                <a:t>Lung *</a:t>
              </a:r>
            </a:p>
          </p:txBody>
        </p:sp>
      </p:grpSp>
      <p:grpSp>
        <p:nvGrpSpPr>
          <p:cNvPr id="11276" name="Group 40"/>
          <p:cNvGrpSpPr>
            <a:grpSpLocks/>
          </p:cNvGrpSpPr>
          <p:nvPr/>
        </p:nvGrpSpPr>
        <p:grpSpPr bwMode="auto">
          <a:xfrm>
            <a:off x="4092575" y="2127258"/>
            <a:ext cx="1008063" cy="2576513"/>
            <a:chOff x="1764632" y="1825901"/>
            <a:chExt cx="1007549" cy="2577313"/>
          </a:xfrm>
        </p:grpSpPr>
        <p:sp>
          <p:nvSpPr>
            <p:cNvPr id="11299" name="TextBox 41"/>
            <p:cNvSpPr txBox="1">
              <a:spLocks noChangeArrowheads="1"/>
            </p:cNvSpPr>
            <p:nvPr/>
          </p:nvSpPr>
          <p:spPr bwMode="auto">
            <a:xfrm>
              <a:off x="1764632" y="2094352"/>
              <a:ext cx="825447" cy="230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200" dirty="0">
                  <a:solidFill>
                    <a:srgbClr val="1A1818"/>
                  </a:solidFill>
                </a:rPr>
                <a:t>BRAF</a:t>
              </a:r>
            </a:p>
            <a:p>
              <a:pPr>
                <a:spcBef>
                  <a:spcPct val="0"/>
                </a:spcBef>
                <a:buClrTx/>
                <a:buSzTx/>
                <a:buFontTx/>
                <a:buNone/>
              </a:pPr>
              <a:r>
                <a:rPr lang="en-US" altLang="en-US" sz="1200" dirty="0">
                  <a:solidFill>
                    <a:srgbClr val="1A1818"/>
                  </a:solidFill>
                </a:rPr>
                <a:t>CTNNB1</a:t>
              </a:r>
            </a:p>
            <a:p>
              <a:pPr>
                <a:spcBef>
                  <a:spcPct val="0"/>
                </a:spcBef>
                <a:buClrTx/>
                <a:buSzTx/>
                <a:buFontTx/>
                <a:buNone/>
              </a:pPr>
              <a:r>
                <a:rPr lang="en-US" altLang="en-US" sz="1200" dirty="0">
                  <a:solidFill>
                    <a:srgbClr val="1A1818"/>
                  </a:solidFill>
                </a:rPr>
                <a:t>GNA11</a:t>
              </a:r>
            </a:p>
            <a:p>
              <a:pPr>
                <a:spcBef>
                  <a:spcPct val="0"/>
                </a:spcBef>
                <a:buClrTx/>
                <a:buSzTx/>
                <a:buFontTx/>
                <a:buNone/>
              </a:pPr>
              <a:r>
                <a:rPr lang="en-US" altLang="en-US" sz="1200" dirty="0">
                  <a:solidFill>
                    <a:srgbClr val="1A1818"/>
                  </a:solidFill>
                </a:rPr>
                <a:t>GNAQ</a:t>
              </a:r>
            </a:p>
            <a:p>
              <a:pPr>
                <a:spcBef>
                  <a:spcPct val="0"/>
                </a:spcBef>
                <a:buClrTx/>
                <a:buSzTx/>
                <a:buFontTx/>
                <a:buNone/>
              </a:pPr>
              <a:r>
                <a:rPr lang="en-US" altLang="en-US" sz="1200" b="1" dirty="0">
                  <a:solidFill>
                    <a:srgbClr val="C00000"/>
                  </a:solidFill>
                </a:rPr>
                <a:t>KIT</a:t>
              </a:r>
            </a:p>
            <a:p>
              <a:pPr>
                <a:spcBef>
                  <a:spcPct val="0"/>
                </a:spcBef>
                <a:buClrTx/>
                <a:buSzTx/>
                <a:buFontTx/>
                <a:buNone/>
              </a:pPr>
              <a:r>
                <a:rPr lang="en-US" altLang="en-US" sz="1200" dirty="0">
                  <a:solidFill>
                    <a:srgbClr val="1A1818"/>
                  </a:solidFill>
                </a:rPr>
                <a:t>MAP2K1</a:t>
              </a:r>
            </a:p>
            <a:p>
              <a:pPr>
                <a:spcBef>
                  <a:spcPct val="0"/>
                </a:spcBef>
                <a:buClrTx/>
                <a:buSzTx/>
                <a:buFontTx/>
                <a:buNone/>
              </a:pPr>
              <a:r>
                <a:rPr lang="en-US" altLang="en-US" sz="1200" dirty="0">
                  <a:solidFill>
                    <a:srgbClr val="1A1818"/>
                  </a:solidFill>
                </a:rPr>
                <a:t>NF1</a:t>
              </a:r>
            </a:p>
            <a:p>
              <a:pPr>
                <a:spcBef>
                  <a:spcPct val="0"/>
                </a:spcBef>
                <a:buClrTx/>
                <a:buSzTx/>
                <a:buFontTx/>
                <a:buNone/>
              </a:pPr>
              <a:r>
                <a:rPr lang="en-US" altLang="en-US" sz="1200" dirty="0">
                  <a:solidFill>
                    <a:srgbClr val="1A1818"/>
                  </a:solidFill>
                </a:rPr>
                <a:t>NRAS</a:t>
              </a:r>
            </a:p>
            <a:p>
              <a:pPr>
                <a:spcBef>
                  <a:spcPct val="0"/>
                </a:spcBef>
                <a:buClrTx/>
                <a:buSzTx/>
                <a:buFontTx/>
                <a:buNone/>
              </a:pPr>
              <a:r>
                <a:rPr lang="en-US" altLang="en-US" sz="1200" b="1" dirty="0">
                  <a:solidFill>
                    <a:srgbClr val="C00000"/>
                  </a:solidFill>
                </a:rPr>
                <a:t>PDGFRA</a:t>
              </a:r>
            </a:p>
            <a:p>
              <a:pPr>
                <a:spcBef>
                  <a:spcPct val="0"/>
                </a:spcBef>
                <a:buClrTx/>
                <a:buSzTx/>
                <a:buFontTx/>
                <a:buNone/>
              </a:pPr>
              <a:r>
                <a:rPr lang="en-US" altLang="en-US" sz="1200" b="1" dirty="0">
                  <a:solidFill>
                    <a:srgbClr val="C00000"/>
                  </a:solidFill>
                </a:rPr>
                <a:t>PI3KCA</a:t>
              </a:r>
            </a:p>
            <a:p>
              <a:pPr>
                <a:spcBef>
                  <a:spcPct val="0"/>
                </a:spcBef>
                <a:buClrTx/>
                <a:buSzTx/>
                <a:buFontTx/>
                <a:buNone/>
              </a:pPr>
              <a:r>
                <a:rPr lang="en-US" altLang="en-US" sz="1200" dirty="0">
                  <a:solidFill>
                    <a:srgbClr val="1A1818"/>
                  </a:solidFill>
                </a:rPr>
                <a:t>PTEN</a:t>
              </a:r>
            </a:p>
            <a:p>
              <a:pPr>
                <a:spcBef>
                  <a:spcPct val="0"/>
                </a:spcBef>
                <a:buClrTx/>
                <a:buSzTx/>
                <a:buFontTx/>
                <a:buNone/>
              </a:pPr>
              <a:r>
                <a:rPr lang="en-US" altLang="en-US" sz="1200" dirty="0">
                  <a:solidFill>
                    <a:srgbClr val="1A1818"/>
                  </a:solidFill>
                </a:rPr>
                <a:t>TP53</a:t>
              </a:r>
            </a:p>
          </p:txBody>
        </p:sp>
        <p:sp>
          <p:nvSpPr>
            <p:cNvPr id="43" name="Rectangle 42"/>
            <p:cNvSpPr/>
            <p:nvPr/>
          </p:nvSpPr>
          <p:spPr bwMode="auto">
            <a:xfrm>
              <a:off x="1766219" y="1825901"/>
              <a:ext cx="1005962" cy="274723"/>
            </a:xfrm>
            <a:prstGeom prst="rect">
              <a:avLst/>
            </a:prstGeom>
            <a:solidFill>
              <a:schemeClr val="accent2">
                <a:lumMod val="75000"/>
              </a:schemeClr>
            </a:solidFill>
            <a:ln w="12700" cap="flat" cmpd="sng" algn="ctr">
              <a:noFill/>
              <a:prstDash val="solid"/>
              <a:round/>
              <a:headEnd type="none" w="med" len="med"/>
              <a:tailEnd type="none" w="med" len="med"/>
            </a:ln>
            <a:effectLst/>
          </p:spPr>
          <p:txBody>
            <a:bodyPr wrap="none" anchor="ctr"/>
            <a:lstStyle/>
            <a:p>
              <a:pPr>
                <a:defRPr/>
              </a:pPr>
              <a:r>
                <a:rPr lang="en-US" sz="1200" b="1" dirty="0">
                  <a:solidFill>
                    <a:srgbClr val="FFFFFF"/>
                  </a:solidFill>
                </a:rPr>
                <a:t>Melanoma</a:t>
              </a:r>
            </a:p>
          </p:txBody>
        </p:sp>
      </p:grpSp>
      <p:grpSp>
        <p:nvGrpSpPr>
          <p:cNvPr id="11277" name="Group 46"/>
          <p:cNvGrpSpPr>
            <a:grpSpLocks/>
          </p:cNvGrpSpPr>
          <p:nvPr/>
        </p:nvGrpSpPr>
        <p:grpSpPr bwMode="auto">
          <a:xfrm>
            <a:off x="7710488" y="2128846"/>
            <a:ext cx="1011237" cy="2022640"/>
            <a:chOff x="4299286" y="1825901"/>
            <a:chExt cx="1010967" cy="2023674"/>
          </a:xfrm>
        </p:grpSpPr>
        <p:sp>
          <p:nvSpPr>
            <p:cNvPr id="11297" name="TextBox 47"/>
            <p:cNvSpPr txBox="1">
              <a:spLocks noChangeArrowheads="1"/>
            </p:cNvSpPr>
            <p:nvPr/>
          </p:nvSpPr>
          <p:spPr bwMode="auto">
            <a:xfrm>
              <a:off x="4299286" y="2094352"/>
              <a:ext cx="747120" cy="175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200" dirty="0">
                  <a:solidFill>
                    <a:srgbClr val="1A1818"/>
                  </a:solidFill>
                </a:rPr>
                <a:t>AKT1</a:t>
              </a:r>
            </a:p>
            <a:p>
              <a:pPr>
                <a:spcBef>
                  <a:spcPct val="0"/>
                </a:spcBef>
                <a:buClrTx/>
                <a:buSzTx/>
                <a:buFontTx/>
                <a:buNone/>
              </a:pPr>
              <a:r>
                <a:rPr lang="en-US" altLang="en-US" sz="1200" dirty="0">
                  <a:solidFill>
                    <a:srgbClr val="1A1818"/>
                  </a:solidFill>
                </a:rPr>
                <a:t>AR</a:t>
              </a:r>
            </a:p>
            <a:p>
              <a:pPr>
                <a:spcBef>
                  <a:spcPct val="0"/>
                </a:spcBef>
                <a:buClrTx/>
                <a:buSzTx/>
                <a:buFontTx/>
                <a:buNone/>
              </a:pPr>
              <a:r>
                <a:rPr lang="en-US" altLang="en-US" sz="1200" b="1" dirty="0">
                  <a:solidFill>
                    <a:srgbClr val="C00000"/>
                  </a:solidFill>
                </a:rPr>
                <a:t>BRCA1</a:t>
              </a:r>
            </a:p>
            <a:p>
              <a:pPr>
                <a:spcBef>
                  <a:spcPct val="0"/>
                </a:spcBef>
                <a:buClrTx/>
                <a:buSzTx/>
                <a:buFontTx/>
                <a:buNone/>
              </a:pPr>
              <a:r>
                <a:rPr lang="en-US" altLang="en-US" sz="1200" b="1" dirty="0">
                  <a:solidFill>
                    <a:srgbClr val="C00000"/>
                  </a:solidFill>
                </a:rPr>
                <a:t>BRCA2</a:t>
              </a:r>
            </a:p>
            <a:p>
              <a:pPr>
                <a:spcBef>
                  <a:spcPct val="0"/>
                </a:spcBef>
                <a:buClrTx/>
                <a:buSzTx/>
                <a:buFontTx/>
                <a:buNone/>
              </a:pPr>
              <a:r>
                <a:rPr lang="en-US" altLang="en-US" sz="1200" b="1" dirty="0">
                  <a:solidFill>
                    <a:srgbClr val="C00000"/>
                  </a:solidFill>
                </a:rPr>
                <a:t>ERBB2</a:t>
              </a:r>
            </a:p>
            <a:p>
              <a:pPr>
                <a:spcBef>
                  <a:spcPct val="0"/>
                </a:spcBef>
                <a:buClrTx/>
                <a:buSzTx/>
                <a:buFontTx/>
                <a:buNone/>
              </a:pPr>
              <a:r>
                <a:rPr lang="en-US" altLang="en-US" sz="1200" b="1" dirty="0">
                  <a:solidFill>
                    <a:srgbClr val="C00000"/>
                  </a:solidFill>
                </a:rPr>
                <a:t>FGFR1</a:t>
              </a:r>
            </a:p>
            <a:p>
              <a:pPr>
                <a:spcBef>
                  <a:spcPct val="0"/>
                </a:spcBef>
                <a:buClrTx/>
                <a:buSzTx/>
                <a:buFontTx/>
                <a:buNone/>
              </a:pPr>
              <a:r>
                <a:rPr lang="en-US" altLang="en-US" sz="1200" b="1" dirty="0">
                  <a:solidFill>
                    <a:srgbClr val="C00000"/>
                  </a:solidFill>
                </a:rPr>
                <a:t>FGFR2</a:t>
              </a:r>
            </a:p>
            <a:p>
              <a:pPr>
                <a:spcBef>
                  <a:spcPct val="0"/>
                </a:spcBef>
                <a:buClrTx/>
                <a:buSzTx/>
                <a:buFontTx/>
                <a:buNone/>
              </a:pPr>
              <a:r>
                <a:rPr lang="en-US" altLang="en-US" sz="1200" b="1" dirty="0">
                  <a:solidFill>
                    <a:srgbClr val="C00000"/>
                  </a:solidFill>
                </a:rPr>
                <a:t>PIK3CA</a:t>
              </a:r>
            </a:p>
            <a:p>
              <a:pPr>
                <a:spcBef>
                  <a:spcPct val="0"/>
                </a:spcBef>
                <a:buClrTx/>
                <a:buSzTx/>
                <a:buFontTx/>
                <a:buNone/>
              </a:pPr>
              <a:r>
                <a:rPr lang="en-US" altLang="en-US" sz="1200" dirty="0">
                  <a:solidFill>
                    <a:srgbClr val="1A1818"/>
                  </a:solidFill>
                </a:rPr>
                <a:t>PTEN</a:t>
              </a:r>
            </a:p>
          </p:txBody>
        </p:sp>
        <p:sp>
          <p:nvSpPr>
            <p:cNvPr id="49" name="Rectangle 48"/>
            <p:cNvSpPr/>
            <p:nvPr/>
          </p:nvSpPr>
          <p:spPr bwMode="auto">
            <a:xfrm>
              <a:off x="4304047" y="1825901"/>
              <a:ext cx="1006206" cy="274777"/>
            </a:xfrm>
            <a:prstGeom prst="rect">
              <a:avLst/>
            </a:prstGeom>
            <a:solidFill>
              <a:schemeClr val="accent5"/>
            </a:solidFill>
            <a:ln w="12700" cap="flat" cmpd="sng" algn="ctr">
              <a:noFill/>
              <a:prstDash val="solid"/>
              <a:round/>
              <a:headEnd type="none" w="med" len="med"/>
              <a:tailEnd type="none" w="med" len="med"/>
            </a:ln>
            <a:effectLst/>
          </p:spPr>
          <p:txBody>
            <a:bodyPr wrap="none" anchor="ctr"/>
            <a:lstStyle/>
            <a:p>
              <a:pPr>
                <a:defRPr/>
              </a:pPr>
              <a:r>
                <a:rPr lang="en-US" sz="1200" b="1" dirty="0">
                  <a:solidFill>
                    <a:srgbClr val="FFFFFF"/>
                  </a:solidFill>
                </a:rPr>
                <a:t>Breast</a:t>
              </a:r>
            </a:p>
          </p:txBody>
        </p:sp>
      </p:grpSp>
      <p:grpSp>
        <p:nvGrpSpPr>
          <p:cNvPr id="11278" name="Group 52"/>
          <p:cNvGrpSpPr>
            <a:grpSpLocks/>
          </p:cNvGrpSpPr>
          <p:nvPr/>
        </p:nvGrpSpPr>
        <p:grpSpPr bwMode="auto">
          <a:xfrm>
            <a:off x="6338888" y="3832009"/>
            <a:ext cx="1004887" cy="1654175"/>
            <a:chOff x="6842485" y="1825901"/>
            <a:chExt cx="1005840" cy="1654579"/>
          </a:xfrm>
        </p:grpSpPr>
        <p:sp>
          <p:nvSpPr>
            <p:cNvPr id="11295" name="TextBox 53"/>
            <p:cNvSpPr txBox="1">
              <a:spLocks noChangeArrowheads="1"/>
            </p:cNvSpPr>
            <p:nvPr/>
          </p:nvSpPr>
          <p:spPr bwMode="auto">
            <a:xfrm>
              <a:off x="6843889" y="2094352"/>
              <a:ext cx="826650" cy="138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200" b="1" dirty="0">
                  <a:solidFill>
                    <a:srgbClr val="C00000"/>
                  </a:solidFill>
                </a:rPr>
                <a:t>BRAF</a:t>
              </a:r>
            </a:p>
            <a:p>
              <a:pPr>
                <a:spcBef>
                  <a:spcPct val="0"/>
                </a:spcBef>
                <a:buClrTx/>
                <a:buSzTx/>
                <a:buFontTx/>
                <a:buNone/>
              </a:pPr>
              <a:r>
                <a:rPr lang="en-US" altLang="en-US" sz="1200" b="1" dirty="0">
                  <a:solidFill>
                    <a:srgbClr val="C00000"/>
                  </a:solidFill>
                </a:rPr>
                <a:t>KIT</a:t>
              </a:r>
            </a:p>
            <a:p>
              <a:pPr>
                <a:spcBef>
                  <a:spcPct val="0"/>
                </a:spcBef>
                <a:buClrTx/>
                <a:buSzTx/>
                <a:buFontTx/>
                <a:buNone/>
              </a:pPr>
              <a:r>
                <a:rPr lang="en-US" altLang="en-US" sz="1200" dirty="0">
                  <a:solidFill>
                    <a:srgbClr val="1A1818"/>
                  </a:solidFill>
                </a:rPr>
                <a:t>KRAS</a:t>
              </a:r>
            </a:p>
            <a:p>
              <a:pPr>
                <a:spcBef>
                  <a:spcPct val="0"/>
                </a:spcBef>
                <a:buClrTx/>
                <a:buSzTx/>
                <a:buFontTx/>
                <a:buNone/>
              </a:pPr>
              <a:r>
                <a:rPr lang="en-US" altLang="en-US" sz="1200" b="1" dirty="0">
                  <a:solidFill>
                    <a:srgbClr val="C00000"/>
                  </a:solidFill>
                </a:rPr>
                <a:t>MET</a:t>
              </a:r>
            </a:p>
            <a:p>
              <a:pPr>
                <a:spcBef>
                  <a:spcPct val="0"/>
                </a:spcBef>
                <a:buClrTx/>
                <a:buSzTx/>
                <a:buFontTx/>
                <a:buNone/>
              </a:pPr>
              <a:r>
                <a:rPr lang="en-US" altLang="en-US" sz="1200" dirty="0">
                  <a:solidFill>
                    <a:srgbClr val="1A1818"/>
                  </a:solidFill>
                </a:rPr>
                <a:t>MLH1</a:t>
              </a:r>
            </a:p>
            <a:p>
              <a:pPr>
                <a:spcBef>
                  <a:spcPct val="0"/>
                </a:spcBef>
                <a:buClrTx/>
                <a:buSzTx/>
                <a:buFontTx/>
                <a:buNone/>
              </a:pPr>
              <a:r>
                <a:rPr lang="en-US" altLang="en-US" sz="1200" b="1" dirty="0">
                  <a:solidFill>
                    <a:srgbClr val="C00000"/>
                  </a:solidFill>
                </a:rPr>
                <a:t>PDGFRA</a:t>
              </a:r>
            </a:p>
            <a:p>
              <a:pPr>
                <a:spcBef>
                  <a:spcPct val="0"/>
                </a:spcBef>
                <a:buClrTx/>
                <a:buSzTx/>
                <a:buFontTx/>
                <a:buNone/>
              </a:pPr>
              <a:r>
                <a:rPr lang="en-US" altLang="en-US" sz="1200" dirty="0">
                  <a:solidFill>
                    <a:srgbClr val="1A1818"/>
                  </a:solidFill>
                </a:rPr>
                <a:t>TP53</a:t>
              </a:r>
            </a:p>
          </p:txBody>
        </p:sp>
        <p:sp>
          <p:nvSpPr>
            <p:cNvPr id="55" name="Rectangle 54"/>
            <p:cNvSpPr/>
            <p:nvPr/>
          </p:nvSpPr>
          <p:spPr bwMode="auto">
            <a:xfrm>
              <a:off x="6842485" y="1825901"/>
              <a:ext cx="1005840" cy="274704"/>
            </a:xfrm>
            <a:prstGeom prst="rect">
              <a:avLst/>
            </a:prstGeom>
            <a:solidFill>
              <a:schemeClr val="accent1">
                <a:lumMod val="50000"/>
              </a:schemeClr>
            </a:solidFill>
            <a:ln w="12700" cap="flat" cmpd="sng" algn="ctr">
              <a:noFill/>
              <a:prstDash val="solid"/>
              <a:round/>
              <a:headEnd type="none" w="med" len="med"/>
              <a:tailEnd type="none" w="med" len="med"/>
            </a:ln>
            <a:effectLst/>
          </p:spPr>
          <p:txBody>
            <a:bodyPr wrap="none" anchor="ctr"/>
            <a:lstStyle/>
            <a:p>
              <a:pPr>
                <a:defRPr/>
              </a:pPr>
              <a:r>
                <a:rPr lang="en-US" sz="1200" b="1" dirty="0">
                  <a:solidFill>
                    <a:srgbClr val="FFFFFF"/>
                  </a:solidFill>
                </a:rPr>
                <a:t>Gastric</a:t>
              </a:r>
            </a:p>
          </p:txBody>
        </p:sp>
      </p:grpSp>
      <p:grpSp>
        <p:nvGrpSpPr>
          <p:cNvPr id="11279" name="Group 61"/>
          <p:cNvGrpSpPr>
            <a:grpSpLocks/>
          </p:cNvGrpSpPr>
          <p:nvPr/>
        </p:nvGrpSpPr>
        <p:grpSpPr bwMode="auto">
          <a:xfrm>
            <a:off x="5160962" y="2117733"/>
            <a:ext cx="1016001" cy="2946287"/>
            <a:chOff x="8101269" y="1825901"/>
            <a:chExt cx="1016092" cy="2944314"/>
          </a:xfrm>
        </p:grpSpPr>
        <p:sp>
          <p:nvSpPr>
            <p:cNvPr id="11293" name="TextBox 62"/>
            <p:cNvSpPr txBox="1">
              <a:spLocks noChangeArrowheads="1"/>
            </p:cNvSpPr>
            <p:nvPr/>
          </p:nvSpPr>
          <p:spPr bwMode="auto">
            <a:xfrm>
              <a:off x="8101269" y="2094352"/>
              <a:ext cx="747387" cy="267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200" dirty="0">
                  <a:solidFill>
                    <a:srgbClr val="1A1818"/>
                  </a:solidFill>
                </a:rPr>
                <a:t>AKT1</a:t>
              </a:r>
            </a:p>
            <a:p>
              <a:pPr>
                <a:spcBef>
                  <a:spcPct val="0"/>
                </a:spcBef>
                <a:buClrTx/>
                <a:buSzTx/>
                <a:buFontTx/>
                <a:buNone/>
              </a:pPr>
              <a:r>
                <a:rPr lang="en-US" altLang="en-US" sz="1200" dirty="0">
                  <a:solidFill>
                    <a:srgbClr val="1A1818"/>
                  </a:solidFill>
                </a:rPr>
                <a:t>BRAF</a:t>
              </a:r>
            </a:p>
            <a:p>
              <a:pPr>
                <a:spcBef>
                  <a:spcPct val="0"/>
                </a:spcBef>
                <a:buClrTx/>
                <a:buSzTx/>
                <a:buFontTx/>
                <a:buNone/>
              </a:pPr>
              <a:r>
                <a:rPr lang="en-US" altLang="en-US" sz="1200" dirty="0">
                  <a:solidFill>
                    <a:srgbClr val="1A1818"/>
                  </a:solidFill>
                </a:rPr>
                <a:t>HRAS</a:t>
              </a:r>
            </a:p>
            <a:p>
              <a:pPr>
                <a:spcBef>
                  <a:spcPct val="0"/>
                </a:spcBef>
                <a:buClrTx/>
                <a:buSzTx/>
                <a:buFontTx/>
                <a:buNone/>
              </a:pPr>
              <a:r>
                <a:rPr lang="en-US" altLang="en-US" sz="1200" dirty="0">
                  <a:solidFill>
                    <a:srgbClr val="1A1818"/>
                  </a:solidFill>
                </a:rPr>
                <a:t>KRAS</a:t>
              </a:r>
            </a:p>
            <a:p>
              <a:pPr>
                <a:spcBef>
                  <a:spcPct val="0"/>
                </a:spcBef>
                <a:buClrTx/>
                <a:buSzTx/>
                <a:buFontTx/>
                <a:buNone/>
              </a:pPr>
              <a:r>
                <a:rPr lang="en-US" altLang="en-US" sz="1200" b="1" dirty="0">
                  <a:solidFill>
                    <a:srgbClr val="C00000"/>
                  </a:solidFill>
                </a:rPr>
                <a:t>MET</a:t>
              </a:r>
            </a:p>
            <a:p>
              <a:pPr>
                <a:spcBef>
                  <a:spcPct val="0"/>
                </a:spcBef>
                <a:buClrTx/>
                <a:buSzTx/>
                <a:buFontTx/>
                <a:buNone/>
              </a:pPr>
              <a:r>
                <a:rPr lang="en-US" altLang="en-US" sz="1200" dirty="0">
                  <a:solidFill>
                    <a:srgbClr val="1A1818"/>
                  </a:solidFill>
                </a:rPr>
                <a:t>MLH1</a:t>
              </a:r>
            </a:p>
            <a:p>
              <a:pPr>
                <a:spcBef>
                  <a:spcPct val="0"/>
                </a:spcBef>
                <a:buClrTx/>
                <a:buSzTx/>
                <a:buFontTx/>
                <a:buNone/>
              </a:pPr>
              <a:r>
                <a:rPr lang="en-US" altLang="en-US" sz="1200" b="1" dirty="0">
                  <a:solidFill>
                    <a:srgbClr val="C00000"/>
                  </a:solidFill>
                </a:rPr>
                <a:t>MSH2</a:t>
              </a:r>
            </a:p>
            <a:p>
              <a:pPr>
                <a:spcBef>
                  <a:spcPct val="0"/>
                </a:spcBef>
                <a:buClrTx/>
                <a:buSzTx/>
                <a:buFontTx/>
                <a:buNone/>
              </a:pPr>
              <a:r>
                <a:rPr lang="en-US" altLang="en-US" sz="1200" dirty="0">
                  <a:solidFill>
                    <a:srgbClr val="1A1818"/>
                  </a:solidFill>
                </a:rPr>
                <a:t>MSH6</a:t>
              </a:r>
            </a:p>
            <a:p>
              <a:pPr>
                <a:spcBef>
                  <a:spcPct val="0"/>
                </a:spcBef>
                <a:buClrTx/>
                <a:buSzTx/>
                <a:buFontTx/>
                <a:buNone/>
              </a:pPr>
              <a:r>
                <a:rPr lang="en-US" altLang="en-US" sz="1200" dirty="0">
                  <a:solidFill>
                    <a:srgbClr val="1A1818"/>
                  </a:solidFill>
                </a:rPr>
                <a:t>NRAS</a:t>
              </a:r>
            </a:p>
            <a:p>
              <a:pPr>
                <a:spcBef>
                  <a:spcPct val="0"/>
                </a:spcBef>
                <a:buClrTx/>
                <a:buSzTx/>
                <a:buFontTx/>
                <a:buNone/>
              </a:pPr>
              <a:r>
                <a:rPr lang="en-US" altLang="en-US" sz="1200" b="1" dirty="0">
                  <a:solidFill>
                    <a:srgbClr val="C00000"/>
                  </a:solidFill>
                </a:rPr>
                <a:t>PIK3CA</a:t>
              </a:r>
            </a:p>
            <a:p>
              <a:pPr>
                <a:spcBef>
                  <a:spcPct val="0"/>
                </a:spcBef>
                <a:buClrTx/>
                <a:buSzTx/>
                <a:buFontTx/>
                <a:buNone/>
              </a:pPr>
              <a:r>
                <a:rPr lang="en-US" altLang="en-US" sz="1200" dirty="0">
                  <a:solidFill>
                    <a:srgbClr val="1A1818"/>
                  </a:solidFill>
                </a:rPr>
                <a:t>PMS2</a:t>
              </a:r>
            </a:p>
            <a:p>
              <a:pPr>
                <a:spcBef>
                  <a:spcPct val="0"/>
                </a:spcBef>
                <a:buClrTx/>
                <a:buSzTx/>
                <a:buFontTx/>
                <a:buNone/>
              </a:pPr>
              <a:r>
                <a:rPr lang="en-US" altLang="en-US" sz="1200" dirty="0">
                  <a:solidFill>
                    <a:srgbClr val="1A1818"/>
                  </a:solidFill>
                </a:rPr>
                <a:t>PTEN</a:t>
              </a:r>
            </a:p>
            <a:p>
              <a:pPr>
                <a:spcBef>
                  <a:spcPct val="0"/>
                </a:spcBef>
                <a:buClrTx/>
                <a:buSzTx/>
                <a:buFontTx/>
                <a:buNone/>
              </a:pPr>
              <a:r>
                <a:rPr lang="en-US" altLang="en-US" sz="1200" dirty="0">
                  <a:solidFill>
                    <a:srgbClr val="1A1818"/>
                  </a:solidFill>
                </a:rPr>
                <a:t>SMAD4</a:t>
              </a:r>
            </a:p>
            <a:p>
              <a:pPr>
                <a:spcBef>
                  <a:spcPct val="0"/>
                </a:spcBef>
                <a:buClrTx/>
                <a:buSzTx/>
                <a:buFontTx/>
                <a:buNone/>
              </a:pPr>
              <a:r>
                <a:rPr lang="en-US" altLang="en-US" sz="1200" dirty="0">
                  <a:solidFill>
                    <a:srgbClr val="1A1818"/>
                  </a:solidFill>
                </a:rPr>
                <a:t>TP53</a:t>
              </a:r>
              <a:endParaRPr lang="en-US" altLang="en-US" sz="1000" dirty="0">
                <a:solidFill>
                  <a:srgbClr val="1A1818"/>
                </a:solidFill>
              </a:endParaRPr>
            </a:p>
          </p:txBody>
        </p:sp>
        <p:sp>
          <p:nvSpPr>
            <p:cNvPr id="64" name="Rectangle 63"/>
            <p:cNvSpPr/>
            <p:nvPr/>
          </p:nvSpPr>
          <p:spPr bwMode="auto">
            <a:xfrm>
              <a:off x="8110796" y="1825901"/>
              <a:ext cx="1006565" cy="274454"/>
            </a:xfrm>
            <a:prstGeom prst="rect">
              <a:avLst/>
            </a:prstGeom>
            <a:solidFill>
              <a:schemeClr val="accent6"/>
            </a:solidFill>
            <a:ln w="12700" cap="flat" cmpd="sng" algn="ctr">
              <a:noFill/>
              <a:prstDash val="solid"/>
              <a:round/>
              <a:headEnd type="none" w="med" len="med"/>
              <a:tailEnd type="none" w="med" len="med"/>
            </a:ln>
            <a:effectLst/>
          </p:spPr>
          <p:txBody>
            <a:bodyPr wrap="none" anchor="ctr"/>
            <a:lstStyle/>
            <a:p>
              <a:pPr>
                <a:defRPr/>
              </a:pPr>
              <a:r>
                <a:rPr lang="en-US" sz="1200" b="1" dirty="0">
                  <a:solidFill>
                    <a:srgbClr val="FFFFFF"/>
                  </a:solidFill>
                </a:rPr>
                <a:t>Colon</a:t>
              </a:r>
            </a:p>
          </p:txBody>
        </p:sp>
      </p:grpSp>
      <p:grpSp>
        <p:nvGrpSpPr>
          <p:cNvPr id="11280" name="Group 64"/>
          <p:cNvGrpSpPr>
            <a:grpSpLocks/>
          </p:cNvGrpSpPr>
          <p:nvPr/>
        </p:nvGrpSpPr>
        <p:grpSpPr bwMode="auto">
          <a:xfrm>
            <a:off x="7726363" y="4158805"/>
            <a:ext cx="1008062" cy="914400"/>
            <a:chOff x="3031959" y="1825901"/>
            <a:chExt cx="1009258" cy="915895"/>
          </a:xfrm>
        </p:grpSpPr>
        <p:sp>
          <p:nvSpPr>
            <p:cNvPr id="11291" name="TextBox 65"/>
            <p:cNvSpPr txBox="1">
              <a:spLocks noChangeArrowheads="1"/>
            </p:cNvSpPr>
            <p:nvPr/>
          </p:nvSpPr>
          <p:spPr bwMode="auto">
            <a:xfrm>
              <a:off x="3031959" y="2094352"/>
              <a:ext cx="611790" cy="64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200">
                  <a:solidFill>
                    <a:srgbClr val="1A1818"/>
                  </a:solidFill>
                </a:rPr>
                <a:t>MSH6</a:t>
              </a:r>
            </a:p>
            <a:p>
              <a:pPr>
                <a:spcBef>
                  <a:spcPct val="0"/>
                </a:spcBef>
                <a:buClrTx/>
                <a:buSzTx/>
                <a:buFontTx/>
                <a:buNone/>
              </a:pPr>
              <a:r>
                <a:rPr lang="en-US" altLang="en-US" sz="1200">
                  <a:solidFill>
                    <a:srgbClr val="1A1818"/>
                  </a:solidFill>
                </a:rPr>
                <a:t>PMS2</a:t>
              </a:r>
            </a:p>
            <a:p>
              <a:pPr>
                <a:spcBef>
                  <a:spcPct val="0"/>
                </a:spcBef>
                <a:buClrTx/>
                <a:buSzTx/>
                <a:buFontTx/>
                <a:buNone/>
              </a:pPr>
              <a:r>
                <a:rPr lang="en-US" altLang="en-US" sz="1200">
                  <a:solidFill>
                    <a:srgbClr val="1A1818"/>
                  </a:solidFill>
                </a:rPr>
                <a:t>TSC1</a:t>
              </a:r>
            </a:p>
          </p:txBody>
        </p:sp>
        <p:sp>
          <p:nvSpPr>
            <p:cNvPr id="67" name="Rectangle 66"/>
            <p:cNvSpPr/>
            <p:nvPr/>
          </p:nvSpPr>
          <p:spPr bwMode="auto">
            <a:xfrm>
              <a:off x="3035138" y="1825901"/>
              <a:ext cx="1006079" cy="275087"/>
            </a:xfrm>
            <a:prstGeom prst="rect">
              <a:avLst/>
            </a:prstGeom>
            <a:solidFill>
              <a:schemeClr val="accent4"/>
            </a:solidFill>
            <a:ln w="12700" cap="flat" cmpd="sng" algn="ctr">
              <a:noFill/>
              <a:prstDash val="solid"/>
              <a:round/>
              <a:headEnd type="none" w="med" len="med"/>
              <a:tailEnd type="none" w="med" len="med"/>
            </a:ln>
            <a:effectLst/>
          </p:spPr>
          <p:txBody>
            <a:bodyPr wrap="none" anchor="ctr"/>
            <a:lstStyle/>
            <a:p>
              <a:pPr>
                <a:defRPr/>
              </a:pPr>
              <a:r>
                <a:rPr lang="en-US" sz="1200" b="1" dirty="0">
                  <a:solidFill>
                    <a:srgbClr val="FFFFFF"/>
                  </a:solidFill>
                </a:rPr>
                <a:t>Bladder</a:t>
              </a:r>
            </a:p>
          </p:txBody>
        </p:sp>
      </p:grpSp>
      <p:grpSp>
        <p:nvGrpSpPr>
          <p:cNvPr id="11281" name="Group 70"/>
          <p:cNvGrpSpPr>
            <a:grpSpLocks/>
          </p:cNvGrpSpPr>
          <p:nvPr/>
        </p:nvGrpSpPr>
        <p:grpSpPr bwMode="auto">
          <a:xfrm>
            <a:off x="6351588" y="2144721"/>
            <a:ext cx="1012825" cy="1654175"/>
            <a:chOff x="5566613" y="1825901"/>
            <a:chExt cx="1012676" cy="1653191"/>
          </a:xfrm>
        </p:grpSpPr>
        <p:sp>
          <p:nvSpPr>
            <p:cNvPr id="11289" name="TextBox 71"/>
            <p:cNvSpPr txBox="1">
              <a:spLocks noChangeArrowheads="1"/>
            </p:cNvSpPr>
            <p:nvPr/>
          </p:nvSpPr>
          <p:spPr bwMode="auto">
            <a:xfrm>
              <a:off x="5566613" y="2094352"/>
              <a:ext cx="825746" cy="138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200" b="1" dirty="0">
                  <a:solidFill>
                    <a:srgbClr val="C00000"/>
                  </a:solidFill>
                </a:rPr>
                <a:t>BRAF</a:t>
              </a:r>
            </a:p>
            <a:p>
              <a:pPr>
                <a:spcBef>
                  <a:spcPct val="0"/>
                </a:spcBef>
                <a:buClrTx/>
                <a:buSzTx/>
                <a:buFontTx/>
                <a:buNone/>
              </a:pPr>
              <a:r>
                <a:rPr lang="en-US" altLang="en-US" sz="1200" b="1" dirty="0">
                  <a:solidFill>
                    <a:srgbClr val="C00000"/>
                  </a:solidFill>
                </a:rPr>
                <a:t>BRCA1</a:t>
              </a:r>
            </a:p>
            <a:p>
              <a:pPr>
                <a:spcBef>
                  <a:spcPct val="0"/>
                </a:spcBef>
                <a:buClrTx/>
                <a:buSzTx/>
                <a:buFontTx/>
                <a:buNone/>
              </a:pPr>
              <a:r>
                <a:rPr lang="en-US" altLang="en-US" sz="1200" b="1" dirty="0">
                  <a:solidFill>
                    <a:srgbClr val="C00000"/>
                  </a:solidFill>
                </a:rPr>
                <a:t>BRCA2</a:t>
              </a:r>
            </a:p>
            <a:p>
              <a:pPr>
                <a:spcBef>
                  <a:spcPct val="0"/>
                </a:spcBef>
                <a:buClrTx/>
                <a:buSzTx/>
                <a:buFontTx/>
                <a:buNone/>
              </a:pPr>
              <a:r>
                <a:rPr lang="en-US" altLang="en-US" sz="1200" dirty="0">
                  <a:solidFill>
                    <a:srgbClr val="1A1818"/>
                  </a:solidFill>
                </a:rPr>
                <a:t>KRAS</a:t>
              </a:r>
            </a:p>
            <a:p>
              <a:pPr>
                <a:spcBef>
                  <a:spcPct val="0"/>
                </a:spcBef>
                <a:buClrTx/>
                <a:buSzTx/>
                <a:buFontTx/>
                <a:buNone/>
              </a:pPr>
              <a:r>
                <a:rPr lang="en-US" altLang="en-US" sz="1200" b="1" dirty="0">
                  <a:solidFill>
                    <a:srgbClr val="C00000"/>
                  </a:solidFill>
                </a:rPr>
                <a:t>PDGFRA</a:t>
              </a:r>
            </a:p>
            <a:p>
              <a:pPr>
                <a:spcBef>
                  <a:spcPct val="0"/>
                </a:spcBef>
                <a:buClrTx/>
                <a:buSzTx/>
                <a:buFontTx/>
                <a:buNone/>
              </a:pPr>
              <a:r>
                <a:rPr lang="en-US" altLang="en-US" sz="1200" dirty="0">
                  <a:solidFill>
                    <a:srgbClr val="1A1818"/>
                  </a:solidFill>
                </a:rPr>
                <a:t>FOXL2</a:t>
              </a:r>
            </a:p>
            <a:p>
              <a:pPr>
                <a:spcBef>
                  <a:spcPct val="0"/>
                </a:spcBef>
                <a:buClrTx/>
                <a:buSzTx/>
                <a:buFontTx/>
                <a:buNone/>
              </a:pPr>
              <a:r>
                <a:rPr lang="en-US" altLang="en-US" sz="1200" dirty="0">
                  <a:solidFill>
                    <a:srgbClr val="1A1818"/>
                  </a:solidFill>
                </a:rPr>
                <a:t>TP53</a:t>
              </a:r>
            </a:p>
          </p:txBody>
        </p:sp>
        <p:sp>
          <p:nvSpPr>
            <p:cNvPr id="73" name="Rectangle 72"/>
            <p:cNvSpPr/>
            <p:nvPr/>
          </p:nvSpPr>
          <p:spPr bwMode="auto">
            <a:xfrm>
              <a:off x="5572962" y="1825901"/>
              <a:ext cx="1006327" cy="274474"/>
            </a:xfrm>
            <a:prstGeom prst="rect">
              <a:avLst/>
            </a:prstGeom>
            <a:solidFill>
              <a:schemeClr val="accent4">
                <a:lumMod val="50000"/>
              </a:schemeClr>
            </a:solidFill>
            <a:ln w="12700" cap="flat" cmpd="sng" algn="ctr">
              <a:noFill/>
              <a:prstDash val="solid"/>
              <a:round/>
              <a:headEnd type="none" w="med" len="med"/>
              <a:tailEnd type="none" w="med" len="med"/>
            </a:ln>
            <a:effectLst/>
          </p:spPr>
          <p:txBody>
            <a:bodyPr wrap="none" anchor="ctr"/>
            <a:lstStyle/>
            <a:p>
              <a:pPr>
                <a:defRPr/>
              </a:pPr>
              <a:r>
                <a:rPr lang="en-US" sz="1200" b="1" dirty="0">
                  <a:solidFill>
                    <a:srgbClr val="FFFFFF"/>
                  </a:solidFill>
                </a:rPr>
                <a:t>Ovary</a:t>
              </a:r>
            </a:p>
          </p:txBody>
        </p:sp>
      </p:grpSp>
      <p:sp>
        <p:nvSpPr>
          <p:cNvPr id="11282" name="TextBox 49"/>
          <p:cNvSpPr txBox="1">
            <a:spLocks noChangeArrowheads="1"/>
          </p:cNvSpPr>
          <p:nvPr/>
        </p:nvSpPr>
        <p:spPr bwMode="auto">
          <a:xfrm>
            <a:off x="2317750" y="6404432"/>
            <a:ext cx="5499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200" b="1" dirty="0">
                <a:solidFill>
                  <a:srgbClr val="1A1818"/>
                </a:solidFill>
              </a:rPr>
              <a:t>For Research Use Only.  Not for use in diagnostic procedures.</a:t>
            </a:r>
          </a:p>
        </p:txBody>
      </p:sp>
      <p:grpSp>
        <p:nvGrpSpPr>
          <p:cNvPr id="11283" name="Group 1"/>
          <p:cNvGrpSpPr>
            <a:grpSpLocks/>
          </p:cNvGrpSpPr>
          <p:nvPr/>
        </p:nvGrpSpPr>
        <p:grpSpPr bwMode="auto">
          <a:xfrm>
            <a:off x="1822450" y="2932121"/>
            <a:ext cx="268288" cy="268287"/>
            <a:chOff x="2000763" y="3348038"/>
            <a:chExt cx="268287" cy="268287"/>
          </a:xfrm>
        </p:grpSpPr>
        <p:sp>
          <p:nvSpPr>
            <p:cNvPr id="11287" name="Oval 19"/>
            <p:cNvSpPr>
              <a:spLocks noChangeArrowheads="1"/>
            </p:cNvSpPr>
            <p:nvPr/>
          </p:nvSpPr>
          <p:spPr bwMode="auto">
            <a:xfrm>
              <a:off x="2000763" y="3348038"/>
              <a:ext cx="268287" cy="268287"/>
            </a:xfrm>
            <a:prstGeom prst="ellipse">
              <a:avLst/>
            </a:prstGeom>
            <a:noFill/>
            <a:ln w="12700">
              <a:solidFill>
                <a:srgbClr val="31859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1600">
                <a:solidFill>
                  <a:srgbClr val="1A1818"/>
                </a:solidFill>
              </a:endParaRPr>
            </a:p>
          </p:txBody>
        </p:sp>
        <p:sp>
          <p:nvSpPr>
            <p:cNvPr id="11288" name="Oval 20"/>
            <p:cNvSpPr>
              <a:spLocks noChangeArrowheads="1"/>
            </p:cNvSpPr>
            <p:nvPr/>
          </p:nvSpPr>
          <p:spPr bwMode="auto">
            <a:xfrm>
              <a:off x="2035688" y="3382963"/>
              <a:ext cx="198437" cy="198437"/>
            </a:xfrm>
            <a:prstGeom prst="ellipse">
              <a:avLst/>
            </a:prstGeom>
            <a:solidFill>
              <a:srgbClr val="318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1600">
                <a:solidFill>
                  <a:srgbClr val="1A1818"/>
                </a:solidFill>
              </a:endParaRPr>
            </a:p>
          </p:txBody>
        </p:sp>
      </p:grpSp>
      <p:grpSp>
        <p:nvGrpSpPr>
          <p:cNvPr id="11284" name="Group 3"/>
          <p:cNvGrpSpPr>
            <a:grpSpLocks/>
          </p:cNvGrpSpPr>
          <p:nvPr/>
        </p:nvGrpSpPr>
        <p:grpSpPr bwMode="auto">
          <a:xfrm>
            <a:off x="1452563" y="3781433"/>
            <a:ext cx="268287" cy="268288"/>
            <a:chOff x="2128064" y="3924754"/>
            <a:chExt cx="268287" cy="268288"/>
          </a:xfrm>
        </p:grpSpPr>
        <p:sp>
          <p:nvSpPr>
            <p:cNvPr id="51" name="Oval 50"/>
            <p:cNvSpPr/>
            <p:nvPr/>
          </p:nvSpPr>
          <p:spPr bwMode="auto">
            <a:xfrm>
              <a:off x="2128064" y="3924754"/>
              <a:ext cx="268287" cy="268288"/>
            </a:xfrm>
            <a:prstGeom prst="ellipse">
              <a:avLst/>
            </a:prstGeom>
            <a:noFill/>
            <a:ln w="12700" cap="flat" cmpd="sng" algn="ctr">
              <a:solidFill>
                <a:srgbClr val="442843"/>
              </a:solidFill>
              <a:prstDash val="solid"/>
              <a:round/>
              <a:headEnd type="none" w="med" len="med"/>
              <a:tailEnd type="none" w="med" len="med"/>
            </a:ln>
            <a:effectLst/>
          </p:spPr>
          <p:txBody>
            <a:bodyPr wrap="none" anchor="ctr"/>
            <a:lstStyle/>
            <a:p>
              <a:pPr>
                <a:defRPr/>
              </a:pPr>
              <a:endParaRPr lang="en-US">
                <a:solidFill>
                  <a:srgbClr val="1A1818"/>
                </a:solidFill>
              </a:endParaRPr>
            </a:p>
          </p:txBody>
        </p:sp>
        <p:sp>
          <p:nvSpPr>
            <p:cNvPr id="52" name="Oval 51"/>
            <p:cNvSpPr/>
            <p:nvPr/>
          </p:nvSpPr>
          <p:spPr bwMode="auto">
            <a:xfrm>
              <a:off x="2162989" y="3959679"/>
              <a:ext cx="198437" cy="198438"/>
            </a:xfrm>
            <a:prstGeom prst="ellipse">
              <a:avLst/>
            </a:prstGeom>
            <a:solidFill>
              <a:srgbClr val="442843"/>
            </a:soli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grpSp>
      <p:sp>
        <p:nvSpPr>
          <p:cNvPr id="2" name="Rectangle 1"/>
          <p:cNvSpPr/>
          <p:nvPr/>
        </p:nvSpPr>
        <p:spPr bwMode="auto">
          <a:xfrm>
            <a:off x="3321454" y="5662332"/>
            <a:ext cx="149108" cy="133350"/>
          </a:xfrm>
          <a:prstGeom prst="rect">
            <a:avLst/>
          </a:prstGeom>
          <a:solidFill>
            <a:srgbClr val="C000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solidFill>
                <a:srgbClr val="1A1818"/>
              </a:solidFill>
            </a:endParaRPr>
          </a:p>
        </p:txBody>
      </p:sp>
      <p:sp>
        <p:nvSpPr>
          <p:cNvPr id="4" name="TextBox 3"/>
          <p:cNvSpPr txBox="1"/>
          <p:nvPr/>
        </p:nvSpPr>
        <p:spPr>
          <a:xfrm>
            <a:off x="3437254" y="5592042"/>
            <a:ext cx="2997937" cy="246221"/>
          </a:xfrm>
          <a:prstGeom prst="rect">
            <a:avLst/>
          </a:prstGeom>
          <a:noFill/>
        </p:spPr>
        <p:txBody>
          <a:bodyPr wrap="none" rtlCol="0">
            <a:spAutoFit/>
          </a:bodyPr>
          <a:lstStyle/>
          <a:p>
            <a:r>
              <a:rPr lang="en-US" sz="1000" dirty="0">
                <a:solidFill>
                  <a:srgbClr val="1A1818"/>
                </a:solidFill>
              </a:rPr>
              <a:t>Variant detection from both DNA and RNA targets</a:t>
            </a:r>
          </a:p>
        </p:txBody>
      </p:sp>
      <p:grpSp>
        <p:nvGrpSpPr>
          <p:cNvPr id="58" name="Group 4"/>
          <p:cNvGrpSpPr>
            <a:grpSpLocks/>
          </p:cNvGrpSpPr>
          <p:nvPr/>
        </p:nvGrpSpPr>
        <p:grpSpPr bwMode="auto">
          <a:xfrm>
            <a:off x="7752895" y="5101324"/>
            <a:ext cx="1004888" cy="939800"/>
            <a:chOff x="3991003" y="5129213"/>
            <a:chExt cx="1004887" cy="940019"/>
          </a:xfrm>
        </p:grpSpPr>
        <p:sp>
          <p:nvSpPr>
            <p:cNvPr id="59" name="TextBox 65"/>
            <p:cNvSpPr txBox="1">
              <a:spLocks noChangeArrowheads="1"/>
            </p:cNvSpPr>
            <p:nvPr/>
          </p:nvSpPr>
          <p:spPr bwMode="auto">
            <a:xfrm>
              <a:off x="4050095" y="5422901"/>
              <a:ext cx="9108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200" b="1" dirty="0">
                  <a:solidFill>
                    <a:srgbClr val="C00000"/>
                  </a:solidFill>
                </a:rPr>
                <a:t>AR</a:t>
              </a:r>
            </a:p>
            <a:p>
              <a:pPr>
                <a:spcBef>
                  <a:spcPct val="0"/>
                </a:spcBef>
                <a:buClrTx/>
                <a:buSzTx/>
                <a:buFontTx/>
                <a:buNone/>
              </a:pPr>
              <a:r>
                <a:rPr lang="en-US" altLang="en-US" sz="1200" b="1" dirty="0">
                  <a:solidFill>
                    <a:srgbClr val="FF0000"/>
                  </a:solidFill>
                </a:rPr>
                <a:t>ERG</a:t>
              </a:r>
            </a:p>
            <a:p>
              <a:pPr>
                <a:spcBef>
                  <a:spcPct val="0"/>
                </a:spcBef>
                <a:buClrTx/>
                <a:buSzTx/>
                <a:buFontTx/>
                <a:buNone/>
              </a:pPr>
              <a:r>
                <a:rPr lang="en-US" altLang="en-US" sz="1200" dirty="0">
                  <a:solidFill>
                    <a:srgbClr val="1A1818"/>
                  </a:solidFill>
                </a:rPr>
                <a:t>TMPRSS2</a:t>
              </a:r>
            </a:p>
          </p:txBody>
        </p:sp>
        <p:sp>
          <p:nvSpPr>
            <p:cNvPr id="60" name="Rectangle 59"/>
            <p:cNvSpPr/>
            <p:nvPr/>
          </p:nvSpPr>
          <p:spPr bwMode="auto">
            <a:xfrm>
              <a:off x="3991003" y="5129213"/>
              <a:ext cx="1004887" cy="274702"/>
            </a:xfrm>
            <a:prstGeom prst="rect">
              <a:avLst/>
            </a:prstGeom>
            <a:solidFill>
              <a:srgbClr val="FFC000"/>
            </a:solidFill>
            <a:ln w="12700" cap="flat" cmpd="sng" algn="ctr">
              <a:noFill/>
              <a:prstDash val="solid"/>
              <a:round/>
              <a:headEnd type="none" w="med" len="med"/>
              <a:tailEnd type="none" w="med" len="med"/>
            </a:ln>
            <a:effectLst/>
          </p:spPr>
          <p:txBody>
            <a:bodyPr wrap="none" anchor="ctr"/>
            <a:lstStyle/>
            <a:p>
              <a:pPr>
                <a:defRPr/>
              </a:pPr>
              <a:r>
                <a:rPr lang="en-US" sz="1200" b="1" dirty="0">
                  <a:solidFill>
                    <a:srgbClr val="FFFFFF"/>
                  </a:solidFill>
                </a:rPr>
                <a:t>Prostate</a:t>
              </a:r>
            </a:p>
          </p:txBody>
        </p:sp>
      </p:grpSp>
    </p:spTree>
    <p:extLst>
      <p:ext uri="{BB962C8B-B14F-4D97-AF65-F5344CB8AC3E}">
        <p14:creationId xmlns:p14="http://schemas.microsoft.com/office/powerpoint/2010/main" val="2060328254"/>
      </p:ext>
    </p:extLst>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49303" y="5080108"/>
            <a:ext cx="1766585" cy="1103342"/>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z="1200" b="1" dirty="0">
              <a:solidFill>
                <a:srgbClr val="FFFFFF"/>
              </a:solidFill>
            </a:endParaRPr>
          </a:p>
        </p:txBody>
      </p:sp>
      <p:sp>
        <p:nvSpPr>
          <p:cNvPr id="2" name="Title 1"/>
          <p:cNvSpPr>
            <a:spLocks noGrp="1"/>
          </p:cNvSpPr>
          <p:nvPr>
            <p:ph type="title"/>
          </p:nvPr>
        </p:nvSpPr>
        <p:spPr>
          <a:xfrm>
            <a:off x="351540" y="299250"/>
            <a:ext cx="8229600" cy="875894"/>
          </a:xfrm>
        </p:spPr>
        <p:txBody>
          <a:bodyPr/>
          <a:lstStyle/>
          <a:p>
            <a:r>
              <a:rPr lang="en-US" dirty="0" err="1"/>
              <a:t>TruSight</a:t>
            </a:r>
            <a:r>
              <a:rPr lang="en-US" dirty="0"/>
              <a:t> Tumor 170 Content</a:t>
            </a:r>
            <a:br>
              <a:rPr lang="en-US" dirty="0"/>
            </a:br>
            <a:r>
              <a:rPr lang="en-US" sz="2400" b="0" i="1" dirty="0"/>
              <a:t>Gene List and Variant Classification</a:t>
            </a:r>
          </a:p>
        </p:txBody>
      </p:sp>
      <p:sp>
        <p:nvSpPr>
          <p:cNvPr id="11" name="Oval 10"/>
          <p:cNvSpPr/>
          <p:nvPr/>
        </p:nvSpPr>
        <p:spPr>
          <a:xfrm>
            <a:off x="294968" y="1241050"/>
            <a:ext cx="8632722" cy="4309111"/>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12" name="Oval 11"/>
          <p:cNvSpPr/>
          <p:nvPr/>
        </p:nvSpPr>
        <p:spPr>
          <a:xfrm rot="19842884">
            <a:off x="500395" y="2923538"/>
            <a:ext cx="4466156" cy="3466272"/>
          </a:xfrm>
          <a:prstGeom prst="ellipse">
            <a:avLst/>
          </a:prstGeom>
          <a:noFill/>
          <a:ln w="381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 name="Oval 12"/>
          <p:cNvSpPr/>
          <p:nvPr/>
        </p:nvSpPr>
        <p:spPr>
          <a:xfrm rot="14420968">
            <a:off x="2903780" y="2393461"/>
            <a:ext cx="3657686" cy="4111615"/>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15" name="TextBox 14"/>
          <p:cNvSpPr txBox="1"/>
          <p:nvPr/>
        </p:nvSpPr>
        <p:spPr>
          <a:xfrm>
            <a:off x="3278868" y="5693572"/>
            <a:ext cx="679673" cy="230832"/>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RAF1</a:t>
            </a:r>
          </a:p>
        </p:txBody>
      </p:sp>
      <p:sp>
        <p:nvSpPr>
          <p:cNvPr id="17" name="TextBox 16"/>
          <p:cNvSpPr txBox="1"/>
          <p:nvPr/>
        </p:nvSpPr>
        <p:spPr>
          <a:xfrm>
            <a:off x="4185611" y="5727121"/>
            <a:ext cx="786113" cy="407804"/>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CCDN3</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FGF19</a:t>
            </a:r>
          </a:p>
        </p:txBody>
      </p:sp>
      <p:sp>
        <p:nvSpPr>
          <p:cNvPr id="18" name="TextBox 17"/>
          <p:cNvSpPr txBox="1"/>
          <p:nvPr/>
        </p:nvSpPr>
        <p:spPr>
          <a:xfrm>
            <a:off x="4871154" y="5727121"/>
            <a:ext cx="766877" cy="407804"/>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LAMP1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TFRC</a:t>
            </a:r>
          </a:p>
        </p:txBody>
      </p:sp>
      <p:sp>
        <p:nvSpPr>
          <p:cNvPr id="19" name="TextBox 18"/>
          <p:cNvSpPr txBox="1"/>
          <p:nvPr/>
        </p:nvSpPr>
        <p:spPr>
          <a:xfrm>
            <a:off x="685855" y="4832614"/>
            <a:ext cx="686085" cy="938719"/>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ABL1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AXL</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EML4</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ETS1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ETV1</a:t>
            </a:r>
          </a:p>
        </p:txBody>
      </p:sp>
      <p:sp>
        <p:nvSpPr>
          <p:cNvPr id="21" name="TextBox 20"/>
          <p:cNvSpPr txBox="1"/>
          <p:nvPr/>
        </p:nvSpPr>
        <p:spPr>
          <a:xfrm>
            <a:off x="1250756" y="5106828"/>
            <a:ext cx="719812" cy="1115690"/>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ETV4</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ETV5</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EWSR1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FLI1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KIF5B</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NTRK1</a:t>
            </a:r>
          </a:p>
        </p:txBody>
      </p:sp>
      <p:sp>
        <p:nvSpPr>
          <p:cNvPr id="22" name="TextBox 21"/>
          <p:cNvSpPr txBox="1"/>
          <p:nvPr/>
        </p:nvSpPr>
        <p:spPr>
          <a:xfrm>
            <a:off x="1836655" y="5295210"/>
            <a:ext cx="835550" cy="1292662"/>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NTRK2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NTRK3</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PAX3</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PAX7</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PPARG</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TMPRSS2</a:t>
            </a: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p:txBody>
      </p:sp>
      <p:sp>
        <p:nvSpPr>
          <p:cNvPr id="24" name="TextBox 23"/>
          <p:cNvSpPr txBox="1"/>
          <p:nvPr/>
        </p:nvSpPr>
        <p:spPr>
          <a:xfrm>
            <a:off x="2961640" y="3536160"/>
            <a:ext cx="773289" cy="1823576"/>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ALK</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AR</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BRAF</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BRCA1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BRCA2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CDK4</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EGFR</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ERBB2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ESR1</a:t>
            </a:r>
          </a:p>
          <a:p>
            <a:pPr marL="171450" indent="-171450">
              <a:buFont typeface="Arial" panose="020B0604020202020204" pitchFamily="34" charset="0"/>
              <a:buChar char="•"/>
            </a:pPr>
            <a:endParaRPr lang="en-US" sz="900" dirty="0">
              <a:solidFill>
                <a:srgbClr val="1A1818"/>
              </a:solidFill>
            </a:endParaRPr>
          </a:p>
        </p:txBody>
      </p:sp>
      <p:sp>
        <p:nvSpPr>
          <p:cNvPr id="25" name="TextBox 24"/>
          <p:cNvSpPr txBox="1"/>
          <p:nvPr/>
        </p:nvSpPr>
        <p:spPr>
          <a:xfrm>
            <a:off x="4021845" y="3832437"/>
            <a:ext cx="357790" cy="646331"/>
          </a:xfrm>
          <a:prstGeom prst="rect">
            <a:avLst/>
          </a:prstGeom>
          <a:noFill/>
        </p:spPr>
        <p:txBody>
          <a:bodyPr wrap="none" rtlCol="0">
            <a:spAutoFit/>
          </a:bodyPr>
          <a:lstStyle/>
          <a:p>
            <a:pPr marL="171450" indent="-171450">
              <a:buFont typeface="Arial" panose="020B0604020202020204" pitchFamily="34" charset="0"/>
              <a:buChar char="•"/>
            </a:pPr>
            <a:endParaRPr lang="en-US" sz="900" dirty="0">
              <a:solidFill>
                <a:srgbClr val="1A1818"/>
              </a:solidFill>
            </a:endParaRPr>
          </a:p>
          <a:p>
            <a:pPr marL="171450" indent="-171450">
              <a:buFont typeface="Arial" panose="020B0604020202020204" pitchFamily="34" charset="0"/>
              <a:buChar char="•"/>
            </a:pPr>
            <a:endParaRPr lang="en-US" sz="900" dirty="0">
              <a:solidFill>
                <a:srgbClr val="1A1818"/>
              </a:solidFill>
            </a:endParaRPr>
          </a:p>
          <a:p>
            <a:endParaRPr lang="en-US" sz="900" dirty="0">
              <a:solidFill>
                <a:srgbClr val="1A1818"/>
              </a:solidFill>
            </a:endParaRPr>
          </a:p>
          <a:p>
            <a:pPr marL="171450" indent="-171450">
              <a:buFont typeface="Arial" panose="020B0604020202020204" pitchFamily="34" charset="0"/>
              <a:buChar char="•"/>
            </a:pPr>
            <a:endParaRPr lang="en-US" sz="900" dirty="0">
              <a:solidFill>
                <a:srgbClr val="1A1818"/>
              </a:solidFill>
            </a:endParaRPr>
          </a:p>
        </p:txBody>
      </p:sp>
      <p:sp>
        <p:nvSpPr>
          <p:cNvPr id="26" name="TextBox 25"/>
          <p:cNvSpPr txBox="1"/>
          <p:nvPr/>
        </p:nvSpPr>
        <p:spPr>
          <a:xfrm>
            <a:off x="3695859" y="3112967"/>
            <a:ext cx="915635" cy="2531462"/>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FGFR1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FGFR2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FGFR3</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FGFR4</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JAK2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KIT</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MET</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MYC</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PDGFRA</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PDGFRB</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PIK3CA</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RET</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RPS6KB1</a:t>
            </a:r>
            <a:endParaRPr lang="en-US" sz="900" dirty="0">
              <a:solidFill>
                <a:srgbClr val="1A1818"/>
              </a:solidFill>
            </a:endParaRPr>
          </a:p>
          <a:p>
            <a:pPr marL="171450" indent="-171450">
              <a:buFont typeface="Arial" panose="020B0604020202020204" pitchFamily="34" charset="0"/>
              <a:buChar char="•"/>
            </a:pPr>
            <a:endParaRPr lang="en-US" sz="900" kern="500" spc="30" dirty="0">
              <a:solidFill>
                <a:srgbClr val="7D7C7C">
                  <a:lumMod val="50000"/>
                </a:srgbClr>
              </a:solidFill>
              <a:latin typeface="Arial"/>
              <a:cs typeface="Arial"/>
            </a:endParaRPr>
          </a:p>
        </p:txBody>
      </p:sp>
      <p:sp>
        <p:nvSpPr>
          <p:cNvPr id="27" name="TextBox 26"/>
          <p:cNvSpPr txBox="1"/>
          <p:nvPr/>
        </p:nvSpPr>
        <p:spPr>
          <a:xfrm>
            <a:off x="4998309" y="2770512"/>
            <a:ext cx="712375" cy="2708434"/>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AKT2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ATM</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CCND1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CDK6</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CHEK1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CHEK2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ERBB3</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ERCC1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ERCC2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FGF1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FGF2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FGF3</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FGF4</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FGF5</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FGF6</a:t>
            </a:r>
          </a:p>
        </p:txBody>
      </p:sp>
      <p:sp>
        <p:nvSpPr>
          <p:cNvPr id="29" name="TextBox 28"/>
          <p:cNvSpPr txBox="1"/>
          <p:nvPr/>
        </p:nvSpPr>
        <p:spPr>
          <a:xfrm>
            <a:off x="5690969" y="3221110"/>
            <a:ext cx="737574" cy="2177519"/>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FGF7</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FGF8</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FGF9</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FGF10</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FGF14</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FGF23</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KRAS</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MDM4</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NRAS</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PIK3CB</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PTEN</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RICTOR</a:t>
            </a:r>
          </a:p>
        </p:txBody>
      </p:sp>
      <p:sp>
        <p:nvSpPr>
          <p:cNvPr id="30" name="TextBox 29"/>
          <p:cNvSpPr txBox="1"/>
          <p:nvPr/>
        </p:nvSpPr>
        <p:spPr>
          <a:xfrm>
            <a:off x="1159472" y="3646351"/>
            <a:ext cx="697948" cy="1431161"/>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AKT3</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BCL2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CCNE1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CSF1R</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ERG</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FLT1</a:t>
            </a:r>
          </a:p>
          <a:p>
            <a:endParaRPr lang="en-US" sz="900" dirty="0">
              <a:solidFill>
                <a:srgbClr val="1A1818"/>
              </a:solidFill>
            </a:endParaRPr>
          </a:p>
          <a:p>
            <a:pPr marL="171450" indent="-171450">
              <a:buFont typeface="Arial" panose="020B0604020202020204" pitchFamily="34" charset="0"/>
              <a:buChar char="•"/>
            </a:pPr>
            <a:endParaRPr lang="en-US" sz="900" dirty="0">
              <a:solidFill>
                <a:srgbClr val="1A1818"/>
              </a:solidFill>
            </a:endParaRPr>
          </a:p>
        </p:txBody>
      </p:sp>
      <p:sp>
        <p:nvSpPr>
          <p:cNvPr id="31" name="TextBox 30"/>
          <p:cNvSpPr txBox="1"/>
          <p:nvPr/>
        </p:nvSpPr>
        <p:spPr>
          <a:xfrm>
            <a:off x="1770990" y="3097442"/>
            <a:ext cx="1043234" cy="2316019"/>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FLT3</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KDR</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KMT2A (MLL)</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MDM2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MYCL1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MYCN</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MLLT3</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MSH2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NOTCH1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NOTCH2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NOTCH3</a:t>
            </a:r>
          </a:p>
          <a:p>
            <a:endParaRPr lang="en-US" sz="900" dirty="0">
              <a:solidFill>
                <a:srgbClr val="1A1818"/>
              </a:solidFill>
            </a:endParaRPr>
          </a:p>
          <a:p>
            <a:pPr marL="171450" indent="-171450">
              <a:buFont typeface="Arial" panose="020B0604020202020204" pitchFamily="34" charset="0"/>
              <a:buChar char="•"/>
            </a:pPr>
            <a:endParaRPr lang="en-US" sz="900" dirty="0">
              <a:solidFill>
                <a:srgbClr val="1A1818"/>
              </a:solidFill>
            </a:endParaRPr>
          </a:p>
        </p:txBody>
      </p:sp>
      <p:sp>
        <p:nvSpPr>
          <p:cNvPr id="32" name="TextBox 31"/>
          <p:cNvSpPr txBox="1"/>
          <p:nvPr/>
        </p:nvSpPr>
        <p:spPr>
          <a:xfrm>
            <a:off x="351540" y="2923607"/>
            <a:ext cx="809196" cy="1431161"/>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AKT1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APC</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ARID1A</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ATR</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BAP1</a:t>
            </a: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endParaRPr lang="en-US" sz="900" dirty="0">
              <a:solidFill>
                <a:srgbClr val="1A1818"/>
              </a:solidFill>
            </a:endParaRPr>
          </a:p>
          <a:p>
            <a:pPr marL="171450" indent="-171450">
              <a:buFont typeface="Arial" panose="020B0604020202020204" pitchFamily="34" charset="0"/>
              <a:buChar char="•"/>
            </a:pPr>
            <a:endParaRPr lang="en-US" sz="900" dirty="0">
              <a:solidFill>
                <a:srgbClr val="1A1818"/>
              </a:solidFill>
            </a:endParaRPr>
          </a:p>
        </p:txBody>
      </p:sp>
      <p:sp>
        <p:nvSpPr>
          <p:cNvPr id="34" name="TextBox 33"/>
          <p:cNvSpPr txBox="1"/>
          <p:nvPr/>
        </p:nvSpPr>
        <p:spPr>
          <a:xfrm>
            <a:off x="975632" y="2230317"/>
            <a:ext cx="839076" cy="1646605"/>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BARD1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BCL6</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BRIP1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BTK</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CARD11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CCND2</a:t>
            </a: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71450" indent="-171450">
              <a:buFont typeface="Arial" panose="020B0604020202020204" pitchFamily="34" charset="0"/>
              <a:buChar char="•"/>
            </a:pPr>
            <a:endParaRPr lang="en-US" sz="900" dirty="0">
              <a:solidFill>
                <a:srgbClr val="1A1818"/>
              </a:solidFill>
            </a:endParaRPr>
          </a:p>
        </p:txBody>
      </p:sp>
      <p:sp>
        <p:nvSpPr>
          <p:cNvPr id="35" name="TextBox 34"/>
          <p:cNvSpPr txBox="1"/>
          <p:nvPr/>
        </p:nvSpPr>
        <p:spPr>
          <a:xfrm>
            <a:off x="1640719" y="1788553"/>
            <a:ext cx="781945" cy="1469633"/>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CD79A</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CD79B</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CDH1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CDK12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CDKN2A</a:t>
            </a: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71450" indent="-171450">
              <a:buFont typeface="Arial" panose="020B0604020202020204" pitchFamily="34" charset="0"/>
              <a:buChar char="•"/>
            </a:pPr>
            <a:endParaRPr lang="en-US" sz="900" dirty="0">
              <a:solidFill>
                <a:srgbClr val="1A1818"/>
              </a:solidFill>
            </a:endParaRPr>
          </a:p>
        </p:txBody>
      </p:sp>
      <p:sp>
        <p:nvSpPr>
          <p:cNvPr id="36" name="TextBox 35"/>
          <p:cNvSpPr txBox="1"/>
          <p:nvPr/>
        </p:nvSpPr>
        <p:spPr>
          <a:xfrm>
            <a:off x="2423651" y="1548989"/>
            <a:ext cx="866904" cy="1569660"/>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CEBPA</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CREBBP</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CTNNB1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DDR2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DNMT3A</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EP300</a:t>
            </a:r>
          </a:p>
          <a:p>
            <a:pPr marL="171450" indent="-171450">
              <a:buFont typeface="Arial" panose="020B0604020202020204" pitchFamily="34" charset="0"/>
              <a:buChar char="•"/>
            </a:pPr>
            <a:endParaRPr lang="en-US" sz="900" dirty="0">
              <a:solidFill>
                <a:srgbClr val="1A1818"/>
              </a:solidFill>
            </a:endParaRPr>
          </a:p>
          <a:p>
            <a:pPr marL="171450" indent="-171450">
              <a:buFont typeface="Arial" panose="020B0604020202020204" pitchFamily="34" charset="0"/>
              <a:buChar char="•"/>
            </a:pPr>
            <a:endParaRPr lang="en-US" sz="900" dirty="0">
              <a:solidFill>
                <a:srgbClr val="1A1818"/>
              </a:solidFill>
            </a:endParaRPr>
          </a:p>
          <a:p>
            <a:pPr marL="171450" indent="-171450">
              <a:buFont typeface="Arial" panose="020B0604020202020204" pitchFamily="34" charset="0"/>
              <a:buChar char="•"/>
            </a:pPr>
            <a:endParaRPr lang="en-US" sz="900" dirty="0">
              <a:solidFill>
                <a:srgbClr val="1A1818"/>
              </a:solidFill>
            </a:endParaRPr>
          </a:p>
        </p:txBody>
      </p:sp>
      <p:sp>
        <p:nvSpPr>
          <p:cNvPr id="37" name="TextBox 36"/>
          <p:cNvSpPr txBox="1"/>
          <p:nvPr/>
        </p:nvSpPr>
        <p:spPr>
          <a:xfrm>
            <a:off x="3439197" y="1323168"/>
            <a:ext cx="849848" cy="2316019"/>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ERBB4</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EZH2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FAM175A</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FANCI</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FANCL</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FBXW7</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FOXL2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GEN1</a:t>
            </a: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71450" indent="-171450">
              <a:buFont typeface="Arial" panose="020B0604020202020204" pitchFamily="34" charset="0"/>
              <a:buChar char="•"/>
            </a:pPr>
            <a:endParaRPr lang="en-US" sz="900" dirty="0">
              <a:solidFill>
                <a:srgbClr val="1A1818"/>
              </a:solidFill>
            </a:endParaRPr>
          </a:p>
          <a:p>
            <a:pPr marL="171450" indent="-171450">
              <a:buFont typeface="Arial" panose="020B0604020202020204" pitchFamily="34" charset="0"/>
              <a:buChar char="•"/>
            </a:pPr>
            <a:endParaRPr lang="en-US" sz="900" dirty="0">
              <a:solidFill>
                <a:srgbClr val="1A1818"/>
              </a:solidFill>
            </a:endParaRPr>
          </a:p>
        </p:txBody>
      </p:sp>
      <p:sp>
        <p:nvSpPr>
          <p:cNvPr id="38" name="TextBox 37"/>
          <p:cNvSpPr txBox="1"/>
          <p:nvPr/>
        </p:nvSpPr>
        <p:spPr>
          <a:xfrm>
            <a:off x="4218829" y="1334373"/>
            <a:ext cx="717184" cy="2139047"/>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GNA11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GNAQ</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GNAS</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HNF1A</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HRAS</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IDH1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IDH2</a:t>
            </a: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71450" indent="-171450">
              <a:buFont typeface="Arial" panose="020B0604020202020204" pitchFamily="34" charset="0"/>
              <a:buChar char="•"/>
            </a:pPr>
            <a:endParaRPr lang="en-US" sz="900" dirty="0">
              <a:solidFill>
                <a:srgbClr val="1A1818"/>
              </a:solidFill>
            </a:endParaRPr>
          </a:p>
          <a:p>
            <a:pPr marL="171450" indent="-171450">
              <a:buFont typeface="Arial" panose="020B0604020202020204" pitchFamily="34" charset="0"/>
              <a:buChar char="•"/>
            </a:pPr>
            <a:endParaRPr lang="en-US" sz="900" dirty="0">
              <a:solidFill>
                <a:srgbClr val="1A1818"/>
              </a:solidFill>
            </a:endParaRPr>
          </a:p>
        </p:txBody>
      </p:sp>
      <p:sp>
        <p:nvSpPr>
          <p:cNvPr id="39" name="TextBox 38"/>
          <p:cNvSpPr txBox="1"/>
          <p:nvPr/>
        </p:nvSpPr>
        <p:spPr>
          <a:xfrm>
            <a:off x="5026931" y="1421997"/>
            <a:ext cx="793166" cy="1962076"/>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INPP4B</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JAK3</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MAP2K1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MAP2K2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MCL1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MLH1</a:t>
            </a: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71450" indent="-171450">
              <a:buFont typeface="Arial" panose="020B0604020202020204" pitchFamily="34" charset="0"/>
              <a:buChar char="•"/>
            </a:pPr>
            <a:endParaRPr lang="en-US" sz="900" dirty="0">
              <a:solidFill>
                <a:srgbClr val="1A1818"/>
              </a:solidFill>
            </a:endParaRPr>
          </a:p>
          <a:p>
            <a:pPr marL="171450" indent="-171450">
              <a:buFont typeface="Arial" panose="020B0604020202020204" pitchFamily="34" charset="0"/>
              <a:buChar char="•"/>
            </a:pPr>
            <a:endParaRPr lang="en-US" sz="900" dirty="0">
              <a:solidFill>
                <a:srgbClr val="1A1818"/>
              </a:solidFill>
            </a:endParaRPr>
          </a:p>
        </p:txBody>
      </p:sp>
      <p:sp>
        <p:nvSpPr>
          <p:cNvPr id="40" name="TextBox 39"/>
          <p:cNvSpPr txBox="1"/>
          <p:nvPr/>
        </p:nvSpPr>
        <p:spPr>
          <a:xfrm>
            <a:off x="5983695" y="1483080"/>
            <a:ext cx="793166" cy="2708434"/>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MPL</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MRE11A</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MSH3</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MSH6</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MTOR</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MUTYH</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MYD88</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NBN</a:t>
            </a: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71450" indent="-171450">
              <a:buFont typeface="Arial" panose="020B0604020202020204" pitchFamily="34" charset="0"/>
              <a:buChar char="•"/>
            </a:pPr>
            <a:endParaRPr lang="en-US" sz="900" dirty="0">
              <a:solidFill>
                <a:srgbClr val="1A1818"/>
              </a:solidFill>
            </a:endParaRPr>
          </a:p>
        </p:txBody>
      </p:sp>
      <p:sp>
        <p:nvSpPr>
          <p:cNvPr id="41" name="TextBox 40"/>
          <p:cNvSpPr txBox="1"/>
          <p:nvPr/>
        </p:nvSpPr>
        <p:spPr>
          <a:xfrm>
            <a:off x="6790159" y="1663216"/>
            <a:ext cx="819455" cy="4439677"/>
          </a:xfrm>
          <a:prstGeom prst="rect">
            <a:avLst/>
          </a:prstGeom>
          <a:noFill/>
        </p:spPr>
        <p:txBody>
          <a:bodyPr wrap="none" rtlCol="0">
            <a:spAutoFit/>
          </a:bodyPr>
          <a:lstStyle/>
          <a:p>
            <a:pPr marL="171450" indent="-171450" fontAlgn="b">
              <a:buFont typeface="Arial" panose="020B0604020202020204" pitchFamily="34" charset="0"/>
              <a:buChar char="•"/>
            </a:pPr>
            <a:endParaRPr lang="en-US" sz="900" dirty="0">
              <a:solidFill>
                <a:srgbClr val="1A1818"/>
              </a:solidFill>
            </a:endParaRP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NF1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NPM1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PALB2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PIK3CD</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PIK3CG</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PIK3R1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PMS2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PPP2R2A</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PTCH1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PTPN11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RAD51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RAD51B</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RAD51C</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RAD51D</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RAD54L</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RB1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SLX4</a:t>
            </a: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71450" indent="-171450">
              <a:buFont typeface="Arial" panose="020B0604020202020204" pitchFamily="34" charset="0"/>
              <a:buChar char="•"/>
            </a:pPr>
            <a:endParaRPr lang="en-US" sz="900" dirty="0">
              <a:solidFill>
                <a:srgbClr val="1A1818"/>
              </a:solidFill>
            </a:endParaRPr>
          </a:p>
        </p:txBody>
      </p:sp>
      <p:sp>
        <p:nvSpPr>
          <p:cNvPr id="42" name="TextBox 41"/>
          <p:cNvSpPr txBox="1"/>
          <p:nvPr/>
        </p:nvSpPr>
        <p:spPr>
          <a:xfrm>
            <a:off x="7594221" y="2438788"/>
            <a:ext cx="858505" cy="3416320"/>
          </a:xfrm>
          <a:prstGeom prst="rect">
            <a:avLst/>
          </a:prstGeom>
          <a:noFill/>
        </p:spPr>
        <p:txBody>
          <a:bodyPr wrap="none" rtlCol="0">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SMAD4</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SMARCB1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SMO</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SRC</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STK11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TERT </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TET2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TP53</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TSC1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TSC2</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VHL</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XRCC2</a:t>
            </a: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82880" indent="-182880">
              <a:spcBef>
                <a:spcPts val="0"/>
              </a:spcBef>
              <a:spcAft>
                <a:spcPts val="300"/>
              </a:spcAft>
              <a:buClr>
                <a:srgbClr val="F89D21"/>
              </a:buClr>
              <a:buSzPct val="90000"/>
              <a:buFont typeface="Arial-BoldMT" charset="0"/>
              <a:buChar char="●"/>
            </a:pPr>
            <a:endParaRPr lang="en-US" sz="900" kern="500" spc="30" dirty="0">
              <a:solidFill>
                <a:srgbClr val="7D7C7C">
                  <a:lumMod val="50000"/>
                </a:srgbClr>
              </a:solidFill>
              <a:latin typeface="Arial"/>
              <a:cs typeface="Arial"/>
            </a:endParaRPr>
          </a:p>
          <a:p>
            <a:pPr marL="171450" indent="-171450">
              <a:buFont typeface="Arial" panose="020B0604020202020204" pitchFamily="34" charset="0"/>
              <a:buChar char="•"/>
            </a:pPr>
            <a:endParaRPr lang="en-US" sz="900" dirty="0">
              <a:solidFill>
                <a:srgbClr val="1A1818"/>
              </a:solidFill>
            </a:endParaRPr>
          </a:p>
        </p:txBody>
      </p:sp>
      <p:grpSp>
        <p:nvGrpSpPr>
          <p:cNvPr id="8" name="Group 7"/>
          <p:cNvGrpSpPr/>
          <p:nvPr/>
        </p:nvGrpSpPr>
        <p:grpSpPr>
          <a:xfrm>
            <a:off x="7533165" y="5184675"/>
            <a:ext cx="1477542" cy="851311"/>
            <a:chOff x="7271921" y="5065261"/>
            <a:chExt cx="1718260" cy="990005"/>
          </a:xfrm>
        </p:grpSpPr>
        <p:grpSp>
          <p:nvGrpSpPr>
            <p:cNvPr id="7" name="Group 6"/>
            <p:cNvGrpSpPr/>
            <p:nvPr/>
          </p:nvGrpSpPr>
          <p:grpSpPr>
            <a:xfrm>
              <a:off x="7271921" y="5199040"/>
              <a:ext cx="388527" cy="632432"/>
              <a:chOff x="6999152" y="5057141"/>
              <a:chExt cx="801496" cy="632432"/>
            </a:xfrm>
          </p:grpSpPr>
          <p:cxnSp>
            <p:nvCxnSpPr>
              <p:cNvPr id="44" name="Straight Connector 43"/>
              <p:cNvCxnSpPr/>
              <p:nvPr/>
            </p:nvCxnSpPr>
            <p:spPr>
              <a:xfrm>
                <a:off x="6999152" y="5057141"/>
                <a:ext cx="801496" cy="0"/>
              </a:xfrm>
              <a:prstGeom prst="line">
                <a:avLst/>
              </a:prstGeom>
              <a:ln w="3810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999152" y="5319496"/>
                <a:ext cx="801496" cy="0"/>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999152" y="5689573"/>
                <a:ext cx="801496" cy="0"/>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48" name="TextBox 47"/>
            <p:cNvSpPr txBox="1"/>
            <p:nvPr/>
          </p:nvSpPr>
          <p:spPr>
            <a:xfrm>
              <a:off x="7704362" y="5065261"/>
              <a:ext cx="1240040" cy="286335"/>
            </a:xfrm>
            <a:prstGeom prst="rect">
              <a:avLst/>
            </a:prstGeom>
            <a:noFill/>
          </p:spPr>
          <p:txBody>
            <a:bodyPr wrap="none" rtlCol="0">
              <a:spAutoFit/>
            </a:bodyPr>
            <a:lstStyle/>
            <a:p>
              <a:r>
                <a:rPr lang="en-US" sz="1000" b="1" dirty="0">
                  <a:solidFill>
                    <a:srgbClr val="1A1818"/>
                  </a:solidFill>
                </a:rPr>
                <a:t>Amplifications</a:t>
              </a:r>
            </a:p>
          </p:txBody>
        </p:sp>
        <p:sp>
          <p:nvSpPr>
            <p:cNvPr id="50" name="TextBox 49"/>
            <p:cNvSpPr txBox="1"/>
            <p:nvPr/>
          </p:nvSpPr>
          <p:spPr>
            <a:xfrm>
              <a:off x="7712858" y="5589971"/>
              <a:ext cx="1277323" cy="465295"/>
            </a:xfrm>
            <a:prstGeom prst="rect">
              <a:avLst/>
            </a:prstGeom>
            <a:noFill/>
          </p:spPr>
          <p:txBody>
            <a:bodyPr wrap="none" rtlCol="0">
              <a:spAutoFit/>
            </a:bodyPr>
            <a:lstStyle/>
            <a:p>
              <a:r>
                <a:rPr lang="en-US" sz="1000" b="1" dirty="0">
                  <a:solidFill>
                    <a:srgbClr val="1A1818"/>
                  </a:solidFill>
                </a:rPr>
                <a:t>Fusions &amp;</a:t>
              </a:r>
              <a:br>
                <a:rPr lang="en-US" sz="1000" b="1" dirty="0">
                  <a:solidFill>
                    <a:srgbClr val="1A1818"/>
                  </a:solidFill>
                </a:rPr>
              </a:br>
              <a:r>
                <a:rPr lang="en-US" sz="1000" b="1" dirty="0">
                  <a:solidFill>
                    <a:srgbClr val="1A1818"/>
                  </a:solidFill>
                </a:rPr>
                <a:t>Splice Variants</a:t>
              </a:r>
            </a:p>
          </p:txBody>
        </p:sp>
      </p:grpSp>
      <p:sp>
        <p:nvSpPr>
          <p:cNvPr id="43" name="TextBox 42"/>
          <p:cNvSpPr txBox="1"/>
          <p:nvPr/>
        </p:nvSpPr>
        <p:spPr>
          <a:xfrm>
            <a:off x="7899843" y="5394621"/>
            <a:ext cx="184731" cy="246221"/>
          </a:xfrm>
          <a:prstGeom prst="rect">
            <a:avLst/>
          </a:prstGeom>
          <a:noFill/>
        </p:spPr>
        <p:txBody>
          <a:bodyPr wrap="none" rtlCol="0">
            <a:spAutoFit/>
          </a:bodyPr>
          <a:lstStyle/>
          <a:p>
            <a:endParaRPr lang="en-US" sz="1000" b="1" dirty="0">
              <a:solidFill>
                <a:srgbClr val="1A1818"/>
              </a:solidFill>
            </a:endParaRPr>
          </a:p>
        </p:txBody>
      </p:sp>
      <p:sp>
        <p:nvSpPr>
          <p:cNvPr id="45" name="TextBox 44"/>
          <p:cNvSpPr txBox="1"/>
          <p:nvPr/>
        </p:nvSpPr>
        <p:spPr>
          <a:xfrm>
            <a:off x="7912329" y="5405377"/>
            <a:ext cx="1063112" cy="246221"/>
          </a:xfrm>
          <a:prstGeom prst="rect">
            <a:avLst/>
          </a:prstGeom>
          <a:noFill/>
        </p:spPr>
        <p:txBody>
          <a:bodyPr wrap="none" rtlCol="0">
            <a:spAutoFit/>
          </a:bodyPr>
          <a:lstStyle/>
          <a:p>
            <a:r>
              <a:rPr lang="en-US" sz="1000" b="1" dirty="0">
                <a:solidFill>
                  <a:srgbClr val="1A1818"/>
                </a:solidFill>
              </a:rPr>
              <a:t>Small Variants</a:t>
            </a:r>
          </a:p>
        </p:txBody>
      </p:sp>
      <p:sp>
        <p:nvSpPr>
          <p:cNvPr id="3" name="Rectangle 2"/>
          <p:cNvSpPr/>
          <p:nvPr/>
        </p:nvSpPr>
        <p:spPr>
          <a:xfrm>
            <a:off x="2548927" y="2954940"/>
            <a:ext cx="720373" cy="407804"/>
          </a:xfrm>
          <a:prstGeom prst="rect">
            <a:avLst/>
          </a:prstGeom>
        </p:spPr>
        <p:txBody>
          <a:bodyPr wrap="square">
            <a:spAutoFit/>
          </a:bodyPr>
          <a:lstStyle/>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NRG1</a:t>
            </a:r>
          </a:p>
          <a:p>
            <a:pPr marL="182880" indent="-182880">
              <a:spcBef>
                <a:spcPts val="0"/>
              </a:spcBef>
              <a:spcAft>
                <a:spcPts val="300"/>
              </a:spcAft>
              <a:buClr>
                <a:srgbClr val="F89D21"/>
              </a:buClr>
              <a:buSzPct val="90000"/>
              <a:buFont typeface="Arial-BoldMT" charset="0"/>
              <a:buChar char="●"/>
            </a:pPr>
            <a:r>
              <a:rPr lang="en-US" sz="900" kern="500" spc="30" dirty="0">
                <a:solidFill>
                  <a:srgbClr val="7D7C7C">
                    <a:lumMod val="50000"/>
                  </a:srgbClr>
                </a:solidFill>
                <a:latin typeface="Arial"/>
                <a:cs typeface="Arial"/>
              </a:rPr>
              <a:t>ROS1</a:t>
            </a:r>
          </a:p>
        </p:txBody>
      </p:sp>
      <p:sp>
        <p:nvSpPr>
          <p:cNvPr id="49" name="Footer Placeholder 3"/>
          <p:cNvSpPr>
            <a:spLocks noGrp="1"/>
          </p:cNvSpPr>
          <p:nvPr>
            <p:ph type="ftr" sz="quarter" idx="4294967295"/>
          </p:nvPr>
        </p:nvSpPr>
        <p:spPr>
          <a:xfrm>
            <a:off x="2718521" y="6587872"/>
            <a:ext cx="3785615" cy="228600"/>
          </a:xfrm>
          <a:prstGeom prst="rect">
            <a:avLst/>
          </a:prstGeom>
        </p:spPr>
        <p:txBody>
          <a:bodyPr/>
          <a:lstStyle/>
          <a:p>
            <a:r>
              <a:rPr lang="en-US" sz="1200" dirty="0">
                <a:solidFill>
                  <a:srgbClr val="1A1818"/>
                </a:solidFill>
              </a:rPr>
              <a:t>For Research Use Only.  Not for use in diagnostic procedures.</a:t>
            </a:r>
          </a:p>
        </p:txBody>
      </p:sp>
    </p:spTree>
    <p:extLst>
      <p:ext uri="{BB962C8B-B14F-4D97-AF65-F5344CB8AC3E}">
        <p14:creationId xmlns:p14="http://schemas.microsoft.com/office/powerpoint/2010/main" val="816111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725848" y="6572445"/>
            <a:ext cx="3785615" cy="228600"/>
          </a:xfrm>
        </p:spPr>
        <p:txBody>
          <a:bodyPr/>
          <a:lstStyle/>
          <a:p>
            <a:r>
              <a:rPr lang="en-US" sz="1200" dirty="0">
                <a:solidFill>
                  <a:srgbClr val="1A1818"/>
                </a:solidFill>
              </a:rPr>
              <a:t>For Research Use Only.  Not for use in diagnostic procedures</a:t>
            </a:r>
            <a:r>
              <a:rPr lang="en-US" dirty="0">
                <a:solidFill>
                  <a:srgbClr val="7D7C7C">
                    <a:lumMod val="75000"/>
                  </a:srgbClr>
                </a:solidFill>
              </a:rPr>
              <a:t>.</a:t>
            </a:r>
          </a:p>
        </p:txBody>
      </p:sp>
      <p:pic>
        <p:nvPicPr>
          <p:cNvPr id="5" name="Picture 4"/>
          <p:cNvPicPr>
            <a:picLocks noChangeAspect="1"/>
          </p:cNvPicPr>
          <p:nvPr/>
        </p:nvPicPr>
        <p:blipFill rotWithShape="1">
          <a:blip r:embed="rId3"/>
          <a:srcRect b="32704"/>
          <a:stretch/>
        </p:blipFill>
        <p:spPr>
          <a:xfrm>
            <a:off x="1597545" y="1129231"/>
            <a:ext cx="5548666" cy="2107455"/>
          </a:xfrm>
          <a:prstGeom prst="rect">
            <a:avLst/>
          </a:prstGeom>
        </p:spPr>
      </p:pic>
      <p:sp>
        <p:nvSpPr>
          <p:cNvPr id="14" name="Title 1"/>
          <p:cNvSpPr>
            <a:spLocks noGrp="1"/>
          </p:cNvSpPr>
          <p:nvPr>
            <p:ph type="title"/>
          </p:nvPr>
        </p:nvSpPr>
        <p:spPr>
          <a:xfrm>
            <a:off x="191071" y="183240"/>
            <a:ext cx="9034818" cy="961274"/>
          </a:xfrm>
        </p:spPr>
        <p:txBody>
          <a:bodyPr/>
          <a:lstStyle/>
          <a:p>
            <a:r>
              <a:rPr lang="en-US" sz="2600" dirty="0" err="1"/>
              <a:t>TruSight</a:t>
            </a:r>
            <a:r>
              <a:rPr lang="en-US" sz="2600" dirty="0"/>
              <a:t> Tumor 170 Library Preparation Method Overview</a:t>
            </a:r>
            <a:br>
              <a:rPr lang="en-US" sz="2600" dirty="0"/>
            </a:br>
            <a:r>
              <a:rPr lang="en-US" sz="2000" b="0" i="1" dirty="0"/>
              <a:t>DNA and RNA workflows processed in parallel and sequenced together </a:t>
            </a:r>
          </a:p>
        </p:txBody>
      </p:sp>
      <p:pic>
        <p:nvPicPr>
          <p:cNvPr id="16" name="Picture 15"/>
          <p:cNvPicPr>
            <a:picLocks noChangeAspect="1"/>
          </p:cNvPicPr>
          <p:nvPr/>
        </p:nvPicPr>
        <p:blipFill>
          <a:blip r:embed="rId4"/>
          <a:stretch>
            <a:fillRect/>
          </a:stretch>
        </p:blipFill>
        <p:spPr>
          <a:xfrm>
            <a:off x="3947042" y="5082267"/>
            <a:ext cx="1093738" cy="1131828"/>
          </a:xfrm>
          <a:prstGeom prst="rect">
            <a:avLst/>
          </a:prstGeom>
        </p:spPr>
      </p:pic>
      <p:sp>
        <p:nvSpPr>
          <p:cNvPr id="17" name="TextBox 16"/>
          <p:cNvSpPr txBox="1"/>
          <p:nvPr/>
        </p:nvSpPr>
        <p:spPr>
          <a:xfrm>
            <a:off x="2460469" y="6186799"/>
            <a:ext cx="4316374" cy="338554"/>
          </a:xfrm>
          <a:prstGeom prst="rect">
            <a:avLst/>
          </a:prstGeom>
          <a:noFill/>
        </p:spPr>
        <p:txBody>
          <a:bodyPr wrap="none" rtlCol="0">
            <a:spAutoFit/>
          </a:bodyPr>
          <a:lstStyle/>
          <a:p>
            <a:r>
              <a:rPr lang="en-US" b="1" dirty="0">
                <a:solidFill>
                  <a:srgbClr val="1A1818"/>
                </a:solidFill>
              </a:rPr>
              <a:t>Pool DNA and RNA libraries and sequence</a:t>
            </a:r>
          </a:p>
        </p:txBody>
      </p:sp>
      <p:sp>
        <p:nvSpPr>
          <p:cNvPr id="19" name="TextBox 18"/>
          <p:cNvSpPr txBox="1"/>
          <p:nvPr/>
        </p:nvSpPr>
        <p:spPr>
          <a:xfrm>
            <a:off x="435611" y="4710778"/>
            <a:ext cx="2470244" cy="1200329"/>
          </a:xfrm>
          <a:prstGeom prst="rect">
            <a:avLst/>
          </a:prstGeom>
          <a:noFill/>
        </p:spPr>
        <p:txBody>
          <a:bodyPr wrap="square" rtlCol="0">
            <a:spAutoFit/>
          </a:bodyPr>
          <a:lstStyle/>
          <a:p>
            <a:pPr algn="ctr"/>
            <a:r>
              <a:rPr lang="en-US" b="1" dirty="0">
                <a:solidFill>
                  <a:srgbClr val="1A1818"/>
                </a:solidFill>
              </a:rPr>
              <a:t>Streamlined workflow:</a:t>
            </a:r>
          </a:p>
          <a:p>
            <a:pPr algn="ctr"/>
            <a:r>
              <a:rPr lang="en-US" sz="1400" dirty="0">
                <a:solidFill>
                  <a:srgbClr val="1A1818"/>
                </a:solidFill>
              </a:rPr>
              <a:t>Post-cDNA synthesis, DNA and RNA workflows are combined into a single plate, enabling automation</a:t>
            </a:r>
          </a:p>
        </p:txBody>
      </p:sp>
      <p:sp>
        <p:nvSpPr>
          <p:cNvPr id="10" name="TextBox 9"/>
          <p:cNvSpPr txBox="1"/>
          <p:nvPr/>
        </p:nvSpPr>
        <p:spPr>
          <a:xfrm>
            <a:off x="6316545" y="4749861"/>
            <a:ext cx="2470244" cy="769441"/>
          </a:xfrm>
          <a:prstGeom prst="rect">
            <a:avLst/>
          </a:prstGeom>
          <a:noFill/>
        </p:spPr>
        <p:txBody>
          <a:bodyPr wrap="square" rtlCol="0">
            <a:spAutoFit/>
          </a:bodyPr>
          <a:lstStyle/>
          <a:p>
            <a:pPr algn="ctr"/>
            <a:r>
              <a:rPr lang="en-US" b="1" dirty="0">
                <a:solidFill>
                  <a:srgbClr val="1A1818"/>
                </a:solidFill>
              </a:rPr>
              <a:t>Modular Design:</a:t>
            </a:r>
          </a:p>
          <a:p>
            <a:pPr algn="ctr"/>
            <a:r>
              <a:rPr lang="en-US" sz="1400" dirty="0">
                <a:solidFill>
                  <a:srgbClr val="1A1818"/>
                </a:solidFill>
              </a:rPr>
              <a:t> DNA and RNA pools can be purchased separately</a:t>
            </a:r>
          </a:p>
        </p:txBody>
      </p:sp>
      <p:pic>
        <p:nvPicPr>
          <p:cNvPr id="11" name="Picture 10"/>
          <p:cNvPicPr>
            <a:picLocks noChangeAspect="1"/>
          </p:cNvPicPr>
          <p:nvPr/>
        </p:nvPicPr>
        <p:blipFill rotWithShape="1">
          <a:blip r:embed="rId3"/>
          <a:srcRect l="2462" t="66109" r="51408" b="3344"/>
          <a:stretch/>
        </p:blipFill>
        <p:spPr>
          <a:xfrm>
            <a:off x="3268914" y="3508060"/>
            <a:ext cx="2873829" cy="1074058"/>
          </a:xfrm>
          <a:prstGeom prst="rect">
            <a:avLst/>
          </a:prstGeom>
        </p:spPr>
      </p:pic>
      <p:cxnSp>
        <p:nvCxnSpPr>
          <p:cNvPr id="3" name="Straight Connector 2"/>
          <p:cNvCxnSpPr/>
          <p:nvPr/>
        </p:nvCxnSpPr>
        <p:spPr bwMode="auto">
          <a:xfrm>
            <a:off x="1641087" y="3236686"/>
            <a:ext cx="2672735" cy="0"/>
          </a:xfrm>
          <a:prstGeom prst="line">
            <a:avLst/>
          </a:prstGeom>
          <a:noFill/>
          <a:ln w="1270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4420575" y="3214915"/>
            <a:ext cx="2682094" cy="21771"/>
          </a:xfrm>
          <a:prstGeom prst="line">
            <a:avLst/>
          </a:prstGeom>
          <a:noFill/>
          <a:ln w="12700" cap="flat" cmpd="sng" algn="ctr">
            <a:solidFill>
              <a:schemeClr val="tx1"/>
            </a:solidFill>
            <a:prstDash val="solid"/>
            <a:round/>
            <a:headEnd type="none" w="med" len="med"/>
            <a:tailEnd type="none" w="med" len="med"/>
          </a:ln>
          <a:effectLst/>
        </p:spPr>
      </p:cxnSp>
      <p:cxnSp>
        <p:nvCxnSpPr>
          <p:cNvPr id="28" name="Straight Arrow Connector 27"/>
          <p:cNvCxnSpPr/>
          <p:nvPr/>
        </p:nvCxnSpPr>
        <p:spPr bwMode="auto">
          <a:xfrm>
            <a:off x="4420575" y="4755128"/>
            <a:ext cx="0" cy="394334"/>
          </a:xfrm>
          <a:prstGeom prst="straightConnector1">
            <a:avLst/>
          </a:prstGeom>
          <a:noFill/>
          <a:ln w="28575" cap="flat" cmpd="sng" algn="ctr">
            <a:solidFill>
              <a:schemeClr val="tx1"/>
            </a:solidFill>
            <a:prstDash val="solid"/>
            <a:round/>
            <a:headEnd type="none" w="med" len="med"/>
            <a:tailEnd type="triangle"/>
          </a:ln>
          <a:effectLst/>
        </p:spPr>
      </p:cxnSp>
      <p:sp>
        <p:nvSpPr>
          <p:cNvPr id="2" name="TextBox 1"/>
          <p:cNvSpPr txBox="1"/>
          <p:nvPr/>
        </p:nvSpPr>
        <p:spPr>
          <a:xfrm>
            <a:off x="3818971" y="4459933"/>
            <a:ext cx="1221809" cy="338554"/>
          </a:xfrm>
          <a:prstGeom prst="rect">
            <a:avLst/>
          </a:prstGeom>
          <a:noFill/>
        </p:spPr>
        <p:txBody>
          <a:bodyPr wrap="none" rtlCol="0">
            <a:spAutoFit/>
          </a:bodyPr>
          <a:lstStyle/>
          <a:p>
            <a:r>
              <a:rPr lang="en-US" dirty="0">
                <a:solidFill>
                  <a:srgbClr val="1A1818"/>
                </a:solidFill>
              </a:rPr>
              <a:t>Enrichment</a:t>
            </a:r>
          </a:p>
        </p:txBody>
      </p:sp>
    </p:spTree>
    <p:extLst>
      <p:ext uri="{BB962C8B-B14F-4D97-AF65-F5344CB8AC3E}">
        <p14:creationId xmlns:p14="http://schemas.microsoft.com/office/powerpoint/2010/main" val="1079561357"/>
      </p:ext>
    </p:extLst>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Multi-Omics Approaches</a:t>
            </a:r>
            <a:br>
              <a:rPr lang="en-US" dirty="0" smtClean="0"/>
            </a:br>
            <a:r>
              <a:rPr lang="en-US" sz="2400" b="0" i="1" dirty="0" smtClean="0"/>
              <a:t>Answering more complex questions</a:t>
            </a:r>
            <a:endParaRPr lang="en-US" b="0" i="1" dirty="0"/>
          </a:p>
        </p:txBody>
      </p:sp>
      <p:grpSp>
        <p:nvGrpSpPr>
          <p:cNvPr id="5" name="Group 4"/>
          <p:cNvGrpSpPr/>
          <p:nvPr/>
        </p:nvGrpSpPr>
        <p:grpSpPr>
          <a:xfrm>
            <a:off x="5276948" y="2740068"/>
            <a:ext cx="297281" cy="155629"/>
            <a:chOff x="6342058" y="3250306"/>
            <a:chExt cx="297281" cy="155629"/>
          </a:xfrm>
        </p:grpSpPr>
        <p:cxnSp>
          <p:nvCxnSpPr>
            <p:cNvPr id="55" name="Straight Arrow Connector 54"/>
            <p:cNvCxnSpPr/>
            <p:nvPr/>
          </p:nvCxnSpPr>
          <p:spPr bwMode="auto">
            <a:xfrm>
              <a:off x="6388438" y="3250306"/>
              <a:ext cx="250901" cy="3229"/>
            </a:xfrm>
            <a:prstGeom prst="straightConnector1">
              <a:avLst/>
            </a:prstGeom>
            <a:noFill/>
            <a:ln w="34925" cap="flat" cmpd="sng" algn="ctr">
              <a:solidFill>
                <a:schemeClr val="tx1"/>
              </a:solidFill>
              <a:prstDash val="solid"/>
              <a:round/>
              <a:headEnd type="none" w="med" len="med"/>
              <a:tailEnd type="triangle"/>
            </a:ln>
            <a:effectLst/>
          </p:spPr>
        </p:cxnSp>
        <p:cxnSp>
          <p:nvCxnSpPr>
            <p:cNvPr id="58" name="Straight Arrow Connector 57"/>
            <p:cNvCxnSpPr/>
            <p:nvPr/>
          </p:nvCxnSpPr>
          <p:spPr bwMode="auto">
            <a:xfrm rot="10800000">
              <a:off x="6342058" y="3402706"/>
              <a:ext cx="250901" cy="3229"/>
            </a:xfrm>
            <a:prstGeom prst="straightConnector1">
              <a:avLst/>
            </a:prstGeom>
            <a:noFill/>
            <a:ln w="34925" cap="flat" cmpd="sng" algn="ctr">
              <a:solidFill>
                <a:schemeClr val="tx1"/>
              </a:solidFill>
              <a:prstDash val="solid"/>
              <a:round/>
              <a:headEnd type="none" w="med" len="med"/>
              <a:tailEnd type="triangle"/>
            </a:ln>
            <a:effectLst/>
          </p:spPr>
        </p:cxnSp>
      </p:grpSp>
      <p:grpSp>
        <p:nvGrpSpPr>
          <p:cNvPr id="65" name="Group 64"/>
          <p:cNvGrpSpPr/>
          <p:nvPr/>
        </p:nvGrpSpPr>
        <p:grpSpPr>
          <a:xfrm>
            <a:off x="3382655" y="2308959"/>
            <a:ext cx="1789734" cy="2271078"/>
            <a:chOff x="4464108" y="2880463"/>
            <a:chExt cx="1789734" cy="2271078"/>
          </a:xfrm>
        </p:grpSpPr>
        <p:grpSp>
          <p:nvGrpSpPr>
            <p:cNvPr id="19" name="Group 18"/>
            <p:cNvGrpSpPr/>
            <p:nvPr/>
          </p:nvGrpSpPr>
          <p:grpSpPr>
            <a:xfrm>
              <a:off x="4464108" y="3170277"/>
              <a:ext cx="1789734" cy="1272801"/>
              <a:chOff x="4659066" y="1341476"/>
              <a:chExt cx="1871657" cy="1136441"/>
            </a:xfrm>
          </p:grpSpPr>
          <p:grpSp>
            <p:nvGrpSpPr>
              <p:cNvPr id="20" name="Group 19"/>
              <p:cNvGrpSpPr/>
              <p:nvPr/>
            </p:nvGrpSpPr>
            <p:grpSpPr>
              <a:xfrm>
                <a:off x="4659066" y="1341476"/>
                <a:ext cx="1871657" cy="1136441"/>
                <a:chOff x="1748750" y="2351199"/>
                <a:chExt cx="5260387" cy="3365214"/>
              </a:xfrm>
            </p:grpSpPr>
            <p:sp>
              <p:nvSpPr>
                <p:cNvPr id="24" name="Rounded Rectangle 23"/>
                <p:cNvSpPr/>
                <p:nvPr/>
              </p:nvSpPr>
              <p:spPr bwMode="auto">
                <a:xfrm>
                  <a:off x="1748750" y="2351199"/>
                  <a:ext cx="5260387" cy="3365214"/>
                </a:xfrm>
                <a:prstGeom prst="roundRect">
                  <a:avLst>
                    <a:gd name="adj" fmla="val 4350"/>
                  </a:avLst>
                </a:prstGeom>
                <a:gradFill>
                  <a:gsLst>
                    <a:gs pos="0">
                      <a:schemeClr val="dk1">
                        <a:tint val="50000"/>
                        <a:satMod val="300000"/>
                        <a:alpha val="40000"/>
                      </a:schemeClr>
                    </a:gs>
                    <a:gs pos="35000">
                      <a:schemeClr val="dk1">
                        <a:tint val="37000"/>
                        <a:satMod val="300000"/>
                      </a:schemeClr>
                    </a:gs>
                    <a:gs pos="100000">
                      <a:schemeClr val="dk1">
                        <a:tint val="15000"/>
                        <a:satMod val="350000"/>
                      </a:schemeClr>
                    </a:gs>
                  </a:gsLst>
                </a:gra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endParaRPr lang="en-US">
                    <a:solidFill>
                      <a:srgbClr val="FF0000"/>
                    </a:solidFill>
                  </a:endParaRPr>
                </a:p>
              </p:txBody>
            </p:sp>
            <p:sp>
              <p:nvSpPr>
                <p:cNvPr id="25" name="Rounded Rectangle 24"/>
                <p:cNvSpPr/>
                <p:nvPr/>
              </p:nvSpPr>
              <p:spPr bwMode="auto">
                <a:xfrm>
                  <a:off x="1983349" y="2562896"/>
                  <a:ext cx="4752304" cy="2962141"/>
                </a:xfrm>
                <a:prstGeom prst="round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a:solidFill>
                      <a:srgbClr val="FF0000"/>
                    </a:solidFill>
                  </a:endParaRPr>
                </a:p>
              </p:txBody>
            </p:sp>
          </p:grpSp>
          <p:grpSp>
            <p:nvGrpSpPr>
              <p:cNvPr id="21" name="Group 20"/>
              <p:cNvGrpSpPr/>
              <p:nvPr/>
            </p:nvGrpSpPr>
            <p:grpSpPr>
              <a:xfrm>
                <a:off x="4863374" y="1441710"/>
                <a:ext cx="1408971" cy="958791"/>
                <a:chOff x="7297331" y="1101256"/>
                <a:chExt cx="2512679" cy="2271847"/>
              </a:xfrm>
            </p:grpSpPr>
            <p:pic>
              <p:nvPicPr>
                <p:cNvPr id="22" name="Picture 21"/>
                <p:cNvPicPr>
                  <a:picLocks noChangeAspect="1"/>
                </p:cNvPicPr>
                <p:nvPr/>
              </p:nvPicPr>
              <p:blipFill>
                <a:blip r:embed="rId3"/>
                <a:stretch>
                  <a:fillRect/>
                </a:stretch>
              </p:blipFill>
              <p:spPr>
                <a:xfrm>
                  <a:off x="7297331" y="1101256"/>
                  <a:ext cx="2512679" cy="2271847"/>
                </a:xfrm>
                <a:prstGeom prst="rect">
                  <a:avLst/>
                </a:prstGeom>
              </p:spPr>
            </p:pic>
            <p:sp>
              <p:nvSpPr>
                <p:cNvPr id="23" name="Rectangle 22"/>
                <p:cNvSpPr/>
                <p:nvPr/>
              </p:nvSpPr>
              <p:spPr bwMode="auto">
                <a:xfrm>
                  <a:off x="7455746" y="1181377"/>
                  <a:ext cx="364543" cy="295785"/>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prstClr val="black"/>
                    </a:solidFill>
                  </a:endParaRPr>
                </a:p>
              </p:txBody>
            </p:sp>
          </p:grpSp>
        </p:grpSp>
        <p:sp>
          <p:nvSpPr>
            <p:cNvPr id="59" name="TextBox 58"/>
            <p:cNvSpPr txBox="1"/>
            <p:nvPr/>
          </p:nvSpPr>
          <p:spPr>
            <a:xfrm>
              <a:off x="4952280" y="2880463"/>
              <a:ext cx="849913" cy="276999"/>
            </a:xfrm>
            <a:prstGeom prst="rect">
              <a:avLst/>
            </a:prstGeom>
            <a:noFill/>
          </p:spPr>
          <p:txBody>
            <a:bodyPr wrap="none" rtlCol="0">
              <a:spAutoFit/>
            </a:bodyPr>
            <a:lstStyle/>
            <a:p>
              <a:r>
                <a:rPr lang="en-US" sz="1200" b="1" dirty="0" smtClean="0">
                  <a:solidFill>
                    <a:prstClr val="black"/>
                  </a:solidFill>
                </a:rPr>
                <a:t>RNA-</a:t>
              </a:r>
              <a:r>
                <a:rPr lang="en-US" sz="1200" b="1" dirty="0" err="1" smtClean="0">
                  <a:solidFill>
                    <a:prstClr val="black"/>
                  </a:solidFill>
                </a:rPr>
                <a:t>Seq</a:t>
              </a:r>
              <a:endParaRPr lang="en-US" sz="1200" b="1" dirty="0">
                <a:solidFill>
                  <a:prstClr val="black"/>
                </a:solidFill>
              </a:endParaRPr>
            </a:p>
          </p:txBody>
        </p:sp>
        <p:sp>
          <p:nvSpPr>
            <p:cNvPr id="60" name="TextBox 59"/>
            <p:cNvSpPr txBox="1"/>
            <p:nvPr/>
          </p:nvSpPr>
          <p:spPr>
            <a:xfrm>
              <a:off x="4936513" y="4505210"/>
              <a:ext cx="934871" cy="646331"/>
            </a:xfrm>
            <a:prstGeom prst="rect">
              <a:avLst/>
            </a:prstGeom>
            <a:noFill/>
          </p:spPr>
          <p:txBody>
            <a:bodyPr wrap="none" rtlCol="0">
              <a:spAutoFit/>
            </a:bodyPr>
            <a:lstStyle/>
            <a:p>
              <a:pPr algn="ctr"/>
              <a:r>
                <a:rPr lang="en-US" sz="1200" dirty="0" smtClean="0">
                  <a:solidFill>
                    <a:prstClr val="black"/>
                  </a:solidFill>
                </a:rPr>
                <a:t>Total RNA</a:t>
              </a:r>
            </a:p>
            <a:p>
              <a:pPr algn="ctr"/>
              <a:r>
                <a:rPr lang="en-US" sz="1200" dirty="0" smtClean="0">
                  <a:solidFill>
                    <a:prstClr val="black"/>
                  </a:solidFill>
                </a:rPr>
                <a:t>mRNA</a:t>
              </a:r>
            </a:p>
            <a:p>
              <a:pPr algn="ctr"/>
              <a:r>
                <a:rPr lang="en-US" sz="1200" dirty="0" smtClean="0">
                  <a:solidFill>
                    <a:prstClr val="black"/>
                  </a:solidFill>
                </a:rPr>
                <a:t>Small RNA</a:t>
              </a:r>
              <a:endParaRPr lang="en-US" sz="1200" dirty="0">
                <a:solidFill>
                  <a:prstClr val="black"/>
                </a:solidFill>
              </a:endParaRPr>
            </a:p>
          </p:txBody>
        </p:sp>
      </p:grpSp>
      <p:grpSp>
        <p:nvGrpSpPr>
          <p:cNvPr id="66" name="Group 65"/>
          <p:cNvGrpSpPr/>
          <p:nvPr/>
        </p:nvGrpSpPr>
        <p:grpSpPr>
          <a:xfrm>
            <a:off x="1194285" y="2281148"/>
            <a:ext cx="1690797" cy="1588787"/>
            <a:chOff x="2293374" y="3961027"/>
            <a:chExt cx="1690797" cy="1588787"/>
          </a:xfrm>
        </p:grpSpPr>
        <p:grpSp>
          <p:nvGrpSpPr>
            <p:cNvPr id="14" name="Group 13"/>
            <p:cNvGrpSpPr/>
            <p:nvPr/>
          </p:nvGrpSpPr>
          <p:grpSpPr>
            <a:xfrm>
              <a:off x="2293374" y="4278652"/>
              <a:ext cx="1690797" cy="1271162"/>
              <a:chOff x="383620" y="1333055"/>
              <a:chExt cx="1871657" cy="1136441"/>
            </a:xfrm>
          </p:grpSpPr>
          <p:grpSp>
            <p:nvGrpSpPr>
              <p:cNvPr id="15" name="Group 14"/>
              <p:cNvGrpSpPr/>
              <p:nvPr/>
            </p:nvGrpSpPr>
            <p:grpSpPr>
              <a:xfrm>
                <a:off x="383620" y="1333055"/>
                <a:ext cx="1871657" cy="1136441"/>
                <a:chOff x="1748750" y="2351199"/>
                <a:chExt cx="5260387" cy="3365214"/>
              </a:xfrm>
            </p:grpSpPr>
            <p:sp>
              <p:nvSpPr>
                <p:cNvPr id="17" name="Rounded Rectangle 16"/>
                <p:cNvSpPr/>
                <p:nvPr/>
              </p:nvSpPr>
              <p:spPr bwMode="auto">
                <a:xfrm>
                  <a:off x="1748750" y="2351199"/>
                  <a:ext cx="5260387" cy="3365214"/>
                </a:xfrm>
                <a:prstGeom prst="roundRect">
                  <a:avLst>
                    <a:gd name="adj" fmla="val 4350"/>
                  </a:avLst>
                </a:prstGeom>
                <a:gradFill>
                  <a:gsLst>
                    <a:gs pos="0">
                      <a:schemeClr val="dk1">
                        <a:tint val="50000"/>
                        <a:satMod val="300000"/>
                        <a:alpha val="40000"/>
                      </a:schemeClr>
                    </a:gs>
                    <a:gs pos="35000">
                      <a:schemeClr val="dk1">
                        <a:tint val="37000"/>
                        <a:satMod val="300000"/>
                      </a:schemeClr>
                    </a:gs>
                    <a:gs pos="100000">
                      <a:schemeClr val="dk1">
                        <a:tint val="15000"/>
                        <a:satMod val="350000"/>
                      </a:schemeClr>
                    </a:gs>
                  </a:gsLst>
                </a:gra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endParaRPr lang="en-US">
                    <a:solidFill>
                      <a:srgbClr val="FF0000"/>
                    </a:solidFill>
                  </a:endParaRPr>
                </a:p>
              </p:txBody>
            </p:sp>
            <p:sp>
              <p:nvSpPr>
                <p:cNvPr id="18" name="Rounded Rectangle 17"/>
                <p:cNvSpPr/>
                <p:nvPr/>
              </p:nvSpPr>
              <p:spPr bwMode="auto">
                <a:xfrm>
                  <a:off x="1983349" y="2562896"/>
                  <a:ext cx="4752304" cy="2962141"/>
                </a:xfrm>
                <a:prstGeom prst="round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a:solidFill>
                      <a:srgbClr val="FF0000"/>
                    </a:solidFill>
                  </a:endParaRPr>
                </a:p>
              </p:txBody>
            </p:sp>
          </p:grpSp>
          <p:pic>
            <p:nvPicPr>
              <p:cNvPr id="16" name="Picture 15"/>
              <p:cNvPicPr>
                <a:picLocks noChangeAspect="1"/>
              </p:cNvPicPr>
              <p:nvPr/>
            </p:nvPicPr>
            <p:blipFill>
              <a:blip r:embed="rId4"/>
              <a:stretch>
                <a:fillRect/>
              </a:stretch>
            </p:blipFill>
            <p:spPr>
              <a:xfrm>
                <a:off x="701917" y="1508198"/>
                <a:ext cx="1221228" cy="814843"/>
              </a:xfrm>
              <a:prstGeom prst="rect">
                <a:avLst/>
              </a:prstGeom>
            </p:spPr>
          </p:pic>
        </p:grpSp>
        <p:sp>
          <p:nvSpPr>
            <p:cNvPr id="62" name="TextBox 61"/>
            <p:cNvSpPr txBox="1"/>
            <p:nvPr/>
          </p:nvSpPr>
          <p:spPr>
            <a:xfrm>
              <a:off x="2346891" y="3961027"/>
              <a:ext cx="1571264" cy="276999"/>
            </a:xfrm>
            <a:prstGeom prst="rect">
              <a:avLst/>
            </a:prstGeom>
            <a:noFill/>
          </p:spPr>
          <p:txBody>
            <a:bodyPr wrap="none" rtlCol="0">
              <a:spAutoFit/>
            </a:bodyPr>
            <a:lstStyle/>
            <a:p>
              <a:r>
                <a:rPr lang="en-US" sz="1200" b="1" dirty="0" smtClean="0">
                  <a:solidFill>
                    <a:prstClr val="black"/>
                  </a:solidFill>
                </a:rPr>
                <a:t>Mutation Detection</a:t>
              </a:r>
              <a:endParaRPr lang="en-US" sz="1200" b="1" dirty="0">
                <a:solidFill>
                  <a:prstClr val="black"/>
                </a:solidFill>
              </a:endParaRPr>
            </a:p>
          </p:txBody>
        </p:sp>
      </p:grpSp>
      <p:grpSp>
        <p:nvGrpSpPr>
          <p:cNvPr id="8" name="Group 7"/>
          <p:cNvGrpSpPr/>
          <p:nvPr/>
        </p:nvGrpSpPr>
        <p:grpSpPr>
          <a:xfrm>
            <a:off x="5652327" y="2264366"/>
            <a:ext cx="1873889" cy="2307178"/>
            <a:chOff x="6733780" y="2835870"/>
            <a:chExt cx="1873889" cy="2307178"/>
          </a:xfrm>
        </p:grpSpPr>
        <p:grpSp>
          <p:nvGrpSpPr>
            <p:cNvPr id="7" name="Group 6"/>
            <p:cNvGrpSpPr/>
            <p:nvPr/>
          </p:nvGrpSpPr>
          <p:grpSpPr>
            <a:xfrm>
              <a:off x="6733780" y="3157398"/>
              <a:ext cx="1873889" cy="1985650"/>
              <a:chOff x="6733780" y="3157398"/>
              <a:chExt cx="1873889" cy="1985650"/>
            </a:xfrm>
          </p:grpSpPr>
          <p:grpSp>
            <p:nvGrpSpPr>
              <p:cNvPr id="33" name="Group 32"/>
              <p:cNvGrpSpPr/>
              <p:nvPr/>
            </p:nvGrpSpPr>
            <p:grpSpPr>
              <a:xfrm>
                <a:off x="6733780" y="3157398"/>
                <a:ext cx="1873889" cy="1311573"/>
                <a:chOff x="6796788" y="1339671"/>
                <a:chExt cx="1633347" cy="1136441"/>
              </a:xfrm>
            </p:grpSpPr>
            <p:grpSp>
              <p:nvGrpSpPr>
                <p:cNvPr id="34" name="Group 33"/>
                <p:cNvGrpSpPr/>
                <p:nvPr/>
              </p:nvGrpSpPr>
              <p:grpSpPr>
                <a:xfrm>
                  <a:off x="6796788" y="1339671"/>
                  <a:ext cx="1633347" cy="1136441"/>
                  <a:chOff x="1748748" y="2318154"/>
                  <a:chExt cx="4590606" cy="3365214"/>
                </a:xfrm>
              </p:grpSpPr>
              <p:sp>
                <p:nvSpPr>
                  <p:cNvPr id="36" name="Rounded Rectangle 35"/>
                  <p:cNvSpPr/>
                  <p:nvPr/>
                </p:nvSpPr>
                <p:spPr bwMode="auto">
                  <a:xfrm>
                    <a:off x="1748748" y="2318154"/>
                    <a:ext cx="4590606" cy="3365214"/>
                  </a:xfrm>
                  <a:prstGeom prst="roundRect">
                    <a:avLst>
                      <a:gd name="adj" fmla="val 4350"/>
                    </a:avLst>
                  </a:prstGeom>
                  <a:gradFill>
                    <a:gsLst>
                      <a:gs pos="0">
                        <a:schemeClr val="dk1">
                          <a:tint val="50000"/>
                          <a:satMod val="300000"/>
                          <a:alpha val="40000"/>
                        </a:schemeClr>
                      </a:gs>
                      <a:gs pos="35000">
                        <a:schemeClr val="dk1">
                          <a:tint val="37000"/>
                          <a:satMod val="300000"/>
                        </a:schemeClr>
                      </a:gs>
                      <a:gs pos="100000">
                        <a:schemeClr val="dk1">
                          <a:tint val="15000"/>
                          <a:satMod val="350000"/>
                        </a:schemeClr>
                      </a:gs>
                    </a:gsLst>
                  </a:gra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endParaRPr lang="en-US">
                      <a:solidFill>
                        <a:srgbClr val="FF0000"/>
                      </a:solidFill>
                    </a:endParaRPr>
                  </a:p>
                </p:txBody>
              </p:sp>
              <p:sp>
                <p:nvSpPr>
                  <p:cNvPr id="37" name="Rounded Rectangle 36"/>
                  <p:cNvSpPr/>
                  <p:nvPr/>
                </p:nvSpPr>
                <p:spPr bwMode="auto">
                  <a:xfrm>
                    <a:off x="1983353" y="2529852"/>
                    <a:ext cx="4032911" cy="2962142"/>
                  </a:xfrm>
                  <a:prstGeom prst="round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a:solidFill>
                        <a:srgbClr val="FF0000"/>
                      </a:solidFill>
                    </a:endParaRPr>
                  </a:p>
                </p:txBody>
              </p:sp>
            </p:grpSp>
            <p:pic>
              <p:nvPicPr>
                <p:cNvPr id="35" name="Picture 34"/>
                <p:cNvPicPr>
                  <a:picLocks noChangeAspect="1"/>
                </p:cNvPicPr>
                <p:nvPr/>
              </p:nvPicPr>
              <p:blipFill rotWithShape="1">
                <a:blip r:embed="rId5"/>
                <a:srcRect l="957"/>
                <a:stretch/>
              </p:blipFill>
              <p:spPr>
                <a:xfrm>
                  <a:off x="7058342" y="1454139"/>
                  <a:ext cx="1098610" cy="932755"/>
                </a:xfrm>
                <a:prstGeom prst="rect">
                  <a:avLst/>
                </a:prstGeom>
              </p:spPr>
            </p:pic>
          </p:grpSp>
          <p:sp>
            <p:nvSpPr>
              <p:cNvPr id="61" name="TextBox 60"/>
              <p:cNvSpPr txBox="1"/>
              <p:nvPr/>
            </p:nvSpPr>
            <p:spPr>
              <a:xfrm>
                <a:off x="7238420" y="4496717"/>
                <a:ext cx="934872" cy="646331"/>
              </a:xfrm>
              <a:prstGeom prst="rect">
                <a:avLst/>
              </a:prstGeom>
              <a:noFill/>
            </p:spPr>
            <p:txBody>
              <a:bodyPr wrap="none" rtlCol="0">
                <a:spAutoFit/>
              </a:bodyPr>
              <a:lstStyle/>
              <a:p>
                <a:pPr algn="ctr"/>
                <a:r>
                  <a:rPr lang="en-US" sz="1200" dirty="0" smtClean="0">
                    <a:solidFill>
                      <a:prstClr val="black"/>
                    </a:solidFill>
                  </a:rPr>
                  <a:t>Methyl-</a:t>
                </a:r>
                <a:r>
                  <a:rPr lang="en-US" sz="1200" dirty="0" err="1">
                    <a:solidFill>
                      <a:prstClr val="black"/>
                    </a:solidFill>
                  </a:rPr>
                  <a:t>s</a:t>
                </a:r>
                <a:r>
                  <a:rPr lang="en-US" sz="1200" dirty="0" err="1" smtClean="0">
                    <a:solidFill>
                      <a:prstClr val="black"/>
                    </a:solidFill>
                  </a:rPr>
                  <a:t>eq</a:t>
                </a:r>
                <a:endParaRPr lang="en-US" sz="1200" dirty="0" smtClean="0">
                  <a:solidFill>
                    <a:prstClr val="black"/>
                  </a:solidFill>
                </a:endParaRPr>
              </a:p>
              <a:p>
                <a:pPr algn="ctr"/>
                <a:r>
                  <a:rPr lang="en-US" sz="1200" dirty="0" err="1" smtClean="0">
                    <a:solidFill>
                      <a:prstClr val="black"/>
                    </a:solidFill>
                  </a:rPr>
                  <a:t>ChIP-seq</a:t>
                </a:r>
                <a:endParaRPr lang="en-US" sz="1200" dirty="0" smtClean="0">
                  <a:solidFill>
                    <a:prstClr val="black"/>
                  </a:solidFill>
                </a:endParaRPr>
              </a:p>
              <a:p>
                <a:pPr algn="ctr"/>
                <a:r>
                  <a:rPr lang="en-US" sz="1200" dirty="0" smtClean="0">
                    <a:solidFill>
                      <a:prstClr val="black"/>
                    </a:solidFill>
                  </a:rPr>
                  <a:t>ATAC-</a:t>
                </a:r>
                <a:r>
                  <a:rPr lang="en-US" sz="1200" dirty="0" err="1" smtClean="0">
                    <a:solidFill>
                      <a:prstClr val="black"/>
                    </a:solidFill>
                  </a:rPr>
                  <a:t>seq</a:t>
                </a:r>
                <a:endParaRPr lang="en-US" sz="1200" dirty="0">
                  <a:solidFill>
                    <a:prstClr val="black"/>
                  </a:solidFill>
                </a:endParaRPr>
              </a:p>
            </p:txBody>
          </p:sp>
        </p:grpSp>
        <p:sp>
          <p:nvSpPr>
            <p:cNvPr id="51" name="TextBox 50"/>
            <p:cNvSpPr txBox="1"/>
            <p:nvPr/>
          </p:nvSpPr>
          <p:spPr>
            <a:xfrm>
              <a:off x="7181513" y="2835870"/>
              <a:ext cx="1048685" cy="276999"/>
            </a:xfrm>
            <a:prstGeom prst="rect">
              <a:avLst/>
            </a:prstGeom>
            <a:noFill/>
          </p:spPr>
          <p:txBody>
            <a:bodyPr wrap="none" rtlCol="0">
              <a:spAutoFit/>
            </a:bodyPr>
            <a:lstStyle/>
            <a:p>
              <a:r>
                <a:rPr lang="en-US" sz="1200" b="1" dirty="0" smtClean="0">
                  <a:solidFill>
                    <a:prstClr val="black"/>
                  </a:solidFill>
                </a:rPr>
                <a:t>Epigenetics</a:t>
              </a:r>
              <a:endParaRPr lang="en-US" sz="1200" b="1" dirty="0">
                <a:solidFill>
                  <a:prstClr val="black"/>
                </a:solidFill>
              </a:endParaRPr>
            </a:p>
          </p:txBody>
        </p:sp>
      </p:grpSp>
      <p:grpSp>
        <p:nvGrpSpPr>
          <p:cNvPr id="57" name="Group 56"/>
          <p:cNvGrpSpPr/>
          <p:nvPr/>
        </p:nvGrpSpPr>
        <p:grpSpPr>
          <a:xfrm>
            <a:off x="2985228" y="2690544"/>
            <a:ext cx="297281" cy="155629"/>
            <a:chOff x="6342058" y="4261423"/>
            <a:chExt cx="297281" cy="155629"/>
          </a:xfrm>
        </p:grpSpPr>
        <p:cxnSp>
          <p:nvCxnSpPr>
            <p:cNvPr id="70" name="Straight Arrow Connector 69"/>
            <p:cNvCxnSpPr/>
            <p:nvPr/>
          </p:nvCxnSpPr>
          <p:spPr bwMode="auto">
            <a:xfrm>
              <a:off x="6388438" y="4261423"/>
              <a:ext cx="250901" cy="3229"/>
            </a:xfrm>
            <a:prstGeom prst="straightConnector1">
              <a:avLst/>
            </a:prstGeom>
            <a:noFill/>
            <a:ln w="34925" cap="flat" cmpd="sng" algn="ctr">
              <a:solidFill>
                <a:schemeClr val="tx1"/>
              </a:solidFill>
              <a:prstDash val="solid"/>
              <a:round/>
              <a:headEnd type="none" w="med" len="med"/>
              <a:tailEnd type="triangle"/>
            </a:ln>
            <a:effectLst/>
          </p:spPr>
        </p:cxnSp>
        <p:cxnSp>
          <p:nvCxnSpPr>
            <p:cNvPr id="74" name="Straight Arrow Connector 73"/>
            <p:cNvCxnSpPr/>
            <p:nvPr/>
          </p:nvCxnSpPr>
          <p:spPr bwMode="auto">
            <a:xfrm rot="10800000">
              <a:off x="6342058" y="4413823"/>
              <a:ext cx="250901" cy="3229"/>
            </a:xfrm>
            <a:prstGeom prst="straightConnector1">
              <a:avLst/>
            </a:prstGeom>
            <a:noFill/>
            <a:ln w="34925" cap="flat" cmpd="sng" algn="ctr">
              <a:solidFill>
                <a:schemeClr val="tx1"/>
              </a:solidFill>
              <a:prstDash val="solid"/>
              <a:round/>
              <a:headEnd type="none" w="med" len="med"/>
              <a:tailEnd type="triangle"/>
            </a:ln>
            <a:effectLst/>
          </p:spPr>
        </p:cxnSp>
      </p:grpSp>
      <p:sp>
        <p:nvSpPr>
          <p:cNvPr id="75" name="TextBox 74"/>
          <p:cNvSpPr txBox="1"/>
          <p:nvPr/>
        </p:nvSpPr>
        <p:spPr>
          <a:xfrm>
            <a:off x="1646949" y="3914166"/>
            <a:ext cx="772969" cy="646331"/>
          </a:xfrm>
          <a:prstGeom prst="rect">
            <a:avLst/>
          </a:prstGeom>
          <a:noFill/>
        </p:spPr>
        <p:txBody>
          <a:bodyPr wrap="none" rtlCol="0">
            <a:spAutoFit/>
          </a:bodyPr>
          <a:lstStyle/>
          <a:p>
            <a:pPr algn="ctr"/>
            <a:r>
              <a:rPr lang="en-US" sz="1200" dirty="0" smtClean="0">
                <a:solidFill>
                  <a:prstClr val="black"/>
                </a:solidFill>
              </a:rPr>
              <a:t>Genome</a:t>
            </a:r>
          </a:p>
          <a:p>
            <a:pPr algn="ctr"/>
            <a:r>
              <a:rPr lang="en-US" sz="1200" dirty="0" smtClean="0">
                <a:solidFill>
                  <a:prstClr val="black"/>
                </a:solidFill>
              </a:rPr>
              <a:t>Exome</a:t>
            </a:r>
          </a:p>
          <a:p>
            <a:pPr algn="ctr"/>
            <a:r>
              <a:rPr lang="en-US" sz="1200" dirty="0" smtClean="0">
                <a:solidFill>
                  <a:prstClr val="black"/>
                </a:solidFill>
              </a:rPr>
              <a:t>Panels</a:t>
            </a:r>
            <a:endParaRPr lang="en-US" sz="1200" dirty="0">
              <a:solidFill>
                <a:prstClr val="black"/>
              </a:solidFill>
            </a:endParaRPr>
          </a:p>
        </p:txBody>
      </p:sp>
      <p:sp>
        <p:nvSpPr>
          <p:cNvPr id="88" name="TextBox 87"/>
          <p:cNvSpPr txBox="1"/>
          <p:nvPr/>
        </p:nvSpPr>
        <p:spPr>
          <a:xfrm>
            <a:off x="2303584" y="1251551"/>
            <a:ext cx="2232435" cy="817245"/>
          </a:xfrm>
          <a:prstGeom prst="wedgeRoundRectCallout">
            <a:avLst>
              <a:gd name="adj1" fmla="val -12787"/>
              <a:gd name="adj2" fmla="val 103382"/>
              <a:gd name="adj3" fmla="val 16667"/>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fontAlgn="auto">
              <a:spcBef>
                <a:spcPts val="0"/>
              </a:spcBef>
              <a:spcAft>
                <a:spcPts val="0"/>
              </a:spcAft>
            </a:pPr>
            <a:r>
              <a:rPr lang="en-US" sz="1400" dirty="0" smtClean="0">
                <a:solidFill>
                  <a:srgbClr val="000000"/>
                </a:solidFill>
                <a:cs typeface="Arial" panose="020B0604020202020204" pitchFamily="34" charset="0"/>
              </a:rPr>
              <a:t>How DNA variants correlate with quantitative expression </a:t>
            </a:r>
            <a:endParaRPr lang="en-US" sz="1400" dirty="0">
              <a:solidFill>
                <a:srgbClr val="000000"/>
              </a:solidFill>
              <a:cs typeface="Arial" panose="020B0604020202020204" pitchFamily="34" charset="0"/>
            </a:endParaRPr>
          </a:p>
        </p:txBody>
      </p:sp>
      <p:sp>
        <p:nvSpPr>
          <p:cNvPr id="89" name="TextBox 88"/>
          <p:cNvSpPr txBox="1"/>
          <p:nvPr/>
        </p:nvSpPr>
        <p:spPr>
          <a:xfrm>
            <a:off x="5088134" y="1251551"/>
            <a:ext cx="1933293" cy="817245"/>
          </a:xfrm>
          <a:prstGeom prst="wedgeRoundRectCallout">
            <a:avLst>
              <a:gd name="adj1" fmla="val -32202"/>
              <a:gd name="adj2" fmla="val 106610"/>
              <a:gd name="adj3" fmla="val 16667"/>
            </a:avLst>
          </a:prstGeom>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ctr" fontAlgn="auto">
              <a:spcBef>
                <a:spcPts val="0"/>
              </a:spcBef>
              <a:spcAft>
                <a:spcPts val="0"/>
              </a:spcAft>
            </a:pPr>
            <a:r>
              <a:rPr lang="en-US" sz="1400" dirty="0">
                <a:solidFill>
                  <a:srgbClr val="000000"/>
                </a:solidFill>
                <a:cs typeface="Arial" panose="020B0604020202020204" pitchFamily="34" charset="0"/>
              </a:rPr>
              <a:t>How </a:t>
            </a:r>
            <a:r>
              <a:rPr lang="en-US" sz="1400" dirty="0" smtClean="0">
                <a:solidFill>
                  <a:srgbClr val="000000"/>
                </a:solidFill>
                <a:cs typeface="Arial" panose="020B0604020202020204" pitchFamily="34" charset="0"/>
              </a:rPr>
              <a:t>methylation </a:t>
            </a:r>
          </a:p>
          <a:p>
            <a:pPr algn="ctr" fontAlgn="auto">
              <a:spcBef>
                <a:spcPts val="0"/>
              </a:spcBef>
              <a:spcAft>
                <a:spcPts val="0"/>
              </a:spcAft>
            </a:pPr>
            <a:r>
              <a:rPr lang="en-US" sz="1400" dirty="0" smtClean="0">
                <a:solidFill>
                  <a:srgbClr val="000000"/>
                </a:solidFill>
                <a:cs typeface="Arial" panose="020B0604020202020204" pitchFamily="34" charset="0"/>
              </a:rPr>
              <a:t>up </a:t>
            </a:r>
            <a:r>
              <a:rPr lang="en-US" sz="1400" dirty="0">
                <a:solidFill>
                  <a:srgbClr val="000000"/>
                </a:solidFill>
                <a:cs typeface="Arial" panose="020B0604020202020204" pitchFamily="34" charset="0"/>
              </a:rPr>
              <a:t>or down </a:t>
            </a:r>
            <a:r>
              <a:rPr lang="en-US" sz="1400" dirty="0" smtClean="0">
                <a:solidFill>
                  <a:srgbClr val="000000"/>
                </a:solidFill>
                <a:cs typeface="Arial" panose="020B0604020202020204" pitchFamily="34" charset="0"/>
              </a:rPr>
              <a:t>regulates</a:t>
            </a:r>
          </a:p>
          <a:p>
            <a:pPr algn="ctr" fontAlgn="auto">
              <a:spcBef>
                <a:spcPts val="0"/>
              </a:spcBef>
              <a:spcAft>
                <a:spcPts val="0"/>
              </a:spcAft>
            </a:pPr>
            <a:r>
              <a:rPr lang="en-US" sz="1400" dirty="0" smtClean="0">
                <a:solidFill>
                  <a:srgbClr val="000000"/>
                </a:solidFill>
                <a:cs typeface="Arial" panose="020B0604020202020204" pitchFamily="34" charset="0"/>
              </a:rPr>
              <a:t>gene </a:t>
            </a:r>
            <a:r>
              <a:rPr lang="en-US" sz="1400" dirty="0">
                <a:solidFill>
                  <a:srgbClr val="000000"/>
                </a:solidFill>
                <a:cs typeface="Arial" panose="020B0604020202020204" pitchFamily="34" charset="0"/>
              </a:rPr>
              <a:t>expression</a:t>
            </a:r>
          </a:p>
        </p:txBody>
      </p:sp>
      <p:grpSp>
        <p:nvGrpSpPr>
          <p:cNvPr id="2" name="Group 1"/>
          <p:cNvGrpSpPr/>
          <p:nvPr/>
        </p:nvGrpSpPr>
        <p:grpSpPr>
          <a:xfrm>
            <a:off x="2836430" y="4300884"/>
            <a:ext cx="1690797" cy="2031554"/>
            <a:chOff x="2265279" y="4145442"/>
            <a:chExt cx="1690797" cy="2031554"/>
          </a:xfrm>
        </p:grpSpPr>
        <p:grpSp>
          <p:nvGrpSpPr>
            <p:cNvPr id="26" name="Group 25"/>
            <p:cNvGrpSpPr/>
            <p:nvPr/>
          </p:nvGrpSpPr>
          <p:grpSpPr>
            <a:xfrm>
              <a:off x="2265279" y="4588209"/>
              <a:ext cx="1690797" cy="1588787"/>
              <a:chOff x="2593014" y="4534125"/>
              <a:chExt cx="1690797" cy="1588787"/>
            </a:xfrm>
          </p:grpSpPr>
          <p:grpSp>
            <p:nvGrpSpPr>
              <p:cNvPr id="77" name="Group 76"/>
              <p:cNvGrpSpPr/>
              <p:nvPr/>
            </p:nvGrpSpPr>
            <p:grpSpPr>
              <a:xfrm>
                <a:off x="2593014" y="4534125"/>
                <a:ext cx="1690797" cy="1588787"/>
                <a:chOff x="2293374" y="3961027"/>
                <a:chExt cx="1690797" cy="1588787"/>
              </a:xfrm>
            </p:grpSpPr>
            <p:grpSp>
              <p:nvGrpSpPr>
                <p:cNvPr id="80" name="Group 79"/>
                <p:cNvGrpSpPr/>
                <p:nvPr/>
              </p:nvGrpSpPr>
              <p:grpSpPr>
                <a:xfrm>
                  <a:off x="2293374" y="4278652"/>
                  <a:ext cx="1690797" cy="1271162"/>
                  <a:chOff x="1748750" y="2351199"/>
                  <a:chExt cx="5260387" cy="3365214"/>
                </a:xfrm>
              </p:grpSpPr>
              <p:sp>
                <p:nvSpPr>
                  <p:cNvPr id="82" name="Rounded Rectangle 81"/>
                  <p:cNvSpPr/>
                  <p:nvPr/>
                </p:nvSpPr>
                <p:spPr bwMode="auto">
                  <a:xfrm>
                    <a:off x="1748750" y="2351199"/>
                    <a:ext cx="5260387" cy="3365214"/>
                  </a:xfrm>
                  <a:prstGeom prst="roundRect">
                    <a:avLst>
                      <a:gd name="adj" fmla="val 4350"/>
                    </a:avLst>
                  </a:prstGeom>
                  <a:gradFill>
                    <a:gsLst>
                      <a:gs pos="0">
                        <a:schemeClr val="dk1">
                          <a:tint val="50000"/>
                          <a:satMod val="300000"/>
                          <a:alpha val="40000"/>
                        </a:schemeClr>
                      </a:gs>
                      <a:gs pos="35000">
                        <a:schemeClr val="dk1">
                          <a:tint val="37000"/>
                          <a:satMod val="300000"/>
                        </a:schemeClr>
                      </a:gs>
                      <a:gs pos="100000">
                        <a:schemeClr val="dk1">
                          <a:tint val="15000"/>
                          <a:satMod val="350000"/>
                        </a:schemeClr>
                      </a:gs>
                    </a:gsLst>
                  </a:gra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endParaRPr lang="en-US">
                      <a:solidFill>
                        <a:srgbClr val="FF0000"/>
                      </a:solidFill>
                    </a:endParaRPr>
                  </a:p>
                </p:txBody>
              </p:sp>
              <p:sp>
                <p:nvSpPr>
                  <p:cNvPr id="83" name="Rounded Rectangle 82"/>
                  <p:cNvSpPr/>
                  <p:nvPr/>
                </p:nvSpPr>
                <p:spPr bwMode="auto">
                  <a:xfrm>
                    <a:off x="1983349" y="2562896"/>
                    <a:ext cx="4752304" cy="2962141"/>
                  </a:xfrm>
                  <a:prstGeom prst="round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a:solidFill>
                        <a:srgbClr val="FF0000"/>
                      </a:solidFill>
                    </a:endParaRPr>
                  </a:p>
                </p:txBody>
              </p:sp>
            </p:grpSp>
            <p:sp>
              <p:nvSpPr>
                <p:cNvPr id="79" name="TextBox 78"/>
                <p:cNvSpPr txBox="1"/>
                <p:nvPr/>
              </p:nvSpPr>
              <p:spPr>
                <a:xfrm>
                  <a:off x="2506389" y="3961027"/>
                  <a:ext cx="1252266" cy="276999"/>
                </a:xfrm>
                <a:prstGeom prst="rect">
                  <a:avLst/>
                </a:prstGeom>
                <a:noFill/>
              </p:spPr>
              <p:txBody>
                <a:bodyPr wrap="none" rtlCol="0">
                  <a:spAutoFit/>
                </a:bodyPr>
                <a:lstStyle/>
                <a:p>
                  <a:r>
                    <a:rPr lang="en-US" sz="1200" b="1" dirty="0" smtClean="0">
                      <a:solidFill>
                        <a:prstClr val="black"/>
                      </a:solidFill>
                    </a:rPr>
                    <a:t>Metagenomics</a:t>
                  </a:r>
                  <a:endParaRPr lang="en-US" sz="1200" b="1" dirty="0">
                    <a:solidFill>
                      <a:prstClr val="black"/>
                    </a:solidFill>
                  </a:endParaRPr>
                </a:p>
              </p:txBody>
            </p:sp>
          </p:grpSp>
          <p:pic>
            <p:nvPicPr>
              <p:cNvPr id="76" name="Picture 2" descr="https://a2ua.com/bacteria/bacteria-0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2405" y="5052513"/>
                <a:ext cx="1159514" cy="8696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5" name="Group 84"/>
            <p:cNvGrpSpPr/>
            <p:nvPr/>
          </p:nvGrpSpPr>
          <p:grpSpPr>
            <a:xfrm rot="5400000">
              <a:off x="2865360" y="4216267"/>
              <a:ext cx="297280" cy="155629"/>
              <a:chOff x="6405607" y="4747632"/>
              <a:chExt cx="297280" cy="155629"/>
            </a:xfrm>
          </p:grpSpPr>
          <p:cxnSp>
            <p:nvCxnSpPr>
              <p:cNvPr id="86" name="Straight Arrow Connector 85"/>
              <p:cNvCxnSpPr/>
              <p:nvPr/>
            </p:nvCxnSpPr>
            <p:spPr bwMode="auto">
              <a:xfrm>
                <a:off x="6451986" y="4747632"/>
                <a:ext cx="250901" cy="3229"/>
              </a:xfrm>
              <a:prstGeom prst="straightConnector1">
                <a:avLst/>
              </a:prstGeom>
              <a:noFill/>
              <a:ln w="34925" cap="flat" cmpd="sng" algn="ctr">
                <a:solidFill>
                  <a:schemeClr val="tx1"/>
                </a:solidFill>
                <a:prstDash val="solid"/>
                <a:round/>
                <a:headEnd type="none" w="med" len="med"/>
                <a:tailEnd type="triangle"/>
              </a:ln>
              <a:effectLst/>
            </p:spPr>
          </p:cxnSp>
          <p:cxnSp>
            <p:nvCxnSpPr>
              <p:cNvPr id="87" name="Straight Arrow Connector 86"/>
              <p:cNvCxnSpPr/>
              <p:nvPr/>
            </p:nvCxnSpPr>
            <p:spPr bwMode="auto">
              <a:xfrm rot="10800000">
                <a:off x="6405607" y="4900032"/>
                <a:ext cx="250901" cy="3229"/>
              </a:xfrm>
              <a:prstGeom prst="straightConnector1">
                <a:avLst/>
              </a:prstGeom>
              <a:noFill/>
              <a:ln w="34925" cap="flat" cmpd="sng" algn="ctr">
                <a:solidFill>
                  <a:schemeClr val="tx1"/>
                </a:solidFill>
                <a:prstDash val="solid"/>
                <a:round/>
                <a:headEnd type="none" w="med" len="med"/>
                <a:tailEnd type="triangle"/>
              </a:ln>
              <a:effectLst/>
            </p:spPr>
          </p:cxnSp>
        </p:grpSp>
      </p:grpSp>
      <p:sp>
        <p:nvSpPr>
          <p:cNvPr id="11" name="TextBox 10"/>
          <p:cNvSpPr txBox="1"/>
          <p:nvPr/>
        </p:nvSpPr>
        <p:spPr>
          <a:xfrm>
            <a:off x="5323328" y="4881048"/>
            <a:ext cx="3398641" cy="1379101"/>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panose="05000000000000000000" pitchFamily="2" charset="2"/>
              <a:buChar char="§"/>
            </a:pPr>
            <a:r>
              <a:rPr lang="en-US" dirty="0" smtClean="0">
                <a:solidFill>
                  <a:prstClr val="black"/>
                </a:solidFill>
              </a:rPr>
              <a:t>From CORRELATIVE towards CAUSATIVE publications</a:t>
            </a:r>
          </a:p>
          <a:p>
            <a:pPr marL="285750" indent="-285750">
              <a:buFont typeface="Wingdings" panose="05000000000000000000" pitchFamily="2" charset="2"/>
              <a:buChar char="§"/>
            </a:pPr>
            <a:endParaRPr lang="en-US" sz="1100" dirty="0" smtClean="0">
              <a:solidFill>
                <a:prstClr val="black"/>
              </a:solidFill>
            </a:endParaRPr>
          </a:p>
          <a:p>
            <a:pPr marL="285750" indent="-285750">
              <a:buFont typeface="Wingdings" panose="05000000000000000000" pitchFamily="2" charset="2"/>
              <a:buChar char="§"/>
            </a:pPr>
            <a:r>
              <a:rPr lang="en-US" dirty="0" smtClean="0">
                <a:solidFill>
                  <a:prstClr val="black"/>
                </a:solidFill>
              </a:rPr>
              <a:t>Multiple methods builds confidence </a:t>
            </a:r>
            <a:r>
              <a:rPr lang="en-US" dirty="0">
                <a:solidFill>
                  <a:prstClr val="black"/>
                </a:solidFill>
              </a:rPr>
              <a:t>in </a:t>
            </a:r>
            <a:r>
              <a:rPr lang="en-US" dirty="0" smtClean="0">
                <a:solidFill>
                  <a:prstClr val="black"/>
                </a:solidFill>
              </a:rPr>
              <a:t>results</a:t>
            </a:r>
          </a:p>
        </p:txBody>
      </p:sp>
      <p:sp>
        <p:nvSpPr>
          <p:cNvPr id="50" name="Footer Placeholder 7"/>
          <p:cNvSpPr>
            <a:spLocks noGrp="1"/>
          </p:cNvSpPr>
          <p:nvPr>
            <p:ph type="ftr" sz="quarter" idx="10"/>
          </p:nvPr>
        </p:nvSpPr>
        <p:spPr>
          <a:xfrm>
            <a:off x="2364506" y="6494130"/>
            <a:ext cx="4387132" cy="288138"/>
          </a:xfrm>
        </p:spPr>
        <p:txBody>
          <a:bodyPr/>
          <a:lstStyle/>
          <a:p>
            <a:r>
              <a:rPr lang="en-US" sz="1200" dirty="0" smtClean="0">
                <a:solidFill>
                  <a:srgbClr val="1A1818"/>
                </a:solidFill>
              </a:rPr>
              <a:t>For Research Use Only.  Not for use in diagnostic procedures.</a:t>
            </a:r>
            <a:endParaRPr lang="en-US" sz="1200" dirty="0">
              <a:solidFill>
                <a:srgbClr val="1A1818"/>
              </a:solidFill>
            </a:endParaRPr>
          </a:p>
        </p:txBody>
      </p:sp>
      <p:sp>
        <p:nvSpPr>
          <p:cNvPr id="52" name="Footer Placeholder 2"/>
          <p:cNvSpPr txBox="1">
            <a:spLocks/>
          </p:cNvSpPr>
          <p:nvPr/>
        </p:nvSpPr>
        <p:spPr>
          <a:xfrm>
            <a:off x="2127380" y="6543385"/>
            <a:ext cx="4889241" cy="240160"/>
          </a:xfrm>
          <a:prstGeom prst="rect">
            <a:avLst/>
          </a:prstGeom>
          <a:solidFill>
            <a:schemeClr val="bg1"/>
          </a:solidFill>
        </p:spPr>
        <p:txBody>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n-US" sz="1200" smtClean="0">
                <a:solidFill>
                  <a:prstClr val="black"/>
                </a:solidFill>
              </a:rPr>
              <a:t>For Research Use Only. Not for use in diagnostic procedures.</a:t>
            </a:r>
            <a:endParaRPr lang="en-US" sz="1200" dirty="0">
              <a:solidFill>
                <a:prstClr val="black"/>
              </a:solidFill>
            </a:endParaRPr>
          </a:p>
        </p:txBody>
      </p:sp>
    </p:spTree>
    <p:extLst>
      <p:ext uri="{BB962C8B-B14F-4D97-AF65-F5344CB8AC3E}">
        <p14:creationId xmlns:p14="http://schemas.microsoft.com/office/powerpoint/2010/main" val="1821037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1735" y="240377"/>
            <a:ext cx="5336668" cy="965482"/>
          </a:xfrm>
        </p:spPr>
        <p:txBody>
          <a:bodyPr>
            <a:normAutofit/>
          </a:bodyPr>
          <a:lstStyle/>
          <a:p>
            <a:r>
              <a:rPr lang="en-US" sz="2400" dirty="0"/>
              <a:t>Illumina </a:t>
            </a:r>
            <a:r>
              <a:rPr lang="en-US" dirty="0"/>
              <a:t>Benchtop</a:t>
            </a:r>
            <a:r>
              <a:rPr lang="en-US" sz="2400" dirty="0"/>
              <a:t> Portfolio </a:t>
            </a:r>
            <a:r>
              <a:rPr lang="en-US" sz="2400" b="0" i="1" dirty="0"/>
              <a:t>Overview</a:t>
            </a:r>
            <a:endParaRPr lang="en-US" sz="2400" dirty="0"/>
          </a:p>
        </p:txBody>
      </p:sp>
      <p:sp>
        <p:nvSpPr>
          <p:cNvPr id="4" name="Rectangle 3"/>
          <p:cNvSpPr/>
          <p:nvPr/>
        </p:nvSpPr>
        <p:spPr bwMode="auto">
          <a:xfrm>
            <a:off x="210311" y="3627083"/>
            <a:ext cx="2150269" cy="412812"/>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b="1" dirty="0" err="1" smtClean="0">
                <a:solidFill>
                  <a:srgbClr val="FFFFFF"/>
                </a:solidFill>
              </a:rPr>
              <a:t>MiniSeq</a:t>
            </a:r>
            <a:r>
              <a:rPr lang="en-US" b="1" dirty="0" smtClean="0">
                <a:solidFill>
                  <a:srgbClr val="FFFFFF"/>
                </a:solidFill>
              </a:rPr>
              <a:t> </a:t>
            </a:r>
            <a:endParaRPr lang="en-US" b="1" dirty="0">
              <a:solidFill>
                <a:srgbClr val="FFFFFF"/>
              </a:solidFill>
            </a:endParaRPr>
          </a:p>
        </p:txBody>
      </p:sp>
      <p:sp>
        <p:nvSpPr>
          <p:cNvPr id="5" name="Rectangle 4"/>
          <p:cNvSpPr/>
          <p:nvPr/>
        </p:nvSpPr>
        <p:spPr bwMode="auto">
          <a:xfrm>
            <a:off x="2360582" y="3627083"/>
            <a:ext cx="2150269" cy="412812"/>
          </a:xfrm>
          <a:prstGeom prst="rect">
            <a:avLst/>
          </a:prstGeom>
          <a:solidFill>
            <a:schemeClr val="accent2">
              <a:lumMod val="75000"/>
            </a:schemeClr>
          </a:solidFill>
          <a:ln w="12700" cap="flat" cmpd="sng" algn="ctr">
            <a:noFill/>
            <a:prstDash val="solid"/>
            <a:round/>
            <a:headEnd type="none" w="med" len="med"/>
            <a:tailEnd type="none" w="med" len="med"/>
          </a:ln>
          <a:effectLst>
            <a:outerShdw blurRad="50800" dist="50800" dir="5400000" sx="1000" sy="1000" algn="ctr" rotWithShape="0">
              <a:srgbClr val="000000">
                <a:alpha val="43137"/>
              </a:srgbClr>
            </a:outerShdw>
          </a:effectLst>
        </p:spPr>
        <p:txBody>
          <a:bodyPr vert="horz" wrap="none" lIns="91440" tIns="45720" rIns="91440" bIns="45720" numCol="1" rtlCol="0" anchor="ctr" anchorCtr="0" compatLnSpc="1">
            <a:prstTxWarp prst="textNoShape">
              <a:avLst/>
            </a:prstTxWarp>
          </a:bodyPr>
          <a:lstStyle/>
          <a:p>
            <a:pPr algn="ctr"/>
            <a:r>
              <a:rPr lang="en-US" b="1" dirty="0" err="1" smtClean="0">
                <a:solidFill>
                  <a:srgbClr val="FFFFFF"/>
                </a:solidFill>
              </a:rPr>
              <a:t>MiSeq</a:t>
            </a:r>
            <a:r>
              <a:rPr lang="en-US" b="1" baseline="30000" dirty="0" smtClean="0">
                <a:solidFill>
                  <a:srgbClr val="FFFFFF"/>
                </a:solidFill>
              </a:rPr>
              <a:t>®</a:t>
            </a:r>
            <a:endParaRPr lang="en-US" b="1" baseline="30000" dirty="0">
              <a:solidFill>
                <a:srgbClr val="FFFFFF"/>
              </a:solidFill>
            </a:endParaRPr>
          </a:p>
        </p:txBody>
      </p:sp>
      <p:sp>
        <p:nvSpPr>
          <p:cNvPr id="6" name="Rectangle 5"/>
          <p:cNvSpPr/>
          <p:nvPr/>
        </p:nvSpPr>
        <p:spPr bwMode="auto">
          <a:xfrm>
            <a:off x="4510851" y="3627083"/>
            <a:ext cx="2150269" cy="412812"/>
          </a:xfrm>
          <a:prstGeom prst="rect">
            <a:avLst/>
          </a:prstGeom>
          <a:solidFill>
            <a:schemeClr val="accent4"/>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b="1" dirty="0" err="1" smtClean="0">
                <a:solidFill>
                  <a:srgbClr val="FFFFFF"/>
                </a:solidFill>
              </a:rPr>
              <a:t>MiSeqDx</a:t>
            </a:r>
            <a:r>
              <a:rPr lang="en-US" b="1" baseline="30000" dirty="0" smtClean="0">
                <a:solidFill>
                  <a:srgbClr val="FFFFFF"/>
                </a:solidFill>
              </a:rPr>
              <a:t>®*</a:t>
            </a:r>
            <a:endParaRPr lang="en-US" b="1" dirty="0">
              <a:solidFill>
                <a:srgbClr val="FFFFFF"/>
              </a:solidFill>
            </a:endParaRPr>
          </a:p>
        </p:txBody>
      </p:sp>
      <p:sp>
        <p:nvSpPr>
          <p:cNvPr id="7" name="Rectangle 6"/>
          <p:cNvSpPr/>
          <p:nvPr/>
        </p:nvSpPr>
        <p:spPr bwMode="auto">
          <a:xfrm>
            <a:off x="6661119" y="3627083"/>
            <a:ext cx="2150269" cy="412812"/>
          </a:xfrm>
          <a:prstGeom prst="rect">
            <a:avLst/>
          </a:prstGeom>
          <a:solidFill>
            <a:schemeClr val="accent5"/>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b="1" dirty="0" err="1" smtClean="0">
                <a:solidFill>
                  <a:srgbClr val="FFFFFF"/>
                </a:solidFill>
              </a:rPr>
              <a:t>NextSeq</a:t>
            </a:r>
            <a:r>
              <a:rPr lang="en-US" b="1" baseline="30000" dirty="0" smtClean="0">
                <a:solidFill>
                  <a:srgbClr val="FFFFFF"/>
                </a:solidFill>
              </a:rPr>
              <a:t>®</a:t>
            </a:r>
            <a:r>
              <a:rPr lang="en-US" b="1" dirty="0" smtClean="0">
                <a:solidFill>
                  <a:srgbClr val="FFFFFF"/>
                </a:solidFill>
              </a:rPr>
              <a:t> </a:t>
            </a:r>
            <a:r>
              <a:rPr lang="en-US" b="1" dirty="0">
                <a:solidFill>
                  <a:srgbClr val="FFFFFF"/>
                </a:solidFill>
              </a:rPr>
              <a:t>500 / 550</a:t>
            </a:r>
          </a:p>
        </p:txBody>
      </p:sp>
      <p:sp>
        <p:nvSpPr>
          <p:cNvPr id="10" name="Trapezoid 9"/>
          <p:cNvSpPr/>
          <p:nvPr/>
        </p:nvSpPr>
        <p:spPr bwMode="auto">
          <a:xfrm>
            <a:off x="210310" y="3426094"/>
            <a:ext cx="8601076" cy="200990"/>
          </a:xfrm>
          <a:prstGeom prst="trapezoid">
            <a:avLst>
              <a:gd name="adj" fmla="val 406126"/>
            </a:avLst>
          </a:prstGeom>
          <a:solidFill>
            <a:schemeClr val="bg1">
              <a:lumMod val="7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solidFill>
                <a:srgbClr val="1A1818"/>
              </a:solidFill>
            </a:endParaRPr>
          </a:p>
        </p:txBody>
      </p:sp>
      <p:sp>
        <p:nvSpPr>
          <p:cNvPr id="11" name="Content Placeholder 1"/>
          <p:cNvSpPr txBox="1">
            <a:spLocks/>
          </p:cNvSpPr>
          <p:nvPr/>
        </p:nvSpPr>
        <p:spPr bwMode="auto">
          <a:xfrm>
            <a:off x="210311" y="4082424"/>
            <a:ext cx="2150269" cy="17430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4950" indent="-234950" algn="l" rtl="0" eaLnBrk="1" fontAlgn="base" hangingPunct="1">
              <a:spcBef>
                <a:spcPct val="50000"/>
              </a:spcBef>
              <a:spcAft>
                <a:spcPct val="0"/>
              </a:spcAft>
              <a:buClr>
                <a:srgbClr val="F89D21"/>
              </a:buClr>
              <a:buSzPct val="60000"/>
              <a:buBlip>
                <a:blip r:embed="rId3"/>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a:lstStyle>
          <a:p>
            <a:r>
              <a:rPr lang="en-US" sz="1400" kern="0" dirty="0">
                <a:solidFill>
                  <a:srgbClr val="1A1818"/>
                </a:solidFill>
              </a:rPr>
              <a:t>Targeted DNA &amp; RNA</a:t>
            </a:r>
          </a:p>
          <a:p>
            <a:r>
              <a:rPr lang="en-US" sz="1400" kern="0" dirty="0">
                <a:solidFill>
                  <a:srgbClr val="1A1818"/>
                </a:solidFill>
              </a:rPr>
              <a:t>Entry Level</a:t>
            </a:r>
          </a:p>
          <a:p>
            <a:r>
              <a:rPr lang="en-US" sz="1400" kern="0" dirty="0">
                <a:solidFill>
                  <a:srgbClr val="1A1818"/>
                </a:solidFill>
              </a:rPr>
              <a:t>1.9-7.5Gb</a:t>
            </a:r>
          </a:p>
          <a:p>
            <a:r>
              <a:rPr lang="en-US" sz="1400" kern="0" dirty="0">
                <a:solidFill>
                  <a:srgbClr val="1A1818"/>
                </a:solidFill>
              </a:rPr>
              <a:t>PE  2x 150</a:t>
            </a:r>
          </a:p>
          <a:p>
            <a:r>
              <a:rPr lang="en-US" sz="1400" kern="0" dirty="0">
                <a:solidFill>
                  <a:srgbClr val="1A1818"/>
                </a:solidFill>
              </a:rPr>
              <a:t>8 – 25M Clusters</a:t>
            </a:r>
          </a:p>
        </p:txBody>
      </p:sp>
      <p:sp>
        <p:nvSpPr>
          <p:cNvPr id="12" name="Content Placeholder 1"/>
          <p:cNvSpPr txBox="1">
            <a:spLocks/>
          </p:cNvSpPr>
          <p:nvPr/>
        </p:nvSpPr>
        <p:spPr bwMode="auto">
          <a:xfrm>
            <a:off x="2360580" y="4083060"/>
            <a:ext cx="2251113" cy="16498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4950" indent="-234950" algn="l" rtl="0" eaLnBrk="1" fontAlgn="base" hangingPunct="1">
              <a:spcBef>
                <a:spcPct val="50000"/>
              </a:spcBef>
              <a:spcAft>
                <a:spcPct val="0"/>
              </a:spcAft>
              <a:buClr>
                <a:srgbClr val="F89D21"/>
              </a:buClr>
              <a:buSzPct val="60000"/>
              <a:buBlip>
                <a:blip r:embed="rId3"/>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a:lstStyle>
          <a:p>
            <a:r>
              <a:rPr lang="en-US" sz="1400" kern="0" dirty="0">
                <a:solidFill>
                  <a:srgbClr val="1A1818"/>
                </a:solidFill>
              </a:rPr>
              <a:t>HLA &amp; Immunology</a:t>
            </a:r>
          </a:p>
          <a:p>
            <a:r>
              <a:rPr lang="en-US" sz="1400" kern="0" dirty="0">
                <a:solidFill>
                  <a:srgbClr val="1A1818"/>
                </a:solidFill>
              </a:rPr>
              <a:t>Long read applications</a:t>
            </a:r>
          </a:p>
          <a:p>
            <a:r>
              <a:rPr lang="en-US" sz="1400" kern="0" dirty="0">
                <a:solidFill>
                  <a:srgbClr val="1A1818"/>
                </a:solidFill>
              </a:rPr>
              <a:t>Up to 15Gb</a:t>
            </a:r>
          </a:p>
          <a:p>
            <a:r>
              <a:rPr lang="en-US" sz="1400" kern="0" dirty="0">
                <a:solidFill>
                  <a:srgbClr val="1A1818"/>
                </a:solidFill>
              </a:rPr>
              <a:t>PE 2 x 300</a:t>
            </a:r>
          </a:p>
          <a:p>
            <a:r>
              <a:rPr lang="en-US" sz="1400" kern="0" dirty="0">
                <a:solidFill>
                  <a:srgbClr val="1A1818"/>
                </a:solidFill>
              </a:rPr>
              <a:t>25M Clusters</a:t>
            </a:r>
          </a:p>
        </p:txBody>
      </p:sp>
      <p:sp>
        <p:nvSpPr>
          <p:cNvPr id="13" name="Content Placeholder 1"/>
          <p:cNvSpPr txBox="1">
            <a:spLocks/>
          </p:cNvSpPr>
          <p:nvPr/>
        </p:nvSpPr>
        <p:spPr bwMode="auto">
          <a:xfrm>
            <a:off x="4510850" y="4082423"/>
            <a:ext cx="2150269" cy="9527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4950" indent="-234950" algn="l" rtl="0" eaLnBrk="1" fontAlgn="base" hangingPunct="1">
              <a:spcBef>
                <a:spcPct val="50000"/>
              </a:spcBef>
              <a:spcAft>
                <a:spcPct val="0"/>
              </a:spcAft>
              <a:buClr>
                <a:srgbClr val="F89D21"/>
              </a:buClr>
              <a:buSzPct val="60000"/>
              <a:buBlip>
                <a:blip r:embed="rId3"/>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a:lstStyle>
          <a:p>
            <a:r>
              <a:rPr lang="en-US" sz="1400" kern="0" dirty="0">
                <a:solidFill>
                  <a:srgbClr val="1A1818"/>
                </a:solidFill>
              </a:rPr>
              <a:t>Clinical </a:t>
            </a:r>
            <a:r>
              <a:rPr lang="en-US" sz="1400" kern="0" dirty="0" smtClean="0">
                <a:solidFill>
                  <a:srgbClr val="1A1818"/>
                </a:solidFill>
              </a:rPr>
              <a:t>utility</a:t>
            </a:r>
            <a:endParaRPr lang="en-US" sz="1400" kern="0" dirty="0">
              <a:solidFill>
                <a:srgbClr val="1A1818"/>
              </a:solidFill>
            </a:endParaRPr>
          </a:p>
        </p:txBody>
      </p:sp>
      <p:sp>
        <p:nvSpPr>
          <p:cNvPr id="14" name="Content Placeholder 1"/>
          <p:cNvSpPr txBox="1">
            <a:spLocks/>
          </p:cNvSpPr>
          <p:nvPr/>
        </p:nvSpPr>
        <p:spPr bwMode="auto">
          <a:xfrm>
            <a:off x="6661119" y="4082423"/>
            <a:ext cx="2150269" cy="1537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4950" indent="-234950" algn="l" rtl="0" eaLnBrk="1" fontAlgn="base" hangingPunct="1">
              <a:spcBef>
                <a:spcPct val="50000"/>
              </a:spcBef>
              <a:spcAft>
                <a:spcPct val="0"/>
              </a:spcAft>
              <a:buClr>
                <a:srgbClr val="F89D21"/>
              </a:buClr>
              <a:buSzPct val="60000"/>
              <a:buBlip>
                <a:blip r:embed="rId3"/>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a:lstStyle>
          <a:p>
            <a:r>
              <a:rPr lang="en-US" sz="1400" kern="0" dirty="0" err="1">
                <a:solidFill>
                  <a:srgbClr val="1A1818"/>
                </a:solidFill>
              </a:rPr>
              <a:t>Transcriptomes</a:t>
            </a:r>
            <a:endParaRPr lang="en-US" sz="1400" kern="0" dirty="0">
              <a:solidFill>
                <a:srgbClr val="1A1818"/>
              </a:solidFill>
            </a:endParaRPr>
          </a:p>
          <a:p>
            <a:r>
              <a:rPr lang="en-US" sz="1400" kern="0" dirty="0" err="1">
                <a:solidFill>
                  <a:srgbClr val="1A1818"/>
                </a:solidFill>
              </a:rPr>
              <a:t>Exomes</a:t>
            </a:r>
            <a:endParaRPr lang="en-US" sz="1400" kern="0" dirty="0">
              <a:solidFill>
                <a:srgbClr val="1A1818"/>
              </a:solidFill>
            </a:endParaRPr>
          </a:p>
          <a:p>
            <a:r>
              <a:rPr lang="en-US" sz="1400" kern="0" dirty="0" err="1">
                <a:solidFill>
                  <a:srgbClr val="1A1818"/>
                </a:solidFill>
              </a:rPr>
              <a:t>Cytogenetics</a:t>
            </a:r>
            <a:r>
              <a:rPr lang="en-US" sz="1400" kern="0" dirty="0">
                <a:solidFill>
                  <a:srgbClr val="1A1818"/>
                </a:solidFill>
              </a:rPr>
              <a:t> &amp; Microarrays</a:t>
            </a:r>
          </a:p>
          <a:p>
            <a:r>
              <a:rPr lang="en-US" sz="1400" kern="0" dirty="0">
                <a:solidFill>
                  <a:srgbClr val="1A1818"/>
                </a:solidFill>
              </a:rPr>
              <a:t>16-120Gb</a:t>
            </a:r>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360" y="2782166"/>
            <a:ext cx="2456170" cy="921064"/>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88921" y="2745799"/>
            <a:ext cx="1594124" cy="934553"/>
          </a:xfrm>
          <a:prstGeom prst="rect">
            <a:avLst/>
          </a:prstGeom>
        </p:spPr>
      </p:pic>
      <p:grpSp>
        <p:nvGrpSpPr>
          <p:cNvPr id="22" name="Group 21"/>
          <p:cNvGrpSpPr/>
          <p:nvPr/>
        </p:nvGrpSpPr>
        <p:grpSpPr>
          <a:xfrm>
            <a:off x="2638652" y="2745799"/>
            <a:ext cx="1594124" cy="934553"/>
            <a:chOff x="2638652" y="2206113"/>
            <a:chExt cx="1594124" cy="1594124"/>
          </a:xfrm>
        </p:grpSpPr>
        <p:pic>
          <p:nvPicPr>
            <p:cNvPr id="23" name="Picture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38652" y="2206113"/>
              <a:ext cx="1594124" cy="1594124"/>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38652" y="2206113"/>
              <a:ext cx="1594124" cy="1594124"/>
            </a:xfrm>
            <a:prstGeom prst="rect">
              <a:avLst/>
            </a:prstGeom>
          </p:spPr>
        </p:pic>
      </p:grpSp>
      <p:pic>
        <p:nvPicPr>
          <p:cNvPr id="18" name="Picture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35631" y="2582134"/>
            <a:ext cx="1467144" cy="1093970"/>
          </a:xfrm>
          <a:prstGeom prst="rect">
            <a:avLst/>
          </a:prstGeom>
        </p:spPr>
      </p:pic>
      <p:sp>
        <p:nvSpPr>
          <p:cNvPr id="2" name="Rectangle 1"/>
          <p:cNvSpPr/>
          <p:nvPr/>
        </p:nvSpPr>
        <p:spPr>
          <a:xfrm>
            <a:off x="1549514" y="3627082"/>
            <a:ext cx="389850" cy="338554"/>
          </a:xfrm>
          <a:prstGeom prst="rect">
            <a:avLst/>
          </a:prstGeom>
        </p:spPr>
        <p:txBody>
          <a:bodyPr wrap="none">
            <a:spAutoFit/>
          </a:bodyPr>
          <a:lstStyle/>
          <a:p>
            <a:r>
              <a:rPr lang="en-GB" b="1" dirty="0">
                <a:solidFill>
                  <a:srgbClr val="FFFFFF"/>
                </a:solidFill>
              </a:rPr>
              <a:t>™</a:t>
            </a:r>
            <a:endParaRPr lang="en-GB" dirty="0">
              <a:solidFill>
                <a:srgbClr val="FFFFFF"/>
              </a:solidFill>
            </a:endParaRPr>
          </a:p>
        </p:txBody>
      </p:sp>
      <p:sp>
        <p:nvSpPr>
          <p:cNvPr id="8" name="TextBox 7"/>
          <p:cNvSpPr txBox="1"/>
          <p:nvPr/>
        </p:nvSpPr>
        <p:spPr>
          <a:xfrm>
            <a:off x="854439" y="5923465"/>
            <a:ext cx="7300210" cy="707886"/>
          </a:xfrm>
          <a:prstGeom prst="rect">
            <a:avLst/>
          </a:prstGeom>
          <a:noFill/>
        </p:spPr>
        <p:txBody>
          <a:bodyPr wrap="square" rtlCol="0">
            <a:spAutoFit/>
          </a:bodyPr>
          <a:lstStyle/>
          <a:p>
            <a:pPr algn="ctr"/>
            <a:r>
              <a:rPr lang="en-GB" sz="1200" b="1" dirty="0" smtClean="0">
                <a:solidFill>
                  <a:srgbClr val="1A1818"/>
                </a:solidFill>
              </a:rPr>
              <a:t>* For In Vitro Diagnostic Use</a:t>
            </a:r>
          </a:p>
          <a:p>
            <a:pPr algn="ctr"/>
            <a:r>
              <a:rPr lang="en-GB" sz="1200" b="1" dirty="0" smtClean="0">
                <a:solidFill>
                  <a:srgbClr val="1A1818"/>
                </a:solidFill>
              </a:rPr>
              <a:t>For </a:t>
            </a:r>
            <a:r>
              <a:rPr lang="en-GB" sz="1200" b="1" dirty="0">
                <a:solidFill>
                  <a:srgbClr val="1A1818"/>
                </a:solidFill>
              </a:rPr>
              <a:t>Research Use Only. Not for use in diagnostic procedures. </a:t>
            </a:r>
            <a:endParaRPr lang="en-US" sz="1200" b="1" dirty="0">
              <a:solidFill>
                <a:srgbClr val="1A1818"/>
              </a:solidFill>
            </a:endParaRPr>
          </a:p>
          <a:p>
            <a:pPr algn="ctr"/>
            <a:endParaRPr lang="en-GB" dirty="0">
              <a:solidFill>
                <a:srgbClr val="1A1818"/>
              </a:solidFill>
            </a:endParaRPr>
          </a:p>
        </p:txBody>
      </p:sp>
    </p:spTree>
    <p:extLst>
      <p:ext uri="{BB962C8B-B14F-4D97-AF65-F5344CB8AC3E}">
        <p14:creationId xmlns:p14="http://schemas.microsoft.com/office/powerpoint/2010/main" val="171664456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rot="10800000">
            <a:off x="0" y="3552825"/>
            <a:ext cx="9144000" cy="2843213"/>
          </a:xfrm>
          <a:prstGeom prst="rect">
            <a:avLst/>
          </a:prstGeom>
          <a:gradFill>
            <a:gsLst>
              <a:gs pos="0">
                <a:schemeClr val="accent1">
                  <a:alpha val="0"/>
                  <a:lumMod val="0"/>
                  <a:lumOff val="100000"/>
                </a:schemeClr>
              </a:gs>
              <a:gs pos="100000">
                <a:schemeClr val="bg1">
                  <a:lumMod val="75000"/>
                  <a:alpha val="60000"/>
                </a:schemeClr>
              </a:gs>
            </a:gsLst>
            <a:lin ang="5400000" scaled="1"/>
          </a:gra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sp>
        <p:nvSpPr>
          <p:cNvPr id="11267" name="TextBox 5"/>
          <p:cNvSpPr txBox="1">
            <a:spLocks noChangeArrowheads="1"/>
          </p:cNvSpPr>
          <p:nvPr/>
        </p:nvSpPr>
        <p:spPr bwMode="auto">
          <a:xfrm>
            <a:off x="736600" y="3771900"/>
            <a:ext cx="157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a:solidFill>
                  <a:srgbClr val="1A1818"/>
                </a:solidFill>
              </a:rPr>
              <a:t>New cases</a:t>
            </a:r>
          </a:p>
        </p:txBody>
      </p:sp>
      <p:sp>
        <p:nvSpPr>
          <p:cNvPr id="11268" name="TextBox 6"/>
          <p:cNvSpPr txBox="1">
            <a:spLocks noChangeArrowheads="1"/>
          </p:cNvSpPr>
          <p:nvPr/>
        </p:nvSpPr>
        <p:spPr bwMode="auto">
          <a:xfrm>
            <a:off x="4025900" y="3771900"/>
            <a:ext cx="109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a:solidFill>
                  <a:srgbClr val="1A1818"/>
                </a:solidFill>
              </a:rPr>
              <a:t>Deaths</a:t>
            </a:r>
          </a:p>
        </p:txBody>
      </p:sp>
      <p:sp>
        <p:nvSpPr>
          <p:cNvPr id="11269" name="TextBox 7"/>
          <p:cNvSpPr txBox="1">
            <a:spLocks noChangeArrowheads="1"/>
          </p:cNvSpPr>
          <p:nvPr/>
        </p:nvSpPr>
        <p:spPr bwMode="auto">
          <a:xfrm>
            <a:off x="6862763" y="3771900"/>
            <a:ext cx="151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a:solidFill>
                  <a:srgbClr val="1A1818"/>
                </a:solidFill>
              </a:rPr>
              <a:t>Living with</a:t>
            </a:r>
          </a:p>
        </p:txBody>
      </p:sp>
      <p:sp>
        <p:nvSpPr>
          <p:cNvPr id="11270" name="TextBox 8"/>
          <p:cNvSpPr txBox="1">
            <a:spLocks noChangeArrowheads="1"/>
          </p:cNvSpPr>
          <p:nvPr/>
        </p:nvSpPr>
        <p:spPr bwMode="auto">
          <a:xfrm>
            <a:off x="209550" y="6084888"/>
            <a:ext cx="41481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000">
                <a:solidFill>
                  <a:srgbClr val="1A1818"/>
                </a:solidFill>
              </a:rPr>
              <a:t>Globocan 2012: http://globocan.iarc.fr/Pages/fact_sheets_cancer.aspx</a:t>
            </a:r>
          </a:p>
        </p:txBody>
      </p:sp>
      <p:sp>
        <p:nvSpPr>
          <p:cNvPr id="10" name="Oval 9"/>
          <p:cNvSpPr/>
          <p:nvPr/>
        </p:nvSpPr>
        <p:spPr bwMode="auto">
          <a:xfrm>
            <a:off x="877888" y="4462463"/>
            <a:ext cx="1292225" cy="1292225"/>
          </a:xfrm>
          <a:prstGeom prst="ellipse">
            <a:avLst/>
          </a:prstGeom>
          <a:solidFill>
            <a:schemeClr val="accent2">
              <a:lumMod val="75000"/>
            </a:schemeClr>
          </a:solidFill>
          <a:ln w="12700" cap="flat" cmpd="sng" algn="ctr">
            <a:noFill/>
            <a:prstDash val="solid"/>
            <a:round/>
            <a:headEnd type="none" w="med" len="med"/>
            <a:tailEnd type="none" w="med" len="med"/>
          </a:ln>
          <a:effectLst/>
        </p:spPr>
        <p:txBody>
          <a:bodyPr wrap="none" anchor="ctr"/>
          <a:lstStyle/>
          <a:p>
            <a:pPr algn="ctr">
              <a:defRPr/>
            </a:pPr>
            <a:r>
              <a:rPr lang="en-US" sz="4400" b="1" dirty="0">
                <a:solidFill>
                  <a:srgbClr val="FFFFFF"/>
                </a:solidFill>
              </a:rPr>
              <a:t>14M</a:t>
            </a:r>
          </a:p>
        </p:txBody>
      </p:sp>
      <p:sp>
        <p:nvSpPr>
          <p:cNvPr id="11" name="Oval 10"/>
          <p:cNvSpPr/>
          <p:nvPr/>
        </p:nvSpPr>
        <p:spPr bwMode="auto">
          <a:xfrm>
            <a:off x="3925888" y="4462463"/>
            <a:ext cx="1292225" cy="1292225"/>
          </a:xfrm>
          <a:prstGeom prst="ellipse">
            <a:avLst/>
          </a:prstGeom>
          <a:solidFill>
            <a:schemeClr val="accent6"/>
          </a:solidFill>
          <a:ln w="12700" cap="flat" cmpd="sng" algn="ctr">
            <a:noFill/>
            <a:prstDash val="solid"/>
            <a:round/>
            <a:headEnd type="none" w="med" len="med"/>
            <a:tailEnd type="none" w="med" len="med"/>
          </a:ln>
          <a:effectLst/>
        </p:spPr>
        <p:txBody>
          <a:bodyPr wrap="none" anchor="ctr"/>
          <a:lstStyle/>
          <a:p>
            <a:pPr algn="ctr">
              <a:defRPr/>
            </a:pPr>
            <a:r>
              <a:rPr lang="en-US" sz="4400" b="1" dirty="0">
                <a:solidFill>
                  <a:srgbClr val="FFFFFF"/>
                </a:solidFill>
              </a:rPr>
              <a:t>8M</a:t>
            </a:r>
          </a:p>
        </p:txBody>
      </p:sp>
      <p:sp>
        <p:nvSpPr>
          <p:cNvPr id="12" name="Oval 11"/>
          <p:cNvSpPr/>
          <p:nvPr/>
        </p:nvSpPr>
        <p:spPr bwMode="auto">
          <a:xfrm>
            <a:off x="6973888" y="4462463"/>
            <a:ext cx="1292225" cy="1292225"/>
          </a:xfrm>
          <a:prstGeom prst="ellipse">
            <a:avLst/>
          </a:prstGeom>
          <a:solidFill>
            <a:schemeClr val="accent4"/>
          </a:solidFill>
          <a:ln w="12700" cap="flat" cmpd="sng" algn="ctr">
            <a:noFill/>
            <a:prstDash val="solid"/>
            <a:round/>
            <a:headEnd type="none" w="med" len="med"/>
            <a:tailEnd type="none" w="med" len="med"/>
          </a:ln>
          <a:effectLst/>
        </p:spPr>
        <p:txBody>
          <a:bodyPr wrap="none" anchor="ctr"/>
          <a:lstStyle/>
          <a:p>
            <a:pPr algn="ctr">
              <a:defRPr/>
            </a:pPr>
            <a:r>
              <a:rPr lang="en-US" sz="4400" b="1" dirty="0">
                <a:solidFill>
                  <a:srgbClr val="FFFFFF"/>
                </a:solidFill>
              </a:rPr>
              <a:t>32M</a:t>
            </a:r>
          </a:p>
        </p:txBody>
      </p:sp>
      <p:sp>
        <p:nvSpPr>
          <p:cNvPr id="15" name="Oval 14"/>
          <p:cNvSpPr/>
          <p:nvPr/>
        </p:nvSpPr>
        <p:spPr bwMode="auto">
          <a:xfrm>
            <a:off x="766763" y="4351338"/>
            <a:ext cx="1514475" cy="1514475"/>
          </a:xfrm>
          <a:prstGeom prst="ellipse">
            <a:avLst/>
          </a:prstGeom>
          <a:noFill/>
          <a:ln w="63500" cap="flat" cmpd="sng" algn="ctr">
            <a:solidFill>
              <a:schemeClr val="accent2">
                <a:lumMod val="75000"/>
              </a:schemeClr>
            </a:solidFill>
            <a:prstDash val="solid"/>
            <a:round/>
            <a:headEnd type="none" w="med" len="med"/>
            <a:tailEnd type="none" w="med" len="med"/>
          </a:ln>
          <a:effectLst/>
        </p:spPr>
        <p:txBody>
          <a:bodyPr wrap="none" anchor="ctr"/>
          <a:lstStyle/>
          <a:p>
            <a:pPr>
              <a:defRPr/>
            </a:pPr>
            <a:endParaRPr lang="en-US">
              <a:solidFill>
                <a:srgbClr val="1A1818"/>
              </a:solidFill>
            </a:endParaRPr>
          </a:p>
        </p:txBody>
      </p:sp>
      <p:sp>
        <p:nvSpPr>
          <p:cNvPr id="16" name="Oval 15"/>
          <p:cNvSpPr/>
          <p:nvPr/>
        </p:nvSpPr>
        <p:spPr bwMode="auto">
          <a:xfrm>
            <a:off x="3814763" y="4351338"/>
            <a:ext cx="1514475" cy="1514475"/>
          </a:xfrm>
          <a:prstGeom prst="ellipse">
            <a:avLst/>
          </a:prstGeom>
          <a:noFill/>
          <a:ln w="63500" cap="flat" cmpd="sng" algn="ctr">
            <a:solidFill>
              <a:schemeClr val="accent6"/>
            </a:solidFill>
            <a:prstDash val="solid"/>
            <a:round/>
            <a:headEnd type="none" w="med" len="med"/>
            <a:tailEnd type="none" w="med" len="med"/>
          </a:ln>
          <a:effectLst/>
        </p:spPr>
        <p:txBody>
          <a:bodyPr wrap="none" anchor="ctr"/>
          <a:lstStyle/>
          <a:p>
            <a:pPr>
              <a:defRPr/>
            </a:pPr>
            <a:endParaRPr lang="en-US">
              <a:solidFill>
                <a:srgbClr val="1A1818"/>
              </a:solidFill>
            </a:endParaRPr>
          </a:p>
        </p:txBody>
      </p:sp>
      <p:sp>
        <p:nvSpPr>
          <p:cNvPr id="17" name="Oval 16"/>
          <p:cNvSpPr/>
          <p:nvPr/>
        </p:nvSpPr>
        <p:spPr bwMode="auto">
          <a:xfrm>
            <a:off x="6862763" y="4351338"/>
            <a:ext cx="1514475" cy="1514475"/>
          </a:xfrm>
          <a:prstGeom prst="ellipse">
            <a:avLst/>
          </a:prstGeom>
          <a:noFill/>
          <a:ln w="63500" cap="flat" cmpd="sng" algn="ctr">
            <a:solidFill>
              <a:schemeClr val="accent4"/>
            </a:solidFill>
            <a:prstDash val="solid"/>
            <a:round/>
            <a:headEnd type="none" w="med" len="med"/>
            <a:tailEnd type="none" w="med" len="med"/>
          </a:ln>
          <a:effectLst/>
        </p:spPr>
        <p:txBody>
          <a:bodyPr wrap="none" anchor="ctr"/>
          <a:lstStyle/>
          <a:p>
            <a:pPr>
              <a:defRPr/>
            </a:pPr>
            <a:endParaRPr lang="en-US">
              <a:solidFill>
                <a:srgbClr val="1A1818"/>
              </a:solidFill>
            </a:endParaRPr>
          </a:p>
        </p:txBody>
      </p:sp>
      <p:pic>
        <p:nvPicPr>
          <p:cNvPr id="11277"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9150" y="944563"/>
            <a:ext cx="24257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Box 20"/>
          <p:cNvSpPr txBox="1">
            <a:spLocks noChangeArrowheads="1"/>
          </p:cNvSpPr>
          <p:nvPr/>
        </p:nvSpPr>
        <p:spPr bwMode="auto">
          <a:xfrm>
            <a:off x="3260725" y="238125"/>
            <a:ext cx="26225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sz="2800" b="1">
                <a:solidFill>
                  <a:srgbClr val="1A1818"/>
                </a:solidFill>
              </a:rPr>
              <a:t>Global Cancer</a:t>
            </a:r>
          </a:p>
        </p:txBody>
      </p:sp>
      <p:grpSp>
        <p:nvGrpSpPr>
          <p:cNvPr id="11279" name="Group 25"/>
          <p:cNvGrpSpPr>
            <a:grpSpLocks/>
          </p:cNvGrpSpPr>
          <p:nvPr/>
        </p:nvGrpSpPr>
        <p:grpSpPr bwMode="auto">
          <a:xfrm>
            <a:off x="858838" y="1697038"/>
            <a:ext cx="7470775" cy="922337"/>
            <a:chOff x="869292" y="1750842"/>
            <a:chExt cx="7470691" cy="923330"/>
          </a:xfrm>
        </p:grpSpPr>
        <p:sp>
          <p:nvSpPr>
            <p:cNvPr id="24" name="TextBox 23"/>
            <p:cNvSpPr txBox="1"/>
            <p:nvPr/>
          </p:nvSpPr>
          <p:spPr>
            <a:xfrm>
              <a:off x="869292" y="1750842"/>
              <a:ext cx="1687493" cy="923330"/>
            </a:xfrm>
            <a:prstGeom prst="rect">
              <a:avLst/>
            </a:prstGeom>
            <a:noFill/>
          </p:spPr>
          <p:txBody>
            <a:bodyPr wrap="none">
              <a:spAutoFit/>
            </a:bodyPr>
            <a:lstStyle/>
            <a:p>
              <a:pPr algn="ctr">
                <a:defRPr/>
              </a:pPr>
              <a:r>
                <a:rPr lang="en-US" sz="5400" b="1" dirty="0">
                  <a:solidFill>
                    <a:srgbClr val="31859C"/>
                  </a:solidFill>
                </a:rPr>
                <a:t>1</a:t>
              </a:r>
              <a:r>
                <a:rPr lang="en-US" sz="5400" b="1" dirty="0">
                  <a:solidFill>
                    <a:srgbClr val="1A1818"/>
                  </a:solidFill>
                </a:rPr>
                <a:t> </a:t>
              </a:r>
              <a:r>
                <a:rPr lang="en-US" sz="4000" dirty="0">
                  <a:solidFill>
                    <a:srgbClr val="1A1818"/>
                  </a:solidFill>
                </a:rPr>
                <a:t>in </a:t>
              </a:r>
              <a:r>
                <a:rPr lang="en-US" sz="5400" b="1" dirty="0">
                  <a:solidFill>
                    <a:srgbClr val="31859C"/>
                  </a:solidFill>
                </a:rPr>
                <a:t>3</a:t>
              </a:r>
            </a:p>
          </p:txBody>
        </p:sp>
        <p:sp>
          <p:nvSpPr>
            <p:cNvPr id="11281" name="TextBox 24"/>
            <p:cNvSpPr txBox="1">
              <a:spLocks noChangeArrowheads="1"/>
            </p:cNvSpPr>
            <p:nvPr/>
          </p:nvSpPr>
          <p:spPr bwMode="auto">
            <a:xfrm>
              <a:off x="6561932" y="1750842"/>
              <a:ext cx="17780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sz="5400" b="1">
                  <a:solidFill>
                    <a:srgbClr val="3E7EBE"/>
                  </a:solidFill>
                </a:rPr>
                <a:t>1</a:t>
              </a:r>
              <a:r>
                <a:rPr lang="en-US" altLang="en-US" sz="5400" b="1">
                  <a:solidFill>
                    <a:srgbClr val="1A1818"/>
                  </a:solidFill>
                </a:rPr>
                <a:t> </a:t>
              </a:r>
              <a:r>
                <a:rPr lang="en-US" altLang="en-US" sz="4000">
                  <a:solidFill>
                    <a:srgbClr val="1A1818"/>
                  </a:solidFill>
                </a:rPr>
                <a:t>in</a:t>
              </a:r>
              <a:r>
                <a:rPr lang="en-US" altLang="en-US" sz="5400" b="1">
                  <a:solidFill>
                    <a:srgbClr val="1A1818"/>
                  </a:solidFill>
                </a:rPr>
                <a:t> </a:t>
              </a:r>
              <a:r>
                <a:rPr lang="en-US" altLang="en-US" sz="5400" b="1">
                  <a:solidFill>
                    <a:srgbClr val="3E7EBE"/>
                  </a:solidFill>
                </a:rPr>
                <a:t>2</a:t>
              </a:r>
            </a:p>
          </p:txBody>
        </p:sp>
      </p:grpSp>
    </p:spTree>
    <p:extLst>
      <p:ext uri="{BB962C8B-B14F-4D97-AF65-F5344CB8AC3E}">
        <p14:creationId xmlns:p14="http://schemas.microsoft.com/office/powerpoint/2010/main" val="213955728"/>
      </p:ext>
    </p:extLst>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a:t>
            </a:r>
            <a:r>
              <a:rPr lang="en-US" dirty="0" smtClean="0"/>
              <a:t>From Single Gene </a:t>
            </a:r>
            <a:r>
              <a:rPr lang="en-US" dirty="0"/>
              <a:t>to </a:t>
            </a:r>
            <a:r>
              <a:rPr lang="en-US" dirty="0" smtClean="0"/>
              <a:t>Multi-Gene</a:t>
            </a:r>
            <a:endParaRPr lang="en-US" dirty="0"/>
          </a:p>
        </p:txBody>
      </p:sp>
      <p:grpSp>
        <p:nvGrpSpPr>
          <p:cNvPr id="19" name="Group 18"/>
          <p:cNvGrpSpPr/>
          <p:nvPr/>
        </p:nvGrpSpPr>
        <p:grpSpPr>
          <a:xfrm>
            <a:off x="210311" y="1377770"/>
            <a:ext cx="8601075" cy="981453"/>
            <a:chOff x="210311" y="1377770"/>
            <a:chExt cx="8601075" cy="981453"/>
          </a:xfrm>
        </p:grpSpPr>
        <p:sp>
          <p:nvSpPr>
            <p:cNvPr id="3" name="Rectangle 2"/>
            <p:cNvSpPr/>
            <p:nvPr/>
          </p:nvSpPr>
          <p:spPr bwMode="auto">
            <a:xfrm>
              <a:off x="210311" y="1377770"/>
              <a:ext cx="8601075" cy="455579"/>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800" b="1" dirty="0" smtClean="0">
                  <a:solidFill>
                    <a:srgbClr val="FFFFFF"/>
                  </a:solidFill>
                </a:rPr>
                <a:t>Small tissue samples:</a:t>
              </a:r>
            </a:p>
          </p:txBody>
        </p:sp>
        <p:grpSp>
          <p:nvGrpSpPr>
            <p:cNvPr id="12" name="Group 11"/>
            <p:cNvGrpSpPr/>
            <p:nvPr/>
          </p:nvGrpSpPr>
          <p:grpSpPr>
            <a:xfrm>
              <a:off x="2191059" y="2020669"/>
              <a:ext cx="4964861" cy="338554"/>
              <a:chOff x="2388361" y="2181017"/>
              <a:chExt cx="4964861" cy="338554"/>
            </a:xfrm>
          </p:grpSpPr>
          <p:sp>
            <p:nvSpPr>
              <p:cNvPr id="5" name="TextBox 4"/>
              <p:cNvSpPr txBox="1"/>
              <p:nvPr/>
            </p:nvSpPr>
            <p:spPr>
              <a:xfrm>
                <a:off x="2388361" y="2181017"/>
                <a:ext cx="1447832" cy="338554"/>
              </a:xfrm>
              <a:prstGeom prst="rect">
                <a:avLst/>
              </a:prstGeom>
              <a:noFill/>
            </p:spPr>
            <p:txBody>
              <a:bodyPr wrap="none" rtlCol="0">
                <a:spAutoFit/>
              </a:bodyPr>
              <a:lstStyle/>
              <a:p>
                <a:pPr algn="r"/>
                <a:r>
                  <a:rPr lang="en-US" dirty="0" smtClean="0">
                    <a:solidFill>
                      <a:srgbClr val="1A1818"/>
                    </a:solidFill>
                  </a:rPr>
                  <a:t>Lung biopsies</a:t>
                </a:r>
                <a:endParaRPr lang="en-US" dirty="0">
                  <a:solidFill>
                    <a:srgbClr val="1A1818"/>
                  </a:solidFill>
                </a:endParaRPr>
              </a:p>
            </p:txBody>
          </p:sp>
          <p:sp>
            <p:nvSpPr>
              <p:cNvPr id="6" name="TextBox 5"/>
              <p:cNvSpPr txBox="1"/>
              <p:nvPr/>
            </p:nvSpPr>
            <p:spPr>
              <a:xfrm>
                <a:off x="5164931" y="2181017"/>
                <a:ext cx="2188291" cy="338554"/>
              </a:xfrm>
              <a:prstGeom prst="rect">
                <a:avLst/>
              </a:prstGeom>
              <a:noFill/>
            </p:spPr>
            <p:txBody>
              <a:bodyPr wrap="none" rtlCol="0">
                <a:spAutoFit/>
              </a:bodyPr>
              <a:lstStyle/>
              <a:p>
                <a:r>
                  <a:rPr lang="en-US" dirty="0" smtClean="0">
                    <a:solidFill>
                      <a:srgbClr val="1A1818"/>
                    </a:solidFill>
                  </a:rPr>
                  <a:t>Fine Needle Aspirates</a:t>
                </a:r>
                <a:endParaRPr lang="en-US" dirty="0">
                  <a:solidFill>
                    <a:srgbClr val="1A1818"/>
                  </a:solidFill>
                </a:endParaRPr>
              </a:p>
            </p:txBody>
          </p:sp>
        </p:grpSp>
      </p:grpSp>
      <p:grpSp>
        <p:nvGrpSpPr>
          <p:cNvPr id="20" name="Group 19"/>
          <p:cNvGrpSpPr/>
          <p:nvPr/>
        </p:nvGrpSpPr>
        <p:grpSpPr>
          <a:xfrm>
            <a:off x="210311" y="2741418"/>
            <a:ext cx="8601075" cy="987014"/>
            <a:chOff x="210311" y="2741418"/>
            <a:chExt cx="8601075" cy="987014"/>
          </a:xfrm>
        </p:grpSpPr>
        <p:sp>
          <p:nvSpPr>
            <p:cNvPr id="4" name="Rectangle 3"/>
            <p:cNvSpPr/>
            <p:nvPr/>
          </p:nvSpPr>
          <p:spPr bwMode="auto">
            <a:xfrm>
              <a:off x="210311" y="2741418"/>
              <a:ext cx="8601075" cy="455579"/>
            </a:xfrm>
            <a:prstGeom prst="rect">
              <a:avLst/>
            </a:prstGeom>
            <a:solidFill>
              <a:schemeClr val="accent2">
                <a:lumMod val="7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800" b="1" dirty="0">
                  <a:solidFill>
                    <a:srgbClr val="FFFFFF"/>
                  </a:solidFill>
                </a:rPr>
                <a:t>An increasing </a:t>
              </a:r>
              <a:r>
                <a:rPr lang="en-US" sz="1800" b="1" dirty="0" smtClean="0">
                  <a:solidFill>
                    <a:srgbClr val="FFFFFF"/>
                  </a:solidFill>
                </a:rPr>
                <a:t>number of variants of known significance</a:t>
              </a:r>
            </a:p>
          </p:txBody>
        </p:sp>
        <p:grpSp>
          <p:nvGrpSpPr>
            <p:cNvPr id="11" name="Group 10"/>
            <p:cNvGrpSpPr/>
            <p:nvPr/>
          </p:nvGrpSpPr>
          <p:grpSpPr>
            <a:xfrm>
              <a:off x="1405587" y="3389878"/>
              <a:ext cx="6210523" cy="338554"/>
              <a:chOff x="1607698" y="5029200"/>
              <a:chExt cx="6210523" cy="338554"/>
            </a:xfrm>
          </p:grpSpPr>
          <p:sp>
            <p:nvSpPr>
              <p:cNvPr id="7" name="TextBox 6"/>
              <p:cNvSpPr txBox="1"/>
              <p:nvPr/>
            </p:nvSpPr>
            <p:spPr>
              <a:xfrm>
                <a:off x="1607698" y="5029200"/>
                <a:ext cx="2228495" cy="338554"/>
              </a:xfrm>
              <a:prstGeom prst="rect">
                <a:avLst/>
              </a:prstGeom>
              <a:noFill/>
            </p:spPr>
            <p:txBody>
              <a:bodyPr wrap="none" rtlCol="0">
                <a:spAutoFit/>
              </a:bodyPr>
              <a:lstStyle/>
              <a:p>
                <a:pPr algn="r"/>
                <a:r>
                  <a:rPr lang="en-US" dirty="0">
                    <a:solidFill>
                      <a:srgbClr val="1A1818"/>
                    </a:solidFill>
                  </a:rPr>
                  <a:t>More variants to query</a:t>
                </a:r>
              </a:p>
            </p:txBody>
          </p:sp>
          <p:sp>
            <p:nvSpPr>
              <p:cNvPr id="8" name="TextBox 7"/>
              <p:cNvSpPr txBox="1"/>
              <p:nvPr/>
            </p:nvSpPr>
            <p:spPr>
              <a:xfrm>
                <a:off x="5164931" y="5029200"/>
                <a:ext cx="2653290" cy="338554"/>
              </a:xfrm>
              <a:prstGeom prst="rect">
                <a:avLst/>
              </a:prstGeom>
              <a:noFill/>
            </p:spPr>
            <p:txBody>
              <a:bodyPr wrap="none" rtlCol="0">
                <a:spAutoFit/>
              </a:bodyPr>
              <a:lstStyle/>
              <a:p>
                <a:r>
                  <a:rPr lang="en-US" dirty="0">
                    <a:solidFill>
                      <a:srgbClr val="1A1818"/>
                    </a:solidFill>
                  </a:rPr>
                  <a:t>M</a:t>
                </a:r>
                <a:r>
                  <a:rPr lang="en-US" dirty="0" smtClean="0">
                    <a:solidFill>
                      <a:srgbClr val="1A1818"/>
                    </a:solidFill>
                  </a:rPr>
                  <a:t>ore </a:t>
                </a:r>
                <a:r>
                  <a:rPr lang="en-US" dirty="0">
                    <a:solidFill>
                      <a:srgbClr val="1A1818"/>
                    </a:solidFill>
                  </a:rPr>
                  <a:t>tests to be performed</a:t>
                </a:r>
              </a:p>
            </p:txBody>
          </p:sp>
          <p:sp>
            <p:nvSpPr>
              <p:cNvPr id="10" name="Right Arrow 9"/>
              <p:cNvSpPr/>
              <p:nvPr/>
            </p:nvSpPr>
            <p:spPr bwMode="auto">
              <a:xfrm>
                <a:off x="3836193" y="5116324"/>
                <a:ext cx="1328738" cy="164306"/>
              </a:xfrm>
              <a:prstGeom prst="rightArrow">
                <a:avLst/>
              </a:prstGeom>
              <a:solidFill>
                <a:schemeClr val="bg1">
                  <a:lumMod val="7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srgbClr val="1A1818"/>
                  </a:solidFill>
                </a:endParaRPr>
              </a:p>
            </p:txBody>
          </p:sp>
        </p:grpSp>
      </p:grpSp>
      <p:grpSp>
        <p:nvGrpSpPr>
          <p:cNvPr id="15" name="Group 14"/>
          <p:cNvGrpSpPr/>
          <p:nvPr/>
        </p:nvGrpSpPr>
        <p:grpSpPr>
          <a:xfrm>
            <a:off x="746092" y="4788516"/>
            <a:ext cx="3950120" cy="830997"/>
            <a:chOff x="235899" y="4922044"/>
            <a:chExt cx="3872287" cy="830997"/>
          </a:xfrm>
        </p:grpSpPr>
        <p:sp>
          <p:nvSpPr>
            <p:cNvPr id="13" name="TextBox 12"/>
            <p:cNvSpPr txBox="1"/>
            <p:nvPr/>
          </p:nvSpPr>
          <p:spPr>
            <a:xfrm>
              <a:off x="877037" y="4922044"/>
              <a:ext cx="2590011" cy="523220"/>
            </a:xfrm>
            <a:prstGeom prst="rect">
              <a:avLst/>
            </a:prstGeom>
            <a:noFill/>
          </p:spPr>
          <p:txBody>
            <a:bodyPr wrap="none" rtlCol="0">
              <a:spAutoFit/>
            </a:bodyPr>
            <a:lstStyle/>
            <a:p>
              <a:pPr algn="ctr"/>
              <a:r>
                <a:rPr lang="en-US" sz="2800" b="1" dirty="0">
                  <a:solidFill>
                    <a:srgbClr val="885087"/>
                  </a:solidFill>
                </a:rPr>
                <a:t>The Challenge</a:t>
              </a:r>
            </a:p>
          </p:txBody>
        </p:sp>
        <p:sp>
          <p:nvSpPr>
            <p:cNvPr id="14" name="TextBox 13"/>
            <p:cNvSpPr txBox="1"/>
            <p:nvPr/>
          </p:nvSpPr>
          <p:spPr>
            <a:xfrm>
              <a:off x="235899" y="5291376"/>
              <a:ext cx="3872287" cy="461665"/>
            </a:xfrm>
            <a:prstGeom prst="rect">
              <a:avLst/>
            </a:prstGeom>
            <a:noFill/>
          </p:spPr>
          <p:txBody>
            <a:bodyPr wrap="none" rtlCol="0">
              <a:spAutoFit/>
            </a:bodyPr>
            <a:lstStyle/>
            <a:p>
              <a:pPr algn="ctr"/>
              <a:r>
                <a:rPr lang="en-US" sz="2400" dirty="0">
                  <a:solidFill>
                    <a:srgbClr val="1A1818"/>
                  </a:solidFill>
                </a:rPr>
                <a:t>How to find more with less?</a:t>
              </a:r>
            </a:p>
          </p:txBody>
        </p:sp>
      </p:grpSp>
      <p:cxnSp>
        <p:nvCxnSpPr>
          <p:cNvPr id="24" name="Straight Connector 23"/>
          <p:cNvCxnSpPr/>
          <p:nvPr/>
        </p:nvCxnSpPr>
        <p:spPr bwMode="auto">
          <a:xfrm>
            <a:off x="746092" y="4009023"/>
            <a:ext cx="7529513" cy="0"/>
          </a:xfrm>
          <a:prstGeom prst="line">
            <a:avLst/>
          </a:prstGeom>
          <a:noFill/>
          <a:ln w="12700" cap="flat" cmpd="sng" algn="ctr">
            <a:solidFill>
              <a:schemeClr val="bg1">
                <a:lumMod val="75000"/>
              </a:schemeClr>
            </a:solidFill>
            <a:prstDash val="solid"/>
            <a:round/>
            <a:headEnd type="none" w="med" len="med"/>
            <a:tailEnd type="none" w="med" len="med"/>
          </a:ln>
          <a:effectLst/>
        </p:spPr>
      </p:cxnSp>
      <p:sp>
        <p:nvSpPr>
          <p:cNvPr id="22" name="Right Arrow 21"/>
          <p:cNvSpPr/>
          <p:nvPr/>
        </p:nvSpPr>
        <p:spPr bwMode="auto">
          <a:xfrm rot="10800000">
            <a:off x="3563651" y="2123364"/>
            <a:ext cx="1328738" cy="164306"/>
          </a:xfrm>
          <a:prstGeom prst="rightArrow">
            <a:avLst/>
          </a:prstGeom>
          <a:solidFill>
            <a:schemeClr val="bg1">
              <a:lumMod val="7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srgbClr val="1A1818"/>
              </a:solidFill>
            </a:endParaRPr>
          </a:p>
        </p:txBody>
      </p:sp>
      <p:sp>
        <p:nvSpPr>
          <p:cNvPr id="23" name="Right Arrow 22"/>
          <p:cNvSpPr/>
          <p:nvPr/>
        </p:nvSpPr>
        <p:spPr bwMode="auto">
          <a:xfrm>
            <a:off x="3716051" y="2123364"/>
            <a:ext cx="1328738" cy="164306"/>
          </a:xfrm>
          <a:prstGeom prst="rightArrow">
            <a:avLst/>
          </a:prstGeom>
          <a:solidFill>
            <a:schemeClr val="bg1">
              <a:lumMod val="7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srgbClr val="1A1818"/>
              </a:solidFill>
            </a:endParaRPr>
          </a:p>
        </p:txBody>
      </p:sp>
      <p:pic>
        <p:nvPicPr>
          <p:cNvPr id="1026" name="Picture 2" descr="http://www.jthoracdis.com/article/viewFile/1134/html/69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4786" y="4289615"/>
            <a:ext cx="2329977" cy="18288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053953" y="6522116"/>
            <a:ext cx="6484467" cy="246221"/>
          </a:xfrm>
          <a:prstGeom prst="rect">
            <a:avLst/>
          </a:prstGeom>
          <a:noFill/>
        </p:spPr>
        <p:txBody>
          <a:bodyPr wrap="none" rtlCol="0">
            <a:spAutoFit/>
          </a:bodyPr>
          <a:lstStyle/>
          <a:p>
            <a:r>
              <a:rPr lang="en-US" sz="1000" dirty="0" smtClean="0">
                <a:solidFill>
                  <a:srgbClr val="1A1818"/>
                </a:solidFill>
              </a:rPr>
              <a:t>Image from Chen </a:t>
            </a:r>
            <a:r>
              <a:rPr lang="en-US" sz="1000" i="1" dirty="0" smtClean="0">
                <a:solidFill>
                  <a:srgbClr val="1A1818"/>
                </a:solidFill>
              </a:rPr>
              <a:t>et</a:t>
            </a:r>
            <a:r>
              <a:rPr lang="en-US" sz="1000" dirty="0" smtClean="0">
                <a:solidFill>
                  <a:srgbClr val="1A1818"/>
                </a:solidFill>
              </a:rPr>
              <a:t> </a:t>
            </a:r>
            <a:r>
              <a:rPr lang="en-US" sz="1000" i="1" dirty="0" smtClean="0">
                <a:solidFill>
                  <a:srgbClr val="1A1818"/>
                </a:solidFill>
              </a:rPr>
              <a:t>al</a:t>
            </a:r>
            <a:r>
              <a:rPr lang="en-US" sz="1000" dirty="0" smtClean="0">
                <a:solidFill>
                  <a:srgbClr val="1A1818"/>
                </a:solidFill>
              </a:rPr>
              <a:t>., </a:t>
            </a:r>
            <a:r>
              <a:rPr lang="pt-BR" sz="1000" dirty="0" smtClean="0">
                <a:solidFill>
                  <a:srgbClr val="1A1818"/>
                </a:solidFill>
              </a:rPr>
              <a:t>J </a:t>
            </a:r>
            <a:r>
              <a:rPr lang="pt-BR" sz="1000" dirty="0">
                <a:solidFill>
                  <a:srgbClr val="1A1818"/>
                </a:solidFill>
              </a:rPr>
              <a:t>Thorac Dis. </a:t>
            </a:r>
            <a:r>
              <a:rPr lang="pt-BR" sz="1000" dirty="0" smtClean="0">
                <a:solidFill>
                  <a:srgbClr val="1A1818"/>
                </a:solidFill>
              </a:rPr>
              <a:t>2013 </a:t>
            </a:r>
            <a:r>
              <a:rPr lang="pt-BR" sz="1000" dirty="0">
                <a:solidFill>
                  <a:srgbClr val="1A1818"/>
                </a:solidFill>
              </a:rPr>
              <a:t>Jun;5(3):E93-7. doi: </a:t>
            </a:r>
            <a:r>
              <a:rPr lang="pt-BR" sz="1000" dirty="0" smtClean="0">
                <a:solidFill>
                  <a:srgbClr val="1A1818"/>
                </a:solidFill>
              </a:rPr>
              <a:t>10.3978/j.issn.2072-1439.2013.04.17. Figure 2</a:t>
            </a:r>
            <a:r>
              <a:rPr lang="en-US" sz="1000" dirty="0" smtClean="0">
                <a:solidFill>
                  <a:srgbClr val="1A1818"/>
                </a:solidFill>
              </a:rPr>
              <a:t> </a:t>
            </a:r>
            <a:endParaRPr lang="en-US" sz="1000" dirty="0">
              <a:solidFill>
                <a:srgbClr val="1A1818"/>
              </a:solidFill>
            </a:endParaRPr>
          </a:p>
        </p:txBody>
      </p:sp>
    </p:spTree>
    <p:extLst>
      <p:ext uri="{BB962C8B-B14F-4D97-AF65-F5344CB8AC3E}">
        <p14:creationId xmlns:p14="http://schemas.microsoft.com/office/powerpoint/2010/main" val="47605611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16" presetClass="entr" presetSubtype="37"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outVertical)">
                                      <p:cBhvr>
                                        <p:cTn id="21" dur="500"/>
                                        <p:tgtEl>
                                          <p:spTgt spid="24"/>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a:t>
            </a:r>
            <a:br>
              <a:rPr lang="en-US" dirty="0"/>
            </a:br>
            <a:r>
              <a:rPr lang="en-US" sz="2400" b="0" i="1" dirty="0"/>
              <a:t>Iterative testing</a:t>
            </a:r>
          </a:p>
        </p:txBody>
      </p:sp>
      <p:sp>
        <p:nvSpPr>
          <p:cNvPr id="3" name="Content Placeholder 2"/>
          <p:cNvSpPr>
            <a:spLocks noGrp="1"/>
          </p:cNvSpPr>
          <p:nvPr>
            <p:ph idx="1"/>
          </p:nvPr>
        </p:nvSpPr>
        <p:spPr>
          <a:xfrm>
            <a:off x="379440" y="5674301"/>
            <a:ext cx="8778848" cy="904629"/>
          </a:xfrm>
        </p:spPr>
        <p:txBody>
          <a:bodyPr>
            <a:noAutofit/>
          </a:bodyPr>
          <a:lstStyle/>
          <a:p>
            <a:r>
              <a:rPr lang="en-US" sz="1000" dirty="0"/>
              <a:t>§Roth AD1, </a:t>
            </a:r>
            <a:r>
              <a:rPr lang="en-US" sz="1000" dirty="0" err="1"/>
              <a:t>Tejpar</a:t>
            </a:r>
            <a:r>
              <a:rPr lang="en-US" sz="1000" dirty="0"/>
              <a:t> S, </a:t>
            </a:r>
            <a:r>
              <a:rPr lang="en-US" sz="1000" dirty="0" err="1"/>
              <a:t>Delorenzi</a:t>
            </a:r>
            <a:r>
              <a:rPr lang="en-US" sz="1000" dirty="0"/>
              <a:t> M, et al. Prognostic role of KRAS and BRAF in stage II and III resected colon cancer: results of the translational study on the PETACC-3, EORTC 40993, SAKK 60-00 trial. J </a:t>
            </a:r>
            <a:r>
              <a:rPr lang="en-US" sz="1000" dirty="0" err="1"/>
              <a:t>Clin</a:t>
            </a:r>
            <a:r>
              <a:rPr lang="en-US" sz="1000" dirty="0"/>
              <a:t> </a:t>
            </a:r>
            <a:r>
              <a:rPr lang="en-US" sz="1000" dirty="0" err="1"/>
              <a:t>Oncol</a:t>
            </a:r>
            <a:r>
              <a:rPr lang="en-US" sz="1000" dirty="0"/>
              <a:t>. 2010 Jan;28(3): 466-474</a:t>
            </a:r>
            <a:r>
              <a:rPr lang="en-US" sz="1000" dirty="0" smtClean="0"/>
              <a:t>.</a:t>
            </a:r>
          </a:p>
          <a:p>
            <a:r>
              <a:rPr lang="en-US" sz="1000" dirty="0" smtClean="0"/>
              <a:t>*</a:t>
            </a:r>
            <a:r>
              <a:rPr lang="en-US" sz="1000" dirty="0" err="1"/>
              <a:t>Irahara</a:t>
            </a:r>
            <a:r>
              <a:rPr lang="en-US" sz="1000" dirty="0"/>
              <a:t> N, Baba Y, </a:t>
            </a:r>
            <a:r>
              <a:rPr lang="en-US" sz="1000" dirty="0" err="1"/>
              <a:t>Nosho</a:t>
            </a:r>
            <a:r>
              <a:rPr lang="en-US" sz="1000" dirty="0"/>
              <a:t> K, et al. NRAS mutations are rare in colorectal cancer. </a:t>
            </a:r>
            <a:r>
              <a:rPr lang="en-US" sz="1000" dirty="0" err="1"/>
              <a:t>Diagn</a:t>
            </a:r>
            <a:r>
              <a:rPr lang="en-US" sz="1000" dirty="0"/>
              <a:t> </a:t>
            </a:r>
            <a:r>
              <a:rPr lang="en-US" sz="1000" dirty="0" err="1"/>
              <a:t>Mol</a:t>
            </a:r>
            <a:r>
              <a:rPr lang="en-US" sz="1000" dirty="0"/>
              <a:t> </a:t>
            </a:r>
            <a:r>
              <a:rPr lang="en-US" sz="1000" dirty="0" err="1"/>
              <a:t>Pathol</a:t>
            </a:r>
            <a:r>
              <a:rPr lang="en-US" sz="1000" dirty="0"/>
              <a:t>. 2010 Sep;19(3): 157-163.</a:t>
            </a:r>
          </a:p>
          <a:p>
            <a:r>
              <a:rPr lang="en-US" sz="1000" dirty="0"/>
              <a:t>**Duration of testing time begins after the sample material becomes available. Turn-around time &amp;</a:t>
            </a:r>
            <a:r>
              <a:rPr lang="en-US" sz="1000" dirty="0" smtClean="0"/>
              <a:t> </a:t>
            </a:r>
            <a:r>
              <a:rPr lang="en-US" sz="1000" dirty="0"/>
              <a:t>cost will vary from lab to lab</a:t>
            </a:r>
            <a:r>
              <a:rPr lang="en-US" sz="1000" dirty="0" smtClean="0"/>
              <a:t>.</a:t>
            </a:r>
            <a:endParaRPr lang="en-US" sz="1000" dirty="0"/>
          </a:p>
        </p:txBody>
      </p:sp>
      <p:sp>
        <p:nvSpPr>
          <p:cNvPr id="4" name="Rectangle 3"/>
          <p:cNvSpPr/>
          <p:nvPr/>
        </p:nvSpPr>
        <p:spPr bwMode="auto">
          <a:xfrm>
            <a:off x="1457325" y="1409700"/>
            <a:ext cx="6229350" cy="685800"/>
          </a:xfrm>
          <a:prstGeom prst="rect">
            <a:avLst/>
          </a:prstGeom>
          <a:solidFill>
            <a:schemeClr val="bg1">
              <a:lumMod val="85000"/>
            </a:schemeClr>
          </a:solidFill>
          <a:ln w="12700" cap="flat" cmpd="sng" algn="ctr">
            <a:noFill/>
            <a:prstDash val="solid"/>
            <a:round/>
            <a:headEnd type="none" w="med" len="med"/>
            <a:tailEnd type="none" w="med" len="med"/>
          </a:ln>
          <a:effectLst/>
        </p:spPr>
        <p:txBody>
          <a:bodyPr wrap="none" anchor="ctr"/>
          <a:lstStyle>
            <a:lvl1pPr eaLnBrk="0" hangingPunct="0">
              <a:defRPr sz="1600">
                <a:solidFill>
                  <a:schemeClr val="tx1"/>
                </a:solidFill>
                <a:latin typeface="Arial" panose="020B0604020202020204" pitchFamily="34" charset="0"/>
                <a:ea typeface="MS PGothic" panose="020B0600070205080204" pitchFamily="34" charset="-128"/>
              </a:defRPr>
            </a:lvl1pPr>
            <a:lvl2pPr marL="742950" indent="-285750" eaLnBrk="0" hangingPunct="0">
              <a:defRPr sz="1600">
                <a:solidFill>
                  <a:schemeClr val="tx1"/>
                </a:solidFill>
                <a:latin typeface="Arial" panose="020B0604020202020204" pitchFamily="34" charset="0"/>
                <a:ea typeface="MS PGothic" panose="020B0600070205080204" pitchFamily="34" charset="-128"/>
              </a:defRPr>
            </a:lvl2pPr>
            <a:lvl3pPr marL="1143000" indent="-228600" eaLnBrk="0" hangingPunct="0">
              <a:defRPr sz="1600">
                <a:solidFill>
                  <a:schemeClr val="tx1"/>
                </a:solidFill>
                <a:latin typeface="Arial" panose="020B0604020202020204" pitchFamily="34" charset="0"/>
                <a:ea typeface="MS PGothic" panose="020B0600070205080204" pitchFamily="34" charset="-128"/>
              </a:defRPr>
            </a:lvl3pPr>
            <a:lvl4pPr marL="1600200" indent="-228600" eaLnBrk="0" hangingPunct="0">
              <a:defRPr sz="1600">
                <a:solidFill>
                  <a:schemeClr val="tx1"/>
                </a:solidFill>
                <a:latin typeface="Arial" panose="020B0604020202020204" pitchFamily="34" charset="0"/>
                <a:ea typeface="MS PGothic" panose="020B0600070205080204" pitchFamily="34" charset="-128"/>
              </a:defRPr>
            </a:lvl4pPr>
            <a:lvl5pPr marL="2057400" indent="-228600" eaLnBrk="0" hangingPunct="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2000" b="1" dirty="0" smtClean="0">
                <a:solidFill>
                  <a:srgbClr val="3E7EBE"/>
                </a:solidFill>
              </a:rPr>
              <a:t>Today:</a:t>
            </a:r>
            <a:r>
              <a:rPr lang="en-US" altLang="en-US" dirty="0" smtClean="0">
                <a:solidFill>
                  <a:srgbClr val="1A1818"/>
                </a:solidFill>
              </a:rPr>
              <a:t/>
            </a:r>
            <a:br>
              <a:rPr lang="en-US" altLang="en-US" dirty="0" smtClean="0">
                <a:solidFill>
                  <a:srgbClr val="1A1818"/>
                </a:solidFill>
              </a:rPr>
            </a:br>
            <a:r>
              <a:rPr lang="en-US" altLang="en-US" dirty="0" smtClean="0">
                <a:solidFill>
                  <a:srgbClr val="1A1818"/>
                </a:solidFill>
              </a:rPr>
              <a:t>Iterative testing increases demands for tissue, time, and costs</a:t>
            </a:r>
          </a:p>
        </p:txBody>
      </p:sp>
      <p:graphicFrame>
        <p:nvGraphicFramePr>
          <p:cNvPr id="6" name="Table 5"/>
          <p:cNvGraphicFramePr>
            <a:graphicFrameLocks noGrp="1"/>
          </p:cNvGraphicFramePr>
          <p:nvPr>
            <p:extLst/>
          </p:nvPr>
        </p:nvGraphicFramePr>
        <p:xfrm>
          <a:off x="209550" y="4297361"/>
          <a:ext cx="8724900" cy="1218936"/>
        </p:xfrm>
        <a:graphic>
          <a:graphicData uri="http://schemas.openxmlformats.org/drawingml/2006/table">
            <a:tbl>
              <a:tblPr/>
              <a:tblGrid>
                <a:gridCol w="3035300"/>
                <a:gridCol w="1895475"/>
                <a:gridCol w="1897063"/>
                <a:gridCol w="1897062"/>
              </a:tblGrid>
              <a:tr h="224736">
                <a:tc>
                  <a:txBody>
                    <a:bodyPr/>
                    <a:lstStyle>
                      <a:lvl1pPr eaLnBrk="0" hangingPunct="0">
                        <a:spcBef>
                          <a:spcPct val="50000"/>
                        </a:spcBef>
                        <a:buClr>
                          <a:srgbClr val="F89D21"/>
                        </a:buClr>
                        <a:buSzPct val="6000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1"/>
                        </a:buClr>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1"/>
                        </a:buClr>
                        <a:buSzPct val="80000"/>
                        <a:buFont typeface="Wingdings" panose="05000000000000000000" pitchFamily="2" charset="2"/>
                        <a:defRPr sz="1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1"/>
                        </a:buClr>
                        <a:buSzPct val="80000"/>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Colon Cancer investigation</a:t>
                      </a:r>
                    </a:p>
                  </a:txBody>
                  <a:tcPr marL="91456" marR="91456" marT="45687" marB="45687" anchor="ctr" horzOverflow="overflow">
                    <a:lnL>
                      <a:noFill/>
                    </a:lnL>
                    <a:lnR>
                      <a:noFill/>
                    </a:lnR>
                    <a:lnT>
                      <a:noFill/>
                    </a:lnT>
                    <a:lnB>
                      <a:noFill/>
                    </a:lnB>
                    <a:lnTlToBr>
                      <a:noFill/>
                    </a:lnTlToBr>
                    <a:lnBlToTr>
                      <a:noFill/>
                    </a:lnBlToTr>
                    <a:noFill/>
                  </a:tcPr>
                </a:tc>
                <a:tc>
                  <a:txBody>
                    <a:bodyPr/>
                    <a:lstStyle>
                      <a:lvl1pPr eaLnBrk="0" hangingPunct="0">
                        <a:spcBef>
                          <a:spcPct val="50000"/>
                        </a:spcBef>
                        <a:buClr>
                          <a:srgbClr val="F89D21"/>
                        </a:buClr>
                        <a:buSzPct val="6000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1"/>
                        </a:buClr>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1"/>
                        </a:buClr>
                        <a:buSzPct val="80000"/>
                        <a:buFont typeface="Wingdings" panose="05000000000000000000" pitchFamily="2" charset="2"/>
                        <a:defRPr sz="1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1"/>
                        </a:buClr>
                        <a:buSzPct val="80000"/>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L="91456" marR="91456" marT="45687" marB="45687" anchor="ctr" horzOverflow="overflow">
                    <a:lnL>
                      <a:noFill/>
                    </a:lnL>
                    <a:lnR>
                      <a:noFill/>
                    </a:lnR>
                    <a:lnT>
                      <a:noFill/>
                    </a:lnT>
                    <a:lnB>
                      <a:noFill/>
                    </a:lnB>
                    <a:lnTlToBr>
                      <a:noFill/>
                    </a:lnTlToBr>
                    <a:lnBlToTr>
                      <a:noFill/>
                    </a:lnBlToTr>
                    <a:noFill/>
                  </a:tcPr>
                </a:tc>
                <a:tc>
                  <a:txBody>
                    <a:bodyPr/>
                    <a:lstStyle>
                      <a:lvl1pPr eaLnBrk="0" hangingPunct="0">
                        <a:spcBef>
                          <a:spcPct val="50000"/>
                        </a:spcBef>
                        <a:buClr>
                          <a:srgbClr val="F89D21"/>
                        </a:buClr>
                        <a:buSzPct val="6000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1"/>
                        </a:buClr>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1"/>
                        </a:buClr>
                        <a:buSzPct val="80000"/>
                        <a:buFont typeface="Wingdings" panose="05000000000000000000" pitchFamily="2" charset="2"/>
                        <a:defRPr sz="1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1"/>
                        </a:buClr>
                        <a:buSzPct val="80000"/>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L="91456" marR="91456" marT="45687" marB="45687" anchor="ctr" horzOverflow="overflow">
                    <a:lnL>
                      <a:noFill/>
                    </a:lnL>
                    <a:lnR>
                      <a:noFill/>
                    </a:lnR>
                    <a:lnT>
                      <a:noFill/>
                    </a:lnT>
                    <a:lnB>
                      <a:noFill/>
                    </a:lnB>
                    <a:lnTlToBr>
                      <a:noFill/>
                    </a:lnTlToBr>
                    <a:lnBlToTr>
                      <a:noFill/>
                    </a:lnBlToTr>
                    <a:noFill/>
                  </a:tcPr>
                </a:tc>
                <a:tc>
                  <a:txBody>
                    <a:bodyPr/>
                    <a:lstStyle>
                      <a:lvl1pPr eaLnBrk="0" hangingPunct="0">
                        <a:spcBef>
                          <a:spcPct val="50000"/>
                        </a:spcBef>
                        <a:buClr>
                          <a:srgbClr val="F89D21"/>
                        </a:buClr>
                        <a:buSzPct val="6000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1"/>
                        </a:buClr>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1"/>
                        </a:buClr>
                        <a:buSzPct val="80000"/>
                        <a:buFont typeface="Wingdings" panose="05000000000000000000" pitchFamily="2" charset="2"/>
                        <a:defRPr sz="1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1"/>
                        </a:buClr>
                        <a:buSzPct val="80000"/>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L="91456" marR="91456" marT="45687" marB="45687" anchor="ctr" horzOverflow="overflow">
                    <a:lnL>
                      <a:noFill/>
                    </a:lnL>
                    <a:lnR>
                      <a:noFill/>
                    </a:lnR>
                    <a:lnT>
                      <a:noFill/>
                    </a:lnT>
                    <a:lnB>
                      <a:noFill/>
                    </a:lnB>
                    <a:lnTlToBr>
                      <a:noFill/>
                    </a:lnTlToBr>
                    <a:lnBlToTr>
                      <a:noFill/>
                    </a:lnBlToTr>
                    <a:noFill/>
                  </a:tcPr>
                </a:tc>
              </a:tr>
              <a:tr h="224736">
                <a:tc>
                  <a:txBody>
                    <a:bodyPr/>
                    <a:lstStyle>
                      <a:lvl1pPr eaLnBrk="0" hangingPunct="0">
                        <a:spcBef>
                          <a:spcPct val="50000"/>
                        </a:spcBef>
                        <a:buClr>
                          <a:srgbClr val="F89D21"/>
                        </a:buClr>
                        <a:buSzPct val="6000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1"/>
                        </a:buClr>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1"/>
                        </a:buClr>
                        <a:buSzPct val="80000"/>
                        <a:buFont typeface="Wingdings" panose="05000000000000000000" pitchFamily="2" charset="2"/>
                        <a:defRPr sz="1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1"/>
                        </a:buClr>
                        <a:buSzPct val="80000"/>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Cumulative testing time**</a:t>
                      </a:r>
                    </a:p>
                  </a:txBody>
                  <a:tcPr marL="91456" marR="91456" marT="45687" marB="45687" anchor="ctr" horzOverflow="overflow">
                    <a:lnL>
                      <a:noFill/>
                    </a:lnL>
                    <a:lnR w="12700" cap="flat" cmpd="sng" algn="ctr">
                      <a:solidFill>
                        <a:srgbClr val="BFBFBF"/>
                      </a:solidFill>
                      <a:prstDash val="solid"/>
                      <a:round/>
                      <a:headEnd type="none" w="med" len="med"/>
                      <a:tailEnd type="none" w="med" len="med"/>
                    </a:lnR>
                    <a:lnT>
                      <a:noFill/>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eaLnBrk="0" hangingPunct="0">
                        <a:spcBef>
                          <a:spcPct val="50000"/>
                        </a:spcBef>
                        <a:buClr>
                          <a:srgbClr val="F89D21"/>
                        </a:buClr>
                        <a:buSzPct val="6000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1"/>
                        </a:buClr>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1"/>
                        </a:buClr>
                        <a:buSzPct val="80000"/>
                        <a:buFont typeface="Wingdings" panose="05000000000000000000" pitchFamily="2" charset="2"/>
                        <a:defRPr sz="1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1"/>
                        </a:buClr>
                        <a:buSzPct val="80000"/>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7 days</a:t>
                      </a:r>
                    </a:p>
                  </a:txBody>
                  <a:tcPr marL="91456" marR="274368" marT="45687" marB="45687"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eaLnBrk="0" hangingPunct="0">
                        <a:spcBef>
                          <a:spcPct val="50000"/>
                        </a:spcBef>
                        <a:buClr>
                          <a:srgbClr val="F89D21"/>
                        </a:buClr>
                        <a:buSzPct val="6000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1"/>
                        </a:buClr>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1"/>
                        </a:buClr>
                        <a:buSzPct val="80000"/>
                        <a:buFont typeface="Wingdings" panose="05000000000000000000" pitchFamily="2" charset="2"/>
                        <a:defRPr sz="1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1"/>
                        </a:buClr>
                        <a:buSzPct val="80000"/>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14 days</a:t>
                      </a:r>
                    </a:p>
                  </a:txBody>
                  <a:tcPr marL="91456" marR="274368" marT="45687" marB="45687"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eaLnBrk="0" hangingPunct="0">
                        <a:spcBef>
                          <a:spcPct val="50000"/>
                        </a:spcBef>
                        <a:buClr>
                          <a:srgbClr val="F89D21"/>
                        </a:buClr>
                        <a:buSzPct val="6000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1"/>
                        </a:buClr>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1"/>
                        </a:buClr>
                        <a:buSzPct val="80000"/>
                        <a:buFont typeface="Wingdings" panose="05000000000000000000" pitchFamily="2" charset="2"/>
                        <a:defRPr sz="1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1"/>
                        </a:buClr>
                        <a:buSzPct val="80000"/>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21 days…</a:t>
                      </a:r>
                    </a:p>
                  </a:txBody>
                  <a:tcPr marL="91456" marR="274368" marT="45687" marB="45687" anchor="ctr" horzOverflow="overflow">
                    <a:lnL w="12700" cap="flat" cmpd="sng" algn="ctr">
                      <a:solidFill>
                        <a:srgbClr val="BFBFBF"/>
                      </a:solidFill>
                      <a:prstDash val="solid"/>
                      <a:round/>
                      <a:headEnd type="none" w="med" len="med"/>
                      <a:tailEnd type="none" w="med" len="med"/>
                    </a:lnL>
                    <a:lnR>
                      <a:noFill/>
                    </a:lnR>
                    <a:lnT>
                      <a:noFill/>
                    </a:lnT>
                    <a:lnB w="12700" cap="flat" cmpd="sng" algn="ctr">
                      <a:solidFill>
                        <a:srgbClr val="BFBFBF"/>
                      </a:solidFill>
                      <a:prstDash val="solid"/>
                      <a:round/>
                      <a:headEnd type="none" w="med" len="med"/>
                      <a:tailEnd type="none" w="med" len="med"/>
                    </a:lnB>
                    <a:lnTlToBr>
                      <a:noFill/>
                    </a:lnTlToBr>
                    <a:lnBlToTr>
                      <a:noFill/>
                    </a:lnBlToTr>
                    <a:noFill/>
                  </a:tcPr>
                </a:tc>
              </a:tr>
              <a:tr h="224736">
                <a:tc>
                  <a:txBody>
                    <a:bodyPr/>
                    <a:lstStyle>
                      <a:lvl1pPr eaLnBrk="0" hangingPunct="0">
                        <a:spcBef>
                          <a:spcPct val="50000"/>
                        </a:spcBef>
                        <a:buClr>
                          <a:srgbClr val="F89D21"/>
                        </a:buClr>
                        <a:buSzPct val="6000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1"/>
                        </a:buClr>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1"/>
                        </a:buClr>
                        <a:buSzPct val="80000"/>
                        <a:buFont typeface="Wingdings" panose="05000000000000000000" pitchFamily="2" charset="2"/>
                        <a:defRPr sz="1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1"/>
                        </a:buClr>
                        <a:buSzPct val="80000"/>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Cumulative cost**</a:t>
                      </a:r>
                    </a:p>
                  </a:txBody>
                  <a:tcPr marL="91456" marR="91456" marT="45687" marB="45687" anchor="ctr" horzOverflow="overflow">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eaLnBrk="0" hangingPunct="0">
                        <a:spcBef>
                          <a:spcPct val="50000"/>
                        </a:spcBef>
                        <a:buClr>
                          <a:srgbClr val="F89D21"/>
                        </a:buClr>
                        <a:buSzPct val="6000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1"/>
                        </a:buClr>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1"/>
                        </a:buClr>
                        <a:buSzPct val="80000"/>
                        <a:buFont typeface="Wingdings" panose="05000000000000000000" pitchFamily="2" charset="2"/>
                        <a:defRPr sz="1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1"/>
                        </a:buClr>
                        <a:buSzPct val="80000"/>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$400</a:t>
                      </a:r>
                    </a:p>
                  </a:txBody>
                  <a:tcPr marL="91456" marR="274368" marT="45687" marB="45687"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eaLnBrk="0" hangingPunct="0">
                        <a:spcBef>
                          <a:spcPct val="50000"/>
                        </a:spcBef>
                        <a:buClr>
                          <a:srgbClr val="F89D21"/>
                        </a:buClr>
                        <a:buSzPct val="6000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1"/>
                        </a:buClr>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1"/>
                        </a:buClr>
                        <a:buSzPct val="80000"/>
                        <a:buFont typeface="Wingdings" panose="05000000000000000000" pitchFamily="2" charset="2"/>
                        <a:defRPr sz="1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1"/>
                        </a:buClr>
                        <a:buSzPct val="80000"/>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$800</a:t>
                      </a:r>
                    </a:p>
                  </a:txBody>
                  <a:tcPr marL="91456" marR="274368" marT="45687" marB="45687"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eaLnBrk="0" hangingPunct="0">
                        <a:spcBef>
                          <a:spcPct val="50000"/>
                        </a:spcBef>
                        <a:buClr>
                          <a:srgbClr val="F89D21"/>
                        </a:buClr>
                        <a:buSzPct val="6000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1"/>
                        </a:buClr>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1"/>
                        </a:buClr>
                        <a:buSzPct val="80000"/>
                        <a:buFont typeface="Wingdings" panose="05000000000000000000" pitchFamily="2" charset="2"/>
                        <a:defRPr sz="1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1"/>
                        </a:buClr>
                        <a:buSzPct val="80000"/>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$1200</a:t>
                      </a:r>
                    </a:p>
                  </a:txBody>
                  <a:tcPr marL="91456" marR="274368" marT="45687" marB="45687" anchor="ctr" horzOverflow="overflow">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r>
              <a:tr h="224736">
                <a:tc>
                  <a:txBody>
                    <a:bodyPr/>
                    <a:lstStyle>
                      <a:lvl1pPr eaLnBrk="0" hangingPunct="0">
                        <a:spcBef>
                          <a:spcPct val="50000"/>
                        </a:spcBef>
                        <a:buClr>
                          <a:srgbClr val="F89D21"/>
                        </a:buClr>
                        <a:buSzPct val="6000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1"/>
                        </a:buClr>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1"/>
                        </a:buClr>
                        <a:buSzPct val="80000"/>
                        <a:buFont typeface="Wingdings" panose="05000000000000000000" pitchFamily="2" charset="2"/>
                        <a:defRPr sz="1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1"/>
                        </a:buClr>
                        <a:buSzPct val="80000"/>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Cumulative sample needed</a:t>
                      </a:r>
                    </a:p>
                  </a:txBody>
                  <a:tcPr marL="91456" marR="91456" marT="45687" marB="45687" anchor="ctr" horzOverflow="overflow">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a:noFill/>
                    </a:lnB>
                    <a:lnTlToBr>
                      <a:noFill/>
                    </a:lnTlToBr>
                    <a:lnBlToTr>
                      <a:noFill/>
                    </a:lnBlToTr>
                    <a:noFill/>
                  </a:tcPr>
                </a:tc>
                <a:tc>
                  <a:txBody>
                    <a:bodyPr/>
                    <a:lstStyle>
                      <a:lvl1pPr eaLnBrk="0" hangingPunct="0">
                        <a:spcBef>
                          <a:spcPct val="50000"/>
                        </a:spcBef>
                        <a:buClr>
                          <a:srgbClr val="F89D21"/>
                        </a:buClr>
                        <a:buSzPct val="6000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1"/>
                        </a:buClr>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1"/>
                        </a:buClr>
                        <a:buSzPct val="80000"/>
                        <a:buFont typeface="Wingdings" panose="05000000000000000000" pitchFamily="2" charset="2"/>
                        <a:defRPr sz="1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1"/>
                        </a:buClr>
                        <a:buSzPct val="80000"/>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10 ng</a:t>
                      </a:r>
                    </a:p>
                  </a:txBody>
                  <a:tcPr marL="91456" marR="274368" marT="45687" marB="45687"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a:noFill/>
                    </a:lnB>
                    <a:lnTlToBr>
                      <a:noFill/>
                    </a:lnTlToBr>
                    <a:lnBlToTr>
                      <a:noFill/>
                    </a:lnBlToTr>
                    <a:noFill/>
                  </a:tcPr>
                </a:tc>
                <a:tc>
                  <a:txBody>
                    <a:bodyPr/>
                    <a:lstStyle>
                      <a:lvl1pPr eaLnBrk="0" hangingPunct="0">
                        <a:spcBef>
                          <a:spcPct val="50000"/>
                        </a:spcBef>
                        <a:buClr>
                          <a:srgbClr val="F89D21"/>
                        </a:buClr>
                        <a:buSzPct val="6000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1"/>
                        </a:buClr>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1"/>
                        </a:buClr>
                        <a:buSzPct val="80000"/>
                        <a:buFont typeface="Wingdings" panose="05000000000000000000" pitchFamily="2" charset="2"/>
                        <a:defRPr sz="1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1"/>
                        </a:buClr>
                        <a:buSzPct val="80000"/>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135 ng</a:t>
                      </a:r>
                    </a:p>
                  </a:txBody>
                  <a:tcPr marL="91456" marR="274368" marT="45687" marB="45687"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a:noFill/>
                    </a:lnB>
                    <a:lnTlToBr>
                      <a:noFill/>
                    </a:lnTlToBr>
                    <a:lnBlToTr>
                      <a:noFill/>
                    </a:lnBlToTr>
                    <a:noFill/>
                  </a:tcPr>
                </a:tc>
                <a:tc>
                  <a:txBody>
                    <a:bodyPr/>
                    <a:lstStyle>
                      <a:lvl1pPr eaLnBrk="0" hangingPunct="0">
                        <a:spcBef>
                          <a:spcPct val="50000"/>
                        </a:spcBef>
                        <a:buClr>
                          <a:srgbClr val="F89D21"/>
                        </a:buClr>
                        <a:buSzPct val="6000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1"/>
                        </a:buClr>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1"/>
                        </a:buClr>
                        <a:buSzPct val="80000"/>
                        <a:buFont typeface="Wingdings" panose="05000000000000000000" pitchFamily="2" charset="2"/>
                        <a:defRPr sz="1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1"/>
                        </a:buClr>
                        <a:buSzPct val="80000"/>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145 ng</a:t>
                      </a:r>
                    </a:p>
                  </a:txBody>
                  <a:tcPr marL="91456" marR="274368" marT="45687" marB="45687" anchor="ctr" horzOverflow="overflow">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a:noFill/>
                    </a:lnB>
                    <a:lnTlToBr>
                      <a:noFill/>
                    </a:lnTlToBr>
                    <a:lnBlToTr>
                      <a:noFill/>
                    </a:lnBlToTr>
                    <a:noFill/>
                  </a:tcPr>
                </a:tc>
              </a:tr>
            </a:tbl>
          </a:graphicData>
        </a:graphic>
      </p:graphicFrame>
      <p:sp>
        <p:nvSpPr>
          <p:cNvPr id="7" name="Triangle 6"/>
          <p:cNvSpPr/>
          <p:nvPr/>
        </p:nvSpPr>
        <p:spPr bwMode="auto">
          <a:xfrm>
            <a:off x="209550" y="4021136"/>
            <a:ext cx="8724900" cy="234950"/>
          </a:xfrm>
          <a:prstGeom prst="triangle">
            <a:avLst>
              <a:gd name="adj" fmla="val 100000"/>
            </a:avLst>
          </a:prstGeom>
          <a:gradFill flip="none" rotWithShape="1">
            <a:gsLst>
              <a:gs pos="35000">
                <a:schemeClr val="accent1">
                  <a:lumMod val="100000"/>
                </a:schemeClr>
              </a:gs>
              <a:gs pos="100000">
                <a:schemeClr val="accent1">
                  <a:lumMod val="50000"/>
                </a:schemeClr>
              </a:gs>
            </a:gsLst>
            <a:lin ang="0" scaled="1"/>
            <a:tileRect/>
          </a:gra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grpSp>
        <p:nvGrpSpPr>
          <p:cNvPr id="8" name="Group 8"/>
          <p:cNvGrpSpPr>
            <a:grpSpLocks/>
          </p:cNvGrpSpPr>
          <p:nvPr/>
        </p:nvGrpSpPr>
        <p:grpSpPr bwMode="auto">
          <a:xfrm>
            <a:off x="3365500" y="2220908"/>
            <a:ext cx="1687513" cy="1681162"/>
            <a:chOff x="3365839" y="2364185"/>
            <a:chExt cx="1687059" cy="1680593"/>
          </a:xfrm>
        </p:grpSpPr>
        <p:grpSp>
          <p:nvGrpSpPr>
            <p:cNvPr id="9" name="Group 60"/>
            <p:cNvGrpSpPr>
              <a:grpSpLocks/>
            </p:cNvGrpSpPr>
            <p:nvPr/>
          </p:nvGrpSpPr>
          <p:grpSpPr bwMode="auto">
            <a:xfrm>
              <a:off x="3451541" y="2821230"/>
              <a:ext cx="96812" cy="925199"/>
              <a:chOff x="3451541" y="2821230"/>
              <a:chExt cx="96812" cy="925199"/>
            </a:xfrm>
          </p:grpSpPr>
          <p:cxnSp>
            <p:nvCxnSpPr>
              <p:cNvPr id="17" name="Straight Connector 16"/>
              <p:cNvCxnSpPr/>
              <p:nvPr/>
            </p:nvCxnSpPr>
            <p:spPr bwMode="auto">
              <a:xfrm>
                <a:off x="3451541" y="2821230"/>
                <a:ext cx="0" cy="925199"/>
              </a:xfrm>
              <a:prstGeom prst="line">
                <a:avLst/>
              </a:prstGeom>
              <a:noFill/>
              <a:ln w="12700" cap="flat" cmpd="sng" algn="ctr">
                <a:solidFill>
                  <a:schemeClr val="bg1">
                    <a:lumMod val="75000"/>
                  </a:schemeClr>
                </a:solidFill>
                <a:prstDash val="solid"/>
                <a:round/>
                <a:headEnd type="none" w="med" len="med"/>
                <a:tailEnd type="none" w="med" len="med"/>
              </a:ln>
              <a:effectLst/>
            </p:spPr>
          </p:cxnSp>
          <p:cxnSp>
            <p:nvCxnSpPr>
              <p:cNvPr id="18" name="Straight Connector 17"/>
              <p:cNvCxnSpPr>
                <a:endCxn id="32" idx="1"/>
              </p:cNvCxnSpPr>
              <p:nvPr/>
            </p:nvCxnSpPr>
            <p:spPr bwMode="auto">
              <a:xfrm>
                <a:off x="3451541" y="3603597"/>
                <a:ext cx="96812" cy="0"/>
              </a:xfrm>
              <a:prstGeom prst="line">
                <a:avLst/>
              </a:prstGeom>
              <a:noFill/>
              <a:ln w="12700" cap="flat" cmpd="sng" algn="ctr">
                <a:solidFill>
                  <a:schemeClr val="bg1">
                    <a:lumMod val="75000"/>
                  </a:schemeClr>
                </a:solidFill>
                <a:prstDash val="solid"/>
                <a:round/>
                <a:headEnd type="none" w="med" len="med"/>
                <a:tailEnd type="none" w="med" len="med"/>
              </a:ln>
              <a:effectLst/>
            </p:spPr>
          </p:cxnSp>
          <p:cxnSp>
            <p:nvCxnSpPr>
              <p:cNvPr id="19" name="Straight Connector 18"/>
              <p:cNvCxnSpPr>
                <a:endCxn id="29" idx="1"/>
              </p:cNvCxnSpPr>
              <p:nvPr/>
            </p:nvCxnSpPr>
            <p:spPr bwMode="auto">
              <a:xfrm>
                <a:off x="3451541" y="3083073"/>
                <a:ext cx="96812" cy="0"/>
              </a:xfrm>
              <a:prstGeom prst="line">
                <a:avLst/>
              </a:prstGeom>
              <a:noFill/>
              <a:ln w="12700" cap="flat" cmpd="sng" algn="ctr">
                <a:solidFill>
                  <a:schemeClr val="bg1">
                    <a:lumMod val="75000"/>
                  </a:schemeClr>
                </a:solidFill>
                <a:prstDash val="solid"/>
                <a:round/>
                <a:headEnd type="none" w="med" len="med"/>
                <a:tailEnd type="none" w="med" len="med"/>
              </a:ln>
              <a:effectLst/>
            </p:spPr>
          </p:cxnSp>
        </p:grpSp>
        <p:sp>
          <p:nvSpPr>
            <p:cNvPr id="10" name="Rectangle 23"/>
            <p:cNvSpPr>
              <a:spLocks noChangeArrowheads="1"/>
            </p:cNvSpPr>
            <p:nvPr/>
          </p:nvSpPr>
          <p:spPr bwMode="auto">
            <a:xfrm>
              <a:off x="3365839" y="2364185"/>
              <a:ext cx="1645920" cy="457200"/>
            </a:xfrm>
            <a:prstGeom prst="rect">
              <a:avLst/>
            </a:prstGeom>
            <a:solidFill>
              <a:schemeClr val="accent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1600">
                <a:solidFill>
                  <a:srgbClr val="1A1818"/>
                </a:solidFill>
              </a:endParaRPr>
            </a:p>
          </p:txBody>
        </p:sp>
        <p:grpSp>
          <p:nvGrpSpPr>
            <p:cNvPr id="11" name="Group 36"/>
            <p:cNvGrpSpPr>
              <a:grpSpLocks/>
            </p:cNvGrpSpPr>
            <p:nvPr/>
          </p:nvGrpSpPr>
          <p:grpSpPr bwMode="auto">
            <a:xfrm>
              <a:off x="3507581" y="2997382"/>
              <a:ext cx="1545317" cy="1047396"/>
              <a:chOff x="3319560" y="2997382"/>
              <a:chExt cx="1738482" cy="1047396"/>
            </a:xfrm>
          </p:grpSpPr>
          <p:sp>
            <p:nvSpPr>
              <p:cNvPr id="13" name="Rectangle 12"/>
              <p:cNvSpPr/>
              <p:nvPr/>
            </p:nvSpPr>
            <p:spPr bwMode="auto">
              <a:xfrm>
                <a:off x="3365429" y="2997383"/>
                <a:ext cx="1646192" cy="457045"/>
              </a:xfrm>
              <a:prstGeom prst="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sp>
            <p:nvSpPr>
              <p:cNvPr id="14" name="Rectangle 13"/>
              <p:cNvSpPr/>
              <p:nvPr/>
            </p:nvSpPr>
            <p:spPr bwMode="auto">
              <a:xfrm>
                <a:off x="3365429" y="3448080"/>
                <a:ext cx="1646192" cy="596698"/>
              </a:xfrm>
              <a:prstGeom prst="rect">
                <a:avLst/>
              </a:prstGeom>
              <a:solidFill>
                <a:schemeClr val="accent2">
                  <a:lumMod val="40000"/>
                  <a:lumOff val="60000"/>
                </a:schemeClr>
              </a:soli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sp>
            <p:nvSpPr>
              <p:cNvPr id="15" name="TextBox 14"/>
              <p:cNvSpPr txBox="1">
                <a:spLocks noChangeArrowheads="1"/>
              </p:cNvSpPr>
              <p:nvPr/>
            </p:nvSpPr>
            <p:spPr bwMode="auto">
              <a:xfrm>
                <a:off x="3319560" y="3505599"/>
                <a:ext cx="1738482" cy="4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sz="1200" b="1">
                    <a:solidFill>
                      <a:srgbClr val="1A1818"/>
                    </a:solidFill>
                  </a:rPr>
                  <a:t>Positive</a:t>
                </a:r>
              </a:p>
              <a:p>
                <a:pPr algn="ctr">
                  <a:spcBef>
                    <a:spcPct val="0"/>
                  </a:spcBef>
                  <a:buClrTx/>
                  <a:buSzTx/>
                  <a:buFontTx/>
                  <a:buNone/>
                </a:pPr>
                <a:r>
                  <a:rPr lang="en-US" altLang="en-US" sz="1100">
                    <a:solidFill>
                      <a:srgbClr val="1A1818"/>
                    </a:solidFill>
                  </a:rPr>
                  <a:t>30%-50% of results</a:t>
                </a:r>
                <a:r>
                  <a:rPr lang="en-US" altLang="en-US" sz="1100" baseline="30000">
                    <a:solidFill>
                      <a:srgbClr val="1A1818"/>
                    </a:solidFill>
                  </a:rPr>
                  <a:t>§</a:t>
                </a:r>
              </a:p>
            </p:txBody>
          </p:sp>
          <p:sp>
            <p:nvSpPr>
              <p:cNvPr id="16" name="TextBox 16"/>
              <p:cNvSpPr txBox="1">
                <a:spLocks noChangeArrowheads="1"/>
              </p:cNvSpPr>
              <p:nvPr/>
            </p:nvSpPr>
            <p:spPr bwMode="auto">
              <a:xfrm>
                <a:off x="3776669" y="3081177"/>
                <a:ext cx="8242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sz="1200" b="1" dirty="0">
                    <a:solidFill>
                      <a:srgbClr val="1A1818"/>
                    </a:solidFill>
                  </a:rPr>
                  <a:t>Negative</a:t>
                </a:r>
              </a:p>
            </p:txBody>
          </p:sp>
        </p:grpSp>
        <p:sp>
          <p:nvSpPr>
            <p:cNvPr id="12" name="TextBox 19"/>
            <p:cNvSpPr txBox="1">
              <a:spLocks noChangeArrowheads="1"/>
            </p:cNvSpPr>
            <p:nvPr/>
          </p:nvSpPr>
          <p:spPr bwMode="auto">
            <a:xfrm>
              <a:off x="3720239" y="2450239"/>
              <a:ext cx="9371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sz="1200" b="1">
                  <a:solidFill>
                    <a:srgbClr val="FFFFFF"/>
                  </a:solidFill>
                </a:rPr>
                <a:t>KRAS test</a:t>
              </a:r>
            </a:p>
          </p:txBody>
        </p:sp>
      </p:grpSp>
      <p:grpSp>
        <p:nvGrpSpPr>
          <p:cNvPr id="20" name="Group 9"/>
          <p:cNvGrpSpPr>
            <a:grpSpLocks/>
          </p:cNvGrpSpPr>
          <p:nvPr/>
        </p:nvGrpSpPr>
        <p:grpSpPr bwMode="auto">
          <a:xfrm>
            <a:off x="5262563" y="2220908"/>
            <a:ext cx="1647825" cy="1681162"/>
            <a:chOff x="5263133" y="2364185"/>
            <a:chExt cx="1647793" cy="1680593"/>
          </a:xfrm>
        </p:grpSpPr>
        <p:grpSp>
          <p:nvGrpSpPr>
            <p:cNvPr id="21" name="Group 61"/>
            <p:cNvGrpSpPr>
              <a:grpSpLocks/>
            </p:cNvGrpSpPr>
            <p:nvPr/>
          </p:nvGrpSpPr>
          <p:grpSpPr bwMode="auto">
            <a:xfrm>
              <a:off x="5348856" y="2821230"/>
              <a:ext cx="96835" cy="925199"/>
              <a:chOff x="5348856" y="2821230"/>
              <a:chExt cx="96835" cy="925199"/>
            </a:xfrm>
          </p:grpSpPr>
          <p:cxnSp>
            <p:nvCxnSpPr>
              <p:cNvPr id="29" name="Straight Connector 28"/>
              <p:cNvCxnSpPr/>
              <p:nvPr/>
            </p:nvCxnSpPr>
            <p:spPr bwMode="auto">
              <a:xfrm>
                <a:off x="5348856" y="2821230"/>
                <a:ext cx="0" cy="925199"/>
              </a:xfrm>
              <a:prstGeom prst="line">
                <a:avLst/>
              </a:prstGeom>
              <a:noFill/>
              <a:ln w="12700" cap="flat" cmpd="sng" algn="ctr">
                <a:solidFill>
                  <a:schemeClr val="bg1">
                    <a:lumMod val="75000"/>
                  </a:schemeClr>
                </a:solidFill>
                <a:prstDash val="solid"/>
                <a:round/>
                <a:headEnd type="none" w="med" len="med"/>
                <a:tailEnd type="none" w="med" len="med"/>
              </a:ln>
              <a:effectLst/>
            </p:spPr>
          </p:cxnSp>
          <p:cxnSp>
            <p:nvCxnSpPr>
              <p:cNvPr id="30" name="Straight Connector 29"/>
              <p:cNvCxnSpPr>
                <a:endCxn id="33" idx="1"/>
              </p:cNvCxnSpPr>
              <p:nvPr/>
            </p:nvCxnSpPr>
            <p:spPr bwMode="auto">
              <a:xfrm>
                <a:off x="5348856" y="3603597"/>
                <a:ext cx="96835" cy="0"/>
              </a:xfrm>
              <a:prstGeom prst="line">
                <a:avLst/>
              </a:prstGeom>
              <a:noFill/>
              <a:ln w="12700" cap="flat" cmpd="sng" algn="ctr">
                <a:solidFill>
                  <a:schemeClr val="bg1">
                    <a:lumMod val="75000"/>
                  </a:schemeClr>
                </a:solidFill>
                <a:prstDash val="solid"/>
                <a:round/>
                <a:headEnd type="none" w="med" len="med"/>
                <a:tailEnd type="none" w="med" len="med"/>
              </a:ln>
              <a:effectLst/>
            </p:spPr>
          </p:cxnSp>
          <p:cxnSp>
            <p:nvCxnSpPr>
              <p:cNvPr id="31" name="Straight Connector 30"/>
              <p:cNvCxnSpPr>
                <a:endCxn id="30" idx="1"/>
              </p:cNvCxnSpPr>
              <p:nvPr/>
            </p:nvCxnSpPr>
            <p:spPr bwMode="auto">
              <a:xfrm>
                <a:off x="5348856" y="3225905"/>
                <a:ext cx="96835" cy="0"/>
              </a:xfrm>
              <a:prstGeom prst="line">
                <a:avLst/>
              </a:prstGeom>
              <a:noFill/>
              <a:ln w="12700" cap="flat" cmpd="sng" algn="ctr">
                <a:solidFill>
                  <a:schemeClr val="bg1">
                    <a:lumMod val="75000"/>
                  </a:schemeClr>
                </a:solidFill>
                <a:prstDash val="solid"/>
                <a:round/>
                <a:headEnd type="none" w="med" len="med"/>
                <a:tailEnd type="none" w="med" len="med"/>
              </a:ln>
              <a:effectLst/>
            </p:spPr>
          </p:cxnSp>
        </p:grpSp>
        <p:sp>
          <p:nvSpPr>
            <p:cNvPr id="22" name="Rectangle 21"/>
            <p:cNvSpPr/>
            <p:nvPr/>
          </p:nvSpPr>
          <p:spPr bwMode="auto">
            <a:xfrm>
              <a:off x="5263133" y="2364185"/>
              <a:ext cx="1646205" cy="457045"/>
            </a:xfrm>
            <a:prstGeom prst="rect">
              <a:avLst/>
            </a:prstGeom>
            <a:solidFill>
              <a:schemeClr val="accent1">
                <a:lumMod val="75000"/>
              </a:schemeClr>
            </a:soli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grpSp>
          <p:nvGrpSpPr>
            <p:cNvPr id="23" name="Group 37"/>
            <p:cNvGrpSpPr>
              <a:grpSpLocks/>
            </p:cNvGrpSpPr>
            <p:nvPr/>
          </p:nvGrpSpPr>
          <p:grpSpPr bwMode="auto">
            <a:xfrm>
              <a:off x="5444139" y="2997382"/>
              <a:ext cx="1466787" cy="1047396"/>
              <a:chOff x="5261023" y="2997382"/>
              <a:chExt cx="1650135" cy="1047396"/>
            </a:xfrm>
          </p:grpSpPr>
          <p:sp>
            <p:nvSpPr>
              <p:cNvPr id="25" name="Rectangle 24"/>
              <p:cNvSpPr/>
              <p:nvPr/>
            </p:nvSpPr>
            <p:spPr bwMode="auto">
              <a:xfrm>
                <a:off x="5262769" y="2997383"/>
                <a:ext cx="1646603" cy="457045"/>
              </a:xfrm>
              <a:prstGeom prst="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sp>
            <p:nvSpPr>
              <p:cNvPr id="26" name="Rectangle 25"/>
              <p:cNvSpPr/>
              <p:nvPr/>
            </p:nvSpPr>
            <p:spPr bwMode="auto">
              <a:xfrm>
                <a:off x="5262769" y="3448080"/>
                <a:ext cx="1646603" cy="596698"/>
              </a:xfrm>
              <a:prstGeom prst="rect">
                <a:avLst/>
              </a:prstGeom>
              <a:solidFill>
                <a:schemeClr val="accent2">
                  <a:lumMod val="40000"/>
                  <a:lumOff val="60000"/>
                </a:schemeClr>
              </a:soli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sp>
            <p:nvSpPr>
              <p:cNvPr id="27" name="TextBox 13"/>
              <p:cNvSpPr txBox="1">
                <a:spLocks noChangeArrowheads="1"/>
              </p:cNvSpPr>
              <p:nvPr/>
            </p:nvSpPr>
            <p:spPr bwMode="auto">
              <a:xfrm>
                <a:off x="5261023" y="3505599"/>
                <a:ext cx="1650135" cy="4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sz="1200" b="1">
                    <a:solidFill>
                      <a:srgbClr val="1A1818"/>
                    </a:solidFill>
                  </a:rPr>
                  <a:t>Positive</a:t>
                </a:r>
              </a:p>
              <a:p>
                <a:pPr algn="ctr">
                  <a:spcBef>
                    <a:spcPct val="0"/>
                  </a:spcBef>
                  <a:buClrTx/>
                  <a:buSzTx/>
                  <a:buFontTx/>
                  <a:buNone/>
                </a:pPr>
                <a:r>
                  <a:rPr lang="en-US" altLang="en-US" sz="1100">
                    <a:solidFill>
                      <a:srgbClr val="1A1818"/>
                    </a:solidFill>
                  </a:rPr>
                  <a:t>5%-10% of results</a:t>
                </a:r>
                <a:r>
                  <a:rPr lang="en-US" altLang="en-US" sz="1100" baseline="30000">
                    <a:solidFill>
                      <a:srgbClr val="1A1818"/>
                    </a:solidFill>
                  </a:rPr>
                  <a:t>§</a:t>
                </a:r>
              </a:p>
            </p:txBody>
          </p:sp>
          <p:sp>
            <p:nvSpPr>
              <p:cNvPr id="28" name="TextBox 17"/>
              <p:cNvSpPr txBox="1">
                <a:spLocks noChangeArrowheads="1"/>
              </p:cNvSpPr>
              <p:nvPr/>
            </p:nvSpPr>
            <p:spPr bwMode="auto">
              <a:xfrm>
                <a:off x="5673958" y="3081177"/>
                <a:ext cx="8242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sz="1200" b="1">
                    <a:solidFill>
                      <a:srgbClr val="1A1818"/>
                    </a:solidFill>
                  </a:rPr>
                  <a:t>Negative</a:t>
                </a:r>
              </a:p>
            </p:txBody>
          </p:sp>
        </p:grpSp>
        <p:sp>
          <p:nvSpPr>
            <p:cNvPr id="24" name="TextBox 20"/>
            <p:cNvSpPr txBox="1">
              <a:spLocks noChangeArrowheads="1"/>
            </p:cNvSpPr>
            <p:nvPr/>
          </p:nvSpPr>
          <p:spPr bwMode="auto">
            <a:xfrm>
              <a:off x="5621848" y="2450239"/>
              <a:ext cx="9284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sz="1200" b="1">
                  <a:solidFill>
                    <a:srgbClr val="FFFFFF"/>
                  </a:solidFill>
                </a:rPr>
                <a:t>BRAF test</a:t>
              </a:r>
            </a:p>
          </p:txBody>
        </p:sp>
      </p:grpSp>
      <p:sp>
        <p:nvSpPr>
          <p:cNvPr id="32" name="Right Arrow 31"/>
          <p:cNvSpPr/>
          <p:nvPr/>
        </p:nvSpPr>
        <p:spPr bwMode="auto">
          <a:xfrm>
            <a:off x="2674938" y="2946395"/>
            <a:ext cx="379412" cy="230188"/>
          </a:xfrm>
          <a:prstGeom prst="rightArrow">
            <a:avLst/>
          </a:prstGeom>
          <a:solidFill>
            <a:schemeClr val="bg1">
              <a:lumMod val="75000"/>
            </a:schemeClr>
          </a:soli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grpSp>
        <p:nvGrpSpPr>
          <p:cNvPr id="33" name="Group 22"/>
          <p:cNvGrpSpPr>
            <a:grpSpLocks/>
          </p:cNvGrpSpPr>
          <p:nvPr/>
        </p:nvGrpSpPr>
        <p:grpSpPr bwMode="auto">
          <a:xfrm>
            <a:off x="7161213" y="2219320"/>
            <a:ext cx="1997075" cy="1682750"/>
            <a:chOff x="7160425" y="2362001"/>
            <a:chExt cx="1998418" cy="1682777"/>
          </a:xfrm>
        </p:grpSpPr>
        <p:grpSp>
          <p:nvGrpSpPr>
            <p:cNvPr id="34" name="Group 62"/>
            <p:cNvGrpSpPr>
              <a:grpSpLocks/>
            </p:cNvGrpSpPr>
            <p:nvPr/>
          </p:nvGrpSpPr>
          <p:grpSpPr bwMode="auto">
            <a:xfrm>
              <a:off x="7244618" y="2820796"/>
              <a:ext cx="98491" cy="925527"/>
              <a:chOff x="7244618" y="2820796"/>
              <a:chExt cx="98491" cy="925527"/>
            </a:xfrm>
          </p:grpSpPr>
          <p:cxnSp>
            <p:nvCxnSpPr>
              <p:cNvPr id="43" name="Straight Connector 42"/>
              <p:cNvCxnSpPr/>
              <p:nvPr/>
            </p:nvCxnSpPr>
            <p:spPr bwMode="auto">
              <a:xfrm>
                <a:off x="7244618" y="2820796"/>
                <a:ext cx="0" cy="925527"/>
              </a:xfrm>
              <a:prstGeom prst="line">
                <a:avLst/>
              </a:prstGeom>
              <a:noFill/>
              <a:ln w="12700" cap="flat" cmpd="sng" algn="ctr">
                <a:solidFill>
                  <a:schemeClr val="bg1">
                    <a:lumMod val="75000"/>
                  </a:schemeClr>
                </a:solidFill>
                <a:prstDash val="solid"/>
                <a:round/>
                <a:headEnd type="none" w="med" len="med"/>
                <a:tailEnd type="none" w="med" len="med"/>
              </a:ln>
              <a:effectLst/>
            </p:spPr>
          </p:cxnSp>
          <p:cxnSp>
            <p:nvCxnSpPr>
              <p:cNvPr id="44" name="Straight Connector 43"/>
              <p:cNvCxnSpPr>
                <a:endCxn id="34" idx="1"/>
              </p:cNvCxnSpPr>
              <p:nvPr/>
            </p:nvCxnSpPr>
            <p:spPr bwMode="auto">
              <a:xfrm>
                <a:off x="7244618" y="3746323"/>
                <a:ext cx="98491" cy="0"/>
              </a:xfrm>
              <a:prstGeom prst="line">
                <a:avLst/>
              </a:prstGeom>
              <a:noFill/>
              <a:ln w="12700" cap="flat" cmpd="sng" algn="ctr">
                <a:solidFill>
                  <a:schemeClr val="bg1">
                    <a:lumMod val="75000"/>
                  </a:schemeClr>
                </a:solidFill>
                <a:prstDash val="solid"/>
                <a:round/>
                <a:headEnd type="none" w="med" len="med"/>
                <a:tailEnd type="none" w="med" len="med"/>
              </a:ln>
              <a:effectLst/>
            </p:spPr>
          </p:cxnSp>
          <p:cxnSp>
            <p:nvCxnSpPr>
              <p:cNvPr id="45" name="Straight Connector 44"/>
              <p:cNvCxnSpPr>
                <a:endCxn id="31" idx="1"/>
              </p:cNvCxnSpPr>
              <p:nvPr/>
            </p:nvCxnSpPr>
            <p:spPr bwMode="auto">
              <a:xfrm>
                <a:off x="7244618" y="3082732"/>
                <a:ext cx="98491" cy="0"/>
              </a:xfrm>
              <a:prstGeom prst="line">
                <a:avLst/>
              </a:prstGeom>
              <a:noFill/>
              <a:ln w="12700" cap="flat" cmpd="sng" algn="ctr">
                <a:solidFill>
                  <a:schemeClr val="bg1">
                    <a:lumMod val="75000"/>
                  </a:schemeClr>
                </a:solidFill>
                <a:prstDash val="solid"/>
                <a:round/>
                <a:headEnd type="none" w="med" len="med"/>
                <a:tailEnd type="none" w="med" len="med"/>
              </a:ln>
              <a:effectLst/>
            </p:spPr>
          </p:cxnSp>
        </p:grpSp>
        <p:sp>
          <p:nvSpPr>
            <p:cNvPr id="35" name="Rectangle 34"/>
            <p:cNvSpPr/>
            <p:nvPr/>
          </p:nvSpPr>
          <p:spPr bwMode="auto">
            <a:xfrm>
              <a:off x="7160425" y="2363589"/>
              <a:ext cx="1645756" cy="457207"/>
            </a:xfrm>
            <a:prstGeom prst="rect">
              <a:avLst/>
            </a:prstGeom>
            <a:solidFill>
              <a:schemeClr val="accent1">
                <a:lumMod val="50000"/>
              </a:schemeClr>
            </a:soli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grpSp>
          <p:nvGrpSpPr>
            <p:cNvPr id="36" name="Group 38"/>
            <p:cNvGrpSpPr>
              <a:grpSpLocks/>
            </p:cNvGrpSpPr>
            <p:nvPr/>
          </p:nvGrpSpPr>
          <p:grpSpPr bwMode="auto">
            <a:xfrm>
              <a:off x="7343305" y="2997868"/>
              <a:ext cx="1463040" cy="1046910"/>
              <a:chOff x="7160425" y="2997868"/>
              <a:chExt cx="1645920" cy="1046910"/>
            </a:xfrm>
          </p:grpSpPr>
          <p:sp>
            <p:nvSpPr>
              <p:cNvPr id="39" name="Rectangle 38"/>
              <p:cNvSpPr/>
              <p:nvPr/>
            </p:nvSpPr>
            <p:spPr bwMode="auto">
              <a:xfrm>
                <a:off x="7160205" y="2998599"/>
                <a:ext cx="1645955" cy="457207"/>
              </a:xfrm>
              <a:prstGeom prst="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sp>
            <p:nvSpPr>
              <p:cNvPr id="40" name="Rectangle 39"/>
              <p:cNvSpPr/>
              <p:nvPr/>
            </p:nvSpPr>
            <p:spPr bwMode="auto">
              <a:xfrm>
                <a:off x="7160205" y="3449456"/>
                <a:ext cx="1645955" cy="595322"/>
              </a:xfrm>
              <a:prstGeom prst="rect">
                <a:avLst/>
              </a:prstGeom>
              <a:solidFill>
                <a:schemeClr val="accent2">
                  <a:lumMod val="40000"/>
                  <a:lumOff val="60000"/>
                </a:schemeClr>
              </a:soli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sp>
            <p:nvSpPr>
              <p:cNvPr id="41" name="TextBox 14"/>
              <p:cNvSpPr txBox="1">
                <a:spLocks noChangeArrowheads="1"/>
              </p:cNvSpPr>
              <p:nvPr/>
            </p:nvSpPr>
            <p:spPr bwMode="auto">
              <a:xfrm>
                <a:off x="7249971" y="3505599"/>
                <a:ext cx="146903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sz="1200" b="1">
                    <a:solidFill>
                      <a:srgbClr val="1A1818"/>
                    </a:solidFill>
                  </a:rPr>
                  <a:t>Positive</a:t>
                </a:r>
              </a:p>
              <a:p>
                <a:pPr algn="ctr">
                  <a:spcBef>
                    <a:spcPct val="0"/>
                  </a:spcBef>
                  <a:buClrTx/>
                  <a:buSzTx/>
                  <a:buFontTx/>
                  <a:buNone/>
                </a:pPr>
                <a:r>
                  <a:rPr lang="en-US" altLang="en-US" sz="1100">
                    <a:solidFill>
                      <a:srgbClr val="1A1818"/>
                    </a:solidFill>
                  </a:rPr>
                  <a:t>1%-3% of results*</a:t>
                </a:r>
              </a:p>
            </p:txBody>
          </p:sp>
          <p:sp>
            <p:nvSpPr>
              <p:cNvPr id="42" name="TextBox 18"/>
              <p:cNvSpPr txBox="1">
                <a:spLocks noChangeArrowheads="1"/>
              </p:cNvSpPr>
              <p:nvPr/>
            </p:nvSpPr>
            <p:spPr bwMode="auto">
              <a:xfrm>
                <a:off x="7572358" y="3081177"/>
                <a:ext cx="8242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sz="1200" b="1">
                    <a:solidFill>
                      <a:srgbClr val="1A1818"/>
                    </a:solidFill>
                  </a:rPr>
                  <a:t>Negative</a:t>
                </a:r>
              </a:p>
            </p:txBody>
          </p:sp>
        </p:grpSp>
        <p:sp>
          <p:nvSpPr>
            <p:cNvPr id="37" name="TextBox 21"/>
            <p:cNvSpPr txBox="1">
              <a:spLocks noChangeArrowheads="1"/>
            </p:cNvSpPr>
            <p:nvPr/>
          </p:nvSpPr>
          <p:spPr bwMode="auto">
            <a:xfrm>
              <a:off x="7515927" y="2450239"/>
              <a:ext cx="9371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sz="1200" b="1">
                  <a:solidFill>
                    <a:srgbClr val="FFFFFF"/>
                  </a:solidFill>
                </a:rPr>
                <a:t>NRAS test</a:t>
              </a:r>
            </a:p>
          </p:txBody>
        </p:sp>
        <p:sp>
          <p:nvSpPr>
            <p:cNvPr id="38" name="TextBox 37"/>
            <p:cNvSpPr txBox="1">
              <a:spLocks noChangeArrowheads="1"/>
            </p:cNvSpPr>
            <p:nvPr/>
          </p:nvSpPr>
          <p:spPr bwMode="auto">
            <a:xfrm>
              <a:off x="8769643" y="2362001"/>
              <a:ext cx="389200" cy="338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600">
                  <a:solidFill>
                    <a:srgbClr val="7D7C7C"/>
                  </a:solidFill>
                </a:rPr>
                <a:t>…</a:t>
              </a:r>
            </a:p>
          </p:txBody>
        </p:sp>
      </p:grpSp>
      <p:sp>
        <p:nvSpPr>
          <p:cNvPr id="46" name="TextBox 11"/>
          <p:cNvSpPr txBox="1">
            <a:spLocks noChangeArrowheads="1"/>
          </p:cNvSpPr>
          <p:nvPr/>
        </p:nvSpPr>
        <p:spPr bwMode="auto">
          <a:xfrm>
            <a:off x="1008895" y="3459158"/>
            <a:ext cx="14366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3"/>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sz="1600" dirty="0">
                <a:solidFill>
                  <a:srgbClr val="1A1818"/>
                </a:solidFill>
              </a:rPr>
              <a:t>Colon </a:t>
            </a:r>
            <a:r>
              <a:rPr lang="en-US" altLang="en-US" sz="1600" dirty="0" smtClean="0">
                <a:solidFill>
                  <a:srgbClr val="1A1818"/>
                </a:solidFill>
              </a:rPr>
              <a:t>sample</a:t>
            </a:r>
            <a:endParaRPr lang="en-US" altLang="en-US" sz="1600" dirty="0">
              <a:solidFill>
                <a:srgbClr val="1A1818"/>
              </a:solidFill>
            </a:endParaRPr>
          </a:p>
        </p:txBody>
      </p:sp>
      <p:sp>
        <p:nvSpPr>
          <p:cNvPr id="47" name="Oval 46"/>
          <p:cNvSpPr/>
          <p:nvPr/>
        </p:nvSpPr>
        <p:spPr bwMode="auto">
          <a:xfrm>
            <a:off x="1179513" y="2284408"/>
            <a:ext cx="1093787" cy="1093787"/>
          </a:xfrm>
          <a:prstGeom prst="ellipse">
            <a:avLst/>
          </a:prstGeom>
          <a:noFill/>
          <a:ln w="38100" cap="flat" cmpd="sng" algn="ctr">
            <a:solidFill>
              <a:schemeClr val="accent5"/>
            </a:solidFill>
            <a:prstDash val="solid"/>
            <a:round/>
            <a:headEnd type="none" w="med" len="med"/>
            <a:tailEnd type="none" w="med" len="med"/>
          </a:ln>
          <a:effectLst/>
        </p:spPr>
        <p:txBody>
          <a:bodyPr wrap="none" anchor="ctr"/>
          <a:lstStyle/>
          <a:p>
            <a:pPr>
              <a:defRPr/>
            </a:pPr>
            <a:endParaRPr lang="en-US">
              <a:solidFill>
                <a:srgbClr val="1A1818"/>
              </a:solidFill>
            </a:endParaRPr>
          </a:p>
        </p:txBody>
      </p:sp>
      <p:pic>
        <p:nvPicPr>
          <p:cNvPr id="49" name="Picture 48"/>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4425" y="2219320"/>
            <a:ext cx="1223962" cy="1223962"/>
          </a:xfrm>
          <a:prstGeom prst="rect">
            <a:avLst/>
          </a:prstGeom>
        </p:spPr>
      </p:pic>
    </p:spTree>
    <p:extLst>
      <p:ext uri="{BB962C8B-B14F-4D97-AF65-F5344CB8AC3E}">
        <p14:creationId xmlns:p14="http://schemas.microsoft.com/office/powerpoint/2010/main" val="1698472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26" presetClass="emph" presetSubtype="0" fill="hold" grpId="1" nodeType="withEffect">
                                  <p:stCondLst>
                                    <p:cond delay="0"/>
                                  </p:stCondLst>
                                  <p:childTnLst>
                                    <p:animEffect transition="out" filter="fade">
                                      <p:cBhvr>
                                        <p:cTn id="16" dur="500" tmFilter="0, 0; .2, .5; .8, .5; 1, 0"/>
                                        <p:tgtEl>
                                          <p:spTgt spid="47"/>
                                        </p:tgtEl>
                                      </p:cBhvr>
                                    </p:animEffect>
                                    <p:animScale>
                                      <p:cBhvr>
                                        <p:cTn id="17" dur="250" autoRev="1" fill="hold"/>
                                        <p:tgtEl>
                                          <p:spTgt spid="47"/>
                                        </p:tgtEl>
                                      </p:cBhvr>
                                      <p:by x="105000" y="105000"/>
                                    </p:animScale>
                                  </p:childTnLst>
                                </p:cTn>
                              </p:par>
                              <p:par>
                                <p:cTn id="18" presetID="10"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P spid="32" grpId="0" animBg="1"/>
      <p:bldP spid="46" grpId="0"/>
      <p:bldP spid="47" grpId="0" animBg="1"/>
      <p:bldP spid="4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00"/>
          <a:stretch/>
        </p:blipFill>
        <p:spPr bwMode="auto">
          <a:xfrm>
            <a:off x="6019800" y="1693388"/>
            <a:ext cx="3054096" cy="3172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solidFill>
                  <a:schemeClr val="tx2"/>
                </a:solidFill>
              </a:rPr>
              <a:t>Next-Generation Sequencing</a:t>
            </a:r>
            <a:br>
              <a:rPr lang="en-US" dirty="0" smtClean="0">
                <a:solidFill>
                  <a:schemeClr val="tx2"/>
                </a:solidFill>
              </a:rPr>
            </a:br>
            <a:r>
              <a:rPr lang="en-US" dirty="0" smtClean="0">
                <a:solidFill>
                  <a:schemeClr val="tx2"/>
                </a:solidFill>
              </a:rPr>
              <a:t>using Illumina technology</a:t>
            </a:r>
            <a:endParaRPr lang="en-US" dirty="0">
              <a:solidFill>
                <a:schemeClr val="tx2"/>
              </a:solidFill>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057400"/>
            <a:ext cx="4838543"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80731" b="44800"/>
          <a:stretch/>
        </p:blipFill>
        <p:spPr bwMode="auto">
          <a:xfrm rot="5400000">
            <a:off x="6994970" y="4282631"/>
            <a:ext cx="341376" cy="9201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80731" b="44800"/>
          <a:stretch/>
        </p:blipFill>
        <p:spPr bwMode="auto">
          <a:xfrm>
            <a:off x="5334000" y="2819400"/>
            <a:ext cx="341376" cy="9201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3918736" y="5105400"/>
            <a:ext cx="5104667" cy="1477328"/>
          </a:xfrm>
          <a:prstGeom prst="rect">
            <a:avLst/>
          </a:prstGeom>
          <a:noFill/>
        </p:spPr>
        <p:txBody>
          <a:bodyPr wrap="none" rtlCol="0">
            <a:spAutoFit/>
          </a:bodyPr>
          <a:lstStyle/>
          <a:p>
            <a:r>
              <a:rPr lang="en-US" dirty="0" smtClean="0">
                <a:solidFill>
                  <a:srgbClr val="1A1818"/>
                </a:solidFill>
              </a:rPr>
              <a:t>ATGGCTAGGGCTTATCGGAGGGCTTAGCG</a:t>
            </a:r>
          </a:p>
          <a:p>
            <a:r>
              <a:rPr lang="en-US" dirty="0" smtClean="0">
                <a:solidFill>
                  <a:srgbClr val="1A1818"/>
                </a:solidFill>
              </a:rPr>
              <a:t>CCGTAGGCTAGCTTTAGAGCTTAGGATCGA</a:t>
            </a:r>
          </a:p>
          <a:p>
            <a:r>
              <a:rPr lang="en-US" dirty="0" smtClean="0">
                <a:solidFill>
                  <a:srgbClr val="1A1818"/>
                </a:solidFill>
              </a:rPr>
              <a:t>CCCTCTTATTTTATCTTCTTATCGCTAGCTCC</a:t>
            </a:r>
          </a:p>
          <a:p>
            <a:r>
              <a:rPr lang="en-US" dirty="0" smtClean="0">
                <a:solidFill>
                  <a:srgbClr val="1A1818"/>
                </a:solidFill>
              </a:rPr>
              <a:t>CGGCTTCGATTATTTCGGGCTATCGATCGA</a:t>
            </a:r>
          </a:p>
          <a:p>
            <a:r>
              <a:rPr lang="en-US" dirty="0" smtClean="0">
                <a:solidFill>
                  <a:srgbClr val="1A1818"/>
                </a:solidFill>
              </a:rPr>
              <a:t>TTATTCGGATTCGGATTTTCGGATTCGGATG</a:t>
            </a:r>
            <a:endParaRPr lang="en-US" dirty="0">
              <a:solidFill>
                <a:srgbClr val="1A1818"/>
              </a:solidFill>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0036" y="5105400"/>
            <a:ext cx="1028700" cy="1495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80731" b="44800"/>
          <a:stretch/>
        </p:blipFill>
        <p:spPr bwMode="auto">
          <a:xfrm rot="10800000">
            <a:off x="2496547" y="5393054"/>
            <a:ext cx="341376" cy="9201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990600" y="5674162"/>
            <a:ext cx="866006" cy="369332"/>
          </a:xfrm>
          <a:prstGeom prst="rect">
            <a:avLst/>
          </a:prstGeom>
          <a:noFill/>
        </p:spPr>
        <p:txBody>
          <a:bodyPr wrap="none" rtlCol="0">
            <a:spAutoFit/>
          </a:bodyPr>
          <a:lstStyle/>
          <a:p>
            <a:r>
              <a:rPr lang="en-US" dirty="0" smtClean="0">
                <a:solidFill>
                  <a:srgbClr val="1A1818"/>
                </a:solidFill>
              </a:rPr>
              <a:t>RESULT</a:t>
            </a:r>
            <a:endParaRPr lang="en-US" dirty="0">
              <a:solidFill>
                <a:srgbClr val="1A1818"/>
              </a:solidFill>
            </a:endParaRPr>
          </a:p>
        </p:txBody>
      </p:sp>
      <p:sp>
        <p:nvSpPr>
          <p:cNvPr id="12" name="TextBox 11"/>
          <p:cNvSpPr txBox="1"/>
          <p:nvPr/>
        </p:nvSpPr>
        <p:spPr>
          <a:xfrm>
            <a:off x="2142419" y="6581001"/>
            <a:ext cx="4859161" cy="276999"/>
          </a:xfrm>
          <a:prstGeom prst="rect">
            <a:avLst/>
          </a:prstGeom>
          <a:noFill/>
        </p:spPr>
        <p:txBody>
          <a:bodyPr wrap="square" rtlCol="0">
            <a:spAutoFit/>
          </a:bodyPr>
          <a:lstStyle/>
          <a:p>
            <a:r>
              <a:rPr lang="en-US" sz="1200" b="1" dirty="0" smtClean="0">
                <a:solidFill>
                  <a:srgbClr val="1A1818"/>
                </a:solidFill>
                <a:latin typeface="Arial" panose="020B0604020202020204" pitchFamily="34" charset="0"/>
                <a:cs typeface="Arial" panose="020B0604020202020204" pitchFamily="34" charset="0"/>
              </a:rPr>
              <a:t>For Research Use Only.  Not for use in diagnostic procedures.</a:t>
            </a:r>
            <a:endParaRPr lang="en-US" sz="1200" b="1" dirty="0">
              <a:solidFill>
                <a:srgbClr val="1A181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77261"/>
      </p:ext>
    </p:extLst>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000" dirty="0"/>
              <a:t>Sequencing Costs Declining</a:t>
            </a:r>
          </a:p>
        </p:txBody>
      </p:sp>
      <p:sp>
        <p:nvSpPr>
          <p:cNvPr id="8" name="TextBox 7"/>
          <p:cNvSpPr txBox="1"/>
          <p:nvPr/>
        </p:nvSpPr>
        <p:spPr>
          <a:xfrm>
            <a:off x="6741302" y="2897977"/>
            <a:ext cx="768159" cy="253916"/>
          </a:xfrm>
          <a:prstGeom prst="rect">
            <a:avLst/>
          </a:prstGeom>
          <a:noFill/>
        </p:spPr>
        <p:txBody>
          <a:bodyPr wrap="none" rtlCol="0">
            <a:spAutoFit/>
          </a:bodyPr>
          <a:lstStyle/>
          <a:p>
            <a:r>
              <a:rPr lang="en-US" sz="1050" b="1" dirty="0">
                <a:solidFill>
                  <a:srgbClr val="0070C0"/>
                </a:solidFill>
              </a:rPr>
              <a:t>WGS 30x</a:t>
            </a:r>
          </a:p>
        </p:txBody>
      </p:sp>
      <p:sp>
        <p:nvSpPr>
          <p:cNvPr id="9" name="TextBox 8"/>
          <p:cNvSpPr txBox="1"/>
          <p:nvPr/>
        </p:nvSpPr>
        <p:spPr>
          <a:xfrm>
            <a:off x="5668523" y="3470385"/>
            <a:ext cx="753732" cy="253916"/>
          </a:xfrm>
          <a:prstGeom prst="rect">
            <a:avLst/>
          </a:prstGeom>
          <a:noFill/>
        </p:spPr>
        <p:txBody>
          <a:bodyPr wrap="none" rtlCol="0">
            <a:spAutoFit/>
          </a:bodyPr>
          <a:lstStyle/>
          <a:p>
            <a:r>
              <a:rPr lang="en-US" sz="1050" b="1" dirty="0">
                <a:solidFill>
                  <a:srgbClr val="4D4D4F"/>
                </a:solidFill>
              </a:rPr>
              <a:t>WES 50x</a:t>
            </a:r>
          </a:p>
        </p:txBody>
      </p:sp>
      <p:grpSp>
        <p:nvGrpSpPr>
          <p:cNvPr id="15" name="Group 14"/>
          <p:cNvGrpSpPr/>
          <p:nvPr/>
        </p:nvGrpSpPr>
        <p:grpSpPr>
          <a:xfrm>
            <a:off x="1268598" y="1218875"/>
            <a:ext cx="6945232" cy="4503019"/>
            <a:chOff x="1137391" y="1734203"/>
            <a:chExt cx="6319686" cy="3925601"/>
          </a:xfrm>
        </p:grpSpPr>
        <p:grpSp>
          <p:nvGrpSpPr>
            <p:cNvPr id="16" name="Group 15"/>
            <p:cNvGrpSpPr/>
            <p:nvPr/>
          </p:nvGrpSpPr>
          <p:grpSpPr>
            <a:xfrm>
              <a:off x="1137391" y="1734203"/>
              <a:ext cx="6319686" cy="3925601"/>
              <a:chOff x="1409471" y="1138790"/>
              <a:chExt cx="6421272" cy="4012442"/>
            </a:xfrm>
          </p:grpSpPr>
          <p:grpSp>
            <p:nvGrpSpPr>
              <p:cNvPr id="18" name="Group 17"/>
              <p:cNvGrpSpPr/>
              <p:nvPr/>
            </p:nvGrpSpPr>
            <p:grpSpPr>
              <a:xfrm>
                <a:off x="1409471" y="1138790"/>
                <a:ext cx="6421272" cy="4012442"/>
                <a:chOff x="2347415" y="696036"/>
                <a:chExt cx="6796585" cy="4394579"/>
              </a:xfrm>
            </p:grpSpPr>
            <p:sp>
              <p:nvSpPr>
                <p:cNvPr id="20" name="Rounded Rectangle 19"/>
                <p:cNvSpPr/>
                <p:nvPr/>
              </p:nvSpPr>
              <p:spPr bwMode="auto">
                <a:xfrm>
                  <a:off x="2347415" y="696036"/>
                  <a:ext cx="6796585" cy="4394579"/>
                </a:xfrm>
                <a:prstGeom prst="roundRect">
                  <a:avLst>
                    <a:gd name="adj" fmla="val 4350"/>
                  </a:avLst>
                </a:prstGeom>
                <a:gradFill>
                  <a:gsLst>
                    <a:gs pos="0">
                      <a:schemeClr val="dk1">
                        <a:tint val="50000"/>
                        <a:satMod val="300000"/>
                        <a:alpha val="40000"/>
                      </a:schemeClr>
                    </a:gs>
                    <a:gs pos="35000">
                      <a:schemeClr val="dk1">
                        <a:tint val="37000"/>
                        <a:satMod val="300000"/>
                      </a:schemeClr>
                    </a:gs>
                    <a:gs pos="100000">
                      <a:schemeClr val="dk1">
                        <a:tint val="15000"/>
                        <a:satMod val="350000"/>
                      </a:schemeClr>
                    </a:gs>
                  </a:gsLst>
                </a:gra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endParaRPr lang="en-US">
                    <a:solidFill>
                      <a:srgbClr val="4D4D4F"/>
                    </a:solidFill>
                  </a:endParaRPr>
                </a:p>
              </p:txBody>
            </p:sp>
            <p:sp>
              <p:nvSpPr>
                <p:cNvPr id="21" name="Rounded Rectangle 20"/>
                <p:cNvSpPr/>
                <p:nvPr/>
              </p:nvSpPr>
              <p:spPr bwMode="auto">
                <a:xfrm>
                  <a:off x="2618933" y="918727"/>
                  <a:ext cx="6253549" cy="3949194"/>
                </a:xfrm>
                <a:prstGeom prst="round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solidFill>
                      <a:srgbClr val="4D4D4F"/>
                    </a:solidFill>
                    <a:latin typeface="Arial"/>
                  </a:endParaRPr>
                </a:p>
              </p:txBody>
            </p:sp>
          </p:grpSp>
          <p:sp>
            <p:nvSpPr>
              <p:cNvPr id="19" name="Rectangle 18"/>
              <p:cNvSpPr/>
              <p:nvPr/>
            </p:nvSpPr>
            <p:spPr bwMode="auto">
              <a:xfrm>
                <a:off x="4121624" y="4353636"/>
                <a:ext cx="1528549" cy="177421"/>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solidFill>
                    <a:srgbClr val="4D4D4F"/>
                  </a:solidFill>
                </a:endParaRPr>
              </a:p>
            </p:txBody>
          </p:sp>
        </p:grpSp>
        <p:pic>
          <p:nvPicPr>
            <p:cNvPr id="17" name="Picture 3" descr="C:\Users\jpreston\AppData\Local\Microsoft\Windows\Temporary Internet Files\Content.Outlook\HTAET546\MooresLaw.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63074" y="2276903"/>
              <a:ext cx="5198488" cy="2954778"/>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2" name="Footer Placeholder 2"/>
          <p:cNvSpPr txBox="1">
            <a:spLocks/>
          </p:cNvSpPr>
          <p:nvPr/>
        </p:nvSpPr>
        <p:spPr>
          <a:xfrm>
            <a:off x="2127380" y="6543385"/>
            <a:ext cx="4889241" cy="240160"/>
          </a:xfrm>
          <a:prstGeom prst="rect">
            <a:avLst/>
          </a:prstGeom>
          <a:solidFill>
            <a:schemeClr val="bg1"/>
          </a:solidFill>
        </p:spPr>
        <p:txBody>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n-US" sz="1200" smtClean="0">
                <a:solidFill>
                  <a:prstClr val="black"/>
                </a:solidFill>
              </a:rPr>
              <a:t>For Research Use Only. Not for use in diagnostic procedures.</a:t>
            </a:r>
            <a:endParaRPr lang="en-US" sz="1200" dirty="0">
              <a:solidFill>
                <a:prstClr val="black"/>
              </a:solidFill>
            </a:endParaRPr>
          </a:p>
        </p:txBody>
      </p:sp>
    </p:spTree>
    <p:extLst>
      <p:ext uri="{BB962C8B-B14F-4D97-AF65-F5344CB8AC3E}">
        <p14:creationId xmlns:p14="http://schemas.microsoft.com/office/powerpoint/2010/main" val="1266110972"/>
      </p:ext>
    </p:extLst>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2216150"/>
            <a:ext cx="2540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2" name="Title 1"/>
          <p:cNvSpPr>
            <a:spLocks noGrp="1"/>
          </p:cNvSpPr>
          <p:nvPr>
            <p:ph type="title"/>
          </p:nvPr>
        </p:nvSpPr>
        <p:spPr/>
        <p:txBody>
          <a:bodyPr/>
          <a:lstStyle/>
          <a:p>
            <a:pPr eaLnBrk="1" hangingPunct="1"/>
            <a:r>
              <a:rPr lang="en-US" altLang="en-US" smtClean="0"/>
              <a:t>Multi-Gene Cancer Panel</a:t>
            </a:r>
            <a:br>
              <a:rPr lang="en-US" altLang="en-US" smtClean="0"/>
            </a:br>
            <a:r>
              <a:rPr lang="en-US" altLang="en-US" sz="2400" b="0" i="1" smtClean="0"/>
              <a:t>TruSight</a:t>
            </a:r>
            <a:r>
              <a:rPr lang="en-US" altLang="en-US" sz="2400" baseline="30000" smtClean="0"/>
              <a:t>®</a:t>
            </a:r>
            <a:r>
              <a:rPr lang="en-US" altLang="en-US" sz="2400" b="0" i="1" smtClean="0"/>
              <a:t> Tumor 15</a:t>
            </a:r>
            <a:endParaRPr lang="en-US" altLang="en-US" sz="2400" baseline="30000" smtClean="0"/>
          </a:p>
        </p:txBody>
      </p:sp>
      <p:sp>
        <p:nvSpPr>
          <p:cNvPr id="3" name="Rectangle 2"/>
          <p:cNvSpPr/>
          <p:nvPr/>
        </p:nvSpPr>
        <p:spPr bwMode="auto">
          <a:xfrm>
            <a:off x="214313" y="1349375"/>
            <a:ext cx="8440737" cy="731838"/>
          </a:xfrm>
          <a:prstGeom prst="rect">
            <a:avLst/>
          </a:prstGeom>
          <a:solidFill>
            <a:schemeClr val="bg1">
              <a:lumMod val="85000"/>
            </a:schemeClr>
          </a:solidFill>
          <a:ln w="12700" cap="flat" cmpd="sng" algn="ctr">
            <a:noFill/>
            <a:prstDash val="solid"/>
            <a:round/>
            <a:headEnd type="none" w="med" len="med"/>
            <a:tailEnd type="none" w="med" len="med"/>
          </a:ln>
          <a:effectLst/>
        </p:spPr>
        <p:txBody>
          <a:bodyPr wrap="none" anchor="ctr"/>
          <a:lstStyle>
            <a:lvl1pPr eaLnBrk="0" hangingPunct="0">
              <a:defRPr sz="1600">
                <a:solidFill>
                  <a:schemeClr val="tx1"/>
                </a:solidFill>
                <a:latin typeface="Arial" panose="020B0604020202020204" pitchFamily="34" charset="0"/>
                <a:ea typeface="MS PGothic" panose="020B0600070205080204" pitchFamily="34" charset="-128"/>
              </a:defRPr>
            </a:lvl1pPr>
            <a:lvl2pPr marL="742950" indent="-285750" eaLnBrk="0" hangingPunct="0">
              <a:defRPr sz="1600">
                <a:solidFill>
                  <a:schemeClr val="tx1"/>
                </a:solidFill>
                <a:latin typeface="Arial" panose="020B0604020202020204" pitchFamily="34" charset="0"/>
                <a:ea typeface="MS PGothic" panose="020B0600070205080204" pitchFamily="34" charset="-128"/>
              </a:defRPr>
            </a:lvl2pPr>
            <a:lvl3pPr marL="1143000" indent="-228600" eaLnBrk="0" hangingPunct="0">
              <a:defRPr sz="1600">
                <a:solidFill>
                  <a:schemeClr val="tx1"/>
                </a:solidFill>
                <a:latin typeface="Arial" panose="020B0604020202020204" pitchFamily="34" charset="0"/>
                <a:ea typeface="MS PGothic" panose="020B0600070205080204" pitchFamily="34" charset="-128"/>
              </a:defRPr>
            </a:lvl3pPr>
            <a:lvl4pPr marL="1600200" indent="-228600" eaLnBrk="0" hangingPunct="0">
              <a:defRPr sz="1600">
                <a:solidFill>
                  <a:schemeClr val="tx1"/>
                </a:solidFill>
                <a:latin typeface="Arial" panose="020B0604020202020204" pitchFamily="34" charset="0"/>
                <a:ea typeface="MS PGothic" panose="020B0600070205080204" pitchFamily="34" charset="-128"/>
              </a:defRPr>
            </a:lvl4pPr>
            <a:lvl5pPr marL="2057400" indent="-228600" eaLnBrk="0" hangingPunct="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lgn="ctr" defTabSz="457200" eaLnBrk="1" fontAlgn="auto" hangingPunct="1">
              <a:spcBef>
                <a:spcPts val="0"/>
              </a:spcBef>
              <a:spcAft>
                <a:spcPts val="0"/>
              </a:spcAft>
              <a:defRPr/>
            </a:pPr>
            <a:r>
              <a:rPr lang="en-US" altLang="en-US" sz="1800" b="1" smtClean="0">
                <a:solidFill>
                  <a:srgbClr val="885087"/>
                </a:solidFill>
              </a:rPr>
              <a:t>Single assay:</a:t>
            </a:r>
            <a:r>
              <a:rPr lang="en-US" altLang="en-US" smtClean="0">
                <a:solidFill>
                  <a:prstClr val="black"/>
                </a:solidFill>
              </a:rPr>
              <a:t/>
            </a:r>
            <a:br>
              <a:rPr lang="en-US" altLang="en-US" smtClean="0">
                <a:solidFill>
                  <a:prstClr val="black"/>
                </a:solidFill>
              </a:rPr>
            </a:br>
            <a:r>
              <a:rPr lang="en-US" altLang="en-US" smtClean="0">
                <a:solidFill>
                  <a:prstClr val="black"/>
                </a:solidFill>
              </a:rPr>
              <a:t>Detect pathogenic variants for 7 types of cancer</a:t>
            </a:r>
          </a:p>
        </p:txBody>
      </p:sp>
      <p:grpSp>
        <p:nvGrpSpPr>
          <p:cNvPr id="27654" name="Group 4"/>
          <p:cNvGrpSpPr>
            <a:grpSpLocks/>
          </p:cNvGrpSpPr>
          <p:nvPr/>
        </p:nvGrpSpPr>
        <p:grpSpPr bwMode="auto">
          <a:xfrm>
            <a:off x="2287588" y="3195638"/>
            <a:ext cx="268287" cy="268287"/>
            <a:chOff x="2593975" y="4179888"/>
            <a:chExt cx="268288" cy="268287"/>
          </a:xfrm>
        </p:grpSpPr>
        <p:sp>
          <p:nvSpPr>
            <p:cNvPr id="27689" name="Oval 19"/>
            <p:cNvSpPr>
              <a:spLocks noChangeArrowheads="1"/>
            </p:cNvSpPr>
            <p:nvPr/>
          </p:nvSpPr>
          <p:spPr bwMode="auto">
            <a:xfrm>
              <a:off x="2593975" y="4179888"/>
              <a:ext cx="268288" cy="268287"/>
            </a:xfrm>
            <a:prstGeom prst="ellipse">
              <a:avLst/>
            </a:prstGeom>
            <a:noFill/>
            <a:ln w="127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defTabSz="457200" fontAlgn="auto">
                <a:spcBef>
                  <a:spcPct val="0"/>
                </a:spcBef>
                <a:spcAft>
                  <a:spcPts val="0"/>
                </a:spcAft>
                <a:buClrTx/>
                <a:buSzTx/>
                <a:buFontTx/>
                <a:buNone/>
              </a:pPr>
              <a:endParaRPr lang="en-US" altLang="en-US" sz="1600">
                <a:solidFill>
                  <a:prstClr val="black"/>
                </a:solidFill>
              </a:endParaRPr>
            </a:p>
          </p:txBody>
        </p:sp>
        <p:sp>
          <p:nvSpPr>
            <p:cNvPr id="27690" name="Oval 20"/>
            <p:cNvSpPr>
              <a:spLocks noChangeArrowheads="1"/>
            </p:cNvSpPr>
            <p:nvPr/>
          </p:nvSpPr>
          <p:spPr bwMode="auto">
            <a:xfrm>
              <a:off x="2628900" y="4214813"/>
              <a:ext cx="198438" cy="198437"/>
            </a:xfrm>
            <a:prstGeom prst="ellipse">
              <a:avLst/>
            </a:prstGeom>
            <a:solidFill>
              <a:schemeClr val="accent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defTabSz="457200" fontAlgn="auto">
                <a:spcBef>
                  <a:spcPct val="0"/>
                </a:spcBef>
                <a:spcAft>
                  <a:spcPts val="0"/>
                </a:spcAft>
                <a:buClrTx/>
                <a:buSzTx/>
                <a:buFontTx/>
                <a:buNone/>
              </a:pPr>
              <a:endParaRPr lang="en-US" altLang="en-US" sz="1600">
                <a:solidFill>
                  <a:prstClr val="black"/>
                </a:solidFill>
              </a:endParaRPr>
            </a:p>
          </p:txBody>
        </p:sp>
      </p:grpSp>
      <p:grpSp>
        <p:nvGrpSpPr>
          <p:cNvPr id="27655" name="Group 6"/>
          <p:cNvGrpSpPr>
            <a:grpSpLocks/>
          </p:cNvGrpSpPr>
          <p:nvPr/>
        </p:nvGrpSpPr>
        <p:grpSpPr bwMode="auto">
          <a:xfrm>
            <a:off x="2287588" y="4286250"/>
            <a:ext cx="268287" cy="268288"/>
            <a:chOff x="2868613" y="5594350"/>
            <a:chExt cx="268287" cy="268288"/>
          </a:xfrm>
        </p:grpSpPr>
        <p:sp>
          <p:nvSpPr>
            <p:cNvPr id="27" name="Oval 26"/>
            <p:cNvSpPr/>
            <p:nvPr/>
          </p:nvSpPr>
          <p:spPr bwMode="auto">
            <a:xfrm>
              <a:off x="2868613" y="5594350"/>
              <a:ext cx="268287" cy="268288"/>
            </a:xfrm>
            <a:prstGeom prst="ellipse">
              <a:avLst/>
            </a:prstGeom>
            <a:noFill/>
            <a:ln w="12700" cap="flat" cmpd="sng" algn="ctr">
              <a:solidFill>
                <a:schemeClr val="accent4"/>
              </a:solidFill>
              <a:prstDash val="solid"/>
              <a:round/>
              <a:headEnd type="none" w="med" len="med"/>
              <a:tailEnd type="none" w="med" len="med"/>
            </a:ln>
            <a:effectLst/>
          </p:spPr>
          <p:txBody>
            <a:bodyPr wrap="none" anchor="ctr"/>
            <a:lstStyle/>
            <a:p>
              <a:pPr defTabSz="457200" fontAlgn="auto">
                <a:spcBef>
                  <a:spcPts val="0"/>
                </a:spcBef>
                <a:spcAft>
                  <a:spcPts val="0"/>
                </a:spcAft>
                <a:defRPr/>
              </a:pPr>
              <a:endParaRPr lang="en-US" sz="1800">
                <a:solidFill>
                  <a:prstClr val="black"/>
                </a:solidFill>
              </a:endParaRPr>
            </a:p>
          </p:txBody>
        </p:sp>
        <p:sp>
          <p:nvSpPr>
            <p:cNvPr id="28" name="Oval 27"/>
            <p:cNvSpPr/>
            <p:nvPr/>
          </p:nvSpPr>
          <p:spPr bwMode="auto">
            <a:xfrm>
              <a:off x="2903538" y="5629275"/>
              <a:ext cx="198437" cy="198438"/>
            </a:xfrm>
            <a:prstGeom prst="ellipse">
              <a:avLst/>
            </a:prstGeom>
            <a:solidFill>
              <a:schemeClr val="accent4"/>
            </a:solidFill>
            <a:ln w="12700" cap="flat" cmpd="sng" algn="ctr">
              <a:noFill/>
              <a:prstDash val="solid"/>
              <a:round/>
              <a:headEnd type="none" w="med" len="med"/>
              <a:tailEnd type="none" w="med" len="med"/>
            </a:ln>
            <a:effectLst/>
          </p:spPr>
          <p:txBody>
            <a:bodyPr wrap="none" anchor="ctr"/>
            <a:lstStyle/>
            <a:p>
              <a:pPr defTabSz="457200" fontAlgn="auto">
                <a:spcBef>
                  <a:spcPts val="0"/>
                </a:spcBef>
                <a:spcAft>
                  <a:spcPts val="0"/>
                </a:spcAft>
                <a:defRPr/>
              </a:pPr>
              <a:endParaRPr lang="en-US" sz="1800">
                <a:solidFill>
                  <a:prstClr val="black"/>
                </a:solidFill>
              </a:endParaRPr>
            </a:p>
          </p:txBody>
        </p:sp>
      </p:grpSp>
      <p:grpSp>
        <p:nvGrpSpPr>
          <p:cNvPr id="27656" name="Group 8"/>
          <p:cNvGrpSpPr>
            <a:grpSpLocks/>
          </p:cNvGrpSpPr>
          <p:nvPr/>
        </p:nvGrpSpPr>
        <p:grpSpPr bwMode="auto">
          <a:xfrm>
            <a:off x="2124075" y="3754438"/>
            <a:ext cx="268288" cy="266700"/>
            <a:chOff x="2328863" y="5729288"/>
            <a:chExt cx="268287" cy="268287"/>
          </a:xfrm>
        </p:grpSpPr>
        <p:sp>
          <p:nvSpPr>
            <p:cNvPr id="30" name="Oval 29"/>
            <p:cNvSpPr/>
            <p:nvPr/>
          </p:nvSpPr>
          <p:spPr bwMode="auto">
            <a:xfrm>
              <a:off x="2328863" y="5729288"/>
              <a:ext cx="268287" cy="268287"/>
            </a:xfrm>
            <a:prstGeom prst="ellipse">
              <a:avLst/>
            </a:prstGeom>
            <a:noFill/>
            <a:ln w="12700" cap="flat" cmpd="sng" algn="ctr">
              <a:solidFill>
                <a:schemeClr val="accent1">
                  <a:lumMod val="50000"/>
                </a:schemeClr>
              </a:solidFill>
              <a:prstDash val="solid"/>
              <a:round/>
              <a:headEnd type="none" w="med" len="med"/>
              <a:tailEnd type="none" w="med" len="med"/>
            </a:ln>
            <a:effectLst/>
          </p:spPr>
          <p:txBody>
            <a:bodyPr wrap="none" anchor="ctr"/>
            <a:lstStyle/>
            <a:p>
              <a:pPr defTabSz="457200" fontAlgn="auto">
                <a:spcBef>
                  <a:spcPts val="0"/>
                </a:spcBef>
                <a:spcAft>
                  <a:spcPts val="0"/>
                </a:spcAft>
                <a:defRPr/>
              </a:pPr>
              <a:endParaRPr lang="en-US" sz="1800">
                <a:solidFill>
                  <a:prstClr val="black"/>
                </a:solidFill>
              </a:endParaRPr>
            </a:p>
          </p:txBody>
        </p:sp>
        <p:sp>
          <p:nvSpPr>
            <p:cNvPr id="31" name="Oval 30"/>
            <p:cNvSpPr/>
            <p:nvPr/>
          </p:nvSpPr>
          <p:spPr bwMode="auto">
            <a:xfrm>
              <a:off x="2363788" y="5764421"/>
              <a:ext cx="198437" cy="198021"/>
            </a:xfrm>
            <a:prstGeom prst="ellipse">
              <a:avLst/>
            </a:prstGeom>
            <a:solidFill>
              <a:schemeClr val="accent1">
                <a:lumMod val="50000"/>
              </a:schemeClr>
            </a:solidFill>
            <a:ln w="12700" cap="flat" cmpd="sng" algn="ctr">
              <a:noFill/>
              <a:prstDash val="solid"/>
              <a:round/>
              <a:headEnd type="none" w="med" len="med"/>
              <a:tailEnd type="none" w="med" len="med"/>
            </a:ln>
            <a:effectLst/>
          </p:spPr>
          <p:txBody>
            <a:bodyPr wrap="none" anchor="ctr"/>
            <a:lstStyle/>
            <a:p>
              <a:pPr defTabSz="457200" fontAlgn="auto">
                <a:spcBef>
                  <a:spcPts val="0"/>
                </a:spcBef>
                <a:spcAft>
                  <a:spcPts val="0"/>
                </a:spcAft>
                <a:defRPr/>
              </a:pPr>
              <a:endParaRPr lang="en-US" sz="1800">
                <a:solidFill>
                  <a:prstClr val="black"/>
                </a:solidFill>
              </a:endParaRPr>
            </a:p>
          </p:txBody>
        </p:sp>
      </p:grpSp>
      <p:grpSp>
        <p:nvGrpSpPr>
          <p:cNvPr id="27657" name="Group 7"/>
          <p:cNvGrpSpPr>
            <a:grpSpLocks/>
          </p:cNvGrpSpPr>
          <p:nvPr/>
        </p:nvGrpSpPr>
        <p:grpSpPr bwMode="auto">
          <a:xfrm>
            <a:off x="2428875" y="3938588"/>
            <a:ext cx="268288" cy="268287"/>
            <a:chOff x="2555875" y="6069013"/>
            <a:chExt cx="268288" cy="268287"/>
          </a:xfrm>
        </p:grpSpPr>
        <p:sp>
          <p:nvSpPr>
            <p:cNvPr id="33" name="Oval 32"/>
            <p:cNvSpPr/>
            <p:nvPr/>
          </p:nvSpPr>
          <p:spPr bwMode="auto">
            <a:xfrm>
              <a:off x="2555875" y="6069013"/>
              <a:ext cx="268288" cy="268287"/>
            </a:xfrm>
            <a:prstGeom prst="ellipse">
              <a:avLst/>
            </a:prstGeom>
            <a:noFill/>
            <a:ln w="12700" cap="flat" cmpd="sng" algn="ctr">
              <a:solidFill>
                <a:schemeClr val="accent6"/>
              </a:solidFill>
              <a:prstDash val="solid"/>
              <a:round/>
              <a:headEnd type="none" w="med" len="med"/>
              <a:tailEnd type="none" w="med" len="med"/>
            </a:ln>
            <a:effectLst/>
          </p:spPr>
          <p:txBody>
            <a:bodyPr wrap="none" anchor="ctr"/>
            <a:lstStyle/>
            <a:p>
              <a:pPr defTabSz="457200" fontAlgn="auto">
                <a:spcBef>
                  <a:spcPts val="0"/>
                </a:spcBef>
                <a:spcAft>
                  <a:spcPts val="0"/>
                </a:spcAft>
                <a:defRPr/>
              </a:pPr>
              <a:endParaRPr lang="en-US" sz="1800">
                <a:solidFill>
                  <a:prstClr val="black"/>
                </a:solidFill>
              </a:endParaRPr>
            </a:p>
          </p:txBody>
        </p:sp>
        <p:sp>
          <p:nvSpPr>
            <p:cNvPr id="34" name="Oval 33"/>
            <p:cNvSpPr/>
            <p:nvPr/>
          </p:nvSpPr>
          <p:spPr bwMode="auto">
            <a:xfrm>
              <a:off x="2590800" y="6103938"/>
              <a:ext cx="198438" cy="198437"/>
            </a:xfrm>
            <a:prstGeom prst="ellipse">
              <a:avLst/>
            </a:prstGeom>
            <a:solidFill>
              <a:schemeClr val="accent6"/>
            </a:solidFill>
            <a:ln w="12700" cap="flat" cmpd="sng" algn="ctr">
              <a:noFill/>
              <a:prstDash val="solid"/>
              <a:round/>
              <a:headEnd type="none" w="med" len="med"/>
              <a:tailEnd type="none" w="med" len="med"/>
            </a:ln>
            <a:effectLst/>
          </p:spPr>
          <p:txBody>
            <a:bodyPr wrap="none" anchor="ctr"/>
            <a:lstStyle/>
            <a:p>
              <a:pPr defTabSz="457200" fontAlgn="auto">
                <a:spcBef>
                  <a:spcPts val="0"/>
                </a:spcBef>
                <a:spcAft>
                  <a:spcPts val="0"/>
                </a:spcAft>
                <a:defRPr/>
              </a:pPr>
              <a:endParaRPr lang="en-US" sz="1800">
                <a:solidFill>
                  <a:prstClr val="black"/>
                </a:solidFill>
              </a:endParaRPr>
            </a:p>
          </p:txBody>
        </p:sp>
      </p:grpSp>
      <p:grpSp>
        <p:nvGrpSpPr>
          <p:cNvPr id="27658" name="Group 9"/>
          <p:cNvGrpSpPr>
            <a:grpSpLocks/>
          </p:cNvGrpSpPr>
          <p:nvPr/>
        </p:nvGrpSpPr>
        <p:grpSpPr bwMode="auto">
          <a:xfrm>
            <a:off x="2173288" y="2465388"/>
            <a:ext cx="268287" cy="268287"/>
            <a:chOff x="1409700" y="5519738"/>
            <a:chExt cx="268288" cy="268287"/>
          </a:xfrm>
        </p:grpSpPr>
        <p:sp>
          <p:nvSpPr>
            <p:cNvPr id="37" name="Oval 36"/>
            <p:cNvSpPr/>
            <p:nvPr/>
          </p:nvSpPr>
          <p:spPr bwMode="auto">
            <a:xfrm>
              <a:off x="1409700" y="5519738"/>
              <a:ext cx="268288" cy="268287"/>
            </a:xfrm>
            <a:prstGeom prst="ellipse">
              <a:avLst/>
            </a:prstGeom>
            <a:noFill/>
            <a:ln w="12700" cap="flat" cmpd="sng" algn="ctr">
              <a:solidFill>
                <a:schemeClr val="accent2">
                  <a:lumMod val="75000"/>
                </a:schemeClr>
              </a:solidFill>
              <a:prstDash val="solid"/>
              <a:round/>
              <a:headEnd type="none" w="med" len="med"/>
              <a:tailEnd type="none" w="med" len="med"/>
            </a:ln>
            <a:effectLst/>
          </p:spPr>
          <p:txBody>
            <a:bodyPr wrap="none" anchor="ctr"/>
            <a:lstStyle/>
            <a:p>
              <a:pPr defTabSz="457200" fontAlgn="auto">
                <a:spcBef>
                  <a:spcPts val="0"/>
                </a:spcBef>
                <a:spcAft>
                  <a:spcPts val="0"/>
                </a:spcAft>
                <a:defRPr/>
              </a:pPr>
              <a:endParaRPr lang="en-US" sz="1800">
                <a:solidFill>
                  <a:prstClr val="black"/>
                </a:solidFill>
              </a:endParaRPr>
            </a:p>
          </p:txBody>
        </p:sp>
        <p:sp>
          <p:nvSpPr>
            <p:cNvPr id="38" name="Oval 37"/>
            <p:cNvSpPr/>
            <p:nvPr/>
          </p:nvSpPr>
          <p:spPr bwMode="auto">
            <a:xfrm>
              <a:off x="1444625" y="5554663"/>
              <a:ext cx="198438" cy="198437"/>
            </a:xfrm>
            <a:prstGeom prst="ellipse">
              <a:avLst/>
            </a:prstGeom>
            <a:solidFill>
              <a:schemeClr val="accent2">
                <a:lumMod val="75000"/>
              </a:schemeClr>
            </a:solidFill>
            <a:ln w="12700" cap="flat" cmpd="sng" algn="ctr">
              <a:solidFill>
                <a:schemeClr val="accent2">
                  <a:lumMod val="75000"/>
                </a:schemeClr>
              </a:solidFill>
              <a:prstDash val="solid"/>
              <a:round/>
              <a:headEnd type="none" w="med" len="med"/>
              <a:tailEnd type="none" w="med" len="med"/>
            </a:ln>
            <a:effectLst/>
          </p:spPr>
          <p:txBody>
            <a:bodyPr wrap="none" anchor="ctr"/>
            <a:lstStyle/>
            <a:p>
              <a:pPr defTabSz="457200" fontAlgn="auto">
                <a:spcBef>
                  <a:spcPts val="0"/>
                </a:spcBef>
                <a:spcAft>
                  <a:spcPts val="0"/>
                </a:spcAft>
                <a:defRPr/>
              </a:pPr>
              <a:endParaRPr lang="en-US" sz="1800">
                <a:solidFill>
                  <a:prstClr val="black"/>
                </a:solidFill>
              </a:endParaRPr>
            </a:p>
          </p:txBody>
        </p:sp>
      </p:grpSp>
      <p:grpSp>
        <p:nvGrpSpPr>
          <p:cNvPr id="27659" name="Group 34"/>
          <p:cNvGrpSpPr>
            <a:grpSpLocks/>
          </p:cNvGrpSpPr>
          <p:nvPr/>
        </p:nvGrpSpPr>
        <p:grpSpPr bwMode="auto">
          <a:xfrm>
            <a:off x="4017963" y="2551113"/>
            <a:ext cx="1006475" cy="1838325"/>
            <a:chOff x="497305" y="1825901"/>
            <a:chExt cx="1005840" cy="1838111"/>
          </a:xfrm>
        </p:grpSpPr>
        <p:sp>
          <p:nvSpPr>
            <p:cNvPr id="27679" name="TextBox 38"/>
            <p:cNvSpPr txBox="1">
              <a:spLocks noChangeArrowheads="1"/>
            </p:cNvSpPr>
            <p:nvPr/>
          </p:nvSpPr>
          <p:spPr bwMode="auto">
            <a:xfrm>
              <a:off x="497305" y="2094352"/>
              <a:ext cx="73129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defTabSz="457200" fontAlgn="auto">
                <a:spcBef>
                  <a:spcPct val="0"/>
                </a:spcBef>
                <a:spcAft>
                  <a:spcPts val="0"/>
                </a:spcAft>
                <a:buClrTx/>
                <a:buSzTx/>
                <a:buFontTx/>
                <a:buNone/>
              </a:pPr>
              <a:r>
                <a:rPr lang="en-US" altLang="en-US" sz="1200">
                  <a:solidFill>
                    <a:prstClr val="black"/>
                  </a:solidFill>
                </a:rPr>
                <a:t>BRAF</a:t>
              </a:r>
            </a:p>
            <a:p>
              <a:pPr defTabSz="457200" fontAlgn="auto">
                <a:spcBef>
                  <a:spcPct val="0"/>
                </a:spcBef>
                <a:spcAft>
                  <a:spcPts val="0"/>
                </a:spcAft>
                <a:buClrTx/>
                <a:buSzTx/>
                <a:buFontTx/>
                <a:buNone/>
              </a:pPr>
              <a:r>
                <a:rPr lang="en-US" altLang="en-US" sz="1200">
                  <a:solidFill>
                    <a:prstClr val="black"/>
                  </a:solidFill>
                </a:rPr>
                <a:t>EGFR</a:t>
              </a:r>
            </a:p>
            <a:p>
              <a:pPr defTabSz="457200" fontAlgn="auto">
                <a:spcBef>
                  <a:spcPct val="0"/>
                </a:spcBef>
                <a:spcAft>
                  <a:spcPts val="0"/>
                </a:spcAft>
                <a:buClrTx/>
                <a:buSzTx/>
                <a:buFontTx/>
                <a:buNone/>
              </a:pPr>
              <a:r>
                <a:rPr lang="en-US" altLang="en-US" sz="1200">
                  <a:solidFill>
                    <a:prstClr val="black"/>
                  </a:solidFill>
                </a:rPr>
                <a:t>ERBB2</a:t>
              </a:r>
            </a:p>
            <a:p>
              <a:pPr defTabSz="457200" fontAlgn="auto">
                <a:spcBef>
                  <a:spcPct val="0"/>
                </a:spcBef>
                <a:spcAft>
                  <a:spcPts val="0"/>
                </a:spcAft>
                <a:buClrTx/>
                <a:buSzTx/>
                <a:buFontTx/>
                <a:buNone/>
              </a:pPr>
              <a:r>
                <a:rPr lang="en-US" altLang="en-US" sz="1200">
                  <a:solidFill>
                    <a:prstClr val="black"/>
                  </a:solidFill>
                </a:rPr>
                <a:t>KRAS</a:t>
              </a:r>
            </a:p>
            <a:p>
              <a:pPr defTabSz="457200" fontAlgn="auto">
                <a:spcBef>
                  <a:spcPct val="0"/>
                </a:spcBef>
                <a:spcAft>
                  <a:spcPts val="0"/>
                </a:spcAft>
                <a:buClrTx/>
                <a:buSzTx/>
                <a:buFontTx/>
                <a:buNone/>
              </a:pPr>
              <a:r>
                <a:rPr lang="en-US" altLang="en-US" sz="1200">
                  <a:solidFill>
                    <a:prstClr val="black"/>
                  </a:solidFill>
                </a:rPr>
                <a:t>MET</a:t>
              </a:r>
            </a:p>
            <a:p>
              <a:pPr defTabSz="457200" fontAlgn="auto">
                <a:spcBef>
                  <a:spcPct val="0"/>
                </a:spcBef>
                <a:spcAft>
                  <a:spcPts val="0"/>
                </a:spcAft>
                <a:buClrTx/>
                <a:buSzTx/>
                <a:buFontTx/>
                <a:buNone/>
              </a:pPr>
              <a:r>
                <a:rPr lang="en-US" altLang="en-US" sz="1200">
                  <a:solidFill>
                    <a:prstClr val="black"/>
                  </a:solidFill>
                </a:rPr>
                <a:t>PIK3CA</a:t>
              </a:r>
            </a:p>
            <a:p>
              <a:pPr defTabSz="457200" fontAlgn="auto">
                <a:spcBef>
                  <a:spcPct val="0"/>
                </a:spcBef>
                <a:spcAft>
                  <a:spcPts val="0"/>
                </a:spcAft>
                <a:buClrTx/>
                <a:buSzTx/>
                <a:buFontTx/>
                <a:buNone/>
              </a:pPr>
              <a:r>
                <a:rPr lang="en-US" altLang="en-US" sz="1200">
                  <a:solidFill>
                    <a:prstClr val="black"/>
                  </a:solidFill>
                </a:rPr>
                <a:t>RET</a:t>
              </a:r>
            </a:p>
            <a:p>
              <a:pPr defTabSz="457200" fontAlgn="auto">
                <a:spcBef>
                  <a:spcPct val="0"/>
                </a:spcBef>
                <a:spcAft>
                  <a:spcPts val="0"/>
                </a:spcAft>
                <a:buClrTx/>
                <a:buSzTx/>
                <a:buFontTx/>
                <a:buNone/>
              </a:pPr>
              <a:r>
                <a:rPr lang="en-US" altLang="en-US" sz="1200">
                  <a:solidFill>
                    <a:prstClr val="black"/>
                  </a:solidFill>
                </a:rPr>
                <a:t>TP53</a:t>
              </a:r>
            </a:p>
          </p:txBody>
        </p:sp>
        <p:sp>
          <p:nvSpPr>
            <p:cNvPr id="27680" name="Rectangle 39"/>
            <p:cNvSpPr>
              <a:spLocks noChangeArrowheads="1"/>
            </p:cNvSpPr>
            <p:nvPr/>
          </p:nvSpPr>
          <p:spPr bwMode="auto">
            <a:xfrm>
              <a:off x="497305" y="1825901"/>
              <a:ext cx="1005840" cy="274320"/>
            </a:xfrm>
            <a:prstGeom prst="rect">
              <a:avLst/>
            </a:prstGeom>
            <a:solidFill>
              <a:schemeClr val="accent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defTabSz="457200" fontAlgn="auto">
                <a:spcBef>
                  <a:spcPct val="0"/>
                </a:spcBef>
                <a:spcAft>
                  <a:spcPts val="0"/>
                </a:spcAft>
                <a:buClrTx/>
                <a:buSzTx/>
                <a:buFontTx/>
                <a:buNone/>
              </a:pPr>
              <a:r>
                <a:rPr lang="en-US" altLang="en-US" sz="1200" b="1">
                  <a:solidFill>
                    <a:prstClr val="white"/>
                  </a:solidFill>
                </a:rPr>
                <a:t>Lung</a:t>
              </a:r>
            </a:p>
          </p:txBody>
        </p:sp>
      </p:grpSp>
      <p:grpSp>
        <p:nvGrpSpPr>
          <p:cNvPr id="27660" name="Group 40"/>
          <p:cNvGrpSpPr>
            <a:grpSpLocks/>
          </p:cNvGrpSpPr>
          <p:nvPr/>
        </p:nvGrpSpPr>
        <p:grpSpPr bwMode="auto">
          <a:xfrm>
            <a:off x="5199063" y="2551113"/>
            <a:ext cx="1008062" cy="1468437"/>
            <a:chOff x="1764632" y="1825901"/>
            <a:chExt cx="1007549" cy="1468780"/>
          </a:xfrm>
        </p:grpSpPr>
        <p:sp>
          <p:nvSpPr>
            <p:cNvPr id="27677" name="TextBox 41"/>
            <p:cNvSpPr txBox="1">
              <a:spLocks noChangeArrowheads="1"/>
            </p:cNvSpPr>
            <p:nvPr/>
          </p:nvSpPr>
          <p:spPr bwMode="auto">
            <a:xfrm>
              <a:off x="1764632" y="2094352"/>
              <a:ext cx="82586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defTabSz="457200" fontAlgn="auto">
                <a:spcBef>
                  <a:spcPct val="0"/>
                </a:spcBef>
                <a:spcAft>
                  <a:spcPts val="0"/>
                </a:spcAft>
                <a:buClrTx/>
                <a:buSzTx/>
                <a:buFontTx/>
                <a:buNone/>
              </a:pPr>
              <a:r>
                <a:rPr lang="en-US" altLang="en-US" sz="1200">
                  <a:solidFill>
                    <a:prstClr val="black"/>
                  </a:solidFill>
                </a:rPr>
                <a:t>BRAF</a:t>
              </a:r>
            </a:p>
            <a:p>
              <a:pPr defTabSz="457200" fontAlgn="auto">
                <a:spcBef>
                  <a:spcPct val="0"/>
                </a:spcBef>
                <a:spcAft>
                  <a:spcPts val="0"/>
                </a:spcAft>
                <a:buClrTx/>
                <a:buSzTx/>
                <a:buFontTx/>
                <a:buNone/>
              </a:pPr>
              <a:r>
                <a:rPr lang="en-US" altLang="en-US" sz="1200">
                  <a:solidFill>
                    <a:prstClr val="black"/>
                  </a:solidFill>
                </a:rPr>
                <a:t>GNA11</a:t>
              </a:r>
            </a:p>
            <a:p>
              <a:pPr defTabSz="457200" fontAlgn="auto">
                <a:spcBef>
                  <a:spcPct val="0"/>
                </a:spcBef>
                <a:spcAft>
                  <a:spcPts val="0"/>
                </a:spcAft>
                <a:buClrTx/>
                <a:buSzTx/>
                <a:buFontTx/>
                <a:buNone/>
              </a:pPr>
              <a:r>
                <a:rPr lang="en-US" altLang="en-US" sz="1200">
                  <a:solidFill>
                    <a:prstClr val="black"/>
                  </a:solidFill>
                </a:rPr>
                <a:t>GNAQ</a:t>
              </a:r>
            </a:p>
            <a:p>
              <a:pPr defTabSz="457200" fontAlgn="auto">
                <a:spcBef>
                  <a:spcPct val="0"/>
                </a:spcBef>
                <a:spcAft>
                  <a:spcPts val="0"/>
                </a:spcAft>
                <a:buClrTx/>
                <a:buSzTx/>
                <a:buFontTx/>
                <a:buNone/>
              </a:pPr>
              <a:r>
                <a:rPr lang="en-US" altLang="en-US" sz="1200">
                  <a:solidFill>
                    <a:prstClr val="black"/>
                  </a:solidFill>
                </a:rPr>
                <a:t>KIT</a:t>
              </a:r>
            </a:p>
            <a:p>
              <a:pPr defTabSz="457200" fontAlgn="auto">
                <a:spcBef>
                  <a:spcPct val="0"/>
                </a:spcBef>
                <a:spcAft>
                  <a:spcPts val="0"/>
                </a:spcAft>
                <a:buClrTx/>
                <a:buSzTx/>
                <a:buFontTx/>
                <a:buNone/>
              </a:pPr>
              <a:r>
                <a:rPr lang="en-US" altLang="en-US" sz="1200">
                  <a:solidFill>
                    <a:prstClr val="black"/>
                  </a:solidFill>
                </a:rPr>
                <a:t>PDGFRA</a:t>
              </a:r>
            </a:p>
            <a:p>
              <a:pPr defTabSz="457200" fontAlgn="auto">
                <a:spcBef>
                  <a:spcPct val="0"/>
                </a:spcBef>
                <a:spcAft>
                  <a:spcPts val="0"/>
                </a:spcAft>
                <a:buClrTx/>
                <a:buSzTx/>
                <a:buFontTx/>
                <a:buNone/>
              </a:pPr>
              <a:r>
                <a:rPr lang="en-US" altLang="en-US" sz="1200">
                  <a:solidFill>
                    <a:prstClr val="black"/>
                  </a:solidFill>
                </a:rPr>
                <a:t>TP53</a:t>
              </a:r>
            </a:p>
          </p:txBody>
        </p:sp>
        <p:sp>
          <p:nvSpPr>
            <p:cNvPr id="43" name="Rectangle 42"/>
            <p:cNvSpPr/>
            <p:nvPr/>
          </p:nvSpPr>
          <p:spPr bwMode="auto">
            <a:xfrm>
              <a:off x="1766218" y="1825901"/>
              <a:ext cx="1005963" cy="274701"/>
            </a:xfrm>
            <a:prstGeom prst="rect">
              <a:avLst/>
            </a:prstGeom>
            <a:solidFill>
              <a:schemeClr val="accent2">
                <a:lumMod val="75000"/>
              </a:schemeClr>
            </a:solidFill>
            <a:ln w="12700" cap="flat" cmpd="sng" algn="ctr">
              <a:noFill/>
              <a:prstDash val="solid"/>
              <a:round/>
              <a:headEnd type="none" w="med" len="med"/>
              <a:tailEnd type="none" w="med" len="med"/>
            </a:ln>
            <a:effectLst/>
          </p:spPr>
          <p:txBody>
            <a:bodyPr wrap="none" anchor="ctr"/>
            <a:lstStyle/>
            <a:p>
              <a:pPr defTabSz="457200" fontAlgn="auto">
                <a:spcBef>
                  <a:spcPts val="0"/>
                </a:spcBef>
                <a:spcAft>
                  <a:spcPts val="0"/>
                </a:spcAft>
                <a:defRPr/>
              </a:pPr>
              <a:r>
                <a:rPr lang="en-US" sz="1200" b="1" dirty="0">
                  <a:solidFill>
                    <a:prstClr val="white"/>
                  </a:solidFill>
                </a:rPr>
                <a:t>Melanoma</a:t>
              </a:r>
            </a:p>
          </p:txBody>
        </p:sp>
      </p:grpSp>
      <p:grpSp>
        <p:nvGrpSpPr>
          <p:cNvPr id="27661" name="Group 46"/>
          <p:cNvGrpSpPr>
            <a:grpSpLocks/>
          </p:cNvGrpSpPr>
          <p:nvPr/>
        </p:nvGrpSpPr>
        <p:grpSpPr bwMode="auto">
          <a:xfrm>
            <a:off x="4017963" y="4538663"/>
            <a:ext cx="1011237" cy="914400"/>
            <a:chOff x="4299286" y="1825901"/>
            <a:chExt cx="1010967" cy="914782"/>
          </a:xfrm>
        </p:grpSpPr>
        <p:sp>
          <p:nvSpPr>
            <p:cNvPr id="27675" name="TextBox 47"/>
            <p:cNvSpPr txBox="1">
              <a:spLocks noChangeArrowheads="1"/>
            </p:cNvSpPr>
            <p:nvPr/>
          </p:nvSpPr>
          <p:spPr bwMode="auto">
            <a:xfrm>
              <a:off x="4299286" y="2094352"/>
              <a:ext cx="73129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defTabSz="457200" fontAlgn="auto">
                <a:spcBef>
                  <a:spcPct val="0"/>
                </a:spcBef>
                <a:spcAft>
                  <a:spcPts val="0"/>
                </a:spcAft>
                <a:buClrTx/>
                <a:buSzTx/>
                <a:buFontTx/>
                <a:buNone/>
              </a:pPr>
              <a:r>
                <a:rPr lang="en-US" altLang="en-US" sz="1200">
                  <a:solidFill>
                    <a:prstClr val="black"/>
                  </a:solidFill>
                </a:rPr>
                <a:t>AKT1</a:t>
              </a:r>
            </a:p>
            <a:p>
              <a:pPr defTabSz="457200" fontAlgn="auto">
                <a:spcBef>
                  <a:spcPct val="0"/>
                </a:spcBef>
                <a:spcAft>
                  <a:spcPts val="0"/>
                </a:spcAft>
                <a:buClrTx/>
                <a:buSzTx/>
                <a:buFontTx/>
                <a:buNone/>
              </a:pPr>
              <a:r>
                <a:rPr lang="en-US" altLang="en-US" sz="1200">
                  <a:solidFill>
                    <a:prstClr val="black"/>
                  </a:solidFill>
                </a:rPr>
                <a:t>ERBB2</a:t>
              </a:r>
            </a:p>
            <a:p>
              <a:pPr defTabSz="457200" fontAlgn="auto">
                <a:spcBef>
                  <a:spcPct val="0"/>
                </a:spcBef>
                <a:spcAft>
                  <a:spcPts val="0"/>
                </a:spcAft>
                <a:buClrTx/>
                <a:buSzTx/>
                <a:buFontTx/>
                <a:buNone/>
              </a:pPr>
              <a:r>
                <a:rPr lang="en-US" altLang="en-US" sz="1200">
                  <a:solidFill>
                    <a:prstClr val="black"/>
                  </a:solidFill>
                </a:rPr>
                <a:t>PIK3CA</a:t>
              </a:r>
            </a:p>
          </p:txBody>
        </p:sp>
        <p:sp>
          <p:nvSpPr>
            <p:cNvPr id="49" name="Rectangle 48"/>
            <p:cNvSpPr/>
            <p:nvPr/>
          </p:nvSpPr>
          <p:spPr bwMode="auto">
            <a:xfrm>
              <a:off x="4304047" y="1825901"/>
              <a:ext cx="1006206" cy="274752"/>
            </a:xfrm>
            <a:prstGeom prst="rect">
              <a:avLst/>
            </a:prstGeom>
            <a:solidFill>
              <a:schemeClr val="accent5"/>
            </a:solidFill>
            <a:ln w="12700" cap="flat" cmpd="sng" algn="ctr">
              <a:noFill/>
              <a:prstDash val="solid"/>
              <a:round/>
              <a:headEnd type="none" w="med" len="med"/>
              <a:tailEnd type="none" w="med" len="med"/>
            </a:ln>
            <a:effectLst/>
          </p:spPr>
          <p:txBody>
            <a:bodyPr wrap="none" anchor="ctr"/>
            <a:lstStyle/>
            <a:p>
              <a:pPr defTabSz="457200" fontAlgn="auto">
                <a:spcBef>
                  <a:spcPts val="0"/>
                </a:spcBef>
                <a:spcAft>
                  <a:spcPts val="0"/>
                </a:spcAft>
                <a:defRPr/>
              </a:pPr>
              <a:r>
                <a:rPr lang="en-US" sz="1200" b="1" dirty="0">
                  <a:solidFill>
                    <a:prstClr val="white"/>
                  </a:solidFill>
                </a:rPr>
                <a:t>Breast</a:t>
              </a:r>
            </a:p>
          </p:txBody>
        </p:sp>
      </p:grpSp>
      <p:grpSp>
        <p:nvGrpSpPr>
          <p:cNvPr id="27662" name="Group 52"/>
          <p:cNvGrpSpPr>
            <a:grpSpLocks/>
          </p:cNvGrpSpPr>
          <p:nvPr/>
        </p:nvGrpSpPr>
        <p:grpSpPr bwMode="auto">
          <a:xfrm>
            <a:off x="6383338" y="3430588"/>
            <a:ext cx="1004887" cy="1098550"/>
            <a:chOff x="6842485" y="1825901"/>
            <a:chExt cx="1005840" cy="1099448"/>
          </a:xfrm>
        </p:grpSpPr>
        <p:sp>
          <p:nvSpPr>
            <p:cNvPr id="27673" name="TextBox 53"/>
            <p:cNvSpPr txBox="1">
              <a:spLocks noChangeArrowheads="1"/>
            </p:cNvSpPr>
            <p:nvPr/>
          </p:nvSpPr>
          <p:spPr bwMode="auto">
            <a:xfrm>
              <a:off x="6843889" y="2094352"/>
              <a:ext cx="82586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defTabSz="457200" fontAlgn="auto">
                <a:spcBef>
                  <a:spcPct val="0"/>
                </a:spcBef>
                <a:spcAft>
                  <a:spcPts val="0"/>
                </a:spcAft>
                <a:buClrTx/>
                <a:buSzTx/>
                <a:buFontTx/>
                <a:buNone/>
              </a:pPr>
              <a:r>
                <a:rPr lang="en-US" altLang="en-US" sz="1200">
                  <a:solidFill>
                    <a:prstClr val="black"/>
                  </a:solidFill>
                </a:rPr>
                <a:t>KIT</a:t>
              </a:r>
            </a:p>
            <a:p>
              <a:pPr defTabSz="457200" fontAlgn="auto">
                <a:spcBef>
                  <a:spcPct val="0"/>
                </a:spcBef>
                <a:spcAft>
                  <a:spcPts val="0"/>
                </a:spcAft>
                <a:buClrTx/>
                <a:buSzTx/>
                <a:buFontTx/>
                <a:buNone/>
              </a:pPr>
              <a:r>
                <a:rPr lang="en-US" altLang="en-US" sz="1200">
                  <a:solidFill>
                    <a:prstClr val="black"/>
                  </a:solidFill>
                </a:rPr>
                <a:t>KRAS</a:t>
              </a:r>
            </a:p>
            <a:p>
              <a:pPr defTabSz="457200" fontAlgn="auto">
                <a:spcBef>
                  <a:spcPct val="0"/>
                </a:spcBef>
                <a:spcAft>
                  <a:spcPts val="0"/>
                </a:spcAft>
                <a:buClrTx/>
                <a:buSzTx/>
                <a:buFontTx/>
                <a:buNone/>
              </a:pPr>
              <a:r>
                <a:rPr lang="en-US" altLang="en-US" sz="1200">
                  <a:solidFill>
                    <a:prstClr val="black"/>
                  </a:solidFill>
                </a:rPr>
                <a:t>MET</a:t>
              </a:r>
            </a:p>
            <a:p>
              <a:pPr defTabSz="457200" fontAlgn="auto">
                <a:spcBef>
                  <a:spcPct val="0"/>
                </a:spcBef>
                <a:spcAft>
                  <a:spcPts val="0"/>
                </a:spcAft>
                <a:buClrTx/>
                <a:buSzTx/>
                <a:buFontTx/>
                <a:buNone/>
              </a:pPr>
              <a:r>
                <a:rPr lang="en-US" altLang="en-US" sz="1200">
                  <a:solidFill>
                    <a:prstClr val="black"/>
                  </a:solidFill>
                </a:rPr>
                <a:t>PDGFRA</a:t>
              </a:r>
            </a:p>
          </p:txBody>
        </p:sp>
        <p:sp>
          <p:nvSpPr>
            <p:cNvPr id="55" name="Rectangle 54"/>
            <p:cNvSpPr/>
            <p:nvPr/>
          </p:nvSpPr>
          <p:spPr bwMode="auto">
            <a:xfrm>
              <a:off x="6842485" y="1825901"/>
              <a:ext cx="1005840" cy="274861"/>
            </a:xfrm>
            <a:prstGeom prst="rect">
              <a:avLst/>
            </a:prstGeom>
            <a:solidFill>
              <a:schemeClr val="accent1">
                <a:lumMod val="50000"/>
              </a:schemeClr>
            </a:solidFill>
            <a:ln w="12700" cap="flat" cmpd="sng" algn="ctr">
              <a:noFill/>
              <a:prstDash val="solid"/>
              <a:round/>
              <a:headEnd type="none" w="med" len="med"/>
              <a:tailEnd type="none" w="med" len="med"/>
            </a:ln>
            <a:effectLst/>
          </p:spPr>
          <p:txBody>
            <a:bodyPr wrap="none" anchor="ctr"/>
            <a:lstStyle/>
            <a:p>
              <a:pPr defTabSz="457200" fontAlgn="auto">
                <a:spcBef>
                  <a:spcPts val="0"/>
                </a:spcBef>
                <a:spcAft>
                  <a:spcPts val="0"/>
                </a:spcAft>
                <a:defRPr/>
              </a:pPr>
              <a:r>
                <a:rPr lang="en-US" sz="1200" b="1" dirty="0">
                  <a:solidFill>
                    <a:prstClr val="white"/>
                  </a:solidFill>
                </a:rPr>
                <a:t>Gastric</a:t>
              </a:r>
            </a:p>
          </p:txBody>
        </p:sp>
      </p:grpSp>
      <p:grpSp>
        <p:nvGrpSpPr>
          <p:cNvPr id="27663" name="Group 61"/>
          <p:cNvGrpSpPr>
            <a:grpSpLocks/>
          </p:cNvGrpSpPr>
          <p:nvPr/>
        </p:nvGrpSpPr>
        <p:grpSpPr bwMode="auto">
          <a:xfrm>
            <a:off x="5195888" y="4170363"/>
            <a:ext cx="1016000" cy="1284282"/>
            <a:chOff x="8101267" y="1825901"/>
            <a:chExt cx="1016094" cy="1283478"/>
          </a:xfrm>
        </p:grpSpPr>
        <p:sp>
          <p:nvSpPr>
            <p:cNvPr id="27671" name="TextBox 62"/>
            <p:cNvSpPr txBox="1">
              <a:spLocks noChangeArrowheads="1"/>
            </p:cNvSpPr>
            <p:nvPr/>
          </p:nvSpPr>
          <p:spPr bwMode="auto">
            <a:xfrm>
              <a:off x="8101267" y="2094352"/>
              <a:ext cx="611122" cy="1015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defTabSz="457200" fontAlgn="auto">
                <a:spcBef>
                  <a:spcPct val="0"/>
                </a:spcBef>
                <a:spcAft>
                  <a:spcPts val="0"/>
                </a:spcAft>
                <a:buClrTx/>
                <a:buSzTx/>
                <a:buFontTx/>
                <a:buNone/>
              </a:pPr>
              <a:r>
                <a:rPr lang="en-US" altLang="en-US" sz="1200" dirty="0">
                  <a:solidFill>
                    <a:prstClr val="black"/>
                  </a:solidFill>
                </a:rPr>
                <a:t>BRAF</a:t>
              </a:r>
            </a:p>
            <a:p>
              <a:pPr defTabSz="457200" fontAlgn="auto">
                <a:spcBef>
                  <a:spcPct val="0"/>
                </a:spcBef>
                <a:spcAft>
                  <a:spcPts val="0"/>
                </a:spcAft>
                <a:buClrTx/>
                <a:buSzTx/>
                <a:buFontTx/>
                <a:buNone/>
              </a:pPr>
              <a:r>
                <a:rPr lang="en-US" altLang="en-US" sz="1200" dirty="0" smtClean="0">
                  <a:solidFill>
                    <a:prstClr val="black"/>
                  </a:solidFill>
                </a:rPr>
                <a:t>KRAS</a:t>
              </a:r>
            </a:p>
            <a:p>
              <a:pPr defTabSz="457200" fontAlgn="auto">
                <a:spcBef>
                  <a:spcPct val="0"/>
                </a:spcBef>
                <a:spcAft>
                  <a:spcPts val="0"/>
                </a:spcAft>
                <a:buClrTx/>
                <a:buSzTx/>
                <a:buFontTx/>
                <a:buNone/>
              </a:pPr>
              <a:r>
                <a:rPr lang="en-US" altLang="en-US" sz="1200" dirty="0" smtClean="0">
                  <a:solidFill>
                    <a:prstClr val="black"/>
                  </a:solidFill>
                </a:rPr>
                <a:t>NRAS</a:t>
              </a:r>
              <a:endParaRPr lang="en-US" altLang="en-US" sz="1200" dirty="0">
                <a:solidFill>
                  <a:prstClr val="black"/>
                </a:solidFill>
              </a:endParaRPr>
            </a:p>
            <a:p>
              <a:pPr defTabSz="457200" fontAlgn="auto">
                <a:spcBef>
                  <a:spcPct val="0"/>
                </a:spcBef>
                <a:spcAft>
                  <a:spcPts val="0"/>
                </a:spcAft>
                <a:buClrTx/>
                <a:buSzTx/>
                <a:buFontTx/>
                <a:buNone/>
              </a:pPr>
              <a:r>
                <a:rPr lang="en-US" altLang="en-US" sz="1200" dirty="0">
                  <a:solidFill>
                    <a:prstClr val="black"/>
                  </a:solidFill>
                </a:rPr>
                <a:t>MET</a:t>
              </a:r>
            </a:p>
            <a:p>
              <a:pPr defTabSz="457200" fontAlgn="auto">
                <a:spcBef>
                  <a:spcPct val="0"/>
                </a:spcBef>
                <a:spcAft>
                  <a:spcPts val="0"/>
                </a:spcAft>
                <a:buClrTx/>
                <a:buSzTx/>
                <a:buFontTx/>
                <a:buNone/>
              </a:pPr>
              <a:r>
                <a:rPr lang="en-US" altLang="en-US" sz="1200" dirty="0">
                  <a:solidFill>
                    <a:prstClr val="black"/>
                  </a:solidFill>
                </a:rPr>
                <a:t>TP53</a:t>
              </a:r>
            </a:p>
          </p:txBody>
        </p:sp>
        <p:sp>
          <p:nvSpPr>
            <p:cNvPr id="64" name="Rectangle 63"/>
            <p:cNvSpPr/>
            <p:nvPr/>
          </p:nvSpPr>
          <p:spPr bwMode="auto">
            <a:xfrm>
              <a:off x="8110793" y="1825901"/>
              <a:ext cx="1006568" cy="274465"/>
            </a:xfrm>
            <a:prstGeom prst="rect">
              <a:avLst/>
            </a:prstGeom>
            <a:solidFill>
              <a:schemeClr val="accent6"/>
            </a:solidFill>
            <a:ln w="12700" cap="flat" cmpd="sng" algn="ctr">
              <a:noFill/>
              <a:prstDash val="solid"/>
              <a:round/>
              <a:headEnd type="none" w="med" len="med"/>
              <a:tailEnd type="none" w="med" len="med"/>
            </a:ln>
            <a:effectLst/>
          </p:spPr>
          <p:txBody>
            <a:bodyPr wrap="none" anchor="ctr"/>
            <a:lstStyle/>
            <a:p>
              <a:pPr defTabSz="457200" fontAlgn="auto">
                <a:spcBef>
                  <a:spcPts val="0"/>
                </a:spcBef>
                <a:spcAft>
                  <a:spcPts val="0"/>
                </a:spcAft>
                <a:defRPr/>
              </a:pPr>
              <a:r>
                <a:rPr lang="en-US" sz="1200" b="1" dirty="0">
                  <a:solidFill>
                    <a:prstClr val="white"/>
                  </a:solidFill>
                </a:rPr>
                <a:t>Colon</a:t>
              </a:r>
            </a:p>
          </p:txBody>
        </p:sp>
      </p:grpSp>
      <p:grpSp>
        <p:nvGrpSpPr>
          <p:cNvPr id="27664" name="Group 64"/>
          <p:cNvGrpSpPr>
            <a:grpSpLocks/>
          </p:cNvGrpSpPr>
          <p:nvPr/>
        </p:nvGrpSpPr>
        <p:grpSpPr bwMode="auto">
          <a:xfrm>
            <a:off x="6383338" y="4686300"/>
            <a:ext cx="1008062" cy="544513"/>
            <a:chOff x="3031959" y="1825901"/>
            <a:chExt cx="1009258" cy="545450"/>
          </a:xfrm>
        </p:grpSpPr>
        <p:sp>
          <p:nvSpPr>
            <p:cNvPr id="27669" name="TextBox 65"/>
            <p:cNvSpPr txBox="1">
              <a:spLocks noChangeArrowheads="1"/>
            </p:cNvSpPr>
            <p:nvPr/>
          </p:nvSpPr>
          <p:spPr bwMode="auto">
            <a:xfrm>
              <a:off x="3031959" y="2094352"/>
              <a:ext cx="7312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defTabSz="457200" fontAlgn="auto">
                <a:spcBef>
                  <a:spcPct val="0"/>
                </a:spcBef>
                <a:spcAft>
                  <a:spcPts val="0"/>
                </a:spcAft>
                <a:buClrTx/>
                <a:buSzTx/>
                <a:buFontTx/>
                <a:buNone/>
              </a:pPr>
              <a:r>
                <a:rPr lang="en-US" altLang="en-US" sz="1200">
                  <a:solidFill>
                    <a:prstClr val="black"/>
                  </a:solidFill>
                </a:rPr>
                <a:t>PIK3CA</a:t>
              </a:r>
            </a:p>
          </p:txBody>
        </p:sp>
        <p:sp>
          <p:nvSpPr>
            <p:cNvPr id="67" name="Rectangle 66"/>
            <p:cNvSpPr/>
            <p:nvPr/>
          </p:nvSpPr>
          <p:spPr bwMode="auto">
            <a:xfrm>
              <a:off x="3035138" y="1825901"/>
              <a:ext cx="1006079" cy="275111"/>
            </a:xfrm>
            <a:prstGeom prst="rect">
              <a:avLst/>
            </a:prstGeom>
            <a:solidFill>
              <a:schemeClr val="accent4"/>
            </a:solidFill>
            <a:ln w="12700" cap="flat" cmpd="sng" algn="ctr">
              <a:noFill/>
              <a:prstDash val="solid"/>
              <a:round/>
              <a:headEnd type="none" w="med" len="med"/>
              <a:tailEnd type="none" w="med" len="med"/>
            </a:ln>
            <a:effectLst/>
          </p:spPr>
          <p:txBody>
            <a:bodyPr wrap="none" anchor="ctr"/>
            <a:lstStyle/>
            <a:p>
              <a:pPr defTabSz="457200" fontAlgn="auto">
                <a:spcBef>
                  <a:spcPts val="0"/>
                </a:spcBef>
                <a:spcAft>
                  <a:spcPts val="0"/>
                </a:spcAft>
                <a:defRPr/>
              </a:pPr>
              <a:r>
                <a:rPr lang="en-US" sz="1200" b="1" dirty="0">
                  <a:solidFill>
                    <a:prstClr val="white"/>
                  </a:solidFill>
                </a:rPr>
                <a:t>Prostate</a:t>
              </a:r>
            </a:p>
          </p:txBody>
        </p:sp>
      </p:grpSp>
      <p:grpSp>
        <p:nvGrpSpPr>
          <p:cNvPr id="27665" name="Group 70"/>
          <p:cNvGrpSpPr>
            <a:grpSpLocks/>
          </p:cNvGrpSpPr>
          <p:nvPr/>
        </p:nvGrpSpPr>
        <p:grpSpPr bwMode="auto">
          <a:xfrm>
            <a:off x="6386513" y="2551113"/>
            <a:ext cx="1012825" cy="730250"/>
            <a:chOff x="5566613" y="1825901"/>
            <a:chExt cx="1012676" cy="730116"/>
          </a:xfrm>
        </p:grpSpPr>
        <p:sp>
          <p:nvSpPr>
            <p:cNvPr id="27667" name="TextBox 71"/>
            <p:cNvSpPr txBox="1">
              <a:spLocks noChangeArrowheads="1"/>
            </p:cNvSpPr>
            <p:nvPr/>
          </p:nvSpPr>
          <p:spPr bwMode="auto">
            <a:xfrm>
              <a:off x="5566613" y="2094352"/>
              <a:ext cx="67197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defTabSz="457200" fontAlgn="auto">
                <a:spcBef>
                  <a:spcPct val="0"/>
                </a:spcBef>
                <a:spcAft>
                  <a:spcPts val="0"/>
                </a:spcAft>
                <a:buClrTx/>
                <a:buSzTx/>
                <a:buFontTx/>
                <a:buNone/>
              </a:pPr>
              <a:r>
                <a:rPr lang="en-US" altLang="en-US" sz="1200">
                  <a:solidFill>
                    <a:prstClr val="black"/>
                  </a:solidFill>
                </a:rPr>
                <a:t>FOXL2</a:t>
              </a:r>
            </a:p>
            <a:p>
              <a:pPr defTabSz="457200" fontAlgn="auto">
                <a:spcBef>
                  <a:spcPct val="0"/>
                </a:spcBef>
                <a:spcAft>
                  <a:spcPts val="0"/>
                </a:spcAft>
                <a:buClrTx/>
                <a:buSzTx/>
                <a:buFontTx/>
                <a:buNone/>
              </a:pPr>
              <a:r>
                <a:rPr lang="en-US" altLang="en-US" sz="1200">
                  <a:solidFill>
                    <a:prstClr val="black"/>
                  </a:solidFill>
                </a:rPr>
                <a:t>TP53</a:t>
              </a:r>
            </a:p>
          </p:txBody>
        </p:sp>
        <p:sp>
          <p:nvSpPr>
            <p:cNvPr id="73" name="Rectangle 72"/>
            <p:cNvSpPr/>
            <p:nvPr/>
          </p:nvSpPr>
          <p:spPr bwMode="auto">
            <a:xfrm>
              <a:off x="5572962" y="1825901"/>
              <a:ext cx="1006327" cy="274587"/>
            </a:xfrm>
            <a:prstGeom prst="rect">
              <a:avLst/>
            </a:prstGeom>
            <a:solidFill>
              <a:schemeClr val="accent4">
                <a:lumMod val="50000"/>
              </a:schemeClr>
            </a:solidFill>
            <a:ln w="12700" cap="flat" cmpd="sng" algn="ctr">
              <a:noFill/>
              <a:prstDash val="solid"/>
              <a:round/>
              <a:headEnd type="none" w="med" len="med"/>
              <a:tailEnd type="none" w="med" len="med"/>
            </a:ln>
            <a:effectLst/>
          </p:spPr>
          <p:txBody>
            <a:bodyPr wrap="none" anchor="ctr"/>
            <a:lstStyle/>
            <a:p>
              <a:pPr defTabSz="457200" fontAlgn="auto">
                <a:spcBef>
                  <a:spcPts val="0"/>
                </a:spcBef>
                <a:spcAft>
                  <a:spcPts val="0"/>
                </a:spcAft>
                <a:defRPr/>
              </a:pPr>
              <a:r>
                <a:rPr lang="en-US" sz="1200" b="1" dirty="0">
                  <a:solidFill>
                    <a:prstClr val="white"/>
                  </a:solidFill>
                </a:rPr>
                <a:t>Ovary</a:t>
              </a:r>
            </a:p>
          </p:txBody>
        </p:sp>
      </p:grpSp>
      <p:sp>
        <p:nvSpPr>
          <p:cNvPr id="44" name="Rectangle 43"/>
          <p:cNvSpPr/>
          <p:nvPr/>
        </p:nvSpPr>
        <p:spPr>
          <a:xfrm>
            <a:off x="2153429" y="6588690"/>
            <a:ext cx="4714839" cy="276999"/>
          </a:xfrm>
          <a:prstGeom prst="rect">
            <a:avLst/>
          </a:prstGeom>
        </p:spPr>
        <p:txBody>
          <a:bodyPr wrap="square">
            <a:spAutoFit/>
          </a:bodyPr>
          <a:lstStyle/>
          <a:p>
            <a:r>
              <a:rPr lang="en-US" sz="1200" b="1" dirty="0"/>
              <a:t>For Research Use Only.  Not for use in diagnostic </a:t>
            </a:r>
            <a:r>
              <a:rPr lang="en-US" sz="1200" b="1" dirty="0" smtClean="0"/>
              <a:t>procedures.</a:t>
            </a:r>
            <a:endParaRPr lang="en-US" sz="1200" b="1" dirty="0"/>
          </a:p>
        </p:txBody>
      </p:sp>
    </p:spTree>
    <p:extLst>
      <p:ext uri="{BB962C8B-B14F-4D97-AF65-F5344CB8AC3E}">
        <p14:creationId xmlns:p14="http://schemas.microsoft.com/office/powerpoint/2010/main" val="125643136"/>
      </p:ext>
    </p:extLst>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0" y="1528763"/>
            <a:ext cx="9144000" cy="4847653"/>
          </a:xfrm>
          <a:prstGeom prst="rect">
            <a:avLst/>
          </a:prstGeom>
          <a:gradFill>
            <a:gsLst>
              <a:gs pos="0">
                <a:schemeClr val="accent1">
                  <a:alpha val="0"/>
                  <a:lumMod val="0"/>
                  <a:lumOff val="100000"/>
                </a:schemeClr>
              </a:gs>
              <a:gs pos="100000">
                <a:schemeClr val="bg1">
                  <a:lumMod val="75000"/>
                  <a:alpha val="60000"/>
                </a:schemeClr>
              </a:gs>
            </a:gsLst>
            <a:lin ang="5400000" scaled="1"/>
          </a:gradFill>
          <a:ln w="12700" cap="flat" cmpd="sng" algn="ctr">
            <a:noFill/>
            <a:prstDash val="solid"/>
            <a:round/>
            <a:headEnd type="none" w="med" len="med"/>
            <a:tailEnd type="none" w="med" len="med"/>
          </a:ln>
          <a:effectLst/>
        </p:spPr>
        <p:txBody>
          <a:bodyPr wrap="none" anchor="ctr"/>
          <a:lstStyle/>
          <a:p>
            <a:pPr eaLnBrk="1" hangingPunct="1">
              <a:defRPr/>
            </a:pPr>
            <a:endParaRPr lang="en-US">
              <a:latin typeface="Arial" charset="0"/>
              <a:ea typeface="+mn-ea"/>
            </a:endParaRPr>
          </a:p>
        </p:txBody>
      </p:sp>
      <p:grpSp>
        <p:nvGrpSpPr>
          <p:cNvPr id="30723" name="Group 45"/>
          <p:cNvGrpSpPr>
            <a:grpSpLocks/>
          </p:cNvGrpSpPr>
          <p:nvPr/>
        </p:nvGrpSpPr>
        <p:grpSpPr bwMode="auto">
          <a:xfrm>
            <a:off x="6408738" y="1528763"/>
            <a:ext cx="2278062" cy="3397715"/>
            <a:chOff x="6408751" y="1528674"/>
            <a:chExt cx="2278051" cy="3397321"/>
          </a:xfrm>
        </p:grpSpPr>
        <p:sp>
          <p:nvSpPr>
            <p:cNvPr id="12" name="Pentagon 11"/>
            <p:cNvSpPr/>
            <p:nvPr/>
          </p:nvSpPr>
          <p:spPr bwMode="auto">
            <a:xfrm>
              <a:off x="6408751" y="1528674"/>
              <a:ext cx="2278051" cy="653974"/>
            </a:xfrm>
            <a:prstGeom prst="homePlate">
              <a:avLst>
                <a:gd name="adj" fmla="val 0"/>
              </a:avLst>
            </a:prstGeom>
            <a:solidFill>
              <a:schemeClr val="accent5"/>
            </a:solidFill>
            <a:ln w="12700" cap="flat" cmpd="sng" algn="ctr">
              <a:solidFill>
                <a:schemeClr val="bg1"/>
              </a:solidFill>
              <a:prstDash val="solid"/>
              <a:round/>
              <a:headEnd type="none" w="med" len="med"/>
              <a:tailEnd type="none" w="med" len="med"/>
            </a:ln>
            <a:effectLst/>
          </p:spPr>
          <p:txBody>
            <a:bodyPr wrap="none" anchor="ctr"/>
            <a:lstStyle/>
            <a:p>
              <a:pPr algn="ctr" eaLnBrk="1" hangingPunct="1">
                <a:defRPr/>
              </a:pPr>
              <a:endParaRPr lang="en-US">
                <a:solidFill>
                  <a:schemeClr val="bg1"/>
                </a:solidFill>
                <a:latin typeface="Arial" charset="0"/>
                <a:ea typeface="+mn-ea"/>
              </a:endParaRPr>
            </a:p>
          </p:txBody>
        </p:sp>
        <p:pic>
          <p:nvPicPr>
            <p:cNvPr id="30747" name="Picture 21" descr="analysi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141" y="2178609"/>
              <a:ext cx="168501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8" name="TextBox 30"/>
            <p:cNvSpPr txBox="1">
              <a:spLocks noChangeArrowheads="1"/>
            </p:cNvSpPr>
            <p:nvPr/>
          </p:nvSpPr>
          <p:spPr bwMode="auto">
            <a:xfrm>
              <a:off x="6629400" y="3610402"/>
              <a:ext cx="2057402" cy="1315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spcAft>
                  <a:spcPts val="900"/>
                </a:spcAft>
                <a:buClrTx/>
                <a:buSzTx/>
                <a:buNone/>
              </a:pPr>
              <a:r>
                <a:rPr lang="en-US" altLang="en-US" sz="1200" dirty="0"/>
                <a:t>Pre-defined report of filtered variants from</a:t>
              </a:r>
              <a:br>
                <a:rPr lang="en-US" altLang="en-US" sz="1200" dirty="0"/>
              </a:br>
              <a:r>
                <a:rPr lang="en-US" altLang="en-US" sz="1200" dirty="0"/>
                <a:t>15 genes with most analytical </a:t>
              </a:r>
              <a:r>
                <a:rPr lang="en-US" altLang="en-US" sz="1200" dirty="0" smtClean="0"/>
                <a:t>relevance</a:t>
              </a:r>
              <a:endParaRPr lang="en-US" altLang="en-US" sz="1200" b="1" dirty="0" smtClean="0"/>
            </a:p>
            <a:p>
              <a:pPr algn="ctr" eaLnBrk="1" hangingPunct="1">
                <a:spcBef>
                  <a:spcPct val="0"/>
                </a:spcBef>
                <a:spcAft>
                  <a:spcPts val="900"/>
                </a:spcAft>
                <a:buClrTx/>
                <a:buSzTx/>
                <a:buFontTx/>
                <a:buNone/>
              </a:pPr>
              <a:r>
                <a:rPr lang="en-US" altLang="en-US" sz="1200" b="1" dirty="0" smtClean="0"/>
                <a:t>Local</a:t>
              </a:r>
              <a:r>
                <a:rPr lang="en-US" altLang="en-US" sz="1200" dirty="0" smtClean="0"/>
                <a:t>: Local Run Manager</a:t>
              </a:r>
              <a:br>
                <a:rPr lang="en-US" altLang="en-US" sz="1200" dirty="0" smtClean="0"/>
              </a:br>
              <a:r>
                <a:rPr lang="en-US" altLang="en-US" sz="1200" b="1" dirty="0" smtClean="0"/>
                <a:t>Cloud</a:t>
              </a:r>
              <a:r>
                <a:rPr lang="en-US" altLang="en-US" sz="1200" dirty="0" smtClean="0"/>
                <a:t>: BaseSpace</a:t>
              </a:r>
              <a:r>
                <a:rPr lang="en-US" altLang="en-US" sz="1200" baseline="30000" dirty="0" smtClean="0"/>
                <a:t>®</a:t>
              </a:r>
              <a:r>
                <a:rPr lang="en-US" altLang="en-US" sz="1200" dirty="0" smtClean="0"/>
                <a:t> App</a:t>
              </a:r>
            </a:p>
          </p:txBody>
        </p:sp>
        <p:sp>
          <p:nvSpPr>
            <p:cNvPr id="30749" name="TextBox 39"/>
            <p:cNvSpPr txBox="1">
              <a:spLocks noChangeArrowheads="1"/>
            </p:cNvSpPr>
            <p:nvPr/>
          </p:nvSpPr>
          <p:spPr bwMode="auto">
            <a:xfrm>
              <a:off x="7033852" y="1686147"/>
              <a:ext cx="102784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pPr>
              <a:r>
                <a:rPr lang="en-US" altLang="en-US" sz="1600" b="1">
                  <a:solidFill>
                    <a:schemeClr val="bg1"/>
                  </a:solidFill>
                </a:rPr>
                <a:t>Analysis</a:t>
              </a:r>
            </a:p>
          </p:txBody>
        </p:sp>
      </p:grpSp>
      <p:sp>
        <p:nvSpPr>
          <p:cNvPr id="30724" name="Title 1"/>
          <p:cNvSpPr>
            <a:spLocks noGrp="1"/>
          </p:cNvSpPr>
          <p:nvPr>
            <p:ph type="title"/>
          </p:nvPr>
        </p:nvSpPr>
        <p:spPr/>
        <p:txBody>
          <a:bodyPr/>
          <a:lstStyle/>
          <a:p>
            <a:pPr eaLnBrk="1" hangingPunct="1"/>
            <a:r>
              <a:rPr lang="en-US" altLang="en-US" dirty="0" err="1" smtClean="0"/>
              <a:t>TruSight</a:t>
            </a:r>
            <a:r>
              <a:rPr lang="en-US" altLang="en-US" baseline="30000" dirty="0" smtClean="0"/>
              <a:t>®</a:t>
            </a:r>
            <a:r>
              <a:rPr lang="en-US" altLang="en-US" dirty="0" smtClean="0"/>
              <a:t> Tumor 15 </a:t>
            </a:r>
            <a:br>
              <a:rPr lang="en-US" altLang="en-US" dirty="0" smtClean="0"/>
            </a:br>
            <a:r>
              <a:rPr lang="en-US" altLang="en-US" sz="2400" b="0" i="1" dirty="0" smtClean="0"/>
              <a:t>Comprehensive process from prepared sample to report</a:t>
            </a:r>
            <a:endParaRPr lang="en-US" altLang="en-US" dirty="0" smtClean="0"/>
          </a:p>
        </p:txBody>
      </p:sp>
      <p:cxnSp>
        <p:nvCxnSpPr>
          <p:cNvPr id="17" name="Straight Connector 16"/>
          <p:cNvCxnSpPr/>
          <p:nvPr/>
        </p:nvCxnSpPr>
        <p:spPr bwMode="auto">
          <a:xfrm>
            <a:off x="2514600" y="2501900"/>
            <a:ext cx="0" cy="1709738"/>
          </a:xfrm>
          <a:prstGeom prst="line">
            <a:avLst/>
          </a:prstGeom>
          <a:noFill/>
          <a:ln w="12700" cap="flat" cmpd="sng" algn="ctr">
            <a:solidFill>
              <a:schemeClr val="bg1">
                <a:lumMod val="75000"/>
              </a:schemeClr>
            </a:solidFill>
            <a:prstDash val="solid"/>
            <a:round/>
            <a:headEnd type="none" w="med" len="med"/>
            <a:tailEnd type="none" w="med" len="med"/>
          </a:ln>
          <a:effectLst/>
        </p:spPr>
      </p:cxnSp>
      <p:cxnSp>
        <p:nvCxnSpPr>
          <p:cNvPr id="34" name="Straight Connector 33"/>
          <p:cNvCxnSpPr/>
          <p:nvPr/>
        </p:nvCxnSpPr>
        <p:spPr bwMode="auto">
          <a:xfrm>
            <a:off x="4572000" y="2501900"/>
            <a:ext cx="0" cy="1709738"/>
          </a:xfrm>
          <a:prstGeom prst="line">
            <a:avLst/>
          </a:prstGeom>
          <a:noFill/>
          <a:ln w="12700" cap="flat" cmpd="sng" algn="ctr">
            <a:solidFill>
              <a:schemeClr val="bg1">
                <a:lumMod val="75000"/>
              </a:schemeClr>
            </a:solidFill>
            <a:prstDash val="solid"/>
            <a:round/>
            <a:headEnd type="none" w="med" len="med"/>
            <a:tailEnd type="none" w="med" len="med"/>
          </a:ln>
          <a:effectLst/>
        </p:spPr>
      </p:cxnSp>
      <p:cxnSp>
        <p:nvCxnSpPr>
          <p:cNvPr id="35" name="Straight Connector 34"/>
          <p:cNvCxnSpPr/>
          <p:nvPr/>
        </p:nvCxnSpPr>
        <p:spPr bwMode="auto">
          <a:xfrm>
            <a:off x="6629400" y="2501900"/>
            <a:ext cx="0" cy="1709738"/>
          </a:xfrm>
          <a:prstGeom prst="line">
            <a:avLst/>
          </a:prstGeom>
          <a:noFill/>
          <a:ln w="12700" cap="flat" cmpd="sng" algn="ctr">
            <a:solidFill>
              <a:schemeClr val="bg1">
                <a:lumMod val="75000"/>
              </a:schemeClr>
            </a:solidFill>
            <a:prstDash val="solid"/>
            <a:round/>
            <a:headEnd type="none" w="med" len="med"/>
            <a:tailEnd type="none" w="med" len="med"/>
          </a:ln>
          <a:effectLst/>
        </p:spPr>
      </p:cxnSp>
      <p:grpSp>
        <p:nvGrpSpPr>
          <p:cNvPr id="30729" name="Group 2"/>
          <p:cNvGrpSpPr>
            <a:grpSpLocks/>
          </p:cNvGrpSpPr>
          <p:nvPr/>
        </p:nvGrpSpPr>
        <p:grpSpPr bwMode="auto">
          <a:xfrm>
            <a:off x="4424363" y="1528763"/>
            <a:ext cx="2278062" cy="2957690"/>
            <a:chOff x="4424899" y="1528674"/>
            <a:chExt cx="2278049" cy="2959397"/>
          </a:xfrm>
        </p:grpSpPr>
        <p:sp>
          <p:nvSpPr>
            <p:cNvPr id="15" name="Pentagon 14"/>
            <p:cNvSpPr/>
            <p:nvPr/>
          </p:nvSpPr>
          <p:spPr bwMode="auto">
            <a:xfrm>
              <a:off x="4424899" y="1528674"/>
              <a:ext cx="2278049" cy="654428"/>
            </a:xfrm>
            <a:prstGeom prst="homePlate">
              <a:avLst>
                <a:gd name="adj" fmla="val 42447"/>
              </a:avLst>
            </a:prstGeom>
            <a:solidFill>
              <a:schemeClr val="accent4"/>
            </a:solidFill>
            <a:ln w="12700" cap="flat" cmpd="sng" algn="ctr">
              <a:solidFill>
                <a:schemeClr val="bg1"/>
              </a:solidFill>
              <a:prstDash val="solid"/>
              <a:round/>
              <a:headEnd type="none" w="med" len="med"/>
              <a:tailEnd type="none" w="med" len="med"/>
            </a:ln>
            <a:effectLst/>
          </p:spPr>
          <p:txBody>
            <a:bodyPr wrap="none" anchor="ctr"/>
            <a:lstStyle/>
            <a:p>
              <a:pPr algn="ctr" eaLnBrk="1" hangingPunct="1">
                <a:defRPr/>
              </a:pPr>
              <a:endParaRPr lang="en-US">
                <a:solidFill>
                  <a:schemeClr val="bg1"/>
                </a:solidFill>
                <a:latin typeface="Arial" charset="0"/>
                <a:ea typeface="+mn-ea"/>
              </a:endParaRPr>
            </a:p>
          </p:txBody>
        </p:sp>
        <p:grpSp>
          <p:nvGrpSpPr>
            <p:cNvPr id="30742" name="Group 44"/>
            <p:cNvGrpSpPr>
              <a:grpSpLocks/>
            </p:cNvGrpSpPr>
            <p:nvPr/>
          </p:nvGrpSpPr>
          <p:grpSpPr bwMode="auto">
            <a:xfrm>
              <a:off x="4571998" y="1563037"/>
              <a:ext cx="2057402" cy="2925034"/>
              <a:chOff x="4571998" y="1563037"/>
              <a:chExt cx="2057402" cy="2925034"/>
            </a:xfrm>
          </p:grpSpPr>
          <p:pic>
            <p:nvPicPr>
              <p:cNvPr id="30743" name="Picture 22" descr="miseq.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5267" y="2178609"/>
                <a:ext cx="1490867"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4" name="TextBox 29"/>
              <p:cNvSpPr txBox="1">
                <a:spLocks noChangeArrowheads="1"/>
              </p:cNvSpPr>
              <p:nvPr/>
            </p:nvSpPr>
            <p:spPr bwMode="auto">
              <a:xfrm>
                <a:off x="4571998" y="3610402"/>
                <a:ext cx="2057402" cy="877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spcAft>
                    <a:spcPts val="900"/>
                  </a:spcAft>
                  <a:buClrTx/>
                  <a:buSzTx/>
                  <a:buFontTx/>
                  <a:buNone/>
                </a:pPr>
                <a:r>
                  <a:rPr lang="en-US" altLang="en-US" sz="1200" dirty="0" smtClean="0"/>
                  <a:t>MiSeq</a:t>
                </a:r>
                <a:r>
                  <a:rPr lang="en-US" altLang="en-US" sz="1200" baseline="30000" dirty="0"/>
                  <a:t> ®</a:t>
                </a:r>
                <a:r>
                  <a:rPr lang="en-US" altLang="en-US" sz="1200" dirty="0" smtClean="0"/>
                  <a:t> </a:t>
                </a:r>
                <a:r>
                  <a:rPr lang="en-US" altLang="en-US" sz="1200" dirty="0"/>
                  <a:t>v3 </a:t>
                </a:r>
                <a:r>
                  <a:rPr lang="en-US" altLang="en-US" sz="1200" dirty="0" smtClean="0"/>
                  <a:t>chemistry</a:t>
                </a:r>
                <a:endParaRPr lang="en-US" altLang="en-US" sz="1200" dirty="0"/>
              </a:p>
              <a:p>
                <a:pPr algn="ctr" eaLnBrk="1" hangingPunct="1">
                  <a:spcBef>
                    <a:spcPct val="0"/>
                  </a:spcBef>
                  <a:spcAft>
                    <a:spcPts val="900"/>
                  </a:spcAft>
                  <a:buClrTx/>
                  <a:buSzTx/>
                  <a:buFontTx/>
                  <a:buNone/>
                </a:pPr>
                <a:r>
                  <a:rPr lang="en-US" altLang="en-US" sz="1200" dirty="0" smtClean="0"/>
                  <a:t>2x150 reads</a:t>
                </a:r>
              </a:p>
              <a:p>
                <a:pPr algn="ctr" eaLnBrk="1" hangingPunct="1">
                  <a:spcBef>
                    <a:spcPct val="0"/>
                  </a:spcBef>
                  <a:spcAft>
                    <a:spcPts val="900"/>
                  </a:spcAft>
                  <a:buClrTx/>
                  <a:buSzTx/>
                  <a:buFontTx/>
                  <a:buNone/>
                </a:pPr>
                <a:endParaRPr lang="en-US" altLang="en-US" sz="1200" dirty="0">
                  <a:solidFill>
                    <a:srgbClr val="FF0000"/>
                  </a:solidFill>
                </a:endParaRPr>
              </a:p>
            </p:txBody>
          </p:sp>
          <p:sp>
            <p:nvSpPr>
              <p:cNvPr id="30745" name="TextBox 38"/>
              <p:cNvSpPr txBox="1">
                <a:spLocks noChangeArrowheads="1"/>
              </p:cNvSpPr>
              <p:nvPr/>
            </p:nvSpPr>
            <p:spPr bwMode="auto">
              <a:xfrm>
                <a:off x="4854531" y="1563037"/>
                <a:ext cx="134524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pPr>
                <a:r>
                  <a:rPr lang="en-US" altLang="en-US" sz="1600" b="1">
                    <a:solidFill>
                      <a:schemeClr val="bg1"/>
                    </a:solidFill>
                  </a:rPr>
                  <a:t>Illumina </a:t>
                </a:r>
                <a:br>
                  <a:rPr lang="en-US" altLang="en-US" sz="1600" b="1">
                    <a:solidFill>
                      <a:schemeClr val="bg1"/>
                    </a:solidFill>
                  </a:rPr>
                </a:br>
                <a:r>
                  <a:rPr lang="en-US" altLang="en-US" sz="1600" b="1">
                    <a:solidFill>
                      <a:schemeClr val="bg1"/>
                    </a:solidFill>
                  </a:rPr>
                  <a:t>Sequencing</a:t>
                </a:r>
              </a:p>
            </p:txBody>
          </p:sp>
        </p:grpSp>
      </p:grpSp>
      <p:grpSp>
        <p:nvGrpSpPr>
          <p:cNvPr id="30730" name="Group 41"/>
          <p:cNvGrpSpPr>
            <a:grpSpLocks/>
          </p:cNvGrpSpPr>
          <p:nvPr/>
        </p:nvGrpSpPr>
        <p:grpSpPr bwMode="auto">
          <a:xfrm>
            <a:off x="2441575" y="1528763"/>
            <a:ext cx="2278063" cy="3327400"/>
            <a:chOff x="2441049" y="1528674"/>
            <a:chExt cx="2278049" cy="3328223"/>
          </a:xfrm>
        </p:grpSpPr>
        <p:sp>
          <p:nvSpPr>
            <p:cNvPr id="14" name="Pentagon 13"/>
            <p:cNvSpPr/>
            <p:nvPr/>
          </p:nvSpPr>
          <p:spPr bwMode="auto">
            <a:xfrm>
              <a:off x="2441049" y="1528674"/>
              <a:ext cx="2278049" cy="654212"/>
            </a:xfrm>
            <a:prstGeom prst="homePlate">
              <a:avLst>
                <a:gd name="adj" fmla="val 42447"/>
              </a:avLst>
            </a:prstGeom>
            <a:solidFill>
              <a:schemeClr val="accent2">
                <a:lumMod val="75000"/>
              </a:schemeClr>
            </a:solidFill>
            <a:ln w="12700" cap="flat" cmpd="sng" algn="ctr">
              <a:solidFill>
                <a:schemeClr val="bg1"/>
              </a:solidFill>
              <a:prstDash val="solid"/>
              <a:round/>
              <a:headEnd type="none" w="med" len="med"/>
              <a:tailEnd type="none" w="med" len="med"/>
            </a:ln>
            <a:effectLst/>
          </p:spPr>
          <p:txBody>
            <a:bodyPr wrap="none" anchor="ctr"/>
            <a:lstStyle/>
            <a:p>
              <a:pPr algn="ctr" eaLnBrk="1" hangingPunct="1">
                <a:defRPr/>
              </a:pPr>
              <a:endParaRPr lang="en-US">
                <a:solidFill>
                  <a:schemeClr val="bg1"/>
                </a:solidFill>
                <a:latin typeface="Arial" charset="0"/>
                <a:ea typeface="+mn-ea"/>
              </a:endParaRPr>
            </a:p>
          </p:txBody>
        </p:sp>
        <p:pic>
          <p:nvPicPr>
            <p:cNvPr id="30738" name="Picture 23" descr="library-prep.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37224" y="2178609"/>
              <a:ext cx="1812152"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9" name="TextBox 28"/>
            <p:cNvSpPr txBox="1">
              <a:spLocks noChangeArrowheads="1"/>
            </p:cNvSpPr>
            <p:nvPr/>
          </p:nvSpPr>
          <p:spPr bwMode="auto">
            <a:xfrm>
              <a:off x="2514600" y="3610402"/>
              <a:ext cx="2057402" cy="124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spcAft>
                  <a:spcPts val="900"/>
                </a:spcAft>
                <a:buClrTx/>
                <a:buSzTx/>
                <a:buFontTx/>
                <a:buNone/>
              </a:pPr>
              <a:r>
                <a:rPr lang="en-US" altLang="en-US" sz="1200"/>
                <a:t>One prep examines</a:t>
              </a:r>
              <a:br>
                <a:rPr lang="en-US" altLang="en-US" sz="1200"/>
              </a:br>
              <a:r>
                <a:rPr lang="en-US" altLang="en-US" sz="1200"/>
                <a:t>15 genes</a:t>
              </a:r>
            </a:p>
            <a:p>
              <a:pPr algn="ctr" eaLnBrk="1" hangingPunct="1">
                <a:spcBef>
                  <a:spcPct val="0"/>
                </a:spcBef>
                <a:spcAft>
                  <a:spcPts val="900"/>
                </a:spcAft>
                <a:buClrTx/>
                <a:buSzTx/>
                <a:buFontTx/>
                <a:buNone/>
              </a:pPr>
              <a:r>
                <a:rPr lang="en-US" altLang="en-US" sz="1200"/>
                <a:t>Small amount of</a:t>
              </a:r>
              <a:br>
                <a:rPr lang="en-US" altLang="en-US" sz="1200"/>
              </a:br>
              <a:r>
                <a:rPr lang="en-US" altLang="en-US" sz="1200"/>
                <a:t>sample required: 20 ng</a:t>
              </a:r>
            </a:p>
            <a:p>
              <a:pPr algn="ctr" eaLnBrk="1" hangingPunct="1">
                <a:spcBef>
                  <a:spcPct val="0"/>
                </a:spcBef>
                <a:spcAft>
                  <a:spcPts val="900"/>
                </a:spcAft>
                <a:buClrTx/>
                <a:buSzTx/>
                <a:buFontTx/>
                <a:buNone/>
              </a:pPr>
              <a:r>
                <a:rPr lang="en-US" altLang="en-US" sz="1200"/>
                <a:t>FFPE Optimized</a:t>
              </a:r>
            </a:p>
          </p:txBody>
        </p:sp>
        <p:sp>
          <p:nvSpPr>
            <p:cNvPr id="30740" name="TextBox 37"/>
            <p:cNvSpPr txBox="1">
              <a:spLocks noChangeArrowheads="1"/>
            </p:cNvSpPr>
            <p:nvPr/>
          </p:nvSpPr>
          <p:spPr bwMode="auto">
            <a:xfrm>
              <a:off x="3066341" y="1563037"/>
              <a:ext cx="88036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pPr>
              <a:r>
                <a:rPr lang="en-US" altLang="en-US" sz="1600" b="1">
                  <a:solidFill>
                    <a:schemeClr val="bg1"/>
                  </a:solidFill>
                </a:rPr>
                <a:t>Library</a:t>
              </a:r>
              <a:br>
                <a:rPr lang="en-US" altLang="en-US" sz="1600" b="1">
                  <a:solidFill>
                    <a:schemeClr val="bg1"/>
                  </a:solidFill>
                </a:rPr>
              </a:br>
              <a:r>
                <a:rPr lang="en-US" altLang="en-US" sz="1600" b="1">
                  <a:solidFill>
                    <a:schemeClr val="bg1"/>
                  </a:solidFill>
                </a:rPr>
                <a:t>Prep</a:t>
              </a:r>
            </a:p>
          </p:txBody>
        </p:sp>
      </p:grpSp>
      <p:grpSp>
        <p:nvGrpSpPr>
          <p:cNvPr id="30731" name="Group 40"/>
          <p:cNvGrpSpPr>
            <a:grpSpLocks/>
          </p:cNvGrpSpPr>
          <p:nvPr/>
        </p:nvGrpSpPr>
        <p:grpSpPr bwMode="auto">
          <a:xfrm>
            <a:off x="457200" y="1528763"/>
            <a:ext cx="2278063" cy="3027362"/>
            <a:chOff x="457198" y="1528674"/>
            <a:chExt cx="2278051" cy="3028141"/>
          </a:xfrm>
        </p:grpSpPr>
        <p:sp>
          <p:nvSpPr>
            <p:cNvPr id="30733" name="Pentagon 8"/>
            <p:cNvSpPr>
              <a:spLocks noChangeArrowheads="1"/>
            </p:cNvSpPr>
            <p:nvPr/>
          </p:nvSpPr>
          <p:spPr bwMode="auto">
            <a:xfrm>
              <a:off x="457200" y="1528674"/>
              <a:ext cx="2278049" cy="653500"/>
            </a:xfrm>
            <a:prstGeom prst="homePlate">
              <a:avLst>
                <a:gd name="adj" fmla="val 43671"/>
              </a:avLst>
            </a:prstGeom>
            <a:solidFill>
              <a:schemeClr val="accent1"/>
            </a:solidFill>
            <a:ln w="12700">
              <a:solidFill>
                <a:schemeClr val="bg1"/>
              </a:solidFill>
              <a:round/>
              <a:headEnd/>
              <a:tailEnd/>
            </a:ln>
          </p:spPr>
          <p:txBody>
            <a:bodyPr wrap="none" anchor="ct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pPr>
              <a:endParaRPr lang="en-US" altLang="en-US" sz="1600">
                <a:solidFill>
                  <a:schemeClr val="bg1"/>
                </a:solidFill>
              </a:endParaRPr>
            </a:p>
          </p:txBody>
        </p:sp>
        <p:pic>
          <p:nvPicPr>
            <p:cNvPr id="30734" name="Picture 24" descr="ffpe-sample.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9484" y="2178609"/>
              <a:ext cx="1312832"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5" name="TextBox 26"/>
            <p:cNvSpPr txBox="1">
              <a:spLocks noChangeArrowheads="1"/>
            </p:cNvSpPr>
            <p:nvPr/>
          </p:nvSpPr>
          <p:spPr bwMode="auto">
            <a:xfrm>
              <a:off x="457198" y="3610402"/>
              <a:ext cx="2057402" cy="9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spcAft>
                  <a:spcPts val="900"/>
                </a:spcAft>
                <a:buClrTx/>
                <a:buSzTx/>
                <a:buFontTx/>
                <a:buNone/>
              </a:pPr>
              <a:r>
                <a:rPr lang="en-US" altLang="en-US" sz="1200" dirty="0"/>
                <a:t>Tissue requirements ensure optimal results</a:t>
              </a:r>
            </a:p>
            <a:p>
              <a:pPr algn="ctr" eaLnBrk="1" hangingPunct="1">
                <a:spcBef>
                  <a:spcPct val="0"/>
                </a:spcBef>
                <a:spcAft>
                  <a:spcPts val="900"/>
                </a:spcAft>
                <a:buClrTx/>
                <a:buSzTx/>
                <a:buFontTx/>
                <a:buNone/>
              </a:pPr>
              <a:r>
                <a:rPr lang="en-US" altLang="en-US" sz="1200" dirty="0"/>
                <a:t>Extraction &amp; DNA Quant Recommendations</a:t>
              </a:r>
            </a:p>
          </p:txBody>
        </p:sp>
        <p:sp>
          <p:nvSpPr>
            <p:cNvPr id="30736" name="TextBox 36"/>
            <p:cNvSpPr txBox="1">
              <a:spLocks noChangeArrowheads="1"/>
            </p:cNvSpPr>
            <p:nvPr/>
          </p:nvSpPr>
          <p:spPr bwMode="auto">
            <a:xfrm>
              <a:off x="562411" y="1686147"/>
              <a:ext cx="184698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pPr>
              <a:r>
                <a:rPr lang="en-US" altLang="en-US" sz="1600" b="1">
                  <a:solidFill>
                    <a:schemeClr val="bg1"/>
                  </a:solidFill>
                </a:rPr>
                <a:t>FFPE Specimens</a:t>
              </a:r>
            </a:p>
          </p:txBody>
        </p:sp>
      </p:grpSp>
      <p:sp>
        <p:nvSpPr>
          <p:cNvPr id="30732" name="TextBox 29"/>
          <p:cNvSpPr txBox="1">
            <a:spLocks noChangeArrowheads="1"/>
          </p:cNvSpPr>
          <p:nvPr/>
        </p:nvSpPr>
        <p:spPr bwMode="auto">
          <a:xfrm>
            <a:off x="2317750" y="6578600"/>
            <a:ext cx="54991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50000"/>
              </a:spcBef>
              <a:buClr>
                <a:srgbClr val="F89D21"/>
              </a:buClr>
              <a:buSzPct val="60000"/>
              <a:buBlip>
                <a:blip r:embed="rId4"/>
              </a:buBlip>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80000"/>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535353"/>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en-US" sz="1200" b="1" dirty="0"/>
              <a:t>For Research Use Only.  Not for use in diagnostic procedures.</a:t>
            </a:r>
          </a:p>
        </p:txBody>
      </p:sp>
      <p:sp>
        <p:nvSpPr>
          <p:cNvPr id="29" name="Rectangle 28"/>
          <p:cNvSpPr/>
          <p:nvPr/>
        </p:nvSpPr>
        <p:spPr bwMode="auto">
          <a:xfrm>
            <a:off x="477685" y="5360988"/>
            <a:ext cx="8229600" cy="457200"/>
          </a:xfrm>
          <a:prstGeom prst="rect">
            <a:avLst/>
          </a:prstGeom>
          <a:solidFill>
            <a:schemeClr val="bg1">
              <a:lumMod val="75000"/>
            </a:schemeClr>
          </a:solidFill>
          <a:ln w="12700" cap="flat" cmpd="sng" algn="ctr">
            <a:solidFill>
              <a:schemeClr val="accent2">
                <a:lumMod val="50000"/>
              </a:schemeClr>
            </a:solidFill>
            <a:prstDash val="solid"/>
            <a:round/>
            <a:headEnd type="none" w="med" len="med"/>
            <a:tailEnd type="none" w="med" len="med"/>
          </a:ln>
          <a:effectLst/>
        </p:spPr>
        <p:txBody>
          <a:bodyPr wrap="none" anchor="ctr"/>
          <a:lstStyle/>
          <a:p>
            <a:pPr algn="ctr">
              <a:defRPr/>
            </a:pPr>
            <a:r>
              <a:rPr lang="en-US" sz="1800" b="1" dirty="0" smtClean="0">
                <a:solidFill>
                  <a:schemeClr val="accent2">
                    <a:lumMod val="50000"/>
                  </a:schemeClr>
                </a:solidFill>
              </a:rPr>
              <a:t>Time to result -- 2.5 days</a:t>
            </a:r>
            <a:endParaRPr lang="en-US" sz="1800" b="1" dirty="0">
              <a:solidFill>
                <a:schemeClr val="accent2">
                  <a:lumMod val="50000"/>
                </a:schemeClr>
              </a:solidFill>
            </a:endParaRPr>
          </a:p>
        </p:txBody>
      </p:sp>
    </p:spTree>
    <p:extLst>
      <p:ext uri="{BB962C8B-B14F-4D97-AF65-F5344CB8AC3E}">
        <p14:creationId xmlns:p14="http://schemas.microsoft.com/office/powerpoint/2010/main" val="2005665801"/>
      </p:ext>
    </p:extLst>
  </p:cSld>
  <p:clrMapOvr>
    <a:masterClrMapping/>
  </p:clrMapOvr>
  <p:transition spd="med">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Pre-Defined Report</a:t>
            </a:r>
            <a:br>
              <a:rPr lang="en-US" dirty="0"/>
            </a:br>
            <a:r>
              <a:rPr lang="en-US" sz="2400" b="0" i="1" dirty="0"/>
              <a:t>Automates variant detection</a:t>
            </a:r>
            <a:endParaRPr lang="en-US" b="0" i="1" dirty="0"/>
          </a:p>
        </p:txBody>
      </p:sp>
      <p:pic>
        <p:nvPicPr>
          <p:cNvPr id="4" name="Picture 3" descr="HDC749_Rep1_Report.pdf"/>
          <p:cNvPicPr>
            <a:picLocks noChangeAspect="1"/>
          </p:cNvPicPr>
          <p:nvPr/>
        </p:nvPicPr>
        <p:blipFill>
          <a:blip r:embed="rId3"/>
          <a:stretch>
            <a:fillRect/>
          </a:stretch>
        </p:blipFill>
        <p:spPr>
          <a:xfrm>
            <a:off x="4348163" y="1988503"/>
            <a:ext cx="3808412" cy="4243387"/>
          </a:xfrm>
          <a:prstGeom prst="rect">
            <a:avLst/>
          </a:prstGeom>
          <a:ln>
            <a:solidFill>
              <a:schemeClr val="bg1">
                <a:lumMod val="50000"/>
              </a:schemeClr>
            </a:solidFill>
          </a:ln>
        </p:spPr>
      </p:pic>
      <p:pic>
        <p:nvPicPr>
          <p:cNvPr id="5" name="Picture 4" descr="HDC749_Rep1_Report.pdf"/>
          <p:cNvPicPr>
            <a:picLocks noChangeAspect="1"/>
          </p:cNvPicPr>
          <p:nvPr/>
        </p:nvPicPr>
        <p:blipFill>
          <a:blip r:embed="rId4"/>
          <a:stretch>
            <a:fillRect/>
          </a:stretch>
        </p:blipFill>
        <p:spPr>
          <a:xfrm>
            <a:off x="912813" y="1988503"/>
            <a:ext cx="3279775" cy="4243387"/>
          </a:xfrm>
          <a:prstGeom prst="rect">
            <a:avLst/>
          </a:prstGeom>
          <a:ln>
            <a:solidFill>
              <a:schemeClr val="bg1">
                <a:lumMod val="50000"/>
              </a:schemeClr>
            </a:solidFill>
          </a:ln>
        </p:spPr>
      </p:pic>
      <p:sp>
        <p:nvSpPr>
          <p:cNvPr id="6" name="Rectangle 5"/>
          <p:cNvSpPr/>
          <p:nvPr/>
        </p:nvSpPr>
        <p:spPr bwMode="auto">
          <a:xfrm>
            <a:off x="280802" y="1394400"/>
            <a:ext cx="8724900" cy="457200"/>
          </a:xfrm>
          <a:prstGeom prst="rect">
            <a:avLst/>
          </a:prstGeom>
          <a:solidFill>
            <a:schemeClr val="bg1">
              <a:lumMod val="75000"/>
            </a:schemeClr>
          </a:solidFill>
          <a:ln w="12700" cap="flat" cmpd="sng" algn="ctr">
            <a:noFill/>
            <a:prstDash val="solid"/>
            <a:round/>
            <a:headEnd type="none" w="med" len="med"/>
            <a:tailEnd type="none" w="med" len="med"/>
          </a:ln>
          <a:effectLst/>
        </p:spPr>
        <p:txBody>
          <a:bodyPr wrap="none" anchor="ctr"/>
          <a:lstStyle/>
          <a:p>
            <a:pPr algn="ctr">
              <a:defRPr/>
            </a:pPr>
            <a:r>
              <a:rPr lang="en-US" b="1" dirty="0">
                <a:solidFill>
                  <a:srgbClr val="FFFFFF"/>
                </a:solidFill>
              </a:rPr>
              <a:t>Identifies somatic mutations as low as 5% variant allele frequency with &gt;500x coverage</a:t>
            </a:r>
          </a:p>
        </p:txBody>
      </p:sp>
      <p:grpSp>
        <p:nvGrpSpPr>
          <p:cNvPr id="7" name="Group 7"/>
          <p:cNvGrpSpPr>
            <a:grpSpLocks/>
          </p:cNvGrpSpPr>
          <p:nvPr/>
        </p:nvGrpSpPr>
        <p:grpSpPr bwMode="auto">
          <a:xfrm>
            <a:off x="1757363" y="2725103"/>
            <a:ext cx="5837237" cy="3074987"/>
            <a:chOff x="1483895" y="2665177"/>
            <a:chExt cx="5838323" cy="3074516"/>
          </a:xfrm>
        </p:grpSpPr>
        <p:sp>
          <p:nvSpPr>
            <p:cNvPr id="8" name="Trapezoid 7"/>
            <p:cNvSpPr/>
            <p:nvPr/>
          </p:nvSpPr>
          <p:spPr bwMode="auto">
            <a:xfrm rot="16200000">
              <a:off x="122882" y="4026190"/>
              <a:ext cx="3074516" cy="352491"/>
            </a:xfrm>
            <a:prstGeom prst="trapezoid">
              <a:avLst>
                <a:gd name="adj" fmla="val 195455"/>
              </a:avLst>
            </a:prstGeom>
            <a:gradFill>
              <a:gsLst>
                <a:gs pos="0">
                  <a:schemeClr val="accent3"/>
                </a:gs>
                <a:gs pos="100000">
                  <a:schemeClr val="accent3">
                    <a:lumMod val="30000"/>
                    <a:lumOff val="70000"/>
                    <a:alpha val="45000"/>
                  </a:schemeClr>
                </a:gs>
              </a:gsLst>
              <a:lin ang="5400000" scaled="0"/>
            </a:gradFill>
            <a:ln w="12700" cap="flat" cmpd="sng" algn="ctr">
              <a:noFill/>
              <a:prstDash val="solid"/>
              <a:round/>
              <a:headEnd type="none" w="med" len="med"/>
              <a:tailEnd type="none" w="med" len="med"/>
            </a:ln>
            <a:effectLst/>
          </p:spPr>
          <p:txBody>
            <a:bodyPr wrap="none" anchor="ctr"/>
            <a:lstStyle/>
            <a:p>
              <a:pPr>
                <a:defRPr/>
              </a:pPr>
              <a:endParaRPr lang="en-US">
                <a:solidFill>
                  <a:srgbClr val="1A1818"/>
                </a:solidFill>
              </a:endParaRPr>
            </a:p>
          </p:txBody>
        </p:sp>
        <p:pic>
          <p:nvPicPr>
            <p:cNvPr id="9" name="Picture 8" descr="HDC749_Rep1_Report.pdf"/>
            <p:cNvPicPr>
              <a:picLocks noChangeAspect="1"/>
            </p:cNvPicPr>
            <p:nvPr/>
          </p:nvPicPr>
          <p:blipFill rotWithShape="1">
            <a:blip r:embed="rId5"/>
            <a:srcRect t="24201" b="33951"/>
            <a:stretch/>
          </p:blipFill>
          <p:spPr>
            <a:xfrm>
              <a:off x="1836386" y="2687399"/>
              <a:ext cx="5485832" cy="3052294"/>
            </a:xfrm>
            <a:prstGeom prst="rect">
              <a:avLst/>
            </a:prstGeom>
            <a:solidFill>
              <a:schemeClr val="bg1"/>
            </a:solidFill>
            <a:ln>
              <a:solidFill>
                <a:schemeClr val="bg1">
                  <a:lumMod val="50000"/>
                </a:schemeClr>
              </a:solidFill>
            </a:ln>
          </p:spPr>
        </p:pic>
      </p:grpSp>
      <p:sp>
        <p:nvSpPr>
          <p:cNvPr id="10" name="Footer Placeholder 2"/>
          <p:cNvSpPr txBox="1">
            <a:spLocks/>
          </p:cNvSpPr>
          <p:nvPr/>
        </p:nvSpPr>
        <p:spPr>
          <a:xfrm>
            <a:off x="1631070" y="6545289"/>
            <a:ext cx="6005633" cy="365125"/>
          </a:xfrm>
          <a:prstGeom prst="rect">
            <a:avLst/>
          </a:prstGeom>
        </p:spPr>
        <p:txBody>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a:r>
              <a:rPr lang="en-GB" sz="1200" b="1" dirty="0" smtClean="0">
                <a:solidFill>
                  <a:srgbClr val="1A1818"/>
                </a:solidFill>
              </a:rPr>
              <a:t>For Research Use Only. Not for use in diagnostic procedures. </a:t>
            </a:r>
            <a:endParaRPr lang="en-US" sz="1200" b="1" dirty="0">
              <a:solidFill>
                <a:srgbClr val="1A1818"/>
              </a:solidFill>
            </a:endParaRPr>
          </a:p>
        </p:txBody>
      </p:sp>
    </p:spTree>
    <p:extLst>
      <p:ext uri="{BB962C8B-B14F-4D97-AF65-F5344CB8AC3E}">
        <p14:creationId xmlns:p14="http://schemas.microsoft.com/office/powerpoint/2010/main" val="16110645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Illumina_Template_Cancer_INTERNAL">
  <a:themeElements>
    <a:clrScheme name="Jewel Tones">
      <a:dk1>
        <a:srgbClr val="1A1818"/>
      </a:dk1>
      <a:lt1>
        <a:srgbClr val="FFFFFF"/>
      </a:lt1>
      <a:dk2>
        <a:srgbClr val="1A1818"/>
      </a:dk2>
      <a:lt2>
        <a:srgbClr val="7D7C7C"/>
      </a:lt2>
      <a:accent1>
        <a:srgbClr val="885087"/>
      </a:accent1>
      <a:accent2>
        <a:srgbClr val="3E7EBE"/>
      </a:accent2>
      <a:accent3>
        <a:srgbClr val="97AD4A"/>
      </a:accent3>
      <a:accent4>
        <a:srgbClr val="A92C2F"/>
      </a:accent4>
      <a:accent5>
        <a:srgbClr val="31859C"/>
      </a:accent5>
      <a:accent6>
        <a:srgbClr val="A9C1D9"/>
      </a:accent6>
      <a:hlink>
        <a:srgbClr val="3E7EBE"/>
      </a:hlink>
      <a:folHlink>
        <a:srgbClr val="97AD4A"/>
      </a:folHlink>
    </a:clrScheme>
    <a:fontScheme name="2_IlluminaTemplateEXTERNAL01_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Presentation3">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2_IlluminaTemplateEXTERNAL01_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Illumina_Template_Corporate_CONFIDENTIAL">
  <a:themeElements>
    <a:clrScheme name="Primary-Secondary">
      <a:dk1>
        <a:srgbClr val="1A1818"/>
      </a:dk1>
      <a:lt1>
        <a:srgbClr val="FFFFFF"/>
      </a:lt1>
      <a:dk2>
        <a:srgbClr val="1A1818"/>
      </a:dk2>
      <a:lt2>
        <a:srgbClr val="7D7C7C"/>
      </a:lt2>
      <a:accent1>
        <a:srgbClr val="3E7EBE"/>
      </a:accent1>
      <a:accent2>
        <a:srgbClr val="97AD4A"/>
      </a:accent2>
      <a:accent3>
        <a:srgbClr val="7D7C7C"/>
      </a:accent3>
      <a:accent4>
        <a:srgbClr val="885087"/>
      </a:accent4>
      <a:accent5>
        <a:srgbClr val="31859C"/>
      </a:accent5>
      <a:accent6>
        <a:srgbClr val="A92C2F"/>
      </a:accent6>
      <a:hlink>
        <a:srgbClr val="4B9BEC"/>
      </a:hlink>
      <a:folHlink>
        <a:srgbClr val="326C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iniSeq_CustomerFacing_v121615_OPTIMIZED" id="{1EAD242F-80EE-0444-B9B8-41D1C2E942C5}" vid="{494E52D1-01C9-B242-A60C-45E17BBE0FC4}"/>
    </a:ext>
  </a:extLst>
</a:theme>
</file>

<file path=ppt/theme/theme12.xml><?xml version="1.0" encoding="utf-8"?>
<a:theme xmlns:a="http://schemas.openxmlformats.org/drawingml/2006/main" name="Illumina_Template_Forensics_CONFIDENTIAL">
  <a:themeElements>
    <a:clrScheme name="Primary-Secondary">
      <a:dk1>
        <a:srgbClr val="1A1818"/>
      </a:dk1>
      <a:lt1>
        <a:srgbClr val="FFFFFF"/>
      </a:lt1>
      <a:dk2>
        <a:srgbClr val="1A1818"/>
      </a:dk2>
      <a:lt2>
        <a:srgbClr val="7D7C7C"/>
      </a:lt2>
      <a:accent1>
        <a:srgbClr val="3E7EBE"/>
      </a:accent1>
      <a:accent2>
        <a:srgbClr val="97AD4A"/>
      </a:accent2>
      <a:accent3>
        <a:srgbClr val="7D7C7C"/>
      </a:accent3>
      <a:accent4>
        <a:srgbClr val="885087"/>
      </a:accent4>
      <a:accent5>
        <a:srgbClr val="31859C"/>
      </a:accent5>
      <a:accent6>
        <a:srgbClr val="A92C2F"/>
      </a:accent6>
      <a:hlink>
        <a:srgbClr val="4B9BEC"/>
      </a:hlink>
      <a:folHlink>
        <a:srgbClr val="326CA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llumina_Template_Oncology_EXTERNAL.potx" id="{A8859016-DC2E-5B41-AE8C-51733845014F}" vid="{4E71FA33-43F9-EB41-818C-FB957D5B1A64}"/>
    </a:ext>
  </a:extLst>
</a:theme>
</file>

<file path=ppt/theme/theme13.xml><?xml version="1.0" encoding="utf-8"?>
<a:theme xmlns:a="http://schemas.openxmlformats.org/drawingml/2006/main" name="1_Illumina_Template_Forensics_CONFIDENTIAL">
  <a:themeElements>
    <a:clrScheme name="Primary-Secondary">
      <a:dk1>
        <a:srgbClr val="1A1818"/>
      </a:dk1>
      <a:lt1>
        <a:srgbClr val="FFFFFF"/>
      </a:lt1>
      <a:dk2>
        <a:srgbClr val="1A1818"/>
      </a:dk2>
      <a:lt2>
        <a:srgbClr val="7D7C7C"/>
      </a:lt2>
      <a:accent1>
        <a:srgbClr val="3E7EBE"/>
      </a:accent1>
      <a:accent2>
        <a:srgbClr val="97AD4A"/>
      </a:accent2>
      <a:accent3>
        <a:srgbClr val="7D7C7C"/>
      </a:accent3>
      <a:accent4>
        <a:srgbClr val="885087"/>
      </a:accent4>
      <a:accent5>
        <a:srgbClr val="31859C"/>
      </a:accent5>
      <a:accent6>
        <a:srgbClr val="A92C2F"/>
      </a:accent6>
      <a:hlink>
        <a:srgbClr val="4B9BEC"/>
      </a:hlink>
      <a:folHlink>
        <a:srgbClr val="326CA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llumina_Template_Oncology_EXTERNAL.potx" id="{A8859016-DC2E-5B41-AE8C-51733845014F}" vid="{4E71FA33-43F9-EB41-818C-FB957D5B1A64}"/>
    </a:ext>
  </a:extLst>
</a:theme>
</file>

<file path=ppt/theme/theme14.xml><?xml version="1.0" encoding="utf-8"?>
<a:theme xmlns:a="http://schemas.openxmlformats.org/drawingml/2006/main" name="2_Illumina_Template_Forensics_CONFIDENTIAL">
  <a:themeElements>
    <a:clrScheme name="Primary-Secondary">
      <a:dk1>
        <a:srgbClr val="1A1818"/>
      </a:dk1>
      <a:lt1>
        <a:srgbClr val="FFFFFF"/>
      </a:lt1>
      <a:dk2>
        <a:srgbClr val="1A1818"/>
      </a:dk2>
      <a:lt2>
        <a:srgbClr val="7D7C7C"/>
      </a:lt2>
      <a:accent1>
        <a:srgbClr val="3E7EBE"/>
      </a:accent1>
      <a:accent2>
        <a:srgbClr val="97AD4A"/>
      </a:accent2>
      <a:accent3>
        <a:srgbClr val="7D7C7C"/>
      </a:accent3>
      <a:accent4>
        <a:srgbClr val="885087"/>
      </a:accent4>
      <a:accent5>
        <a:srgbClr val="31859C"/>
      </a:accent5>
      <a:accent6>
        <a:srgbClr val="A92C2F"/>
      </a:accent6>
      <a:hlink>
        <a:srgbClr val="4B9BEC"/>
      </a:hlink>
      <a:folHlink>
        <a:srgbClr val="326CA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llumina_Template_Oncology_EXTERNAL.potx" id="{A8859016-DC2E-5B41-AE8C-51733845014F}" vid="{4E71FA33-43F9-EB41-818C-FB957D5B1A64}"/>
    </a:ext>
  </a:extLst>
</a:theme>
</file>

<file path=ppt/theme/theme15.xml><?xml version="1.0" encoding="utf-8"?>
<a:theme xmlns:a="http://schemas.openxmlformats.org/drawingml/2006/main" name="3_Illumina_Template_Forensics_CONFIDENTIAL">
  <a:themeElements>
    <a:clrScheme name="Primary-Secondary">
      <a:dk1>
        <a:srgbClr val="1A1818"/>
      </a:dk1>
      <a:lt1>
        <a:srgbClr val="FFFFFF"/>
      </a:lt1>
      <a:dk2>
        <a:srgbClr val="1A1818"/>
      </a:dk2>
      <a:lt2>
        <a:srgbClr val="7D7C7C"/>
      </a:lt2>
      <a:accent1>
        <a:srgbClr val="3E7EBE"/>
      </a:accent1>
      <a:accent2>
        <a:srgbClr val="97AD4A"/>
      </a:accent2>
      <a:accent3>
        <a:srgbClr val="7D7C7C"/>
      </a:accent3>
      <a:accent4>
        <a:srgbClr val="885087"/>
      </a:accent4>
      <a:accent5>
        <a:srgbClr val="31859C"/>
      </a:accent5>
      <a:accent6>
        <a:srgbClr val="A92C2F"/>
      </a:accent6>
      <a:hlink>
        <a:srgbClr val="4B9BEC"/>
      </a:hlink>
      <a:folHlink>
        <a:srgbClr val="326CA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llumina_Template_Oncology_EXTERNAL.potx" id="{A8859016-DC2E-5B41-AE8C-51733845014F}" vid="{4E71FA33-43F9-EB41-818C-FB957D5B1A64}"/>
    </a:ext>
  </a:extLst>
</a:theme>
</file>

<file path=ppt/theme/theme16.xml><?xml version="1.0" encoding="utf-8"?>
<a:theme xmlns:a="http://schemas.openxmlformats.org/drawingml/2006/main" name="4_Illumina_Template_Forensics_CONFIDENTIAL">
  <a:themeElements>
    <a:clrScheme name="Primary-Secondary">
      <a:dk1>
        <a:srgbClr val="1A1818"/>
      </a:dk1>
      <a:lt1>
        <a:srgbClr val="FFFFFF"/>
      </a:lt1>
      <a:dk2>
        <a:srgbClr val="1A1818"/>
      </a:dk2>
      <a:lt2>
        <a:srgbClr val="7D7C7C"/>
      </a:lt2>
      <a:accent1>
        <a:srgbClr val="3E7EBE"/>
      </a:accent1>
      <a:accent2>
        <a:srgbClr val="97AD4A"/>
      </a:accent2>
      <a:accent3>
        <a:srgbClr val="7D7C7C"/>
      </a:accent3>
      <a:accent4>
        <a:srgbClr val="885087"/>
      </a:accent4>
      <a:accent5>
        <a:srgbClr val="31859C"/>
      </a:accent5>
      <a:accent6>
        <a:srgbClr val="A92C2F"/>
      </a:accent6>
      <a:hlink>
        <a:srgbClr val="4B9BEC"/>
      </a:hlink>
      <a:folHlink>
        <a:srgbClr val="326CA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llumina_Template_Oncology_EXTERNAL.potx" id="{A8859016-DC2E-5B41-AE8C-51733845014F}" vid="{4E71FA33-43F9-EB41-818C-FB957D5B1A64}"/>
    </a:ext>
  </a:extLst>
</a:theme>
</file>

<file path=ppt/theme/theme17.xml><?xml version="1.0" encoding="utf-8"?>
<a:theme xmlns:a="http://schemas.openxmlformats.org/drawingml/2006/main" name="2_Presentation3">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2_IlluminaTemplateEXTERNAL01_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Illumina_Template_Corporate_CONFIDENTIAL">
  <a:themeElements>
    <a:clrScheme name="Primary-Secondary">
      <a:dk1>
        <a:srgbClr val="1A1818"/>
      </a:dk1>
      <a:lt1>
        <a:srgbClr val="FFFFFF"/>
      </a:lt1>
      <a:dk2>
        <a:srgbClr val="1A1818"/>
      </a:dk2>
      <a:lt2>
        <a:srgbClr val="7D7C7C"/>
      </a:lt2>
      <a:accent1>
        <a:srgbClr val="3E7EBE"/>
      </a:accent1>
      <a:accent2>
        <a:srgbClr val="97AD4A"/>
      </a:accent2>
      <a:accent3>
        <a:srgbClr val="7D7C7C"/>
      </a:accent3>
      <a:accent4>
        <a:srgbClr val="885087"/>
      </a:accent4>
      <a:accent5>
        <a:srgbClr val="31859C"/>
      </a:accent5>
      <a:accent6>
        <a:srgbClr val="A92C2F"/>
      </a:accent6>
      <a:hlink>
        <a:srgbClr val="4B9BEC"/>
      </a:hlink>
      <a:folHlink>
        <a:srgbClr val="326C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iniSeq_CustomerFacing_v121615_OPTIMIZED" id="{1EAD242F-80EE-0444-B9B8-41D1C2E942C5}" vid="{494E52D1-01C9-B242-A60C-45E17BBE0FC4}"/>
    </a:ext>
  </a:extLst>
</a:theme>
</file>

<file path=ppt/theme/theme19.xml><?xml version="1.0" encoding="utf-8"?>
<a:theme xmlns:a="http://schemas.openxmlformats.org/drawingml/2006/main" name="5_Illumina_Template_Forensics_CONFIDENTIAL">
  <a:themeElements>
    <a:clrScheme name="Primary-Secondary">
      <a:dk1>
        <a:srgbClr val="1A1818"/>
      </a:dk1>
      <a:lt1>
        <a:srgbClr val="FFFFFF"/>
      </a:lt1>
      <a:dk2>
        <a:srgbClr val="1A1818"/>
      </a:dk2>
      <a:lt2>
        <a:srgbClr val="7D7C7C"/>
      </a:lt2>
      <a:accent1>
        <a:srgbClr val="3E7EBE"/>
      </a:accent1>
      <a:accent2>
        <a:srgbClr val="97AD4A"/>
      </a:accent2>
      <a:accent3>
        <a:srgbClr val="7D7C7C"/>
      </a:accent3>
      <a:accent4>
        <a:srgbClr val="885087"/>
      </a:accent4>
      <a:accent5>
        <a:srgbClr val="31859C"/>
      </a:accent5>
      <a:accent6>
        <a:srgbClr val="A92C2F"/>
      </a:accent6>
      <a:hlink>
        <a:srgbClr val="4B9BEC"/>
      </a:hlink>
      <a:folHlink>
        <a:srgbClr val="326CA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llumina_Template_Oncology_EXTERNAL.potx" id="{A8859016-DC2E-5B41-AE8C-51733845014F}" vid="{4E71FA33-43F9-EB41-818C-FB957D5B1A64}"/>
    </a:ext>
  </a:extLst>
</a:theme>
</file>

<file path=ppt/theme/theme2.xml><?xml version="1.0" encoding="utf-8"?>
<a:theme xmlns:a="http://schemas.openxmlformats.org/drawingml/2006/main" name="Illumina_Template_Cancer_CONFIDENTIAL">
  <a:themeElements>
    <a:clrScheme name="Primary-Secondary">
      <a:dk1>
        <a:srgbClr val="1A1818"/>
      </a:dk1>
      <a:lt1>
        <a:srgbClr val="FFFFFF"/>
      </a:lt1>
      <a:dk2>
        <a:srgbClr val="1A1818"/>
      </a:dk2>
      <a:lt2>
        <a:srgbClr val="7D7C7C"/>
      </a:lt2>
      <a:accent1>
        <a:srgbClr val="3E7EBE"/>
      </a:accent1>
      <a:accent2>
        <a:srgbClr val="97AD4A"/>
      </a:accent2>
      <a:accent3>
        <a:srgbClr val="7D7C7C"/>
      </a:accent3>
      <a:accent4>
        <a:srgbClr val="885087"/>
      </a:accent4>
      <a:accent5>
        <a:srgbClr val="31859C"/>
      </a:accent5>
      <a:accent6>
        <a:srgbClr val="A92C2F"/>
      </a:accent6>
      <a:hlink>
        <a:srgbClr val="4B9BEC"/>
      </a:hlink>
      <a:folHlink>
        <a:srgbClr val="326C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19">
      <a:dk1>
        <a:sysClr val="windowText" lastClr="000000"/>
      </a:dk1>
      <a:lt1>
        <a:sysClr val="window" lastClr="FFFFFF"/>
      </a:lt1>
      <a:dk2>
        <a:srgbClr val="7D7C7C"/>
      </a:dk2>
      <a:lt2>
        <a:srgbClr val="F68920"/>
      </a:lt2>
      <a:accent1>
        <a:srgbClr val="885087"/>
      </a:accent1>
      <a:accent2>
        <a:srgbClr val="3E7EBE"/>
      </a:accent2>
      <a:accent3>
        <a:srgbClr val="97AD4A"/>
      </a:accent3>
      <a:accent4>
        <a:srgbClr val="FFB441"/>
      </a:accent4>
      <a:accent5>
        <a:srgbClr val="7CA8D4"/>
      </a:accent5>
      <a:accent6>
        <a:srgbClr val="BAC147"/>
      </a:accent6>
      <a:hlink>
        <a:srgbClr val="3E7EBE"/>
      </a:hlink>
      <a:folHlink>
        <a:srgbClr val="97AD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Illumina_Template_Corporate_INTERNAL">
  <a:themeElements>
    <a:clrScheme name="Primary-Secondary">
      <a:dk1>
        <a:srgbClr val="1A1818"/>
      </a:dk1>
      <a:lt1>
        <a:srgbClr val="FFFFFF"/>
      </a:lt1>
      <a:dk2>
        <a:srgbClr val="1A1818"/>
      </a:dk2>
      <a:lt2>
        <a:srgbClr val="7D7C7C"/>
      </a:lt2>
      <a:accent1>
        <a:srgbClr val="3E7EBE"/>
      </a:accent1>
      <a:accent2>
        <a:srgbClr val="97AD4A"/>
      </a:accent2>
      <a:accent3>
        <a:srgbClr val="7D7C7C"/>
      </a:accent3>
      <a:accent4>
        <a:srgbClr val="885087"/>
      </a:accent4>
      <a:accent5>
        <a:srgbClr val="31859C"/>
      </a:accent5>
      <a:accent6>
        <a:srgbClr val="A92C2F"/>
      </a:accent6>
      <a:hlink>
        <a:srgbClr val="4B9BEC"/>
      </a:hlink>
      <a:folHlink>
        <a:srgbClr val="326C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Illumina_Template_Corporate_INTERNAL">
  <a:themeElements>
    <a:clrScheme name="Primary-Secondary">
      <a:dk1>
        <a:srgbClr val="1A1818"/>
      </a:dk1>
      <a:lt1>
        <a:srgbClr val="FFFFFF"/>
      </a:lt1>
      <a:dk2>
        <a:srgbClr val="1A1818"/>
      </a:dk2>
      <a:lt2>
        <a:srgbClr val="7D7C7C"/>
      </a:lt2>
      <a:accent1>
        <a:srgbClr val="3E7EBE"/>
      </a:accent1>
      <a:accent2>
        <a:srgbClr val="97AD4A"/>
      </a:accent2>
      <a:accent3>
        <a:srgbClr val="7D7C7C"/>
      </a:accent3>
      <a:accent4>
        <a:srgbClr val="885087"/>
      </a:accent4>
      <a:accent5>
        <a:srgbClr val="31859C"/>
      </a:accent5>
      <a:accent6>
        <a:srgbClr val="A92C2F"/>
      </a:accent6>
      <a:hlink>
        <a:srgbClr val="4B9BEC"/>
      </a:hlink>
      <a:folHlink>
        <a:srgbClr val="326C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Illumina_Template_Corporate_INTERNAL">
  <a:themeElements>
    <a:clrScheme name="Primary-Secondary">
      <a:dk1>
        <a:srgbClr val="1A1818"/>
      </a:dk1>
      <a:lt1>
        <a:srgbClr val="FFFFFF"/>
      </a:lt1>
      <a:dk2>
        <a:srgbClr val="1A1818"/>
      </a:dk2>
      <a:lt2>
        <a:srgbClr val="7D7C7C"/>
      </a:lt2>
      <a:accent1>
        <a:srgbClr val="3E7EBE"/>
      </a:accent1>
      <a:accent2>
        <a:srgbClr val="97AD4A"/>
      </a:accent2>
      <a:accent3>
        <a:srgbClr val="7D7C7C"/>
      </a:accent3>
      <a:accent4>
        <a:srgbClr val="885087"/>
      </a:accent4>
      <a:accent5>
        <a:srgbClr val="31859C"/>
      </a:accent5>
      <a:accent6>
        <a:srgbClr val="A92C2F"/>
      </a:accent6>
      <a:hlink>
        <a:srgbClr val="4B9BEC"/>
      </a:hlink>
      <a:folHlink>
        <a:srgbClr val="326C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Illumina_Template_Oncology_EXTERNAL">
  <a:themeElements>
    <a:clrScheme name="Primary-Secondary">
      <a:dk1>
        <a:srgbClr val="1A1818"/>
      </a:dk1>
      <a:lt1>
        <a:srgbClr val="FFFFFF"/>
      </a:lt1>
      <a:dk2>
        <a:srgbClr val="1A1818"/>
      </a:dk2>
      <a:lt2>
        <a:srgbClr val="7D7C7C"/>
      </a:lt2>
      <a:accent1>
        <a:srgbClr val="3E7EBE"/>
      </a:accent1>
      <a:accent2>
        <a:srgbClr val="97AD4A"/>
      </a:accent2>
      <a:accent3>
        <a:srgbClr val="7D7C7C"/>
      </a:accent3>
      <a:accent4>
        <a:srgbClr val="885087"/>
      </a:accent4>
      <a:accent5>
        <a:srgbClr val="31859C"/>
      </a:accent5>
      <a:accent6>
        <a:srgbClr val="A92C2F"/>
      </a:accent6>
      <a:hlink>
        <a:srgbClr val="4B9BEC"/>
      </a:hlink>
      <a:folHlink>
        <a:srgbClr val="326CA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llumina_Template_Oncology_EXTERNAL.potx" id="{FDA54426-2D91-5B4F-9A31-2A7C9221F8C0}" vid="{74C16603-9C64-304B-8121-DD2B55E183FB}"/>
    </a:ext>
  </a:extLst>
</a:theme>
</file>

<file path=ppt/theme/theme8.xml><?xml version="1.0" encoding="utf-8"?>
<a:theme xmlns:a="http://schemas.openxmlformats.org/drawingml/2006/main" name="Presentation3">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2_IlluminaTemplateEXTERNAL01_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Theme">
  <a:themeElements>
    <a:clrScheme name="Primary-Secondary">
      <a:dk1>
        <a:srgbClr val="1A1818"/>
      </a:dk1>
      <a:lt1>
        <a:srgbClr val="FFFFFF"/>
      </a:lt1>
      <a:dk2>
        <a:srgbClr val="1A1818"/>
      </a:dk2>
      <a:lt2>
        <a:srgbClr val="7D7C7C"/>
      </a:lt2>
      <a:accent1>
        <a:srgbClr val="3E7EBE"/>
      </a:accent1>
      <a:accent2>
        <a:srgbClr val="97AD4A"/>
      </a:accent2>
      <a:accent3>
        <a:srgbClr val="7D7C7C"/>
      </a:accent3>
      <a:accent4>
        <a:srgbClr val="885087"/>
      </a:accent4>
      <a:accent5>
        <a:srgbClr val="31859C"/>
      </a:accent5>
      <a:accent6>
        <a:srgbClr val="A92C2F"/>
      </a:accent6>
      <a:hlink>
        <a:srgbClr val="4B9BEC"/>
      </a:hlink>
      <a:folHlink>
        <a:srgbClr val="326CA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fault Theme" id="{F64B1659-D3CA-1541-A909-EA738E1586A3}" vid="{B6C3CDA2-6495-084E-9064-C7BAFDA3DDE4}"/>
    </a:ext>
  </a:extLst>
</a:theme>
</file>

<file path=docProps/app.xml><?xml version="1.0" encoding="utf-8"?>
<Properties xmlns="http://schemas.openxmlformats.org/officeDocument/2006/extended-properties" xmlns:vt="http://schemas.openxmlformats.org/officeDocument/2006/docPropsVTypes">
  <Template>Illumina_Template_Cancer_INTERNAL.potx</Template>
  <TotalTime>10954</TotalTime>
  <Words>1541</Words>
  <Application>Microsoft Macintosh PowerPoint</Application>
  <PresentationFormat>On-screen Show (4:3)</PresentationFormat>
  <Paragraphs>545</Paragraphs>
  <Slides>17</Slides>
  <Notes>11</Notes>
  <HiddenSlides>0</HiddenSlides>
  <MMClips>0</MMClips>
  <ScaleCrop>false</ScaleCrop>
  <HeadingPairs>
    <vt:vector size="6" baseType="variant">
      <vt:variant>
        <vt:lpstr>Fonts Used</vt:lpstr>
      </vt:variant>
      <vt:variant>
        <vt:i4>8</vt:i4>
      </vt:variant>
      <vt:variant>
        <vt:lpstr>Theme</vt:lpstr>
      </vt:variant>
      <vt:variant>
        <vt:i4>19</vt:i4>
      </vt:variant>
      <vt:variant>
        <vt:lpstr>Slide Titles</vt:lpstr>
      </vt:variant>
      <vt:variant>
        <vt:i4>17</vt:i4>
      </vt:variant>
    </vt:vector>
  </HeadingPairs>
  <TitlesOfParts>
    <vt:vector size="44" baseType="lpstr">
      <vt:lpstr>Arial-BoldMT</vt:lpstr>
      <vt:lpstr>ArialMT</vt:lpstr>
      <vt:lpstr>Calibri</vt:lpstr>
      <vt:lpstr>Lucida Grande</vt:lpstr>
      <vt:lpstr>MS PGothic</vt:lpstr>
      <vt:lpstr>ＭＳ Ｐゴシック</vt:lpstr>
      <vt:lpstr>Wingdings</vt:lpstr>
      <vt:lpstr>Arial</vt:lpstr>
      <vt:lpstr>Illumina_Template_Cancer_INTERNAL</vt:lpstr>
      <vt:lpstr>Illumina_Template_Cancer_CONFIDENTIAL</vt:lpstr>
      <vt:lpstr>1_Office Theme</vt:lpstr>
      <vt:lpstr>Illumina_Template_Corporate_INTERNAL</vt:lpstr>
      <vt:lpstr>1_Illumina_Template_Corporate_INTERNAL</vt:lpstr>
      <vt:lpstr>2_Illumina_Template_Corporate_INTERNAL</vt:lpstr>
      <vt:lpstr>Illumina_Template_Oncology_EXTERNAL</vt:lpstr>
      <vt:lpstr>Presentation3</vt:lpstr>
      <vt:lpstr>7_Default Theme</vt:lpstr>
      <vt:lpstr>1_Presentation3</vt:lpstr>
      <vt:lpstr>Illumina_Template_Corporate_CONFIDENTIAL</vt:lpstr>
      <vt:lpstr>Illumina_Template_Forensics_CONFIDENTIAL</vt:lpstr>
      <vt:lpstr>1_Illumina_Template_Forensics_CONFIDENTIAL</vt:lpstr>
      <vt:lpstr>2_Illumina_Template_Forensics_CONFIDENTIAL</vt:lpstr>
      <vt:lpstr>3_Illumina_Template_Forensics_CONFIDENTIAL</vt:lpstr>
      <vt:lpstr>4_Illumina_Template_Forensics_CONFIDENTIAL</vt:lpstr>
      <vt:lpstr>2_Presentation3</vt:lpstr>
      <vt:lpstr>1_Illumina_Template_Corporate_CONFIDENTIAL</vt:lpstr>
      <vt:lpstr>5_Illumina_Template_Forensics_CONFIDENTIAL</vt:lpstr>
      <vt:lpstr>Illumina’s Cancer Research Portfolio and Dedicated Workflows </vt:lpstr>
      <vt:lpstr>PowerPoint Presentation</vt:lpstr>
      <vt:lpstr>Moving From Single Gene to Multi-Gene</vt:lpstr>
      <vt:lpstr>Challenge Iterative testing</vt:lpstr>
      <vt:lpstr>Next-Generation Sequencing using Illumina technology</vt:lpstr>
      <vt:lpstr>Sequencing Costs Declining</vt:lpstr>
      <vt:lpstr>Multi-Gene Cancer Panel TruSight® Tumor 15</vt:lpstr>
      <vt:lpstr>TruSight® Tumor 15  Comprehensive process from prepared sample to report</vt:lpstr>
      <vt:lpstr>Pre-Defined Report Automates variant detection</vt:lpstr>
      <vt:lpstr>The Value of RNA in Cancer Research</vt:lpstr>
      <vt:lpstr>TruSight ® RNA Pan-Cancer</vt:lpstr>
      <vt:lpstr>RNA-seq analysis – FPKM, DE, SNPs, Fusions</vt:lpstr>
      <vt:lpstr>TruSight Tumor 170 Multi-Biomarker Cancer Panel </vt:lpstr>
      <vt:lpstr>TruSight Tumor 170 Content Gene List and Variant Classification</vt:lpstr>
      <vt:lpstr>TruSight Tumor 170 Library Preparation Method Overview DNA and RNA workflows processed in parallel and sequenced together </vt:lpstr>
      <vt:lpstr>Multi-Omics Approaches Answering more complex questions</vt:lpstr>
      <vt:lpstr>Illumina Benchtop Portfolio Overview</vt:lpstr>
    </vt:vector>
  </TitlesOfParts>
  <Company>Illumina, Inc.</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Gann, Kelly</dc:creator>
  <cp:lastModifiedBy>Bibliowicz, Jonathan</cp:lastModifiedBy>
  <cp:revision>222</cp:revision>
  <dcterms:created xsi:type="dcterms:W3CDTF">2014-02-12T00:03:39Z</dcterms:created>
  <dcterms:modified xsi:type="dcterms:W3CDTF">2017-09-12T18:32:42Z</dcterms:modified>
</cp:coreProperties>
</file>