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94" r:id="rId5"/>
    <p:sldId id="495" r:id="rId6"/>
    <p:sldId id="396" r:id="rId7"/>
    <p:sldId id="493" r:id="rId8"/>
    <p:sldId id="492" r:id="rId9"/>
    <p:sldId id="451" r:id="rId10"/>
    <p:sldId id="452" r:id="rId11"/>
    <p:sldId id="453" r:id="rId12"/>
    <p:sldId id="454" r:id="rId13"/>
    <p:sldId id="425" r:id="rId14"/>
    <p:sldId id="521" r:id="rId15"/>
    <p:sldId id="525" r:id="rId16"/>
    <p:sldId id="526" r:id="rId17"/>
    <p:sldId id="527" r:id="rId18"/>
    <p:sldId id="497" r:id="rId19"/>
    <p:sldId id="514" r:id="rId20"/>
    <p:sldId id="513" r:id="rId21"/>
    <p:sldId id="498" r:id="rId22"/>
    <p:sldId id="524" r:id="rId23"/>
    <p:sldId id="529" r:id="rId24"/>
    <p:sldId id="531" r:id="rId25"/>
    <p:sldId id="541" r:id="rId26"/>
    <p:sldId id="542" r:id="rId27"/>
    <p:sldId id="543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pos="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95959"/>
    <a:srgbClr val="C25552"/>
    <a:srgbClr val="5E5836"/>
    <a:srgbClr val="4080B0"/>
    <a:srgbClr val="3F709D"/>
    <a:srgbClr val="325C81"/>
    <a:srgbClr val="FF9933"/>
    <a:srgbClr val="35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210" y="78"/>
      </p:cViewPr>
      <p:guideLst>
        <p:guide orient="horz" pos="1659"/>
        <p:guide pos="929"/>
      </p:guideLst>
    </p:cSldViewPr>
  </p:slideViewPr>
  <p:outlineViewPr>
    <p:cViewPr>
      <p:scale>
        <a:sx n="33" d="100"/>
        <a:sy n="33" d="100"/>
      </p:scale>
      <p:origin x="0" y="-11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/>
              <a:t>ID01-022 Low Risk Ovarian Study</a:t>
            </a:r>
          </a:p>
          <a:p>
            <a:pPr>
              <a:defRPr sz="3200" b="1"/>
            </a:pPr>
            <a:r>
              <a:rPr lang="en-US" sz="2800" b="1" u="none" baseline="0" dirty="0">
                <a:solidFill>
                  <a:srgbClr val="FF0000"/>
                </a:solidFill>
              </a:rPr>
              <a:t>New Participants Accrued  </a:t>
            </a:r>
            <a:r>
              <a:rPr lang="en-US" sz="2800" b="1" baseline="0" dirty="0">
                <a:solidFill>
                  <a:srgbClr val="FF0000"/>
                </a:solidFill>
              </a:rPr>
              <a:t>March, 2016 - August, 2017</a:t>
            </a:r>
          </a:p>
          <a:p>
            <a:pPr>
              <a:defRPr sz="3200" b="1"/>
            </a:pPr>
            <a:r>
              <a:rPr lang="en-US" sz="2800" b="1" baseline="0" dirty="0"/>
              <a:t>Total: 435</a:t>
            </a:r>
          </a:p>
        </c:rich>
      </c:tx>
      <c:layout>
        <c:manualLayout>
          <c:xMode val="edge"/>
          <c:yMode val="edge"/>
          <c:x val="0.158098218573124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384780225256653E-2"/>
          <c:y val="0.23629613340419475"/>
          <c:w val="0.9512324496555834"/>
          <c:h val="0.6689482371808928"/>
        </c:manualLayout>
      </c:layout>
      <c:lineChart>
        <c:grouping val="standard"/>
        <c:varyColors val="0"/>
        <c:ser>
          <c:idx val="0"/>
          <c:order val="0"/>
          <c:tx>
            <c:strRef>
              <c:f>'Accrued - Line Graph'!$B$1</c:f>
              <c:strCache>
                <c:ptCount val="1"/>
                <c:pt idx="0">
                  <c:v>New Participants Accrued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'Accrued - Line Graph'!$A$2:$A$19</c:f>
              <c:strCache>
                <c:ptCount val="18"/>
                <c:pt idx="0">
                  <c:v>Mar,16</c:v>
                </c:pt>
                <c:pt idx="1">
                  <c:v>Apr, 16</c:v>
                </c:pt>
                <c:pt idx="2">
                  <c:v>May, 16</c:v>
                </c:pt>
                <c:pt idx="3">
                  <c:v>Jun, 16</c:v>
                </c:pt>
                <c:pt idx="4">
                  <c:v>Jul, 16</c:v>
                </c:pt>
                <c:pt idx="5">
                  <c:v>Aug, 16</c:v>
                </c:pt>
                <c:pt idx="6">
                  <c:v>Sept, 16</c:v>
                </c:pt>
                <c:pt idx="7">
                  <c:v>Oct, 16</c:v>
                </c:pt>
                <c:pt idx="8">
                  <c:v>Nov, 16</c:v>
                </c:pt>
                <c:pt idx="9">
                  <c:v>Dec, 16</c:v>
                </c:pt>
                <c:pt idx="10">
                  <c:v>Jan, 17</c:v>
                </c:pt>
                <c:pt idx="11">
                  <c:v>Feb, 17</c:v>
                </c:pt>
                <c:pt idx="12">
                  <c:v>Mar, 17</c:v>
                </c:pt>
                <c:pt idx="13">
                  <c:v>Apr, 17</c:v>
                </c:pt>
                <c:pt idx="14">
                  <c:v>May, 17</c:v>
                </c:pt>
                <c:pt idx="15">
                  <c:v>Jun, 17</c:v>
                </c:pt>
                <c:pt idx="16">
                  <c:v>Jul, 17</c:v>
                </c:pt>
                <c:pt idx="17">
                  <c:v>Aug, 17</c:v>
                </c:pt>
              </c:strCache>
            </c:strRef>
          </c:cat>
          <c:val>
            <c:numRef>
              <c:f>'Accrued - Line Graph'!$B$2:$B$19</c:f>
              <c:numCache>
                <c:formatCode>General</c:formatCode>
                <c:ptCount val="18"/>
                <c:pt idx="0">
                  <c:v>17</c:v>
                </c:pt>
                <c:pt idx="1">
                  <c:v>40</c:v>
                </c:pt>
                <c:pt idx="2">
                  <c:v>88</c:v>
                </c:pt>
                <c:pt idx="3">
                  <c:v>114</c:v>
                </c:pt>
                <c:pt idx="4">
                  <c:v>135</c:v>
                </c:pt>
                <c:pt idx="5">
                  <c:v>154</c:v>
                </c:pt>
                <c:pt idx="6">
                  <c:v>181</c:v>
                </c:pt>
                <c:pt idx="7">
                  <c:v>191</c:v>
                </c:pt>
                <c:pt idx="8">
                  <c:v>200</c:v>
                </c:pt>
                <c:pt idx="9">
                  <c:v>217</c:v>
                </c:pt>
                <c:pt idx="10">
                  <c:v>224</c:v>
                </c:pt>
                <c:pt idx="11">
                  <c:v>236</c:v>
                </c:pt>
                <c:pt idx="12">
                  <c:v>246</c:v>
                </c:pt>
                <c:pt idx="13">
                  <c:v>266</c:v>
                </c:pt>
                <c:pt idx="14">
                  <c:v>288</c:v>
                </c:pt>
                <c:pt idx="15">
                  <c:v>352</c:v>
                </c:pt>
                <c:pt idx="16">
                  <c:v>403</c:v>
                </c:pt>
                <c:pt idx="17">
                  <c:v>435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9890960"/>
        <c:axId val="279888160"/>
      </c:lineChart>
      <c:catAx>
        <c:axId val="27989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88160"/>
        <c:crosses val="autoZero"/>
        <c:auto val="1"/>
        <c:lblAlgn val="ctr"/>
        <c:lblOffset val="100"/>
        <c:noMultiLvlLbl val="0"/>
      </c:catAx>
      <c:valAx>
        <c:axId val="2798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9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/>
              <a:t>ID01-022 Low Risk Ovarian Study</a:t>
            </a:r>
          </a:p>
          <a:p>
            <a:pPr>
              <a:defRPr sz="3200"/>
            </a:pPr>
            <a:r>
              <a:rPr lang="en-US" sz="2800" baseline="0">
                <a:solidFill>
                  <a:srgbClr val="FF0000"/>
                </a:solidFill>
              </a:rPr>
              <a:t>Number of </a:t>
            </a:r>
            <a:r>
              <a:rPr lang="en-US" sz="2800" u="sng" baseline="0">
                <a:solidFill>
                  <a:srgbClr val="FF0000"/>
                </a:solidFill>
              </a:rPr>
              <a:t>Specimens</a:t>
            </a:r>
            <a:r>
              <a:rPr lang="en-US" sz="2800" baseline="0">
                <a:solidFill>
                  <a:srgbClr val="FF0000"/>
                </a:solidFill>
              </a:rPr>
              <a:t> Collected 3,908</a:t>
            </a:r>
          </a:p>
          <a:p>
            <a:pPr>
              <a:defRPr sz="3200"/>
            </a:pPr>
            <a:r>
              <a:rPr lang="en-US" sz="2800" baseline="0"/>
              <a:t>March, 2016 - August,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304627299846164E-2"/>
          <c:y val="0.23992875890513685"/>
          <c:w val="0.93331524112960229"/>
          <c:h val="0.64566507311586063"/>
        </c:manualLayout>
      </c:layout>
      <c:lineChart>
        <c:grouping val="standard"/>
        <c:varyColors val="0"/>
        <c:ser>
          <c:idx val="0"/>
          <c:order val="0"/>
          <c:tx>
            <c:strRef>
              <c:f>'Specimens - Line graph'!$F$2</c:f>
              <c:strCache>
                <c:ptCount val="1"/>
                <c:pt idx="0">
                  <c:v># Specimens Collected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'Specimens - Line graph'!$E$3:$E$20</c:f>
              <c:strCache>
                <c:ptCount val="18"/>
                <c:pt idx="0">
                  <c:v>Mar, 16</c:v>
                </c:pt>
                <c:pt idx="1">
                  <c:v>Apr, 16</c:v>
                </c:pt>
                <c:pt idx="2">
                  <c:v>May, 16</c:v>
                </c:pt>
                <c:pt idx="3">
                  <c:v>Jun, 16</c:v>
                </c:pt>
                <c:pt idx="4">
                  <c:v>Jul, 16</c:v>
                </c:pt>
                <c:pt idx="5">
                  <c:v>Aug, 16</c:v>
                </c:pt>
                <c:pt idx="6">
                  <c:v>Sept, 16</c:v>
                </c:pt>
                <c:pt idx="7">
                  <c:v>Oct, 16</c:v>
                </c:pt>
                <c:pt idx="8">
                  <c:v>Nov, 16</c:v>
                </c:pt>
                <c:pt idx="9">
                  <c:v>Dec, 16</c:v>
                </c:pt>
                <c:pt idx="10">
                  <c:v>Jan, 17</c:v>
                </c:pt>
                <c:pt idx="11">
                  <c:v>Feb, 17</c:v>
                </c:pt>
                <c:pt idx="12">
                  <c:v>Mar, 17</c:v>
                </c:pt>
                <c:pt idx="13">
                  <c:v>Apr, 17</c:v>
                </c:pt>
                <c:pt idx="14">
                  <c:v>May, 17</c:v>
                </c:pt>
                <c:pt idx="15">
                  <c:v>Jun, 17</c:v>
                </c:pt>
                <c:pt idx="16">
                  <c:v>Jul, 17</c:v>
                </c:pt>
                <c:pt idx="17">
                  <c:v>Aug, 17</c:v>
                </c:pt>
              </c:strCache>
            </c:strRef>
          </c:cat>
          <c:val>
            <c:numRef>
              <c:f>'Specimens - Line graph'!$F$3:$F$25</c:f>
              <c:numCache>
                <c:formatCode>General</c:formatCode>
                <c:ptCount val="18"/>
                <c:pt idx="0">
                  <c:v>178</c:v>
                </c:pt>
                <c:pt idx="1">
                  <c:v>358</c:v>
                </c:pt>
                <c:pt idx="2">
                  <c:v>593</c:v>
                </c:pt>
                <c:pt idx="3">
                  <c:v>779</c:v>
                </c:pt>
                <c:pt idx="4">
                  <c:v>981</c:v>
                </c:pt>
                <c:pt idx="5">
                  <c:v>1192</c:v>
                </c:pt>
                <c:pt idx="6">
                  <c:v>1443</c:v>
                </c:pt>
                <c:pt idx="7">
                  <c:v>1639</c:v>
                </c:pt>
                <c:pt idx="8">
                  <c:v>1876</c:v>
                </c:pt>
                <c:pt idx="9">
                  <c:v>2099</c:v>
                </c:pt>
                <c:pt idx="10">
                  <c:v>2269</c:v>
                </c:pt>
                <c:pt idx="11">
                  <c:v>2505</c:v>
                </c:pt>
                <c:pt idx="12">
                  <c:v>2775</c:v>
                </c:pt>
                <c:pt idx="13">
                  <c:v>2955</c:v>
                </c:pt>
                <c:pt idx="14">
                  <c:v>3181</c:v>
                </c:pt>
                <c:pt idx="15">
                  <c:v>3467</c:v>
                </c:pt>
                <c:pt idx="16">
                  <c:v>3679</c:v>
                </c:pt>
                <c:pt idx="17">
                  <c:v>3908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4164928"/>
        <c:axId val="284167728"/>
      </c:lineChart>
      <c:catAx>
        <c:axId val="2841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67728"/>
        <c:crosses val="autoZero"/>
        <c:auto val="1"/>
        <c:lblAlgn val="ctr"/>
        <c:lblOffset val="100"/>
        <c:noMultiLvlLbl val="0"/>
      </c:catAx>
      <c:valAx>
        <c:axId val="28416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AFCC44ED-8EC5-4916-A7C3-2E1CF66095EE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54284C35-26B8-434C-92FF-55CF20E37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4EACC09-4AB3-44E0-BCB6-8CADE27ACF6A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3" y="3330421"/>
            <a:ext cx="7435436" cy="315444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9C8D923-D127-499B-B6BD-21FB15C0F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3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4963" y="673100"/>
            <a:ext cx="3800475" cy="285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/>
              <a:t>Default title slide layout for Basic presentations</a:t>
            </a:r>
          </a:p>
          <a:p>
            <a:pPr lvl="1"/>
            <a:r>
              <a:rPr lang="en-US" dirty="0" smtClean="0"/>
              <a:t>Enter copy in the content placeholders (default formatting shown on example slide above) </a:t>
            </a:r>
          </a:p>
          <a:p>
            <a:pPr lvl="1"/>
            <a:r>
              <a:rPr lang="en-US" dirty="0" smtClean="0"/>
              <a:t>Another</a:t>
            </a:r>
            <a:r>
              <a:rPr lang="en-US" baseline="0" dirty="0" smtClean="0"/>
              <a:t> image may be substituted</a:t>
            </a:r>
            <a:br>
              <a:rPr lang="en-US" baseline="0" dirty="0" smtClean="0"/>
            </a:br>
            <a:endParaRPr lang="en-US" dirty="0" smtClean="0"/>
          </a:p>
          <a:p>
            <a:pPr marL="0" lvl="1" indent="0">
              <a:buNone/>
            </a:pPr>
            <a:r>
              <a:rPr lang="en-US" b="1" dirty="0" smtClean="0"/>
              <a:t>To change image:</a:t>
            </a:r>
          </a:p>
          <a:p>
            <a:pPr lvl="1"/>
            <a:r>
              <a:rPr lang="en-US" dirty="0" smtClean="0"/>
              <a:t>Delete existing image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rag a new image into the picture placeholder or select the image placeholder and under the Insert tab, select Pictures and upload your photo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323AF-D38B-4DB9-A28C-9CA60664DD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4963" y="673100"/>
            <a:ext cx="3800475" cy="285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Title and Content layout </a:t>
            </a:r>
          </a:p>
          <a:p>
            <a:pPr lvl="1"/>
            <a:r>
              <a:rPr lang="en-US" dirty="0" smtClean="0"/>
              <a:t>Always enter text or content in the programmed placeholders</a:t>
            </a:r>
          </a:p>
          <a:p>
            <a:pPr lvl="2"/>
            <a:r>
              <a:rPr lang="en-US" dirty="0" smtClean="0"/>
              <a:t>Main content</a:t>
            </a:r>
            <a:r>
              <a:rPr lang="en-US" baseline="0" dirty="0" smtClean="0"/>
              <a:t> placeholder programmed for up to four levels of text</a:t>
            </a:r>
          </a:p>
          <a:p>
            <a:pPr lvl="2"/>
            <a:r>
              <a:rPr lang="en-US" dirty="0" smtClean="0"/>
              <a:t>E</a:t>
            </a:r>
            <a:r>
              <a:rPr lang="en-US" baseline="0" dirty="0" smtClean="0"/>
              <a:t>ach text level has preset font size, line spacing, bullets and indent </a:t>
            </a:r>
          </a:p>
          <a:p>
            <a:pPr lvl="1"/>
            <a:r>
              <a:rPr lang="en-US" dirty="0" smtClean="0"/>
              <a:t>To get to next level, hit Increase</a:t>
            </a:r>
            <a:r>
              <a:rPr lang="en-US" baseline="0" dirty="0" smtClean="0"/>
              <a:t> </a:t>
            </a:r>
            <a:r>
              <a:rPr lang="en-US" dirty="0" smtClean="0"/>
              <a:t>List Level button in Paragraph section of Home tab and enter copy</a:t>
            </a:r>
          </a:p>
          <a:p>
            <a:pPr lvl="1"/>
            <a:r>
              <a:rPr lang="en-US" dirty="0" smtClean="0"/>
              <a:t>To go </a:t>
            </a:r>
            <a:r>
              <a:rPr lang="en-US" dirty="0" smtClean="0">
                <a:solidFill>
                  <a:schemeClr val="tx1"/>
                </a:solidFill>
              </a:rPr>
              <a:t>back to previous level, hit Decrease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List Level button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Paragraph </a:t>
            </a:r>
            <a:r>
              <a:rPr lang="en-US" dirty="0">
                <a:solidFill>
                  <a:schemeClr val="tx1"/>
                </a:solidFill>
              </a:rPr>
              <a:t>section of Home </a:t>
            </a:r>
            <a:r>
              <a:rPr lang="en-US" dirty="0" smtClean="0">
                <a:solidFill>
                  <a:schemeClr val="tx1"/>
                </a:solidFill>
              </a:rPr>
              <a:t>Tab and enter copy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Don’t manually </a:t>
            </a:r>
            <a:r>
              <a:rPr lang="en-US" b="0" dirty="0">
                <a:solidFill>
                  <a:schemeClr val="tx1"/>
                </a:solidFill>
              </a:rPr>
              <a:t>apply bullets or use the tab </a:t>
            </a:r>
            <a:r>
              <a:rPr lang="en-US" b="0" dirty="0" smtClean="0">
                <a:solidFill>
                  <a:schemeClr val="tx1"/>
                </a:solidFill>
              </a:rPr>
              <a:t>button</a:t>
            </a:r>
            <a:endParaRPr lang="en-US" b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323AF-D38B-4DB9-A28C-9CA60664DD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AB19-73E2-47C1-8D64-80AC5CDB1581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B9B3-AE94-49E5-9750-135664830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A37D-341B-4CCC-9F72-2AD5EFE8FDC7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D0BA-0668-4E67-8FE7-021C05868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48FF-A6D7-42B5-8FB8-A4259D6882DF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146D-97F1-4B6A-BE74-B8E2F917B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6D38-D76F-4274-BD64-8578B61421F5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67F2-CA4B-48B3-B7C1-ADE7726A1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C584-4C46-4B61-A651-44D25634E327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7010-6A5B-4064-9C30-956F427B5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749040"/>
          </a:xfrm>
          <a:solidFill>
            <a:schemeClr val="bg1">
              <a:lumMod val="75000"/>
            </a:schemeClr>
          </a:solidFill>
          <a:effectLst/>
        </p:spPr>
        <p:txBody>
          <a:bodyPr anchor="ctr" anchorCtr="1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3721" y="3748646"/>
            <a:ext cx="9140279" cy="3109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 bwMode="gray">
          <a:xfrm>
            <a:off x="0" y="6492240"/>
            <a:ext cx="9144000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582" y="4825992"/>
            <a:ext cx="5760720" cy="456079"/>
          </a:xfrm>
          <a:effectLst/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136392" y="5529262"/>
            <a:ext cx="5760720" cy="822960"/>
          </a:xfrm>
          <a:effectLst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+mj-lt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6392" y="4030664"/>
            <a:ext cx="5760720" cy="778404"/>
          </a:xfr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2600" b="1"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michelle\Downloads\MD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081464"/>
            <a:ext cx="1920240" cy="9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8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5002-F55C-4031-9592-B0F8CDA3BCB1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ED8C-8922-443D-9EC5-96E02BCC0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256D-5DD2-43C9-9F9B-77FE133B130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EDD5-36A8-41B6-8B13-B149AC9EA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95DE-2CF0-4153-9029-072EEA12F6B7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D4A7-0F47-495A-A546-08CDDBB28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FCEA-C12F-4E4A-83E7-BFE621F9BB62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C6CA-9C66-4624-AF0F-D929A3E60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4F57-1C0C-479A-9452-CB6306B30714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E3F5-7A32-46CD-805D-F8890F1E8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F789-2EE1-4169-9383-A7369A8CA3D3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CCBF-6841-4BEA-807A-28090483A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8F63-0BC3-4766-B03E-CD837FE708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6E8E-89DF-41E5-A8BE-F6D1795DF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5A1F-082A-4015-AD92-E4660832D221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1324-177D-4EA3-8A5A-79907E6E6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6D6FD469-22A8-44E8-8924-46AAA317D30B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C18930F3-2811-4D4D-A8A4-36F756E61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/>
          <a:ea typeface="ＭＳ Ｐゴシック" pitchFamily="-110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3200" b="1" kern="1200">
          <a:solidFill>
            <a:srgbClr val="595959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b="1" kern="1200">
          <a:solidFill>
            <a:srgbClr val="595959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b="1" kern="1200">
          <a:solidFill>
            <a:srgbClr val="595959"/>
          </a:solidFill>
          <a:latin typeface="Arial"/>
          <a:ea typeface="ＭＳ Ｐゴシック" pitchFamily="-110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 kern="1200">
          <a:solidFill>
            <a:srgbClr val="595959"/>
          </a:solidFill>
          <a:latin typeface="Arial"/>
          <a:ea typeface="ＭＳ Ｐゴシック" pitchFamily="-110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 b="1" kern="1200">
          <a:solidFill>
            <a:srgbClr val="595959"/>
          </a:solidFill>
          <a:latin typeface="Arial"/>
          <a:ea typeface="ＭＳ Ｐゴシック" pitchFamily="-110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3275"/>
            <a:ext cx="9144000" cy="1470025"/>
          </a:xfrm>
        </p:spPr>
        <p:txBody>
          <a:bodyPr/>
          <a:lstStyle/>
          <a:p>
            <a:pPr lvl="0" eaLnBrk="1" hangingPunct="1"/>
            <a:r>
              <a:rPr lang="en-US" dirty="0"/>
              <a:t>MD Anderson Cancer </a:t>
            </a:r>
            <a:r>
              <a:rPr lang="en-US" dirty="0" smtClean="0"/>
              <a:t>Center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MDACC Clinical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Validation Center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for</a:t>
            </a:r>
            <a:b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Early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Detection of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Ovarian Cancer </a:t>
            </a:r>
            <a:b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September 12, 2017</a:t>
            </a:r>
            <a:b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dirty="0" smtClean="0"/>
              <a:t>ion </a:t>
            </a:r>
            <a:r>
              <a:rPr lang="en-US" dirty="0"/>
              <a:t>Center for </a:t>
            </a:r>
            <a:br>
              <a:rPr lang="en-US" dirty="0"/>
            </a:br>
            <a:r>
              <a:rPr lang="en-US" dirty="0"/>
              <a:t>Early Detection of Ovarian Cancer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50" y="1793576"/>
            <a:ext cx="5883150" cy="44565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FB9B3-AE94-49E5-9750-135664830F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7"/>
          <p:cNvSpPr txBox="1">
            <a:spLocks noChangeArrowheads="1"/>
          </p:cNvSpPr>
          <p:nvPr/>
        </p:nvSpPr>
        <p:spPr bwMode="auto">
          <a:xfrm>
            <a:off x="6791325" y="1223963"/>
            <a:ext cx="2030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000" b="1" dirty="0">
                <a:latin typeface="Arial Narrow" pitchFamily="34" charset="0"/>
              </a:rPr>
              <a:t>Stage IIB high grade invasive cancer</a:t>
            </a:r>
          </a:p>
        </p:txBody>
      </p:sp>
      <p:sp>
        <p:nvSpPr>
          <p:cNvPr id="781315" name="Text Box 11"/>
          <p:cNvSpPr txBox="1">
            <a:spLocks noChangeArrowheads="1"/>
          </p:cNvSpPr>
          <p:nvPr/>
        </p:nvSpPr>
        <p:spPr bwMode="auto">
          <a:xfrm>
            <a:off x="962025" y="1204913"/>
            <a:ext cx="2200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000" b="1" dirty="0">
                <a:latin typeface="Arial Narrow" pitchFamily="34" charset="0"/>
              </a:rPr>
              <a:t>Stage IC high grade invasive cancer</a:t>
            </a:r>
          </a:p>
        </p:txBody>
      </p:sp>
      <p:sp>
        <p:nvSpPr>
          <p:cNvPr id="781316" name="Text Box 29"/>
          <p:cNvSpPr txBox="1">
            <a:spLocks noChangeArrowheads="1"/>
          </p:cNvSpPr>
          <p:nvPr/>
        </p:nvSpPr>
        <p:spPr bwMode="auto">
          <a:xfrm>
            <a:off x="4010025" y="127635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000" b="1" dirty="0">
                <a:latin typeface="Arial Narrow" pitchFamily="34" charset="0"/>
              </a:rPr>
              <a:t>Stage IC high grade invasive cancer</a:t>
            </a:r>
          </a:p>
        </p:txBody>
      </p:sp>
      <p:pic>
        <p:nvPicPr>
          <p:cNvPr id="7813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9863"/>
            <a:ext cx="69056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64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7547" y="4648514"/>
            <a:ext cx="8679976" cy="1774015"/>
            <a:chOff x="327547" y="4648514"/>
            <a:chExt cx="8679976" cy="1774015"/>
          </a:xfrm>
        </p:grpSpPr>
        <p:sp>
          <p:nvSpPr>
            <p:cNvPr id="15" name="Rectangle 14"/>
            <p:cNvSpPr/>
            <p:nvPr/>
          </p:nvSpPr>
          <p:spPr>
            <a:xfrm>
              <a:off x="327547" y="5055778"/>
              <a:ext cx="86799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2655" y="6022419"/>
              <a:ext cx="70831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61172" y="4648514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211904">
            <a:off x="0" y="58514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  </a:t>
            </a:r>
            <a:r>
              <a:rPr lang="en-US" dirty="0">
                <a:solidFill>
                  <a:schemeClr val="bg1"/>
                </a:solidFill>
              </a:rPr>
              <a:t>with Other Members of the EDRN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13646"/>
            <a:ext cx="9146693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Early Detection of Ovarian Cancer: Background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7244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Two Stage Screening Strategies based on the Risk of Ovarian Cancer Algorithm (ROCA) 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The Normal Risk Ovarian Cancer Screening Study (NROSS) </a:t>
            </a:r>
            <a:r>
              <a:rPr lang="en-US" dirty="0" smtClean="0"/>
              <a:t>conducted by the MD 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Anderson SPORE in Ovarian Cancer screened 5,729 women over </a:t>
            </a:r>
            <a:r>
              <a:rPr lang="en-US" dirty="0" smtClean="0"/>
              <a:t>17 </a:t>
            </a:r>
            <a:r>
              <a:rPr lang="en-US" dirty="0" smtClean="0"/>
              <a:t>years performing 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19 operations to detect 12 ovarian cancers with 9 in stage I or II</a:t>
            </a:r>
          </a:p>
          <a:p>
            <a:pPr lvl="1"/>
            <a:endParaRPr lang="en-US" sz="800" dirty="0" smtClean="0"/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The United Kingdom Clinical Trial of Ovarian Cancer Screening (UKCTOCS) </a:t>
            </a:r>
            <a:r>
              <a:rPr lang="en-US" dirty="0" smtClean="0"/>
              <a:t>enrolled </a:t>
            </a:r>
          </a:p>
          <a:p>
            <a:pPr lvl="1"/>
            <a:r>
              <a:rPr lang="en-US" dirty="0" smtClean="0"/>
              <a:t>     &gt;200,000 women and showed a decrease in mortality of 20% (P&lt;0.021) in non-prevalent 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cases of ovarian cancer, albeit with wide confidence limits</a:t>
            </a:r>
          </a:p>
          <a:p>
            <a:pPr lvl="1"/>
            <a:endParaRPr lang="en-US" sz="800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Both trials required </a:t>
            </a:r>
            <a:r>
              <a:rPr lang="en-US" b="1" dirty="0" smtClean="0"/>
              <a:t>no more than  3-4 operations for each case of ovarian cancer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detected</a:t>
            </a:r>
          </a:p>
          <a:p>
            <a:pPr lvl="1"/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CA125 is not optimal for an initial stage </a:t>
            </a:r>
            <a:r>
              <a:rPr lang="en-US" dirty="0" smtClean="0"/>
              <a:t>in that 20% of ovarian cancers do not express the biomarker.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From 110 candidates, HE4 and CA72.4 detected 16% of cases missed by CA125, but did not  improve lead time.</a:t>
            </a:r>
          </a:p>
          <a:p>
            <a:pPr lvl="1"/>
            <a:endParaRPr lang="en-US" sz="800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Anti-TP53 auto-antibodies detected 16% of cases missed by CA125 and titers were elevated 27 months before clinical detection of disease in CA125 negative cases and 7 months before CA125 in cases detected by the ROCA. </a:t>
            </a:r>
          </a:p>
          <a:p>
            <a:pPr lvl="1"/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Multi-Marker ROCA </a:t>
            </a:r>
            <a:r>
              <a:rPr lang="en-US" dirty="0" smtClean="0"/>
              <a:t>is being developed to achieve greater sensitivity than CA125 alone.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TP53 autoantibodies levels and CA125 values in serum samples from the UKCTOCS screening trial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533400"/>
            <a:ext cx="1371600" cy="6858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438400"/>
            <a:ext cx="4956175" cy="323088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40386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36411" y="6477000"/>
            <a:ext cx="4307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Yang et. al., Clinical Cancer Research (June 2017)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2838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TP53 autoantibody has </a:t>
            </a:r>
            <a:r>
              <a:rPr lang="en-US" sz="2500" b="1" dirty="0">
                <a:solidFill>
                  <a:srgbClr val="FF0000"/>
                </a:solidFill>
              </a:rPr>
              <a:t>l</a:t>
            </a:r>
            <a:r>
              <a:rPr lang="en-US" sz="2500" b="1" dirty="0" smtClean="0">
                <a:solidFill>
                  <a:srgbClr val="FF0000"/>
                </a:solidFill>
              </a:rPr>
              <a:t>ead </a:t>
            </a:r>
            <a:r>
              <a:rPr lang="en-US" sz="2500" b="1" dirty="0">
                <a:solidFill>
                  <a:srgbClr val="FF0000"/>
                </a:solidFill>
              </a:rPr>
              <a:t>t</a:t>
            </a:r>
            <a:r>
              <a:rPr lang="en-US" sz="2500" b="1" dirty="0" smtClean="0">
                <a:solidFill>
                  <a:srgbClr val="FF0000"/>
                </a:solidFill>
              </a:rPr>
              <a:t>ime </a:t>
            </a:r>
            <a:r>
              <a:rPr lang="en-US" sz="2500" b="1" dirty="0">
                <a:solidFill>
                  <a:srgbClr val="FF0000"/>
                </a:solidFill>
              </a:rPr>
              <a:t>o</a:t>
            </a:r>
            <a:r>
              <a:rPr lang="en-US" sz="2500" b="1" dirty="0" smtClean="0">
                <a:solidFill>
                  <a:srgbClr val="FF0000"/>
                </a:solidFill>
              </a:rPr>
              <a:t>ver CA125 (longitudinal analysis)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533400"/>
            <a:ext cx="1371600" cy="685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1160"/>
            <a:ext cx="3017520" cy="237744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1661160"/>
            <a:ext cx="3017520" cy="237744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92394"/>
            <a:ext cx="3017520" cy="237744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4392394"/>
            <a:ext cx="3017520" cy="2377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61657" y="1341120"/>
            <a:ext cx="1596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Early stage cases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24303" y="4038600"/>
            <a:ext cx="153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Late stage cases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4778254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Yang et. al., Clinical Cancer Research (June 2017)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8765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Longitudinal analysis of CA125 and TP53 </a:t>
            </a:r>
            <a:r>
              <a:rPr lang="en-US" sz="2500" b="1" dirty="0" smtClean="0"/>
              <a:t>autoantibodies titers in the UKCTOCS study</a:t>
            </a:r>
            <a:endParaRPr lang="en-US" sz="25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533400"/>
            <a:ext cx="1371600" cy="685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72200" cy="563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15809" y="5003107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Yang et. al., Clinical Cancer Research (June 2017)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2620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8979108" cy="15001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EDD5-36A8-41B6-8B13-B149AC9EA7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911" y="352344"/>
            <a:ext cx="9009089" cy="103698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cs typeface="Arial" charset="0"/>
              </a:rPr>
              <a:t>MDACC EDRN </a:t>
            </a:r>
            <a:r>
              <a:rPr lang="en-US" sz="3200" cap="none" dirty="0" smtClean="0">
                <a:solidFill>
                  <a:srgbClr val="FF0000"/>
                </a:solidFill>
                <a:cs typeface="Arial" charset="0"/>
              </a:rPr>
              <a:t>Specific Aims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sz="3200" dirty="0">
                <a:solidFill>
                  <a:srgbClr val="FF0000"/>
                </a:solidFill>
                <a:cs typeface="Arial" charset="0"/>
              </a:rPr>
            </a:b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53059" y="1337369"/>
            <a:ext cx="7172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Aim 1: To conduct an NROSS2 screening trial to determine the specificity and positive predictive value for a multi-biomarker ROCA potentially including CA125, HE4, CA72.4 and anti-TP53 autoantibodies in a two stage strategy for early detection of ovarian cancer in postmenopausal women at average risk for the disease.</a:t>
            </a:r>
            <a:r>
              <a:rPr lang="en-US" sz="1600" dirty="0">
                <a:solidFill>
                  <a:prstClr val="black"/>
                </a:solidFill>
              </a:rPr>
              <a:t> We will test the hypothesis that </a:t>
            </a:r>
            <a:r>
              <a:rPr lang="en-US" sz="1600" i="1" dirty="0">
                <a:solidFill>
                  <a:prstClr val="black"/>
                </a:solidFill>
              </a:rPr>
              <a:t>rising values of multiple biomarkers will prompt the referral of no more than 2% of women for TVS and that the overall strategy will achieve a positive predictive value &gt;10%.</a:t>
            </a:r>
            <a:r>
              <a:rPr lang="en-US" sz="1600" dirty="0">
                <a:solidFill>
                  <a:prstClr val="black"/>
                </a:solidFill>
              </a:rPr>
              <a:t>  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Aim 2: To maintain and share a serum and plasma bank to facilitate evaluation of novel biomarkers for early detection</a:t>
            </a:r>
            <a:r>
              <a:rPr lang="en-US" sz="1600" dirty="0">
                <a:solidFill>
                  <a:prstClr val="black"/>
                </a:solidFill>
              </a:rPr>
              <a:t>. Our goal will be to </a:t>
            </a:r>
            <a:r>
              <a:rPr lang="en-US" sz="1600" i="1" dirty="0">
                <a:solidFill>
                  <a:prstClr val="black"/>
                </a:solidFill>
              </a:rPr>
              <a:t>provide serum, plasma and tissue to multiple sites in the EDRN to identify biomarkers that complement CA125 and provide lead time over CA125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Aim 3: To collaborate with other Centers in the EDRN Biomarker Development Laboratories to develop a next generation ROCA3 algorithm and an NROSS3 clinical trial for early detection</a:t>
            </a:r>
            <a:r>
              <a:rPr lang="en-US" sz="1600" b="1" i="1" dirty="0">
                <a:solidFill>
                  <a:prstClr val="black"/>
                </a:solidFill>
              </a:rPr>
              <a:t>.  </a:t>
            </a:r>
            <a:r>
              <a:rPr lang="en-US" sz="1600" i="1" dirty="0">
                <a:solidFill>
                  <a:prstClr val="black"/>
                </a:solidFill>
              </a:rPr>
              <a:t>Our goal will be to develop the ROCA 3 algorithm and initiate an NROSS3 trial before completion of the project period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6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263098"/>
              </p:ext>
            </p:extLst>
          </p:nvPr>
        </p:nvGraphicFramePr>
        <p:xfrm>
          <a:off x="100668" y="945334"/>
          <a:ext cx="8890233" cy="495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49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11211" y="1030244"/>
          <a:ext cx="892373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7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8979108" cy="15001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EDD5-36A8-41B6-8B13-B149AC9EA7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911" y="127760"/>
            <a:ext cx="9009089" cy="1036983"/>
          </a:xfrm>
        </p:spPr>
        <p:txBody>
          <a:bodyPr/>
          <a:lstStyle/>
          <a:p>
            <a:pPr algn="ctr"/>
            <a:r>
              <a:rPr lang="en-US" sz="3200" cap="none" dirty="0" smtClean="0">
                <a:solidFill>
                  <a:srgbClr val="FF0000"/>
                </a:solidFill>
              </a:rPr>
              <a:t>Potential Area(s) Of Collaboration With Other Members Of The EDRN</a:t>
            </a:r>
            <a:br>
              <a:rPr lang="en-US" sz="3200" cap="none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70919"/>
              </p:ext>
            </p:extLst>
          </p:nvPr>
        </p:nvGraphicFramePr>
        <p:xfrm>
          <a:off x="595616" y="3372786"/>
          <a:ext cx="7784989" cy="3305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558"/>
                <a:gridCol w="169422"/>
                <a:gridCol w="530209"/>
                <a:gridCol w="763234"/>
                <a:gridCol w="722951"/>
                <a:gridCol w="676310"/>
                <a:gridCol w="890439"/>
                <a:gridCol w="763234"/>
                <a:gridCol w="826838"/>
                <a:gridCol w="572426"/>
                <a:gridCol w="572426"/>
                <a:gridCol w="457942"/>
              </a:tblGrid>
              <a:tr h="6251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OVARIAN CANCER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Blood only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Blood/ Frozen tissue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Frozen tissue only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Median 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Serous Carcinoma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Cell Carcinoma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Endometrioid Adenocarcinoma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Mixed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STAGE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STAGE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STAGE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STAGE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59583">
                <a:tc gridSpan="12"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83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Race and Ethnicity Overall for Ovarian Cancer Patients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674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Unk/Other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Cases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683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BENIGN DISEASE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Specimen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511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Blood only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Blood/ Frozen tissue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Frozen tissue only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Median 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3" y="1204240"/>
            <a:ext cx="8876545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8979108" cy="15001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EDD5-36A8-41B6-8B13-B149AC9EA7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911" y="301126"/>
            <a:ext cx="9009089" cy="103698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cs typeface="Arial" charset="0"/>
              </a:rPr>
              <a:t>MDACC EDRN </a:t>
            </a:r>
            <a:r>
              <a:rPr lang="en-US" sz="3200" cap="none" dirty="0" smtClean="0">
                <a:solidFill>
                  <a:srgbClr val="FF0000"/>
                </a:solidFill>
                <a:cs typeface="Arial" charset="0"/>
              </a:rPr>
              <a:t>Specific Aim 2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sz="3200" dirty="0">
                <a:solidFill>
                  <a:srgbClr val="FF0000"/>
                </a:solidFill>
                <a:cs typeface="Arial" charset="0"/>
              </a:rPr>
            </a:b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53059" y="1337369"/>
            <a:ext cx="7172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74555" y="1590319"/>
          <a:ext cx="7841928" cy="433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449"/>
                <a:gridCol w="929504"/>
                <a:gridCol w="833449"/>
                <a:gridCol w="929504"/>
                <a:gridCol w="339705"/>
                <a:gridCol w="835791"/>
                <a:gridCol w="933016"/>
                <a:gridCol w="835791"/>
                <a:gridCol w="1371719"/>
              </a:tblGrid>
              <a:tr h="35122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UNTREATED OVARIAN CANCER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TREATED OVARIAN CANCER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Stage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4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45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Early Stage =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 Stage =  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Early Stage =  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 Stage  =  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7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Tumor tissue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Serum/Plasma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Tumor tissue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Serum/Plasma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Tumor tissue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Serum/Plasma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Tumor tissue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Serum/Plasma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1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4504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4504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122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Benign Cases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122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= 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27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Tumor tissue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Serum/Plasma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1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88957" y="2562652"/>
            <a:ext cx="7390151" cy="6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363" y="4690543"/>
            <a:ext cx="7772400" cy="15001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EDD5-36A8-41B6-8B13-B149AC9EA7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9" y="1040600"/>
            <a:ext cx="886874" cy="13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9" y="2696037"/>
            <a:ext cx="880168" cy="13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62" y="1026271"/>
            <a:ext cx="940821" cy="14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12821" y="922599"/>
            <a:ext cx="3345951" cy="120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Deepak </a:t>
            </a:r>
            <a:r>
              <a:rPr lang="en-US" sz="1400" b="1" dirty="0" err="1"/>
              <a:t>Bedi</a:t>
            </a:r>
            <a:r>
              <a:rPr lang="en-US" sz="1400" b="1" dirty="0"/>
              <a:t>, </a:t>
            </a:r>
            <a:r>
              <a:rPr lang="en-US" sz="1400" b="1" dirty="0" smtClean="0"/>
              <a:t>MD</a:t>
            </a:r>
          </a:p>
          <a:p>
            <a:pPr algn="just"/>
            <a:r>
              <a:rPr lang="en-US" sz="1100" dirty="0"/>
              <a:t>Professor of Radiology and Director of Ultrasound at MDACC, </a:t>
            </a:r>
            <a:r>
              <a:rPr lang="en-US" sz="1100" dirty="0" smtClean="0"/>
              <a:t>will </a:t>
            </a:r>
            <a:r>
              <a:rPr lang="en-US" sz="1100" dirty="0"/>
              <a:t>review all transvaginal sonograms from patients on the </a:t>
            </a:r>
            <a:r>
              <a:rPr lang="en-US" sz="1100" dirty="0" err="1"/>
              <a:t>CVC</a:t>
            </a:r>
            <a:r>
              <a:rPr lang="en-US" sz="1100" dirty="0"/>
              <a:t> trial at MDACC Women’s Hospital in Houston and will work with imagers at all of the </a:t>
            </a:r>
            <a:r>
              <a:rPr lang="en-US" sz="1100" dirty="0" err="1"/>
              <a:t>NROSS</a:t>
            </a:r>
            <a:r>
              <a:rPr lang="en-US" sz="1100" dirty="0"/>
              <a:t> sites to assure uniform quality and standards</a:t>
            </a:r>
            <a:r>
              <a:rPr lang="en-US" sz="1400" dirty="0"/>
              <a:t>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90" y="2594695"/>
            <a:ext cx="821293" cy="13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7661" y="2540750"/>
            <a:ext cx="313250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/>
              <a:t>Jinsong</a:t>
            </a:r>
            <a:r>
              <a:rPr lang="en-US" sz="1400" b="1" dirty="0"/>
              <a:t> Liu, MD, PhD</a:t>
            </a:r>
          </a:p>
          <a:p>
            <a:pPr algn="just"/>
            <a:r>
              <a:rPr lang="en-US" sz="1100" dirty="0" smtClean="0"/>
              <a:t>Professor of Pathology at MDACC, and a gynecologic pathologist, will review slides from all surgical cases prompted by the </a:t>
            </a:r>
            <a:r>
              <a:rPr lang="en-US" sz="1100" dirty="0" err="1" smtClean="0"/>
              <a:t>ROCA2</a:t>
            </a:r>
            <a:r>
              <a:rPr lang="en-US" sz="1100" dirty="0" smtClean="0"/>
              <a:t> and </a:t>
            </a:r>
            <a:r>
              <a:rPr lang="en-US" sz="1100" dirty="0" err="1" smtClean="0"/>
              <a:t>ROCA3</a:t>
            </a:r>
            <a:r>
              <a:rPr lang="en-US" sz="1100" dirty="0" smtClean="0"/>
              <a:t> algorithms in the </a:t>
            </a:r>
            <a:r>
              <a:rPr lang="en-US" sz="1100" dirty="0" err="1" smtClean="0"/>
              <a:t>NROSS2</a:t>
            </a:r>
            <a:r>
              <a:rPr lang="en-US" sz="1100" dirty="0" smtClean="0"/>
              <a:t> and </a:t>
            </a:r>
            <a:r>
              <a:rPr lang="en-US" sz="1100" dirty="0" err="1" smtClean="0"/>
              <a:t>NROSS3</a:t>
            </a:r>
            <a:r>
              <a:rPr lang="en-US" sz="1100" dirty="0" smtClean="0"/>
              <a:t> trials. Dr. Liu will work with Mr. </a:t>
            </a:r>
            <a:r>
              <a:rPr lang="en-US" sz="1100" dirty="0" err="1" smtClean="0"/>
              <a:t>Celestino</a:t>
            </a:r>
            <a:r>
              <a:rPr lang="en-US" sz="1100" dirty="0" smtClean="0"/>
              <a:t> to maintain the tumor bank and provide quality assurance for diagnosis of  stored samples.</a:t>
            </a:r>
          </a:p>
          <a:p>
            <a:pPr algn="just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12822" y="2499206"/>
            <a:ext cx="33459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Steven Skates, PhD</a:t>
            </a:r>
          </a:p>
          <a:p>
            <a:pPr algn="just"/>
            <a:r>
              <a:rPr lang="en-US" sz="1100" dirty="0" smtClean="0"/>
              <a:t>Associate </a:t>
            </a:r>
            <a:r>
              <a:rPr lang="en-US" sz="1100" dirty="0"/>
              <a:t>Professor of Biostatistics at Massachusetts General Hospital and Harvard Medical School, with more than 25 years of experience in biostatistics, will develop the </a:t>
            </a:r>
            <a:r>
              <a:rPr lang="en-US" sz="1100" dirty="0" err="1"/>
              <a:t>ROCA2</a:t>
            </a:r>
            <a:r>
              <a:rPr lang="en-US" sz="1100" dirty="0"/>
              <a:t> and </a:t>
            </a:r>
            <a:r>
              <a:rPr lang="en-US" sz="1100" dirty="0" err="1"/>
              <a:t>ROCA3</a:t>
            </a:r>
            <a:r>
              <a:rPr lang="en-US" sz="1100" dirty="0"/>
              <a:t> algorithms that will be required for the </a:t>
            </a:r>
            <a:r>
              <a:rPr lang="en-US" sz="1100" dirty="0" err="1"/>
              <a:t>NROSS2</a:t>
            </a:r>
            <a:r>
              <a:rPr lang="en-US" sz="1100" dirty="0"/>
              <a:t> and </a:t>
            </a:r>
            <a:r>
              <a:rPr lang="en-US" sz="1100" dirty="0" err="1"/>
              <a:t>NROSS3</a:t>
            </a:r>
            <a:r>
              <a:rPr lang="en-US" sz="1100" dirty="0"/>
              <a:t> </a:t>
            </a:r>
            <a:r>
              <a:rPr lang="en-US" sz="1100" dirty="0" err="1"/>
              <a:t>EDRN-CVC</a:t>
            </a:r>
            <a:r>
              <a:rPr lang="en-US" sz="1100" dirty="0"/>
              <a:t> </a:t>
            </a:r>
            <a:r>
              <a:rPr lang="en-US" sz="1100" dirty="0" smtClean="0"/>
              <a:t>trials.</a:t>
            </a:r>
            <a:endParaRPr lang="en-US" sz="11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7661" y="960226"/>
            <a:ext cx="324051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Beverly </a:t>
            </a:r>
            <a:r>
              <a:rPr lang="en-US" sz="1400" b="1" dirty="0" smtClean="0"/>
              <a:t>Handy</a:t>
            </a:r>
            <a:r>
              <a:rPr lang="en-US" sz="1400" b="1" dirty="0"/>
              <a:t>, MD</a:t>
            </a:r>
            <a:endParaRPr lang="en-US" sz="1400" dirty="0"/>
          </a:p>
          <a:p>
            <a:pPr algn="just"/>
            <a:r>
              <a:rPr lang="en-US" sz="1100" dirty="0" smtClean="0"/>
              <a:t>Associate </a:t>
            </a:r>
            <a:r>
              <a:rPr lang="en-US" sz="1100" dirty="0"/>
              <a:t>Professor of Pathology at MDACC and a board-certified clinical pathologist with 16 years of experience in developing and using biomarker </a:t>
            </a:r>
            <a:r>
              <a:rPr lang="en-US" sz="1100" dirty="0" smtClean="0"/>
              <a:t>assays. Will supervise the analysis of serum </a:t>
            </a:r>
            <a:r>
              <a:rPr lang="en-US" sz="1100" dirty="0"/>
              <a:t>samples </a:t>
            </a:r>
            <a:r>
              <a:rPr lang="en-US" sz="1100" dirty="0" smtClean="0"/>
              <a:t>provided </a:t>
            </a:r>
            <a:r>
              <a:rPr lang="en-US" sz="1100" dirty="0"/>
              <a:t>to the MDACC Clinical Pathology Laboratory where biomarkers for the entire </a:t>
            </a:r>
            <a:r>
              <a:rPr lang="en-US" sz="1100" dirty="0" err="1"/>
              <a:t>NROSS</a:t>
            </a:r>
            <a:r>
              <a:rPr lang="en-US" sz="1100" dirty="0"/>
              <a:t> study are analyzed at a single </a:t>
            </a:r>
            <a:r>
              <a:rPr lang="en-US" sz="1100" dirty="0" smtClean="0"/>
              <a:t>site.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172517" y="4197350"/>
            <a:ext cx="6910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</a:t>
            </a:r>
            <a:r>
              <a:rPr lang="en-US" dirty="0"/>
              <a:t>screening sites include: </a:t>
            </a:r>
          </a:p>
          <a:p>
            <a:r>
              <a:rPr lang="en-US" b="1" dirty="0" smtClean="0"/>
              <a:t> 1</a:t>
            </a:r>
            <a:r>
              <a:rPr lang="en-US" b="1" dirty="0"/>
              <a:t>) MDACC</a:t>
            </a:r>
            <a:r>
              <a:rPr lang="en-US" dirty="0"/>
              <a:t>, Houston, TX – </a:t>
            </a:r>
            <a:r>
              <a:rPr lang="en-US" b="1" dirty="0"/>
              <a:t>Therese </a:t>
            </a:r>
            <a:r>
              <a:rPr lang="en-US" b="1" dirty="0" err="1"/>
              <a:t>Bevers</a:t>
            </a:r>
            <a:r>
              <a:rPr lang="en-US" dirty="0"/>
              <a:t>, MD, PI</a:t>
            </a:r>
            <a:endParaRPr lang="en-US" b="1" dirty="0"/>
          </a:p>
          <a:p>
            <a:r>
              <a:rPr lang="en-US" b="1" dirty="0" smtClean="0"/>
              <a:t> 2</a:t>
            </a:r>
            <a:r>
              <a:rPr lang="en-US" b="1" dirty="0"/>
              <a:t>) Women’s Hospital</a:t>
            </a:r>
            <a:r>
              <a:rPr lang="en-US" dirty="0"/>
              <a:t>, Houston, TX – </a:t>
            </a:r>
            <a:r>
              <a:rPr lang="en-US" b="1" dirty="0"/>
              <a:t>Leroy Leeds</a:t>
            </a:r>
            <a:r>
              <a:rPr lang="en-US" dirty="0"/>
              <a:t>, MD </a:t>
            </a:r>
            <a:r>
              <a:rPr lang="en-US" dirty="0" smtClean="0"/>
              <a:t>PI</a:t>
            </a:r>
            <a:endParaRPr lang="en-US" dirty="0"/>
          </a:p>
          <a:p>
            <a:r>
              <a:rPr lang="en-US" b="1" dirty="0" smtClean="0"/>
              <a:t> 3</a:t>
            </a:r>
            <a:r>
              <a:rPr lang="en-US" b="1" dirty="0"/>
              <a:t>) UT Southwestern</a:t>
            </a:r>
            <a:r>
              <a:rPr lang="en-US" dirty="0"/>
              <a:t>, Dallas TX – </a:t>
            </a:r>
            <a:r>
              <a:rPr lang="en-US" b="1" dirty="0" smtClean="0"/>
              <a:t>Matthew Carlson</a:t>
            </a:r>
            <a:r>
              <a:rPr lang="en-US" dirty="0" smtClean="0"/>
              <a:t>, </a:t>
            </a:r>
            <a:r>
              <a:rPr lang="en-US" dirty="0"/>
              <a:t>MD, PI</a:t>
            </a:r>
          </a:p>
          <a:p>
            <a:r>
              <a:rPr lang="en-US" b="1" dirty="0" smtClean="0"/>
              <a:t> 4</a:t>
            </a:r>
            <a:r>
              <a:rPr lang="en-US" b="1" dirty="0"/>
              <a:t>) Women’s and Infants Hospital</a:t>
            </a:r>
            <a:r>
              <a:rPr lang="en-US" dirty="0"/>
              <a:t>, Providence, RI – </a:t>
            </a:r>
            <a:r>
              <a:rPr lang="en-US" b="1" dirty="0"/>
              <a:t>Cara Mathews</a:t>
            </a:r>
            <a:r>
              <a:rPr lang="en-US" dirty="0"/>
              <a:t>, MD, PI</a:t>
            </a:r>
          </a:p>
          <a:p>
            <a:r>
              <a:rPr lang="en-US" b="1" dirty="0" smtClean="0"/>
              <a:t> 5</a:t>
            </a:r>
            <a:r>
              <a:rPr lang="en-US" b="1" dirty="0"/>
              <a:t>) John Stoddard Hospital</a:t>
            </a:r>
            <a:r>
              <a:rPr lang="en-US" dirty="0"/>
              <a:t>, Des Moines, IW – </a:t>
            </a:r>
            <a:r>
              <a:rPr lang="en-US" b="1" dirty="0"/>
              <a:t>Stephen </a:t>
            </a:r>
            <a:r>
              <a:rPr lang="en-US" b="1" dirty="0" err="1"/>
              <a:t>Elg</a:t>
            </a:r>
            <a:r>
              <a:rPr lang="en-US" dirty="0"/>
              <a:t>, M.D., PI</a:t>
            </a:r>
          </a:p>
          <a:p>
            <a:r>
              <a:rPr lang="en-US" b="1" dirty="0" smtClean="0"/>
              <a:t> 6</a:t>
            </a:r>
            <a:r>
              <a:rPr lang="en-US" b="1" dirty="0"/>
              <a:t>) Carol G. Simon Cancer Center</a:t>
            </a:r>
            <a:r>
              <a:rPr lang="en-US" dirty="0"/>
              <a:t>, Morristown, NJ – </a:t>
            </a:r>
            <a:r>
              <a:rPr lang="en-US" b="1" dirty="0"/>
              <a:t>Daniel Tobias</a:t>
            </a:r>
            <a:r>
              <a:rPr lang="en-US" dirty="0"/>
              <a:t>, MD, PI</a:t>
            </a:r>
          </a:p>
          <a:p>
            <a:r>
              <a:rPr lang="en-US" b="1" dirty="0" smtClean="0"/>
              <a:t> 7</a:t>
            </a:r>
            <a:r>
              <a:rPr lang="en-US" b="1" dirty="0"/>
              <a:t>) University of Miami</a:t>
            </a:r>
            <a:r>
              <a:rPr lang="en-US" dirty="0"/>
              <a:t>, Miami, FL - </a:t>
            </a:r>
            <a:r>
              <a:rPr lang="en-US" b="1" dirty="0"/>
              <a:t>Michael </a:t>
            </a:r>
            <a:r>
              <a:rPr lang="en-US" b="1" dirty="0" err="1"/>
              <a:t>Slomowitz</a:t>
            </a:r>
            <a:r>
              <a:rPr lang="en-US" dirty="0"/>
              <a:t>, MD, PI</a:t>
            </a:r>
          </a:p>
          <a:p>
            <a:r>
              <a:rPr lang="en-US" b="1" dirty="0" smtClean="0"/>
              <a:t> 8</a:t>
            </a:r>
            <a:r>
              <a:rPr lang="en-US" b="1" dirty="0"/>
              <a:t>) University of Oklahoma</a:t>
            </a:r>
            <a:r>
              <a:rPr lang="en-US" dirty="0"/>
              <a:t>, Oklahoma City, OK – </a:t>
            </a:r>
            <a:r>
              <a:rPr lang="en-US" b="1" dirty="0"/>
              <a:t>Laura Holman</a:t>
            </a:r>
            <a:r>
              <a:rPr lang="en-US" dirty="0"/>
              <a:t>, MD, PI</a:t>
            </a:r>
          </a:p>
          <a:p>
            <a:r>
              <a:rPr lang="en-US" b="1" dirty="0" smtClean="0"/>
              <a:t> 9</a:t>
            </a:r>
            <a:r>
              <a:rPr lang="en-US" b="1" dirty="0"/>
              <a:t>) University of Rochester</a:t>
            </a:r>
            <a:r>
              <a:rPr lang="en-US" dirty="0"/>
              <a:t>, Rochester, NY- </a:t>
            </a:r>
            <a:r>
              <a:rPr lang="en-US" b="1" dirty="0"/>
              <a:t>Richard Moore</a:t>
            </a:r>
            <a:r>
              <a:rPr lang="en-US" dirty="0"/>
              <a:t>, MD, PI </a:t>
            </a:r>
          </a:p>
          <a:p>
            <a:r>
              <a:rPr lang="en-US" b="1" dirty="0" smtClean="0"/>
              <a:t>10) University of Texas Austin, </a:t>
            </a:r>
            <a:r>
              <a:rPr lang="en-US" dirty="0" smtClean="0"/>
              <a:t>Austin, TX – </a:t>
            </a:r>
            <a:r>
              <a:rPr lang="en-US" b="1" dirty="0" smtClean="0"/>
              <a:t>Yvette Brown</a:t>
            </a:r>
            <a:r>
              <a:rPr lang="en-US" dirty="0" smtClean="0"/>
              <a:t>, MD, PI</a:t>
            </a:r>
          </a:p>
          <a:p>
            <a:r>
              <a:rPr lang="en-US" b="1" dirty="0" smtClean="0"/>
              <a:t>11) University of Texas San Antonio, </a:t>
            </a:r>
            <a:r>
              <a:rPr lang="en-US" dirty="0" smtClean="0"/>
              <a:t>San Antonio, TX – </a:t>
            </a:r>
            <a:r>
              <a:rPr lang="en-US" b="1" dirty="0" smtClean="0"/>
              <a:t>Georgia McCann</a:t>
            </a:r>
            <a:r>
              <a:rPr lang="en-US" dirty="0" smtClean="0"/>
              <a:t>, MD, PI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523" y="122174"/>
            <a:ext cx="902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MDACC EDRN Co-Investigators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 preferRelativeResize="0">
            <a:picLocks noGrp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5" y="131975"/>
            <a:ext cx="4100659" cy="1998483"/>
          </a:xfr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37597" y="4016845"/>
            <a:ext cx="5595937" cy="200055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TEAM project proposes a validation study from existing candidate biomarkers by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EDRN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investigators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37597" y="4816125"/>
            <a:ext cx="5760720" cy="82296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 Bast, Karen Lu (MDACC)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Anderson (ASU)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Charles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Drescher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FHCRC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Steven Skates (MGH)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Zhen Zhang (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JHMI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37597" y="2626085"/>
            <a:ext cx="5760720" cy="77840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Circulating Autoantibody Biomarkers for Early Detection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18770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quarter" idx="4294967295"/>
          </p:nvPr>
        </p:nvSpPr>
        <p:spPr>
          <a:xfrm>
            <a:off x="411480" y="627826"/>
            <a:ext cx="8321040" cy="4572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Biospecimen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ources:</a:t>
            </a:r>
          </a:p>
          <a:p>
            <a:pPr marL="514350" indent="-514350">
              <a:buAutoNum type="arabicParenR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amples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obtained at diagnosis and matched controls (Bast,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Drescher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Longitudinal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preclinical samples from local ovarian cancer screening trials (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NROSS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Ovarian Cancer Early Detection Program (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OCEDP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Preclinical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samples from large cohort studies (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PLCO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UKCTOCS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Biomarker Candidates: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Anderson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(ASU) – 16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Drescher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FHCRC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5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currently with 25 total expected by year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(MDACC) – 4 candidates currently with 10 total expected by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2-3.</a:t>
            </a:r>
          </a:p>
          <a:p>
            <a:pPr marL="514350" indent="-514350">
              <a:buAutoNum type="arabicParenR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0" y="6553200"/>
              <a:ext cx="9144000" cy="7368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182880" indent="-182880">
                <a:spcBef>
                  <a:spcPts val="12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sz="2000" dirty="0" err="1" smtClean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4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11480" y="775826"/>
            <a:ext cx="8321040" cy="4572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Approach:</a:t>
            </a:r>
          </a:p>
          <a:p>
            <a:pPr algn="ctr">
              <a:spcBef>
                <a:spcPts val="0"/>
              </a:spcBef>
            </a:pP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MagPlex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Luminex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assays for promising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autoantibodies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specificity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 biomarkers in the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EDRN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reference set;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combined MDACC/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FHCRC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sample set </a:t>
            </a: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based on their sensitivity at 95% and 98% specificity in the combined MDACC/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FHCRC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sample set at the time of conventional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biomarker panel based on the statistical analysis of the MDACC/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FHCRC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sample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sets</a:t>
            </a:r>
          </a:p>
          <a:p>
            <a:pPr marL="687388" lvl="2" indent="-342900"/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subgroup analysis on high- and low-grade serous, clear cell, mucinous and endometrioid cancers and borderline ovarian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6553200"/>
              <a:ext cx="9144000" cy="7368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182880" indent="-182880">
                <a:spcBef>
                  <a:spcPts val="12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sz="2000" dirty="0" err="1" smtClean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61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49187" y="870094"/>
            <a:ext cx="8321040" cy="4572000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 Continued…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performance of top markers and biomarker panel in pre-clinical samples from participants in local ovarian cancer screening trials as prelude to requesting samples for large population-based cohort studies or ovarian cancer screening trials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a standard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plex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platform assay with Zhen Zhang at </a:t>
            </a:r>
            <a:r>
              <a:rPr lang="en-US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JHMI</a:t>
            </a: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based on assay performance in 100 serum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biospecimens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ovarian cancer cases in the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observational study diagnosed within one year of second sample and in samples from controls, or samples obtained at diagnosis from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EDRN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Validate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based on assay performance with 1500 serial preclinical samples and 5-fold controls from the </a:t>
            </a:r>
            <a:r>
              <a:rPr lang="en-US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UKCTOCS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6553200"/>
              <a:ext cx="9144000" cy="7368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182880" indent="-182880">
                <a:spcBef>
                  <a:spcPts val="12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sz="2000" dirty="0" err="1" smtClean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962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49187" y="1058629"/>
            <a:ext cx="8321040" cy="526345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Detection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Ovarian Cancer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onsidered Validated If:</a:t>
            </a:r>
          </a:p>
          <a:p>
            <a:pPr algn="ctr">
              <a:spcBef>
                <a:spcPts val="0"/>
              </a:spcBef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sensitivity is achieved (5% or greater) at 98% specificity at least 1 year prior to clinical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improved performance of a combined biomarker panel</a:t>
            </a: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Skates will develop a ROCA-like algorithm with the validated antibodies and CA125 and other EDRN biomarkers to be validated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6553200"/>
              <a:ext cx="9144000" cy="7368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182880" indent="-182880">
                <a:spcBef>
                  <a:spcPts val="12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sz="2000" dirty="0" err="1" smtClean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84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399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Introduction/Background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Ovarian Cancer Limited to the Ovaries (Stage I) can be Cured in up to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90%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of Patients with Currently Available Therapy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Disease that has Spread from the Pelvis (Stage III-IV) can be Cured in only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20%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or Less</a:t>
            </a:r>
          </a:p>
          <a:p>
            <a:pPr>
              <a:lnSpc>
                <a:spcPct val="50000"/>
              </a:lnSpc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Only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20%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of Ovarian Cancers are Currently Diagnosed in Stage I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Detection of Preclinical Disease at an Earlier Stage Could Improve Survival by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10-30%</a:t>
            </a:r>
          </a:p>
          <a:p>
            <a:pPr lvl="0"/>
            <a:endParaRPr lang="en-US" sz="2400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8ED8C-8922-443D-9EC5-96E02BCC06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363" y="4690543"/>
            <a:ext cx="7772400" cy="15001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Postmenopausal Prevalence: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1:2,500</a:t>
            </a:r>
          </a:p>
          <a:p>
            <a:pPr marL="34290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High Sensitivity: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 75%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Very High Specificity: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99.6%</a:t>
            </a:r>
          </a:p>
          <a:p>
            <a:pPr marL="34290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Positive Predictive Value: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10%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EDD5-36A8-41B6-8B13-B149AC9EA7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99607"/>
            <a:ext cx="9144000" cy="1036983"/>
          </a:xfrm>
        </p:spPr>
        <p:txBody>
          <a:bodyPr/>
          <a:lstStyle/>
          <a:p>
            <a:pPr algn="ctr"/>
            <a:r>
              <a:rPr lang="en-US" sz="3600" cap="none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Requirements For Screening</a:t>
            </a:r>
            <a:endParaRPr lang="en-US" sz="3600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363" y="4690543"/>
            <a:ext cx="7772400" cy="15001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alone, Neither CA125 nor Transvaginal Sonography (TVS) has Adequate Specificity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Ovarian Cancer is Associated with rising CA125 and Benign Disease is not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Very High Specificity and Sensitivity can be attained when rising CA125 is used to trigger TVS in a Two Stage Strategy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Risk of Ovarian Cancer (ROC) Algorithm relies on each Woman’s own Baseline to determine whether there has been a significant increase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EDD5-36A8-41B6-8B13-B149AC9EA7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99607"/>
            <a:ext cx="9144000" cy="1036983"/>
          </a:xfrm>
        </p:spPr>
        <p:txBody>
          <a:bodyPr/>
          <a:lstStyle/>
          <a:p>
            <a:pPr algn="ctr"/>
            <a:r>
              <a:rPr lang="en-US" sz="3200" cap="none" dirty="0" smtClean="0">
                <a:solidFill>
                  <a:srgbClr val="FF0000"/>
                </a:solidFill>
              </a:rPr>
              <a:t>Two Stage Screening Strategies</a:t>
            </a:r>
            <a:endParaRPr lang="en-US" sz="3200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8" y="472546"/>
            <a:ext cx="9144000" cy="6175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500" b="1" dirty="0" smtClean="0">
                <a:solidFill>
                  <a:srgbClr val="FF0000"/>
                </a:solidFill>
                <a:latin typeface="Arial" charset="0"/>
              </a:rPr>
              <a:t>NROSS Screening Protocol</a:t>
            </a:r>
            <a:r>
              <a:rPr lang="en-US" altLang="en-US" sz="45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195" name="Oval 16"/>
          <p:cNvSpPr>
            <a:spLocks noChangeArrowheads="1"/>
          </p:cNvSpPr>
          <p:nvPr/>
        </p:nvSpPr>
        <p:spPr bwMode="auto">
          <a:xfrm>
            <a:off x="33338" y="3355975"/>
            <a:ext cx="1223962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Annual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CA 125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6" name="Oval 10"/>
          <p:cNvSpPr>
            <a:spLocks noChangeArrowheads="1"/>
          </p:cNvSpPr>
          <p:nvPr/>
        </p:nvSpPr>
        <p:spPr bwMode="auto">
          <a:xfrm rot="-5400000">
            <a:off x="1801813" y="2817813"/>
            <a:ext cx="1485900" cy="18732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ROC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Algorithm</a:t>
            </a:r>
            <a:endParaRPr lang="en-US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7" name="Line 37"/>
          <p:cNvSpPr>
            <a:spLocks noChangeShapeType="1"/>
          </p:cNvSpPr>
          <p:nvPr/>
        </p:nvSpPr>
        <p:spPr bwMode="auto">
          <a:xfrm>
            <a:off x="1246188" y="37957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747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995"/>
            <a:ext cx="9144000" cy="6175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500" b="1" dirty="0" smtClean="0">
                <a:solidFill>
                  <a:srgbClr val="FF0000"/>
                </a:solidFill>
                <a:latin typeface="Arial" charset="0"/>
              </a:rPr>
              <a:t>NROSS Screening Protocol</a:t>
            </a: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33338" y="3355975"/>
            <a:ext cx="1223962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Annual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CA 125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 rot="-5400000">
            <a:off x="1801813" y="2817813"/>
            <a:ext cx="1485900" cy="18732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ROC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Algorithm</a:t>
            </a:r>
            <a:endParaRPr lang="en-US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3784600" y="2249488"/>
            <a:ext cx="1246188" cy="595312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charset="0"/>
              </a:rPr>
              <a:t>NORMAL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2" name="Freeform 11"/>
          <p:cNvSpPr>
            <a:spLocks/>
          </p:cNvSpPr>
          <p:nvPr/>
        </p:nvSpPr>
        <p:spPr bwMode="auto">
          <a:xfrm>
            <a:off x="665163" y="1468438"/>
            <a:ext cx="3727450" cy="1884362"/>
          </a:xfrm>
          <a:custGeom>
            <a:avLst/>
            <a:gdLst>
              <a:gd name="T0" fmla="*/ 2147483647 w 2348"/>
              <a:gd name="T1" fmla="*/ 2147483647 h 1187"/>
              <a:gd name="T2" fmla="*/ 2147483647 w 2348"/>
              <a:gd name="T3" fmla="*/ 2147483647 h 1187"/>
              <a:gd name="T4" fmla="*/ 2147483647 w 2348"/>
              <a:gd name="T5" fmla="*/ 2147483647 h 1187"/>
              <a:gd name="T6" fmla="*/ 2147483647 w 2348"/>
              <a:gd name="T7" fmla="*/ 0 h 1187"/>
              <a:gd name="T8" fmla="*/ 2147483647 w 2348"/>
              <a:gd name="T9" fmla="*/ 2147483647 h 1187"/>
              <a:gd name="T10" fmla="*/ 2147483647 w 2348"/>
              <a:gd name="T11" fmla="*/ 2147483647 h 1187"/>
              <a:gd name="T12" fmla="*/ 2147483647 w 2348"/>
              <a:gd name="T13" fmla="*/ 2147483647 h 1187"/>
              <a:gd name="T14" fmla="*/ 2147483647 w 2348"/>
              <a:gd name="T15" fmla="*/ 2147483647 h 1187"/>
              <a:gd name="T16" fmla="*/ 0 w 2348"/>
              <a:gd name="T17" fmla="*/ 2147483647 h 1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48"/>
              <a:gd name="T28" fmla="*/ 0 h 1187"/>
              <a:gd name="T29" fmla="*/ 2348 w 2348"/>
              <a:gd name="T30" fmla="*/ 1187 h 1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48" h="1187">
                <a:moveTo>
                  <a:pt x="2348" y="480"/>
                </a:moveTo>
                <a:cubicBezTo>
                  <a:pt x="2331" y="380"/>
                  <a:pt x="2315" y="280"/>
                  <a:pt x="2252" y="210"/>
                </a:cubicBezTo>
                <a:cubicBezTo>
                  <a:pt x="2189" y="140"/>
                  <a:pt x="2112" y="96"/>
                  <a:pt x="1972" y="61"/>
                </a:cubicBezTo>
                <a:cubicBezTo>
                  <a:pt x="1832" y="26"/>
                  <a:pt x="1596" y="0"/>
                  <a:pt x="1414" y="0"/>
                </a:cubicBezTo>
                <a:cubicBezTo>
                  <a:pt x="1232" y="0"/>
                  <a:pt x="1029" y="26"/>
                  <a:pt x="881" y="61"/>
                </a:cubicBezTo>
                <a:cubicBezTo>
                  <a:pt x="733" y="96"/>
                  <a:pt x="619" y="153"/>
                  <a:pt x="524" y="210"/>
                </a:cubicBezTo>
                <a:cubicBezTo>
                  <a:pt x="429" y="267"/>
                  <a:pt x="390" y="307"/>
                  <a:pt x="314" y="402"/>
                </a:cubicBezTo>
                <a:cubicBezTo>
                  <a:pt x="238" y="497"/>
                  <a:pt x="122" y="646"/>
                  <a:pt x="70" y="777"/>
                </a:cubicBezTo>
                <a:cubicBezTo>
                  <a:pt x="18" y="908"/>
                  <a:pt x="9" y="1047"/>
                  <a:pt x="0" y="1187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1246188" y="37957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 flipV="1">
            <a:off x="3354388" y="2551113"/>
            <a:ext cx="430212" cy="1247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175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500" b="1" dirty="0" smtClean="0">
                <a:solidFill>
                  <a:srgbClr val="FF0000"/>
                </a:solidFill>
                <a:latin typeface="Arial" charset="0"/>
              </a:rPr>
              <a:t>NROSS Screening Protocol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432425" y="5114925"/>
            <a:ext cx="1223963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USS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338" y="3355975"/>
            <a:ext cx="1223962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Annual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CA 125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-5400000">
            <a:off x="1801813" y="2817813"/>
            <a:ext cx="1485900" cy="18732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ROC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Algorithm</a:t>
            </a:r>
            <a:endParaRPr lang="en-US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127875" y="5753100"/>
            <a:ext cx="1547813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charset="0"/>
              </a:rPr>
              <a:t>SURGERY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824288" y="4641850"/>
            <a:ext cx="1246187" cy="595313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charset="0"/>
              </a:rPr>
              <a:t>ABNORMAL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784600" y="2249488"/>
            <a:ext cx="1246188" cy="595312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charset="0"/>
              </a:rPr>
              <a:t>NORMAL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9" name="Freeform 11"/>
          <p:cNvSpPr>
            <a:spLocks/>
          </p:cNvSpPr>
          <p:nvPr/>
        </p:nvSpPr>
        <p:spPr bwMode="auto">
          <a:xfrm>
            <a:off x="719931" y="1604963"/>
            <a:ext cx="3727450" cy="1884362"/>
          </a:xfrm>
          <a:custGeom>
            <a:avLst/>
            <a:gdLst>
              <a:gd name="T0" fmla="*/ 2147483647 w 2348"/>
              <a:gd name="T1" fmla="*/ 2147483647 h 1187"/>
              <a:gd name="T2" fmla="*/ 2147483647 w 2348"/>
              <a:gd name="T3" fmla="*/ 2147483647 h 1187"/>
              <a:gd name="T4" fmla="*/ 2147483647 w 2348"/>
              <a:gd name="T5" fmla="*/ 2147483647 h 1187"/>
              <a:gd name="T6" fmla="*/ 2147483647 w 2348"/>
              <a:gd name="T7" fmla="*/ 0 h 1187"/>
              <a:gd name="T8" fmla="*/ 2147483647 w 2348"/>
              <a:gd name="T9" fmla="*/ 2147483647 h 1187"/>
              <a:gd name="T10" fmla="*/ 2147483647 w 2348"/>
              <a:gd name="T11" fmla="*/ 2147483647 h 1187"/>
              <a:gd name="T12" fmla="*/ 2147483647 w 2348"/>
              <a:gd name="T13" fmla="*/ 2147483647 h 1187"/>
              <a:gd name="T14" fmla="*/ 2147483647 w 2348"/>
              <a:gd name="T15" fmla="*/ 2147483647 h 1187"/>
              <a:gd name="T16" fmla="*/ 0 w 2348"/>
              <a:gd name="T17" fmla="*/ 2147483647 h 1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48"/>
              <a:gd name="T28" fmla="*/ 0 h 1187"/>
              <a:gd name="T29" fmla="*/ 2348 w 2348"/>
              <a:gd name="T30" fmla="*/ 1187 h 1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48" h="1187">
                <a:moveTo>
                  <a:pt x="2348" y="480"/>
                </a:moveTo>
                <a:cubicBezTo>
                  <a:pt x="2331" y="380"/>
                  <a:pt x="2315" y="280"/>
                  <a:pt x="2252" y="210"/>
                </a:cubicBezTo>
                <a:cubicBezTo>
                  <a:pt x="2189" y="140"/>
                  <a:pt x="2112" y="96"/>
                  <a:pt x="1972" y="61"/>
                </a:cubicBezTo>
                <a:cubicBezTo>
                  <a:pt x="1832" y="26"/>
                  <a:pt x="1596" y="0"/>
                  <a:pt x="1414" y="0"/>
                </a:cubicBezTo>
                <a:cubicBezTo>
                  <a:pt x="1232" y="0"/>
                  <a:pt x="1029" y="26"/>
                  <a:pt x="881" y="61"/>
                </a:cubicBezTo>
                <a:cubicBezTo>
                  <a:pt x="733" y="96"/>
                  <a:pt x="619" y="153"/>
                  <a:pt x="524" y="210"/>
                </a:cubicBezTo>
                <a:cubicBezTo>
                  <a:pt x="429" y="267"/>
                  <a:pt x="390" y="307"/>
                  <a:pt x="314" y="402"/>
                </a:cubicBezTo>
                <a:cubicBezTo>
                  <a:pt x="238" y="497"/>
                  <a:pt x="122" y="646"/>
                  <a:pt x="70" y="777"/>
                </a:cubicBezTo>
                <a:cubicBezTo>
                  <a:pt x="18" y="908"/>
                  <a:pt x="9" y="1047"/>
                  <a:pt x="0" y="1187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1246188" y="37957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3332163" y="3789363"/>
            <a:ext cx="457200" cy="1108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 flipV="1">
            <a:off x="3354388" y="2551113"/>
            <a:ext cx="430212" cy="1247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6497638" y="5792788"/>
            <a:ext cx="720725" cy="249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4525963" y="5246688"/>
            <a:ext cx="928687" cy="290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175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500" b="1" dirty="0" smtClean="0">
                <a:solidFill>
                  <a:srgbClr val="FF0000"/>
                </a:solidFill>
                <a:latin typeface="Arial" charset="0"/>
              </a:rPr>
              <a:t>NROSS Screening Protocol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432425" y="5114925"/>
            <a:ext cx="1223963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USS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3338" y="3355975"/>
            <a:ext cx="1223962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Annual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CA 125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 rot="-5400000">
            <a:off x="1801813" y="2817813"/>
            <a:ext cx="1485900" cy="18732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ROC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Algorithm</a:t>
            </a:r>
            <a:endParaRPr lang="en-US" alt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127875" y="5753100"/>
            <a:ext cx="1547813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charset="0"/>
              </a:rPr>
              <a:t>SURGERY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24288" y="4641850"/>
            <a:ext cx="1246187" cy="595313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charset="0"/>
              </a:rPr>
              <a:t>ABNORMAL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06825" y="3487738"/>
            <a:ext cx="1246188" cy="595312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charset="0"/>
              </a:rPr>
              <a:t>INTERMED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784600" y="2249488"/>
            <a:ext cx="1246188" cy="595312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charset="0"/>
              </a:rPr>
              <a:t>NORMAL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621338" y="3349625"/>
            <a:ext cx="1223962" cy="8636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Repeat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  <a:latin typeface="Arial" charset="0"/>
              </a:rPr>
              <a:t>CA 125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665163" y="1468438"/>
            <a:ext cx="3727450" cy="1884362"/>
          </a:xfrm>
          <a:custGeom>
            <a:avLst/>
            <a:gdLst>
              <a:gd name="T0" fmla="*/ 2147483647 w 2348"/>
              <a:gd name="T1" fmla="*/ 2147483647 h 1187"/>
              <a:gd name="T2" fmla="*/ 2147483647 w 2348"/>
              <a:gd name="T3" fmla="*/ 2147483647 h 1187"/>
              <a:gd name="T4" fmla="*/ 2147483647 w 2348"/>
              <a:gd name="T5" fmla="*/ 2147483647 h 1187"/>
              <a:gd name="T6" fmla="*/ 2147483647 w 2348"/>
              <a:gd name="T7" fmla="*/ 0 h 1187"/>
              <a:gd name="T8" fmla="*/ 2147483647 w 2348"/>
              <a:gd name="T9" fmla="*/ 2147483647 h 1187"/>
              <a:gd name="T10" fmla="*/ 2147483647 w 2348"/>
              <a:gd name="T11" fmla="*/ 2147483647 h 1187"/>
              <a:gd name="T12" fmla="*/ 2147483647 w 2348"/>
              <a:gd name="T13" fmla="*/ 2147483647 h 1187"/>
              <a:gd name="T14" fmla="*/ 2147483647 w 2348"/>
              <a:gd name="T15" fmla="*/ 2147483647 h 1187"/>
              <a:gd name="T16" fmla="*/ 0 w 2348"/>
              <a:gd name="T17" fmla="*/ 2147483647 h 1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48"/>
              <a:gd name="T28" fmla="*/ 0 h 1187"/>
              <a:gd name="T29" fmla="*/ 2348 w 2348"/>
              <a:gd name="T30" fmla="*/ 1187 h 1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48" h="1187">
                <a:moveTo>
                  <a:pt x="2348" y="480"/>
                </a:moveTo>
                <a:cubicBezTo>
                  <a:pt x="2331" y="380"/>
                  <a:pt x="2315" y="280"/>
                  <a:pt x="2252" y="210"/>
                </a:cubicBezTo>
                <a:cubicBezTo>
                  <a:pt x="2189" y="140"/>
                  <a:pt x="2112" y="96"/>
                  <a:pt x="1972" y="61"/>
                </a:cubicBezTo>
                <a:cubicBezTo>
                  <a:pt x="1832" y="26"/>
                  <a:pt x="1596" y="0"/>
                  <a:pt x="1414" y="0"/>
                </a:cubicBezTo>
                <a:cubicBezTo>
                  <a:pt x="1232" y="0"/>
                  <a:pt x="1029" y="26"/>
                  <a:pt x="881" y="61"/>
                </a:cubicBezTo>
                <a:cubicBezTo>
                  <a:pt x="733" y="96"/>
                  <a:pt x="619" y="153"/>
                  <a:pt x="524" y="210"/>
                </a:cubicBezTo>
                <a:cubicBezTo>
                  <a:pt x="429" y="267"/>
                  <a:pt x="390" y="307"/>
                  <a:pt x="314" y="402"/>
                </a:cubicBezTo>
                <a:cubicBezTo>
                  <a:pt x="238" y="497"/>
                  <a:pt x="122" y="646"/>
                  <a:pt x="70" y="777"/>
                </a:cubicBezTo>
                <a:cubicBezTo>
                  <a:pt x="18" y="908"/>
                  <a:pt x="9" y="1047"/>
                  <a:pt x="0" y="1187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246188" y="379571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360738" y="380365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332163" y="3789363"/>
            <a:ext cx="457200" cy="1108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3354388" y="2551113"/>
            <a:ext cx="430212" cy="1247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078413" y="3789363"/>
            <a:ext cx="554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3962400" y="2840038"/>
            <a:ext cx="2478088" cy="471487"/>
          </a:xfrm>
          <a:custGeom>
            <a:avLst/>
            <a:gdLst>
              <a:gd name="T0" fmla="*/ 2147483647 w 1561"/>
              <a:gd name="T1" fmla="*/ 2147483647 h 297"/>
              <a:gd name="T2" fmla="*/ 2147483647 w 1561"/>
              <a:gd name="T3" fmla="*/ 2147483647 h 297"/>
              <a:gd name="T4" fmla="*/ 2147483647 w 1561"/>
              <a:gd name="T5" fmla="*/ 2147483647 h 297"/>
              <a:gd name="T6" fmla="*/ 2147483647 w 1561"/>
              <a:gd name="T7" fmla="*/ 0 h 297"/>
              <a:gd name="T8" fmla="*/ 0 60000 65536"/>
              <a:gd name="T9" fmla="*/ 0 60000 65536"/>
              <a:gd name="T10" fmla="*/ 0 60000 65536"/>
              <a:gd name="T11" fmla="*/ 0 60000 65536"/>
              <a:gd name="T12" fmla="*/ 0 w 1561"/>
              <a:gd name="T13" fmla="*/ 0 h 297"/>
              <a:gd name="T14" fmla="*/ 1561 w 1561"/>
              <a:gd name="T15" fmla="*/ 297 h 2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1" h="297">
                <a:moveTo>
                  <a:pt x="1431" y="297"/>
                </a:moveTo>
                <a:cubicBezTo>
                  <a:pt x="1496" y="242"/>
                  <a:pt x="1561" y="188"/>
                  <a:pt x="1353" y="166"/>
                </a:cubicBezTo>
                <a:cubicBezTo>
                  <a:pt x="1145" y="144"/>
                  <a:pt x="366" y="194"/>
                  <a:pt x="183" y="166"/>
                </a:cubicBezTo>
                <a:cubicBezTo>
                  <a:pt x="0" y="138"/>
                  <a:pt x="126" y="69"/>
                  <a:pt x="253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V="1">
            <a:off x="3943350" y="4191000"/>
            <a:ext cx="2478088" cy="471488"/>
          </a:xfrm>
          <a:custGeom>
            <a:avLst/>
            <a:gdLst>
              <a:gd name="T0" fmla="*/ 2147483647 w 1561"/>
              <a:gd name="T1" fmla="*/ 2147483647 h 297"/>
              <a:gd name="T2" fmla="*/ 2147483647 w 1561"/>
              <a:gd name="T3" fmla="*/ 2147483647 h 297"/>
              <a:gd name="T4" fmla="*/ 2147483647 w 1561"/>
              <a:gd name="T5" fmla="*/ 2147483647 h 297"/>
              <a:gd name="T6" fmla="*/ 2147483647 w 1561"/>
              <a:gd name="T7" fmla="*/ 0 h 297"/>
              <a:gd name="T8" fmla="*/ 0 60000 65536"/>
              <a:gd name="T9" fmla="*/ 0 60000 65536"/>
              <a:gd name="T10" fmla="*/ 0 60000 65536"/>
              <a:gd name="T11" fmla="*/ 0 60000 65536"/>
              <a:gd name="T12" fmla="*/ 0 w 1561"/>
              <a:gd name="T13" fmla="*/ 0 h 297"/>
              <a:gd name="T14" fmla="*/ 1561 w 1561"/>
              <a:gd name="T15" fmla="*/ 297 h 2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1" h="297">
                <a:moveTo>
                  <a:pt x="1431" y="297"/>
                </a:moveTo>
                <a:cubicBezTo>
                  <a:pt x="1496" y="242"/>
                  <a:pt x="1561" y="188"/>
                  <a:pt x="1353" y="166"/>
                </a:cubicBezTo>
                <a:cubicBezTo>
                  <a:pt x="1145" y="144"/>
                  <a:pt x="366" y="194"/>
                  <a:pt x="183" y="166"/>
                </a:cubicBezTo>
                <a:cubicBezTo>
                  <a:pt x="0" y="138"/>
                  <a:pt x="126" y="69"/>
                  <a:pt x="253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6497638" y="5792788"/>
            <a:ext cx="720725" cy="249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4525963" y="5246688"/>
            <a:ext cx="928687" cy="290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E77A4C77CB2458684612F011B367F" ma:contentTypeVersion="3" ma:contentTypeDescription="Create a new document." ma:contentTypeScope="" ma:versionID="e84aa70d4e68c7ac558d8306447787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0b9b12c177a18c3c2c8626d0b83007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Commen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E161F1-7903-412D-A9EB-7A95C16EA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9FBA5-A2FA-4912-A131-3F7B01A9AB5E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1AE7EC-FF98-4365-AB3B-B727C7A6C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9209</TotalTime>
  <Words>1919</Words>
  <Application>Microsoft Office PowerPoint</Application>
  <PresentationFormat>On-screen Show (4:3)</PresentationFormat>
  <Paragraphs>346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Symbol</vt:lpstr>
      <vt:lpstr>Times New Roman</vt:lpstr>
      <vt:lpstr>Verdana</vt:lpstr>
      <vt:lpstr>Office Theme</vt:lpstr>
      <vt:lpstr>MD Anderson Cancer Center MDACC Clinical Validation Center for Early Detection of Ovarian Cancer  September 12, 2017  ion Center for  Early Detection of Ovarian Cancer  </vt:lpstr>
      <vt:lpstr>PowerPoint Presentation</vt:lpstr>
      <vt:lpstr>   Introduction/Background</vt:lpstr>
      <vt:lpstr>Requirements For Screening</vt:lpstr>
      <vt:lpstr>Two Stage Screening Strategies</vt:lpstr>
      <vt:lpstr>NROSS Screening Protocol  </vt:lpstr>
      <vt:lpstr>NROSS Screening Protocol</vt:lpstr>
      <vt:lpstr>NROSS Screening Protocol</vt:lpstr>
      <vt:lpstr>NROSS Screening Protocol</vt:lpstr>
      <vt:lpstr>PowerPoint Presentation</vt:lpstr>
      <vt:lpstr> </vt:lpstr>
      <vt:lpstr>TP53 autoantibodies levels and CA125 values in serum samples from the UKCTOCS screening trial</vt:lpstr>
      <vt:lpstr>TP53 autoantibody has lead time over CA125 (longitudinal analysis)</vt:lpstr>
      <vt:lpstr>Longitudinal analysis of CA125 and TP53 autoantibodies titers in the UKCTOCS study</vt:lpstr>
      <vt:lpstr>MDACC EDRN Specific Aims   </vt:lpstr>
      <vt:lpstr>PowerPoint Presentation</vt:lpstr>
      <vt:lpstr>PowerPoint Presentation</vt:lpstr>
      <vt:lpstr>Potential Area(s) Of Collaboration With Other Members Of The EDRN  </vt:lpstr>
      <vt:lpstr>MDACC EDRN Specific Aim 2   </vt:lpstr>
      <vt:lpstr>Circulating Autoantibody Biomarkers for Early Detection of Ovarian Cancer</vt:lpstr>
      <vt:lpstr>PowerPoint Presentation</vt:lpstr>
      <vt:lpstr>PowerPoint Presentation</vt:lpstr>
      <vt:lpstr>PowerPoint Presentation</vt:lpstr>
      <vt:lpstr>PowerPoint Presentation</vt:lpstr>
    </vt:vector>
  </TitlesOfParts>
  <Company>M.D. Anderson Cancer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Moon Shot Disease site   Leader Name(s) Position(s) Department(s)</dc:title>
  <dc:creator>Valerie M. Jimenez</dc:creator>
  <cp:lastModifiedBy>Bast Jr,Robert C</cp:lastModifiedBy>
  <cp:revision>741</cp:revision>
  <cp:lastPrinted>2015-06-23T19:35:36Z</cp:lastPrinted>
  <dcterms:created xsi:type="dcterms:W3CDTF">2010-04-23T20:09:10Z</dcterms:created>
  <dcterms:modified xsi:type="dcterms:W3CDTF">2017-09-12T18:48:17Z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0x010100473E77A4C77CB2458684612F011B367F</vt:lpwstr>
  </property>
</Properties>
</file>