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41" r:id="rId2"/>
    <p:sldId id="342" r:id="rId3"/>
    <p:sldId id="343" r:id="rId4"/>
    <p:sldId id="344" r:id="rId5"/>
    <p:sldId id="403" r:id="rId6"/>
    <p:sldId id="388" r:id="rId7"/>
    <p:sldId id="405" r:id="rId8"/>
    <p:sldId id="392" r:id="rId9"/>
    <p:sldId id="406" r:id="rId10"/>
    <p:sldId id="399" r:id="rId11"/>
    <p:sldId id="346" r:id="rId12"/>
    <p:sldId id="347" r:id="rId13"/>
    <p:sldId id="348" r:id="rId14"/>
    <p:sldId id="349" r:id="rId15"/>
    <p:sldId id="350" r:id="rId16"/>
    <p:sldId id="351" r:id="rId17"/>
    <p:sldId id="352" r:id="rId18"/>
    <p:sldId id="353" r:id="rId19"/>
    <p:sldId id="354" r:id="rId20"/>
    <p:sldId id="355" r:id="rId21"/>
    <p:sldId id="357" r:id="rId22"/>
    <p:sldId id="379" r:id="rId23"/>
    <p:sldId id="358" r:id="rId24"/>
    <p:sldId id="375" r:id="rId25"/>
    <p:sldId id="369" r:id="rId26"/>
    <p:sldId id="380" r:id="rId27"/>
    <p:sldId id="368" r:id="rId28"/>
    <p:sldId id="383" r:id="rId29"/>
    <p:sldId id="404" r:id="rId30"/>
    <p:sldId id="370" r:id="rId31"/>
    <p:sldId id="381" r:id="rId32"/>
    <p:sldId id="376" r:id="rId33"/>
    <p:sldId id="377" r:id="rId34"/>
    <p:sldId id="378" r:id="rId35"/>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ford Stass" initials="SS" lastIdx="4" clrIdx="0"/>
  <p:cmAuthor id="1" name="Nick Ambulos" initials="N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60"/>
  </p:normalViewPr>
  <p:slideViewPr>
    <p:cSldViewPr snapToGrid="0" snapToObjects="1">
      <p:cViewPr>
        <p:scale>
          <a:sx n="100" d="100"/>
          <a:sy n="100" d="100"/>
        </p:scale>
        <p:origin x="-854" y="6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DF31157C-1861-48EB-B501-E2A2D7F264BA}" type="datetimeFigureOut">
              <a:rPr lang="en-US" smtClean="0"/>
              <a:t>9/8/2017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DC960360-5395-4DFA-A453-1D70A40B4157}" type="slidenum">
              <a:rPr lang="en-US" smtClean="0"/>
              <a:t>‹#›</a:t>
            </a:fld>
            <a:endParaRPr lang="en-US"/>
          </a:p>
        </p:txBody>
      </p:sp>
    </p:spTree>
    <p:extLst>
      <p:ext uri="{BB962C8B-B14F-4D97-AF65-F5344CB8AC3E}">
        <p14:creationId xmlns:p14="http://schemas.microsoft.com/office/powerpoint/2010/main" val="114644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E3D855D-A833-4D75-AB09-7FDFCBC0B64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0CE842-8663-4C33-AA7D-C3AA88EE0B95}" type="slidenum">
              <a:rPr lang="en-US" altLang="en-US" smtClean="0">
                <a:latin typeface="Arial" charset="0"/>
              </a:rPr>
              <a:pPr fontAlgn="base">
                <a:spcBef>
                  <a:spcPct val="0"/>
                </a:spcBef>
                <a:spcAft>
                  <a:spcPct val="0"/>
                </a:spcAft>
              </a:pPr>
              <a:t>31</a:t>
            </a:fld>
            <a:endParaRPr lang="en-US" altLang="en-US" smtClean="0">
              <a:latin typeface="Arial" charset="0"/>
            </a:endParaRPr>
          </a:p>
        </p:txBody>
      </p:sp>
      <p:sp>
        <p:nvSpPr>
          <p:cNvPr id="59395" name="Text Box 2"/>
          <p:cNvSpPr txBox="1">
            <a:spLocks noChangeArrowheads="1"/>
          </p:cNvSpPr>
          <p:nvPr/>
        </p:nvSpPr>
        <p:spPr bwMode="auto">
          <a:xfrm>
            <a:off x="2211586" y="711984"/>
            <a:ext cx="2653903" cy="3511153"/>
          </a:xfrm>
          <a:prstGeom prst="rect">
            <a:avLst/>
          </a:prstGeom>
          <a:solidFill>
            <a:srgbClr val="FFFFFF"/>
          </a:solidFill>
          <a:ln w="9525">
            <a:solidFill>
              <a:srgbClr val="000000"/>
            </a:solidFill>
            <a:miter lim="800000"/>
            <a:headEnd/>
            <a:tailEnd/>
          </a:ln>
        </p:spPr>
        <p:txBody>
          <a:bodyPr wrap="none" lIns="93936" tIns="46968" rIns="93936" bIns="46968" anchor="ctr"/>
          <a:lstStyle/>
          <a:p>
            <a:endParaRPr lang="en-US" altLang="en-US"/>
          </a:p>
        </p:txBody>
      </p:sp>
      <p:sp>
        <p:nvSpPr>
          <p:cNvPr id="59396" name="Rectangle 3"/>
          <p:cNvSpPr>
            <a:spLocks noGrp="1" noChangeArrowheads="1"/>
          </p:cNvSpPr>
          <p:nvPr>
            <p:ph type="body"/>
          </p:nvPr>
        </p:nvSpPr>
        <p:spPr bwMode="auto">
          <a:xfrm>
            <a:off x="707708" y="4447461"/>
            <a:ext cx="5660022" cy="4213384"/>
          </a:xfrm>
          <a:noFill/>
        </p:spPr>
        <p:txBody>
          <a:bodyPr wrap="none" numCol="1" anchor="ctr"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60360-5395-4DFA-A453-1D70A40B4157}" type="slidenum">
              <a:rPr lang="en-US" smtClean="0"/>
              <a:t>34</a:t>
            </a:fld>
            <a:endParaRPr lang="en-US"/>
          </a:p>
        </p:txBody>
      </p:sp>
    </p:spTree>
    <p:extLst>
      <p:ext uri="{BB962C8B-B14F-4D97-AF65-F5344CB8AC3E}">
        <p14:creationId xmlns:p14="http://schemas.microsoft.com/office/powerpoint/2010/main" val="11434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1" tIns="46966" rIns="93931" bIns="46966"/>
          <a:lstStyle/>
          <a:p>
            <a:pPr>
              <a:defRPr/>
            </a:pPr>
            <a:fld id="{E38CE8DE-B63D-4B27-A210-373FE7FDBF16}" type="slidenum">
              <a:rPr lang="en-US" smtClean="0"/>
              <a:pPr>
                <a:defRPr/>
              </a:pPr>
              <a:t>5</a:t>
            </a:fld>
            <a:endParaRPr lang="en-US" dirty="0"/>
          </a:p>
        </p:txBody>
      </p:sp>
      <p:sp>
        <p:nvSpPr>
          <p:cNvPr id="5" name="Date Placeholder 4"/>
          <p:cNvSpPr>
            <a:spLocks noGrp="1"/>
          </p:cNvSpPr>
          <p:nvPr>
            <p:ph type="dt" idx="11"/>
          </p:nvPr>
        </p:nvSpPr>
        <p:spPr>
          <a:xfrm>
            <a:off x="4008705" y="0"/>
            <a:ext cx="3066733" cy="468154"/>
          </a:xfrm>
          <a:prstGeom prst="rect">
            <a:avLst/>
          </a:prstGeom>
        </p:spPr>
        <p:txBody>
          <a:bodyPr lIns="93931" tIns="46966" rIns="93931" bIns="46966"/>
          <a:lstStyle/>
          <a:p>
            <a:pPr>
              <a:defRPr/>
            </a:pPr>
            <a:fld id="{4BEFB687-28A2-4362-8BF2-4404DE17E876}" type="datetime1">
              <a:rPr lang="en-US" smtClean="0"/>
              <a:pPr>
                <a:defRPr/>
              </a:pPr>
              <a:t>9/8/2017</a:t>
            </a:fld>
            <a:endParaRPr lang="en-US" dirty="0"/>
          </a:p>
        </p:txBody>
      </p:sp>
      <p:sp>
        <p:nvSpPr>
          <p:cNvPr id="6" name="Footer Placeholder 5"/>
          <p:cNvSpPr>
            <a:spLocks noGrp="1"/>
          </p:cNvSpPr>
          <p:nvPr>
            <p:ph type="ftr" sz="quarter" idx="12"/>
          </p:nvPr>
        </p:nvSpPr>
        <p:spPr>
          <a:xfrm>
            <a:off x="0" y="8893296"/>
            <a:ext cx="3066733" cy="468154"/>
          </a:xfrm>
          <a:prstGeom prst="rect">
            <a:avLst/>
          </a:prstGeom>
        </p:spPr>
        <p:txBody>
          <a:bodyPr lIns="93931" tIns="46966" rIns="93931" bIns="46966"/>
          <a:lstStyle/>
          <a:p>
            <a:r>
              <a:rPr lang="en-US" dirty="0">
                <a:latin typeface="Arial" pitchFamily="34" charset="0"/>
                <a:ea typeface="MS PGothic" pitchFamily="34" charset="-128"/>
              </a:rPr>
              <a:t>© 2013 College of American Pathologists. All rights reserved.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pPr marL="230396" indent="-230396">
              <a:defRPr/>
            </a:pPr>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1" tIns="46966" rIns="93931" bIns="46966"/>
          <a:lstStyle/>
          <a:p>
            <a:pPr>
              <a:defRPr/>
            </a:pPr>
            <a:fld id="{E38CE8DE-B63D-4B27-A210-373FE7FDBF16}" type="slidenum">
              <a:rPr lang="en-US" smtClean="0"/>
              <a:pPr>
                <a:defRPr/>
              </a:pPr>
              <a:t>6</a:t>
            </a:fld>
            <a:endParaRPr lang="en-US" dirty="0"/>
          </a:p>
        </p:txBody>
      </p:sp>
      <p:sp>
        <p:nvSpPr>
          <p:cNvPr id="5" name="Date Placeholder 4"/>
          <p:cNvSpPr>
            <a:spLocks noGrp="1"/>
          </p:cNvSpPr>
          <p:nvPr>
            <p:ph type="dt" idx="11"/>
          </p:nvPr>
        </p:nvSpPr>
        <p:spPr>
          <a:xfrm>
            <a:off x="4008705" y="0"/>
            <a:ext cx="3066733" cy="468154"/>
          </a:xfrm>
          <a:prstGeom prst="rect">
            <a:avLst/>
          </a:prstGeom>
        </p:spPr>
        <p:txBody>
          <a:bodyPr lIns="93931" tIns="46966" rIns="93931" bIns="46966"/>
          <a:lstStyle/>
          <a:p>
            <a:pPr>
              <a:defRPr/>
            </a:pPr>
            <a:fld id="{C1EB702D-451C-429C-B787-31D79518EDD0}" type="datetime1">
              <a:rPr lang="en-US" smtClean="0"/>
              <a:pPr>
                <a:defRPr/>
              </a:pPr>
              <a:t>9/8/2017</a:t>
            </a:fld>
            <a:endParaRPr lang="en-US" dirty="0"/>
          </a:p>
        </p:txBody>
      </p:sp>
      <p:sp>
        <p:nvSpPr>
          <p:cNvPr id="6" name="Footer Placeholder 5"/>
          <p:cNvSpPr>
            <a:spLocks noGrp="1"/>
          </p:cNvSpPr>
          <p:nvPr>
            <p:ph type="ftr" sz="quarter" idx="12"/>
          </p:nvPr>
        </p:nvSpPr>
        <p:spPr>
          <a:xfrm>
            <a:off x="0" y="8893296"/>
            <a:ext cx="3066733" cy="468154"/>
          </a:xfrm>
          <a:prstGeom prst="rect">
            <a:avLst/>
          </a:prstGeom>
        </p:spPr>
        <p:txBody>
          <a:bodyPr lIns="93931" tIns="46966" rIns="93931" bIns="46966"/>
          <a:lstStyle/>
          <a:p>
            <a:r>
              <a:rPr lang="en-US" dirty="0">
                <a:latin typeface="Arial" pitchFamily="34" charset="0"/>
                <a:ea typeface="MS PGothic" pitchFamily="34" charset="-128"/>
              </a:rPr>
              <a:t>© 2013 College of American Pathologists. All rights reserved.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fontScale="70000" lnSpcReduction="20000"/>
          </a:bodyPr>
          <a:lstStyle/>
          <a:p>
            <a:pPr marL="232002" indent="-232002"/>
            <a:r>
              <a:rPr lang="en-US" dirty="0">
                <a:latin typeface="Arial" pitchFamily="34" charset="0"/>
                <a:cs typeface="Arial" pitchFamily="34" charset="0"/>
              </a:rPr>
              <a:t>Accreditation is a continuous process by which the CAP assesses the laboratory. </a:t>
            </a:r>
          </a:p>
          <a:p>
            <a:pPr marL="232002" indent="-232002"/>
            <a:r>
              <a:rPr lang="en-US" dirty="0">
                <a:latin typeface="Arial" pitchFamily="34" charset="0"/>
                <a:cs typeface="Arial" pitchFamily="34" charset="0"/>
              </a:rPr>
              <a:t>CAP incorporates compliance assessment and process improvement into each step of the two-year accreditation cycle.</a:t>
            </a:r>
          </a:p>
          <a:p>
            <a:pPr marL="232002" indent="-232002"/>
            <a:r>
              <a:rPr lang="en-US" dirty="0">
                <a:latin typeface="Arial" pitchFamily="34" charset="0"/>
                <a:cs typeface="Arial" pitchFamily="34" charset="0"/>
              </a:rPr>
              <a:t>With submission of the Request for Application form, CAP will send you:</a:t>
            </a:r>
          </a:p>
          <a:p>
            <a:pPr marL="642893" lvl="2" indent="-232002"/>
            <a:r>
              <a:rPr lang="en-US" dirty="0">
                <a:latin typeface="Arial" pitchFamily="34" charset="0"/>
                <a:cs typeface="Arial" pitchFamily="34" charset="0"/>
              </a:rPr>
              <a:t>The Application in which you will provide an overview of your laboratory</a:t>
            </a:r>
          </a:p>
          <a:p>
            <a:pPr marL="642893" lvl="2" indent="-232002"/>
            <a:r>
              <a:rPr lang="en-US" dirty="0">
                <a:latin typeface="Arial" pitchFamily="34" charset="0"/>
                <a:cs typeface="Arial" pitchFamily="34" charset="0"/>
              </a:rPr>
              <a:t>Complete set of checklists to help you formally describe the services your institution and your laboratory provides</a:t>
            </a:r>
          </a:p>
          <a:p>
            <a:pPr marL="232002" indent="-232002"/>
            <a:r>
              <a:rPr lang="en-US" b="1" dirty="0">
                <a:latin typeface="Arial" pitchFamily="34" charset="0"/>
                <a:cs typeface="Arial" pitchFamily="34" charset="0"/>
              </a:rPr>
              <a:t>STEP #1: The</a:t>
            </a:r>
            <a:r>
              <a:rPr lang="en-US" b="1" dirty="0"/>
              <a:t> laboratory completes and sends application to CAP</a:t>
            </a:r>
          </a:p>
          <a:p>
            <a:pPr marL="232002" lvl="1" indent="-232002"/>
            <a:r>
              <a:rPr lang="en-US" dirty="0">
                <a:latin typeface="Arial" pitchFamily="34" charset="0"/>
                <a:cs typeface="Arial" pitchFamily="34" charset="0"/>
              </a:rPr>
              <a:t>Information on the application drives accreditation fees, the PT you will be required to conduct for continuous monitoring, your custom checklist, and the number of people and skill set needed for you inspection team.</a:t>
            </a:r>
          </a:p>
          <a:p>
            <a:pPr marL="232002" indent="-232002"/>
            <a:r>
              <a:rPr lang="en-US" dirty="0">
                <a:latin typeface="Arial" pitchFamily="34" charset="0"/>
                <a:cs typeface="Arial" pitchFamily="34" charset="0"/>
              </a:rPr>
              <a:t>Application also includes information on the services your institution provides (e.g., Cardiac Center, Organ Transplant) to patients, and the corresponding test menu and the structure and organization of your lab.</a:t>
            </a:r>
          </a:p>
          <a:p>
            <a:pPr marL="232002" indent="-232002"/>
            <a:r>
              <a:rPr lang="en-US" dirty="0">
                <a:latin typeface="Arial" pitchFamily="34" charset="0"/>
                <a:cs typeface="Arial" pitchFamily="34" charset="0"/>
              </a:rPr>
              <a:t>From receipt of the application, the laboratory has a maximum of one year to prepare. Along the way, they can ask CAP questions, consult with other accredited laboratories, and participate in CAP educational webinars and seminars occasionally provided</a:t>
            </a:r>
            <a:r>
              <a:rPr lang="en-US" dirty="0">
                <a:solidFill>
                  <a:srgbClr val="FF0000"/>
                </a:solidFill>
                <a:latin typeface="Arial" pitchFamily="34" charset="0"/>
                <a:cs typeface="Arial" pitchFamily="34" charset="0"/>
              </a:rPr>
              <a:t>  </a:t>
            </a:r>
            <a:endParaRPr lang="en-US" dirty="0">
              <a:latin typeface="Arial" pitchFamily="34" charset="0"/>
              <a:cs typeface="Arial" pitchFamily="34" charset="0"/>
            </a:endParaRPr>
          </a:p>
          <a:p>
            <a:pPr marL="232002" indent="-232002"/>
            <a:r>
              <a:rPr lang="en-US" dirty="0">
                <a:latin typeface="Arial" pitchFamily="34" charset="0"/>
                <a:cs typeface="Arial" pitchFamily="34" charset="0"/>
              </a:rPr>
              <a:t>During this time, the laboratory must also demonstrate at least 6 months of PT performance on all </a:t>
            </a:r>
            <a:r>
              <a:rPr lang="en-US" dirty="0" err="1">
                <a:latin typeface="Arial" pitchFamily="34" charset="0"/>
                <a:cs typeface="Arial" pitchFamily="34" charset="0"/>
              </a:rPr>
              <a:t>analytes</a:t>
            </a:r>
            <a:r>
              <a:rPr lang="en-US" dirty="0">
                <a:latin typeface="Arial" pitchFamily="34" charset="0"/>
                <a:cs typeface="Arial" pitchFamily="34" charset="0"/>
              </a:rPr>
              <a:t> included in their activity menu (usually 2 shipments) </a:t>
            </a:r>
          </a:p>
          <a:p>
            <a:pPr marL="231533">
              <a:tabLst>
                <a:tab pos="476110" algn="l"/>
                <a:tab pos="707642" algn="l"/>
              </a:tabLst>
              <a:defRPr/>
            </a:pPr>
            <a:r>
              <a:rPr lang="en-US" b="1" u="sng" dirty="0">
                <a:ea typeface="ＭＳ Ｐゴシック"/>
              </a:rPr>
              <a:t>The Entire Lab</a:t>
            </a:r>
          </a:p>
          <a:p>
            <a:pPr marL="471571" lvl="1">
              <a:tabLst>
                <a:tab pos="476110" algn="l"/>
                <a:tab pos="707642" algn="l"/>
              </a:tabLst>
              <a:defRPr/>
            </a:pPr>
            <a:r>
              <a:rPr lang="en-US" dirty="0">
                <a:ea typeface="ＭＳ Ｐゴシック"/>
              </a:rPr>
              <a:t>CAP believes that laboratory accreditation provides the patient assurance that ALL processes and procedures are meeting requirements; consumers don’t know whether only one section of a laboratory is accredited—therefore, CAP does not segment its accreditation.</a:t>
            </a:r>
          </a:p>
          <a:p>
            <a:pPr marL="231533">
              <a:tabLst>
                <a:tab pos="476110" algn="l"/>
                <a:tab pos="707642" algn="l"/>
              </a:tabLst>
              <a:defRPr/>
            </a:pPr>
            <a:r>
              <a:rPr lang="en-US" b="1" u="sng" dirty="0">
                <a:ea typeface="ＭＳ Ｐゴシック"/>
              </a:rPr>
              <a:t>Activity Menu </a:t>
            </a:r>
          </a:p>
          <a:p>
            <a:pPr marL="471571" lvl="1">
              <a:tabLst>
                <a:tab pos="476110" algn="l"/>
                <a:tab pos="707642" algn="l"/>
              </a:tabLst>
              <a:defRPr/>
            </a:pPr>
            <a:r>
              <a:rPr lang="en-US" dirty="0">
                <a:ea typeface="ＭＳ Ｐゴシック"/>
              </a:rPr>
              <a:t>The laboratory provides information about its scope of testing and lists all reportable assays in the Activity Menu. The information provided is critical, as it will be used to customize checklists, to determine disciplines for which accreditation is granted. </a:t>
            </a:r>
          </a:p>
          <a:p>
            <a:pPr marL="231533">
              <a:tabLst>
                <a:tab pos="476110" algn="l"/>
                <a:tab pos="707642" algn="l"/>
              </a:tabLst>
              <a:defRPr/>
            </a:pPr>
            <a:r>
              <a:rPr lang="en-US" b="1" u="sng" dirty="0">
                <a:ea typeface="ＭＳ Ｐゴシック"/>
              </a:rPr>
              <a:t>Customized checklists</a:t>
            </a:r>
          </a:p>
          <a:p>
            <a:pPr marL="471571" lvl="1">
              <a:tabLst>
                <a:tab pos="476110" algn="l"/>
                <a:tab pos="707642" algn="l"/>
              </a:tabLst>
              <a:defRPr/>
            </a:pPr>
            <a:r>
              <a:rPr lang="en-US" dirty="0">
                <a:ea typeface="ＭＳ Ｐゴシック"/>
              </a:rPr>
              <a:t>CAP determines checklist usage from the activity menu completed for each laboratory section. </a:t>
            </a:r>
          </a:p>
          <a:p>
            <a:pPr marL="471571" lvl="1">
              <a:tabLst>
                <a:tab pos="476110" algn="l"/>
                <a:tab pos="707642" algn="l"/>
              </a:tabLst>
              <a:defRPr/>
            </a:pPr>
            <a:r>
              <a:rPr lang="en-US" dirty="0">
                <a:ea typeface="ＭＳ Ｐゴシック"/>
              </a:rPr>
              <a:t>Depending on the organization of the lab, more than one checklist may apply to any one laboratory section. In the example on the slide, the Chemistry section unit also performs urinalysis testing and therefore has both checklists. </a:t>
            </a:r>
          </a:p>
          <a:p>
            <a:pPr marL="471571" lvl="1">
              <a:tabLst>
                <a:tab pos="476110" algn="l"/>
                <a:tab pos="707642" algn="l"/>
              </a:tabLst>
              <a:defRPr/>
            </a:pPr>
            <a:r>
              <a:rPr lang="en-US" dirty="0">
                <a:ea typeface="ＭＳ Ｐゴシック"/>
              </a:rPr>
              <a:t>Checklists are customized based on the laboratory’s activity menu. </a:t>
            </a:r>
          </a:p>
          <a:p>
            <a:pPr marL="768325" lvl="1">
              <a:tabLst>
                <a:tab pos="476110" algn="l"/>
                <a:tab pos="707642" algn="l"/>
              </a:tabLst>
              <a:defRPr/>
            </a:pPr>
            <a:r>
              <a:rPr lang="en-US" dirty="0" err="1">
                <a:ea typeface="ＭＳ Ｐゴシック"/>
              </a:rPr>
              <a:t>Subdiscipline</a:t>
            </a:r>
            <a:r>
              <a:rPr lang="en-US" dirty="0">
                <a:ea typeface="ＭＳ Ｐゴシック"/>
              </a:rPr>
              <a:t> sections and other significant groups of requirements not pertinent to the testing performed in the laboratory will not be included.</a:t>
            </a:r>
          </a:p>
          <a:p>
            <a:pPr marL="768325" lvl="1">
              <a:tabLst>
                <a:tab pos="476110" algn="l"/>
                <a:tab pos="707642" algn="l"/>
              </a:tabLst>
              <a:defRPr/>
            </a:pPr>
            <a:r>
              <a:rPr lang="en-US" dirty="0">
                <a:ea typeface="ＭＳ Ｐゴシック"/>
              </a:rPr>
              <a:t>Customized checklists greatly reduce the number of non-applicable checklist requirements, thereby streamlining the inspection process. </a:t>
            </a:r>
          </a:p>
          <a:p>
            <a:pPr marL="231533">
              <a:tabLst>
                <a:tab pos="476110" algn="l"/>
                <a:tab pos="707642" algn="l"/>
              </a:tabLst>
              <a:defRPr/>
            </a:pPr>
            <a:endParaRPr lang="en-US" dirty="0">
              <a:ea typeface="ＭＳ Ｐゴシック"/>
            </a:endParaRPr>
          </a:p>
          <a:p>
            <a:pPr marL="467209" lvl="1" indent="-232002"/>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1" tIns="46966" rIns="93931" bIns="46966"/>
          <a:lstStyle/>
          <a:p>
            <a:pPr>
              <a:defRPr/>
            </a:pPr>
            <a:fld id="{2A241048-A9A1-44BC-BA8C-6CBC34EA19B3}" type="slidenum">
              <a:rPr lang="en-US" smtClean="0">
                <a:solidFill>
                  <a:prstClr val="black"/>
                </a:solidFill>
              </a:rPr>
              <a:pPr>
                <a:defRPr/>
              </a:pPr>
              <a:t>10</a:t>
            </a:fld>
            <a:endParaRPr lang="en-US">
              <a:solidFill>
                <a:prstClr val="black"/>
              </a:solidFill>
            </a:endParaRPr>
          </a:p>
        </p:txBody>
      </p:sp>
      <p:sp>
        <p:nvSpPr>
          <p:cNvPr id="5" name="Footer Placeholder 4"/>
          <p:cNvSpPr>
            <a:spLocks noGrp="1"/>
          </p:cNvSpPr>
          <p:nvPr>
            <p:ph type="ftr" sz="quarter" idx="11"/>
          </p:nvPr>
        </p:nvSpPr>
        <p:spPr>
          <a:xfrm>
            <a:off x="0" y="8893296"/>
            <a:ext cx="3066733" cy="468154"/>
          </a:xfrm>
          <a:prstGeom prst="rect">
            <a:avLst/>
          </a:prstGeom>
        </p:spPr>
        <p:txBody>
          <a:bodyPr lIns="93931" tIns="46966" rIns="93931" bIns="46966"/>
          <a:lstStyle/>
          <a:p>
            <a:pPr>
              <a:defRPr/>
            </a:pPr>
            <a:r>
              <a:rPr lang="en-US">
                <a:solidFill>
                  <a:prstClr val="black"/>
                </a:solidFill>
              </a:rPr>
              <a:t>© 2013 College of American Pathologists. All rights reserved. </a:t>
            </a:r>
          </a:p>
        </p:txBody>
      </p:sp>
      <p:sp>
        <p:nvSpPr>
          <p:cNvPr id="6" name="Date Placeholder 5"/>
          <p:cNvSpPr>
            <a:spLocks noGrp="1"/>
          </p:cNvSpPr>
          <p:nvPr>
            <p:ph type="dt" idx="12"/>
          </p:nvPr>
        </p:nvSpPr>
        <p:spPr>
          <a:xfrm>
            <a:off x="4008705" y="0"/>
            <a:ext cx="3066733" cy="468154"/>
          </a:xfrm>
          <a:prstGeom prst="rect">
            <a:avLst/>
          </a:prstGeom>
        </p:spPr>
        <p:txBody>
          <a:bodyPr lIns="93931" tIns="46966" rIns="93931" bIns="46966"/>
          <a:lstStyle/>
          <a:p>
            <a:pPr>
              <a:defRPr/>
            </a:pPr>
            <a:fld id="{13EE85C1-C9D2-45F8-942F-4EE93E09B8FA}" type="datetime1">
              <a:rPr lang="en-US" smtClean="0"/>
              <a:pPr>
                <a:defRPr/>
              </a:pPr>
              <a:t>9/8/2017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60360-5395-4DFA-A453-1D70A40B4157}" type="slidenum">
              <a:rPr lang="en-US" smtClean="0"/>
              <a:t>13</a:t>
            </a:fld>
            <a:endParaRPr lang="en-US"/>
          </a:p>
        </p:txBody>
      </p:sp>
    </p:spTree>
    <p:extLst>
      <p:ext uri="{BB962C8B-B14F-4D97-AF65-F5344CB8AC3E}">
        <p14:creationId xmlns:p14="http://schemas.microsoft.com/office/powerpoint/2010/main" val="9091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60360-5395-4DFA-A453-1D70A40B4157}" type="slidenum">
              <a:rPr lang="en-US" smtClean="0"/>
              <a:t>20</a:t>
            </a:fld>
            <a:endParaRPr lang="en-US"/>
          </a:p>
        </p:txBody>
      </p:sp>
    </p:spTree>
    <p:extLst>
      <p:ext uri="{BB962C8B-B14F-4D97-AF65-F5344CB8AC3E}">
        <p14:creationId xmlns:p14="http://schemas.microsoft.com/office/powerpoint/2010/main" val="5965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63233" indent="-293551">
              <a:defRPr>
                <a:solidFill>
                  <a:schemeClr val="tx1"/>
                </a:solidFill>
                <a:latin typeface="Arial" pitchFamily="34" charset="0"/>
              </a:defRPr>
            </a:lvl2pPr>
            <a:lvl3pPr marL="1174204" indent="-234841">
              <a:defRPr>
                <a:solidFill>
                  <a:schemeClr val="tx1"/>
                </a:solidFill>
                <a:latin typeface="Arial" pitchFamily="34" charset="0"/>
              </a:defRPr>
            </a:lvl3pPr>
            <a:lvl4pPr marL="1643885" indent="-234841">
              <a:defRPr>
                <a:solidFill>
                  <a:schemeClr val="tx1"/>
                </a:solidFill>
                <a:latin typeface="Arial" pitchFamily="34" charset="0"/>
              </a:defRPr>
            </a:lvl4pPr>
            <a:lvl5pPr marL="2113567" indent="-234841">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fld id="{D4677BD8-1890-4759-810F-A002E8BF0BFC}" type="slidenum">
              <a:rPr lang="en-US" altLang="en-US" smtClean="0"/>
              <a:pPr/>
              <a:t>23</a:t>
            </a:fld>
            <a:endParaRPr lang="en-US" altLang="en-US" smtClean="0"/>
          </a:p>
        </p:txBody>
      </p:sp>
      <p:sp>
        <p:nvSpPr>
          <p:cNvPr id="47107" name="Text Box 2"/>
          <p:cNvSpPr txBox="1">
            <a:spLocks noChangeArrowheads="1"/>
          </p:cNvSpPr>
          <p:nvPr/>
        </p:nvSpPr>
        <p:spPr bwMode="auto">
          <a:xfrm>
            <a:off x="2211586" y="711984"/>
            <a:ext cx="2653903" cy="351115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936" tIns="46968" rIns="93936" bIns="46968"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47108" name="Rectangle 3"/>
          <p:cNvSpPr>
            <a:spLocks noGrp="1" noChangeArrowheads="1"/>
          </p:cNvSpPr>
          <p:nvPr>
            <p:ph type="body"/>
          </p:nvPr>
        </p:nvSpPr>
        <p:spPr>
          <a:xfrm>
            <a:off x="707708" y="4447461"/>
            <a:ext cx="5660022" cy="4213384"/>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A5D70E-1404-45B3-989E-5BFAE8BA842F}" type="slidenum">
              <a:rPr lang="en-US"/>
              <a:pPr fontAlgn="base">
                <a:spcBef>
                  <a:spcPct val="0"/>
                </a:spcBef>
                <a:spcAft>
                  <a:spcPct val="0"/>
                </a:spcAft>
                <a:defRPr/>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0CE842-8663-4C33-AA7D-C3AA88EE0B95}" type="slidenum">
              <a:rPr lang="en-US" altLang="en-US" smtClean="0">
                <a:latin typeface="Arial" charset="0"/>
              </a:rPr>
              <a:pPr fontAlgn="base">
                <a:spcBef>
                  <a:spcPct val="0"/>
                </a:spcBef>
                <a:spcAft>
                  <a:spcPct val="0"/>
                </a:spcAft>
              </a:pPr>
              <a:t>30</a:t>
            </a:fld>
            <a:endParaRPr lang="en-US" altLang="en-US" smtClean="0">
              <a:latin typeface="Arial" charset="0"/>
            </a:endParaRPr>
          </a:p>
        </p:txBody>
      </p:sp>
      <p:sp>
        <p:nvSpPr>
          <p:cNvPr id="59395" name="Text Box 2"/>
          <p:cNvSpPr txBox="1">
            <a:spLocks noChangeArrowheads="1"/>
          </p:cNvSpPr>
          <p:nvPr/>
        </p:nvSpPr>
        <p:spPr bwMode="auto">
          <a:xfrm>
            <a:off x="2211586" y="711984"/>
            <a:ext cx="2653903" cy="3511153"/>
          </a:xfrm>
          <a:prstGeom prst="rect">
            <a:avLst/>
          </a:prstGeom>
          <a:solidFill>
            <a:srgbClr val="FFFFFF"/>
          </a:solidFill>
          <a:ln w="9525">
            <a:solidFill>
              <a:srgbClr val="000000"/>
            </a:solidFill>
            <a:miter lim="800000"/>
            <a:headEnd/>
            <a:tailEnd/>
          </a:ln>
        </p:spPr>
        <p:txBody>
          <a:bodyPr wrap="none" lIns="93936" tIns="46968" rIns="93936" bIns="46968" anchor="ctr"/>
          <a:lstStyle/>
          <a:p>
            <a:endParaRPr lang="en-US" altLang="en-US"/>
          </a:p>
        </p:txBody>
      </p:sp>
      <p:sp>
        <p:nvSpPr>
          <p:cNvPr id="59396" name="Rectangle 3"/>
          <p:cNvSpPr>
            <a:spLocks noGrp="1" noChangeArrowheads="1"/>
          </p:cNvSpPr>
          <p:nvPr>
            <p:ph type="body"/>
          </p:nvPr>
        </p:nvSpPr>
        <p:spPr bwMode="auto">
          <a:xfrm>
            <a:off x="707708" y="4447461"/>
            <a:ext cx="5660022" cy="4213384"/>
          </a:xfrm>
          <a:noFill/>
        </p:spPr>
        <p:txBody>
          <a:bodyPr wrap="none" numCol="1" anchor="ctr" anchorCtr="0" compatLnSpc="1">
            <a:prstTxWarp prst="textNoShape">
              <a:avLst/>
            </a:prstTxWarp>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_and_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550" y="1951391"/>
            <a:ext cx="8216900" cy="4026076"/>
          </a:xfrm>
        </p:spPr>
        <p:txBody>
          <a:bodyPr/>
          <a:lstStyle>
            <a:lvl1pPr>
              <a:spcBef>
                <a:spcPts val="1000"/>
              </a:spcBef>
              <a:buClr>
                <a:srgbClr val="009ABF"/>
              </a:buClr>
              <a:defRPr b="1"/>
            </a:lvl1pPr>
            <a:lvl2pPr>
              <a:spcBef>
                <a:spcPts val="1000"/>
              </a:spcBef>
              <a:buClr>
                <a:srgbClr val="009ABF"/>
              </a:buClr>
              <a:defRPr b="1"/>
            </a:lvl2pPr>
            <a:lvl3pPr>
              <a:spcBef>
                <a:spcPts val="1000"/>
              </a:spcBef>
              <a:buClr>
                <a:srgbClr val="009ABF"/>
              </a:buClr>
              <a:defRPr b="1"/>
            </a:lvl3pPr>
            <a:lvl4pPr>
              <a:spcBef>
                <a:spcPts val="1000"/>
              </a:spcBef>
              <a:buClr>
                <a:srgbClr val="009ABF"/>
              </a:buClr>
              <a:defRPr b="1"/>
            </a:lvl4pPr>
            <a:lvl5pPr>
              <a:spcBef>
                <a:spcPts val="1000"/>
              </a:spcBef>
              <a:buClr>
                <a:srgbClr val="009ABF"/>
              </a:buClr>
              <a:defRPr b="1"/>
            </a:lvl5pPr>
          </a:lstStyle>
          <a:p>
            <a:pPr lvl="0"/>
            <a:r>
              <a:rPr lang="en-US" dirty="0"/>
              <a:t>Click to edit Master text styles, 24 </a:t>
            </a:r>
            <a:r>
              <a:rPr lang="en-US" dirty="0" err="1"/>
              <a:t>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62420" y="6444877"/>
            <a:ext cx="2133600" cy="206375"/>
          </a:xfrm>
        </p:spPr>
        <p:txBody>
          <a:bodyPr/>
          <a:lstStyle>
            <a:lvl1pPr>
              <a:defRPr/>
            </a:lvl1pPr>
          </a:lstStyle>
          <a:p>
            <a:pPr>
              <a:defRPr/>
            </a:pPr>
            <a:fld id="{3AFE443C-6307-ED45-BD3E-C7596D343799}"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583520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_and_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550" y="1951391"/>
            <a:ext cx="8216900" cy="4026076"/>
          </a:xfrm>
        </p:spPr>
        <p:txBody>
          <a:bodyPr/>
          <a:lstStyle>
            <a:lvl1pPr>
              <a:spcBef>
                <a:spcPts val="1000"/>
              </a:spcBef>
              <a:buClr>
                <a:srgbClr val="009ABF"/>
              </a:buClr>
              <a:defRPr b="1"/>
            </a:lvl1pPr>
            <a:lvl2pPr>
              <a:spcBef>
                <a:spcPts val="1000"/>
              </a:spcBef>
              <a:buClr>
                <a:srgbClr val="009ABF"/>
              </a:buClr>
              <a:defRPr b="1"/>
            </a:lvl2pPr>
            <a:lvl3pPr>
              <a:spcBef>
                <a:spcPts val="1000"/>
              </a:spcBef>
              <a:buClr>
                <a:srgbClr val="009ABF"/>
              </a:buClr>
              <a:defRPr b="1"/>
            </a:lvl3pPr>
            <a:lvl4pPr>
              <a:spcBef>
                <a:spcPts val="1000"/>
              </a:spcBef>
              <a:buClr>
                <a:srgbClr val="009ABF"/>
              </a:buClr>
              <a:defRPr b="1"/>
            </a:lvl4pPr>
            <a:lvl5pPr>
              <a:spcBef>
                <a:spcPts val="1000"/>
              </a:spcBef>
              <a:buClr>
                <a:srgbClr val="009ABF"/>
              </a:buClr>
              <a:defRPr b="1"/>
            </a:lvl5pPr>
          </a:lstStyle>
          <a:p>
            <a:pPr lvl="0"/>
            <a:r>
              <a:rPr lang="en-US" dirty="0"/>
              <a:t>Click to edit Master text styles, 24 </a:t>
            </a:r>
            <a:r>
              <a:rPr lang="en-US" dirty="0" err="1"/>
              <a:t>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62420" y="6444877"/>
            <a:ext cx="2133600" cy="206375"/>
          </a:xfrm>
        </p:spPr>
        <p:txBody>
          <a:bodyPr/>
          <a:lstStyle>
            <a:lvl1pPr>
              <a:defRPr/>
            </a:lvl1pPr>
          </a:lstStyle>
          <a:p>
            <a:pPr>
              <a:defRPr/>
            </a:pPr>
            <a:fld id="{3AFE443C-6307-ED45-BD3E-C7596D343799}"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54886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D376E7-AB2F-46DB-8438-A6A9D5F1869E}" type="slidenum">
              <a:rPr lang="en-US" altLang="en-US"/>
              <a:pPr/>
              <a:t>‹#›</a:t>
            </a:fld>
            <a:endParaRPr lang="en-US" altLang="en-US"/>
          </a:p>
        </p:txBody>
      </p:sp>
    </p:spTree>
    <p:extLst>
      <p:ext uri="{BB962C8B-B14F-4D97-AF65-F5344CB8AC3E}">
        <p14:creationId xmlns:p14="http://schemas.microsoft.com/office/powerpoint/2010/main" val="357674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_and_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550" y="1951391"/>
            <a:ext cx="8216900" cy="4026076"/>
          </a:xfrm>
        </p:spPr>
        <p:txBody>
          <a:bodyPr/>
          <a:lstStyle>
            <a:lvl1pPr>
              <a:spcBef>
                <a:spcPts val="1000"/>
              </a:spcBef>
              <a:buClr>
                <a:srgbClr val="009ABF"/>
              </a:buClr>
              <a:defRPr b="1"/>
            </a:lvl1pPr>
            <a:lvl2pPr>
              <a:spcBef>
                <a:spcPts val="1000"/>
              </a:spcBef>
              <a:buClr>
                <a:srgbClr val="009ABF"/>
              </a:buClr>
              <a:defRPr b="1"/>
            </a:lvl2pPr>
            <a:lvl3pPr>
              <a:spcBef>
                <a:spcPts val="1000"/>
              </a:spcBef>
              <a:buClr>
                <a:srgbClr val="009ABF"/>
              </a:buClr>
              <a:defRPr b="1"/>
            </a:lvl3pPr>
            <a:lvl4pPr>
              <a:spcBef>
                <a:spcPts val="1000"/>
              </a:spcBef>
              <a:buClr>
                <a:srgbClr val="009ABF"/>
              </a:buClr>
              <a:defRPr b="1"/>
            </a:lvl4pPr>
            <a:lvl5pPr>
              <a:spcBef>
                <a:spcPts val="1000"/>
              </a:spcBef>
              <a:buClr>
                <a:srgbClr val="009ABF"/>
              </a:buClr>
              <a:defRPr b="1"/>
            </a:lvl5pPr>
          </a:lstStyle>
          <a:p>
            <a:pPr lvl="0"/>
            <a:r>
              <a:rPr lang="en-US" dirty="0"/>
              <a:t>Click to edit Master text styles, 24 </a:t>
            </a:r>
            <a:r>
              <a:rPr lang="en-US" dirty="0" err="1"/>
              <a:t>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62420" y="6444877"/>
            <a:ext cx="2133600" cy="206375"/>
          </a:xfrm>
        </p:spPr>
        <p:txBody>
          <a:bodyPr/>
          <a:lstStyle>
            <a:lvl1pPr>
              <a:defRPr/>
            </a:lvl1pPr>
          </a:lstStyle>
          <a:p>
            <a:pPr>
              <a:defRPr/>
            </a:pPr>
            <a:fld id="{3AFE443C-6307-ED45-BD3E-C7596D343799}"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981141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_and_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550" y="1951391"/>
            <a:ext cx="8216900" cy="4026076"/>
          </a:xfrm>
        </p:spPr>
        <p:txBody>
          <a:bodyPr/>
          <a:lstStyle>
            <a:lvl1pPr>
              <a:spcBef>
                <a:spcPts val="1000"/>
              </a:spcBef>
              <a:buClr>
                <a:srgbClr val="009ABF"/>
              </a:buClr>
              <a:defRPr b="1"/>
            </a:lvl1pPr>
            <a:lvl2pPr>
              <a:spcBef>
                <a:spcPts val="1000"/>
              </a:spcBef>
              <a:buClr>
                <a:srgbClr val="009ABF"/>
              </a:buClr>
              <a:defRPr b="1"/>
            </a:lvl2pPr>
            <a:lvl3pPr>
              <a:spcBef>
                <a:spcPts val="1000"/>
              </a:spcBef>
              <a:buClr>
                <a:srgbClr val="009ABF"/>
              </a:buClr>
              <a:defRPr b="1"/>
            </a:lvl3pPr>
            <a:lvl4pPr>
              <a:spcBef>
                <a:spcPts val="1000"/>
              </a:spcBef>
              <a:buClr>
                <a:srgbClr val="009ABF"/>
              </a:buClr>
              <a:defRPr b="1"/>
            </a:lvl4pPr>
            <a:lvl5pPr>
              <a:spcBef>
                <a:spcPts val="1000"/>
              </a:spcBef>
              <a:buClr>
                <a:srgbClr val="009ABF"/>
              </a:buClr>
              <a:defRPr b="1"/>
            </a:lvl5pPr>
          </a:lstStyle>
          <a:p>
            <a:pPr lvl="0"/>
            <a:r>
              <a:rPr lang="en-US" dirty="0"/>
              <a:t>Click to edit Master text styles, 24 </a:t>
            </a:r>
            <a:r>
              <a:rPr lang="en-US" dirty="0" err="1"/>
              <a:t>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62420" y="6444877"/>
            <a:ext cx="2133600" cy="206375"/>
          </a:xfrm>
        </p:spPr>
        <p:txBody>
          <a:bodyPr/>
          <a:lstStyle>
            <a:lvl1pPr>
              <a:defRPr/>
            </a:lvl1pPr>
          </a:lstStyle>
          <a:p>
            <a:pPr>
              <a:defRPr/>
            </a:pPr>
            <a:fld id="{3AFE443C-6307-ED45-BD3E-C7596D343799}"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441660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able_Title_Bullet">
    <p:spTree>
      <p:nvGrpSpPr>
        <p:cNvPr id="1" name=""/>
        <p:cNvGrpSpPr/>
        <p:nvPr/>
      </p:nvGrpSpPr>
      <p:grpSpPr>
        <a:xfrm>
          <a:off x="0" y="0"/>
          <a:ext cx="0" cy="0"/>
          <a:chOff x="0" y="0"/>
          <a:chExt cx="0" cy="0"/>
        </a:xfrm>
      </p:grpSpPr>
      <p:sp>
        <p:nvSpPr>
          <p:cNvPr id="2" name="Title 1"/>
          <p:cNvSpPr>
            <a:spLocks noGrp="1"/>
          </p:cNvSpPr>
          <p:nvPr>
            <p:ph type="title"/>
          </p:nvPr>
        </p:nvSpPr>
        <p:spPr>
          <a:xfrm>
            <a:off x="463553" y="417513"/>
            <a:ext cx="8242301" cy="1296987"/>
          </a:xfrm>
        </p:spPr>
        <p:txBody>
          <a:bodyPr anchor="ctr"/>
          <a:lstStyle>
            <a:lvl1pPr>
              <a:defRPr b="1">
                <a:effectLst>
                  <a:outerShdw blurRad="25400" dist="25400" dir="2700000" algn="tl">
                    <a:srgbClr val="000000">
                      <a:alpha val="54000"/>
                    </a:srgbClr>
                  </a:outerShdw>
                </a:effectLst>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DB10BFD2-E879-CE4F-A735-2F5BB374E269}" type="slidenum">
              <a:rPr lang="en-US" smtClean="0"/>
              <a:pPr>
                <a:defRPr/>
              </a:pPr>
              <a:t>‹#›</a:t>
            </a:fld>
            <a:endParaRPr lang="en-US" dirty="0"/>
          </a:p>
        </p:txBody>
      </p:sp>
      <p:sp>
        <p:nvSpPr>
          <p:cNvPr id="4" name="Text Placeholder 2"/>
          <p:cNvSpPr>
            <a:spLocks noGrp="1"/>
          </p:cNvSpPr>
          <p:nvPr>
            <p:ph type="body" idx="1" hasCustomPrompt="1"/>
          </p:nvPr>
        </p:nvSpPr>
        <p:spPr>
          <a:xfrm>
            <a:off x="457200" y="1927912"/>
            <a:ext cx="3931920" cy="560835"/>
          </a:xfrm>
          <a:solidFill>
            <a:schemeClr val="accent6">
              <a:lumMod val="75000"/>
              <a:alpha val="20784"/>
            </a:schemeClr>
          </a:solidFill>
        </p:spPr>
        <p:txBody>
          <a:bodyPr anchor="ctr" anchorCtr="0"/>
          <a:lstStyle>
            <a:lvl1pPr marL="91440" indent="0">
              <a:spcBef>
                <a:spcPts val="0"/>
              </a:spcBef>
              <a:buNone/>
              <a:defRPr sz="1700" b="1">
                <a:solidFill>
                  <a:srgbClr val="B21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17 </a:t>
            </a:r>
            <a:r>
              <a:rPr lang="en-US" dirty="0" err="1"/>
              <a:t>pt</a:t>
            </a:r>
            <a:endParaRPr lang="en-US" dirty="0"/>
          </a:p>
        </p:txBody>
      </p:sp>
      <p:sp>
        <p:nvSpPr>
          <p:cNvPr id="5" name="Content Placeholder 3"/>
          <p:cNvSpPr>
            <a:spLocks noGrp="1"/>
          </p:cNvSpPr>
          <p:nvPr>
            <p:ph sz="half" idx="2"/>
          </p:nvPr>
        </p:nvSpPr>
        <p:spPr>
          <a:xfrm>
            <a:off x="457200" y="2596537"/>
            <a:ext cx="3931920" cy="3448225"/>
          </a:xfrm>
        </p:spPr>
        <p:txBody>
          <a:bodyPr/>
          <a:lstStyle>
            <a:lvl1pPr>
              <a:spcBef>
                <a:spcPts val="1000"/>
              </a:spcBef>
              <a:buClr>
                <a:srgbClr val="009ABF"/>
              </a:buClr>
              <a:defRPr sz="1400" b="1">
                <a:solidFill>
                  <a:schemeClr val="tx1"/>
                </a:solidFill>
              </a:defRPr>
            </a:lvl1pPr>
            <a:lvl2pPr>
              <a:spcBef>
                <a:spcPts val="1000"/>
              </a:spcBef>
              <a:buClr>
                <a:srgbClr val="009ABF"/>
              </a:buClr>
              <a:defRPr sz="1400" b="1">
                <a:solidFill>
                  <a:schemeClr val="tx1"/>
                </a:solidFill>
              </a:defRPr>
            </a:lvl2pPr>
            <a:lvl3pPr>
              <a:spcBef>
                <a:spcPts val="1000"/>
              </a:spcBef>
              <a:buClr>
                <a:srgbClr val="009ABF"/>
              </a:buClr>
              <a:defRPr sz="1400" b="1">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Text Placeholder 2"/>
          <p:cNvSpPr>
            <a:spLocks noGrp="1"/>
          </p:cNvSpPr>
          <p:nvPr>
            <p:ph type="body" idx="11" hasCustomPrompt="1"/>
          </p:nvPr>
        </p:nvSpPr>
        <p:spPr>
          <a:xfrm>
            <a:off x="4727626" y="1927909"/>
            <a:ext cx="3931920" cy="560835"/>
          </a:xfrm>
          <a:solidFill>
            <a:schemeClr val="accent6">
              <a:lumMod val="75000"/>
              <a:alpha val="20784"/>
            </a:schemeClr>
          </a:solidFill>
          <a:ln>
            <a:noFill/>
          </a:ln>
        </p:spPr>
        <p:txBody>
          <a:bodyPr vert="horz" wrap="square" lIns="0" tIns="0" rIns="0" bIns="0" numCol="1" anchor="ctr" anchorCtr="0" compatLnSpc="1">
            <a:prstTxWarp prst="textNoShape">
              <a:avLst/>
            </a:prstTxWarp>
          </a:bodyPr>
          <a:lstStyle>
            <a:lvl1pPr marL="91440" indent="0">
              <a:spcBef>
                <a:spcPts val="0"/>
              </a:spcBef>
              <a:buNone/>
              <a:defRPr lang="en-US" sz="1700" b="1" kern="1200" dirty="0" smtClean="0">
                <a:solidFill>
                  <a:srgbClr val="B21E28"/>
                </a:solidFill>
                <a:latin typeface="+mn-lt"/>
                <a:ea typeface="ヒラギノ角ゴ Pro W3" charset="0"/>
                <a:cs typeface="ヒラギノ角ゴ Pro W3"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91440" lvl="0" indent="0" algn="l" defTabSz="457200" rtl="0" eaLnBrk="1" fontAlgn="base" hangingPunct="1">
              <a:lnSpc>
                <a:spcPct val="100000"/>
              </a:lnSpc>
              <a:spcBef>
                <a:spcPts val="0"/>
              </a:spcBef>
              <a:spcAft>
                <a:spcPct val="0"/>
              </a:spcAft>
              <a:buClr>
                <a:srgbClr val="009ABF"/>
              </a:buClr>
              <a:buFont typeface="Arial" charset="0"/>
              <a:buNone/>
            </a:pPr>
            <a:r>
              <a:rPr lang="en-US" dirty="0"/>
              <a:t>Click to edit Master text styles, 17 </a:t>
            </a:r>
            <a:r>
              <a:rPr lang="en-US" dirty="0" err="1"/>
              <a:t>pt</a:t>
            </a:r>
            <a:endParaRPr lang="en-US" dirty="0"/>
          </a:p>
        </p:txBody>
      </p:sp>
      <p:sp>
        <p:nvSpPr>
          <p:cNvPr id="9" name="Content Placeholder 3"/>
          <p:cNvSpPr>
            <a:spLocks noGrp="1"/>
          </p:cNvSpPr>
          <p:nvPr>
            <p:ph sz="half" idx="12"/>
          </p:nvPr>
        </p:nvSpPr>
        <p:spPr>
          <a:xfrm>
            <a:off x="4727626" y="2596533"/>
            <a:ext cx="3931920" cy="3448227"/>
          </a:xfrm>
        </p:spPr>
        <p:txBody>
          <a:bodyPr/>
          <a:lstStyle>
            <a:lvl1pPr>
              <a:spcBef>
                <a:spcPts val="1000"/>
              </a:spcBef>
              <a:buClr>
                <a:srgbClr val="009ABF"/>
              </a:buClr>
              <a:defRPr sz="1400" b="1">
                <a:solidFill>
                  <a:schemeClr val="tx1"/>
                </a:solidFill>
              </a:defRPr>
            </a:lvl1pPr>
            <a:lvl2pPr>
              <a:spcBef>
                <a:spcPts val="1000"/>
              </a:spcBef>
              <a:buClr>
                <a:srgbClr val="009ABF"/>
              </a:buClr>
              <a:defRPr sz="1400" b="1">
                <a:solidFill>
                  <a:schemeClr val="tx1"/>
                </a:solidFill>
              </a:defRPr>
            </a:lvl2pPr>
            <a:lvl3pPr>
              <a:spcBef>
                <a:spcPts val="1000"/>
              </a:spcBef>
              <a:buClr>
                <a:srgbClr val="009ABF"/>
              </a:buClr>
              <a:defRPr sz="1400" b="1">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707320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3550" y="1951391"/>
            <a:ext cx="8216900" cy="4026076"/>
          </a:xfrm>
        </p:spPr>
        <p:txBody>
          <a:bodyPr/>
          <a:lstStyle>
            <a:lvl1pPr>
              <a:spcBef>
                <a:spcPts val="1000"/>
              </a:spcBef>
              <a:buClr>
                <a:srgbClr val="009ABF"/>
              </a:buClr>
              <a:defRPr b="1"/>
            </a:lvl1pPr>
            <a:lvl2pPr>
              <a:spcBef>
                <a:spcPts val="1000"/>
              </a:spcBef>
              <a:buClr>
                <a:srgbClr val="009ABF"/>
              </a:buClr>
              <a:defRPr b="1"/>
            </a:lvl2pPr>
            <a:lvl3pPr>
              <a:spcBef>
                <a:spcPts val="1000"/>
              </a:spcBef>
              <a:buClr>
                <a:srgbClr val="009ABF"/>
              </a:buClr>
              <a:defRPr b="1"/>
            </a:lvl3pPr>
            <a:lvl4pPr>
              <a:spcBef>
                <a:spcPts val="1000"/>
              </a:spcBef>
              <a:buClr>
                <a:srgbClr val="009ABF"/>
              </a:buClr>
              <a:defRPr b="1"/>
            </a:lvl4pPr>
            <a:lvl5pPr>
              <a:spcBef>
                <a:spcPts val="1000"/>
              </a:spcBef>
              <a:buClr>
                <a:srgbClr val="009ABF"/>
              </a:buClr>
              <a:defRPr b="1"/>
            </a:lvl5pPr>
          </a:lstStyle>
          <a:p>
            <a:pPr lvl="0"/>
            <a:r>
              <a:rPr lang="en-US" dirty="0"/>
              <a:t>Click to edit Master text styles, 24 </a:t>
            </a:r>
            <a:r>
              <a:rPr lang="en-US" dirty="0" err="1"/>
              <a:t>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62420" y="6444877"/>
            <a:ext cx="2133600" cy="206375"/>
          </a:xfrm>
        </p:spPr>
        <p:txBody>
          <a:bodyPr/>
          <a:lstStyle>
            <a:lvl1pPr>
              <a:defRPr/>
            </a:lvl1pPr>
          </a:lstStyle>
          <a:p>
            <a:pPr>
              <a:defRPr/>
            </a:pPr>
            <a:fld id="{3AFE443C-6307-ED45-BD3E-C7596D343799}" type="slidenum">
              <a:rPr lang="en-US"/>
              <a:pPr>
                <a:defRPr/>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700978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417513"/>
            <a:ext cx="8220456" cy="1296987"/>
          </a:xfrm>
        </p:spPr>
        <p:txBody>
          <a:bodyPr anchor="ctr"/>
          <a:lstStyle>
            <a:lvl1pPr>
              <a:defRPr b="1">
                <a:effectLst>
                  <a:outerShdw blurRad="25400" dist="25400" dir="2700000" algn="tl">
                    <a:srgbClr val="000000">
                      <a:alpha val="54000"/>
                    </a:srgbClr>
                  </a:outerShdw>
                </a:effectLst>
              </a:defRPr>
            </a:lvl1pPr>
          </a:lstStyle>
          <a:p>
            <a:r>
              <a:rPr lang="en-US" dirty="0"/>
              <a:t>Click to edit Master title style, 33 pt</a:t>
            </a:r>
          </a:p>
        </p:txBody>
      </p:sp>
      <p:sp>
        <p:nvSpPr>
          <p:cNvPr id="3" name="Slide Number Placeholder 5"/>
          <p:cNvSpPr>
            <a:spLocks noGrp="1"/>
          </p:cNvSpPr>
          <p:nvPr>
            <p:ph type="sldNum" sz="quarter" idx="10"/>
          </p:nvPr>
        </p:nvSpPr>
        <p:spPr/>
        <p:txBody>
          <a:bodyPr/>
          <a:lstStyle>
            <a:lvl1pPr>
              <a:defRPr/>
            </a:lvl1pPr>
          </a:lstStyle>
          <a:p>
            <a:pPr>
              <a:defRPr/>
            </a:pPr>
            <a:fld id="{F4CE51FC-0769-4C48-A6B6-EE5411ECCDAF}" type="slidenum">
              <a:rPr lang="en-US"/>
              <a:pPr>
                <a:defRPr/>
              </a:pPr>
              <a:t>‹#›</a:t>
            </a:fld>
            <a:endParaRPr lang="en-US" dirty="0"/>
          </a:p>
        </p:txBody>
      </p:sp>
    </p:spTree>
    <p:extLst>
      <p:ext uri="{BB962C8B-B14F-4D97-AF65-F5344CB8AC3E}">
        <p14:creationId xmlns:p14="http://schemas.microsoft.com/office/powerpoint/2010/main" val="214373199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9/8/2017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8" r:id="rId5"/>
    <p:sldLayoutId id="2147483659" r:id="rId6"/>
    <p:sldLayoutId id="2147483660"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533400" y="1592580"/>
            <a:ext cx="8077200" cy="2225040"/>
          </a:xfrm>
        </p:spPr>
        <p:txBody>
          <a:bodyPr/>
          <a:lstStyle/>
          <a:p>
            <a:pPr eaLnBrk="1" hangingPunct="1"/>
            <a:r>
              <a:rPr lang="en-US" dirty="0" smtClean="0"/>
              <a:t>Biomarker Verification and </a:t>
            </a:r>
            <a:br>
              <a:rPr lang="en-US" dirty="0" smtClean="0"/>
            </a:br>
            <a:r>
              <a:rPr lang="en-US" dirty="0" smtClean="0"/>
              <a:t>Clinical Grade Assays</a:t>
            </a:r>
          </a:p>
        </p:txBody>
      </p:sp>
      <p:sp>
        <p:nvSpPr>
          <p:cNvPr id="18434" name="Subtitle 2"/>
          <p:cNvSpPr>
            <a:spLocks noGrp="1"/>
          </p:cNvSpPr>
          <p:nvPr>
            <p:ph type="subTitle" idx="1"/>
          </p:nvPr>
        </p:nvSpPr>
        <p:spPr>
          <a:xfrm>
            <a:off x="1417320" y="5135880"/>
            <a:ext cx="6400800" cy="1287780"/>
          </a:xfrm>
        </p:spPr>
        <p:txBody>
          <a:bodyPr>
            <a:normAutofit fontScale="92500" lnSpcReduction="10000"/>
          </a:bodyPr>
          <a:lstStyle/>
          <a:p>
            <a:pPr eaLnBrk="1" hangingPunct="1">
              <a:lnSpc>
                <a:spcPct val="80000"/>
              </a:lnSpc>
            </a:pPr>
            <a:r>
              <a:rPr lang="en-US" sz="2400" dirty="0" smtClean="0">
                <a:solidFill>
                  <a:schemeClr val="tx1"/>
                </a:solidFill>
              </a:rPr>
              <a:t>Sanford A. Stass, MD</a:t>
            </a:r>
          </a:p>
          <a:p>
            <a:pPr eaLnBrk="1" hangingPunct="1">
              <a:lnSpc>
                <a:spcPct val="80000"/>
              </a:lnSpc>
            </a:pPr>
            <a:r>
              <a:rPr lang="en-US" sz="2400" dirty="0" smtClean="0">
                <a:solidFill>
                  <a:schemeClr val="tx1"/>
                </a:solidFill>
              </a:rPr>
              <a:t>University of Maryland Baltimore </a:t>
            </a:r>
          </a:p>
          <a:p>
            <a:pPr eaLnBrk="1" hangingPunct="1">
              <a:lnSpc>
                <a:spcPct val="80000"/>
              </a:lnSpc>
            </a:pPr>
            <a:r>
              <a:rPr lang="en-US" sz="2400" dirty="0" smtClean="0">
                <a:solidFill>
                  <a:schemeClr val="tx1"/>
                </a:solidFill>
              </a:rPr>
              <a:t>Biomarker Reference Laboratory</a:t>
            </a:r>
          </a:p>
          <a:p>
            <a:pPr eaLnBrk="1" hangingPunct="1">
              <a:lnSpc>
                <a:spcPct val="80000"/>
              </a:lnSpc>
            </a:pPr>
            <a:r>
              <a:rPr lang="en-US" sz="2400" dirty="0" smtClean="0">
                <a:solidFill>
                  <a:schemeClr val="tx1"/>
                </a:solidFill>
              </a:rPr>
              <a:t> </a:t>
            </a:r>
          </a:p>
        </p:txBody>
      </p:sp>
      <p:sp>
        <p:nvSpPr>
          <p:cNvPr id="4" name="Rectangle 3"/>
          <p:cNvSpPr/>
          <p:nvPr/>
        </p:nvSpPr>
        <p:spPr>
          <a:xfrm>
            <a:off x="914400" y="3726180"/>
            <a:ext cx="7467600" cy="1077218"/>
          </a:xfrm>
          <a:prstGeom prst="rect">
            <a:avLst/>
          </a:prstGeom>
        </p:spPr>
        <p:txBody>
          <a:bodyPr>
            <a:spAutoFit/>
          </a:bodyPr>
          <a:lstStyle/>
          <a:p>
            <a:pPr algn="ctr">
              <a:defRPr/>
            </a:pPr>
            <a:r>
              <a:rPr lang="en-US" sz="3200" dirty="0" smtClean="0">
                <a:latin typeface="+mj-lt"/>
              </a:rPr>
              <a:t>32</a:t>
            </a:r>
            <a:r>
              <a:rPr lang="en-US" sz="3200" baseline="30000" dirty="0" smtClean="0">
                <a:latin typeface="+mj-lt"/>
              </a:rPr>
              <a:t>nd</a:t>
            </a:r>
            <a:r>
              <a:rPr lang="en-US" sz="3200" dirty="0" smtClean="0">
                <a:latin typeface="+mj-lt"/>
              </a:rPr>
              <a:t> EDRN Steering Committee Meeting</a:t>
            </a:r>
            <a:r>
              <a:rPr lang="en-US" sz="3200" dirty="0">
                <a:latin typeface="+mj-lt"/>
              </a:rPr>
              <a:t/>
            </a:r>
            <a:br>
              <a:rPr lang="en-US" sz="3200" dirty="0">
                <a:latin typeface="+mj-lt"/>
              </a:rPr>
            </a:br>
            <a:r>
              <a:rPr lang="en-US" sz="3200" dirty="0" smtClean="0">
                <a:latin typeface="+mj-lt"/>
              </a:rPr>
              <a:t>September 12-14, 2017</a:t>
            </a:r>
          </a:p>
        </p:txBody>
      </p:sp>
    </p:spTree>
    <p:extLst>
      <p:ext uri="{BB962C8B-B14F-4D97-AF65-F5344CB8AC3E}">
        <p14:creationId xmlns:p14="http://schemas.microsoft.com/office/powerpoint/2010/main" val="2945947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412"/>
            <a:ext cx="8229600" cy="1143000"/>
          </a:xfrm>
        </p:spPr>
        <p:txBody>
          <a:bodyPr>
            <a:noAutofit/>
          </a:bodyPr>
          <a:lstStyle/>
          <a:p>
            <a:r>
              <a:rPr lang="en-US" sz="3600" b="0" dirty="0">
                <a:effectLst/>
              </a:rPr>
              <a:t>CAP 2-year accreditation cycle covers </a:t>
            </a:r>
            <a:r>
              <a:rPr lang="en-US" sz="3600" b="0" dirty="0" smtClean="0">
                <a:effectLst/>
              </a:rPr>
              <a:t/>
            </a:r>
            <a:br>
              <a:rPr lang="en-US" sz="3600" b="0" dirty="0" smtClean="0">
                <a:effectLst/>
              </a:rPr>
            </a:br>
            <a:r>
              <a:rPr lang="en-US" sz="3600" b="0" dirty="0" smtClean="0">
                <a:effectLst/>
              </a:rPr>
              <a:t>the </a:t>
            </a:r>
            <a:r>
              <a:rPr lang="en-US" sz="3600" b="0" i="1" u="sng" dirty="0">
                <a:effectLst/>
              </a:rPr>
              <a:t>entire</a:t>
            </a:r>
            <a:r>
              <a:rPr lang="en-US" sz="3600" b="0" dirty="0">
                <a:effectLst/>
              </a:rPr>
              <a:t> lab</a:t>
            </a:r>
          </a:p>
        </p:txBody>
      </p:sp>
      <p:sp>
        <p:nvSpPr>
          <p:cNvPr id="3" name="Content Placeholder 2"/>
          <p:cNvSpPr>
            <a:spLocks noGrp="1"/>
          </p:cNvSpPr>
          <p:nvPr>
            <p:ph idx="1"/>
          </p:nvPr>
        </p:nvSpPr>
        <p:spPr>
          <a:xfrm>
            <a:off x="801675" y="1156519"/>
            <a:ext cx="7515788" cy="3313096"/>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17" name="Slide Number Placeholder 16"/>
          <p:cNvSpPr>
            <a:spLocks noGrp="1"/>
          </p:cNvSpPr>
          <p:nvPr>
            <p:ph type="sldNum" sz="quarter" idx="4294967295"/>
          </p:nvPr>
        </p:nvSpPr>
        <p:spPr>
          <a:xfrm>
            <a:off x="7010400" y="6356350"/>
            <a:ext cx="2133600" cy="365125"/>
          </a:xfrm>
        </p:spPr>
        <p:txBody>
          <a:bodyPr/>
          <a:lstStyle/>
          <a:p>
            <a:fld id="{E56D7541-24FE-4325-8450-D6EED077A905}" type="slidenum">
              <a:rPr lang="en-US" smtClean="0"/>
              <a:pPr/>
              <a:t>10</a:t>
            </a:fld>
            <a:endParaRPr lang="en-US"/>
          </a:p>
        </p:txBody>
      </p:sp>
      <p:grpSp>
        <p:nvGrpSpPr>
          <p:cNvPr id="14" name="Group 13"/>
          <p:cNvGrpSpPr/>
          <p:nvPr/>
        </p:nvGrpSpPr>
        <p:grpSpPr>
          <a:xfrm>
            <a:off x="3596271" y="2051038"/>
            <a:ext cx="1926596" cy="848865"/>
            <a:chOff x="5610788" y="288413"/>
            <a:chExt cx="1823862" cy="468879"/>
          </a:xfrm>
          <a:scene3d>
            <a:camera prst="orthographicFront">
              <a:rot lat="0" lon="0" rev="0"/>
            </a:camera>
            <a:lightRig rig="contrasting" dir="t">
              <a:rot lat="0" lon="0" rev="1200000"/>
            </a:lightRig>
          </a:scene3d>
        </p:grpSpPr>
        <p:sp>
          <p:nvSpPr>
            <p:cNvPr id="43" name="Rounded Rectangle 42"/>
            <p:cNvSpPr/>
            <p:nvPr/>
          </p:nvSpPr>
          <p:spPr>
            <a:xfrm>
              <a:off x="5610788" y="288413"/>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44" name="Rounded Rectangle 5"/>
            <p:cNvSpPr/>
            <p:nvPr/>
          </p:nvSpPr>
          <p:spPr>
            <a:xfrm>
              <a:off x="5633677" y="311302"/>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Application</a:t>
              </a:r>
            </a:p>
          </p:txBody>
        </p:sp>
      </p:grpSp>
      <p:grpSp>
        <p:nvGrpSpPr>
          <p:cNvPr id="15" name="Group 14"/>
          <p:cNvGrpSpPr/>
          <p:nvPr/>
        </p:nvGrpSpPr>
        <p:grpSpPr>
          <a:xfrm>
            <a:off x="6028979" y="2975374"/>
            <a:ext cx="1926596" cy="848865"/>
            <a:chOff x="7945447" y="1634439"/>
            <a:chExt cx="1823862" cy="468879"/>
          </a:xfrm>
          <a:scene3d>
            <a:camera prst="orthographicFront">
              <a:rot lat="0" lon="0" rev="0"/>
            </a:camera>
            <a:lightRig rig="contrasting" dir="t">
              <a:rot lat="0" lon="0" rev="1200000"/>
            </a:lightRig>
          </a:scene3d>
        </p:grpSpPr>
        <p:sp>
          <p:nvSpPr>
            <p:cNvPr id="41" name="Rounded Rectangle 40"/>
            <p:cNvSpPr/>
            <p:nvPr/>
          </p:nvSpPr>
          <p:spPr>
            <a:xfrm>
              <a:off x="7945447" y="1634439"/>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1708788"/>
                <a:satOff val="-2924"/>
                <a:lumOff val="-1896"/>
                <a:alphaOff val="0"/>
              </a:schemeClr>
            </a:fillRef>
            <a:effectRef idx="2">
              <a:schemeClr val="accent3">
                <a:hueOff val="1708788"/>
                <a:satOff val="-2924"/>
                <a:lumOff val="-1896"/>
                <a:alphaOff val="0"/>
              </a:schemeClr>
            </a:effectRef>
            <a:fontRef idx="minor">
              <a:schemeClr val="lt1"/>
            </a:fontRef>
          </p:style>
        </p:sp>
        <p:sp>
          <p:nvSpPr>
            <p:cNvPr id="42" name="Rounded Rectangle 7"/>
            <p:cNvSpPr/>
            <p:nvPr/>
          </p:nvSpPr>
          <p:spPr>
            <a:xfrm>
              <a:off x="7968336" y="1657328"/>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Onsite Inspection</a:t>
              </a:r>
            </a:p>
          </p:txBody>
        </p:sp>
      </p:grpSp>
      <p:grpSp>
        <p:nvGrpSpPr>
          <p:cNvPr id="16" name="Group 15"/>
          <p:cNvGrpSpPr/>
          <p:nvPr/>
        </p:nvGrpSpPr>
        <p:grpSpPr>
          <a:xfrm>
            <a:off x="6028979" y="4343681"/>
            <a:ext cx="1926596" cy="848865"/>
            <a:chOff x="8310297" y="3673490"/>
            <a:chExt cx="1823862" cy="468879"/>
          </a:xfrm>
          <a:scene3d>
            <a:camera prst="orthographicFront">
              <a:rot lat="0" lon="0" rev="0"/>
            </a:camera>
            <a:lightRig rig="contrasting" dir="t">
              <a:rot lat="0" lon="0" rev="1200000"/>
            </a:lightRig>
          </a:scene3d>
        </p:grpSpPr>
        <p:sp>
          <p:nvSpPr>
            <p:cNvPr id="39" name="Rounded Rectangle 38"/>
            <p:cNvSpPr/>
            <p:nvPr/>
          </p:nvSpPr>
          <p:spPr>
            <a:xfrm>
              <a:off x="8310297" y="3673490"/>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3417576"/>
                <a:satOff val="-5847"/>
                <a:lumOff val="-3791"/>
                <a:alphaOff val="0"/>
              </a:schemeClr>
            </a:fillRef>
            <a:effectRef idx="2">
              <a:schemeClr val="accent3">
                <a:hueOff val="3417576"/>
                <a:satOff val="-5847"/>
                <a:lumOff val="-3791"/>
                <a:alphaOff val="0"/>
              </a:schemeClr>
            </a:effectRef>
            <a:fontRef idx="minor">
              <a:schemeClr val="lt1"/>
            </a:fontRef>
          </p:style>
        </p:sp>
        <p:sp>
          <p:nvSpPr>
            <p:cNvPr id="40" name="Rounded Rectangle 9"/>
            <p:cNvSpPr/>
            <p:nvPr/>
          </p:nvSpPr>
          <p:spPr>
            <a:xfrm>
              <a:off x="8333186" y="3696379"/>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effectLst>
                    <a:outerShdw blurRad="38100" dist="38100" dir="2700000" algn="tl">
                      <a:srgbClr val="000000">
                        <a:alpha val="43137"/>
                      </a:srgbClr>
                    </a:outerShdw>
                  </a:effectLst>
                </a:rPr>
                <a:t>Report Inspection Results to CAP</a:t>
              </a:r>
            </a:p>
          </p:txBody>
        </p:sp>
      </p:grpSp>
      <p:grpSp>
        <p:nvGrpSpPr>
          <p:cNvPr id="18" name="Group 17"/>
          <p:cNvGrpSpPr/>
          <p:nvPr/>
        </p:nvGrpSpPr>
        <p:grpSpPr>
          <a:xfrm>
            <a:off x="4688105" y="5577792"/>
            <a:ext cx="1926596" cy="848865"/>
            <a:chOff x="7124567" y="5391870"/>
            <a:chExt cx="1823862" cy="468879"/>
          </a:xfrm>
          <a:scene3d>
            <a:camera prst="orthographicFront">
              <a:rot lat="0" lon="0" rev="0"/>
            </a:camera>
            <a:lightRig rig="contrasting" dir="t">
              <a:rot lat="0" lon="0" rev="1200000"/>
            </a:lightRig>
          </a:scene3d>
        </p:grpSpPr>
        <p:sp>
          <p:nvSpPr>
            <p:cNvPr id="37" name="Rounded Rectangle 36"/>
            <p:cNvSpPr/>
            <p:nvPr/>
          </p:nvSpPr>
          <p:spPr>
            <a:xfrm>
              <a:off x="7124567" y="5391870"/>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5126364"/>
                <a:satOff val="-8771"/>
                <a:lumOff val="-5687"/>
                <a:alphaOff val="0"/>
              </a:schemeClr>
            </a:fillRef>
            <a:effectRef idx="2">
              <a:schemeClr val="accent3">
                <a:hueOff val="5126364"/>
                <a:satOff val="-8771"/>
                <a:lumOff val="-5687"/>
                <a:alphaOff val="0"/>
              </a:schemeClr>
            </a:effectRef>
            <a:fontRef idx="minor">
              <a:schemeClr val="lt1"/>
            </a:fontRef>
          </p:style>
        </p:sp>
        <p:sp>
          <p:nvSpPr>
            <p:cNvPr id="38" name="Rounded Rectangle 11"/>
            <p:cNvSpPr/>
            <p:nvPr/>
          </p:nvSpPr>
          <p:spPr>
            <a:xfrm>
              <a:off x="7147456" y="5414759"/>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Deficiency Responses</a:t>
              </a:r>
            </a:p>
          </p:txBody>
        </p:sp>
      </p:grpSp>
      <p:grpSp>
        <p:nvGrpSpPr>
          <p:cNvPr id="19" name="Group 18"/>
          <p:cNvGrpSpPr/>
          <p:nvPr/>
        </p:nvGrpSpPr>
        <p:grpSpPr>
          <a:xfrm>
            <a:off x="2229734" y="5577790"/>
            <a:ext cx="1926596" cy="848865"/>
            <a:chOff x="4097039" y="5391823"/>
            <a:chExt cx="1823862" cy="468879"/>
          </a:xfrm>
          <a:scene3d>
            <a:camera prst="orthographicFront">
              <a:rot lat="0" lon="0" rev="0"/>
            </a:camera>
            <a:lightRig rig="contrasting" dir="t">
              <a:rot lat="0" lon="0" rev="1200000"/>
            </a:lightRig>
          </a:scene3d>
        </p:grpSpPr>
        <p:sp>
          <p:nvSpPr>
            <p:cNvPr id="35" name="Rounded Rectangle 34"/>
            <p:cNvSpPr/>
            <p:nvPr/>
          </p:nvSpPr>
          <p:spPr>
            <a:xfrm>
              <a:off x="4097039" y="5391823"/>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6835151"/>
                <a:satOff val="-11695"/>
                <a:lumOff val="-7582"/>
                <a:alphaOff val="0"/>
              </a:schemeClr>
            </a:fillRef>
            <a:effectRef idx="2">
              <a:schemeClr val="accent3">
                <a:hueOff val="6835151"/>
                <a:satOff val="-11695"/>
                <a:lumOff val="-7582"/>
                <a:alphaOff val="0"/>
              </a:schemeClr>
            </a:effectRef>
            <a:fontRef idx="minor">
              <a:schemeClr val="lt1"/>
            </a:fontRef>
          </p:style>
        </p:sp>
        <p:sp>
          <p:nvSpPr>
            <p:cNvPr id="36" name="Rounded Rectangle 13"/>
            <p:cNvSpPr/>
            <p:nvPr/>
          </p:nvSpPr>
          <p:spPr>
            <a:xfrm>
              <a:off x="4119928" y="5414712"/>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CAP Review of Deficiency Responses</a:t>
              </a:r>
            </a:p>
          </p:txBody>
        </p:sp>
      </p:grpSp>
      <p:grpSp>
        <p:nvGrpSpPr>
          <p:cNvPr id="29" name="Group 28"/>
          <p:cNvGrpSpPr/>
          <p:nvPr/>
        </p:nvGrpSpPr>
        <p:grpSpPr>
          <a:xfrm>
            <a:off x="961565" y="4385120"/>
            <a:ext cx="1926596" cy="848865"/>
            <a:chOff x="2911279" y="3673490"/>
            <a:chExt cx="1823862" cy="468879"/>
          </a:xfrm>
          <a:scene3d>
            <a:camera prst="orthographicFront">
              <a:rot lat="0" lon="0" rev="0"/>
            </a:camera>
            <a:lightRig rig="contrasting" dir="t">
              <a:rot lat="0" lon="0" rev="1200000"/>
            </a:lightRig>
          </a:scene3d>
        </p:grpSpPr>
        <p:sp>
          <p:nvSpPr>
            <p:cNvPr id="33" name="Rounded Rectangle 32"/>
            <p:cNvSpPr/>
            <p:nvPr/>
          </p:nvSpPr>
          <p:spPr>
            <a:xfrm>
              <a:off x="2911279" y="3673490"/>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8543939"/>
                <a:satOff val="-14618"/>
                <a:lumOff val="-9478"/>
                <a:alphaOff val="0"/>
              </a:schemeClr>
            </a:fillRef>
            <a:effectRef idx="2">
              <a:schemeClr val="accent3">
                <a:hueOff val="8543939"/>
                <a:satOff val="-14618"/>
                <a:lumOff val="-9478"/>
                <a:alphaOff val="0"/>
              </a:schemeClr>
            </a:effectRef>
            <a:fontRef idx="minor">
              <a:schemeClr val="lt1"/>
            </a:fontRef>
          </p:style>
        </p:sp>
        <p:sp>
          <p:nvSpPr>
            <p:cNvPr id="34" name="Rounded Rectangle 15"/>
            <p:cNvSpPr/>
            <p:nvPr/>
          </p:nvSpPr>
          <p:spPr>
            <a:xfrm>
              <a:off x="2934168" y="3696379"/>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Accreditation Decision</a:t>
              </a:r>
            </a:p>
          </p:txBody>
        </p:sp>
      </p:grpSp>
      <p:grpSp>
        <p:nvGrpSpPr>
          <p:cNvPr id="30" name="Group 29"/>
          <p:cNvGrpSpPr/>
          <p:nvPr/>
        </p:nvGrpSpPr>
        <p:grpSpPr>
          <a:xfrm>
            <a:off x="970612" y="2944856"/>
            <a:ext cx="1926596" cy="848865"/>
            <a:chOff x="3276129" y="1634439"/>
            <a:chExt cx="1823862" cy="468879"/>
          </a:xfrm>
          <a:scene3d>
            <a:camera prst="orthographicFront">
              <a:rot lat="0" lon="0" rev="0"/>
            </a:camera>
            <a:lightRig rig="contrasting" dir="t">
              <a:rot lat="0" lon="0" rev="1200000"/>
            </a:lightRig>
          </a:scene3d>
        </p:grpSpPr>
        <p:sp>
          <p:nvSpPr>
            <p:cNvPr id="31" name="Rounded Rectangle 30"/>
            <p:cNvSpPr/>
            <p:nvPr/>
          </p:nvSpPr>
          <p:spPr>
            <a:xfrm>
              <a:off x="3276129" y="1634439"/>
              <a:ext cx="1823862" cy="468879"/>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10252727"/>
                <a:satOff val="-17542"/>
                <a:lumOff val="-11373"/>
                <a:alphaOff val="0"/>
              </a:schemeClr>
            </a:fillRef>
            <a:effectRef idx="2">
              <a:schemeClr val="accent3">
                <a:hueOff val="10252727"/>
                <a:satOff val="-17542"/>
                <a:lumOff val="-11373"/>
                <a:alphaOff val="0"/>
              </a:schemeClr>
            </a:effectRef>
            <a:fontRef idx="minor">
              <a:schemeClr val="lt1"/>
            </a:fontRef>
          </p:style>
        </p:sp>
        <p:sp>
          <p:nvSpPr>
            <p:cNvPr id="32" name="Rounded Rectangle 17"/>
            <p:cNvSpPr/>
            <p:nvPr/>
          </p:nvSpPr>
          <p:spPr>
            <a:xfrm>
              <a:off x="3299018" y="1657328"/>
              <a:ext cx="1778084" cy="4231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rPr>
                <a:t>Self Inspection</a:t>
              </a:r>
            </a:p>
          </p:txBody>
        </p:sp>
      </p:grpSp>
      <p:sp>
        <p:nvSpPr>
          <p:cNvPr id="6" name="Bent Arrow 5"/>
          <p:cNvSpPr/>
          <p:nvPr/>
        </p:nvSpPr>
        <p:spPr>
          <a:xfrm rot="5400000">
            <a:off x="6228696" y="1913690"/>
            <a:ext cx="412109" cy="148351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Bent Arrow 44"/>
          <p:cNvSpPr/>
          <p:nvPr/>
        </p:nvSpPr>
        <p:spPr>
          <a:xfrm rot="10800000">
            <a:off x="6837735" y="5289072"/>
            <a:ext cx="309082" cy="849937"/>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Bent Arrow 45"/>
          <p:cNvSpPr/>
          <p:nvPr/>
        </p:nvSpPr>
        <p:spPr>
          <a:xfrm rot="16200000">
            <a:off x="1632762" y="5585992"/>
            <a:ext cx="729933" cy="3187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Bent Arrow 46"/>
          <p:cNvSpPr/>
          <p:nvPr/>
        </p:nvSpPr>
        <p:spPr>
          <a:xfrm>
            <a:off x="1891529" y="2386251"/>
            <a:ext cx="1420998" cy="42497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rot="5400000">
            <a:off x="6860011" y="3996795"/>
            <a:ext cx="395968" cy="1868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ight Arrow 47"/>
          <p:cNvSpPr/>
          <p:nvPr/>
        </p:nvSpPr>
        <p:spPr>
          <a:xfrm rot="10800000">
            <a:off x="4286694" y="5886983"/>
            <a:ext cx="296976" cy="2491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rot="16200000">
            <a:off x="1688816" y="4006230"/>
            <a:ext cx="395968" cy="1868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5948" y="6466255"/>
            <a:ext cx="4572000" cy="369332"/>
          </a:xfrm>
          <a:prstGeom prst="rect">
            <a:avLst/>
          </a:prstGeom>
        </p:spPr>
        <p:txBody>
          <a:bodyPr>
            <a:spAutoFit/>
          </a:bodyPr>
          <a:lstStyle/>
          <a:p>
            <a:r>
              <a:rPr lang="en-US" sz="900" dirty="0"/>
              <a:t>2017 College of American Pathologists</a:t>
            </a:r>
          </a:p>
          <a:p>
            <a:r>
              <a:rPr lang="en-US" sz="900" dirty="0"/>
              <a:t>CAP and Accreditation Overview 2017</a:t>
            </a:r>
          </a:p>
        </p:txBody>
      </p:sp>
    </p:spTree>
    <p:extLst>
      <p:ext uri="{BB962C8B-B14F-4D97-AF65-F5344CB8AC3E}">
        <p14:creationId xmlns:p14="http://schemas.microsoft.com/office/powerpoint/2010/main" val="408453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1143000"/>
          </a:xfrm>
        </p:spPr>
        <p:txBody>
          <a:bodyPr>
            <a:normAutofit/>
          </a:bodyPr>
          <a:lstStyle/>
          <a:p>
            <a:pPr eaLnBrk="1" hangingPunct="1"/>
            <a:r>
              <a:rPr lang="en-US" altLang="en-US" sz="3400" b="1" dirty="0" smtClean="0"/>
              <a:t>Standard Operating Procedures (SOPs)</a:t>
            </a:r>
            <a:br>
              <a:rPr lang="en-US" altLang="en-US" sz="3400" b="1" dirty="0" smtClean="0"/>
            </a:br>
            <a:r>
              <a:rPr lang="en-US" altLang="en-US" sz="3400" b="1" dirty="0" smtClean="0"/>
              <a:t>CLIA/CAP Compliance</a:t>
            </a:r>
            <a:endParaRPr lang="en-US" altLang="en-US" sz="3400" b="1" dirty="0" smtClean="0">
              <a:solidFill>
                <a:srgbClr val="FF0000"/>
              </a:solidFill>
            </a:endParaRPr>
          </a:p>
        </p:txBody>
      </p:sp>
      <p:sp>
        <p:nvSpPr>
          <p:cNvPr id="8195" name="Rectangle 3"/>
          <p:cNvSpPr>
            <a:spLocks noGrp="1" noChangeArrowheads="1"/>
          </p:cNvSpPr>
          <p:nvPr>
            <p:ph idx="1"/>
          </p:nvPr>
        </p:nvSpPr>
        <p:spPr>
          <a:xfrm>
            <a:off x="838200" y="2087880"/>
            <a:ext cx="8229600" cy="4530725"/>
          </a:xfrm>
        </p:spPr>
        <p:txBody>
          <a:bodyPr/>
          <a:lstStyle/>
          <a:p>
            <a:pPr eaLnBrk="1" hangingPunct="1">
              <a:lnSpc>
                <a:spcPct val="80000"/>
              </a:lnSpc>
            </a:pPr>
            <a:r>
              <a:rPr lang="en-US" altLang="en-US" sz="2400" dirty="0" smtClean="0"/>
              <a:t>Specimen Handling/Specimen Rejection Criteria/Specimen Storage</a:t>
            </a:r>
          </a:p>
          <a:p>
            <a:pPr eaLnBrk="1" hangingPunct="1">
              <a:lnSpc>
                <a:spcPct val="80000"/>
              </a:lnSpc>
            </a:pPr>
            <a:r>
              <a:rPr lang="en-US" altLang="en-US" sz="2400" dirty="0" smtClean="0"/>
              <a:t>Principle/Procedure</a:t>
            </a:r>
          </a:p>
          <a:p>
            <a:pPr eaLnBrk="1" hangingPunct="1">
              <a:lnSpc>
                <a:spcPct val="80000"/>
              </a:lnSpc>
            </a:pPr>
            <a:r>
              <a:rPr lang="en-US" altLang="en-US" sz="2400" dirty="0" smtClean="0"/>
              <a:t>Equipment</a:t>
            </a:r>
          </a:p>
          <a:p>
            <a:pPr eaLnBrk="1" hangingPunct="1">
              <a:lnSpc>
                <a:spcPct val="80000"/>
              </a:lnSpc>
            </a:pPr>
            <a:r>
              <a:rPr lang="en-US" altLang="en-US" sz="2400" dirty="0" smtClean="0"/>
              <a:t>Supplies</a:t>
            </a:r>
          </a:p>
          <a:p>
            <a:pPr eaLnBrk="1" hangingPunct="1">
              <a:lnSpc>
                <a:spcPct val="80000"/>
              </a:lnSpc>
            </a:pPr>
            <a:r>
              <a:rPr lang="en-US" altLang="en-US" sz="2400" dirty="0" smtClean="0"/>
              <a:t>Controls/Reagents/Reagent Preparation</a:t>
            </a:r>
          </a:p>
          <a:p>
            <a:pPr eaLnBrk="1" hangingPunct="1">
              <a:lnSpc>
                <a:spcPct val="80000"/>
              </a:lnSpc>
            </a:pPr>
            <a:r>
              <a:rPr lang="en-US" altLang="en-US" sz="2400" dirty="0" smtClean="0"/>
              <a:t>Quality Control/Criteria for Controls</a:t>
            </a:r>
          </a:p>
          <a:p>
            <a:pPr eaLnBrk="1" hangingPunct="1">
              <a:lnSpc>
                <a:spcPct val="80000"/>
              </a:lnSpc>
            </a:pPr>
            <a:r>
              <a:rPr lang="en-US" altLang="en-US" sz="2400" dirty="0" smtClean="0"/>
              <a:t>Interpretation and Procedure Limitations</a:t>
            </a:r>
          </a:p>
          <a:p>
            <a:pPr eaLnBrk="1" hangingPunct="1">
              <a:lnSpc>
                <a:spcPct val="80000"/>
              </a:lnSpc>
            </a:pPr>
            <a:r>
              <a:rPr lang="en-US" altLang="en-US" sz="2400" dirty="0" smtClean="0"/>
              <a:t>Troubleshooting Guide</a:t>
            </a:r>
          </a:p>
          <a:p>
            <a:pPr eaLnBrk="1" hangingPunct="1">
              <a:lnSpc>
                <a:spcPct val="80000"/>
              </a:lnSpc>
            </a:pPr>
            <a:r>
              <a:rPr lang="en-US" altLang="en-US" sz="2400" dirty="0" smtClean="0"/>
              <a:t>References</a:t>
            </a:r>
          </a:p>
        </p:txBody>
      </p:sp>
      <p:cxnSp>
        <p:nvCxnSpPr>
          <p:cNvPr id="4" name="Straight Connector 3"/>
          <p:cNvCxnSpPr/>
          <p:nvPr/>
        </p:nvCxnSpPr>
        <p:spPr>
          <a:xfrm>
            <a:off x="762000" y="173736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1617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5672"/>
            <a:ext cx="8229600" cy="598308"/>
          </a:xfrm>
        </p:spPr>
        <p:txBody>
          <a:bodyPr>
            <a:noAutofit/>
          </a:bodyPr>
          <a:lstStyle/>
          <a:p>
            <a:pPr eaLnBrk="1" hangingPunct="1"/>
            <a:r>
              <a:rPr lang="en-US" altLang="en-US" sz="3400" b="1" dirty="0" smtClean="0"/>
              <a:t>Specimen Handling</a:t>
            </a:r>
          </a:p>
        </p:txBody>
      </p:sp>
      <p:sp>
        <p:nvSpPr>
          <p:cNvPr id="9219" name="Rectangle 3"/>
          <p:cNvSpPr>
            <a:spLocks noGrp="1" noChangeArrowheads="1"/>
          </p:cNvSpPr>
          <p:nvPr>
            <p:ph idx="1"/>
          </p:nvPr>
        </p:nvSpPr>
        <p:spPr>
          <a:xfrm>
            <a:off x="685800" y="2080260"/>
            <a:ext cx="7924800" cy="4525963"/>
          </a:xfrm>
        </p:spPr>
        <p:txBody>
          <a:bodyPr>
            <a:normAutofit/>
          </a:bodyPr>
          <a:lstStyle/>
          <a:p>
            <a:pPr eaLnBrk="1" hangingPunct="1">
              <a:lnSpc>
                <a:spcPct val="90000"/>
              </a:lnSpc>
            </a:pPr>
            <a:r>
              <a:rPr lang="en-US" altLang="en-US" sz="2800" dirty="0"/>
              <a:t>S</a:t>
            </a:r>
            <a:r>
              <a:rPr lang="en-US" altLang="en-US" sz="2800" dirty="0" smtClean="0"/>
              <a:t>pecimen collection and handling:</a:t>
            </a:r>
          </a:p>
          <a:p>
            <a:pPr lvl="1" eaLnBrk="1" hangingPunct="1">
              <a:lnSpc>
                <a:spcPct val="90000"/>
              </a:lnSpc>
            </a:pPr>
            <a:r>
              <a:rPr lang="en-US" altLang="en-US" sz="2400" dirty="0" smtClean="0"/>
              <a:t>Methods for </a:t>
            </a:r>
            <a:r>
              <a:rPr lang="en-US" altLang="en-US" sz="2400" b="1" dirty="0" smtClean="0"/>
              <a:t>collection</a:t>
            </a:r>
            <a:r>
              <a:rPr lang="en-US" altLang="en-US" sz="2400" dirty="0" smtClean="0"/>
              <a:t> </a:t>
            </a:r>
          </a:p>
          <a:p>
            <a:pPr lvl="1" eaLnBrk="1" hangingPunct="1">
              <a:lnSpc>
                <a:spcPct val="90000"/>
              </a:lnSpc>
            </a:pPr>
            <a:r>
              <a:rPr lang="en-US" altLang="en-US" sz="2400" b="1" dirty="0" smtClean="0"/>
              <a:t>Proper labeling</a:t>
            </a:r>
          </a:p>
          <a:p>
            <a:pPr lvl="1" eaLnBrk="1" hangingPunct="1">
              <a:lnSpc>
                <a:spcPct val="90000"/>
              </a:lnSpc>
            </a:pPr>
            <a:r>
              <a:rPr lang="en-US" altLang="en-US" sz="2400" dirty="0" smtClean="0"/>
              <a:t>Method for </a:t>
            </a:r>
            <a:r>
              <a:rPr lang="en-US" altLang="en-US" sz="2400" b="1" dirty="0" smtClean="0"/>
              <a:t>delivery</a:t>
            </a:r>
          </a:p>
          <a:p>
            <a:pPr lvl="1" eaLnBrk="1" hangingPunct="1">
              <a:lnSpc>
                <a:spcPct val="90000"/>
              </a:lnSpc>
            </a:pPr>
            <a:r>
              <a:rPr lang="en-US" altLang="en-US" sz="2400" dirty="0" smtClean="0"/>
              <a:t>Method for </a:t>
            </a:r>
            <a:r>
              <a:rPr lang="en-US" altLang="en-US" sz="2400" b="1" dirty="0" smtClean="0"/>
              <a:t>specimen preservation</a:t>
            </a:r>
          </a:p>
          <a:p>
            <a:pPr lvl="1" eaLnBrk="1" hangingPunct="1">
              <a:lnSpc>
                <a:spcPct val="90000"/>
              </a:lnSpc>
            </a:pPr>
            <a:r>
              <a:rPr lang="en-US" altLang="en-US" sz="2400" dirty="0" smtClean="0"/>
              <a:t>Procedure for </a:t>
            </a:r>
            <a:r>
              <a:rPr lang="en-US" altLang="en-US" sz="2400" b="1" dirty="0" smtClean="0"/>
              <a:t>safe handling</a:t>
            </a:r>
          </a:p>
          <a:p>
            <a:pPr eaLnBrk="1" hangingPunct="1">
              <a:lnSpc>
                <a:spcPct val="90000"/>
              </a:lnSpc>
            </a:pPr>
            <a:r>
              <a:rPr lang="en-US" altLang="en-US" sz="2800" b="1" dirty="0" smtClean="0"/>
              <a:t>Proper recording of specimens received</a:t>
            </a:r>
          </a:p>
        </p:txBody>
      </p:sp>
      <p:cxnSp>
        <p:nvCxnSpPr>
          <p:cNvPr id="4" name="Straight Connector 3"/>
          <p:cNvCxnSpPr/>
          <p:nvPr/>
        </p:nvCxnSpPr>
        <p:spPr>
          <a:xfrm>
            <a:off x="762000" y="154686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74000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800100"/>
            <a:ext cx="8229600" cy="1143000"/>
          </a:xfrm>
        </p:spPr>
        <p:txBody>
          <a:bodyPr/>
          <a:lstStyle/>
          <a:p>
            <a:pPr eaLnBrk="1" hangingPunct="1"/>
            <a:r>
              <a:rPr lang="en-US" altLang="en-US" sz="3400" b="1" dirty="0" smtClean="0"/>
              <a:t>Specimen Handling (cont’d)</a:t>
            </a:r>
          </a:p>
        </p:txBody>
      </p:sp>
      <p:sp>
        <p:nvSpPr>
          <p:cNvPr id="10243" name="Rectangle 3"/>
          <p:cNvSpPr>
            <a:spLocks noGrp="1" noChangeArrowheads="1"/>
          </p:cNvSpPr>
          <p:nvPr>
            <p:ph idx="1"/>
          </p:nvPr>
        </p:nvSpPr>
        <p:spPr>
          <a:xfrm>
            <a:off x="457200" y="2369821"/>
            <a:ext cx="7543800" cy="4015740"/>
          </a:xfrm>
        </p:spPr>
        <p:txBody>
          <a:bodyPr>
            <a:normAutofit/>
          </a:bodyPr>
          <a:lstStyle/>
          <a:p>
            <a:pPr eaLnBrk="1" hangingPunct="1">
              <a:lnSpc>
                <a:spcPct val="80000"/>
              </a:lnSpc>
            </a:pPr>
            <a:r>
              <a:rPr lang="en-US" altLang="en-US" sz="2400" b="1" dirty="0" smtClean="0"/>
              <a:t>Criteria for rejection</a:t>
            </a:r>
            <a:r>
              <a:rPr lang="en-US" altLang="en-US" sz="2400" dirty="0" smtClean="0"/>
              <a:t>.</a:t>
            </a:r>
          </a:p>
          <a:p>
            <a:pPr eaLnBrk="1" hangingPunct="1">
              <a:lnSpc>
                <a:spcPct val="80000"/>
              </a:lnSpc>
            </a:pPr>
            <a:r>
              <a:rPr lang="en-US" altLang="en-US" sz="2400" b="1" dirty="0" smtClean="0"/>
              <a:t>No aliquot is ever returned</a:t>
            </a:r>
            <a:r>
              <a:rPr lang="en-US" altLang="en-US" sz="2400" dirty="0" smtClean="0"/>
              <a:t> to the original container.</a:t>
            </a:r>
          </a:p>
          <a:p>
            <a:pPr eaLnBrk="1" hangingPunct="1">
              <a:lnSpc>
                <a:spcPct val="80000"/>
              </a:lnSpc>
            </a:pPr>
            <a:r>
              <a:rPr lang="en-US" altLang="en-US" sz="2400" b="1" dirty="0" err="1"/>
              <a:t>A</a:t>
            </a:r>
            <a:r>
              <a:rPr lang="en-US" altLang="en-US" sz="2400" b="1" dirty="0" err="1" smtClean="0"/>
              <a:t>liquoting</a:t>
            </a:r>
            <a:r>
              <a:rPr lang="en-US" altLang="en-US" sz="2400" dirty="0" smtClean="0"/>
              <a:t> procedure prevents any possible cross-contamination.</a:t>
            </a:r>
          </a:p>
          <a:p>
            <a:pPr eaLnBrk="1" hangingPunct="1">
              <a:lnSpc>
                <a:spcPct val="80000"/>
              </a:lnSpc>
            </a:pPr>
            <a:r>
              <a:rPr lang="en-US" altLang="en-US" sz="2400" b="1" dirty="0" smtClean="0"/>
              <a:t>Schedule for retaining specimens</a:t>
            </a:r>
            <a:r>
              <a:rPr lang="en-US" altLang="en-US" sz="2400" dirty="0" smtClean="0"/>
              <a:t>.</a:t>
            </a:r>
          </a:p>
          <a:p>
            <a:pPr eaLnBrk="1" hangingPunct="1">
              <a:lnSpc>
                <a:spcPct val="80000"/>
              </a:lnSpc>
            </a:pPr>
            <a:r>
              <a:rPr lang="en-US" altLang="en-US" sz="2400" b="1" dirty="0" smtClean="0"/>
              <a:t>Verify</a:t>
            </a:r>
            <a:r>
              <a:rPr lang="en-US" altLang="en-US" sz="2400" dirty="0" smtClean="0"/>
              <a:t> </a:t>
            </a:r>
            <a:r>
              <a:rPr lang="en-US" altLang="en-US" sz="2400" b="1" dirty="0" smtClean="0"/>
              <a:t>identity </a:t>
            </a:r>
            <a:r>
              <a:rPr lang="en-US" altLang="en-US" sz="2400" dirty="0" smtClean="0"/>
              <a:t>and</a:t>
            </a:r>
            <a:r>
              <a:rPr lang="en-US" altLang="en-US" sz="2400" b="1" dirty="0" smtClean="0"/>
              <a:t> integrity </a:t>
            </a:r>
            <a:r>
              <a:rPr lang="en-US" altLang="en-US" sz="2400" dirty="0" smtClean="0"/>
              <a:t>through all steps.</a:t>
            </a:r>
          </a:p>
          <a:p>
            <a:pPr eaLnBrk="1" hangingPunct="1">
              <a:lnSpc>
                <a:spcPct val="80000"/>
              </a:lnSpc>
            </a:pPr>
            <a:r>
              <a:rPr lang="en-US" altLang="en-US" sz="2400" b="1" dirty="0" smtClean="0"/>
              <a:t>Condition</a:t>
            </a:r>
            <a:r>
              <a:rPr lang="en-US" altLang="en-US" sz="2400" dirty="0" smtClean="0"/>
              <a:t> documented </a:t>
            </a:r>
            <a:r>
              <a:rPr lang="en-US" altLang="en-US" sz="2400" b="1" dirty="0" smtClean="0"/>
              <a:t>upon receipt</a:t>
            </a:r>
            <a:r>
              <a:rPr lang="en-US" altLang="en-US" sz="2400" dirty="0" smtClean="0"/>
              <a:t> (evidence of tampering, inadequate volume, etc.)</a:t>
            </a:r>
          </a:p>
          <a:p>
            <a:pPr eaLnBrk="1" hangingPunct="1">
              <a:lnSpc>
                <a:spcPct val="80000"/>
              </a:lnSpc>
            </a:pPr>
            <a:r>
              <a:rPr lang="en-US" altLang="en-US" sz="2400" dirty="0" smtClean="0"/>
              <a:t>Specimens </a:t>
            </a:r>
            <a:r>
              <a:rPr lang="en-US" altLang="en-US" sz="2400" b="1" dirty="0" smtClean="0"/>
              <a:t>limited access</a:t>
            </a:r>
            <a:r>
              <a:rPr lang="en-US" altLang="en-US" sz="2400" dirty="0" smtClean="0"/>
              <a:t>, </a:t>
            </a:r>
            <a:r>
              <a:rPr lang="en-US" altLang="en-US" sz="2400" b="1" dirty="0" smtClean="0"/>
              <a:t>secured area</a:t>
            </a:r>
            <a:r>
              <a:rPr lang="en-US" altLang="en-US" sz="2400" dirty="0" smtClean="0"/>
              <a:t>.</a:t>
            </a:r>
          </a:p>
        </p:txBody>
      </p:sp>
      <p:cxnSp>
        <p:nvCxnSpPr>
          <p:cNvPr id="4" name="Straight Connector 3"/>
          <p:cNvCxnSpPr/>
          <p:nvPr/>
        </p:nvCxnSpPr>
        <p:spPr>
          <a:xfrm>
            <a:off x="762000" y="191262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2639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56260"/>
            <a:ext cx="8229600" cy="1143000"/>
          </a:xfrm>
        </p:spPr>
        <p:txBody>
          <a:bodyPr/>
          <a:lstStyle/>
          <a:p>
            <a:pPr eaLnBrk="1" hangingPunct="1"/>
            <a:r>
              <a:rPr lang="en-US" altLang="en-US" sz="3400" b="1" dirty="0" smtClean="0"/>
              <a:t>Equipment Validation/Quality Control (QC) </a:t>
            </a:r>
            <a:endParaRPr lang="en-US" altLang="en-US" sz="3400" b="1" dirty="0" smtClean="0">
              <a:solidFill>
                <a:srgbClr val="FF0000"/>
              </a:solidFill>
            </a:endParaRPr>
          </a:p>
        </p:txBody>
      </p:sp>
      <p:sp>
        <p:nvSpPr>
          <p:cNvPr id="11267" name="Rectangle 3"/>
          <p:cNvSpPr>
            <a:spLocks noGrp="1" noChangeArrowheads="1"/>
          </p:cNvSpPr>
          <p:nvPr>
            <p:ph idx="1"/>
          </p:nvPr>
        </p:nvSpPr>
        <p:spPr>
          <a:xfrm>
            <a:off x="685800" y="1946275"/>
            <a:ext cx="7848600" cy="4530725"/>
          </a:xfrm>
        </p:spPr>
        <p:txBody>
          <a:bodyPr rtlCol="0">
            <a:normAutofit/>
          </a:bodyPr>
          <a:lstStyle/>
          <a:p>
            <a:pPr eaLnBrk="1" fontAlgn="auto" hangingPunct="1">
              <a:lnSpc>
                <a:spcPct val="80000"/>
              </a:lnSpc>
              <a:spcAft>
                <a:spcPts val="0"/>
              </a:spcAft>
              <a:defRPr/>
            </a:pPr>
            <a:r>
              <a:rPr lang="en-US" sz="2400" b="1" dirty="0" smtClean="0"/>
              <a:t>New equipment </a:t>
            </a:r>
            <a:r>
              <a:rPr lang="en-US" sz="2400" dirty="0" smtClean="0"/>
              <a:t>“clinically validated”.</a:t>
            </a:r>
          </a:p>
          <a:p>
            <a:pPr eaLnBrk="1" fontAlgn="auto" hangingPunct="1">
              <a:lnSpc>
                <a:spcPct val="80000"/>
              </a:lnSpc>
              <a:spcAft>
                <a:spcPts val="0"/>
              </a:spcAft>
              <a:defRPr/>
            </a:pPr>
            <a:r>
              <a:rPr lang="en-US" sz="2400" dirty="0" smtClean="0"/>
              <a:t>All equipment </a:t>
            </a:r>
            <a:r>
              <a:rPr lang="en-US" sz="2400" b="1" dirty="0" smtClean="0"/>
              <a:t>regular Q.C</a:t>
            </a:r>
            <a:r>
              <a:rPr lang="en-US" sz="2400" dirty="0" smtClean="0"/>
              <a:t>.</a:t>
            </a:r>
          </a:p>
          <a:p>
            <a:pPr lvl="1" eaLnBrk="1" fontAlgn="auto" hangingPunct="1">
              <a:lnSpc>
                <a:spcPct val="80000"/>
              </a:lnSpc>
              <a:spcAft>
                <a:spcPts val="0"/>
              </a:spcAft>
              <a:defRPr/>
            </a:pPr>
            <a:r>
              <a:rPr lang="en-US" sz="2000" dirty="0" smtClean="0"/>
              <a:t>Q.C. records reviewed monthly.</a:t>
            </a:r>
          </a:p>
          <a:p>
            <a:pPr lvl="1" eaLnBrk="1" fontAlgn="auto" hangingPunct="1">
              <a:lnSpc>
                <a:spcPct val="80000"/>
              </a:lnSpc>
              <a:spcAft>
                <a:spcPts val="0"/>
              </a:spcAft>
              <a:defRPr/>
            </a:pPr>
            <a:r>
              <a:rPr lang="en-US" sz="2000" dirty="0" smtClean="0"/>
              <a:t>Records maintained in Q.C./Troubleshooting Notebooks.</a:t>
            </a:r>
          </a:p>
          <a:p>
            <a:pPr eaLnBrk="1" fontAlgn="auto" hangingPunct="1">
              <a:lnSpc>
                <a:spcPct val="80000"/>
              </a:lnSpc>
              <a:spcAft>
                <a:spcPts val="0"/>
              </a:spcAft>
              <a:defRPr/>
            </a:pPr>
            <a:r>
              <a:rPr lang="en-US" sz="2400" dirty="0" smtClean="0"/>
              <a:t>SOP for </a:t>
            </a:r>
            <a:r>
              <a:rPr lang="en-US" sz="2400" b="1" dirty="0" smtClean="0"/>
              <a:t>set-up/normal operation </a:t>
            </a:r>
            <a:r>
              <a:rPr lang="en-US" sz="2400" dirty="0" smtClean="0"/>
              <a:t>of equipment.</a:t>
            </a:r>
          </a:p>
          <a:p>
            <a:pPr eaLnBrk="1" fontAlgn="auto" hangingPunct="1">
              <a:lnSpc>
                <a:spcPct val="80000"/>
              </a:lnSpc>
              <a:spcAft>
                <a:spcPts val="0"/>
              </a:spcAft>
              <a:defRPr/>
            </a:pPr>
            <a:r>
              <a:rPr lang="en-US" sz="2400" dirty="0" smtClean="0"/>
              <a:t>Instructions/regular schedule for </a:t>
            </a:r>
            <a:r>
              <a:rPr lang="en-US" sz="2400" b="1" dirty="0" smtClean="0"/>
              <a:t>checking critical operating characteristics</a:t>
            </a:r>
            <a:r>
              <a:rPr lang="en-US" sz="2400" dirty="0" smtClean="0"/>
              <a:t>.</a:t>
            </a:r>
          </a:p>
          <a:p>
            <a:pPr eaLnBrk="1" fontAlgn="auto" hangingPunct="1">
              <a:lnSpc>
                <a:spcPct val="80000"/>
              </a:lnSpc>
              <a:spcAft>
                <a:spcPts val="0"/>
              </a:spcAft>
              <a:defRPr/>
            </a:pPr>
            <a:r>
              <a:rPr lang="en-US" sz="2400" dirty="0" smtClean="0"/>
              <a:t>Function checks to </a:t>
            </a:r>
            <a:r>
              <a:rPr lang="en-US" sz="2400" b="1" dirty="0" smtClean="0"/>
              <a:t>detect trends/malfunctions</a:t>
            </a:r>
            <a:r>
              <a:rPr lang="en-US" sz="2400" dirty="0" smtClean="0"/>
              <a:t>.</a:t>
            </a:r>
          </a:p>
          <a:p>
            <a:pPr eaLnBrk="1" fontAlgn="auto" hangingPunct="1">
              <a:lnSpc>
                <a:spcPct val="80000"/>
              </a:lnSpc>
              <a:spcAft>
                <a:spcPts val="0"/>
              </a:spcAft>
              <a:defRPr/>
            </a:pPr>
            <a:r>
              <a:rPr lang="en-US" sz="2400" b="1" dirty="0" smtClean="0"/>
              <a:t>Tolerance limits </a:t>
            </a:r>
            <a:r>
              <a:rPr lang="en-US" sz="2400" dirty="0" smtClean="0"/>
              <a:t>for acceptable function.</a:t>
            </a:r>
          </a:p>
          <a:p>
            <a:pPr eaLnBrk="1" fontAlgn="auto" hangingPunct="1">
              <a:lnSpc>
                <a:spcPct val="80000"/>
              </a:lnSpc>
              <a:spcAft>
                <a:spcPts val="0"/>
              </a:spcAft>
              <a:defRPr/>
            </a:pPr>
            <a:r>
              <a:rPr lang="en-US" sz="2400" dirty="0" smtClean="0"/>
              <a:t>Instructions for </a:t>
            </a:r>
            <a:r>
              <a:rPr lang="en-US" sz="2400" b="1" dirty="0" smtClean="0"/>
              <a:t>troubleshooting/repairs</a:t>
            </a:r>
            <a:r>
              <a:rPr lang="en-US" sz="2400" dirty="0" smtClean="0"/>
              <a:t>.</a:t>
            </a:r>
          </a:p>
          <a:p>
            <a:pPr eaLnBrk="1" fontAlgn="auto" hangingPunct="1">
              <a:lnSpc>
                <a:spcPct val="80000"/>
              </a:lnSpc>
              <a:spcAft>
                <a:spcPts val="0"/>
              </a:spcAft>
              <a:defRPr/>
            </a:pPr>
            <a:r>
              <a:rPr lang="en-US" sz="2400" dirty="0"/>
              <a:t>S</a:t>
            </a:r>
            <a:r>
              <a:rPr lang="en-US" sz="2400" dirty="0" smtClean="0"/>
              <a:t>urveys to include </a:t>
            </a:r>
            <a:r>
              <a:rPr lang="en-US" sz="2400" b="1" dirty="0" smtClean="0"/>
              <a:t>UV/VIS spectrophotometer </a:t>
            </a:r>
            <a:r>
              <a:rPr lang="en-US" sz="2400" dirty="0" smtClean="0"/>
              <a:t>and</a:t>
            </a:r>
            <a:r>
              <a:rPr lang="en-US" sz="2400" b="1" dirty="0" smtClean="0"/>
              <a:t> analytical balance</a:t>
            </a:r>
            <a:r>
              <a:rPr lang="en-US" sz="2400" dirty="0" smtClean="0"/>
              <a:t>.</a:t>
            </a:r>
          </a:p>
          <a:p>
            <a:pPr eaLnBrk="1" fontAlgn="auto" hangingPunct="1">
              <a:lnSpc>
                <a:spcPct val="80000"/>
              </a:lnSpc>
              <a:spcAft>
                <a:spcPts val="0"/>
              </a:spcAft>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p:txBody>
      </p:sp>
      <p:cxnSp>
        <p:nvCxnSpPr>
          <p:cNvPr id="4" name="Straight Connector 3"/>
          <p:cNvCxnSpPr/>
          <p:nvPr/>
        </p:nvCxnSpPr>
        <p:spPr>
          <a:xfrm>
            <a:off x="762000" y="165354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51504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9600"/>
            <a:ext cx="8229600" cy="1143000"/>
          </a:xfrm>
        </p:spPr>
        <p:txBody>
          <a:bodyPr/>
          <a:lstStyle/>
          <a:p>
            <a:pPr eaLnBrk="1" hangingPunct="1"/>
            <a:r>
              <a:rPr lang="en-US" altLang="en-US" sz="3400" b="1" dirty="0" smtClean="0"/>
              <a:t>Equipment Validation/QC (cont’d)</a:t>
            </a:r>
          </a:p>
        </p:txBody>
      </p:sp>
      <p:sp>
        <p:nvSpPr>
          <p:cNvPr id="12291" name="Rectangle 3"/>
          <p:cNvSpPr>
            <a:spLocks noGrp="1" noChangeArrowheads="1"/>
          </p:cNvSpPr>
          <p:nvPr>
            <p:ph idx="1"/>
          </p:nvPr>
        </p:nvSpPr>
        <p:spPr>
          <a:xfrm>
            <a:off x="457200" y="2174875"/>
            <a:ext cx="8229600" cy="4530725"/>
          </a:xfrm>
        </p:spPr>
        <p:txBody>
          <a:bodyPr/>
          <a:lstStyle/>
          <a:p>
            <a:pPr eaLnBrk="1" hangingPunct="1"/>
            <a:r>
              <a:rPr lang="en-US" altLang="en-US" sz="2800" dirty="0"/>
              <a:t>D</a:t>
            </a:r>
            <a:r>
              <a:rPr lang="en-US" altLang="en-US" sz="2800" dirty="0" smtClean="0"/>
              <a:t>ocument </a:t>
            </a:r>
            <a:r>
              <a:rPr lang="en-US" altLang="en-US" sz="2800" b="1" dirty="0" smtClean="0"/>
              <a:t>repairs/service procedures/maintenance</a:t>
            </a:r>
            <a:r>
              <a:rPr lang="en-US" altLang="en-US" sz="2800" dirty="0" smtClean="0"/>
              <a:t>.</a:t>
            </a:r>
          </a:p>
          <a:p>
            <a:pPr eaLnBrk="1" hangingPunct="1"/>
            <a:r>
              <a:rPr lang="en-US" altLang="en-US" sz="2800" b="1" dirty="0" smtClean="0"/>
              <a:t>Spectrophotometer</a:t>
            </a:r>
            <a:r>
              <a:rPr lang="en-US" altLang="en-US" sz="2800" dirty="0" smtClean="0"/>
              <a:t> wavelength calibration checked regularly.</a:t>
            </a:r>
          </a:p>
          <a:p>
            <a:pPr eaLnBrk="1" hangingPunct="1"/>
            <a:r>
              <a:rPr lang="en-US" altLang="en-US" sz="2800" dirty="0" smtClean="0"/>
              <a:t>All </a:t>
            </a:r>
            <a:r>
              <a:rPr lang="en-US" altLang="en-US" sz="2800" b="1" dirty="0" smtClean="0"/>
              <a:t>calibration curves rerun/verified </a:t>
            </a:r>
            <a:r>
              <a:rPr lang="en-US" altLang="en-US" sz="2800" dirty="0" smtClean="0"/>
              <a:t>after servicing or equipment recalibration.</a:t>
            </a:r>
          </a:p>
          <a:p>
            <a:pPr eaLnBrk="1" hangingPunct="1"/>
            <a:r>
              <a:rPr lang="en-US" altLang="en-US" sz="2800" dirty="0"/>
              <a:t>C</a:t>
            </a:r>
            <a:r>
              <a:rPr lang="en-US" altLang="en-US" sz="2800" dirty="0" smtClean="0"/>
              <a:t>riteria for </a:t>
            </a:r>
            <a:r>
              <a:rPr lang="en-US" altLang="en-US" sz="2800" b="1" dirty="0" smtClean="0"/>
              <a:t>acceptable background levels</a:t>
            </a:r>
            <a:r>
              <a:rPr lang="en-US" altLang="en-US" sz="2800" dirty="0" smtClean="0"/>
              <a:t> taken regularly.</a:t>
            </a:r>
          </a:p>
          <a:p>
            <a:pPr eaLnBrk="1" hangingPunct="1"/>
            <a:endParaRPr lang="en-US" altLang="en-US" sz="2800" dirty="0" smtClean="0"/>
          </a:p>
        </p:txBody>
      </p:sp>
      <p:cxnSp>
        <p:nvCxnSpPr>
          <p:cNvPr id="4" name="Straight Connector 3"/>
          <p:cNvCxnSpPr/>
          <p:nvPr/>
        </p:nvCxnSpPr>
        <p:spPr>
          <a:xfrm>
            <a:off x="762000" y="176784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14594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85800"/>
            <a:ext cx="8229600" cy="1143000"/>
          </a:xfrm>
        </p:spPr>
        <p:txBody>
          <a:bodyPr/>
          <a:lstStyle/>
          <a:p>
            <a:pPr eaLnBrk="1" hangingPunct="1"/>
            <a:r>
              <a:rPr lang="en-US" altLang="en-US" sz="3400" b="1" dirty="0" smtClean="0"/>
              <a:t>Equipment Validation/QC (Cont’d)</a:t>
            </a:r>
          </a:p>
        </p:txBody>
      </p:sp>
      <p:sp>
        <p:nvSpPr>
          <p:cNvPr id="13315" name="Rectangle 3"/>
          <p:cNvSpPr>
            <a:spLocks noGrp="1" noChangeArrowheads="1"/>
          </p:cNvSpPr>
          <p:nvPr>
            <p:ph idx="1"/>
          </p:nvPr>
        </p:nvSpPr>
        <p:spPr>
          <a:xfrm>
            <a:off x="457200" y="2133600"/>
            <a:ext cx="8229600" cy="4530725"/>
          </a:xfrm>
        </p:spPr>
        <p:txBody>
          <a:bodyPr/>
          <a:lstStyle/>
          <a:p>
            <a:pPr eaLnBrk="1" hangingPunct="1"/>
            <a:r>
              <a:rPr lang="en-US" altLang="en-US" sz="2800" b="1" dirty="0" smtClean="0"/>
              <a:t>Temperatures checked/recorded</a:t>
            </a:r>
            <a:r>
              <a:rPr lang="en-US" altLang="en-US" sz="2800" dirty="0" smtClean="0"/>
              <a:t>.</a:t>
            </a:r>
          </a:p>
          <a:p>
            <a:pPr lvl="1" eaLnBrk="1" hangingPunct="1"/>
            <a:r>
              <a:rPr lang="en-US" altLang="en-US" sz="2400" dirty="0" smtClean="0"/>
              <a:t>Water baths,</a:t>
            </a:r>
          </a:p>
          <a:p>
            <a:pPr lvl="1" eaLnBrk="1" hangingPunct="1"/>
            <a:r>
              <a:rPr lang="en-US" altLang="en-US" sz="2400" dirty="0" smtClean="0"/>
              <a:t>Heating blocks,</a:t>
            </a:r>
          </a:p>
          <a:p>
            <a:pPr lvl="1" eaLnBrk="1" hangingPunct="1"/>
            <a:r>
              <a:rPr lang="en-US" altLang="en-US" sz="2400" dirty="0" smtClean="0"/>
              <a:t>Incubators and ovens,</a:t>
            </a:r>
          </a:p>
          <a:p>
            <a:pPr lvl="1" eaLnBrk="1" hangingPunct="1"/>
            <a:r>
              <a:rPr lang="en-US" altLang="en-US" sz="2400" dirty="0" smtClean="0"/>
              <a:t>Refrigerators and freezers</a:t>
            </a:r>
          </a:p>
          <a:p>
            <a:pPr eaLnBrk="1" hangingPunct="1"/>
            <a:r>
              <a:rPr lang="en-US" altLang="en-US" sz="2800" b="1" dirty="0"/>
              <a:t>I</a:t>
            </a:r>
            <a:r>
              <a:rPr lang="en-US" altLang="en-US" sz="2800" b="1" dirty="0" smtClean="0"/>
              <a:t>ndividual wells </a:t>
            </a:r>
            <a:r>
              <a:rPr lang="en-US" altLang="en-US" sz="2800" dirty="0" smtClean="0"/>
              <a:t>(or a representative sample thereof) of thermocyclers checked for </a:t>
            </a:r>
            <a:r>
              <a:rPr lang="en-US" altLang="en-US" sz="2800" b="1" dirty="0" smtClean="0"/>
              <a:t>temperature accuracy </a:t>
            </a:r>
            <a:r>
              <a:rPr lang="en-US" altLang="en-US" sz="2800" dirty="0" smtClean="0"/>
              <a:t>pre and post placed into operation.</a:t>
            </a:r>
          </a:p>
          <a:p>
            <a:pPr eaLnBrk="1" hangingPunct="1"/>
            <a:endParaRPr lang="en-US" altLang="en-US" sz="2400" dirty="0" smtClean="0"/>
          </a:p>
        </p:txBody>
      </p:sp>
      <p:cxnSp>
        <p:nvCxnSpPr>
          <p:cNvPr id="4" name="Straight Connector 3"/>
          <p:cNvCxnSpPr/>
          <p:nvPr/>
        </p:nvCxnSpPr>
        <p:spPr>
          <a:xfrm>
            <a:off x="762000" y="18592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3201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28512"/>
            <a:ext cx="8229600" cy="712608"/>
          </a:xfrm>
        </p:spPr>
        <p:txBody>
          <a:bodyPr/>
          <a:lstStyle/>
          <a:p>
            <a:pPr eaLnBrk="1" hangingPunct="1"/>
            <a:r>
              <a:rPr lang="en-US" altLang="en-US" sz="3400" b="1" dirty="0" smtClean="0"/>
              <a:t>Miscellaneous Supplies</a:t>
            </a:r>
          </a:p>
        </p:txBody>
      </p:sp>
      <p:sp>
        <p:nvSpPr>
          <p:cNvPr id="14339" name="Rectangle 3"/>
          <p:cNvSpPr>
            <a:spLocks noGrp="1" noChangeArrowheads="1"/>
          </p:cNvSpPr>
          <p:nvPr>
            <p:ph idx="1"/>
          </p:nvPr>
        </p:nvSpPr>
        <p:spPr>
          <a:xfrm>
            <a:off x="457200" y="1600200"/>
            <a:ext cx="8229600" cy="4724400"/>
          </a:xfrm>
        </p:spPr>
        <p:txBody>
          <a:bodyPr rtlCol="0">
            <a:normAutofit/>
          </a:bodyPr>
          <a:lstStyle/>
          <a:p>
            <a:pPr eaLnBrk="1" fontAlgn="auto" hangingPunct="1">
              <a:spcAft>
                <a:spcPts val="0"/>
              </a:spcAft>
              <a:defRPr/>
            </a:pPr>
            <a:r>
              <a:rPr lang="en-US" sz="2400" dirty="0"/>
              <a:t>V</a:t>
            </a:r>
            <a:r>
              <a:rPr lang="en-US" sz="2400" dirty="0" smtClean="0"/>
              <a:t>olumetric glassware of </a:t>
            </a:r>
            <a:r>
              <a:rPr lang="en-US" sz="2400" b="1" dirty="0" smtClean="0"/>
              <a:t>certified accuracy </a:t>
            </a:r>
            <a:r>
              <a:rPr lang="en-US" sz="2400" dirty="0" smtClean="0"/>
              <a:t>(Class A, NIST Standard or equivalent).  </a:t>
            </a:r>
          </a:p>
          <a:p>
            <a:pPr lvl="1">
              <a:defRPr/>
            </a:pPr>
            <a:r>
              <a:rPr lang="en-US" sz="2000" b="1" dirty="0" smtClean="0"/>
              <a:t>Non-certified volumetric glassware </a:t>
            </a:r>
            <a:r>
              <a:rPr lang="en-US" sz="2000" dirty="0" smtClean="0"/>
              <a:t>must be checked for </a:t>
            </a:r>
            <a:r>
              <a:rPr lang="en-US" sz="2000" b="1" dirty="0" smtClean="0"/>
              <a:t>accuracy of calibration</a:t>
            </a:r>
            <a:r>
              <a:rPr lang="en-US" sz="2000" dirty="0" smtClean="0"/>
              <a:t> before initial use and at specified intervals.</a:t>
            </a:r>
          </a:p>
          <a:p>
            <a:pPr lvl="1" eaLnBrk="1" fontAlgn="auto" hangingPunct="1">
              <a:spcAft>
                <a:spcPts val="0"/>
              </a:spcAft>
              <a:defRPr/>
            </a:pPr>
            <a:r>
              <a:rPr lang="en-US" sz="2000" b="1" dirty="0" smtClean="0"/>
              <a:t>Reconstitution of lyophilized calibrators</a:t>
            </a:r>
            <a:r>
              <a:rPr lang="en-US" sz="2000" dirty="0" smtClean="0"/>
              <a:t>, </a:t>
            </a:r>
            <a:r>
              <a:rPr lang="en-US" sz="2000" b="1" dirty="0" smtClean="0"/>
              <a:t>controls or proficiency testing materials</a:t>
            </a:r>
            <a:r>
              <a:rPr lang="en-US" sz="2000" dirty="0" smtClean="0"/>
              <a:t>, or any other tasks requiring accurate volumetric measurement, performed with </a:t>
            </a:r>
            <a:r>
              <a:rPr lang="en-US" sz="2000" b="1" dirty="0" smtClean="0"/>
              <a:t>measuring devices of Class A accuracy</a:t>
            </a:r>
            <a:r>
              <a:rPr lang="en-US" sz="2000" dirty="0" smtClean="0"/>
              <a:t>, or those for which accuracy has been defined and deemed acceptable for the intended use.</a:t>
            </a:r>
          </a:p>
          <a:p>
            <a:pPr eaLnBrk="1" fontAlgn="auto" hangingPunct="1">
              <a:spcAft>
                <a:spcPts val="0"/>
              </a:spcAft>
              <a:defRPr/>
            </a:pPr>
            <a:r>
              <a:rPr lang="en-US" sz="2400" dirty="0" smtClean="0"/>
              <a:t>Appropriate </a:t>
            </a:r>
            <a:r>
              <a:rPr lang="en-US" sz="2400" b="1" dirty="0" smtClean="0"/>
              <a:t>thermometric standard device </a:t>
            </a:r>
            <a:r>
              <a:rPr lang="en-US" sz="2400" dirty="0" smtClean="0"/>
              <a:t>(</a:t>
            </a:r>
            <a:r>
              <a:rPr lang="en-US" sz="2400" i="1" dirty="0" smtClean="0"/>
              <a:t>e.g.</a:t>
            </a:r>
            <a:r>
              <a:rPr lang="en-US" sz="2400" dirty="0" smtClean="0"/>
              <a:t>, </a:t>
            </a:r>
            <a:r>
              <a:rPr lang="en-US" sz="2400" b="1" dirty="0" smtClean="0"/>
              <a:t>NIST certified</a:t>
            </a:r>
            <a:r>
              <a:rPr lang="en-US" sz="2400" dirty="0" smtClean="0"/>
              <a:t>) for calibration checks.</a:t>
            </a:r>
          </a:p>
          <a:p>
            <a:pPr eaLnBrk="1" fontAlgn="auto" hangingPunct="1">
              <a:spcAft>
                <a:spcPts val="0"/>
              </a:spcAft>
              <a:defRPr/>
            </a:pPr>
            <a:r>
              <a:rPr lang="en-US" sz="2400" dirty="0" smtClean="0"/>
              <a:t>All </a:t>
            </a:r>
            <a:r>
              <a:rPr lang="en-US" sz="2400" b="1" dirty="0" smtClean="0"/>
              <a:t>non-certified thermometers </a:t>
            </a:r>
            <a:r>
              <a:rPr lang="en-US" sz="2400" dirty="0" smtClean="0"/>
              <a:t>checked against an appropriate thermometric </a:t>
            </a:r>
            <a:r>
              <a:rPr lang="en-US" sz="2400" b="1" dirty="0" smtClean="0"/>
              <a:t>standard device</a:t>
            </a:r>
            <a:r>
              <a:rPr lang="en-US" sz="2400" dirty="0" smtClean="0"/>
              <a:t>.</a:t>
            </a:r>
          </a:p>
          <a:p>
            <a:pPr eaLnBrk="1" fontAlgn="auto" hangingPunct="1">
              <a:spcAft>
                <a:spcPts val="0"/>
              </a:spcAft>
              <a:defRPr/>
            </a:pPr>
            <a:endParaRPr lang="en-US" sz="2000" b="1" dirty="0" smtClean="0"/>
          </a:p>
        </p:txBody>
      </p:sp>
      <p:cxnSp>
        <p:nvCxnSpPr>
          <p:cNvPr id="4" name="Straight Connector 3"/>
          <p:cNvCxnSpPr/>
          <p:nvPr/>
        </p:nvCxnSpPr>
        <p:spPr>
          <a:xfrm>
            <a:off x="762000" y="13258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56396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41960"/>
            <a:ext cx="8229600" cy="1143000"/>
          </a:xfrm>
        </p:spPr>
        <p:txBody>
          <a:bodyPr/>
          <a:lstStyle/>
          <a:p>
            <a:pPr eaLnBrk="1" hangingPunct="1"/>
            <a:r>
              <a:rPr lang="en-US" altLang="en-US" sz="3400" b="1" dirty="0" smtClean="0"/>
              <a:t>Controls/Reagents/Reagent Preparation</a:t>
            </a:r>
            <a:endParaRPr lang="en-US" altLang="en-US" sz="3400" b="1" dirty="0" smtClean="0">
              <a:solidFill>
                <a:srgbClr val="FF0000"/>
              </a:solidFill>
            </a:endParaRPr>
          </a:p>
        </p:txBody>
      </p:sp>
      <p:sp>
        <p:nvSpPr>
          <p:cNvPr id="15363" name="Rectangle 3"/>
          <p:cNvSpPr>
            <a:spLocks noGrp="1" noChangeArrowheads="1"/>
          </p:cNvSpPr>
          <p:nvPr>
            <p:ph idx="1"/>
          </p:nvPr>
        </p:nvSpPr>
        <p:spPr>
          <a:xfrm>
            <a:off x="457200" y="1908175"/>
            <a:ext cx="8229600" cy="4530725"/>
          </a:xfrm>
        </p:spPr>
        <p:txBody>
          <a:bodyPr rtlCol="0">
            <a:normAutofit fontScale="77500" lnSpcReduction="20000"/>
          </a:bodyPr>
          <a:lstStyle/>
          <a:p>
            <a:pPr eaLnBrk="1" fontAlgn="auto" hangingPunct="1">
              <a:spcAft>
                <a:spcPts val="0"/>
              </a:spcAft>
              <a:defRPr/>
            </a:pPr>
            <a:r>
              <a:rPr lang="en-US" sz="3100" dirty="0" smtClean="0"/>
              <a:t>Document </a:t>
            </a:r>
            <a:r>
              <a:rPr lang="en-US" sz="3100" b="1" dirty="0" smtClean="0"/>
              <a:t>QC of reagent shipments </a:t>
            </a:r>
            <a:r>
              <a:rPr lang="en-US" sz="3100" dirty="0" smtClean="0"/>
              <a:t>of the same lot number</a:t>
            </a:r>
          </a:p>
          <a:p>
            <a:pPr eaLnBrk="1" fontAlgn="auto" hangingPunct="1">
              <a:spcAft>
                <a:spcPts val="0"/>
              </a:spcAft>
              <a:defRPr/>
            </a:pPr>
            <a:r>
              <a:rPr lang="en-US" sz="3100" b="1" dirty="0" smtClean="0"/>
              <a:t>New reagent lots </a:t>
            </a:r>
            <a:r>
              <a:rPr lang="en-US" sz="3100" dirty="0" smtClean="0"/>
              <a:t>checked against </a:t>
            </a:r>
            <a:r>
              <a:rPr lang="en-US" sz="3100" b="1" dirty="0" smtClean="0"/>
              <a:t>old reagent lots </a:t>
            </a:r>
            <a:r>
              <a:rPr lang="en-US" sz="3100" dirty="0" smtClean="0"/>
              <a:t>or with suitable reference material before or concurrently when placed in service.</a:t>
            </a:r>
          </a:p>
          <a:p>
            <a:pPr eaLnBrk="1" fontAlgn="auto" hangingPunct="1">
              <a:spcAft>
                <a:spcPts val="0"/>
              </a:spcAft>
              <a:defRPr/>
            </a:pPr>
            <a:r>
              <a:rPr lang="en-US" sz="3100" dirty="0"/>
              <a:t>A</a:t>
            </a:r>
            <a:r>
              <a:rPr lang="en-US" sz="3100" dirty="0" smtClean="0"/>
              <a:t>ppropriate </a:t>
            </a:r>
            <a:r>
              <a:rPr lang="en-US" sz="3100" b="1" dirty="0" smtClean="0"/>
              <a:t>validation studies </a:t>
            </a:r>
            <a:r>
              <a:rPr lang="en-US" sz="3100" dirty="0" smtClean="0"/>
              <a:t>performed/documented for use of any </a:t>
            </a:r>
            <a:r>
              <a:rPr lang="en-US" sz="3100" b="1" dirty="0" smtClean="0"/>
              <a:t>reagents</a:t>
            </a:r>
            <a:r>
              <a:rPr lang="en-US" sz="3100" dirty="0" smtClean="0"/>
              <a:t> that </a:t>
            </a:r>
            <a:r>
              <a:rPr lang="en-US" sz="3100" b="1" dirty="0" smtClean="0"/>
              <a:t>do not follow manufacturer’s recommendations</a:t>
            </a:r>
            <a:r>
              <a:rPr lang="en-US" sz="3100" dirty="0" smtClean="0"/>
              <a:t>.</a:t>
            </a:r>
          </a:p>
          <a:p>
            <a:pPr eaLnBrk="1" fontAlgn="auto" hangingPunct="1">
              <a:spcAft>
                <a:spcPts val="0"/>
              </a:spcAft>
              <a:defRPr/>
            </a:pPr>
            <a:r>
              <a:rPr lang="en-US" sz="3100" b="1" dirty="0" smtClean="0"/>
              <a:t>Reagents/solutions</a:t>
            </a:r>
            <a:r>
              <a:rPr lang="en-US" sz="3100" dirty="0" smtClean="0"/>
              <a:t> </a:t>
            </a:r>
            <a:r>
              <a:rPr lang="en-US" sz="3100" b="1" dirty="0" smtClean="0"/>
              <a:t>properly labeled</a:t>
            </a:r>
            <a:r>
              <a:rPr lang="en-US" sz="3100" dirty="0" smtClean="0"/>
              <a:t>:</a:t>
            </a:r>
          </a:p>
          <a:p>
            <a:pPr lvl="1" eaLnBrk="1" fontAlgn="auto" hangingPunct="1">
              <a:spcAft>
                <a:spcPts val="0"/>
              </a:spcAft>
              <a:defRPr/>
            </a:pPr>
            <a:r>
              <a:rPr lang="en-US" sz="2600" b="1" dirty="0" smtClean="0"/>
              <a:t>Content</a:t>
            </a:r>
            <a:r>
              <a:rPr lang="en-US" sz="2600" dirty="0" smtClean="0"/>
              <a:t> and </a:t>
            </a:r>
            <a:r>
              <a:rPr lang="en-US" sz="2600" b="1" dirty="0" smtClean="0"/>
              <a:t>quantity, concentration or titer</a:t>
            </a:r>
          </a:p>
          <a:p>
            <a:pPr lvl="1" eaLnBrk="1" fontAlgn="auto" hangingPunct="1">
              <a:spcAft>
                <a:spcPts val="0"/>
              </a:spcAft>
              <a:defRPr/>
            </a:pPr>
            <a:r>
              <a:rPr lang="en-US" sz="2600" b="1" dirty="0" smtClean="0"/>
              <a:t>Storage requirements</a:t>
            </a:r>
          </a:p>
          <a:p>
            <a:pPr lvl="1" eaLnBrk="1" fontAlgn="auto" hangingPunct="1">
              <a:spcAft>
                <a:spcPts val="0"/>
              </a:spcAft>
              <a:defRPr/>
            </a:pPr>
            <a:r>
              <a:rPr lang="en-US" sz="2600" b="1" dirty="0" smtClean="0"/>
              <a:t>Date prepared </a:t>
            </a:r>
            <a:r>
              <a:rPr lang="en-US" sz="2600" dirty="0" smtClean="0"/>
              <a:t>or </a:t>
            </a:r>
            <a:r>
              <a:rPr lang="en-US" sz="2600" b="1" dirty="0" smtClean="0"/>
              <a:t>reconstituted</a:t>
            </a:r>
            <a:r>
              <a:rPr lang="en-US" sz="2600" dirty="0" smtClean="0"/>
              <a:t> by laboratory</a:t>
            </a:r>
          </a:p>
          <a:p>
            <a:pPr lvl="1" eaLnBrk="1" fontAlgn="auto" hangingPunct="1">
              <a:spcAft>
                <a:spcPts val="0"/>
              </a:spcAft>
              <a:defRPr/>
            </a:pPr>
            <a:r>
              <a:rPr lang="en-US" sz="2600" b="1" dirty="0"/>
              <a:t>U</a:t>
            </a:r>
            <a:r>
              <a:rPr lang="en-US" sz="2600" b="1" dirty="0" smtClean="0"/>
              <a:t>sed</a:t>
            </a:r>
            <a:r>
              <a:rPr lang="en-US" sz="2600" dirty="0" smtClean="0"/>
              <a:t> </a:t>
            </a:r>
            <a:r>
              <a:rPr lang="en-US" sz="2600" b="1" dirty="0" smtClean="0"/>
              <a:t>within</a:t>
            </a:r>
            <a:r>
              <a:rPr lang="en-US" sz="2600" dirty="0" smtClean="0"/>
              <a:t> </a:t>
            </a:r>
            <a:r>
              <a:rPr lang="en-US" sz="2600" b="1" dirty="0" smtClean="0"/>
              <a:t>labeled expiration date</a:t>
            </a:r>
            <a:r>
              <a:rPr lang="en-US" sz="3100" dirty="0" smtClean="0"/>
              <a:t>.</a:t>
            </a:r>
          </a:p>
          <a:p>
            <a:pPr eaLnBrk="1" fontAlgn="auto" hangingPunct="1">
              <a:spcAft>
                <a:spcPts val="0"/>
              </a:spcAft>
              <a:defRPr/>
            </a:pPr>
            <a:endParaRPr lang="en-US" sz="2400" dirty="0" smtClean="0"/>
          </a:p>
        </p:txBody>
      </p:sp>
      <p:cxnSp>
        <p:nvCxnSpPr>
          <p:cNvPr id="4" name="Straight Connector 3"/>
          <p:cNvCxnSpPr/>
          <p:nvPr/>
        </p:nvCxnSpPr>
        <p:spPr>
          <a:xfrm>
            <a:off x="762000" y="15925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953892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10540"/>
            <a:ext cx="8229600" cy="914400"/>
          </a:xfrm>
        </p:spPr>
        <p:txBody>
          <a:bodyPr/>
          <a:lstStyle/>
          <a:p>
            <a:pPr eaLnBrk="1" hangingPunct="1"/>
            <a:r>
              <a:rPr lang="en-US" altLang="en-US" sz="3400" b="1" dirty="0" smtClean="0"/>
              <a:t>Quality Control/Quality</a:t>
            </a:r>
            <a:r>
              <a:rPr lang="en-US" altLang="en-US" sz="3400" i="1" dirty="0" smtClean="0"/>
              <a:t> </a:t>
            </a:r>
          </a:p>
        </p:txBody>
      </p:sp>
      <p:sp>
        <p:nvSpPr>
          <p:cNvPr id="16387" name="Rectangle 3"/>
          <p:cNvSpPr>
            <a:spLocks noGrp="1" noChangeArrowheads="1"/>
          </p:cNvSpPr>
          <p:nvPr>
            <p:ph idx="1"/>
          </p:nvPr>
        </p:nvSpPr>
        <p:spPr>
          <a:xfrm>
            <a:off x="441960" y="1958340"/>
            <a:ext cx="8229600" cy="4800600"/>
          </a:xfrm>
        </p:spPr>
        <p:txBody>
          <a:bodyPr>
            <a:normAutofit lnSpcReduction="10000"/>
          </a:bodyPr>
          <a:lstStyle/>
          <a:p>
            <a:pPr eaLnBrk="1" hangingPunct="1">
              <a:lnSpc>
                <a:spcPct val="80000"/>
              </a:lnSpc>
            </a:pPr>
            <a:r>
              <a:rPr lang="en-US" altLang="en-US" sz="2200" dirty="0" smtClean="0"/>
              <a:t>All SOPs set specific </a:t>
            </a:r>
            <a:r>
              <a:rPr lang="en-US" altLang="en-US" sz="2200" b="1" dirty="0" smtClean="0"/>
              <a:t>criteria for controls</a:t>
            </a:r>
            <a:r>
              <a:rPr lang="en-US" altLang="en-US" sz="2200" dirty="0" smtClean="0"/>
              <a:t>.</a:t>
            </a:r>
            <a:endParaRPr lang="en-US" altLang="en-US" sz="2200" b="1" dirty="0" smtClean="0">
              <a:solidFill>
                <a:srgbClr val="FF0000"/>
              </a:solidFill>
            </a:endParaRPr>
          </a:p>
          <a:p>
            <a:pPr lvl="1" eaLnBrk="1" hangingPunct="1">
              <a:lnSpc>
                <a:spcPct val="80000"/>
              </a:lnSpc>
            </a:pPr>
            <a:r>
              <a:rPr lang="en-US" altLang="en-US" sz="2000" b="1" dirty="0" smtClean="0"/>
              <a:t>Tolerance/acceptability limits </a:t>
            </a:r>
            <a:r>
              <a:rPr lang="en-US" altLang="en-US" sz="2000" dirty="0" smtClean="0"/>
              <a:t>defined for all control procedures, control materials, and standards.</a:t>
            </a:r>
          </a:p>
          <a:p>
            <a:pPr eaLnBrk="1" hangingPunct="1">
              <a:lnSpc>
                <a:spcPct val="80000"/>
              </a:lnSpc>
            </a:pPr>
            <a:r>
              <a:rPr lang="en-US" altLang="en-US" sz="2200" dirty="0" smtClean="0"/>
              <a:t>All assays include </a:t>
            </a:r>
            <a:r>
              <a:rPr lang="en-US" altLang="en-US" sz="2200" b="1" dirty="0" smtClean="0"/>
              <a:t>external positive, negative, and amplification controls </a:t>
            </a:r>
            <a:r>
              <a:rPr lang="en-US" altLang="en-US" sz="2200" dirty="0" smtClean="0"/>
              <a:t>as QC for the specific assay.</a:t>
            </a:r>
            <a:endParaRPr lang="en-US" altLang="en-US" sz="2000" b="1" dirty="0" smtClean="0"/>
          </a:p>
          <a:p>
            <a:pPr lvl="1">
              <a:lnSpc>
                <a:spcPct val="80000"/>
              </a:lnSpc>
            </a:pPr>
            <a:r>
              <a:rPr lang="en-US" altLang="en-US" sz="2000" b="1" dirty="0"/>
              <a:t>Distinguish a true negative result from false negative due to PCR failure</a:t>
            </a:r>
            <a:r>
              <a:rPr lang="en-US" altLang="en-US" sz="2000" dirty="0"/>
              <a:t>.  False negatives are often due to PCR inhibitors in the specimen; demonstrate that a different DNA/RNA sequence from the one being tested is amplifiable in the same specimen</a:t>
            </a:r>
            <a:r>
              <a:rPr lang="en-US" altLang="en-US" sz="2000" dirty="0" smtClean="0"/>
              <a:t>.</a:t>
            </a:r>
            <a:endParaRPr lang="en-US" altLang="en-US" sz="2000" b="1" dirty="0" smtClean="0"/>
          </a:p>
          <a:p>
            <a:pPr>
              <a:lnSpc>
                <a:spcPct val="80000"/>
              </a:lnSpc>
            </a:pPr>
            <a:r>
              <a:rPr lang="en-US" altLang="en-US" sz="2200" b="1" dirty="0"/>
              <a:t>Evidence of corrective action </a:t>
            </a:r>
            <a:r>
              <a:rPr lang="en-US" altLang="en-US" sz="2200" dirty="0"/>
              <a:t>when </a:t>
            </a:r>
            <a:r>
              <a:rPr lang="en-US" altLang="en-US" sz="2200" b="1" dirty="0"/>
              <a:t>control results</a:t>
            </a:r>
            <a:r>
              <a:rPr lang="en-US" altLang="en-US" sz="2200" dirty="0"/>
              <a:t> exceed defined </a:t>
            </a:r>
            <a:r>
              <a:rPr lang="en-US" altLang="en-US" sz="2200" b="1" dirty="0"/>
              <a:t>tolerance limits</a:t>
            </a:r>
            <a:r>
              <a:rPr lang="en-US" altLang="en-US" sz="2200" dirty="0"/>
              <a:t>.</a:t>
            </a:r>
          </a:p>
          <a:p>
            <a:pPr lvl="1">
              <a:lnSpc>
                <a:spcPct val="80000"/>
              </a:lnSpc>
            </a:pPr>
            <a:r>
              <a:rPr lang="en-US" altLang="en-US" sz="2000" b="1" dirty="0"/>
              <a:t>Unacceptable controls</a:t>
            </a:r>
            <a:r>
              <a:rPr lang="en-US" altLang="en-US" sz="2000" dirty="0"/>
              <a:t> documented on worksheet/Troubleshooting Notebook</a:t>
            </a:r>
            <a:r>
              <a:rPr lang="en-US" altLang="en-US" sz="2000" dirty="0" smtClean="0"/>
              <a:t>.</a:t>
            </a:r>
            <a:endParaRPr lang="en-US" altLang="en-US" sz="2400" b="1" dirty="0" smtClean="0"/>
          </a:p>
          <a:p>
            <a:pPr>
              <a:lnSpc>
                <a:spcPct val="80000"/>
              </a:lnSpc>
            </a:pPr>
            <a:r>
              <a:rPr lang="en-US" altLang="en-US" sz="2200" b="1" dirty="0" smtClean="0"/>
              <a:t>Quantity/quality </a:t>
            </a:r>
            <a:r>
              <a:rPr lang="en-US" altLang="en-US" sz="2200" b="1" dirty="0"/>
              <a:t>(intactness</a:t>
            </a:r>
            <a:r>
              <a:rPr lang="en-US" altLang="en-US" sz="2200" b="1" dirty="0" smtClean="0"/>
              <a:t>)</a:t>
            </a:r>
            <a:r>
              <a:rPr lang="en-US" altLang="en-US" sz="2200" dirty="0" smtClean="0"/>
              <a:t> </a:t>
            </a:r>
            <a:r>
              <a:rPr lang="en-US" altLang="en-US" sz="2200" dirty="0"/>
              <a:t>high molecular weight </a:t>
            </a:r>
            <a:r>
              <a:rPr lang="en-US" altLang="en-US" sz="2200" b="1" dirty="0"/>
              <a:t>DNA/RNA</a:t>
            </a:r>
            <a:r>
              <a:rPr lang="en-US" altLang="en-US" sz="2200" dirty="0"/>
              <a:t> assessed.</a:t>
            </a:r>
          </a:p>
          <a:p>
            <a:pPr lvl="1">
              <a:lnSpc>
                <a:spcPct val="80000"/>
              </a:lnSpc>
            </a:pPr>
            <a:r>
              <a:rPr lang="en-US" altLang="en-US" sz="2000" b="1" dirty="0" smtClean="0"/>
              <a:t>Nucleic acids</a:t>
            </a:r>
            <a:r>
              <a:rPr lang="en-US" altLang="en-US" sz="2000" dirty="0" smtClean="0"/>
              <a:t> processed promptly/stored adequately to </a:t>
            </a:r>
            <a:r>
              <a:rPr lang="en-US" altLang="en-US" sz="2000" b="1" dirty="0" smtClean="0"/>
              <a:t>minimize degradation</a:t>
            </a:r>
            <a:r>
              <a:rPr lang="en-US" altLang="en-US" sz="2000" dirty="0" smtClean="0"/>
              <a:t>.</a:t>
            </a:r>
          </a:p>
        </p:txBody>
      </p:sp>
      <p:cxnSp>
        <p:nvCxnSpPr>
          <p:cNvPr id="4" name="Straight Connector 3"/>
          <p:cNvCxnSpPr/>
          <p:nvPr/>
        </p:nvCxnSpPr>
        <p:spPr>
          <a:xfrm>
            <a:off x="762000" y="14401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47803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85800"/>
            <a:ext cx="8229600" cy="1143000"/>
          </a:xfrm>
        </p:spPr>
        <p:txBody>
          <a:bodyPr/>
          <a:lstStyle/>
          <a:p>
            <a:pPr eaLnBrk="1" hangingPunct="1"/>
            <a:r>
              <a:rPr lang="en-US" altLang="en-US" sz="3400" b="1" dirty="0" smtClean="0"/>
              <a:t>Clinical Laboratory Improvement Amendments (CLIA)</a:t>
            </a:r>
          </a:p>
        </p:txBody>
      </p:sp>
      <p:sp>
        <p:nvSpPr>
          <p:cNvPr id="4099" name="Rectangle 3"/>
          <p:cNvSpPr>
            <a:spLocks noGrp="1" noChangeArrowheads="1"/>
          </p:cNvSpPr>
          <p:nvPr>
            <p:ph idx="1"/>
          </p:nvPr>
        </p:nvSpPr>
        <p:spPr>
          <a:xfrm>
            <a:off x="457200" y="2403475"/>
            <a:ext cx="8229600" cy="4530725"/>
          </a:xfrm>
        </p:spPr>
        <p:txBody>
          <a:bodyPr/>
          <a:lstStyle/>
          <a:p>
            <a:pPr eaLnBrk="1" hangingPunct="1">
              <a:lnSpc>
                <a:spcPct val="90000"/>
              </a:lnSpc>
            </a:pPr>
            <a:r>
              <a:rPr lang="en-US" altLang="en-US" sz="2800" dirty="0" smtClean="0"/>
              <a:t>CLIA-88(final regulations published in 1992): Concerns arose regarding quality of laboratory testing (cholesterol screening, Pap smears). </a:t>
            </a:r>
          </a:p>
          <a:p>
            <a:pPr eaLnBrk="1" hangingPunct="1">
              <a:lnSpc>
                <a:spcPct val="90000"/>
              </a:lnSpc>
            </a:pPr>
            <a:r>
              <a:rPr lang="en-US" altLang="en-US" sz="2800" dirty="0" smtClean="0"/>
              <a:t>Law requires laboratories doing testing for “diagnosis, prevention, or treatment of any disease or impairment of, or the assessment of the health of human beings” be certified (initially by HCFA, now by Center for Medicaid and Medicare Services (CMS).</a:t>
            </a:r>
          </a:p>
          <a:p>
            <a:pPr eaLnBrk="1" hangingPunct="1">
              <a:lnSpc>
                <a:spcPct val="90000"/>
              </a:lnSpc>
            </a:pPr>
            <a:endParaRPr lang="en-US" altLang="en-US" sz="2800" dirty="0" smtClean="0"/>
          </a:p>
        </p:txBody>
      </p:sp>
      <p:cxnSp>
        <p:nvCxnSpPr>
          <p:cNvPr id="4" name="Straight Connector 3"/>
          <p:cNvCxnSpPr/>
          <p:nvPr/>
        </p:nvCxnSpPr>
        <p:spPr>
          <a:xfrm>
            <a:off x="762000" y="195834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73814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09600"/>
            <a:ext cx="8229600" cy="1143000"/>
          </a:xfrm>
        </p:spPr>
        <p:txBody>
          <a:bodyPr/>
          <a:lstStyle/>
          <a:p>
            <a:pPr eaLnBrk="1" hangingPunct="1"/>
            <a:r>
              <a:rPr lang="en-US" altLang="en-US" sz="3400" b="1" dirty="0" smtClean="0"/>
              <a:t>Interpretation of Results</a:t>
            </a:r>
          </a:p>
        </p:txBody>
      </p:sp>
      <p:sp>
        <p:nvSpPr>
          <p:cNvPr id="17411" name="Rectangle 3"/>
          <p:cNvSpPr>
            <a:spLocks noGrp="1" noChangeArrowheads="1"/>
          </p:cNvSpPr>
          <p:nvPr>
            <p:ph idx="1"/>
          </p:nvPr>
        </p:nvSpPr>
        <p:spPr>
          <a:xfrm>
            <a:off x="457200" y="2103438"/>
            <a:ext cx="8229600" cy="4525962"/>
          </a:xfrm>
        </p:spPr>
        <p:txBody>
          <a:bodyPr/>
          <a:lstStyle/>
          <a:p>
            <a:pPr eaLnBrk="1" hangingPunct="1">
              <a:buFont typeface="Arial" charset="0"/>
              <a:buChar char="•"/>
              <a:defRPr/>
            </a:pPr>
            <a:r>
              <a:rPr lang="en-US" sz="2400" b="1" dirty="0" smtClean="0"/>
              <a:t>Criteria</a:t>
            </a:r>
            <a:r>
              <a:rPr lang="en-US" sz="2400" dirty="0" smtClean="0"/>
              <a:t> for </a:t>
            </a:r>
            <a:r>
              <a:rPr lang="en-US" sz="2400" b="1" dirty="0" smtClean="0"/>
              <a:t>assay parameters/data interpretation.</a:t>
            </a:r>
          </a:p>
          <a:p>
            <a:pPr eaLnBrk="1" hangingPunct="1">
              <a:buFont typeface="Arial" charset="0"/>
              <a:buChar char="•"/>
              <a:defRPr/>
            </a:pPr>
            <a:r>
              <a:rPr lang="en-US" sz="2400" b="1" dirty="0" smtClean="0"/>
              <a:t>Clearly define interpretation guidelines </a:t>
            </a:r>
            <a:r>
              <a:rPr lang="en-US" sz="2400" dirty="0" smtClean="0"/>
              <a:t>resulting in a </a:t>
            </a:r>
            <a:r>
              <a:rPr lang="en-US" sz="2400" b="1" dirty="0" smtClean="0"/>
              <a:t>level of consistency</a:t>
            </a:r>
            <a:r>
              <a:rPr lang="en-US" sz="2400" dirty="0" smtClean="0"/>
              <a:t> between laboratories and clear </a:t>
            </a:r>
            <a:r>
              <a:rPr lang="en-US" sz="2400" b="1" dirty="0" smtClean="0"/>
              <a:t>delineation</a:t>
            </a:r>
            <a:r>
              <a:rPr lang="en-US" sz="2400" dirty="0" smtClean="0"/>
              <a:t> of </a:t>
            </a:r>
            <a:r>
              <a:rPr lang="en-US" sz="2400" b="1" dirty="0" smtClean="0"/>
              <a:t>positive, negative, or </a:t>
            </a:r>
            <a:r>
              <a:rPr lang="en-US" sz="2400" b="1" dirty="0" err="1" smtClean="0"/>
              <a:t>indeterminant</a:t>
            </a:r>
            <a:r>
              <a:rPr lang="en-US" sz="2400" b="1" dirty="0" smtClean="0"/>
              <a:t> results</a:t>
            </a:r>
            <a:r>
              <a:rPr lang="en-US" sz="2400" dirty="0" smtClean="0"/>
              <a:t>.</a:t>
            </a:r>
            <a:endParaRPr lang="en-US" sz="2400" b="1" dirty="0" smtClean="0">
              <a:solidFill>
                <a:srgbClr val="FF0000"/>
              </a:solidFill>
            </a:endParaRPr>
          </a:p>
          <a:p>
            <a:pPr marL="0" indent="0" eaLnBrk="1" hangingPunct="1">
              <a:buFont typeface="Arial" charset="0"/>
              <a:buNone/>
              <a:defRPr/>
            </a:pPr>
            <a:endParaRPr lang="en-US" sz="2400" dirty="0" smtClean="0"/>
          </a:p>
          <a:p>
            <a:pPr eaLnBrk="1" hangingPunct="1">
              <a:buFont typeface="Wingdings" pitchFamily="2" charset="2"/>
              <a:buNone/>
              <a:defRPr/>
            </a:pPr>
            <a:endParaRPr lang="en-US" sz="2800" b="1" dirty="0" smtClean="0"/>
          </a:p>
          <a:p>
            <a:pPr eaLnBrk="1" hangingPunct="1">
              <a:buFont typeface="Wingdings" pitchFamily="2" charset="2"/>
              <a:buNone/>
              <a:defRPr/>
            </a:pPr>
            <a:endParaRPr lang="en-US" sz="2800" b="1" dirty="0" smtClean="0"/>
          </a:p>
        </p:txBody>
      </p:sp>
      <p:cxnSp>
        <p:nvCxnSpPr>
          <p:cNvPr id="4" name="Straight Connector 3"/>
          <p:cNvCxnSpPr/>
          <p:nvPr/>
        </p:nvCxnSpPr>
        <p:spPr>
          <a:xfrm>
            <a:off x="762000" y="167640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2886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609600"/>
            <a:ext cx="8229600" cy="1143000"/>
          </a:xfrm>
        </p:spPr>
        <p:txBody>
          <a:bodyPr/>
          <a:lstStyle/>
          <a:p>
            <a:pPr eaLnBrk="1" hangingPunct="1"/>
            <a:r>
              <a:rPr lang="en-US" altLang="en-US" sz="3400" b="1" dirty="0" smtClean="0"/>
              <a:t>Personnel Training &amp; Competency</a:t>
            </a:r>
          </a:p>
        </p:txBody>
      </p:sp>
      <p:sp>
        <p:nvSpPr>
          <p:cNvPr id="19459" name="Rectangle 3"/>
          <p:cNvSpPr>
            <a:spLocks noGrp="1" noChangeArrowheads="1"/>
          </p:cNvSpPr>
          <p:nvPr>
            <p:ph idx="1"/>
          </p:nvPr>
        </p:nvSpPr>
        <p:spPr>
          <a:xfrm>
            <a:off x="457200" y="2308860"/>
            <a:ext cx="8229600" cy="3692525"/>
          </a:xfrm>
        </p:spPr>
        <p:txBody>
          <a:bodyPr/>
          <a:lstStyle/>
          <a:p>
            <a:pPr eaLnBrk="1" hangingPunct="1"/>
            <a:r>
              <a:rPr lang="en-US" altLang="en-US" sz="2800" dirty="0"/>
              <a:t>T</a:t>
            </a:r>
            <a:r>
              <a:rPr lang="en-US" altLang="en-US" sz="2800" dirty="0" smtClean="0"/>
              <a:t>raining </a:t>
            </a:r>
            <a:r>
              <a:rPr lang="en-US" altLang="en-US" sz="2800" b="1" dirty="0" smtClean="0"/>
              <a:t>new staff</a:t>
            </a:r>
            <a:r>
              <a:rPr lang="en-US" altLang="en-US" sz="2800" dirty="0" smtClean="0"/>
              <a:t>.</a:t>
            </a:r>
          </a:p>
          <a:p>
            <a:pPr eaLnBrk="1" hangingPunct="1"/>
            <a:r>
              <a:rPr lang="en-US" altLang="en-US" sz="2800" dirty="0" smtClean="0"/>
              <a:t>Annual training/evaluation includes:</a:t>
            </a:r>
          </a:p>
          <a:p>
            <a:pPr lvl="1" eaLnBrk="1" hangingPunct="1"/>
            <a:r>
              <a:rPr lang="en-US" altLang="en-US" sz="2400" b="1" dirty="0" smtClean="0"/>
              <a:t>Annual competency tests </a:t>
            </a:r>
            <a:r>
              <a:rPr lang="en-US" altLang="en-US" sz="2400" dirty="0" smtClean="0"/>
              <a:t>using in-house blind samples, CAP/CDC survey/exchange samples, or written tests.</a:t>
            </a:r>
          </a:p>
          <a:p>
            <a:pPr lvl="1" eaLnBrk="1" hangingPunct="1"/>
            <a:r>
              <a:rPr lang="en-US" altLang="en-US" sz="2400" dirty="0" smtClean="0"/>
              <a:t>A minimum of 8 </a:t>
            </a:r>
            <a:r>
              <a:rPr lang="en-US" altLang="en-US" sz="2400" b="1" dirty="0" smtClean="0"/>
              <a:t>continuing education</a:t>
            </a:r>
            <a:r>
              <a:rPr lang="en-US" altLang="en-US" sz="2400" dirty="0" smtClean="0"/>
              <a:t> hours.</a:t>
            </a:r>
          </a:p>
          <a:p>
            <a:pPr lvl="1" eaLnBrk="1" hangingPunct="1"/>
            <a:r>
              <a:rPr lang="en-US" altLang="en-US" sz="2400" b="1" dirty="0" smtClean="0"/>
              <a:t>HIPAA, Compliance</a:t>
            </a:r>
            <a:r>
              <a:rPr lang="en-US" altLang="en-US" sz="2400" dirty="0" smtClean="0"/>
              <a:t>, and </a:t>
            </a:r>
            <a:r>
              <a:rPr lang="en-US" altLang="en-US" sz="2400" b="1" dirty="0" smtClean="0"/>
              <a:t>Safety/Hazard training</a:t>
            </a:r>
            <a:r>
              <a:rPr lang="en-US" altLang="en-US" sz="2400" dirty="0" smtClean="0"/>
              <a:t>.</a:t>
            </a:r>
          </a:p>
        </p:txBody>
      </p:sp>
      <p:cxnSp>
        <p:nvCxnSpPr>
          <p:cNvPr id="4" name="Straight Connector 3"/>
          <p:cNvCxnSpPr/>
          <p:nvPr/>
        </p:nvCxnSpPr>
        <p:spPr>
          <a:xfrm>
            <a:off x="762000" y="169926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04982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3012"/>
            <a:ext cx="8229600" cy="2145168"/>
          </a:xfrm>
        </p:spPr>
        <p:txBody>
          <a:bodyPr>
            <a:normAutofit/>
          </a:bodyPr>
          <a:lstStyle/>
          <a:p>
            <a:r>
              <a:rPr lang="en-US" sz="3600" dirty="0" smtClean="0"/>
              <a:t>Experience with BDL to UMB-BRL Assay Development and Implementation – Lessons Learned</a:t>
            </a:r>
            <a:endParaRPr lang="en-US" sz="3600" dirty="0"/>
          </a:p>
        </p:txBody>
      </p:sp>
    </p:spTree>
    <p:extLst>
      <p:ext uri="{BB962C8B-B14F-4D97-AF65-F5344CB8AC3E}">
        <p14:creationId xmlns:p14="http://schemas.microsoft.com/office/powerpoint/2010/main" val="413411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2438400"/>
            <a:ext cx="8458200" cy="44196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ormAutofit fontScale="92500" lnSpcReduction="10000"/>
          </a:bodyPr>
          <a:lstStyle/>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smtClean="0"/>
              <a:t>This </a:t>
            </a:r>
            <a:r>
              <a:rPr lang="en-GB" altLang="en-US" sz="2400" b="1" dirty="0"/>
              <a:t>assay</a:t>
            </a:r>
            <a:r>
              <a:rPr lang="en-GB" altLang="en-US" sz="2400" dirty="0"/>
              <a:t> </a:t>
            </a:r>
            <a:r>
              <a:rPr lang="en-GB" altLang="en-US" sz="2400" dirty="0" smtClean="0"/>
              <a:t>consisted </a:t>
            </a:r>
            <a:r>
              <a:rPr lang="en-GB" altLang="en-US" sz="2400" dirty="0"/>
              <a:t>of </a:t>
            </a:r>
            <a:r>
              <a:rPr lang="en-GB" altLang="en-US" sz="2400" b="1" dirty="0" smtClean="0"/>
              <a:t>Short Tandem Repeat </a:t>
            </a:r>
            <a:r>
              <a:rPr lang="en-GB" altLang="en-US" sz="2400" b="1" dirty="0"/>
              <a:t>PCR analysis</a:t>
            </a:r>
            <a:r>
              <a:rPr lang="en-GB" altLang="en-US" sz="2400" dirty="0"/>
              <a:t> of </a:t>
            </a:r>
            <a:r>
              <a:rPr lang="en-GB" altLang="en-US" sz="2400" b="1" dirty="0"/>
              <a:t>15 previously validated microsatellite markers</a:t>
            </a:r>
            <a:r>
              <a:rPr lang="en-GB" altLang="en-US" sz="2400" dirty="0"/>
              <a:t> located within 14 gene loci </a:t>
            </a:r>
            <a:r>
              <a:rPr lang="en-GB" altLang="en-US" sz="2400" i="1" dirty="0"/>
              <a:t>(D4S243, D21S1245, FGA, D17S695, D16S476, D9S171, IFN-A, D20S48, D17S654, D16S310, TH01, D9S162, D9S747, MBP and </a:t>
            </a:r>
            <a:r>
              <a:rPr lang="en-GB" altLang="en-US" sz="2400" i="1" dirty="0" err="1"/>
              <a:t>MBPa</a:t>
            </a:r>
            <a:r>
              <a:rPr lang="en-GB" altLang="en-US" sz="2400" i="1" dirty="0" smtClean="0"/>
              <a:t>).</a:t>
            </a:r>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400" dirty="0" smtClean="0"/>
              <a:t>Implementation </a:t>
            </a:r>
            <a:r>
              <a:rPr lang="en-GB" altLang="en-US" sz="2400" b="1" dirty="0" smtClean="0"/>
              <a:t>issues</a:t>
            </a:r>
            <a:r>
              <a:rPr lang="en-GB" altLang="en-US" sz="2400" dirty="0" smtClean="0"/>
              <a:t> between </a:t>
            </a:r>
            <a:r>
              <a:rPr lang="en-GB" altLang="en-US" sz="2400" b="1" dirty="0" smtClean="0"/>
              <a:t>commercial </a:t>
            </a:r>
            <a:r>
              <a:rPr lang="en-GB" altLang="en-US" sz="2400" dirty="0" smtClean="0"/>
              <a:t>and </a:t>
            </a:r>
            <a:r>
              <a:rPr lang="en-GB" altLang="en-US" sz="2400" b="1" dirty="0" smtClean="0"/>
              <a:t>UMB-BRL CLIA/CAP laboratories.</a:t>
            </a:r>
          </a:p>
          <a:p>
            <a:pPr marL="739775"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smtClean="0"/>
              <a:t>Difference in Primer pairs used</a:t>
            </a:r>
          </a:p>
          <a:p>
            <a:pPr marL="739775"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smtClean="0"/>
              <a:t>Need for new Positive Control</a:t>
            </a:r>
            <a:endParaRPr lang="en-GB" altLang="en-US" sz="2000" dirty="0" smtClean="0">
              <a:solidFill>
                <a:srgbClr val="FF0000"/>
              </a:solidFill>
            </a:endParaRPr>
          </a:p>
          <a:p>
            <a:pPr marL="739775"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smtClean="0"/>
              <a:t>Refinement of SOP with regard to interpretation and acceptance criteria</a:t>
            </a:r>
            <a:endParaRPr lang="en-GB" altLang="en-US" sz="2000" b="1" dirty="0" smtClean="0">
              <a:solidFill>
                <a:srgbClr val="FF0000"/>
              </a:solidFill>
            </a:endParaRPr>
          </a:p>
          <a:p>
            <a:pPr marL="739775"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a:t>N</a:t>
            </a:r>
            <a:r>
              <a:rPr lang="en-GB" altLang="en-US" sz="2000" dirty="0" smtClean="0"/>
              <a:t>ew reagents (PCR master mix</a:t>
            </a:r>
            <a:r>
              <a:rPr lang="en-GB" altLang="en-US" sz="2000" dirty="0"/>
              <a:t> </a:t>
            </a:r>
            <a:r>
              <a:rPr lang="en-GB" altLang="en-US" sz="2000" dirty="0" smtClean="0"/>
              <a:t>and HLPC primers)</a:t>
            </a:r>
          </a:p>
          <a:p>
            <a:pPr marL="739775" lvl="1" indent="-339725">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smtClean="0"/>
              <a:t>Clear definition of </a:t>
            </a:r>
            <a:r>
              <a:rPr lang="en-GB" altLang="en-US" sz="2000" dirty="0"/>
              <a:t>interpretation guidelines that result in level of consistency between </a:t>
            </a:r>
            <a:r>
              <a:rPr lang="en-GB" altLang="en-US" sz="2000" dirty="0" smtClean="0"/>
              <a:t>laboratories</a:t>
            </a:r>
            <a:endParaRPr lang="en-GB" altLang="en-US" sz="2000" b="1" dirty="0" smtClean="0">
              <a:solidFill>
                <a:srgbClr val="FF0000"/>
              </a:solidFill>
            </a:endParaRPr>
          </a:p>
          <a:p>
            <a:pPr marL="739775" lvl="1" indent="-339725">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000" dirty="0" smtClean="0"/>
              <a:t>Clear definition of </a:t>
            </a:r>
            <a:r>
              <a:rPr lang="en-GB" altLang="en-US" sz="2000" dirty="0"/>
              <a:t>all aspects of these assay parameters in the </a:t>
            </a:r>
            <a:r>
              <a:rPr lang="en-GB" altLang="en-US" sz="2000" dirty="0" smtClean="0"/>
              <a:t>SOP</a:t>
            </a:r>
            <a:endParaRPr lang="en-GB" altLang="en-US" sz="2000" b="1" dirty="0">
              <a:solidFill>
                <a:srgbClr val="FF0000"/>
              </a:solidFill>
            </a:endParaRPr>
          </a:p>
          <a:p>
            <a:pPr marL="739775"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000" dirty="0"/>
          </a:p>
          <a:p>
            <a:pPr marL="339725"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400" dirty="0" smtClean="0">
              <a:solidFill>
                <a:srgbClr val="FF0000"/>
              </a:solidFill>
            </a:endParaRPr>
          </a:p>
        </p:txBody>
      </p:sp>
      <p:sp>
        <p:nvSpPr>
          <p:cNvPr id="2" name="Rectangle 1"/>
          <p:cNvSpPr/>
          <p:nvPr/>
        </p:nvSpPr>
        <p:spPr>
          <a:xfrm>
            <a:off x="1935163" y="533400"/>
            <a:ext cx="5260975" cy="1662113"/>
          </a:xfrm>
          <a:prstGeom prst="rect">
            <a:avLst/>
          </a:prstGeom>
        </p:spPr>
        <p:txBody>
          <a:bodyPr wrap="none">
            <a:spAutoFit/>
          </a:bodyPr>
          <a:lstStyle/>
          <a:p>
            <a:pPr algn="ctr">
              <a:defRPr/>
            </a:pPr>
            <a:r>
              <a:rPr lang="en-GB" sz="3400" b="1" dirty="0">
                <a:latin typeface="+mj-lt"/>
              </a:rPr>
              <a:t>MSA Assay Validation for</a:t>
            </a:r>
          </a:p>
          <a:p>
            <a:pPr algn="ctr">
              <a:defRPr/>
            </a:pPr>
            <a:r>
              <a:rPr lang="en-GB" sz="3400" b="1" dirty="0">
                <a:latin typeface="+mj-lt"/>
              </a:rPr>
              <a:t>Detection of Bladder Cancer</a:t>
            </a:r>
          </a:p>
          <a:p>
            <a:pPr algn="ctr">
              <a:defRPr/>
            </a:pPr>
            <a:r>
              <a:rPr lang="en-GB" sz="3400" b="1" dirty="0">
                <a:latin typeface="+mj-lt"/>
              </a:rPr>
              <a:t>SOP/Qualification</a:t>
            </a:r>
            <a:endParaRPr lang="en-US" sz="3400" dirty="0">
              <a:latin typeface="+mj-lt"/>
            </a:endParaRPr>
          </a:p>
        </p:txBody>
      </p:sp>
      <p:cxnSp>
        <p:nvCxnSpPr>
          <p:cNvPr id="4" name="Straight Connector 3"/>
          <p:cNvCxnSpPr/>
          <p:nvPr/>
        </p:nvCxnSpPr>
        <p:spPr>
          <a:xfrm>
            <a:off x="762000" y="218694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3256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30392"/>
            <a:ext cx="8229600" cy="1143000"/>
          </a:xfrm>
        </p:spPr>
        <p:txBody>
          <a:bodyPr/>
          <a:lstStyle/>
          <a:p>
            <a:r>
              <a:rPr lang="en-US" altLang="en-US" sz="2800" b="1" dirty="0">
                <a:effectLst/>
              </a:rPr>
              <a:t>Assay Development/Validation of GP73 Biomarker for Hepatocellular Carcinoma</a:t>
            </a:r>
          </a:p>
        </p:txBody>
      </p:sp>
      <p:sp>
        <p:nvSpPr>
          <p:cNvPr id="3075" name="Rectangle 3"/>
          <p:cNvSpPr>
            <a:spLocks noGrp="1" noChangeArrowheads="1"/>
          </p:cNvSpPr>
          <p:nvPr>
            <p:ph type="body" idx="1"/>
          </p:nvPr>
        </p:nvSpPr>
        <p:spPr>
          <a:xfrm>
            <a:off x="457200" y="1775460"/>
            <a:ext cx="8382000" cy="4259580"/>
          </a:xfrm>
          <a:ln/>
          <a:extLst>
            <a:ext uri="{91240B29-F687-4F45-9708-019B960494DF}">
              <a14:hiddenLine xmlns:a14="http://schemas.microsoft.com/office/drawing/2010/main" w="9525">
                <a:solidFill>
                  <a:srgbClr val="FFFF00"/>
                </a:solidFill>
                <a:miter lim="800000"/>
                <a:headEnd/>
                <a:tailEnd/>
              </a14:hiddenLine>
            </a:ext>
          </a:extLst>
        </p:spPr>
        <p:txBody>
          <a:bodyPr>
            <a:noAutofit/>
          </a:bodyPr>
          <a:lstStyle/>
          <a:p>
            <a:pPr>
              <a:lnSpc>
                <a:spcPct val="80000"/>
              </a:lnSpc>
              <a:buSzPct val="135000"/>
              <a:buFontTx/>
              <a:buChar char="•"/>
            </a:pPr>
            <a:r>
              <a:rPr lang="en-US" altLang="en-US" sz="2000" b="1" dirty="0" err="1">
                <a:effectLst/>
              </a:rPr>
              <a:t>Glycoproteomic</a:t>
            </a:r>
            <a:r>
              <a:rPr lang="en-US" altLang="en-US" sz="2000" b="1" dirty="0">
                <a:effectLst/>
              </a:rPr>
              <a:t> studies </a:t>
            </a:r>
            <a:r>
              <a:rPr lang="en-US" altLang="en-US" sz="2000" dirty="0" smtClean="0">
                <a:effectLst/>
              </a:rPr>
              <a:t>suggest </a:t>
            </a:r>
            <a:r>
              <a:rPr lang="en-US" altLang="en-US" sz="2000" b="1" dirty="0">
                <a:effectLst/>
              </a:rPr>
              <a:t>hepatocellular carcinoma </a:t>
            </a:r>
            <a:r>
              <a:rPr lang="en-US" altLang="en-US" sz="2000" dirty="0" smtClean="0"/>
              <a:t>has</a:t>
            </a:r>
            <a:r>
              <a:rPr lang="en-US" altLang="en-US" sz="2000" dirty="0" smtClean="0">
                <a:effectLst/>
              </a:rPr>
              <a:t> </a:t>
            </a:r>
            <a:r>
              <a:rPr lang="en-US" altLang="en-US" sz="2000" dirty="0">
                <a:effectLst/>
              </a:rPr>
              <a:t>greatly elevated serum levels of “total” and </a:t>
            </a:r>
            <a:r>
              <a:rPr lang="en-US" altLang="en-US" sz="2000" dirty="0" err="1">
                <a:effectLst/>
              </a:rPr>
              <a:t>fucosylated</a:t>
            </a:r>
            <a:r>
              <a:rPr lang="en-US" altLang="en-US" sz="2000" dirty="0">
                <a:effectLst/>
              </a:rPr>
              <a:t> forms of normal Golgi resident glycoprotein (GP73) compared </a:t>
            </a:r>
            <a:r>
              <a:rPr lang="en-US" altLang="en-US" sz="2000" dirty="0" smtClean="0">
                <a:effectLst/>
              </a:rPr>
              <a:t>to </a:t>
            </a:r>
            <a:r>
              <a:rPr lang="en-US" altLang="en-US" sz="2000" dirty="0">
                <a:effectLst/>
              </a:rPr>
              <a:t>cirrhosis.</a:t>
            </a:r>
          </a:p>
          <a:p>
            <a:pPr>
              <a:lnSpc>
                <a:spcPct val="80000"/>
              </a:lnSpc>
              <a:buSzPct val="135000"/>
              <a:buFontTx/>
              <a:buChar char="•"/>
            </a:pPr>
            <a:r>
              <a:rPr lang="en-US" altLang="en-US" sz="2000" dirty="0"/>
              <a:t>C</a:t>
            </a:r>
            <a:r>
              <a:rPr lang="en-US" altLang="en-US" sz="2000" dirty="0" smtClean="0">
                <a:effectLst/>
              </a:rPr>
              <a:t>ollaboration </a:t>
            </a:r>
            <a:r>
              <a:rPr lang="en-US" altLang="en-US" sz="2000" dirty="0">
                <a:effectLst/>
              </a:rPr>
              <a:t>with Dr. Timothy Block (Drexel University) </a:t>
            </a:r>
            <a:r>
              <a:rPr lang="en-US" altLang="en-US" sz="2000" b="1" dirty="0">
                <a:effectLst/>
              </a:rPr>
              <a:t>established </a:t>
            </a:r>
            <a:r>
              <a:rPr lang="en-US" altLang="en-US" sz="2000" b="1" dirty="0" smtClean="0">
                <a:effectLst/>
              </a:rPr>
              <a:t>ELISA </a:t>
            </a:r>
            <a:r>
              <a:rPr lang="en-US" altLang="en-US" sz="2000" dirty="0" smtClean="0">
                <a:effectLst/>
              </a:rPr>
              <a:t>for </a:t>
            </a:r>
            <a:r>
              <a:rPr lang="en-US" altLang="en-US" sz="2000" b="1" dirty="0">
                <a:effectLst/>
              </a:rPr>
              <a:t>quantitative GP73</a:t>
            </a:r>
            <a:r>
              <a:rPr lang="en-US" altLang="en-US" sz="2000" dirty="0">
                <a:effectLst/>
              </a:rPr>
              <a:t>.</a:t>
            </a:r>
          </a:p>
          <a:p>
            <a:pPr>
              <a:lnSpc>
                <a:spcPct val="80000"/>
              </a:lnSpc>
              <a:buSzPct val="135000"/>
              <a:buFontTx/>
              <a:buChar char="•"/>
            </a:pPr>
            <a:r>
              <a:rPr lang="en-US" altLang="en-US" sz="2000" dirty="0">
                <a:effectLst/>
              </a:rPr>
              <a:t>Confirmed reagents and materials for the quantitative GP73 assay and </a:t>
            </a:r>
            <a:r>
              <a:rPr lang="en-US" altLang="en-US" sz="2000" b="1" dirty="0">
                <a:effectLst/>
              </a:rPr>
              <a:t>established</a:t>
            </a:r>
            <a:r>
              <a:rPr lang="en-US" altLang="en-US" sz="2000" dirty="0">
                <a:effectLst/>
              </a:rPr>
              <a:t> </a:t>
            </a:r>
            <a:r>
              <a:rPr lang="en-US" altLang="en-US" sz="2000" b="1" dirty="0" smtClean="0">
                <a:effectLst/>
              </a:rPr>
              <a:t>SOP </a:t>
            </a:r>
            <a:r>
              <a:rPr lang="en-US" altLang="en-US" sz="2000" b="1" dirty="0">
                <a:effectLst/>
              </a:rPr>
              <a:t>with CLIA/CAP standards </a:t>
            </a:r>
            <a:r>
              <a:rPr lang="en-US" altLang="en-US" sz="2000" dirty="0" smtClean="0">
                <a:effectLst/>
              </a:rPr>
              <a:t>for </a:t>
            </a:r>
            <a:r>
              <a:rPr lang="en-US" altLang="en-US" sz="2000" b="1" dirty="0">
                <a:effectLst/>
              </a:rPr>
              <a:t>assay</a:t>
            </a:r>
            <a:r>
              <a:rPr lang="en-US" altLang="en-US" sz="2000" dirty="0">
                <a:effectLst/>
              </a:rPr>
              <a:t> in the </a:t>
            </a:r>
            <a:r>
              <a:rPr lang="en-US" altLang="en-US" sz="2000" b="1" dirty="0">
                <a:effectLst/>
              </a:rPr>
              <a:t>UMB-BRL</a:t>
            </a:r>
            <a:r>
              <a:rPr lang="en-US" altLang="en-US" sz="2000" dirty="0">
                <a:effectLst/>
              </a:rPr>
              <a:t> using </a:t>
            </a:r>
            <a:r>
              <a:rPr lang="en-US" altLang="en-US" sz="2000" b="1" dirty="0" err="1">
                <a:effectLst/>
              </a:rPr>
              <a:t>LiCor</a:t>
            </a:r>
            <a:r>
              <a:rPr lang="en-US" altLang="en-US" sz="2000" b="1" dirty="0">
                <a:effectLst/>
              </a:rPr>
              <a:t> equipment</a:t>
            </a:r>
            <a:r>
              <a:rPr lang="en-US" altLang="en-US" sz="2000" dirty="0">
                <a:effectLst/>
              </a:rPr>
              <a:t>.</a:t>
            </a:r>
          </a:p>
          <a:p>
            <a:pPr>
              <a:lnSpc>
                <a:spcPct val="80000"/>
              </a:lnSpc>
              <a:buSzPct val="135000"/>
              <a:buFontTx/>
              <a:buChar char="•"/>
            </a:pPr>
            <a:r>
              <a:rPr lang="en-US" altLang="en-US" sz="2000" b="1" dirty="0">
                <a:effectLst/>
              </a:rPr>
              <a:t>Parallel testing </a:t>
            </a:r>
            <a:r>
              <a:rPr lang="en-US" altLang="en-US" sz="2000" dirty="0">
                <a:effectLst/>
              </a:rPr>
              <a:t>for the </a:t>
            </a:r>
            <a:r>
              <a:rPr lang="en-US" altLang="en-US" sz="2000" b="1" dirty="0">
                <a:effectLst/>
              </a:rPr>
              <a:t>quantitative GP73 assay </a:t>
            </a:r>
            <a:r>
              <a:rPr lang="en-US" altLang="en-US" sz="2000" dirty="0">
                <a:effectLst/>
              </a:rPr>
              <a:t>with Dr. Block’s research laboratory established that the ELISA assay demonstrated </a:t>
            </a:r>
            <a:r>
              <a:rPr lang="en-US" altLang="en-US" sz="2000" b="1" dirty="0" smtClean="0">
                <a:effectLst/>
              </a:rPr>
              <a:t>inter-laboratory</a:t>
            </a:r>
            <a:r>
              <a:rPr lang="en-US" altLang="en-US" sz="2000" dirty="0" smtClean="0">
                <a:effectLst/>
              </a:rPr>
              <a:t> </a:t>
            </a:r>
            <a:r>
              <a:rPr lang="en-US" altLang="en-US" sz="2000" b="1" dirty="0">
                <a:effectLst/>
              </a:rPr>
              <a:t>(100% concordance</a:t>
            </a:r>
            <a:r>
              <a:rPr lang="en-US" altLang="en-US" sz="2000" b="1" dirty="0" smtClean="0">
                <a:effectLst/>
              </a:rPr>
              <a:t>) </a:t>
            </a:r>
            <a:r>
              <a:rPr lang="en-US" altLang="en-US" sz="2000" dirty="0" smtClean="0">
                <a:effectLst/>
              </a:rPr>
              <a:t>using the </a:t>
            </a:r>
            <a:r>
              <a:rPr lang="en-US" altLang="en-US" sz="2000" b="1" dirty="0" err="1" smtClean="0">
                <a:effectLst/>
              </a:rPr>
              <a:t>LiCor</a:t>
            </a:r>
            <a:r>
              <a:rPr lang="en-US" altLang="en-US" sz="2000" b="1" dirty="0" smtClean="0">
                <a:effectLst/>
              </a:rPr>
              <a:t> equipment</a:t>
            </a:r>
            <a:r>
              <a:rPr lang="en-US" altLang="en-US" sz="2000" dirty="0" smtClean="0">
                <a:effectLst/>
              </a:rPr>
              <a:t>, </a:t>
            </a:r>
            <a:r>
              <a:rPr lang="en-US" altLang="en-US" sz="2000" dirty="0">
                <a:effectLst/>
              </a:rPr>
              <a:t>indicating successful transfer of the assay from Dr. Block’s laboratory to the UMB-BRL CLIA/CAP laboratory</a:t>
            </a:r>
            <a:r>
              <a:rPr lang="en-US" altLang="en-US" sz="2000" dirty="0" smtClean="0">
                <a:effectLst/>
              </a:rPr>
              <a:t>.</a:t>
            </a:r>
          </a:p>
          <a:p>
            <a:pPr>
              <a:lnSpc>
                <a:spcPct val="80000"/>
              </a:lnSpc>
              <a:buSzPct val="135000"/>
              <a:buFontTx/>
              <a:buChar char="•"/>
            </a:pPr>
            <a:r>
              <a:rPr lang="en-US" altLang="en-US" sz="2000" dirty="0" smtClean="0"/>
              <a:t>The </a:t>
            </a:r>
            <a:r>
              <a:rPr lang="en-US" altLang="en-US" sz="2000" b="1" dirty="0" err="1" smtClean="0"/>
              <a:t>Licor</a:t>
            </a:r>
            <a:r>
              <a:rPr lang="en-US" altLang="en-US" sz="2000" dirty="0" smtClean="0"/>
              <a:t> would </a:t>
            </a:r>
            <a:r>
              <a:rPr lang="en-US" altLang="en-US" sz="2000" b="1" dirty="0" smtClean="0"/>
              <a:t>not</a:t>
            </a:r>
            <a:r>
              <a:rPr lang="en-US" altLang="en-US" sz="2000" dirty="0" smtClean="0"/>
              <a:t> be the </a:t>
            </a:r>
            <a:r>
              <a:rPr lang="en-US" altLang="en-US" sz="2000" b="1" dirty="0" smtClean="0"/>
              <a:t>most likely</a:t>
            </a:r>
            <a:r>
              <a:rPr lang="en-US" altLang="en-US" sz="2000" dirty="0" smtClean="0"/>
              <a:t> </a:t>
            </a:r>
            <a:r>
              <a:rPr lang="en-US" altLang="en-US" sz="2000" b="1" dirty="0" smtClean="0"/>
              <a:t>equipment</a:t>
            </a:r>
            <a:r>
              <a:rPr lang="en-US" altLang="en-US" sz="2000" dirty="0" smtClean="0"/>
              <a:t> used in the </a:t>
            </a:r>
            <a:r>
              <a:rPr lang="en-US" altLang="en-US" sz="2000" b="1" dirty="0" smtClean="0"/>
              <a:t>clinical laboratory</a:t>
            </a:r>
            <a:r>
              <a:rPr lang="en-US" altLang="en-US" sz="2000" dirty="0" smtClean="0"/>
              <a:t>. </a:t>
            </a:r>
            <a:r>
              <a:rPr lang="en-US" altLang="en-US" sz="2000" dirty="0" err="1" smtClean="0"/>
              <a:t>LiCor</a:t>
            </a:r>
            <a:r>
              <a:rPr lang="en-US" altLang="en-US" sz="2000" dirty="0" smtClean="0"/>
              <a:t> optics is </a:t>
            </a:r>
            <a:r>
              <a:rPr lang="en-US" altLang="en-US" sz="2000" b="1" dirty="0" smtClean="0"/>
              <a:t>not as sensitive</a:t>
            </a:r>
            <a:r>
              <a:rPr lang="en-US" altLang="en-US" sz="2000" dirty="0" smtClean="0"/>
              <a:t> </a:t>
            </a:r>
            <a:r>
              <a:rPr lang="en-US" altLang="en-US" sz="2000" b="1" dirty="0" smtClean="0"/>
              <a:t>resulting in false negatives</a:t>
            </a:r>
            <a:r>
              <a:rPr lang="en-US" altLang="en-US" sz="2000" dirty="0" smtClean="0"/>
              <a:t>.  The </a:t>
            </a:r>
            <a:r>
              <a:rPr lang="en-US" altLang="en-US" sz="2000" b="1" dirty="0" smtClean="0"/>
              <a:t>Liaison, or a like system that uses </a:t>
            </a:r>
            <a:r>
              <a:rPr lang="en-US" altLang="en-US" sz="2000" b="1" dirty="0" err="1" smtClean="0"/>
              <a:t>chemoluminescent</a:t>
            </a:r>
            <a:r>
              <a:rPr lang="en-US" altLang="en-US" sz="2000" b="1" dirty="0" smtClean="0"/>
              <a:t> technology</a:t>
            </a:r>
            <a:r>
              <a:rPr lang="en-US" altLang="en-US" sz="2000" dirty="0" smtClean="0"/>
              <a:t>, is a </a:t>
            </a:r>
            <a:r>
              <a:rPr lang="en-US" altLang="en-US" sz="2000" b="1" dirty="0" smtClean="0"/>
              <a:t>better fit for clinical laboratory</a:t>
            </a:r>
            <a:r>
              <a:rPr lang="en-US" altLang="en-US" sz="2000" dirty="0" smtClean="0"/>
              <a:t> since it is </a:t>
            </a:r>
            <a:r>
              <a:rPr lang="en-US" altLang="en-US" sz="2000" b="1" dirty="0" smtClean="0"/>
              <a:t>more sensitive </a:t>
            </a:r>
            <a:r>
              <a:rPr lang="en-US" altLang="en-US" sz="2000" dirty="0" smtClean="0"/>
              <a:t>and would result in </a:t>
            </a:r>
            <a:r>
              <a:rPr lang="en-US" altLang="en-US" sz="2000" b="1" dirty="0" smtClean="0"/>
              <a:t>fewer false negatives</a:t>
            </a:r>
            <a:r>
              <a:rPr lang="en-US" altLang="en-US" sz="2000" dirty="0" smtClean="0"/>
              <a:t>.</a:t>
            </a:r>
            <a:endParaRPr lang="en-US" altLang="en-US" sz="2000" dirty="0">
              <a:effectLst/>
            </a:endParaRPr>
          </a:p>
        </p:txBody>
      </p:sp>
      <p:cxnSp>
        <p:nvCxnSpPr>
          <p:cNvPr id="5" name="Straight Connector 4"/>
          <p:cNvCxnSpPr/>
          <p:nvPr/>
        </p:nvCxnSpPr>
        <p:spPr>
          <a:xfrm>
            <a:off x="762000" y="156972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1577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533400" y="-304800"/>
            <a:ext cx="8229600" cy="1325563"/>
          </a:xfrm>
        </p:spPr>
        <p:txBody>
          <a:bodyPr/>
          <a:lstStyle/>
          <a:p>
            <a:pPr eaLnBrk="1" hangingPunct="1"/>
            <a:r>
              <a:rPr lang="en-US" sz="2000" b="1" dirty="0" smtClean="0"/>
              <a:t>Application of a Vimentin Gene Methylation </a:t>
            </a:r>
            <a:br>
              <a:rPr lang="en-US" sz="2000" b="1" dirty="0" smtClean="0"/>
            </a:br>
            <a:r>
              <a:rPr lang="en-US" sz="2000" b="1" dirty="0" smtClean="0"/>
              <a:t>Potential Biomarker for Colon Cancer</a:t>
            </a:r>
            <a:endParaRPr lang="en-US" sz="2000" b="1" u="sng" dirty="0" smtClean="0"/>
          </a:p>
        </p:txBody>
      </p:sp>
      <p:sp>
        <p:nvSpPr>
          <p:cNvPr id="38914" name="Content Placeholder 2"/>
          <p:cNvSpPr>
            <a:spLocks noGrp="1"/>
          </p:cNvSpPr>
          <p:nvPr>
            <p:ph idx="1"/>
          </p:nvPr>
        </p:nvSpPr>
        <p:spPr>
          <a:xfrm>
            <a:off x="533400" y="1828800"/>
            <a:ext cx="8229600" cy="5181600"/>
          </a:xfrm>
        </p:spPr>
        <p:txBody>
          <a:bodyPr/>
          <a:lstStyle/>
          <a:p>
            <a:pPr marL="0" indent="0" eaLnBrk="1" hangingPunct="1">
              <a:buFont typeface="Arial" charset="0"/>
              <a:buNone/>
            </a:pPr>
            <a:endParaRPr lang="en-US" sz="1600" dirty="0" smtClean="0"/>
          </a:p>
          <a:p>
            <a:pPr marL="0" indent="0" eaLnBrk="1" hangingPunct="1">
              <a:buFont typeface="Arial" charset="0"/>
              <a:buNone/>
            </a:pPr>
            <a:endParaRPr lang="en-US" sz="1600" dirty="0" smtClean="0"/>
          </a:p>
          <a:p>
            <a:pPr marL="0" indent="0" eaLnBrk="1" hangingPunct="1">
              <a:buFont typeface="Arial" charset="0"/>
              <a:buNone/>
            </a:pPr>
            <a:endParaRPr lang="en-US" sz="1600"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4B733C51-D4CB-4BF7-87B8-BD9E9F83B25A}" type="slidenum">
              <a:rPr lang="en-US"/>
              <a:pPr>
                <a:defRPr/>
              </a:pPr>
              <a:t>25</a:t>
            </a:fld>
            <a:endParaRPr lang="en-US"/>
          </a:p>
        </p:txBody>
      </p:sp>
      <p:pic>
        <p:nvPicPr>
          <p:cNvPr id="38916" name="Picture 2" descr="http://t3.gstatic.com/images?q=tbn:ANd9GcSOA1k2LLhGFlzQPoasKGdAuJD1lEGYtkEtzYeQMec6ZznMOOh--1qYuj0IeA"/>
          <p:cNvPicPr>
            <a:picLocks noChangeAspect="1" noChangeArrowheads="1"/>
          </p:cNvPicPr>
          <p:nvPr/>
        </p:nvPicPr>
        <p:blipFill>
          <a:blip r:embed="rId3"/>
          <a:srcRect/>
          <a:stretch>
            <a:fillRect/>
          </a:stretch>
        </p:blipFill>
        <p:spPr bwMode="auto">
          <a:xfrm>
            <a:off x="1295400" y="3908107"/>
            <a:ext cx="2528888" cy="1195388"/>
          </a:xfrm>
          <a:prstGeom prst="rect">
            <a:avLst/>
          </a:prstGeom>
          <a:noFill/>
          <a:ln w="9525">
            <a:noFill/>
            <a:miter lim="800000"/>
            <a:headEnd/>
            <a:tailEnd/>
          </a:ln>
        </p:spPr>
      </p:pic>
      <p:sp>
        <p:nvSpPr>
          <p:cNvPr id="38917" name="TextBox 3"/>
          <p:cNvSpPr txBox="1">
            <a:spLocks noChangeArrowheads="1"/>
          </p:cNvSpPr>
          <p:nvPr/>
        </p:nvSpPr>
        <p:spPr bwMode="auto">
          <a:xfrm>
            <a:off x="1359259" y="5060156"/>
            <a:ext cx="2355133" cy="738664"/>
          </a:xfrm>
          <a:prstGeom prst="rect">
            <a:avLst/>
          </a:prstGeom>
          <a:noFill/>
          <a:ln w="9525">
            <a:noFill/>
            <a:miter lim="800000"/>
            <a:headEnd/>
            <a:tailEnd/>
          </a:ln>
        </p:spPr>
        <p:txBody>
          <a:bodyPr wrap="none">
            <a:spAutoFit/>
          </a:bodyPr>
          <a:lstStyle/>
          <a:p>
            <a:pPr algn="ctr"/>
            <a:r>
              <a:rPr lang="en-US" sz="1400" dirty="0"/>
              <a:t>ABI 7900 HT</a:t>
            </a:r>
          </a:p>
          <a:p>
            <a:pPr algn="ctr"/>
            <a:r>
              <a:rPr lang="en-US" sz="1400" dirty="0"/>
              <a:t>Laser dye excitation</a:t>
            </a:r>
          </a:p>
          <a:p>
            <a:pPr algn="ctr"/>
            <a:r>
              <a:rPr lang="en-US" sz="1400" dirty="0"/>
              <a:t>Less sensitive/stable optics</a:t>
            </a:r>
          </a:p>
        </p:txBody>
      </p:sp>
      <p:sp>
        <p:nvSpPr>
          <p:cNvPr id="38918" name="AutoShape 4" descr="data:image/jpeg;base64,/9j/4AAQSkZJRgABAQAAAQABAAD/2wCEAAkGBhMQEA8UERASFBUPDxAPEA8PEg8QEBAQFBAVFhQVEhQXHCYeFxkjGRUUHy8gIycpLCwsFR4xNTAqNSYrLCkBCQoKDgwOFw8PFyocHBwpKSksKSkpKSkpKSkpKSksKSksLCkpNSkpKSkpKSwsKSw1LywpNSw1LCkpLCk1KSkpKf/AABEIALQBGAMBIgACEQEDEQH/xAAcAAEAAQUBAQAAAAAAAAAAAAAABQECAwQGBwj/xABEEAACAQICBAoHBQYFBQAAAAAAAQIDEQQSBSExUQYTIkFSYWJxkdEUFTKBobHBI0JUkpQWQ4KT4fAkM1VywkRTg6Ky/8QAGAEBAQEBAQAAAAAAAAAAAAAAAAECAwT/xAAlEQEAAgICAgEDBQAAAAAAAAAAARECEiExQVEDYdHwEzJxgYL/2gAMAwEAAhEDEQA/APcQAAAAAAAAAAAAAFs5WTb5lcjXjXv+JLKSgIl4vr+ZR4vrFrSXKXIh4rrLfSxZSZuMxC+llPSyWUm7ghPSyvpgspNghPTesr6we9+LFlJoEMtIvpMuhpN3V3zlspLgomVKgAAAAAAAAAAAAAAAAAAAAAAAAAANPSlXLTl2mo+L1/C5COobunq3Kpx3Xm/kvqRbmYmWoZuMKOoYc5a5ktWZ1CnGGDMUzEGfjDFLE2klbam782prV8SxzMc3rT3XXjbyMzfgbXGjjTVzjOaGzxhTjDXzDOBn4wcYYcwzBHYaPrZ6UHvir961P5GwRHByvenOPQn8JK/zuS50hkABQAAAAAAAAAAAAAAAAAAAAACjKlladot7k34IDlMdic9Wo77HlXcmYHUNanUum97LsxybZc5TOYsxTMEZcwzGLMUzEVo6Q0jUhUyq0YZE1PiqtbNO7vG0HybJc+80paZqXazqyWpvC4mzd5X59StGP5kuZsm8xSUw82Xw5zNxnX5/KNwOkqk6mV2lHLJuoqVWko2y5fb23u1bmysk8xZmCZLdvjxnGKmbZMwzGPMVzFttkuMxZmKXAmeDeItVcenD4xd/k2dQcPo2vlr0X21F90tX1O4OmPTMgANIAAAAAAAAAAAAAAAAAAAAABH6er5MPVe+OVd8nb6kgQHDOtahFdOol7km/Ik9DmqcuSi7OY1sRU5OjKqhcqq3GAXFo2lVju+RVVIbn8DUFyWrZnXpq121e9tW2xY8RS6T/KyMx+BlUcXGrKFk1qjTkmm768yZqeqKv4l/yqHkS0T0K9JuyldpXtbmL88OvwXmQ2B0fKE80qsp8lxSyU4LW1f2VfmRmnpOnFtOdrXvyZ21Ss3e2y+otiSdSO5/AsdRbjRp6QpybUZp5U20k9SW2+rUXrFQeya7k9ezcLVsufUW5jBHFRduUtfNdJ+DKelw6cde9pEGZztr3Wa70z0KhVzRjJfeipeKuecxqqSdmn3O53HB+rmw1Hqjl/K2vojpgzKSAB0ZAAAAAAAAAAAAAAAAAAAAAFs52Tb2JXbOT4W1JVlS4mKnkztpyVO7dra5dzOg0zVy0pdq0fP4JnMvB03rcItvW20m2+9mcvSwgL4znwlP9VS8hnxX4Wn+qpeRP+hwtfiqe/2YEHpTSNaFWcKGj6dWNOMHKo5UqSTkm7cpcxnRbY+OxP4an+qolPSMT+Gp/q6BgenMT/ptD9RhQ9MYy1/VdKz2Pj8PZ9zGhtDP6Vifw1P9XQLXi8T+Fp/q8OYVpbGPZoum+6vh/Iu9Y43/AEqH8/DjQuGT0vE/hIfq8P5j0vE/hIfq8P5mP1ljf9Kh/Pw5jr6ZxcIylLRcLQi5P7ag9STb1JdRNC4bCxOK/CQ/VYfzLc1fX/gqevW/8RhtffvJujGMoxbpxWaMW1ljqbV7bOsx1MRRjLK8iepWyra9l9RYwmeiZiO0VF11swdNarasRhlq3FV6Re/ocL7/AEjDXJSNalmy2he7jbKtq2q9tpWjWozdoqDev7q12221F/Sy9Sm8Iu2I/Bw6v8Rhy3i8R+Bj/Pw3mT/o8OhH8sfIqsNDoR/KjOq2govErZg0u7EYbzOw4NaQVOgo1eRLNJ5bqdk7PbG623Ix4eC+4vdFB4WD2RXetT+BqMa5S3aUqqkk07pq6ZeRPByvmpuL2wk/B6/ncljaAAAAAAAAAAAAAAAAAAAAACF4RVf8uO9uT+CX1IlyNvTtW9ZLoxX1f1RHuRmWoXy2e17uY1sFFSliE0mnOMWnrTtDr7zLKS5lr36zT0dVf2zTtfEyvqvdJRTS3d5qGWxiKVOLS4qLeq7cZJW70mbShCUUsiyrZG1re7x8TTlKWvXC9208l9XMnr2lI1Wk7tbeZZfhrLTNQz1HTg/Ztdfdi9l+dpbxSlDbFbN6at4mjUqN+y4rvinrKZ+73aiq2sViVDmk731JmppWa4mt10qi3/cZhkpO95R2u3IvZbtu3brMeLb4qom0/s57Fb7j6wWksPK8I/7Y/JGji1LjotRpfdtKeTOtevbr7rGfASvSpddOH/yjR0pFcZF8RKd0ryi5Wdns1buuxfg/dX0lPk6Z+UsR7NKze28VPLbxzF2EzKtK6pK+a+TJma5rJa777mriEliF9jJ3lF5k5ZW7bbbNXWXU0liP8mXtN57zy3e2e74no4mP8/T7uXn+0252XP7tbNbGY1RjFvOlJrZyWrdK+zuMOMxsqbjlpuSfOlJ+7Vs95tuTcdTytrqbi7HmxjWsp8u0zdxDJDFJxjLXytmq795luYVL+95dmMTXhUjwerZa049ON/etf1kdKcZgq2SvSl2lF9z1f8jskIFQAUAAAAAAAAAAAAAAAAAwUk7JvdrA5HSU716r3Nrw1fQ1XI1MZiKkak3FxalJytJa9bvt95g9Y1ehB+/+hytuklOre2pLwOdw+k50o1FxFWT42rJKMJvNeWrWl1G/60lz0vBopDSiX7uSvus/qScp4qaYyxnw01p2b/6etHqdOfzsUlpafNh6735YPV4m3LSUG7uM/wAr8y6Glaa2Nrn1xmjMTnffDGmXtpetJf8AYq/kkW+tpv8A6WvbpZNXzN306k/vr33Rl9YQtZTja1rXWzxETn5k0y9o56Tl/wBir7oSMdbH1HCS9GrK8ZJZoNX1PYSaxMOZr3azJLGKW1reInOuZNMvazRt1RpKSaapwTT1NO3ObNzB6XHei142HTj4o1btDJVc78lRtbVmvfNr+GwtU63Rp+Mi31jT6a8bj1nT3+Cl5FtKbMpSvqSfvaZXPLor839DV9aQ3S/Kx62XRl4LzLcFNzPLorxL6bfOrdzuaD0rug//AF8yx6WfQj75JX8ENoSkjVexrmd1/fgdzQq5oxkvvRUvFXPNFjak9XIV++T+h6HodriKVne0FG/XHU/kaxmyW4ADSAAAAAAAAAAAAAAAABixSvCfXCXyZlLakbpremgPIcZia8J2i6clrsqmaMl1XW3buNd6UrrbRpv/AG1ZL5xJHTFHLU/ikvh/Q8409prEUsRaNWSXGuGW0LWfs7VvsebuadvDtXpmpz4d/wANSm/nYp6830Kq7lTfykecYXhhibUc1RPNVcJXhT1q8Ny1e0zLDhnXypvI/tcj5FtVk+aW32jWspcPQ/XcOeFVf+OT+RT1zT3yXfTqL/icDU4aVYqp9nTfF1FD76unn6+yvEurcNJxdX7KL4txtypK6cra/FE1k4d761pP95H33XzKrG03+8g/4onCPhq7y+yXJpxn7bV75dXs9r4GXBcLFVq06fFNcYk82ZO103st1DWV4dwpQezK+7Kyqpx6K8EQVKfKja18y5uvqJFVp9jxkvoZKbksi25V1vKi302kv3lNfxQ8yGxMm58tRdoq1rtK7e8isfp6NCrCnxd3NZrpxilymtluovY6x6Vor97D3O/yKeuaXTv3RqP5I4iHDS+S1FrPPJrmtXs69naLJcNpWuqK/wAzIrze7bs7vEuspw7l6ahzKo+6nP6lHptc1Kq/4YL5yOErcMqiVS0KfIqKCvnfS26+yi2vwurLjbcWsmVR5Lbu3rvd6+cusnDu5aYk07UJa1blTprzI+nTmnG1N8lxaVTESkk47OSo2ONrcLMQs/LissIbIR9p5d63tlMPwhxM5pcdLZDUlBJyevd1oaylvRKekq7lFLiot31pTm1a2xOy5z1XglBrB0bybbzNt7W3NnlGDjeouqPxb/oew6Do5MPRXYT8df1NYJk3gAdWAAAAAAAAAAAAAAAAAoyoA4DhngMk5SS1P7Re53f1PJOGWEtVv0lGSfXF/wBF4n0Pp7R3HUmlG8o64q9r7170eK8JdGOcXTknGdKTUXOMlePNfVu1d8ThnFTbrjNxTzOOGdkujVzrXzW/oi6phW1US56qnHXzcpfVE1PQ8o88fGXkYZYFrnj4vyG5SNr4dvju3NSWvrfmUrUG3U7cYLbzpxv8mSPor3rxLXhnvXiN5KRsqTvLVtpRjt50o+Rn0VFrEYd22WXwkbLwr6vEUcM4zi9WqSZdkp1VLEa4/wC5fMkY4o5mjida718zfjizm1LYxOI+0fdH5s5jTt5YinJL2aa1++ZJVcTy3/CaWJi5O/UkWJo7hFUaMvsrr2ZtvZvj5FKeFdoJrZVzPZstH+pI8Q/7ZVYd9RrdKRksNKz7VXM9fNZ6/ixWoN8Z26mbbzcrzRJ+jPeh6G96LslIivTb4ztSVu5N+SJbg9hs9emuZSzvuj/aKPRTfPHxfkTfB7Rzp3typ1GoxUVJ2Xh7/cJyuCne8FtHOtWSWyU7N7ox2v5nrcI2Vt2pHPcDeD3otJOatOSSs9sY7n1vazozeEVDOU2AA2yAAAAAAAAAAAAAAAAAAActwr4PUpQqVZTlF8yTjZyfejqLnJ8NoznG0diXMSYseC6Z05Up1akHGPIk1dX19ZH09MSm3eMUluudLpTQFTNJuN7u+wi3oaSfsfA5VBjGXtovHdSMbx3UiR9XS6BVaNfQJTfKN9P7KKesOyvgSnqvs/APRfZLUHKNWkuz8V5Fy0r2fib/AKq7A9VdgVBy0HpO/wBz5eQ9YLoL+/cb70X2B6t7AqFaHrDsL+/cPT+yje9X9gqtHvoFqEaPrHsosq6ZlG1oRae++0kXo6XQ+BR6Kk/u/AVCTbWwOl6k5xioRvJpfetr3nvfA7ghh1To141JzlZSabioKa2qyV9vWeLYfRkk1yT0/gBpGpCSi75ZbVzGoiGIifMvTwUTKm1AAAAAAAAAAAAAAAAAAAAAFGa9fDqW1XNko0BD1tB0pbYI0avBKi/uo6VwLeLA5OfAii/uowy4DU+ZHY8WHTJS24z9h6e5FkuAkHzHaOmFTFFuK/YGG4vXAGB2eQrkFFuN/YKnuLlwDpc6OwyFHSFFuT/Yaj0UXrgTR6KOp4orxQoty37GUeii5cDaPRR0/FFeKFFuYjwNpdEksBoSnS9mJLcWVUCopAvFgAAAAAAAAAAAAAAAAAAAAAAAAAAAAAAAAAAAAAAAAAAAAAAAAAAAAAAAAAAAH//Z"/>
          <p:cNvSpPr>
            <a:spLocks noChangeAspect="1" noChangeArrowheads="1"/>
          </p:cNvSpPr>
          <p:nvPr/>
        </p:nvSpPr>
        <p:spPr bwMode="auto">
          <a:xfrm>
            <a:off x="0" y="-384175"/>
            <a:ext cx="304800" cy="304800"/>
          </a:xfrm>
          <a:prstGeom prst="rect">
            <a:avLst/>
          </a:prstGeom>
          <a:noFill/>
          <a:ln w="9525">
            <a:noFill/>
            <a:miter lim="800000"/>
            <a:headEnd/>
            <a:tailEnd/>
          </a:ln>
        </p:spPr>
        <p:txBody>
          <a:bodyPr/>
          <a:lstStyle/>
          <a:p>
            <a:endParaRPr lang="en-US"/>
          </a:p>
        </p:txBody>
      </p:sp>
      <p:sp>
        <p:nvSpPr>
          <p:cNvPr id="38920" name="TextBox 5"/>
          <p:cNvSpPr txBox="1">
            <a:spLocks noChangeArrowheads="1"/>
          </p:cNvSpPr>
          <p:nvPr/>
        </p:nvSpPr>
        <p:spPr bwMode="auto">
          <a:xfrm>
            <a:off x="5071135" y="5113020"/>
            <a:ext cx="2853665" cy="738664"/>
          </a:xfrm>
          <a:prstGeom prst="rect">
            <a:avLst/>
          </a:prstGeom>
          <a:noFill/>
          <a:ln w="9525">
            <a:noFill/>
            <a:miter lim="800000"/>
            <a:headEnd/>
            <a:tailEnd/>
          </a:ln>
        </p:spPr>
        <p:txBody>
          <a:bodyPr wrap="none">
            <a:spAutoFit/>
          </a:bodyPr>
          <a:lstStyle/>
          <a:p>
            <a:pPr algn="ctr"/>
            <a:r>
              <a:rPr lang="en-US" sz="1400" dirty="0" err="1"/>
              <a:t>BioRad</a:t>
            </a:r>
            <a:r>
              <a:rPr lang="en-US" sz="1400" dirty="0"/>
              <a:t> CFX96</a:t>
            </a:r>
          </a:p>
          <a:p>
            <a:pPr algn="ctr"/>
            <a:r>
              <a:rPr lang="en-US" sz="1400" dirty="0"/>
              <a:t>LED dye excitation</a:t>
            </a:r>
          </a:p>
          <a:p>
            <a:pPr algn="ctr"/>
            <a:r>
              <a:rPr lang="en-US" sz="1400" dirty="0"/>
              <a:t>Sensitive, solid state digital optics</a:t>
            </a:r>
            <a:endParaRPr lang="en-US" sz="1400" b="1" dirty="0">
              <a:solidFill>
                <a:srgbClr val="7030A0"/>
              </a:solidFill>
            </a:endParaRPr>
          </a:p>
        </p:txBody>
      </p:sp>
      <p:sp>
        <p:nvSpPr>
          <p:cNvPr id="35850" name="TextBox 7"/>
          <p:cNvSpPr txBox="1">
            <a:spLocks noChangeArrowheads="1"/>
          </p:cNvSpPr>
          <p:nvPr/>
        </p:nvSpPr>
        <p:spPr bwMode="auto">
          <a:xfrm>
            <a:off x="647700" y="5760720"/>
            <a:ext cx="7391400" cy="615553"/>
          </a:xfrm>
          <a:prstGeom prst="rect">
            <a:avLst/>
          </a:prstGeom>
          <a:noFill/>
          <a:ln w="9525">
            <a:noFill/>
            <a:miter lim="800000"/>
            <a:headEnd/>
            <a:tailEnd/>
          </a:ln>
        </p:spPr>
        <p:txBody>
          <a:bodyPr>
            <a:spAutoFit/>
          </a:bodyPr>
          <a:lstStyle/>
          <a:p>
            <a:pPr marL="285750" indent="-285750">
              <a:buFont typeface="Arial" charset="0"/>
              <a:buChar char="•"/>
            </a:pPr>
            <a:r>
              <a:rPr lang="en-US" b="1" u="sng" dirty="0"/>
              <a:t>Solution</a:t>
            </a:r>
          </a:p>
          <a:p>
            <a:pPr marL="742950" lvl="1" indent="-285750">
              <a:buFont typeface="Arial" panose="020B0604020202020204" pitchFamily="34" charset="0"/>
              <a:buChar char="–"/>
            </a:pPr>
            <a:r>
              <a:rPr lang="en-US" sz="1600" b="1" dirty="0"/>
              <a:t>UMB-BRL purchased </a:t>
            </a:r>
            <a:r>
              <a:rPr lang="en-US" sz="1600" b="1" dirty="0" err="1"/>
              <a:t>BioRad</a:t>
            </a:r>
            <a:r>
              <a:rPr lang="en-US" sz="1600" b="1" dirty="0"/>
              <a:t> </a:t>
            </a:r>
            <a:r>
              <a:rPr lang="en-US" sz="1600" dirty="0"/>
              <a:t>CFX96 </a:t>
            </a:r>
            <a:r>
              <a:rPr lang="en-US" sz="1600" dirty="0" smtClean="0"/>
              <a:t>equipment</a:t>
            </a:r>
            <a:endParaRPr lang="en-US" sz="1600" dirty="0"/>
          </a:p>
        </p:txBody>
      </p:sp>
      <p:sp>
        <p:nvSpPr>
          <p:cNvPr id="14" name="Not Equal 13"/>
          <p:cNvSpPr/>
          <p:nvPr/>
        </p:nvSpPr>
        <p:spPr>
          <a:xfrm>
            <a:off x="4343400" y="4092257"/>
            <a:ext cx="685800" cy="60960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924" name="Rectangle 8"/>
          <p:cNvSpPr>
            <a:spLocks noChangeArrowheads="1"/>
          </p:cNvSpPr>
          <p:nvPr/>
        </p:nvSpPr>
        <p:spPr bwMode="auto">
          <a:xfrm>
            <a:off x="426720" y="677863"/>
            <a:ext cx="8336280" cy="646331"/>
          </a:xfrm>
          <a:prstGeom prst="rect">
            <a:avLst/>
          </a:prstGeom>
          <a:noFill/>
          <a:ln w="9525">
            <a:noFill/>
            <a:miter lim="800000"/>
            <a:headEnd/>
            <a:tailEnd/>
          </a:ln>
        </p:spPr>
        <p:txBody>
          <a:bodyPr wrap="square">
            <a:spAutoFit/>
          </a:bodyPr>
          <a:lstStyle/>
          <a:p>
            <a:pPr marL="342900" indent="-342900" algn="ctr">
              <a:spcBef>
                <a:spcPct val="20000"/>
              </a:spcBef>
            </a:pPr>
            <a:r>
              <a:rPr lang="en-US" b="1" dirty="0" smtClean="0">
                <a:latin typeface="Calibri" pitchFamily="34" charset="0"/>
              </a:rPr>
              <a:t>Transfer </a:t>
            </a:r>
            <a:r>
              <a:rPr lang="en-US" b="1" dirty="0">
                <a:latin typeface="Calibri" pitchFamily="34" charset="0"/>
              </a:rPr>
              <a:t>of Vimentin Gene Methylation Assay </a:t>
            </a:r>
            <a:r>
              <a:rPr lang="en-US" b="1" dirty="0">
                <a:latin typeface="Calibri" pitchFamily="34" charset="0"/>
              </a:rPr>
              <a:t>f</a:t>
            </a:r>
            <a:r>
              <a:rPr lang="en-US" b="1" dirty="0" smtClean="0">
                <a:latin typeface="Calibri" pitchFamily="34" charset="0"/>
              </a:rPr>
              <a:t>rom </a:t>
            </a:r>
            <a:r>
              <a:rPr lang="en-US" b="1" dirty="0" smtClean="0">
                <a:latin typeface="Calibri" pitchFamily="34" charset="0"/>
              </a:rPr>
              <a:t>BDL </a:t>
            </a:r>
            <a:r>
              <a:rPr lang="en-US" b="1" dirty="0" smtClean="0">
                <a:latin typeface="Calibri" pitchFamily="34" charset="0"/>
              </a:rPr>
              <a:t>(Sanford Markowitz, MD, PhD, Case </a:t>
            </a:r>
            <a:r>
              <a:rPr lang="en-US" b="1" dirty="0" smtClean="0">
                <a:latin typeface="Calibri" pitchFamily="34" charset="0"/>
              </a:rPr>
              <a:t>Western Reserve University) to  </a:t>
            </a:r>
            <a:r>
              <a:rPr lang="en-US" b="1" dirty="0">
                <a:latin typeface="Calibri" pitchFamily="34" charset="0"/>
              </a:rPr>
              <a:t>UMB-BRL CLIA/CAP Laboratory</a:t>
            </a:r>
            <a:endParaRPr lang="en-US" dirty="0"/>
          </a:p>
        </p:txBody>
      </p:sp>
      <p:sp>
        <p:nvSpPr>
          <p:cNvPr id="38925" name="TextBox 10"/>
          <p:cNvSpPr txBox="1">
            <a:spLocks noChangeArrowheads="1"/>
          </p:cNvSpPr>
          <p:nvPr/>
        </p:nvSpPr>
        <p:spPr bwMode="auto">
          <a:xfrm>
            <a:off x="1546762" y="1542733"/>
            <a:ext cx="6326091" cy="707886"/>
          </a:xfrm>
          <a:prstGeom prst="rect">
            <a:avLst/>
          </a:prstGeom>
          <a:noFill/>
          <a:ln w="9525">
            <a:noFill/>
            <a:miter lim="800000"/>
            <a:headEnd/>
            <a:tailEnd/>
          </a:ln>
        </p:spPr>
        <p:txBody>
          <a:bodyPr wrap="none">
            <a:spAutoFit/>
          </a:bodyPr>
          <a:lstStyle/>
          <a:p>
            <a:pPr algn="ctr"/>
            <a:r>
              <a:rPr lang="en-US" sz="2000" b="1" dirty="0"/>
              <a:t>M</a:t>
            </a:r>
            <a:r>
              <a:rPr lang="en-US" sz="2000" b="1" dirty="0" smtClean="0"/>
              <a:t>ethylation </a:t>
            </a:r>
            <a:r>
              <a:rPr lang="en-US" sz="2000" b="1" dirty="0"/>
              <a:t>specific quantitative real-time PCR (</a:t>
            </a:r>
            <a:r>
              <a:rPr lang="en-US" sz="2000" b="1" dirty="0" err="1"/>
              <a:t>qRT</a:t>
            </a:r>
            <a:r>
              <a:rPr lang="en-US" sz="2000" b="1" dirty="0"/>
              <a:t>-PCR</a:t>
            </a:r>
            <a:r>
              <a:rPr lang="en-US" sz="2000" b="1" dirty="0" smtClean="0"/>
              <a:t>)</a:t>
            </a:r>
          </a:p>
          <a:p>
            <a:pPr algn="ctr"/>
            <a:r>
              <a:rPr lang="en-US" sz="2000" b="1" dirty="0" smtClean="0"/>
              <a:t>Assay Pre-validation Study Issues</a:t>
            </a:r>
            <a:endParaRPr lang="en-US" sz="2000" b="1" dirty="0">
              <a:solidFill>
                <a:srgbClr val="FF0000"/>
              </a:solidFill>
            </a:endParaRPr>
          </a:p>
        </p:txBody>
      </p:sp>
      <p:cxnSp>
        <p:nvCxnSpPr>
          <p:cNvPr id="16" name="Straight Connector 15"/>
          <p:cNvCxnSpPr/>
          <p:nvPr/>
        </p:nvCxnSpPr>
        <p:spPr>
          <a:xfrm>
            <a:off x="762000" y="144780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pic>
        <p:nvPicPr>
          <p:cNvPr id="38929" name="Picture 17" descr="photo 3_3"/>
          <p:cNvPicPr>
            <a:picLocks noChangeAspect="1" noChangeArrowheads="1"/>
          </p:cNvPicPr>
          <p:nvPr/>
        </p:nvPicPr>
        <p:blipFill>
          <a:blip r:embed="rId4"/>
          <a:srcRect/>
          <a:stretch>
            <a:fillRect/>
          </a:stretch>
        </p:blipFill>
        <p:spPr bwMode="auto">
          <a:xfrm>
            <a:off x="5638800" y="3863657"/>
            <a:ext cx="1727200" cy="1295400"/>
          </a:xfrm>
          <a:prstGeom prst="rect">
            <a:avLst/>
          </a:prstGeom>
          <a:noFill/>
        </p:spPr>
      </p:pic>
      <p:sp>
        <p:nvSpPr>
          <p:cNvPr id="3" name="Rectangle 2"/>
          <p:cNvSpPr/>
          <p:nvPr/>
        </p:nvSpPr>
        <p:spPr>
          <a:xfrm>
            <a:off x="609600" y="2340292"/>
            <a:ext cx="8001000" cy="1477328"/>
          </a:xfrm>
          <a:prstGeom prst="rect">
            <a:avLst/>
          </a:prstGeom>
        </p:spPr>
        <p:txBody>
          <a:bodyPr wrap="square">
            <a:spAutoFit/>
          </a:bodyPr>
          <a:lstStyle/>
          <a:p>
            <a:pPr marL="285750" indent="-285750">
              <a:buFont typeface="Arial" panose="020B0604020202020204" pitchFamily="34" charset="0"/>
              <a:buChar char="•"/>
            </a:pPr>
            <a:r>
              <a:rPr lang="en-US" b="1" u="sng" dirty="0" smtClean="0"/>
              <a:t>Investigation of difference in results between BDL and UMB-BRL</a:t>
            </a:r>
            <a:r>
              <a:rPr lang="en-US" dirty="0" smtClean="0"/>
              <a:t>: </a:t>
            </a:r>
            <a:r>
              <a:rPr lang="en-US" b="1" dirty="0" smtClean="0"/>
              <a:t>UMB-BRL </a:t>
            </a:r>
            <a:r>
              <a:rPr lang="en-US" b="1" dirty="0"/>
              <a:t>sent technologist to BDL</a:t>
            </a:r>
            <a:r>
              <a:rPr lang="en-US" dirty="0"/>
              <a:t> to process the same set of samples side-by-side using the </a:t>
            </a:r>
            <a:r>
              <a:rPr lang="en-US" dirty="0" smtClean="0"/>
              <a:t>same SOP, reagents, </a:t>
            </a:r>
            <a:r>
              <a:rPr lang="en-US" dirty="0"/>
              <a:t>and </a:t>
            </a:r>
            <a:r>
              <a:rPr lang="en-US" dirty="0" smtClean="0"/>
              <a:t>equipment.</a:t>
            </a:r>
            <a:endParaRPr lang="en-US" dirty="0"/>
          </a:p>
          <a:p>
            <a:pPr marL="285750" indent="-285750">
              <a:buFont typeface="Arial" panose="020B0604020202020204" pitchFamily="34" charset="0"/>
              <a:buChar char="•"/>
            </a:pPr>
            <a:r>
              <a:rPr lang="en-US" dirty="0" smtClean="0"/>
              <a:t>The </a:t>
            </a:r>
            <a:r>
              <a:rPr lang="en-US" dirty="0"/>
              <a:t>BDL and </a:t>
            </a:r>
            <a:r>
              <a:rPr lang="en-US" dirty="0" smtClean="0"/>
              <a:t>UMB-BRL </a:t>
            </a:r>
            <a:r>
              <a:rPr lang="en-US" dirty="0"/>
              <a:t>staff obtained identical results for this </a:t>
            </a:r>
            <a:r>
              <a:rPr lang="en-US" dirty="0" smtClean="0"/>
              <a:t>exercise.</a:t>
            </a:r>
            <a:endParaRPr lang="en-US" dirty="0"/>
          </a:p>
          <a:p>
            <a:pPr marL="285750" indent="-285750">
              <a:buFont typeface="Arial" panose="020B0604020202020204" pitchFamily="34" charset="0"/>
              <a:buChar char="•"/>
            </a:pPr>
            <a:r>
              <a:rPr lang="en-US" b="1" u="sng" dirty="0" smtClean="0"/>
              <a:t>Conclusion</a:t>
            </a:r>
            <a:r>
              <a:rPr lang="en-US" dirty="0"/>
              <a:t>: These differences likely due to the </a:t>
            </a:r>
            <a:r>
              <a:rPr lang="en-US" b="1" u="sng" dirty="0"/>
              <a:t>sensitivity of the </a:t>
            </a:r>
            <a:r>
              <a:rPr lang="en-US" b="1" u="sng" dirty="0" smtClean="0"/>
              <a:t>equipment</a:t>
            </a:r>
            <a:r>
              <a:rPr lang="en-US" u="sng" dirty="0" smtClean="0"/>
              <a:t>.</a:t>
            </a:r>
            <a:endParaRPr lang="en-US" u="sng" dirty="0"/>
          </a:p>
        </p:txBody>
      </p:sp>
    </p:spTree>
    <p:extLst>
      <p:ext uri="{BB962C8B-B14F-4D97-AF65-F5344CB8AC3E}">
        <p14:creationId xmlns:p14="http://schemas.microsoft.com/office/powerpoint/2010/main" val="249525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732"/>
            <a:ext cx="8229600" cy="1143000"/>
          </a:xfrm>
        </p:spPr>
        <p:txBody>
          <a:bodyPr>
            <a:normAutofit fontScale="90000"/>
          </a:bodyPr>
          <a:lstStyle/>
          <a:p>
            <a:pPr marL="342900" indent="-342900">
              <a:spcBef>
                <a:spcPct val="20000"/>
              </a:spcBef>
            </a:pPr>
            <a:r>
              <a:rPr lang="en-US" sz="2700" b="1" dirty="0" smtClean="0"/>
              <a:t>Potential </a:t>
            </a:r>
            <a:r>
              <a:rPr lang="en-US" sz="2700" b="1" dirty="0"/>
              <a:t>Biomarker for Colon </a:t>
            </a:r>
            <a:r>
              <a:rPr lang="en-US" sz="2700" b="1" dirty="0" smtClean="0"/>
              <a:t>Cancer</a:t>
            </a:r>
            <a:br>
              <a:rPr lang="en-US" sz="2700" b="1" dirty="0" smtClean="0"/>
            </a:br>
            <a:r>
              <a:rPr lang="en-US" sz="2400" b="1" dirty="0">
                <a:latin typeface="Calibri" pitchFamily="34" charset="0"/>
              </a:rPr>
              <a:t>Transfer of Vimentin Gene Methylation Assay  </a:t>
            </a:r>
            <a:br>
              <a:rPr lang="en-US" sz="2400" b="1" dirty="0">
                <a:latin typeface="Calibri" pitchFamily="34" charset="0"/>
              </a:rPr>
            </a:br>
            <a:r>
              <a:rPr lang="en-US" sz="2400" b="1" dirty="0">
                <a:latin typeface="Calibri" pitchFamily="34" charset="0"/>
              </a:rPr>
              <a:t>From BDL (Case Western Reserve University) to  </a:t>
            </a: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UMB-BRL </a:t>
            </a:r>
            <a:r>
              <a:rPr lang="en-US" sz="2400" b="1" dirty="0">
                <a:latin typeface="Calibri" pitchFamily="34" charset="0"/>
              </a:rPr>
              <a:t>CLIA/CAP </a:t>
            </a:r>
            <a:r>
              <a:rPr lang="en-US" sz="2400" b="1" dirty="0" smtClean="0">
                <a:latin typeface="Calibri" pitchFamily="34" charset="0"/>
              </a:rPr>
              <a:t>Laboratory (Cont’d)</a:t>
            </a:r>
            <a:r>
              <a:rPr lang="en-US" sz="2400" dirty="0"/>
              <a:t/>
            </a:r>
            <a:br>
              <a:rPr lang="en-US" sz="2400" dirty="0"/>
            </a:br>
            <a:r>
              <a:rPr lang="en-US" dirty="0"/>
              <a:t/>
            </a:r>
            <a:br>
              <a:rPr lang="en-US" dirty="0"/>
            </a:br>
            <a:endParaRPr lang="en-US" dirty="0"/>
          </a:p>
        </p:txBody>
      </p:sp>
      <p:sp>
        <p:nvSpPr>
          <p:cNvPr id="3" name="Content Placeholder 2"/>
          <p:cNvSpPr>
            <a:spLocks noGrp="1"/>
          </p:cNvSpPr>
          <p:nvPr>
            <p:ph idx="1"/>
          </p:nvPr>
        </p:nvSpPr>
        <p:spPr>
          <a:xfrm>
            <a:off x="457200" y="2266812"/>
            <a:ext cx="8229600" cy="4362588"/>
          </a:xfrm>
        </p:spPr>
        <p:txBody>
          <a:bodyPr>
            <a:normAutofit fontScale="62500" lnSpcReduction="20000"/>
          </a:bodyPr>
          <a:lstStyle/>
          <a:p>
            <a:pPr lvl="0"/>
            <a:r>
              <a:rPr lang="en-US" b="1" dirty="0" smtClean="0"/>
              <a:t>PCR </a:t>
            </a:r>
            <a:r>
              <a:rPr lang="en-US" b="1" dirty="0"/>
              <a:t>Amplification Buffer affects sensitivity </a:t>
            </a:r>
          </a:p>
          <a:p>
            <a:pPr lvl="1"/>
            <a:r>
              <a:rPr lang="en-US" dirty="0" smtClean="0"/>
              <a:t>Roche </a:t>
            </a:r>
            <a:r>
              <a:rPr lang="en-US" dirty="0"/>
              <a:t>buffer (Essential) vs.  ABI </a:t>
            </a:r>
            <a:r>
              <a:rPr lang="en-US" dirty="0" err="1"/>
              <a:t>Taqman</a:t>
            </a:r>
            <a:r>
              <a:rPr lang="en-US" dirty="0"/>
              <a:t> universal buffer.  </a:t>
            </a:r>
            <a:endParaRPr lang="en-US" dirty="0" smtClean="0"/>
          </a:p>
          <a:p>
            <a:pPr lvl="2"/>
            <a:r>
              <a:rPr lang="en-US" dirty="0" smtClean="0"/>
              <a:t>The </a:t>
            </a:r>
            <a:r>
              <a:rPr lang="en-US" dirty="0"/>
              <a:t>Roche buffer produced lower Ct values (mid –high 20’s to low 30’s) which improves assay sensitivity vs </a:t>
            </a:r>
            <a:r>
              <a:rPr lang="en-US" dirty="0" err="1"/>
              <a:t>Taqman</a:t>
            </a:r>
            <a:r>
              <a:rPr lang="en-US" dirty="0"/>
              <a:t> (high 30’s to 40’s). Therefore, the Roche buffer was used.  </a:t>
            </a:r>
            <a:endParaRPr lang="en-US" dirty="0" smtClean="0"/>
          </a:p>
          <a:p>
            <a:pPr lvl="0"/>
            <a:r>
              <a:rPr lang="en-US" b="1" dirty="0"/>
              <a:t>Reagents</a:t>
            </a:r>
            <a:r>
              <a:rPr lang="en-US" dirty="0"/>
              <a:t> (e.g. buffers) were </a:t>
            </a:r>
            <a:r>
              <a:rPr lang="en-US" b="1" dirty="0"/>
              <a:t>verified, optimized </a:t>
            </a:r>
            <a:r>
              <a:rPr lang="en-US" dirty="0"/>
              <a:t>and </a:t>
            </a:r>
            <a:r>
              <a:rPr lang="en-US" b="1" dirty="0"/>
              <a:t>standardized for clinical application</a:t>
            </a:r>
            <a:r>
              <a:rPr lang="en-US" dirty="0"/>
              <a:t>.</a:t>
            </a:r>
          </a:p>
          <a:p>
            <a:pPr lvl="0"/>
            <a:r>
              <a:rPr lang="en-US" dirty="0" smtClean="0"/>
              <a:t>The UMB-BRL </a:t>
            </a:r>
            <a:r>
              <a:rPr lang="en-US" dirty="0"/>
              <a:t>implemented </a:t>
            </a:r>
            <a:r>
              <a:rPr lang="en-US" b="1" dirty="0"/>
              <a:t>HPLC purified primers </a:t>
            </a:r>
            <a:r>
              <a:rPr lang="en-US" dirty="0"/>
              <a:t>and </a:t>
            </a:r>
            <a:r>
              <a:rPr lang="en-US" b="1" dirty="0"/>
              <a:t>probes</a:t>
            </a:r>
            <a:r>
              <a:rPr lang="en-US" dirty="0"/>
              <a:t>. </a:t>
            </a:r>
            <a:endParaRPr lang="en-US" dirty="0" smtClean="0"/>
          </a:p>
          <a:p>
            <a:r>
              <a:rPr lang="en-US" dirty="0" smtClean="0"/>
              <a:t>Certain </a:t>
            </a:r>
            <a:r>
              <a:rPr lang="en-US" b="1" dirty="0"/>
              <a:t>elements</a:t>
            </a:r>
            <a:r>
              <a:rPr lang="en-US" dirty="0"/>
              <a:t> of the </a:t>
            </a:r>
            <a:r>
              <a:rPr lang="en-US" b="1" dirty="0"/>
              <a:t>assay</a:t>
            </a:r>
            <a:r>
              <a:rPr lang="en-US" dirty="0"/>
              <a:t> were </a:t>
            </a:r>
            <a:r>
              <a:rPr lang="en-US" b="1" dirty="0"/>
              <a:t>modified to adapt to </a:t>
            </a:r>
            <a:r>
              <a:rPr lang="en-US" b="1" dirty="0" smtClean="0"/>
              <a:t>CLIA/CAP </a:t>
            </a:r>
            <a:r>
              <a:rPr lang="en-US" b="1" dirty="0"/>
              <a:t>standards </a:t>
            </a:r>
            <a:endParaRPr lang="en-US" b="1" dirty="0" smtClean="0"/>
          </a:p>
          <a:p>
            <a:pPr lvl="1"/>
            <a:r>
              <a:rPr lang="en-US" b="1" dirty="0" smtClean="0"/>
              <a:t>Inclusion </a:t>
            </a:r>
            <a:r>
              <a:rPr lang="en-US" b="1" dirty="0"/>
              <a:t>of standard curve </a:t>
            </a:r>
            <a:r>
              <a:rPr lang="en-US" dirty="0"/>
              <a:t>using </a:t>
            </a:r>
            <a:r>
              <a:rPr lang="en-US" dirty="0" err="1"/>
              <a:t>CpGemone</a:t>
            </a:r>
            <a:r>
              <a:rPr lang="en-US" dirty="0"/>
              <a:t> DNA, </a:t>
            </a:r>
            <a:r>
              <a:rPr lang="en-US" dirty="0" smtClean="0"/>
              <a:t>etc</a:t>
            </a:r>
            <a:r>
              <a:rPr lang="en-US" dirty="0"/>
              <a:t>.</a:t>
            </a:r>
            <a:endParaRPr lang="en-US" dirty="0" smtClean="0"/>
          </a:p>
          <a:p>
            <a:pPr lvl="1"/>
            <a:r>
              <a:rPr lang="en-US" dirty="0" smtClean="0"/>
              <a:t>The UMB-BRL </a:t>
            </a:r>
            <a:r>
              <a:rPr lang="en-US" dirty="0"/>
              <a:t>implemented use of diluted </a:t>
            </a:r>
            <a:r>
              <a:rPr lang="en-US" dirty="0" err="1"/>
              <a:t>CpGenome</a:t>
            </a:r>
            <a:r>
              <a:rPr lang="en-US" dirty="0"/>
              <a:t> DNA (methylated and </a:t>
            </a:r>
            <a:r>
              <a:rPr lang="en-US" dirty="0" err="1"/>
              <a:t>unmethylated</a:t>
            </a:r>
            <a:r>
              <a:rPr lang="en-US" dirty="0"/>
              <a:t>) versus diluted cell line</a:t>
            </a:r>
            <a:r>
              <a:rPr lang="en-US" dirty="0" smtClean="0"/>
              <a:t>.</a:t>
            </a:r>
          </a:p>
          <a:p>
            <a:r>
              <a:rPr lang="en-US" b="1" dirty="0"/>
              <a:t>E</a:t>
            </a:r>
            <a:r>
              <a:rPr lang="en-US" b="1" dirty="0" smtClean="0"/>
              <a:t>valuation</a:t>
            </a:r>
            <a:r>
              <a:rPr lang="en-US" dirty="0" smtClean="0"/>
              <a:t> </a:t>
            </a:r>
            <a:r>
              <a:rPr lang="en-US" dirty="0"/>
              <a:t>of </a:t>
            </a:r>
            <a:r>
              <a:rPr lang="en-US" b="1" dirty="0"/>
              <a:t>DNA clean up </a:t>
            </a:r>
            <a:r>
              <a:rPr lang="en-US" dirty="0"/>
              <a:t>on the stool samples</a:t>
            </a:r>
            <a:endParaRPr lang="en-US" dirty="0" smtClean="0"/>
          </a:p>
          <a:p>
            <a:r>
              <a:rPr lang="en-US" b="1" dirty="0"/>
              <a:t>Repeat testing </a:t>
            </a:r>
            <a:r>
              <a:rPr lang="en-US" dirty="0"/>
              <a:t>of </a:t>
            </a:r>
            <a:r>
              <a:rPr lang="en-US" dirty="0" smtClean="0"/>
              <a:t>previous </a:t>
            </a:r>
            <a:r>
              <a:rPr lang="en-US" dirty="0"/>
              <a:t>pre-validation study samples demonstrated a </a:t>
            </a:r>
            <a:r>
              <a:rPr lang="en-US" b="1" dirty="0"/>
              <a:t>high degree of </a:t>
            </a:r>
            <a:r>
              <a:rPr lang="en-US" b="1" dirty="0" smtClean="0"/>
              <a:t>concordance between BDL and UMB-BRL</a:t>
            </a:r>
            <a:r>
              <a:rPr lang="en-US" dirty="0" smtClean="0"/>
              <a:t>. </a:t>
            </a:r>
          </a:p>
          <a:p>
            <a:r>
              <a:rPr lang="en-US" b="1" dirty="0" smtClean="0"/>
              <a:t>Specimen processing SOP </a:t>
            </a:r>
            <a:r>
              <a:rPr lang="en-US" dirty="0" smtClean="0"/>
              <a:t>for samples received </a:t>
            </a:r>
            <a:r>
              <a:rPr lang="en-US" b="1" dirty="0" smtClean="0"/>
              <a:t>at UMB-BRL </a:t>
            </a:r>
            <a:r>
              <a:rPr lang="en-US" dirty="0" smtClean="0"/>
              <a:t>developed.</a:t>
            </a:r>
            <a:endParaRPr lang="en-US" dirty="0"/>
          </a:p>
        </p:txBody>
      </p:sp>
      <p:cxnSp>
        <p:nvCxnSpPr>
          <p:cNvPr id="4" name="Straight Connector 3"/>
          <p:cNvCxnSpPr/>
          <p:nvPr/>
        </p:nvCxnSpPr>
        <p:spPr>
          <a:xfrm>
            <a:off x="762000" y="205740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204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74320" y="609600"/>
            <a:ext cx="8587740" cy="1211580"/>
          </a:xfrm>
        </p:spPr>
        <p:txBody>
          <a:bodyPr>
            <a:normAutofit fontScale="90000"/>
          </a:bodyPr>
          <a:lstStyle/>
          <a:p>
            <a:pPr eaLnBrk="1" hangingPunct="1"/>
            <a:r>
              <a:rPr lang="en-US" sz="3100" b="1" dirty="0" smtClean="0"/>
              <a:t>Overview</a:t>
            </a:r>
            <a:r>
              <a:rPr lang="en-US" sz="2700" b="1" dirty="0" smtClean="0"/>
              <a:t/>
            </a:r>
            <a:br>
              <a:rPr lang="en-US" sz="2700" b="1" dirty="0" smtClean="0"/>
            </a:br>
            <a:r>
              <a:rPr lang="en-US" sz="2400" b="1" dirty="0" smtClean="0"/>
              <a:t>Implementing BDL Laboratory Assays into CLIA/CAP-Compliant Assays</a:t>
            </a:r>
            <a:r>
              <a:rPr lang="en-US" sz="2200" b="1" dirty="0" smtClean="0"/>
              <a:t/>
            </a:r>
            <a:br>
              <a:rPr lang="en-US" sz="2200" b="1" dirty="0" smtClean="0"/>
            </a:br>
            <a:r>
              <a:rPr lang="en-US" sz="2400" b="1" dirty="0" smtClean="0"/>
              <a:t>Issues/Lessons Learned</a:t>
            </a:r>
            <a:endParaRPr lang="en-US" sz="2800" b="1" dirty="0" smtClean="0"/>
          </a:p>
        </p:txBody>
      </p:sp>
      <p:sp>
        <p:nvSpPr>
          <p:cNvPr id="32771" name="Rectangle 3"/>
          <p:cNvSpPr>
            <a:spLocks noGrp="1" noChangeArrowheads="1"/>
          </p:cNvSpPr>
          <p:nvPr>
            <p:ph idx="1"/>
          </p:nvPr>
        </p:nvSpPr>
        <p:spPr>
          <a:xfrm>
            <a:off x="457200" y="2415540"/>
            <a:ext cx="8382000" cy="4099560"/>
          </a:xfrm>
        </p:spPr>
        <p:txBody>
          <a:bodyPr rtlCol="0">
            <a:normAutofit fontScale="92500" lnSpcReduction="10000"/>
          </a:bodyPr>
          <a:lstStyle/>
          <a:p>
            <a:pPr eaLnBrk="1" fontAlgn="auto" hangingPunct="1">
              <a:lnSpc>
                <a:spcPct val="90000"/>
              </a:lnSpc>
              <a:spcAft>
                <a:spcPts val="0"/>
              </a:spcAft>
              <a:buFont typeface="Arial" panose="020B0604020202020204" pitchFamily="34" charset="0"/>
              <a:buChar char="•"/>
              <a:defRPr/>
            </a:pPr>
            <a:r>
              <a:rPr lang="en-US" altLang="en-US" sz="2200" b="1" dirty="0" smtClean="0"/>
              <a:t>“Paper Towel Syndrome” </a:t>
            </a:r>
          </a:p>
          <a:p>
            <a:pPr lvl="1" eaLnBrk="1" fontAlgn="auto" hangingPunct="1">
              <a:lnSpc>
                <a:spcPct val="90000"/>
              </a:lnSpc>
              <a:spcAft>
                <a:spcPts val="0"/>
              </a:spcAft>
              <a:buFont typeface="Arial" panose="020B0604020202020204" pitchFamily="34" charset="0"/>
              <a:buChar char="–"/>
              <a:defRPr/>
            </a:pPr>
            <a:r>
              <a:rPr lang="en-US" altLang="en-US" sz="1800" b="1" dirty="0" smtClean="0"/>
              <a:t>Lack of </a:t>
            </a:r>
            <a:r>
              <a:rPr lang="en-US" altLang="en-US" sz="1800" b="1" dirty="0"/>
              <a:t>o</a:t>
            </a:r>
            <a:r>
              <a:rPr lang="en-US" altLang="en-US" sz="1800" b="1" dirty="0" smtClean="0"/>
              <a:t>rganized SOP </a:t>
            </a:r>
            <a:r>
              <a:rPr lang="en-US" altLang="en-US" sz="1800" dirty="0" smtClean="0"/>
              <a:t>without </a:t>
            </a:r>
            <a:r>
              <a:rPr lang="en-GB" altLang="en-US" sz="1800" dirty="0"/>
              <a:t>c</a:t>
            </a:r>
            <a:r>
              <a:rPr lang="en-GB" altLang="en-US" sz="1800" dirty="0" smtClean="0"/>
              <a:t>lear </a:t>
            </a:r>
            <a:r>
              <a:rPr lang="en-GB" altLang="en-US" sz="1800" dirty="0"/>
              <a:t>definition of all assay </a:t>
            </a:r>
            <a:r>
              <a:rPr lang="en-GB" altLang="en-US" sz="1800" dirty="0" smtClean="0"/>
              <a:t>parameters (e.g. fragmented SOP written on paper towels, isolated notes in lab coat pockets, etc.)</a:t>
            </a:r>
            <a:endParaRPr lang="en-US" altLang="en-US" sz="1800" dirty="0" smtClean="0"/>
          </a:p>
          <a:p>
            <a:pPr eaLnBrk="1" fontAlgn="auto" hangingPunct="1">
              <a:lnSpc>
                <a:spcPct val="90000"/>
              </a:lnSpc>
              <a:spcAft>
                <a:spcPts val="0"/>
              </a:spcAft>
              <a:buFont typeface="Arial" panose="020B0604020202020204" pitchFamily="34" charset="0"/>
              <a:buChar char="•"/>
              <a:defRPr/>
            </a:pPr>
            <a:r>
              <a:rPr lang="en-US" altLang="en-US" sz="2200" b="1" dirty="0" smtClean="0"/>
              <a:t>Modification of SOPs</a:t>
            </a:r>
          </a:p>
          <a:p>
            <a:pPr lvl="1" eaLnBrk="1" fontAlgn="auto" hangingPunct="1">
              <a:lnSpc>
                <a:spcPct val="90000"/>
              </a:lnSpc>
              <a:spcAft>
                <a:spcPts val="0"/>
              </a:spcAft>
              <a:buFont typeface="Arial" panose="020B0604020202020204" pitchFamily="34" charset="0"/>
              <a:buChar char="–"/>
              <a:defRPr/>
            </a:pPr>
            <a:r>
              <a:rPr lang="en-US" altLang="en-US" sz="1800" b="1" dirty="0" smtClean="0"/>
              <a:t>BDLs </a:t>
            </a:r>
            <a:r>
              <a:rPr lang="en-US" altLang="en-US" sz="1800" dirty="0" smtClean="0"/>
              <a:t> may have used </a:t>
            </a:r>
            <a:r>
              <a:rPr lang="en-US" altLang="en-US" sz="1800" b="1" dirty="0" smtClean="0"/>
              <a:t>assays</a:t>
            </a:r>
            <a:r>
              <a:rPr lang="en-US" altLang="en-US" sz="1800" dirty="0" smtClean="0"/>
              <a:t> prior to discovery/development of a biomarker. </a:t>
            </a:r>
            <a:r>
              <a:rPr lang="en-US" altLang="en-US" sz="1800" b="1" dirty="0" smtClean="0"/>
              <a:t>SOPs</a:t>
            </a:r>
            <a:r>
              <a:rPr lang="en-US" altLang="en-US" sz="1800" dirty="0" smtClean="0"/>
              <a:t> may have been </a:t>
            </a:r>
            <a:r>
              <a:rPr lang="en-US" altLang="en-US" sz="1800" b="1" dirty="0" smtClean="0"/>
              <a:t>modified</a:t>
            </a:r>
            <a:r>
              <a:rPr lang="en-US" altLang="en-US" sz="1800" dirty="0" smtClean="0"/>
              <a:t> on an </a:t>
            </a:r>
            <a:r>
              <a:rPr lang="en-US" altLang="en-US" sz="1800" b="1" dirty="0" smtClean="0"/>
              <a:t>ongoing basis without documentation/rationale</a:t>
            </a:r>
            <a:r>
              <a:rPr lang="en-US" altLang="en-US" sz="1800" dirty="0" smtClean="0"/>
              <a:t> making it </a:t>
            </a:r>
            <a:r>
              <a:rPr lang="en-US" altLang="en-US" sz="1800" b="1" dirty="0" smtClean="0"/>
              <a:t>difficult to implement/evaluate assay efficacy</a:t>
            </a:r>
            <a:r>
              <a:rPr lang="en-US" altLang="en-US" sz="1800" dirty="0" smtClean="0"/>
              <a:t>.</a:t>
            </a:r>
          </a:p>
          <a:p>
            <a:pPr eaLnBrk="1" fontAlgn="auto" hangingPunct="1">
              <a:lnSpc>
                <a:spcPct val="90000"/>
              </a:lnSpc>
              <a:spcAft>
                <a:spcPts val="0"/>
              </a:spcAft>
              <a:buFont typeface="Arial" panose="020B0604020202020204" pitchFamily="34" charset="0"/>
              <a:buChar char="•"/>
              <a:defRPr/>
            </a:pPr>
            <a:r>
              <a:rPr lang="en-US" altLang="en-US" sz="2200" b="1" dirty="0" smtClean="0"/>
              <a:t>Consistency of </a:t>
            </a:r>
            <a:r>
              <a:rPr lang="en-US" altLang="en-US" sz="2200" b="1" dirty="0"/>
              <a:t>assay performance </a:t>
            </a:r>
          </a:p>
          <a:p>
            <a:pPr lvl="1" eaLnBrk="1" fontAlgn="auto" hangingPunct="1">
              <a:lnSpc>
                <a:spcPct val="90000"/>
              </a:lnSpc>
              <a:spcAft>
                <a:spcPts val="0"/>
              </a:spcAft>
              <a:buFont typeface="Arial" panose="020B0604020202020204" pitchFamily="34" charset="0"/>
              <a:buChar char="–"/>
              <a:defRPr/>
            </a:pPr>
            <a:r>
              <a:rPr lang="en-US" altLang="en-US" sz="1800" dirty="0"/>
              <a:t>A</a:t>
            </a:r>
            <a:r>
              <a:rPr lang="en-US" altLang="en-US" sz="1800" dirty="0" smtClean="0"/>
              <a:t>lternate methods/different technologists</a:t>
            </a:r>
          </a:p>
          <a:p>
            <a:pPr eaLnBrk="1" fontAlgn="auto" hangingPunct="1">
              <a:lnSpc>
                <a:spcPct val="90000"/>
              </a:lnSpc>
              <a:spcAft>
                <a:spcPts val="0"/>
              </a:spcAft>
              <a:buFont typeface="Arial" panose="020B0604020202020204" pitchFamily="34" charset="0"/>
              <a:buChar char="•"/>
              <a:defRPr/>
            </a:pPr>
            <a:r>
              <a:rPr lang="en-US" altLang="en-US" sz="2200" b="1" dirty="0"/>
              <a:t>S</a:t>
            </a:r>
            <a:r>
              <a:rPr lang="en-US" altLang="en-US" sz="2200" b="1" dirty="0" smtClean="0"/>
              <a:t>taff training</a:t>
            </a:r>
          </a:p>
          <a:p>
            <a:pPr lvl="2">
              <a:buClr>
                <a:schemeClr val="tx1"/>
              </a:buClr>
              <a:buFont typeface="Wingdings" pitchFamily="2" charset="2"/>
              <a:buChar char="§"/>
            </a:pPr>
            <a:r>
              <a:rPr lang="en-US" altLang="en-US" sz="2000" dirty="0"/>
              <a:t>Appropriate training</a:t>
            </a:r>
          </a:p>
          <a:p>
            <a:pPr lvl="2">
              <a:buClr>
                <a:schemeClr val="tx1"/>
              </a:buClr>
              <a:buFont typeface="Wingdings" pitchFamily="2" charset="2"/>
              <a:buChar char="§"/>
            </a:pPr>
            <a:r>
              <a:rPr lang="en-US" altLang="en-US" sz="2000" dirty="0"/>
              <a:t>Potential for inconsistencies in running assay from batch to batch</a:t>
            </a:r>
          </a:p>
          <a:p>
            <a:pPr lvl="2">
              <a:buClr>
                <a:schemeClr val="tx1"/>
              </a:buClr>
              <a:buFont typeface="Wingdings" pitchFamily="2" charset="2"/>
              <a:buChar char="§"/>
            </a:pPr>
            <a:r>
              <a:rPr lang="en-US" altLang="en-US" sz="2000" dirty="0"/>
              <a:t>Assure staff </a:t>
            </a:r>
            <a:r>
              <a:rPr lang="en-US" altLang="en-US" sz="2000" dirty="0" smtClean="0"/>
              <a:t>complies with </a:t>
            </a:r>
            <a:r>
              <a:rPr lang="en-US" altLang="en-US" sz="2000" dirty="0"/>
              <a:t>procedures as delineated in SOP and assure different staff do not “do it their own way”</a:t>
            </a:r>
            <a:endParaRPr lang="en-US" altLang="en-US" dirty="0"/>
          </a:p>
          <a:p>
            <a:pPr eaLnBrk="1" fontAlgn="auto" hangingPunct="1">
              <a:lnSpc>
                <a:spcPct val="90000"/>
              </a:lnSpc>
              <a:spcAft>
                <a:spcPts val="0"/>
              </a:spcAft>
              <a:buFont typeface="Arial" panose="020B0604020202020204" pitchFamily="34" charset="0"/>
              <a:buChar char="•"/>
              <a:defRPr/>
            </a:pPr>
            <a:endParaRPr lang="en-US" altLang="en-US" sz="1800"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1538C0F2-835E-48C4-B329-6A98701DEE82}" type="slidenum">
              <a:rPr lang="en-US"/>
              <a:pPr>
                <a:defRPr/>
              </a:pPr>
              <a:t>27</a:t>
            </a:fld>
            <a:endParaRPr lang="en-US"/>
          </a:p>
        </p:txBody>
      </p:sp>
      <p:cxnSp>
        <p:nvCxnSpPr>
          <p:cNvPr id="7" name="Straight Connector 6"/>
          <p:cNvCxnSpPr/>
          <p:nvPr/>
        </p:nvCxnSpPr>
        <p:spPr>
          <a:xfrm>
            <a:off x="838200" y="19735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0505489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354192"/>
            <a:ext cx="8656320" cy="1143000"/>
          </a:xfrm>
        </p:spPr>
        <p:txBody>
          <a:bodyPr>
            <a:normAutofit fontScale="90000"/>
          </a:bodyPr>
          <a:lstStyle/>
          <a:p>
            <a:r>
              <a:rPr lang="en-US" sz="2700" b="1" dirty="0"/>
              <a:t>Overview</a:t>
            </a:r>
            <a:r>
              <a:rPr lang="en-US" sz="4800" b="1" dirty="0"/>
              <a:t/>
            </a:r>
            <a:br>
              <a:rPr lang="en-US" sz="4800" b="1" dirty="0"/>
            </a:br>
            <a:r>
              <a:rPr lang="en-US" sz="2400" b="1" dirty="0" smtClean="0"/>
              <a:t>Implementing </a:t>
            </a:r>
            <a:r>
              <a:rPr lang="en-US" sz="2400" b="1" dirty="0"/>
              <a:t>BDL Laboratory Assays into CLIA/CAP-Compliant Assays</a:t>
            </a:r>
            <a:br>
              <a:rPr lang="en-US" sz="2400" b="1" dirty="0"/>
            </a:br>
            <a:r>
              <a:rPr lang="en-US" sz="2400" b="1" dirty="0" smtClean="0"/>
              <a:t>Issues/Lessons Learned (Cont’d)</a:t>
            </a:r>
            <a:endParaRPr lang="en-US" sz="2400" dirty="0"/>
          </a:p>
        </p:txBody>
      </p:sp>
      <p:sp>
        <p:nvSpPr>
          <p:cNvPr id="3" name="Content Placeholder 2"/>
          <p:cNvSpPr>
            <a:spLocks noGrp="1"/>
          </p:cNvSpPr>
          <p:nvPr>
            <p:ph idx="1"/>
          </p:nvPr>
        </p:nvSpPr>
        <p:spPr>
          <a:xfrm>
            <a:off x="457200" y="1687692"/>
            <a:ext cx="8229600" cy="5017908"/>
          </a:xfrm>
        </p:spPr>
        <p:txBody>
          <a:bodyPr>
            <a:normAutofit fontScale="77500" lnSpcReduction="20000"/>
          </a:bodyPr>
          <a:lstStyle/>
          <a:p>
            <a:pPr>
              <a:lnSpc>
                <a:spcPct val="90000"/>
              </a:lnSpc>
              <a:buFont typeface="Arial" panose="020B0604020202020204" pitchFamily="34" charset="0"/>
              <a:buChar char="•"/>
              <a:defRPr/>
            </a:pPr>
            <a:r>
              <a:rPr lang="en-US" altLang="en-US" sz="2200" b="1" dirty="0"/>
              <a:t>Compliance with CLIA/CAP QC Standards </a:t>
            </a:r>
          </a:p>
          <a:p>
            <a:pPr lvl="1">
              <a:lnSpc>
                <a:spcPct val="90000"/>
              </a:lnSpc>
              <a:buFont typeface="Arial" panose="020B0604020202020204" pitchFamily="34" charset="0"/>
              <a:buChar char="–"/>
              <a:defRPr/>
            </a:pPr>
            <a:r>
              <a:rPr lang="en-US" altLang="en-US" sz="1800" dirty="0"/>
              <a:t>Standard controls  or presence of controls in assay</a:t>
            </a:r>
            <a:r>
              <a:rPr lang="en-US" altLang="en-US" sz="1800" dirty="0" smtClean="0"/>
              <a:t>.</a:t>
            </a:r>
          </a:p>
          <a:p>
            <a:pPr lvl="1">
              <a:lnSpc>
                <a:spcPct val="90000"/>
              </a:lnSpc>
            </a:pPr>
            <a:r>
              <a:rPr lang="en-US" altLang="en-US" sz="1800" dirty="0"/>
              <a:t>Equipment calibration, SOP, records, validation, QC, maintenance and monitoring, including pipet QC</a:t>
            </a:r>
            <a:endParaRPr lang="en-US" altLang="en-US" sz="1800" b="1" dirty="0">
              <a:solidFill>
                <a:srgbClr val="FF0000"/>
              </a:solidFill>
            </a:endParaRPr>
          </a:p>
          <a:p>
            <a:pPr lvl="1">
              <a:lnSpc>
                <a:spcPct val="90000"/>
              </a:lnSpc>
            </a:pPr>
            <a:r>
              <a:rPr lang="en-US" altLang="en-US" sz="1800" dirty="0"/>
              <a:t>Reagent QC including, source, tracking by lot and shipping number, storage conditions; HPLC grade not used</a:t>
            </a:r>
            <a:endParaRPr lang="en-US" altLang="en-US" sz="1800" b="1" dirty="0">
              <a:solidFill>
                <a:srgbClr val="FF0000"/>
              </a:solidFill>
            </a:endParaRPr>
          </a:p>
          <a:p>
            <a:pPr lvl="1">
              <a:lnSpc>
                <a:spcPct val="90000"/>
              </a:lnSpc>
            </a:pPr>
            <a:r>
              <a:rPr lang="en-US" altLang="en-US" sz="1800" dirty="0"/>
              <a:t>Kits used for testing not at clinical level (e.g. kits purchased outside U.S. which may not meet clinical standards) and contents mixed</a:t>
            </a:r>
          </a:p>
          <a:p>
            <a:pPr lvl="1">
              <a:lnSpc>
                <a:spcPct val="90000"/>
              </a:lnSpc>
            </a:pPr>
            <a:r>
              <a:rPr lang="en-US" altLang="en-US" sz="1800" dirty="0"/>
              <a:t>QC of in-house reagents and expiration dates</a:t>
            </a:r>
          </a:p>
          <a:p>
            <a:pPr marL="342900" lvl="1" indent="-342900">
              <a:lnSpc>
                <a:spcPct val="90000"/>
              </a:lnSpc>
              <a:buFont typeface="Arial"/>
              <a:buChar char="•"/>
            </a:pPr>
            <a:r>
              <a:rPr lang="en-US" altLang="en-US" sz="2200" dirty="0"/>
              <a:t>The </a:t>
            </a:r>
            <a:r>
              <a:rPr lang="en-US" altLang="en-US" sz="2200" b="1" dirty="0"/>
              <a:t>same model of </a:t>
            </a:r>
            <a:r>
              <a:rPr lang="en-US" altLang="en-US" sz="2200" b="1" dirty="0" smtClean="0"/>
              <a:t>equipment/platform </a:t>
            </a:r>
            <a:r>
              <a:rPr lang="en-US" altLang="en-US" sz="2200" dirty="0"/>
              <a:t>or different </a:t>
            </a:r>
            <a:r>
              <a:rPr lang="en-US" altLang="en-US" sz="2200" dirty="0" smtClean="0"/>
              <a:t>equipment </a:t>
            </a:r>
            <a:r>
              <a:rPr lang="en-US" altLang="en-US" sz="2200" dirty="0"/>
              <a:t>may not function the same and produce comparable results between the developmental laboratory and the BRL</a:t>
            </a:r>
            <a:r>
              <a:rPr lang="en-US" altLang="en-US" sz="2200" b="1" dirty="0"/>
              <a:t>.</a:t>
            </a:r>
          </a:p>
          <a:p>
            <a:pPr>
              <a:lnSpc>
                <a:spcPct val="90000"/>
              </a:lnSpc>
            </a:pPr>
            <a:r>
              <a:rPr lang="en-US" altLang="en-US" sz="2200" b="1" dirty="0" smtClean="0"/>
              <a:t>Alternate </a:t>
            </a:r>
            <a:r>
              <a:rPr lang="en-US" altLang="en-US" sz="2200" b="1" dirty="0"/>
              <a:t>methods </a:t>
            </a:r>
            <a:r>
              <a:rPr lang="en-US" altLang="en-US" sz="2200" dirty="0"/>
              <a:t>used in the BDL for the same assay by different technologists or same assay performed differently by technologists  in BDL makes it difficult for BRL to develop CLIA/CAP SOP.</a:t>
            </a:r>
          </a:p>
          <a:p>
            <a:pPr>
              <a:lnSpc>
                <a:spcPct val="90000"/>
              </a:lnSpc>
            </a:pPr>
            <a:r>
              <a:rPr lang="en-US" altLang="en-US" sz="2200" dirty="0"/>
              <a:t>Lack of clarity on how </a:t>
            </a:r>
            <a:r>
              <a:rPr lang="en-US" altLang="en-US" sz="2200" b="1" dirty="0"/>
              <a:t>BDL calculates results</a:t>
            </a:r>
          </a:p>
          <a:p>
            <a:pPr>
              <a:lnSpc>
                <a:spcPct val="90000"/>
              </a:lnSpc>
            </a:pPr>
            <a:r>
              <a:rPr lang="en-US" altLang="en-US" sz="2200" b="1" dirty="0"/>
              <a:t>R</a:t>
            </a:r>
            <a:r>
              <a:rPr lang="en-US" altLang="en-US" sz="2200" b="1" dirty="0" smtClean="0"/>
              <a:t>eagents</a:t>
            </a:r>
            <a:r>
              <a:rPr lang="en-US" altLang="en-US" sz="2200" dirty="0" smtClean="0"/>
              <a:t> </a:t>
            </a:r>
            <a:r>
              <a:rPr lang="en-US" altLang="en-US" sz="2200" dirty="0"/>
              <a:t>not stored at proper temperatures; temperatures of refrigerators/freezers not recorded</a:t>
            </a:r>
          </a:p>
          <a:p>
            <a:pPr>
              <a:lnSpc>
                <a:spcPct val="90000"/>
              </a:lnSpc>
            </a:pPr>
            <a:r>
              <a:rPr lang="en-US" altLang="en-US" sz="2200" b="1" dirty="0"/>
              <a:t>BDL assays </a:t>
            </a:r>
            <a:r>
              <a:rPr lang="en-US" altLang="en-US" sz="2200" dirty="0"/>
              <a:t>may use </a:t>
            </a:r>
            <a:r>
              <a:rPr lang="en-US" altLang="en-US" sz="2200" b="1" dirty="0"/>
              <a:t>equipment</a:t>
            </a:r>
            <a:r>
              <a:rPr lang="en-US" altLang="en-US" sz="2200" dirty="0"/>
              <a:t> that is </a:t>
            </a:r>
            <a:r>
              <a:rPr lang="en-US" altLang="en-US" sz="2200" b="1" dirty="0"/>
              <a:t>not in general use </a:t>
            </a:r>
            <a:r>
              <a:rPr lang="en-US" altLang="en-US" sz="2200" dirty="0"/>
              <a:t>in a clinical </a:t>
            </a:r>
            <a:r>
              <a:rPr lang="en-US" altLang="en-US" sz="2200" dirty="0" smtClean="0"/>
              <a:t>laboratory</a:t>
            </a:r>
          </a:p>
          <a:p>
            <a:pPr>
              <a:lnSpc>
                <a:spcPct val="90000"/>
              </a:lnSpc>
            </a:pPr>
            <a:r>
              <a:rPr lang="en-US" altLang="en-US" sz="2000" b="1" dirty="0"/>
              <a:t>Budget comparisons between BDL </a:t>
            </a:r>
            <a:r>
              <a:rPr lang="en-US" altLang="en-US" sz="2000" dirty="0"/>
              <a:t>and</a:t>
            </a:r>
            <a:r>
              <a:rPr lang="en-US" altLang="en-US" sz="2000" b="1" dirty="0"/>
              <a:t> BRL</a:t>
            </a:r>
            <a:r>
              <a:rPr lang="en-US" altLang="en-US" sz="2000" dirty="0"/>
              <a:t> may be different due to differences in final BRL assay</a:t>
            </a:r>
            <a:r>
              <a:rPr lang="en-US" altLang="en-US" sz="2000" dirty="0" smtClean="0"/>
              <a:t>.</a:t>
            </a:r>
          </a:p>
          <a:p>
            <a:pPr>
              <a:lnSpc>
                <a:spcPct val="90000"/>
              </a:lnSpc>
            </a:pPr>
            <a:r>
              <a:rPr lang="en-US" altLang="en-US" sz="2000" b="1" dirty="0"/>
              <a:t>Interpretation </a:t>
            </a:r>
            <a:r>
              <a:rPr lang="en-US" altLang="en-US" sz="2000" b="1" dirty="0" smtClean="0"/>
              <a:t>guidelines/results </a:t>
            </a:r>
            <a:r>
              <a:rPr lang="en-US" altLang="en-US" sz="2000" b="1" dirty="0"/>
              <a:t>must be developed based on validation </a:t>
            </a:r>
            <a:r>
              <a:rPr lang="en-US" altLang="en-US" sz="2000" b="1" dirty="0" smtClean="0"/>
              <a:t>and be </a:t>
            </a:r>
            <a:r>
              <a:rPr lang="en-US" altLang="en-US" sz="2000" b="1" dirty="0"/>
              <a:t>clearly defined</a:t>
            </a:r>
            <a:endParaRPr lang="en-US" altLang="en-US" sz="2400" b="1" dirty="0"/>
          </a:p>
          <a:p>
            <a:pPr>
              <a:lnSpc>
                <a:spcPct val="90000"/>
              </a:lnSpc>
            </a:pPr>
            <a:endParaRPr lang="en-US" altLang="en-US" sz="2000" dirty="0"/>
          </a:p>
        </p:txBody>
      </p:sp>
      <p:cxnSp>
        <p:nvCxnSpPr>
          <p:cNvPr id="4" name="Straight Connector 3"/>
          <p:cNvCxnSpPr/>
          <p:nvPr/>
        </p:nvCxnSpPr>
        <p:spPr>
          <a:xfrm>
            <a:off x="838200" y="153162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8860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0052"/>
            <a:ext cx="8229600" cy="1143000"/>
          </a:xfrm>
        </p:spPr>
        <p:txBody>
          <a:bodyPr>
            <a:normAutofit fontScale="90000"/>
          </a:bodyPr>
          <a:lstStyle/>
          <a:p>
            <a:r>
              <a:rPr lang="en-US" dirty="0" smtClean="0"/>
              <a:t> BRL and BDL CLIA/CAP Assay Recommendations</a:t>
            </a:r>
            <a:endParaRPr lang="en-US" dirty="0"/>
          </a:p>
        </p:txBody>
      </p:sp>
      <p:sp>
        <p:nvSpPr>
          <p:cNvPr id="3" name="Content Placeholder 2"/>
          <p:cNvSpPr>
            <a:spLocks noGrp="1"/>
          </p:cNvSpPr>
          <p:nvPr>
            <p:ph idx="1"/>
          </p:nvPr>
        </p:nvSpPr>
        <p:spPr>
          <a:xfrm>
            <a:off x="457200" y="3486012"/>
            <a:ext cx="8229600" cy="4095571"/>
          </a:xfrm>
        </p:spPr>
        <p:txBody>
          <a:bodyPr/>
          <a:lstStyle/>
          <a:p>
            <a:pPr marL="0" indent="0" algn="ctr">
              <a:buNone/>
            </a:pPr>
            <a:r>
              <a:rPr lang="en-US" i="1" dirty="0"/>
              <a:t>If you don’t know where you are going you might end up some place </a:t>
            </a:r>
            <a:r>
              <a:rPr lang="en-US" i="1" dirty="0" smtClean="0"/>
              <a:t>else</a:t>
            </a:r>
          </a:p>
          <a:p>
            <a:pPr marL="0" indent="0">
              <a:buNone/>
            </a:pPr>
            <a:r>
              <a:rPr lang="en-US" sz="2800" i="1" dirty="0"/>
              <a:t>	</a:t>
            </a:r>
            <a:r>
              <a:rPr lang="en-US" sz="2800" i="1" dirty="0" smtClean="0"/>
              <a:t>											Yogi Berra</a:t>
            </a:r>
            <a:endParaRPr lang="en-US" sz="2800" i="1" dirty="0"/>
          </a:p>
        </p:txBody>
      </p:sp>
    </p:spTree>
    <p:extLst>
      <p:ext uri="{BB962C8B-B14F-4D97-AF65-F5344CB8AC3E}">
        <p14:creationId xmlns:p14="http://schemas.microsoft.com/office/powerpoint/2010/main" val="5718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09600"/>
            <a:ext cx="8229600" cy="1143000"/>
          </a:xfrm>
        </p:spPr>
        <p:txBody>
          <a:bodyPr/>
          <a:lstStyle/>
          <a:p>
            <a:pPr eaLnBrk="1" hangingPunct="1"/>
            <a:r>
              <a:rPr lang="en-US" altLang="en-US" sz="3400" b="1" dirty="0" smtClean="0"/>
              <a:t>Clinical Laboratory Improvement Amendments (CLIA) (Cont’d)</a:t>
            </a:r>
            <a:endParaRPr lang="en-US" altLang="en-US" sz="2800" dirty="0" smtClean="0"/>
          </a:p>
        </p:txBody>
      </p:sp>
      <p:sp>
        <p:nvSpPr>
          <p:cNvPr id="5123" name="Rectangle 3"/>
          <p:cNvSpPr>
            <a:spLocks noGrp="1" noChangeArrowheads="1"/>
          </p:cNvSpPr>
          <p:nvPr>
            <p:ph idx="1"/>
          </p:nvPr>
        </p:nvSpPr>
        <p:spPr>
          <a:xfrm>
            <a:off x="457200" y="2133600"/>
            <a:ext cx="8229600" cy="4530725"/>
          </a:xfrm>
        </p:spPr>
        <p:txBody>
          <a:bodyPr/>
          <a:lstStyle/>
          <a:p>
            <a:pPr eaLnBrk="1" hangingPunct="1">
              <a:lnSpc>
                <a:spcPct val="90000"/>
              </a:lnSpc>
            </a:pPr>
            <a:r>
              <a:rPr lang="en-US" altLang="en-US" sz="2800" dirty="0" smtClean="0"/>
              <a:t>The Clinical Laboratory Improvement Amendments (CLIA) (est. 1988, finalized 1992, and revised 2003).</a:t>
            </a:r>
          </a:p>
          <a:p>
            <a:pPr lvl="1" eaLnBrk="1" hangingPunct="1">
              <a:lnSpc>
                <a:spcPct val="90000"/>
              </a:lnSpc>
            </a:pPr>
            <a:r>
              <a:rPr lang="en-US" altLang="en-US" sz="2400" dirty="0" smtClean="0"/>
              <a:t>CMS regulates all laboratory testing through CLIA</a:t>
            </a:r>
          </a:p>
          <a:p>
            <a:pPr lvl="1" eaLnBrk="1" hangingPunct="1">
              <a:lnSpc>
                <a:spcPct val="90000"/>
              </a:lnSpc>
            </a:pPr>
            <a:r>
              <a:rPr lang="en-US" altLang="en-US" sz="2400" dirty="0" smtClean="0"/>
              <a:t>CLIA addresses issues of good laboratory practice, such as:</a:t>
            </a:r>
          </a:p>
          <a:p>
            <a:pPr lvl="2">
              <a:lnSpc>
                <a:spcPct val="90000"/>
              </a:lnSpc>
            </a:pPr>
            <a:r>
              <a:rPr lang="en-US" altLang="en-US" sz="2200" dirty="0"/>
              <a:t>E</a:t>
            </a:r>
            <a:r>
              <a:rPr lang="en-US" altLang="en-US" sz="2200" dirty="0" smtClean="0"/>
              <a:t>quipment maintenance</a:t>
            </a:r>
          </a:p>
          <a:p>
            <a:pPr lvl="2">
              <a:lnSpc>
                <a:spcPct val="90000"/>
              </a:lnSpc>
            </a:pPr>
            <a:r>
              <a:rPr lang="en-US" altLang="en-US" sz="2200" dirty="0"/>
              <a:t>P</a:t>
            </a:r>
            <a:r>
              <a:rPr lang="en-US" altLang="en-US" sz="2200" dirty="0" smtClean="0"/>
              <a:t>roficiency testing</a:t>
            </a:r>
          </a:p>
          <a:p>
            <a:pPr lvl="2">
              <a:lnSpc>
                <a:spcPct val="90000"/>
              </a:lnSpc>
            </a:pPr>
            <a:r>
              <a:rPr lang="en-US" altLang="en-US" sz="2200" dirty="0"/>
              <a:t>C</a:t>
            </a:r>
            <a:r>
              <a:rPr lang="en-US" altLang="en-US" sz="2200" dirty="0" smtClean="0"/>
              <a:t>ompetency testing</a:t>
            </a:r>
          </a:p>
          <a:p>
            <a:pPr lvl="2">
              <a:lnSpc>
                <a:spcPct val="90000"/>
              </a:lnSpc>
            </a:pPr>
            <a:r>
              <a:rPr lang="en-US" altLang="en-US" sz="2200" dirty="0"/>
              <a:t>P</a:t>
            </a:r>
            <a:r>
              <a:rPr lang="en-US" altLang="en-US" sz="2200" dirty="0" smtClean="0"/>
              <a:t>ersonnel training and documentation</a:t>
            </a:r>
          </a:p>
          <a:p>
            <a:pPr lvl="2">
              <a:lnSpc>
                <a:spcPct val="90000"/>
              </a:lnSpc>
            </a:pPr>
            <a:r>
              <a:rPr lang="en-US" altLang="en-US" sz="2200" dirty="0"/>
              <a:t>R</a:t>
            </a:r>
            <a:r>
              <a:rPr lang="en-US" altLang="en-US" sz="2200" dirty="0" smtClean="0"/>
              <a:t>esult reporting</a:t>
            </a:r>
          </a:p>
          <a:p>
            <a:pPr lvl="1" eaLnBrk="1" hangingPunct="1">
              <a:lnSpc>
                <a:spcPct val="90000"/>
              </a:lnSpc>
            </a:pPr>
            <a:r>
              <a:rPr lang="en-US" altLang="en-US" sz="2400" dirty="0" smtClean="0"/>
              <a:t>CLIA does NOT address clinical utility, test sensitivity, result interpretation </a:t>
            </a:r>
          </a:p>
          <a:p>
            <a:pPr eaLnBrk="1" hangingPunct="1">
              <a:lnSpc>
                <a:spcPct val="90000"/>
              </a:lnSpc>
              <a:buFont typeface="Wingdings" pitchFamily="2" charset="2"/>
              <a:buNone/>
            </a:pPr>
            <a:endParaRPr lang="en-US" altLang="en-US" sz="2400" dirty="0" smtClean="0"/>
          </a:p>
        </p:txBody>
      </p:sp>
      <p:cxnSp>
        <p:nvCxnSpPr>
          <p:cNvPr id="4" name="Straight Connector 3"/>
          <p:cNvCxnSpPr/>
          <p:nvPr/>
        </p:nvCxnSpPr>
        <p:spPr>
          <a:xfrm>
            <a:off x="762000" y="188214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76683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686800" cy="1524000"/>
          </a:xfrm>
          <a:extLst/>
        </p:spPr>
        <p:txBody>
          <a:bodyPr lIns="90000" tIns="46800" rIns="90000" bIns="46800" rtlCol="0">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t>BRL and BDL CLIA/CAP Assay Recommendations</a:t>
            </a:r>
            <a:endParaRPr lang="en-GB" altLang="en-US" sz="3200" b="1" u="sng" dirty="0" smtClean="0"/>
          </a:p>
        </p:txBody>
      </p:sp>
      <p:sp>
        <p:nvSpPr>
          <p:cNvPr id="31747" name="Rectangle 3"/>
          <p:cNvSpPr>
            <a:spLocks noGrp="1" noChangeArrowheads="1"/>
          </p:cNvSpPr>
          <p:nvPr>
            <p:ph idx="1"/>
          </p:nvPr>
        </p:nvSpPr>
        <p:spPr>
          <a:xfrm>
            <a:off x="441960" y="2301240"/>
            <a:ext cx="8458200" cy="4648200"/>
          </a:xfrm>
          <a:extLst/>
        </p:spPr>
        <p:txBody>
          <a:bodyPr lIns="90000" tIns="46800" rIns="90000" bIns="46800" rtlCol="0">
            <a:normAutofit/>
          </a:bodyPr>
          <a:lstStyle/>
          <a:p>
            <a:pPr marL="339725" indent="-339725" defTabSz="457200" eaLnBrk="1" fontAlgn="auto" hangingPunct="1">
              <a:spcAft>
                <a:spcPts val="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b="1" dirty="0" smtClean="0"/>
              <a:t>BDL</a:t>
            </a:r>
            <a:r>
              <a:rPr lang="en-GB" altLang="en-US" sz="2800" b="1" dirty="0" smtClean="0">
                <a:solidFill>
                  <a:srgbClr val="FF0000"/>
                </a:solidFill>
              </a:rPr>
              <a:t> </a:t>
            </a:r>
            <a:r>
              <a:rPr lang="en-GB" altLang="en-US" sz="2800" b="1" dirty="0" smtClean="0"/>
              <a:t>and BRL communicate early in the process </a:t>
            </a:r>
            <a:r>
              <a:rPr lang="en-GB" altLang="en-US" sz="2800" dirty="0" smtClean="0"/>
              <a:t>of assay development/implementation for testing in a CLIA/CAP laboratory. </a:t>
            </a:r>
          </a:p>
          <a:p>
            <a:pPr marL="339725" indent="-339725" defTabSz="457200" eaLnBrk="1" fontAlgn="auto" hangingPunct="1">
              <a:spcAft>
                <a:spcPts val="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800" dirty="0" smtClean="0"/>
              <a:t>Perform </a:t>
            </a:r>
            <a:r>
              <a:rPr lang="en-GB" altLang="en-US" sz="2800" b="1" dirty="0" err="1" smtClean="0"/>
              <a:t>unblinded</a:t>
            </a:r>
            <a:r>
              <a:rPr lang="en-GB" altLang="en-US" sz="2800" b="1" dirty="0" smtClean="0"/>
              <a:t> parallel studies </a:t>
            </a:r>
            <a:r>
              <a:rPr lang="en-GB" altLang="en-US" sz="2800" dirty="0" smtClean="0"/>
              <a:t>between </a:t>
            </a:r>
            <a:r>
              <a:rPr lang="en-GB" altLang="en-US" sz="2800" b="1" dirty="0" smtClean="0"/>
              <a:t>BDL</a:t>
            </a:r>
            <a:r>
              <a:rPr lang="en-GB" altLang="en-US" sz="2800" dirty="0" smtClean="0"/>
              <a:t> and </a:t>
            </a:r>
            <a:r>
              <a:rPr lang="en-GB" altLang="en-US" sz="2800" b="1" dirty="0" smtClean="0"/>
              <a:t>BRL</a:t>
            </a:r>
            <a:r>
              <a:rPr lang="en-GB" altLang="en-US" sz="2800" dirty="0" smtClean="0"/>
              <a:t> during assay development/implementation to assess efficacy of all assay parameters</a:t>
            </a:r>
            <a:r>
              <a:rPr lang="en-GB" altLang="en-US" dirty="0" smtClean="0"/>
              <a:t>.</a:t>
            </a:r>
            <a:endParaRPr lang="en-GB" altLang="en-US" sz="26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BA00C6A0-5A2A-47BC-9CF8-21238A658F00}" type="slidenum">
              <a:rPr lang="en-US"/>
              <a:pPr>
                <a:defRPr/>
              </a:pPr>
              <a:t>30</a:t>
            </a:fld>
            <a:endParaRPr lang="en-US"/>
          </a:p>
        </p:txBody>
      </p:sp>
      <p:cxnSp>
        <p:nvCxnSpPr>
          <p:cNvPr id="5" name="Straight Connector 4"/>
          <p:cNvCxnSpPr/>
          <p:nvPr/>
        </p:nvCxnSpPr>
        <p:spPr>
          <a:xfrm>
            <a:off x="609600" y="201930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820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42900"/>
            <a:ext cx="8212138" cy="1135380"/>
          </a:xfrm>
          <a:extLst/>
        </p:spPr>
        <p:txBody>
          <a:bodyPr lIns="90000" tIns="46800" rIns="90000" bIns="46800" rtlCol="0">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dirty="0"/>
              <a:t>BRL and BDL CLIA/CAP Assay </a:t>
            </a:r>
            <a:r>
              <a:rPr lang="en-US" sz="2800" dirty="0" smtClean="0"/>
              <a:t>Recommendations (Cont’d)</a:t>
            </a:r>
            <a:endParaRPr lang="en-GB" altLang="en-US" sz="2800" b="1" u="sng" dirty="0" smtClean="0"/>
          </a:p>
        </p:txBody>
      </p:sp>
      <p:sp>
        <p:nvSpPr>
          <p:cNvPr id="31747" name="Rectangle 3"/>
          <p:cNvSpPr>
            <a:spLocks noGrp="1" noChangeArrowheads="1"/>
          </p:cNvSpPr>
          <p:nvPr>
            <p:ph idx="1"/>
          </p:nvPr>
        </p:nvSpPr>
        <p:spPr>
          <a:xfrm>
            <a:off x="434340" y="1866900"/>
            <a:ext cx="8458200" cy="4991100"/>
          </a:xfrm>
          <a:extLst/>
        </p:spPr>
        <p:txBody>
          <a:bodyPr lIns="90000" tIns="46800" rIns="90000" bIns="46800" rtlCol="0">
            <a:normAutofit fontScale="85000" lnSpcReduction="20000"/>
          </a:bodyPr>
          <a:lstStyle/>
          <a:p>
            <a:pPr marL="339725" indent="-339725" defTabSz="457200" eaLnBrk="1" fontAlgn="auto" hangingPunct="1">
              <a:spcAft>
                <a:spcPts val="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900" b="1" dirty="0" smtClean="0"/>
              <a:t>Clearly validate and </a:t>
            </a:r>
            <a:r>
              <a:rPr lang="en-GB" altLang="en-US" sz="2900" b="1" dirty="0" smtClean="0"/>
              <a:t>define </a:t>
            </a:r>
            <a:r>
              <a:rPr lang="en-GB" altLang="en-US" sz="2900" b="1" dirty="0" smtClean="0"/>
              <a:t>interpretation </a:t>
            </a:r>
            <a:r>
              <a:rPr lang="en-GB" altLang="en-US" sz="2900" b="1" dirty="0" smtClean="0"/>
              <a:t>guidelines </a:t>
            </a:r>
            <a:r>
              <a:rPr lang="en-GB" altLang="en-US" sz="2900" dirty="0" smtClean="0"/>
              <a:t>that </a:t>
            </a:r>
            <a:r>
              <a:rPr lang="en-GB" altLang="en-US" sz="2900" b="1" dirty="0" smtClean="0"/>
              <a:t>result </a:t>
            </a:r>
            <a:r>
              <a:rPr lang="en-GB" altLang="en-US" sz="2900" b="1" dirty="0" smtClean="0"/>
              <a:t>in consistent agreement </a:t>
            </a:r>
            <a:r>
              <a:rPr lang="en-GB" altLang="en-US" sz="2900" b="1" dirty="0" smtClean="0"/>
              <a:t>between BDL </a:t>
            </a:r>
            <a:r>
              <a:rPr lang="en-GB" altLang="en-US" sz="2900" dirty="0" smtClean="0"/>
              <a:t>and </a:t>
            </a:r>
            <a:r>
              <a:rPr lang="en-GB" altLang="en-US" sz="2900" b="1" dirty="0" smtClean="0"/>
              <a:t>BRL</a:t>
            </a:r>
          </a:p>
          <a:p>
            <a:pPr marL="339725" indent="-339725" defTabSz="457200" eaLnBrk="1" fontAlgn="auto" hangingPunct="1">
              <a:spcAft>
                <a:spcPts val="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900" b="1" dirty="0"/>
              <a:t>Early identification by </a:t>
            </a:r>
            <a:r>
              <a:rPr lang="en-US" altLang="en-US" sz="2900" b="1" dirty="0" smtClean="0"/>
              <a:t>the BRL </a:t>
            </a:r>
            <a:r>
              <a:rPr lang="en-US" altLang="en-US" sz="2900" dirty="0" smtClean="0"/>
              <a:t>of </a:t>
            </a:r>
            <a:r>
              <a:rPr lang="en-US" altLang="en-US" sz="2900" dirty="0"/>
              <a:t>promising platform(s) </a:t>
            </a:r>
            <a:r>
              <a:rPr lang="en-US" altLang="en-US" sz="2900" b="1" dirty="0"/>
              <a:t>used by BDLs </a:t>
            </a:r>
            <a:r>
              <a:rPr lang="en-US" altLang="en-US" sz="2900" dirty="0"/>
              <a:t>so BRLs will be prepared for technology </a:t>
            </a:r>
            <a:r>
              <a:rPr lang="en-US" altLang="en-US" sz="2900" dirty="0" smtClean="0"/>
              <a:t>transfer</a:t>
            </a:r>
          </a:p>
          <a:p>
            <a:pPr marL="339725" indent="-339725" defTabSz="457200" eaLnBrk="1" fontAlgn="auto" hangingPunct="1">
              <a:spcAft>
                <a:spcPts val="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900" b="1" dirty="0" smtClean="0"/>
              <a:t>Assays used by BDLs may not be in use in BRLs/clinical laboratories </a:t>
            </a:r>
            <a:r>
              <a:rPr lang="en-US" altLang="en-US" sz="2900" dirty="0" smtClean="0"/>
              <a:t>or are assay </a:t>
            </a:r>
            <a:r>
              <a:rPr lang="en-US" altLang="en-US" sz="2900" b="1" dirty="0" smtClean="0"/>
              <a:t>adaptations. </a:t>
            </a:r>
            <a:r>
              <a:rPr lang="en-US" altLang="en-US" sz="2900" dirty="0"/>
              <a:t> </a:t>
            </a:r>
            <a:r>
              <a:rPr lang="en-US" altLang="en-US" sz="2900" b="1" dirty="0" smtClean="0"/>
              <a:t>BRLs </a:t>
            </a:r>
            <a:r>
              <a:rPr lang="en-US" altLang="en-US" sz="2900" b="1" dirty="0"/>
              <a:t>need to learn and </a:t>
            </a:r>
            <a:r>
              <a:rPr lang="en-US" altLang="en-US" sz="2900" b="1" dirty="0" smtClean="0"/>
              <a:t>optimize </a:t>
            </a:r>
            <a:r>
              <a:rPr lang="en-US" altLang="en-US" sz="2900" b="1" dirty="0"/>
              <a:t>reliability </a:t>
            </a:r>
            <a:r>
              <a:rPr lang="en-US" altLang="en-US" sz="2900" dirty="0"/>
              <a:t>of these </a:t>
            </a:r>
            <a:r>
              <a:rPr lang="en-US" altLang="en-US" sz="2900" b="1" dirty="0" smtClean="0"/>
              <a:t>assays early in the process</a:t>
            </a:r>
          </a:p>
          <a:p>
            <a:pPr marL="339725" indent="-339725" defTabSz="457200" eaLnBrk="1" fontAlgn="auto" hangingPunct="1">
              <a:spcAft>
                <a:spcPts val="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900" b="1" dirty="0" smtClean="0"/>
              <a:t>Clearly </a:t>
            </a:r>
            <a:r>
              <a:rPr lang="en-GB" altLang="en-US" sz="2900" b="1" dirty="0"/>
              <a:t>define </a:t>
            </a:r>
            <a:r>
              <a:rPr lang="en-GB" altLang="en-US" sz="2900" dirty="0"/>
              <a:t>all aspects </a:t>
            </a:r>
            <a:r>
              <a:rPr lang="en-GB" altLang="en-US" sz="2900" dirty="0" smtClean="0"/>
              <a:t>of </a:t>
            </a:r>
            <a:r>
              <a:rPr lang="en-GB" altLang="en-US" sz="2900" b="1" dirty="0"/>
              <a:t>assay parameters in the </a:t>
            </a:r>
            <a:r>
              <a:rPr lang="en-GB" altLang="en-US" sz="2900" b="1" dirty="0" smtClean="0"/>
              <a:t>SOP</a:t>
            </a:r>
          </a:p>
          <a:p>
            <a:pPr>
              <a:lnSpc>
                <a:spcPct val="90000"/>
              </a:lnSpc>
              <a:buFont typeface="Arial" pitchFamily="34" charset="0"/>
              <a:buChar char="•"/>
              <a:defRPr/>
            </a:pPr>
            <a:r>
              <a:rPr lang="en-US" sz="3000" b="1" dirty="0"/>
              <a:t>Continued </a:t>
            </a:r>
            <a:r>
              <a:rPr lang="en-US" sz="3000" b="1" dirty="0" smtClean="0"/>
              <a:t>parallel testing </a:t>
            </a:r>
            <a:r>
              <a:rPr lang="en-US" sz="3000" dirty="0" smtClean="0"/>
              <a:t>as </a:t>
            </a:r>
            <a:r>
              <a:rPr lang="en-US" sz="3000" dirty="0"/>
              <a:t>the </a:t>
            </a:r>
            <a:r>
              <a:rPr lang="en-US" sz="3000" b="1" dirty="0"/>
              <a:t>biomarker development laboratory develops</a:t>
            </a:r>
            <a:r>
              <a:rPr lang="en-US" sz="3000" dirty="0"/>
              <a:t> </a:t>
            </a:r>
            <a:r>
              <a:rPr lang="en-US" sz="3000" dirty="0" smtClean="0"/>
              <a:t>and the </a:t>
            </a:r>
            <a:r>
              <a:rPr lang="en-US" sz="3000" b="1" dirty="0" smtClean="0"/>
              <a:t>BRL </a:t>
            </a:r>
            <a:r>
              <a:rPr lang="en-US" sz="3000" b="1" dirty="0"/>
              <a:t>evaluates </a:t>
            </a:r>
            <a:r>
              <a:rPr lang="en-US" sz="3000" b="1" dirty="0" smtClean="0"/>
              <a:t>biomarker(s) for clinical implementation</a:t>
            </a:r>
            <a:endParaRPr lang="en-US" sz="3000" b="1" dirty="0"/>
          </a:p>
          <a:p>
            <a:pPr>
              <a:lnSpc>
                <a:spcPct val="90000"/>
              </a:lnSpc>
              <a:buFont typeface="Arial" pitchFamily="34" charset="0"/>
              <a:buChar char="•"/>
              <a:defRPr/>
            </a:pPr>
            <a:r>
              <a:rPr lang="en-US" sz="3000" dirty="0"/>
              <a:t>Incorporate </a:t>
            </a:r>
            <a:r>
              <a:rPr lang="en-US" sz="3000" b="1" dirty="0"/>
              <a:t>well defined quality assurance oversight/methods </a:t>
            </a:r>
            <a:r>
              <a:rPr lang="en-US" sz="3000" dirty="0"/>
              <a:t>to </a:t>
            </a:r>
            <a:r>
              <a:rPr lang="en-US" sz="3000" b="1" dirty="0"/>
              <a:t>provide more consistent results</a:t>
            </a:r>
            <a:r>
              <a:rPr lang="en-US" sz="3000" dirty="0"/>
              <a:t> </a:t>
            </a:r>
            <a:r>
              <a:rPr lang="en-US" sz="3000" b="1" dirty="0"/>
              <a:t>throughout the development and </a:t>
            </a:r>
            <a:r>
              <a:rPr lang="en-US" sz="3000" b="1" dirty="0" smtClean="0"/>
              <a:t>implementation </a:t>
            </a:r>
            <a:r>
              <a:rPr lang="en-US" sz="3000" b="1" dirty="0" smtClean="0"/>
              <a:t>process</a:t>
            </a:r>
          </a:p>
          <a:p>
            <a:pPr marL="0" indent="0" defTabSz="457200" eaLnBrk="1" fontAlgn="auto" hangingPunct="1">
              <a:spcAft>
                <a:spcPts val="0"/>
              </a:spcAft>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2400"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BA00C6A0-5A2A-47BC-9CF8-21238A658F00}" type="slidenum">
              <a:rPr lang="en-US"/>
              <a:pPr>
                <a:defRPr/>
              </a:pPr>
              <a:t>31</a:t>
            </a:fld>
            <a:endParaRPr lang="en-US"/>
          </a:p>
        </p:txBody>
      </p:sp>
      <p:cxnSp>
        <p:nvCxnSpPr>
          <p:cNvPr id="5" name="Straight Connector 4"/>
          <p:cNvCxnSpPr/>
          <p:nvPr/>
        </p:nvCxnSpPr>
        <p:spPr>
          <a:xfrm>
            <a:off x="609600" y="156210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98208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algn="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endParaRPr lang="en-US" altLang="en-US" sz="1800" dirty="0"/>
          </a:p>
        </p:txBody>
      </p:sp>
      <p:sp>
        <p:nvSpPr>
          <p:cNvPr id="102404" name="Text Box 4"/>
          <p:cNvSpPr txBox="1">
            <a:spLocks noChangeArrowheads="1"/>
          </p:cNvSpPr>
          <p:nvPr/>
        </p:nvSpPr>
        <p:spPr bwMode="auto">
          <a:xfrm>
            <a:off x="537288" y="491500"/>
            <a:ext cx="81327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smtClean="0"/>
              <a:t>UMB-BRL Core Facilities and Resources</a:t>
            </a:r>
          </a:p>
          <a:p>
            <a:pPr algn="ctr" eaLnBrk="0" hangingPunct="0"/>
            <a:r>
              <a:rPr lang="en-US" altLang="en-US" sz="2400" b="1" dirty="0" smtClean="0"/>
              <a:t>Potential Areas of Collaboration with Other Members of EDRN</a:t>
            </a:r>
            <a:endParaRPr lang="en-US" altLang="en-US" sz="2400" b="1" dirty="0"/>
          </a:p>
        </p:txBody>
      </p:sp>
      <p:sp>
        <p:nvSpPr>
          <p:cNvPr id="2" name="TextBox 1"/>
          <p:cNvSpPr txBox="1"/>
          <p:nvPr/>
        </p:nvSpPr>
        <p:spPr>
          <a:xfrm>
            <a:off x="693420" y="1455420"/>
            <a:ext cx="7813293" cy="830997"/>
          </a:xfrm>
          <a:prstGeom prst="rect">
            <a:avLst/>
          </a:prstGeom>
          <a:noFill/>
        </p:spPr>
        <p:txBody>
          <a:bodyPr wrap="none" rtlCol="0">
            <a:spAutoFit/>
          </a:bodyPr>
          <a:lstStyle/>
          <a:p>
            <a:r>
              <a:rPr lang="en-US" sz="1600" dirty="0" smtClean="0"/>
              <a:t>Extensive laboratory technology and testing experience including translation of biomarkers</a:t>
            </a:r>
          </a:p>
          <a:p>
            <a:r>
              <a:rPr lang="en-US" sz="1600" dirty="0"/>
              <a:t>r</a:t>
            </a:r>
            <a:r>
              <a:rPr lang="en-US" sz="1600" dirty="0" smtClean="0"/>
              <a:t>esearch into direct CLIA/CAP clinical laboratory testing in a stringent environment required</a:t>
            </a:r>
          </a:p>
          <a:p>
            <a:r>
              <a:rPr lang="en-US" sz="1600" dirty="0"/>
              <a:t>b</a:t>
            </a:r>
            <a:r>
              <a:rPr lang="en-US" sz="1600" dirty="0" smtClean="0"/>
              <a:t>y regulatory agencies (federal and state) to assure quality patient testing.</a:t>
            </a:r>
            <a:endParaRPr lang="en-US" sz="1600" dirty="0"/>
          </a:p>
        </p:txBody>
      </p:sp>
      <p:sp>
        <p:nvSpPr>
          <p:cNvPr id="4" name="Content Placeholder 3"/>
          <p:cNvSpPr>
            <a:spLocks noGrp="1"/>
          </p:cNvSpPr>
          <p:nvPr>
            <p:ph idx="1"/>
          </p:nvPr>
        </p:nvSpPr>
        <p:spPr>
          <a:xfrm>
            <a:off x="495300" y="2510652"/>
            <a:ext cx="8229600" cy="4095571"/>
          </a:xfrm>
        </p:spPr>
        <p:txBody>
          <a:bodyPr/>
          <a:lstStyle/>
          <a:p>
            <a:pPr marL="0" indent="0">
              <a:buNone/>
            </a:pPr>
            <a:r>
              <a:rPr lang="en-US" dirty="0" smtClean="0"/>
              <a: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97009418"/>
              </p:ext>
            </p:extLst>
          </p:nvPr>
        </p:nvGraphicFramePr>
        <p:xfrm>
          <a:off x="1074420" y="2903217"/>
          <a:ext cx="7307580" cy="3586024"/>
        </p:xfrm>
        <a:graphic>
          <a:graphicData uri="http://schemas.openxmlformats.org/drawingml/2006/table">
            <a:tbl>
              <a:tblPr firstRow="1" firstCol="1" bandRow="1"/>
              <a:tblGrid>
                <a:gridCol w="2435860"/>
                <a:gridCol w="2435860"/>
                <a:gridCol w="2435860"/>
              </a:tblGrid>
              <a:tr h="403863">
                <a:tc>
                  <a:txBody>
                    <a:bodyPr/>
                    <a:lstStyle/>
                    <a:p>
                      <a:pPr marL="0" marR="0">
                        <a:spcBef>
                          <a:spcPts val="0"/>
                        </a:spcBef>
                        <a:spcAft>
                          <a:spcPts val="0"/>
                        </a:spcAft>
                      </a:pPr>
                      <a:r>
                        <a:rPr lang="en-US" sz="1100" dirty="0" smtClean="0">
                          <a:effectLst/>
                          <a:latin typeface="Arial" panose="020B0604020202020204" pitchFamily="34" charset="0"/>
                          <a:ea typeface="Times New Roman"/>
                          <a:cs typeface="Arial" panose="020B0604020202020204" pitchFamily="34" charset="0"/>
                        </a:rPr>
                        <a:t>Laboratories of Pathology</a:t>
                      </a:r>
                    </a:p>
                    <a:p>
                      <a:pPr marL="0" marR="0">
                        <a:spcBef>
                          <a:spcPts val="0"/>
                        </a:spcBef>
                        <a:spcAft>
                          <a:spcPts val="0"/>
                        </a:spcAft>
                      </a:pPr>
                      <a:r>
                        <a:rPr lang="en-US" sz="1100" dirty="0" smtClean="0">
                          <a:effectLst/>
                          <a:latin typeface="Arial" panose="020B0604020202020204" pitchFamily="34" charset="0"/>
                          <a:ea typeface="Times New Roman"/>
                          <a:cs typeface="Arial" panose="020B0604020202020204" pitchFamily="34" charset="0"/>
                        </a:rPr>
                        <a:t>CLIA/CAP/ASHI/FDA</a:t>
                      </a:r>
                      <a:r>
                        <a:rPr lang="en-US" sz="1100" baseline="0" dirty="0" smtClean="0">
                          <a:effectLst/>
                          <a:latin typeface="Arial" panose="020B0604020202020204" pitchFamily="34" charset="0"/>
                          <a:ea typeface="Times New Roman"/>
                          <a:cs typeface="Arial" panose="020B0604020202020204" pitchFamily="34" charset="0"/>
                        </a:rPr>
                        <a:t> Accredited</a:t>
                      </a:r>
                      <a:endParaRPr lang="en-US"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smtClean="0">
                          <a:effectLst/>
                          <a:latin typeface="Arial" panose="020B0604020202020204" pitchFamily="34" charset="0"/>
                          <a:ea typeface="Times New Roman"/>
                          <a:cs typeface="Arial" panose="020B0604020202020204" pitchFamily="34" charset="0"/>
                        </a:rPr>
                        <a:t>Anatomic</a:t>
                      </a:r>
                      <a:r>
                        <a:rPr lang="en-US" sz="1100" baseline="0" dirty="0" smtClean="0">
                          <a:effectLst/>
                          <a:latin typeface="Arial" panose="020B0604020202020204" pitchFamily="34" charset="0"/>
                          <a:ea typeface="Times New Roman"/>
                          <a:cs typeface="Arial" panose="020B0604020202020204" pitchFamily="34" charset="0"/>
                        </a:rPr>
                        <a:t> and Clinical Pathology</a:t>
                      </a:r>
                    </a:p>
                    <a:p>
                      <a:pPr marL="0" marR="0">
                        <a:spcBef>
                          <a:spcPts val="0"/>
                        </a:spcBef>
                        <a:spcAft>
                          <a:spcPts val="0"/>
                        </a:spcAft>
                      </a:pPr>
                      <a:r>
                        <a:rPr lang="en-US" sz="1100" baseline="0" dirty="0" smtClean="0">
                          <a:effectLst/>
                          <a:latin typeface="Arial" panose="020B0604020202020204" pitchFamily="34" charset="0"/>
                          <a:ea typeface="Times New Roman"/>
                          <a:cs typeface="Arial" panose="020B0604020202020204" pitchFamily="34" charset="0"/>
                        </a:rPr>
                        <a:t>   Sanford Stass, MD</a:t>
                      </a:r>
                      <a:endParaRPr lang="en-US"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smtClean="0">
                          <a:effectLst/>
                          <a:latin typeface="Arial" panose="020B0604020202020204" pitchFamily="34" charset="0"/>
                          <a:ea typeface="Times New Roman"/>
                          <a:cs typeface="Arial" panose="020B0604020202020204" pitchFamily="34" charset="0"/>
                        </a:rPr>
                        <a:t>University</a:t>
                      </a:r>
                      <a:r>
                        <a:rPr lang="en-US" sz="1100" baseline="0" dirty="0" smtClean="0">
                          <a:effectLst/>
                          <a:latin typeface="Arial" panose="020B0604020202020204" pitchFamily="34" charset="0"/>
                          <a:ea typeface="Times New Roman"/>
                          <a:cs typeface="Arial" panose="020B0604020202020204" pitchFamily="34" charset="0"/>
                        </a:rPr>
                        <a:t> of Maryland Medical Center</a:t>
                      </a:r>
                      <a:endParaRPr lang="en-US" sz="1100" dirty="0">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96240">
                <a:tc>
                  <a:txBody>
                    <a:bodyPr/>
                    <a:lstStyle/>
                    <a:p>
                      <a:pPr marL="0" marR="0">
                        <a:spcBef>
                          <a:spcPts val="0"/>
                        </a:spcBef>
                        <a:spcAft>
                          <a:spcPts val="0"/>
                        </a:spcAft>
                      </a:pPr>
                      <a:r>
                        <a:rPr lang="en-US" sz="1100" dirty="0">
                          <a:effectLst/>
                          <a:latin typeface="Arial"/>
                          <a:ea typeface="Times New Roman"/>
                          <a:cs typeface="Times New Roman"/>
                        </a:rPr>
                        <a:t>Pathology/Medicine Laboratory</a:t>
                      </a:r>
                      <a:endParaRPr lang="en-US" sz="1200" dirty="0">
                        <a:effectLst/>
                        <a:latin typeface="Times"/>
                        <a:ea typeface="Times New Roman"/>
                        <a:cs typeface="Times New Roman"/>
                      </a:endParaRPr>
                    </a:p>
                    <a:p>
                      <a:pPr marL="0" marR="0">
                        <a:spcBef>
                          <a:spcPts val="0"/>
                        </a:spcBef>
                        <a:spcAft>
                          <a:spcPts val="0"/>
                        </a:spcAft>
                      </a:pPr>
                      <a:r>
                        <a:rPr lang="en-US" sz="1100" dirty="0" smtClean="0">
                          <a:effectLst/>
                          <a:latin typeface="Arial"/>
                          <a:ea typeface="Times New Roman"/>
                          <a:cs typeface="Times New Roman"/>
                        </a:rPr>
                        <a:t>CLIA/CAP </a:t>
                      </a:r>
                      <a:r>
                        <a:rPr lang="en-US" sz="1100" dirty="0">
                          <a:effectLst/>
                          <a:latin typeface="Arial"/>
                          <a:ea typeface="Times New Roman"/>
                          <a:cs typeface="Times New Roman"/>
                        </a:rPr>
                        <a:t>Accredited</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Arial"/>
                          <a:ea typeface="Times New Roman"/>
                          <a:cs typeface="Times New Roman"/>
                        </a:rPr>
                        <a:t>Translational Genomics </a:t>
                      </a:r>
                      <a:r>
                        <a:rPr lang="en-US" sz="1100" dirty="0" smtClean="0">
                          <a:effectLst/>
                          <a:latin typeface="Arial"/>
                          <a:ea typeface="Times New Roman"/>
                          <a:cs typeface="Times New Roman"/>
                        </a:rPr>
                        <a:t>Laboratory</a:t>
                      </a:r>
                      <a:endParaRPr lang="en-US" sz="12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Linda B. Jeng, MD, </a:t>
                      </a:r>
                      <a:r>
                        <a:rPr lang="en-US" sz="1100" dirty="0" smtClean="0">
                          <a:effectLst/>
                          <a:latin typeface="Arial"/>
                          <a:ea typeface="Times New Roman"/>
                          <a:cs typeface="Times New Roman"/>
                        </a:rPr>
                        <a:t>PhD</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smtClean="0">
                          <a:effectLst/>
                          <a:latin typeface="Arial"/>
                          <a:ea typeface="Times New Roman"/>
                          <a:cs typeface="Times New Roman"/>
                        </a:rPr>
                        <a:t>UMB, UMSOM</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1231">
                <a:tc>
                  <a:txBody>
                    <a:bodyPr/>
                    <a:lstStyle/>
                    <a:p>
                      <a:pPr marL="0" marR="0">
                        <a:spcBef>
                          <a:spcPts val="0"/>
                        </a:spcBef>
                        <a:spcAft>
                          <a:spcPts val="0"/>
                        </a:spcAft>
                      </a:pPr>
                      <a:r>
                        <a:rPr lang="en-US" sz="1100" dirty="0">
                          <a:effectLst/>
                          <a:latin typeface="Arial"/>
                          <a:ea typeface="Times New Roman"/>
                          <a:cs typeface="Times New Roman"/>
                        </a:rPr>
                        <a:t>Genomic Technologies Core Facilities and Resources</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Institute for Genome Sciences</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Claire M. Fraser, PhD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UMSOM</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51231">
                <a:tc>
                  <a:txBody>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Biopolymer/Genomics Core Facility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Nicholas P. Ambulos, Jr., PhD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UMSOM</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51231">
                <a:tc>
                  <a:txBody>
                    <a:bodyPr/>
                    <a:lstStyle/>
                    <a:p>
                      <a:pPr marL="0" marR="0">
                        <a:spcBef>
                          <a:spcPts val="0"/>
                        </a:spcBef>
                        <a:spcAft>
                          <a:spcPts val="0"/>
                        </a:spcAft>
                      </a:pPr>
                      <a:r>
                        <a:rPr lang="en-US" sz="1100" dirty="0">
                          <a:effectLst/>
                          <a:latin typeface="Arial"/>
                          <a:ea typeface="Times New Roman"/>
                          <a:cs typeface="Times New Roman"/>
                        </a:rPr>
                        <a:t>Information Technology, Informatics and Biostatistics</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Biostatistics Core Service</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Søren M. Bentzen, PhD, DMSc</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UMSOM</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51231">
                <a:tc>
                  <a:txBody>
                    <a:bodyPr/>
                    <a:lstStyle/>
                    <a:p>
                      <a:pPr marL="0" marR="0">
                        <a:spcBef>
                          <a:spcPts val="0"/>
                        </a:spcBef>
                        <a:spcAft>
                          <a:spcPts val="0"/>
                        </a:spcAft>
                      </a:pPr>
                      <a:r>
                        <a:rPr lang="en-US" sz="1100">
                          <a:effectLst/>
                          <a:latin typeface="Arial"/>
                          <a:ea typeface="Times New Roman"/>
                          <a:cs typeface="Times New Roman"/>
                        </a:rPr>
                        <a:t>Pathology Laboratory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CLIA/CAP Accredited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Arial"/>
                          <a:ea typeface="Times New Roman"/>
                          <a:cs typeface="Times New Roman"/>
                        </a:rPr>
                        <a:t>Molecular Diagnostics Laboratory</a:t>
                      </a:r>
                      <a:endParaRPr lang="en-US" sz="12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Richard Y. Zhao, PhD</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Arial"/>
                          <a:ea typeface="Times New Roman"/>
                          <a:cs typeface="Times New Roman"/>
                        </a:rPr>
                        <a:t>UMSOM</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26846">
                <a:tc>
                  <a:txBody>
                    <a:bodyPr/>
                    <a:lstStyle/>
                    <a:p>
                      <a:pPr marL="0" marR="0">
                        <a:spcBef>
                          <a:spcPts val="0"/>
                        </a:spcBef>
                        <a:spcAft>
                          <a:spcPts val="0"/>
                        </a:spcAft>
                      </a:pPr>
                      <a:r>
                        <a:rPr lang="en-US" sz="1100">
                          <a:effectLst/>
                          <a:latin typeface="Arial"/>
                          <a:ea typeface="Times New Roman"/>
                          <a:cs typeface="Times New Roman"/>
                        </a:rPr>
                        <a:t>Pathology Laboratory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CLIA/CAP Accredited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Arial"/>
                          <a:ea typeface="Times New Roman"/>
                          <a:cs typeface="Times New Roman"/>
                        </a:rPr>
                        <a:t>Clinical Pathology and Research Laboratory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Robert Christenson, PhD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Arial"/>
                          <a:ea typeface="Times New Roman"/>
                          <a:cs typeface="Times New Roman"/>
                        </a:rPr>
                        <a:t>UMSOM</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1231">
                <a:tc>
                  <a:txBody>
                    <a:bodyPr/>
                    <a:lstStyle/>
                    <a:p>
                      <a:pPr marL="0" marR="0">
                        <a:spcBef>
                          <a:spcPts val="0"/>
                        </a:spcBef>
                        <a:spcAft>
                          <a:spcPts val="0"/>
                        </a:spcAft>
                      </a:pPr>
                      <a:r>
                        <a:rPr lang="en-US" sz="1100">
                          <a:effectLst/>
                          <a:latin typeface="Arial"/>
                          <a:ea typeface="Times New Roman"/>
                          <a:cs typeface="Times New Roman"/>
                        </a:rPr>
                        <a:t>Pathology Laboratory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CLIA/CAP Accredited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Arial"/>
                          <a:ea typeface="Times New Roman"/>
                          <a:cs typeface="Times New Roman"/>
                        </a:rPr>
                        <a:t>Cytogenetics Laboratory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Ying Zou, MD, PhD</a:t>
                      </a:r>
                      <a:endParaRPr lang="en-US" sz="120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Arial"/>
                          <a:ea typeface="Times New Roman"/>
                          <a:cs typeface="Times New Roman"/>
                        </a:rPr>
                        <a:t>UMSOM</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51231">
                <a:tc>
                  <a:txBody>
                    <a:bodyPr/>
                    <a:lstStyle/>
                    <a:p>
                      <a:pPr marL="0" marR="0">
                        <a:spcBef>
                          <a:spcPts val="0"/>
                        </a:spcBef>
                        <a:spcAft>
                          <a:spcPts val="0"/>
                        </a:spcAft>
                      </a:pPr>
                      <a:r>
                        <a:rPr lang="en-US" sz="1100" dirty="0">
                          <a:effectLst/>
                          <a:latin typeface="Arial"/>
                          <a:ea typeface="Times New Roman"/>
                          <a:cs typeface="Times New Roman"/>
                        </a:rPr>
                        <a:t>Pathology Laboratory</a:t>
                      </a:r>
                      <a:endParaRPr lang="en-US" sz="1200" dirty="0">
                        <a:effectLst/>
                        <a:latin typeface="Times"/>
                        <a:ea typeface="Times New Roman"/>
                        <a:cs typeface="Times New Roman"/>
                      </a:endParaRPr>
                    </a:p>
                    <a:p>
                      <a:pPr marL="0" marR="0">
                        <a:spcBef>
                          <a:spcPts val="0"/>
                        </a:spcBef>
                        <a:spcAft>
                          <a:spcPts val="0"/>
                        </a:spcAft>
                      </a:pPr>
                      <a:r>
                        <a:rPr lang="en-US" sz="1100" dirty="0" smtClean="0">
                          <a:effectLst/>
                          <a:latin typeface="Arial"/>
                          <a:ea typeface="Times New Roman"/>
                          <a:cs typeface="Times New Roman"/>
                        </a:rPr>
                        <a:t>CLIA/CAP and</a:t>
                      </a:r>
                      <a:r>
                        <a:rPr lang="en-US" sz="1100" baseline="0" dirty="0" smtClean="0">
                          <a:effectLst/>
                          <a:latin typeface="Arial"/>
                          <a:ea typeface="Times New Roman"/>
                          <a:cs typeface="Times New Roman"/>
                        </a:rPr>
                        <a:t> </a:t>
                      </a:r>
                      <a:r>
                        <a:rPr lang="en-US" sz="1100" dirty="0" smtClean="0">
                          <a:effectLst/>
                          <a:latin typeface="Arial"/>
                          <a:ea typeface="Times New Roman"/>
                          <a:cs typeface="Times New Roman"/>
                        </a:rPr>
                        <a:t>ASHI </a:t>
                      </a:r>
                      <a:r>
                        <a:rPr lang="en-US" sz="1100" dirty="0">
                          <a:effectLst/>
                          <a:latin typeface="Arial"/>
                          <a:ea typeface="Times New Roman"/>
                          <a:cs typeface="Times New Roman"/>
                        </a:rPr>
                        <a:t>Accredited</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Arial"/>
                          <a:ea typeface="Times New Roman"/>
                          <a:cs typeface="Times New Roman"/>
                        </a:rPr>
                        <a:t>Flow Cytometry Core </a:t>
                      </a:r>
                      <a:r>
                        <a:rPr lang="en-US" sz="1100" dirty="0" smtClean="0">
                          <a:effectLst/>
                          <a:latin typeface="Arial"/>
                          <a:ea typeface="Times New Roman"/>
                          <a:cs typeface="Times New Roman"/>
                        </a:rPr>
                        <a:t>Laboratory</a:t>
                      </a:r>
                    </a:p>
                    <a:p>
                      <a:pPr marL="0" marR="0">
                        <a:spcBef>
                          <a:spcPts val="0"/>
                        </a:spcBef>
                        <a:spcAft>
                          <a:spcPts val="0"/>
                        </a:spcAft>
                      </a:pPr>
                      <a:r>
                        <a:rPr lang="en-US" sz="1100" dirty="0" err="1" smtClean="0">
                          <a:effectLst/>
                          <a:latin typeface="Arial"/>
                          <a:ea typeface="Times New Roman"/>
                          <a:cs typeface="Times New Roman"/>
                        </a:rPr>
                        <a:t>Immunogenetics</a:t>
                      </a:r>
                      <a:r>
                        <a:rPr lang="en-US" sz="1100" dirty="0" smtClean="0">
                          <a:effectLst/>
                          <a:latin typeface="Arial"/>
                          <a:ea typeface="Times New Roman"/>
                          <a:cs typeface="Times New Roman"/>
                        </a:rPr>
                        <a:t> Laboratory</a:t>
                      </a:r>
                      <a:endParaRPr lang="en-US" sz="12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Debra </a:t>
                      </a:r>
                      <a:r>
                        <a:rPr lang="en-US" sz="1100" dirty="0" err="1">
                          <a:effectLst/>
                          <a:latin typeface="Arial"/>
                          <a:ea typeface="Times New Roman"/>
                          <a:cs typeface="Times New Roman"/>
                        </a:rPr>
                        <a:t>KuKuruga</a:t>
                      </a:r>
                      <a:r>
                        <a:rPr lang="en-US" sz="1100" dirty="0">
                          <a:effectLst/>
                          <a:latin typeface="Arial"/>
                          <a:ea typeface="Times New Roman"/>
                          <a:cs typeface="Times New Roman"/>
                        </a:rPr>
                        <a:t>, PhD</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Arial"/>
                          <a:ea typeface="Times New Roman"/>
                          <a:cs typeface="Times New Roman"/>
                        </a:rPr>
                        <a:t>UMSOM</a:t>
                      </a:r>
                      <a:endParaRPr lang="en-US" sz="12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8" name="Rectangle 4"/>
          <p:cNvSpPr>
            <a:spLocks noChangeArrowheads="1"/>
          </p:cNvSpPr>
          <p:nvPr/>
        </p:nvSpPr>
        <p:spPr bwMode="auto">
          <a:xfrm>
            <a:off x="1074420" y="2436485"/>
            <a:ext cx="73075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University of Maryland Baltimore (UMB), University of Maryland</a:t>
            </a:r>
            <a:r>
              <a:rPr kumimoji="0" lang="en-US" altLang="en-US" sz="1200" b="1" i="0" u="none" strike="noStrike" cap="none" normalizeH="0" dirty="0" smtClean="0">
                <a:ln>
                  <a:noFill/>
                </a:ln>
                <a:solidFill>
                  <a:schemeClr val="tx1"/>
                </a:solidFill>
                <a:effectLst/>
                <a:latin typeface="Arial" pitchFamily="34" charset="0"/>
                <a:ea typeface="Times New Roman" pitchFamily="18" charset="0"/>
                <a:cs typeface="Arial" pitchFamily="34" charset="0"/>
              </a:rPr>
              <a:t> School of Medicine (UMSOM)</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Off-Campus Core Facilities and Resources</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762000" y="137922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6914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algn="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endParaRPr lang="en-US" altLang="en-US" sz="1800" dirty="0"/>
          </a:p>
        </p:txBody>
      </p:sp>
      <p:sp>
        <p:nvSpPr>
          <p:cNvPr id="102404" name="Text Box 4"/>
          <p:cNvSpPr txBox="1">
            <a:spLocks noChangeArrowheads="1"/>
          </p:cNvSpPr>
          <p:nvPr/>
        </p:nvSpPr>
        <p:spPr bwMode="auto">
          <a:xfrm>
            <a:off x="537288" y="346720"/>
            <a:ext cx="81327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smtClean="0"/>
              <a:t>UMB-BRL Core Facilities and Resources</a:t>
            </a:r>
          </a:p>
          <a:p>
            <a:pPr algn="ctr" eaLnBrk="0" hangingPunct="0"/>
            <a:r>
              <a:rPr lang="en-US" altLang="en-US" sz="2400" b="1" dirty="0" smtClean="0"/>
              <a:t>Potential Areas of Collaboration with Other Members of EDRN</a:t>
            </a:r>
            <a:endParaRPr lang="en-US" altLang="en-US" sz="2400" b="1" dirty="0"/>
          </a:p>
        </p:txBody>
      </p:sp>
      <p:sp>
        <p:nvSpPr>
          <p:cNvPr id="4" name="Content Placeholder 3"/>
          <p:cNvSpPr>
            <a:spLocks noGrp="1"/>
          </p:cNvSpPr>
          <p:nvPr>
            <p:ph idx="1"/>
          </p:nvPr>
        </p:nvSpPr>
        <p:spPr>
          <a:xfrm>
            <a:off x="495300" y="2510652"/>
            <a:ext cx="8229600" cy="4095571"/>
          </a:xfrm>
        </p:spPr>
        <p:txBody>
          <a:bodyPr/>
          <a:lstStyle/>
          <a:p>
            <a:pPr marL="0" indent="0">
              <a:buNone/>
            </a:pPr>
            <a:r>
              <a:rPr lang="en-US" dirty="0" smtClean="0"/>
              <a:t>  </a:t>
            </a:r>
            <a:endParaRPr lang="en-US" dirty="0"/>
          </a:p>
        </p:txBody>
      </p:sp>
      <p:sp>
        <p:nvSpPr>
          <p:cNvPr id="8" name="Rectangle 4"/>
          <p:cNvSpPr>
            <a:spLocks noChangeArrowheads="1"/>
          </p:cNvSpPr>
          <p:nvPr/>
        </p:nvSpPr>
        <p:spPr bwMode="auto">
          <a:xfrm>
            <a:off x="1314472" y="1256278"/>
            <a:ext cx="65614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University of Maryland Baltimore (UMB) and Off-Campus Core Facilities and Resources</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39384158"/>
              </p:ext>
            </p:extLst>
          </p:nvPr>
        </p:nvGraphicFramePr>
        <p:xfrm>
          <a:off x="967739" y="1584960"/>
          <a:ext cx="7338060" cy="4973949"/>
        </p:xfrm>
        <a:graphic>
          <a:graphicData uri="http://schemas.openxmlformats.org/drawingml/2006/table">
            <a:tbl>
              <a:tblPr firstRow="1" firstCol="1" bandRow="1"/>
              <a:tblGrid>
                <a:gridCol w="2446020"/>
                <a:gridCol w="2446020"/>
                <a:gridCol w="2446020"/>
              </a:tblGrid>
              <a:tr h="343285">
                <a:tc>
                  <a:txBody>
                    <a:bodyPr/>
                    <a:lstStyle/>
                    <a:p>
                      <a:pPr marL="0" marR="0">
                        <a:spcBef>
                          <a:spcPts val="0"/>
                        </a:spcBef>
                        <a:spcAft>
                          <a:spcPts val="0"/>
                        </a:spcAft>
                      </a:pPr>
                      <a:r>
                        <a:rPr lang="en-US" sz="1050" b="0" dirty="0">
                          <a:effectLst/>
                          <a:latin typeface="Arial"/>
                          <a:ea typeface="Times New Roman"/>
                          <a:cs typeface="Times New Roman"/>
                        </a:rPr>
                        <a:t>Structural Biology/Mass Spectrometry/Proteomics</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a:effectLst/>
                          <a:latin typeface="Arial"/>
                          <a:ea typeface="Times New Roman"/>
                          <a:cs typeface="Times New Roman"/>
                        </a:rPr>
                        <a:t>BIACore Core Facility</a:t>
                      </a:r>
                      <a:endParaRPr lang="en-US" sz="1050" b="0">
                        <a:effectLst/>
                        <a:latin typeface="Times"/>
                        <a:ea typeface="Times New Roman"/>
                        <a:cs typeface="Times New Roman"/>
                      </a:endParaRPr>
                    </a:p>
                    <a:p>
                      <a:pPr marL="0" marR="0">
                        <a:spcBef>
                          <a:spcPts val="0"/>
                        </a:spcBef>
                        <a:spcAft>
                          <a:spcPts val="0"/>
                        </a:spcAft>
                      </a:pPr>
                      <a:r>
                        <a:rPr lang="en-US" sz="1050" b="0">
                          <a:effectLst/>
                          <a:latin typeface="Arial"/>
                          <a:ea typeface="Times New Roman"/>
                          <a:cs typeface="Times New Roman"/>
                        </a:rPr>
                        <a:t>  Robert Bloch, PhD</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a:effectLst/>
                          <a:latin typeface="Arial"/>
                          <a:ea typeface="Times New Roman"/>
                          <a:cs typeface="Times New Roman"/>
                        </a:rPr>
                        <a:t>UMSOM</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10155">
                <a:tc>
                  <a:txBody>
                    <a:bodyPr/>
                    <a:lstStyle/>
                    <a:p>
                      <a:pPr marL="0" marR="0">
                        <a:spcBef>
                          <a:spcPts val="0"/>
                        </a:spcBef>
                        <a:spcAft>
                          <a:spcPts val="0"/>
                        </a:spcAft>
                      </a:pPr>
                      <a:r>
                        <a:rPr lang="en-US" sz="1050" b="0" dirty="0">
                          <a:effectLst/>
                          <a:latin typeface="Arial"/>
                          <a:ea typeface="Times New Roman"/>
                          <a:cs typeface="Times New Roman"/>
                        </a:rPr>
                        <a:t> </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Center for Mass Spectrometry Resources</a:t>
                      </a:r>
                      <a:endParaRPr lang="en-US" sz="1050" b="0" dirty="0">
                        <a:effectLst/>
                        <a:latin typeface="Times"/>
                        <a:ea typeface="Times New Roman"/>
                        <a:cs typeface="Times New Roman"/>
                      </a:endParaRPr>
                    </a:p>
                    <a:p>
                      <a:pPr marL="0" marR="0">
                        <a:spcBef>
                          <a:spcPts val="0"/>
                        </a:spcBef>
                        <a:spcAft>
                          <a:spcPts val="0"/>
                        </a:spcAft>
                      </a:pPr>
                      <a:r>
                        <a:rPr lang="en-US" sz="1050" b="0" dirty="0" smtClean="0">
                          <a:effectLst/>
                          <a:latin typeface="Arial"/>
                          <a:ea typeface="Times New Roman"/>
                          <a:cs typeface="Times New Roman"/>
                        </a:rPr>
                        <a:t>Maureen </a:t>
                      </a:r>
                      <a:r>
                        <a:rPr lang="en-US" sz="1050" b="0" dirty="0">
                          <a:effectLst/>
                          <a:latin typeface="Arial"/>
                          <a:ea typeface="Times New Roman"/>
                          <a:cs typeface="Times New Roman"/>
                        </a:rPr>
                        <a:t>A. Kane, PhD</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University of Maryland </a:t>
                      </a:r>
                      <a:r>
                        <a:rPr lang="en-US" sz="1050" b="0" dirty="0" smtClean="0">
                          <a:effectLst/>
                          <a:latin typeface="Arial"/>
                          <a:ea typeface="Times New Roman"/>
                          <a:cs typeface="Times New Roman"/>
                        </a:rPr>
                        <a:t>School</a:t>
                      </a:r>
                      <a:r>
                        <a:rPr lang="en-US" sz="1050" b="0" baseline="0" dirty="0" smtClean="0">
                          <a:effectLst/>
                          <a:latin typeface="Arial"/>
                          <a:ea typeface="Times New Roman"/>
                          <a:cs typeface="Times New Roman"/>
                        </a:rPr>
                        <a:t> of Pharmacy (UMSOP)</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33400">
                <a:tc>
                  <a:txBody>
                    <a:bodyPr/>
                    <a:lstStyle/>
                    <a:p>
                      <a:pPr marL="0" marR="0">
                        <a:spcBef>
                          <a:spcPts val="0"/>
                        </a:spcBef>
                        <a:spcAft>
                          <a:spcPts val="0"/>
                        </a:spcAft>
                      </a:pPr>
                      <a:r>
                        <a:rPr lang="en-US" sz="1050" b="0" dirty="0">
                          <a:effectLst/>
                          <a:latin typeface="Arial"/>
                          <a:ea typeface="Times New Roman"/>
                          <a:cs typeface="Times New Roman"/>
                        </a:rPr>
                        <a:t> </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Nuclear Magnetic Resonance  Center</a:t>
                      </a:r>
                      <a:endParaRPr lang="en-US" sz="1050" b="0" dirty="0">
                        <a:effectLst/>
                        <a:latin typeface="Times"/>
                        <a:ea typeface="Times New Roman"/>
                        <a:cs typeface="Times New Roman"/>
                      </a:endParaRPr>
                    </a:p>
                    <a:p>
                      <a:pPr marL="0" marR="0">
                        <a:spcBef>
                          <a:spcPts val="0"/>
                        </a:spcBef>
                        <a:spcAft>
                          <a:spcPts val="0"/>
                        </a:spcAft>
                      </a:pPr>
                      <a:r>
                        <a:rPr lang="en-US" sz="1050" b="0" dirty="0">
                          <a:effectLst/>
                          <a:latin typeface="Arial"/>
                          <a:ea typeface="Times New Roman"/>
                          <a:cs typeface="Times New Roman"/>
                        </a:rPr>
                        <a:t>  David J. Weber, PhD </a:t>
                      </a:r>
                      <a:r>
                        <a:rPr lang="en-US" sz="1050" b="0" dirty="0" smtClean="0">
                          <a:effectLst/>
                          <a:latin typeface="Arial"/>
                          <a:ea typeface="Times New Roman"/>
                          <a:cs typeface="Times New Roman"/>
                        </a:rPr>
                        <a:t>(Dir</a:t>
                      </a:r>
                      <a:r>
                        <a:rPr lang="en-US" sz="1050" b="0" dirty="0">
                          <a:effectLst/>
                          <a:latin typeface="Arial"/>
                          <a:ea typeface="Times New Roman"/>
                          <a:cs typeface="Times New Roman"/>
                        </a:rPr>
                        <a:t>.)</a:t>
                      </a:r>
                      <a:endParaRPr lang="en-US" sz="1050" b="0" dirty="0">
                        <a:effectLst/>
                        <a:latin typeface="Times"/>
                        <a:ea typeface="Times New Roman"/>
                        <a:cs typeface="Times New Roman"/>
                      </a:endParaRPr>
                    </a:p>
                    <a:p>
                      <a:pPr marL="0" marR="0">
                        <a:spcBef>
                          <a:spcPts val="0"/>
                        </a:spcBef>
                        <a:spcAft>
                          <a:spcPts val="0"/>
                        </a:spcAft>
                      </a:pPr>
                      <a:r>
                        <a:rPr lang="en-US" sz="1050" b="0" dirty="0">
                          <a:effectLst/>
                          <a:latin typeface="Arial"/>
                          <a:ea typeface="Times New Roman"/>
                          <a:cs typeface="Times New Roman"/>
                        </a:rPr>
                        <a:t>  Kristen M. Varney, PhD </a:t>
                      </a:r>
                      <a:r>
                        <a:rPr lang="en-US" sz="1050" b="0" dirty="0" smtClean="0">
                          <a:effectLst/>
                          <a:latin typeface="Arial"/>
                          <a:ea typeface="Times New Roman"/>
                          <a:cs typeface="Times New Roman"/>
                        </a:rPr>
                        <a:t>(Manager)</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UMSOM </a:t>
                      </a:r>
                      <a:r>
                        <a:rPr lang="en-US" sz="1050" b="0" dirty="0" smtClean="0">
                          <a:effectLst/>
                          <a:latin typeface="Arial"/>
                          <a:ea typeface="Times New Roman"/>
                          <a:cs typeface="Times New Roman"/>
                        </a:rPr>
                        <a:t>and UMSOP</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2900">
                <a:tc>
                  <a:txBody>
                    <a:bodyPr/>
                    <a:lstStyle/>
                    <a:p>
                      <a:pPr marL="0" marR="0">
                        <a:spcBef>
                          <a:spcPts val="0"/>
                        </a:spcBef>
                        <a:spcAft>
                          <a:spcPts val="0"/>
                        </a:spcAft>
                      </a:pPr>
                      <a:r>
                        <a:rPr lang="en-US" sz="1050" b="0">
                          <a:effectLst/>
                          <a:latin typeface="Arial"/>
                          <a:ea typeface="Times New Roman"/>
                          <a:cs typeface="Times New Roman"/>
                        </a:rPr>
                        <a:t> </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X-ray Crystallography </a:t>
                      </a:r>
                      <a:r>
                        <a:rPr lang="en-US" sz="1050" b="0" dirty="0" smtClean="0">
                          <a:effectLst/>
                          <a:latin typeface="Arial"/>
                          <a:ea typeface="Times New Roman"/>
                          <a:cs typeface="Times New Roman"/>
                        </a:rPr>
                        <a:t>Core </a:t>
                      </a:r>
                      <a:r>
                        <a:rPr lang="en-US" sz="1050" b="0" dirty="0">
                          <a:effectLst/>
                          <a:latin typeface="Arial"/>
                          <a:ea typeface="Times New Roman"/>
                          <a:cs typeface="Times New Roman"/>
                        </a:rPr>
                        <a:t>Facility</a:t>
                      </a:r>
                      <a:endParaRPr lang="en-US" sz="1050" b="0" dirty="0">
                        <a:effectLst/>
                        <a:latin typeface="Times"/>
                        <a:ea typeface="Times New Roman"/>
                        <a:cs typeface="Times New Roman"/>
                      </a:endParaRPr>
                    </a:p>
                    <a:p>
                      <a:pPr marL="0" marR="0">
                        <a:spcBef>
                          <a:spcPts val="0"/>
                        </a:spcBef>
                        <a:spcAft>
                          <a:spcPts val="0"/>
                        </a:spcAft>
                      </a:pPr>
                      <a:r>
                        <a:rPr lang="en-US" sz="1050" b="0" dirty="0">
                          <a:effectLst/>
                          <a:latin typeface="Arial"/>
                          <a:ea typeface="Times New Roman"/>
                          <a:cs typeface="Times New Roman"/>
                        </a:rPr>
                        <a:t> </a:t>
                      </a:r>
                      <a:r>
                        <a:rPr lang="en-US" sz="1050" b="0" dirty="0" smtClean="0">
                          <a:effectLst/>
                          <a:latin typeface="Arial"/>
                          <a:ea typeface="Times New Roman"/>
                          <a:cs typeface="Times New Roman"/>
                        </a:rPr>
                        <a:t>Eric </a:t>
                      </a:r>
                      <a:r>
                        <a:rPr lang="en-US" sz="1050" b="0" dirty="0" err="1" smtClean="0">
                          <a:effectLst/>
                          <a:latin typeface="Arial"/>
                          <a:ea typeface="Times New Roman"/>
                          <a:cs typeface="Times New Roman"/>
                        </a:rPr>
                        <a:t>Sundberg</a:t>
                      </a:r>
                      <a:r>
                        <a:rPr lang="en-US" sz="1050" b="0" dirty="0" smtClean="0">
                          <a:effectLst/>
                          <a:latin typeface="Arial"/>
                          <a:ea typeface="Times New Roman"/>
                          <a:cs typeface="Times New Roman"/>
                        </a:rPr>
                        <a:t>, </a:t>
                      </a:r>
                      <a:r>
                        <a:rPr lang="en-US" sz="1050" b="0" dirty="0">
                          <a:effectLst/>
                          <a:latin typeface="Arial"/>
                          <a:ea typeface="Times New Roman"/>
                          <a:cs typeface="Times New Roman"/>
                        </a:rPr>
                        <a:t>PhD</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smtClean="0">
                          <a:effectLst/>
                          <a:latin typeface="Arial"/>
                          <a:ea typeface="Times New Roman"/>
                          <a:cs typeface="Times New Roman"/>
                        </a:rPr>
                        <a:t>UMSOM</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12734">
                <a:tc>
                  <a:txBody>
                    <a:bodyPr/>
                    <a:lstStyle/>
                    <a:p>
                      <a:pPr marL="0" marR="0">
                        <a:spcBef>
                          <a:spcPts val="0"/>
                        </a:spcBef>
                        <a:spcAft>
                          <a:spcPts val="0"/>
                        </a:spcAft>
                      </a:pPr>
                      <a:r>
                        <a:rPr lang="en-US" sz="1050" b="0">
                          <a:effectLst/>
                          <a:latin typeface="Arial"/>
                          <a:ea typeface="Times New Roman"/>
                          <a:cs typeface="Times New Roman"/>
                        </a:rPr>
                        <a:t>Drug Development Core Facilities and Resources</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Computer Aided Drug Design Center</a:t>
                      </a:r>
                      <a:endParaRPr lang="en-US" sz="1050" b="0" dirty="0">
                        <a:effectLst/>
                        <a:latin typeface="Times"/>
                        <a:ea typeface="Times New Roman"/>
                        <a:cs typeface="Times New Roman"/>
                      </a:endParaRPr>
                    </a:p>
                    <a:p>
                      <a:pPr marL="0" marR="0">
                        <a:spcBef>
                          <a:spcPts val="0"/>
                        </a:spcBef>
                        <a:spcAft>
                          <a:spcPts val="0"/>
                        </a:spcAft>
                      </a:pPr>
                      <a:r>
                        <a:rPr lang="en-US" sz="1050" b="0" dirty="0">
                          <a:effectLst/>
                          <a:latin typeface="Arial"/>
                          <a:ea typeface="Times New Roman"/>
                          <a:cs typeface="Times New Roman"/>
                        </a:rPr>
                        <a:t>  Alex </a:t>
                      </a:r>
                      <a:r>
                        <a:rPr lang="en-US" sz="1050" b="0" dirty="0" err="1">
                          <a:effectLst/>
                          <a:latin typeface="Arial"/>
                          <a:ea typeface="Times New Roman"/>
                          <a:cs typeface="Times New Roman"/>
                        </a:rPr>
                        <a:t>MacKerell</a:t>
                      </a:r>
                      <a:r>
                        <a:rPr lang="en-US" sz="1050" b="0" dirty="0">
                          <a:effectLst/>
                          <a:latin typeface="Arial"/>
                          <a:ea typeface="Times New Roman"/>
                          <a:cs typeface="Times New Roman"/>
                        </a:rPr>
                        <a:t>, PhD</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UMSOP</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14929">
                <a:tc>
                  <a:txBody>
                    <a:bodyPr/>
                    <a:lstStyle/>
                    <a:p>
                      <a:pPr marL="0" marR="0">
                        <a:spcBef>
                          <a:spcPts val="0"/>
                        </a:spcBef>
                        <a:spcAft>
                          <a:spcPts val="0"/>
                        </a:spcAft>
                      </a:pPr>
                      <a:r>
                        <a:rPr lang="en-US" sz="1050" b="0" dirty="0">
                          <a:effectLst/>
                          <a:latin typeface="Arial"/>
                          <a:ea typeface="Times New Roman"/>
                          <a:cs typeface="Times New Roman"/>
                        </a:rPr>
                        <a:t> </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a:effectLst/>
                          <a:latin typeface="Arial"/>
                          <a:ea typeface="Times New Roman"/>
                          <a:cs typeface="Times New Roman"/>
                        </a:rPr>
                        <a:t>Center for Nanomedicine and Cellular Delivery</a:t>
                      </a:r>
                      <a:endParaRPr lang="en-US" sz="1050" b="0">
                        <a:effectLst/>
                        <a:latin typeface="Times"/>
                        <a:ea typeface="Times New Roman"/>
                        <a:cs typeface="Times New Roman"/>
                      </a:endParaRPr>
                    </a:p>
                    <a:p>
                      <a:pPr marL="0" marR="0">
                        <a:spcBef>
                          <a:spcPts val="0"/>
                        </a:spcBef>
                        <a:spcAft>
                          <a:spcPts val="0"/>
                        </a:spcAft>
                      </a:pPr>
                      <a:r>
                        <a:rPr lang="en-US" sz="1050" b="0">
                          <a:effectLst/>
                          <a:latin typeface="Arial"/>
                          <a:ea typeface="Times New Roman"/>
                          <a:cs typeface="Times New Roman"/>
                        </a:rPr>
                        <a:t>  Peter Swann, PhD</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UMSOP</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81958">
                <a:tc>
                  <a:txBody>
                    <a:bodyPr/>
                    <a:lstStyle/>
                    <a:p>
                      <a:pPr marL="0" marR="0">
                        <a:spcBef>
                          <a:spcPts val="0"/>
                        </a:spcBef>
                        <a:spcAft>
                          <a:spcPts val="0"/>
                        </a:spcAft>
                      </a:pPr>
                      <a:r>
                        <a:rPr lang="en-US" sz="1050" b="0">
                          <a:effectLst/>
                          <a:latin typeface="Arial"/>
                          <a:ea typeface="Times New Roman"/>
                          <a:cs typeface="Times New Roman"/>
                        </a:rPr>
                        <a:t>Imaging Core Facilities and Resources</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a:effectLst/>
                          <a:latin typeface="Arial"/>
                          <a:ea typeface="Times New Roman"/>
                          <a:cs typeface="Times New Roman"/>
                        </a:rPr>
                        <a:t>Center for Fluorescence Spectroscopy</a:t>
                      </a:r>
                      <a:endParaRPr lang="en-US" sz="1050" b="0">
                        <a:effectLst/>
                        <a:latin typeface="Times"/>
                        <a:ea typeface="Times New Roman"/>
                        <a:cs typeface="Times New Roman"/>
                      </a:endParaRPr>
                    </a:p>
                    <a:p>
                      <a:pPr marL="0" marR="0">
                        <a:spcBef>
                          <a:spcPts val="0"/>
                        </a:spcBef>
                        <a:spcAft>
                          <a:spcPts val="0"/>
                        </a:spcAft>
                      </a:pPr>
                      <a:r>
                        <a:rPr lang="en-US" sz="1050" b="0">
                          <a:effectLst/>
                          <a:latin typeface="Arial"/>
                          <a:ea typeface="Times New Roman"/>
                          <a:cs typeface="Times New Roman"/>
                        </a:rPr>
                        <a:t>  Joseph Lakowitz, PhD</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UMSOM</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3285">
                <a:tc>
                  <a:txBody>
                    <a:bodyPr/>
                    <a:lstStyle/>
                    <a:p>
                      <a:pPr marL="0" marR="0">
                        <a:spcBef>
                          <a:spcPts val="0"/>
                        </a:spcBef>
                        <a:spcAft>
                          <a:spcPts val="0"/>
                        </a:spcAft>
                      </a:pPr>
                      <a:r>
                        <a:rPr lang="en-US" sz="1050" b="0">
                          <a:effectLst/>
                          <a:latin typeface="Arial"/>
                          <a:ea typeface="Times New Roman"/>
                          <a:cs typeface="Times New Roman"/>
                        </a:rPr>
                        <a:t> </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a:effectLst/>
                          <a:latin typeface="Arial"/>
                          <a:ea typeface="Times New Roman"/>
                          <a:cs typeface="Times New Roman"/>
                        </a:rPr>
                        <a:t>Confocal Microscopy Core Facility</a:t>
                      </a:r>
                      <a:endParaRPr lang="en-US" sz="1050" b="0">
                        <a:effectLst/>
                        <a:latin typeface="Times"/>
                        <a:ea typeface="Times New Roman"/>
                        <a:cs typeface="Times New Roman"/>
                      </a:endParaRPr>
                    </a:p>
                    <a:p>
                      <a:pPr marL="0" marR="0">
                        <a:spcBef>
                          <a:spcPts val="0"/>
                        </a:spcBef>
                        <a:spcAft>
                          <a:spcPts val="0"/>
                        </a:spcAft>
                      </a:pPr>
                      <a:r>
                        <a:rPr lang="en-US" sz="1050" b="0">
                          <a:effectLst/>
                          <a:latin typeface="Arial"/>
                          <a:ea typeface="Times New Roman"/>
                          <a:cs typeface="Times New Roman"/>
                        </a:rPr>
                        <a:t>  Thomas Blanpied, PhD</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UMSOM</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3285">
                <a:tc>
                  <a:txBody>
                    <a:bodyPr/>
                    <a:lstStyle/>
                    <a:p>
                      <a:pPr marL="0" marR="0">
                        <a:spcBef>
                          <a:spcPts val="0"/>
                        </a:spcBef>
                        <a:spcAft>
                          <a:spcPts val="0"/>
                        </a:spcAft>
                      </a:pPr>
                      <a:r>
                        <a:rPr lang="en-US" sz="1050" b="0">
                          <a:effectLst/>
                          <a:latin typeface="Arial"/>
                          <a:ea typeface="Times New Roman"/>
                          <a:cs typeface="Times New Roman"/>
                        </a:rPr>
                        <a:t> </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Electron Microscopy Core Facility</a:t>
                      </a:r>
                      <a:endParaRPr lang="en-US" sz="1050" b="0" dirty="0">
                        <a:effectLst/>
                        <a:latin typeface="Times"/>
                        <a:ea typeface="Times New Roman"/>
                        <a:cs typeface="Times New Roman"/>
                      </a:endParaRPr>
                    </a:p>
                    <a:p>
                      <a:pPr marL="0" marR="0">
                        <a:spcBef>
                          <a:spcPts val="0"/>
                        </a:spcBef>
                        <a:spcAft>
                          <a:spcPts val="0"/>
                        </a:spcAft>
                      </a:pPr>
                      <a:r>
                        <a:rPr lang="en-US" sz="1050" b="0" dirty="0">
                          <a:effectLst/>
                          <a:latin typeface="Arial"/>
                          <a:ea typeface="Times New Roman"/>
                          <a:cs typeface="Times New Roman"/>
                        </a:rPr>
                        <a:t>  </a:t>
                      </a:r>
                      <a:r>
                        <a:rPr lang="en-US" sz="1050" b="0" dirty="0" err="1">
                          <a:effectLst/>
                          <a:latin typeface="Arial"/>
                          <a:ea typeface="Times New Roman"/>
                          <a:cs typeface="Times New Roman"/>
                        </a:rPr>
                        <a:t>Ru-ching</a:t>
                      </a:r>
                      <a:r>
                        <a:rPr lang="en-US" sz="1050" b="0" dirty="0">
                          <a:effectLst/>
                          <a:latin typeface="Arial"/>
                          <a:ea typeface="Times New Roman"/>
                          <a:cs typeface="Times New Roman"/>
                        </a:rPr>
                        <a:t> Hsia, PhD</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smtClean="0">
                          <a:effectLst/>
                          <a:latin typeface="Arial"/>
                          <a:ea typeface="Times New Roman"/>
                          <a:cs typeface="Times New Roman"/>
                        </a:rPr>
                        <a:t>UMSOM</a:t>
                      </a:r>
                      <a:r>
                        <a:rPr lang="en-US" sz="1050" b="0" baseline="0" dirty="0" smtClean="0">
                          <a:effectLst/>
                          <a:latin typeface="Arial"/>
                          <a:ea typeface="Times New Roman"/>
                          <a:cs typeface="Times New Roman"/>
                        </a:rPr>
                        <a:t> and UMSOP</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83979">
                <a:tc>
                  <a:txBody>
                    <a:bodyPr/>
                    <a:lstStyle/>
                    <a:p>
                      <a:pPr marL="0" marR="0">
                        <a:spcBef>
                          <a:spcPts val="0"/>
                        </a:spcBef>
                        <a:spcAft>
                          <a:spcPts val="0"/>
                        </a:spcAft>
                      </a:pP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smtClean="0">
                          <a:effectLst/>
                          <a:latin typeface="Arial"/>
                          <a:ea typeface="Times New Roman"/>
                          <a:cs typeface="Arial"/>
                        </a:rPr>
                        <a:t>Center for</a:t>
                      </a:r>
                      <a:r>
                        <a:rPr lang="en-US" sz="1050" b="0" baseline="0" dirty="0" smtClean="0">
                          <a:effectLst/>
                          <a:latin typeface="Arial"/>
                          <a:ea typeface="Times New Roman"/>
                          <a:cs typeface="Arial"/>
                        </a:rPr>
                        <a:t> Translational Imaging </a:t>
                      </a:r>
                    </a:p>
                    <a:p>
                      <a:pPr marL="0" marR="0">
                        <a:spcBef>
                          <a:spcPts val="0"/>
                        </a:spcBef>
                        <a:spcAft>
                          <a:spcPts val="0"/>
                        </a:spcAft>
                      </a:pPr>
                      <a:r>
                        <a:rPr lang="en-US" sz="1050" b="0" baseline="0" dirty="0" smtClean="0">
                          <a:effectLst/>
                          <a:latin typeface="Arial"/>
                          <a:ea typeface="Times New Roman"/>
                          <a:cs typeface="Arial"/>
                        </a:rPr>
                        <a:t>  </a:t>
                      </a:r>
                      <a:r>
                        <a:rPr lang="en-US" sz="1050" b="0" baseline="0" dirty="0" err="1" smtClean="0">
                          <a:effectLst/>
                          <a:latin typeface="Arial"/>
                          <a:ea typeface="Times New Roman"/>
                          <a:cs typeface="Arial"/>
                        </a:rPr>
                        <a:t>Rao</a:t>
                      </a:r>
                      <a:r>
                        <a:rPr lang="en-US" sz="1050" b="0" baseline="0" dirty="0" smtClean="0">
                          <a:effectLst/>
                          <a:latin typeface="Arial"/>
                          <a:ea typeface="Times New Roman"/>
                          <a:cs typeface="Arial"/>
                        </a:rPr>
                        <a:t> </a:t>
                      </a:r>
                      <a:r>
                        <a:rPr lang="en-US" sz="1050" b="0" baseline="0" dirty="0" err="1" smtClean="0">
                          <a:effectLst/>
                          <a:latin typeface="Arial"/>
                          <a:ea typeface="Times New Roman"/>
                          <a:cs typeface="Arial"/>
                        </a:rPr>
                        <a:t>Gullapalli</a:t>
                      </a:r>
                      <a:r>
                        <a:rPr lang="en-US" sz="1050" b="0" baseline="0" dirty="0" smtClean="0">
                          <a:effectLst/>
                          <a:latin typeface="Arial"/>
                          <a:ea typeface="Times New Roman"/>
                          <a:cs typeface="Arial"/>
                        </a:rPr>
                        <a:t>, PhD</a:t>
                      </a:r>
                      <a:endParaRPr lang="en-US" sz="1050" b="0" dirty="0">
                        <a:effectLst/>
                        <a:latin typeface="Arial"/>
                        <a:ea typeface="Times New Roman"/>
                        <a:cs typeface="Arial"/>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smtClean="0">
                          <a:effectLst/>
                          <a:latin typeface="Arial"/>
                          <a:ea typeface="Times New Roman"/>
                          <a:cs typeface="Arial"/>
                        </a:rPr>
                        <a:t>UMSOM</a:t>
                      </a:r>
                      <a:endParaRPr lang="en-US" sz="1050" b="0" dirty="0">
                        <a:effectLst/>
                        <a:latin typeface="Arial"/>
                        <a:ea typeface="Times New Roman"/>
                        <a:cs typeface="Arial"/>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83979">
                <a:tc>
                  <a:txBody>
                    <a:bodyPr/>
                    <a:lstStyle/>
                    <a:p>
                      <a:pPr marL="0" marR="0">
                        <a:spcBef>
                          <a:spcPts val="0"/>
                        </a:spcBef>
                        <a:spcAft>
                          <a:spcPts val="0"/>
                        </a:spcAft>
                      </a:pPr>
                      <a:r>
                        <a:rPr lang="en-US" sz="1050" b="0">
                          <a:effectLst/>
                          <a:latin typeface="Arial"/>
                          <a:ea typeface="Times New Roman"/>
                          <a:cs typeface="Times New Roman"/>
                        </a:rPr>
                        <a:t> </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a:effectLst/>
                          <a:latin typeface="Arial"/>
                          <a:ea typeface="Times New Roman"/>
                          <a:cs typeface="Times New Roman"/>
                        </a:rPr>
                        <a:t>Magnetic Resonance Research Center</a:t>
                      </a:r>
                      <a:endParaRPr lang="en-US" sz="1050" b="0" dirty="0">
                        <a:effectLst/>
                        <a:latin typeface="Times"/>
                        <a:ea typeface="Times New Roman"/>
                        <a:cs typeface="Times New Roman"/>
                      </a:endParaRPr>
                    </a:p>
                    <a:p>
                      <a:pPr marL="0" marR="0">
                        <a:spcBef>
                          <a:spcPts val="0"/>
                        </a:spcBef>
                        <a:spcAft>
                          <a:spcPts val="0"/>
                        </a:spcAft>
                      </a:pPr>
                      <a:r>
                        <a:rPr lang="en-US" sz="1050" b="0" dirty="0">
                          <a:effectLst/>
                          <a:latin typeface="Arial"/>
                          <a:ea typeface="Times New Roman"/>
                          <a:cs typeface="Times New Roman"/>
                        </a:rPr>
                        <a:t>  Rao Gullapalli, PhD</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050" b="0" dirty="0" smtClean="0">
                          <a:effectLst/>
                          <a:latin typeface="Arial"/>
                          <a:ea typeface="Times New Roman"/>
                          <a:cs typeface="Times New Roman"/>
                        </a:rPr>
                        <a:t>UMSOM</a:t>
                      </a:r>
                      <a:r>
                        <a:rPr lang="en-US" sz="1050" b="0" dirty="0">
                          <a:effectLst/>
                          <a:latin typeface="Arial"/>
                          <a:ea typeface="Times New Roman"/>
                          <a:cs typeface="Times New Roman"/>
                        </a:rPr>
                        <a:t> </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3285">
                <a:tc>
                  <a:txBody>
                    <a:bodyPr/>
                    <a:lstStyle/>
                    <a:p>
                      <a:pPr marL="0" marR="0">
                        <a:spcBef>
                          <a:spcPts val="0"/>
                        </a:spcBef>
                        <a:spcAft>
                          <a:spcPts val="0"/>
                        </a:spcAft>
                      </a:pPr>
                      <a:r>
                        <a:rPr lang="en-US" sz="1050" b="0" dirty="0">
                          <a:effectLst/>
                          <a:latin typeface="Arial"/>
                          <a:ea typeface="Times New Roman"/>
                          <a:cs typeface="Times New Roman"/>
                        </a:rPr>
                        <a:t>Pathology Laboratory</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050" b="0">
                          <a:effectLst/>
                          <a:latin typeface="Arial"/>
                          <a:ea typeface="Times New Roman"/>
                          <a:cs typeface="Times New Roman"/>
                        </a:rPr>
                        <a:t>Tissue Bank Core Laboratory</a:t>
                      </a:r>
                      <a:endParaRPr lang="en-US" sz="1050" b="0">
                        <a:effectLst/>
                        <a:latin typeface="Times"/>
                        <a:ea typeface="Times New Roman"/>
                        <a:cs typeface="Times New Roman"/>
                      </a:endParaRPr>
                    </a:p>
                    <a:p>
                      <a:pPr marL="0" marR="0">
                        <a:spcBef>
                          <a:spcPts val="0"/>
                        </a:spcBef>
                        <a:spcAft>
                          <a:spcPts val="0"/>
                        </a:spcAft>
                      </a:pPr>
                      <a:r>
                        <a:rPr lang="en-US" sz="1050" b="0">
                          <a:effectLst/>
                          <a:latin typeface="Arial"/>
                          <a:ea typeface="Times New Roman"/>
                          <a:cs typeface="Times New Roman"/>
                        </a:rPr>
                        <a:t>Olga B. Ioffe, MD</a:t>
                      </a:r>
                      <a:endParaRPr lang="en-US" sz="1050" b="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050" b="0" dirty="0" smtClean="0">
                          <a:effectLst/>
                          <a:latin typeface="Arial"/>
                          <a:ea typeface="Times New Roman"/>
                          <a:cs typeface="Times New Roman"/>
                        </a:rPr>
                        <a:t>University</a:t>
                      </a:r>
                      <a:r>
                        <a:rPr lang="en-US" sz="1050" b="0" baseline="0" dirty="0" smtClean="0">
                          <a:effectLst/>
                          <a:latin typeface="Arial"/>
                          <a:ea typeface="Times New Roman"/>
                          <a:cs typeface="Times New Roman"/>
                        </a:rPr>
                        <a:t> of Maryland Marlene and Stewart </a:t>
                      </a:r>
                      <a:r>
                        <a:rPr lang="en-US" sz="1050" b="0" baseline="0" dirty="0" err="1" smtClean="0">
                          <a:effectLst/>
                          <a:latin typeface="Arial"/>
                          <a:ea typeface="Times New Roman"/>
                          <a:cs typeface="Times New Roman"/>
                        </a:rPr>
                        <a:t>Greenebaum</a:t>
                      </a:r>
                      <a:r>
                        <a:rPr lang="en-US" sz="1050" b="0" baseline="0" dirty="0" smtClean="0">
                          <a:effectLst/>
                          <a:latin typeface="Arial"/>
                          <a:ea typeface="Times New Roman"/>
                          <a:cs typeface="Times New Roman"/>
                        </a:rPr>
                        <a:t> Comprehensive</a:t>
                      </a:r>
                    </a:p>
                    <a:p>
                      <a:pPr marL="0" marR="0">
                        <a:spcBef>
                          <a:spcPts val="0"/>
                        </a:spcBef>
                        <a:spcAft>
                          <a:spcPts val="0"/>
                        </a:spcAft>
                      </a:pPr>
                      <a:r>
                        <a:rPr lang="en-US" sz="1050" b="0" baseline="0" dirty="0" smtClean="0">
                          <a:effectLst/>
                          <a:latin typeface="Arial"/>
                          <a:ea typeface="Times New Roman"/>
                          <a:cs typeface="Times New Roman"/>
                        </a:rPr>
                        <a:t>Cancer Center</a:t>
                      </a:r>
                      <a:endParaRPr lang="en-US" sz="1050" b="0" dirty="0">
                        <a:effectLst/>
                        <a:latin typeface="Times"/>
                        <a:ea typeface="Times New Roman"/>
                        <a:cs typeface="Times New Roman"/>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cxnSp>
        <p:nvCxnSpPr>
          <p:cNvPr id="7" name="Straight Connector 6"/>
          <p:cNvCxnSpPr/>
          <p:nvPr/>
        </p:nvCxnSpPr>
        <p:spPr>
          <a:xfrm>
            <a:off x="762000" y="116586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205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algn="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endParaRPr lang="en-US" altLang="en-US" sz="1800" dirty="0"/>
          </a:p>
        </p:txBody>
      </p:sp>
      <p:sp>
        <p:nvSpPr>
          <p:cNvPr id="102404" name="Text Box 4"/>
          <p:cNvSpPr txBox="1">
            <a:spLocks noChangeArrowheads="1"/>
          </p:cNvSpPr>
          <p:nvPr/>
        </p:nvSpPr>
        <p:spPr bwMode="auto">
          <a:xfrm>
            <a:off x="537288" y="712480"/>
            <a:ext cx="81327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smtClean="0"/>
              <a:t>UMB-BRL Core Facilities and Resources</a:t>
            </a:r>
          </a:p>
          <a:p>
            <a:pPr algn="ctr" eaLnBrk="0" hangingPunct="0"/>
            <a:r>
              <a:rPr lang="en-US" altLang="en-US" sz="2400" b="1" dirty="0" smtClean="0"/>
              <a:t>Potential Areas of Collaboration with Other Members of EDRN</a:t>
            </a:r>
            <a:endParaRPr lang="en-US" altLang="en-US" sz="2400" b="1" dirty="0"/>
          </a:p>
        </p:txBody>
      </p:sp>
      <p:sp>
        <p:nvSpPr>
          <p:cNvPr id="4" name="Content Placeholder 3"/>
          <p:cNvSpPr>
            <a:spLocks noGrp="1"/>
          </p:cNvSpPr>
          <p:nvPr>
            <p:ph idx="1"/>
          </p:nvPr>
        </p:nvSpPr>
        <p:spPr>
          <a:xfrm>
            <a:off x="495300" y="2510652"/>
            <a:ext cx="8229600" cy="4095571"/>
          </a:xfrm>
        </p:spPr>
        <p:txBody>
          <a:bodyPr/>
          <a:lstStyle/>
          <a:p>
            <a:pPr marL="0" indent="0">
              <a:buNone/>
            </a:pPr>
            <a:r>
              <a:rPr lang="en-US" dirty="0" smtClean="0"/>
              <a:t>  </a:t>
            </a:r>
            <a:endParaRPr lang="en-US" dirty="0"/>
          </a:p>
        </p:txBody>
      </p:sp>
      <p:sp>
        <p:nvSpPr>
          <p:cNvPr id="8" name="Rectangle 4"/>
          <p:cNvSpPr>
            <a:spLocks noChangeArrowheads="1"/>
          </p:cNvSpPr>
          <p:nvPr/>
        </p:nvSpPr>
        <p:spPr bwMode="auto">
          <a:xfrm>
            <a:off x="1314472" y="2185918"/>
            <a:ext cx="65614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University of Maryland Baltimore (UMB) and Off-Campus Core Facilities and Resources</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9453825"/>
              </p:ext>
            </p:extLst>
          </p:nvPr>
        </p:nvGraphicFramePr>
        <p:xfrm>
          <a:off x="1005839" y="2552542"/>
          <a:ext cx="7292340" cy="3817778"/>
        </p:xfrm>
        <a:graphic>
          <a:graphicData uri="http://schemas.openxmlformats.org/drawingml/2006/table">
            <a:tbl>
              <a:tblPr firstRow="1" firstCol="1" bandRow="1"/>
              <a:tblGrid>
                <a:gridCol w="2430780"/>
                <a:gridCol w="2430780"/>
                <a:gridCol w="2430780"/>
              </a:tblGrid>
              <a:tr h="545397">
                <a:tc>
                  <a:txBody>
                    <a:bodyPr/>
                    <a:lstStyle/>
                    <a:p>
                      <a:pPr marL="0" marR="0">
                        <a:spcBef>
                          <a:spcPts val="0"/>
                        </a:spcBef>
                        <a:spcAft>
                          <a:spcPts val="0"/>
                        </a:spcAft>
                      </a:pPr>
                      <a:r>
                        <a:rPr lang="en-US" sz="1100" dirty="0">
                          <a:effectLst/>
                          <a:latin typeface="Arial"/>
                          <a:ea typeface="Times New Roman"/>
                          <a:cs typeface="Times New Roman"/>
                        </a:rPr>
                        <a:t>Mid-Atlantic Shared Services Consortium</a:t>
                      </a:r>
                      <a:endParaRPr lang="en-US" sz="1200" dirty="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Metabolomics &amp; Glycomics</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Amrita Cheema, PhD </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Radoslav Goldman, PhD</a:t>
                      </a:r>
                      <a:endParaRPr lang="en-US" sz="120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Georgetown Lombardi Comprehensive Cancer Center</a:t>
                      </a:r>
                      <a:endParaRPr lang="en-US" sz="120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908994">
                <a:tc>
                  <a:txBody>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dirty="0">
                          <a:effectLst/>
                          <a:latin typeface="Arial"/>
                          <a:ea typeface="Times New Roman"/>
                          <a:cs typeface="Times New Roman"/>
                        </a:rPr>
                        <a:t>Analytic Pharmacology</a:t>
                      </a:r>
                      <a:endParaRPr lang="en-US" sz="12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Michelle </a:t>
                      </a:r>
                      <a:r>
                        <a:rPr lang="en-US" sz="1100" dirty="0" err="1">
                          <a:effectLst/>
                          <a:latin typeface="Arial"/>
                          <a:ea typeface="Times New Roman"/>
                          <a:cs typeface="Times New Roman"/>
                        </a:rPr>
                        <a:t>Rudek</a:t>
                      </a:r>
                      <a:r>
                        <a:rPr lang="en-US" sz="1100" dirty="0">
                          <a:effectLst/>
                          <a:latin typeface="Arial"/>
                          <a:ea typeface="Times New Roman"/>
                          <a:cs typeface="Times New Roman"/>
                        </a:rPr>
                        <a:t>, Pharm D, PHD</a:t>
                      </a:r>
                      <a:endParaRPr lang="en-US" sz="12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Cell Processing and Gene Therapy Facility</a:t>
                      </a:r>
                      <a:endParaRPr lang="en-US" sz="12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M. Victor </a:t>
                      </a:r>
                      <a:r>
                        <a:rPr lang="en-US" sz="1100" dirty="0" err="1">
                          <a:effectLst/>
                          <a:latin typeface="Arial"/>
                          <a:ea typeface="Times New Roman"/>
                          <a:cs typeface="Times New Roman"/>
                        </a:rPr>
                        <a:t>Lemas</a:t>
                      </a:r>
                      <a:r>
                        <a:rPr lang="en-US" sz="1100" dirty="0">
                          <a:effectLst/>
                          <a:latin typeface="Arial"/>
                          <a:ea typeface="Times New Roman"/>
                          <a:cs typeface="Times New Roman"/>
                        </a:rPr>
                        <a:t>, PhD</a:t>
                      </a:r>
                      <a:endParaRPr lang="en-US" sz="1200" dirty="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Sidney Kimmel Comprehensive Cancer Center at Johns Hopkins</a:t>
                      </a:r>
                      <a:endParaRPr lang="en-US" sz="120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363387">
                <a:tc>
                  <a:txBody>
                    <a:bodyPr/>
                    <a:lstStyle/>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a:effectLst/>
                          <a:latin typeface="Arial"/>
                          <a:ea typeface="Times New Roman"/>
                          <a:cs typeface="Times New Roman"/>
                        </a:rPr>
                        <a:t>Biomolecular Magnetic Resonance Facility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Jeff Ellena</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Biomedical Mass Spectrometry Laboratory: Proteomics</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Nicholas Sherman</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Molecular Imaging Core</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Stuart Berr</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Flow Cytometry Facility</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Joanne Lannigan</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Lymphocyte Culture Center: Monoclonal Antibody Production</a:t>
                      </a:r>
                      <a:endParaRPr lang="en-US" sz="1200">
                        <a:effectLst/>
                        <a:latin typeface="Times"/>
                        <a:ea typeface="Times New Roman"/>
                        <a:cs typeface="Times New Roman"/>
                      </a:endParaRPr>
                    </a:p>
                    <a:p>
                      <a:pPr marL="0" marR="0">
                        <a:spcBef>
                          <a:spcPts val="0"/>
                        </a:spcBef>
                        <a:spcAft>
                          <a:spcPts val="0"/>
                        </a:spcAft>
                      </a:pPr>
                      <a:r>
                        <a:rPr lang="en-US" sz="1100">
                          <a:effectLst/>
                          <a:latin typeface="Arial"/>
                          <a:ea typeface="Times New Roman"/>
                          <a:cs typeface="Times New Roman"/>
                        </a:rPr>
                        <a:t>  Bill Sutherland</a:t>
                      </a:r>
                      <a:endParaRPr lang="en-US" sz="120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100" dirty="0">
                          <a:effectLst/>
                          <a:latin typeface="Arial"/>
                          <a:ea typeface="Times New Roman"/>
                          <a:cs typeface="Times New Roman"/>
                        </a:rPr>
                        <a:t>University of Virginia Cancer Center</a:t>
                      </a:r>
                      <a:endParaRPr lang="en-US" sz="1200" dirty="0">
                        <a:effectLst/>
                        <a:latin typeface="Times"/>
                        <a:ea typeface="Times New Roman"/>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cxnSp>
        <p:nvCxnSpPr>
          <p:cNvPr id="7" name="Straight Connector 6"/>
          <p:cNvCxnSpPr/>
          <p:nvPr/>
        </p:nvCxnSpPr>
        <p:spPr>
          <a:xfrm>
            <a:off x="762000" y="173736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20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2625"/>
            <a:ext cx="8229600" cy="688975"/>
          </a:xfrm>
        </p:spPr>
        <p:txBody>
          <a:bodyPr/>
          <a:lstStyle/>
          <a:p>
            <a:pPr eaLnBrk="1" hangingPunct="1"/>
            <a:r>
              <a:rPr lang="en-US" altLang="en-US" sz="3400" b="1" dirty="0" smtClean="0"/>
              <a:t>College of American Pathologists (CAP)</a:t>
            </a:r>
            <a:endParaRPr lang="en-US" altLang="en-US" sz="3400" dirty="0" smtClean="0"/>
          </a:p>
        </p:txBody>
      </p:sp>
      <p:sp>
        <p:nvSpPr>
          <p:cNvPr id="6147" name="Rectangle 3"/>
          <p:cNvSpPr>
            <a:spLocks noGrp="1" noChangeArrowheads="1"/>
          </p:cNvSpPr>
          <p:nvPr>
            <p:ph idx="1"/>
          </p:nvPr>
        </p:nvSpPr>
        <p:spPr>
          <a:xfrm>
            <a:off x="457200" y="1752600"/>
            <a:ext cx="8229600" cy="4648200"/>
          </a:xfrm>
        </p:spPr>
        <p:txBody>
          <a:bodyPr rtlCol="0">
            <a:normAutofit fontScale="92500" lnSpcReduction="10000"/>
          </a:bodyPr>
          <a:lstStyle/>
          <a:p>
            <a:pPr marL="469900" indent="-469900" eaLnBrk="1" fontAlgn="auto" hangingPunct="1">
              <a:lnSpc>
                <a:spcPct val="80000"/>
              </a:lnSpc>
              <a:spcAft>
                <a:spcPts val="0"/>
              </a:spcAft>
              <a:defRPr/>
            </a:pPr>
            <a:r>
              <a:rPr lang="en-US" sz="2400" dirty="0" smtClean="0"/>
              <a:t>World’s largest pathologists association.</a:t>
            </a:r>
          </a:p>
          <a:p>
            <a:pPr marL="469900" indent="-469900" eaLnBrk="1" fontAlgn="auto" hangingPunct="1">
              <a:lnSpc>
                <a:spcPct val="80000"/>
              </a:lnSpc>
              <a:spcAft>
                <a:spcPts val="0"/>
              </a:spcAft>
              <a:defRPr/>
            </a:pPr>
            <a:r>
              <a:rPr lang="en-US" sz="2400" b="1" dirty="0" smtClean="0"/>
              <a:t>Leader</a:t>
            </a:r>
            <a:r>
              <a:rPr lang="en-US" sz="2400" dirty="0" smtClean="0"/>
              <a:t> in </a:t>
            </a:r>
            <a:r>
              <a:rPr lang="en-US" sz="2400" b="1" dirty="0" smtClean="0"/>
              <a:t>laboratory quality assurance</a:t>
            </a:r>
            <a:r>
              <a:rPr lang="en-US" sz="2400" dirty="0" smtClean="0"/>
              <a:t>.</a:t>
            </a:r>
          </a:p>
          <a:p>
            <a:pPr marL="469900" indent="-469900" eaLnBrk="1" fontAlgn="auto" hangingPunct="1">
              <a:lnSpc>
                <a:spcPct val="80000"/>
              </a:lnSpc>
              <a:spcAft>
                <a:spcPts val="0"/>
              </a:spcAft>
              <a:defRPr/>
            </a:pPr>
            <a:r>
              <a:rPr lang="en-US" sz="2400" b="1" dirty="0" smtClean="0"/>
              <a:t>Federal government</a:t>
            </a:r>
            <a:r>
              <a:rPr lang="en-US" sz="2400" dirty="0" smtClean="0"/>
              <a:t> recognizes </a:t>
            </a:r>
            <a:r>
              <a:rPr lang="en-US" sz="2400" b="1" dirty="0" smtClean="0"/>
              <a:t>CAP</a:t>
            </a:r>
            <a:r>
              <a:rPr lang="en-US" sz="2400" dirty="0" smtClean="0"/>
              <a:t> as </a:t>
            </a:r>
            <a:r>
              <a:rPr lang="en-US" sz="2400" b="1" dirty="0" smtClean="0"/>
              <a:t>equal to or more stringent than the government’s own inspection program</a:t>
            </a:r>
            <a:r>
              <a:rPr lang="en-US" sz="2400" dirty="0" smtClean="0"/>
              <a:t>.</a:t>
            </a:r>
          </a:p>
          <a:p>
            <a:pPr marL="469900" indent="-469900" eaLnBrk="1" fontAlgn="auto" hangingPunct="1">
              <a:lnSpc>
                <a:spcPct val="80000"/>
              </a:lnSpc>
              <a:spcAft>
                <a:spcPts val="0"/>
              </a:spcAft>
              <a:defRPr/>
            </a:pPr>
            <a:r>
              <a:rPr lang="en-US" sz="2400" b="1" dirty="0" smtClean="0"/>
              <a:t>Deemed status with CLIA</a:t>
            </a:r>
            <a:r>
              <a:rPr lang="en-US" sz="2400" dirty="0" smtClean="0"/>
              <a:t>.</a:t>
            </a:r>
          </a:p>
          <a:p>
            <a:pPr marL="469900" indent="-469900" eaLnBrk="1" fontAlgn="auto" hangingPunct="1">
              <a:lnSpc>
                <a:spcPct val="80000"/>
              </a:lnSpc>
              <a:spcAft>
                <a:spcPts val="0"/>
              </a:spcAft>
              <a:defRPr/>
            </a:pPr>
            <a:r>
              <a:rPr lang="en-US" sz="2400" dirty="0" smtClean="0"/>
              <a:t>CAP accreditation awarded (7,585 US and 381 International laboratories) by Commission Laboratory Accreditation based on results of stringent </a:t>
            </a:r>
            <a:r>
              <a:rPr lang="en-US" sz="2400" b="1" dirty="0" smtClean="0"/>
              <a:t>on site inspection every two years</a:t>
            </a:r>
            <a:r>
              <a:rPr lang="en-US" sz="2400" dirty="0" smtClean="0"/>
              <a:t> including examination of: </a:t>
            </a:r>
          </a:p>
          <a:p>
            <a:pPr marL="908050" lvl="1" indent="-436563" eaLnBrk="1" fontAlgn="auto" hangingPunct="1">
              <a:lnSpc>
                <a:spcPct val="80000"/>
              </a:lnSpc>
              <a:spcAft>
                <a:spcPts val="0"/>
              </a:spcAft>
              <a:defRPr/>
            </a:pPr>
            <a:r>
              <a:rPr lang="en-US" sz="2200" b="1" dirty="0" smtClean="0"/>
              <a:t>Standard operating procedures/laboratory records</a:t>
            </a:r>
          </a:p>
          <a:p>
            <a:pPr marL="908050" lvl="1" indent="-436563" eaLnBrk="1" fontAlgn="auto" hangingPunct="1">
              <a:lnSpc>
                <a:spcPct val="80000"/>
              </a:lnSpc>
              <a:spcAft>
                <a:spcPts val="0"/>
              </a:spcAft>
              <a:defRPr/>
            </a:pPr>
            <a:r>
              <a:rPr lang="en-US" sz="2200" b="1" dirty="0" smtClean="0"/>
              <a:t>Quality control procedures/quality assurance programs</a:t>
            </a:r>
          </a:p>
          <a:p>
            <a:pPr marL="908050" lvl="1" indent="-436563" eaLnBrk="1" fontAlgn="auto" hangingPunct="1">
              <a:lnSpc>
                <a:spcPct val="80000"/>
              </a:lnSpc>
              <a:spcAft>
                <a:spcPts val="0"/>
              </a:spcAft>
              <a:defRPr/>
            </a:pPr>
            <a:r>
              <a:rPr lang="en-US" sz="2200" b="1" dirty="0" smtClean="0"/>
              <a:t>Qualification of directors and staff</a:t>
            </a:r>
          </a:p>
          <a:p>
            <a:pPr marL="908050" lvl="1" indent="-436563" eaLnBrk="1" fontAlgn="auto" hangingPunct="1">
              <a:lnSpc>
                <a:spcPct val="80000"/>
              </a:lnSpc>
              <a:spcAft>
                <a:spcPts val="0"/>
              </a:spcAft>
              <a:defRPr/>
            </a:pPr>
            <a:r>
              <a:rPr lang="en-US" sz="2200" b="1" dirty="0" smtClean="0"/>
              <a:t>Laboratory equipment</a:t>
            </a:r>
          </a:p>
          <a:p>
            <a:pPr marL="908050" lvl="1" indent="-436563" eaLnBrk="1" fontAlgn="auto" hangingPunct="1">
              <a:lnSpc>
                <a:spcPct val="80000"/>
              </a:lnSpc>
              <a:spcAft>
                <a:spcPts val="0"/>
              </a:spcAft>
              <a:defRPr/>
            </a:pPr>
            <a:r>
              <a:rPr lang="en-US" sz="2200" b="1" dirty="0" smtClean="0"/>
              <a:t>Facilities</a:t>
            </a:r>
          </a:p>
          <a:p>
            <a:pPr marL="908050" lvl="1" indent="-436563" eaLnBrk="1" fontAlgn="auto" hangingPunct="1">
              <a:lnSpc>
                <a:spcPct val="80000"/>
              </a:lnSpc>
              <a:spcAft>
                <a:spcPts val="0"/>
              </a:spcAft>
              <a:defRPr/>
            </a:pPr>
            <a:r>
              <a:rPr lang="en-US" sz="2200" b="1" dirty="0" smtClean="0"/>
              <a:t>Safety Program</a:t>
            </a:r>
          </a:p>
          <a:p>
            <a:pPr marL="908050" lvl="1" indent="-436563" eaLnBrk="1" fontAlgn="auto" hangingPunct="1">
              <a:lnSpc>
                <a:spcPct val="80000"/>
              </a:lnSpc>
              <a:spcAft>
                <a:spcPts val="0"/>
              </a:spcAft>
              <a:defRPr/>
            </a:pPr>
            <a:r>
              <a:rPr lang="en-US" sz="2200" b="1" dirty="0" smtClean="0"/>
              <a:t>Overall laboratory management</a:t>
            </a:r>
          </a:p>
          <a:p>
            <a:pPr marL="1304925" lvl="2" indent="-395288" eaLnBrk="1" fontAlgn="auto" hangingPunct="1">
              <a:lnSpc>
                <a:spcPct val="80000"/>
              </a:lnSpc>
              <a:spcAft>
                <a:spcPts val="0"/>
              </a:spcAft>
              <a:defRPr/>
            </a:pPr>
            <a:endParaRPr lang="en-US" sz="1400" dirty="0" smtClean="0"/>
          </a:p>
          <a:p>
            <a:pPr marL="469900" indent="-469900" eaLnBrk="1" fontAlgn="auto" hangingPunct="1">
              <a:lnSpc>
                <a:spcPct val="80000"/>
              </a:lnSpc>
              <a:spcAft>
                <a:spcPts val="0"/>
              </a:spcAft>
              <a:defRPr/>
            </a:pPr>
            <a:endParaRPr lang="en-US" sz="1800" dirty="0" smtClean="0"/>
          </a:p>
          <a:p>
            <a:pPr marL="469900" indent="-469900" eaLnBrk="1" fontAlgn="auto" hangingPunct="1">
              <a:lnSpc>
                <a:spcPct val="80000"/>
              </a:lnSpc>
              <a:spcAft>
                <a:spcPts val="0"/>
              </a:spcAft>
              <a:defRPr/>
            </a:pPr>
            <a:endParaRPr lang="en-US" sz="1800" dirty="0" smtClean="0"/>
          </a:p>
        </p:txBody>
      </p:sp>
      <p:cxnSp>
        <p:nvCxnSpPr>
          <p:cNvPr id="4" name="Straight Connector 3"/>
          <p:cNvCxnSpPr/>
          <p:nvPr/>
        </p:nvCxnSpPr>
        <p:spPr>
          <a:xfrm>
            <a:off x="762000" y="14401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67487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572"/>
            <a:ext cx="8229600" cy="842148"/>
          </a:xfrm>
        </p:spPr>
        <p:txBody>
          <a:bodyPr>
            <a:normAutofit/>
          </a:bodyPr>
          <a:lstStyle/>
          <a:p>
            <a:r>
              <a:rPr lang="en-US" sz="3600" dirty="0">
                <a:effectLst/>
              </a:rPr>
              <a:t>Pre-analytic errors</a:t>
            </a:r>
          </a:p>
        </p:txBody>
      </p:sp>
      <p:sp>
        <p:nvSpPr>
          <p:cNvPr id="3" name="Content Placeholder 2"/>
          <p:cNvSpPr>
            <a:spLocks noGrp="1"/>
          </p:cNvSpPr>
          <p:nvPr>
            <p:ph idx="1"/>
          </p:nvPr>
        </p:nvSpPr>
        <p:spPr>
          <a:xfrm>
            <a:off x="457200" y="3158353"/>
            <a:ext cx="8229600" cy="3410088"/>
          </a:xfrm>
        </p:spPr>
        <p:txBody>
          <a:bodyPr>
            <a:normAutofit/>
          </a:bodyPr>
          <a:lstStyle/>
          <a:p>
            <a:pPr>
              <a:buClrTx/>
            </a:pPr>
            <a:r>
              <a:rPr lang="en-US" sz="2800" b="0" dirty="0"/>
              <a:t>Collecting sample from wrong patient</a:t>
            </a:r>
          </a:p>
          <a:p>
            <a:pPr>
              <a:buClrTx/>
            </a:pPr>
            <a:r>
              <a:rPr lang="en-US" sz="2800" b="0" dirty="0"/>
              <a:t>Collecting the wrong sample</a:t>
            </a:r>
          </a:p>
          <a:p>
            <a:pPr>
              <a:buClrTx/>
            </a:pPr>
            <a:r>
              <a:rPr lang="en-US" sz="2800" b="0" dirty="0"/>
              <a:t>Mislabeling or failing to label sample</a:t>
            </a:r>
          </a:p>
          <a:p>
            <a:pPr>
              <a:buClrTx/>
            </a:pPr>
            <a:r>
              <a:rPr lang="en-US" sz="2800" b="0" dirty="0"/>
              <a:t>Storing sample incorrectly prior to testing</a:t>
            </a:r>
          </a:p>
          <a:p>
            <a:pPr>
              <a:buClrTx/>
            </a:pPr>
            <a:r>
              <a:rPr lang="en-US" sz="2800" b="0" dirty="0"/>
              <a:t>Improper Transportation of samples</a:t>
            </a:r>
          </a:p>
          <a:p>
            <a:pPr>
              <a:buClrTx/>
            </a:pPr>
            <a:r>
              <a:rPr lang="en-US" sz="2800" b="0" dirty="0"/>
              <a:t>Damaged reagents or test kits</a:t>
            </a:r>
          </a:p>
        </p:txBody>
      </p:sp>
      <p:sp>
        <p:nvSpPr>
          <p:cNvPr id="5" name="Slide Number Placeholder 4"/>
          <p:cNvSpPr>
            <a:spLocks noGrp="1"/>
          </p:cNvSpPr>
          <p:nvPr>
            <p:ph type="sldNum" sz="quarter" idx="4294967295"/>
          </p:nvPr>
        </p:nvSpPr>
        <p:spPr>
          <a:xfrm>
            <a:off x="7010400" y="6445250"/>
            <a:ext cx="2133600" cy="206375"/>
          </a:xfrm>
        </p:spPr>
        <p:txBody>
          <a:bodyPr/>
          <a:lstStyle/>
          <a:p>
            <a:fld id="{DC0D05D7-162B-4A0E-BA63-040087C28520}" type="slidenum">
              <a:rPr lang="en-US" smtClean="0"/>
              <a:pPr/>
              <a:t>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018" y="2507476"/>
            <a:ext cx="2392681" cy="2249529"/>
          </a:xfrm>
          <a:prstGeom prst="rect">
            <a:avLst/>
          </a:prstGeom>
        </p:spPr>
      </p:pic>
      <p:sp>
        <p:nvSpPr>
          <p:cNvPr id="4" name="TextBox 3"/>
          <p:cNvSpPr txBox="1"/>
          <p:nvPr/>
        </p:nvSpPr>
        <p:spPr>
          <a:xfrm>
            <a:off x="807530" y="899160"/>
            <a:ext cx="7652736" cy="707886"/>
          </a:xfrm>
          <a:prstGeom prst="rect">
            <a:avLst/>
          </a:prstGeom>
          <a:noFill/>
        </p:spPr>
        <p:txBody>
          <a:bodyPr wrap="none" rtlCol="0">
            <a:spAutoFit/>
          </a:bodyPr>
          <a:lstStyle/>
          <a:p>
            <a:pPr algn="ctr"/>
            <a:r>
              <a:rPr lang="en-US" sz="4000" dirty="0" smtClean="0"/>
              <a:t>What Can Cause Inaccurate Results?</a:t>
            </a:r>
            <a:endParaRPr lang="en-US" sz="4000" dirty="0"/>
          </a:p>
        </p:txBody>
      </p:sp>
      <p:cxnSp>
        <p:nvCxnSpPr>
          <p:cNvPr id="7" name="Straight Connector 6"/>
          <p:cNvCxnSpPr/>
          <p:nvPr/>
        </p:nvCxnSpPr>
        <p:spPr>
          <a:xfrm>
            <a:off x="762000" y="168402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441960" y="6370320"/>
            <a:ext cx="1994457" cy="369332"/>
          </a:xfrm>
          <a:prstGeom prst="rect">
            <a:avLst/>
          </a:prstGeom>
          <a:noFill/>
        </p:spPr>
        <p:txBody>
          <a:bodyPr wrap="none" rtlCol="0">
            <a:spAutoFit/>
          </a:bodyPr>
          <a:lstStyle/>
          <a:p>
            <a:r>
              <a:rPr lang="en-US" sz="900" dirty="0" smtClean="0"/>
              <a:t>2017 College of American Pathologists</a:t>
            </a:r>
          </a:p>
          <a:p>
            <a:r>
              <a:rPr lang="en-US" sz="900" dirty="0" smtClean="0"/>
              <a:t>CAP and Accreditation Overview 2017</a:t>
            </a:r>
          </a:p>
        </p:txBody>
      </p:sp>
    </p:spTree>
    <p:extLst>
      <p:ext uri="{BB962C8B-B14F-4D97-AF65-F5344CB8AC3E}">
        <p14:creationId xmlns:p14="http://schemas.microsoft.com/office/powerpoint/2010/main" val="15905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9132"/>
            <a:ext cx="8229600" cy="544968"/>
          </a:xfrm>
        </p:spPr>
        <p:txBody>
          <a:bodyPr>
            <a:noAutofit/>
          </a:bodyPr>
          <a:lstStyle/>
          <a:p>
            <a:r>
              <a:rPr lang="en-US" sz="3600" dirty="0">
                <a:effectLst/>
              </a:rPr>
              <a:t>Analytic errors</a:t>
            </a:r>
          </a:p>
        </p:txBody>
      </p:sp>
      <p:sp>
        <p:nvSpPr>
          <p:cNvPr id="3" name="Content Placeholder 2"/>
          <p:cNvSpPr>
            <a:spLocks noGrp="1"/>
          </p:cNvSpPr>
          <p:nvPr>
            <p:ph idx="1"/>
          </p:nvPr>
        </p:nvSpPr>
        <p:spPr>
          <a:xfrm>
            <a:off x="441960" y="2739252"/>
            <a:ext cx="8229600" cy="4095571"/>
          </a:xfrm>
        </p:spPr>
        <p:txBody>
          <a:bodyPr>
            <a:normAutofit/>
          </a:bodyPr>
          <a:lstStyle/>
          <a:p>
            <a:pPr>
              <a:buClrTx/>
            </a:pPr>
            <a:r>
              <a:rPr lang="en-US" sz="2400" b="0" dirty="0"/>
              <a:t>Failing to follow an established algorithm</a:t>
            </a:r>
          </a:p>
          <a:p>
            <a:pPr>
              <a:buClrTx/>
            </a:pPr>
            <a:r>
              <a:rPr lang="en-US" sz="2400" b="0" dirty="0"/>
              <a:t>Reporting results when QC tests out of range </a:t>
            </a:r>
          </a:p>
          <a:p>
            <a:pPr>
              <a:buClrTx/>
            </a:pPr>
            <a:r>
              <a:rPr lang="en-US" sz="2400" b="0" dirty="0"/>
              <a:t>Incorrect sample or reagent measuring</a:t>
            </a:r>
          </a:p>
          <a:p>
            <a:pPr>
              <a:buClrTx/>
            </a:pPr>
            <a:r>
              <a:rPr lang="en-US" sz="2400" b="0" dirty="0"/>
              <a:t>Using improperly stored or expired reagents</a:t>
            </a:r>
          </a:p>
          <a:p>
            <a:pPr>
              <a:buClrTx/>
            </a:pPr>
            <a:r>
              <a:rPr lang="en-US" sz="2400" b="0" dirty="0"/>
              <a:t>Instrument calibration bias</a:t>
            </a:r>
          </a:p>
          <a:p>
            <a:pPr>
              <a:buClrTx/>
            </a:pPr>
            <a:r>
              <a:rPr lang="en-US" sz="2400" b="0" dirty="0"/>
              <a:t>Reporting results beyond acceptable linearity range</a:t>
            </a:r>
          </a:p>
          <a:p>
            <a:pPr>
              <a:buClrTx/>
            </a:pPr>
            <a:r>
              <a:rPr lang="en-US" sz="2400" b="0" dirty="0"/>
              <a:t>Conducting testing in wrong test mode</a:t>
            </a:r>
          </a:p>
        </p:txBody>
      </p:sp>
      <p:sp>
        <p:nvSpPr>
          <p:cNvPr id="5" name="Slide Number Placeholder 4"/>
          <p:cNvSpPr>
            <a:spLocks noGrp="1"/>
          </p:cNvSpPr>
          <p:nvPr>
            <p:ph type="sldNum" sz="quarter" idx="4294967295"/>
          </p:nvPr>
        </p:nvSpPr>
        <p:spPr>
          <a:xfrm>
            <a:off x="7010400" y="6445250"/>
            <a:ext cx="2133600" cy="206375"/>
          </a:xfrm>
        </p:spPr>
        <p:txBody>
          <a:bodyPr/>
          <a:lstStyle/>
          <a:p>
            <a:fld id="{DC0D05D7-162B-4A0E-BA63-040087C28520}" type="slidenum">
              <a:rPr lang="en-US" smtClean="0"/>
              <a:pPr/>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261" y="2614688"/>
            <a:ext cx="2488018" cy="2209923"/>
          </a:xfrm>
          <a:prstGeom prst="rect">
            <a:avLst/>
          </a:prstGeom>
        </p:spPr>
      </p:pic>
      <p:sp>
        <p:nvSpPr>
          <p:cNvPr id="4" name="Rectangle 3"/>
          <p:cNvSpPr/>
          <p:nvPr/>
        </p:nvSpPr>
        <p:spPr>
          <a:xfrm>
            <a:off x="745632" y="676394"/>
            <a:ext cx="7652737" cy="707886"/>
          </a:xfrm>
          <a:prstGeom prst="rect">
            <a:avLst/>
          </a:prstGeom>
        </p:spPr>
        <p:txBody>
          <a:bodyPr wrap="none">
            <a:spAutoFit/>
          </a:bodyPr>
          <a:lstStyle/>
          <a:p>
            <a:pPr algn="ctr"/>
            <a:r>
              <a:rPr lang="en-US" sz="4000" dirty="0"/>
              <a:t>What can Cause Inaccurate Results?</a:t>
            </a:r>
          </a:p>
        </p:txBody>
      </p:sp>
      <p:cxnSp>
        <p:nvCxnSpPr>
          <p:cNvPr id="7" name="Straight Connector 6"/>
          <p:cNvCxnSpPr/>
          <p:nvPr/>
        </p:nvCxnSpPr>
        <p:spPr>
          <a:xfrm>
            <a:off x="745632" y="155448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441960" y="6283375"/>
            <a:ext cx="4572000" cy="369332"/>
          </a:xfrm>
          <a:prstGeom prst="rect">
            <a:avLst/>
          </a:prstGeom>
        </p:spPr>
        <p:txBody>
          <a:bodyPr>
            <a:spAutoFit/>
          </a:bodyPr>
          <a:lstStyle/>
          <a:p>
            <a:r>
              <a:rPr lang="en-US" sz="900" dirty="0"/>
              <a:t>2017 College of American Pathologists</a:t>
            </a:r>
          </a:p>
          <a:p>
            <a:r>
              <a:rPr lang="en-US" sz="900" dirty="0"/>
              <a:t>CAP and Accreditation Overview 2017</a:t>
            </a:r>
          </a:p>
        </p:txBody>
      </p:sp>
    </p:spTree>
    <p:extLst>
      <p:ext uri="{BB962C8B-B14F-4D97-AF65-F5344CB8AC3E}">
        <p14:creationId xmlns:p14="http://schemas.microsoft.com/office/powerpoint/2010/main" val="17881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332"/>
            <a:ext cx="8229600" cy="1143000"/>
          </a:xfrm>
        </p:spPr>
        <p:txBody>
          <a:bodyPr>
            <a:normAutofit/>
          </a:bodyPr>
          <a:lstStyle/>
          <a:p>
            <a:r>
              <a:rPr lang="en-US" sz="4000" dirty="0" smtClean="0"/>
              <a:t>Laboratory Errors Happen</a:t>
            </a:r>
            <a:endParaRPr lang="en-US" sz="4000" dirty="0"/>
          </a:p>
        </p:txBody>
      </p:sp>
      <p:sp>
        <p:nvSpPr>
          <p:cNvPr id="3" name="Content Placeholder 2"/>
          <p:cNvSpPr>
            <a:spLocks noGrp="1"/>
          </p:cNvSpPr>
          <p:nvPr>
            <p:ph idx="1"/>
          </p:nvPr>
        </p:nvSpPr>
        <p:spPr>
          <a:xfrm>
            <a:off x="457200" y="1375272"/>
            <a:ext cx="8229600" cy="4095571"/>
          </a:xfrm>
        </p:spPr>
        <p:txBody>
          <a:bodyPr/>
          <a:lstStyle/>
          <a:p>
            <a:r>
              <a:rPr lang="en-US" sz="2800" dirty="0" smtClean="0"/>
              <a:t>Root Causes?</a:t>
            </a:r>
          </a:p>
          <a:p>
            <a:pPr lvl="1"/>
            <a:r>
              <a:rPr lang="en-US" sz="2400" dirty="0" smtClean="0"/>
              <a:t>Training</a:t>
            </a:r>
          </a:p>
          <a:p>
            <a:pPr lvl="1"/>
            <a:r>
              <a:rPr lang="en-US" sz="2400" dirty="0" smtClean="0"/>
              <a:t>Competence</a:t>
            </a:r>
          </a:p>
          <a:p>
            <a:pPr lvl="1"/>
            <a:r>
              <a:rPr lang="en-US" sz="2400" dirty="0" smtClean="0"/>
              <a:t>Environment</a:t>
            </a:r>
          </a:p>
          <a:p>
            <a:pPr lvl="1"/>
            <a:r>
              <a:rPr lang="en-US" sz="2400" dirty="0" smtClean="0"/>
              <a:t>Policies and Procedures</a:t>
            </a:r>
          </a:p>
          <a:p>
            <a:pPr lvl="1"/>
            <a:r>
              <a:rPr lang="en-US" sz="2400" dirty="0" smtClean="0"/>
              <a:t>Test system performance</a:t>
            </a:r>
          </a:p>
          <a:p>
            <a:pPr lvl="1"/>
            <a:r>
              <a:rPr lang="en-US" sz="2400" dirty="0" smtClean="0"/>
              <a:t>Understandable report created with an effective interpretation</a:t>
            </a:r>
            <a:endParaRPr lang="en-US" sz="2400" dirty="0"/>
          </a:p>
        </p:txBody>
      </p:sp>
      <p:sp>
        <p:nvSpPr>
          <p:cNvPr id="4" name="Rectangle 3"/>
          <p:cNvSpPr/>
          <p:nvPr/>
        </p:nvSpPr>
        <p:spPr>
          <a:xfrm>
            <a:off x="4564380" y="4726216"/>
            <a:ext cx="4572000" cy="1200329"/>
          </a:xfrm>
          <a:prstGeom prst="rect">
            <a:avLst/>
          </a:prstGeom>
        </p:spPr>
        <p:txBody>
          <a:bodyPr>
            <a:spAutoFit/>
          </a:bodyPr>
          <a:lstStyle/>
          <a:p>
            <a:r>
              <a:rPr lang="en-US" b="1" dirty="0">
                <a:solidFill>
                  <a:srgbClr val="0070C0"/>
                </a:solidFill>
              </a:rPr>
              <a:t>Data suggests that 24-30% of laboratory errors have an effect on patient care while actual or potential patient harm occurs in </a:t>
            </a:r>
            <a:endParaRPr lang="en-US" b="1" dirty="0" smtClean="0">
              <a:solidFill>
                <a:srgbClr val="0070C0"/>
              </a:solidFill>
            </a:endParaRPr>
          </a:p>
          <a:p>
            <a:r>
              <a:rPr lang="en-US" b="1" dirty="0" smtClean="0">
                <a:solidFill>
                  <a:srgbClr val="0070C0"/>
                </a:solidFill>
              </a:rPr>
              <a:t>3-12</a:t>
            </a:r>
            <a:r>
              <a:rPr lang="en-US" b="1" dirty="0">
                <a:solidFill>
                  <a:srgbClr val="0070C0"/>
                </a:solidFill>
              </a:rPr>
              <a:t>%.</a:t>
            </a:r>
            <a:r>
              <a:rPr lang="en-US" baseline="30000" dirty="0">
                <a:solidFill>
                  <a:srgbClr val="0070C0"/>
                </a:solidFill>
              </a:rPr>
              <a:t> 1</a:t>
            </a:r>
            <a:endParaRPr lang="en-US" dirty="0">
              <a:solidFill>
                <a:srgbClr val="0070C0"/>
              </a:solidFill>
            </a:endParaRPr>
          </a:p>
        </p:txBody>
      </p:sp>
      <p:cxnSp>
        <p:nvCxnSpPr>
          <p:cNvPr id="5" name="Straight Connector 4"/>
          <p:cNvCxnSpPr/>
          <p:nvPr/>
        </p:nvCxnSpPr>
        <p:spPr>
          <a:xfrm>
            <a:off x="745632" y="128016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4732020" y="5935980"/>
            <a:ext cx="3368230" cy="400110"/>
          </a:xfrm>
          <a:prstGeom prst="rect">
            <a:avLst/>
          </a:prstGeom>
          <a:noFill/>
        </p:spPr>
        <p:txBody>
          <a:bodyPr wrap="none" rtlCol="0">
            <a:spAutoFit/>
          </a:bodyPr>
          <a:lstStyle/>
          <a:p>
            <a:pPr marL="228600" indent="-228600">
              <a:buAutoNum type="arabicPeriod"/>
            </a:pPr>
            <a:r>
              <a:rPr lang="en-US" sz="1000" dirty="0" smtClean="0"/>
              <a:t>Hawkins R. Managing the Pre- and Post-analytical Phases</a:t>
            </a:r>
          </a:p>
          <a:p>
            <a:r>
              <a:rPr lang="en-US" sz="1000" dirty="0"/>
              <a:t> </a:t>
            </a:r>
            <a:r>
              <a:rPr lang="en-US" sz="1000" dirty="0" smtClean="0"/>
              <a:t>       of the Total Testing Process.  Ann Lab Med 1012;32:5-16.</a:t>
            </a:r>
            <a:endParaRPr lang="en-US" sz="1000" dirty="0"/>
          </a:p>
        </p:txBody>
      </p:sp>
      <p:sp>
        <p:nvSpPr>
          <p:cNvPr id="8" name="Rectangle 7"/>
          <p:cNvSpPr/>
          <p:nvPr/>
        </p:nvSpPr>
        <p:spPr>
          <a:xfrm>
            <a:off x="434340" y="6226284"/>
            <a:ext cx="4572000" cy="369332"/>
          </a:xfrm>
          <a:prstGeom prst="rect">
            <a:avLst/>
          </a:prstGeom>
        </p:spPr>
        <p:txBody>
          <a:bodyPr>
            <a:spAutoFit/>
          </a:bodyPr>
          <a:lstStyle/>
          <a:p>
            <a:r>
              <a:rPr lang="en-US" sz="900" dirty="0"/>
              <a:t>2017 College of American Pathologists</a:t>
            </a:r>
          </a:p>
          <a:p>
            <a:r>
              <a:rPr lang="en-US" sz="900" dirty="0"/>
              <a:t>CAP and Accreditation Overview 2017</a:t>
            </a:r>
          </a:p>
        </p:txBody>
      </p:sp>
    </p:spTree>
    <p:extLst>
      <p:ext uri="{BB962C8B-B14F-4D97-AF65-F5344CB8AC3E}">
        <p14:creationId xmlns:p14="http://schemas.microsoft.com/office/powerpoint/2010/main" val="146950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4692"/>
            <a:ext cx="8580120" cy="1143000"/>
          </a:xfrm>
        </p:spPr>
        <p:txBody>
          <a:bodyPr>
            <a:noAutofit/>
          </a:bodyPr>
          <a:lstStyle/>
          <a:p>
            <a:r>
              <a:rPr lang="en-US" sz="3200" b="1" dirty="0" smtClean="0"/>
              <a:t>CAP’S Accreditation Program helps laboratories achieve these outcomes using:</a:t>
            </a:r>
            <a:endParaRPr lang="en-US" sz="3200" b="1" dirty="0"/>
          </a:p>
        </p:txBody>
      </p:sp>
      <p:sp>
        <p:nvSpPr>
          <p:cNvPr id="2" name="Content Placeholder 1"/>
          <p:cNvSpPr>
            <a:spLocks noGrp="1"/>
          </p:cNvSpPr>
          <p:nvPr>
            <p:ph idx="1"/>
          </p:nvPr>
        </p:nvSpPr>
        <p:spPr>
          <a:xfrm>
            <a:off x="441960" y="2007732"/>
            <a:ext cx="8229600" cy="4172087"/>
          </a:xfrm>
        </p:spPr>
        <p:txBody>
          <a:bodyPr>
            <a:normAutofit/>
          </a:bodyPr>
          <a:lstStyle/>
          <a:p>
            <a:r>
              <a:rPr lang="en-US" sz="2400" dirty="0" smtClean="0"/>
              <a:t>21 discipline specific checklists that are a blueprint for running a high quality laboratory.</a:t>
            </a:r>
          </a:p>
          <a:p>
            <a:pPr lvl="1"/>
            <a:r>
              <a:rPr lang="en-US" sz="2000" dirty="0" smtClean="0"/>
              <a:t>~ 40% of requirements exceed federal requirements and reflect the more stringent standards of CAP.</a:t>
            </a:r>
          </a:p>
          <a:p>
            <a:r>
              <a:rPr lang="en-US" sz="2400" dirty="0"/>
              <a:t>Peer inspection model focuses on education and information sharing.</a:t>
            </a:r>
          </a:p>
          <a:p>
            <a:pPr lvl="1"/>
            <a:r>
              <a:rPr lang="en-US" dirty="0"/>
              <a:t>Specialty inspectors for emerging high complexity </a:t>
            </a:r>
            <a:r>
              <a:rPr lang="en-US" dirty="0" smtClean="0"/>
              <a:t>areas</a:t>
            </a:r>
          </a:p>
          <a:p>
            <a:r>
              <a:rPr lang="en-US" sz="2600" dirty="0"/>
              <a:t>Proficiency testing monitoring beyond regulated </a:t>
            </a:r>
            <a:r>
              <a:rPr lang="en-US" sz="2600" dirty="0" err="1"/>
              <a:t>analytes</a:t>
            </a:r>
            <a:r>
              <a:rPr lang="en-US" sz="2600" dirty="0"/>
              <a:t> because all tests should be done </a:t>
            </a:r>
            <a:r>
              <a:rPr lang="en-US" sz="2600" dirty="0" smtClean="0"/>
              <a:t>correctly</a:t>
            </a:r>
            <a:endParaRPr lang="en-US" sz="2600" dirty="0"/>
          </a:p>
          <a:p>
            <a:pPr marL="457200" lvl="1" indent="0">
              <a:buNone/>
            </a:pPr>
            <a:endParaRPr lang="en-US" dirty="0"/>
          </a:p>
        </p:txBody>
      </p:sp>
      <p:cxnSp>
        <p:nvCxnSpPr>
          <p:cNvPr id="4" name="Straight Connector 3"/>
          <p:cNvCxnSpPr/>
          <p:nvPr/>
        </p:nvCxnSpPr>
        <p:spPr>
          <a:xfrm>
            <a:off x="745632" y="176022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441960" y="6169075"/>
            <a:ext cx="4572000" cy="369332"/>
          </a:xfrm>
          <a:prstGeom prst="rect">
            <a:avLst/>
          </a:prstGeom>
        </p:spPr>
        <p:txBody>
          <a:bodyPr>
            <a:spAutoFit/>
          </a:bodyPr>
          <a:lstStyle/>
          <a:p>
            <a:r>
              <a:rPr lang="en-US" sz="900" dirty="0"/>
              <a:t>2017 College of American Pathologists</a:t>
            </a:r>
          </a:p>
          <a:p>
            <a:r>
              <a:rPr lang="en-US" sz="900" dirty="0"/>
              <a:t>CAP and Accreditation Overview 2017</a:t>
            </a:r>
          </a:p>
        </p:txBody>
      </p:sp>
    </p:spTree>
    <p:extLst>
      <p:ext uri="{BB962C8B-B14F-4D97-AF65-F5344CB8AC3E}">
        <p14:creationId xmlns:p14="http://schemas.microsoft.com/office/powerpoint/2010/main" val="205313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02310" y="685801"/>
            <a:ext cx="7702550" cy="1577024"/>
          </a:xfrm>
        </p:spPr>
        <p:txBody>
          <a:bodyPr>
            <a:normAutofit/>
          </a:bodyPr>
          <a:lstStyle/>
          <a:p>
            <a:r>
              <a:rPr lang="en-US" dirty="0" smtClean="0"/>
              <a:t>Standards and Checklists</a:t>
            </a:r>
            <a:endParaRPr lang="en-US" dirty="0">
              <a:latin typeface="Arial" charset="0"/>
              <a:ea typeface="ＭＳ Ｐゴシック" charset="0"/>
              <a:cs typeface="ＭＳ Ｐゴシック" charset="0"/>
            </a:endParaRPr>
          </a:p>
        </p:txBody>
      </p:sp>
      <p:sp>
        <p:nvSpPr>
          <p:cNvPr id="29698" name="Content Placeholder 2"/>
          <p:cNvSpPr>
            <a:spLocks noGrp="1"/>
          </p:cNvSpPr>
          <p:nvPr>
            <p:ph idx="1"/>
          </p:nvPr>
        </p:nvSpPr>
        <p:spPr>
          <a:xfrm>
            <a:off x="431800" y="2623406"/>
            <a:ext cx="7702550" cy="2885854"/>
          </a:xfrm>
        </p:spPr>
        <p:txBody>
          <a:bodyPr>
            <a:normAutofit/>
          </a:bodyPr>
          <a:lstStyle/>
          <a:p>
            <a:r>
              <a:rPr lang="en-US" altLang="en-US" sz="2800" dirty="0" smtClean="0"/>
              <a:t>Purposes:</a:t>
            </a:r>
          </a:p>
          <a:p>
            <a:pPr lvl="1"/>
            <a:r>
              <a:rPr lang="en-US" altLang="en-US" sz="2400" b="1" dirty="0" smtClean="0"/>
              <a:t>Standards</a:t>
            </a:r>
            <a:r>
              <a:rPr lang="en-US" altLang="en-US" sz="2400" dirty="0" smtClean="0"/>
              <a:t> are the broad principles the laboratory must meet in order to achieve accreditation.</a:t>
            </a:r>
          </a:p>
          <a:p>
            <a:pPr lvl="1"/>
            <a:r>
              <a:rPr lang="en-US" altLang="en-US" sz="2400" b="1" dirty="0" smtClean="0"/>
              <a:t>Checklists</a:t>
            </a:r>
            <a:r>
              <a:rPr lang="en-US" altLang="en-US" sz="2400" dirty="0" smtClean="0"/>
              <a:t> provide detailed requirements that inspectors use to determine whether laboratories meet the </a:t>
            </a:r>
            <a:r>
              <a:rPr lang="en-US" altLang="en-US" sz="2400" b="1" dirty="0" smtClean="0"/>
              <a:t>Standards</a:t>
            </a:r>
            <a:endParaRPr lang="en-US" altLang="en-US" sz="2400" b="1" dirty="0"/>
          </a:p>
        </p:txBody>
      </p:sp>
      <p:sp>
        <p:nvSpPr>
          <p:cNvPr id="9220" name="Footer Placeholder 8"/>
          <p:cNvSpPr>
            <a:spLocks noGrp="1"/>
          </p:cNvSpPr>
          <p:nvPr>
            <p:ph type="ftr" sz="quarter" idx="4294967295"/>
          </p:nvPr>
        </p:nvSpPr>
        <p:spPr bwMode="auto">
          <a:xfrm>
            <a:off x="1003302" y="6221414"/>
            <a:ext cx="4208463" cy="206375"/>
          </a:xfrm>
          <a:prstGeom prst="rect">
            <a:avLst/>
          </a:prstGeom>
          <a:ln>
            <a:miter lim="800000"/>
            <a:headEnd/>
            <a:tailEnd/>
          </a:ln>
        </p:spPr>
        <p:txBody>
          <a:bodyPr/>
          <a:lstStyle/>
          <a:p>
            <a:pPr>
              <a:defRPr/>
            </a:pPr>
            <a:r>
              <a:rPr lang="en-US" dirty="0" smtClean="0">
                <a:ea typeface="ＭＳ Ｐゴシック"/>
                <a:cs typeface="ＭＳ Ｐゴシック"/>
              </a:rPr>
              <a:t>.</a:t>
            </a:r>
            <a:endParaRPr lang="en-US" dirty="0">
              <a:ea typeface="ＭＳ Ｐゴシック"/>
              <a:cs typeface="ＭＳ Ｐゴシック"/>
            </a:endParaRPr>
          </a:p>
        </p:txBody>
      </p:sp>
      <p:cxnSp>
        <p:nvCxnSpPr>
          <p:cNvPr id="5" name="Straight Connector 4"/>
          <p:cNvCxnSpPr/>
          <p:nvPr/>
        </p:nvCxnSpPr>
        <p:spPr>
          <a:xfrm>
            <a:off x="745632" y="2171700"/>
            <a:ext cx="7772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431800" y="6237655"/>
            <a:ext cx="4572000" cy="369332"/>
          </a:xfrm>
          <a:prstGeom prst="rect">
            <a:avLst/>
          </a:prstGeom>
        </p:spPr>
        <p:txBody>
          <a:bodyPr>
            <a:spAutoFit/>
          </a:bodyPr>
          <a:lstStyle/>
          <a:p>
            <a:r>
              <a:rPr lang="en-US" sz="900" dirty="0"/>
              <a:t>2017 College of American Pathologists</a:t>
            </a:r>
          </a:p>
          <a:p>
            <a:r>
              <a:rPr lang="en-US" sz="900" dirty="0"/>
              <a:t>CAP and Accreditation Overview 2017</a:t>
            </a:r>
          </a:p>
        </p:txBody>
      </p:sp>
    </p:spTree>
    <p:extLst>
      <p:ext uri="{BB962C8B-B14F-4D97-AF65-F5344CB8AC3E}">
        <p14:creationId xmlns:p14="http://schemas.microsoft.com/office/powerpoint/2010/main" val="4153893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12669</TotalTime>
  <Words>3384</Words>
  <Application>Microsoft Office PowerPoint</Application>
  <PresentationFormat>On-screen Show (4:3)</PresentationFormat>
  <Paragraphs>438</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Biomarker Verification and  Clinical Grade Assays</vt:lpstr>
      <vt:lpstr>Clinical Laboratory Improvement Amendments (CLIA)</vt:lpstr>
      <vt:lpstr>Clinical Laboratory Improvement Amendments (CLIA) (Cont’d)</vt:lpstr>
      <vt:lpstr>College of American Pathologists (CAP)</vt:lpstr>
      <vt:lpstr>Pre-analytic errors</vt:lpstr>
      <vt:lpstr>Analytic errors</vt:lpstr>
      <vt:lpstr>Laboratory Errors Happen</vt:lpstr>
      <vt:lpstr>CAP’S Accreditation Program helps laboratories achieve these outcomes using:</vt:lpstr>
      <vt:lpstr>Standards and Checklists</vt:lpstr>
      <vt:lpstr>CAP 2-year accreditation cycle covers  the entire lab</vt:lpstr>
      <vt:lpstr>Standard Operating Procedures (SOPs) CLIA/CAP Compliance</vt:lpstr>
      <vt:lpstr>Specimen Handling</vt:lpstr>
      <vt:lpstr>Specimen Handling (cont’d)</vt:lpstr>
      <vt:lpstr>Equipment Validation/Quality Control (QC) </vt:lpstr>
      <vt:lpstr>Equipment Validation/QC (cont’d)</vt:lpstr>
      <vt:lpstr>Equipment Validation/QC (Cont’d)</vt:lpstr>
      <vt:lpstr>Miscellaneous Supplies</vt:lpstr>
      <vt:lpstr>Controls/Reagents/Reagent Preparation</vt:lpstr>
      <vt:lpstr>Quality Control/Quality </vt:lpstr>
      <vt:lpstr>Interpretation of Results</vt:lpstr>
      <vt:lpstr>Personnel Training &amp; Competency</vt:lpstr>
      <vt:lpstr>Experience with BDL to UMB-BRL Assay Development and Implementation – Lessons Learned</vt:lpstr>
      <vt:lpstr>PowerPoint Presentation</vt:lpstr>
      <vt:lpstr>Assay Development/Validation of GP73 Biomarker for Hepatocellular Carcinoma</vt:lpstr>
      <vt:lpstr>Application of a Vimentin Gene Methylation  Potential Biomarker for Colon Cancer</vt:lpstr>
      <vt:lpstr>Potential Biomarker for Colon Cancer Transfer of Vimentin Gene Methylation Assay   From BDL (Case Western Reserve University) to   UMB-BRL CLIA/CAP Laboratory (Cont’d)  </vt:lpstr>
      <vt:lpstr>Overview Implementing BDL Laboratory Assays into CLIA/CAP-Compliant Assays Issues/Lessons Learned</vt:lpstr>
      <vt:lpstr>Overview Implementing BDL Laboratory Assays into CLIA/CAP-Compliant Assays Issues/Lessons Learned (Cont’d)</vt:lpstr>
      <vt:lpstr> BRL and BDL CLIA/CAP Assay Recommendations</vt:lpstr>
      <vt:lpstr>BRL and BDL CLIA/CAP Assay Recommendations</vt:lpstr>
      <vt:lpstr>BRL and BDL CLIA/CAP Assay Recommendations (Cont’d)</vt:lpstr>
      <vt:lpstr>   </vt:lpstr>
      <vt:lpstr>   </vt:lpstr>
      <vt:lpstr>   </vt:lpstr>
    </vt:vector>
  </TitlesOfParts>
  <Company>Univ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Wertz, Joan</cp:lastModifiedBy>
  <cp:revision>569</cp:revision>
  <cp:lastPrinted>2017-08-25T19:12:27Z</cp:lastPrinted>
  <dcterms:created xsi:type="dcterms:W3CDTF">2011-06-24T14:29:15Z</dcterms:created>
  <dcterms:modified xsi:type="dcterms:W3CDTF">2017-09-08T13:17:01Z</dcterms:modified>
</cp:coreProperties>
</file>