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72" r:id="rId3"/>
    <p:sldId id="262" r:id="rId4"/>
    <p:sldId id="264" r:id="rId5"/>
    <p:sldId id="327" r:id="rId6"/>
    <p:sldId id="320" r:id="rId7"/>
    <p:sldId id="321" r:id="rId8"/>
    <p:sldId id="322" r:id="rId9"/>
    <p:sldId id="323" r:id="rId10"/>
    <p:sldId id="32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p:scale>
          <a:sx n="50" d="100"/>
          <a:sy n="50" d="100"/>
        </p:scale>
        <p:origin x="1268" y="388"/>
      </p:cViewPr>
      <p:guideLst/>
    </p:cSldViewPr>
  </p:slid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B4669-C42A-4404-B631-157F3E2E5FD2}" type="datetimeFigureOut">
              <a:rPr lang="en-US" smtClean="0"/>
              <a:t>9/14/2017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CE08-EED0-40A0-9605-F026E1C87A9A}" type="slidenum">
              <a:rPr lang="en-US" smtClean="0"/>
              <a:t>‹#›</a:t>
            </a:fld>
            <a:endParaRPr lang="en-US"/>
          </a:p>
        </p:txBody>
      </p:sp>
    </p:spTree>
    <p:extLst>
      <p:ext uri="{BB962C8B-B14F-4D97-AF65-F5344CB8AC3E}">
        <p14:creationId xmlns:p14="http://schemas.microsoft.com/office/powerpoint/2010/main" val="314631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institutions,</a:t>
            </a:r>
            <a:r>
              <a:rPr lang="en-US" baseline="0" dirty="0" smtClean="0"/>
              <a:t> 6 BDLs, 2 CVCs, 2 BRLs. </a:t>
            </a:r>
            <a:endParaRPr lang="en-US" dirty="0"/>
          </a:p>
        </p:txBody>
      </p:sp>
      <p:sp>
        <p:nvSpPr>
          <p:cNvPr id="4" name="Slide Number Placeholder 3"/>
          <p:cNvSpPr>
            <a:spLocks noGrp="1"/>
          </p:cNvSpPr>
          <p:nvPr>
            <p:ph type="sldNum" sz="quarter" idx="10"/>
          </p:nvPr>
        </p:nvSpPr>
        <p:spPr/>
        <p:txBody>
          <a:bodyPr/>
          <a:lstStyle/>
          <a:p>
            <a:pPr>
              <a:defRPr/>
            </a:pPr>
            <a:fld id="{79C0B63C-B2CC-4493-848C-72C32E7EABD2}" type="slidenum">
              <a:rPr lang="en-US" smtClean="0"/>
              <a:pPr>
                <a:defRPr/>
              </a:pPr>
              <a:t>2</a:t>
            </a:fld>
            <a:endParaRPr lang="en-US"/>
          </a:p>
        </p:txBody>
      </p:sp>
    </p:spTree>
    <p:extLst>
      <p:ext uri="{BB962C8B-B14F-4D97-AF65-F5344CB8AC3E}">
        <p14:creationId xmlns:p14="http://schemas.microsoft.com/office/powerpoint/2010/main" val="375784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E070-CB2C-FB4B-9ADF-8E09226D61BE}" type="slidenum">
              <a:rPr lang="en-US" smtClean="0"/>
              <a:pPr/>
              <a:t>3</a:t>
            </a:fld>
            <a:endParaRPr lang="en-US"/>
          </a:p>
        </p:txBody>
      </p:sp>
    </p:spTree>
    <p:extLst>
      <p:ext uri="{BB962C8B-B14F-4D97-AF65-F5344CB8AC3E}">
        <p14:creationId xmlns:p14="http://schemas.microsoft.com/office/powerpoint/2010/main" val="216769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Vandy</a:t>
            </a:r>
            <a:r>
              <a:rPr lang="en-US" baseline="0" dirty="0" smtClean="0"/>
              <a:t>, Moffitt, Stanford, U Pen, </a:t>
            </a:r>
            <a:endParaRPr lang="en-US" dirty="0"/>
          </a:p>
        </p:txBody>
      </p:sp>
      <p:sp>
        <p:nvSpPr>
          <p:cNvPr id="4" name="Slide Number Placeholder 3"/>
          <p:cNvSpPr>
            <a:spLocks noGrp="1"/>
          </p:cNvSpPr>
          <p:nvPr>
            <p:ph type="sldNum" sz="quarter" idx="10"/>
          </p:nvPr>
        </p:nvSpPr>
        <p:spPr/>
        <p:txBody>
          <a:bodyPr/>
          <a:lstStyle/>
          <a:p>
            <a:fld id="{BD1F5348-327A-4A2E-A5C8-18A08CAF5DA8}" type="slidenum">
              <a:rPr lang="en-US" smtClean="0"/>
              <a:t>9</a:t>
            </a:fld>
            <a:endParaRPr lang="en-US"/>
          </a:p>
        </p:txBody>
      </p:sp>
    </p:spTree>
    <p:extLst>
      <p:ext uri="{BB962C8B-B14F-4D97-AF65-F5344CB8AC3E}">
        <p14:creationId xmlns:p14="http://schemas.microsoft.com/office/powerpoint/2010/main" val="181340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3CD84-ED39-4AAB-BBBD-1A0375CAD78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371922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D84-ED39-4AAB-BBBD-1A0375CAD78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85977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D84-ED39-4AAB-BBBD-1A0375CAD78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1456297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76200"/>
            <a:ext cx="12192000" cy="5791200"/>
          </a:xfrm>
          <a:prstGeom prst="rect">
            <a:avLst/>
          </a:prstGeom>
          <a:gradFill rotWithShape="0">
            <a:gsLst>
              <a:gs pos="0">
                <a:schemeClr val="bg1"/>
              </a:gs>
              <a:gs pos="100000">
                <a:schemeClr val="tx1">
                  <a:lumMod val="50000"/>
                </a:schemeClr>
              </a:gs>
            </a:gsLst>
            <a:lin ang="5400000" scaled="1"/>
          </a:gradFill>
          <a:ln w="9525">
            <a:noFill/>
            <a:miter lim="800000"/>
            <a:headEnd/>
            <a:tailEnd/>
          </a:ln>
          <a:effectLst/>
        </p:spPr>
        <p:txBody>
          <a:bodyPr wrap="none" anchor="ctr"/>
          <a:lstStyle/>
          <a:p>
            <a:pPr>
              <a:defRPr/>
            </a:pPr>
            <a:endParaRPr lang="en-US" sz="1351">
              <a:solidFill>
                <a:srgbClr val="FFFFFF"/>
              </a:solidFill>
              <a:ea typeface="ＭＳ Ｐゴシック" pitchFamily="-112" charset="-128"/>
              <a:cs typeface="ＭＳ Ｐゴシック" pitchFamily="-112" charset="-128"/>
            </a:endParaRPr>
          </a:p>
        </p:txBody>
      </p:sp>
      <p:sp>
        <p:nvSpPr>
          <p:cNvPr id="5" name="Rectangle 4"/>
          <p:cNvSpPr>
            <a:spLocks noChangeArrowheads="1"/>
          </p:cNvSpPr>
          <p:nvPr/>
        </p:nvSpPr>
        <p:spPr bwMode="auto">
          <a:xfrm>
            <a:off x="0" y="5638800"/>
            <a:ext cx="12192000" cy="1219200"/>
          </a:xfrm>
          <a:prstGeom prst="rect">
            <a:avLst/>
          </a:prstGeom>
          <a:solidFill>
            <a:schemeClr val="bg1"/>
          </a:solidFill>
          <a:ln w="9525">
            <a:noFill/>
            <a:miter lim="800000"/>
            <a:headEnd/>
            <a:tailEnd/>
          </a:ln>
          <a:effectLst/>
        </p:spPr>
        <p:txBody>
          <a:bodyPr wrap="none" anchor="ctr"/>
          <a:lstStyle/>
          <a:p>
            <a:pPr>
              <a:defRPr/>
            </a:pPr>
            <a:endParaRPr lang="en-US" sz="1351">
              <a:solidFill>
                <a:srgbClr val="FFFFFF"/>
              </a:solidFill>
              <a:ea typeface="ＭＳ Ｐゴシック" pitchFamily="-112" charset="-128"/>
              <a:cs typeface="ＭＳ Ｐゴシック" pitchFamily="-112" charset="-128"/>
            </a:endParaRPr>
          </a:p>
        </p:txBody>
      </p:sp>
      <p:sp>
        <p:nvSpPr>
          <p:cNvPr id="6" name="Line 10"/>
          <p:cNvSpPr>
            <a:spLocks noChangeShapeType="1"/>
          </p:cNvSpPr>
          <p:nvPr/>
        </p:nvSpPr>
        <p:spPr bwMode="auto">
          <a:xfrm>
            <a:off x="0" y="5638800"/>
            <a:ext cx="12192000" cy="0"/>
          </a:xfrm>
          <a:prstGeom prst="line">
            <a:avLst/>
          </a:prstGeom>
          <a:noFill/>
          <a:ln w="6350">
            <a:solidFill>
              <a:srgbClr val="4D4D4D"/>
            </a:solidFill>
            <a:round/>
            <a:headEnd/>
            <a:tailEnd/>
          </a:ln>
          <a:effectLst/>
        </p:spPr>
        <p:txBody>
          <a:bodyPr wrap="none" anchor="ctr"/>
          <a:lstStyle/>
          <a:p>
            <a:pPr>
              <a:defRPr/>
            </a:pPr>
            <a:endParaRPr lang="en-US" sz="1351">
              <a:solidFill>
                <a:srgbClr val="FFFFFF"/>
              </a:solidFill>
              <a:ea typeface="ＭＳ Ｐゴシック" charset="-128"/>
              <a:cs typeface="ＭＳ Ｐゴシック" charset="-128"/>
            </a:endParaRP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5" y="6019807"/>
            <a:ext cx="1291167"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600200"/>
            <a:ext cx="10363200" cy="1143000"/>
          </a:xfrm>
        </p:spPr>
        <p:txBody>
          <a:bodyPr anchor="ctr"/>
          <a:lstStyle>
            <a:lvl1pPr algn="ctr">
              <a:defRPr>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828800" y="3200400"/>
            <a:ext cx="8534400" cy="1752600"/>
          </a:xfrm>
        </p:spPr>
        <p:txBody>
          <a:bodyPr/>
          <a:lstStyle>
            <a:lvl1pPr marL="0" indent="0" algn="ctr">
              <a:buFont typeface="Wingdings" charset="2"/>
              <a:buNone/>
              <a:defRPr>
                <a:solidFill>
                  <a:srgbClr val="CCCCCC"/>
                </a:solidFill>
              </a:defRPr>
            </a:lvl1pPr>
          </a:lstStyle>
          <a:p>
            <a:r>
              <a:rPr lang="en-US" smtClean="0"/>
              <a:t>Click to edit Master subtitle style</a:t>
            </a:r>
            <a:endParaRPr lang="en-US"/>
          </a:p>
        </p:txBody>
      </p:sp>
      <p:pic>
        <p:nvPicPr>
          <p:cNvPr id="8" name="Picture 7" descr="120621_marc_tweak_cbm_logo_whit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0500" y="5758399"/>
            <a:ext cx="1828800" cy="942340"/>
          </a:xfrm>
          <a:prstGeom prst="rect">
            <a:avLst/>
          </a:prstGeom>
        </p:spPr>
      </p:pic>
    </p:spTree>
    <p:extLst>
      <p:ext uri="{BB962C8B-B14F-4D97-AF65-F5344CB8AC3E}">
        <p14:creationId xmlns:p14="http://schemas.microsoft.com/office/powerpoint/2010/main" val="102706590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solidFill>
                  <a:schemeClr val="bg1"/>
                </a:solidFill>
                <a:latin typeface="Helvetica" charset="0"/>
              </a:defRPr>
            </a:lvl1pPr>
          </a:lstStyle>
          <a:p>
            <a:endParaRPr lang="en-US">
              <a:solidFill>
                <a:srgbClr val="000000"/>
              </a:solidFill>
            </a:endParaRPr>
          </a:p>
        </p:txBody>
      </p:sp>
    </p:spTree>
    <p:extLst>
      <p:ext uri="{BB962C8B-B14F-4D97-AF65-F5344CB8AC3E}">
        <p14:creationId xmlns:p14="http://schemas.microsoft.com/office/powerpoint/2010/main" val="1588439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828800"/>
            <a:ext cx="5181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8800"/>
            <a:ext cx="5181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solidFill>
                  <a:schemeClr val="bg1"/>
                </a:solidFill>
                <a:latin typeface="Helvetica" charset="0"/>
              </a:defRPr>
            </a:lvl1pPr>
          </a:lstStyle>
          <a:p>
            <a:endParaRPr lang="en-US">
              <a:solidFill>
                <a:srgbClr val="000000"/>
              </a:solidFill>
            </a:endParaRPr>
          </a:p>
        </p:txBody>
      </p:sp>
      <p:sp>
        <p:nvSpPr>
          <p:cNvPr id="6" name="Slide Number Placeholder 5"/>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3431360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solidFill>
                  <a:schemeClr val="tx1"/>
                </a:solidFill>
                <a:latin typeface="Helvetica" charset="0"/>
              </a:defRPr>
            </a:lvl1pPr>
          </a:lstStyle>
          <a:p>
            <a:endParaRPr lang="en-US">
              <a:solidFill>
                <a:srgbClr val="000000"/>
              </a:solidFill>
            </a:endParaRPr>
          </a:p>
        </p:txBody>
      </p:sp>
    </p:spTree>
    <p:extLst>
      <p:ext uri="{BB962C8B-B14F-4D97-AF65-F5344CB8AC3E}">
        <p14:creationId xmlns:p14="http://schemas.microsoft.com/office/powerpoint/2010/main" val="113094659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828800"/>
            <a:ext cx="5181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8800"/>
            <a:ext cx="5181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solidFill>
                  <a:schemeClr val="tx1"/>
                </a:solidFill>
                <a:latin typeface="Helvetica" charset="0"/>
              </a:defRPr>
            </a:lvl1pPr>
          </a:lstStyle>
          <a:p>
            <a:endParaRPr lang="en-US">
              <a:solidFill>
                <a:srgbClr val="000000"/>
              </a:solidFill>
            </a:endParaRPr>
          </a:p>
        </p:txBody>
      </p:sp>
    </p:spTree>
    <p:extLst>
      <p:ext uri="{BB962C8B-B14F-4D97-AF65-F5344CB8AC3E}">
        <p14:creationId xmlns:p14="http://schemas.microsoft.com/office/powerpoint/2010/main" val="71274184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solidFill>
                  <a:schemeClr val="bg1"/>
                </a:solidFill>
                <a:latin typeface="Helvetica" charset="0"/>
              </a:defRPr>
            </a:lvl1pPr>
          </a:lstStyle>
          <a:p>
            <a:endParaRPr lang="en-US">
              <a:solidFill>
                <a:srgbClr val="000000"/>
              </a:solidFill>
            </a:endParaRPr>
          </a:p>
        </p:txBody>
      </p:sp>
      <p:sp>
        <p:nvSpPr>
          <p:cNvPr id="5" name="Slide Number Placeholder 4"/>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1721788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solidFill>
                  <a:schemeClr val="bg1"/>
                </a:solidFill>
                <a:latin typeface="Helvetica" charset="0"/>
              </a:defRPr>
            </a:lvl1pPr>
          </a:lstStyle>
          <a:p>
            <a:endParaRPr lang="en-US">
              <a:solidFill>
                <a:srgbClr val="000000"/>
              </a:solidFill>
            </a:endParaRPr>
          </a:p>
        </p:txBody>
      </p:sp>
      <p:sp>
        <p:nvSpPr>
          <p:cNvPr id="8" name="Slide Number Placeholder 7"/>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381907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solidFill>
                  <a:schemeClr val="bg1"/>
                </a:solidFill>
                <a:latin typeface="Helvetica" charset="0"/>
              </a:defRPr>
            </a:lvl1pPr>
          </a:lstStyle>
          <a:p>
            <a:endParaRPr lang="en-US">
              <a:solidFill>
                <a:srgbClr val="000000"/>
              </a:solidFill>
            </a:endParaRPr>
          </a:p>
        </p:txBody>
      </p:sp>
      <p:sp>
        <p:nvSpPr>
          <p:cNvPr id="4" name="Slide Number Placeholder 3"/>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25310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D84-ED39-4AAB-BBBD-1A0375CAD78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2907455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latin typeface="Helvetica" charset="0"/>
              </a:defRPr>
            </a:lvl1pPr>
          </a:lstStyle>
          <a:p>
            <a:endParaRPr lang="en-US">
              <a:solidFill>
                <a:srgbClr val="000000"/>
              </a:solidFill>
            </a:endParaRPr>
          </a:p>
        </p:txBody>
      </p:sp>
      <p:sp>
        <p:nvSpPr>
          <p:cNvPr id="3" name="Slide Number Placeholder 2"/>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3098534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solidFill>
                  <a:schemeClr val="bg1"/>
                </a:solidFill>
              </a:defRPr>
            </a:lvl1pPr>
          </a:lstStyle>
          <a:p>
            <a:endParaRPr lang="en-US">
              <a:solidFill>
                <a:srgbClr val="000000"/>
              </a:solidFill>
            </a:endParaRPr>
          </a:p>
        </p:txBody>
      </p:sp>
      <p:sp>
        <p:nvSpPr>
          <p:cNvPr id="6" name="Slide Number Placeholder 5"/>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3978060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solidFill>
                  <a:schemeClr val="bg1"/>
                </a:solidFill>
              </a:defRPr>
            </a:lvl1pPr>
          </a:lstStyle>
          <a:p>
            <a:endParaRPr lang="en-US">
              <a:solidFill>
                <a:srgbClr val="000000"/>
              </a:solidFill>
            </a:endParaRPr>
          </a:p>
        </p:txBody>
      </p:sp>
      <p:sp>
        <p:nvSpPr>
          <p:cNvPr id="6" name="Slide Number Placeholder 5"/>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5371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US">
              <a:solidFill>
                <a:srgbClr val="000000"/>
              </a:solidFill>
            </a:endParaRPr>
          </a:p>
        </p:txBody>
      </p:sp>
      <p:sp>
        <p:nvSpPr>
          <p:cNvPr id="5" name="Slide Number Placeholder 4"/>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807503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762000"/>
            <a:ext cx="26416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762000"/>
            <a:ext cx="77216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US">
              <a:solidFill>
                <a:srgbClr val="000000"/>
              </a:solidFill>
            </a:endParaRPr>
          </a:p>
        </p:txBody>
      </p:sp>
      <p:sp>
        <p:nvSpPr>
          <p:cNvPr id="5" name="Slide Number Placeholder 4"/>
          <p:cNvSpPr>
            <a:spLocks noGrp="1"/>
          </p:cNvSpPr>
          <p:nvPr>
            <p:ph type="sldNum" sz="quarter" idx="11"/>
          </p:nvPr>
        </p:nvSpPr>
        <p:spPr>
          <a:xfrm>
            <a:off x="9448800" y="5903913"/>
            <a:ext cx="1930400" cy="685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a:xfrm>
            <a:off x="8839200" y="0"/>
            <a:ext cx="25400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Tree>
    <p:extLst>
      <p:ext uri="{BB962C8B-B14F-4D97-AF65-F5344CB8AC3E}">
        <p14:creationId xmlns:p14="http://schemas.microsoft.com/office/powerpoint/2010/main" val="320590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6"/>
            <a:ext cx="109728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atin typeface="Arial" pitchFamily="-112" charset="0"/>
                <a:ea typeface="ＭＳ Ｐゴシック" pitchFamily="-112" charset="-128"/>
                <a:cs typeface="ＭＳ Ｐゴシック" pitchFamily="-112" charset="-128"/>
              </a:defRPr>
            </a:lvl1pPr>
          </a:lstStyle>
          <a:p>
            <a:endParaRPr lang="en-US">
              <a:solidFill>
                <a:srgbClr val="FFFFFF"/>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A781A-558C-7D4E-9F27-2F902C90CB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0040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TextBox 4"/>
          <p:cNvSpPr txBox="1"/>
          <p:nvPr/>
        </p:nvSpPr>
        <p:spPr>
          <a:xfrm>
            <a:off x="3149600" y="6172201"/>
            <a:ext cx="8229600" cy="300210"/>
          </a:xfrm>
          <a:prstGeom prst="rect">
            <a:avLst/>
          </a:prstGeom>
          <a:noFill/>
        </p:spPr>
        <p:txBody>
          <a:bodyPr>
            <a:spAutoFit/>
          </a:bodyPr>
          <a:lstStyle/>
          <a:p>
            <a:pPr algn="r">
              <a:defRPr/>
            </a:pPr>
            <a:r>
              <a:rPr lang="en-US" sz="1351">
                <a:solidFill>
                  <a:srgbClr val="FFFFFF"/>
                </a:solidFill>
                <a:ea typeface="ＭＳ Ｐゴシック" charset="-128"/>
                <a:cs typeface="ＭＳ Ｐゴシック" charset="-128"/>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CC0000"/>
              </a:buClr>
              <a:defRPr/>
            </a:lvl1pPr>
            <a:lvl2pPr>
              <a:buClr>
                <a:srgbClr val="CC0000"/>
              </a:buClr>
              <a:defRPr/>
            </a:lvl2pPr>
            <a:lvl3pPr>
              <a:buClr>
                <a:srgbClr val="CC0000"/>
              </a:buClr>
              <a:defRPr/>
            </a:lvl3pPr>
            <a:lvl4pPr>
              <a:buClr>
                <a:srgbClr val="CC0000"/>
              </a:buClr>
              <a:defRPr/>
            </a:lvl4pPr>
            <a:lvl5pPr>
              <a:buClr>
                <a:srgbClr val="CC00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3"/>
          </p:nvPr>
        </p:nvSpPr>
        <p:spPr>
          <a:xfrm>
            <a:off x="3149600" y="6019800"/>
            <a:ext cx="8229600" cy="914400"/>
          </a:xfrm>
        </p:spPr>
        <p:txBody>
          <a:bodyPr>
            <a:noAutofit/>
          </a:bodyPr>
          <a:lstStyle>
            <a:lvl1pPr algn="r">
              <a:buFontTx/>
              <a:buNone/>
              <a:defRPr sz="1351"/>
            </a:lvl1pPr>
            <a:lvl2pPr algn="r">
              <a:buFontTx/>
              <a:buNone/>
              <a:defRPr sz="1351"/>
            </a:lvl2pPr>
            <a:lvl3pPr algn="r">
              <a:buFontTx/>
              <a:buNone/>
              <a:defRPr sz="1351"/>
            </a:lvl3pPr>
            <a:lvl4pPr algn="r">
              <a:buFontTx/>
              <a:buNone/>
              <a:defRPr sz="1351"/>
            </a:lvl4pPr>
            <a:lvl5pPr algn="r">
              <a:buFontTx/>
              <a:buNone/>
              <a:defRPr sz="135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4"/>
          </p:nvPr>
        </p:nvSpPr>
        <p:spPr/>
        <p:txBody>
          <a:bodyPr/>
          <a:lstStyle>
            <a:lvl1pPr>
              <a:defRPr/>
            </a:lvl1pPr>
          </a:lstStyle>
          <a:p>
            <a:endParaRPr lang="en-US"/>
          </a:p>
        </p:txBody>
      </p:sp>
    </p:spTree>
    <p:extLst>
      <p:ext uri="{BB962C8B-B14F-4D97-AF65-F5344CB8AC3E}">
        <p14:creationId xmlns:p14="http://schemas.microsoft.com/office/powerpoint/2010/main" val="1279881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TextBox 4"/>
          <p:cNvSpPr txBox="1"/>
          <p:nvPr/>
        </p:nvSpPr>
        <p:spPr>
          <a:xfrm>
            <a:off x="3149600" y="6172201"/>
            <a:ext cx="8229600" cy="300210"/>
          </a:xfrm>
          <a:prstGeom prst="rect">
            <a:avLst/>
          </a:prstGeom>
          <a:noFill/>
        </p:spPr>
        <p:txBody>
          <a:bodyPr>
            <a:spAutoFit/>
          </a:bodyPr>
          <a:lstStyle/>
          <a:p>
            <a:pPr algn="r">
              <a:defRPr/>
            </a:pPr>
            <a:r>
              <a:rPr lang="en-US" sz="1351">
                <a:solidFill>
                  <a:srgbClr val="FFFFFF"/>
                </a:solidFill>
                <a:ea typeface="ＭＳ Ｐゴシック" charset="-128"/>
                <a:cs typeface="ＭＳ Ｐゴシック" charset="-128"/>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CC0000"/>
              </a:buClr>
              <a:defRPr/>
            </a:lvl1pPr>
            <a:lvl2pPr>
              <a:buClr>
                <a:srgbClr val="CC0000"/>
              </a:buClr>
              <a:defRPr/>
            </a:lvl2pPr>
            <a:lvl3pPr>
              <a:buClr>
                <a:srgbClr val="CC0000"/>
              </a:buClr>
              <a:defRPr/>
            </a:lvl3pPr>
            <a:lvl4pPr>
              <a:buClr>
                <a:srgbClr val="CC0000"/>
              </a:buClr>
              <a:defRPr/>
            </a:lvl4pPr>
            <a:lvl5pPr>
              <a:buClr>
                <a:srgbClr val="CC00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3"/>
          </p:nvPr>
        </p:nvSpPr>
        <p:spPr>
          <a:xfrm>
            <a:off x="3149600" y="6019800"/>
            <a:ext cx="8229600" cy="914400"/>
          </a:xfrm>
        </p:spPr>
        <p:txBody>
          <a:bodyPr>
            <a:noAutofit/>
          </a:bodyPr>
          <a:lstStyle>
            <a:lvl1pPr algn="r">
              <a:buFontTx/>
              <a:buNone/>
              <a:defRPr sz="1351"/>
            </a:lvl1pPr>
            <a:lvl2pPr algn="r">
              <a:buFontTx/>
              <a:buNone/>
              <a:defRPr sz="1351"/>
            </a:lvl2pPr>
            <a:lvl3pPr algn="r">
              <a:buFontTx/>
              <a:buNone/>
              <a:defRPr sz="1351"/>
            </a:lvl3pPr>
            <a:lvl4pPr algn="r">
              <a:buFontTx/>
              <a:buNone/>
              <a:defRPr sz="1351"/>
            </a:lvl4pPr>
            <a:lvl5pPr algn="r">
              <a:buFontTx/>
              <a:buNone/>
              <a:defRPr sz="135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4"/>
          </p:nvPr>
        </p:nvSpPr>
        <p:spPr/>
        <p:txBody>
          <a:bodyPr/>
          <a:lstStyle>
            <a:lvl1pPr>
              <a:defRPr/>
            </a:lvl1pPr>
          </a:lstStyle>
          <a:p>
            <a:endParaRPr lang="en-US"/>
          </a:p>
        </p:txBody>
      </p:sp>
    </p:spTree>
    <p:extLst>
      <p:ext uri="{BB962C8B-B14F-4D97-AF65-F5344CB8AC3E}">
        <p14:creationId xmlns:p14="http://schemas.microsoft.com/office/powerpoint/2010/main" val="35616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3CD84-ED39-4AAB-BBBD-1A0375CAD78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16519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3CD84-ED39-4AAB-BBBD-1A0375CAD78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45587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3CD84-ED39-4AAB-BBBD-1A0375CAD78E}"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363829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3CD84-ED39-4AAB-BBBD-1A0375CAD78E}"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398659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3CD84-ED39-4AAB-BBBD-1A0375CAD78E}"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370559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3CD84-ED39-4AAB-BBBD-1A0375CAD78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336710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3CD84-ED39-4AAB-BBBD-1A0375CAD78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1511B-8B84-4EDE-9A97-D9FA19286EF7}" type="slidenum">
              <a:rPr lang="en-US" smtClean="0"/>
              <a:t>‹#›</a:t>
            </a:fld>
            <a:endParaRPr lang="en-US"/>
          </a:p>
        </p:txBody>
      </p:sp>
    </p:spTree>
    <p:extLst>
      <p:ext uri="{BB962C8B-B14F-4D97-AF65-F5344CB8AC3E}">
        <p14:creationId xmlns:p14="http://schemas.microsoft.com/office/powerpoint/2010/main" val="253188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3CD84-ED39-4AAB-BBBD-1A0375CAD78E}" type="datetimeFigureOut">
              <a:rPr lang="en-US" smtClean="0"/>
              <a:t>9/14/2017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1511B-8B84-4EDE-9A97-D9FA19286EF7}" type="slidenum">
              <a:rPr lang="en-US" smtClean="0"/>
              <a:t>‹#›</a:t>
            </a:fld>
            <a:endParaRPr lang="en-US"/>
          </a:p>
        </p:txBody>
      </p:sp>
    </p:spTree>
    <p:extLst>
      <p:ext uri="{BB962C8B-B14F-4D97-AF65-F5344CB8AC3E}">
        <p14:creationId xmlns:p14="http://schemas.microsoft.com/office/powerpoint/2010/main" val="412389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42863"/>
            <a:ext cx="12192000" cy="347663"/>
          </a:xfrm>
          <a:prstGeom prst="rect">
            <a:avLst/>
          </a:prstGeom>
          <a:solidFill>
            <a:srgbClr val="CC090D"/>
          </a:solidFill>
          <a:ln w="9525">
            <a:noFill/>
            <a:miter lim="800000"/>
            <a:headEnd/>
            <a:tailEnd/>
          </a:ln>
          <a:effectLst/>
        </p:spPr>
        <p:txBody>
          <a:bodyPr wrap="none" anchor="ctr"/>
          <a:lstStyle/>
          <a:p>
            <a:pPr>
              <a:defRPr/>
            </a:pPr>
            <a:endParaRPr lang="en-US" sz="1351">
              <a:solidFill>
                <a:srgbClr val="FFFFFF"/>
              </a:solidFill>
              <a:ea typeface="ＭＳ Ｐゴシック" pitchFamily="-112" charset="-128"/>
              <a:cs typeface="ＭＳ Ｐゴシック" pitchFamily="-112" charset="-128"/>
            </a:endParaRPr>
          </a:p>
        </p:txBody>
      </p:sp>
      <p:sp>
        <p:nvSpPr>
          <p:cNvPr id="13315" name="Rectangle 2"/>
          <p:cNvSpPr>
            <a:spLocks noGrp="1" noChangeArrowheads="1"/>
          </p:cNvSpPr>
          <p:nvPr>
            <p:ph type="title"/>
          </p:nvPr>
        </p:nvSpPr>
        <p:spPr bwMode="auto">
          <a:xfrm>
            <a:off x="812800" y="533400"/>
            <a:ext cx="11176000" cy="685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This is the title of this slide.</a:t>
            </a:r>
          </a:p>
        </p:txBody>
      </p:sp>
      <p:sp>
        <p:nvSpPr>
          <p:cNvPr id="13316" name="Rectangle 3"/>
          <p:cNvSpPr>
            <a:spLocks noGrp="1" noChangeArrowheads="1"/>
          </p:cNvSpPr>
          <p:nvPr>
            <p:ph type="body" idx="1"/>
          </p:nvPr>
        </p:nvSpPr>
        <p:spPr bwMode="auto">
          <a:xfrm>
            <a:off x="812800" y="1447800"/>
            <a:ext cx="10566400" cy="4343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
          <p:cNvSpPr>
            <a:spLocks noGrp="1" noChangeArrowheads="1"/>
          </p:cNvSpPr>
          <p:nvPr>
            <p:ph type="ftr" sz="quarter" idx="3"/>
          </p:nvPr>
        </p:nvSpPr>
        <p:spPr bwMode="auto">
          <a:xfrm>
            <a:off x="812803" y="-12700"/>
            <a:ext cx="9754828"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rgbClr val="FFFFFF"/>
                </a:solidFill>
              </a:defRPr>
            </a:lvl1pPr>
          </a:lstStyle>
          <a:p>
            <a:endParaRPr lang="en-US"/>
          </a:p>
        </p:txBody>
      </p:sp>
      <p:pic>
        <p:nvPicPr>
          <p:cNvPr id="13318"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5" y="6019807"/>
            <a:ext cx="1291167"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120621_marc_tweak_cbm_logo_white_horiz.pdf"/>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67631" y="11767"/>
            <a:ext cx="1604116" cy="241117"/>
          </a:xfrm>
          <a:prstGeom prst="rect">
            <a:avLst/>
          </a:prstGeom>
        </p:spPr>
      </p:pic>
    </p:spTree>
    <p:extLst>
      <p:ext uri="{BB962C8B-B14F-4D97-AF65-F5344CB8AC3E}">
        <p14:creationId xmlns:p14="http://schemas.microsoft.com/office/powerpoint/2010/main" val="31127597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sldNum="0" hdr="0" dt="0"/>
  <p:txStyles>
    <p:titleStyle>
      <a:lvl1pPr algn="l" rtl="0" eaLnBrk="1" fontAlgn="base" hangingPunct="1">
        <a:spcBef>
          <a:spcPct val="0"/>
        </a:spcBef>
        <a:spcAft>
          <a:spcPct val="0"/>
        </a:spcAft>
        <a:defRPr sz="2700">
          <a:solidFill>
            <a:schemeClr val="tx1"/>
          </a:solidFill>
          <a:latin typeface="+mj-lt"/>
          <a:ea typeface="+mj-ea"/>
          <a:cs typeface="+mj-cs"/>
        </a:defRPr>
      </a:lvl1pPr>
      <a:lvl2pPr algn="l" rtl="0" eaLnBrk="1" fontAlgn="base" hangingPunct="1">
        <a:spcBef>
          <a:spcPct val="0"/>
        </a:spcBef>
        <a:spcAft>
          <a:spcPct val="0"/>
        </a:spcAft>
        <a:defRPr sz="2700">
          <a:solidFill>
            <a:schemeClr val="tx1"/>
          </a:solidFill>
          <a:latin typeface="Arial" charset="0"/>
          <a:ea typeface="Osaka" charset="-128"/>
          <a:cs typeface="Osaka" charset="-128"/>
        </a:defRPr>
      </a:lvl2pPr>
      <a:lvl3pPr algn="l" rtl="0" eaLnBrk="1" fontAlgn="base" hangingPunct="1">
        <a:spcBef>
          <a:spcPct val="0"/>
        </a:spcBef>
        <a:spcAft>
          <a:spcPct val="0"/>
        </a:spcAft>
        <a:defRPr sz="2700">
          <a:solidFill>
            <a:schemeClr val="tx1"/>
          </a:solidFill>
          <a:latin typeface="Arial" charset="0"/>
          <a:ea typeface="Osaka" charset="-128"/>
          <a:cs typeface="Osaka" charset="-128"/>
        </a:defRPr>
      </a:lvl3pPr>
      <a:lvl4pPr algn="l" rtl="0" eaLnBrk="1" fontAlgn="base" hangingPunct="1">
        <a:spcBef>
          <a:spcPct val="0"/>
        </a:spcBef>
        <a:spcAft>
          <a:spcPct val="0"/>
        </a:spcAft>
        <a:defRPr sz="2700">
          <a:solidFill>
            <a:schemeClr val="tx1"/>
          </a:solidFill>
          <a:latin typeface="Arial" charset="0"/>
          <a:ea typeface="Osaka" charset="-128"/>
          <a:cs typeface="Osaka" charset="-128"/>
        </a:defRPr>
      </a:lvl4pPr>
      <a:lvl5pPr algn="l" rtl="0" eaLnBrk="1" fontAlgn="base" hangingPunct="1">
        <a:spcBef>
          <a:spcPct val="0"/>
        </a:spcBef>
        <a:spcAft>
          <a:spcPct val="0"/>
        </a:spcAft>
        <a:defRPr sz="2700">
          <a:solidFill>
            <a:schemeClr val="tx1"/>
          </a:solidFill>
          <a:latin typeface="Arial" charset="0"/>
          <a:ea typeface="Osaka" charset="-128"/>
          <a:cs typeface="Osaka" charset="-128"/>
        </a:defRPr>
      </a:lvl5pPr>
      <a:lvl6pPr marL="342891" algn="l" rtl="0" eaLnBrk="1" fontAlgn="base" hangingPunct="1">
        <a:spcBef>
          <a:spcPct val="0"/>
        </a:spcBef>
        <a:spcAft>
          <a:spcPct val="0"/>
        </a:spcAft>
        <a:defRPr sz="2700">
          <a:solidFill>
            <a:schemeClr val="tx1"/>
          </a:solidFill>
          <a:latin typeface="Arial" charset="0"/>
          <a:ea typeface="Osaka" charset="-128"/>
          <a:cs typeface="Osaka" charset="-128"/>
        </a:defRPr>
      </a:lvl6pPr>
      <a:lvl7pPr marL="685783" algn="l" rtl="0" eaLnBrk="1" fontAlgn="base" hangingPunct="1">
        <a:spcBef>
          <a:spcPct val="0"/>
        </a:spcBef>
        <a:spcAft>
          <a:spcPct val="0"/>
        </a:spcAft>
        <a:defRPr sz="2700">
          <a:solidFill>
            <a:schemeClr val="tx1"/>
          </a:solidFill>
          <a:latin typeface="Arial" charset="0"/>
          <a:ea typeface="Osaka" charset="-128"/>
          <a:cs typeface="Osaka" charset="-128"/>
        </a:defRPr>
      </a:lvl7pPr>
      <a:lvl8pPr marL="1028674" algn="l" rtl="0" eaLnBrk="1" fontAlgn="base" hangingPunct="1">
        <a:spcBef>
          <a:spcPct val="0"/>
        </a:spcBef>
        <a:spcAft>
          <a:spcPct val="0"/>
        </a:spcAft>
        <a:defRPr sz="2700">
          <a:solidFill>
            <a:schemeClr val="tx1"/>
          </a:solidFill>
          <a:latin typeface="Arial" charset="0"/>
          <a:ea typeface="Osaka" charset="-128"/>
          <a:cs typeface="Osaka" charset="-128"/>
        </a:defRPr>
      </a:lvl8pPr>
      <a:lvl9pPr marL="1371566" algn="l" rtl="0" eaLnBrk="1" fontAlgn="base" hangingPunct="1">
        <a:spcBef>
          <a:spcPct val="0"/>
        </a:spcBef>
        <a:spcAft>
          <a:spcPct val="0"/>
        </a:spcAft>
        <a:defRPr sz="2700">
          <a:solidFill>
            <a:schemeClr val="tx1"/>
          </a:solidFill>
          <a:latin typeface="Arial" charset="0"/>
          <a:ea typeface="Osaka" charset="-128"/>
          <a:cs typeface="Osaka" charset="-128"/>
        </a:defRPr>
      </a:lvl9pPr>
    </p:titleStyle>
    <p:bodyStyle>
      <a:lvl1pPr marL="257168" indent="-257168" algn="l" rtl="0" eaLnBrk="1" fontAlgn="base" hangingPunct="1">
        <a:spcBef>
          <a:spcPct val="20000"/>
        </a:spcBef>
        <a:spcAft>
          <a:spcPct val="0"/>
        </a:spcAft>
        <a:buClr>
          <a:srgbClr val="2675B4"/>
        </a:buClr>
        <a:buFont typeface="Wingdings" charset="0"/>
        <a:buChar char="§"/>
        <a:defRPr sz="1800">
          <a:solidFill>
            <a:schemeClr val="tx1"/>
          </a:solidFill>
          <a:latin typeface="+mn-lt"/>
          <a:ea typeface="+mn-ea"/>
          <a:cs typeface="+mn-cs"/>
        </a:defRPr>
      </a:lvl1pPr>
      <a:lvl2pPr marL="557199" indent="-214308"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2pPr>
      <a:lvl3pPr marL="857229" indent="-171446"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3pPr>
      <a:lvl4pPr marL="1200121" indent="-171446"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4pPr>
      <a:lvl5pPr marL="1543012" indent="-171446"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5pPr>
      <a:lvl6pPr marL="1885904" indent="-171446"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6pPr>
      <a:lvl7pPr marL="2228795" indent="-171446"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7pPr>
      <a:lvl8pPr marL="2571686" indent="-171446"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8pPr>
      <a:lvl9pPr marL="2914578" indent="-171446"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5" Type="http://schemas.openxmlformats.org/officeDocument/2006/relationships/image" Target="../media/image26.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hyperlink" Target="http://www.google.com/url?sa=i&amp;source=images&amp;cd=&amp;cad=rja&amp;docid=Tdq4XmVQBe6UOM&amp;tbnid=cB9E-y5FDS8WjM:&amp;ved=0CAgQjRwwAA&amp;url=http://www.mc.vanderbilt.edu/root/vumc.php?site=vmcpathology&amp;doc=23365&amp;ei=xCYwUbwQk7j2BKrsgJAH&amp;psig=AFQjCNG76HGVjraCvgVnrX4_lWqPa8VsGQ&amp;ust=1362196548038599" TargetMode="Externa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4.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3.png"/><Relationship Id="rId27"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tiff"/><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442410" y="1923541"/>
            <a:ext cx="4999312" cy="1379718"/>
            <a:chOff x="229509" y="1911308"/>
            <a:chExt cx="4999312" cy="1379718"/>
          </a:xfrm>
        </p:grpSpPr>
        <p:pic>
          <p:nvPicPr>
            <p:cNvPr id="11" name="Picture 10"/>
            <p:cNvPicPr>
              <a:picLocks noChangeAspect="1"/>
            </p:cNvPicPr>
            <p:nvPr/>
          </p:nvPicPr>
          <p:blipFill rotWithShape="1">
            <a:blip r:embed="rId2"/>
            <a:srcRect l="28314" r="23494"/>
            <a:stretch/>
          </p:blipFill>
          <p:spPr>
            <a:xfrm>
              <a:off x="334766" y="1911308"/>
              <a:ext cx="809490" cy="1118108"/>
            </a:xfrm>
            <a:prstGeom prst="rect">
              <a:avLst/>
            </a:prstGeom>
          </p:spPr>
        </p:pic>
        <p:pic>
          <p:nvPicPr>
            <p:cNvPr id="12" name="Picture 11"/>
            <p:cNvPicPr>
              <a:picLocks noChangeAspect="1"/>
            </p:cNvPicPr>
            <p:nvPr/>
          </p:nvPicPr>
          <p:blipFill>
            <a:blip r:embed="rId3"/>
            <a:stretch>
              <a:fillRect/>
            </a:stretch>
          </p:blipFill>
          <p:spPr>
            <a:xfrm>
              <a:off x="1530296" y="1911308"/>
              <a:ext cx="745405" cy="1118108"/>
            </a:xfrm>
            <a:prstGeom prst="rect">
              <a:avLst/>
            </a:prstGeom>
          </p:spPr>
        </p:pic>
        <p:pic>
          <p:nvPicPr>
            <p:cNvPr id="13" name="Picture 12"/>
            <p:cNvPicPr>
              <a:picLocks noChangeAspect="1"/>
            </p:cNvPicPr>
            <p:nvPr/>
          </p:nvPicPr>
          <p:blipFill>
            <a:blip r:embed="rId4"/>
            <a:stretch>
              <a:fillRect/>
            </a:stretch>
          </p:blipFill>
          <p:spPr>
            <a:xfrm>
              <a:off x="2661741" y="1911308"/>
              <a:ext cx="805038" cy="1118108"/>
            </a:xfrm>
            <a:prstGeom prst="rect">
              <a:avLst/>
            </a:prstGeom>
          </p:spPr>
        </p:pic>
        <p:pic>
          <p:nvPicPr>
            <p:cNvPr id="14" name="Picture 13"/>
            <p:cNvPicPr>
              <a:picLocks noChangeAspect="1"/>
            </p:cNvPicPr>
            <p:nvPr/>
          </p:nvPicPr>
          <p:blipFill>
            <a:blip r:embed="rId5"/>
            <a:stretch>
              <a:fillRect/>
            </a:stretch>
          </p:blipFill>
          <p:spPr>
            <a:xfrm>
              <a:off x="3852819" y="1911308"/>
              <a:ext cx="795355" cy="1118107"/>
            </a:xfrm>
            <a:prstGeom prst="rect">
              <a:avLst/>
            </a:prstGeom>
          </p:spPr>
        </p:pic>
        <p:sp>
          <p:nvSpPr>
            <p:cNvPr id="15" name="Rectangle 14"/>
            <p:cNvSpPr/>
            <p:nvPr/>
          </p:nvSpPr>
          <p:spPr>
            <a:xfrm>
              <a:off x="229509" y="3029416"/>
              <a:ext cx="1128675" cy="261610"/>
            </a:xfrm>
            <a:prstGeom prst="rect">
              <a:avLst/>
            </a:prstGeom>
          </p:spPr>
          <p:txBody>
            <a:bodyPr wrap="square">
              <a:spAutoFit/>
            </a:bodyPr>
            <a:lstStyle/>
            <a:p>
              <a:r>
                <a:rPr lang="en-US" sz="1100" dirty="0" err="1">
                  <a:solidFill>
                    <a:srgbClr val="0C67A6"/>
                  </a:solidFill>
                  <a:latin typeface="FuturaNDBook"/>
                </a:rPr>
                <a:t>Avi</a:t>
              </a:r>
              <a:r>
                <a:rPr lang="en-US" sz="1100" dirty="0">
                  <a:solidFill>
                    <a:srgbClr val="0C67A6"/>
                  </a:solidFill>
                  <a:latin typeface="FuturaNDBook"/>
                </a:rPr>
                <a:t> </a:t>
              </a:r>
              <a:r>
                <a:rPr lang="en-US" sz="1100" dirty="0" err="1">
                  <a:solidFill>
                    <a:srgbClr val="0C67A6"/>
                  </a:solidFill>
                  <a:latin typeface="FuturaNDBook"/>
                </a:rPr>
                <a:t>Spira</a:t>
              </a:r>
              <a:r>
                <a:rPr lang="en-US" sz="1100" dirty="0">
                  <a:solidFill>
                    <a:srgbClr val="0C67A6"/>
                  </a:solidFill>
                  <a:latin typeface="FuturaNDBook"/>
                </a:rPr>
                <a:t> MD</a:t>
              </a:r>
            </a:p>
          </p:txBody>
        </p:sp>
        <p:sp>
          <p:nvSpPr>
            <p:cNvPr id="16" name="Rectangle 15"/>
            <p:cNvSpPr/>
            <p:nvPr/>
          </p:nvSpPr>
          <p:spPr>
            <a:xfrm>
              <a:off x="1204231" y="3029416"/>
              <a:ext cx="1615169" cy="261610"/>
            </a:xfrm>
            <a:prstGeom prst="rect">
              <a:avLst/>
            </a:prstGeom>
          </p:spPr>
          <p:txBody>
            <a:bodyPr wrap="square">
              <a:spAutoFit/>
            </a:bodyPr>
            <a:lstStyle/>
            <a:p>
              <a:r>
                <a:rPr lang="en-US" sz="1100" dirty="0">
                  <a:solidFill>
                    <a:srgbClr val="0C67A6"/>
                  </a:solidFill>
                  <a:latin typeface="FuturaNDBook"/>
                </a:rPr>
                <a:t>Steve Dubinett, MD</a:t>
              </a:r>
            </a:p>
          </p:txBody>
        </p:sp>
        <p:sp>
          <p:nvSpPr>
            <p:cNvPr id="17" name="Rectangle 16"/>
            <p:cNvSpPr/>
            <p:nvPr/>
          </p:nvSpPr>
          <p:spPr>
            <a:xfrm>
              <a:off x="2514600" y="3029416"/>
              <a:ext cx="1615169" cy="261610"/>
            </a:xfrm>
            <a:prstGeom prst="rect">
              <a:avLst/>
            </a:prstGeom>
          </p:spPr>
          <p:txBody>
            <a:bodyPr wrap="square">
              <a:spAutoFit/>
            </a:bodyPr>
            <a:lstStyle/>
            <a:p>
              <a:r>
                <a:rPr lang="en-US" sz="1100" dirty="0">
                  <a:solidFill>
                    <a:srgbClr val="0C67A6"/>
                  </a:solidFill>
                  <a:latin typeface="FuturaNDBook"/>
                </a:rPr>
                <a:t>Marc </a:t>
              </a:r>
              <a:r>
                <a:rPr lang="en-US" sz="1100" dirty="0" err="1">
                  <a:solidFill>
                    <a:srgbClr val="0C67A6"/>
                  </a:solidFill>
                  <a:latin typeface="FuturaNDBook"/>
                </a:rPr>
                <a:t>Lenburg</a:t>
              </a:r>
              <a:r>
                <a:rPr lang="en-US" sz="1100" dirty="0">
                  <a:solidFill>
                    <a:srgbClr val="0C67A6"/>
                  </a:solidFill>
                  <a:latin typeface="FuturaNDBook"/>
                </a:rPr>
                <a:t>, PhD</a:t>
              </a:r>
            </a:p>
          </p:txBody>
        </p:sp>
        <p:sp>
          <p:nvSpPr>
            <p:cNvPr id="18" name="Rectangle 17"/>
            <p:cNvSpPr/>
            <p:nvPr/>
          </p:nvSpPr>
          <p:spPr>
            <a:xfrm>
              <a:off x="3850571" y="3029416"/>
              <a:ext cx="1378250" cy="261610"/>
            </a:xfrm>
            <a:prstGeom prst="rect">
              <a:avLst/>
            </a:prstGeom>
          </p:spPr>
          <p:txBody>
            <a:bodyPr wrap="square">
              <a:spAutoFit/>
            </a:bodyPr>
            <a:lstStyle/>
            <a:p>
              <a:r>
                <a:rPr lang="en-US" sz="1100" dirty="0">
                  <a:solidFill>
                    <a:srgbClr val="0C67A6"/>
                  </a:solidFill>
                  <a:latin typeface="FuturaNDBook"/>
                </a:rPr>
                <a:t>Deni Aberle, MD</a:t>
              </a:r>
            </a:p>
          </p:txBody>
        </p:sp>
      </p:grpSp>
      <p:grpSp>
        <p:nvGrpSpPr>
          <p:cNvPr id="54" name="Group 53"/>
          <p:cNvGrpSpPr/>
          <p:nvPr/>
        </p:nvGrpSpPr>
        <p:grpSpPr>
          <a:xfrm>
            <a:off x="5968472" y="317412"/>
            <a:ext cx="3048000" cy="1577816"/>
            <a:chOff x="5715000" y="317412"/>
            <a:chExt cx="3048000" cy="1577816"/>
          </a:xfrm>
        </p:grpSpPr>
        <p:pic>
          <p:nvPicPr>
            <p:cNvPr id="19" name="Picture 18"/>
            <p:cNvPicPr>
              <a:picLocks noChangeAspect="1"/>
            </p:cNvPicPr>
            <p:nvPr/>
          </p:nvPicPr>
          <p:blipFill>
            <a:blip r:embed="rId6"/>
            <a:stretch>
              <a:fillRect/>
            </a:stretch>
          </p:blipFill>
          <p:spPr>
            <a:xfrm>
              <a:off x="5920709" y="317412"/>
              <a:ext cx="832048" cy="1040060"/>
            </a:xfrm>
            <a:prstGeom prst="rect">
              <a:avLst/>
            </a:prstGeom>
          </p:spPr>
        </p:pic>
        <p:sp>
          <p:nvSpPr>
            <p:cNvPr id="20" name="Rectangle 19"/>
            <p:cNvSpPr/>
            <p:nvPr/>
          </p:nvSpPr>
          <p:spPr>
            <a:xfrm>
              <a:off x="5715000" y="1464341"/>
              <a:ext cx="1143381" cy="430887"/>
            </a:xfrm>
            <a:prstGeom prst="rect">
              <a:avLst/>
            </a:prstGeom>
          </p:spPr>
          <p:txBody>
            <a:bodyPr wrap="square">
              <a:spAutoFit/>
            </a:bodyPr>
            <a:lstStyle/>
            <a:p>
              <a:pPr algn="ctr"/>
              <a:r>
                <a:rPr lang="en-US" sz="1100" dirty="0">
                  <a:solidFill>
                    <a:srgbClr val="0C67A6"/>
                  </a:solidFill>
                  <a:latin typeface="+mj-lt"/>
                </a:rPr>
                <a:t>Jim Herman, </a:t>
              </a:r>
            </a:p>
            <a:p>
              <a:pPr algn="ctr"/>
              <a:r>
                <a:rPr lang="en-US" sz="1100" dirty="0">
                  <a:solidFill>
                    <a:srgbClr val="0C67A6"/>
                  </a:solidFill>
                  <a:latin typeface="+mj-lt"/>
                </a:rPr>
                <a:t>MD</a:t>
              </a:r>
            </a:p>
          </p:txBody>
        </p:sp>
        <p:pic>
          <p:nvPicPr>
            <p:cNvPr id="21" name="Picture 20"/>
            <p:cNvPicPr>
              <a:picLocks noChangeAspect="1"/>
            </p:cNvPicPr>
            <p:nvPr/>
          </p:nvPicPr>
          <p:blipFill>
            <a:blip r:embed="rId7"/>
            <a:stretch>
              <a:fillRect/>
            </a:stretch>
          </p:blipFill>
          <p:spPr>
            <a:xfrm>
              <a:off x="7709356" y="341611"/>
              <a:ext cx="748844" cy="1048382"/>
            </a:xfrm>
            <a:prstGeom prst="rect">
              <a:avLst/>
            </a:prstGeom>
          </p:spPr>
        </p:pic>
        <p:sp>
          <p:nvSpPr>
            <p:cNvPr id="22" name="Rectangle 21"/>
            <p:cNvSpPr/>
            <p:nvPr/>
          </p:nvSpPr>
          <p:spPr>
            <a:xfrm>
              <a:off x="7467600" y="1452925"/>
              <a:ext cx="1295400" cy="430887"/>
            </a:xfrm>
            <a:prstGeom prst="rect">
              <a:avLst/>
            </a:prstGeom>
          </p:spPr>
          <p:txBody>
            <a:bodyPr wrap="square">
              <a:spAutoFit/>
            </a:bodyPr>
            <a:lstStyle/>
            <a:p>
              <a:pPr algn="ctr"/>
              <a:r>
                <a:rPr lang="en-US" sz="1100" dirty="0">
                  <a:solidFill>
                    <a:srgbClr val="0C67A6"/>
                  </a:solidFill>
                  <a:latin typeface="+mj-lt"/>
                </a:rPr>
                <a:t>Brenda </a:t>
              </a:r>
              <a:r>
                <a:rPr lang="en-US" sz="1100" dirty="0" err="1">
                  <a:solidFill>
                    <a:srgbClr val="0C67A6"/>
                  </a:solidFill>
                  <a:latin typeface="+mj-lt"/>
                </a:rPr>
                <a:t>Diergaarde</a:t>
              </a:r>
              <a:r>
                <a:rPr lang="en-US" sz="1100" dirty="0">
                  <a:solidFill>
                    <a:srgbClr val="0C67A6"/>
                  </a:solidFill>
                  <a:latin typeface="+mj-lt"/>
                </a:rPr>
                <a:t>,</a:t>
              </a:r>
            </a:p>
            <a:p>
              <a:pPr algn="ctr"/>
              <a:r>
                <a:rPr lang="en-US" sz="1100" dirty="0">
                  <a:solidFill>
                    <a:srgbClr val="0C67A6"/>
                  </a:solidFill>
                  <a:latin typeface="+mj-lt"/>
                </a:rPr>
                <a:t> PhD</a:t>
              </a:r>
            </a:p>
          </p:txBody>
        </p:sp>
      </p:grpSp>
      <p:grpSp>
        <p:nvGrpSpPr>
          <p:cNvPr id="53" name="Group 52"/>
          <p:cNvGrpSpPr/>
          <p:nvPr/>
        </p:nvGrpSpPr>
        <p:grpSpPr>
          <a:xfrm>
            <a:off x="5997233" y="1905001"/>
            <a:ext cx="3400241" cy="1386027"/>
            <a:chOff x="5743760" y="1905000"/>
            <a:chExt cx="3400241" cy="1386027"/>
          </a:xfrm>
        </p:grpSpPr>
        <p:pic>
          <p:nvPicPr>
            <p:cNvPr id="24" name="Picture 23"/>
            <p:cNvPicPr>
              <a:picLocks noChangeAspect="1"/>
            </p:cNvPicPr>
            <p:nvPr/>
          </p:nvPicPr>
          <p:blipFill>
            <a:blip r:embed="rId8"/>
            <a:stretch>
              <a:fillRect/>
            </a:stretch>
          </p:blipFill>
          <p:spPr>
            <a:xfrm>
              <a:off x="7543800" y="1905000"/>
              <a:ext cx="738917" cy="1111379"/>
            </a:xfrm>
            <a:prstGeom prst="rect">
              <a:avLst/>
            </a:prstGeom>
          </p:spPr>
        </p:pic>
        <p:sp>
          <p:nvSpPr>
            <p:cNvPr id="25" name="Rectangle 24"/>
            <p:cNvSpPr/>
            <p:nvPr/>
          </p:nvSpPr>
          <p:spPr>
            <a:xfrm>
              <a:off x="7315201" y="3019937"/>
              <a:ext cx="1828800" cy="271089"/>
            </a:xfrm>
            <a:prstGeom prst="rect">
              <a:avLst/>
            </a:prstGeom>
          </p:spPr>
          <p:txBody>
            <a:bodyPr wrap="square">
              <a:spAutoFit/>
            </a:bodyPr>
            <a:lstStyle/>
            <a:p>
              <a:r>
                <a:rPr lang="en-US" sz="1100" dirty="0" err="1">
                  <a:solidFill>
                    <a:srgbClr val="0C67A6"/>
                  </a:solidFill>
                  <a:latin typeface="FuturaNDBook"/>
                </a:rPr>
                <a:t>Haining</a:t>
              </a:r>
              <a:r>
                <a:rPr lang="en-US" sz="1100" dirty="0">
                  <a:solidFill>
                    <a:srgbClr val="0C67A6"/>
                  </a:solidFill>
                  <a:latin typeface="FuturaNDBook"/>
                </a:rPr>
                <a:t> Yang, MD, PhD</a:t>
              </a:r>
            </a:p>
          </p:txBody>
        </p:sp>
        <p:sp>
          <p:nvSpPr>
            <p:cNvPr id="26" name="Rectangle 25"/>
            <p:cNvSpPr/>
            <p:nvPr/>
          </p:nvSpPr>
          <p:spPr>
            <a:xfrm>
              <a:off x="5743760" y="3019937"/>
              <a:ext cx="1730042" cy="271090"/>
            </a:xfrm>
            <a:prstGeom prst="rect">
              <a:avLst/>
            </a:prstGeom>
          </p:spPr>
          <p:txBody>
            <a:bodyPr wrap="square">
              <a:spAutoFit/>
            </a:bodyPr>
            <a:lstStyle/>
            <a:p>
              <a:r>
                <a:rPr lang="en-US" sz="1100" dirty="0">
                  <a:solidFill>
                    <a:srgbClr val="0C67A6"/>
                  </a:solidFill>
                  <a:latin typeface="FuturaNDBook"/>
                </a:rPr>
                <a:t>Harvey Pass, MD</a:t>
              </a:r>
            </a:p>
          </p:txBody>
        </p:sp>
        <p:pic>
          <p:nvPicPr>
            <p:cNvPr id="27" name="Picture 2" descr="https://www.ctsnet.org/sites/default/files/styles/user_photo_profile_d/public/contact_profile/11977.jpeg?itok=G0j-6aBt&amp;timestamp=13772892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4007" y="1911308"/>
              <a:ext cx="781531" cy="11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327812" y="3625006"/>
            <a:ext cx="3202260" cy="1153356"/>
            <a:chOff x="74340" y="3625006"/>
            <a:chExt cx="3202260" cy="1153356"/>
          </a:xfrm>
        </p:grpSpPr>
        <p:pic>
          <p:nvPicPr>
            <p:cNvPr id="28" name="Picture 27"/>
            <p:cNvPicPr>
              <a:picLocks noChangeAspect="1"/>
            </p:cNvPicPr>
            <p:nvPr/>
          </p:nvPicPr>
          <p:blipFill>
            <a:blip r:embed="rId10"/>
            <a:stretch>
              <a:fillRect/>
            </a:stretch>
          </p:blipFill>
          <p:spPr>
            <a:xfrm>
              <a:off x="152400" y="3625006"/>
              <a:ext cx="1327829" cy="885219"/>
            </a:xfrm>
            <a:prstGeom prst="rect">
              <a:avLst/>
            </a:prstGeom>
          </p:spPr>
        </p:pic>
        <p:pic>
          <p:nvPicPr>
            <p:cNvPr id="29" name="Picture 28"/>
            <p:cNvPicPr>
              <a:picLocks noChangeAspect="1"/>
            </p:cNvPicPr>
            <p:nvPr/>
          </p:nvPicPr>
          <p:blipFill>
            <a:blip r:embed="rId11"/>
            <a:stretch>
              <a:fillRect/>
            </a:stretch>
          </p:blipFill>
          <p:spPr>
            <a:xfrm>
              <a:off x="1587416" y="3625006"/>
              <a:ext cx="1327829" cy="885219"/>
            </a:xfrm>
            <a:prstGeom prst="rect">
              <a:avLst/>
            </a:prstGeom>
          </p:spPr>
        </p:pic>
        <p:sp>
          <p:nvSpPr>
            <p:cNvPr id="30" name="Rectangle 29"/>
            <p:cNvSpPr/>
            <p:nvPr/>
          </p:nvSpPr>
          <p:spPr>
            <a:xfrm>
              <a:off x="74340" y="4516752"/>
              <a:ext cx="1468198" cy="261610"/>
            </a:xfrm>
            <a:prstGeom prst="rect">
              <a:avLst/>
            </a:prstGeom>
          </p:spPr>
          <p:txBody>
            <a:bodyPr wrap="square">
              <a:spAutoFit/>
            </a:bodyPr>
            <a:lstStyle/>
            <a:p>
              <a:r>
                <a:rPr lang="en-US" sz="1100" dirty="0">
                  <a:solidFill>
                    <a:srgbClr val="0C67A6"/>
                  </a:solidFill>
                  <a:latin typeface="FuturaNDBook"/>
                </a:rPr>
                <a:t>Louise </a:t>
              </a:r>
              <a:r>
                <a:rPr lang="en-US" sz="1100" dirty="0" err="1">
                  <a:solidFill>
                    <a:srgbClr val="0C67A6"/>
                  </a:solidFill>
                  <a:latin typeface="FuturaNDBook"/>
                </a:rPr>
                <a:t>Showe</a:t>
              </a:r>
              <a:r>
                <a:rPr lang="en-US" sz="1100" dirty="0">
                  <a:solidFill>
                    <a:srgbClr val="0C67A6"/>
                  </a:solidFill>
                  <a:latin typeface="FuturaNDBook"/>
                </a:rPr>
                <a:t>, PhD</a:t>
              </a:r>
            </a:p>
          </p:txBody>
        </p:sp>
        <p:sp>
          <p:nvSpPr>
            <p:cNvPr id="31" name="Rectangle 30"/>
            <p:cNvSpPr/>
            <p:nvPr/>
          </p:nvSpPr>
          <p:spPr>
            <a:xfrm>
              <a:off x="1459239" y="4495800"/>
              <a:ext cx="1817361" cy="261610"/>
            </a:xfrm>
            <a:prstGeom prst="rect">
              <a:avLst/>
            </a:prstGeom>
          </p:spPr>
          <p:txBody>
            <a:bodyPr wrap="square">
              <a:spAutoFit/>
            </a:bodyPr>
            <a:lstStyle/>
            <a:p>
              <a:r>
                <a:rPr lang="en-US" sz="1100" dirty="0" err="1">
                  <a:solidFill>
                    <a:srgbClr val="0C67A6"/>
                  </a:solidFill>
                  <a:latin typeface="FuturaNDBook"/>
                </a:rPr>
                <a:t>Qihong</a:t>
              </a:r>
              <a:r>
                <a:rPr lang="en-US" sz="1100" dirty="0">
                  <a:solidFill>
                    <a:srgbClr val="0C67A6"/>
                  </a:solidFill>
                  <a:latin typeface="FuturaNDBook"/>
                </a:rPr>
                <a:t> Huang, MD, PhD</a:t>
              </a:r>
            </a:p>
          </p:txBody>
        </p:sp>
      </p:grpSp>
      <p:grpSp>
        <p:nvGrpSpPr>
          <p:cNvPr id="55" name="Group 54"/>
          <p:cNvGrpSpPr/>
          <p:nvPr/>
        </p:nvGrpSpPr>
        <p:grpSpPr>
          <a:xfrm>
            <a:off x="952412" y="208733"/>
            <a:ext cx="3737522" cy="1447319"/>
            <a:chOff x="1063078" y="263875"/>
            <a:chExt cx="3737522" cy="1451397"/>
          </a:xfrm>
        </p:grpSpPr>
        <p:pic>
          <p:nvPicPr>
            <p:cNvPr id="4" name="Picture 6" descr="Research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2489" y="263875"/>
              <a:ext cx="896877" cy="11181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10" descr="Image Place hol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4632" y="266733"/>
              <a:ext cx="896877" cy="111810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3078" y="1452924"/>
              <a:ext cx="1953104" cy="261610"/>
            </a:xfrm>
            <a:prstGeom prst="rect">
              <a:avLst/>
            </a:prstGeom>
            <a:noFill/>
            <a:ln>
              <a:noFill/>
            </a:ln>
          </p:spPr>
          <p:txBody>
            <a:bodyPr wrap="square" rtlCol="0">
              <a:spAutoFit/>
            </a:bodyPr>
            <a:lstStyle/>
            <a:p>
              <a:pPr>
                <a:tabLst>
                  <a:tab pos="571500" algn="ctr"/>
                  <a:tab pos="2228850" algn="ctr"/>
                </a:tabLst>
              </a:pPr>
              <a:r>
                <a:rPr lang="en-US" sz="1100" dirty="0">
                  <a:solidFill>
                    <a:prstClr val="black"/>
                  </a:solidFill>
                </a:rPr>
                <a:t>	Matt Schabath, PhD</a:t>
              </a:r>
            </a:p>
          </p:txBody>
        </p:sp>
        <p:sp>
          <p:nvSpPr>
            <p:cNvPr id="9" name="TextBox 8"/>
            <p:cNvSpPr txBox="1"/>
            <p:nvPr/>
          </p:nvSpPr>
          <p:spPr>
            <a:xfrm>
              <a:off x="3685300" y="1452925"/>
              <a:ext cx="1115300" cy="262347"/>
            </a:xfrm>
            <a:prstGeom prst="rect">
              <a:avLst/>
            </a:prstGeom>
            <a:noFill/>
            <a:ln>
              <a:noFill/>
            </a:ln>
          </p:spPr>
          <p:txBody>
            <a:bodyPr wrap="square" rtlCol="0">
              <a:spAutoFit/>
            </a:bodyPr>
            <a:lstStyle/>
            <a:p>
              <a:pPr algn="ctr"/>
              <a:r>
                <a:rPr lang="en-US" sz="1100" dirty="0">
                  <a:solidFill>
                    <a:prstClr val="black"/>
                  </a:solidFill>
                </a:rPr>
                <a:t>Jae Lee, PhD</a:t>
              </a:r>
            </a:p>
          </p:txBody>
        </p:sp>
        <p:pic>
          <p:nvPicPr>
            <p:cNvPr id="10" name="Picture 4" descr="Image result for Robert J.  Gilli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9040" y="267107"/>
              <a:ext cx="895919" cy="11228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Rectangle 31"/>
            <p:cNvSpPr/>
            <p:nvPr/>
          </p:nvSpPr>
          <p:spPr>
            <a:xfrm>
              <a:off x="2289846" y="1452924"/>
              <a:ext cx="1227452" cy="261610"/>
            </a:xfrm>
            <a:prstGeom prst="rect">
              <a:avLst/>
            </a:prstGeom>
            <a:ln>
              <a:noFill/>
            </a:ln>
          </p:spPr>
          <p:txBody>
            <a:bodyPr wrap="none">
              <a:spAutoFit/>
            </a:bodyPr>
            <a:lstStyle/>
            <a:p>
              <a:pPr>
                <a:tabLst>
                  <a:tab pos="571500" algn="ctr"/>
                  <a:tab pos="2228850" algn="ctr"/>
                </a:tabLst>
              </a:pPr>
              <a:r>
                <a:rPr lang="en-US" sz="1100" dirty="0">
                  <a:solidFill>
                    <a:prstClr val="black"/>
                  </a:solidFill>
                </a:rPr>
                <a:t>	 Bob Gillies, PhD</a:t>
              </a:r>
            </a:p>
          </p:txBody>
        </p:sp>
      </p:grpSp>
      <p:pic>
        <p:nvPicPr>
          <p:cNvPr id="35" name="Picture 7"/>
          <p:cNvPicPr>
            <a:picLocks noChangeAspect="1" noChangeArrowheads="1"/>
          </p:cNvPicPr>
          <p:nvPr/>
        </p:nvPicPr>
        <p:blipFill rotWithShape="1">
          <a:blip r:embed="rId15">
            <a:extLst>
              <a:ext uri="{28A0092B-C50C-407E-A947-70E740481C1C}">
                <a14:useLocalDpi xmlns:a14="http://schemas.microsoft.com/office/drawing/2010/main" val="0"/>
              </a:ext>
            </a:extLst>
          </a:blip>
          <a:srcRect b="6197"/>
          <a:stretch/>
        </p:blipFill>
        <p:spPr bwMode="auto">
          <a:xfrm>
            <a:off x="6001886" y="3496336"/>
            <a:ext cx="809489" cy="127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22181" y="3496335"/>
            <a:ext cx="837518" cy="125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4355" y="3496336"/>
            <a:ext cx="820175" cy="12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4768092" y="4716913"/>
            <a:ext cx="1144602" cy="276999"/>
          </a:xfrm>
          <a:prstGeom prst="rect">
            <a:avLst/>
          </a:prstGeom>
          <a:noFill/>
        </p:spPr>
        <p:txBody>
          <a:bodyPr wrap="square" rtlCol="0">
            <a:spAutoFit/>
          </a:bodyPr>
          <a:lstStyle/>
          <a:p>
            <a:r>
              <a:rPr lang="en-US" sz="1200" dirty="0"/>
              <a:t>Pierre Massion</a:t>
            </a:r>
          </a:p>
        </p:txBody>
      </p:sp>
      <p:sp>
        <p:nvSpPr>
          <p:cNvPr id="43" name="TextBox 42"/>
          <p:cNvSpPr txBox="1"/>
          <p:nvPr/>
        </p:nvSpPr>
        <p:spPr>
          <a:xfrm>
            <a:off x="5913748" y="4723991"/>
            <a:ext cx="924393" cy="276999"/>
          </a:xfrm>
          <a:prstGeom prst="rect">
            <a:avLst/>
          </a:prstGeom>
          <a:noFill/>
        </p:spPr>
        <p:txBody>
          <a:bodyPr wrap="square" rtlCol="0">
            <a:spAutoFit/>
          </a:bodyPr>
          <a:lstStyle/>
          <a:p>
            <a:r>
              <a:rPr lang="en-US" sz="1200" dirty="0"/>
              <a:t>Eric Grogan</a:t>
            </a:r>
          </a:p>
        </p:txBody>
      </p:sp>
      <p:sp>
        <p:nvSpPr>
          <p:cNvPr id="44" name="TextBox 43"/>
          <p:cNvSpPr txBox="1"/>
          <p:nvPr/>
        </p:nvSpPr>
        <p:spPr>
          <a:xfrm>
            <a:off x="7021527" y="4752202"/>
            <a:ext cx="994896" cy="276999"/>
          </a:xfrm>
          <a:prstGeom prst="rect">
            <a:avLst/>
          </a:prstGeom>
          <a:noFill/>
        </p:spPr>
        <p:txBody>
          <a:bodyPr wrap="square" rtlCol="0">
            <a:spAutoFit/>
          </a:bodyPr>
          <a:lstStyle/>
          <a:p>
            <a:r>
              <a:rPr lang="en-US" sz="1200" dirty="0" smtClean="0"/>
              <a:t>Chirayu Shah</a:t>
            </a:r>
            <a:endParaRPr lang="en-US" sz="1200" dirty="0"/>
          </a:p>
        </p:txBody>
      </p:sp>
      <p:sp>
        <p:nvSpPr>
          <p:cNvPr id="46" name="TextBox 45"/>
          <p:cNvSpPr txBox="1"/>
          <p:nvPr/>
        </p:nvSpPr>
        <p:spPr>
          <a:xfrm>
            <a:off x="8397419" y="4707227"/>
            <a:ext cx="896210" cy="276999"/>
          </a:xfrm>
          <a:prstGeom prst="rect">
            <a:avLst/>
          </a:prstGeom>
          <a:noFill/>
        </p:spPr>
        <p:txBody>
          <a:bodyPr wrap="square" rtlCol="0">
            <a:spAutoFit/>
          </a:bodyPr>
          <a:lstStyle/>
          <a:p>
            <a:r>
              <a:rPr lang="en-US" sz="1200" dirty="0"/>
              <a:t>Gary Smith</a:t>
            </a:r>
          </a:p>
        </p:txBody>
      </p:sp>
      <p:grpSp>
        <p:nvGrpSpPr>
          <p:cNvPr id="51" name="Group 50"/>
          <p:cNvGrpSpPr/>
          <p:nvPr/>
        </p:nvGrpSpPr>
        <p:grpSpPr>
          <a:xfrm>
            <a:off x="4849883" y="5107858"/>
            <a:ext cx="4678442" cy="1480810"/>
            <a:chOff x="4132004" y="3505200"/>
            <a:chExt cx="4678442" cy="1480810"/>
          </a:xfrm>
        </p:grpSpPr>
        <p:pic>
          <p:nvPicPr>
            <p:cNvPr id="33" name="Picture 32" descr="U:\Talks\SPORE\Lung SPORE\2013-06-14 SPORE seminar Massion\Heidi.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5608" y="3505200"/>
              <a:ext cx="908867" cy="121182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U:\Lab pictures\2012\IMG_0132.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5909" t="13523" r="16705" b="34829"/>
            <a:stretch/>
          </p:blipFill>
          <p:spPr bwMode="auto">
            <a:xfrm>
              <a:off x="4132004" y="3505200"/>
              <a:ext cx="962353" cy="12099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http://www.mc.vanderbilt.edu/documents/vmcpathology/images/Eisenberg.jp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412853" y="3505200"/>
              <a:ext cx="824259" cy="12386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82972" y="3505200"/>
              <a:ext cx="793389" cy="1212122"/>
            </a:xfrm>
            <a:prstGeom prst="rect">
              <a:avLst/>
            </a:prstGeom>
          </p:spPr>
        </p:pic>
        <p:sp>
          <p:nvSpPr>
            <p:cNvPr id="47" name="TextBox 46"/>
            <p:cNvSpPr txBox="1"/>
            <p:nvPr/>
          </p:nvSpPr>
          <p:spPr>
            <a:xfrm>
              <a:off x="4212239" y="4724400"/>
              <a:ext cx="816961" cy="261610"/>
            </a:xfrm>
            <a:prstGeom prst="rect">
              <a:avLst/>
            </a:prstGeom>
            <a:noFill/>
          </p:spPr>
          <p:txBody>
            <a:bodyPr wrap="square" rtlCol="0">
              <a:spAutoFit/>
            </a:bodyPr>
            <a:lstStyle/>
            <a:p>
              <a:r>
                <a:rPr lang="en-US" sz="1100" dirty="0"/>
                <a:t>Sanja Antic</a:t>
              </a:r>
            </a:p>
          </p:txBody>
        </p:sp>
        <p:sp>
          <p:nvSpPr>
            <p:cNvPr id="48" name="TextBox 47"/>
            <p:cNvSpPr txBox="1"/>
            <p:nvPr/>
          </p:nvSpPr>
          <p:spPr>
            <a:xfrm>
              <a:off x="5207600" y="4724400"/>
              <a:ext cx="1193200" cy="261610"/>
            </a:xfrm>
            <a:prstGeom prst="rect">
              <a:avLst/>
            </a:prstGeom>
            <a:noFill/>
          </p:spPr>
          <p:txBody>
            <a:bodyPr wrap="square" rtlCol="0">
              <a:spAutoFit/>
            </a:bodyPr>
            <a:lstStyle/>
            <a:p>
              <a:r>
                <a:rPr lang="en-US" sz="1100" dirty="0" err="1"/>
                <a:t>Rosana</a:t>
              </a:r>
              <a:r>
                <a:rPr lang="en-US" sz="1100" dirty="0"/>
                <a:t> Eisenberg</a:t>
              </a:r>
            </a:p>
          </p:txBody>
        </p:sp>
        <p:sp>
          <p:nvSpPr>
            <p:cNvPr id="49" name="TextBox 48"/>
            <p:cNvSpPr txBox="1"/>
            <p:nvPr/>
          </p:nvSpPr>
          <p:spPr>
            <a:xfrm>
              <a:off x="6500649" y="4724400"/>
              <a:ext cx="804819" cy="261610"/>
            </a:xfrm>
            <a:prstGeom prst="rect">
              <a:avLst/>
            </a:prstGeom>
            <a:noFill/>
          </p:spPr>
          <p:txBody>
            <a:bodyPr wrap="square" rtlCol="0">
              <a:spAutoFit/>
            </a:bodyPr>
            <a:lstStyle/>
            <a:p>
              <a:r>
                <a:rPr lang="en-US" sz="1100" dirty="0"/>
                <a:t>Heidi Chen</a:t>
              </a:r>
            </a:p>
          </p:txBody>
        </p:sp>
        <p:sp>
          <p:nvSpPr>
            <p:cNvPr id="50" name="TextBox 49"/>
            <p:cNvSpPr txBox="1"/>
            <p:nvPr/>
          </p:nvSpPr>
          <p:spPr>
            <a:xfrm>
              <a:off x="7604686" y="4724400"/>
              <a:ext cx="1205760" cy="261610"/>
            </a:xfrm>
            <a:prstGeom prst="rect">
              <a:avLst/>
            </a:prstGeom>
            <a:noFill/>
          </p:spPr>
          <p:txBody>
            <a:bodyPr wrap="square" rtlCol="0">
              <a:spAutoFit/>
            </a:bodyPr>
            <a:lstStyle/>
            <a:p>
              <a:r>
                <a:rPr lang="en-US" sz="1100" dirty="0"/>
                <a:t>Bennett Landman</a:t>
              </a:r>
            </a:p>
          </p:txBody>
        </p:sp>
      </p:grpSp>
      <p:pic>
        <p:nvPicPr>
          <p:cNvPr id="2050" name="Picture 2" descr="http://www.biostat.washington.edu/sites/default/files/styles/person_medium_thumb/public/people/Pepe_2008.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16550" y="5091435"/>
            <a:ext cx="884770" cy="1238679"/>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088092" y="6330729"/>
            <a:ext cx="1527581" cy="261610"/>
          </a:xfrm>
          <a:prstGeom prst="rect">
            <a:avLst/>
          </a:prstGeom>
          <a:noFill/>
        </p:spPr>
        <p:txBody>
          <a:bodyPr wrap="square" rtlCol="0">
            <a:spAutoFit/>
          </a:bodyPr>
          <a:lstStyle/>
          <a:p>
            <a:r>
              <a:rPr lang="en-US" sz="1100" dirty="0"/>
              <a:t>Margaret Pepe, PhD</a:t>
            </a:r>
          </a:p>
        </p:txBody>
      </p:sp>
      <p:pic>
        <p:nvPicPr>
          <p:cNvPr id="2" name="Picture 1"/>
          <p:cNvPicPr>
            <a:picLocks noChangeAspect="1"/>
          </p:cNvPicPr>
          <p:nvPr/>
        </p:nvPicPr>
        <p:blipFill>
          <a:blip r:embed="rId24"/>
          <a:stretch>
            <a:fillRect/>
          </a:stretch>
        </p:blipFill>
        <p:spPr>
          <a:xfrm>
            <a:off x="7140084" y="317413"/>
            <a:ext cx="733388" cy="1052686"/>
          </a:xfrm>
          <a:prstGeom prst="rect">
            <a:avLst/>
          </a:prstGeom>
        </p:spPr>
      </p:pic>
      <p:sp>
        <p:nvSpPr>
          <p:cNvPr id="57" name="Rectangle 56"/>
          <p:cNvSpPr/>
          <p:nvPr/>
        </p:nvSpPr>
        <p:spPr>
          <a:xfrm>
            <a:off x="7017816" y="1447800"/>
            <a:ext cx="855656" cy="600164"/>
          </a:xfrm>
          <a:prstGeom prst="rect">
            <a:avLst/>
          </a:prstGeom>
        </p:spPr>
        <p:txBody>
          <a:bodyPr wrap="square">
            <a:spAutoFit/>
          </a:bodyPr>
          <a:lstStyle/>
          <a:p>
            <a:pPr algn="ctr"/>
            <a:r>
              <a:rPr lang="en-US" sz="1100" dirty="0">
                <a:solidFill>
                  <a:srgbClr val="0C67A6"/>
                </a:solidFill>
                <a:latin typeface="+mj-lt"/>
              </a:rPr>
              <a:t>Jeff Wang, PhD</a:t>
            </a:r>
          </a:p>
          <a:p>
            <a:pPr algn="ctr"/>
            <a:endParaRPr lang="en-US" sz="1100" dirty="0">
              <a:solidFill>
                <a:srgbClr val="0C67A6"/>
              </a:solidFill>
              <a:latin typeface="+mj-lt"/>
            </a:endParaRPr>
          </a:p>
        </p:txBody>
      </p:sp>
      <p:sp>
        <p:nvSpPr>
          <p:cNvPr id="58" name="Content Placeholder 2"/>
          <p:cNvSpPr txBox="1">
            <a:spLocks/>
          </p:cNvSpPr>
          <p:nvPr/>
        </p:nvSpPr>
        <p:spPr bwMode="auto">
          <a:xfrm>
            <a:off x="9991258" y="5293169"/>
            <a:ext cx="2435357" cy="76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Char char="•"/>
              <a:defRPr sz="2800">
                <a:solidFill>
                  <a:schemeClr val="tx1"/>
                </a:solidFill>
                <a:latin typeface="+mn-lt"/>
              </a:defRPr>
            </a:lvl2pPr>
            <a:lvl3pPr marL="1143000" indent="-228600" algn="l" rtl="0" eaLnBrk="0" fontAlgn="base" hangingPunct="0">
              <a:spcBef>
                <a:spcPct val="20000"/>
              </a:spcBef>
              <a:spcAft>
                <a:spcPct val="0"/>
              </a:spcAft>
              <a:buClr>
                <a:srgbClr val="003399"/>
              </a:buClr>
              <a:buChar char="•"/>
              <a:defRPr sz="2400">
                <a:solidFill>
                  <a:schemeClr val="tx1"/>
                </a:solidFill>
                <a:latin typeface="+mn-lt"/>
              </a:defRPr>
            </a:lvl3pPr>
            <a:lvl4pPr marL="1600200" indent="-228600" algn="l" rtl="0" eaLnBrk="0" fontAlgn="base" hangingPunct="0">
              <a:spcBef>
                <a:spcPct val="20000"/>
              </a:spcBef>
              <a:spcAft>
                <a:spcPct val="0"/>
              </a:spcAft>
              <a:buClr>
                <a:srgbClr val="003399"/>
              </a:buClr>
              <a:buChar char="•"/>
              <a:defRPr sz="2000">
                <a:solidFill>
                  <a:schemeClr val="tx1"/>
                </a:solidFill>
                <a:latin typeface="+mn-lt"/>
              </a:defRPr>
            </a:lvl4pPr>
            <a:lvl5pPr marL="2057400" indent="-228600" algn="l" rtl="0" eaLnBrk="0" fontAlgn="base" hangingPunct="0">
              <a:spcBef>
                <a:spcPct val="20000"/>
              </a:spcBef>
              <a:spcAft>
                <a:spcPct val="0"/>
              </a:spcAft>
              <a:buClr>
                <a:srgbClr val="003399"/>
              </a:buClr>
              <a:buChar char="•"/>
              <a:defRPr sz="2000">
                <a:solidFill>
                  <a:schemeClr val="tx1"/>
                </a:solidFill>
                <a:latin typeface="+mn-lt"/>
              </a:defRPr>
            </a:lvl5pPr>
            <a:lvl6pPr marL="2514600" indent="-228600" algn="l" rtl="0" fontAlgn="base">
              <a:spcBef>
                <a:spcPct val="20000"/>
              </a:spcBef>
              <a:spcAft>
                <a:spcPct val="0"/>
              </a:spcAft>
              <a:buClr>
                <a:srgbClr val="003399"/>
              </a:buClr>
              <a:buChar char="•"/>
              <a:defRPr>
                <a:solidFill>
                  <a:schemeClr val="tx1"/>
                </a:solidFill>
                <a:latin typeface="+mn-lt"/>
              </a:defRPr>
            </a:lvl6pPr>
            <a:lvl7pPr marL="2971800" indent="-228600" algn="l" rtl="0" fontAlgn="base">
              <a:spcBef>
                <a:spcPct val="20000"/>
              </a:spcBef>
              <a:spcAft>
                <a:spcPct val="0"/>
              </a:spcAft>
              <a:buClr>
                <a:srgbClr val="003399"/>
              </a:buClr>
              <a:buChar char="•"/>
              <a:defRPr>
                <a:solidFill>
                  <a:schemeClr val="tx1"/>
                </a:solidFill>
                <a:latin typeface="+mn-lt"/>
              </a:defRPr>
            </a:lvl7pPr>
            <a:lvl8pPr marL="3429000" indent="-228600" algn="l" rtl="0" fontAlgn="base">
              <a:spcBef>
                <a:spcPct val="20000"/>
              </a:spcBef>
              <a:spcAft>
                <a:spcPct val="0"/>
              </a:spcAft>
              <a:buClr>
                <a:srgbClr val="003399"/>
              </a:buClr>
              <a:buChar char="•"/>
              <a:defRPr>
                <a:solidFill>
                  <a:schemeClr val="tx1"/>
                </a:solidFill>
                <a:latin typeface="+mn-lt"/>
              </a:defRPr>
            </a:lvl8pPr>
            <a:lvl9pPr marL="3886200" indent="-228600" algn="l" rtl="0" fontAlgn="base">
              <a:spcBef>
                <a:spcPct val="20000"/>
              </a:spcBef>
              <a:spcAft>
                <a:spcPct val="0"/>
              </a:spcAft>
              <a:buClr>
                <a:srgbClr val="003399"/>
              </a:buClr>
              <a:buChar char="•"/>
              <a:defRPr>
                <a:solidFill>
                  <a:schemeClr val="tx1"/>
                </a:solidFill>
                <a:latin typeface="+mn-lt"/>
              </a:defRPr>
            </a:lvl9pPr>
          </a:lstStyle>
          <a:p>
            <a:pPr marL="0" indent="0">
              <a:buFontTx/>
              <a:buNone/>
            </a:pPr>
            <a:r>
              <a:rPr lang="en-US" kern="0" dirty="0" smtClean="0"/>
              <a:t>Funding support</a:t>
            </a:r>
          </a:p>
          <a:p>
            <a:pPr marL="0" indent="0">
              <a:spcBef>
                <a:spcPts val="0"/>
              </a:spcBef>
              <a:buFontTx/>
              <a:buNone/>
            </a:pPr>
            <a:r>
              <a:rPr lang="en-US" sz="2200" b="0" kern="0" dirty="0" smtClean="0"/>
              <a:t>EDRN</a:t>
            </a:r>
          </a:p>
          <a:p>
            <a:pPr marL="0" indent="0">
              <a:spcBef>
                <a:spcPts val="0"/>
              </a:spcBef>
              <a:buFontTx/>
              <a:buNone/>
            </a:pPr>
            <a:r>
              <a:rPr lang="en-US" sz="2200" b="0" kern="0" dirty="0" smtClean="0"/>
              <a:t>CIB</a:t>
            </a:r>
            <a:endParaRPr lang="en-US" kern="0" dirty="0"/>
          </a:p>
        </p:txBody>
      </p:sp>
      <p:pic>
        <p:nvPicPr>
          <p:cNvPr id="60" name="Picture 59"/>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b="28697"/>
          <a:stretch/>
        </p:blipFill>
        <p:spPr bwMode="auto">
          <a:xfrm>
            <a:off x="9962915" y="4257325"/>
            <a:ext cx="2103355" cy="76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26"/>
          <a:stretch>
            <a:fillRect/>
          </a:stretch>
        </p:blipFill>
        <p:spPr>
          <a:xfrm>
            <a:off x="7104766" y="3496335"/>
            <a:ext cx="895259" cy="1253362"/>
          </a:xfrm>
          <a:prstGeom prst="rect">
            <a:avLst/>
          </a:prstGeom>
        </p:spPr>
      </p:pic>
      <p:pic>
        <p:nvPicPr>
          <p:cNvPr id="61"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074420" y="5947280"/>
            <a:ext cx="7254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474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8229600" cy="1143000"/>
          </a:xfrm>
        </p:spPr>
        <p:txBody>
          <a:bodyPr>
            <a:normAutofit/>
          </a:bodyPr>
          <a:lstStyle/>
          <a:p>
            <a:r>
              <a:rPr lang="en-US" dirty="0" smtClean="0"/>
              <a:t>Lung Collaborative Group</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09562876"/>
              </p:ext>
            </p:extLst>
          </p:nvPr>
        </p:nvGraphicFramePr>
        <p:xfrm>
          <a:off x="2647950" y="1143000"/>
          <a:ext cx="7486650" cy="5471954"/>
        </p:xfrm>
        <a:graphic>
          <a:graphicData uri="http://schemas.openxmlformats.org/drawingml/2006/table">
            <a:tbl>
              <a:tblPr/>
              <a:tblGrid>
                <a:gridCol w="4743450"/>
                <a:gridCol w="2743200"/>
              </a:tblGrid>
              <a:tr h="313743">
                <a:tc>
                  <a:txBody>
                    <a:bodyPr/>
                    <a:lstStyle/>
                    <a:p>
                      <a:pPr algn="l" fontAlgn="b"/>
                      <a:r>
                        <a:rPr lang="en-US" sz="2000" b="1" i="0" u="none" strike="noStrike" dirty="0">
                          <a:solidFill>
                            <a:srgbClr val="FF0000"/>
                          </a:solidFill>
                          <a:effectLst/>
                          <a:latin typeface="Calibri" panose="020F0502020204030204" pitchFamily="34" charset="0"/>
                        </a:rPr>
                        <a:t>Biomarker Development Laboratories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err="1" smtClean="0">
                          <a:solidFill>
                            <a:srgbClr val="000000"/>
                          </a:solidFill>
                          <a:effectLst/>
                          <a:latin typeface="Calibri" panose="020F0502020204030204" pitchFamily="34" charset="0"/>
                        </a:rPr>
                        <a:t>Avi</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Spira</a:t>
                      </a:r>
                      <a:r>
                        <a:rPr lang="en-US" sz="1600" b="0" i="0" u="none" strike="noStrike" dirty="0" smtClean="0">
                          <a:solidFill>
                            <a:srgbClr val="000000"/>
                          </a:solidFill>
                          <a:effectLst/>
                          <a:latin typeface="Calibri" panose="020F0502020204030204" pitchFamily="34" charset="0"/>
                        </a:rPr>
                        <a:t>, Steve Dubinett,</a:t>
                      </a:r>
                      <a:r>
                        <a:rPr lang="en-US" sz="1600" b="0" i="0" u="none" strike="noStrike" baseline="0" dirty="0" smtClean="0">
                          <a:solidFill>
                            <a:srgbClr val="000000"/>
                          </a:solidFill>
                          <a:effectLst/>
                          <a:latin typeface="Calibri" panose="020F0502020204030204" pitchFamily="34" charset="0"/>
                        </a:rPr>
                        <a:t> Marc Lenburg, Deni Aberle</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panose="020F0502020204030204" pitchFamily="34" charset="0"/>
                        </a:rPr>
                        <a:t>BU,</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UCLA and</a:t>
                      </a:r>
                      <a:r>
                        <a:rPr lang="en-US" sz="1600" b="0" i="0" u="none" strike="noStrike" baseline="0" dirty="0" smtClean="0">
                          <a:solidFill>
                            <a:srgbClr val="000000"/>
                          </a:solidFill>
                          <a:effectLst/>
                          <a:latin typeface="Calibri" panose="020F0502020204030204" pitchFamily="34" charset="0"/>
                        </a:rPr>
                        <a:t> </a:t>
                      </a:r>
                      <a:r>
                        <a:rPr lang="en-US" sz="1600" b="0" i="0" u="none" strike="noStrike" baseline="0" dirty="0" err="1" smtClean="0">
                          <a:solidFill>
                            <a:srgbClr val="000000"/>
                          </a:solidFill>
                          <a:effectLst/>
                          <a:latin typeface="Calibri" panose="020F0502020204030204" pitchFamily="34" charset="0"/>
                        </a:rPr>
                        <a:t>Lahey</a:t>
                      </a:r>
                      <a:r>
                        <a:rPr lang="en-US" sz="1600" b="0" i="0" u="none" strike="noStrike" baseline="0" dirty="0" smtClean="0">
                          <a:solidFill>
                            <a:srgbClr val="000000"/>
                          </a:solidFill>
                          <a:effectLst/>
                          <a:latin typeface="Calibri" panose="020F0502020204030204" pitchFamily="34" charset="0"/>
                        </a:rPr>
                        <a:t> Clinic</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Jim </a:t>
                      </a:r>
                      <a:r>
                        <a:rPr lang="en-US" sz="1600" b="0" i="0" u="none" strike="noStrike" dirty="0" smtClean="0">
                          <a:solidFill>
                            <a:srgbClr val="000000"/>
                          </a:solidFill>
                          <a:effectLst/>
                          <a:latin typeface="Calibri" panose="020F0502020204030204" pitchFamily="34" charset="0"/>
                        </a:rPr>
                        <a:t>Herman, Jeff Wang, David Wilson, Brenda</a:t>
                      </a:r>
                      <a:r>
                        <a:rPr lang="en-US" sz="1600" b="0" i="0" u="none" strike="noStrike" baseline="0" dirty="0" smtClean="0">
                          <a:solidFill>
                            <a:srgbClr val="000000"/>
                          </a:solidFill>
                          <a:effectLst/>
                          <a:latin typeface="Calibri" panose="020F0502020204030204" pitchFamily="34" charset="0"/>
                        </a:rPr>
                        <a:t> </a:t>
                      </a:r>
                      <a:r>
                        <a:rPr lang="en-US" sz="1600" b="0" i="0" u="none" strike="noStrike" baseline="0" dirty="0" err="1" smtClean="0">
                          <a:solidFill>
                            <a:srgbClr val="000000"/>
                          </a:solidFill>
                          <a:effectLst/>
                          <a:latin typeface="Calibri" panose="020F0502020204030204" pitchFamily="34" charset="0"/>
                        </a:rPr>
                        <a:t>Hoegaarde</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U of Pittsburgh</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Harvey </a:t>
                      </a:r>
                      <a:r>
                        <a:rPr lang="en-US" sz="1600" b="0" i="0" u="none" strike="noStrike" dirty="0" smtClean="0">
                          <a:solidFill>
                            <a:srgbClr val="000000"/>
                          </a:solidFill>
                          <a:effectLst/>
                          <a:latin typeface="Calibri" panose="020F0502020204030204" pitchFamily="34" charset="0"/>
                        </a:rPr>
                        <a:t>Pass, </a:t>
                      </a:r>
                      <a:r>
                        <a:rPr lang="en-US" sz="1600" b="0" i="0" u="none" strike="noStrike" dirty="0" err="1" smtClean="0">
                          <a:solidFill>
                            <a:srgbClr val="000000"/>
                          </a:solidFill>
                          <a:effectLst/>
                          <a:latin typeface="Calibri" panose="020F0502020204030204" pitchFamily="34" charset="0"/>
                        </a:rPr>
                        <a:t>Haining</a:t>
                      </a:r>
                      <a:r>
                        <a:rPr lang="en-US" sz="1600" b="0" i="0" u="none" strike="noStrike" dirty="0" smtClean="0">
                          <a:solidFill>
                            <a:srgbClr val="000000"/>
                          </a:solidFill>
                          <a:effectLst/>
                          <a:latin typeface="Calibri" panose="020F0502020204030204" pitchFamily="34" charset="0"/>
                        </a:rPr>
                        <a:t> Yang, James </a:t>
                      </a:r>
                      <a:r>
                        <a:rPr lang="en-US" sz="1600" b="0" i="0" u="none" strike="noStrike" dirty="0" err="1" smtClean="0">
                          <a:solidFill>
                            <a:srgbClr val="000000"/>
                          </a:solidFill>
                          <a:effectLst/>
                          <a:latin typeface="Calibri" panose="020F0502020204030204" pitchFamily="34" charset="0"/>
                        </a:rPr>
                        <a:t>Tsay</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panose="020F0502020204030204" pitchFamily="34" charset="0"/>
                        </a:rPr>
                        <a:t>NYU- Hawaii</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Louise </a:t>
                      </a:r>
                      <a:r>
                        <a:rPr lang="en-US" sz="1600" b="0" i="0" u="none" strike="noStrike" dirty="0" err="1" smtClean="0">
                          <a:solidFill>
                            <a:srgbClr val="000000"/>
                          </a:solidFill>
                          <a:effectLst/>
                          <a:latin typeface="Calibri" panose="020F0502020204030204" pitchFamily="34" charset="0"/>
                        </a:rPr>
                        <a:t>Showe</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Qihong</a:t>
                      </a:r>
                      <a:r>
                        <a:rPr lang="en-US" sz="1600" b="0" i="0" u="none" strike="noStrike" dirty="0" smtClean="0">
                          <a:solidFill>
                            <a:srgbClr val="000000"/>
                          </a:solidFill>
                          <a:effectLst/>
                          <a:latin typeface="Calibri" panose="020F0502020204030204" pitchFamily="34" charset="0"/>
                        </a:rPr>
                        <a:t> Huang</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err="1" smtClean="0">
                          <a:solidFill>
                            <a:srgbClr val="000000"/>
                          </a:solidFill>
                          <a:effectLst/>
                          <a:latin typeface="Calibri" panose="020F0502020204030204" pitchFamily="34" charset="0"/>
                        </a:rPr>
                        <a:t>Wistar</a:t>
                      </a:r>
                      <a:r>
                        <a:rPr lang="en-US" sz="1600" b="0" i="0" u="none" strike="noStrike" dirty="0" smtClean="0">
                          <a:solidFill>
                            <a:srgbClr val="000000"/>
                          </a:solidFill>
                          <a:effectLst/>
                          <a:latin typeface="Calibri" panose="020F0502020204030204" pitchFamily="34" charset="0"/>
                        </a:rPr>
                        <a:t> Institute</a:t>
                      </a:r>
                      <a:endParaRPr lang="en-US" sz="1600" dirty="0"/>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Biomarker Reference Laboratory</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Sanford </a:t>
                      </a:r>
                      <a:r>
                        <a:rPr lang="en-US" sz="1600" b="0" i="0" u="none" strike="noStrike" dirty="0" err="1" smtClean="0">
                          <a:solidFill>
                            <a:srgbClr val="000000"/>
                          </a:solidFill>
                          <a:effectLst/>
                          <a:latin typeface="Calibri" panose="020F0502020204030204" pitchFamily="34" charset="0"/>
                        </a:rPr>
                        <a:t>Stass</a:t>
                      </a:r>
                      <a:r>
                        <a:rPr lang="en-US" sz="1600" b="0" i="0" u="none" strike="noStrike" dirty="0" smtClean="0">
                          <a:solidFill>
                            <a:srgbClr val="000000"/>
                          </a:solidFill>
                          <a:effectLst/>
                          <a:latin typeface="Calibri" panose="020F0502020204030204" pitchFamily="34" charset="0"/>
                        </a:rPr>
                        <a:t>, Feng</a:t>
                      </a:r>
                      <a:r>
                        <a:rPr lang="en-US" sz="1600" b="0" i="0" u="none" strike="noStrike" baseline="0" dirty="0" smtClean="0">
                          <a:solidFill>
                            <a:srgbClr val="000000"/>
                          </a:solidFill>
                          <a:effectLst/>
                          <a:latin typeface="Calibri" panose="020F0502020204030204" pitchFamily="34" charset="0"/>
                        </a:rPr>
                        <a:t> Jiang</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University of Maryland</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Clinical Validation Centers</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Pierre Massion, </a:t>
                      </a:r>
                      <a:r>
                        <a:rPr lang="en-US" sz="1600" b="0" i="0" u="none" strike="noStrike" dirty="0" smtClean="0">
                          <a:solidFill>
                            <a:srgbClr val="000000"/>
                          </a:solidFill>
                          <a:effectLst/>
                          <a:latin typeface="Calibri" panose="020F0502020204030204" pitchFamily="34" charset="0"/>
                        </a:rPr>
                        <a:t>Chirayu Shah</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panose="020F0502020204030204" pitchFamily="34" charset="0"/>
                        </a:rPr>
                        <a:t>Vanderbilt </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Bob Gillies, Matt </a:t>
                      </a:r>
                      <a:r>
                        <a:rPr lang="en-US" sz="1600" b="0" i="0" u="none" strike="noStrike" dirty="0" err="1">
                          <a:solidFill>
                            <a:srgbClr val="000000"/>
                          </a:solidFill>
                          <a:effectLst/>
                          <a:latin typeface="Calibri" panose="020F0502020204030204" pitchFamily="34" charset="0"/>
                        </a:rPr>
                        <a:t>Schabath</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Moffitt 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DMCC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Margaret Pepe, Jackie </a:t>
                      </a:r>
                      <a:r>
                        <a:rPr lang="en-US" sz="1600" b="0" i="0" u="none" strike="noStrike" dirty="0" smtClean="0">
                          <a:solidFill>
                            <a:srgbClr val="000000"/>
                          </a:solidFill>
                          <a:effectLst/>
                          <a:latin typeface="Calibri" panose="020F0502020204030204" pitchFamily="34" charset="0"/>
                        </a:rPr>
                        <a:t>Dahlgren, Tracey Marsh</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Fred Hutchinson 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Program Officers</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Lynn </a:t>
                      </a:r>
                      <a:r>
                        <a:rPr lang="en-US" sz="1600" b="0" i="0" u="none" strike="noStrike" dirty="0" err="1" smtClean="0">
                          <a:solidFill>
                            <a:srgbClr val="000000"/>
                          </a:solidFill>
                          <a:effectLst/>
                          <a:latin typeface="Calibri" panose="020F0502020204030204" pitchFamily="34" charset="0"/>
                        </a:rPr>
                        <a:t>Sorbara</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NCI DCP</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Karl Krueger</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NCI DCP</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3"/>
          <a:stretch>
            <a:fillRect/>
          </a:stretch>
        </p:blipFill>
        <p:spPr>
          <a:xfrm>
            <a:off x="9829801" y="152401"/>
            <a:ext cx="533459" cy="533459"/>
          </a:xfrm>
          <a:prstGeom prst="rect">
            <a:avLst/>
          </a:prstGeom>
        </p:spPr>
      </p:pic>
    </p:spTree>
    <p:extLst>
      <p:ext uri="{BB962C8B-B14F-4D97-AF65-F5344CB8AC3E}">
        <p14:creationId xmlns:p14="http://schemas.microsoft.com/office/powerpoint/2010/main" val="3757694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8" name="Rectangle 21"/>
          <p:cNvSpPr>
            <a:spLocks noGrp="1" noChangeArrowheads="1"/>
          </p:cNvSpPr>
          <p:nvPr>
            <p:ph type="title"/>
          </p:nvPr>
        </p:nvSpPr>
        <p:spPr>
          <a:xfrm>
            <a:off x="1981200" y="105939"/>
            <a:ext cx="8229600" cy="884238"/>
          </a:xfrm>
        </p:spPr>
        <p:txBody>
          <a:bodyPr vert="horz" lIns="91440" tIns="45720" rIns="91440" bIns="45720" rtlCol="0" anchor="ctr" anchorCtr="0">
            <a:normAutofit/>
          </a:bodyPr>
          <a:lstStyle/>
          <a:p>
            <a:pPr>
              <a:lnSpc>
                <a:spcPts val="3000"/>
              </a:lnSpc>
            </a:pPr>
            <a:r>
              <a:rPr lang="en-US" altLang="en-US" sz="3600" b="1" dirty="0">
                <a:solidFill>
                  <a:srgbClr val="800000"/>
                </a:solidFill>
                <a:cs typeface="Arial"/>
              </a:rPr>
              <a:t>EDRN Lung collaborative group</a:t>
            </a:r>
          </a:p>
        </p:txBody>
      </p:sp>
      <p:grpSp>
        <p:nvGrpSpPr>
          <p:cNvPr id="4" name="Group 3"/>
          <p:cNvGrpSpPr/>
          <p:nvPr/>
        </p:nvGrpSpPr>
        <p:grpSpPr>
          <a:xfrm>
            <a:off x="2254785" y="2109060"/>
            <a:ext cx="7437438" cy="1252836"/>
            <a:chOff x="762000" y="2709564"/>
            <a:chExt cx="7437438" cy="1252836"/>
          </a:xfrm>
        </p:grpSpPr>
        <p:sp>
          <p:nvSpPr>
            <p:cNvPr id="57346" name="Rectangle 2"/>
            <p:cNvSpPr>
              <a:spLocks noChangeArrowheads="1"/>
            </p:cNvSpPr>
            <p:nvPr/>
          </p:nvSpPr>
          <p:spPr bwMode="auto">
            <a:xfrm>
              <a:off x="5181600" y="2895600"/>
              <a:ext cx="1219200"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600" dirty="0">
                  <a:latin typeface="Comic Sans MS" pitchFamily="66" charset="0"/>
                </a:rPr>
                <a:t>Early </a:t>
              </a:r>
            </a:p>
            <a:p>
              <a:pPr algn="ctr" eaLnBrk="1" hangingPunct="1"/>
              <a:r>
                <a:rPr lang="en-US" altLang="en-US" sz="1600" dirty="0">
                  <a:latin typeface="Comic Sans MS" pitchFamily="66" charset="0"/>
                </a:rPr>
                <a:t>Diagnosis</a:t>
              </a:r>
            </a:p>
          </p:txBody>
        </p:sp>
        <p:sp>
          <p:nvSpPr>
            <p:cNvPr id="57347" name="Rectangle 3"/>
            <p:cNvSpPr>
              <a:spLocks noChangeArrowheads="1"/>
            </p:cNvSpPr>
            <p:nvPr/>
          </p:nvSpPr>
          <p:spPr bwMode="auto">
            <a:xfrm>
              <a:off x="762000" y="2895600"/>
              <a:ext cx="4419600" cy="838200"/>
            </a:xfrm>
            <a:prstGeom prst="rect">
              <a:avLst/>
            </a:prstGeom>
            <a:gradFill rotWithShape="1">
              <a:gsLst>
                <a:gs pos="0">
                  <a:srgbClr val="FFF1F1"/>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dirty="0">
                  <a:latin typeface="Comic Sans MS" pitchFamily="66" charset="0"/>
                </a:rPr>
                <a:t>Risk</a:t>
              </a:r>
            </a:p>
          </p:txBody>
        </p:sp>
        <p:sp>
          <p:nvSpPr>
            <p:cNvPr id="57348" name="Rectangle 4"/>
            <p:cNvSpPr>
              <a:spLocks noChangeArrowheads="1"/>
            </p:cNvSpPr>
            <p:nvPr/>
          </p:nvSpPr>
          <p:spPr bwMode="auto">
            <a:xfrm rot="-5400000">
              <a:off x="6116637" y="3243263"/>
              <a:ext cx="847725" cy="152400"/>
            </a:xfrm>
            <a:prstGeom prst="rect">
              <a:avLst/>
            </a:prstGeom>
            <a:solidFill>
              <a:srgbClr val="FFFF00"/>
            </a:solidFill>
            <a:ln w="12700">
              <a:solidFill>
                <a:srgbClr val="FF0000"/>
              </a:solidFill>
              <a:miter lim="800000"/>
              <a:headEnd/>
              <a:tailEnd/>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100">
                <a:latin typeface="Comic Sans MS" pitchFamily="66" charset="0"/>
              </a:endParaRPr>
            </a:p>
          </p:txBody>
        </p:sp>
        <p:sp>
          <p:nvSpPr>
            <p:cNvPr id="57349" name="Line 5"/>
            <p:cNvSpPr>
              <a:spLocks noChangeShapeType="1"/>
            </p:cNvSpPr>
            <p:nvPr/>
          </p:nvSpPr>
          <p:spPr bwMode="auto">
            <a:xfrm>
              <a:off x="762000" y="2743200"/>
              <a:ext cx="434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1" name="Line 7"/>
            <p:cNvSpPr>
              <a:spLocks noChangeShapeType="1"/>
            </p:cNvSpPr>
            <p:nvPr/>
          </p:nvSpPr>
          <p:spPr bwMode="auto">
            <a:xfrm>
              <a:off x="5257800" y="2743200"/>
              <a:ext cx="1066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Line 9"/>
            <p:cNvSpPr>
              <a:spLocks noChangeShapeType="1"/>
            </p:cNvSpPr>
            <p:nvPr/>
          </p:nvSpPr>
          <p:spPr bwMode="auto">
            <a:xfrm>
              <a:off x="6553200" y="39624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5" name="Line 15"/>
            <p:cNvSpPr>
              <a:spLocks noChangeShapeType="1"/>
            </p:cNvSpPr>
            <p:nvPr/>
          </p:nvSpPr>
          <p:spPr bwMode="auto">
            <a:xfrm flipV="1">
              <a:off x="5181600" y="2895600"/>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Rectangle 19"/>
            <p:cNvSpPr>
              <a:spLocks noChangeArrowheads="1"/>
            </p:cNvSpPr>
            <p:nvPr/>
          </p:nvSpPr>
          <p:spPr bwMode="auto">
            <a:xfrm>
              <a:off x="6705600" y="2895600"/>
              <a:ext cx="8382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200" dirty="0">
                <a:latin typeface="Comic Sans MS" pitchFamily="66" charset="0"/>
              </a:endParaRPr>
            </a:p>
          </p:txBody>
        </p:sp>
        <p:sp>
          <p:nvSpPr>
            <p:cNvPr id="57359" name="Rectangle 19"/>
            <p:cNvSpPr>
              <a:spLocks noChangeArrowheads="1"/>
            </p:cNvSpPr>
            <p:nvPr/>
          </p:nvSpPr>
          <p:spPr bwMode="auto">
            <a:xfrm>
              <a:off x="7543800" y="2895600"/>
              <a:ext cx="3048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omic Sans MS" pitchFamily="66" charset="0"/>
                </a:rPr>
                <a:t> </a:t>
              </a:r>
            </a:p>
            <a:p>
              <a:pPr algn="ctr" eaLnBrk="1" hangingPunct="1"/>
              <a:endParaRPr lang="en-US" altLang="en-US">
                <a:latin typeface="Comic Sans MS" pitchFamily="66" charset="0"/>
              </a:endParaRPr>
            </a:p>
          </p:txBody>
        </p:sp>
        <p:sp>
          <p:nvSpPr>
            <p:cNvPr id="57360" name="Rectangle 2"/>
            <p:cNvSpPr>
              <a:spLocks noChangeArrowheads="1"/>
            </p:cNvSpPr>
            <p:nvPr/>
          </p:nvSpPr>
          <p:spPr bwMode="auto">
            <a:xfrm>
              <a:off x="7883525" y="2895600"/>
              <a:ext cx="269875" cy="8382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sp>
          <p:nvSpPr>
            <p:cNvPr id="57362" name="Text Box 8"/>
            <p:cNvSpPr txBox="1">
              <a:spLocks noChangeArrowheads="1"/>
            </p:cNvSpPr>
            <p:nvPr/>
          </p:nvSpPr>
          <p:spPr bwMode="auto">
            <a:xfrm>
              <a:off x="6725166" y="3134797"/>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latin typeface="Comic Sans MS" pitchFamily="66" charset="0"/>
                </a:rPr>
                <a:t>Progression</a:t>
              </a:r>
            </a:p>
          </p:txBody>
        </p:sp>
        <p:sp>
          <p:nvSpPr>
            <p:cNvPr id="57363" name="Text Box 8"/>
            <p:cNvSpPr txBox="1">
              <a:spLocks noChangeArrowheads="1"/>
            </p:cNvSpPr>
            <p:nvPr/>
          </p:nvSpPr>
          <p:spPr bwMode="auto">
            <a:xfrm rot="16200000">
              <a:off x="5955120" y="3122979"/>
              <a:ext cx="1196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latin typeface="Comic Sans MS" pitchFamily="66" charset="0"/>
                </a:rPr>
                <a:t>Diagnosis</a:t>
              </a:r>
            </a:p>
          </p:txBody>
        </p:sp>
        <p:sp>
          <p:nvSpPr>
            <p:cNvPr id="57364" name="Line 9"/>
            <p:cNvSpPr>
              <a:spLocks noChangeShapeType="1"/>
            </p:cNvSpPr>
            <p:nvPr/>
          </p:nvSpPr>
          <p:spPr bwMode="auto">
            <a:xfrm>
              <a:off x="762000" y="3962400"/>
              <a:ext cx="5715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6" name="Line 7"/>
            <p:cNvSpPr>
              <a:spLocks noChangeShapeType="1"/>
            </p:cNvSpPr>
            <p:nvPr/>
          </p:nvSpPr>
          <p:spPr bwMode="auto">
            <a:xfrm>
              <a:off x="6629400" y="27432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Rectangle 2"/>
            <p:cNvSpPr>
              <a:spLocks noChangeArrowheads="1"/>
            </p:cNvSpPr>
            <p:nvPr/>
          </p:nvSpPr>
          <p:spPr bwMode="auto">
            <a:xfrm>
              <a:off x="8153400" y="2895600"/>
              <a:ext cx="46038" cy="838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grpSp>
      <p:sp>
        <p:nvSpPr>
          <p:cNvPr id="3" name="TextBox 2"/>
          <p:cNvSpPr txBox="1"/>
          <p:nvPr/>
        </p:nvSpPr>
        <p:spPr>
          <a:xfrm>
            <a:off x="9421706" y="1255911"/>
            <a:ext cx="756810" cy="461665"/>
          </a:xfrm>
          <a:prstGeom prst="rect">
            <a:avLst/>
          </a:prstGeom>
          <a:noFill/>
        </p:spPr>
        <p:txBody>
          <a:bodyPr wrap="none" rtlCol="0">
            <a:spAutoFit/>
          </a:bodyPr>
          <a:lstStyle/>
          <a:p>
            <a:r>
              <a:rPr lang="en-US" sz="2400" dirty="0">
                <a:solidFill>
                  <a:srgbClr val="FF0000"/>
                </a:solidFill>
              </a:rPr>
              <a:t>LTP2</a:t>
            </a:r>
          </a:p>
        </p:txBody>
      </p:sp>
      <p:sp>
        <p:nvSpPr>
          <p:cNvPr id="24" name="TextBox 23"/>
          <p:cNvSpPr txBox="1"/>
          <p:nvPr/>
        </p:nvSpPr>
        <p:spPr>
          <a:xfrm>
            <a:off x="2082801" y="3815477"/>
            <a:ext cx="4363759" cy="1200329"/>
          </a:xfrm>
          <a:prstGeom prst="rect">
            <a:avLst/>
          </a:prstGeom>
          <a:noFill/>
        </p:spPr>
        <p:txBody>
          <a:bodyPr wrap="none" rtlCol="0">
            <a:spAutoFit/>
          </a:bodyPr>
          <a:lstStyle/>
          <a:p>
            <a:r>
              <a:rPr lang="en-US" sz="2400" dirty="0">
                <a:solidFill>
                  <a:srgbClr val="0000FF"/>
                </a:solidFill>
              </a:rPr>
              <a:t>2. Biomarker of risk for </a:t>
            </a:r>
          </a:p>
          <a:p>
            <a:r>
              <a:rPr lang="en-US" sz="2400" dirty="0">
                <a:solidFill>
                  <a:srgbClr val="0000FF"/>
                </a:solidFill>
              </a:rPr>
              <a:t>never smokers, early onset</a:t>
            </a:r>
          </a:p>
          <a:p>
            <a:r>
              <a:rPr lang="en-US" sz="2400" dirty="0">
                <a:solidFill>
                  <a:srgbClr val="0000FF"/>
                </a:solidFill>
              </a:rPr>
              <a:t> disease and strong family history</a:t>
            </a:r>
          </a:p>
        </p:txBody>
      </p:sp>
      <p:sp>
        <p:nvSpPr>
          <p:cNvPr id="25" name="TextBox 24"/>
          <p:cNvSpPr txBox="1"/>
          <p:nvPr/>
        </p:nvSpPr>
        <p:spPr>
          <a:xfrm>
            <a:off x="7393190" y="3788349"/>
            <a:ext cx="3643111" cy="830997"/>
          </a:xfrm>
          <a:prstGeom prst="rect">
            <a:avLst/>
          </a:prstGeom>
          <a:noFill/>
        </p:spPr>
        <p:txBody>
          <a:bodyPr wrap="square" rtlCol="0">
            <a:spAutoFit/>
          </a:bodyPr>
          <a:lstStyle/>
          <a:p>
            <a:r>
              <a:rPr lang="en-US" sz="2400" dirty="0">
                <a:solidFill>
                  <a:srgbClr val="0000FF"/>
                </a:solidFill>
              </a:rPr>
              <a:t>4. Biomarker of Risk of </a:t>
            </a:r>
          </a:p>
          <a:p>
            <a:r>
              <a:rPr lang="en-US" sz="2400" dirty="0">
                <a:solidFill>
                  <a:srgbClr val="0000FF"/>
                </a:solidFill>
              </a:rPr>
              <a:t>post-surgical progression</a:t>
            </a:r>
          </a:p>
        </p:txBody>
      </p:sp>
      <p:sp>
        <p:nvSpPr>
          <p:cNvPr id="27" name="TextBox 26"/>
          <p:cNvSpPr txBox="1"/>
          <p:nvPr/>
        </p:nvSpPr>
        <p:spPr>
          <a:xfrm>
            <a:off x="2082801" y="1071244"/>
            <a:ext cx="2704587" cy="830997"/>
          </a:xfrm>
          <a:prstGeom prst="rect">
            <a:avLst/>
          </a:prstGeom>
          <a:noFill/>
        </p:spPr>
        <p:txBody>
          <a:bodyPr wrap="none" rtlCol="0">
            <a:spAutoFit/>
          </a:bodyPr>
          <a:lstStyle/>
          <a:p>
            <a:r>
              <a:rPr lang="en-US" sz="2400" dirty="0">
                <a:solidFill>
                  <a:srgbClr val="0000FF"/>
                </a:solidFill>
              </a:rPr>
              <a:t>1. Biomarker of risk</a:t>
            </a:r>
          </a:p>
          <a:p>
            <a:r>
              <a:rPr lang="en-US" sz="2400" dirty="0">
                <a:solidFill>
                  <a:srgbClr val="0000FF"/>
                </a:solidFill>
              </a:rPr>
              <a:t> high risk individuals</a:t>
            </a:r>
          </a:p>
        </p:txBody>
      </p:sp>
      <p:sp>
        <p:nvSpPr>
          <p:cNvPr id="28" name="TextBox 27"/>
          <p:cNvSpPr txBox="1"/>
          <p:nvPr/>
        </p:nvSpPr>
        <p:spPr>
          <a:xfrm>
            <a:off x="6400801" y="1071244"/>
            <a:ext cx="3643111" cy="830997"/>
          </a:xfrm>
          <a:prstGeom prst="rect">
            <a:avLst/>
          </a:prstGeom>
          <a:noFill/>
        </p:spPr>
        <p:txBody>
          <a:bodyPr wrap="square" rtlCol="0">
            <a:spAutoFit/>
          </a:bodyPr>
          <a:lstStyle/>
          <a:p>
            <a:r>
              <a:rPr lang="en-US" sz="2400" dirty="0">
                <a:solidFill>
                  <a:srgbClr val="0000FF"/>
                </a:solidFill>
              </a:rPr>
              <a:t>3. Molecular &amp; Imaging biomarker for IPNs </a:t>
            </a:r>
          </a:p>
        </p:txBody>
      </p:sp>
      <p:sp>
        <p:nvSpPr>
          <p:cNvPr id="29" name="TextBox 28"/>
          <p:cNvSpPr txBox="1"/>
          <p:nvPr/>
        </p:nvSpPr>
        <p:spPr>
          <a:xfrm>
            <a:off x="4045439" y="5929236"/>
            <a:ext cx="4101123" cy="461665"/>
          </a:xfrm>
          <a:prstGeom prst="rect">
            <a:avLst/>
          </a:prstGeom>
          <a:noFill/>
        </p:spPr>
        <p:txBody>
          <a:bodyPr wrap="none" rtlCol="0">
            <a:spAutoFit/>
          </a:bodyPr>
          <a:lstStyle/>
          <a:p>
            <a:r>
              <a:rPr lang="en-US" sz="2400" dirty="0">
                <a:solidFill>
                  <a:srgbClr val="0000FF"/>
                </a:solidFill>
              </a:rPr>
              <a:t>5. Biomarker-based clinical trial</a:t>
            </a:r>
          </a:p>
        </p:txBody>
      </p:sp>
      <p:sp>
        <p:nvSpPr>
          <p:cNvPr id="26" name="TextBox 25"/>
          <p:cNvSpPr txBox="1"/>
          <p:nvPr/>
        </p:nvSpPr>
        <p:spPr>
          <a:xfrm>
            <a:off x="10600469" y="3875924"/>
            <a:ext cx="756810" cy="461665"/>
          </a:xfrm>
          <a:prstGeom prst="rect">
            <a:avLst/>
          </a:prstGeom>
          <a:noFill/>
        </p:spPr>
        <p:txBody>
          <a:bodyPr wrap="none" rtlCol="0">
            <a:spAutoFit/>
          </a:bodyPr>
          <a:lstStyle/>
          <a:p>
            <a:r>
              <a:rPr lang="en-US" sz="2400" dirty="0">
                <a:solidFill>
                  <a:srgbClr val="FF0000"/>
                </a:solidFill>
              </a:rPr>
              <a:t>LTP3</a:t>
            </a:r>
          </a:p>
        </p:txBody>
      </p:sp>
      <p:sp>
        <p:nvSpPr>
          <p:cNvPr id="30" name="TextBox 29"/>
          <p:cNvSpPr txBox="1"/>
          <p:nvPr/>
        </p:nvSpPr>
        <p:spPr>
          <a:xfrm>
            <a:off x="4831322" y="1046851"/>
            <a:ext cx="803938" cy="1200329"/>
          </a:xfrm>
          <a:prstGeom prst="rect">
            <a:avLst/>
          </a:prstGeom>
          <a:noFill/>
        </p:spPr>
        <p:txBody>
          <a:bodyPr wrap="none" rtlCol="0">
            <a:spAutoFit/>
          </a:bodyPr>
          <a:lstStyle/>
          <a:p>
            <a:r>
              <a:rPr lang="en-US" sz="2400" dirty="0" smtClean="0">
                <a:solidFill>
                  <a:srgbClr val="FF0000"/>
                </a:solidFill>
              </a:rPr>
              <a:t>BDLs</a:t>
            </a:r>
          </a:p>
          <a:p>
            <a:r>
              <a:rPr lang="en-US" sz="2400" dirty="0" smtClean="0">
                <a:solidFill>
                  <a:srgbClr val="FF0000"/>
                </a:solidFill>
              </a:rPr>
              <a:t>CVCs</a:t>
            </a:r>
          </a:p>
          <a:p>
            <a:r>
              <a:rPr lang="en-US" sz="2400" dirty="0" smtClean="0">
                <a:solidFill>
                  <a:srgbClr val="FF0000"/>
                </a:solidFill>
              </a:rPr>
              <a:t>LTP4</a:t>
            </a:r>
            <a:endParaRPr lang="en-US" sz="2400" dirty="0">
              <a:solidFill>
                <a:srgbClr val="FF0000"/>
              </a:solidFill>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724" y="5562601"/>
            <a:ext cx="7254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8217951" y="5929235"/>
            <a:ext cx="683713" cy="461665"/>
          </a:xfrm>
          <a:prstGeom prst="rect">
            <a:avLst/>
          </a:prstGeom>
          <a:noFill/>
        </p:spPr>
        <p:txBody>
          <a:bodyPr wrap="none" rtlCol="0">
            <a:spAutoFit/>
          </a:bodyPr>
          <a:lstStyle/>
          <a:p>
            <a:r>
              <a:rPr lang="en-US" sz="2400" dirty="0">
                <a:solidFill>
                  <a:srgbClr val="FF0000"/>
                </a:solidFill>
              </a:rPr>
              <a:t>CVC</a:t>
            </a:r>
          </a:p>
        </p:txBody>
      </p:sp>
    </p:spTree>
    <p:extLst>
      <p:ext uri="{BB962C8B-B14F-4D97-AF65-F5344CB8AC3E}">
        <p14:creationId xmlns:p14="http://schemas.microsoft.com/office/powerpoint/2010/main" val="2097179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group project  LTP2</a:t>
            </a:r>
            <a:endParaRPr lang="en-US" dirty="0"/>
          </a:p>
        </p:txBody>
      </p:sp>
      <p:sp>
        <p:nvSpPr>
          <p:cNvPr id="3" name="Content Placeholder 2"/>
          <p:cNvSpPr>
            <a:spLocks noGrp="1"/>
          </p:cNvSpPr>
          <p:nvPr>
            <p:ph idx="1"/>
          </p:nvPr>
        </p:nvSpPr>
        <p:spPr/>
        <p:txBody>
          <a:bodyPr/>
          <a:lstStyle/>
          <a:p>
            <a:r>
              <a:rPr lang="en-US" dirty="0" smtClean="0"/>
              <a:t>Assess the science</a:t>
            </a:r>
          </a:p>
          <a:p>
            <a:r>
              <a:rPr lang="en-US" dirty="0" smtClean="0"/>
              <a:t>Critique the progress</a:t>
            </a:r>
          </a:p>
          <a:p>
            <a:r>
              <a:rPr lang="en-US" dirty="0" smtClean="0"/>
              <a:t>Timeline for progress</a:t>
            </a:r>
          </a:p>
          <a:p>
            <a:r>
              <a:rPr lang="en-US" dirty="0" smtClean="0"/>
              <a:t>Implementation for the project</a:t>
            </a:r>
          </a:p>
          <a:p>
            <a:r>
              <a:rPr lang="en-US" dirty="0" smtClean="0"/>
              <a:t>Outcome expected</a:t>
            </a:r>
          </a:p>
          <a:p>
            <a:r>
              <a:rPr lang="en-US" dirty="0" smtClean="0"/>
              <a:t>New or continuing</a:t>
            </a:r>
          </a:p>
          <a:p>
            <a:endParaRPr lang="en-US" dirty="0"/>
          </a:p>
        </p:txBody>
      </p:sp>
    </p:spTree>
    <p:extLst>
      <p:ext uri="{BB962C8B-B14F-4D97-AF65-F5344CB8AC3E}">
        <p14:creationId xmlns:p14="http://schemas.microsoft.com/office/powerpoint/2010/main" val="226219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09538"/>
            <a:ext cx="8229600" cy="1143000"/>
          </a:xfrm>
        </p:spPr>
        <p:txBody>
          <a:bodyPr>
            <a:noAutofit/>
          </a:bodyPr>
          <a:lstStyle/>
          <a:p>
            <a:r>
              <a:rPr lang="en-US" sz="4000" b="1" dirty="0">
                <a:solidFill>
                  <a:srgbClr val="FF0000"/>
                </a:solidFill>
              </a:rPr>
              <a:t>LTP2: </a:t>
            </a:r>
            <a:r>
              <a:rPr lang="en-US" sz="2400" b="1" dirty="0"/>
              <a:t>Molecular Biomarkers for the Early Detection of Lung Cancer in the setting of Indeterminate Pulmonary Nodules</a:t>
            </a:r>
          </a:p>
        </p:txBody>
      </p:sp>
      <p:sp>
        <p:nvSpPr>
          <p:cNvPr id="7" name="TextBox 6"/>
          <p:cNvSpPr txBox="1"/>
          <p:nvPr/>
        </p:nvSpPr>
        <p:spPr>
          <a:xfrm>
            <a:off x="7632701" y="4900940"/>
            <a:ext cx="1666610" cy="523220"/>
          </a:xfrm>
          <a:prstGeom prst="rect">
            <a:avLst/>
          </a:prstGeom>
          <a:noFill/>
        </p:spPr>
        <p:txBody>
          <a:bodyPr wrap="none" rtlCol="0">
            <a:spAutoFit/>
          </a:bodyPr>
          <a:lstStyle/>
          <a:p>
            <a:r>
              <a:rPr lang="en-US" sz="1400" b="1" dirty="0" err="1"/>
              <a:t>Wistar</a:t>
            </a:r>
            <a:r>
              <a:rPr lang="en-US" sz="1400" b="1" dirty="0"/>
              <a:t> Institute, PA </a:t>
            </a:r>
          </a:p>
          <a:p>
            <a:r>
              <a:rPr lang="en-US" sz="1400" i="1" dirty="0"/>
              <a:t>(PI: </a:t>
            </a:r>
            <a:r>
              <a:rPr lang="en-US" sz="1400" i="1" dirty="0" err="1"/>
              <a:t>Showe</a:t>
            </a:r>
            <a:r>
              <a:rPr lang="en-US" sz="1400" i="1" dirty="0"/>
              <a:t>) </a:t>
            </a:r>
          </a:p>
        </p:txBody>
      </p:sp>
      <p:sp>
        <p:nvSpPr>
          <p:cNvPr id="11" name="TextBox 10"/>
          <p:cNvSpPr txBox="1"/>
          <p:nvPr/>
        </p:nvSpPr>
        <p:spPr>
          <a:xfrm>
            <a:off x="2063575" y="1164899"/>
            <a:ext cx="8306347" cy="1754327"/>
          </a:xfrm>
          <a:prstGeom prst="rect">
            <a:avLst/>
          </a:prstGeom>
          <a:noFill/>
        </p:spPr>
        <p:txBody>
          <a:bodyPr wrap="square" rtlCol="0">
            <a:spAutoFit/>
          </a:bodyPr>
          <a:lstStyle/>
          <a:p>
            <a:pPr algn="just"/>
            <a:r>
              <a:rPr lang="en-US" dirty="0"/>
              <a:t>GOAL: Collaboration among 7 EDRN funded sites across country to improve the </a:t>
            </a:r>
            <a:r>
              <a:rPr lang="en-US" b="1" dirty="0"/>
              <a:t>diagnostic evaluation of patients with indeterminate pulmonary nodules </a:t>
            </a:r>
            <a:r>
              <a:rPr lang="en-US" dirty="0"/>
              <a:t>by determining whether </a:t>
            </a:r>
            <a:r>
              <a:rPr lang="en-US" b="1" dirty="0">
                <a:solidFill>
                  <a:srgbClr val="000000"/>
                </a:solidFill>
              </a:rPr>
              <a:t>molecular biomarkers for lung cancer diagnosis </a:t>
            </a:r>
            <a:r>
              <a:rPr lang="en-US" dirty="0"/>
              <a:t>that are measured in minimally invasive and non-invasive biospecimens are able to distinguish between patients with malignant or benign indeterminate pulmonary nodules that are incidentally detected on CT scan in high risk smokers. </a:t>
            </a:r>
          </a:p>
        </p:txBody>
      </p:sp>
      <p:pic>
        <p:nvPicPr>
          <p:cNvPr id="13" name="Picture 12" descr="Screen Shot 2017-09-11 at 2.26.37 PM.png"/>
          <p:cNvPicPr>
            <a:picLocks noChangeAspect="1"/>
          </p:cNvPicPr>
          <p:nvPr/>
        </p:nvPicPr>
        <p:blipFill rotWithShape="1">
          <a:blip r:embed="rId2">
            <a:duotone>
              <a:prstClr val="black"/>
              <a:schemeClr val="accent5">
                <a:tint val="45000"/>
                <a:satMod val="400000"/>
              </a:schemeClr>
            </a:duotone>
            <a:alphaModFix amt="56000"/>
            <a:extLst>
              <a:ext uri="{BEBA8EAE-BF5A-486C-A8C5-ECC9F3942E4B}">
                <a14:imgProps xmlns:a14="http://schemas.microsoft.com/office/drawing/2010/main">
                  <a14:imgLayer r:embed="rId3">
                    <a14:imgEffect>
                      <a14:backgroundRemoval t="846" b="98732" l="537" r="99195"/>
                    </a14:imgEffect>
                  </a14:imgLayer>
                </a14:imgProps>
              </a:ext>
              <a:ext uri="{28A0092B-C50C-407E-A947-70E740481C1C}">
                <a14:useLocalDpi xmlns:a14="http://schemas.microsoft.com/office/drawing/2010/main" val="0"/>
              </a:ext>
            </a:extLst>
          </a:blip>
          <a:srcRect b="1481"/>
          <a:stretch/>
        </p:blipFill>
        <p:spPr>
          <a:xfrm>
            <a:off x="3805171" y="3674815"/>
            <a:ext cx="3727284" cy="2331399"/>
          </a:xfrm>
          <a:prstGeom prst="rect">
            <a:avLst/>
          </a:prstGeom>
        </p:spPr>
      </p:pic>
      <p:sp>
        <p:nvSpPr>
          <p:cNvPr id="14" name="Rectangle 13"/>
          <p:cNvSpPr/>
          <p:nvPr/>
        </p:nvSpPr>
        <p:spPr>
          <a:xfrm>
            <a:off x="7634055" y="3717548"/>
            <a:ext cx="2959100" cy="523220"/>
          </a:xfrm>
          <a:prstGeom prst="rect">
            <a:avLst/>
          </a:prstGeom>
        </p:spPr>
        <p:txBody>
          <a:bodyPr wrap="square">
            <a:spAutoFit/>
          </a:bodyPr>
          <a:lstStyle/>
          <a:p>
            <a:r>
              <a:rPr lang="en-US" sz="1400" b="1" dirty="0"/>
              <a:t>Boston University &amp; </a:t>
            </a:r>
            <a:r>
              <a:rPr lang="en-US" sz="1400" b="1" dirty="0" err="1"/>
              <a:t>Lahey</a:t>
            </a:r>
            <a:r>
              <a:rPr lang="en-US" sz="1400" b="1" dirty="0"/>
              <a:t> Clinic, MA</a:t>
            </a:r>
          </a:p>
          <a:p>
            <a:r>
              <a:rPr lang="en-US" sz="1400" i="1" dirty="0"/>
              <a:t> (PI: Spira/Lenburg &amp; Lamb)</a:t>
            </a:r>
          </a:p>
        </p:txBody>
      </p:sp>
      <p:sp>
        <p:nvSpPr>
          <p:cNvPr id="15" name="Rectangle 14"/>
          <p:cNvSpPr/>
          <p:nvPr/>
        </p:nvSpPr>
        <p:spPr>
          <a:xfrm>
            <a:off x="7640341" y="5461000"/>
            <a:ext cx="2067518" cy="523220"/>
          </a:xfrm>
          <a:prstGeom prst="rect">
            <a:avLst/>
          </a:prstGeom>
        </p:spPr>
        <p:txBody>
          <a:bodyPr wrap="none">
            <a:spAutoFit/>
          </a:bodyPr>
          <a:lstStyle/>
          <a:p>
            <a:r>
              <a:rPr lang="en-US" sz="1400" b="1" dirty="0"/>
              <a:t>Vanderbilt University, TN </a:t>
            </a:r>
          </a:p>
          <a:p>
            <a:r>
              <a:rPr lang="en-US" sz="1400" i="1" dirty="0"/>
              <a:t>(PI: </a:t>
            </a:r>
            <a:r>
              <a:rPr lang="en-US" sz="1400" i="1" dirty="0" err="1"/>
              <a:t>Massion</a:t>
            </a:r>
            <a:r>
              <a:rPr lang="en-US" sz="1400" i="1" dirty="0"/>
              <a:t>) </a:t>
            </a:r>
          </a:p>
        </p:txBody>
      </p:sp>
      <p:sp>
        <p:nvSpPr>
          <p:cNvPr id="21" name="Rectangle 20"/>
          <p:cNvSpPr/>
          <p:nvPr/>
        </p:nvSpPr>
        <p:spPr>
          <a:xfrm>
            <a:off x="1638301" y="5173990"/>
            <a:ext cx="2166871" cy="738664"/>
          </a:xfrm>
          <a:prstGeom prst="rect">
            <a:avLst/>
          </a:prstGeom>
        </p:spPr>
        <p:txBody>
          <a:bodyPr wrap="square">
            <a:spAutoFit/>
          </a:bodyPr>
          <a:lstStyle/>
          <a:p>
            <a:pPr algn="r"/>
            <a:r>
              <a:rPr lang="en-US" sz="1400" b="1" dirty="0"/>
              <a:t>University of California,</a:t>
            </a:r>
          </a:p>
          <a:p>
            <a:pPr algn="r"/>
            <a:r>
              <a:rPr lang="en-US" sz="1400" b="1" dirty="0"/>
              <a:t> Los Angeles, CA </a:t>
            </a:r>
          </a:p>
          <a:p>
            <a:pPr algn="r"/>
            <a:r>
              <a:rPr lang="en-US" sz="1400" i="1" dirty="0"/>
              <a:t>(PI: Dubinett) </a:t>
            </a:r>
          </a:p>
        </p:txBody>
      </p:sp>
      <p:sp>
        <p:nvSpPr>
          <p:cNvPr id="22" name="Rectangle 21"/>
          <p:cNvSpPr/>
          <p:nvPr/>
        </p:nvSpPr>
        <p:spPr>
          <a:xfrm>
            <a:off x="7645402" y="4314220"/>
            <a:ext cx="2018501" cy="523220"/>
          </a:xfrm>
          <a:prstGeom prst="rect">
            <a:avLst/>
          </a:prstGeom>
        </p:spPr>
        <p:txBody>
          <a:bodyPr wrap="none">
            <a:spAutoFit/>
          </a:bodyPr>
          <a:lstStyle/>
          <a:p>
            <a:r>
              <a:rPr lang="en-US" sz="1400" b="1" dirty="0"/>
              <a:t>New York University, NY</a:t>
            </a:r>
          </a:p>
          <a:p>
            <a:r>
              <a:rPr lang="en-US" sz="1400" i="1" dirty="0"/>
              <a:t>(PI: Pass/</a:t>
            </a:r>
            <a:r>
              <a:rPr lang="en-US" sz="1400" i="1" dirty="0" err="1"/>
              <a:t>Tsay</a:t>
            </a:r>
            <a:r>
              <a:rPr lang="en-US" sz="1400" i="1" dirty="0"/>
              <a:t>) </a:t>
            </a:r>
          </a:p>
        </p:txBody>
      </p:sp>
      <p:sp>
        <p:nvSpPr>
          <p:cNvPr id="23" name="Rectangle 22"/>
          <p:cNvSpPr/>
          <p:nvPr/>
        </p:nvSpPr>
        <p:spPr>
          <a:xfrm>
            <a:off x="5689158" y="3394888"/>
            <a:ext cx="2146742" cy="523220"/>
          </a:xfrm>
          <a:prstGeom prst="rect">
            <a:avLst/>
          </a:prstGeom>
        </p:spPr>
        <p:txBody>
          <a:bodyPr wrap="none">
            <a:spAutoFit/>
          </a:bodyPr>
          <a:lstStyle/>
          <a:p>
            <a:pPr algn="ctr"/>
            <a:r>
              <a:rPr lang="en-US" sz="1400" b="1" dirty="0"/>
              <a:t>University of Pittsburg, PA</a:t>
            </a:r>
          </a:p>
          <a:p>
            <a:pPr algn="ctr"/>
            <a:r>
              <a:rPr lang="en-US" sz="1400" i="1" dirty="0"/>
              <a:t>(PI: Herman) </a:t>
            </a:r>
          </a:p>
        </p:txBody>
      </p:sp>
      <p:sp>
        <p:nvSpPr>
          <p:cNvPr id="24" name="TextBox 23"/>
          <p:cNvSpPr txBox="1"/>
          <p:nvPr/>
        </p:nvSpPr>
        <p:spPr>
          <a:xfrm>
            <a:off x="5823314" y="6095113"/>
            <a:ext cx="2069927" cy="523220"/>
          </a:xfrm>
          <a:prstGeom prst="rect">
            <a:avLst/>
          </a:prstGeom>
          <a:noFill/>
        </p:spPr>
        <p:txBody>
          <a:bodyPr wrap="none" rtlCol="0">
            <a:spAutoFit/>
          </a:bodyPr>
          <a:lstStyle/>
          <a:p>
            <a:pPr algn="ctr"/>
            <a:r>
              <a:rPr lang="en-US" sz="1400" b="1" dirty="0"/>
              <a:t>Moffitt Cancer Center, FL </a:t>
            </a:r>
          </a:p>
          <a:p>
            <a:pPr algn="ctr"/>
            <a:r>
              <a:rPr lang="en-US" sz="1400" i="1" dirty="0"/>
              <a:t>(PI: </a:t>
            </a:r>
            <a:r>
              <a:rPr lang="en-US" sz="1400" i="1" dirty="0" err="1"/>
              <a:t>Schabath</a:t>
            </a:r>
            <a:r>
              <a:rPr lang="en-US" sz="1400" i="1" dirty="0"/>
              <a:t>)</a:t>
            </a:r>
          </a:p>
        </p:txBody>
      </p:sp>
      <p:sp>
        <p:nvSpPr>
          <p:cNvPr id="25" name="Rectangle 24"/>
          <p:cNvSpPr/>
          <p:nvPr/>
        </p:nvSpPr>
        <p:spPr>
          <a:xfrm>
            <a:off x="1651001" y="3718004"/>
            <a:ext cx="2166871" cy="738664"/>
          </a:xfrm>
          <a:prstGeom prst="rect">
            <a:avLst/>
          </a:prstGeom>
        </p:spPr>
        <p:txBody>
          <a:bodyPr wrap="square">
            <a:spAutoFit/>
          </a:bodyPr>
          <a:lstStyle/>
          <a:p>
            <a:pPr algn="r"/>
            <a:r>
              <a:rPr lang="en-US" sz="1400" b="1" dirty="0"/>
              <a:t>Fred Hutchison Cancer Research Center, WA </a:t>
            </a:r>
          </a:p>
          <a:p>
            <a:pPr algn="r"/>
            <a:r>
              <a:rPr lang="en-US" sz="1400" i="1" dirty="0"/>
              <a:t>(DMCC) </a:t>
            </a:r>
          </a:p>
        </p:txBody>
      </p:sp>
      <p:grpSp>
        <p:nvGrpSpPr>
          <p:cNvPr id="71" name="Group 70"/>
          <p:cNvGrpSpPr/>
          <p:nvPr/>
        </p:nvGrpSpPr>
        <p:grpSpPr>
          <a:xfrm>
            <a:off x="3805171" y="3898901"/>
            <a:ext cx="3884680" cy="2247013"/>
            <a:chOff x="2217671" y="3721100"/>
            <a:chExt cx="3884680" cy="2247013"/>
          </a:xfrm>
        </p:grpSpPr>
        <p:cxnSp>
          <p:nvCxnSpPr>
            <p:cNvPr id="19" name="Straight Connector 18"/>
            <p:cNvCxnSpPr/>
            <p:nvPr/>
          </p:nvCxnSpPr>
          <p:spPr>
            <a:xfrm flipH="1" flipV="1">
              <a:off x="4775200" y="4876800"/>
              <a:ext cx="1327151" cy="533400"/>
            </a:xfrm>
            <a:prstGeom prst="line">
              <a:avLst/>
            </a:prstGeom>
            <a:ln>
              <a:solidFill>
                <a:schemeClr val="tx2">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212799" y="5523614"/>
              <a:ext cx="0" cy="444499"/>
            </a:xfrm>
            <a:prstGeom prst="line">
              <a:avLst/>
            </a:prstGeom>
            <a:ln>
              <a:solidFill>
                <a:schemeClr val="tx2">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5600701" y="4307245"/>
              <a:ext cx="501650" cy="0"/>
            </a:xfrm>
            <a:prstGeom prst="line">
              <a:avLst/>
            </a:prstGeom>
            <a:ln>
              <a:solidFill>
                <a:schemeClr val="tx2">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720799" y="3721100"/>
              <a:ext cx="381552" cy="354568"/>
            </a:xfrm>
            <a:prstGeom prst="line">
              <a:avLst/>
            </a:prstGeom>
            <a:ln>
              <a:solidFill>
                <a:schemeClr val="tx2">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5506741" y="4399518"/>
              <a:ext cx="595610" cy="477282"/>
            </a:xfrm>
            <a:prstGeom prst="line">
              <a:avLst/>
            </a:prstGeom>
            <a:ln>
              <a:solidFill>
                <a:schemeClr val="tx2">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161999" y="3732396"/>
              <a:ext cx="0" cy="674504"/>
            </a:xfrm>
            <a:prstGeom prst="line">
              <a:avLst/>
            </a:prstGeom>
            <a:ln>
              <a:solidFill>
                <a:schemeClr val="tx2">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2217671" y="4876801"/>
              <a:ext cx="247787" cy="241299"/>
            </a:xfrm>
            <a:prstGeom prst="line">
              <a:avLst/>
            </a:prstGeom>
            <a:ln>
              <a:solidFill>
                <a:schemeClr val="tx2">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217671" y="3721100"/>
              <a:ext cx="368575" cy="11296"/>
            </a:xfrm>
            <a:prstGeom prst="line">
              <a:avLst/>
            </a:prstGeom>
            <a:ln>
              <a:solidFill>
                <a:schemeClr val="tx2">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sp>
        <p:nvSpPr>
          <p:cNvPr id="72" name="TextBox 71"/>
          <p:cNvSpPr txBox="1"/>
          <p:nvPr/>
        </p:nvSpPr>
        <p:spPr>
          <a:xfrm>
            <a:off x="3012877" y="3046232"/>
            <a:ext cx="2304029" cy="400110"/>
          </a:xfrm>
          <a:prstGeom prst="rect">
            <a:avLst/>
          </a:prstGeom>
          <a:noFill/>
        </p:spPr>
        <p:txBody>
          <a:bodyPr wrap="none" rtlCol="0">
            <a:spAutoFit/>
          </a:bodyPr>
          <a:lstStyle/>
          <a:p>
            <a:r>
              <a:rPr lang="en-US" sz="2000" b="1" u="sng" dirty="0">
                <a:solidFill>
                  <a:schemeClr val="tx2">
                    <a:lumMod val="75000"/>
                  </a:schemeClr>
                </a:solidFill>
                <a:latin typeface="Avenir Heavy"/>
                <a:cs typeface="Avenir Heavy"/>
              </a:rPr>
              <a:t>LTP2 Consortium</a:t>
            </a:r>
          </a:p>
        </p:txBody>
      </p:sp>
    </p:spTree>
    <p:extLst>
      <p:ext uri="{BB962C8B-B14F-4D97-AF65-F5344CB8AC3E}">
        <p14:creationId xmlns:p14="http://schemas.microsoft.com/office/powerpoint/2010/main" val="3411002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00" y="211138"/>
            <a:ext cx="8229600" cy="1143000"/>
          </a:xfrm>
        </p:spPr>
        <p:txBody>
          <a:bodyPr>
            <a:noAutofit/>
          </a:bodyPr>
          <a:lstStyle/>
          <a:p>
            <a:r>
              <a:rPr lang="en-US" sz="2800" b="1" dirty="0"/>
              <a:t>AIM 1: Establish Cohort (n=300)</a:t>
            </a:r>
          </a:p>
        </p:txBody>
      </p:sp>
      <p:sp>
        <p:nvSpPr>
          <p:cNvPr id="3" name="Content Placeholder 2"/>
          <p:cNvSpPr>
            <a:spLocks noGrp="1"/>
          </p:cNvSpPr>
          <p:nvPr>
            <p:ph idx="1"/>
          </p:nvPr>
        </p:nvSpPr>
        <p:spPr>
          <a:xfrm>
            <a:off x="1981200" y="1308101"/>
            <a:ext cx="8229600" cy="1328259"/>
          </a:xfrm>
        </p:spPr>
        <p:txBody>
          <a:bodyPr>
            <a:normAutofit fontScale="92500" lnSpcReduction="10000"/>
          </a:bodyPr>
          <a:lstStyle/>
          <a:p>
            <a:r>
              <a:rPr lang="en-US" sz="2000" dirty="0"/>
              <a:t>Establish a cohort of current and former smokers with indeterminate pulmonary nodules (6-25mm) on whom clinical, radiographic and biospecimen repositories are developed and who are followed prospectively (up to 2 </a:t>
            </a:r>
            <a:r>
              <a:rPr lang="en-US" sz="2000" dirty="0" err="1"/>
              <a:t>yrs</a:t>
            </a:r>
            <a:r>
              <a:rPr lang="en-US" sz="2000" dirty="0"/>
              <a:t>) until final diagnosis.</a:t>
            </a:r>
            <a:br>
              <a:rPr lang="en-US" sz="2000" dirty="0"/>
            </a:br>
            <a:endParaRPr lang="en-US" sz="2000" dirty="0"/>
          </a:p>
        </p:txBody>
      </p:sp>
      <p:sp>
        <p:nvSpPr>
          <p:cNvPr id="4" name="TextBox 3"/>
          <p:cNvSpPr txBox="1"/>
          <p:nvPr/>
        </p:nvSpPr>
        <p:spPr>
          <a:xfrm>
            <a:off x="6416109" y="2819947"/>
            <a:ext cx="4115456" cy="2062103"/>
          </a:xfrm>
          <a:prstGeom prst="rect">
            <a:avLst/>
          </a:prstGeom>
          <a:noFill/>
          <a:ln w="57150" cmpd="thinThick">
            <a:solidFill>
              <a:schemeClr val="accent3">
                <a:lumMod val="60000"/>
                <a:lumOff val="40000"/>
              </a:schemeClr>
            </a:solidFill>
          </a:ln>
        </p:spPr>
        <p:txBody>
          <a:bodyPr wrap="square" rtlCol="0">
            <a:spAutoFit/>
          </a:bodyPr>
          <a:lstStyle/>
          <a:p>
            <a:r>
              <a:rPr lang="en-US" sz="1600" b="1" u="sng" dirty="0"/>
              <a:t>Inclusion Criteria:</a:t>
            </a:r>
          </a:p>
          <a:p>
            <a:pPr marL="285750" indent="-285750">
              <a:buFont typeface="Arial"/>
              <a:buChar char="•"/>
            </a:pPr>
            <a:r>
              <a:rPr lang="en-US" sz="1600" dirty="0"/>
              <a:t>Age: &gt;45 </a:t>
            </a:r>
            <a:r>
              <a:rPr lang="en-US" sz="1600" dirty="0" err="1"/>
              <a:t>yrs</a:t>
            </a:r>
            <a:r>
              <a:rPr lang="en-US" sz="1600" dirty="0"/>
              <a:t> </a:t>
            </a:r>
          </a:p>
          <a:p>
            <a:pPr marL="285750" indent="-285750">
              <a:buFont typeface="Arial"/>
              <a:buChar char="•"/>
            </a:pPr>
            <a:r>
              <a:rPr lang="en-US" sz="1600" dirty="0"/>
              <a:t>Current/Former Smokers: &gt; 20 PKY</a:t>
            </a:r>
          </a:p>
          <a:p>
            <a:pPr marL="285750" indent="-285750">
              <a:buFont typeface="Arial"/>
              <a:buChar char="•"/>
            </a:pPr>
            <a:r>
              <a:rPr lang="en-US" sz="1600" dirty="0"/>
              <a:t>Indeterminate Pulmonary Nodules: 6-25mm</a:t>
            </a:r>
          </a:p>
          <a:p>
            <a:endParaRPr lang="en-US" sz="1600" dirty="0"/>
          </a:p>
          <a:p>
            <a:r>
              <a:rPr lang="en-US" sz="1600" i="1" u="sng" dirty="0"/>
              <a:t>Exclusion Criteria: </a:t>
            </a:r>
          </a:p>
          <a:p>
            <a:pPr marL="285750" indent="-285750">
              <a:buFont typeface="Arial"/>
              <a:buChar char="•"/>
            </a:pPr>
            <a:r>
              <a:rPr lang="en-US" sz="1600" i="1" dirty="0"/>
              <a:t>Pure ground glass opacities on CT</a:t>
            </a:r>
          </a:p>
          <a:p>
            <a:pPr marL="285750" indent="-285750">
              <a:buFont typeface="Arial"/>
              <a:buChar char="•"/>
            </a:pPr>
            <a:r>
              <a:rPr lang="en-US" sz="1600" i="1" dirty="0"/>
              <a:t>Established lung cancer diagnosis</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802786" y="2739642"/>
            <a:ext cx="4586431" cy="2323046"/>
          </a:xfrm>
          <a:prstGeom prst="rect">
            <a:avLst/>
          </a:prstGeom>
        </p:spPr>
      </p:pic>
      <p:sp>
        <p:nvSpPr>
          <p:cNvPr id="6" name="TextBox 5"/>
          <p:cNvSpPr txBox="1"/>
          <p:nvPr/>
        </p:nvSpPr>
        <p:spPr>
          <a:xfrm>
            <a:off x="1844766" y="5544842"/>
            <a:ext cx="8658595" cy="646331"/>
          </a:xfrm>
          <a:prstGeom prst="rect">
            <a:avLst/>
          </a:prstGeom>
          <a:solidFill>
            <a:schemeClr val="accent5">
              <a:lumMod val="60000"/>
              <a:lumOff val="40000"/>
            </a:schemeClr>
          </a:solidFill>
        </p:spPr>
        <p:txBody>
          <a:bodyPr wrap="square" rtlCol="0">
            <a:spAutoFit/>
          </a:bodyPr>
          <a:lstStyle/>
          <a:p>
            <a:pPr algn="ctr"/>
            <a:r>
              <a:rPr lang="en-US" dirty="0"/>
              <a:t>We anticipate ~100 patients will have a final diagnosis of lung cancer after 2 </a:t>
            </a:r>
            <a:r>
              <a:rPr lang="en-US" dirty="0" err="1"/>
              <a:t>yr</a:t>
            </a:r>
            <a:r>
              <a:rPr lang="en-US" dirty="0"/>
              <a:t> follow up. </a:t>
            </a:r>
            <a:r>
              <a:rPr lang="en-US" i="1" dirty="0"/>
              <a:t>Current enrollment totals ~140 patients. </a:t>
            </a:r>
          </a:p>
        </p:txBody>
      </p:sp>
    </p:spTree>
    <p:extLst>
      <p:ext uri="{BB962C8B-B14F-4D97-AF65-F5344CB8AC3E}">
        <p14:creationId xmlns:p14="http://schemas.microsoft.com/office/powerpoint/2010/main" val="1652071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Clinical, Imaging and Biospecimen Collections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623" t="11464" r="21827" b="11765"/>
          <a:stretch/>
        </p:blipFill>
        <p:spPr>
          <a:xfrm>
            <a:off x="3376098" y="2164697"/>
            <a:ext cx="2881505" cy="3527883"/>
          </a:xfrm>
          <a:prstGeom prst="rect">
            <a:avLst/>
          </a:prstGeom>
        </p:spPr>
      </p:pic>
      <p:sp>
        <p:nvSpPr>
          <p:cNvPr id="5" name="TextBox 4"/>
          <p:cNvSpPr txBox="1"/>
          <p:nvPr/>
        </p:nvSpPr>
        <p:spPr>
          <a:xfrm>
            <a:off x="3501908" y="2804173"/>
            <a:ext cx="916575" cy="523220"/>
          </a:xfrm>
          <a:prstGeom prst="rect">
            <a:avLst/>
          </a:prstGeom>
          <a:solidFill>
            <a:schemeClr val="bg1"/>
          </a:solidFill>
        </p:spPr>
        <p:txBody>
          <a:bodyPr wrap="none" rtlCol="0">
            <a:spAutoFit/>
          </a:bodyPr>
          <a:lstStyle/>
          <a:p>
            <a:pPr algn="ctr"/>
            <a:r>
              <a:rPr lang="en-US" sz="1400" b="1" dirty="0"/>
              <a:t>Nodule </a:t>
            </a:r>
          </a:p>
          <a:p>
            <a:pPr algn="ctr"/>
            <a:r>
              <a:rPr lang="en-US" sz="1400" b="1" dirty="0"/>
              <a:t>(6-25mm)</a:t>
            </a:r>
          </a:p>
        </p:txBody>
      </p:sp>
      <p:sp>
        <p:nvSpPr>
          <p:cNvPr id="6" name="Triangle 5"/>
          <p:cNvSpPr/>
          <p:nvPr/>
        </p:nvSpPr>
        <p:spPr>
          <a:xfrm rot="15900000" flipH="1">
            <a:off x="5829846" y="2383035"/>
            <a:ext cx="45719" cy="854022"/>
          </a:xfrm>
          <a:prstGeom prst="triangle">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72837" y="2450230"/>
            <a:ext cx="1889296" cy="1046440"/>
          </a:xfrm>
          <a:prstGeom prst="rect">
            <a:avLst/>
          </a:prstGeom>
          <a:noFill/>
        </p:spPr>
        <p:txBody>
          <a:bodyPr wrap="square" rtlCol="0">
            <a:spAutoFit/>
          </a:bodyPr>
          <a:lstStyle/>
          <a:p>
            <a:r>
              <a:rPr lang="en-US" sz="1600" b="1" dirty="0"/>
              <a:t>Bronchial </a:t>
            </a:r>
            <a:r>
              <a:rPr lang="en-US" sz="1400" i="1" dirty="0"/>
              <a:t>(optional)</a:t>
            </a:r>
          </a:p>
          <a:p>
            <a:r>
              <a:rPr lang="en-US" sz="1600" b="1" dirty="0"/>
              <a:t>&amp; Nasal Epithelial Brushings</a:t>
            </a:r>
          </a:p>
          <a:p>
            <a:r>
              <a:rPr lang="en-US" sz="1400" dirty="0"/>
              <a:t>(RNA, DNA &amp; Protein)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0381" t="14871" r="-2456" b="59998"/>
          <a:stretch/>
        </p:blipFill>
        <p:spPr>
          <a:xfrm>
            <a:off x="5594772" y="4126581"/>
            <a:ext cx="825990" cy="1013007"/>
          </a:xfrm>
          <a:prstGeom prst="rect">
            <a:avLst/>
          </a:prstGeom>
        </p:spPr>
      </p:pic>
      <p:sp>
        <p:nvSpPr>
          <p:cNvPr id="9" name="TextBox 8"/>
          <p:cNvSpPr txBox="1"/>
          <p:nvPr/>
        </p:nvSpPr>
        <p:spPr>
          <a:xfrm>
            <a:off x="6326240" y="4416465"/>
            <a:ext cx="3146840" cy="553998"/>
          </a:xfrm>
          <a:prstGeom prst="rect">
            <a:avLst/>
          </a:prstGeom>
          <a:noFill/>
        </p:spPr>
        <p:txBody>
          <a:bodyPr wrap="none" rtlCol="0">
            <a:spAutoFit/>
          </a:bodyPr>
          <a:lstStyle/>
          <a:p>
            <a:r>
              <a:rPr lang="en-US" sz="1600" b="1" dirty="0"/>
              <a:t>Blood</a:t>
            </a:r>
          </a:p>
          <a:p>
            <a:r>
              <a:rPr lang="en-US" sz="1400" dirty="0"/>
              <a:t>(30 </a:t>
            </a:r>
            <a:r>
              <a:rPr lang="en-US" sz="1400" dirty="0" err="1"/>
              <a:t>mls</a:t>
            </a:r>
            <a:r>
              <a:rPr lang="en-US" sz="1400" dirty="0"/>
              <a:t> for serum, plasma, and </a:t>
            </a:r>
            <a:r>
              <a:rPr lang="en-US" sz="1400" dirty="0" err="1"/>
              <a:t>paxgene</a:t>
            </a:r>
            <a:r>
              <a:rPr lang="en-US" sz="1400" dirty="0"/>
              <a:t>)</a:t>
            </a:r>
          </a:p>
        </p:txBody>
      </p:sp>
      <p:sp>
        <p:nvSpPr>
          <p:cNvPr id="10" name="TextBox 9"/>
          <p:cNvSpPr txBox="1"/>
          <p:nvPr/>
        </p:nvSpPr>
        <p:spPr>
          <a:xfrm>
            <a:off x="6314646" y="3615440"/>
            <a:ext cx="864339" cy="553998"/>
          </a:xfrm>
          <a:prstGeom prst="rect">
            <a:avLst/>
          </a:prstGeom>
          <a:noFill/>
        </p:spPr>
        <p:txBody>
          <a:bodyPr wrap="none" rtlCol="0">
            <a:spAutoFit/>
          </a:bodyPr>
          <a:lstStyle/>
          <a:p>
            <a:r>
              <a:rPr lang="en-US" sz="1600" b="1" dirty="0"/>
              <a:t>Imaging</a:t>
            </a:r>
          </a:p>
          <a:p>
            <a:r>
              <a:rPr lang="en-US" sz="1400" dirty="0"/>
              <a:t>(LDCT)</a:t>
            </a:r>
          </a:p>
        </p:txBody>
      </p:sp>
      <p:sp>
        <p:nvSpPr>
          <p:cNvPr id="12" name="Triangle 5"/>
          <p:cNvSpPr/>
          <p:nvPr/>
        </p:nvSpPr>
        <p:spPr>
          <a:xfrm rot="15900000" flipH="1">
            <a:off x="5802782" y="3411822"/>
            <a:ext cx="45719" cy="854022"/>
          </a:xfrm>
          <a:prstGeom prst="triangle">
            <a:avLst/>
          </a:prstGeom>
          <a:solidFill>
            <a:srgbClr val="000000"/>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5"/>
          <p:cNvSpPr/>
          <p:nvPr/>
        </p:nvSpPr>
        <p:spPr>
          <a:xfrm rot="13843047">
            <a:off x="5548303" y="2473384"/>
            <a:ext cx="45719" cy="1849728"/>
          </a:xfrm>
          <a:prstGeom prst="triangle">
            <a:avLst/>
          </a:prstGeom>
          <a:solidFill>
            <a:srgbClr val="000000"/>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10033" y="3636432"/>
            <a:ext cx="1188233" cy="923426"/>
          </a:xfrm>
          <a:prstGeom prst="rect">
            <a:avLst/>
          </a:prstGeom>
          <a:noFill/>
          <a:ln w="76200">
            <a:solidFill>
              <a:schemeClr val="tx1"/>
            </a:solidFill>
          </a:ln>
          <a:effectLst>
            <a:glow rad="139700">
              <a:srgbClr val="EAFF7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25536" y="1421256"/>
            <a:ext cx="7879080" cy="369332"/>
          </a:xfrm>
          <a:prstGeom prst="rect">
            <a:avLst/>
          </a:prstGeom>
          <a:noFill/>
        </p:spPr>
        <p:txBody>
          <a:bodyPr wrap="none" rtlCol="0">
            <a:spAutoFit/>
          </a:bodyPr>
          <a:lstStyle/>
          <a:p>
            <a:pPr marL="285750" indent="-285750">
              <a:buFont typeface="Arial"/>
              <a:buChar char="•"/>
            </a:pPr>
            <a:r>
              <a:rPr lang="en-US" dirty="0"/>
              <a:t>Detailed health questionnaire (demographic data, smoking/exposure history)</a:t>
            </a:r>
          </a:p>
        </p:txBody>
      </p:sp>
    </p:spTree>
    <p:extLst>
      <p:ext uri="{BB962C8B-B14F-4D97-AF65-F5344CB8AC3E}">
        <p14:creationId xmlns:p14="http://schemas.microsoft.com/office/powerpoint/2010/main" val="1195154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38"/>
            <a:ext cx="8229600" cy="1143000"/>
          </a:xfrm>
        </p:spPr>
        <p:txBody>
          <a:bodyPr>
            <a:normAutofit/>
          </a:bodyPr>
          <a:lstStyle/>
          <a:p>
            <a:r>
              <a:rPr lang="en-US" sz="2800" b="1" dirty="0"/>
              <a:t>AIM 2: Validate Molecular Biomarkers</a:t>
            </a:r>
          </a:p>
        </p:txBody>
      </p:sp>
      <p:sp>
        <p:nvSpPr>
          <p:cNvPr id="6" name="Content Placeholder 2"/>
          <p:cNvSpPr>
            <a:spLocks noGrp="1"/>
          </p:cNvSpPr>
          <p:nvPr>
            <p:ph idx="1"/>
          </p:nvPr>
        </p:nvSpPr>
        <p:spPr>
          <a:xfrm>
            <a:off x="1928723" y="914987"/>
            <a:ext cx="8229600" cy="1328259"/>
          </a:xfrm>
        </p:spPr>
        <p:txBody>
          <a:bodyPr>
            <a:normAutofit/>
          </a:bodyPr>
          <a:lstStyle/>
          <a:p>
            <a:pPr algn="just"/>
            <a:r>
              <a:rPr lang="en-US" sz="1900" dirty="0"/>
              <a:t>Validate the diagnostic accuracy of existing lung cancer biomarkers in this indeterminate pulmonary nodule cohort (100 cancer vs. 100 no cancer). </a:t>
            </a:r>
          </a:p>
        </p:txBody>
      </p:sp>
      <p:graphicFrame>
        <p:nvGraphicFramePr>
          <p:cNvPr id="7" name="Table 6"/>
          <p:cNvGraphicFramePr>
            <a:graphicFrameLocks noGrp="1"/>
          </p:cNvGraphicFramePr>
          <p:nvPr>
            <p:extLst/>
          </p:nvPr>
        </p:nvGraphicFramePr>
        <p:xfrm>
          <a:off x="1862050" y="1746506"/>
          <a:ext cx="8616615" cy="3484880"/>
        </p:xfrm>
        <a:graphic>
          <a:graphicData uri="http://schemas.openxmlformats.org/drawingml/2006/table">
            <a:tbl>
              <a:tblPr firstRow="1" bandRow="1">
                <a:tableStyleId>{7E9639D4-E3E2-4D34-9284-5A2195B3D0D7}</a:tableStyleId>
              </a:tblPr>
              <a:tblGrid>
                <a:gridCol w="1723323"/>
                <a:gridCol w="1723323"/>
                <a:gridCol w="1958418"/>
                <a:gridCol w="1488228"/>
                <a:gridCol w="1723323"/>
              </a:tblGrid>
              <a:tr h="370840">
                <a:tc>
                  <a:txBody>
                    <a:bodyPr/>
                    <a:lstStyle/>
                    <a:p>
                      <a:r>
                        <a:rPr lang="en-US" sz="1800" dirty="0" smtClean="0"/>
                        <a:t>Site </a:t>
                      </a:r>
                      <a:endParaRPr lang="en-US" sz="1800" dirty="0"/>
                    </a:p>
                  </a:txBody>
                  <a:tcPr/>
                </a:tc>
                <a:tc>
                  <a:txBody>
                    <a:bodyPr/>
                    <a:lstStyle/>
                    <a:p>
                      <a:r>
                        <a:rPr lang="en-US" sz="1800" dirty="0" smtClean="0"/>
                        <a:t>Biosample</a:t>
                      </a:r>
                      <a:endParaRPr lang="en-US" sz="1800" dirty="0"/>
                    </a:p>
                  </a:txBody>
                  <a:tcPr/>
                </a:tc>
                <a:tc>
                  <a:txBody>
                    <a:bodyPr/>
                    <a:lstStyle/>
                    <a:p>
                      <a:r>
                        <a:rPr lang="en-US" sz="1800" dirty="0" err="1" smtClean="0"/>
                        <a:t>Analyte</a:t>
                      </a:r>
                      <a:endParaRPr lang="en-US" sz="1800" dirty="0"/>
                    </a:p>
                  </a:txBody>
                  <a:tcPr/>
                </a:tc>
                <a:tc>
                  <a:txBody>
                    <a:bodyPr/>
                    <a:lstStyle/>
                    <a:p>
                      <a:r>
                        <a:rPr lang="en-US" sz="1800" dirty="0" smtClean="0"/>
                        <a:t>Assay</a:t>
                      </a:r>
                      <a:endParaRPr lang="en-US" sz="1800" dirty="0"/>
                    </a:p>
                  </a:txBody>
                  <a:tcPr/>
                </a:tc>
                <a:tc>
                  <a:txBody>
                    <a:bodyPr/>
                    <a:lstStyle/>
                    <a:p>
                      <a:r>
                        <a:rPr lang="en-US" sz="1800" dirty="0" smtClean="0"/>
                        <a:t>Biomarker</a:t>
                      </a:r>
                      <a:endParaRPr lang="en-US" sz="1800" dirty="0"/>
                    </a:p>
                  </a:txBody>
                  <a:tcPr/>
                </a:tc>
              </a:tr>
              <a:tr h="370840">
                <a:tc>
                  <a:txBody>
                    <a:bodyPr/>
                    <a:lstStyle/>
                    <a:p>
                      <a:r>
                        <a:rPr lang="en-US" sz="1400" dirty="0" smtClean="0"/>
                        <a:t>Genomics (BU)</a:t>
                      </a:r>
                      <a:endParaRPr lang="en-US" sz="1400" dirty="0"/>
                    </a:p>
                  </a:txBody>
                  <a:tcPr/>
                </a:tc>
                <a:tc>
                  <a:txBody>
                    <a:bodyPr/>
                    <a:lstStyle/>
                    <a:p>
                      <a:r>
                        <a:rPr lang="en-US" sz="1400" dirty="0" smtClean="0"/>
                        <a:t>Bronchial Epithelium </a:t>
                      </a:r>
                      <a:endParaRPr lang="en-US" sz="1400" dirty="0"/>
                    </a:p>
                  </a:txBody>
                  <a:tcPr/>
                </a:tc>
                <a:tc>
                  <a:txBody>
                    <a:bodyPr/>
                    <a:lstStyle/>
                    <a:p>
                      <a:r>
                        <a:rPr lang="en-US" sz="1400" dirty="0" smtClean="0"/>
                        <a:t>RNA</a:t>
                      </a:r>
                      <a:endParaRPr lang="en-US" sz="1400" dirty="0"/>
                    </a:p>
                  </a:txBody>
                  <a:tcPr/>
                </a:tc>
                <a:tc>
                  <a:txBody>
                    <a:bodyPr/>
                    <a:lstStyle/>
                    <a:p>
                      <a:r>
                        <a:rPr lang="en-US" sz="1400" dirty="0" smtClean="0"/>
                        <a:t>RNA-Seq</a:t>
                      </a:r>
                      <a:endParaRPr lang="en-US" sz="1400" dirty="0"/>
                    </a:p>
                  </a:txBody>
                  <a:tcPr/>
                </a:tc>
                <a:tc>
                  <a:txBody>
                    <a:bodyPr/>
                    <a:lstStyle/>
                    <a:p>
                      <a:r>
                        <a:rPr lang="en-US" sz="1400" dirty="0" smtClean="0"/>
                        <a:t>23 genes</a:t>
                      </a:r>
                      <a:endParaRPr lang="en-US" sz="1400" dirty="0"/>
                    </a:p>
                  </a:txBody>
                  <a:tcPr/>
                </a:tc>
              </a:tr>
              <a:tr h="370840">
                <a:tc>
                  <a:txBody>
                    <a:bodyPr/>
                    <a:lstStyle/>
                    <a:p>
                      <a:endParaRPr lang="en-US" sz="1400" dirty="0"/>
                    </a:p>
                  </a:txBody>
                  <a:tcPr/>
                </a:tc>
                <a:tc>
                  <a:txBody>
                    <a:bodyPr/>
                    <a:lstStyle/>
                    <a:p>
                      <a:r>
                        <a:rPr lang="en-US" sz="1400" dirty="0" smtClean="0"/>
                        <a:t>Nasal Epithelium</a:t>
                      </a:r>
                      <a:endParaRPr lang="en-US" sz="1400" dirty="0"/>
                    </a:p>
                  </a:txBody>
                  <a:tcPr/>
                </a:tc>
                <a:tc>
                  <a:txBody>
                    <a:bodyPr/>
                    <a:lstStyle/>
                    <a:p>
                      <a:r>
                        <a:rPr lang="en-US" sz="1400" dirty="0" smtClean="0"/>
                        <a:t>RNA</a:t>
                      </a:r>
                      <a:endParaRPr lang="en-US" sz="1400" dirty="0"/>
                    </a:p>
                  </a:txBody>
                  <a:tcPr/>
                </a:tc>
                <a:tc>
                  <a:txBody>
                    <a:bodyPr/>
                    <a:lstStyle/>
                    <a:p>
                      <a:r>
                        <a:rPr lang="en-US" sz="1400" dirty="0" smtClean="0"/>
                        <a:t>RNA-Seq</a:t>
                      </a:r>
                      <a:endParaRPr lang="en-US" sz="1400" dirty="0"/>
                    </a:p>
                  </a:txBody>
                  <a:tcPr/>
                </a:tc>
                <a:tc>
                  <a:txBody>
                    <a:bodyPr/>
                    <a:lstStyle/>
                    <a:p>
                      <a:r>
                        <a:rPr lang="en-US" sz="1400" dirty="0" smtClean="0"/>
                        <a:t>30 genes</a:t>
                      </a:r>
                      <a:endParaRPr lang="en-US" sz="1400" dirty="0"/>
                    </a:p>
                  </a:txBody>
                  <a:tcPr/>
                </a:tc>
              </a:tr>
              <a:tr h="370840">
                <a:tc>
                  <a:txBody>
                    <a:bodyPr/>
                    <a:lstStyle/>
                    <a:p>
                      <a:r>
                        <a:rPr lang="en-US" sz="1400" dirty="0" smtClean="0"/>
                        <a:t>Proteomics</a:t>
                      </a:r>
                      <a:r>
                        <a:rPr lang="en-US" sz="1400" baseline="0" dirty="0" smtClean="0"/>
                        <a:t> (VU)</a:t>
                      </a:r>
                      <a:endParaRPr lang="en-US" sz="1400" dirty="0"/>
                    </a:p>
                  </a:txBody>
                  <a:tcPr/>
                </a:tc>
                <a:tc>
                  <a:txBody>
                    <a:bodyPr/>
                    <a:lstStyle/>
                    <a:p>
                      <a:r>
                        <a:rPr lang="en-US" sz="1400" dirty="0" smtClean="0"/>
                        <a:t>Bronchial Epithelium</a:t>
                      </a:r>
                      <a:endParaRPr lang="en-US" sz="1400" dirty="0"/>
                    </a:p>
                  </a:txBody>
                  <a:tcPr/>
                </a:tc>
                <a:tc>
                  <a:txBody>
                    <a:bodyPr/>
                    <a:lstStyle/>
                    <a:p>
                      <a:r>
                        <a:rPr lang="en-US" sz="1400" dirty="0" smtClean="0"/>
                        <a:t>Protein</a:t>
                      </a:r>
                      <a:endParaRPr lang="en-US" sz="1400" dirty="0"/>
                    </a:p>
                  </a:txBody>
                  <a:tcPr/>
                </a:tc>
                <a:tc>
                  <a:txBody>
                    <a:bodyPr/>
                    <a:lstStyle/>
                    <a:p>
                      <a:r>
                        <a:rPr lang="en-US" sz="1400" dirty="0" smtClean="0"/>
                        <a:t>LC-MRM-MS</a:t>
                      </a:r>
                      <a:endParaRPr lang="en-US" sz="1400" dirty="0"/>
                    </a:p>
                  </a:txBody>
                  <a:tcPr/>
                </a:tc>
                <a:tc>
                  <a:txBody>
                    <a:bodyPr/>
                    <a:lstStyle/>
                    <a:p>
                      <a:r>
                        <a:rPr lang="en-US" sz="1400" dirty="0" smtClean="0"/>
                        <a:t>50 proteins</a:t>
                      </a:r>
                      <a:endParaRPr lang="en-US" sz="1400" dirty="0"/>
                    </a:p>
                  </a:txBody>
                  <a:tcPr/>
                </a:tc>
              </a:tr>
              <a:tr h="370840">
                <a:tc>
                  <a:txBody>
                    <a:bodyPr/>
                    <a:lstStyle/>
                    <a:p>
                      <a:endParaRPr lang="en-US" sz="1400"/>
                    </a:p>
                  </a:txBody>
                  <a:tcPr/>
                </a:tc>
                <a:tc>
                  <a:txBody>
                    <a:bodyPr/>
                    <a:lstStyle/>
                    <a:p>
                      <a:r>
                        <a:rPr lang="en-US" sz="1400" dirty="0" smtClean="0"/>
                        <a:t>Serum</a:t>
                      </a:r>
                      <a:endParaRPr lang="en-US" sz="1400" dirty="0"/>
                    </a:p>
                  </a:txBody>
                  <a:tcPr/>
                </a:tc>
                <a:tc>
                  <a:txBody>
                    <a:bodyPr/>
                    <a:lstStyle/>
                    <a:p>
                      <a:r>
                        <a:rPr lang="en-US" sz="1400" dirty="0" smtClean="0"/>
                        <a:t>Protein</a:t>
                      </a:r>
                      <a:endParaRPr lang="en-US" sz="1400" dirty="0"/>
                    </a:p>
                  </a:txBody>
                  <a:tcPr/>
                </a:tc>
                <a:tc>
                  <a:txBody>
                    <a:bodyPr/>
                    <a:lstStyle/>
                    <a:p>
                      <a:r>
                        <a:rPr lang="en-US" sz="1400" dirty="0" smtClean="0"/>
                        <a:t>CBSI</a:t>
                      </a:r>
                      <a:endParaRPr lang="en-US" sz="1400" dirty="0"/>
                    </a:p>
                  </a:txBody>
                  <a:tcPr/>
                </a:tc>
                <a:tc>
                  <a:txBody>
                    <a:bodyPr/>
                    <a:lstStyle/>
                    <a:p>
                      <a:r>
                        <a:rPr lang="en-US" sz="1400" dirty="0" smtClean="0"/>
                        <a:t>3 proteins</a:t>
                      </a:r>
                      <a:endParaRPr lang="en-US" sz="1400" dirty="0"/>
                    </a:p>
                  </a:txBody>
                  <a:tcPr/>
                </a:tc>
              </a:tr>
              <a:tr h="370840">
                <a:tc>
                  <a:txBody>
                    <a:bodyPr/>
                    <a:lstStyle/>
                    <a:p>
                      <a:r>
                        <a:rPr lang="en-US" sz="1400" dirty="0" smtClean="0"/>
                        <a:t>Genomics</a:t>
                      </a:r>
                      <a:r>
                        <a:rPr lang="en-US" sz="1400" baseline="0" dirty="0" smtClean="0"/>
                        <a:t> (UCLA)</a:t>
                      </a:r>
                      <a:endParaRPr lang="en-US" sz="1400" dirty="0"/>
                    </a:p>
                  </a:txBody>
                  <a:tcPr/>
                </a:tc>
                <a:tc>
                  <a:txBody>
                    <a:bodyPr/>
                    <a:lstStyle/>
                    <a:p>
                      <a:r>
                        <a:rPr lang="en-US" sz="1400" dirty="0" smtClean="0"/>
                        <a:t>Plasma</a:t>
                      </a:r>
                      <a:endParaRPr lang="en-US" sz="1400" dirty="0"/>
                    </a:p>
                  </a:txBody>
                  <a:tcPr/>
                </a:tc>
                <a:tc>
                  <a:txBody>
                    <a:bodyPr/>
                    <a:lstStyle/>
                    <a:p>
                      <a:r>
                        <a:rPr lang="en-US" sz="1400" dirty="0" smtClean="0"/>
                        <a:t>miRNA</a:t>
                      </a:r>
                      <a:endParaRPr lang="en-US" sz="1400" dirty="0"/>
                    </a:p>
                  </a:txBody>
                  <a:tcPr/>
                </a:tc>
                <a:tc>
                  <a:txBody>
                    <a:bodyPr/>
                    <a:lstStyle/>
                    <a:p>
                      <a:r>
                        <a:rPr lang="en-US" sz="1400" dirty="0" smtClean="0"/>
                        <a:t>RNA-Seq</a:t>
                      </a:r>
                      <a:endParaRPr lang="en-US" sz="1400" dirty="0"/>
                    </a:p>
                  </a:txBody>
                  <a:tcPr/>
                </a:tc>
                <a:tc>
                  <a:txBody>
                    <a:bodyPr/>
                    <a:lstStyle/>
                    <a:p>
                      <a:r>
                        <a:rPr lang="en-US" sz="1400" dirty="0" smtClean="0"/>
                        <a:t>5 miRNAs</a:t>
                      </a:r>
                      <a:endParaRPr lang="en-US" sz="1400" dirty="0"/>
                    </a:p>
                  </a:txBody>
                  <a:tcPr/>
                </a:tc>
              </a:tr>
              <a:tr h="370840">
                <a:tc>
                  <a:txBody>
                    <a:bodyPr/>
                    <a:lstStyle/>
                    <a:p>
                      <a:r>
                        <a:rPr lang="en-US" sz="1400" dirty="0" err="1" smtClean="0"/>
                        <a:t>Epigenomics</a:t>
                      </a:r>
                      <a:r>
                        <a:rPr lang="en-US" sz="1400" dirty="0" smtClean="0"/>
                        <a:t> (PITT)</a:t>
                      </a:r>
                      <a:endParaRPr lang="en-US" sz="1400" dirty="0"/>
                    </a:p>
                  </a:txBody>
                  <a:tcPr/>
                </a:tc>
                <a:tc>
                  <a:txBody>
                    <a:bodyPr/>
                    <a:lstStyle/>
                    <a:p>
                      <a:r>
                        <a:rPr lang="en-US" sz="1400" dirty="0" smtClean="0"/>
                        <a:t>Plasma</a:t>
                      </a:r>
                      <a:endParaRPr lang="en-US" sz="1400" dirty="0"/>
                    </a:p>
                  </a:txBody>
                  <a:tcPr/>
                </a:tc>
                <a:tc>
                  <a:txBody>
                    <a:bodyPr/>
                    <a:lstStyle/>
                    <a:p>
                      <a:r>
                        <a:rPr lang="en-US" sz="1400" dirty="0" smtClean="0"/>
                        <a:t>ctDNA</a:t>
                      </a:r>
                      <a:endParaRPr lang="en-US" sz="1400" dirty="0"/>
                    </a:p>
                  </a:txBody>
                  <a:tcPr/>
                </a:tc>
                <a:tc>
                  <a:txBody>
                    <a:bodyPr/>
                    <a:lstStyle/>
                    <a:p>
                      <a:r>
                        <a:rPr lang="en-US" sz="1400" dirty="0" err="1" smtClean="0"/>
                        <a:t>qMSP</a:t>
                      </a:r>
                      <a:r>
                        <a:rPr lang="en-US" sz="1400" dirty="0" smtClean="0"/>
                        <a:t> &amp; HRM</a:t>
                      </a:r>
                      <a:endParaRPr lang="en-US" sz="1400" dirty="0"/>
                    </a:p>
                  </a:txBody>
                  <a:tcPr/>
                </a:tc>
                <a:tc>
                  <a:txBody>
                    <a:bodyPr/>
                    <a:lstStyle/>
                    <a:p>
                      <a:r>
                        <a:rPr lang="en-US" sz="1400" dirty="0" smtClean="0"/>
                        <a:t>4 methylation sites</a:t>
                      </a:r>
                      <a:endParaRPr lang="en-US" sz="1400" dirty="0"/>
                    </a:p>
                  </a:txBody>
                  <a:tcPr/>
                </a:tc>
              </a:tr>
              <a:tr h="370840">
                <a:tc>
                  <a:txBody>
                    <a:bodyPr/>
                    <a:lstStyle/>
                    <a:p>
                      <a:r>
                        <a:rPr lang="en-US" sz="1400" dirty="0" smtClean="0"/>
                        <a:t>Genomics (</a:t>
                      </a:r>
                      <a:r>
                        <a:rPr lang="en-US" sz="1400" dirty="0" err="1" smtClean="0"/>
                        <a:t>Wistar</a:t>
                      </a:r>
                      <a:r>
                        <a:rPr lang="en-US" sz="1400" dirty="0" smtClean="0"/>
                        <a:t>)</a:t>
                      </a:r>
                      <a:endParaRPr lang="en-US" sz="1400" dirty="0"/>
                    </a:p>
                  </a:txBody>
                  <a:tcPr/>
                </a:tc>
                <a:tc>
                  <a:txBody>
                    <a:bodyPr/>
                    <a:lstStyle/>
                    <a:p>
                      <a:r>
                        <a:rPr lang="en-US" sz="1400" dirty="0" smtClean="0"/>
                        <a:t>Blood (</a:t>
                      </a:r>
                      <a:r>
                        <a:rPr lang="en-US" sz="1400" dirty="0" err="1" smtClean="0"/>
                        <a:t>Paxgene</a:t>
                      </a:r>
                      <a:r>
                        <a:rPr lang="en-US" sz="1400" dirty="0" smtClean="0"/>
                        <a:t>)</a:t>
                      </a:r>
                      <a:endParaRPr lang="en-US" sz="1400" dirty="0"/>
                    </a:p>
                  </a:txBody>
                  <a:tcPr/>
                </a:tc>
                <a:tc>
                  <a:txBody>
                    <a:bodyPr/>
                    <a:lstStyle/>
                    <a:p>
                      <a:r>
                        <a:rPr lang="en-US" sz="1400" dirty="0" smtClean="0"/>
                        <a:t>RNA</a:t>
                      </a:r>
                      <a:endParaRPr lang="en-US" sz="1400" dirty="0"/>
                    </a:p>
                  </a:txBody>
                  <a:tcPr/>
                </a:tc>
                <a:tc>
                  <a:txBody>
                    <a:bodyPr/>
                    <a:lstStyle/>
                    <a:p>
                      <a:r>
                        <a:rPr lang="en-US" sz="1400" dirty="0" err="1" smtClean="0"/>
                        <a:t>Nanostring</a:t>
                      </a:r>
                      <a:endParaRPr lang="en-US" sz="1400" dirty="0"/>
                    </a:p>
                  </a:txBody>
                  <a:tcPr/>
                </a:tc>
                <a:tc>
                  <a:txBody>
                    <a:bodyPr/>
                    <a:lstStyle/>
                    <a:p>
                      <a:r>
                        <a:rPr lang="en-US" sz="1400" dirty="0" smtClean="0"/>
                        <a:t>100 genes</a:t>
                      </a:r>
                      <a:endParaRPr lang="en-US" sz="1400" dirty="0"/>
                    </a:p>
                  </a:txBody>
                  <a:tcPr/>
                </a:tc>
              </a:tr>
              <a:tr h="370840">
                <a:tc>
                  <a:txBody>
                    <a:bodyPr/>
                    <a:lstStyle/>
                    <a:p>
                      <a:r>
                        <a:rPr lang="en-US" sz="1400" dirty="0" smtClean="0"/>
                        <a:t>Imaging (Moffitt)</a:t>
                      </a:r>
                      <a:endParaRPr lang="en-US" sz="1400" dirty="0"/>
                    </a:p>
                  </a:txBody>
                  <a:tcPr/>
                </a:tc>
                <a:tc>
                  <a:txBody>
                    <a:bodyPr/>
                    <a:lstStyle/>
                    <a:p>
                      <a:r>
                        <a:rPr lang="en-US" sz="1400" dirty="0" smtClean="0"/>
                        <a:t>CT Images</a:t>
                      </a:r>
                      <a:endParaRPr lang="en-US" sz="1400" dirty="0"/>
                    </a:p>
                  </a:txBody>
                  <a:tcPr/>
                </a:tc>
                <a:tc>
                  <a:txBody>
                    <a:bodyPr/>
                    <a:lstStyle/>
                    <a:p>
                      <a:r>
                        <a:rPr lang="en-US" sz="1400" dirty="0" smtClean="0"/>
                        <a:t>Semantic</a:t>
                      </a:r>
                      <a:r>
                        <a:rPr lang="en-US" sz="1400" baseline="0" dirty="0" smtClean="0"/>
                        <a:t> &amp; Agnostic Features</a:t>
                      </a:r>
                      <a:endParaRPr lang="en-US" sz="1400" dirty="0"/>
                    </a:p>
                  </a:txBody>
                  <a:tcPr/>
                </a:tc>
                <a:tc>
                  <a:txBody>
                    <a:bodyPr/>
                    <a:lstStyle/>
                    <a:p>
                      <a:r>
                        <a:rPr lang="en-US" sz="1400" dirty="0" smtClean="0"/>
                        <a:t>N/A</a:t>
                      </a:r>
                      <a:endParaRPr lang="en-US" sz="1400" dirty="0"/>
                    </a:p>
                  </a:txBody>
                  <a:tcPr/>
                </a:tc>
                <a:tc>
                  <a:txBody>
                    <a:bodyPr/>
                    <a:lstStyle/>
                    <a:p>
                      <a:r>
                        <a:rPr lang="en-US" sz="1400" dirty="0" smtClean="0"/>
                        <a:t>N/A</a:t>
                      </a:r>
                      <a:endParaRPr lang="en-US" sz="1400" dirty="0"/>
                    </a:p>
                  </a:txBody>
                  <a:tcPr/>
                </a:tc>
              </a:tr>
            </a:tbl>
          </a:graphicData>
        </a:graphic>
      </p:graphicFrame>
      <p:sp>
        <p:nvSpPr>
          <p:cNvPr id="8" name="TextBox 7"/>
          <p:cNvSpPr txBox="1"/>
          <p:nvPr/>
        </p:nvSpPr>
        <p:spPr>
          <a:xfrm>
            <a:off x="1859845" y="5198676"/>
            <a:ext cx="6328951" cy="461665"/>
          </a:xfrm>
          <a:prstGeom prst="rect">
            <a:avLst/>
          </a:prstGeom>
          <a:noFill/>
        </p:spPr>
        <p:txBody>
          <a:bodyPr wrap="none" rtlCol="0">
            <a:spAutoFit/>
          </a:bodyPr>
          <a:lstStyle/>
          <a:p>
            <a:r>
              <a:rPr lang="en-US" sz="1200" i="1" dirty="0"/>
              <a:t>LC-MRM-MS: liquid chromatography-multiple reaction monitoring mass spectrometry  </a:t>
            </a:r>
          </a:p>
          <a:p>
            <a:r>
              <a:rPr lang="en-US" sz="1200" i="1" dirty="0" err="1"/>
              <a:t>qMSP</a:t>
            </a:r>
            <a:r>
              <a:rPr lang="en-US" sz="1200" i="1" dirty="0"/>
              <a:t>: real-time methylation-specific PCR | HRM: semi-digital high-resolution-melt for methylation</a:t>
            </a:r>
          </a:p>
        </p:txBody>
      </p:sp>
      <p:sp>
        <p:nvSpPr>
          <p:cNvPr id="9" name="TextBox 8"/>
          <p:cNvSpPr txBox="1"/>
          <p:nvPr/>
        </p:nvSpPr>
        <p:spPr>
          <a:xfrm>
            <a:off x="1701886" y="5759204"/>
            <a:ext cx="8902615" cy="923330"/>
          </a:xfrm>
          <a:prstGeom prst="rect">
            <a:avLst/>
          </a:prstGeom>
          <a:solidFill>
            <a:schemeClr val="accent5">
              <a:lumMod val="60000"/>
              <a:lumOff val="40000"/>
            </a:schemeClr>
          </a:solidFill>
        </p:spPr>
        <p:txBody>
          <a:bodyPr wrap="square" rtlCol="0">
            <a:spAutoFit/>
          </a:bodyPr>
          <a:lstStyle/>
          <a:p>
            <a:pPr algn="just"/>
            <a:r>
              <a:rPr lang="en-US" dirty="0"/>
              <a:t>Non-invasive biomarkers that discriminate between patients with and without lung cancer could facilitate early treatment and thereby improve lung cancer outcomes, while minimizing complications from diagnostic procedures in patients without lung cancer. </a:t>
            </a:r>
          </a:p>
        </p:txBody>
      </p:sp>
    </p:spTree>
    <p:extLst>
      <p:ext uri="{BB962C8B-B14F-4D97-AF65-F5344CB8AC3E}">
        <p14:creationId xmlns:p14="http://schemas.microsoft.com/office/powerpoint/2010/main" val="82367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8111733" y="1513165"/>
            <a:ext cx="2474402" cy="5213346"/>
          </a:xfrm>
          <a:prstGeom prst="roundRect">
            <a:avLst/>
          </a:prstGeom>
          <a:gradFill>
            <a:gsLst>
              <a:gs pos="0">
                <a:schemeClr val="accent6">
                  <a:tint val="50000"/>
                  <a:satMod val="300000"/>
                  <a:alpha val="50000"/>
                </a:schemeClr>
              </a:gs>
              <a:gs pos="35000">
                <a:schemeClr val="accent6">
                  <a:tint val="37000"/>
                  <a:satMod val="300000"/>
                  <a:alpha val="50000"/>
                </a:schemeClr>
              </a:gs>
              <a:gs pos="100000">
                <a:schemeClr val="accent6">
                  <a:tint val="15000"/>
                  <a:satMod val="350000"/>
                  <a:alpha val="50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45" name="Rounded Rectangle 44"/>
          <p:cNvSpPr/>
          <p:nvPr/>
        </p:nvSpPr>
        <p:spPr>
          <a:xfrm>
            <a:off x="1828800" y="1650342"/>
            <a:ext cx="6057900" cy="1778659"/>
          </a:xfrm>
          <a:prstGeom prst="roundRect">
            <a:avLst/>
          </a:prstGeom>
          <a:solidFill>
            <a:schemeClr val="tx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ounded Rectangle 9"/>
          <p:cNvSpPr/>
          <p:nvPr/>
        </p:nvSpPr>
        <p:spPr>
          <a:xfrm>
            <a:off x="4545692" y="3505200"/>
            <a:ext cx="3341008" cy="22098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Vanderbilt Lung Repository</a:t>
            </a: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p:txBody>
      </p:sp>
      <p:sp>
        <p:nvSpPr>
          <p:cNvPr id="2" name="Title 1"/>
          <p:cNvSpPr>
            <a:spLocks noGrp="1"/>
          </p:cNvSpPr>
          <p:nvPr>
            <p:ph type="title"/>
          </p:nvPr>
        </p:nvSpPr>
        <p:spPr>
          <a:xfrm>
            <a:off x="1600200" y="152400"/>
            <a:ext cx="8552112" cy="1252728"/>
          </a:xfrm>
        </p:spPr>
        <p:txBody>
          <a:bodyPr>
            <a:normAutofit/>
          </a:bodyPr>
          <a:lstStyle/>
          <a:p>
            <a:r>
              <a:rPr lang="en-US" sz="3600" dirty="0"/>
              <a:t>Vanderbilt Lung Imaging Repository</a:t>
            </a:r>
            <a:br>
              <a:rPr lang="en-US" sz="3600" dirty="0"/>
            </a:br>
            <a:r>
              <a:rPr lang="en-US" sz="2000" dirty="0"/>
              <a:t>Medical image Analysis and Statistical Interpretation lab  </a:t>
            </a:r>
            <a:br>
              <a:rPr lang="en-US" sz="2000" dirty="0"/>
            </a:br>
            <a:r>
              <a:rPr lang="en-US" sz="2000" dirty="0"/>
              <a:t>Bennett Landman, PhD</a:t>
            </a:r>
          </a:p>
        </p:txBody>
      </p:sp>
      <p:sp>
        <p:nvSpPr>
          <p:cNvPr id="4" name="Date Placeholder 3"/>
          <p:cNvSpPr>
            <a:spLocks noGrp="1"/>
          </p:cNvSpPr>
          <p:nvPr>
            <p:ph type="dt" sz="half" idx="10"/>
          </p:nvPr>
        </p:nvSpPr>
        <p:spPr/>
        <p:txBody>
          <a:bodyPr/>
          <a:lstStyle/>
          <a:p>
            <a:r>
              <a:rPr lang="en-US" dirty="0" smtClean="0">
                <a:solidFill>
                  <a:schemeClr val="tx1"/>
                </a:solidFill>
              </a:rPr>
              <a:t>July 26, 2016</a:t>
            </a:r>
            <a:endParaRPr lang="en-US" dirty="0">
              <a:solidFill>
                <a:schemeClr val="tx1"/>
              </a:solidFill>
            </a:endParaRPr>
          </a:p>
        </p:txBody>
      </p:sp>
      <p:sp>
        <p:nvSpPr>
          <p:cNvPr id="5" name="Footer Placeholder 4"/>
          <p:cNvSpPr>
            <a:spLocks noGrp="1"/>
          </p:cNvSpPr>
          <p:nvPr>
            <p:ph type="ftr" sz="quarter" idx="11"/>
          </p:nvPr>
        </p:nvSpPr>
        <p:spPr/>
        <p:txBody>
          <a:bodyPr/>
          <a:lstStyle/>
          <a:p>
            <a:pPr algn="ctr"/>
            <a:r>
              <a:rPr lang="en-US" smtClean="0">
                <a:solidFill>
                  <a:prstClr val="white">
                    <a:tint val="95000"/>
                  </a:prstClr>
                </a:solidFill>
              </a:rPr>
              <a:t>Vanderbilt Engineering </a:t>
            </a:r>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DD04E2A2-D125-4F5C-92A2-C640FDE59F04}" type="slidenum">
              <a:rPr lang="en-US" smtClean="0">
                <a:solidFill>
                  <a:prstClr val="white">
                    <a:tint val="95000"/>
                  </a:prstClr>
                </a:solidFill>
              </a:rPr>
              <a:pPr/>
              <a:t>9</a:t>
            </a:fld>
            <a:endParaRPr lang="en-US">
              <a:solidFill>
                <a:prstClr val="white">
                  <a:tint val="95000"/>
                </a:prstClr>
              </a:solidFill>
            </a:endParaRPr>
          </a:p>
        </p:txBody>
      </p:sp>
      <p:grpSp>
        <p:nvGrpSpPr>
          <p:cNvPr id="7" name="Group 6"/>
          <p:cNvGrpSpPr/>
          <p:nvPr/>
        </p:nvGrpSpPr>
        <p:grpSpPr>
          <a:xfrm>
            <a:off x="5410200" y="4224030"/>
            <a:ext cx="1371600" cy="1143000"/>
            <a:chOff x="6393305" y="3928011"/>
            <a:chExt cx="1371600" cy="1143000"/>
          </a:xfrm>
        </p:grpSpPr>
        <p:sp>
          <p:nvSpPr>
            <p:cNvPr id="8" name="Rectangle 7"/>
            <p:cNvSpPr/>
            <p:nvPr/>
          </p:nvSpPr>
          <p:spPr>
            <a:xfrm>
              <a:off x="6393305" y="3928011"/>
              <a:ext cx="1371600" cy="1143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prstClr val="black"/>
                  </a:solidFill>
                </a:rPr>
                <a:t>DAX/XNAT</a:t>
              </a:r>
            </a:p>
            <a:p>
              <a:pPr algn="ctr"/>
              <a:endParaRPr lang="en-US" b="1" dirty="0">
                <a:solidFill>
                  <a:prstClr val="black"/>
                </a:solidFill>
              </a:endParaRPr>
            </a:p>
            <a:p>
              <a:pPr algn="ctr"/>
              <a:endParaRPr lang="en-US" b="1" dirty="0">
                <a:solidFill>
                  <a:prstClr val="black"/>
                </a:solidFill>
              </a:endParaRPr>
            </a:p>
          </p:txBody>
        </p:sp>
        <p:pic>
          <p:nvPicPr>
            <p:cNvPr id="9" name="Picture 8"/>
            <p:cNvPicPr>
              <a:picLocks noChangeAspect="1"/>
            </p:cNvPicPr>
            <p:nvPr/>
          </p:nvPicPr>
          <p:blipFill>
            <a:blip r:embed="rId3"/>
            <a:stretch>
              <a:fillRect/>
            </a:stretch>
          </p:blipFill>
          <p:spPr>
            <a:xfrm>
              <a:off x="6484470" y="4466481"/>
              <a:ext cx="1197462" cy="410319"/>
            </a:xfrm>
            <a:prstGeom prst="rect">
              <a:avLst/>
            </a:prstGeom>
            <a:ln>
              <a:solidFill>
                <a:schemeClr val="bg1"/>
              </a:solidFill>
            </a:ln>
          </p:spPr>
        </p:pic>
      </p:grpSp>
      <p:sp>
        <p:nvSpPr>
          <p:cNvPr id="13" name="Rectangle 12"/>
          <p:cNvSpPr/>
          <p:nvPr/>
        </p:nvSpPr>
        <p:spPr>
          <a:xfrm>
            <a:off x="6690436"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prstClr val="black"/>
                </a:solidFill>
              </a:rPr>
              <a:t>External XNAT</a:t>
            </a:r>
          </a:p>
        </p:txBody>
      </p:sp>
      <p:cxnSp>
        <p:nvCxnSpPr>
          <p:cNvPr id="14" name="Elbow Connector 13"/>
          <p:cNvCxnSpPr>
            <a:stCxn id="13" idx="2"/>
            <a:endCxn id="28" idx="0"/>
          </p:cNvCxnSpPr>
          <p:nvPr/>
        </p:nvCxnSpPr>
        <p:spPr>
          <a:xfrm rot="5400000">
            <a:off x="4582322" y="1401828"/>
            <a:ext cx="1133887" cy="4026187"/>
          </a:xfrm>
          <a:prstGeom prst="bentConnector3">
            <a:avLst>
              <a:gd name="adj1" fmla="val 39424"/>
            </a:avLst>
          </a:prstGeom>
          <a:ln>
            <a:tailEnd type="triangle"/>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5521560"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prstClr val="black"/>
                </a:solidFill>
              </a:rPr>
              <a:t>External PACS</a:t>
            </a:r>
          </a:p>
        </p:txBody>
      </p:sp>
      <p:cxnSp>
        <p:nvCxnSpPr>
          <p:cNvPr id="17" name="Elbow Connector 16"/>
          <p:cNvCxnSpPr>
            <a:stCxn id="20" idx="2"/>
            <a:endCxn id="28" idx="0"/>
          </p:cNvCxnSpPr>
          <p:nvPr/>
        </p:nvCxnSpPr>
        <p:spPr>
          <a:xfrm rot="5400000">
            <a:off x="3413445" y="2570703"/>
            <a:ext cx="1133887" cy="1688434"/>
          </a:xfrm>
          <a:prstGeom prst="bentConnector3">
            <a:avLst>
              <a:gd name="adj1" fmla="val 24882"/>
            </a:avLst>
          </a:prstGeom>
          <a:ln>
            <a:tailEnd type="triangle"/>
          </a:ln>
        </p:spPr>
        <p:style>
          <a:lnRef idx="3">
            <a:schemeClr val="dk1"/>
          </a:lnRef>
          <a:fillRef idx="0">
            <a:schemeClr val="dk1"/>
          </a:fillRef>
          <a:effectRef idx="2">
            <a:schemeClr val="dk1"/>
          </a:effectRef>
          <a:fontRef idx="minor">
            <a:schemeClr val="tx1"/>
          </a:fontRef>
        </p:style>
      </p:cxnSp>
      <p:cxnSp>
        <p:nvCxnSpPr>
          <p:cNvPr id="19" name="Elbow Connector 18"/>
          <p:cNvCxnSpPr>
            <a:stCxn id="23" idx="2"/>
            <a:endCxn id="28" idx="0"/>
          </p:cNvCxnSpPr>
          <p:nvPr/>
        </p:nvCxnSpPr>
        <p:spPr>
          <a:xfrm rot="5400000">
            <a:off x="2829007" y="3155143"/>
            <a:ext cx="1133887" cy="519557"/>
          </a:xfrm>
          <a:prstGeom prst="bentConnector3">
            <a:avLst>
              <a:gd name="adj1" fmla="val 16950"/>
            </a:avLst>
          </a:prstGeom>
          <a:ln>
            <a:tailEnd type="triangle"/>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4352683"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prstClr val="black"/>
                </a:solidFill>
              </a:rPr>
              <a:t>External File System</a:t>
            </a:r>
          </a:p>
        </p:txBody>
      </p:sp>
      <p:cxnSp>
        <p:nvCxnSpPr>
          <p:cNvPr id="22" name="Elbow Connector 21"/>
          <p:cNvCxnSpPr>
            <a:stCxn id="25" idx="2"/>
            <a:endCxn id="28" idx="0"/>
          </p:cNvCxnSpPr>
          <p:nvPr/>
        </p:nvCxnSpPr>
        <p:spPr>
          <a:xfrm rot="16200000" flipH="1">
            <a:off x="2244568" y="3090260"/>
            <a:ext cx="1133887" cy="649320"/>
          </a:xfrm>
          <a:prstGeom prst="bentConnector3">
            <a:avLst>
              <a:gd name="adj1" fmla="val 10340"/>
            </a:avLst>
          </a:prstGeom>
          <a:ln>
            <a:tailEnd type="triangle"/>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3183806"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prstClr val="black"/>
                </a:solidFill>
              </a:rPr>
              <a:t>External Web Browser / Computer</a:t>
            </a:r>
          </a:p>
        </p:txBody>
      </p:sp>
      <p:sp>
        <p:nvSpPr>
          <p:cNvPr id="25" name="Rectangle 24"/>
          <p:cNvSpPr/>
          <p:nvPr/>
        </p:nvSpPr>
        <p:spPr>
          <a:xfrm>
            <a:off x="2014929"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prstClr val="black"/>
                </a:solidFill>
              </a:rPr>
              <a:t>External Programs </a:t>
            </a:r>
          </a:p>
        </p:txBody>
      </p:sp>
      <p:cxnSp>
        <p:nvCxnSpPr>
          <p:cNvPr id="27" name="Elbow Connector 26"/>
          <p:cNvCxnSpPr>
            <a:stCxn id="16" idx="2"/>
            <a:endCxn id="28" idx="0"/>
          </p:cNvCxnSpPr>
          <p:nvPr/>
        </p:nvCxnSpPr>
        <p:spPr>
          <a:xfrm rot="5400000">
            <a:off x="3997884" y="1986266"/>
            <a:ext cx="1133887" cy="2857311"/>
          </a:xfrm>
          <a:prstGeom prst="bentConnector3">
            <a:avLst>
              <a:gd name="adj1" fmla="val 32814"/>
            </a:avLst>
          </a:prstGeom>
          <a:ln>
            <a:tailEnd type="triangle"/>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2198570" y="3981864"/>
            <a:ext cx="1875200" cy="1143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0000"/>
                </a:solidFill>
              </a:rPr>
              <a:t>Q/A and</a:t>
            </a:r>
          </a:p>
          <a:p>
            <a:pPr algn="ctr"/>
            <a:r>
              <a:rPr lang="en-US" sz="1600" b="1" dirty="0">
                <a:solidFill>
                  <a:srgbClr val="FF0000"/>
                </a:solidFill>
              </a:rPr>
              <a:t>De-identification</a:t>
            </a:r>
          </a:p>
        </p:txBody>
      </p:sp>
      <p:sp>
        <p:nvSpPr>
          <p:cNvPr id="47" name="TextBox 46"/>
          <p:cNvSpPr txBox="1"/>
          <p:nvPr/>
        </p:nvSpPr>
        <p:spPr>
          <a:xfrm>
            <a:off x="8352058" y="1509244"/>
            <a:ext cx="1794658" cy="369332"/>
          </a:xfrm>
          <a:prstGeom prst="rect">
            <a:avLst/>
          </a:prstGeom>
          <a:noFill/>
        </p:spPr>
        <p:txBody>
          <a:bodyPr wrap="none" rtlCol="0">
            <a:spAutoFit/>
          </a:bodyPr>
          <a:lstStyle/>
          <a:p>
            <a:r>
              <a:rPr lang="en-US" b="1" u="sng" dirty="0">
                <a:solidFill>
                  <a:prstClr val="white"/>
                </a:solidFill>
              </a:rPr>
              <a:t>Repository Users</a:t>
            </a:r>
          </a:p>
        </p:txBody>
      </p:sp>
      <p:sp>
        <p:nvSpPr>
          <p:cNvPr id="48" name="Striped Right Arrow 47"/>
          <p:cNvSpPr/>
          <p:nvPr/>
        </p:nvSpPr>
        <p:spPr>
          <a:xfrm>
            <a:off x="4004248" y="3994356"/>
            <a:ext cx="602105" cy="1130508"/>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9108" y="1828066"/>
            <a:ext cx="1371600" cy="1116011"/>
          </a:xfrm>
          <a:prstGeom prst="rect">
            <a:avLst/>
          </a:prstGeom>
        </p:spPr>
      </p:pic>
      <p:sp>
        <p:nvSpPr>
          <p:cNvPr id="54" name="TextBox 53"/>
          <p:cNvSpPr txBox="1"/>
          <p:nvPr/>
        </p:nvSpPr>
        <p:spPr>
          <a:xfrm>
            <a:off x="8588705" y="2820780"/>
            <a:ext cx="1652406" cy="369332"/>
          </a:xfrm>
          <a:prstGeom prst="rect">
            <a:avLst/>
          </a:prstGeom>
          <a:noFill/>
        </p:spPr>
        <p:txBody>
          <a:bodyPr wrap="square" rtlCol="0">
            <a:spAutoFit/>
          </a:bodyPr>
          <a:lstStyle/>
          <a:p>
            <a:pPr algn="ctr"/>
            <a:r>
              <a:rPr lang="en-US">
                <a:solidFill>
                  <a:prstClr val="white"/>
                </a:solidFill>
              </a:rPr>
              <a:t>Web portal</a:t>
            </a:r>
            <a:endParaRPr lang="en-US" dirty="0">
              <a:solidFill>
                <a:prstClr val="white"/>
              </a:solidFill>
            </a:endParaRPr>
          </a:p>
        </p:txBody>
      </p:sp>
      <p:sp>
        <p:nvSpPr>
          <p:cNvPr id="59" name="Rectangle 58"/>
          <p:cNvSpPr/>
          <p:nvPr/>
        </p:nvSpPr>
        <p:spPr>
          <a:xfrm>
            <a:off x="8617873" y="6040005"/>
            <a:ext cx="1594070" cy="39984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solidFill>
                  <a:prstClr val="black"/>
                </a:solidFill>
              </a:rPr>
              <a:t>PACS </a:t>
            </a:r>
            <a:r>
              <a:rPr lang="en-US" dirty="0">
                <a:solidFill>
                  <a:prstClr val="black"/>
                </a:solidFill>
              </a:rPr>
              <a:t>or XNAT</a:t>
            </a: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9108" y="3219004"/>
            <a:ext cx="1371600" cy="1349144"/>
          </a:xfrm>
          <a:prstGeom prst="rect">
            <a:avLst/>
          </a:prstGeom>
        </p:spPr>
      </p:pic>
      <p:sp>
        <p:nvSpPr>
          <p:cNvPr id="63" name="TextBox 62"/>
          <p:cNvSpPr txBox="1"/>
          <p:nvPr/>
        </p:nvSpPr>
        <p:spPr>
          <a:xfrm>
            <a:off x="8766470" y="4513535"/>
            <a:ext cx="1296876" cy="646331"/>
          </a:xfrm>
          <a:prstGeom prst="rect">
            <a:avLst/>
          </a:prstGeom>
          <a:noFill/>
        </p:spPr>
        <p:txBody>
          <a:bodyPr wrap="square" rtlCol="0">
            <a:spAutoFit/>
          </a:bodyPr>
          <a:lstStyle/>
          <a:p>
            <a:pPr algn="ctr"/>
            <a:r>
              <a:rPr lang="en-US" dirty="0">
                <a:solidFill>
                  <a:prstClr val="white"/>
                </a:solidFill>
              </a:rPr>
              <a:t>Command </a:t>
            </a:r>
            <a:r>
              <a:rPr lang="en-US">
                <a:solidFill>
                  <a:prstClr val="white"/>
                </a:solidFill>
              </a:rPr>
              <a:t>line tools</a:t>
            </a:r>
            <a:endParaRPr lang="en-US" dirty="0">
              <a:solidFill>
                <a:prstClr val="white"/>
              </a:solidFill>
            </a:endParaRPr>
          </a:p>
        </p:txBody>
      </p:sp>
      <p:sp>
        <p:nvSpPr>
          <p:cNvPr id="65" name="TextBox 64"/>
          <p:cNvSpPr txBox="1"/>
          <p:nvPr/>
        </p:nvSpPr>
        <p:spPr>
          <a:xfrm>
            <a:off x="8042060" y="5650468"/>
            <a:ext cx="2745699" cy="369332"/>
          </a:xfrm>
          <a:prstGeom prst="rect">
            <a:avLst/>
          </a:prstGeom>
          <a:noFill/>
        </p:spPr>
        <p:txBody>
          <a:bodyPr wrap="square" rtlCol="0">
            <a:spAutoFit/>
          </a:bodyPr>
          <a:lstStyle/>
          <a:p>
            <a:pPr algn="ctr"/>
            <a:r>
              <a:rPr lang="en-US" dirty="0">
                <a:solidFill>
                  <a:prstClr val="white"/>
                </a:solidFill>
              </a:rPr>
              <a:t>Software API</a:t>
            </a:r>
          </a:p>
        </p:txBody>
      </p:sp>
      <p:pic>
        <p:nvPicPr>
          <p:cNvPr id="66" name="Picture 65"/>
          <p:cNvPicPr>
            <a:picLocks noChangeAspect="1"/>
          </p:cNvPicPr>
          <p:nvPr/>
        </p:nvPicPr>
        <p:blipFill rotWithShape="1">
          <a:blip r:embed="rId6" cstate="print">
            <a:extLst>
              <a:ext uri="{28A0092B-C50C-407E-A947-70E740481C1C}">
                <a14:useLocalDpi xmlns:a14="http://schemas.microsoft.com/office/drawing/2010/main" val="0"/>
              </a:ext>
            </a:extLst>
          </a:blip>
          <a:srcRect b="35635"/>
          <a:stretch/>
        </p:blipFill>
        <p:spPr>
          <a:xfrm>
            <a:off x="8729108" y="5180637"/>
            <a:ext cx="1371600" cy="430173"/>
          </a:xfrm>
          <a:prstGeom prst="rect">
            <a:avLst/>
          </a:prstGeom>
        </p:spPr>
      </p:pic>
      <p:sp>
        <p:nvSpPr>
          <p:cNvPr id="70" name="Striped Right Arrow 69"/>
          <p:cNvSpPr/>
          <p:nvPr/>
        </p:nvSpPr>
        <p:spPr>
          <a:xfrm>
            <a:off x="7689879" y="3988110"/>
            <a:ext cx="602105" cy="1130508"/>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Rounded Rectangle 71"/>
          <p:cNvSpPr/>
          <p:nvPr/>
        </p:nvSpPr>
        <p:spPr>
          <a:xfrm>
            <a:off x="4545692" y="5824230"/>
            <a:ext cx="3409195" cy="695969"/>
          </a:xfrm>
          <a:prstGeom prst="roundRect">
            <a:avLst/>
          </a:prstGeom>
          <a:solidFill>
            <a:schemeClr val="tx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TextBox 72"/>
          <p:cNvSpPr txBox="1"/>
          <p:nvPr/>
        </p:nvSpPr>
        <p:spPr>
          <a:xfrm>
            <a:off x="1950938" y="1613357"/>
            <a:ext cx="1886927" cy="369332"/>
          </a:xfrm>
          <a:prstGeom prst="rect">
            <a:avLst/>
          </a:prstGeom>
          <a:noFill/>
        </p:spPr>
        <p:txBody>
          <a:bodyPr wrap="none" rtlCol="0">
            <a:spAutoFit/>
          </a:bodyPr>
          <a:lstStyle/>
          <a:p>
            <a:r>
              <a:rPr lang="en-US" b="1" u="sng" dirty="0">
                <a:solidFill>
                  <a:prstClr val="white"/>
                </a:solidFill>
              </a:rPr>
              <a:t>Contributing Sites</a:t>
            </a:r>
          </a:p>
        </p:txBody>
      </p:sp>
      <p:sp>
        <p:nvSpPr>
          <p:cNvPr id="74" name="TextBox 73"/>
          <p:cNvSpPr txBox="1"/>
          <p:nvPr/>
        </p:nvSpPr>
        <p:spPr>
          <a:xfrm>
            <a:off x="4824604" y="6053053"/>
            <a:ext cx="1830437" cy="369332"/>
          </a:xfrm>
          <a:prstGeom prst="rect">
            <a:avLst/>
          </a:prstGeom>
          <a:noFill/>
        </p:spPr>
        <p:txBody>
          <a:bodyPr wrap="none" rtlCol="0">
            <a:spAutoFit/>
          </a:bodyPr>
          <a:lstStyle/>
          <a:p>
            <a:r>
              <a:rPr lang="en-US" b="1" u="sng" dirty="0">
                <a:solidFill>
                  <a:prstClr val="white"/>
                </a:solidFill>
              </a:rPr>
              <a:t>Image Processing</a:t>
            </a:r>
          </a:p>
        </p:txBody>
      </p:sp>
      <p:sp>
        <p:nvSpPr>
          <p:cNvPr id="75" name="Curved Up Arrow 74"/>
          <p:cNvSpPr/>
          <p:nvPr/>
        </p:nvSpPr>
        <p:spPr>
          <a:xfrm>
            <a:off x="5699957" y="5530024"/>
            <a:ext cx="1081843" cy="517192"/>
          </a:xfrm>
          <a:prstGeom prst="curvedUpArrow">
            <a:avLst>
              <a:gd name="adj1" fmla="val 25000"/>
              <a:gd name="adj2" fmla="val 83848"/>
              <a:gd name="adj3" fmla="val 61483"/>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6" name="Picture 75"/>
          <p:cNvPicPr>
            <a:picLocks noChangeAspect="1"/>
          </p:cNvPicPr>
          <p:nvPr/>
        </p:nvPicPr>
        <p:blipFill rotWithShape="1">
          <a:blip r:embed="rId7" cstate="print">
            <a:extLst>
              <a:ext uri="{28A0092B-C50C-407E-A947-70E740481C1C}">
                <a14:useLocalDpi xmlns:a14="http://schemas.microsoft.com/office/drawing/2010/main" val="0"/>
              </a:ext>
            </a:extLst>
          </a:blip>
          <a:srcRect t="19964" b="18675"/>
          <a:stretch/>
        </p:blipFill>
        <p:spPr>
          <a:xfrm>
            <a:off x="6734452" y="5886864"/>
            <a:ext cx="961749" cy="590136"/>
          </a:xfrm>
          <a:prstGeom prst="rect">
            <a:avLst/>
          </a:prstGeom>
        </p:spPr>
      </p:pic>
      <p:sp>
        <p:nvSpPr>
          <p:cNvPr id="77" name="Rectangle 76"/>
          <p:cNvSpPr/>
          <p:nvPr/>
        </p:nvSpPr>
        <p:spPr>
          <a:xfrm>
            <a:off x="1658688" y="5188804"/>
            <a:ext cx="2730156" cy="1277273"/>
          </a:xfrm>
          <a:prstGeom prst="rect">
            <a:avLst/>
          </a:prstGeom>
        </p:spPr>
        <p:txBody>
          <a:bodyPr wrap="square">
            <a:spAutoFit/>
          </a:bodyPr>
          <a:lstStyle/>
          <a:p>
            <a:r>
              <a:rPr lang="fi-FI" sz="1100" dirty="0">
                <a:latin typeface="Arial" charset="0"/>
                <a:ea typeface="Arial" charset="0"/>
                <a:cs typeface="Arial" charset="0"/>
              </a:rPr>
              <a:t>DAX: </a:t>
            </a:r>
            <a:r>
              <a:rPr lang="fi-FI" sz="1100" u="sng" dirty="0">
                <a:latin typeface="Arial" charset="0"/>
                <a:ea typeface="Arial" charset="0"/>
                <a:cs typeface="Arial" charset="0"/>
              </a:rPr>
              <a:t>Neuroimage. 2016 Jan 1;124(Pt B):1097-101. </a:t>
            </a:r>
            <a:r>
              <a:rPr lang="fi-FI" sz="1100" u="sng" dirty="0" err="1">
                <a:latin typeface="Arial" charset="0"/>
                <a:ea typeface="Arial" charset="0"/>
                <a:cs typeface="Arial" charset="0"/>
              </a:rPr>
              <a:t>doi</a:t>
            </a:r>
            <a:r>
              <a:rPr lang="fi-FI" sz="1100" u="sng" dirty="0">
                <a:latin typeface="Arial" charset="0"/>
                <a:ea typeface="Arial" charset="0"/>
                <a:cs typeface="Arial" charset="0"/>
              </a:rPr>
              <a:t>: 10.1016/j.neuroimage.2015.05.021.</a:t>
            </a:r>
          </a:p>
          <a:p>
            <a:endParaRPr lang="fi-FI" sz="1100" u="sng" dirty="0">
              <a:latin typeface="Arial" charset="0"/>
              <a:ea typeface="Arial" charset="0"/>
              <a:cs typeface="Arial" charset="0"/>
            </a:endParaRPr>
          </a:p>
          <a:p>
            <a:r>
              <a:rPr lang="fi-FI" sz="1100" dirty="0">
                <a:latin typeface="Arial" charset="0"/>
                <a:ea typeface="Arial" charset="0"/>
                <a:cs typeface="Arial" charset="0"/>
              </a:rPr>
              <a:t>XNAT: </a:t>
            </a:r>
            <a:r>
              <a:rPr lang="fi-FI" sz="1100" u="sng" dirty="0">
                <a:latin typeface="Arial" charset="0"/>
                <a:ea typeface="Arial" charset="0"/>
                <a:cs typeface="Arial" charset="0"/>
              </a:rPr>
              <a:t>Neuroimage. 2016 Jan 1;124(Pt B):1093-6. </a:t>
            </a:r>
            <a:r>
              <a:rPr lang="fi-FI" sz="1100" u="sng" dirty="0" err="1">
                <a:latin typeface="Arial" charset="0"/>
                <a:ea typeface="Arial" charset="0"/>
                <a:cs typeface="Arial" charset="0"/>
              </a:rPr>
              <a:t>doi</a:t>
            </a:r>
            <a:r>
              <a:rPr lang="fi-FI" sz="1100" u="sng" dirty="0">
                <a:latin typeface="Arial" charset="0"/>
                <a:ea typeface="Arial" charset="0"/>
                <a:cs typeface="Arial" charset="0"/>
              </a:rPr>
              <a:t>: 10.1016/j.neuroimage.2015.06.076. </a:t>
            </a:r>
            <a:endParaRPr lang="en-US" sz="1100" dirty="0">
              <a:latin typeface="Arial" charset="0"/>
              <a:ea typeface="Arial" charset="0"/>
              <a:cs typeface="Arial" charset="0"/>
            </a:endParaRP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8550" y="869"/>
            <a:ext cx="1049451" cy="1603328"/>
          </a:xfrm>
          <a:prstGeom prst="rect">
            <a:avLst/>
          </a:prstGeom>
        </p:spPr>
      </p:pic>
    </p:spTree>
    <p:extLst>
      <p:ext uri="{BB962C8B-B14F-4D97-AF65-F5344CB8AC3E}">
        <p14:creationId xmlns:p14="http://schemas.microsoft.com/office/powerpoint/2010/main" val="1177069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_cbm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791</TotalTime>
  <Words>859</Words>
  <Application>Microsoft Office PowerPoint</Application>
  <PresentationFormat>Widescreen</PresentationFormat>
  <Paragraphs>217</Paragraphs>
  <Slides>9</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ＭＳ Ｐゴシック</vt:lpstr>
      <vt:lpstr>Arial</vt:lpstr>
      <vt:lpstr>Avenir Heavy</vt:lpstr>
      <vt:lpstr>Calibri</vt:lpstr>
      <vt:lpstr>Calibri Light</vt:lpstr>
      <vt:lpstr>Comic Sans MS</vt:lpstr>
      <vt:lpstr>FuturaNDBook</vt:lpstr>
      <vt:lpstr>Helvetica</vt:lpstr>
      <vt:lpstr>Osaka</vt:lpstr>
      <vt:lpstr>Wingdings</vt:lpstr>
      <vt:lpstr>Office Theme</vt:lpstr>
      <vt:lpstr>bu_cbm_template</vt:lpstr>
      <vt:lpstr>PowerPoint Presentation</vt:lpstr>
      <vt:lpstr>Lung Collaborative Group</vt:lpstr>
      <vt:lpstr>EDRN Lung collaborative group</vt:lpstr>
      <vt:lpstr>Collaborative group project  LTP2</vt:lpstr>
      <vt:lpstr>LTP2: Molecular Biomarkers for the Early Detection of Lung Cancer in the setting of Indeterminate Pulmonary Nodules</vt:lpstr>
      <vt:lpstr>AIM 1: Establish Cohort (n=300)</vt:lpstr>
      <vt:lpstr>Clinical, Imaging and Biospecimen Collections</vt:lpstr>
      <vt:lpstr>AIM 2: Validate Molecular Biomarkers</vt:lpstr>
      <vt:lpstr>Vanderbilt Lung Imaging Repository Medical image Analysis and Statistical Interpretation lab   Bennett Landman, PhD</vt:lpstr>
    </vt:vector>
  </TitlesOfParts>
  <Company>Vanderbilt University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Massion, Pierre</dc:creator>
  <cp:lastModifiedBy>Massion, Pierre</cp:lastModifiedBy>
  <cp:revision>140</cp:revision>
  <dcterms:created xsi:type="dcterms:W3CDTF">2017-06-12T16:35:17Z</dcterms:created>
  <dcterms:modified xsi:type="dcterms:W3CDTF">2017-09-14T16:11:03Z</dcterms:modified>
</cp:coreProperties>
</file>