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2" r:id="rId3"/>
    <p:sldId id="264" r:id="rId4"/>
    <p:sldId id="265" r:id="rId5"/>
    <p:sldId id="282" r:id="rId6"/>
    <p:sldId id="281" r:id="rId7"/>
    <p:sldId id="286" r:id="rId8"/>
    <p:sldId id="287" r:id="rId9"/>
    <p:sldId id="269" r:id="rId10"/>
    <p:sldId id="277" r:id="rId11"/>
    <p:sldId id="284" r:id="rId12"/>
    <p:sldId id="258" r:id="rId13"/>
    <p:sldId id="257" r:id="rId14"/>
    <p:sldId id="278" r:id="rId15"/>
    <p:sldId id="266" r:id="rId16"/>
    <p:sldId id="275" r:id="rId17"/>
    <p:sldId id="267" r:id="rId18"/>
    <p:sldId id="259" r:id="rId19"/>
    <p:sldId id="272" r:id="rId20"/>
    <p:sldId id="283" r:id="rId21"/>
    <p:sldId id="280" r:id="rId22"/>
    <p:sldId id="271" r:id="rId23"/>
    <p:sldId id="260" r:id="rId24"/>
    <p:sldId id="268" r:id="rId25"/>
    <p:sldId id="261" r:id="rId26"/>
    <p:sldId id="279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B4669-C42A-4404-B631-157F3E2E5FD2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CE08-EED0-40A0-9605-F026E1C87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institutions,</a:t>
            </a:r>
            <a:r>
              <a:rPr lang="en-US" baseline="0" dirty="0" smtClean="0"/>
              <a:t> 6 BDLs, 2 CVCs, 2 BRLs.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C0B63C-B2CC-4493-848C-72C32E7EAB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E070-CB2C-FB4B-9ADF-8E09226D61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9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2759355-23DC-430A-85F6-971ED05A90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9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FE070-CB2C-FB4B-9ADF-8E09226D61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64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Fig. 2. Model-predicted detection capability of current and potential strategies</a:t>
            </a:r>
          </a:p>
          <a:p>
            <a:r>
              <a:rPr lang="en-US" dirty="0"/>
              <a:t>for earlier cancer detection using blood biomarker assays. See Table 2 for</a:t>
            </a:r>
          </a:p>
          <a:p>
            <a:r>
              <a:rPr lang="en-US" dirty="0"/>
              <a:t>baseline parameter values. Dashed horizontal lines indicate the median</a:t>
            </a:r>
          </a:p>
          <a:p>
            <a:r>
              <a:rPr lang="en-US" dirty="0"/>
              <a:t>(47 mm) and minimum (12 mm) tumor diameters detected by </a:t>
            </a:r>
            <a:r>
              <a:rPr lang="en-US" dirty="0" err="1"/>
              <a:t>transvaginal</a:t>
            </a:r>
            <a:endParaRPr lang="en-US" dirty="0"/>
          </a:p>
          <a:p>
            <a:r>
              <a:rPr lang="en-US" dirty="0"/>
              <a:t>ultrasound (TVUS) in a study of 725 asymptomatic women with adnexal</a:t>
            </a:r>
          </a:p>
          <a:p>
            <a:r>
              <a:rPr lang="en-US" dirty="0"/>
              <a:t>mass (29). Detection capability using (A) current clinical ELISA assays (assuming</a:t>
            </a:r>
          </a:p>
          <a:p>
            <a:r>
              <a:rPr lang="en-US" dirty="0"/>
              <a:t>baseline parameter values); (B) a biomarker that has 100% vascular</a:t>
            </a:r>
          </a:p>
          <a:p>
            <a:r>
              <a:rPr lang="en-US" dirty="0"/>
              <a:t>permeability (</a:t>
            </a:r>
            <a:r>
              <a:rPr lang="en-US" dirty="0" err="1"/>
              <a:t>fPL,T</a:t>
            </a:r>
            <a:r>
              <a:rPr lang="en-US" dirty="0"/>
              <a:t> = 1); (C) a biomarker not shed by healthy cells; (D) a</a:t>
            </a:r>
          </a:p>
          <a:p>
            <a:r>
              <a:rPr lang="en-US" dirty="0"/>
              <a:t>biomarker shed by tumor cells at a rate 103-fold higher than baseline; (E)</a:t>
            </a:r>
          </a:p>
          <a:p>
            <a:r>
              <a:rPr lang="en-US" dirty="0"/>
              <a:t>a biomarker not shed by healthy cells, and decreasing assay detection</a:t>
            </a:r>
          </a:p>
          <a:p>
            <a:r>
              <a:rPr lang="en-US" dirty="0"/>
              <a:t>limit 103-fold relative to baseline; and (F) a biomarker not shed by healthy</a:t>
            </a:r>
          </a:p>
          <a:p>
            <a:r>
              <a:rPr lang="en-US" dirty="0"/>
              <a:t>cells, and decreasing assay detection limit 105-fold relative to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9DA5A-2C85-4B2A-B747-83189C9ABAF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5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5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9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5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7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9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1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8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CD84-ED39-4AAB-BBBD-1A0375CAD78E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1511B-8B84-4EDE-9A97-D9FA19286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26" Type="http://schemas.openxmlformats.org/officeDocument/2006/relationships/image" Target="../media/image45.png"/><Relationship Id="rId3" Type="http://schemas.openxmlformats.org/officeDocument/2006/relationships/image" Target="../media/image23.png"/><Relationship Id="rId21" Type="http://schemas.openxmlformats.org/officeDocument/2006/relationships/image" Target="../media/image40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hyperlink" Target="http://www.google.com/url?sa=i&amp;source=images&amp;cd=&amp;cad=rja&amp;docid=Tdq4XmVQBe6UOM&amp;tbnid=cB9E-y5FDS8WjM:&amp;ved=0CAgQjRwwAA&amp;url=http://www.mc.vanderbilt.edu/root/vumc.php?site=vmcpathology&amp;doc=23365&amp;ei=xCYwUbwQk7j2BKrsgJAH&amp;psig=AFQjCNG76HGVjraCvgVnrX4_lWqPa8VsGQ&amp;ust=136219654803859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10" Type="http://schemas.openxmlformats.org/officeDocument/2006/relationships/image" Target="../media/image30.png"/><Relationship Id="rId19" Type="http://schemas.openxmlformats.org/officeDocument/2006/relationships/image" Target="../media/image39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1.png"/><Relationship Id="rId27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#_ENREF_2"/><Relationship Id="rId3" Type="http://schemas.openxmlformats.org/officeDocument/2006/relationships/hyperlink" Target="#_ENREF_1"/><Relationship Id="rId7" Type="http://schemas.openxmlformats.org/officeDocument/2006/relationships/hyperlink" Target="#_ENREF_13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hyperlink" Target="#_ENREF_12"/><Relationship Id="rId5" Type="http://schemas.openxmlformats.org/officeDocument/2006/relationships/hyperlink" Target="#_ENREF_11"/><Relationship Id="rId4" Type="http://schemas.openxmlformats.org/officeDocument/2006/relationships/hyperlink" Target="#_ENREF_10"/><Relationship Id="rId9" Type="http://schemas.openxmlformats.org/officeDocument/2006/relationships/hyperlink" Target="#_ENREF_14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74" y="2470196"/>
            <a:ext cx="10515600" cy="1325563"/>
          </a:xfrm>
        </p:spPr>
        <p:txBody>
          <a:bodyPr anchor="t">
            <a:normAutofit fontScale="90000"/>
          </a:bodyPr>
          <a:lstStyle/>
          <a:p>
            <a:r>
              <a:rPr lang="en-US" dirty="0"/>
              <a:t>Validation of a </a:t>
            </a:r>
            <a:r>
              <a:rPr lang="en-US" dirty="0">
                <a:solidFill>
                  <a:srgbClr val="FF0000"/>
                </a:solidFill>
              </a:rPr>
              <a:t>New</a:t>
            </a:r>
            <a:r>
              <a:rPr lang="en-US" dirty="0"/>
              <a:t> Blood-based Biomarker </a:t>
            </a:r>
            <a:r>
              <a:rPr lang="en-US" dirty="0">
                <a:solidFill>
                  <a:srgbClr val="FF0000"/>
                </a:solidFill>
              </a:rPr>
              <a:t>Strategy</a:t>
            </a:r>
            <a:r>
              <a:rPr lang="en-US" dirty="0"/>
              <a:t> for the Early Detection of Lung </a:t>
            </a:r>
            <a:r>
              <a:rPr lang="en-US" dirty="0" smtClean="0"/>
              <a:t>Cancer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Michael Kammer, Amanda Kussrow, Heidi Chen,                   Darryl Bornhop, Pierre Massion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487" y="886511"/>
            <a:ext cx="10515600" cy="1105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“where the rubber meets the road”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1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71897-DF8E-48A5-9E49-DCD77D5A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1" y="1"/>
            <a:ext cx="1033994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ELISA - enzyme-linked immunosorbent assay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8703CF-BAA1-4B62-B09F-6F071ECA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7172" y="1325564"/>
            <a:ext cx="7654738" cy="435133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Measures change in absorbance using capture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Direct vs Sandwiched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Pros: </a:t>
            </a:r>
            <a:r>
              <a:rPr lang="en-US" sz="1800" dirty="0"/>
              <a:t>Cost</a:t>
            </a:r>
            <a:r>
              <a:rPr lang="en-US" sz="2000" dirty="0"/>
              <a:t>, Throughput, </a:t>
            </a:r>
            <a:r>
              <a:rPr lang="en-US" sz="2000" dirty="0" smtClean="0"/>
              <a:t>Accessibility</a:t>
            </a:r>
            <a:endParaRPr lang="en-US" sz="20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Cons: Mileage may vary, probes must be developed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42" name="Picture 2" descr="Image result for indirect elisa">
            <a:extLst>
              <a:ext uri="{FF2B5EF4-FFF2-40B4-BE49-F238E27FC236}">
                <a16:creationId xmlns:a16="http://schemas.microsoft.com/office/drawing/2014/main" xmlns="" id="{4C722856-E039-4A85-99A8-6DED94A3D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11" y="2752874"/>
            <a:ext cx="4034119" cy="299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2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electrochemiluminescence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 immunoassay (ECLIA)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66" y="1845830"/>
            <a:ext cx="95535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3514" y="118507"/>
            <a:ext cx="9716052" cy="1112838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Compensated Backscatter 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Light </a:t>
            </a:r>
            <a:r>
              <a:rPr lang="en-US" altLang="en-US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Interferometry (CBSI)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04" y="2278320"/>
            <a:ext cx="9554991" cy="323246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67663" y="6121667"/>
            <a:ext cx="308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Olmsted et al. Anal </a:t>
            </a:r>
            <a:r>
              <a:rPr lang="en-US" i="1" dirty="0" err="1" smtClean="0"/>
              <a:t>Chem</a:t>
            </a:r>
            <a:r>
              <a:rPr lang="en-US" i="1" dirty="0" smtClean="0"/>
              <a:t> 2014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21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83820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1B8176"/>
                </a:solidFill>
                <a:latin typeface="Cambria" panose="02040503050406030204" pitchFamily="18" charset="0"/>
              </a:rPr>
              <a:t>Aim </a:t>
            </a:r>
            <a:r>
              <a:rPr lang="en-US" altLang="en-US" sz="2800" b="1" dirty="0">
                <a:solidFill>
                  <a:srgbClr val="1B8176"/>
                </a:solidFill>
                <a:latin typeface="Cambria" panose="02040503050406030204" pitchFamily="18" charset="0"/>
              </a:rPr>
              <a:t>&amp; </a:t>
            </a:r>
            <a:r>
              <a:rPr lang="en-US" altLang="en-US" sz="2800" b="1" dirty="0" smtClean="0">
                <a:solidFill>
                  <a:srgbClr val="1B8176"/>
                </a:solidFill>
                <a:latin typeface="Cambria" panose="02040503050406030204" pitchFamily="18" charset="0"/>
              </a:rPr>
              <a:t>Significance </a:t>
            </a:r>
            <a:r>
              <a:rPr lang="en-US" altLang="en-US" sz="2800" b="1" dirty="0">
                <a:solidFill>
                  <a:srgbClr val="1B8176"/>
                </a:solidFill>
                <a:latin typeface="Cambria" panose="02040503050406030204" pitchFamily="18" charset="0"/>
              </a:rPr>
              <a:t>of the Study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79622" y="1447799"/>
            <a:ext cx="10317892" cy="532370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  <a:buClr>
                <a:schemeClr val="tx1"/>
              </a:buClr>
            </a:pPr>
            <a:r>
              <a:rPr lang="en-US" altLang="en-US" sz="2400" dirty="0" smtClean="0">
                <a:solidFill>
                  <a:srgbClr val="FF0000"/>
                </a:solidFill>
              </a:rPr>
              <a:t>Aim: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461963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sz="2400" dirty="0"/>
              <a:t>Apply CBSI technology to validate an existing biomarker CYFRA 21.1 to improve the diagnostic accuracy of the test in three clinical contexts: a. in distinction of cancer among indeterminate pulmonary nodules, b. in monitoring of cancer recurrence and c. in preclinical diagnosis. </a:t>
            </a:r>
            <a:endParaRPr lang="en-US" sz="2400" dirty="0" smtClean="0"/>
          </a:p>
          <a:p>
            <a:pPr marL="461963" indent="0">
              <a:spcBef>
                <a:spcPts val="600"/>
              </a:spcBef>
              <a:buClr>
                <a:schemeClr val="tx1"/>
              </a:buClr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Significance: The </a:t>
            </a:r>
            <a:r>
              <a:rPr lang="en-US" altLang="en-US" sz="2400" dirty="0">
                <a:solidFill>
                  <a:srgbClr val="FF0000"/>
                </a:solidFill>
              </a:rPr>
              <a:t>“so what” </a:t>
            </a:r>
          </a:p>
          <a:p>
            <a:pPr marL="461963" indent="0">
              <a:spcBef>
                <a:spcPts val="600"/>
              </a:spcBef>
              <a:buNone/>
            </a:pPr>
            <a:r>
              <a:rPr lang="en-US" altLang="en-US" sz="2400" dirty="0"/>
              <a:t>Based on our preliminary data, such biomarker should provide a diagnostic and preclinical tool for early detection of lung cancer, may improve surveillance strategies and save lives.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508" y="5871520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845"/>
          <a:stretch/>
        </p:blipFill>
        <p:spPr>
          <a:xfrm>
            <a:off x="3550817" y="599793"/>
            <a:ext cx="4380399" cy="612887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0" y="152400"/>
            <a:ext cx="8382000" cy="11128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 smtClean="0">
                <a:solidFill>
                  <a:srgbClr val="1B8176"/>
                </a:solidFill>
                <a:latin typeface="Cambria" panose="02040503050406030204" pitchFamily="18" charset="0"/>
              </a:rPr>
              <a:t>Patients characteristics</a:t>
            </a:r>
            <a:endParaRPr lang="en-US" altLang="en-US" sz="2800" b="1" dirty="0">
              <a:solidFill>
                <a:srgbClr val="1B817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85886" y="1135781"/>
            <a:ext cx="2945330" cy="1871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5285" y="2932831"/>
            <a:ext cx="2945330" cy="1871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85886" y="2034306"/>
            <a:ext cx="2945330" cy="1871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7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8382000" cy="1112838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solidFill>
                  <a:srgbClr val="1B8176"/>
                </a:solidFill>
                <a:latin typeface="Cambria" panose="02040503050406030204" pitchFamily="18" charset="0"/>
              </a:rPr>
              <a:t>Preliminary </a:t>
            </a:r>
            <a:r>
              <a:rPr lang="en-US" altLang="en-US" sz="2800" b="1" dirty="0" smtClean="0">
                <a:solidFill>
                  <a:srgbClr val="1B8176"/>
                </a:solidFill>
                <a:latin typeface="Cambria" panose="02040503050406030204" pitchFamily="18" charset="0"/>
              </a:rPr>
              <a:t>Data/Outcomes CBSI for CYFRA 21.1 in 225 blinded serum samples , patients with IPNs</a:t>
            </a:r>
            <a:endParaRPr lang="en-US" altLang="en-US" sz="2800" b="1" dirty="0">
              <a:solidFill>
                <a:srgbClr val="1B8176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97"/>
          <a:stretch/>
        </p:blipFill>
        <p:spPr>
          <a:xfrm>
            <a:off x="2883407" y="1129437"/>
            <a:ext cx="5420333" cy="561594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129118" y="2360999"/>
          <a:ext cx="4249457" cy="451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rism 6" r:id="rId3" imgW="3521767" imgH="3741640" progId="Prism6.Document">
                  <p:embed/>
                </p:oleObj>
              </mc:Choice>
              <mc:Fallback>
                <p:oleObj name="Prism 6" r:id="rId3" imgW="3521767" imgH="374164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9118" y="2360999"/>
                        <a:ext cx="4249457" cy="451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35A51B-8637-4B15-AF67-6DA33B86C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13" y="2359436"/>
            <a:ext cx="3697941" cy="339665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18707BD-FB8A-4AD5-BBB4-B51B3B69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118" y="355500"/>
            <a:ext cx="8892941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Preliminary cohort: 225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IPNs.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4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8382000" cy="1112838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1B8176"/>
                </a:solidFill>
                <a:latin typeface="Cambria" panose="02040503050406030204" pitchFamily="18" charset="0"/>
              </a:rPr>
              <a:t>Preliminary Data/Outcomes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73352"/>
            <a:ext cx="8382000" cy="355323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286000" y="3859931"/>
            <a:ext cx="8382000" cy="4898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3746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86000" y="274638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1B8176"/>
                </a:solidFill>
                <a:latin typeface="Cambria" panose="02040503050406030204" pitchFamily="18" charset="0"/>
              </a:rPr>
              <a:t>Validation plan</a:t>
            </a:r>
            <a:endParaRPr lang="en-US" altLang="en-US" sz="2800" b="1" dirty="0">
              <a:solidFill>
                <a:srgbClr val="1B8176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31" y="1446586"/>
            <a:ext cx="8011148" cy="3811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6877" y="5370313"/>
            <a:ext cx="7958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the value of Repeated measures over time to increase the diagnostic accuracy </a:t>
            </a:r>
          </a:p>
          <a:p>
            <a:r>
              <a:rPr lang="en-US" dirty="0" smtClean="0"/>
              <a:t>Test other known candidate biomarkers alone and in combination</a:t>
            </a:r>
          </a:p>
          <a:p>
            <a:r>
              <a:rPr lang="en-US" dirty="0" smtClean="0"/>
              <a:t>Test other tumor types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13" y="5659469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1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442410" y="1923541"/>
            <a:ext cx="4999312" cy="1379718"/>
            <a:chOff x="229509" y="1911308"/>
            <a:chExt cx="4999312" cy="137971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314" r="23494"/>
            <a:stretch/>
          </p:blipFill>
          <p:spPr>
            <a:xfrm>
              <a:off x="334766" y="1911308"/>
              <a:ext cx="809490" cy="111810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0296" y="1911308"/>
              <a:ext cx="745405" cy="11181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61741" y="1911308"/>
              <a:ext cx="805038" cy="111810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2819" y="1911308"/>
              <a:ext cx="795355" cy="111810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229509" y="3029416"/>
              <a:ext cx="112867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Avi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</a:t>
              </a:r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Spira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MD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04231" y="3029416"/>
              <a:ext cx="16151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Steve Dubinett, MD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4600" y="3029416"/>
              <a:ext cx="161516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Marc </a:t>
              </a:r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Lenburg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, PhD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50571" y="3029416"/>
              <a:ext cx="137825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Deni Aberle, MD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68472" y="317412"/>
            <a:ext cx="3048000" cy="1577816"/>
            <a:chOff x="5715000" y="317412"/>
            <a:chExt cx="3048000" cy="157781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0709" y="317412"/>
              <a:ext cx="832048" cy="104006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715000" y="1464341"/>
              <a:ext cx="114338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Jim Herman, </a:t>
              </a:r>
            </a:p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MD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09356" y="341611"/>
              <a:ext cx="748844" cy="104838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467600" y="1452925"/>
              <a:ext cx="12954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Brenda </a:t>
              </a:r>
              <a:r>
                <a:rPr lang="en-US" sz="1100" dirty="0" err="1">
                  <a:solidFill>
                    <a:srgbClr val="0C67A6"/>
                  </a:solidFill>
                  <a:latin typeface="+mj-lt"/>
                </a:rPr>
                <a:t>Diergaarde</a:t>
              </a:r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,</a:t>
              </a:r>
            </a:p>
            <a:p>
              <a:pPr algn="ctr"/>
              <a:r>
                <a:rPr lang="en-US" sz="1100" dirty="0">
                  <a:solidFill>
                    <a:srgbClr val="0C67A6"/>
                  </a:solidFill>
                  <a:latin typeface="+mj-lt"/>
                </a:rPr>
                <a:t> PhD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997233" y="1905001"/>
            <a:ext cx="3400241" cy="1386027"/>
            <a:chOff x="5743760" y="1905000"/>
            <a:chExt cx="3400241" cy="138602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43800" y="1905000"/>
              <a:ext cx="738917" cy="111137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315201" y="3019937"/>
              <a:ext cx="1828800" cy="2710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Haining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Yang, MD, PhD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43760" y="3019937"/>
              <a:ext cx="1730042" cy="271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Harvey Pass, MD</a:t>
              </a:r>
            </a:p>
          </p:txBody>
        </p:sp>
        <p:pic>
          <p:nvPicPr>
            <p:cNvPr id="27" name="Picture 2" descr="https://www.ctsnet.org/sites/default/files/styles/user_photo_profile_d/public/contact_profile/11977.jpeg?itok=G0j-6aBt&amp;timestamp=137728920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007" y="1911308"/>
              <a:ext cx="781531" cy="1108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327812" y="3625006"/>
            <a:ext cx="3202260" cy="1153356"/>
            <a:chOff x="74340" y="3625006"/>
            <a:chExt cx="3202260" cy="11533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2400" y="3625006"/>
              <a:ext cx="1327829" cy="8852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7416" y="3625006"/>
              <a:ext cx="1327829" cy="885219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74340" y="4516752"/>
              <a:ext cx="146819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Louise </a:t>
              </a:r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Showe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, PhD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59239" y="4495800"/>
              <a:ext cx="181736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>
                  <a:solidFill>
                    <a:srgbClr val="0C67A6"/>
                  </a:solidFill>
                  <a:latin typeface="FuturaNDBook"/>
                </a:rPr>
                <a:t>Qihong</a:t>
              </a:r>
              <a:r>
                <a:rPr lang="en-US" sz="1100" dirty="0">
                  <a:solidFill>
                    <a:srgbClr val="0C67A6"/>
                  </a:solidFill>
                  <a:latin typeface="FuturaNDBook"/>
                </a:rPr>
                <a:t> Huang, MD, PhD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2412" y="208733"/>
            <a:ext cx="3737522" cy="1447319"/>
            <a:chOff x="1063078" y="263875"/>
            <a:chExt cx="3737522" cy="1451397"/>
          </a:xfrm>
        </p:grpSpPr>
        <p:pic>
          <p:nvPicPr>
            <p:cNvPr id="4" name="Picture 6" descr="Researcher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489" y="263875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Image Place holder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632" y="266733"/>
              <a:ext cx="896877" cy="1118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63078" y="1452924"/>
              <a:ext cx="1953104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>
                  <a:solidFill>
                    <a:prstClr val="black"/>
                  </a:solidFill>
                </a:rPr>
                <a:t>	Matt Schabath, PhD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85300" y="1452925"/>
              <a:ext cx="1115300" cy="2623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prstClr val="black"/>
                  </a:solidFill>
                </a:rPr>
                <a:t>Jae Lee, PhD</a:t>
              </a:r>
            </a:p>
          </p:txBody>
        </p:sp>
        <p:pic>
          <p:nvPicPr>
            <p:cNvPr id="10" name="Picture 4" descr="Image result for Robert J.  Gillies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9040" y="267107"/>
              <a:ext cx="895919" cy="1122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2289846" y="1452924"/>
              <a:ext cx="1227452" cy="2616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tabLst>
                  <a:tab pos="571500" algn="ctr"/>
                  <a:tab pos="2228850" algn="ctr"/>
                </a:tabLst>
              </a:pPr>
              <a:r>
                <a:rPr lang="en-US" sz="1100" dirty="0">
                  <a:solidFill>
                    <a:prstClr val="black"/>
                  </a:solidFill>
                </a:rPr>
                <a:t>	 Bob Gillies, PhD</a:t>
              </a:r>
            </a:p>
          </p:txBody>
        </p:sp>
      </p:grpSp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7"/>
          <a:stretch/>
        </p:blipFill>
        <p:spPr bwMode="auto">
          <a:xfrm>
            <a:off x="6001886" y="3496336"/>
            <a:ext cx="809489" cy="127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81" y="3496335"/>
            <a:ext cx="837518" cy="125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55" y="3496336"/>
            <a:ext cx="820175" cy="12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768092" y="4716913"/>
            <a:ext cx="114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Pierre Massion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913748" y="4723991"/>
            <a:ext cx="924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Eric Grogan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21527" y="4752202"/>
            <a:ext cx="99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Chirayu Shah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8397419" y="4707227"/>
            <a:ext cx="896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Gary Smith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849883" y="5107858"/>
            <a:ext cx="4678442" cy="1480810"/>
            <a:chOff x="4132004" y="3505200"/>
            <a:chExt cx="4678442" cy="1480810"/>
          </a:xfrm>
        </p:grpSpPr>
        <p:pic>
          <p:nvPicPr>
            <p:cNvPr id="33" name="Picture 32" descr="U:\Talks\SPORE\Lung SPORE\2013-06-14 SPORE seminar Massion\Heidi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608" y="3505200"/>
              <a:ext cx="908867" cy="121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U:\Lab pictures\2012\IMG_0132.JP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09" t="13523" r="16705" b="34829"/>
            <a:stretch/>
          </p:blipFill>
          <p:spPr bwMode="auto">
            <a:xfrm>
              <a:off x="4132004" y="3505200"/>
              <a:ext cx="962353" cy="120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http://www.mc.vanderbilt.edu/documents/vmcpathology/images/Eisenberg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853" y="3505200"/>
              <a:ext cx="824259" cy="123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72" y="3505200"/>
              <a:ext cx="793389" cy="121212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4212239" y="4724400"/>
              <a:ext cx="816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Sanja Antic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07600" y="4724400"/>
              <a:ext cx="1193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/>
                <a:t>Rosana</a:t>
              </a:r>
              <a:r>
                <a:rPr lang="en-US" sz="1100" dirty="0"/>
                <a:t> Eisenberg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500649" y="4724400"/>
              <a:ext cx="8048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Heidi Chen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04686" y="4724400"/>
              <a:ext cx="12057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Bennett Landman</a:t>
              </a:r>
            </a:p>
          </p:txBody>
        </p:sp>
      </p:grpSp>
      <p:pic>
        <p:nvPicPr>
          <p:cNvPr id="2050" name="Picture 2" descr="http://www.biostat.washington.edu/sites/default/files/styles/person_medium_thumb/public/people/Pepe_2008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50" y="5091435"/>
            <a:ext cx="884770" cy="123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088092" y="6330729"/>
            <a:ext cx="15275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Margaret Pepe, PhD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40084" y="317413"/>
            <a:ext cx="733388" cy="1052686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017816" y="1447800"/>
            <a:ext cx="8556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C67A6"/>
                </a:solidFill>
                <a:latin typeface="+mj-lt"/>
              </a:rPr>
              <a:t>Jeff Wang, PhD</a:t>
            </a:r>
          </a:p>
          <a:p>
            <a:pPr algn="ctr"/>
            <a:endParaRPr lang="en-US" sz="1100" dirty="0">
              <a:solidFill>
                <a:srgbClr val="0C67A6"/>
              </a:solidFill>
              <a:latin typeface="+mj-lt"/>
            </a:endParaRPr>
          </a:p>
        </p:txBody>
      </p:sp>
      <p:sp>
        <p:nvSpPr>
          <p:cNvPr id="58" name="Content Placeholder 2"/>
          <p:cNvSpPr txBox="1">
            <a:spLocks/>
          </p:cNvSpPr>
          <p:nvPr/>
        </p:nvSpPr>
        <p:spPr bwMode="auto">
          <a:xfrm>
            <a:off x="9991258" y="5293169"/>
            <a:ext cx="2435357" cy="76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 smtClean="0"/>
              <a:t>Funding support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b="0" kern="0" dirty="0" smtClean="0"/>
              <a:t>EDRN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sz="2200" b="0" kern="0" dirty="0" smtClean="0"/>
              <a:t>CIB</a:t>
            </a:r>
            <a:endParaRPr lang="en-US" kern="0" dirty="0"/>
          </a:p>
        </p:txBody>
      </p:sp>
      <p:pic>
        <p:nvPicPr>
          <p:cNvPr id="60" name="Picture 59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7"/>
          <a:stretch/>
        </p:blipFill>
        <p:spPr bwMode="auto">
          <a:xfrm>
            <a:off x="9962915" y="4257325"/>
            <a:ext cx="2103355" cy="76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104766" y="3496335"/>
            <a:ext cx="895259" cy="1253362"/>
          </a:xfrm>
          <a:prstGeom prst="rect">
            <a:avLst/>
          </a:prstGeom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20" y="5947280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Lung Collaborative Group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733"/>
              </p:ext>
            </p:extLst>
          </p:nvPr>
        </p:nvGraphicFramePr>
        <p:xfrm>
          <a:off x="2647950" y="1143000"/>
          <a:ext cx="7486650" cy="5471954"/>
        </p:xfrm>
        <a:graphic>
          <a:graphicData uri="http://schemas.openxmlformats.org/drawingml/2006/table">
            <a:tbl>
              <a:tblPr/>
              <a:tblGrid>
                <a:gridCol w="4743450"/>
                <a:gridCol w="2743200"/>
              </a:tblGrid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Biomarker Development Laboratories 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 Spira, Steve Dubinett, Marc </a:t>
                      </a:r>
                      <a:r>
                        <a:rPr lang="it-IT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Lenburg,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 Aberle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BU,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UCLA and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Lahey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Clinic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Louise 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Wistar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Institute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Herman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of Pittsburgh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Harvey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Pass, James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Tsay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NYU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Biomarker Reference Laboratory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Sanford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Stass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Feng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Jiang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Maryland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Clinical Validation Centers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Pierre Massion,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Chirayu Shah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Vanderbilt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Bob Gillies, Matt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Schabath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Moffitt 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DMCC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Margaret Pepe, Jackie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Dahlgren, Tracey Marsh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Fred Hutchinson CC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4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Program Officers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Lynn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Sorbara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 DCP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 Krueger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NCI DCP</a:t>
                      </a:r>
                    </a:p>
                  </a:txBody>
                  <a:tcPr marL="9606" marR="9606" marT="96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801" y="152401"/>
            <a:ext cx="533459" cy="53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8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582" y="700976"/>
            <a:ext cx="3670207" cy="2560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71" y="100854"/>
            <a:ext cx="8875059" cy="600123"/>
          </a:xfrm>
        </p:spPr>
        <p:txBody>
          <a:bodyPr>
            <a:normAutofit/>
          </a:bodyPr>
          <a:lstStyle/>
          <a:p>
            <a:r>
              <a:rPr lang="en-US" sz="3494" dirty="0"/>
              <a:t>HT-CSI vs. Single Molecule Array (SIMOA)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58466" y="700976"/>
          <a:ext cx="6373143" cy="6056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43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206"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HT-CSI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SIMOA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Probe Volume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 nL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 fL x 200,000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Throughput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 samples in quintuplicate / hour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 tests / hour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Sample volume Required (neat)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µL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µL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5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Precision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&lt;15% CV (Serum)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&lt;10% CV (Buffer)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&lt;10% CV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Dynamic Range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decade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 decade [</a:t>
                      </a:r>
                      <a:r>
                        <a:rPr lang="en-US" sz="1100" u="none" strike="noStrike">
                          <a:effectLst/>
                          <a:hlinkClick r:id="rId3" action="ppaction://hlinkfile" tooltip="Mora, 2014 #1556"/>
                        </a:rPr>
                        <a:t>1</a:t>
                      </a:r>
                      <a:r>
                        <a:rPr lang="en-US" sz="1100">
                          <a:effectLst/>
                        </a:rPr>
                        <a:t>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Requires immobilization of probe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5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Allows Mix-and-Read analyte characterization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5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Allows characterization of binding affinities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Free Solution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Label Free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Sample 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Fluids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All Biological Fluids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Instrument 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&lt;$40,000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$150,000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5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Format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Differential Refractive Index Detector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Single Molecule Fluorescence Array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Demonstrated Sensitivities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Proteins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 pg/mL (Cyfra 21-1) [</a:t>
                      </a:r>
                      <a:r>
                        <a:rPr lang="en-US" sz="1100" u="none" strike="noStrike">
                          <a:effectLst/>
                          <a:hlinkClick r:id="rId4" action="ppaction://hlinkfile" tooltip="Olmsted, 2014 #6"/>
                        </a:rPr>
                        <a:t>10</a:t>
                      </a:r>
                      <a:r>
                        <a:rPr lang="en-US" sz="1100">
                          <a:effectLst/>
                        </a:rPr>
                        <a:t>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 pg/mL (0.15 fM) PSA [</a:t>
                      </a:r>
                      <a:r>
                        <a:rPr lang="en-US" sz="1100" u="none" strike="noStrike">
                          <a:effectLst/>
                          <a:hlinkClick r:id="rId5" action="ppaction://hlinkfile" tooltip="Schubert, 2015 #1559"/>
                        </a:rPr>
                        <a:t>11</a:t>
                      </a:r>
                      <a:r>
                        <a:rPr lang="en-US" sz="1100">
                          <a:effectLst/>
                        </a:rPr>
                        <a:t>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algn="l"/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47 fM (Biotin) [</a:t>
                      </a:r>
                      <a:r>
                        <a:rPr lang="en-US" sz="1100" u="none" strike="noStrike">
                          <a:effectLst/>
                          <a:hlinkClick r:id="rId6" action="ppaction://hlinkfile" tooltip="Markov, 2004 #41"/>
                        </a:rPr>
                        <a:t>12</a:t>
                      </a:r>
                      <a:r>
                        <a:rPr lang="en-US" sz="1100">
                          <a:effectLst/>
                        </a:rPr>
                        <a:t>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90aM-6fM (Cytokines) [</a:t>
                      </a:r>
                      <a:r>
                        <a:rPr lang="en-US" sz="1100" u="none" strike="noStrike">
                          <a:effectLst/>
                          <a:hlinkClick r:id="rId7" action="ppaction://hlinkfile" tooltip="Wu, 2015 #1555"/>
                        </a:rPr>
                        <a:t>13</a:t>
                      </a:r>
                      <a:r>
                        <a:rPr lang="en-US" sz="1100">
                          <a:effectLst/>
                        </a:rPr>
                        <a:t>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72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40 pM (IL-2) [</a:t>
                      </a:r>
                      <a:r>
                        <a:rPr lang="en-US" sz="1100" u="none" strike="noStrike">
                          <a:effectLst/>
                          <a:hlinkClick r:id="rId8" action="ppaction://hlinkfile" tooltip="Bornhop, 2007 #28"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 ng/ml GDF11 [</a:t>
                      </a:r>
                      <a:r>
                        <a:rPr lang="en-US" sz="1100" u="none" strike="noStrike">
                          <a:effectLst/>
                          <a:hlinkClick r:id="rId9" action="ppaction://hlinkfile" tooltip="Myzithras, 2016 #1558"/>
                        </a:rPr>
                        <a:t>14</a:t>
                      </a:r>
                      <a:r>
                        <a:rPr lang="en-US" sz="1100">
                          <a:effectLst/>
                        </a:rPr>
                        <a:t>]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3505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Small Molecules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&lt;500 pM (OPNA Metabolites)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DRUGS&gt;&gt;&gt;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73" marR="41073" marT="0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031610" y="3261800"/>
            <a:ext cx="2501921" cy="2243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47" dirty="0"/>
              <a:t>SIMOA is a commercially available biomarker detection method highly sensitive for established biomarkers, but does not allow for rapid assay development using a mix-and-read approach</a:t>
            </a:r>
          </a:p>
        </p:txBody>
      </p:sp>
    </p:spTree>
    <p:extLst>
      <p:ext uri="{BB962C8B-B14F-4D97-AF65-F5344CB8AC3E}">
        <p14:creationId xmlns:p14="http://schemas.microsoft.com/office/powerpoint/2010/main" val="3643475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845"/>
          <a:stretch/>
        </p:blipFill>
        <p:spPr>
          <a:xfrm>
            <a:off x="3550818" y="599794"/>
            <a:ext cx="4159018" cy="58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2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661" y="1953640"/>
            <a:ext cx="320067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61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8382000" cy="1112838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1B8176"/>
                </a:solidFill>
                <a:latin typeface="Cambria" panose="02040503050406030204" pitchFamily="18" charset="0"/>
              </a:rPr>
              <a:t>Preliminary Data/Outcomes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605" y="1943887"/>
            <a:ext cx="2895600" cy="3567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310" y="1693104"/>
            <a:ext cx="5063173" cy="1712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147" y="4038600"/>
            <a:ext cx="4252203" cy="18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1670304" y="304800"/>
            <a:ext cx="899769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rgbClr val="1B8176"/>
                </a:solidFill>
                <a:latin typeface="Cambria" panose="02040503050406030204" pitchFamily="18" charset="0"/>
              </a:rPr>
              <a:t>Validation in the Southern Community Cohort Study</a:t>
            </a:r>
            <a:endParaRPr lang="en-US" altLang="en-US" sz="2800" b="1" dirty="0">
              <a:solidFill>
                <a:srgbClr val="1B8176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33336" y="2761488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Cohort high risk individuals</a:t>
            </a:r>
          </a:p>
          <a:p>
            <a:pPr algn="ctr"/>
            <a:r>
              <a:rPr lang="en-US" sz="1600" dirty="0"/>
              <a:t>N=240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24864" y="1847089"/>
            <a:ext cx="1799936" cy="1233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Cases of lung cancer all stages</a:t>
            </a:r>
          </a:p>
          <a:p>
            <a:pPr algn="ctr"/>
            <a:r>
              <a:rPr lang="en-US" sz="1600" dirty="0"/>
              <a:t>N=120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24864" y="3440361"/>
            <a:ext cx="1799936" cy="1233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Controls, matched on age, gender and  PKY</a:t>
            </a:r>
          </a:p>
          <a:p>
            <a:pPr algn="ctr"/>
            <a:r>
              <a:rPr lang="en-US" sz="1600" dirty="0"/>
              <a:t>N=120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077200" y="2532888"/>
            <a:ext cx="2476500" cy="1371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Compare CYFRA 21.1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OR lung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Added value to PLCO 2012</a:t>
            </a:r>
          </a:p>
        </p:txBody>
      </p:sp>
      <p:cxnSp>
        <p:nvCxnSpPr>
          <p:cNvPr id="5" name="Straight Connector 4"/>
          <p:cNvCxnSpPr>
            <a:stCxn id="2" idx="3"/>
          </p:cNvCxnSpPr>
          <p:nvPr/>
        </p:nvCxnSpPr>
        <p:spPr>
          <a:xfrm>
            <a:off x="4238337" y="3218688"/>
            <a:ext cx="12884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1"/>
          </p:cNvCxnSpPr>
          <p:nvPr/>
        </p:nvCxnSpPr>
        <p:spPr>
          <a:xfrm flipV="1">
            <a:off x="5526810" y="2463616"/>
            <a:ext cx="598055" cy="755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3" idx="1"/>
          </p:cNvCxnSpPr>
          <p:nvPr/>
        </p:nvCxnSpPr>
        <p:spPr>
          <a:xfrm>
            <a:off x="5526810" y="3218688"/>
            <a:ext cx="598055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74572" y="2626705"/>
            <a:ext cx="12076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333333"/>
                </a:solidFill>
                <a:latin typeface="SegoeUIRegular"/>
              </a:rPr>
              <a:t>up to 24 months preceding the diagnosis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564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AlphaLISA</a:t>
            </a:r>
            <a:r>
              <a:rPr lang="en-US" dirty="0" smtClean="0"/>
              <a:t> for CYFRA 21.1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856" y="1962150"/>
            <a:ext cx="5481232" cy="43623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8179" y="63842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Helvetica-Bold"/>
              </a:rPr>
              <a:t>He, </a:t>
            </a:r>
            <a:r>
              <a:rPr lang="en-US" b="1" i="1" dirty="0" smtClean="0">
                <a:latin typeface="Helvetica-Bold"/>
              </a:rPr>
              <a:t>Journal </a:t>
            </a:r>
            <a:r>
              <a:rPr lang="en-US" b="1" i="1" dirty="0">
                <a:latin typeface="Helvetica-Bold"/>
              </a:rPr>
              <a:t>of Clinical Laboratory </a:t>
            </a:r>
            <a:r>
              <a:rPr lang="en-US" b="1" i="1" dirty="0" smtClean="0">
                <a:latin typeface="Helvetica-Bold"/>
              </a:rPr>
              <a:t>Analysis,  </a:t>
            </a:r>
            <a:r>
              <a:rPr lang="en-US" b="1" dirty="0" smtClean="0">
                <a:latin typeface="Helvetica-Bold"/>
              </a:rPr>
              <a:t>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52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Cancer Atlas.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Histological features of premalignant lesions not adequate for precision risk stratification</a:t>
            </a:r>
          </a:p>
          <a:p>
            <a:r>
              <a:rPr lang="en-US" dirty="0" smtClean="0"/>
              <a:t>Lack of knowledge of ME and genomic and </a:t>
            </a:r>
            <a:r>
              <a:rPr lang="en-US" dirty="0" err="1" smtClean="0"/>
              <a:t>peigene</a:t>
            </a:r>
            <a:r>
              <a:rPr lang="en-US" dirty="0" smtClean="0"/>
              <a:t> that </a:t>
            </a:r>
            <a:r>
              <a:rPr lang="en-US" dirty="0" err="1" smtClean="0"/>
              <a:t>dreive</a:t>
            </a:r>
            <a:r>
              <a:rPr lang="en-US" dirty="0" smtClean="0"/>
              <a:t> cancer</a:t>
            </a:r>
          </a:p>
          <a:p>
            <a:r>
              <a:rPr lang="en-US" dirty="0" smtClean="0"/>
              <a:t>Longitudinal collect perform molecular profiling.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9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8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105939"/>
            <a:ext cx="8229600" cy="88423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en-US" sz="3600" b="1" dirty="0">
                <a:solidFill>
                  <a:srgbClr val="800000"/>
                </a:solidFill>
                <a:cs typeface="Arial"/>
              </a:rPr>
              <a:t>EDRN Lung collaborative group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54785" y="2109060"/>
            <a:ext cx="7437438" cy="1252836"/>
            <a:chOff x="762000" y="2709564"/>
            <a:chExt cx="7437438" cy="1252836"/>
          </a:xfrm>
        </p:grpSpPr>
        <p:sp>
          <p:nvSpPr>
            <p:cNvPr id="57346" name="Rectangle 2"/>
            <p:cNvSpPr>
              <a:spLocks noChangeArrowheads="1"/>
            </p:cNvSpPr>
            <p:nvPr/>
          </p:nvSpPr>
          <p:spPr bwMode="auto">
            <a:xfrm>
              <a:off x="5181600" y="2895600"/>
              <a:ext cx="1219200" cy="838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Comic Sans MS" pitchFamily="66" charset="0"/>
                </a:rPr>
                <a:t>Early </a:t>
              </a:r>
            </a:p>
            <a:p>
              <a:pPr algn="ctr" eaLnBrk="1" hangingPunct="1"/>
              <a:r>
                <a:rPr lang="en-US" altLang="en-US" sz="1600" dirty="0">
                  <a:latin typeface="Comic Sans MS" pitchFamily="66" charset="0"/>
                </a:rPr>
                <a:t>Diagnosis</a:t>
              </a:r>
            </a:p>
          </p:txBody>
        </p:sp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762000" y="2895600"/>
              <a:ext cx="4419600" cy="838200"/>
            </a:xfrm>
            <a:prstGeom prst="rect">
              <a:avLst/>
            </a:prstGeom>
            <a:gradFill rotWithShape="1">
              <a:gsLst>
                <a:gs pos="0">
                  <a:srgbClr val="FFF1F1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Comic Sans MS" pitchFamily="66" charset="0"/>
                </a:rPr>
                <a:t>Risk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 rot="-5400000">
              <a:off x="6116637" y="3243263"/>
              <a:ext cx="847725" cy="152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100">
                <a:latin typeface="Comic Sans MS" pitchFamily="66" charset="0"/>
              </a:endParaRPr>
            </a:p>
          </p:txBody>
        </p:sp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762000" y="27432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>
              <a:off x="5257800" y="27432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6553200" y="39624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5"/>
            <p:cNvSpPr>
              <a:spLocks noChangeShapeType="1"/>
            </p:cNvSpPr>
            <p:nvPr/>
          </p:nvSpPr>
          <p:spPr bwMode="auto">
            <a:xfrm flipV="1">
              <a:off x="5181600" y="2895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Rectangle 19"/>
            <p:cNvSpPr>
              <a:spLocks noChangeArrowheads="1"/>
            </p:cNvSpPr>
            <p:nvPr/>
          </p:nvSpPr>
          <p:spPr bwMode="auto">
            <a:xfrm>
              <a:off x="6705600" y="2895600"/>
              <a:ext cx="838200" cy="8382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200" dirty="0">
                <a:latin typeface="Comic Sans MS" pitchFamily="66" charset="0"/>
              </a:endParaRPr>
            </a:p>
          </p:txBody>
        </p:sp>
        <p:sp>
          <p:nvSpPr>
            <p:cNvPr id="57359" name="Rectangle 19"/>
            <p:cNvSpPr>
              <a:spLocks noChangeArrowheads="1"/>
            </p:cNvSpPr>
            <p:nvPr/>
          </p:nvSpPr>
          <p:spPr bwMode="auto">
            <a:xfrm>
              <a:off x="7543800" y="2895600"/>
              <a:ext cx="304800" cy="8382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Comic Sans MS" pitchFamily="66" charset="0"/>
                </a:rPr>
                <a:t> </a:t>
              </a:r>
            </a:p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  <p:sp>
          <p:nvSpPr>
            <p:cNvPr id="57360" name="Rectangle 2"/>
            <p:cNvSpPr>
              <a:spLocks noChangeArrowheads="1"/>
            </p:cNvSpPr>
            <p:nvPr/>
          </p:nvSpPr>
          <p:spPr bwMode="auto">
            <a:xfrm>
              <a:off x="7883525" y="2895600"/>
              <a:ext cx="269875" cy="838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  <p:sp>
          <p:nvSpPr>
            <p:cNvPr id="57362" name="Text Box 8"/>
            <p:cNvSpPr txBox="1">
              <a:spLocks noChangeArrowheads="1"/>
            </p:cNvSpPr>
            <p:nvPr/>
          </p:nvSpPr>
          <p:spPr bwMode="auto">
            <a:xfrm>
              <a:off x="6725166" y="3134797"/>
              <a:ext cx="14269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Comic Sans MS" pitchFamily="66" charset="0"/>
                </a:rPr>
                <a:t>Progression</a:t>
              </a:r>
            </a:p>
          </p:txBody>
        </p:sp>
        <p:sp>
          <p:nvSpPr>
            <p:cNvPr id="57363" name="Text Box 8"/>
            <p:cNvSpPr txBox="1">
              <a:spLocks noChangeArrowheads="1"/>
            </p:cNvSpPr>
            <p:nvPr/>
          </p:nvSpPr>
          <p:spPr bwMode="auto">
            <a:xfrm rot="16200000">
              <a:off x="5955120" y="3122979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omic Sans MS" pitchFamily="66" charset="0"/>
                </a:rPr>
                <a:t>Diagnosis</a:t>
              </a:r>
            </a:p>
          </p:txBody>
        </p:sp>
        <p:sp>
          <p:nvSpPr>
            <p:cNvPr id="57364" name="Line 9"/>
            <p:cNvSpPr>
              <a:spLocks noChangeShapeType="1"/>
            </p:cNvSpPr>
            <p:nvPr/>
          </p:nvSpPr>
          <p:spPr bwMode="auto">
            <a:xfrm>
              <a:off x="762000" y="39624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7"/>
            <p:cNvSpPr>
              <a:spLocks noChangeShapeType="1"/>
            </p:cNvSpPr>
            <p:nvPr/>
          </p:nvSpPr>
          <p:spPr bwMode="auto">
            <a:xfrm>
              <a:off x="6629400" y="2743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Rectangle 2"/>
            <p:cNvSpPr>
              <a:spLocks noChangeArrowheads="1"/>
            </p:cNvSpPr>
            <p:nvPr/>
          </p:nvSpPr>
          <p:spPr bwMode="auto">
            <a:xfrm>
              <a:off x="8153400" y="2895600"/>
              <a:ext cx="46038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21706" y="1255911"/>
            <a:ext cx="75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LTP2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2801" y="3815477"/>
            <a:ext cx="4363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2. Biomarker of risk for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never smokers, early onset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disease and strong family history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93190" y="3788349"/>
            <a:ext cx="364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4. Biomarker of Risk of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post-surgical progression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82801" y="1071244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1. Biomarker of risk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high risk individuals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1" y="1071244"/>
            <a:ext cx="364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3. Molecular &amp; Imaging biomarker for IPNs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5439" y="5929236"/>
            <a:ext cx="410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5. Biomarker-based clinical trial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00469" y="3875924"/>
            <a:ext cx="75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LTP3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31322" y="1046851"/>
            <a:ext cx="80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BDLs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CVCs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LTP4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217951" y="5929235"/>
            <a:ext cx="6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CVC</a:t>
            </a:r>
          </a:p>
        </p:txBody>
      </p:sp>
    </p:spTree>
    <p:extLst>
      <p:ext uri="{BB962C8B-B14F-4D97-AF65-F5344CB8AC3E}">
        <p14:creationId xmlns:p14="http://schemas.microsoft.com/office/powerpoint/2010/main" val="209717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Proteomic analysis of bronchial epithelium in high risk individuals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957361"/>
            <a:ext cx="3093245" cy="1860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9"/>
          <p:cNvSpPr txBox="1">
            <a:spLocks noChangeArrowheads="1"/>
          </p:cNvSpPr>
          <p:nvPr/>
        </p:nvSpPr>
        <p:spPr bwMode="auto">
          <a:xfrm>
            <a:off x="2483686" y="5826304"/>
            <a:ext cx="22996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600" dirty="0">
                <a:latin typeface="Calibri" pitchFamily="34" charset="0"/>
              </a:rPr>
              <a:t>Shotgun proteomics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601" y="2025618"/>
            <a:ext cx="39623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high risk epithelium:</a:t>
            </a:r>
          </a:p>
          <a:p>
            <a:pPr marL="342900" indent="-342900">
              <a:buAutoNum type="arabicPeriod"/>
            </a:pPr>
            <a:r>
              <a:rPr lang="en-US" dirty="0"/>
              <a:t>Carbohydrate metabolism reprogramming</a:t>
            </a:r>
          </a:p>
          <a:p>
            <a:pPr marL="342900" indent="-342900">
              <a:buAutoNum type="arabicPeriod"/>
            </a:pPr>
            <a:r>
              <a:rPr lang="en-US" dirty="0"/>
              <a:t>Lipid metabolism reprogramming</a:t>
            </a:r>
          </a:p>
          <a:p>
            <a:pPr marL="342900" indent="-342900">
              <a:buAutoNum type="arabicPeriod"/>
            </a:pPr>
            <a:r>
              <a:rPr lang="en-US" dirty="0"/>
              <a:t>Looking to test a Link between reprogramming and cancer </a:t>
            </a:r>
            <a:r>
              <a:rPr lang="en-US" dirty="0" err="1"/>
              <a:t>dvpt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846" y="4028869"/>
            <a:ext cx="2164555" cy="267543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BC4EB-4A57-4C3F-A6CC-29AFFF9F20F2}" type="slidenum">
              <a:rPr lang="en-US" smtClean="0"/>
              <a:t>4</a:t>
            </a:fld>
            <a:endParaRPr lang="en-US" dirty="0"/>
          </a:p>
        </p:txBody>
      </p:sp>
      <p:pic>
        <p:nvPicPr>
          <p:cNvPr id="12" name="Picture 6" descr="http://www.olympus.co.uk/medical/media/Bild_diagno_1_700x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9" t="30771" r="37419" b="32597"/>
          <a:stretch>
            <a:fillRect/>
          </a:stretch>
        </p:blipFill>
        <p:spPr bwMode="auto">
          <a:xfrm>
            <a:off x="1803381" y="1676318"/>
            <a:ext cx="2105428" cy="1993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r="16631" b="7011"/>
          <a:stretch>
            <a:fillRect/>
          </a:stretch>
        </p:blipFill>
        <p:spPr bwMode="auto">
          <a:xfrm>
            <a:off x="4495801" y="1676318"/>
            <a:ext cx="1934903" cy="195963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10392" y="4981061"/>
            <a:ext cx="2565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Rahman et al. </a:t>
            </a:r>
            <a:r>
              <a:rPr lang="en-US" i="1" dirty="0" smtClean="0"/>
              <a:t>JCI-I.</a:t>
            </a:r>
            <a:r>
              <a:rPr lang="en-US" dirty="0" smtClean="0"/>
              <a:t> </a:t>
            </a:r>
            <a:r>
              <a:rPr lang="en-US" dirty="0"/>
              <a:t>2016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FSPG PET imaging for IPNs.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30931"/>
            <a:ext cx="5854130" cy="31041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2" y="2030931"/>
            <a:ext cx="5619645" cy="31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8" name="Rectangle 21"/>
          <p:cNvSpPr>
            <a:spLocks noGrp="1" noChangeArrowheads="1"/>
          </p:cNvSpPr>
          <p:nvPr>
            <p:ph type="title"/>
          </p:nvPr>
        </p:nvSpPr>
        <p:spPr>
          <a:xfrm>
            <a:off x="1981200" y="105939"/>
            <a:ext cx="8229600" cy="884238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>
              <a:lnSpc>
                <a:spcPts val="3000"/>
              </a:lnSpc>
            </a:pPr>
            <a:r>
              <a:rPr lang="en-US" altLang="en-US" sz="3600" b="1" dirty="0">
                <a:solidFill>
                  <a:srgbClr val="800000"/>
                </a:solidFill>
                <a:cs typeface="Arial"/>
              </a:rPr>
              <a:t>EDRN Lung collaborative group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54785" y="2109060"/>
            <a:ext cx="7437438" cy="1252836"/>
            <a:chOff x="762000" y="2709564"/>
            <a:chExt cx="7437438" cy="1252836"/>
          </a:xfrm>
        </p:grpSpPr>
        <p:sp>
          <p:nvSpPr>
            <p:cNvPr id="57346" name="Rectangle 2"/>
            <p:cNvSpPr>
              <a:spLocks noChangeArrowheads="1"/>
            </p:cNvSpPr>
            <p:nvPr/>
          </p:nvSpPr>
          <p:spPr bwMode="auto">
            <a:xfrm>
              <a:off x="5181600" y="2895600"/>
              <a:ext cx="1219200" cy="838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dirty="0">
                  <a:latin typeface="Comic Sans MS" pitchFamily="66" charset="0"/>
                </a:rPr>
                <a:t>Early </a:t>
              </a:r>
            </a:p>
            <a:p>
              <a:pPr algn="ctr" eaLnBrk="1" hangingPunct="1"/>
              <a:r>
                <a:rPr lang="en-US" altLang="en-US" sz="1600" dirty="0">
                  <a:latin typeface="Comic Sans MS" pitchFamily="66" charset="0"/>
                </a:rPr>
                <a:t>Diagnosis</a:t>
              </a:r>
            </a:p>
          </p:txBody>
        </p:sp>
        <p:sp>
          <p:nvSpPr>
            <p:cNvPr id="57347" name="Rectangle 3"/>
            <p:cNvSpPr>
              <a:spLocks noChangeArrowheads="1"/>
            </p:cNvSpPr>
            <p:nvPr/>
          </p:nvSpPr>
          <p:spPr bwMode="auto">
            <a:xfrm>
              <a:off x="762000" y="2895600"/>
              <a:ext cx="4419600" cy="838200"/>
            </a:xfrm>
            <a:prstGeom prst="rect">
              <a:avLst/>
            </a:prstGeom>
            <a:gradFill rotWithShape="1">
              <a:gsLst>
                <a:gs pos="0">
                  <a:srgbClr val="FFF1F1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latin typeface="Comic Sans MS" pitchFamily="66" charset="0"/>
                </a:rPr>
                <a:t>Risk</a:t>
              </a:r>
            </a:p>
          </p:txBody>
        </p:sp>
        <p:sp>
          <p:nvSpPr>
            <p:cNvPr id="57348" name="Rectangle 4"/>
            <p:cNvSpPr>
              <a:spLocks noChangeArrowheads="1"/>
            </p:cNvSpPr>
            <p:nvPr/>
          </p:nvSpPr>
          <p:spPr bwMode="auto">
            <a:xfrm rot="-5400000">
              <a:off x="6116637" y="3243263"/>
              <a:ext cx="847725" cy="1524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100">
                <a:latin typeface="Comic Sans MS" pitchFamily="66" charset="0"/>
              </a:endParaRPr>
            </a:p>
          </p:txBody>
        </p:sp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762000" y="27432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1" name="Line 7"/>
            <p:cNvSpPr>
              <a:spLocks noChangeShapeType="1"/>
            </p:cNvSpPr>
            <p:nvPr/>
          </p:nvSpPr>
          <p:spPr bwMode="auto">
            <a:xfrm>
              <a:off x="5257800" y="27432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>
              <a:off x="6553200" y="39624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5"/>
            <p:cNvSpPr>
              <a:spLocks noChangeShapeType="1"/>
            </p:cNvSpPr>
            <p:nvPr/>
          </p:nvSpPr>
          <p:spPr bwMode="auto">
            <a:xfrm flipV="1">
              <a:off x="5181600" y="2895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Rectangle 19"/>
            <p:cNvSpPr>
              <a:spLocks noChangeArrowheads="1"/>
            </p:cNvSpPr>
            <p:nvPr/>
          </p:nvSpPr>
          <p:spPr bwMode="auto">
            <a:xfrm>
              <a:off x="6705600" y="2895600"/>
              <a:ext cx="838200" cy="8382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 sz="1200" dirty="0">
                <a:latin typeface="Comic Sans MS" pitchFamily="66" charset="0"/>
              </a:endParaRPr>
            </a:p>
          </p:txBody>
        </p:sp>
        <p:sp>
          <p:nvSpPr>
            <p:cNvPr id="57359" name="Rectangle 19"/>
            <p:cNvSpPr>
              <a:spLocks noChangeArrowheads="1"/>
            </p:cNvSpPr>
            <p:nvPr/>
          </p:nvSpPr>
          <p:spPr bwMode="auto">
            <a:xfrm>
              <a:off x="7543800" y="2895600"/>
              <a:ext cx="304800" cy="83820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9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Comic Sans MS" pitchFamily="66" charset="0"/>
                </a:rPr>
                <a:t> </a:t>
              </a:r>
            </a:p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  <p:sp>
          <p:nvSpPr>
            <p:cNvPr id="57360" name="Rectangle 2"/>
            <p:cNvSpPr>
              <a:spLocks noChangeArrowheads="1"/>
            </p:cNvSpPr>
            <p:nvPr/>
          </p:nvSpPr>
          <p:spPr bwMode="auto">
            <a:xfrm>
              <a:off x="7883525" y="2895600"/>
              <a:ext cx="269875" cy="838200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  <p:sp>
          <p:nvSpPr>
            <p:cNvPr id="57362" name="Text Box 8"/>
            <p:cNvSpPr txBox="1">
              <a:spLocks noChangeArrowheads="1"/>
            </p:cNvSpPr>
            <p:nvPr/>
          </p:nvSpPr>
          <p:spPr bwMode="auto">
            <a:xfrm>
              <a:off x="6725166" y="3134797"/>
              <a:ext cx="14269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Comic Sans MS" pitchFamily="66" charset="0"/>
                </a:rPr>
                <a:t>Progression</a:t>
              </a:r>
            </a:p>
          </p:txBody>
        </p:sp>
        <p:sp>
          <p:nvSpPr>
            <p:cNvPr id="57363" name="Text Box 8"/>
            <p:cNvSpPr txBox="1">
              <a:spLocks noChangeArrowheads="1"/>
            </p:cNvSpPr>
            <p:nvPr/>
          </p:nvSpPr>
          <p:spPr bwMode="auto">
            <a:xfrm rot="16200000">
              <a:off x="5955120" y="3122979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latin typeface="Comic Sans MS" pitchFamily="66" charset="0"/>
                </a:rPr>
                <a:t>Diagnosis</a:t>
              </a:r>
            </a:p>
          </p:txBody>
        </p:sp>
        <p:sp>
          <p:nvSpPr>
            <p:cNvPr id="57364" name="Line 9"/>
            <p:cNvSpPr>
              <a:spLocks noChangeShapeType="1"/>
            </p:cNvSpPr>
            <p:nvPr/>
          </p:nvSpPr>
          <p:spPr bwMode="auto">
            <a:xfrm>
              <a:off x="762000" y="3962400"/>
              <a:ext cx="571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Line 7"/>
            <p:cNvSpPr>
              <a:spLocks noChangeShapeType="1"/>
            </p:cNvSpPr>
            <p:nvPr/>
          </p:nvSpPr>
          <p:spPr bwMode="auto">
            <a:xfrm>
              <a:off x="6629400" y="2743200"/>
              <a:ext cx="152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Rectangle 2"/>
            <p:cNvSpPr>
              <a:spLocks noChangeArrowheads="1"/>
            </p:cNvSpPr>
            <p:nvPr/>
          </p:nvSpPr>
          <p:spPr bwMode="auto">
            <a:xfrm>
              <a:off x="8153400" y="2895600"/>
              <a:ext cx="46038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Comic Sans MS" pitchFamily="66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421706" y="1255911"/>
            <a:ext cx="75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LTP2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2801" y="3815477"/>
            <a:ext cx="4363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2. Biomarker of risk for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never smokers, early onset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disease and strong family history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93190" y="3788349"/>
            <a:ext cx="364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4. Biomarker of Risk of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post-surgical progression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82801" y="1071244"/>
            <a:ext cx="270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1. Biomarker of risk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high risk individuals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00801" y="1071244"/>
            <a:ext cx="3643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3. Molecular &amp; Imaging biomarker for IPNs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45439" y="5929236"/>
            <a:ext cx="4101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5. Biomarker-based clinical trial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00469" y="3875924"/>
            <a:ext cx="75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LTP3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87388" y="1210693"/>
            <a:ext cx="6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CVC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24" y="5562601"/>
            <a:ext cx="7254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217951" y="5929235"/>
            <a:ext cx="683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CVC</a:t>
            </a:r>
          </a:p>
        </p:txBody>
      </p:sp>
    </p:spTree>
    <p:extLst>
      <p:ext uri="{BB962C8B-B14F-4D97-AF65-F5344CB8AC3E}">
        <p14:creationId xmlns:p14="http://schemas.microsoft.com/office/powerpoint/2010/main" val="15398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76200"/>
            <a:ext cx="8915400" cy="1219200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Mathematical Model Identifies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Blood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Biomarker–based detectability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7848600" y="6362522"/>
            <a:ext cx="30668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latin typeface="Comic Sans MS" pitchFamily="66" charset="0"/>
              </a:rPr>
              <a:t>Hori </a:t>
            </a:r>
            <a:r>
              <a:rPr lang="en-US" sz="2000" i="1" dirty="0" err="1">
                <a:latin typeface="Comic Sans MS" pitchFamily="66" charset="0"/>
              </a:rPr>
              <a:t>Gambhir</a:t>
            </a:r>
            <a:r>
              <a:rPr lang="en-US" sz="2000" i="1" dirty="0">
                <a:latin typeface="Comic Sans MS" pitchFamily="66" charset="0"/>
              </a:rPr>
              <a:t> STM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2" t="7333" r="50000" b="67000"/>
          <a:stretch/>
        </p:blipFill>
        <p:spPr>
          <a:xfrm>
            <a:off x="1600201" y="1752600"/>
            <a:ext cx="5717969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8170" y="1981201"/>
            <a:ext cx="33498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latin typeface="Comic Sans MS" pitchFamily="66" charset="0"/>
              </a:rPr>
              <a:t>A: ELISA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itchFamily="66" charset="0"/>
              </a:rPr>
              <a:t>B: 100% </a:t>
            </a:r>
            <a:r>
              <a:rPr lang="en-US" dirty="0" err="1">
                <a:latin typeface="Comic Sans MS" pitchFamily="66" charset="0"/>
              </a:rPr>
              <a:t>vasc</a:t>
            </a:r>
            <a:r>
              <a:rPr lang="en-US" dirty="0">
                <a:latin typeface="Comic Sans MS" pitchFamily="66" charset="0"/>
              </a:rPr>
              <a:t> permeability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itchFamily="66" charset="0"/>
              </a:rPr>
              <a:t>C: not shed by healthy cells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itchFamily="66" charset="0"/>
              </a:rPr>
              <a:t>D: shedding is 1000x </a:t>
            </a:r>
            <a:r>
              <a:rPr lang="en-US" dirty="0" err="1">
                <a:latin typeface="Comic Sans MS" pitchFamily="66" charset="0"/>
              </a:rPr>
              <a:t>nl</a:t>
            </a:r>
            <a:endParaRPr lang="en-US" dirty="0"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itchFamily="66" charset="0"/>
              </a:rPr>
              <a:t>E: not shed in </a:t>
            </a:r>
            <a:r>
              <a:rPr lang="en-US" dirty="0" err="1">
                <a:latin typeface="Comic Sans MS" pitchFamily="66" charset="0"/>
              </a:rPr>
              <a:t>nl</a:t>
            </a:r>
            <a:r>
              <a:rPr lang="en-US" dirty="0">
                <a:latin typeface="Comic Sans MS" pitchFamily="66" charset="0"/>
              </a:rPr>
              <a:t> and improved 1,000 x assay sensitivity from baseline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Comic Sans MS" pitchFamily="66" charset="0"/>
              </a:rPr>
              <a:t>F: not shed in </a:t>
            </a:r>
            <a:r>
              <a:rPr lang="en-US" dirty="0" err="1">
                <a:latin typeface="Comic Sans MS" pitchFamily="66" charset="0"/>
              </a:rPr>
              <a:t>nl</a:t>
            </a:r>
            <a:r>
              <a:rPr lang="en-US" dirty="0">
                <a:latin typeface="Comic Sans MS" pitchFamily="66" charset="0"/>
              </a:rPr>
              <a:t> and improved 100,000 assay sensitivity from baseline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81201" y="6324600"/>
            <a:ext cx="293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 marker, sensitive test</a:t>
            </a:r>
          </a:p>
        </p:txBody>
      </p:sp>
    </p:spTree>
    <p:extLst>
      <p:ext uri="{BB962C8B-B14F-4D97-AF65-F5344CB8AC3E}">
        <p14:creationId xmlns:p14="http://schemas.microsoft.com/office/powerpoint/2010/main" val="23019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7620000" cy="1219200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CRP and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hsCRP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hsCRP</a:t>
            </a:r>
            <a:r>
              <a:rPr lang="en-US" dirty="0"/>
              <a:t> revolutionized the value of the biomarker. </a:t>
            </a:r>
          </a:p>
          <a:p>
            <a:r>
              <a:rPr lang="en-US" dirty="0"/>
              <a:t>This happened based on a 30-fold increased sensitivity of the assay.</a:t>
            </a:r>
          </a:p>
          <a:p>
            <a:r>
              <a:rPr lang="en-US" dirty="0"/>
              <a:t>CRP is not just a marker of inflammation </a:t>
            </a:r>
          </a:p>
          <a:p>
            <a:r>
              <a:rPr lang="en-US" dirty="0"/>
              <a:t>CRP is a marker of Cardiovascular risk</a:t>
            </a:r>
          </a:p>
          <a:p>
            <a:endParaRPr lang="en-US" dirty="0"/>
          </a:p>
          <a:p>
            <a:r>
              <a:rPr lang="en-US" dirty="0"/>
              <a:t>Can we reconsider </a:t>
            </a:r>
            <a:r>
              <a:rPr lang="en-US" dirty="0" smtClean="0"/>
              <a:t>existing cancer </a:t>
            </a:r>
            <a:r>
              <a:rPr lang="en-US" dirty="0"/>
              <a:t>biomarkers and improve our risk assessment?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807631"/>
            <a:ext cx="2963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Rifai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Clin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Chem</a:t>
            </a:r>
            <a:r>
              <a:rPr lang="en-US" sz="2400" i="1" dirty="0" smtClean="0"/>
              <a:t> 2001 </a:t>
            </a:r>
          </a:p>
          <a:p>
            <a:r>
              <a:rPr lang="en-US" sz="2400" i="1" dirty="0" err="1" smtClean="0"/>
              <a:t>Ridker</a:t>
            </a:r>
            <a:r>
              <a:rPr lang="en-US" sz="2400" i="1" dirty="0" smtClean="0"/>
              <a:t> NEJM 2001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6554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CYFRA 21.1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19298" y="1825626"/>
            <a:ext cx="3253461" cy="3088980"/>
            <a:chOff x="4619298" y="1825626"/>
            <a:chExt cx="3253461" cy="30889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32515"/>
            <a:stretch/>
          </p:blipFill>
          <p:spPr>
            <a:xfrm>
              <a:off x="4619298" y="1825626"/>
              <a:ext cx="3253461" cy="187088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41961" y="4545274"/>
              <a:ext cx="1786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Takada, BJC 1995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88476" y="3823390"/>
              <a:ext cx="1140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3.5 ng/mL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63412" y="3823390"/>
            <a:ext cx="1997663" cy="1091216"/>
            <a:chOff x="8532259" y="3823390"/>
            <a:chExt cx="1997663" cy="1091216"/>
          </a:xfrm>
        </p:grpSpPr>
        <p:sp>
          <p:nvSpPr>
            <p:cNvPr id="9" name="TextBox 8"/>
            <p:cNvSpPr txBox="1"/>
            <p:nvPr/>
          </p:nvSpPr>
          <p:spPr>
            <a:xfrm>
              <a:off x="8532259" y="4545274"/>
              <a:ext cx="1997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Rapellino</a:t>
              </a:r>
              <a:r>
                <a:rPr lang="en-US" dirty="0" smtClean="0"/>
                <a:t> ERJ 1995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71104" y="3823390"/>
              <a:ext cx="1140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3.2 ng/mL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58952" y="1825625"/>
            <a:ext cx="3231485" cy="3088981"/>
            <a:chOff x="838200" y="1825625"/>
            <a:chExt cx="3231485" cy="30889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22736"/>
            <a:stretch/>
          </p:blipFill>
          <p:spPr>
            <a:xfrm>
              <a:off x="838200" y="1825625"/>
              <a:ext cx="3231485" cy="189034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11028" y="4545274"/>
              <a:ext cx="16081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Pujol</a:t>
              </a:r>
              <a:r>
                <a:rPr lang="en-US" dirty="0" smtClean="0"/>
                <a:t>, BJC 2004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25038" y="3823390"/>
              <a:ext cx="1140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3.6 ng/mL</a:t>
              </a:r>
              <a:endParaRPr lang="en-US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788" y="1825625"/>
            <a:ext cx="2758910" cy="19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1168</Words>
  <Application>Microsoft Office PowerPoint</Application>
  <PresentationFormat>Widescreen</PresentationFormat>
  <Paragraphs>259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Cambria</vt:lpstr>
      <vt:lpstr>Comic Sans MS</vt:lpstr>
      <vt:lpstr>FuturaNDBook</vt:lpstr>
      <vt:lpstr>Helvetica-Bold</vt:lpstr>
      <vt:lpstr>SegoeUIRegular</vt:lpstr>
      <vt:lpstr>Times New Roman</vt:lpstr>
      <vt:lpstr>Office Theme</vt:lpstr>
      <vt:lpstr>Prism 6</vt:lpstr>
      <vt:lpstr>Validation of a New Blood-based Biomarker Strategy for the Early Detection of Lung Cancer  Michael Kammer, Amanda Kussrow, Heidi Chen,                   Darryl Bornhop, Pierre Massion</vt:lpstr>
      <vt:lpstr>Lung Collaborative Group</vt:lpstr>
      <vt:lpstr>EDRN Lung collaborative group</vt:lpstr>
      <vt:lpstr>Proteomic analysis of bronchial epithelium in high risk individuals</vt:lpstr>
      <vt:lpstr>FSPG PET imaging for IPNs. </vt:lpstr>
      <vt:lpstr>EDRN Lung collaborative group</vt:lpstr>
      <vt:lpstr>Mathematical Model Identifies  Blood Biomarker–based detectability</vt:lpstr>
      <vt:lpstr>CRP and hsCRP</vt:lpstr>
      <vt:lpstr>CYFRA 21.1</vt:lpstr>
      <vt:lpstr>ELISA - enzyme-linked immunosorbent assay</vt:lpstr>
      <vt:lpstr>electrochemiluminescence immunoassay (ECLIA) </vt:lpstr>
      <vt:lpstr>Compensated Backscatter Light Interferometry (CBSI)</vt:lpstr>
      <vt:lpstr>Aim &amp; Significance of the Study</vt:lpstr>
      <vt:lpstr>PowerPoint Presentation</vt:lpstr>
      <vt:lpstr>Preliminary Data/Outcomes CBSI for CYFRA 21.1 in 225 blinded serum samples , patients with IPNs</vt:lpstr>
      <vt:lpstr>Preliminary cohort: 225  IPNs. </vt:lpstr>
      <vt:lpstr>Preliminary Data/Outcomes</vt:lpstr>
      <vt:lpstr>Validation plan</vt:lpstr>
      <vt:lpstr>PowerPoint Presentation</vt:lpstr>
      <vt:lpstr>PowerPoint Presentation</vt:lpstr>
      <vt:lpstr>HT-CSI vs. Single Molecule Array (SIMOA)</vt:lpstr>
      <vt:lpstr>PowerPoint Presentation</vt:lpstr>
      <vt:lpstr>PowerPoint Presentation</vt:lpstr>
      <vt:lpstr>Preliminary Data/Outcomes</vt:lpstr>
      <vt:lpstr>PowerPoint Presentation</vt:lpstr>
      <vt:lpstr>AlphaLISA for CYFRA 21.1</vt:lpstr>
      <vt:lpstr>Pre Cancer Atlas.</vt:lpstr>
    </vt:vector>
  </TitlesOfParts>
  <Company>Vanderbilt University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Massion, Pierre</dc:creator>
  <cp:lastModifiedBy>Massion, Pierre</cp:lastModifiedBy>
  <cp:revision>63</cp:revision>
  <dcterms:created xsi:type="dcterms:W3CDTF">2017-06-12T16:35:17Z</dcterms:created>
  <dcterms:modified xsi:type="dcterms:W3CDTF">2017-09-12T16:13:59Z</dcterms:modified>
</cp:coreProperties>
</file>