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0" r:id="rId2"/>
    <p:sldId id="271" r:id="rId3"/>
    <p:sldId id="257" r:id="rId4"/>
    <p:sldId id="269" r:id="rId5"/>
    <p:sldId id="258" r:id="rId6"/>
    <p:sldId id="281" r:id="rId7"/>
    <p:sldId id="256" r:id="rId8"/>
    <p:sldId id="272" r:id="rId9"/>
    <p:sldId id="283" r:id="rId10"/>
    <p:sldId id="275" r:id="rId11"/>
    <p:sldId id="284" r:id="rId12"/>
    <p:sldId id="285" r:id="rId13"/>
    <p:sldId id="286" r:id="rId14"/>
    <p:sldId id="273" r:id="rId15"/>
    <p:sldId id="274" r:id="rId16"/>
    <p:sldId id="280" r:id="rId17"/>
    <p:sldId id="265" r:id="rId18"/>
    <p:sldId id="287" r:id="rId19"/>
    <p:sldId id="276" r:id="rId20"/>
    <p:sldId id="268" r:id="rId21"/>
    <p:sldId id="277" r:id="rId22"/>
    <p:sldId id="262" r:id="rId23"/>
    <p:sldId id="266" r:id="rId24"/>
    <p:sldId id="267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Users\brian.haab\Documents\Papers%20-%20current\Tissue-serum%20correlation\Copy%20of%20whole%20section_drake%20matched%20tissue%20with%20serum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Users\brian.haab\Documents\Papers%20-%20current\Tissue-serum%20correlation\Copy%20of%20whole%20section_drake%20matched%20tissue%20with%20seru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3175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25400">
                <a:solidFill>
                  <a:srgbClr val="C00000"/>
                </a:solidFill>
              </a:ln>
              <a:effectLst/>
            </c:spPr>
          </c:marker>
          <c:xVal>
            <c:numRef>
              <c:f>SerumCompare!$AG$2:$AG$53</c:f>
              <c:numCache>
                <c:formatCode>General</c:formatCode>
                <c:ptCount val="52"/>
                <c:pt idx="0">
                  <c:v>574.51787431455296</c:v>
                </c:pt>
                <c:pt idx="1">
                  <c:v>469.47157698779841</c:v>
                </c:pt>
                <c:pt idx="2">
                  <c:v>192.83607572201831</c:v>
                </c:pt>
                <c:pt idx="3">
                  <c:v>218.1667328674373</c:v>
                </c:pt>
                <c:pt idx="4">
                  <c:v>7961.0773882381791</c:v>
                </c:pt>
                <c:pt idx="6">
                  <c:v>223.1539993938211</c:v>
                </c:pt>
                <c:pt idx="7">
                  <c:v>1654.4369327239231</c:v>
                </c:pt>
                <c:pt idx="8">
                  <c:v>564.89400237472807</c:v>
                </c:pt>
                <c:pt idx="9">
                  <c:v>189.73669507379441</c:v>
                </c:pt>
                <c:pt idx="10">
                  <c:v>3627.2428681917222</c:v>
                </c:pt>
                <c:pt idx="11">
                  <c:v>797.34368874689517</c:v>
                </c:pt>
                <c:pt idx="12">
                  <c:v>296.44452559283741</c:v>
                </c:pt>
                <c:pt idx="13">
                  <c:v>170.808271613557</c:v>
                </c:pt>
                <c:pt idx="14">
                  <c:v>201.45781414206141</c:v>
                </c:pt>
                <c:pt idx="15">
                  <c:v>320.00780417082882</c:v>
                </c:pt>
                <c:pt idx="16">
                  <c:v>1555.8409918629461</c:v>
                </c:pt>
                <c:pt idx="18">
                  <c:v>451.71366343356448</c:v>
                </c:pt>
                <c:pt idx="20">
                  <c:v>2743.2708581546281</c:v>
                </c:pt>
                <c:pt idx="21">
                  <c:v>727.78988598642854</c:v>
                </c:pt>
                <c:pt idx="23">
                  <c:v>336.94113335731288</c:v>
                </c:pt>
                <c:pt idx="24">
                  <c:v>200.78071659414459</c:v>
                </c:pt>
                <c:pt idx="25">
                  <c:v>863.18970530806303</c:v>
                </c:pt>
                <c:pt idx="26">
                  <c:v>609.13580152412032</c:v>
                </c:pt>
                <c:pt idx="27">
                  <c:v>1250.790916345356</c:v>
                </c:pt>
                <c:pt idx="29">
                  <c:v>1916.453964846047</c:v>
                </c:pt>
                <c:pt idx="30">
                  <c:v>260.264838254251</c:v>
                </c:pt>
                <c:pt idx="31">
                  <c:v>656.65977908503123</c:v>
                </c:pt>
                <c:pt idx="33">
                  <c:v>243.08495868635259</c:v>
                </c:pt>
                <c:pt idx="34">
                  <c:v>196.171397982809</c:v>
                </c:pt>
                <c:pt idx="36">
                  <c:v>130.73097301157301</c:v>
                </c:pt>
                <c:pt idx="37">
                  <c:v>84.932932885218705</c:v>
                </c:pt>
                <c:pt idx="38">
                  <c:v>12.081523653733131</c:v>
                </c:pt>
                <c:pt idx="39">
                  <c:v>2101.2950000000001</c:v>
                </c:pt>
                <c:pt idx="40">
                  <c:v>49.220367779341728</c:v>
                </c:pt>
                <c:pt idx="41">
                  <c:v>38.3400328421911</c:v>
                </c:pt>
                <c:pt idx="42" formatCode="0.0">
                  <c:v>4627.236240307634</c:v>
                </c:pt>
                <c:pt idx="43" formatCode="0.0">
                  <c:v>859.66287150646315</c:v>
                </c:pt>
                <c:pt idx="44">
                  <c:v>17.733686863403939</c:v>
                </c:pt>
                <c:pt idx="45">
                  <c:v>35.157192734875601</c:v>
                </c:pt>
                <c:pt idx="46">
                  <c:v>4.9729706631191268</c:v>
                </c:pt>
                <c:pt idx="47">
                  <c:v>16.012342784453079</c:v>
                </c:pt>
                <c:pt idx="48">
                  <c:v>28.398490766667209</c:v>
                </c:pt>
                <c:pt idx="49">
                  <c:v>76.368996231405688</c:v>
                </c:pt>
                <c:pt idx="50">
                  <c:v>74.346818894727249</c:v>
                </c:pt>
              </c:numCache>
            </c:numRef>
          </c:xVal>
          <c:yVal>
            <c:numRef>
              <c:f>SerumCompare!$AP$2:$AP$53</c:f>
              <c:numCache>
                <c:formatCode>General</c:formatCode>
                <c:ptCount val="52"/>
                <c:pt idx="0">
                  <c:v>1213.4958741481</c:v>
                </c:pt>
                <c:pt idx="1">
                  <c:v>11440.446628805439</c:v>
                </c:pt>
                <c:pt idx="2">
                  <c:v>1704.5480798244471</c:v>
                </c:pt>
                <c:pt idx="3">
                  <c:v>7362.1213631179698</c:v>
                </c:pt>
                <c:pt idx="4">
                  <c:v>4243.8297117150141</c:v>
                </c:pt>
                <c:pt idx="5">
                  <c:v>2113.188243932299</c:v>
                </c:pt>
                <c:pt idx="6">
                  <c:v>2971.5289085919908</c:v>
                </c:pt>
                <c:pt idx="7">
                  <c:v>708.57930203576859</c:v>
                </c:pt>
                <c:pt idx="8">
                  <c:v>2825.851322512467</c:v>
                </c:pt>
                <c:pt idx="9">
                  <c:v>2240.069175298544</c:v>
                </c:pt>
                <c:pt idx="10">
                  <c:v>2050.4418883392968</c:v>
                </c:pt>
                <c:pt idx="11">
                  <c:v>703.37526690786979</c:v>
                </c:pt>
                <c:pt idx="12">
                  <c:v>2403.3788793985209</c:v>
                </c:pt>
                <c:pt idx="13">
                  <c:v>5218.0187535945488</c:v>
                </c:pt>
                <c:pt idx="14">
                  <c:v>5909.7459651477839</c:v>
                </c:pt>
                <c:pt idx="15">
                  <c:v>490.80316317853288</c:v>
                </c:pt>
                <c:pt idx="16">
                  <c:v>7694.366215094522</c:v>
                </c:pt>
                <c:pt idx="17">
                  <c:v>1254.249128501868</c:v>
                </c:pt>
                <c:pt idx="18">
                  <c:v>1532.27217288367</c:v>
                </c:pt>
                <c:pt idx="19">
                  <c:v>863.40315247061926</c:v>
                </c:pt>
                <c:pt idx="20">
                  <c:v>7022.9413657270516</c:v>
                </c:pt>
                <c:pt idx="21">
                  <c:v>1148.875577341184</c:v>
                </c:pt>
                <c:pt idx="22">
                  <c:v>286.14440361683569</c:v>
                </c:pt>
                <c:pt idx="23">
                  <c:v>2928.517557760435</c:v>
                </c:pt>
                <c:pt idx="24">
                  <c:v>836.11692680395731</c:v>
                </c:pt>
                <c:pt idx="25">
                  <c:v>1244.9151372389069</c:v>
                </c:pt>
                <c:pt idx="26">
                  <c:v>7096.9586793347689</c:v>
                </c:pt>
                <c:pt idx="27">
                  <c:v>273.14987412138157</c:v>
                </c:pt>
                <c:pt idx="28">
                  <c:v>592.86479481327888</c:v>
                </c:pt>
                <c:pt idx="29">
                  <c:v>491.16618814525049</c:v>
                </c:pt>
                <c:pt idx="30">
                  <c:v>600.61760868248712</c:v>
                </c:pt>
                <c:pt idx="31">
                  <c:v>7866.821585150602</c:v>
                </c:pt>
                <c:pt idx="32">
                  <c:v>10734.888352999669</c:v>
                </c:pt>
                <c:pt idx="33">
                  <c:v>212.92583375005671</c:v>
                </c:pt>
                <c:pt idx="34">
                  <c:v>129.55714788173771</c:v>
                </c:pt>
                <c:pt idx="35">
                  <c:v>89.346157149548375</c:v>
                </c:pt>
                <c:pt idx="36">
                  <c:v>2259.2920291767741</c:v>
                </c:pt>
                <c:pt idx="37">
                  <c:v>85.433250817810332</c:v>
                </c:pt>
                <c:pt idx="38">
                  <c:v>51.145402356838453</c:v>
                </c:pt>
                <c:pt idx="39">
                  <c:v>155.46398733614009</c:v>
                </c:pt>
                <c:pt idx="40">
                  <c:v>72.65690156284623</c:v>
                </c:pt>
                <c:pt idx="41">
                  <c:v>362.39561071434957</c:v>
                </c:pt>
                <c:pt idx="42">
                  <c:v>72.327297435149774</c:v>
                </c:pt>
                <c:pt idx="43">
                  <c:v>881.26709606362431</c:v>
                </c:pt>
                <c:pt idx="44">
                  <c:v>134.58093649970081</c:v>
                </c:pt>
                <c:pt idx="45">
                  <c:v>2189.2583963386342</c:v>
                </c:pt>
                <c:pt idx="46">
                  <c:v>195.15044906412149</c:v>
                </c:pt>
                <c:pt idx="47">
                  <c:v>2741.940326301908</c:v>
                </c:pt>
                <c:pt idx="48">
                  <c:v>749.96993345724388</c:v>
                </c:pt>
                <c:pt idx="49">
                  <c:v>1581.8311654281531</c:v>
                </c:pt>
                <c:pt idx="50">
                  <c:v>261.53888202107822</c:v>
                </c:pt>
                <c:pt idx="51">
                  <c:v>448.72308704689169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D96-4A50-AED8-055C4E169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271552"/>
        <c:axId val="181557120"/>
      </c:scatterChart>
      <c:valAx>
        <c:axId val="181271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557120"/>
        <c:crosses val="autoZero"/>
        <c:crossBetween val="midCat"/>
      </c:valAx>
      <c:valAx>
        <c:axId val="18155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27155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3175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25400">
                <a:solidFill>
                  <a:srgbClr val="C00000"/>
                </a:solidFill>
              </a:ln>
              <a:effectLst/>
            </c:spPr>
          </c:marker>
          <c:xVal>
            <c:numRef>
              <c:f>SerumCompare!$AG$2:$AG$53</c:f>
              <c:numCache>
                <c:formatCode>General</c:formatCode>
                <c:ptCount val="52"/>
                <c:pt idx="0">
                  <c:v>574.51787431455296</c:v>
                </c:pt>
                <c:pt idx="1">
                  <c:v>469.47157698779841</c:v>
                </c:pt>
                <c:pt idx="2">
                  <c:v>192.83607572201831</c:v>
                </c:pt>
                <c:pt idx="3">
                  <c:v>218.1667328674373</c:v>
                </c:pt>
                <c:pt idx="4">
                  <c:v>7961.0773882381791</c:v>
                </c:pt>
                <c:pt idx="6">
                  <c:v>223.1539993938211</c:v>
                </c:pt>
                <c:pt idx="7">
                  <c:v>1654.4369327239231</c:v>
                </c:pt>
                <c:pt idx="8">
                  <c:v>564.89400237472807</c:v>
                </c:pt>
                <c:pt idx="9">
                  <c:v>189.73669507379441</c:v>
                </c:pt>
                <c:pt idx="10">
                  <c:v>3627.2428681917222</c:v>
                </c:pt>
                <c:pt idx="11">
                  <c:v>797.34368874689517</c:v>
                </c:pt>
                <c:pt idx="12">
                  <c:v>296.44452559283741</c:v>
                </c:pt>
                <c:pt idx="13">
                  <c:v>170.808271613557</c:v>
                </c:pt>
                <c:pt idx="14">
                  <c:v>201.45781414206141</c:v>
                </c:pt>
                <c:pt idx="15">
                  <c:v>320.00780417082882</c:v>
                </c:pt>
                <c:pt idx="16">
                  <c:v>1555.8409918629461</c:v>
                </c:pt>
                <c:pt idx="18">
                  <c:v>451.71366343356448</c:v>
                </c:pt>
                <c:pt idx="20">
                  <c:v>2743.2708581546281</c:v>
                </c:pt>
                <c:pt idx="21">
                  <c:v>727.78988598642854</c:v>
                </c:pt>
                <c:pt idx="23">
                  <c:v>336.94113335731288</c:v>
                </c:pt>
                <c:pt idx="24">
                  <c:v>200.78071659414459</c:v>
                </c:pt>
                <c:pt idx="25">
                  <c:v>863.18970530806303</c:v>
                </c:pt>
                <c:pt idx="26">
                  <c:v>609.13580152412032</c:v>
                </c:pt>
                <c:pt idx="27">
                  <c:v>1250.790916345356</c:v>
                </c:pt>
                <c:pt idx="29">
                  <c:v>1916.453964846047</c:v>
                </c:pt>
                <c:pt idx="30">
                  <c:v>260.264838254251</c:v>
                </c:pt>
                <c:pt idx="31">
                  <c:v>656.65977908503123</c:v>
                </c:pt>
                <c:pt idx="33">
                  <c:v>243.08495868635259</c:v>
                </c:pt>
                <c:pt idx="34">
                  <c:v>196.171397982809</c:v>
                </c:pt>
                <c:pt idx="36">
                  <c:v>130.73097301157301</c:v>
                </c:pt>
                <c:pt idx="37">
                  <c:v>84.932932885218705</c:v>
                </c:pt>
                <c:pt idx="38">
                  <c:v>12.081523653733131</c:v>
                </c:pt>
                <c:pt idx="39">
                  <c:v>2101.2950000000001</c:v>
                </c:pt>
                <c:pt idx="40">
                  <c:v>49.220367779341728</c:v>
                </c:pt>
                <c:pt idx="41">
                  <c:v>38.3400328421911</c:v>
                </c:pt>
                <c:pt idx="42" formatCode="0.0">
                  <c:v>4627.236240307634</c:v>
                </c:pt>
                <c:pt idx="43" formatCode="0.0">
                  <c:v>859.66287150646315</c:v>
                </c:pt>
                <c:pt idx="44">
                  <c:v>17.733686863403939</c:v>
                </c:pt>
                <c:pt idx="45">
                  <c:v>35.157192734875601</c:v>
                </c:pt>
                <c:pt idx="46">
                  <c:v>4.9729706631191268</c:v>
                </c:pt>
                <c:pt idx="47">
                  <c:v>16.012342784453079</c:v>
                </c:pt>
                <c:pt idx="48">
                  <c:v>28.398490766667209</c:v>
                </c:pt>
                <c:pt idx="49">
                  <c:v>76.368996231405688</c:v>
                </c:pt>
                <c:pt idx="50">
                  <c:v>74.346818894727249</c:v>
                </c:pt>
              </c:numCache>
            </c:numRef>
          </c:xVal>
          <c:yVal>
            <c:numRef>
              <c:f>SerumCompare!$AP$2:$AP$53</c:f>
              <c:numCache>
                <c:formatCode>General</c:formatCode>
                <c:ptCount val="52"/>
                <c:pt idx="0">
                  <c:v>1213.4958741481</c:v>
                </c:pt>
                <c:pt idx="1">
                  <c:v>11440.446628805439</c:v>
                </c:pt>
                <c:pt idx="2">
                  <c:v>1704.5480798244471</c:v>
                </c:pt>
                <c:pt idx="3">
                  <c:v>7362.1213631179698</c:v>
                </c:pt>
                <c:pt idx="4">
                  <c:v>4243.8297117150141</c:v>
                </c:pt>
                <c:pt idx="5">
                  <c:v>2113.188243932299</c:v>
                </c:pt>
                <c:pt idx="6">
                  <c:v>2971.5289085919908</c:v>
                </c:pt>
                <c:pt idx="7">
                  <c:v>708.57930203576859</c:v>
                </c:pt>
                <c:pt idx="8">
                  <c:v>2825.851322512467</c:v>
                </c:pt>
                <c:pt idx="9">
                  <c:v>2240.069175298544</c:v>
                </c:pt>
                <c:pt idx="10">
                  <c:v>2050.4418883392968</c:v>
                </c:pt>
                <c:pt idx="11">
                  <c:v>703.37526690786979</c:v>
                </c:pt>
                <c:pt idx="12">
                  <c:v>2403.3788793985209</c:v>
                </c:pt>
                <c:pt idx="13">
                  <c:v>5218.0187535945488</c:v>
                </c:pt>
                <c:pt idx="14">
                  <c:v>5909.7459651477839</c:v>
                </c:pt>
                <c:pt idx="15">
                  <c:v>490.80316317853288</c:v>
                </c:pt>
                <c:pt idx="16">
                  <c:v>7694.366215094522</c:v>
                </c:pt>
                <c:pt idx="17">
                  <c:v>1254.249128501868</c:v>
                </c:pt>
                <c:pt idx="18">
                  <c:v>1532.27217288367</c:v>
                </c:pt>
                <c:pt idx="19">
                  <c:v>863.40315247061926</c:v>
                </c:pt>
                <c:pt idx="20">
                  <c:v>7022.9413657270516</c:v>
                </c:pt>
                <c:pt idx="21">
                  <c:v>1148.875577341184</c:v>
                </c:pt>
                <c:pt idx="22">
                  <c:v>286.14440361683569</c:v>
                </c:pt>
                <c:pt idx="23">
                  <c:v>2928.517557760435</c:v>
                </c:pt>
                <c:pt idx="24">
                  <c:v>836.11692680395731</c:v>
                </c:pt>
                <c:pt idx="25">
                  <c:v>1244.9151372389069</c:v>
                </c:pt>
                <c:pt idx="26">
                  <c:v>7096.9586793347689</c:v>
                </c:pt>
                <c:pt idx="27">
                  <c:v>273.14987412138157</c:v>
                </c:pt>
                <c:pt idx="28">
                  <c:v>592.86479481327888</c:v>
                </c:pt>
                <c:pt idx="29">
                  <c:v>491.16618814525049</c:v>
                </c:pt>
                <c:pt idx="30">
                  <c:v>600.61760868248712</c:v>
                </c:pt>
                <c:pt idx="31">
                  <c:v>7866.821585150602</c:v>
                </c:pt>
                <c:pt idx="32">
                  <c:v>10734.888352999669</c:v>
                </c:pt>
                <c:pt idx="33">
                  <c:v>212.92583375005671</c:v>
                </c:pt>
                <c:pt idx="34">
                  <c:v>129.55714788173771</c:v>
                </c:pt>
                <c:pt idx="35">
                  <c:v>89.346157149548375</c:v>
                </c:pt>
                <c:pt idx="36">
                  <c:v>2259.2920291767741</c:v>
                </c:pt>
                <c:pt idx="37">
                  <c:v>85.433250817810332</c:v>
                </c:pt>
                <c:pt idx="38">
                  <c:v>51.145402356838453</c:v>
                </c:pt>
                <c:pt idx="39">
                  <c:v>155.46398733614009</c:v>
                </c:pt>
                <c:pt idx="40">
                  <c:v>72.65690156284623</c:v>
                </c:pt>
                <c:pt idx="41">
                  <c:v>362.39561071434957</c:v>
                </c:pt>
                <c:pt idx="42">
                  <c:v>72.327297435149774</c:v>
                </c:pt>
                <c:pt idx="43">
                  <c:v>881.26709606362431</c:v>
                </c:pt>
                <c:pt idx="44">
                  <c:v>134.58093649970081</c:v>
                </c:pt>
                <c:pt idx="45">
                  <c:v>2189.2583963386342</c:v>
                </c:pt>
                <c:pt idx="46">
                  <c:v>195.15044906412149</c:v>
                </c:pt>
                <c:pt idx="47">
                  <c:v>2741.940326301908</c:v>
                </c:pt>
                <c:pt idx="48">
                  <c:v>749.96993345724388</c:v>
                </c:pt>
                <c:pt idx="49">
                  <c:v>1581.8311654281531</c:v>
                </c:pt>
                <c:pt idx="50">
                  <c:v>261.53888202107822</c:v>
                </c:pt>
                <c:pt idx="51">
                  <c:v>448.72308704689169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0E6-453C-B758-0392DB81C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047168"/>
        <c:axId val="39323520"/>
      </c:scatterChart>
      <c:valAx>
        <c:axId val="39047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23520"/>
        <c:crosses val="autoZero"/>
        <c:crossBetween val="midCat"/>
      </c:valAx>
      <c:valAx>
        <c:axId val="3932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04716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0.08225</cdr:x>
      <cdr:y>0.93513</cdr:y>
    </cdr:from>
    <cdr:to>
      <cdr:x>0.95725</cdr:x>
      <cdr:y>0.93513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3065A24-4FE6-4535-A06C-AFF792FA01A5}"/>
            </a:ext>
          </a:extLst>
        </cdr:cNvPr>
        <cdr:cNvCxnSpPr/>
      </cdr:nvCxnSpPr>
      <cdr:spPr>
        <a:xfrm xmlns:a="http://schemas.openxmlformats.org/drawingml/2006/main">
          <a:off x="451235" y="5130508"/>
          <a:ext cx="4800600" cy="0"/>
        </a:xfrm>
        <a:prstGeom xmlns:a="http://schemas.openxmlformats.org/drawingml/2006/main" prst="line">
          <a:avLst/>
        </a:prstGeom>
        <a:ln xmlns:a="http://schemas.openxmlformats.org/drawingml/2006/main" w="19050"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0.08225</cdr:x>
      <cdr:y>0.93513</cdr:y>
    </cdr:from>
    <cdr:to>
      <cdr:x>0.95725</cdr:x>
      <cdr:y>0.93513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C528BC-3EFE-4F59-8D1E-01A79E92B0D2}"/>
            </a:ext>
          </a:extLst>
        </cdr:cNvPr>
        <cdr:cNvCxnSpPr/>
      </cdr:nvCxnSpPr>
      <cdr:spPr>
        <a:xfrm xmlns:a="http://schemas.openxmlformats.org/drawingml/2006/main">
          <a:off x="451235" y="5130508"/>
          <a:ext cx="4800600" cy="0"/>
        </a:xfrm>
        <a:prstGeom xmlns:a="http://schemas.openxmlformats.org/drawingml/2006/main" prst="line">
          <a:avLst/>
        </a:prstGeom>
        <a:ln xmlns:a="http://schemas.openxmlformats.org/drawingml/2006/main" w="19050"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1FECB-3AD7-48CA-A31E-A3A4D8402E0A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64A77-C249-4F68-96C4-B2A9707DC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1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combined MUC16:</a:t>
            </a:r>
            <a:r>
              <a:rPr lang="en-US" baseline="0" dirty="0"/>
              <a:t> 75.2, 96.7; 72.9, 94.2; 50, 92</a:t>
            </a:r>
          </a:p>
          <a:p>
            <a:r>
              <a:rPr lang="en-US" baseline="0" dirty="0"/>
              <a:t>MUC16: 50.5, 98.9; 37.5, 98.6; 26..0, 98.0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64A77-C249-4F68-96C4-B2A9707DCD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8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0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2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0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9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9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7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54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66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24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151B3-8014-4201-9BA2-DA35DFF4D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DB524-0311-40F3-B0C9-250858B7E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9143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359400"/>
            <a:ext cx="1905000" cy="11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2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2880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sTRA</a:t>
            </a:r>
            <a:r>
              <a:rPr lang="en-US" dirty="0"/>
              <a:t> Antigen: A New Blood and Tissue Biomarker for Pancreatic Cancer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524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Daniel Barnett</a:t>
            </a:r>
          </a:p>
          <a:p>
            <a:r>
              <a:rPr lang="en-US" dirty="0"/>
              <a:t>Van </a:t>
            </a:r>
            <a:r>
              <a:rPr lang="en-US" dirty="0" err="1"/>
              <a:t>Andel</a:t>
            </a:r>
            <a:r>
              <a:rPr lang="en-US" dirty="0"/>
              <a:t> Institute</a:t>
            </a:r>
          </a:p>
          <a:p>
            <a:r>
              <a:rPr lang="en-US" dirty="0"/>
              <a:t>September 13, 2017</a:t>
            </a:r>
          </a:p>
        </p:txBody>
      </p:sp>
    </p:spTree>
    <p:extLst>
      <p:ext uri="{BB962C8B-B14F-4D97-AF65-F5344CB8AC3E}">
        <p14:creationId xmlns:p14="http://schemas.microsoft.com/office/powerpoint/2010/main" val="1472277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sTRA</a:t>
            </a:r>
            <a:r>
              <a:rPr lang="en-US" dirty="0"/>
              <a:t> consistently performs as well or better than CA19-9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b="82652"/>
          <a:stretch/>
        </p:blipFill>
        <p:spPr>
          <a:xfrm>
            <a:off x="1828800" y="1630054"/>
            <a:ext cx="5950000" cy="1278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473" y="2038421"/>
            <a:ext cx="1391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178195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b="82652"/>
          <a:stretch/>
        </p:blipFill>
        <p:spPr>
          <a:xfrm>
            <a:off x="1828800" y="1630054"/>
            <a:ext cx="5950000" cy="1278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16595" b="66062"/>
          <a:stretch/>
        </p:blipFill>
        <p:spPr>
          <a:xfrm>
            <a:off x="1828800" y="2908453"/>
            <a:ext cx="5950000" cy="12779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473" y="2038421"/>
            <a:ext cx="1391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Discovery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473" y="3316599"/>
            <a:ext cx="1434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Validation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sTRA consistently performs as well or better than CA19-9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892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b="82652"/>
          <a:stretch/>
        </p:blipFill>
        <p:spPr>
          <a:xfrm>
            <a:off x="1828800" y="1630054"/>
            <a:ext cx="5950000" cy="1278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16595" b="66062"/>
          <a:stretch/>
        </p:blipFill>
        <p:spPr>
          <a:xfrm>
            <a:off x="1828800" y="2908453"/>
            <a:ext cx="5950000" cy="1277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34379" b="49740"/>
          <a:stretch/>
        </p:blipFill>
        <p:spPr>
          <a:xfrm>
            <a:off x="1828800" y="4186411"/>
            <a:ext cx="5950000" cy="1170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473" y="2038421"/>
            <a:ext cx="1391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Discovery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473" y="3316599"/>
            <a:ext cx="1434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Validation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473" y="4540686"/>
            <a:ext cx="6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Test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sTRA consistently performs as well or better than CA19-9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65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b="82652"/>
          <a:stretch/>
        </p:blipFill>
        <p:spPr>
          <a:xfrm>
            <a:off x="1828800" y="1630054"/>
            <a:ext cx="5950000" cy="1278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16595" b="66062"/>
          <a:stretch/>
        </p:blipFill>
        <p:spPr>
          <a:xfrm>
            <a:off x="1828800" y="2908453"/>
            <a:ext cx="5950000" cy="1277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34379" b="49740"/>
          <a:stretch/>
        </p:blipFill>
        <p:spPr>
          <a:xfrm>
            <a:off x="1828800" y="4186411"/>
            <a:ext cx="5950000" cy="1170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50496" b="31242"/>
          <a:stretch/>
        </p:blipFill>
        <p:spPr>
          <a:xfrm>
            <a:off x="1830636" y="5356624"/>
            <a:ext cx="5950000" cy="13456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473" y="2038421"/>
            <a:ext cx="1391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Discovery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473" y="3316599"/>
            <a:ext cx="1434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Validation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473" y="4540686"/>
            <a:ext cx="6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473" y="5798610"/>
            <a:ext cx="905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Drake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sTRA consistently performs as well or better than CA19-9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91400" y="5486400"/>
            <a:ext cx="16764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64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7939"/>
            <a:ext cx="8229600" cy="1143000"/>
          </a:xfrm>
        </p:spPr>
        <p:txBody>
          <a:bodyPr/>
          <a:lstStyle/>
          <a:p>
            <a:r>
              <a:rPr lang="en-US" dirty="0" err="1"/>
              <a:t>sTRA</a:t>
            </a:r>
            <a:r>
              <a:rPr lang="en-US" dirty="0"/>
              <a:t> is complementary to CA19-9</a:t>
            </a:r>
          </a:p>
        </p:txBody>
      </p:sp>
      <p:sp>
        <p:nvSpPr>
          <p:cNvPr id="7" name="AutoShape 2" descr="data:image/png;base64,iVBORw0KGgoAAAANSUhEUgAAApMAAAFICAYAAAAMB3WMAAAAAXNSR0IArs4c6QAAAAlwSFlzAAAOxAAADsQBlSsOGwAAABl0RVh0U29mdHdhcmUATWljcm9zb2Z0IE9mZmljZX/tNXEAAImzSURBVHhe7Z0HmFRF1obPBDJIEBARFVQUAUUUDIiiGFFRjCxGdE0oBlzjmhVzFrMC5pwjijkrZjHrgiCigiAgcZiZv9/arfnvXLpnunu673TPfOXTj0z3DVVvpa/OqVD83XffvVlUVLRVSUmJKYiACIiACIiACIiACIhAMgQaNGhgZWVlnxbHwlYtW7a0xo0bJ3OfrhEBERABERABERABERABW7Jkif3111+9i5ctW2ZNmza1Jk2aCIsIiIAIiIAIiIAIiIAIJEWgsLDQZs2aZcVcHTNRJnWTLhIBERABERABERABERCBoH50YlJBBERABERABERABERABNIhIDGZDjXdIwIiIAIiIAIiIAIi4AhITKogiIAIiIAIiIAIiIAIpE1AYjJtdLpRBERABERABERABERAYlJlQAREQAREQAREQAREIG0CEpNpo9ONIiACIiACIiACIiACEpMqAyIgAiIgAiIgAiIgAmkTkJhMG51uFAEREAEREAEREAERkJhUGRABERABERABERABEUibgMRk2uh0owiIgAiIgAiIgAiIgMSkyoAIiIAIiIAIiIAIiEDaBCQm00anG0VABERABERABERABCQmVQZEoA4SWLp0qS1cuNCaNWtmjRo1SpjC5cuXW3Fxcs3AsmXLrGHDhgmfNXfuXOO9HTp0SJnokiVLjPtXWmklF+faDH///beR1tatW1tBQUHCqJSWllpRUVG1UeU6QlXXzpo1y13Trl27ap8XvmD+/Pkur7k32byM95KysjKjPBBIN88qLy9f4TvPhHRxfWFhoTVo0CCpePO8qpgm9RBdJAIikHMEkutFci7aipAIiEA8ArNnz7aTTjrJpkyZ4jp4Ovw+ffrYv/71L+vYsWOlW2644Qa7++677cQTT7T9998/IdC3337bLrroIlt99dXttttuW+G6H374wU444QT3Lj6LFi2ySy+91LbeeutqMwlxceaZZ9r777/v4oswGjx4sP373/+u9t5MX/DZZ5/ZySefbCUlJU748f+99trLjj76aGvSpEml1x177LH28ccf280332y9e/dOGJUHH3zQrr/+ettvv/0c53CYMGGCXXzxxda0aVNDULdo0cJuuukmx7q6MGfOHCMe5DkBdsR/3333re7WuL9//vnndtZZZzkhjeDz/2cAgdCEySWXXOLSe9xxx9knn3xirVq1coKSQcQxxxzj0hkvIHYPPPBA+/333+3RRx9doSymFWHdJAIikDMEJCZzJisUERGoGYFp06bZHnvsYYsXL3bicd1117WffvrJCUaEI6LFh3nz5tk111xjM2fOdJ37P/7xD2dhCgbEyrXXXmvPP/+8/fzzz/brr7+uEEHu33333Z018rLLLnNW0AsuuMCGDh1qb775pnXt2rXKRI0cOdK9H8G1ySab2EsvvWSjRo1y4iqe+KoZocR3v/7667b33nvbhhtu6ARa+/bt7aOPPrL77rvPpW3YsGEVN0+aNMnGjh3reD3zzDNxxSQCGwE+efJkJzo32GCDFV7u3zl8+PAKUci7YTdx4sQqLbQLFiywIUOGGHk0ZswYW3XVVZ2wRbBhodxmm21SRkU6DzvsMCccEZPkzcorr2yjR4+usE4yIEE4Er8111zT5REi9vHHH7dDDjnEvv32WzvnnHNWeDdl6Mknn3SW7VdeecUOOuiglOOnG0RABHKXgMRk7uaNYiYCKRFAiNCxv/fee04MEQYMGOAExi+//OJEgheMCL2WLVs6CyDi7ZtvvrEePXpUeh/P+f77753Yw2KF5SocnnrqKfvrr7/srbfesrZt27qfH3jgAdtoo43skUceqdLCOH36dHcNogsBRVhnnXVs6tSpds8999hRRx21gkWwOjdp+HeEddiqGE7Dn3/+aQcffLBjRXy8OxpB9s9//tNwewcDAnKXXXax7t272/jx4+2UU05Z4R1PP/20s9q98MILtvnmm8fNR+7t1auX3XjjjRW/Y8nkve+8847tuOOOCfOf3z/99FN3HQKYcN1119mXX37p2CUjJmGFNdTzQZAiqH24+uqrnZDec889K8WDMkbZQczusMMO7jfuw4qLsMUy3rx580r3wMOXT6zbEpMpVW1dLAI5T0BiMuezSBEUgeoJvPvuu/byyy87i5kXkv4urEFrrbVWpYfcfvvttummmzr39lVXXWWPPfbYCmJy4MCBtuuuu7r7cPnGC4gX3OheSHIN79t2220NoVmVu/q7775zcyTDYgtL5x133GFff/21s1YGAxZSnok7d+ONN674CffphRde6MQfblgsnFhkcQHjOiadYVHkb8b6yHVY4MLzGpk3yccHXPiIZayv8EMYYWEcNGhQxTWItBEjRjjrKsHPQwymg+9Iixdj/rf111/f1l57bWfFq0pMwt1fG3wu7LA4I4ARdMQFKyL/7tevX8WlCNhXX33VzbWkvJx66qnWs2fPSqz9nMhwvvs5jwjRYFhjjTVcOQmXFSzmWCMR4Qh3hORXX321QnmrvpTrChEQgVwlIDGZqzmjeIlACgRwydK5JzNPkc4dS6S3/PXv399ZHxFpwQUcQYseoiReaNy4sXOVIyCCizAQl7yjqkU73Iu7FiEYdAPjSmUxDpbLsJhEFGE9xIUfFJNvvPGGm2uIlRCRhmAhfczt+/HHH52gC1pmg2nBqopVDktjdYH38BysmMSTD+yCYhKx5YVkVc+DNVbYYMByzFQB2FUVYIcww0oYXLBEOshf3N+wIl+w+mIpfu2119wjEcNYmuGFq5q5ouRDKoHyEBTexAUBj8DGIhsMiEjiRR4jULn3ueeek5hMBbiuFYEcJyAxmeMZpOiJQDIEEBWIk7B7Md69zF/DcoXlkcBcN6x4WLCCoiiZ9/IM3KHM12PuH0IL1zjWOi9mEq0AR+AgvM4//3wnDnGdIiLvv//+hK9GpCIY7733XjvjjDMqVqoz5xJ3PuII1zKCjPl8bdq0sc0226zKpPhV78mkl/diOfSLmbCEYqWcMWOGrbbaask8wl1DXmGRxcUPf6y7CN4PP/zQsNiGRXT4wYjZ448/3q688ko3CEDYMZUBdzL/9ivIEfjMlQ2usGfgwfP9PNCgxTKZBCB4yTessl988YUTtKR/q622snPPPXeF1dqULdLqywHvxTLOoq2qdhpIJi66RgREIDcISEzmRj4oFiJQIwIsikgmYKl66KGH7IgjjqiYK7flllsaLkrc5KmKyZ122snOO+88u/POO52lC5cyogphg2BCQOBCxmrl3aNY0hChiE2EBvfvvPPO7ndWMXv3aSIRiisXIcOcTuYGYhnF7YtrmYC7lmeRRhYiVSWWsJL5VcvV8cNSyuIbxLMPzBPEykdc9tlnn+oeUel35qpiRUT0kn8snGHBC/M8vZWXBS3MjfQBUYiQxMqHq5p5l1j5sCLDjuch9jw7OHgu/hnbbbed44cIPfTQQ6tdJBUvUXBDCGKFxLLJIiMGBeEdAxDHWJ6DcWC1+a233uoWJ1UnmlMCqotFQARqjYDEZK2h14tFIHME/BYtWNnCbsbgW3ABYzXEgod1yO+VyLxARObZZ59d5f3hGCMYsUZhocOdzBxIhA7zF3EfI4pYOY5o9CKROXq4qBGTzAvEosXiHixzWP3Yc5G5mom2x+nbt68TrLhrEZM8mzSzkp3AfVhfEakIFwQLApDFPeGA2EIAw6W6wLxUVmkjnFjZ7oUoQo65qqmKSYQjcccSyfNWWWUV52pncY+P63/+85+K7ZjIK9KC+Ecs+q14mFuKsOPeJ554wm3LhEU2UeD5WH/JI1Zh8zdb/iRrJfSrvclz4kBgziUWR9gwMPEBKzFsGaiwWIiA9ZmAEJaYrK7U6XcRyA8CEpP5kU+KpQhUSQBrHBYpLEGJFprwAAQYwhELJXPo/P6BWLywFNHh+0U3qSDv1KmT8fGB/RN9PBCI/M27fAhuXI0YCy7CQWQgFuOJP+7HjctWRiwaQqDitmXRTdDFz8p05lbihsVCyfWkF+EYDrjbX3zxRbeNEnFNFFhpvd5667nrsBgiJhHLfIdllPmPnTt3TgWbu5b7+RCwLCIO/bZICD2stsEQ3MIJt39wniziELFZ3Qp29vLECo3YYx9NrKFMVUglBBfgsB0QfFhRzoIuAhbfZ5991hD/iEy/MAdmCF/KGnM14+VJKvHQtSIgArVPQGKy9vNAMRCBGhNg9TSLH3BdMkcw6G5k6x6EDqt/H374YScW2T4mnqjC/RlPTGK1SvZ0FZ6NiBs3blxCEZQowb/99psTJPG2BQrew7Y0V1xxhbM4IkpIlw/BxUBsm8PqZgQWbup4i2yYs8g1WGXvuuuuSguJEHe4oBE8CKNbbrnFWWGDATd7ly5d3EIcVpmHA+KPBTPJhMsvv9yJZeLrQ3j/z0TPgQNxZN5kMJBuxCXCEwHMh2eSn4hKFhUh4JmmkO7pNAh5xCkr47FUY6HG/Y3QZ9P7YHqIG9MFKK8IfKYtKIiACOQ3AYnJ/M4/xV4EHAHcnogBrIFsN4PLF0sh4gyrIK5khANuU+arxQtYwJiH5y1sXMtcSAJC5Y8//nAbUrNSmc2tcVez6hgBhnUMwYR7mXiw6CO81Uz4nViuEINYSrEsYr3C9Y7ojSfKgvdjyUNAc3oOoiToLmX1MM9CFCOccOcyRxPXfryANRGRePjhhzsrINeyGAj3LNZPFsmwwATrLSI2HFipjIBH0LJ6HOGNgGKeKAExh5sXdlhcYYd1jnxhv09EGKuvcVEjBBGl1R0piYBFdLNwh3gxdYEN5nE7Y830gakD8ME6yLOxDnMdYpJ0IpYRoIj3sJBkGyQsluEAU34j/4IBCyeDEVzo/JtFUf7d4WewvybcEZ8Sk2rERCD/CUhM5n8eKgUi4AggyBAVCCPm4mGNQhSxITf7LLJQA6FJBx8vIKYQPczho6NnEY0Xk1iacAHzN8IVIYKYRPRwFCLvxdLFvD7cy8m4yrHAsaUMcWW+IMKXLX1YpVzdqnTEEMKOeZpYFoNuXUQsLlcWxiCeiDdCriqBhhuc6xBo8ON5iE+EJAIdiy/XMM8xXmDOIAtQmO+JiGcOqGdHfBBe/E062aqHOZ5wZD9JhCcuY+7DUofQqi6QFlzt/qQc5qUizMObgSMQKRfdunVzj4Q5UwCYV4mYZVU/5YONxsOB++Kll3gjYoPTGriX6QKUM+ZE+jO9WWEfbyEV35122mkunxCmyWylVB0T/S4CIlB7BCQma4+93iwCGSeACEQo8ME9G1xUgejikygwRxG3pA9YG7FcVRVYbIGQZOEPwi2V+W8IG1zVxJXtZRBYqbhZEU7xTlJhmyGshMQJcYsQTiZgvWPrH78XYtCtH1zBHe9ZiGdvCeV3TnvhU1VAkDM/EiGIuKpunmPwWaQJIYoIJZ8ZNMQLMMZaHAxYX/lU915EfryABRq3eDiQd1gafUAoVhWwXvJJtIdpMnmma0RABHKDgMRkbuSDYiECGSeQ7OrcTLy4OrdsVe9A8ARPmclEfHhGunEKn4KTSnxSEcP+uYmEYDLvRdglOx8z/LyavDeZuCV7TTrMkn22rhMBEYiGgMRkNJz1FhEQAREQAREQARGokwQkJutktipRIiACIiACIiACIhANAYnJaDjrLSIgAiIgAiIgAiJQJwlITNbJbFWiREAEREAEREAERCAaAhKT0XDWW0RABERABERABESgThKQmKyT2apEiYAIiIAIiIAIiEA0BCQmo+Gst4iACIiACIiACIhAnSQgMVkns1WJEgEREAEREAEREIFoCEhMRsNZbxEBERABERABERCBOklAYrJOZqsSJQIiIAIiIAIiIALREJCYjIaz3iICIiACIiACIiACdZKAxGSdzFYlSgREQAREQAREQASiISAxGQ1nvUUEREAEREAEREAE6iQBickcz9ZffvnFGjVqZO3atcvxmNa96C1cuNB+//1369KlixUUFNS9BKaRomnTplmzZs1s5ZVXTuNu3VLXCEydOtVatWrlPgpmf//9t/3xxx+RtRnUx+bNm1ubNm0yin/+/Pn2559/unQoZJ/Azz//bC1atMhoPpaXl9t//vMf69ixozVp0iTriZCYzCDiSZMmWXFxsfXu3bvSUz/77DNr3LixdevWzX1/991325QpU+zcc8+t9u2nnnqqrb/++nb22WdXey0XPPLII8b7LrrooqSuT3TRW2+9Ze+//777efDgwRVxD17/1VdfGY3ZdtttZw0bNoz7qFdffdWlvV+/fiv8/u6779oTTzzhhMn+++9va6yxRrVxfuaZZ+zNN990jdwBBxxgLVu2rPaedC8gfmeddZa98sorrsHOt0D+NW3a1DbccMNKUf/4448dt3XWWcd9f+utt9pff/1lp512WrVJPOGEE2yrrbayk046qdprUy3rVT3w9ddftw8++MAaNGjgymPXrl1XuPzzzz+33377zbbffnsrKiqK+7iJEye6tG+66aYr/P7GG2/Ys88+a6ussoorjzTCVYWysjJ78sknXT0hPsOGDUu5nHzzzTf25ZdfWmFhocsr4r1gwQLj2Qwgt912W1u+fLmRZzNmzHDRQcxvsskm1rZt2xWiN2vWLHvnnXdsyy23jGQAesQRRzhWhx56aFLlIZcuQvTRVm699daujfKBAeSPP/7oygjljbb68ssvd/Wjc+fOVSaBtunCCy802r1kOvBff/3VXX/iiSfaeuutlzKe448/3rbZZht3fybDiy++aGPGjHFtHwzyJdBGwD3c5mU7/vS3q666qh122GFpveq4445z7Rb5manAgGC//fZz+Riv/83Ue/xzJCbjEP3oo4/cCLOqQEND4x8MN954oxOTd9xxR6Xv6azbt29v559/vvv+hx9+sE8//TSpvKQjKSkpSepaLmIk4kVg0jcFLqRxQzDQKSNi58yZY0899ZQdcsghRsfhA6Oe008/3V566SV7/vnnnaAMhsmTJ9sNN9zgOts+ffq4Tjp475VXXmn333+/DRo0yFn//vGPf9jNN99svXr1ihvtpUuX2qhRo1ynipig0eCZd911V9Y6zdLSUsee/9dq+PBDs0WLEkchJkRiPZ/FesRK11x11VVOEF133XWVvqdx6d69uzFQISBoZs6cmVQSUy2PqZT1eBFgxE4DO3fuXFceZ8+ebY8++qgde+yxbjDhA/GifLz33nv22muv2eabb17pcdQ36idlmbL64IMPVvyOcBs9erQrq7vuuqvxTsrj7bffnrCDXxTLD+Lw/fff22677ebeST248847UxrgfPvttzZ27Fhn+f7uu+9cu4NQpH7RxiAmsRANHz7cdVbkJ3//9NNPLl+pP8Ewfvx4J3ro3P79738nlac1uYj6kUr7VJN3JbqXvKDjRJDHC+Qvg8HwgPDrr792ecggIjhwYFBy2WWXuXLWunVrJ+4RiSNGjKg2+r5+8M5kAnHn2bSv6YRU62O8d1C3GGTtvPPOttJKK7lLfNtHOYw6zFpQYr/PX2ZFhfG9QaVl5daxVUNr02xFkXv11Ve7weD1118fabRpX+CYbshEPtL+dOrUqUJI+2fy/yiCxGQcygceeKBr2KsKWOXokIOBTItX+fg+mKGMRMOB+/iEG0T+TmVkSEeSjIUpXtp4Px03wuLxxx93lZJAh4mo5Hfv7v0wJnCWLVtm++yzjxOFQTFJpbrllltcp4g4RQAEwxdffOE6ajpeP2KioT7jjDPsueeei+tSRgRgLUW80qkSl4EDB7pGH2FaXQjGvbpr/e+kFUtRrbq4acz32stiZqmqox2znsTMJiuUx3gdfbg8XnvttSs8m86QdIfTnmp5jFfWk+VPPCkXS5YsceXRW+IQAUxBCOYpHTLTQRho3HfffZXEJOWP8oi1DitTuNGnLN9777320EMPVXgVDjroIGeVxtIfLyBGER0vv/yyc03BGYvtNddcY+edd16VSeRaX6f33HNP40NAUNApTZgwodL9DKQQmRdffLFLF+k+8sgj7ZJLLqnkFUBQIYxgRj1BKGXTck8kqR+JRJxPRDp1L9kywnWI/7ffftvlf7wAP9qijTfeuNLPxIs2LBz4PlhvsHLR3ocD94Y9MtQXDArJWCV5Ht6BeM9ONv2p1kfqdTi/qA9YXvv27VshJn06Enmcko1fOte98u1cG/f2TGvZJL53Yf7iUhs5cDUb3GtFy3yyoizMoaZllIFHTUIq+Zgo7uPGjbMBAwZUiEnffyWqFzWJb7x7JSbjUAm6PBIBj9eA8l28ysd3wetfeOEF1xkixAh0THSQVAQaKBqyPfbYw4klCgSN4dNPP20PPPCAG10fddRRztoXL+BewaqI64mAtWW11VZznSguZe7HwhjPzYc1kfvpzLyQ5BnrrrvuCq96+OGHXePDe4gnotGP7rHYIiIY1SMAcb0FA8KA9AdN71h36MDp+OPND6Wi8HyEJAEuWG3o7GkI4+UHPLHUYMWEKaO2Y445xvEgkE54zJs3z+UBz8ACxHODgfzDnY/YoBP3HTT5gijGOrT22mtnum7+//Oqm+8S67xiQFZ4P+mJ15CQnqBIRKjz9+677+7cqwgrLF8wgyHpHDp0qMsvrlu8eLE99thjRhkgjxEviSzK4bJOowsrOlCmLHD/0UcfbRtttNEK8ccKjZUdoRh06YYHcdxIXHD38dl7773tggsucM8m4BamjJBvpBVrUDCQr6Q7OD2FPMXSiVWKuUzhgPcBIeDnqiEOEatYB7yYhCGWWQZa/O7Ly/Tp053g4Ppddtml4tG+8Q+/i++DA0r+HjJkiF166aUuj3ybAyfewffwRFDuu+++Ccsl5f6mm25yeY1g79mzp40cObLCggcXrMF4aqgr1EvqT48ePSrFmTLGAJG6zu++bNEOkS8HH3xwVudUUs7hySdewMoWr33wXMPtPekJTpNgcE06aBsoQ7STtDtcA0OeTTlgMOwHnwxQ4Ee7scMOO7g2N97UC6zM1DfaUfhixIAl3PFo0a7i/qTdiXe/7x98fSQtXEvZCgbqHa5r6jP1gvjwDtz5eMyYQnHmmWe6Ms2UKsobz6btZHBGPCirTGfI9uC6OGaRbFQc60uL4luaGxWXJ7RawijRFBd40M4zAKRMML0KVvRv1Ek8YxhTfB/DtQziDj/8cIeSPgsPxj//+c+KKUKe8T333GNrrrmmmzJBnSTv6WPxnjHtZK211nJTEXzfE6+OU3d9PjIYIW7BPhKNQLtDm0R9RSOgIUgLBgEGokzdoM2hrDJtAhaUX7wYTBViqh3tGp7STAeJyThE060sNGaIISx5iEKeQ0NDBgc7Q9+hURCo5LjfsDpwve9YvaDiOyx4dOA77bSTK5hYMCgY8UQXjT6FyYtJCjWdAWKN++mcKWjcHy5QzPlk9B6vYw9iolLRWNLo0LFTQOlEfaWjMfYihsYrzJP5jrCiQviGnIaNOZM0rvHSRcVgflMwEFc6TJ4TnnLAdQhafv/Xv/7lGkcqIoIJwUyngBUUQYNrkw4fgePZhCeecz3CESG0F5bCWIAhDb4fFGS6cgZ67KofnWBxEGlmCgHlgYbK5wPiHt4+0DGSPtgwn5epA7hJuYfy2L9//0oTw0kzbmAEFyzpYPh/vEUYwbLO+yjLiBfKI/fjHvbMw/dTxjbbbLNK4iUeCCwrlA1EC9evvvrqLt8RwAQaZm8pouENl0fylHoaHPEjrBi8YJGPJyYpj7ANBgZ4CGDKPOUb1yEdFGlEbFD+qCd03sQ5nlWsqoymk8KCQh2h86CDCpZ7Oi7igKuSMkrZTiQmeTfCkbmyCAvqEPUFjn4KAPlMGrH2IiRoW+hI6Yy9y5j40GHBFy8BAzEv9vFYUMcoQ7kYKAcwpRMmrykb1BkEnbfME28sn0wNYU4s+cY0IJiQVvIXazAig0C7xxxYBjMMahAqDC4Y0DBYDgff0dMG0e4x6EdEYGHiHbCkvHA/5Tsc4E8cyGfqE2047RHCPjgnGss8IgIBhVGB+sd8SMoKZZ1+YYMNNqi4hwHKJ5984volBi7MCWZaE3XUt3/ZzFOatERrHtNdC0keYlygP6C9Y4AAB1ghsGmbsGDDj/ynDaR+MA+S9gFPBMI/XnnG2EEdQUySJ5QH6gReB/KRNhWhSn8fT19wDzrA5yMinvLj85EySf7vuOOO7sP0GPpbdAHlinJC+aHtY1BMe0O9pK1nkINmQHxSDhg40M5nOkhMZpAoFZ7OgkLj3doUQkayFFIfEFDeHU6nRyeOi4xAYaJhp2IT6NBxszD/jcCEWiyCCMTwfCnfmAVdLDSQiDTcbwREAPfT6NCABQMdB51Tda4NRrikgREzAdcbHRAdTTJCnHhT+Wg0qSBUXEa/iO5ELjOeTWN+yimnOF508lQMWMULzAPEAkol9u4tLKjElfjDkffSiDDPxotfBCKdQ1BMkpc0PjQWNMS+McXqS+PRoUOHDJaizD2K8ogAoDx6tx35Q2dHgxQsj77MIIC8FZLfYY2Y8ovHaLwYcWPp879vscUWzpoCi3CgnATnj8GSDvaKK65wl9JRkSeIGKyKwUB54N3VlSms9gzW/Cie/MaK78VkdUSJA50E5ZFBGEKLckMZS1QescZSdnGFU56JK2Ix6B6l8Ubceks2lgUae+pfKsHHgekrdBjkH3WXDsuzYdcHRBHxJlBWEelBj0HwnbQ7DJ4Quj5+CGTKNnlJm0Ne8X8snQQGo4gc0hH0bNBGITZosxg80LHRvmGVpmOurj1JhUUmr0U4YuU555xznFijrWQQgEWVdtBbOumU+d0LReLgF7ww7xiO3sJM/nMdIswPyjEu0C/EE5PkLc/2eewHNQzUfZ+B9RBRHk9M0v5xna9P5DltH3WCRXKICcolgpbySKDs0N8gpog/9xA/RJP3SJGnfoDg6z7lgnhEISYzmc88C9GOkCRfmBvq6whthp+DTboQ1ZRZGFJuGTTRV1KPEd8MILBAhkOw36RO0oYgBilbBAbv5B/xiLewj3ykXQjnIwNEyhpCE9FP/AmkgbYYAwf9IuUPwxFtsF8Mx7QX6jB958knn+zuwztHf0DblukdACQmM1hqaZgobLiOfAdKwWJEGHat+dciWugEKBg0wIx+gi5sGrzg3zRU3IN1MJnA/cFOmgqS6H4aTwpfvHk14Y6IzgMLCdciTKiQjJaCFq9E8aPBomLDic4H0z/3MRJGPNAx07ETYMLcL97BQgVEKCKOCknn5Vf4ht9Fh0tagy5Rnk3HiWBCTNJwU/mCrmBG8+G88nlJ44AbD9cWXL0FIpl8qI1rKI80OswpDZZHhFA4jX5ww2pVLII0SHSMDIQQET7QwQRFI40ojWt1C9aC9yNIgn/zznj3+/JYHTssZeQzHSfpRNzRkWJRitfwh59HA4tVgsEJZYu/eR4dCuWF52CN8oH6TBqw3OHeYoDhyyPCwrvZcJd5lxn3Uo4pP1gryIOgoK8qjT5vEL0IPix+tBfB+ZC4uCnvWI4YFCLYEdh0/sGFc/495DGDzOAzqE+UbeoUIhKRwwDMBzpWxHA4r/wCNUQK7QCWECwpPCs8YK0uL6P8nfJN+slH8s/PWac80XmHFy6QTq4j/bRVDFrgTjuCeKBu8H/EFx2/D7QpYSt2onRyP9MIgquRsZwnWiDHO4N5xHOpT34RJl4Av6gr+E7qBQISMUk+kVb+78UkbEiDF5LcS5miTuRjQNAjkINTWcg36jp1hLpJu+bn3+MB9MYSvC6ISRb3+fnNVTGAJV6/YL4wCOS7RP12onyknhIYbHtvo383g3gGCfTD5BtlJ9iuk4cYOoLtLX9jneY6ickcLsk0RjS4fq5WsBEOL8zxf9PZYBVh5IA7kobDCyl/P5XABzrLeAt1qsKS7P00FlhAMYPTacQLdNg0tjRGuF9oYIkP3zNyS0ZM8lzSybv8xGfM+QhLCjjf0en6RUl+GxgsWHy82KXBxy0Ub4GSd2eGrVpUuGBnGHY1VsWWBgXxhFvYz0eJYsuFdIs8DBDQ4fJIGhKVRxob8gExhiCgY8Ny4QP3hcsTv1W3CKOq+xMxJ98ZeVO2Eu2zikWODh3xR8NK2aAxp/P1LvRk+NFp4jr25ZGO1rtzSVtwJa+3WtNI8/HlEQseDXsiSypxRGxR3+GLRYEV19VZXn1eIT6xdtFJYY3C24CwJfBcBAuWC/KHARIuWazw8cQkjMJzy3gPIpUPIdW8xqJDZ4yrH0GKiEpmu69k8icb13gXPWU+2LEiwsmTcB0hn7mONoO2i3IBc8qdF+Xc5+cZe8tmKu118H7frgVd7mEOPDu8cpy/vcfGC/1w/SSOvh306QyWQz8FILjIKJV0ZCO/avJMzyFc5hFcngN1GS8VA0L2T2V6D3WJwRvWaupFeNeSRHEK5gHXBAfz8e6pLh+5PzwnmHvIHz/o8W2Xfz55GC8efF9dm5MOa1km06FWxT3xtpGJ952v3Agw5qJg4saSlKoLLJPRxwLKHBEshqwUDQbmgtLI4h5DoDBPx7vrSQsWEaw7jPCCBZUKUJXQ8NeyjRAWJW8lrMpqw/Oo2LjWgxajYHwZVZMWXHJ+NErnysgQC086AcsP9+K+o8PEVZTMYq103pWJe2Abr+zF27bEN7KsiqVzRPjQIYVXwGYiXsk+A/FOZ33bbbe5xQHxyiNWBQZklFnS4AUCeYUVOyiEuZ/yWNVWT748Yq3CLUhZY4AYtM6G4881lDWsmsG9Y72w9YsZuI86hNsKMcjecohUL2TC4iX8Ht/pUf+wrDNZHzHJIg86QMQwFi0/kPILP9gujPmVwcD7cYXiCvPbweAVwXoSnm6QbH5xLx0wXgfc61mfS5xsxKq4znfIwUsSbXVE24Q4Z7EZUwzgjjU33pza4POqy9eaJAOxQxsXDFjSKR8EBD3lE1etd3PzPXH3+ePLfLAtixfnbKajJgyC91Ln4k2rYPDPb0wP825uP+j0W4wxqMAa762TGApoA2l/GCgyoM3WJu6IwnA+kkcMOAkYaZh+5dcl8B3WU+pbcO1DUHBGnV8Sk3FKMaKuuhCvQ0LgxBNOfB+c28ff3hxNZaeg0vBTqZkYizvVN+hcF54XSKeSqMHj2qApnfu9pcGnKdH9uJsZhTFZl86RSsd7mFuDcEIo+onG4RXezPXEUoiViBEeBR2OuEmxLCHAKPR0Yjwb1wF/U8GZ54WLnPsTBSoWJn8sptxPhUfAMqcvXkAMIYSYp8L8PjpMBAKWNn8PXMIcYectbzQ2pCFYKUkno1cClTuSEOvwqwzsQxpnX7t4ec9z+D5oXYSDb4CxJNFR+hXtCAPm2frVofAJlkfYVFUeg2Wdd6dyP9Zr3s+Ed6Y+4HYi7liGKZvM8WIAg8APN/LMl8QFTefBIIlyybtx0xFn5pLSeWDpY6BEXiJKadSxhmKJqGoDYtyHTE/BQk/5ZvEJ/w6KTsQaFkPc53RSXIMQwQ1JPcdlGlxAE7aa+zwnvpTDoNsVkUwdwPVGXaMuBVeGcy/po9zDIXxAAiyxYiIo+A02zNfib+9iDdYFnufzOhgP8j5Yluj8EDLkXVQubtpiv+AxXj3ht0SDfL9BfPA+b7Xz9Z57PX/yD9cwc2Wx+DNPjfxkMRODhnhtBnwSuTdp/4JxSPV+BlBMs0BEwJ05djyPRR8E3J/UFeJHW0cZpY1HOHphQrknfvRDzOuk3fRlLsiFep9oulYm28GS0nJbuLQ0tmI7/lP5jWviBfpf6gOGBtiSZtou+lmsigzesCrj3qZeYFEO7vHpN+HnHgZ59Mm4oFkNjQElkUUvXFfIg2DfEs7ncNzJR+b483/6GBbPUbdYIERgu0L+zRxMP6+Zfhmjj7dg03bT1jBwxNNC3Q+3G5RlnhvPoFDTPJSYjEMQqxij+aqCH80Hr2HORbxGKzgJn+uZvE4m+86Dhh0BSUNCB4XFgvmBXMfIIzjvisLMe6gM8YJfyeV/o1IEV5JXdz8FlQYHKwedKtcjLBi90ZAgxhAX4YBIpINjHiFiEhch/6ZDI/6kBxc11/mJ7MwDofJT0enc453o4d9DhaHDx+JBRUB80zAkmtxPpaTDRvjRCHA/wgGrkF9sAt+wUGc06ldBIlx5T9CNzm8IfaYkxNuipqYVMu79bB8TS3fCwGkvMbESDjSe8U7uIY1B9yNzb0ijd3EiiOiMKJ+4K5lyQMOLyCDtwZM66MTI72AZDcbDl3X/HdcGT68hn6q6n0YU5jTmWAgoj9RPGlzmeFGeqDvhQB1BUDKYQUxSvpg3RUPLM1iUwHspE3Ss1DsWgfGbd3lXdUQg6aaMIySp89QbOqLgYJKyidWK73gu6eAddNSUdQZPQWsQ4iueW5hnkMagBYJnYZXEzU9c4m2ozftxoyOkw8HvZoCA8Iv7EJJBywfudF8XuN/Pvw7Gg7YraPXkHoQknoFs73Hp00RbzGAi0X68dOrx8pLBM3PgwjtB8D3p8nmDIKNOwJnpE5R/8oP0Ma2BNob/Mwij7aTNCFqIKO+JrOHMX8Mjw2CDQP7Huz88f9OnnWsZ5DMYJx6ULQb8wf6BQQL5yKCdtpf8oRz69pbyRdwpB9RzxKQXX8HyjHUsXr+X6TavU+tG1r9rS2vaMP4+k4uXldqqLeOfuEa+MABFMHvXMX0Q6WEjc/KO3+FAvsAhWDZoG2k3g1sg0d+Rf7BOFOgjfbvGsykvwTaRdjhRe8wzeTaCP5iPxNNvJURbxdQbv/ML7yA9QS8CXjp0C4KShaqUAQYSwX6VtFJHk90HNZW8lZiMQwuXWTqBwhAv0BkHA6urCFg3cI1hpfNzFP12E/7oNH9Kib+fRqqqjaDDk3T9Ki5/P523P4knURrpoGlU4oWqThZg6wUfqjoqkoLM79Ut9Am+n4rJ86nUVe0jFryHzsCfAhKeT8J14bmpfMfiAR8QT8E08b13XUa23Qn7YMQ6h3QCW2DEC36enf/Nl1vEP9MYmLzvXa80rog4LHXwwCITDDRq4SkR8cq6/y7e/X6FYqI0+rmy8X5nekSiwGDIh6reQUNPZ5pKeUQ00GhXVR6xFAathYg1PvHKIvFEOMcLWMB4VzhUxd1fywAv7Or3v9HJBueJhp8fbie8dTV4XfjYViw0XBdvnmY6ZTiZe+g0Ew2uq7qfQQPeinDA+hjcNxWhyoCUAC+MA97yx3ccu+pPNEOIhaeG4F4OupiD76Nd88/me4wB4eN48aQk8sD4usxAhHm48Sxnfs4vA45EZRyrl7eCEQ+mW4WnXHnXeTJ5UpNrtooJST7pBAaQiXZxgAOGGj6JOFCvGSQGA9Z2725OFKdgf8d7wgdB4IXwg7Z4z/DH01aVj3gH+SRqcxCe4c3Tw+0jZTmZQz7SYS8xmQ61DN3DCJ9RPSNLChGdDJYgOvDwxtkZemVOPSbZRRvBSCcrJMMJzdSEYxZ1MLcsfERhToFNMzJ+U3hENiNlGly/qjGXFxqlmdwVbouqPGaqLGYq3ZmMD4uLcOti7a6LAYs3gysGxFh5GPQjJIOD0NpKdzL5mE4Zr630ZPO9ucyhunxMtw/MJk+eLTGZbcJVPB/3ApPosU6yKplChHkc10tURyDVYvLz8tW4pbBc5/Iq1XTBkjbm+TF3B/cpDS5lEatKotNF0n2X7qubBFiQgjUkV/eWrCl1pskwdYOFaljrqTNYN7N6AlZNI637RSACAhKTEUCu6hW42BK5t2o5anp9HALVnQ6U79CYB+Y3vc33tCj+0ROoDx4VrPT1wVIffenRG/OZgMRkPuee4i4CIiACIiACIiACtUyg1sQkq5ZYgMLcrLBLhL3P2OKA1Zd+dVVwngD3sb8cK3GZ4B48bYB96XCz4IZkyX/w2VzPCqnwyshazgO9XgREQAREQAREQATylkDkYpIzIdmWg/3hmLyMMAwuXWfrF/aNYx9DVlYxsZl5ONzDvC1O52CFLnMLWSDAFiGseMY1hwjl34hLdrBnBSerrPyEVlZB80658fK2vCriIiACIiACIiACOUYgcjHJZqLs1cXWEWxbE96lnSPC2CaHrWkQgSzzZ8Iz+xyy1xJ7ZvkzbmHJPmmcjsF1nJfK1hTssYSYZPsW9nNkbyxWpbKBMfsd5vKpJTlWPhQdERABERABERABEaiSQORikn3W2BKHvRXDu7CzMztnNCMOvTWRve3Y/4oNrtlvDVd1cC9FTjhBoOISZ2NX79b2x/ixkS2bbXMKCs9NZz8ylSEREAEREAEREAEREIH4BCIXk/70BE7bCO+nhAv6iy++qNjA20cZlzdH6LE5LP8P7liPi5xnch4pe5shIjntgq122OyY/cBwizP3kj3CFERABERABERABERABDJHIHIxWVXUsToiMsObcrLfHfMhcU8Hz4HlWQhSLJKcr4uoxAXOprKcl8p8S070QGhytN7EiRPdcUXs5M8RWbkUfp+/zCbPWGgNimInnkQQONu0W4emtlrs6KpcD3MWlthn0/+24sJo2CyLsVm7bRPr0q5xrqOxBUtK7eOfF8TqQawuRBBbyg3Hna0XKzu5HhYvK7NJU+cbp/hGxWaVlRpaz9VWPNoy11iVlJbZh1Ni5wfH8jOKarW8rNxaNy223mu0yDUUK8QnFtUYm/m2uKTMomiOS2MvbN64yPp2Xinn2RBB2pv5i5fHzs7Ofq0iLxoVF9qmXVpE8r6aZsDnsX7qz1h/FUVfFTvjxJ1f3rfLSo5RbYecEpOJYDCv0p+fGp5jyd+ITz8PkqOu+BAQmBxrxPFBrP7mvE7Olj777LPtvPPOM078yJXw1a8L7eLnf7YWjeKfR5rpeM6PiZBRO3TKCzH5n9lL7NLnp8XOao2mwsyLsRner0NMTHbINPaMP2/mX0vt8gnTrEGsYUdQZjtQbob0bpsXYnLuouV2zcvTbXlMMBVFAOfvpaW2TbfWeSEmFy0tszGv/uIGI5SdbIdFMWG/0RrN8kJMIu5ue3OGzZxXYo0iUJNLlpfZWrGBa76Iybvfm2nfzlxsTRpkvz1mYN++RYNY2VnPmkRQTmtaDx756A/7IDYQaZbgXPGaPj94PwO0JrE+8dYDu1mj5tnPi+rinlNikhNhcFuzaCYYEIWcMIDlEVFZUlJizIUkMB8Sa2bY0oi1kvMuOdO0e/fuztXNwpwtt9zSDjroIHeCQVRnjVaXCfyORbJFbHTaPCIxibUmKitoMumv6hpGebCh4kQRymIvyYWRXjJpxToAGxhFoJecla9xBJ1IMmmv7hr6HuoT4qAwAji8IooOtrp0J/M7cfVtTRRWFMpp0wg62GTSnsw1zWLlpkXjMmsYgZhssLwgEvGRTLqTuYZ8pM2Joh3Ack5eZH+4k0zKq7+GPgo2UZR12jXyIIKmrfqEx66oNTHpLYne4khs2Rty4403Ns4/9icM4Nb+8MMPbdCgQW5V9yWXXGJffvmlu47AwhzEZrdu3SolGLf23Llz3YpuFvogQFnAQ2jWrJlbyKMgAiIgAiIgAiIgAiJQMwKRi0nmLE6fPt2t5sZFzVnAuJtxTSMwhw0bZsccc4yzUG6yySZ29dVXO/G34447Oqsk37FNEFsIMZeS7YVYIR5cpY34fOSRR+zmm292dLhu/fXXtzfffNPNsUSg9urVq2bkdLcIiIAIiIAIiIAIiED0lklWa7OVD4Juu+22c/9u06aN25gcMTl8+HBnRbzvvvvcghkW0rCtj7dgstn5qFGjbMyYMW6u5IgRI+ywww6rlJVYNo866ih3rw+ITvakfOONN9ym5RKTKv0iIAIiIAIiIAIiUHMCkVsmmadY3VxFNjTng3saq2IwsI/kjTfe6Kya4a2F/HVYNpl/GQwdOnRwi3HiPbPmGPUEERABERABERABEaifBCIXk6lgDgvJ4L2JhCTXhIVk8L6qnplK3HStCIiACIiACIiACIhALS7AEXwREAEREAEREAEREIH8J5DTlsn8x6sUiIAIiIAIiIAIiEDdJiAxWbfzV6kTAREQAREQAREQgawSkJjMKl49XAREQAREQAREQATqNgGJybqdv0qdCIiACIiACIiACGSVgMRkVvHq4SIgAiIgAiIgAiJQtwlITNbt/FXqREAEREAEREAERCCrBCQms4pXDxcBERABERABERCBuk1AYrJu569SJwIiIAIiIAIiIAJZJSAxmVW8ergIiIAIiIAIiIAI1G0CEpN1O3+VOhEQAREQAREQARHIKgGJyazi1cNFQAREQAREQAREoG4TkJis2/mr1ImACIiACIiACIhAVglITGYVrx4uAiIgAiIgAiIgAnWbgMRk3c5fpU4EREAEREAEREAEskpAYjKrePVwERCB2iRQZgVW5iJQkPVolFlh7F3Zf0/WE6IXiIAIiECKBCQmUwSmy0VABPKDQIGVW5OCEistKLfCguyLvLKC5dYo9lEQAREQgfpGQGKyvuW40isC9YRAk8JlNqDx11ZWFo2YXBp739oNu8Todq4nhJVMERABEfgvAYlJlQQREIE6SQBbZAMrtfKYZbIgAstkeUGpFcXepyACIiAC9Y2AxGR9y3GlVwTqEQHmMJbH0lsQwVzG/74r++70epR9SqoIiECeEJCYzJOMUjRFQAREQAREQAREIBcJSEzmYq4oTiIgAiIgAiIgAiKQJwQkJvMkoxRNERABERABERABEchFAhKTuZgripMIiIAIiIAIiIAI5AkBick8yShFUwREQAREQAREQARykYDEZC7miuIkAiIgAiIgAiIgAnlCQGIyTzJK0RQBERABERABERCBXCQgMZmLuaI4iYAIiIAIiIAIiECeEMhpMblkyRJr3LhxQpQlJSXWoEGDFX7nPr4vKipa4bfFixe77xs2bJgnWaRoioAIiIAIiIAIiEDuEshJMfnoo4/aPffcY0uXLrXWrVvbqaeear17966g+OOPP9ptt91m3377rbVo0cL23ntv22uvvdzvL774ot14443WqVMnO/74461bt24V933zzTd25ZVX2sUXX2yrrLJK7uaKYiYCIiACIiACIiACeUIg58Tkrbfeameeeabx/3XWWcfGjx/vxOJrr71ma665ps2dO9eGDRtmG220kZ1xxhn28ccf26GHHmqtWrWy7t272zXXXOMEI0LzwgsvtDvvvNNZKcvLy+3000+3bbfdVkIyTwqnoikCIiACIiACIpD7BHJOTL788ss2YsQIJyAJl156qbM0YlVETD7++OPWsmVLu/32293vW2yxhb377rtOfCIqO3ToYD179rQ2bdrY2LFjbeHChU5oXn/99daxY0dnrVQQAREQAREQAREQARHIDIGcE5NdunSxxx57zE4++WQnGp9++mnbfPPNrU+fPi7FuLGxSgYDlkrE5bJly9yHgIhs1KiRe8bkyZPt1VdfddcUFhZmhpyeIgIiIAIiIAIiIAIiYDknJv/973/br7/+avvvv78TkLirsUy2bdvWZdekSZOsa9eulbIOwThnzhzbYIMN7NNPP7WTTjrJli9f7iyVLMY5//zzbeTIkda+fXtluQiIgAiIgAiIgAiIQAYJ5JyYxCWNpZH5jQhJFtI0a9asIsllZWUrJL+goMAWLVpkzZs3txNPPNFZM1dbbTUbOHCgXXbZZdarVy83V5K5mFOnTnUic/vtt88gRj1KBERABERABESgPhMoKS+ypeXFVhz7f7ZDaWwdSGF5oZVn+0VJPj/nxOQtt9xiEyZMsGeeecbNkTz77LOtf//+NnHiRDcXkoU0paWllZKHaxshyZY/WCkPOugg9zuLdt555x27//773WIcXNyjRo2yiy66yK0S32STTZLEpMtEQAREQAREQAREIDGBNYr/tEUNZ1vjhtmXVqVl5daoQVHMvbxGLELZf191+V77MQjE8Pfff3cLbtj2p3Pnzu6X0aNH2xdffGEPPPCAE4EIS+ZDBsOUKVPc/MiVVlqp4uuZM2c6S+R1113nhCarvrFS9ujRw63mZh6lxGR1xUO/i4AIiIAIiIAIJENg7Qa/W5NGv8Td/zqZ+1O5Bi8tO9U0KMAo1iiVW7NybU6JSSyMCxYssNmzZ1dKLNDYT5IwZMgQO+WUU5wbHFc2cyLvvfde22qrray4+P+Tg3DccccdrW/fvsb9WCX94hw2Ow+6zrNCVg8VAREQgRwmsDzmiiuJ+cjKywuyHsuS2DuWx1xyCiJQlwng5l4Wc3OXxz7ZDmXlZe495Zb9+ptMWrKf4mRi8b9rVl99dTvttNPsvPPOs88++8xt8/PJJ584IciCHMLgwYPtoYcesn79+tkRRxzhfsf1HdzyZ9y4cU6QXn311e4e7keEslXQ2muv7bYKwsKpIAIiIAL1kQAzrVYpnmfNS5dbUWH2O6MlsQH9ykUrznevj+yVZhGoiwRySkwCmNNusDK+9dZbblHNLrvsYrvvvrtzVROaNGniXN533XWXE4yIxKFDhzo3NwFhiRWTFdzBbYCGDx9uTZs2tWnTprl5kwhVBREQARGojwSKC0pts0Y/2TJbGsl2aSVFy6xDw44x1D3qI26lWQTqPIGcE5MQZyNyPokC52pjlYwXWNm97777rvATwvIf//hHnc9QJVAEREAEkiFQaoW2PPbhv2wHXOq8T0EERKBuEshJMVk3UStVIiACIiACIiACIlD3CEhM1r08VYpEQAREQAREQAREIDICEpORodaLREAEREAEREAERKDuEZCYrHt5qhSJgAiIgAiIgAiIQGQEJCYjQ60XiYAIiIAIiIAIiEDdIyAxWffyVCkSAREQAREQAREQgcgISExGhlovEgEREAEREAEREIG6R0Bisu7lqVIkAiIgAiIgAiIgApERkJiMDLVeJAIiIAIiIAIiIAJ1j4DEZN3LU6VIBERABERABERABCIjIDEZGWq9SAREQAREQAREQATqHgGJybqXp0qRCIiACIiACIiACERGQGIyMtR6kQiIgAiIgAiIgAjUPQISk3UvT5UiERABERABERABEYiMgMRkZKj1IhEQAREQAREQARGoewQkJutenipFIiACIiACIiACIhAZAYnJyFDrRSIgAiIgAiIgAiJQ9whITNa9PFWKREAEREAEREAERCAyAhKTkaHWi0RABERABERABESg7hGQmKx7eaoUiYAIiIAIiIAIiEBkBNISkz/++KN9//33tu6669o666xjS5cutWXLllmLFi0ii7heVH8IlFmBLSsvtqLywkgSvbS8wEojelckCdJLREAEREAERCCLBFIWk08//bQde+yxTkAOHTrUxowZY3/++afdfPPNdtJJJ1nr1q2zGF09uj4SWKlwsfVuNNUaNUi5uKaFa1H5Mlu1uEHs3rZp3a+bREAEREAERKA+EUipd8YiOXr0aLv77rutuLjY3nnnHcdqlVVWsZ9++sk++OAD23nnnesTP6U1AgLNC5ba+g1nWIMGCLzsh2XlS61dUYfsv0hvEAEREAEREIE6QCAlMfn111/bVlttZdtuu63x70aNGjkERUVF1q5dO5s9e3YdQKIk5BoB7+Yuj7m6owhLy0ut1KJxqUeRHr1DBERABERABLJJIKXeuW3btlZSUuLig2WSD6G0tNS++OIL23XXXbMZVz1bBERABEQgAwQKCgqsSZMmzhBQWJj9gRNz6hs3bpyBmOsRIiACuUggJTHZu3dvu/baa23kyJHWs2dPmzx5sk2cONEuvfRSo3HaeuutczGNipMIiIAIiECAwMKFC+2yyy4z/h9FKC8vt169eqmPiAK23iECtUAgJTHJSPb66693jdADDzxgs2bNchbJLl262EUXXaSRZy1koF4pAiIgAqkSwMP07rvvWllZWaq36noREAERWIFASmKSuzt06GDXXHONzZ8/331wXeD+VhABERABEcgPAniSmjVrZgsWLIgswhgjFERABOomgZTE5G+//WZvvfWW7bvvvrbSSiu5jw/z5s2zJ5980rp162abbbZZ3aSlVImACIiACIiACIiACFQikJKYnDlzpl1wwQX26aefOhf3XnvtZYMGDXIblp9wwgn25ZdfusU4uLwzsRiH9/DODTfc0Dp16lQp4nPnznXxwFLavXv3it+YmzNhwgS3urxPnz4rZPd7771n66+/vrVq1UpFQQREQAREQAREQAREoIYEUhKTDRs2dJuVY4Vcc8013Z6TK6+8sjVv3tx+/vlne/PNN+3DDz90G5hvt912ac+hfP/99+2SSy5xJ+r8/fffbiP08847z72TMHbsWLfXJe+eM2eOrbXWWnbTTTe59yF2OZ2Hf2+//fY2bNiwCkT33XefPfLII3bnnXfWEJtuFwEREAEREAEREAERgEBKYvKPP/5w4uz888939Dp27Gh33HGHHXrooda1a1c3B6dfv37uVJy//vrLWQ1TDexVecghh9g+++xjp512mhOUuNe9JfGrr75yQpMV5HvssYfbLH3AgAF26623OvGImH3uuefcwqDTTz/dXdO0aVP79ddf3TUXX3yxrJKpZoquFwEREAEREAEREIEEBFISk5xAsnz58opHYZHExcxeZUzoJtR0zzIEH2d+4yr3YdVVV63492OPPebmZCI2CczRPOaYY+yVV15xlsv27du773Fz4/L28T377LPtoIMOsv79+6swiIAIiIAIiIAIiIAIZIhASmKSuYvXXXedHX744bbGGms4dzPzJrEOvvjii/b666+7f7PtRLpzErE87rLLLrZo0SL75Zdf3Ck73r1NmtnXMiwI+ZujHFu2bOnmbzKfkxN6mGfJIqF77rnHHcV3xBFHZAibHiMCIiACIiACIiACIgCBlMQkwoxtgcaPH28sgLniiivc/ETc0Fj+sCZOnTrVuaHTOe0ASyJzMpnXiDDFVb5kyRJbe+217YYbbnDu6ilTpqyw8S1zORGQWEmHDBliRx55pDsv/Mwzz7QffvjBHnroIeeO//33351A3XjjjSssqSoGIiACIiACIiACIiAC6RNISUzyGqx9CMd4gS2DFi9e7IRcOgGLJgtuevToYaeccopbeMPCnp133tlYPINlsTo3OnHgJB5c8MzhPPjgg23EiBFuT8yzzjrLWSg5vef44493vyuIgAiIgAiIgAiIgAikTyBlMcmrOEaRhTIIO9zKWAb5P3MZ0xWSPJe5l7i1cVvjRicg/IYOHWrfffed+xvrKO8KBjbeZaGOF4c+DizSYcU32xQxXxKhyVxLPm+88YZzpyuIgAiIgAiIgAiIgAikTyAlMYnlcNSoUTZu3Dhr06aNzZgxwzbaaCMn9Ni78YknnnCiLt2AmEQsfv75505A+sAq8s6dO7s/EYa4qoPhk08+cUIyaGlkmyLiw1xO3Oe45TfYYAPn3maVOS5vBREQAREQAREQAREQgZoRSElMskn4pEmT3HxGBBpb8Jx00knujNcXXnihYiV1TaI0ePBg98w999zTzW189NFHnShkI3IC3++0005uUQ2WRrYAuu222+zyyy+vmAeJ+LzqqqvcPpgsBCKuuMyZz7neeuu5I8SCi3pqEl/dKwIiIAIiIAIiIAL1mUBKYpJFLuzluOmmmzqrJEKND+5i3MavvvpqjV3HCETc6Mcee6xbeMN7br/99ooV3JtvvrldffXVduqppzqR+eeff9rRRx9t++23X0U+cv0WW2xhO+ywg/sOayRzJK+//nq79957bcstt9QWQfW51CvtIiACIiACIiACGSOQkpjEuvfZZ5+5vRv5N+KRDcN79erljlLcZJNNahwx5mFeeOGFbvshVnN36dKl0hngvOCf//ync3ezipz5kcF9KLFCsl0Rp+IEQ9++fd0qc07MYR5mdQt5apwQPUAEREAEREAEREAE6gGBlMQk8yNZJf3tt986Qbb77ru7Fdbs79ikSRMbOHBgxpDhhq7KFc28x3gn7GCFZP5mvMBK9PAZ3xmLsB4kAiIgAiIgAiIgAvWQQEpikn0e2WPSnyrDfo4cqchRhSyYQVQqiIAIiIAIiIAIiIAI1B8CKYlJtgNi03Bcxj7stttu7p8szMG1zFY8CukRKI/dxieKENV7okiL3iECIiACIiACIlB7BFISk8xRZIX0U089tUKML7vsMtt///3dfEWFdAlwvvl/zzjPfojqPdlPid4gAiIgAiIgAiJQewSSEpOck81+jeznyPY6HE3IAhYWu3CiDN+xGIcV1grpEWhfOM8GNp5sjRs1TO8BKd61pGCZdSxqHLtLluQU0elyERABERABERCBAIGkxCRHJL7yyituT8fp06e7/SVZ6IKY5MNm4Wy7w5ZBCukRaFiw3NoULrSGhcvTe0CKdy0rWmqNCkpSvEuXi4AIiIAIiIAIiEBlAkmJSeZB3nDDDU5MYpW87rrrKjYIF9DMECiPubeXW6EVxT5RhOXlMctyZC71KFKkd4iACIiACIiACNQGgaTEpI9Yjx497IorrpCQrI2c0jtFQAREQAREQAREIAcJpCQmOTt72bJlduedd9rPP//sXNy4uwn8m83EV1999RxMpqIkAiIgAiIgAiIgAiKQDQIpicn58+e7FdtsWr7NNtu4jcrLysqckOT/JSWag5eNTNIzRUAEREAEREAERCBXCaQkJj/++GP75Zdf7J133nHHGCqIgAiIgAiIgAiIgAjUbwIpicmGDRta+/btJSTrd5lR6kVABERABERABESggkBKYnLjjTd2517ff//9zt2tIAIiIAIiIAIiIAIiUL8JpCQmmTPJKTgHHHCA3XvvvW5/ST9nsrS01DgFp1u3bvWbqFIvAiIgAiIgAiIgAvWIQEpiktXcAwYMcGdzL1++vGLTchbgFBcX20orrVSP0CmpIiACIiACIiACIiACKYnJtm3b2jHHHCNqIiACIiACIiACIiACIuAIpCQmuYFzuk8//XSbPHmyDRs2zI444gibPXu2Ox1n22231YbmKlgiIAIiIAIiIAIiUI8IpCQmEZLHHXeczZw509ZYYw375ptv/qtIYy7usWPHWrt27WyDDTaoR/iUVBEQAREQAREQARGo3wRSEpMfffSRTZ8+3V566SV3As4TTzzh6LVq1cotxvn6668lJut3eVLqRUAEREAEREAE6hmBlMTkggULbODAgQ7RvHnz3AIcH1jNzcpuBREQAREQAREQAREQgfpDICUx2b17dxszZowNGjTI2MC8sLDQkZowYYK9/fbbduqpp9YfckqpCIiACIiACIiACIhAagtwunTpYvvss4+NGDHCbQM0Y8YMe/fdd23ixIl21lln2XrrrSekIiACIpATBMoLCmxZbPoNHpSC2L+zHZbF5o4vb9Qo26/R80VABEQg5wikZJkk9ocffrhtuumm9vrrr9sff/zh5kqecsop1qdPn5xLnCIkAiJQfwk0WLLE1nz//f+KyQgwsPduu8WLzTbfPIK36RUiIAIikDsEUhaTRH3DDTd0HwUREAERyFUCTebMsW0vvTTa6O24o9khh0T7Tr1NBERABGqZQEpisqSkxG655RbbcsstjXO6fcDN/cMPP2hD81rOTL1eBEQgQCAC1/YKvGNzyRVEQAREoL4RSElMfvnll247oKFDh1bixN6So0ePdgJzc7l46lsZUnpFIHcJICgDu07kbkQVMxEQARHIXwIpiclff/3VOnXqZO3bt6+U4g4dOrhNzL///nuJyfwtC4q5CIiACIiACIiACKRMICUx2blzZ/vwww9t0qRJ1rdv34qXvfXWW/b888/bUUcdlXIEdIMIiIAIiIAIiIAIiED+EkhJTPbs2dOGDBliBxxwgPXv39+aNGliS2IrJh955BEnJPv165e/JBRzERABERABERABERCBlAmkJCZ5+qWx1ZGDBw92lsgpU6ZY27Zt7cEHH7Rddtkl5ZfrBhEQAREQAREQAREQgfwmkJKYXLZsmS1atMit5uaT7TB58mT74IMPbOedd7bVVlut4nXs5/bcc88Z7nW+32uvvWzNNdd0v0+dOtWuvvpqwyV/5JFHWvPmzSvu4zjIm2++ObZzxyG2yiqrZDv6er4IiIAIiIAIiEA9IVDSuLEt5aCEBg2ynmKOr+Y9HM6QCyElMfnOO+/YddddZ08++WTW447wGzVqlJujyYIfLyYRkojBX375xXbffXf77LPPnEB84YUXbNVVV7XTTjvNtt9+e7eh+gUXXOAsqf7Yx7PPPtu55Vu3bp31+OsFIiACIiACIiAC9YdAxy++sEaxhchFsdOwsh3KY2KyOLYVWfFWW1lszmG2X1ft81NKMSJs3rx5xqrujh07VvvwmlzAVkM9evRwlsW///674lEvvfSSff311+48cG9dZK7mVVddZcOGDXPHph1xxBE2bdo0Z5lElLZs2dK476effrLx48e7c8UVREAEREAEREAERCBTBHrdc49Z7NStSMPIkRYTOZG+Mt7LUhKT3bt3d0cpYhE8//zznUjD1Erg/+wzyZndNQ1YG9977z27//777eSTT670uGeeeca52INuahb/PPbYY84a2eB/5mVEJRbJRrGzcv/66y8bM2aMnXvuuW6Op4IIiIAIiIAIiIAIZJRAzM0daeB9+ejmxiL53XffOasfLmishpx7y4dw1113Wa9evWrM8pprrnHWRfa0XMxZt4Hwxhtv2J577lnpO+ZHYr1cZ511XJxYEIQbfODAgdY4Bvv000+3HWPHnOn88BpnjR4gAiIgAiIgAiIgApUIpGSZZGPyO++801q0aOEE5NKlS90HKyAWQIRbTcMDDzzgnonLmuAtjP65QZe3/w4LJNZH5lUef/zxbg4lAvOkk05y8ztxdR933HH26KOP2jfffGMHH3xwxYKdmsZX94uACIiACIiACIhAfSaQkphEtLVq1cpZ/TjtpmvXrrb66qs7FzfndvuFLukCnTVrlo0bN85YKFMcmMCKoPShtLS0wrUe/A4hi8Bdf/317frrr3c/TZ8+3Z0lftNNNzmXOYt02Gz9nHPOcYtz/ArwdOOr+0RABERABERABESgvhNISUwC69lnn7VjjjnGuZ+xHiLcfvvtNyfacH3XZKX0xx9/bJz/zSIZXOYIx08++cT+/PNPmzt3rtsYHbHIFkXBwFxJNlAPztdk1TbxOfDAA22ttdZy/z7zzDPdnM/hw4fbu+++KzFZ30u/0i8CIiACIiACIlBjAimJSVZDX3jhhc56yEIXFskQWAzz448/VuwJmW6stthiC7snthoq6Mpm5TZzHf3xjSz+YU5kMLCyGysjrnYf7rjjDmcpRUxiOUWYNovt/0TgOrYYUhABERABERABERABEagZgZTEJMKObXjYx5G5h168FRUVWbt27Wz27Nk1ig2rw3fYYYdKz2D+42abbeZWihP23ntvtzKbRTjMj2Tvy5dfftlY5e0Di3RwaY8dO9Z9hahkYRDbAy1cuNAJyU022aRGcdXNIiACIiACIiACIiACZimJyTZt2lSs3EZA+nmNWP5wTw8aNCjjTLfbbju3qtsHFtlw+s0ZZ5xht912m3NtP/XUU5VWkeMuP+GEE6xDhw4V97EY58orr7Qbb7zRDj/8cGObIwUREAEREAEREIHkCZRZgZVZYeyT/ZNX/vuu7L8n+dTrykQEUhKTvXv3dkcVMv+QDcWxTr7++uvulBncyAMGDMg4aU60CYd1113X7SuZKDCnM7yyfOWVV7ZLLrkk4/HL1ANLY9MGlnD0YwZWxCcTpyWx95Vq8/ZkUOkaERABERCB/xFoXFBiTQqWWuOCwqwzKS4oj73nv1sPKuQ2gZTEZNOmTd1CG+ZNskCG1dcskGFF9w033OAWweRCyMQWRVGno3Vs785escVNwVXs2YwDrv6VYyvzY6uTsvkaPVsEREAERKAOEejTaIp1bjo7kr7KrXVo3MyKC9aNEcy+eK1D2RR5UlISk+z/iKubFdwskmGOJAIyeBpN5CmoIy9sG7Pytr377mhTg6s/NEc12gjobSIgAiIgAvlEoNhKLebXis2Ry777udC9pzSf8NTbuCYlJtm/kfmGL774onNnd+vWze3TyMbgChki8L9jIDP0tOQeIzd3cpx0lQiIgAiIgCNQ/r95jFHMZeQdvE8h9wkkJSZZ6MK8SDb7xjLJvMmDDjrILYRhIY6CCIiACIiACIiACIhA/SSQlJhkm53Ro0fbiBEjHCVWbbN/4+eff16xZU/9xKdUi4AIiIAIiIAIiED9JlCtmOSYRI4z7NmzZwWptm3bunOwWXzj93+s3xiVehEQAREQAREQARGonwSqFZPMl+QzdepUdywhi3DYBJzFN3z366+/uqMVuQaBmSsruutndirVIiACIiACIiACIhAtgWrFJMcmsjH4v/71L2vRooU7mhBL5aJFi+yjjz6yBx54wC3KYe7k448/Xmnz8GiToreJgAiIgAiIgAiIgAhETaBaMYlwvPjii23kyJFORPrAfohYIxGS/J+/2UxcQQREQAREQAREQAREoP4QqFZMgoLjDINHGtYfPEqpCIiACIiACIiACIhAVQSSEpNCKAIiIAIiIAIiIAIiIALxCEhMqlyIgAiIgAiIgAiIgAikTUBiMm10ulEEREAEREAEREAEREBiUmVABERABERABERABEQgbQISk2mj040iIAIiIAIiIAIiIAISkyoDIiACIiACIiACIiACaROQmEwbnW4UAREQAREQAREQARGQmFQZEIE8JlBuBbasvNjKygti/8p+WBp7z/Lywuy/SG8QAREQARHIGwISk3mTVYqoCKxIoHHBMlu/4QwrKoyJycAJVdlitaisxFYtRrZ2yNYr9FwREAEREIE8IyAxmWcZpuiKQJBA08Jl1qvhz1ZYWBiJmFxWvtRWL2qqTBABERABERCBCgISkyoMIpDHBLybuzDmeo7C0b20vNSWW1EeE1PURUAEREAEMk1AYjLTRPU8ERABERABERABEahHBCQm61FmK6kiIAIiIAIiIAIikGkCEpOZJqrniYAIiIAIiIAIiEA9IiAxWY8yW0kVAREQAREQAREQgUwTkJjMNFE9TwREQAREQAREQATqEQGJyXqU2UqqCIiACIiACIiACGSagMRkponqeSIgAiIgAiIgAiJQjwhITNajzFZSRUAEREAEREAERCDTBHJWTC5ZssSltXHjxgnTPH/+fGvWrJkVFVXeRHnOnDnuvqZNVzypY+7cudakSZMqn5tpyHqeCIiACIiACIiACNRVAjknJr/88kt74okn7Pnnn7eff/7ZRowYYaNGjbIWLVpU5MHnn39uN998s02bNs0aNWpku+++ux166KHu98cff9zGjh1rHTt2tGOOOcZ69+5dcd8nn3xiV199tftUJVLramYrXSIgAiIgAiIgAiKQaQI5JyZffPFFw7J41lln2W+//WbHH3+8zZgxw2699VaX9lmzZtnBBx9s2223nV1++eX26aef2rHHHmvt27e3jTbayF3H56uvvrJLLrnE7r33XmvYsKEtX77cPXPIkCHuWgUREAEREAEREIE0CBQUmPHJdojiHdlOQz15fs6JyRNOOMEaNGhQgf+DDz6w999/30pKStz3jz32mLM6Yl0k9OzZ01577TUbP368HXbYYe63zp07O4vlDTfcYIsWLXJi8oorrrBu3brZkUceWU+ytu4ks7yw0JbH8rAwUC6ymbrl5eVWFpo6kc336dkiIAIikC8Elsf61pLYNLLy4uzLh9LSUltexVS3fGFWH+KZ/dKQIsWgkOTWdu3aVZoXieUSARkM++yzj91yyy1GwfNzLf/66y83N7JVq1b20Ucf2aRJk2zcuHEpxkaX5wKB4tj82VYx63S4bGQrbo2XLbPGsQGJggiIgAiIQGUCW8SmmJV8/33MMJl9y2R5bGBf1LatFW2zjVkE4lV5nT6BnBOTwaTgmkY8bhMrSIUx6xSBeY/du3evlOLmzZvb7NmzbcMNN3Tu7aOOOspdz3zLBQsW2OjRo+3kk092wrKsrKziWelj051REljlm29sz9NPj/KVVnDKKWZbbhnpO/UyERABEch1Au1iaxbsxx+jiybrJWKGIoXcJpDTYvLCCy90K7XPO++8KikyQsIiiSWSOZYTJ060VVdd1TbddFM799xzbeutt7Y+ffq4hTzMvzzggAPcop0oRla5nf15EjsGAFE3JrF3KoiACIiACIQIxPrZSAO7skRgBY00TXXwZTkrJlnRfeONN9qTTz5ZaSU3eYDFMhiWLl3qrsENynZAe+yxh/v5ueees8mTJ7tFOIhKXOZHH320nXbaabbKKqvY5ptvXgeztA4mqTYaktp4Zx3MOiVJBERABESg7hPISTH51ltvuZXX99xzj/Xv379SLgwYMMD+/vvvSt/9GDO5s8hmpZVWqviebYXOP/98N08SiyXubxbhrLfees5q+e2330pM1v3yrRSKgAiIgAiIgAhkmUDOiUm2+jnppJPsggsusEGDBq2QfLb2GTlypJ144onWtWtXY+PyO++80wYPHlyxeTmTdtkWaL/99nOLdZgnWRybvLtw4UL3PFziLVu2zDJaPV4EREAEREAEREAE6j6BnBOTF110kVt9/eijjzr3NMIQt/YZZ5wRWw+xpe222272zDPP2FZbbWWHHHKIffHFF7byyiu7vSZ9YGU3Wwmx6IbAYpyhQ4fabbfd5jZD79Chg7tfQQREQAREQAREQAREoGYEck5MnnrqqTZs2DC3PyRC0odOnTq5f+LO5oQbTrr5/fffrV+/fpUW03DP6quv7iyVwcAzmVc5ffp0YyuhtrHtBhREQAREQAREQAREQARqRiDnxCQrsPlUFbA0IgjjBVZoY72MFxJ9XzOEulsEREAERKAuESi1QvvvJ/t7KbLpDe9SEIF8JpBzYjKfYSruIlAbBDghiE8U22e4d2mle21ks94ZEYECK7O+jf5j8xottOIITsIqKVpu7Rq1iqVurYhSqNeIQOYJSExmnqmeKALREfBn5EZ0Vq6beCIxGV3+6k2RE8AW2a5ogTUpXmCFEYjJ2IGB1rpIXXHkGa0XZpSASnBGcephIhAtgZbTptng2OI0p/EieHVZbE5y49hitthclAjepleIQO0QWF5eZCWxT1Hsk+2wnEWm5XJzZ5uznp9dAhKT2eWrp4tAVgkUL15srWOCMtLw22+Rvk4vEwEREAERyG0CEpO5nT+KXYzArNjn44hJdIm9b72I35nW6/53Zn1a96Z7U+ykKQUREAEREAER8AQkJlUWcp7Ae7EY/veAzOjCCbFXXRvd69J+EweLLkj77vRubBS7LXZaroIIiIAIiIAIOAISkyoIOU+gNgpp45yn8t8Ifh777BhxXPePvW9MxO/U60RABERABHKXQG3007lLQzETgTwjUBKL75yI4zwv4vfpdSIQNQH2K/afbL87qvdkOx16fv0mIDFZv/Nfqc9zAlGs4A4jUqOR54VG0a+WQHFxsflPtRdn4ALepSAC+UxAJTifc09xFwEREAERyCiB5cuX26WXXmq/xXYtwGqY7cARwGuttZbttNNO2X6Vni8CWSMgMZk1tHqwCIiACIhAvhFA3H3zzTf2559/Rhb1khImrCiIQP4SkJjM37xTzEVABERABLJAoHHjaJfgRf2+LCDTI+s5AYnJel4AlHwREAEREAEREAERqAkBicma0NO9IiACIiACIiACIlDPCUhM1vMCoOSLgAiIgAiIgAiIQE0ISEzWhJ7uFQEREAEREAEREIF6TkBisp4XACVfBERABERABERABGpCQGKyJvR0rwiIgAiIgAjUIwLjYmmdFWF6m8XedWTs0zDCd+pVqROQmEydme4QAREQAREQgXpJ4NxYqn+JMOWIlEMkJiMknt6rJCbT46a7REAEREAERKDeEWgdsZhcOfa+7J9DVO+yMeMJlpjMOFI9UAREQAREQAREoL4R+CiW4LkRJrow9q7+sU+jCN+Z6FUSkzmQCYqCCIiACIiACIhAfhM4Nhb9DyNOwvTY+zpF/M54r5OYzIFMUBREQAREQAREQATym0CTiKOPRTJXpgBITEac+XqdCIiACIiACIhA3SMQtbCL+n1V5ZjEZN0rz0qRCIiACIiACIiACERGQGIyMtR6kQiIgAiIgAiIgAjUPQISk3UvT5UiERABERABERABEYiMgMRkZKirftEfsZ9/jDgunWPv6xjxO/U6ERABERABERCBukVAYjJH8vOZWDwOjzgul8fed0rE79TrREAEREAEREAE6haBvBWTM2bMsA8//NBWW20123TTTSvlypQpU+ydd96x/v37W+fO2N/+P/z+++/21Vdf2bbbbmsFBbmzFqqoFspVbbyzFpKpV4qACIiACIiACGSRQF6KyWuvvdYefvhhJxRnzpxpK6+8so0dO9ZatmxpX3/9tZ1//vnWpUsXe+211+y4446zjTbayCEsLy+3kSNH2oABA2zgwIFZxJr6o2tD1tbGO1MnoztEID0CpbHb/krv1rTvahi7s0Xad+tGERABEchPAnknJj/99FO78cYb3WfHHXe0adOmWb9+/ezKK6+0Cy+80O6++27beOON7bTTTrPRo0fbo48+WiEmx48fb2VlZXb00UfnZ24p1iIgAkkTmBq7sg+DyKTvqPmFO8ce8WDNH6MniIAIiEBeEcg7Mfn444878YiQJKyxxhrO2jhx4kT39/z5861nz57u323btrXvvvvO/fvLL7901sw77rjDiovzLtl5VagUWRHIBQK1YZmclwsJVxxEQAREIGICeaeqXn75Zdtmm20qYWLO5IQJE2z58uW24YYbujmRs2bNsv/85z/Wp08f9/3ll19uxx57rHXqlAunWK6Yy6WldH3RBrjkQ8CaHHUoKSmJ+pVpvY+pG1GHZcuWRf3KtN7npnFEzKd06dK04hr1TcwXX7RoUaSvXbJkSaTvS/dlsFm8eHG6t6d1X9TvSyuS/7sp6rhSTnNpfUNV7KIu47wvV9jknZicPn26FRYWVsrPBg0a2IIFC2zOnDk2fPhwu+SSS+z44493FswDDjjArrvuOrdQZ/DgwW5hTosWLZzoTDcgwpbGOo1MZmKzZs1s3XXXTTdKad3HHNOoO5R0ItqwYcPI2WDVzgc2lMGoy03Hjh3zgg0DtPXWW8/NlY4qrLnmmnnBhvZrgw02iDSua6+9dqTvSzfPYdO9e3f74w82bIsmMP8/H9obaNDehPvgbFJiTQQCNpP9bbbiu9ZaazkdElWgb2Rwn6myQ1tJ3jZu3Dhl3nknJilQ4c6Bv4uKiozOAwgswMHdvdJKK9mkSZPsjTfesHvuucduvvlme+WVV5yY3HnnnW3o0KFp5TnvyfQIBLf9oEGD0opPujeRjqhHmenEtW/fvi4fowxYQ/OBTdeuXcUmQcFo37692/EhykBblA/lpmnTpq5djDLkCxuYPPfcc1GicX1aPpQboNx///0pC42awsRTlA98brrppsjZYNzKJBvEJCIVTZVKyDsx2bp1a6fEgwHh2Lx5cycefeDfs2fPdotyTjnlFGNLIOZbPvvss879fdJJJzlBiXUu1dCoUSPjoyACIiACIiACIiAC9Z1A3olJXNXff/99pXzDaoV4ZLQdDOecc45169bNttpqK7dAB3M5IrBDhw7uMtR8OmKyvhcapV8EREAEREAEREAEPIG8E5N777232yNyzJgxduCBB9onn3xit99+u4XNyw8++KD9+eefbuENgXlezIX566+/7KeffrI2bdpISKoeiIAIiIAIiIAIiEANCeSdmGQPScQjrmtWdv/999921lln2ZAhQypQ4NJmzgvf4/4mMKEaIXrooYc6ITlq1Chr0qRJDfHpdhEQAREQAREQARGo3wTyTkySXfvuu6+b78hqO1bdhl3VuLsvvvhiW3311Styl4U7WDJxefN7u3bt6nfOK/UiIAIiIAIiIAIikAECeSkmSTcrsvnEC1X9xtYdCiIgAiIgAiIgAiIgApkhkLdiMjPJ11NEQAREQAREQAREQARqQkBisib0dK8IiIAIiIAIiIAI1HMCEpP1vAAo+SIgAiIgAiIgAiJQEwISkzWhp3tFQAREQAREQAREoJ4TkJis5wVAyRcBERABERCB2iTAcZLsA81xyAr5SUBiMkP5xtmhnOcc75hFNkovLi6u2PMyQ6/MymPmzp1rzZo1c2dzZitwJniicz+r+o1jNNlbtH///u7Eozlz5rhtnsIN0C+//GI//vijbbPNNiklYdGiRa5B48jOXAo0tJQv/t+gQQN39iss+L//O9PxjaIc1CTOsIAB6ecs2XTDd99957YYY8uwmoR58+a5Ok7diTrAgrIQRXjzzTeNHTH4LFiwwJXJ4DG2UcQhU+/gTGPam3htNvlJuUq0Y0im4hD1c5YsWeJOfqutNi5RWeVwkfXXX992331314/6Os31hHTL90cffeTq5YYbbmgTJkxw9TyKPK3N9iDqMuXfJzGZAfJnn322ffXVV07YUBF69+5tI0eOrNgU/c4777T27dvb/vvvn4G3ZecRnFd+wQUXGIKKwNnlm2++eZUv++2335woTHXPTvYA7dOnjw0aNKji+Yilf//733bEEUfYuuuuG/e9dF5XXXWVOyKTDuzqq6+2HXfc0bbeeutK13/xxRc2bty4asUkm9vTSJE3hPfff99ef/11O++882okUDKdQ5wxP3r0aHeiEwxgxdGgdISXXnqprbHGGim9kucgmjkVKhwoB5xnv3DhQvcTm/tvscUW1ZYDGn/PMaXIpHHxU089ZXfccYfbX5b8gwX1bZ111kn5aeT3hx9+mLaY5NCE888/36ZNm+bygz1whw4dWmU8GFxyX6dOnVKK77vvvmunnXaaK5/bbbedu5e8vP/++13bAodsh1tuucX23HNPJyYfeeQRVxaPOuqobL+24vm0r7BeddVV44rAZCNCfeL0NNpsBEuPHj3s+OOPrxjw33vvvW5gMHz48GQfmfPX3XPPPfbkk0+6Npu6Qr/FwR0MyhGYq622WlbT8PHHH9sTTzzh+pngABDh9dZbb7l9oD/99FMXR+oU/cuVV15pZ555Ztri99FHH3V9BYeW+L4jm2KSdpP0TZ061bUHHJQybNgwx3X69OmuzcrXwVd1hUNisjpCSfxOBeAEHsQRFYCG6plnnrHnn3/eNU4HHHBAjRq+JKJQo0uw8FB5EcFU6J9//jkpdwOVkwboxBNPTOn9WALuvvvuSmISIUfj7s9N54HhUSzCwZ9oxO8IiHhnq3NNMhai66+/3lVsOmjCpptuahtssEFOCUnihRXh5JNPdsIJAY3VlZE8VoYgr2Qz4YEHHjBEI88KBoQBDWGvXr3soIMOcp12Mhbqa665xlZZZRU3AIkifPnll+6wAuoZneDDDz/sxCD1jTKcSqAsIijSDaSdAdiNN95oWHMR/tUF2gYsfJzklUrA4v755587sd+vXz8nBCgDX3/9tft/FIH64r0KdJRY96IMsB4xYoTdcMMNtvbaa6f9atrsbbfd1vbaay+bNWuWXXbZZU6gv/jii9aqVSv7xz/+4SxadSUwEEEgU14Z9FGHfN499NBD9u2339p1112X1eTCmTY+HCZOnOgsh/Ql/P7ZZ5+5S8jrSZMmuQFLuoE64j1X9As18WIkEwf6FMQxxzvTHpBmHzi175BDDqnU7/FblJ6FZNKQ7jV1p7akSyAD9yFcGKlTGfgwYh8wYIC98MILzlKB1ZJGmKMgGQU+/fTTrtPBwsZJPjRaVCI6Qxrqvn372vbbb+9i9sorrxgjOgQfbgAacAQr3++3337OzUdgxIcIIB6IBUZBVCLcBjS6uPOmTJniLFvffPONG4XTaBIY7dO40LDSSfMJhsmTJ7vjKREzXbt2dcIZMYILgf9jJSC+yVpGGKnBYObMme5eAi4I3NJwmjFjhr300kuuIlIx99lnn0oiwbs8eD8WhS5dutjbb79tzz77rLNqYvXxHd78+fNdPvz666+OGx0IzIk3DRWNDbx22WUXV/nJq1133dXFiXsef/xxxwzRQQeDNQ/L0muvvebSy3vpyI899lgnqLIRKB/+NCfEI+nz3Hgfo2GsU1ipaDApI/53Os033njD5d1OO+1UEWessgh6ePhnUw7Ia/I32XJAmSIfKEuw2WGHHZIuB+myQuDyLm9JwaKNq5oGHIH2ww8/2E8//eTyjU6Sso7goo5RBuhMDzvssBUGHNQZ8pP8pxxy7YMPPujqHtZ3LI5h4QmvtdZaq4IX9YOAVeKxxx5z8SC+DDSxjlCmsYYSHzwWWNW5P5lAp4rlnjpx8803O/FOOaee+06S9FK3CNQL6rSvCwwSsepSXkgH5ZkyS6dN/WPwQJ1kUEUZImDBvu2221zZ2myzzdy7fZtDGugIEbZYd6lrvt1icAg3xD3vxJrpB3i0JaSZeL366quOCfEnTyi3xBPRTN3EYkWZPu6441wdpC5///33dt9997kBBOU3nUD6sej7Nps2gGfB7uCDD3ZtJO+jLaa+8z1ljPylrYABHhDaHOoW6aRdIVDf4AE7rqedpt0n7rRlXtzwzPXWW89dw4CIusQ7KX98T9khrQyYeBdtTKpeIM+Gtow+hzJI8NzIbxjT5tIeIKgZoNMX8R11gDLq20Qsbkw1oszwIR/32GMPV9fIE9pC4kiagwN/3kk7Fm/gRhnw3iXKhD/mmDLB9dW5uKkXCFIG2aSHfhJLfW0MBmgPaJvoG/h4b8l7773n+hbKCyKe9oD6RtopV3BjAO/bDwab1C/vLqfuMb2LekXfAyf6e9r0XAkSkxnKieAInUKMaxDBh5ik8aSRREzifqVyUHBoPLgPYYN1jE6PThzxSKNM44PF4/TTT3cVg06TCkxDP2bMGNfg4C6m8cXtd9ddd7n/M7I744wzXOfJvWPHjnUNCS4brKQUwOCcRRo3GmvcZxRwLH6+AmMNwR2CK4tKilWEAk4DQqdMuqgw8eYdJUKLeOncubPrwDgrnc6NOJ9zzjnuFt5JY80oDl5Y5bAY+A7Tx42RNh0QnTXpPeGEE5ylDje6nxNER0BDRyMO11NPPdVVQn4n/jScCFAY0IHQoNJwkkZcvFtuuaVrGIkH+YOrCKGAJYOOhk6ShgxXzK233ppwLmiGipl7N6IvGHB18z15SJmBBeUArpQfGFGuKGt06OQZDBnMBC245CHPwEqNsAqWAzoW8ufwww+3nj17unKA+EaswJEPDWEq5aAmTEhvMFAeGfnDhsbZl3Uabb6jrtHht2nTxo488kgXT/5PoMNCCGHtpTPFDUY9o74hrBj8IN5I8yWXXFLpvZQJb5mnbPlyRzmiQ6DuIAooH+SFF93UR+pTKi4v0kFHS9tBPiF6vOWY+oIo4z18T1tz0UUXue+OOeYYV/8Rn0wLQQxRVon3+PHjXTlBLA4ePLii/hM3hMe1117rhBHtCJ0hA7B//vOfjgH1l3YJMYnli3bIi0kECkzpABH4iFYGGrwHV/kVV1zhXIEIut12283Vccox1jHietZZZ7k6yz3cjxeE77iePKTsIgRrYtUJW1URNLTZ8KO9gTV1nDoPI9oqyhHihfpBnI8++mg3XYFOHjHJQIFyRHtOuSLOtEHUQdJN/HkPogeRzofnw4trERCUO76nDeI++hAvYNOtMwMHDnRGDtoy4k25JiD4aA+oTzCl7FOvyTvqNkYG0rLRRhu5NoTyT/zJVy/wffvLNdQ7yhYeDjhUF+BJOklfugGxjVgmjfybARdlw08FSfe56dwHE9oEmPGhrBLolxCXGHbo++h/qS+0B5R/+hPqLoMKmNNW0N5yDf+nbCGW4U87Q16ce+65rixyfy4Eicks5QKVEisBgQbXizdfiGio/JxEhAqVk8acgBCl46CRocPjNwIigUpKZ8LIEncZYpKGjBEijRcNBiKIQOWmEUYkEegcEFrxOnwaSgQBIpXGG2FK50vhpsHBDUHBxRLIe2k0qBSMwjbZZJOUKdJJeDFJ/BB1jL4I/N9bQahENLR07uGRJh0oaWaODYzofAgwY64MgcYbAURngDDEWkMDRgeIFZf3BuPvrS5YRhGYNAwEOmYaK0blXnDQKPMMxCjvoFH0jUfKQNK8AaGCaKEjxhICNzotGiEaHEa8/Jv0+oD4R0z6DiX4agQ8lgXKAR0a5QBhQrmCNWWKcoCgZJRNZ0c5oOykUw7STPYKt1FG/VxEOsZwWffzlekoETwMmgh0hIga+NGh+Xm8lDkGNXTwdFDUVeoe5SgowClTCHc6Tq6hnNAJ4zqkTlFm6aQZ0FBP+Y2/sfj48p4KA55DHmDFp54ygCLQnvBO3kebgFBi0ISFCTHJgJbOzM9vpPPCe4JlhHTTAVNWKL/kLWKJfIUD11LvEVbUCz+vmrYs2K4F6yffU8YYAMKUskKd91ZsBsJwIJAneFAYCBFo+xADdK48h78pjwQ/IIBdpo/GRdgjSgi0Az5tpMFP+fBtNvWC8k5+EqhLCFuszYhR2BIQAv/6178cX9oy2k7EGKKcNJInWPRw3fMe2GPFxBLpB7q02WErXyplhmvJV8op/QECmDICU/opBoGUF98ewIH2jHymL6K9oDxwLWUfYwZtI20ubQJWZOoQ4om6wj2km7Ja3fxE+gAEVSqDqnDafXyp94hgygZtfG0EygfGG+oMbS6DSQw49DsMqMhfplIRvHWY8o8g9GUc1uQFdY4P7TlppL7Tz/Ms8ovyT72WmKyNnI7wnVhHqLCEoJmeTo1RORWSf9PhIAhoTIOBisz3wXlBvvGkM6cRw2qAKwkxgfWEUT8ClopNpeY3LDYUPio8nUNVliMscnywSGHlQTgxUsa68cEHHzixQofhO2biEbYQJYsYQUbDCyc6KN/4cj/vRGDDDysF6YgX4EqDz0guuGiHhtN3bFRUGlAvHBEcXjD61Zz+2TzP5xVW3bC7H4sq7mECjah32dCJwDVsMUyWRU2uo5Mjv3GHIX7Id/IHBnRGdApYe+jMaez9oKCquCIu+CCkg+WAvPLlgI6PRpJQk3JQk7QH78VySl2h0UUUhcs6ZQ1WCCLqCGKGQDrogHBPedcu33MNz8SaDSuuoa7Gm0OKaEMQ0Ngzj5NygreBToFySPnFGwB7An/XtKwgPshnhD4dNvGijpNH3sVK3WTgSSAdwWkYpBuLGvWL8ku8ETYMDnkG4pT2hLofvA/Lq6/zwfrihaPPE9Lt6xKDZLwe5AvilbaO3xCPuITpdKlvXrzBhrIbFHOeu2eXqE2oSXlC4MOT4FcR82+mAzBYwKqHlZDBKm1zeOEf7Qn1EHe0DwxmYYGwYvoI1m3aUVyVDH4pVwymKZukm9+oewht3sH9NRWSPi6UE/KB6Rq8mzLLYNDvROKvo42kzaQck9+0oeQXdQsuCCXKPJZqhDPWWOoKU2pIA2nF2FCdl4JnUR6w5tUk8E7mghLgRr1jkFdbAbGI14w+DC8Popv+h3oTnP/J4JKpMIhvyoAvcwhOhD/3wJU6SR1kIEa77us31s7asL4m4irLZIZKXLDiUAAQOFg7woFCwQo15jDS0TOKYoTqrZj+egQPo0BM24xOCNzDdzSyjIqpRFiMmENHAaTC8z0FzI/6/fMoxMlOlqexxELF82lc6WRw54YDnUN181kS4aUjQ+RiQWQU6efkcD0jcd5Lg4d4Y/RKRYw3eZrvqbw04j7QKfi04nLhGVg56CD9ClSurapDIn40+D7wPKwWjAx5JxXfd6o13b6iJkWQskPDTgcUbz4VFiw+uGlxizC3Np6rPF4cKAcsyPLlgA4+0+UgnbT7LZL8vfxNuvyAhPgGyzpTKLAWICgRnNQ1v1CGzpuyhtWMMoI3AI6ITcQf4iHZQH3GmstAkHpNfBCv4ZAJ8U0HgyhjoED74C2R1Md4eYQrk0GaDww6qCdYObFo0l7h8qZ9gSVpYDCF1YjO2Q+sEJfxtvXiu2B98gKE9xE/BBHzEuFO50mbhUDDcoPFn/aO330gD/0WMWHhzXuqEyrJ5FnwGcSLzpr4hAPtHwIKcceAgjxFaIXbbBgguGizfb7TLvEePrTRWPTgDR/qLbwZNFNH+TsYEBjJttnJpNdfwxQGBI5vM3lHkDFlmDzHE8aA2Xt5GKzSdiDUEMgIONof0ptqXSEuDHBIf009GgyUMUhQfhBbGEGo17UdEOosFGNKA8LQG2OIFxzxYjBQob7SLlH+CAzYKQu0Q+gFBifw5jvqIYOSXAwSkxnIFdybFGYaOUbzNBaMxr1r0e9fyKuYdO0tZ4wUaYBooJiHhCii4WKUjhUJQUdnwXVUeCyRXOdFFSNj3FaMNv1iGhoKxBjWRTpZ4kNH6UeM8ZKL+GWOBo0878KFQ+PGe3AJEj/SxLOpGIyIKNje/UmHRINYnUsj/G4sQVhYeT4NrQ+khZE61h3mnnkLD+lhJO9FHCNg3I5YfYgz7m4acyb8e1ccz4IBghXXEqM6b+XAZcbz6fhpIHkuzyRg9cHFT2MAF0aQ5BtcYEA8fAPsLVc1tTYlUxQR8HTEPuCCotHBskR58b+T54gFrNaerc8f8g5WuEBxp3ihgFjG1UK55VrYIIgoo5QDRtssSMGF7BeykPeUA8oH/0+nHCST7uA11AUaXixb/Nu7R3HnEmi0fT7ytx+A0TkjGrDI+Dla8CIt5CuNOIIQ0cniDuoeFhrSTucPh+B+lNR3BBFWUAZGzJ2lc6W8UNYQIMxTRChh7aOMUR7peH155dpkF26RLr9lE+nCXUm9pa5gAWE+JNYQ0kdbwiCK9oR8oWxgWcPiQblnwRZxJS4MUinPLFyinrAIiUEEgy+uJR1YqamHiM54A0jKGLsDkEbqIAMxPz2HuBI3XL245RmoUT/JF95Ne8Kgz9dL8jSYf4hv/zdijCkVDI6wutImpTOg5XnMj6STJm+p64haPgTffvBvXImIYXhQL2gXabNoI6gTCHvKDlZ82mfaDOoU11E+8Br5RTc8n3LKHFS/lRb1kblwzGHlHsoo19HeBTmkWk+C1yMIEY/0GbT3DCzoJwiUAdo30snvtHNYJykLDMRIG3lD2aWuwApxTBljCgP30DeRVtpi7iVPwpZb8pG2y+cX9YVBW3DaCHXKt2++PQ5aieMxIE+4j7JE/cD4QLvk85E8DvcdNWGZ6F7Sh9eRgQbiEFFLWfdubdpNBqvUSeIHT/o46h31mOkNBMoFrm0GbqSN/gvOGFwoN3jhsFjTXvOeRFvpZSONVT1TYjIDxJmzQCNLZaRiIu68u4THU6n8FjY0KjT2/J95Jd7dRiGkYaKAecsCHQD3YU0jUJAQCT5wHa6G4H6NzOuiY6dDpMIzL4PKRGeXaG4FhZe5HlRuKgQdpndlU1Bx3yEsmD/l5wgSBzocOkniR0VJVUySFp5BvILWDkZsbLGAsMHKSodGGmhoEaCeJffRISKosCoxQqVzoVH280TpcLmPlb50dIgD33kzKvSNIw06z/GMcO9gqcGiRQfNbwh8v8KQePhGkM6Tv/0qxAwUqYSPoIMOTn0gPogeGiniSpxo0Gmw6RToOHy+YREnII6wsiAoeZYXk4hShKQvB/Dy5YD0Y7GgHCA2aMz8HFXc3QgXOpl0ykGqvGDAPFDmn2Epph74cs6z+C5Y1pkTRmdNneDfzIP0aaah9+WW/MV6S6fLAIN85x7SzfVMGQkGRCLlk8HLO++840Ql11K3mSdHB02dpuzSBvhpEdQ1BoG0F34uVTIMsPAFO16eR57jLiMudFz8jVBlQQx55F33CB5+o0zjjqTdoZ0iYH2lM6aeM7jwApnfqFcMVEgH9YV7/P6YvNNbzmgz8MQg7BFCsAxOgaGNQmj56TzEHQFCHcfihRXHTz/BigprLzronP18clginIkj7lW/OjkZfsFr6JgZkNBmUAZY9BK0IlP2vbglrgyi/EITb0HEMgdryg/xpQ2DJXnELhAERHjQ6+LfG/yO8kgbSt2CAQMb3kW6w9OfUk2nv55BC3WGvod+AeHv00sZRjhSjqnnDKhgj2CnPaDdoG1A3NDeei8IQhNhzMCEckV9ofwjlsJ1hXjQd2A84NkIRkQUAjwYqLve8kY7j0u+Ojc/dZ/nwY+8QST7HRLIR+ojeRPsO9LlWNV9lE3KPu0q9Y/0Uqd8nWWOPXGDM/qAPOCDcKS9okx4AxDx5jvad9KFoKcN43ossPTT1OFUt0LLRrr9MyUmM0AXK2BVwU/S5hpG6HzCgQoRb5sLKlYiszYjekbBwUAjxIjdz5Xyv/nJvPHiSQNGo5Wo4aLBjueyp5LSCKcbiCsdXDjQiMRzN3FdkLVfVcr3NF7BBizYMfhVu+H38H5WxvlAI+jFPd/RICFswwGhGZzng2irrgykyyh8X3Aw4X+jsWUOXTjQaSTa+zHeRtOUAzpt33GHn5eoHPAeXGJRBaylwTm24fciDrw1wP9GZxpv83U6y+DiJISKD4iaqtJFp5jouXReWAL5xAvMNeOTSoj3Lj+NwT+H8ustTuFn81u8esx1DAj8HNjgfQglLJPhgPWJgWzwYAM66+C80+A9DJLD+xgiXOLtbUi9YxAYTFOwXlIOEfk1CVhJ+SQKwbYwUduMgI53cpKfcxzv2QxK/EIL/zsiBOul39zaf89APlNWJ0QgA5xEAQHJx4dg2+q/89ZNBhcIJL8LAJ45BhgYO6oK5JsX/wyAsP6Gp2NhjPFzi2Hl29mgRd6/A+FFG84nUbsVzMdst9G0B9SHRId9IMj93E7SwN/h3SH43m9xh5cHbwQcsGASGOzFWzhZk7qQqXslJjNFUs8RAREQgXpAgOkcWF0RQcGBcj1Ier1OIh4PVpnjkmWghTeOwVeqJzkBEasrXoBkpigwvxdvG8Iq6MHCmo6FLzgYrAsZhOhlsIS1lzSSfhZu5XqQmMz1HFL8REAERCCHCPhFPswbzPaJIjmU7HofFazUTKPyO2wwRSkZMRgPXNDSXB1YPB9+v9jg+xjU1GRLoereW1u/I5D5MCcSq2t4V5Haild175WYrI6QfhcBERABEagg4OfjCkn9JBC1uGHAEjzxq75QZ55zPgWJyXzKLcVVBERABERABERABHKMgMRkjmWIoiMCIiACIiACIpAfBNhezG/9lB8xzk4sJSazw1VPjZiA30fTbxsU8ev1OhGocwRYbUu9qm5rlrqUcPZ1ZGFRNrb58huxswo5eEKQ58eqaFZJh4+NrUt8cz0twbPew+e+xzsHnq2QmNPJNn4EruGTaC4x22XF2/S/Oi7sj8wWVeznytZlbNNUm6f8xIuvxGR1uajfc54AGySzwpC5XGzvwyrB6ubYsAEzW/oE9+3L+YQqgiIQAQE6PPZj5YQSOkb2yOQUjqoWW7DilA6OVbrpLsqIIGkJX8HWMywuYS9G0u+PHKwqTog/7ktmbhv7UXKyEO0Nz2crG78VE89hP0/27GXfTraTYk/P+hBIL3vhsnVRbYtoVlBTdhGG7GH63nvvVWwNxt6O7GUZ3E6KuHNYCduHcXAAG++zDyt7RrN9D/v5+sBKdLa7Yws39pZNNbA/KHULMUnc2HeypmKSsstG6Tw3E0FiMhMU9YxaI8CGx2xgzEblbODK3nfJBDYTZo/JeHsPJnO/rhGBukqATag5wYcNkhGTbHCPVa0qiwrCk03I/dF7+caGuHMKEIcl0MH600iqSgenmbE5NZt7VxfYKJ59AzkEAGERPPqUbV/gy57BnEzDfo+5tiF1delL93dWhrOnKBtzxzsONt3npnMfB134jfMRuGzK7gPWQER/MJD37PXMcZBsgI/A436/0XhQTHLQAyfbpZtGLOX++E9WePsDENJJp7+H+LPPMxvyZyJITGaCop5RawQ4Co3OjgrNKkN/RJmPEEem0TEy6mWDYU42eeONN9wJOZxSQQPBCRC+Eam1hOjFIpAjBPyZ095iwUk6PmDNoPNBBLAtCxY8OjZOTeI+rDPs+xfeND5HkpYwGuyfyCbqtB/hNgSLIfscYn3l9CzSzBQALES0I1gdsd5WZXGifeEIPX8yi48Ig2E28OYEK/9uNknH25JLp5skm38c/cfJVPyfDco5oINBCIMNjhdEaLEpOXtWcooLJyYh1LAKUm5qam1LNp7xrmPeo7eOkl/BqQ4IufC8SMo8ZcYH6gHWSizODBqw1Hvx+OKLL7rT66qaMsIgg/6K/owjeznNhxOVkt1+izPSsZTyHDj6zc2ZuoFllYMGODwAqzfpJD8YvHDEKuzTPU3Kp19isialT/fWOgFG8Jw4QeXl3N/gMWXe/c1xZYz8Oc0GVwNuKVzcNOxsuJtsZa31xCoCIhABAdx8uPNwyeHC82ISKyUnduCmZWNlTurg2EQEJPWIKSacaMIJUfkWSA+nRSF8OPbO71+IaOSUL4Qg+yoyR44TYDgKF6sUoolTaqqbV0rnzb1YrxCJuLkRLBznyrt4lg9M0cHdno+B4wMRXZzm46cMcHoLUwhGjRrlph+x0TmbccMA9zZtMQyTPaM+F7hghED0hU9RQiAzCKOPQWzSLyHm8JjBoKrAQI3pVxg3sIxT/ziiFQNIdYFFQFjVsYbiCveWdeoq76V8EleO7aROcwoTdRYDDHUWkVnTIDFZU4K6v1YJYPJnjgrnmzJXkv8zv4QGmtEuR1vRgNERsukuI0QqE1YArJlUPAUREIH/J0DHjtsR0cTgbPjw4e4oPjpPziBnWgmdFGekY9XAAoNAev7556s85jKXGeO1QBRzdCQWHdLO2fPMm2M+HIISqxMWHNoZfqftwEKbzFQZjifEOsegFk58mOdNCHtFECKI2HwNbLbNgMLPJaUdZkCCaIHh2muv7c6nRkxSbrgWy24+DUIwVNCnBK325BffERB1EyZMcGJy8uTJbqBFf1NVQFRzzC11i/mZXE+dS0ZM8l6ELGKUIyS9BRzLIy54pnHAnnJ+7733uuczQHrrrbdcPc5EkJjMBEU9o1YJ0Bhzhqs/C5nzhzmfGNcVlZgOgZEwjb8/05kKy3cKIiACKxJYc801DSsTHSIWEqz/WDuwMtFB8X+sIVigsHrwbzo0OqzaXkiRbn5y6gju7Jtuusl5MBAEdOa4oumQ/Y4RfuUu7kS+SybgDvUuUQQ6bl5EBuz8qnn/HFycmbAUJROvTF9z0EEHOUE+ZMgQNwihfHz++edu4RHtMMwQjf78as+Q8pNPAVc+aUwUcGkz9xjLNRZK3+9UlUbqDmd3YyBBDDJvk38nE3DJM2DBsMI0LvpDhCPlFwsxR1/ST1LWcMPjtod5suU3mThITCZDSdfkBQHcJMwxefXVV118mfDOqC7e+cFUJM2TzItsVSRrkcDOO+/s5gJ+99131rdvXzePa7fddnODtGCgPmEZyVchGUwLC0JwSWNxZR4ZaWagGg6piMngvX5uHtNr8JAg0qdMmVLhJWHuKYzzMeC2xt2KgGTqAAIdyy3lYs8991whSYgZBvXZ2IopW/ymTp3qRPE222yT8BW4p3F3s4IfMbf33ntXGx3Ou0cIYjlkMIH1mvckG+jvGAzxHKYScD9WYOaoInzDUzGoswjYTAWJyUyR1HNqhQBuNyYdY0XAdM8KS0bDBOae0CnQYNP5MdKjYtHgUclwv9CI9ejRI629v2olwXqpCGSZAKuK/YIRViHT4SMkqTdYlbD6H3zwwc6ywXww6l7Xrl3dYjY6QjpZ5mPlS0DMXHnllU4082EqDJZZxAAfFvmxsp3FJPyb7WNwDbLIiOkAzB3FNR5euOPTzz1cQ5tDoLPn3+uvv76bX4gViy1l2F0C6x28OYs634JfUOPnPmKNxLJGWrCU0c4isnCDw5f57ixQQeQwPYlpBXCpra2lsNp5AwMijjmMPrD4ig+BhVfkdXCOJ6KMuhAMiGfc3KzOx8VfXfAWfqz+DGQwivgV4cTNW2/DceO5lDEW7/j3sBgITwGDIayQzHVm4RhpIh0DBw50/HkPC+qwYlK/axIkJmtCT/fWOgEaKNxFdGI0wizCwSVHYNUand/DDz/sFtkwP4c5TwTmQNEpMndH8yZrPRsVgRwiwPw1tvhBSDKPi3mRvqPB6oSAovOn88NySUAcnH766e4+Otp8EpMICNyQTz75pBMKCB4GoX717rhx42z8+PHO/c2gdI899nBppi3BtYj1ifQmEpPM3+ZZuD0RHbRDiHH/fKxIzNdkWgGDW4Rr1OdfZ6L4YX2knYUVaSNdXqDjviX9CHcGHr7NJb1cR7liEVJwdXQm4pTKM8hPv/0O84Z9P8IzGCwglsk/NhD3Bgv/fIQlHrCgt4u6gUBGTCezUTnTHxCNlAMsuszL9eIQsefnlNLnhfdHZj0AFm7m4VIOmSPp08LWVew4wP8piz5dpJG50BhgYC8xmUpp0bV1jgDuACYtJwrMTeITDkycpkNUEAERqEwA6z2feIETprAyxQu4ZvPRPYsljK1UEm1Lw0ISNhWPFw477DDjQ0i0aAbrHNNv+MQLdPrse5vvAY6JygBizG9VE04nVm+2RqrtEHTDMz0quPDF7xLCPHzm0BLnYEA0h+sFQjmcLsQolsV41leuT1ROgmUHq3h40QxC/sgjj4yLkAEhK+njBQRwvGlg6eSFLJPpUNM9IiACIiACIvA/AuzhhwckfOQe1iwsXvm4Z6Qyd0UCWACxpKZ7Fjf7krISPHg/HjUGHFgMg1tE5Rt/icl8yzHFVwREQAREIKcI4PIPukV95BCX+boyO6cA50hk0jkKMWzBxLof3tsYSyUWxHwOEpP5nHuKuwiIgAiIQK0TwM2YT/NEax1YPY0Ag47qNrjPVzQSk/mac4q3CIiACIiACIiACOQAAYnJHMgERUEEREAEREAEREAE8pWAxGS+5pziLQIiIAIiIAIiIAI5QEBiMgcyQVEQAREQAREQAREQgXwlIDGZrzmneIuACIiACIiACIhADhCQmMyBTFAUREAEREAEREAERCBfCUhM5mvOKd4iIAIiIAIiIAIikAMEJCZzIBMUBREQAREQAREQARHIVwJOTIZ3Y8/XxCjeIiACIiACIiACIiAC0RDw+rG4qKjIHVDP+ZAKIiACIiACIiACIiACIpAMgSVLljiDZHHs7NBf5syZ06m0tDSZ+3SNCIiACIiACIiACIiACDghGTtb/K//A0B8ADkxYDYAAAAAAElFTkSuQmCC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2603"/>
            <a:ext cx="4343400" cy="216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31" y="1753519"/>
            <a:ext cx="4343400" cy="216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406" y="4191000"/>
            <a:ext cx="4343400" cy="215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086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0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sTRA</a:t>
            </a:r>
            <a:r>
              <a:rPr lang="en-US" dirty="0"/>
              <a:t> detects PDAC not detected with CA19-9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44" y="1752602"/>
            <a:ext cx="4343400" cy="216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67" y="1752602"/>
            <a:ext cx="4343400" cy="216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02" y="4267201"/>
            <a:ext cx="4343400" cy="212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028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92"/>
            <a:ext cx="8229600" cy="1143000"/>
          </a:xfrm>
        </p:spPr>
        <p:txBody>
          <a:bodyPr/>
          <a:lstStyle/>
          <a:p>
            <a:r>
              <a:rPr lang="en-US" dirty="0"/>
              <a:t>MUSC – Drake 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52 cases, 8 controls</a:t>
            </a:r>
          </a:p>
          <a:p>
            <a:endParaRPr lang="en-US" dirty="0"/>
          </a:p>
          <a:p>
            <a:r>
              <a:rPr lang="en-US" dirty="0"/>
              <a:t>Matched blood and tissue samples (cases)</a:t>
            </a:r>
          </a:p>
          <a:p>
            <a:pPr lvl="1"/>
            <a:r>
              <a:rPr lang="en-US" dirty="0"/>
              <a:t>All patients had </a:t>
            </a:r>
            <a:r>
              <a:rPr lang="en-US" dirty="0" err="1"/>
              <a:t>resectable</a:t>
            </a:r>
            <a:r>
              <a:rPr lang="en-US" dirty="0"/>
              <a:t> cancer</a:t>
            </a:r>
          </a:p>
          <a:p>
            <a:endParaRPr lang="en-US" dirty="0"/>
          </a:p>
          <a:p>
            <a:r>
              <a:rPr lang="en-US" dirty="0"/>
              <a:t>Tumor samples analyzed as a Tissue Microarray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34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417069"/>
              </p:ext>
            </p:extLst>
          </p:nvPr>
        </p:nvGraphicFramePr>
        <p:xfrm>
          <a:off x="1910965" y="1123856"/>
          <a:ext cx="5251835" cy="525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780957" y="3447826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Plasma </a:t>
            </a:r>
            <a:r>
              <a:rPr lang="en-US" dirty="0" err="1"/>
              <a:t>sTRA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20838" y="6343608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Plasma CA19-9</a:t>
            </a:r>
            <a:endParaRPr lang="en-US" dirty="0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914400" y="1"/>
            <a:ext cx="7055380" cy="1251466"/>
          </a:xfrm>
        </p:spPr>
        <p:txBody>
          <a:bodyPr/>
          <a:lstStyle/>
          <a:p>
            <a:r>
              <a:rPr lang="en-US" dirty="0"/>
              <a:t>Plasma </a:t>
            </a:r>
            <a:r>
              <a:rPr lang="en-US" dirty="0" err="1"/>
              <a:t>sTRA</a:t>
            </a:r>
            <a:r>
              <a:rPr lang="en-US" dirty="0"/>
              <a:t> and CA19-9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590800" y="1230868"/>
            <a:ext cx="0" cy="486513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62600" y="12308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Corr. = 0.19</a:t>
            </a:r>
          </a:p>
        </p:txBody>
      </p:sp>
    </p:spTree>
    <p:extLst>
      <p:ext uri="{BB962C8B-B14F-4D97-AF65-F5344CB8AC3E}">
        <p14:creationId xmlns:p14="http://schemas.microsoft.com/office/powerpoint/2010/main" val="2174874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914400" y="1"/>
            <a:ext cx="7055380" cy="1230868"/>
          </a:xfrm>
        </p:spPr>
        <p:txBody>
          <a:bodyPr/>
          <a:lstStyle/>
          <a:p>
            <a:r>
              <a:rPr lang="en-US" dirty="0"/>
              <a:t>Plasma </a:t>
            </a:r>
            <a:r>
              <a:rPr lang="en-US" dirty="0" err="1"/>
              <a:t>sTRA</a:t>
            </a:r>
            <a:r>
              <a:rPr lang="en-US" dirty="0"/>
              <a:t> and CA19-9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2200" y="6343608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19400" y="6343608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069" y="48006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0400" y="48006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cxnSp>
        <p:nvCxnSpPr>
          <p:cNvPr id="17" name="Straight Arrow Connector 16"/>
          <p:cNvCxnSpPr>
            <a:stCxn id="12" idx="0"/>
          </p:cNvCxnSpPr>
          <p:nvPr/>
        </p:nvCxnSpPr>
        <p:spPr>
          <a:xfrm flipV="1">
            <a:off x="2476500" y="6096000"/>
            <a:ext cx="0" cy="2476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2933700" y="6096000"/>
            <a:ext cx="0" cy="2476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</p:cNvCxnSpPr>
          <p:nvPr/>
        </p:nvCxnSpPr>
        <p:spPr>
          <a:xfrm>
            <a:off x="2056669" y="4985266"/>
            <a:ext cx="305532" cy="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987715"/>
              </p:ext>
            </p:extLst>
          </p:nvPr>
        </p:nvGraphicFramePr>
        <p:xfrm>
          <a:off x="1910965" y="1123856"/>
          <a:ext cx="5251835" cy="525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/>
        </p:nvSpPr>
        <p:spPr>
          <a:xfrm rot="16200000">
            <a:off x="780957" y="3447826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Plasma </a:t>
            </a:r>
            <a:r>
              <a:rPr lang="en-US" dirty="0" err="1"/>
              <a:t>sTRA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20838" y="6343608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Plasma CA19-9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590800" y="1230868"/>
            <a:ext cx="0" cy="486513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62600" y="12308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Corr. = 0.19</a:t>
            </a:r>
          </a:p>
        </p:txBody>
      </p:sp>
    </p:spTree>
    <p:extLst>
      <p:ext uri="{BB962C8B-B14F-4D97-AF65-F5344CB8AC3E}">
        <p14:creationId xmlns:p14="http://schemas.microsoft.com/office/powerpoint/2010/main" val="1333904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Low serum marker levels show expression in tissues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5"/>
          <a:stretch/>
        </p:blipFill>
        <p:spPr bwMode="auto">
          <a:xfrm>
            <a:off x="2974674" y="1676400"/>
            <a:ext cx="5864526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1" y="2438402"/>
            <a:ext cx="2718804" cy="275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0" y="5953125"/>
            <a:ext cx="2133600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5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Pancreatic Cancer – Poor Survival, Late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Pancreatic cancer is the 9</a:t>
            </a:r>
            <a:r>
              <a:rPr lang="en-US" baseline="30000" dirty="0"/>
              <a:t>th</a:t>
            </a:r>
            <a:r>
              <a:rPr lang="en-US" dirty="0"/>
              <a:t> most common cancer in the US and the 4</a:t>
            </a:r>
            <a:r>
              <a:rPr lang="en-US" baseline="30000" dirty="0"/>
              <a:t>th</a:t>
            </a:r>
            <a:r>
              <a:rPr lang="en-US" dirty="0"/>
              <a:t> deadliest (number of deaths annually) in males and females. 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Overall survival is 7%, 15-25% in resected cancers</a:t>
            </a:r>
          </a:p>
          <a:p>
            <a:pPr lvl="1"/>
            <a:r>
              <a:rPr lang="en-US" dirty="0"/>
              <a:t>Difficult and Late Diagnosis</a:t>
            </a:r>
          </a:p>
          <a:p>
            <a:pPr lvl="1"/>
            <a:r>
              <a:rPr lang="en-US" dirty="0"/>
              <a:t>Resistant to treatments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61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33647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No significant tissue expression difference between high and low serum CA19-9 expression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105400" cy="392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111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CA19-9 and </a:t>
            </a:r>
            <a:r>
              <a:rPr lang="en-US" dirty="0" err="1"/>
              <a:t>sTRA</a:t>
            </a:r>
            <a:r>
              <a:rPr lang="en-US" dirty="0"/>
              <a:t> expressions are correlated, but complementary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9"/>
          <a:stretch/>
        </p:blipFill>
        <p:spPr>
          <a:xfrm>
            <a:off x="990600" y="1752600"/>
            <a:ext cx="7014240" cy="48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4840" y="5562600"/>
            <a:ext cx="91056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31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709"/>
            <a:ext cx="6118092" cy="22721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8092" cy="22848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5859"/>
            <a:ext cx="6118092" cy="22646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476" y="72439"/>
            <a:ext cx="2185578" cy="2139951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9" name="Group 8"/>
          <p:cNvGrpSpPr/>
          <p:nvPr/>
        </p:nvGrpSpPr>
        <p:grpSpPr>
          <a:xfrm>
            <a:off x="6715302" y="787767"/>
            <a:ext cx="1025124" cy="945404"/>
            <a:chOff x="6715302" y="787766"/>
            <a:chExt cx="1025124" cy="945404"/>
          </a:xfrm>
        </p:grpSpPr>
        <p:cxnSp>
          <p:nvCxnSpPr>
            <p:cNvPr id="10" name="Straight Arrow Connector 9"/>
            <p:cNvCxnSpPr/>
            <p:nvPr/>
          </p:nvCxnSpPr>
          <p:spPr>
            <a:xfrm rot="5400000">
              <a:off x="7114588" y="1418981"/>
              <a:ext cx="193964" cy="6927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536876" y="1593270"/>
              <a:ext cx="193964" cy="6927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913420" y="1094506"/>
              <a:ext cx="193964" cy="6927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148118" y="1129142"/>
              <a:ext cx="439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15302" y="787766"/>
              <a:ext cx="439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00518" y="1363838"/>
              <a:ext cx="439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3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400804" y="2902229"/>
            <a:ext cx="235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Patients with </a:t>
            </a:r>
            <a:r>
              <a:rPr lang="en-US"/>
              <a:t>high plasma in both</a:t>
            </a:r>
          </a:p>
        </p:txBody>
      </p:sp>
    </p:spTree>
    <p:extLst>
      <p:ext uri="{BB962C8B-B14F-4D97-AF65-F5344CB8AC3E}">
        <p14:creationId xmlns:p14="http://schemas.microsoft.com/office/powerpoint/2010/main" val="1127166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3710" cy="228376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4" y="2283760"/>
            <a:ext cx="6151417" cy="229409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855"/>
            <a:ext cx="6123710" cy="229449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349" y="143811"/>
            <a:ext cx="2185578" cy="2139951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8" name="Group 7"/>
          <p:cNvGrpSpPr/>
          <p:nvPr/>
        </p:nvGrpSpPr>
        <p:grpSpPr>
          <a:xfrm>
            <a:off x="6454474" y="1563375"/>
            <a:ext cx="1299195" cy="813280"/>
            <a:chOff x="6454470" y="1563374"/>
            <a:chExt cx="1299195" cy="813280"/>
          </a:xfrm>
        </p:grpSpPr>
        <p:cxnSp>
          <p:nvCxnSpPr>
            <p:cNvPr id="9" name="Straight Arrow Connector 8"/>
            <p:cNvCxnSpPr/>
            <p:nvPr/>
          </p:nvCxnSpPr>
          <p:spPr>
            <a:xfrm rot="16200000">
              <a:off x="7218224" y="2050473"/>
              <a:ext cx="193964" cy="69273"/>
            </a:xfrm>
            <a:prstGeom prst="straightConnector1">
              <a:avLst/>
            </a:prstGeom>
            <a:noFill/>
            <a:ln w="38100" cap="rnd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>
            <a:xfrm>
              <a:off x="6802580" y="1898070"/>
              <a:ext cx="193964" cy="69273"/>
            </a:xfrm>
            <a:prstGeom prst="straightConnector1">
              <a:avLst/>
            </a:prstGeom>
            <a:noFill/>
            <a:ln w="38100" cap="rnd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6454470" y="1563374"/>
              <a:ext cx="696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/>
                </a:rPr>
                <a:t>1&amp;2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57445" y="2007322"/>
              <a:ext cx="696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00804" y="2902225"/>
            <a:ext cx="2358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latin typeface="Century Gothic" panose="020B0502020202020204"/>
              </a:rPr>
              <a:t>Patients low in both or high in CA19-9 only</a:t>
            </a:r>
          </a:p>
        </p:txBody>
      </p:sp>
    </p:spTree>
    <p:extLst>
      <p:ext uri="{BB962C8B-B14F-4D97-AF65-F5344CB8AC3E}">
        <p14:creationId xmlns:p14="http://schemas.microsoft.com/office/powerpoint/2010/main" val="2343142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" y="35795"/>
            <a:ext cx="6020442" cy="224028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" y="2322576"/>
            <a:ext cx="6027302" cy="224028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506" y="164463"/>
            <a:ext cx="2185578" cy="213995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" y="4605785"/>
            <a:ext cx="6052248" cy="224028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6927272" y="1399307"/>
            <a:ext cx="922353" cy="672314"/>
            <a:chOff x="6927268" y="1399306"/>
            <a:chExt cx="922353" cy="672315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162804" y="1593272"/>
              <a:ext cx="193964" cy="69273"/>
            </a:xfrm>
            <a:prstGeom prst="straightConnector1">
              <a:avLst/>
            </a:prstGeom>
            <a:noFill/>
            <a:ln w="38100" cap="rnd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927268" y="1399306"/>
              <a:ext cx="387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/>
                </a:rPr>
                <a:t>2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189828" y="1902613"/>
              <a:ext cx="193964" cy="69273"/>
            </a:xfrm>
            <a:prstGeom prst="straightConnector1">
              <a:avLst/>
            </a:prstGeom>
            <a:noFill/>
            <a:ln w="38100" cap="rnd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6968148" y="1702289"/>
              <a:ext cx="387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61695" y="1457233"/>
              <a:ext cx="387926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/>
                </a:rPr>
                <a:t>3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6600000">
              <a:off x="7364713" y="1710243"/>
              <a:ext cx="193964" cy="69273"/>
            </a:xfrm>
            <a:prstGeom prst="straightConnector1">
              <a:avLst/>
            </a:prstGeom>
            <a:noFill/>
            <a:ln w="38100" cap="rnd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</p:grpSp>
      <p:sp>
        <p:nvSpPr>
          <p:cNvPr id="15" name="TextBox 14"/>
          <p:cNvSpPr txBox="1"/>
          <p:nvPr/>
        </p:nvSpPr>
        <p:spPr>
          <a:xfrm>
            <a:off x="6670181" y="3061413"/>
            <a:ext cx="235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latin typeface="Century Gothic" panose="020B0502020202020204"/>
              </a:rPr>
              <a:t>Patients with high plasma </a:t>
            </a:r>
            <a:r>
              <a:rPr lang="en-US" dirty="0" err="1">
                <a:latin typeface="Century Gothic" panose="020B0502020202020204"/>
              </a:rPr>
              <a:t>sTRA</a:t>
            </a:r>
            <a:r>
              <a:rPr lang="en-US" dirty="0">
                <a:latin typeface="Century Gothic" panose="020B0502020202020204"/>
              </a:rPr>
              <a:t> only</a:t>
            </a:r>
          </a:p>
        </p:txBody>
      </p:sp>
    </p:spTree>
    <p:extLst>
      <p:ext uri="{BB962C8B-B14F-4D97-AF65-F5344CB8AC3E}">
        <p14:creationId xmlns:p14="http://schemas.microsoft.com/office/powerpoint/2010/main" val="2399007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899"/>
            <a:ext cx="8229600" cy="114300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401194"/>
            <a:ext cx="38862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Haab Lab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Brian Haab, PhD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Ying Liu, PhD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Katie Partyka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Luke Wisniewski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Ben Staal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Peter Hsueh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Chongfeng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Gao, PhD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Zach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Klamer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Johnathon Hall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David Ayala-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Talavarez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Elliot Ensink (former intern)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Huiyuan Tang, PhD (former postdoc)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VAI Confocal Microscopy and </a:t>
            </a:r>
            <a:b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	Quantitative Imaging Core </a:t>
            </a:r>
          </a:p>
          <a:p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Kristin Feenstra</a:t>
            </a: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371604"/>
            <a:ext cx="457200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VAI Pathology and Biorepository Core</a:t>
            </a:r>
          </a:p>
          <a:p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Galen Hostetter, MD</a:t>
            </a:r>
          </a:p>
          <a:p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Carrie Joynt</a:t>
            </a:r>
          </a:p>
          <a:p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Lisa Turner</a:t>
            </a:r>
            <a:endParaRPr lang="en-US" altLang="zh-TW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TW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Pittsburgh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Randall Brand, MD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Herbert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Zeh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Medical University of South Carolina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Richard Drake, PhD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Memorial Sloan Kettering Cancer Center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Peter Allen, MD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Fred Hutchinson Cancer Research Center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Ying Huang, PhD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NIH - NCI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EDRN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Alliance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Glycobiologists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://www.rapidgrowthmedia.com/galleries/Features/Issue%20265/VAI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34156"/>
            <a:ext cx="1344967" cy="5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8" b="16289"/>
          <a:stretch/>
        </p:blipFill>
        <p:spPr bwMode="auto">
          <a:xfrm>
            <a:off x="7928499" y="289987"/>
            <a:ext cx="967666" cy="67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743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3166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Novel glycan antigen </a:t>
            </a:r>
            <a:r>
              <a:rPr lang="en-US" sz="3600" dirty="0" err="1"/>
              <a:t>sialyl</a:t>
            </a:r>
            <a:r>
              <a:rPr lang="en-US" sz="3600" dirty="0"/>
              <a:t>-TRA (</a:t>
            </a:r>
            <a:r>
              <a:rPr lang="en-US" sz="3600" dirty="0" err="1"/>
              <a:t>sTRA</a:t>
            </a:r>
            <a:r>
              <a:rPr lang="en-US" sz="3600" dirty="0"/>
              <a:t>) is related to current best test antigen (CA19-9)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009775" y="4085950"/>
            <a:ext cx="4924425" cy="2171700"/>
            <a:chOff x="87336740" y="114739324"/>
            <a:chExt cx="4924425" cy="21717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36740" y="114739324"/>
              <a:ext cx="4924425" cy="217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91482530" y="116660428"/>
              <a:ext cx="265814" cy="2445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784415"/>
            <a:ext cx="44577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53179" y="1981203"/>
            <a:ext cx="2790825" cy="178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6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44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Pancreatic Cancer Heterogeneity and </a:t>
            </a:r>
            <a:r>
              <a:rPr lang="en-US" dirty="0" err="1"/>
              <a:t>Glycans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3" y="1447800"/>
            <a:ext cx="3145395" cy="23500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962402"/>
            <a:ext cx="3140917" cy="2346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0" r="12431" b="50000"/>
          <a:stretch/>
        </p:blipFill>
        <p:spPr>
          <a:xfrm>
            <a:off x="4103074" y="2362200"/>
            <a:ext cx="5040926" cy="2667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16244" y="2362200"/>
            <a:ext cx="335526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7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50" y="-890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Glycans</a:t>
            </a:r>
            <a:r>
              <a:rPr lang="en-US" sz="3600" dirty="0"/>
              <a:t> detected on captured proteins and </a:t>
            </a:r>
            <a:r>
              <a:rPr lang="en-US" sz="3600" dirty="0" err="1"/>
              <a:t>glycans</a:t>
            </a:r>
            <a:r>
              <a:rPr lang="en-US" sz="3600" dirty="0"/>
              <a:t> by microarray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0" r="58538"/>
          <a:stretch/>
        </p:blipFill>
        <p:spPr>
          <a:xfrm>
            <a:off x="2971150" y="1611397"/>
            <a:ext cx="3361400" cy="2049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5" t="46250"/>
          <a:stretch/>
        </p:blipFill>
        <p:spPr>
          <a:xfrm>
            <a:off x="2263435" y="3962400"/>
            <a:ext cx="4776829" cy="20482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71150" y="1611397"/>
            <a:ext cx="201168" cy="369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32888" y="4114801"/>
            <a:ext cx="201168" cy="369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24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68"/>
            <a:ext cx="8229600" cy="1143000"/>
          </a:xfrm>
        </p:spPr>
        <p:txBody>
          <a:bodyPr/>
          <a:lstStyle/>
          <a:p>
            <a:r>
              <a:rPr lang="en-US" dirty="0"/>
              <a:t>Patient Sample Sets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022414"/>
              </p:ext>
            </p:extLst>
          </p:nvPr>
        </p:nvGraphicFramePr>
        <p:xfrm>
          <a:off x="457200" y="2209800"/>
          <a:ext cx="8229599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13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Site -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/>
                        <a:t>UPitt</a:t>
                      </a:r>
                      <a:r>
                        <a:rPr lang="en-US" sz="1900" dirty="0"/>
                        <a:t> - Discovery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/>
                        <a:t>UPitt</a:t>
                      </a:r>
                      <a:r>
                        <a:rPr lang="en-US" sz="1900" dirty="0"/>
                        <a:t> - Validation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/>
                        <a:t>Upitt</a:t>
                      </a:r>
                      <a:r>
                        <a:rPr lang="en-US" sz="1900" dirty="0"/>
                        <a:t> -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MUSC - Drake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/>
                        <a:t>UPitt</a:t>
                      </a:r>
                      <a:r>
                        <a:rPr lang="en-US" sz="1900" dirty="0"/>
                        <a:t> - Neoadjuvant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/>
                        <a:t>UPitt</a:t>
                      </a:r>
                      <a:r>
                        <a:rPr lang="en-US" sz="1900" dirty="0"/>
                        <a:t> – Discovery Subset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900" dirty="0"/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900" dirty="0"/>
                        <a:t>Controls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9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556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71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sTRA</a:t>
            </a:r>
            <a:r>
              <a:rPr lang="en-US" dirty="0"/>
              <a:t> performs as well or better than CA19-9, but strongest together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296" y="1676400"/>
            <a:ext cx="6636892" cy="3432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1" y="1991212"/>
            <a:ext cx="1391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Discovery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1" y="3204985"/>
            <a:ext cx="1434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Validation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4374717"/>
            <a:ext cx="6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2014418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0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Low correlation between CA19-9 and </a:t>
            </a:r>
            <a:r>
              <a:rPr lang="en-US" dirty="0" err="1"/>
              <a:t>sTRA</a:t>
            </a:r>
            <a:r>
              <a:rPr lang="en-US" dirty="0"/>
              <a:t> expression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r="17668" b="72153"/>
          <a:stretch/>
        </p:blipFill>
        <p:spPr>
          <a:xfrm>
            <a:off x="897194" y="1740525"/>
            <a:ext cx="7332406" cy="4074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4186" y="144298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UPitt</a:t>
            </a:r>
            <a:r>
              <a:rPr lang="en-US" dirty="0"/>
              <a:t> -Discovery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0290" y="1423126"/>
            <a:ext cx="183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UPitt</a:t>
            </a:r>
            <a:r>
              <a:rPr lang="en-US" dirty="0"/>
              <a:t> - Validation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7394" y="142312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Upitt</a:t>
            </a:r>
            <a:r>
              <a:rPr lang="en-US" dirty="0"/>
              <a:t> - Test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59194" y="58028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MUSC - Drake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2947" y="5802868"/>
            <a:ext cx="206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Upitt</a:t>
            </a:r>
            <a:r>
              <a:rPr lang="en-US" dirty="0"/>
              <a:t> - Neoadjuvant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553200" y="5424840"/>
            <a:ext cx="2438400" cy="112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06679" y="58028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Discovery Subset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19" y="3681376"/>
            <a:ext cx="2258160" cy="197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87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553200" y="5424840"/>
            <a:ext cx="2438400" cy="112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36608" y="145610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Upitt</a:t>
            </a:r>
            <a:r>
              <a:rPr lang="en-US" dirty="0"/>
              <a:t> - Test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6008" y="605659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MUSC - Drake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3908" y="6056593"/>
            <a:ext cx="205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Upitt</a:t>
            </a:r>
            <a:r>
              <a:rPr lang="en-US" dirty="0"/>
              <a:t> - Neoadjuvant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4208" y="6056593"/>
            <a:ext cx="186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Discovery Subset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65" y="3894510"/>
            <a:ext cx="2326635" cy="2019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38" y="3891891"/>
            <a:ext cx="2318346" cy="2020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08" y="3891891"/>
            <a:ext cx="2488700" cy="2020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08" y="1873684"/>
            <a:ext cx="2318346" cy="2020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9308" y="1447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UPitt</a:t>
            </a:r>
            <a:r>
              <a:rPr lang="en-US" dirty="0"/>
              <a:t> -Discovery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38" y="1873684"/>
            <a:ext cx="2318346" cy="2020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83908" y="1447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UPitt</a:t>
            </a:r>
            <a:r>
              <a:rPr lang="en-US" dirty="0"/>
              <a:t> - Validation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05" y="1870148"/>
            <a:ext cx="2318346" cy="20208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21808" y="2065708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Corr. = 0.07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36408" y="2065708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Corr. = 0.06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2408" y="2069776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Corr. = 0.22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70758" y="4046908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Corr. = 0.19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27227" y="4082325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Corr. = 0.69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6580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Low correlation between CA19-9 and sTRA 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249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22499</TotalTime>
  <Words>542</Words>
  <Application>Microsoft Office PowerPoint</Application>
  <PresentationFormat>On-screen Show (4:3)</PresentationFormat>
  <Paragraphs>153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新細明體</vt:lpstr>
      <vt:lpstr>Arial</vt:lpstr>
      <vt:lpstr>Calibri</vt:lpstr>
      <vt:lpstr>Century Gothic</vt:lpstr>
      <vt:lpstr>1_Office Theme</vt:lpstr>
      <vt:lpstr>The sTRA Antigen: A New Blood and Tissue Biomarker for Pancreatic Cancer</vt:lpstr>
      <vt:lpstr>Pancreatic Cancer – Poor Survival, Late Diagnosis</vt:lpstr>
      <vt:lpstr>Novel glycan antigen sialyl-TRA (sTRA) is related to current best test antigen (CA19-9)</vt:lpstr>
      <vt:lpstr>Pancreatic Cancer Heterogeneity and Glycans</vt:lpstr>
      <vt:lpstr>Glycans detected on captured proteins and glycans by microarray</vt:lpstr>
      <vt:lpstr>Patient Sample Sets</vt:lpstr>
      <vt:lpstr>sTRA performs as well or better than CA19-9, but strongest together</vt:lpstr>
      <vt:lpstr>Low correlation between CA19-9 and sTRA expression</vt:lpstr>
      <vt:lpstr>PowerPoint Presentation</vt:lpstr>
      <vt:lpstr>sTRA consistently performs as well or better than CA19-9</vt:lpstr>
      <vt:lpstr>PowerPoint Presentation</vt:lpstr>
      <vt:lpstr>PowerPoint Presentation</vt:lpstr>
      <vt:lpstr>PowerPoint Presentation</vt:lpstr>
      <vt:lpstr>sTRA is complementary to CA19-9</vt:lpstr>
      <vt:lpstr>sTRA detects PDAC not detected with CA19-9</vt:lpstr>
      <vt:lpstr>MUSC – Drake Set</vt:lpstr>
      <vt:lpstr>Plasma sTRA and CA19-9</vt:lpstr>
      <vt:lpstr>Plasma sTRA and CA19-9</vt:lpstr>
      <vt:lpstr>Low serum marker levels show expression in tissues</vt:lpstr>
      <vt:lpstr>No significant tissue expression difference between high and low serum CA19-9 expression</vt:lpstr>
      <vt:lpstr>CA19-9 and sTRA expressions are correlated, but complementary</vt:lpstr>
      <vt:lpstr>PowerPoint Presentation</vt:lpstr>
      <vt:lpstr>PowerPoint Presentation</vt:lpstr>
      <vt:lpstr>PowerPoint Presentation</vt:lpstr>
      <vt:lpstr>Acknowledgements</vt:lpstr>
    </vt:vector>
  </TitlesOfParts>
  <Company>Van Andel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Barnett, Daniel</dc:creator>
  <cp:lastModifiedBy>DB</cp:lastModifiedBy>
  <cp:revision>46</cp:revision>
  <dcterms:created xsi:type="dcterms:W3CDTF">2017-08-28T16:14:00Z</dcterms:created>
  <dcterms:modified xsi:type="dcterms:W3CDTF">2017-09-13T22:06:01Z</dcterms:modified>
</cp:coreProperties>
</file>