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85" r:id="rId2"/>
    <p:sldId id="259" r:id="rId3"/>
    <p:sldId id="264" r:id="rId4"/>
    <p:sldId id="292" r:id="rId5"/>
    <p:sldId id="293" r:id="rId6"/>
    <p:sldId id="294" r:id="rId7"/>
    <p:sldId id="295" r:id="rId8"/>
    <p:sldId id="296" r:id="rId9"/>
    <p:sldId id="297" r:id="rId10"/>
    <p:sldId id="298" r:id="rId11"/>
    <p:sldId id="301" r:id="rId12"/>
    <p:sldId id="300" r:id="rId13"/>
    <p:sldId id="313" r:id="rId14"/>
    <p:sldId id="304" r:id="rId15"/>
    <p:sldId id="305" r:id="rId16"/>
    <p:sldId id="306" r:id="rId17"/>
    <p:sldId id="307" r:id="rId18"/>
    <p:sldId id="308" r:id="rId19"/>
    <p:sldId id="309" r:id="rId20"/>
    <p:sldId id="310" r:id="rId21"/>
    <p:sldId id="311" r:id="rId22"/>
    <p:sldId id="312" r:id="rId23"/>
    <p:sldId id="265" r:id="rId24"/>
    <p:sldId id="303"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 userDrawn="1">
          <p15:clr>
            <a:srgbClr val="A4A3A4"/>
          </p15:clr>
        </p15:guide>
        <p15:guide id="2" orient="horz" pos="3025" userDrawn="1">
          <p15:clr>
            <a:srgbClr val="A4A3A4"/>
          </p15:clr>
        </p15:guide>
        <p15:guide id="3" orient="horz" pos="1188" userDrawn="1">
          <p15:clr>
            <a:srgbClr val="A4A3A4"/>
          </p15:clr>
        </p15:guide>
        <p15:guide id="4" pos="5473" userDrawn="1">
          <p15:clr>
            <a:srgbClr val="A4A3A4"/>
          </p15:clr>
        </p15:guide>
        <p15:guide id="5" pos="432" userDrawn="1">
          <p15:clr>
            <a:srgbClr val="A4A3A4"/>
          </p15:clr>
        </p15:guide>
        <p15:guide id="6" pos="2776" userDrawn="1">
          <p15:clr>
            <a:srgbClr val="A4A3A4"/>
          </p15:clr>
        </p15:guide>
        <p15:guide id="7" orient="horz"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AFC8"/>
    <a:srgbClr val="836CA2"/>
    <a:srgbClr val="53565A"/>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snapToObjects="1">
      <p:cViewPr>
        <p:scale>
          <a:sx n="77" d="100"/>
          <a:sy n="77" d="100"/>
        </p:scale>
        <p:origin x="1584" y="1092"/>
      </p:cViewPr>
      <p:guideLst>
        <p:guide orient="horz" pos="218"/>
        <p:guide orient="horz" pos="3025"/>
        <p:guide orient="horz" pos="1188"/>
        <p:guide pos="5473"/>
        <p:guide pos="432"/>
        <p:guide pos="2776"/>
        <p:guide orient="horz" pos="28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982044-5D26-E448-8696-F452F46A029F}" type="datetimeFigureOut">
              <a:rPr lang="en-US" smtClean="0"/>
              <a:t>9/13/2017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59F134-A476-8F42-B0AF-2FFFE6F2B415}" type="slidenum">
              <a:rPr lang="en-US" smtClean="0"/>
              <a:t>‹#›</a:t>
            </a:fld>
            <a:endParaRPr lang="en-US"/>
          </a:p>
        </p:txBody>
      </p:sp>
    </p:spTree>
    <p:extLst>
      <p:ext uri="{BB962C8B-B14F-4D97-AF65-F5344CB8AC3E}">
        <p14:creationId xmlns:p14="http://schemas.microsoft.com/office/powerpoint/2010/main" val="117646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69D94-2B78-F841-9B5E-78BC59F8D0BB}" type="datetimeFigureOut">
              <a:rPr lang="en-US" smtClean="0"/>
              <a:t>9/13/2017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B1B5E-696F-8A4A-9730-0DDA82FF5A34}" type="slidenum">
              <a:rPr lang="en-US" smtClean="0"/>
              <a:t>‹#›</a:t>
            </a:fld>
            <a:endParaRPr lang="en-US"/>
          </a:p>
        </p:txBody>
      </p:sp>
    </p:spTree>
    <p:extLst>
      <p:ext uri="{BB962C8B-B14F-4D97-AF65-F5344CB8AC3E}">
        <p14:creationId xmlns:p14="http://schemas.microsoft.com/office/powerpoint/2010/main" val="42118193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590929" y="23693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80793" y="1700784"/>
            <a:ext cx="8006007" cy="970779"/>
          </a:xfrm>
        </p:spPr>
        <p:txBody>
          <a:bodyPr wrap="square" lIns="0" tIns="0" rIns="0" bIns="0" anchor="ctr" anchorCtr="0">
            <a:spAutoFit/>
          </a:bodyPr>
          <a:lstStyle>
            <a:lvl1pPr>
              <a:lnSpc>
                <a:spcPct val="83000"/>
              </a:lnSpc>
              <a:defRPr sz="3800" cap="all">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0793" y="3069913"/>
            <a:ext cx="8006007" cy="221599"/>
          </a:xfrm>
        </p:spPr>
        <p:txBody>
          <a:bodyPr wrap="square" lIns="0" tIns="0" rIns="0" bIns="0" anchor="ctr" anchorCtr="0">
            <a:spAutoFit/>
          </a:bodyPr>
          <a:lstStyle>
            <a:lvl1pPr marL="0" indent="0" algn="l">
              <a:buNone/>
              <a:defRPr sz="1600" b="0" i="0" cap="none"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7" name="Picture Placeholder 16"/>
          <p:cNvSpPr>
            <a:spLocks noGrp="1"/>
          </p:cNvSpPr>
          <p:nvPr>
            <p:ph type="pic" sz="quarter" idx="10"/>
          </p:nvPr>
        </p:nvSpPr>
        <p:spPr>
          <a:xfrm>
            <a:off x="372" y="3803758"/>
            <a:ext cx="9142042" cy="1342124"/>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042" h="1342124">
                <a:moveTo>
                  <a:pt x="0" y="1232"/>
                </a:moveTo>
                <a:lnTo>
                  <a:pt x="667491" y="0"/>
                </a:lnTo>
                <a:cubicBezTo>
                  <a:pt x="720213" y="108785"/>
                  <a:pt x="750791" y="175313"/>
                  <a:pt x="764011" y="201506"/>
                </a:cubicBezTo>
                <a:cubicBezTo>
                  <a:pt x="777231" y="227699"/>
                  <a:pt x="783720" y="243371"/>
                  <a:pt x="803961" y="242886"/>
                </a:cubicBezTo>
                <a:cubicBezTo>
                  <a:pt x="814677" y="242629"/>
                  <a:pt x="828428" y="227700"/>
                  <a:pt x="842592" y="199125"/>
                </a:cubicBezTo>
                <a:cubicBezTo>
                  <a:pt x="856756" y="170550"/>
                  <a:pt x="880877" y="123469"/>
                  <a:pt x="946097" y="0"/>
                </a:cubicBezTo>
                <a:lnTo>
                  <a:pt x="9142042" y="1233"/>
                </a:lnTo>
                <a:lnTo>
                  <a:pt x="9142042" y="1339743"/>
                </a:lnTo>
                <a:lnTo>
                  <a:pt x="2010" y="1342124"/>
                </a:lnTo>
                <a:cubicBezTo>
                  <a:pt x="-247" y="945166"/>
                  <a:pt x="2258" y="445815"/>
                  <a:pt x="0" y="1232"/>
                </a:cubicBezTo>
                <a:close/>
              </a:path>
            </a:pathLst>
          </a:custGeom>
        </p:spPr>
        <p:txBody>
          <a:bodyPr anchor="ctr" anchorCtr="0"/>
          <a:lstStyle>
            <a:lvl1pPr marL="0" indent="0" algn="ctr">
              <a:buNone/>
              <a:defRPr/>
            </a:lvl1pPr>
          </a:lstStyle>
          <a:p>
            <a:r>
              <a:rPr lang="en-US" smtClean="0"/>
              <a:t>Click icon to add picture</a:t>
            </a:r>
            <a:endParaRPr lang="en-US" dirty="0"/>
          </a:p>
        </p:txBody>
      </p:sp>
      <p:sp>
        <p:nvSpPr>
          <p:cNvPr id="6" name="Text Placeholder 5"/>
          <p:cNvSpPr>
            <a:spLocks noGrp="1"/>
          </p:cNvSpPr>
          <p:nvPr>
            <p:ph type="body" sz="quarter" idx="11"/>
          </p:nvPr>
        </p:nvSpPr>
        <p:spPr>
          <a:xfrm>
            <a:off x="5006975" y="466754"/>
            <a:ext cx="3679825" cy="221599"/>
          </a:xfrm>
        </p:spPr>
        <p:txBody>
          <a:bodyPr anchor="ctr" anchorCtr="0">
            <a:spAutoFit/>
          </a:bodyPr>
          <a:lstStyle>
            <a:lvl1pPr marL="0" indent="0" algn="r">
              <a:buNone/>
              <a:defRPr sz="1600">
                <a:solidFill>
                  <a:schemeClr val="bg1"/>
                </a:solidFill>
              </a:defRPr>
            </a:lvl1pPr>
            <a:lvl2pPr marL="230188" indent="0">
              <a:buNone/>
              <a:defRPr/>
            </a:lvl2pPr>
          </a:lstStyle>
          <a:p>
            <a:pPr lvl="0"/>
            <a:r>
              <a:rPr lang="en-US" smtClean="0"/>
              <a:t>Click to edit Master text styles</a:t>
            </a:r>
          </a:p>
        </p:txBody>
      </p:sp>
    </p:spTree>
    <p:extLst>
      <p:ext uri="{BB962C8B-B14F-4D97-AF65-F5344CB8AC3E}">
        <p14:creationId xmlns:p14="http://schemas.microsoft.com/office/powerpoint/2010/main" val="180204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7" name="Title 1"/>
          <p:cNvSpPr>
            <a:spLocks noGrp="1"/>
          </p:cNvSpPr>
          <p:nvPr>
            <p:ph type="title"/>
          </p:nvPr>
        </p:nvSpPr>
        <p:spPr>
          <a:xfrm>
            <a:off x="457199" y="457200"/>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5" name="Text Placeholder 4"/>
          <p:cNvSpPr>
            <a:spLocks noGrp="1"/>
          </p:cNvSpPr>
          <p:nvPr>
            <p:ph type="body" sz="quarter" idx="20"/>
          </p:nvPr>
        </p:nvSpPr>
        <p:spPr>
          <a:xfrm>
            <a:off x="457200" y="951739"/>
            <a:ext cx="8229600" cy="218694"/>
          </a:xfrm>
        </p:spPr>
        <p:txBody>
          <a:bodyPr/>
          <a:lstStyle>
            <a:lvl1pPr marL="0" indent="0">
              <a:buNone/>
              <a:defRPr sz="1400"/>
            </a:lvl1pPr>
            <a:lvl2pPr marL="230188" indent="0">
              <a:buNone/>
              <a:defRPr/>
            </a:lvl2pPr>
          </a:lstStyle>
          <a:p>
            <a:pPr lvl="0"/>
            <a:r>
              <a:rPr lang="en-US" smtClean="0"/>
              <a:t>Click to edit Master text styles</a:t>
            </a:r>
          </a:p>
        </p:txBody>
      </p:sp>
      <p:sp>
        <p:nvSpPr>
          <p:cNvPr id="15" name="Content Placeholder 2"/>
          <p:cNvSpPr>
            <a:spLocks noGrp="1"/>
          </p:cNvSpPr>
          <p:nvPr>
            <p:ph sz="half" idx="21"/>
          </p:nvPr>
        </p:nvSpPr>
        <p:spPr>
          <a:xfrm>
            <a:off x="32004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16" name="Content Placeholder 2"/>
          <p:cNvSpPr>
            <a:spLocks noGrp="1"/>
          </p:cNvSpPr>
          <p:nvPr>
            <p:ph sz="half" idx="22"/>
          </p:nvPr>
        </p:nvSpPr>
        <p:spPr>
          <a:xfrm>
            <a:off x="59436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17"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8"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376119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9" name="Content Placeholder 8"/>
          <p:cNvSpPr>
            <a:spLocks noGrp="1"/>
          </p:cNvSpPr>
          <p:nvPr>
            <p:ph sz="quarter" idx="13"/>
          </p:nvPr>
        </p:nvSpPr>
        <p:spPr>
          <a:xfrm>
            <a:off x="457199" y="1335024"/>
            <a:ext cx="8229601" cy="3027426"/>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1133491212"/>
      </p:ext>
    </p:extLst>
  </p:cSld>
  <p:clrMapOvr>
    <a:masterClrMapping/>
  </p:clrMapOvr>
  <p:extLst mod="1">
    <p:ext uri="{DCECCB84-F9BA-43D5-87BE-67443E8EF086}">
      <p15:sldGuideLst xmlns:p15="http://schemas.microsoft.com/office/powerpoint/2012/main">
        <p15:guide id="1" orient="horz" pos="2868" userDrawn="1">
          <p15:clr>
            <a:srgbClr val="FBAE40"/>
          </p15:clr>
        </p15:guide>
        <p15:guide id="2" pos="2880" userDrawn="1">
          <p15:clr>
            <a:srgbClr val="FBAE40"/>
          </p15:clr>
        </p15:guide>
        <p15:guide id="4"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022" y="1462103"/>
            <a:ext cx="8014059" cy="3066106"/>
          </a:xfrm>
        </p:spPr>
        <p:txBody>
          <a:bodyPr anchor="b" anchorCtr="0">
            <a:noAutofit/>
          </a:bodyPr>
          <a:lstStyle>
            <a:lvl1pPr algn="l">
              <a:defRPr sz="5400" b="1" cap="all">
                <a:solidFill>
                  <a:srgbClr val="FFFFFF"/>
                </a:solidFill>
              </a:defRPr>
            </a:lvl1pPr>
          </a:lstStyle>
          <a:p>
            <a:r>
              <a:rPr lang="en-US" dirty="0" smtClean="0"/>
              <a:t>Click to edit Master title </a:t>
            </a:r>
            <a:br>
              <a:rPr lang="en-US" dirty="0" smtClean="0"/>
            </a:br>
            <a:r>
              <a:rPr lang="en-US" dirty="0" smtClean="0"/>
              <a:t>style</a:t>
            </a:r>
            <a:endParaRPr lang="en-US" dirty="0"/>
          </a:p>
        </p:txBody>
      </p:sp>
      <p:sp>
        <p:nvSpPr>
          <p:cNvPr id="4"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980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5"/>
          </p:nvPr>
        </p:nvSpPr>
        <p:spPr>
          <a:xfrm>
            <a:off x="48006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val="214729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Text Placeholder 11"/>
          <p:cNvSpPr>
            <a:spLocks noGrp="1"/>
          </p:cNvSpPr>
          <p:nvPr>
            <p:ph type="body" sz="quarter" idx="13"/>
          </p:nvPr>
        </p:nvSpPr>
        <p:spPr>
          <a:xfrm>
            <a:off x="4572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smtClean="0"/>
              <a:t>Click to edit Master text styles</a:t>
            </a:r>
          </a:p>
        </p:txBody>
      </p:sp>
      <p:sp>
        <p:nvSpPr>
          <p:cNvPr id="20" name="Text Placeholder 11"/>
          <p:cNvSpPr>
            <a:spLocks noGrp="1"/>
          </p:cNvSpPr>
          <p:nvPr>
            <p:ph type="body" sz="quarter" idx="14"/>
          </p:nvPr>
        </p:nvSpPr>
        <p:spPr>
          <a:xfrm>
            <a:off x="48006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smtClean="0"/>
              <a:t>Click to edit Master text styles</a:t>
            </a:r>
          </a:p>
        </p:txBody>
      </p:sp>
      <p:sp>
        <p:nvSpPr>
          <p:cNvPr id="21" name="Content Placeholder 2"/>
          <p:cNvSpPr>
            <a:spLocks noGrp="1"/>
          </p:cNvSpPr>
          <p:nvPr>
            <p:ph sz="half" idx="15"/>
          </p:nvPr>
        </p:nvSpPr>
        <p:spPr>
          <a:xfrm>
            <a:off x="4800600" y="1673352"/>
            <a:ext cx="3886200" cy="2756157"/>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10" name="Content Placeholder 2"/>
          <p:cNvSpPr>
            <a:spLocks noGrp="1"/>
          </p:cNvSpPr>
          <p:nvPr>
            <p:ph sz="half" idx="1"/>
          </p:nvPr>
        </p:nvSpPr>
        <p:spPr>
          <a:xfrm>
            <a:off x="457199" y="1677460"/>
            <a:ext cx="3886200" cy="2752049"/>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42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8"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val="204007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6"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694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15368"/>
            <a:ext cx="5088731" cy="515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088730" y="0"/>
            <a:ext cx="4055270" cy="2938602"/>
          </a:xfrm>
          <a:custGeom>
            <a:avLst/>
            <a:gdLst>
              <a:gd name="connsiteX0" fmla="*/ 0 w 4035853"/>
              <a:gd name="connsiteY0" fmla="*/ 0 h 2697096"/>
              <a:gd name="connsiteX1" fmla="*/ 4035853 w 4035853"/>
              <a:gd name="connsiteY1" fmla="*/ 0 h 2697096"/>
              <a:gd name="connsiteX2" fmla="*/ 4035853 w 4035853"/>
              <a:gd name="connsiteY2" fmla="*/ 2697096 h 2697096"/>
              <a:gd name="connsiteX3" fmla="*/ 0 w 4035853"/>
              <a:gd name="connsiteY3" fmla="*/ 2697096 h 2697096"/>
              <a:gd name="connsiteX4" fmla="*/ 0 w 4035853"/>
              <a:gd name="connsiteY4" fmla="*/ 0 h 269709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3238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171423 w 4035853"/>
              <a:gd name="connsiteY4" fmla="*/ 2700356 h 2700356"/>
              <a:gd name="connsiteX5" fmla="*/ 0 w 4035853"/>
              <a:gd name="connsiteY5" fmla="*/ 2697096 h 2700356"/>
              <a:gd name="connsiteX6" fmla="*/ 0 w 4035853"/>
              <a:gd name="connsiteY6" fmla="*/ 0 h 2700356"/>
              <a:gd name="connsiteX0" fmla="*/ 0 w 4035853"/>
              <a:gd name="connsiteY0" fmla="*/ 0 h 2697975"/>
              <a:gd name="connsiteX1" fmla="*/ 4035853 w 4035853"/>
              <a:gd name="connsiteY1" fmla="*/ 0 h 2697975"/>
              <a:gd name="connsiteX2" fmla="*/ 4035853 w 4035853"/>
              <a:gd name="connsiteY2" fmla="*/ 2697096 h 2697975"/>
              <a:gd name="connsiteX3" fmla="*/ 612823 w 4035853"/>
              <a:gd name="connsiteY3" fmla="*/ 2689412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65"/>
              <a:gd name="connsiteX1" fmla="*/ 4035853 w 4035853"/>
              <a:gd name="connsiteY1" fmla="*/ 0 h 2698065"/>
              <a:gd name="connsiteX2" fmla="*/ 4035853 w 4035853"/>
              <a:gd name="connsiteY2" fmla="*/ 2697096 h 2698065"/>
              <a:gd name="connsiteX3" fmla="*/ 612823 w 4035853"/>
              <a:gd name="connsiteY3" fmla="*/ 2689412 h 2698065"/>
              <a:gd name="connsiteX4" fmla="*/ 171423 w 4035853"/>
              <a:gd name="connsiteY4" fmla="*/ 2697975 h 2698065"/>
              <a:gd name="connsiteX5" fmla="*/ 0 w 4035853"/>
              <a:gd name="connsiteY5" fmla="*/ 2697096 h 2698065"/>
              <a:gd name="connsiteX6" fmla="*/ 0 w 4035853"/>
              <a:gd name="connsiteY6" fmla="*/ 0 h 269806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71"/>
              <a:gd name="connsiteX1" fmla="*/ 4035853 w 4035853"/>
              <a:gd name="connsiteY1" fmla="*/ 0 h 2698071"/>
              <a:gd name="connsiteX2" fmla="*/ 4035853 w 4035853"/>
              <a:gd name="connsiteY2" fmla="*/ 2697096 h 2698071"/>
              <a:gd name="connsiteX3" fmla="*/ 438992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698071"/>
              <a:gd name="connsiteX1" fmla="*/ 4035853 w 4035853"/>
              <a:gd name="connsiteY1" fmla="*/ 0 h 2698071"/>
              <a:gd name="connsiteX2" fmla="*/ 4035853 w 4035853"/>
              <a:gd name="connsiteY2" fmla="*/ 2697096 h 2698071"/>
              <a:gd name="connsiteX3" fmla="*/ 441373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64279 w 4035853"/>
              <a:gd name="connsiteY4" fmla="*/ 2700356 h 2700356"/>
              <a:gd name="connsiteX5" fmla="*/ 0 w 4035853"/>
              <a:gd name="connsiteY5" fmla="*/ 2697096 h 2700356"/>
              <a:gd name="connsiteX6" fmla="*/ 0 w 4035853"/>
              <a:gd name="connsiteY6" fmla="*/ 0 h 2700356"/>
              <a:gd name="connsiteX0" fmla="*/ 0 w 4035853"/>
              <a:gd name="connsiteY0" fmla="*/ 0 h 2700357"/>
              <a:gd name="connsiteX1" fmla="*/ 4035853 w 4035853"/>
              <a:gd name="connsiteY1" fmla="*/ 0 h 2700357"/>
              <a:gd name="connsiteX2" fmla="*/ 4035853 w 4035853"/>
              <a:gd name="connsiteY2" fmla="*/ 2697096 h 2700357"/>
              <a:gd name="connsiteX3" fmla="*/ 434229 w 4035853"/>
              <a:gd name="connsiteY3" fmla="*/ 2696556 h 2700357"/>
              <a:gd name="connsiteX4" fmla="*/ 164279 w 4035853"/>
              <a:gd name="connsiteY4" fmla="*/ 2700356 h 2700357"/>
              <a:gd name="connsiteX5" fmla="*/ 0 w 4035853"/>
              <a:gd name="connsiteY5" fmla="*/ 2697096 h 2700357"/>
              <a:gd name="connsiteX6" fmla="*/ 0 w 4035853"/>
              <a:gd name="connsiteY6" fmla="*/ 0 h 2700357"/>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164279 w 4035853"/>
              <a:gd name="connsiteY4" fmla="*/ 2700356 h 2701319"/>
              <a:gd name="connsiteX5" fmla="*/ 0 w 4035853"/>
              <a:gd name="connsiteY5" fmla="*/ 2697096 h 2701319"/>
              <a:gd name="connsiteX6" fmla="*/ 0 w 4035853"/>
              <a:gd name="connsiteY6" fmla="*/ 0 h 2701319"/>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311945 w 4035853"/>
              <a:gd name="connsiteY4" fmla="*/ 2697956 h 2701319"/>
              <a:gd name="connsiteX5" fmla="*/ 164279 w 4035853"/>
              <a:gd name="connsiteY5" fmla="*/ 2700356 h 2701319"/>
              <a:gd name="connsiteX6" fmla="*/ 0 w 4035853"/>
              <a:gd name="connsiteY6" fmla="*/ 2697096 h 2701319"/>
              <a:gd name="connsiteX7" fmla="*/ 0 w 4035853"/>
              <a:gd name="connsiteY7" fmla="*/ 0 h 2701319"/>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90"/>
              <a:gd name="connsiteX1" fmla="*/ 4035853 w 4035853"/>
              <a:gd name="connsiteY1" fmla="*/ 0 h 2936090"/>
              <a:gd name="connsiteX2" fmla="*/ 4035853 w 4035853"/>
              <a:gd name="connsiteY2" fmla="*/ 2697096 h 2936090"/>
              <a:gd name="connsiteX3" fmla="*/ 431848 w 4035853"/>
              <a:gd name="connsiteY3" fmla="*/ 2701319 h 2936090"/>
              <a:gd name="connsiteX4" fmla="*/ 302420 w 4035853"/>
              <a:gd name="connsiteY4" fmla="*/ 2936082 h 2936090"/>
              <a:gd name="connsiteX5" fmla="*/ 166660 w 4035853"/>
              <a:gd name="connsiteY5" fmla="*/ 2695594 h 2936090"/>
              <a:gd name="connsiteX6" fmla="*/ 0 w 4035853"/>
              <a:gd name="connsiteY6" fmla="*/ 2697096 h 2936090"/>
              <a:gd name="connsiteX7" fmla="*/ 0 w 4035853"/>
              <a:gd name="connsiteY7" fmla="*/ 0 h 2936090"/>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696556 h 2936082"/>
              <a:gd name="connsiteX4" fmla="*/ 302420 w 4035853"/>
              <a:gd name="connsiteY4" fmla="*/ 2936082 h 2936082"/>
              <a:gd name="connsiteX5" fmla="*/ 166660 w 4035853"/>
              <a:gd name="connsiteY5" fmla="*/ 2695594 h 2936082"/>
              <a:gd name="connsiteX6" fmla="*/ 0 w 4035853"/>
              <a:gd name="connsiteY6" fmla="*/ 2697096 h 2936082"/>
              <a:gd name="connsiteX7" fmla="*/ 0 w 4035853"/>
              <a:gd name="connsiteY7" fmla="*/ 0 h 2936082"/>
              <a:gd name="connsiteX0" fmla="*/ 0 w 4035853"/>
              <a:gd name="connsiteY0" fmla="*/ 0 h 2967038"/>
              <a:gd name="connsiteX1" fmla="*/ 4035853 w 4035853"/>
              <a:gd name="connsiteY1" fmla="*/ 0 h 2967038"/>
              <a:gd name="connsiteX2" fmla="*/ 4035853 w 4035853"/>
              <a:gd name="connsiteY2" fmla="*/ 2697096 h 2967038"/>
              <a:gd name="connsiteX3" fmla="*/ 431848 w 4035853"/>
              <a:gd name="connsiteY3" fmla="*/ 2696556 h 2967038"/>
              <a:gd name="connsiteX4" fmla="*/ 300039 w 4035853"/>
              <a:gd name="connsiteY4" fmla="*/ 2967038 h 2967038"/>
              <a:gd name="connsiteX5" fmla="*/ 166660 w 4035853"/>
              <a:gd name="connsiteY5" fmla="*/ 2695594 h 2967038"/>
              <a:gd name="connsiteX6" fmla="*/ 0 w 4035853"/>
              <a:gd name="connsiteY6" fmla="*/ 2697096 h 2967038"/>
              <a:gd name="connsiteX7" fmla="*/ 0 w 4035853"/>
              <a:gd name="connsiteY7" fmla="*/ 0 h 2967038"/>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54811 w 4035853"/>
              <a:gd name="connsiteY5" fmla="*/ 2695594 h 2933700"/>
              <a:gd name="connsiteX6" fmla="*/ 0 w 4035853"/>
              <a:gd name="connsiteY6" fmla="*/ 2697096 h 2933700"/>
              <a:gd name="connsiteX7" fmla="*/ 0 w 4035853"/>
              <a:gd name="connsiteY7" fmla="*/ 0 h 2933700"/>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7253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4125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1325"/>
              <a:gd name="connsiteX1" fmla="*/ 4035853 w 4035853"/>
              <a:gd name="connsiteY1" fmla="*/ 0 h 2941325"/>
              <a:gd name="connsiteX2" fmla="*/ 4035853 w 4035853"/>
              <a:gd name="connsiteY2" fmla="*/ 2697096 h 2941325"/>
              <a:gd name="connsiteX3" fmla="*/ 431848 w 4035853"/>
              <a:gd name="connsiteY3" fmla="*/ 2696556 h 2941325"/>
              <a:gd name="connsiteX4" fmla="*/ 334149 w 4035853"/>
              <a:gd name="connsiteY4" fmla="*/ 2895599 h 2941325"/>
              <a:gd name="connsiteX5" fmla="*/ 295311 w 4035853"/>
              <a:gd name="connsiteY5" fmla="*/ 2940844 h 2941325"/>
              <a:gd name="connsiteX6" fmla="*/ 260684 w 4035853"/>
              <a:gd name="connsiteY6" fmla="*/ 2893218 h 2941325"/>
              <a:gd name="connsiteX7" fmla="*/ 154811 w 4035853"/>
              <a:gd name="connsiteY7" fmla="*/ 2695594 h 2941325"/>
              <a:gd name="connsiteX8" fmla="*/ 0 w 4035853"/>
              <a:gd name="connsiteY8" fmla="*/ 2697096 h 2941325"/>
              <a:gd name="connsiteX9" fmla="*/ 0 w 4035853"/>
              <a:gd name="connsiteY9" fmla="*/ 0 h 2941325"/>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4811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30005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48969"/>
              <a:gd name="connsiteX1" fmla="*/ 4035853 w 4035853"/>
              <a:gd name="connsiteY1" fmla="*/ 0 h 2948969"/>
              <a:gd name="connsiteX2" fmla="*/ 4035853 w 4035853"/>
              <a:gd name="connsiteY2" fmla="*/ 2697096 h 2948969"/>
              <a:gd name="connsiteX3" fmla="*/ 431848 w 4035853"/>
              <a:gd name="connsiteY3" fmla="*/ 2696556 h 2948969"/>
              <a:gd name="connsiteX4" fmla="*/ 334149 w 4035853"/>
              <a:gd name="connsiteY4" fmla="*/ 2895599 h 2948969"/>
              <a:gd name="connsiteX5" fmla="*/ 300051 w 4035853"/>
              <a:gd name="connsiteY5" fmla="*/ 2938463 h 2948969"/>
              <a:gd name="connsiteX6" fmla="*/ 260684 w 4035853"/>
              <a:gd name="connsiteY6" fmla="*/ 2893218 h 2948969"/>
              <a:gd name="connsiteX7" fmla="*/ 159550 w 4035853"/>
              <a:gd name="connsiteY7" fmla="*/ 2695594 h 2948969"/>
              <a:gd name="connsiteX8" fmla="*/ 0 w 4035853"/>
              <a:gd name="connsiteY8" fmla="*/ 2697096 h 2948969"/>
              <a:gd name="connsiteX9" fmla="*/ 0 w 4035853"/>
              <a:gd name="connsiteY9" fmla="*/ 0 h 2948969"/>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602"/>
              <a:gd name="connsiteX1" fmla="*/ 4035853 w 4035853"/>
              <a:gd name="connsiteY1" fmla="*/ 0 h 2938602"/>
              <a:gd name="connsiteX2" fmla="*/ 4035853 w 4035853"/>
              <a:gd name="connsiteY2" fmla="*/ 2697096 h 2938602"/>
              <a:gd name="connsiteX3" fmla="*/ 431848 w 4035853"/>
              <a:gd name="connsiteY3" fmla="*/ 2696556 h 2938602"/>
              <a:gd name="connsiteX4" fmla="*/ 334149 w 4035853"/>
              <a:gd name="connsiteY4" fmla="*/ 2895599 h 2938602"/>
              <a:gd name="connsiteX5" fmla="*/ 300051 w 4035853"/>
              <a:gd name="connsiteY5" fmla="*/ 2938463 h 2938602"/>
              <a:gd name="connsiteX6" fmla="*/ 260684 w 4035853"/>
              <a:gd name="connsiteY6" fmla="*/ 2893218 h 2938602"/>
              <a:gd name="connsiteX7" fmla="*/ 159550 w 4035853"/>
              <a:gd name="connsiteY7" fmla="*/ 2695594 h 2938602"/>
              <a:gd name="connsiteX8" fmla="*/ 0 w 4035853"/>
              <a:gd name="connsiteY8" fmla="*/ 2697096 h 2938602"/>
              <a:gd name="connsiteX9" fmla="*/ 0 w 4035853"/>
              <a:gd name="connsiteY9" fmla="*/ 0 h 293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853" h="2938602">
                <a:moveTo>
                  <a:pt x="0" y="0"/>
                </a:moveTo>
                <a:lnTo>
                  <a:pt x="4035853" y="0"/>
                </a:lnTo>
                <a:lnTo>
                  <a:pt x="4035853" y="2697096"/>
                </a:lnTo>
                <a:lnTo>
                  <a:pt x="431848" y="2696556"/>
                </a:lnTo>
                <a:cubicBezTo>
                  <a:pt x="397879" y="2770121"/>
                  <a:pt x="343870" y="2875126"/>
                  <a:pt x="334149" y="2895599"/>
                </a:cubicBezTo>
                <a:cubicBezTo>
                  <a:pt x="324428" y="2916072"/>
                  <a:pt x="321774" y="2936479"/>
                  <a:pt x="300051" y="2938463"/>
                </a:cubicBezTo>
                <a:cubicBezTo>
                  <a:pt x="278328" y="2940447"/>
                  <a:pt x="275806" y="2920996"/>
                  <a:pt x="260684" y="2893218"/>
                </a:cubicBezTo>
                <a:cubicBezTo>
                  <a:pt x="245562" y="2865440"/>
                  <a:pt x="186012" y="2752094"/>
                  <a:pt x="159550" y="2695594"/>
                </a:cubicBezTo>
                <a:lnTo>
                  <a:pt x="0" y="2697096"/>
                </a:lnTo>
                <a:lnTo>
                  <a:pt x="0" y="0"/>
                </a:lnTo>
                <a:close/>
              </a:path>
            </a:pathLst>
          </a:custGeom>
        </p:spPr>
        <p:txBody>
          <a:bodyPr anchor="ctr" anchorCtr="1"/>
          <a:lstStyle>
            <a:lvl1pPr marL="0" indent="0">
              <a:buNone/>
              <a:defRPr>
                <a:solidFill>
                  <a:schemeClr val="tx1"/>
                </a:solidFill>
              </a:defRPr>
            </a:lvl1pPr>
          </a:lstStyle>
          <a:p>
            <a:r>
              <a:rPr lang="en-US" smtClean="0"/>
              <a:t>Click icon to add picture</a:t>
            </a:r>
            <a:endParaRPr lang="en-US" dirty="0"/>
          </a:p>
        </p:txBody>
      </p:sp>
      <p:sp>
        <p:nvSpPr>
          <p:cNvPr id="14" name="Content Placeholder 12"/>
          <p:cNvSpPr>
            <a:spLocks noGrp="1"/>
          </p:cNvSpPr>
          <p:nvPr>
            <p:ph sz="quarter" idx="12" hasCustomPrompt="1"/>
          </p:nvPr>
        </p:nvSpPr>
        <p:spPr>
          <a:xfrm>
            <a:off x="5232081" y="3057526"/>
            <a:ext cx="3454718" cy="1466850"/>
          </a:xfrm>
        </p:spPr>
        <p:txBody>
          <a:bodyPr/>
          <a:lstStyle>
            <a:lvl1pPr marL="0" indent="0">
              <a:buNone/>
              <a:defRPr sz="1200" b="1">
                <a:solidFill>
                  <a:schemeClr val="tx1"/>
                </a:solidFill>
              </a:defRPr>
            </a:lvl1pPr>
            <a:lvl2pPr marL="0" indent="0">
              <a:buNone/>
              <a:defRPr sz="1200">
                <a:solidFill>
                  <a:schemeClr val="tx1"/>
                </a:solidFill>
              </a:defRPr>
            </a:lvl2pPr>
            <a:lvl3pPr marL="228600" indent="-228600">
              <a:buFont typeface="Arial" panose="020B0604020202020204" pitchFamily="34" charset="0"/>
              <a:buChar char="•"/>
              <a:defRPr sz="1200">
                <a:solidFill>
                  <a:schemeClr val="tx1"/>
                </a:solidFill>
              </a:defRPr>
            </a:lvl3pPr>
            <a:lvl4pPr marL="466344" indent="-223838">
              <a:buFont typeface="Arial" panose="020B0604020202020204" pitchFamily="34" charset="0"/>
              <a:buChar char="–"/>
              <a:defRPr sz="1200">
                <a:solidFill>
                  <a:schemeClr val="tx1"/>
                </a:solidFill>
              </a:defRPr>
            </a:lvl4pPr>
            <a:lvl5pPr marL="685800">
              <a:defRPr sz="1200">
                <a:solidFill>
                  <a:schemeClr val="tx1"/>
                </a:solidFill>
              </a:defRPr>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bg1"/>
                </a:solidFill>
              </a:defRPr>
            </a:lvl1pPr>
          </a:lstStyle>
          <a:p>
            <a:r>
              <a:rPr lang="en-US"/>
              <a:t>Division Name or Footer</a:t>
            </a:r>
            <a:endParaRPr lang="en-US" dirty="0"/>
          </a:p>
        </p:txBody>
      </p:sp>
      <p:sp>
        <p:nvSpPr>
          <p:cNvPr id="2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1"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1"/>
          <p:cNvSpPr>
            <a:spLocks noGrp="1"/>
          </p:cNvSpPr>
          <p:nvPr>
            <p:ph type="title"/>
          </p:nvPr>
        </p:nvSpPr>
        <p:spPr>
          <a:xfrm>
            <a:off x="457196" y="1179576"/>
            <a:ext cx="4105095" cy="261610"/>
          </a:xfrm>
        </p:spPr>
        <p:txBody>
          <a:bodyPr vert="horz" lIns="0" tIns="0" rIns="0" bIns="0" rtlCol="0" anchor="b" anchorCtr="0">
            <a:noAutofit/>
          </a:bodyPr>
          <a:lstStyle>
            <a:lvl1pPr>
              <a:defRPr lang="en-US" sz="2000" b="1" i="0" kern="1200" cap="none" dirty="0">
                <a:solidFill>
                  <a:schemeClr val="bg1"/>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15" name="Content Placeholder 12"/>
          <p:cNvSpPr>
            <a:spLocks noGrp="1"/>
          </p:cNvSpPr>
          <p:nvPr>
            <p:ph sz="quarter" idx="11"/>
          </p:nvPr>
        </p:nvSpPr>
        <p:spPr>
          <a:xfrm>
            <a:off x="457200" y="1490472"/>
            <a:ext cx="4105091" cy="27805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687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7174036" y="411061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p:cNvSpPr>
            <a:spLocks noGrp="1"/>
          </p:cNvSpPr>
          <p:nvPr>
            <p:ph type="pic" sz="quarter" idx="10"/>
          </p:nvPr>
        </p:nvSpPr>
        <p:spPr>
          <a:xfrm>
            <a:off x="0" y="2"/>
            <a:ext cx="9144000" cy="4021932"/>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021932">
                <a:moveTo>
                  <a:pt x="0" y="0"/>
                </a:moveTo>
                <a:lnTo>
                  <a:pt x="9144000" y="0"/>
                </a:lnTo>
                <a:lnTo>
                  <a:pt x="9144000" y="3790950"/>
                </a:lnTo>
                <a:lnTo>
                  <a:pt x="940594" y="3786188"/>
                </a:lnTo>
                <a:cubicBezTo>
                  <a:pt x="897334" y="3870326"/>
                  <a:pt x="872728" y="3931443"/>
                  <a:pt x="850106" y="3971924"/>
                </a:cubicBezTo>
                <a:cubicBezTo>
                  <a:pt x="827484" y="4012405"/>
                  <a:pt x="819544" y="4021932"/>
                  <a:pt x="804860" y="4021932"/>
                </a:cubicBezTo>
                <a:cubicBezTo>
                  <a:pt x="790176" y="4021932"/>
                  <a:pt x="778668" y="4001292"/>
                  <a:pt x="762000" y="3971923"/>
                </a:cubicBezTo>
                <a:cubicBezTo>
                  <a:pt x="738188" y="3930648"/>
                  <a:pt x="711200" y="3876675"/>
                  <a:pt x="669131" y="3786188"/>
                </a:cubicBezTo>
                <a:lnTo>
                  <a:pt x="0" y="3783806"/>
                </a:lnTo>
                <a:lnTo>
                  <a:pt x="0" y="0"/>
                </a:lnTo>
                <a:close/>
              </a:path>
            </a:pathLst>
          </a:custGeom>
        </p:spPr>
        <p:txBody>
          <a:bodyPr anchor="ctr" anchorCtr="0"/>
          <a:lstStyle>
            <a:lvl1pPr marL="0" indent="0" algn="ctr">
              <a:buNone/>
              <a:defRPr/>
            </a:lvl1pPr>
          </a:lstStyle>
          <a:p>
            <a:r>
              <a:rPr lang="en-US" smtClean="0"/>
              <a:t>Click icon to add picture</a:t>
            </a:r>
            <a:endParaRPr lang="en-US" dirty="0"/>
          </a:p>
        </p:txBody>
      </p:sp>
      <p:sp>
        <p:nvSpPr>
          <p:cNvPr id="4" name="TextBox 3"/>
          <p:cNvSpPr txBox="1"/>
          <p:nvPr userDrawn="1"/>
        </p:nvSpPr>
        <p:spPr>
          <a:xfrm>
            <a:off x="597655" y="4091570"/>
            <a:ext cx="3274130" cy="553998"/>
          </a:xfrm>
          <a:prstGeom prst="rect">
            <a:avLst/>
          </a:prstGeom>
          <a:noFill/>
        </p:spPr>
        <p:txBody>
          <a:bodyPr wrap="square" rtlCol="0">
            <a:spAutoFit/>
          </a:bodyPr>
          <a:lstStyle/>
          <a:p>
            <a:r>
              <a:rPr lang="en-US" sz="3000" b="1" dirty="0">
                <a:solidFill>
                  <a:srgbClr val="FFFFFF"/>
                </a:solidFill>
                <a:latin typeface="+mj-lt"/>
              </a:rPr>
              <a:t>THANK</a:t>
            </a:r>
            <a:r>
              <a:rPr lang="en-US" sz="3000" b="1" baseline="0" dirty="0">
                <a:solidFill>
                  <a:srgbClr val="FFFFFF"/>
                </a:solidFill>
                <a:latin typeface="+mj-lt"/>
              </a:rPr>
              <a:t> YOU</a:t>
            </a:r>
            <a:endParaRPr lang="en-US" sz="3000" b="1" dirty="0">
              <a:solidFill>
                <a:srgbClr val="FFFFFF"/>
              </a:solidFill>
              <a:latin typeface="+mj-lt"/>
            </a:endParaRPr>
          </a:p>
        </p:txBody>
      </p:sp>
    </p:spTree>
    <p:extLst>
      <p:ext uri="{BB962C8B-B14F-4D97-AF65-F5344CB8AC3E}">
        <p14:creationId xmlns:p14="http://schemas.microsoft.com/office/powerpoint/2010/main" val="2797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2560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786384"/>
            <a:ext cx="8229600" cy="313932"/>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338016"/>
            <a:ext cx="8229599" cy="301420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1" name="Freeform 5"/>
          <p:cNvSpPr>
            <a:spLocks noEditPoints="1"/>
          </p:cNvSpPr>
          <p:nvPr/>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554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84" r:id="rId9"/>
    <p:sldLayoutId id="2147483687" r:id="rId10"/>
  </p:sldLayoutIdLst>
  <p:hf hdr="0" dt="0"/>
  <p:txStyles>
    <p:title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p:titleStyle>
    <p:body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2" userDrawn="1">
          <p15:clr>
            <a:srgbClr val="F26B43"/>
          </p15:clr>
        </p15:guide>
        <p15:guide id="2" pos="5472" userDrawn="1">
          <p15:clr>
            <a:srgbClr val="F26B43"/>
          </p15:clr>
        </p15:guide>
        <p15:guide id="3" orient="horz" pos="492" userDrawn="1">
          <p15:clr>
            <a:srgbClr val="F26B43"/>
          </p15:clr>
        </p15:guide>
        <p15:guide id="4" pos="288" userDrawn="1">
          <p15:clr>
            <a:srgbClr val="F26B43"/>
          </p15:clr>
        </p15:guide>
        <p15:guide id="5" orient="horz" pos="2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0793" y="1292082"/>
            <a:ext cx="8006007" cy="817403"/>
          </a:xfrm>
        </p:spPr>
        <p:txBody>
          <a:bodyPr/>
          <a:lstStyle/>
          <a:p>
            <a:r>
              <a:rPr lang="en-US" sz="3200" cap="none" dirty="0" smtClean="0"/>
              <a:t>Plans For The EDRN Lung Team Project 3 (LTP3</a:t>
            </a:r>
            <a:r>
              <a:rPr lang="en-US" sz="3200" cap="none" dirty="0" smtClean="0"/>
              <a:t>)….and something new</a:t>
            </a:r>
            <a:endParaRPr lang="en-US" sz="3200" cap="none" dirty="0"/>
          </a:p>
        </p:txBody>
      </p:sp>
      <p:sp>
        <p:nvSpPr>
          <p:cNvPr id="21" name="Subtitle 20"/>
          <p:cNvSpPr>
            <a:spLocks noGrp="1"/>
          </p:cNvSpPr>
          <p:nvPr>
            <p:ph type="subTitle" idx="1"/>
          </p:nvPr>
        </p:nvSpPr>
        <p:spPr>
          <a:xfrm>
            <a:off x="680793" y="2711745"/>
            <a:ext cx="8006007" cy="595035"/>
          </a:xfrm>
        </p:spPr>
        <p:txBody>
          <a:bodyPr/>
          <a:lstStyle/>
          <a:p>
            <a:r>
              <a:rPr lang="en-US" dirty="0" smtClean="0"/>
              <a:t>Harvey I. Pass MD</a:t>
            </a:r>
          </a:p>
          <a:p>
            <a:r>
              <a:rPr lang="en-US" dirty="0" smtClean="0"/>
              <a:t>EDRN Meeting, Seattle, September 2017</a:t>
            </a:r>
            <a:endParaRPr lang="en-US" dirty="0"/>
          </a:p>
        </p:txBody>
      </p:sp>
      <p:pic>
        <p:nvPicPr>
          <p:cNvPr id="4" name="Picture Placeholder 3"/>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372" y="3803758"/>
            <a:ext cx="9142042" cy="1342124"/>
          </a:xfrm>
        </p:spPr>
      </p:pic>
    </p:spTree>
    <p:extLst>
      <p:ext uri="{BB962C8B-B14F-4D97-AF65-F5344CB8AC3E}">
        <p14:creationId xmlns:p14="http://schemas.microsoft.com/office/powerpoint/2010/main" val="406281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10</a:t>
            </a:fld>
            <a:endParaRPr lang="en-US" dirty="0"/>
          </a:p>
        </p:txBody>
      </p:sp>
      <p:sp>
        <p:nvSpPr>
          <p:cNvPr id="8" name="Title 7"/>
          <p:cNvSpPr>
            <a:spLocks noGrp="1"/>
          </p:cNvSpPr>
          <p:nvPr>
            <p:ph type="title"/>
          </p:nvPr>
        </p:nvSpPr>
        <p:spPr>
          <a:xfrm>
            <a:off x="0" y="658011"/>
            <a:ext cx="8229602" cy="313932"/>
          </a:xfrm>
        </p:spPr>
        <p:txBody>
          <a:bodyPr/>
          <a:lstStyle/>
          <a:p>
            <a:r>
              <a:rPr lang="en-US" dirty="0"/>
              <a:t>Survival: Clinical Stage I by </a:t>
            </a:r>
            <a:r>
              <a:rPr lang="en-US" dirty="0" err="1" smtClean="0"/>
              <a:t>pStage</a:t>
            </a:r>
            <a:r>
              <a:rPr lang="en-US" dirty="0" smtClean="0"/>
              <a:t> IASLC </a:t>
            </a:r>
            <a:r>
              <a:rPr lang="en-US" dirty="0"/>
              <a:t>8</a:t>
            </a:r>
            <a:br>
              <a:rPr lang="en-US" dirty="0"/>
            </a:br>
            <a:endParaRPr lang="en-US" dirty="0"/>
          </a:p>
        </p:txBody>
      </p:sp>
      <p:grpSp>
        <p:nvGrpSpPr>
          <p:cNvPr id="9" name="Group 8"/>
          <p:cNvGrpSpPr/>
          <p:nvPr/>
        </p:nvGrpSpPr>
        <p:grpSpPr>
          <a:xfrm>
            <a:off x="849310" y="819578"/>
            <a:ext cx="7913690" cy="3790522"/>
            <a:chOff x="315912" y="686228"/>
            <a:chExt cx="8437563" cy="416458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2" y="686228"/>
              <a:ext cx="5257800" cy="41645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2" y="686228"/>
              <a:ext cx="2798763" cy="41645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3209925" y="4824999"/>
            <a:ext cx="4446588" cy="276999"/>
          </a:xfrm>
          <a:prstGeom prst="rect">
            <a:avLst/>
          </a:prstGeom>
        </p:spPr>
        <p:txBody>
          <a:bodyPr wrap="square">
            <a:spAutoFit/>
          </a:bodyPr>
          <a:lstStyle/>
          <a:p>
            <a:r>
              <a:rPr lang="en-US" sz="1200" b="1" i="1" dirty="0"/>
              <a:t>Journal of Thoracic Oncology </a:t>
            </a:r>
            <a:r>
              <a:rPr lang="en-US" sz="1200" b="1" dirty="0"/>
              <a:t>Vol. 11 No. 1: </a:t>
            </a:r>
            <a:r>
              <a:rPr lang="en-US" sz="1200" b="1" dirty="0" smtClean="0"/>
              <a:t>39-51, 2015</a:t>
            </a:r>
            <a:endParaRPr lang="en-US" sz="1200" b="1" dirty="0"/>
          </a:p>
        </p:txBody>
      </p:sp>
      <p:sp>
        <p:nvSpPr>
          <p:cNvPr id="7" name="Title 1"/>
          <p:cNvSpPr txBox="1">
            <a:spLocks/>
          </p:cNvSpPr>
          <p:nvPr/>
        </p:nvSpPr>
        <p:spPr>
          <a:xfrm>
            <a:off x="533400" y="15240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Tree>
    <p:extLst>
      <p:ext uri="{BB962C8B-B14F-4D97-AF65-F5344CB8AC3E}">
        <p14:creationId xmlns:p14="http://schemas.microsoft.com/office/powerpoint/2010/main" val="273871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11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1" y="420081"/>
            <a:ext cx="5410200" cy="939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9" y="1457154"/>
            <a:ext cx="5934075" cy="1286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2872858"/>
            <a:ext cx="3151678" cy="2270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85716" y="4607465"/>
            <a:ext cx="2377574" cy="276999"/>
          </a:xfrm>
          <a:prstGeom prst="rect">
            <a:avLst/>
          </a:prstGeom>
        </p:spPr>
        <p:txBody>
          <a:bodyPr wrap="none">
            <a:spAutoFit/>
          </a:bodyPr>
          <a:lstStyle/>
          <a:p>
            <a:r>
              <a:rPr lang="en-US" sz="1200" b="1" i="1" dirty="0"/>
              <a:t>Lung Cancer </a:t>
            </a:r>
            <a:r>
              <a:rPr lang="en-US" sz="1200" b="1" dirty="0"/>
              <a:t>109 (2017) 14–20</a:t>
            </a:r>
          </a:p>
        </p:txBody>
      </p:sp>
    </p:spTree>
    <p:extLst>
      <p:ext uri="{BB962C8B-B14F-4D97-AF65-F5344CB8AC3E}">
        <p14:creationId xmlns:p14="http://schemas.microsoft.com/office/powerpoint/2010/main" val="57714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12</a:t>
            </a:fld>
            <a:endParaRPr lang="en-US" dirty="0"/>
          </a:p>
        </p:txBody>
      </p:sp>
      <p:sp>
        <p:nvSpPr>
          <p:cNvPr id="6" name="Title 1"/>
          <p:cNvSpPr txBox="1">
            <a:spLocks/>
          </p:cNvSpPr>
          <p:nvPr/>
        </p:nvSpPr>
        <p:spPr>
          <a:xfrm>
            <a:off x="0" y="74613"/>
            <a:ext cx="8229600" cy="1143000"/>
          </a:xfrm>
          <a:prstGeom prst="rect">
            <a:avLst/>
          </a:prstGeom>
        </p:spPr>
        <p:txBody>
          <a:bodyPr>
            <a:normAutofit/>
          </a:bodyPr>
          <a:lst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a:lstStyle>
          <a:p>
            <a:r>
              <a:rPr lang="en-US" dirty="0" smtClean="0"/>
              <a:t>Adenocarcinoma Mayo Classification: Clinical Stage I Can it be beat????</a:t>
            </a:r>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47" y="817562"/>
            <a:ext cx="8572500" cy="3876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71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1435027" y="47498"/>
            <a:ext cx="6395544" cy="4918889"/>
          </a:xfrm>
          <a:prstGeom prst="rect">
            <a:avLst/>
          </a:prstGeom>
        </p:spPr>
      </p:pic>
    </p:spTree>
    <p:extLst>
      <p:ext uri="{BB962C8B-B14F-4D97-AF65-F5344CB8AC3E}">
        <p14:creationId xmlns:p14="http://schemas.microsoft.com/office/powerpoint/2010/main" val="51262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14</a:t>
            </a:fld>
            <a:endParaRPr lang="en-US" dirty="0"/>
          </a:p>
        </p:txBody>
      </p:sp>
      <p:sp>
        <p:nvSpPr>
          <p:cNvPr id="4" name="Title 1"/>
          <p:cNvSpPr txBox="1">
            <a:spLocks/>
          </p:cNvSpPr>
          <p:nvPr/>
        </p:nvSpPr>
        <p:spPr>
          <a:xfrm>
            <a:off x="838200" y="365125"/>
            <a:ext cx="10515600" cy="1325563"/>
          </a:xfrm>
          <a:prstGeom prst="rect">
            <a:avLst/>
          </a:prstGeom>
        </p:spPr>
        <p:txBody>
          <a:bodyPr>
            <a:normAutofit/>
          </a:bodyPr>
          <a:lst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a:lstStyle>
          <a:p>
            <a:r>
              <a:rPr lang="en-US" smtClean="0"/>
              <a:t>Nanostring Immune-Oncology Panel </a:t>
            </a:r>
            <a:endParaRPr lang="en-US"/>
          </a:p>
        </p:txBody>
      </p:sp>
      <p:sp>
        <p:nvSpPr>
          <p:cNvPr id="5" name="Content Placeholder 2"/>
          <p:cNvSpPr txBox="1">
            <a:spLocks/>
          </p:cNvSpPr>
          <p:nvPr/>
        </p:nvSpPr>
        <p:spPr>
          <a:xfrm>
            <a:off x="232810" y="1107950"/>
            <a:ext cx="8297415" cy="2173869"/>
          </a:xfrm>
          <a:prstGeom prst="rect">
            <a:avLst/>
          </a:prstGeom>
        </p:spPr>
        <p:txBody>
          <a:bodyPr>
            <a:normAutofit/>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770 gene panel which measures gene expression of human immune response in </a:t>
            </a:r>
          </a:p>
          <a:p>
            <a:pPr lvl="1"/>
            <a:r>
              <a:rPr lang="en-US" dirty="0" smtClean="0"/>
              <a:t>all cancer types </a:t>
            </a:r>
          </a:p>
          <a:p>
            <a:r>
              <a:rPr lang="en-US" dirty="0" smtClean="0"/>
              <a:t>Combines markers for 24 different immune cell types and populations including 109 genes to cell surface markers for 24 different immune cell types and populations, 30 common cancer antigens and genes that represent all categories of immune response including key checkpoint blockade genes.</a:t>
            </a:r>
            <a:endParaRPr lang="en-US" dirty="0"/>
          </a:p>
        </p:txBody>
      </p:sp>
    </p:spTree>
    <p:extLst>
      <p:ext uri="{BB962C8B-B14F-4D97-AF65-F5344CB8AC3E}">
        <p14:creationId xmlns:p14="http://schemas.microsoft.com/office/powerpoint/2010/main" val="68188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15</a:t>
            </a:fld>
            <a:endParaRPr lang="en-US" dirty="0"/>
          </a:p>
        </p:txBody>
      </p:sp>
      <p:pic>
        <p:nvPicPr>
          <p:cNvPr id="4" name="Picture 3"/>
          <p:cNvPicPr>
            <a:picLocks noChangeAspect="1"/>
          </p:cNvPicPr>
          <p:nvPr/>
        </p:nvPicPr>
        <p:blipFill>
          <a:blip r:embed="rId2"/>
          <a:stretch>
            <a:fillRect/>
          </a:stretch>
        </p:blipFill>
        <p:spPr>
          <a:xfrm>
            <a:off x="289255" y="872465"/>
            <a:ext cx="2350466" cy="2671950"/>
          </a:xfrm>
          <a:prstGeom prst="rect">
            <a:avLst/>
          </a:prstGeom>
        </p:spPr>
      </p:pic>
      <p:grpSp>
        <p:nvGrpSpPr>
          <p:cNvPr id="5" name="Group 4"/>
          <p:cNvGrpSpPr>
            <a:grpSpLocks noChangeAspect="1"/>
          </p:cNvGrpSpPr>
          <p:nvPr/>
        </p:nvGrpSpPr>
        <p:grpSpPr>
          <a:xfrm>
            <a:off x="2950435" y="872465"/>
            <a:ext cx="3454012" cy="4071543"/>
            <a:chOff x="3073239" y="121185"/>
            <a:chExt cx="5593830" cy="6593930"/>
          </a:xfrm>
        </p:grpSpPr>
        <p:grpSp>
          <p:nvGrpSpPr>
            <p:cNvPr id="6" name="Group 5"/>
            <p:cNvGrpSpPr/>
            <p:nvPr/>
          </p:nvGrpSpPr>
          <p:grpSpPr>
            <a:xfrm>
              <a:off x="3073239" y="121185"/>
              <a:ext cx="5580978" cy="6593930"/>
              <a:chOff x="3271543" y="132202"/>
              <a:chExt cx="5580978" cy="6593930"/>
            </a:xfrm>
          </p:grpSpPr>
          <p:pic>
            <p:nvPicPr>
              <p:cNvPr id="8" name="Picture 7"/>
              <p:cNvPicPr>
                <a:picLocks noChangeAspect="1"/>
              </p:cNvPicPr>
              <p:nvPr/>
            </p:nvPicPr>
            <p:blipFill rotWithShape="1">
              <a:blip r:embed="rId3"/>
              <a:srcRect t="1068" b="50289"/>
              <a:stretch/>
            </p:blipFill>
            <p:spPr>
              <a:xfrm>
                <a:off x="3271543" y="132202"/>
                <a:ext cx="2718428" cy="6026227"/>
              </a:xfrm>
              <a:prstGeom prst="rect">
                <a:avLst/>
              </a:prstGeom>
            </p:spPr>
          </p:pic>
          <p:pic>
            <p:nvPicPr>
              <p:cNvPr id="9" name="Picture 8"/>
              <p:cNvPicPr>
                <a:picLocks noChangeAspect="1"/>
              </p:cNvPicPr>
              <p:nvPr/>
            </p:nvPicPr>
            <p:blipFill rotWithShape="1">
              <a:blip r:embed="rId3"/>
              <a:srcRect t="49087"/>
              <a:stretch/>
            </p:blipFill>
            <p:spPr>
              <a:xfrm>
                <a:off x="6134093" y="418641"/>
                <a:ext cx="2718428" cy="6307491"/>
              </a:xfrm>
              <a:prstGeom prst="rect">
                <a:avLst/>
              </a:prstGeom>
            </p:spPr>
          </p:pic>
        </p:grpSp>
        <p:pic>
          <p:nvPicPr>
            <p:cNvPr id="7" name="Picture 6"/>
            <p:cNvPicPr>
              <a:picLocks noChangeAspect="1"/>
            </p:cNvPicPr>
            <p:nvPr/>
          </p:nvPicPr>
          <p:blipFill rotWithShape="1">
            <a:blip r:embed="rId3"/>
            <a:srcRect t="1082" b="96517"/>
            <a:stretch/>
          </p:blipFill>
          <p:spPr>
            <a:xfrm>
              <a:off x="5948641" y="121185"/>
              <a:ext cx="2718428" cy="297455"/>
            </a:xfrm>
            <a:prstGeom prst="rect">
              <a:avLst/>
            </a:prstGeom>
          </p:spPr>
        </p:pic>
      </p:grpSp>
      <p:pic>
        <p:nvPicPr>
          <p:cNvPr id="10" name="Picture 9"/>
          <p:cNvPicPr>
            <a:picLocks noChangeAspect="1"/>
          </p:cNvPicPr>
          <p:nvPr/>
        </p:nvPicPr>
        <p:blipFill>
          <a:blip r:embed="rId4"/>
          <a:stretch>
            <a:fillRect/>
          </a:stretch>
        </p:blipFill>
        <p:spPr>
          <a:xfrm>
            <a:off x="6645770" y="872465"/>
            <a:ext cx="2426559" cy="981387"/>
          </a:xfrm>
          <a:prstGeom prst="rect">
            <a:avLst/>
          </a:prstGeom>
        </p:spPr>
      </p:pic>
      <p:sp>
        <p:nvSpPr>
          <p:cNvPr id="11" name="Title 16"/>
          <p:cNvSpPr txBox="1">
            <a:spLocks/>
          </p:cNvSpPr>
          <p:nvPr/>
        </p:nvSpPr>
        <p:spPr>
          <a:xfrm>
            <a:off x="-17339" y="78580"/>
            <a:ext cx="7093060" cy="46204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smtClean="0">
                <a:ln>
                  <a:noFill/>
                </a:ln>
                <a:solidFill>
                  <a:sysClr val="windowText" lastClr="000000"/>
                </a:solidFill>
                <a:effectLst/>
                <a:uLnTx/>
                <a:uFillTx/>
                <a:latin typeface="Calibri Light" panose="020F0302020204030204"/>
                <a:ea typeface="+mj-ea"/>
                <a:cs typeface="+mj-cs"/>
              </a:rPr>
              <a:t>Nanostring ImmunoOncology Panel</a:t>
            </a:r>
            <a:endParaRPr kumimoji="0" lang="en-US" sz="32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46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16</a:t>
            </a:fld>
            <a:endParaRPr lang="en-US" dirty="0"/>
          </a:p>
        </p:txBody>
      </p:sp>
      <p:pic>
        <p:nvPicPr>
          <p:cNvPr id="4" name="Picture 3"/>
          <p:cNvPicPr>
            <a:picLocks noChangeAspect="1"/>
          </p:cNvPicPr>
          <p:nvPr/>
        </p:nvPicPr>
        <p:blipFill>
          <a:blip r:embed="rId2"/>
          <a:stretch>
            <a:fillRect/>
          </a:stretch>
        </p:blipFill>
        <p:spPr>
          <a:xfrm>
            <a:off x="1716066" y="185922"/>
            <a:ext cx="5868979" cy="4348271"/>
          </a:xfrm>
          <a:prstGeom prst="rect">
            <a:avLst/>
          </a:prstGeom>
        </p:spPr>
      </p:pic>
    </p:spTree>
    <p:extLst>
      <p:ext uri="{BB962C8B-B14F-4D97-AF65-F5344CB8AC3E}">
        <p14:creationId xmlns:p14="http://schemas.microsoft.com/office/powerpoint/2010/main" val="93658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17</a:t>
            </a:fld>
            <a:endParaRPr lang="en-US" dirty="0"/>
          </a:p>
        </p:txBody>
      </p:sp>
      <p:pic>
        <p:nvPicPr>
          <p:cNvPr id="4" name="Picture 3"/>
          <p:cNvPicPr>
            <a:picLocks noChangeAspect="1"/>
          </p:cNvPicPr>
          <p:nvPr/>
        </p:nvPicPr>
        <p:blipFill>
          <a:blip r:embed="rId2"/>
          <a:stretch>
            <a:fillRect/>
          </a:stretch>
        </p:blipFill>
        <p:spPr>
          <a:xfrm>
            <a:off x="1747408" y="801666"/>
            <a:ext cx="5448381" cy="3903824"/>
          </a:xfrm>
          <a:prstGeom prst="rect">
            <a:avLst/>
          </a:prstGeom>
        </p:spPr>
      </p:pic>
      <p:sp>
        <p:nvSpPr>
          <p:cNvPr id="5" name="Subtitle 2"/>
          <p:cNvSpPr txBox="1">
            <a:spLocks/>
          </p:cNvSpPr>
          <p:nvPr/>
        </p:nvSpPr>
        <p:spPr>
          <a:xfrm>
            <a:off x="132604" y="227807"/>
            <a:ext cx="7671112" cy="440402"/>
          </a:xfrm>
          <a:prstGeom prst="rect">
            <a:avLst/>
          </a:prstGeom>
        </p:spPr>
        <p:txBody>
          <a:bodyPr wrap="square" anchor="b" anchorCtr="0">
            <a:noAutofit/>
          </a:bodyPr>
          <a:lstStyle>
            <a:lvl1pPr marL="0" indent="0" algn="l" defTabSz="914400" rtl="0" eaLnBrk="1" latinLnBrk="0" hangingPunct="1">
              <a:lnSpc>
                <a:spcPct val="100000"/>
              </a:lnSpc>
              <a:spcBef>
                <a:spcPts val="0"/>
              </a:spcBef>
              <a:buClr>
                <a:schemeClr val="tx2"/>
              </a:buClr>
              <a:buSzPct val="75000"/>
              <a:buFont typeface="Arial"/>
              <a:buNone/>
              <a:defRPr sz="2400" b="1" kern="1200" baseline="0">
                <a:solidFill>
                  <a:schemeClr val="tx1"/>
                </a:solidFill>
                <a:effectLst/>
                <a:latin typeface="Arial" charset="0"/>
                <a:ea typeface="Arial" charset="0"/>
                <a:cs typeface="Arial" charset="0"/>
              </a:defRPr>
            </a:lvl1pPr>
            <a:lvl2pPr marL="457200" indent="0" algn="ctr" defTabSz="914400" rtl="0" eaLnBrk="1" latinLnBrk="0" hangingPunct="1">
              <a:lnSpc>
                <a:spcPct val="90000"/>
              </a:lnSpc>
              <a:spcBef>
                <a:spcPts val="500"/>
              </a:spcBef>
              <a:buClr>
                <a:schemeClr val="tx2"/>
              </a:buClr>
              <a:buSzPct val="75000"/>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Clr>
                <a:schemeClr val="tx2"/>
              </a:buClr>
              <a:buSzPct val="75000"/>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94883"/>
              </a:buClr>
              <a:buSzPct val="75000"/>
              <a:buFont typeface="Arial"/>
              <a:buNone/>
              <a:tabLst/>
              <a:defRPr/>
            </a:pPr>
            <a:r>
              <a:rPr kumimoji="0" lang="en-US" sz="2400" b="1" i="0" u="none" strike="noStrike" kern="1200" cap="none" spc="0" normalizeH="0" baseline="0" noProof="0" smtClean="0">
                <a:ln>
                  <a:noFill/>
                </a:ln>
                <a:solidFill>
                  <a:srgbClr val="56565B"/>
                </a:solidFill>
                <a:effectLst/>
                <a:uLnTx/>
                <a:uFillTx/>
                <a:latin typeface="Arial" charset="0"/>
                <a:cs typeface="Arial" charset="0"/>
              </a:rPr>
              <a:t>Prognostic Comparisons – Overview (102 patients)</a:t>
            </a:r>
            <a:endParaRPr kumimoji="0" lang="en-US" sz="2400" b="1" i="0" u="none" strike="noStrike" kern="1200" cap="none" spc="0" normalizeH="0" baseline="0" noProof="0" dirty="0">
              <a:ln>
                <a:noFill/>
              </a:ln>
              <a:solidFill>
                <a:srgbClr val="56565B"/>
              </a:solidFill>
              <a:effectLst/>
              <a:uLnTx/>
              <a:uFillTx/>
              <a:latin typeface="Arial" charset="0"/>
              <a:cs typeface="Arial" charset="0"/>
            </a:endParaRPr>
          </a:p>
        </p:txBody>
      </p:sp>
    </p:spTree>
    <p:extLst>
      <p:ext uri="{BB962C8B-B14F-4D97-AF65-F5344CB8AC3E}">
        <p14:creationId xmlns:p14="http://schemas.microsoft.com/office/powerpoint/2010/main" val="246845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18</a:t>
            </a:fld>
            <a:endParaRPr lang="en-US" dirty="0"/>
          </a:p>
        </p:txBody>
      </p:sp>
      <p:grpSp>
        <p:nvGrpSpPr>
          <p:cNvPr id="6" name="Group 5"/>
          <p:cNvGrpSpPr/>
          <p:nvPr/>
        </p:nvGrpSpPr>
        <p:grpSpPr>
          <a:xfrm>
            <a:off x="175365" y="1132496"/>
            <a:ext cx="8633819" cy="2763100"/>
            <a:chOff x="175365" y="731663"/>
            <a:chExt cx="8633819" cy="2763100"/>
          </a:xfrm>
        </p:grpSpPr>
        <p:pic>
          <p:nvPicPr>
            <p:cNvPr id="4" name="Picture 3"/>
            <p:cNvPicPr>
              <a:picLocks noChangeAspect="1"/>
            </p:cNvPicPr>
            <p:nvPr/>
          </p:nvPicPr>
          <p:blipFill>
            <a:blip r:embed="rId2"/>
            <a:stretch>
              <a:fillRect/>
            </a:stretch>
          </p:blipFill>
          <p:spPr>
            <a:xfrm>
              <a:off x="175365" y="731663"/>
              <a:ext cx="5587602" cy="2763100"/>
            </a:xfrm>
            <a:prstGeom prst="rect">
              <a:avLst/>
            </a:prstGeom>
          </p:spPr>
        </p:pic>
        <p:pic>
          <p:nvPicPr>
            <p:cNvPr id="5" name="Picture 4"/>
            <p:cNvPicPr>
              <a:picLocks noChangeAspect="1"/>
            </p:cNvPicPr>
            <p:nvPr/>
          </p:nvPicPr>
          <p:blipFill>
            <a:blip r:embed="rId3"/>
            <a:stretch>
              <a:fillRect/>
            </a:stretch>
          </p:blipFill>
          <p:spPr>
            <a:xfrm>
              <a:off x="6005831" y="731663"/>
              <a:ext cx="2803353" cy="2763100"/>
            </a:xfrm>
            <a:prstGeom prst="rect">
              <a:avLst/>
            </a:prstGeom>
          </p:spPr>
        </p:pic>
      </p:grpSp>
      <p:sp>
        <p:nvSpPr>
          <p:cNvPr id="7" name="Subtitle 2"/>
          <p:cNvSpPr txBox="1">
            <a:spLocks/>
          </p:cNvSpPr>
          <p:nvPr/>
        </p:nvSpPr>
        <p:spPr>
          <a:xfrm>
            <a:off x="228263" y="342805"/>
            <a:ext cx="7859002" cy="440402"/>
          </a:xfrm>
          <a:prstGeom prst="rect">
            <a:avLst/>
          </a:prstGeom>
        </p:spPr>
        <p:txBody>
          <a:bodyPr wrap="square" anchor="b" anchorCtr="0">
            <a:noAutofit/>
          </a:bodyPr>
          <a:lstStyle>
            <a:lvl1pPr marL="0" indent="0" algn="l" defTabSz="914400" rtl="0" eaLnBrk="1" latinLnBrk="0" hangingPunct="1">
              <a:lnSpc>
                <a:spcPct val="100000"/>
              </a:lnSpc>
              <a:spcBef>
                <a:spcPts val="0"/>
              </a:spcBef>
              <a:buClr>
                <a:schemeClr val="tx2"/>
              </a:buClr>
              <a:buSzPct val="75000"/>
              <a:buFont typeface="Arial"/>
              <a:buNone/>
              <a:defRPr sz="2400" b="1" kern="1200" baseline="0">
                <a:solidFill>
                  <a:schemeClr val="tx1"/>
                </a:solidFill>
                <a:effectLst/>
                <a:latin typeface="Arial" charset="0"/>
                <a:ea typeface="Arial" charset="0"/>
                <a:cs typeface="Arial" charset="0"/>
              </a:defRPr>
            </a:lvl1pPr>
            <a:lvl2pPr marL="457200" indent="0" algn="ctr" defTabSz="914400" rtl="0" eaLnBrk="1" latinLnBrk="0" hangingPunct="1">
              <a:lnSpc>
                <a:spcPct val="90000"/>
              </a:lnSpc>
              <a:spcBef>
                <a:spcPts val="500"/>
              </a:spcBef>
              <a:buClr>
                <a:schemeClr val="tx2"/>
              </a:buClr>
              <a:buSzPct val="75000"/>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Clr>
                <a:schemeClr val="tx2"/>
              </a:buClr>
              <a:buSzPct val="75000"/>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94883"/>
              </a:buClr>
              <a:buSzPct val="75000"/>
              <a:buFont typeface="Arial"/>
              <a:buNone/>
              <a:tabLst/>
              <a:defRPr/>
            </a:pPr>
            <a:r>
              <a:rPr kumimoji="0" lang="en-US" sz="2400" b="1" i="0" u="none" strike="noStrike" kern="1200" cap="none" spc="0" normalizeH="0" baseline="0" noProof="0" smtClean="0">
                <a:ln>
                  <a:noFill/>
                </a:ln>
                <a:solidFill>
                  <a:srgbClr val="56565B"/>
                </a:solidFill>
                <a:effectLst/>
                <a:uLnTx/>
                <a:uFillTx/>
                <a:latin typeface="Arial" charset="0"/>
                <a:cs typeface="Arial" charset="0"/>
              </a:rPr>
              <a:t>Differential Expression – Type of Progression</a:t>
            </a:r>
            <a:endParaRPr kumimoji="0" lang="en-US" sz="2400" b="1" i="0" u="none" strike="noStrike" kern="1200" cap="none" spc="0" normalizeH="0" baseline="0" noProof="0" dirty="0">
              <a:ln>
                <a:noFill/>
              </a:ln>
              <a:solidFill>
                <a:srgbClr val="56565B"/>
              </a:solidFill>
              <a:effectLst/>
              <a:uLnTx/>
              <a:uFillTx/>
              <a:latin typeface="Arial" charset="0"/>
              <a:cs typeface="Arial" charset="0"/>
            </a:endParaRPr>
          </a:p>
        </p:txBody>
      </p:sp>
    </p:spTree>
    <p:extLst>
      <p:ext uri="{BB962C8B-B14F-4D97-AF65-F5344CB8AC3E}">
        <p14:creationId xmlns:p14="http://schemas.microsoft.com/office/powerpoint/2010/main" val="288605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19</a:t>
            </a:fld>
            <a:endParaRPr lang="en-US" dirty="0"/>
          </a:p>
        </p:txBody>
      </p:sp>
      <p:sp>
        <p:nvSpPr>
          <p:cNvPr id="4" name="Subtitle 2"/>
          <p:cNvSpPr txBox="1">
            <a:spLocks/>
          </p:cNvSpPr>
          <p:nvPr/>
        </p:nvSpPr>
        <p:spPr>
          <a:xfrm>
            <a:off x="107552" y="237330"/>
            <a:ext cx="6831868" cy="440402"/>
          </a:xfrm>
          <a:prstGeom prst="rect">
            <a:avLst/>
          </a:prstGeom>
        </p:spPr>
        <p:txBody>
          <a:bodyPr wrap="square" anchor="b" anchorCtr="0">
            <a:noAutofit/>
          </a:bodyPr>
          <a:lstStyle>
            <a:lvl1pPr marL="0" indent="0" algn="l" defTabSz="914400" rtl="0" eaLnBrk="1" latinLnBrk="0" hangingPunct="1">
              <a:lnSpc>
                <a:spcPct val="100000"/>
              </a:lnSpc>
              <a:spcBef>
                <a:spcPts val="0"/>
              </a:spcBef>
              <a:buClr>
                <a:schemeClr val="tx2"/>
              </a:buClr>
              <a:buSzPct val="75000"/>
              <a:buFont typeface="Arial"/>
              <a:buNone/>
              <a:defRPr sz="2400" b="1" kern="1200" baseline="0">
                <a:solidFill>
                  <a:schemeClr val="tx1"/>
                </a:solidFill>
                <a:effectLst/>
                <a:latin typeface="Arial" charset="0"/>
                <a:ea typeface="Arial" charset="0"/>
                <a:cs typeface="Arial" charset="0"/>
              </a:defRPr>
            </a:lvl1pPr>
            <a:lvl2pPr marL="457200" indent="0" algn="ctr" defTabSz="914400" rtl="0" eaLnBrk="1" latinLnBrk="0" hangingPunct="1">
              <a:lnSpc>
                <a:spcPct val="90000"/>
              </a:lnSpc>
              <a:spcBef>
                <a:spcPts val="500"/>
              </a:spcBef>
              <a:buClr>
                <a:schemeClr val="tx2"/>
              </a:buClr>
              <a:buSzPct val="75000"/>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Clr>
                <a:schemeClr val="tx2"/>
              </a:buClr>
              <a:buSzPct val="75000"/>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94883"/>
              </a:buClr>
              <a:buSzPct val="75000"/>
              <a:buFont typeface="Arial"/>
              <a:buNone/>
              <a:tabLst/>
              <a:defRPr/>
            </a:pPr>
            <a:r>
              <a:rPr kumimoji="0" lang="en-US" sz="2400" b="1" i="0" u="none" strike="noStrike" kern="1200" cap="none" spc="0" normalizeH="0" baseline="0" noProof="0" smtClean="0">
                <a:ln>
                  <a:noFill/>
                </a:ln>
                <a:solidFill>
                  <a:srgbClr val="56565B"/>
                </a:solidFill>
                <a:effectLst/>
                <a:uLnTx/>
                <a:uFillTx/>
                <a:latin typeface="Arial" charset="0"/>
                <a:cs typeface="Arial" charset="0"/>
              </a:rPr>
              <a:t>Immune Cell Profiling – Type of Progression</a:t>
            </a:r>
            <a:endParaRPr kumimoji="0" lang="en-US" sz="2400" b="1" i="0" u="none" strike="noStrike" kern="1200" cap="none" spc="0" normalizeH="0" baseline="0" noProof="0" dirty="0">
              <a:ln>
                <a:noFill/>
              </a:ln>
              <a:solidFill>
                <a:srgbClr val="56565B"/>
              </a:solidFill>
              <a:effectLst/>
              <a:uLnTx/>
              <a:uFillTx/>
              <a:latin typeface="Arial" charset="0"/>
              <a:cs typeface="Arial" charset="0"/>
            </a:endParaRPr>
          </a:p>
        </p:txBody>
      </p:sp>
      <p:pic>
        <p:nvPicPr>
          <p:cNvPr id="5" name="Picture 4"/>
          <p:cNvPicPr>
            <a:picLocks noChangeAspect="1"/>
          </p:cNvPicPr>
          <p:nvPr/>
        </p:nvPicPr>
        <p:blipFill>
          <a:blip r:embed="rId2"/>
          <a:stretch>
            <a:fillRect/>
          </a:stretch>
        </p:blipFill>
        <p:spPr>
          <a:xfrm>
            <a:off x="769947" y="677732"/>
            <a:ext cx="7697244" cy="3848622"/>
          </a:xfrm>
          <a:prstGeom prst="rect">
            <a:avLst/>
          </a:prstGeom>
        </p:spPr>
      </p:pic>
    </p:spTree>
    <p:extLst>
      <p:ext uri="{BB962C8B-B14F-4D97-AF65-F5344CB8AC3E}">
        <p14:creationId xmlns:p14="http://schemas.microsoft.com/office/powerpoint/2010/main" val="72979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Disclosure</a:t>
            </a:r>
            <a:endParaRPr lang="en-US" dirty="0"/>
          </a:p>
        </p:txBody>
      </p:sp>
      <p:sp>
        <p:nvSpPr>
          <p:cNvPr id="5" name="Content Placeholder 4"/>
          <p:cNvSpPr>
            <a:spLocks noGrp="1"/>
          </p:cNvSpPr>
          <p:nvPr>
            <p:ph sz="quarter" idx="13"/>
          </p:nvPr>
        </p:nvSpPr>
        <p:spPr/>
        <p:txBody>
          <a:bodyPr/>
          <a:lstStyle/>
          <a:p>
            <a:r>
              <a:rPr lang="en-US" dirty="0" smtClean="0"/>
              <a:t>All of these specimens were collected at NYU with funding solely from the EDRN</a:t>
            </a:r>
            <a:endParaRPr lang="en-US" dirty="0"/>
          </a:p>
        </p:txBody>
      </p:sp>
    </p:spTree>
    <p:extLst>
      <p:ext uri="{BB962C8B-B14F-4D97-AF65-F5344CB8AC3E}">
        <p14:creationId xmlns:p14="http://schemas.microsoft.com/office/powerpoint/2010/main" val="109571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20</a:t>
            </a:fld>
            <a:endParaRPr lang="en-US" dirty="0"/>
          </a:p>
        </p:txBody>
      </p:sp>
      <p:sp>
        <p:nvSpPr>
          <p:cNvPr id="4" name="Subtitle 2"/>
          <p:cNvSpPr txBox="1">
            <a:spLocks/>
          </p:cNvSpPr>
          <p:nvPr/>
        </p:nvSpPr>
        <p:spPr>
          <a:xfrm>
            <a:off x="182708" y="122604"/>
            <a:ext cx="7483221" cy="440402"/>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DE – Progressed (28) vs. Not Progressed (66)</a:t>
            </a:r>
            <a:endParaRPr lang="en-US" dirty="0"/>
          </a:p>
        </p:txBody>
      </p:sp>
      <p:pic>
        <p:nvPicPr>
          <p:cNvPr id="5" name="Picture 4"/>
          <p:cNvPicPr>
            <a:picLocks noChangeAspect="1"/>
          </p:cNvPicPr>
          <p:nvPr/>
        </p:nvPicPr>
        <p:blipFill rotWithShape="1">
          <a:blip r:embed="rId2"/>
          <a:srcRect b="2041"/>
          <a:stretch/>
        </p:blipFill>
        <p:spPr>
          <a:xfrm>
            <a:off x="0" y="563006"/>
            <a:ext cx="4156450" cy="4071624"/>
          </a:xfrm>
          <a:prstGeom prst="rect">
            <a:avLst/>
          </a:prstGeom>
        </p:spPr>
      </p:pic>
      <p:pic>
        <p:nvPicPr>
          <p:cNvPr id="6" name="Picture 5"/>
          <p:cNvPicPr>
            <a:picLocks noChangeAspect="1"/>
          </p:cNvPicPr>
          <p:nvPr/>
        </p:nvPicPr>
        <p:blipFill>
          <a:blip r:embed="rId3"/>
          <a:stretch>
            <a:fillRect/>
          </a:stretch>
        </p:blipFill>
        <p:spPr>
          <a:xfrm>
            <a:off x="4622104" y="1003408"/>
            <a:ext cx="3941432" cy="3268186"/>
          </a:xfrm>
          <a:prstGeom prst="rect">
            <a:avLst/>
          </a:prstGeom>
        </p:spPr>
      </p:pic>
      <p:sp>
        <p:nvSpPr>
          <p:cNvPr id="7" name="TextBox 6"/>
          <p:cNvSpPr txBox="1"/>
          <p:nvPr/>
        </p:nvSpPr>
        <p:spPr>
          <a:xfrm>
            <a:off x="5778775" y="563006"/>
            <a:ext cx="2069862" cy="369332"/>
          </a:xfrm>
          <a:prstGeom prst="rect">
            <a:avLst/>
          </a:prstGeom>
          <a:noFill/>
        </p:spPr>
        <p:txBody>
          <a:bodyPr wrap="none" rtlCol="0">
            <a:spAutoFit/>
          </a:bodyPr>
          <a:lstStyle/>
          <a:p>
            <a:r>
              <a:rPr lang="en-US" dirty="0"/>
              <a:t>Gene Set Analysis</a:t>
            </a:r>
          </a:p>
        </p:txBody>
      </p:sp>
    </p:spTree>
    <p:extLst>
      <p:ext uri="{BB962C8B-B14F-4D97-AF65-F5344CB8AC3E}">
        <p14:creationId xmlns:p14="http://schemas.microsoft.com/office/powerpoint/2010/main" val="324848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21</a:t>
            </a:fld>
            <a:endParaRPr lang="en-US" dirty="0"/>
          </a:p>
        </p:txBody>
      </p:sp>
      <p:sp>
        <p:nvSpPr>
          <p:cNvPr id="4" name="Subtitle 2"/>
          <p:cNvSpPr txBox="1">
            <a:spLocks/>
          </p:cNvSpPr>
          <p:nvPr/>
        </p:nvSpPr>
        <p:spPr>
          <a:xfrm>
            <a:off x="87086" y="342805"/>
            <a:ext cx="8660668" cy="440402"/>
          </a:xfrm>
          <a:prstGeom prst="rect">
            <a:avLst/>
          </a:prstGeom>
        </p:spPr>
        <p:txBody>
          <a:bodyPr wrap="square" anchor="b" anchorCtr="0">
            <a:noAutofit/>
          </a:bodyPr>
          <a:lstStyle>
            <a:lvl1pPr marL="0" indent="0" algn="l" defTabSz="914400" rtl="0" eaLnBrk="1" latinLnBrk="0" hangingPunct="1">
              <a:lnSpc>
                <a:spcPct val="100000"/>
              </a:lnSpc>
              <a:spcBef>
                <a:spcPts val="0"/>
              </a:spcBef>
              <a:buClr>
                <a:schemeClr val="tx2"/>
              </a:buClr>
              <a:buSzPct val="75000"/>
              <a:buFont typeface="Arial"/>
              <a:buNone/>
              <a:defRPr sz="2400" b="1" kern="1200" baseline="0">
                <a:solidFill>
                  <a:schemeClr val="tx1"/>
                </a:solidFill>
                <a:effectLst/>
                <a:latin typeface="Arial" charset="0"/>
                <a:ea typeface="Arial" charset="0"/>
                <a:cs typeface="Arial" charset="0"/>
              </a:defRPr>
            </a:lvl1pPr>
            <a:lvl2pPr marL="457200" indent="0" algn="ctr" defTabSz="914400" rtl="0" eaLnBrk="1" latinLnBrk="0" hangingPunct="1">
              <a:lnSpc>
                <a:spcPct val="90000"/>
              </a:lnSpc>
              <a:spcBef>
                <a:spcPts val="500"/>
              </a:spcBef>
              <a:buClr>
                <a:schemeClr val="tx2"/>
              </a:buClr>
              <a:buSzPct val="75000"/>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Clr>
                <a:schemeClr val="tx2"/>
              </a:buClr>
              <a:buSzPct val="75000"/>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94883"/>
              </a:buClr>
              <a:buSzPct val="75000"/>
              <a:buFont typeface="Arial"/>
              <a:buNone/>
              <a:tabLst/>
              <a:defRPr/>
            </a:pPr>
            <a:r>
              <a:rPr kumimoji="0" lang="en-US" sz="2000" b="1" i="0" u="none" strike="noStrike" kern="1200" cap="none" spc="0" normalizeH="0" baseline="0" noProof="0" dirty="0" smtClean="0">
                <a:ln>
                  <a:noFill/>
                </a:ln>
                <a:solidFill>
                  <a:srgbClr val="56565B"/>
                </a:solidFill>
                <a:effectLst/>
                <a:uLnTx/>
                <a:uFillTx/>
                <a:latin typeface="Arial" charset="0"/>
                <a:cs typeface="Arial" charset="0"/>
              </a:rPr>
              <a:t>Immune Cell Profiling – Progressed (28) vs. Not Progressed (66)</a:t>
            </a:r>
            <a:endParaRPr kumimoji="0" lang="en-US" sz="2000" b="1" i="0" u="none" strike="noStrike" kern="1200" cap="none" spc="0" normalizeH="0" baseline="0" noProof="0" dirty="0">
              <a:ln>
                <a:noFill/>
              </a:ln>
              <a:solidFill>
                <a:srgbClr val="56565B"/>
              </a:solidFill>
              <a:effectLst/>
              <a:uLnTx/>
              <a:uFillTx/>
              <a:latin typeface="Arial" charset="0"/>
              <a:cs typeface="Arial" charset="0"/>
            </a:endParaRPr>
          </a:p>
        </p:txBody>
      </p:sp>
      <p:pic>
        <p:nvPicPr>
          <p:cNvPr id="5" name="Picture 4"/>
          <p:cNvPicPr>
            <a:picLocks noChangeAspect="1"/>
          </p:cNvPicPr>
          <p:nvPr/>
        </p:nvPicPr>
        <p:blipFill rotWithShape="1">
          <a:blip r:embed="rId2"/>
          <a:srcRect r="6666"/>
          <a:stretch/>
        </p:blipFill>
        <p:spPr>
          <a:xfrm>
            <a:off x="457200" y="954980"/>
            <a:ext cx="6266593" cy="3357103"/>
          </a:xfrm>
          <a:prstGeom prst="rect">
            <a:avLst/>
          </a:prstGeom>
        </p:spPr>
      </p:pic>
      <p:pic>
        <p:nvPicPr>
          <p:cNvPr id="6" name="Picture 5"/>
          <p:cNvPicPr>
            <a:picLocks noChangeAspect="1"/>
          </p:cNvPicPr>
          <p:nvPr/>
        </p:nvPicPr>
        <p:blipFill>
          <a:blip r:embed="rId3"/>
          <a:stretch>
            <a:fillRect/>
          </a:stretch>
        </p:blipFill>
        <p:spPr>
          <a:xfrm>
            <a:off x="6853845" y="790076"/>
            <a:ext cx="2220238" cy="2220238"/>
          </a:xfrm>
          <a:prstGeom prst="rect">
            <a:avLst/>
          </a:prstGeom>
        </p:spPr>
      </p:pic>
      <p:pic>
        <p:nvPicPr>
          <p:cNvPr id="7" name="Picture 6"/>
          <p:cNvPicPr>
            <a:picLocks noChangeAspect="1"/>
          </p:cNvPicPr>
          <p:nvPr/>
        </p:nvPicPr>
        <p:blipFill>
          <a:blip r:embed="rId4"/>
          <a:stretch>
            <a:fillRect/>
          </a:stretch>
        </p:blipFill>
        <p:spPr>
          <a:xfrm>
            <a:off x="6993678" y="2633531"/>
            <a:ext cx="2080405" cy="2080405"/>
          </a:xfrm>
          <a:prstGeom prst="rect">
            <a:avLst/>
          </a:prstGeom>
        </p:spPr>
      </p:pic>
    </p:spTree>
    <p:extLst>
      <p:ext uri="{BB962C8B-B14F-4D97-AF65-F5344CB8AC3E}">
        <p14:creationId xmlns:p14="http://schemas.microsoft.com/office/powerpoint/2010/main" val="289734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22</a:t>
            </a:fld>
            <a:endParaRPr lang="en-US" dirty="0"/>
          </a:p>
        </p:txBody>
      </p:sp>
      <p:sp>
        <p:nvSpPr>
          <p:cNvPr id="4" name="Subtitle 2"/>
          <p:cNvSpPr txBox="1">
            <a:spLocks/>
          </p:cNvSpPr>
          <p:nvPr/>
        </p:nvSpPr>
        <p:spPr>
          <a:xfrm>
            <a:off x="0" y="109413"/>
            <a:ext cx="9124131" cy="440402"/>
          </a:xfrm>
          <a:prstGeom prst="rect">
            <a:avLst/>
          </a:prstGeom>
        </p:spPr>
        <p:txBody>
          <a:bodyPr wrap="square" anchor="b" anchorCtr="0">
            <a:noAutofit/>
          </a:bodyPr>
          <a:lstStyle>
            <a:lvl1pPr marL="0" indent="0" algn="l" defTabSz="914400" rtl="0" eaLnBrk="1" latinLnBrk="0" hangingPunct="1">
              <a:lnSpc>
                <a:spcPct val="100000"/>
              </a:lnSpc>
              <a:spcBef>
                <a:spcPts val="0"/>
              </a:spcBef>
              <a:buClr>
                <a:schemeClr val="tx2"/>
              </a:buClr>
              <a:buSzPct val="75000"/>
              <a:buFont typeface="Arial"/>
              <a:buNone/>
              <a:defRPr sz="2400" b="1" kern="1200" baseline="0">
                <a:solidFill>
                  <a:schemeClr val="tx1"/>
                </a:solidFill>
                <a:effectLst/>
                <a:latin typeface="Arial" charset="0"/>
                <a:ea typeface="Arial" charset="0"/>
                <a:cs typeface="Arial" charset="0"/>
              </a:defRPr>
            </a:lvl1pPr>
            <a:lvl2pPr marL="457200" indent="0" algn="ctr" defTabSz="914400" rtl="0" eaLnBrk="1" latinLnBrk="0" hangingPunct="1">
              <a:lnSpc>
                <a:spcPct val="90000"/>
              </a:lnSpc>
              <a:spcBef>
                <a:spcPts val="500"/>
              </a:spcBef>
              <a:buClr>
                <a:schemeClr val="tx2"/>
              </a:buClr>
              <a:buSzPct val="75000"/>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Clr>
                <a:schemeClr val="tx2"/>
              </a:buClr>
              <a:buSzPct val="75000"/>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Clr>
                <a:schemeClr val="tx2"/>
              </a:buClr>
              <a:buSzPct val="75000"/>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94883"/>
              </a:buClr>
              <a:buSzPct val="75000"/>
              <a:buFont typeface="Arial"/>
              <a:buNone/>
              <a:tabLst/>
              <a:defRPr/>
            </a:pPr>
            <a:r>
              <a:rPr kumimoji="0" lang="en-US" sz="2000" b="1" i="0" u="none" strike="noStrike" kern="1200" cap="none" spc="0" normalizeH="0" baseline="0" noProof="0" dirty="0" smtClean="0">
                <a:ln>
                  <a:noFill/>
                </a:ln>
                <a:solidFill>
                  <a:srgbClr val="56565B"/>
                </a:solidFill>
                <a:effectLst/>
                <a:uLnTx/>
                <a:uFillTx/>
                <a:latin typeface="Arial" charset="0"/>
                <a:cs typeface="Arial" charset="0"/>
              </a:rPr>
              <a:t>Batch Effect -- Unsupervised Clustering of Normalized Data (12 replicates)</a:t>
            </a:r>
            <a:endParaRPr kumimoji="0" lang="en-US" sz="2000" b="1" i="0" u="none" strike="noStrike" kern="1200" cap="none" spc="0" normalizeH="0" baseline="0" noProof="0" dirty="0">
              <a:ln>
                <a:noFill/>
              </a:ln>
              <a:solidFill>
                <a:srgbClr val="56565B"/>
              </a:solidFill>
              <a:effectLst/>
              <a:uLnTx/>
              <a:uFillTx/>
              <a:latin typeface="Arial" charset="0"/>
              <a:cs typeface="Arial" charset="0"/>
            </a:endParaRPr>
          </a:p>
        </p:txBody>
      </p:sp>
      <p:pic>
        <p:nvPicPr>
          <p:cNvPr id="5" name="Picture 4"/>
          <p:cNvPicPr>
            <a:picLocks noChangeAspect="1"/>
          </p:cNvPicPr>
          <p:nvPr/>
        </p:nvPicPr>
        <p:blipFill rotWithShape="1">
          <a:blip r:embed="rId2"/>
          <a:srcRect l="1884" r="19885" b="14179"/>
          <a:stretch/>
        </p:blipFill>
        <p:spPr>
          <a:xfrm>
            <a:off x="308783" y="682151"/>
            <a:ext cx="3679378" cy="4036321"/>
          </a:xfrm>
          <a:prstGeom prst="rect">
            <a:avLst/>
          </a:prstGeom>
        </p:spPr>
      </p:pic>
      <p:pic>
        <p:nvPicPr>
          <p:cNvPr id="6" name="Picture 5"/>
          <p:cNvPicPr>
            <a:picLocks noChangeAspect="1"/>
          </p:cNvPicPr>
          <p:nvPr/>
        </p:nvPicPr>
        <p:blipFill rotWithShape="1">
          <a:blip r:embed="rId3"/>
          <a:srcRect l="5807" t="13187" r="5282" b="13030"/>
          <a:stretch/>
        </p:blipFill>
        <p:spPr>
          <a:xfrm>
            <a:off x="4157764" y="1168366"/>
            <a:ext cx="1616725" cy="3362216"/>
          </a:xfrm>
          <a:prstGeom prst="rect">
            <a:avLst/>
          </a:prstGeom>
        </p:spPr>
      </p:pic>
      <p:sp>
        <p:nvSpPr>
          <p:cNvPr id="7" name="TextBox 6"/>
          <p:cNvSpPr txBox="1"/>
          <p:nvPr/>
        </p:nvSpPr>
        <p:spPr>
          <a:xfrm>
            <a:off x="5983068" y="1176817"/>
            <a:ext cx="3160932" cy="304698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smtClean="0">
                <a:ln>
                  <a:noFill/>
                </a:ln>
                <a:solidFill>
                  <a:srgbClr val="002060"/>
                </a:solidFill>
                <a:effectLst/>
                <a:uLnTx/>
                <a:uFillTx/>
              </a:rPr>
              <a:t>Samples cluster by RLF (i.e. </a:t>
            </a:r>
            <a:r>
              <a:rPr kumimoji="0" lang="en-US" sz="1200" b="0" i="0" u="none" strike="noStrike" kern="0" cap="none" spc="0" normalizeH="0" baseline="0" noProof="0" dirty="0" err="1" smtClean="0">
                <a:ln>
                  <a:noFill/>
                </a:ln>
                <a:solidFill>
                  <a:srgbClr val="002060"/>
                </a:solidFill>
                <a:effectLst/>
                <a:uLnTx/>
                <a:uFillTx/>
              </a:rPr>
              <a:t>CodeSet</a:t>
            </a:r>
            <a:r>
              <a:rPr kumimoji="0" lang="en-US" sz="1200" b="0" i="0" u="none" strike="noStrike" kern="0" cap="none" spc="0" normalizeH="0" baseline="0" noProof="0" dirty="0" smtClean="0">
                <a:ln>
                  <a:noFill/>
                </a:ln>
                <a:solidFill>
                  <a:srgbClr val="002060"/>
                </a:solidFill>
                <a:effectLst/>
                <a:uLnTx/>
                <a:uFillTx/>
              </a:rPr>
              <a:t> lot) rather than by patient ID (</a:t>
            </a:r>
            <a:r>
              <a:rPr kumimoji="0" lang="en-US" sz="1200" b="0" i="0" u="none" strike="noStrike" kern="0" cap="none" spc="0" normalizeH="0" baseline="0" noProof="0" dirty="0" err="1" smtClean="0">
                <a:ln>
                  <a:noFill/>
                </a:ln>
                <a:solidFill>
                  <a:srgbClr val="002060"/>
                </a:solidFill>
                <a:effectLst/>
                <a:uLnTx/>
                <a:uFillTx/>
              </a:rPr>
              <a:t>i.e</a:t>
            </a:r>
            <a:r>
              <a:rPr kumimoji="0" lang="en-US" sz="1200" b="0" i="0" u="none" strike="noStrike" kern="0" cap="none" spc="0" normalizeH="0" baseline="0" noProof="0" dirty="0" smtClean="0">
                <a:ln>
                  <a:noFill/>
                </a:ln>
                <a:solidFill>
                  <a:srgbClr val="002060"/>
                </a:solidFill>
                <a:effectLst/>
                <a:uLnTx/>
                <a:uFillTx/>
              </a:rPr>
              <a:t> same RNA), suggesting a lot-to-lot batch effect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0" cap="none" spc="0" normalizeH="0" baseline="0" noProof="0" dirty="0" smtClean="0">
              <a:ln>
                <a:noFill/>
              </a:ln>
              <a:solidFill>
                <a:srgbClr val="00206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err="1" smtClean="0">
                <a:ln>
                  <a:noFill/>
                </a:ln>
                <a:solidFill>
                  <a:srgbClr val="002060"/>
                </a:solidFill>
                <a:effectLst/>
                <a:uLnTx/>
                <a:uFillTx/>
              </a:rPr>
              <a:t>CodeSet</a:t>
            </a:r>
            <a:r>
              <a:rPr kumimoji="0" lang="en-US" sz="1200" b="0" i="0" u="none" strike="noStrike" kern="0" cap="none" spc="0" normalizeH="0" baseline="0" noProof="0" dirty="0" smtClean="0">
                <a:ln>
                  <a:noFill/>
                </a:ln>
                <a:solidFill>
                  <a:srgbClr val="002060"/>
                </a:solidFill>
                <a:effectLst/>
                <a:uLnTx/>
                <a:uFillTx/>
              </a:rPr>
              <a:t> lot-to-lot variation (i.e. probe specific efficiency difference) is expected due to the manufacturing process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0" cap="none" spc="0" normalizeH="0" baseline="0" noProof="0" dirty="0" smtClean="0">
              <a:ln>
                <a:noFill/>
              </a:ln>
              <a:solidFill>
                <a:srgbClr val="00206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smtClean="0">
                <a:ln>
                  <a:noFill/>
                </a:ln>
                <a:solidFill>
                  <a:srgbClr val="002060"/>
                </a:solidFill>
                <a:effectLst/>
                <a:uLnTx/>
                <a:uFillTx/>
              </a:rPr>
              <a:t>A calibration process can mitigate the lot-to-lot variation if data from different </a:t>
            </a:r>
            <a:r>
              <a:rPr kumimoji="0" lang="en-US" sz="1200" b="0" i="0" u="none" strike="noStrike" kern="0" cap="none" spc="0" normalizeH="0" baseline="0" noProof="0" dirty="0" err="1" smtClean="0">
                <a:ln>
                  <a:noFill/>
                </a:ln>
                <a:solidFill>
                  <a:srgbClr val="002060"/>
                </a:solidFill>
                <a:effectLst/>
                <a:uLnTx/>
                <a:uFillTx/>
              </a:rPr>
              <a:t>CodeSet</a:t>
            </a:r>
            <a:r>
              <a:rPr kumimoji="0" lang="en-US" sz="1200" b="0" i="0" u="none" strike="noStrike" kern="0" cap="none" spc="0" normalizeH="0" baseline="0" noProof="0" dirty="0" smtClean="0">
                <a:ln>
                  <a:noFill/>
                </a:ln>
                <a:solidFill>
                  <a:srgbClr val="002060"/>
                </a:solidFill>
                <a:effectLst/>
                <a:uLnTx/>
                <a:uFillTx/>
              </a:rPr>
              <a:t> lots need to be combined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0" cap="none" spc="0" normalizeH="0" baseline="0" noProof="0" dirty="0" smtClean="0">
              <a:ln>
                <a:noFill/>
              </a:ln>
              <a:solidFill>
                <a:srgbClr val="00206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0" cap="none" spc="0" normalizeH="0" baseline="0" noProof="0" dirty="0" smtClean="0">
                <a:ln>
                  <a:noFill/>
                </a:ln>
                <a:solidFill>
                  <a:srgbClr val="002060"/>
                </a:solidFill>
                <a:effectLst/>
                <a:uLnTx/>
                <a:uFillTx/>
              </a:rPr>
              <a:t>Technical replicates run on both lots of </a:t>
            </a:r>
            <a:r>
              <a:rPr kumimoji="0" lang="en-US" sz="1200" b="0" i="0" u="none" strike="noStrike" kern="0" cap="none" spc="0" normalizeH="0" baseline="0" noProof="0" dirty="0" err="1" smtClean="0">
                <a:ln>
                  <a:noFill/>
                </a:ln>
                <a:solidFill>
                  <a:srgbClr val="002060"/>
                </a:solidFill>
                <a:effectLst/>
                <a:uLnTx/>
                <a:uFillTx/>
              </a:rPr>
              <a:t>CodeSet</a:t>
            </a:r>
            <a:r>
              <a:rPr kumimoji="0" lang="en-US" sz="1200" b="0" i="0" u="none" strike="noStrike" kern="0" cap="none" spc="0" normalizeH="0" baseline="0" noProof="0" dirty="0" smtClean="0">
                <a:ln>
                  <a:noFill/>
                </a:ln>
                <a:solidFill>
                  <a:srgbClr val="002060"/>
                </a:solidFill>
                <a:effectLst/>
                <a:uLnTx/>
                <a:uFillTx/>
              </a:rPr>
              <a:t> can be used for calibration</a:t>
            </a:r>
          </a:p>
        </p:txBody>
      </p:sp>
    </p:spTree>
    <p:extLst>
      <p:ext uri="{BB962C8B-B14F-4D97-AF65-F5344CB8AC3E}">
        <p14:creationId xmlns:p14="http://schemas.microsoft.com/office/powerpoint/2010/main" val="192111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5" name="Content Placeholder 4"/>
          <p:cNvSpPr>
            <a:spLocks noGrp="1"/>
          </p:cNvSpPr>
          <p:nvPr>
            <p:ph sz="quarter" idx="13"/>
          </p:nvPr>
        </p:nvSpPr>
        <p:spPr/>
        <p:txBody>
          <a:bodyPr/>
          <a:lstStyle/>
          <a:p>
            <a:r>
              <a:rPr lang="en-US" dirty="0" smtClean="0"/>
              <a:t>Alan </a:t>
            </a:r>
            <a:r>
              <a:rPr lang="en-US" dirty="0" err="1" smtClean="0"/>
              <a:t>Vaynblatt</a:t>
            </a:r>
            <a:endParaRPr lang="en-US" dirty="0" smtClean="0"/>
          </a:p>
          <a:p>
            <a:r>
              <a:rPr lang="en-US" dirty="0" smtClean="0"/>
              <a:t>Ki Prokrym</a:t>
            </a:r>
          </a:p>
          <a:p>
            <a:r>
              <a:rPr lang="en-US" dirty="0" smtClean="0"/>
              <a:t>Nathalie Hirsch</a:t>
            </a:r>
          </a:p>
          <a:p>
            <a:r>
              <a:rPr lang="en-US" dirty="0" smtClean="0"/>
              <a:t>Ryan Harrington</a:t>
            </a:r>
          </a:p>
          <a:p>
            <a:r>
              <a:rPr lang="en-US" dirty="0" smtClean="0"/>
              <a:t>Brady Kwong</a:t>
            </a:r>
          </a:p>
          <a:p>
            <a:r>
              <a:rPr lang="en-US" dirty="0" smtClean="0"/>
              <a:t>Weiming </a:t>
            </a:r>
            <a:r>
              <a:rPr lang="en-US" dirty="0" err="1" smtClean="0"/>
              <a:t>Pai</a:t>
            </a:r>
            <a:r>
              <a:rPr lang="en-US" dirty="0" smtClean="0"/>
              <a:t> MD</a:t>
            </a:r>
          </a:p>
          <a:p>
            <a:r>
              <a:rPr lang="en-US" dirty="0" smtClean="0"/>
              <a:t>Chandra Goparaju PhD</a:t>
            </a:r>
            <a:endParaRPr lang="en-US" dirty="0"/>
          </a:p>
        </p:txBody>
      </p:sp>
      <p:sp>
        <p:nvSpPr>
          <p:cNvPr id="2" name="Footer Placeholder 1"/>
          <p:cNvSpPr>
            <a:spLocks noGrp="1"/>
          </p:cNvSpPr>
          <p:nvPr>
            <p:ph type="ftr" sz="quarter" idx="3"/>
          </p:nvPr>
        </p:nvSpPr>
        <p:spPr/>
        <p:txBody>
          <a:bodyPr/>
          <a:lstStyle/>
          <a:p>
            <a:r>
              <a:rPr lang="en-US"/>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23</a:t>
            </a:fld>
            <a:endParaRPr lang="en-US" dirty="0"/>
          </a:p>
        </p:txBody>
      </p:sp>
    </p:spTree>
    <p:extLst>
      <p:ext uri="{BB962C8B-B14F-4D97-AF65-F5344CB8AC3E}">
        <p14:creationId xmlns:p14="http://schemas.microsoft.com/office/powerpoint/2010/main" val="76940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8970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3</a:t>
            </a:fld>
            <a:endParaRPr lang="en-US" dirty="0"/>
          </a:p>
        </p:txBody>
      </p:sp>
      <p:sp>
        <p:nvSpPr>
          <p:cNvPr id="4" name="Title 1"/>
          <p:cNvSpPr txBox="1">
            <a:spLocks/>
          </p:cNvSpPr>
          <p:nvPr/>
        </p:nvSpPr>
        <p:spPr>
          <a:xfrm>
            <a:off x="457200" y="274638"/>
            <a:ext cx="8229600" cy="1143000"/>
          </a:xfrm>
          <a:prstGeom prst="rect">
            <a:avLst/>
          </a:prstGeom>
        </p:spPr>
        <p:txBody>
          <a:bodyPr/>
          <a:lst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a:lstStyle>
          <a:p>
            <a:r>
              <a:rPr lang="en-US" smtClean="0"/>
              <a:t>Plans for the LTP3</a:t>
            </a:r>
            <a:endParaRPr lang="en-US"/>
          </a:p>
        </p:txBody>
      </p:sp>
      <p:sp>
        <p:nvSpPr>
          <p:cNvPr id="5" name="Content Placeholder 2"/>
          <p:cNvSpPr txBox="1">
            <a:spLocks/>
          </p:cNvSpPr>
          <p:nvPr/>
        </p:nvSpPr>
        <p:spPr>
          <a:xfrm>
            <a:off x="323850" y="1017588"/>
            <a:ext cx="8229600" cy="3163888"/>
          </a:xfrm>
          <a:prstGeom prst="rect">
            <a:avLst/>
          </a:prstGeom>
        </p:spPr>
        <p:txBody>
          <a:bodyPr>
            <a:normAutofit/>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The specimens for the LTP3 project have been collected and archived under an IRB approved protocol (8896) from September 2006 to June 2015. </a:t>
            </a:r>
          </a:p>
          <a:p>
            <a:r>
              <a:rPr lang="en-US" dirty="0" smtClean="0"/>
              <a:t> The specimens represent 361 patients suspected of having Clinical Stage I-IB lung cancer by the Stage Grouping for the 8</a:t>
            </a:r>
            <a:r>
              <a:rPr lang="en-US" baseline="30000" dirty="0" smtClean="0"/>
              <a:t>th</a:t>
            </a:r>
            <a:r>
              <a:rPr lang="en-US" dirty="0" smtClean="0"/>
              <a:t> Edition of the TNM classification for Lung Cancer. Essentially, preoperative workup in all patients included CT scanning and integrated PETCT. </a:t>
            </a:r>
          </a:p>
          <a:p>
            <a:r>
              <a:rPr lang="en-US" dirty="0" smtClean="0"/>
              <a:t>Any patient having endobronchial ultrasound or </a:t>
            </a:r>
            <a:r>
              <a:rPr lang="en-US" dirty="0" err="1" smtClean="0"/>
              <a:t>mediastinoscopy</a:t>
            </a:r>
            <a:r>
              <a:rPr lang="en-US" dirty="0" smtClean="0"/>
              <a:t> prior to resection was confirmed to have non-involved lymph nodes that were sampled.</a:t>
            </a:r>
          </a:p>
          <a:p>
            <a:pPr lvl="1"/>
            <a:r>
              <a:rPr lang="en-US" dirty="0" smtClean="0"/>
              <a:t> Of the 361 patients, 27 were found to have N1 disease. No patient in this series had N2 (mediastinal) nodal involvement. </a:t>
            </a:r>
            <a:endParaRPr lang="en-US" dirty="0"/>
          </a:p>
        </p:txBody>
      </p:sp>
    </p:spTree>
    <p:extLst>
      <p:ext uri="{BB962C8B-B14F-4D97-AF65-F5344CB8AC3E}">
        <p14:creationId xmlns:p14="http://schemas.microsoft.com/office/powerpoint/2010/main" val="130449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4</a:t>
            </a:fld>
            <a:endParaRPr lang="en-US" dirty="0"/>
          </a:p>
        </p:txBody>
      </p:sp>
      <p:sp>
        <p:nvSpPr>
          <p:cNvPr id="4" name="Title 1"/>
          <p:cNvSpPr txBox="1">
            <a:spLocks/>
          </p:cNvSpPr>
          <p:nvPr/>
        </p:nvSpPr>
        <p:spPr>
          <a:xfrm>
            <a:off x="457200" y="274638"/>
            <a:ext cx="8229600" cy="1143000"/>
          </a:xfrm>
          <a:prstGeom prst="rect">
            <a:avLst/>
          </a:prstGeom>
        </p:spPr>
        <p:txBody>
          <a:bodyPr/>
          <a:lst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a:lstStyle>
          <a:p>
            <a:r>
              <a:rPr lang="en-US" smtClean="0"/>
              <a:t>Available Specimens</a:t>
            </a:r>
            <a:endParaRPr lang="en-US"/>
          </a:p>
        </p:txBody>
      </p:sp>
      <p:sp>
        <p:nvSpPr>
          <p:cNvPr id="5" name="Content Placeholder 2"/>
          <p:cNvSpPr txBox="1">
            <a:spLocks/>
          </p:cNvSpPr>
          <p:nvPr/>
        </p:nvSpPr>
        <p:spPr>
          <a:xfrm>
            <a:off x="457200" y="1035050"/>
            <a:ext cx="8229600" cy="3135313"/>
          </a:xfrm>
          <a:prstGeom prst="rect">
            <a:avLst/>
          </a:prstGeom>
        </p:spPr>
        <p:txBody>
          <a:bodyPr>
            <a:normAutofit/>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All of the patients in the series have matching EDTA plasma and Serum. </a:t>
            </a:r>
          </a:p>
          <a:p>
            <a:pPr lvl="1"/>
            <a:r>
              <a:rPr lang="en-US" dirty="0" smtClean="0"/>
              <a:t>24 lack CPT plasma, 10 lack buffy coat, and 21 lack PBMC.  </a:t>
            </a:r>
          </a:p>
          <a:p>
            <a:r>
              <a:rPr lang="en-US" dirty="0" smtClean="0"/>
              <a:t>Of the 244 with at least one vial of snap frozen tumor, 238 have matching snap frozen lung tissue. </a:t>
            </a:r>
          </a:p>
          <a:p>
            <a:r>
              <a:rPr lang="en-US" dirty="0" smtClean="0"/>
              <a:t>Total RNA from the above 238 matching specimens will be extracted in the NYU Biomarker Discovery Laboratory</a:t>
            </a:r>
          </a:p>
          <a:p>
            <a:r>
              <a:rPr lang="en-US" dirty="0" smtClean="0"/>
              <a:t>As part of the materials which will be available to the investigators, a TMA of all 361 patients, both tumor and normal, will be available (Spring 2018). </a:t>
            </a:r>
          </a:p>
          <a:p>
            <a:r>
              <a:rPr lang="en-US" dirty="0" smtClean="0"/>
              <a:t> 150 of the 361 patients apparently have matching high resolution CT scans performed at NYU Radiology Department. </a:t>
            </a:r>
          </a:p>
          <a:p>
            <a:endParaRPr lang="en-US" dirty="0"/>
          </a:p>
        </p:txBody>
      </p:sp>
    </p:spTree>
    <p:extLst>
      <p:ext uri="{BB962C8B-B14F-4D97-AF65-F5344CB8AC3E}">
        <p14:creationId xmlns:p14="http://schemas.microsoft.com/office/powerpoint/2010/main" val="128920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419600" y="771524"/>
            <a:ext cx="3886200" cy="4079283"/>
          </a:xfrm>
        </p:spPr>
        <p:txBody>
          <a:bodyPr/>
          <a:lstStyle/>
          <a:p>
            <a:r>
              <a:rPr lang="en-US" sz="1200" b="1" dirty="0"/>
              <a:t>Pleural Invasion</a:t>
            </a:r>
          </a:p>
          <a:p>
            <a:r>
              <a:rPr lang="en-US" sz="1200" b="1" dirty="0"/>
              <a:t>LVI</a:t>
            </a:r>
          </a:p>
          <a:p>
            <a:r>
              <a:rPr lang="en-US" sz="1200" b="1" dirty="0"/>
              <a:t>Size</a:t>
            </a:r>
          </a:p>
          <a:p>
            <a:r>
              <a:rPr lang="en-US" sz="1200" b="1" dirty="0"/>
              <a:t>Number of Lymph nodes resected</a:t>
            </a:r>
          </a:p>
          <a:p>
            <a:r>
              <a:rPr lang="en-US" sz="1200" b="1" dirty="0"/>
              <a:t>Number of lymph nodes positive</a:t>
            </a:r>
          </a:p>
          <a:p>
            <a:r>
              <a:rPr lang="en-US" sz="1200" b="1" dirty="0"/>
              <a:t>TNM stage</a:t>
            </a:r>
          </a:p>
          <a:p>
            <a:r>
              <a:rPr lang="en-US" sz="1200" b="1" dirty="0"/>
              <a:t>Stage Grouping</a:t>
            </a:r>
          </a:p>
          <a:p>
            <a:r>
              <a:rPr lang="en-US" sz="1200" b="1" dirty="0"/>
              <a:t>Adjuvant therapy</a:t>
            </a:r>
          </a:p>
          <a:p>
            <a:r>
              <a:rPr lang="en-US" sz="1200" b="1" dirty="0"/>
              <a:t>Date Follow-up</a:t>
            </a:r>
          </a:p>
          <a:p>
            <a:r>
              <a:rPr lang="en-US" sz="1200" b="1" dirty="0"/>
              <a:t>Date of Recurrence</a:t>
            </a:r>
          </a:p>
          <a:p>
            <a:r>
              <a:rPr lang="en-US" sz="1200" b="1" dirty="0"/>
              <a:t>Type of Recurrence</a:t>
            </a:r>
          </a:p>
          <a:p>
            <a:r>
              <a:rPr lang="en-US" sz="1200" b="1" dirty="0"/>
              <a:t>Date Death</a:t>
            </a:r>
          </a:p>
          <a:p>
            <a:r>
              <a:rPr lang="en-US" sz="1200" b="1" dirty="0"/>
              <a:t>Intervals</a:t>
            </a:r>
          </a:p>
          <a:p>
            <a:pPr lvl="1"/>
            <a:r>
              <a:rPr lang="en-US" sz="1200" b="1" dirty="0"/>
              <a:t>Time to progression, Time  to Death, Time to </a:t>
            </a:r>
            <a:r>
              <a:rPr lang="en-US" sz="1200" b="1" dirty="0" err="1"/>
              <a:t>Followup</a:t>
            </a:r>
            <a:endParaRPr lang="en-US" sz="1200" b="1" dirty="0"/>
          </a:p>
          <a:p>
            <a:endParaRPr lang="en-US" b="1" dirty="0"/>
          </a:p>
        </p:txBody>
      </p:sp>
      <p:sp>
        <p:nvSpPr>
          <p:cNvPr id="8" name="Content Placeholder 7"/>
          <p:cNvSpPr>
            <a:spLocks noGrp="1"/>
          </p:cNvSpPr>
          <p:nvPr>
            <p:ph sz="half" idx="15"/>
          </p:nvPr>
        </p:nvSpPr>
        <p:spPr>
          <a:xfrm>
            <a:off x="533399" y="781050"/>
            <a:ext cx="3886200" cy="3440049"/>
          </a:xfrm>
        </p:spPr>
        <p:txBody>
          <a:bodyPr/>
          <a:lstStyle/>
          <a:p>
            <a:r>
              <a:rPr lang="en-US" sz="1200" b="1" dirty="0" err="1"/>
              <a:t>Record_ID</a:t>
            </a:r>
            <a:endParaRPr lang="en-US" sz="1200" b="1" dirty="0"/>
          </a:p>
          <a:p>
            <a:r>
              <a:rPr lang="en-US" sz="1200" b="1" dirty="0" err="1"/>
              <a:t>Extent_of_Resection</a:t>
            </a:r>
            <a:endParaRPr lang="en-US" sz="1200" b="1" dirty="0"/>
          </a:p>
          <a:p>
            <a:r>
              <a:rPr lang="en-US" sz="1200" b="1" dirty="0"/>
              <a:t>IASLC Adenocarcinoma Classification</a:t>
            </a:r>
          </a:p>
          <a:p>
            <a:r>
              <a:rPr lang="en-US" sz="1200" b="1" dirty="0" err="1"/>
              <a:t>Mayo_classification</a:t>
            </a:r>
            <a:endParaRPr lang="en-US" sz="1200" b="1" dirty="0"/>
          </a:p>
          <a:p>
            <a:r>
              <a:rPr lang="en-US" sz="1200" b="1" dirty="0" err="1"/>
              <a:t>Smoking_Status</a:t>
            </a:r>
            <a:endParaRPr lang="en-US" sz="1200" b="1" dirty="0"/>
          </a:p>
          <a:p>
            <a:r>
              <a:rPr lang="en-US" sz="1200" b="1" dirty="0"/>
              <a:t>Pack years</a:t>
            </a:r>
          </a:p>
          <a:p>
            <a:r>
              <a:rPr lang="en-US" sz="1200" b="1" dirty="0"/>
              <a:t>Date of Surgery</a:t>
            </a:r>
          </a:p>
          <a:p>
            <a:r>
              <a:rPr lang="en-US" sz="1200" b="1" dirty="0"/>
              <a:t>Gender</a:t>
            </a:r>
          </a:p>
          <a:p>
            <a:r>
              <a:rPr lang="en-US" sz="1200" b="1" dirty="0"/>
              <a:t>Ethnicity</a:t>
            </a:r>
          </a:p>
          <a:p>
            <a:r>
              <a:rPr lang="en-US" sz="1200" b="1" dirty="0"/>
              <a:t>Age</a:t>
            </a:r>
          </a:p>
          <a:p>
            <a:r>
              <a:rPr lang="en-US" sz="1200" b="1" dirty="0"/>
              <a:t>Number of Tumors resected</a:t>
            </a:r>
          </a:p>
          <a:p>
            <a:r>
              <a:rPr lang="en-US" sz="1200" b="1" dirty="0"/>
              <a:t>Histology</a:t>
            </a:r>
          </a:p>
          <a:p>
            <a:r>
              <a:rPr lang="en-US" sz="1200" b="1" dirty="0"/>
              <a:t>VATS vs Open</a:t>
            </a:r>
          </a:p>
          <a:p>
            <a:endParaRPr lang="en-US" b="1"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5</a:t>
            </a:fld>
            <a:endParaRPr lang="en-US" dirty="0"/>
          </a:p>
        </p:txBody>
      </p:sp>
      <p:sp>
        <p:nvSpPr>
          <p:cNvPr id="6" name="Title 5"/>
          <p:cNvSpPr>
            <a:spLocks noGrp="1"/>
          </p:cNvSpPr>
          <p:nvPr>
            <p:ph type="title"/>
          </p:nvPr>
        </p:nvSpPr>
        <p:spPr>
          <a:xfrm>
            <a:off x="457199" y="557212"/>
            <a:ext cx="8229602" cy="428625"/>
          </a:xfrm>
        </p:spPr>
        <p:txBody>
          <a:bodyPr/>
          <a:lstStyle/>
          <a:p>
            <a:r>
              <a:rPr lang="en-US" dirty="0"/>
              <a:t>Available Demographics</a:t>
            </a:r>
            <a:br>
              <a:rPr lang="en-US" dirty="0"/>
            </a:br>
            <a:endParaRPr lang="en-US" dirty="0"/>
          </a:p>
        </p:txBody>
      </p:sp>
    </p:spTree>
    <p:extLst>
      <p:ext uri="{BB962C8B-B14F-4D97-AF65-F5344CB8AC3E}">
        <p14:creationId xmlns:p14="http://schemas.microsoft.com/office/powerpoint/2010/main" val="113489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6</a:t>
            </a:fld>
            <a:endParaRPr lang="en-US" dirty="0"/>
          </a:p>
        </p:txBody>
      </p:sp>
      <p:sp>
        <p:nvSpPr>
          <p:cNvPr id="6" name="Title 5"/>
          <p:cNvSpPr>
            <a:spLocks noGrp="1"/>
          </p:cNvSpPr>
          <p:nvPr>
            <p:ph type="title"/>
          </p:nvPr>
        </p:nvSpPr>
        <p:spPr>
          <a:xfrm>
            <a:off x="95249" y="357392"/>
            <a:ext cx="8229602" cy="313932"/>
          </a:xfrm>
        </p:spPr>
        <p:txBody>
          <a:bodyPr/>
          <a:lstStyle/>
          <a:p>
            <a:r>
              <a:rPr lang="en-US" dirty="0" smtClean="0"/>
              <a:t>Demographics of Non </a:t>
            </a:r>
            <a:r>
              <a:rPr lang="en-US" dirty="0" err="1" smtClean="0"/>
              <a:t>Progessors</a:t>
            </a:r>
            <a:r>
              <a:rPr lang="en-US" dirty="0" smtClean="0"/>
              <a:t> and </a:t>
            </a:r>
            <a:r>
              <a:rPr lang="en-US" dirty="0" err="1" smtClean="0"/>
              <a:t>Progressors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7" y="762712"/>
            <a:ext cx="4164343" cy="429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247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7</a:t>
            </a:fld>
            <a:endParaRPr lang="en-US" dirty="0"/>
          </a:p>
        </p:txBody>
      </p:sp>
      <p:grpSp>
        <p:nvGrpSpPr>
          <p:cNvPr id="4" name="Group 3"/>
          <p:cNvGrpSpPr>
            <a:grpSpLocks noChangeAspect="1"/>
          </p:cNvGrpSpPr>
          <p:nvPr/>
        </p:nvGrpSpPr>
        <p:grpSpPr>
          <a:xfrm>
            <a:off x="1405806" y="715962"/>
            <a:ext cx="5637429" cy="4100932"/>
            <a:chOff x="685800" y="0"/>
            <a:chExt cx="7940040" cy="577596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3749040" cy="281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64180"/>
              <a:ext cx="3749040" cy="281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0"/>
              <a:ext cx="3749040" cy="281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964180"/>
              <a:ext cx="3749040" cy="281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itle 1"/>
          <p:cNvSpPr txBox="1">
            <a:spLocks/>
          </p:cNvSpPr>
          <p:nvPr/>
        </p:nvSpPr>
        <p:spPr>
          <a:xfrm>
            <a:off x="0" y="266700"/>
            <a:ext cx="8229600" cy="563562"/>
          </a:xfrm>
          <a:prstGeom prst="rect">
            <a:avLst/>
          </a:prstGeom>
        </p:spPr>
        <p:txBody>
          <a:bodyPr>
            <a:normAutofit/>
          </a:bodyPr>
          <a:lst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a:lstStyle>
          <a:p>
            <a:r>
              <a:rPr lang="en-US" dirty="0" smtClean="0"/>
              <a:t>Time to Progression: Clinical Stage I</a:t>
            </a:r>
            <a:endParaRPr lang="en-US" dirty="0"/>
          </a:p>
        </p:txBody>
      </p:sp>
    </p:spTree>
    <p:extLst>
      <p:ext uri="{BB962C8B-B14F-4D97-AF65-F5344CB8AC3E}">
        <p14:creationId xmlns:p14="http://schemas.microsoft.com/office/powerpoint/2010/main" val="1834625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674697" y="4014072"/>
            <a:ext cx="3387817" cy="123111"/>
          </a:xfrm>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a:xfrm>
            <a:off x="361950" y="4006540"/>
            <a:ext cx="254719" cy="123111"/>
          </a:xfrm>
        </p:spPr>
        <p:txBody>
          <a:bodyPr/>
          <a:lstStyle/>
          <a:p>
            <a:fld id="{7FEEEA1A-CB49-3744-AA40-B896987410F9}" type="slidenum">
              <a:rPr lang="en-US" smtClean="0"/>
              <a:pPr/>
              <a:t>8</a:t>
            </a:fld>
            <a:endParaRPr lang="en-US" dirty="0"/>
          </a:p>
        </p:txBody>
      </p:sp>
      <p:sp>
        <p:nvSpPr>
          <p:cNvPr id="17" name="Title 16"/>
          <p:cNvSpPr>
            <a:spLocks noGrp="1"/>
          </p:cNvSpPr>
          <p:nvPr>
            <p:ph type="title"/>
          </p:nvPr>
        </p:nvSpPr>
        <p:spPr>
          <a:xfrm>
            <a:off x="0" y="629418"/>
            <a:ext cx="8229602" cy="313932"/>
          </a:xfrm>
        </p:spPr>
        <p:txBody>
          <a:bodyPr/>
          <a:lstStyle/>
          <a:p>
            <a:r>
              <a:rPr lang="en-US" dirty="0"/>
              <a:t>Progression: Clinical Stage I by </a:t>
            </a:r>
            <a:r>
              <a:rPr lang="en-US" dirty="0" err="1" smtClean="0"/>
              <a:t>pStage</a:t>
            </a:r>
            <a:r>
              <a:rPr lang="en-US" dirty="0" smtClean="0"/>
              <a:t> IASLC </a:t>
            </a:r>
            <a:r>
              <a:rPr lang="en-US" dirty="0"/>
              <a:t>8</a:t>
            </a:r>
            <a:br>
              <a:rPr lang="en-US" dirty="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814736"/>
            <a:ext cx="5715000" cy="428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457200" y="165894"/>
            <a:ext cx="8229600"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6" name="Oval 5"/>
          <p:cNvSpPr/>
          <p:nvPr/>
        </p:nvSpPr>
        <p:spPr>
          <a:xfrm>
            <a:off x="6579172" y="699045"/>
            <a:ext cx="356616" cy="356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Oval 6"/>
          <p:cNvSpPr>
            <a:spLocks noChangeAspect="1"/>
          </p:cNvSpPr>
          <p:nvPr/>
        </p:nvSpPr>
        <p:spPr>
          <a:xfrm>
            <a:off x="8040155" y="1625512"/>
            <a:ext cx="562905" cy="562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6579172" y="1728656"/>
            <a:ext cx="356616" cy="356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Oval 8"/>
          <p:cNvSpPr>
            <a:spLocks noChangeAspect="1"/>
          </p:cNvSpPr>
          <p:nvPr/>
        </p:nvSpPr>
        <p:spPr>
          <a:xfrm>
            <a:off x="7922806" y="2524573"/>
            <a:ext cx="866577" cy="866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Oval 9"/>
          <p:cNvSpPr>
            <a:spLocks noChangeAspect="1"/>
          </p:cNvSpPr>
          <p:nvPr/>
        </p:nvSpPr>
        <p:spPr>
          <a:xfrm>
            <a:off x="6450860" y="2683541"/>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Oval 10"/>
          <p:cNvSpPr>
            <a:spLocks noChangeAspect="1"/>
          </p:cNvSpPr>
          <p:nvPr/>
        </p:nvSpPr>
        <p:spPr>
          <a:xfrm>
            <a:off x="6259888" y="388369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2" name="Oval 11"/>
          <p:cNvSpPr>
            <a:spLocks noChangeAspect="1"/>
          </p:cNvSpPr>
          <p:nvPr/>
        </p:nvSpPr>
        <p:spPr>
          <a:xfrm>
            <a:off x="7765315" y="3746533"/>
            <a:ext cx="1188720" cy="118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3" name="TextBox 12"/>
          <p:cNvSpPr txBox="1"/>
          <p:nvPr/>
        </p:nvSpPr>
        <p:spPr>
          <a:xfrm>
            <a:off x="7199517" y="699045"/>
            <a:ext cx="52450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T1a</a:t>
            </a:r>
            <a:endParaRPr lang="en-US" dirty="0"/>
          </a:p>
        </p:txBody>
      </p:sp>
      <p:sp>
        <p:nvSpPr>
          <p:cNvPr id="14" name="TextBox 13"/>
          <p:cNvSpPr txBox="1"/>
          <p:nvPr/>
        </p:nvSpPr>
        <p:spPr>
          <a:xfrm>
            <a:off x="7199516" y="1715940"/>
            <a:ext cx="535724"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T1b</a:t>
            </a:r>
            <a:endParaRPr lang="en-US" dirty="0"/>
          </a:p>
        </p:txBody>
      </p:sp>
      <p:sp>
        <p:nvSpPr>
          <p:cNvPr id="15" name="TextBox 14"/>
          <p:cNvSpPr txBox="1"/>
          <p:nvPr/>
        </p:nvSpPr>
        <p:spPr>
          <a:xfrm>
            <a:off x="7199516" y="2773195"/>
            <a:ext cx="52450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T1c</a:t>
            </a:r>
            <a:endParaRPr lang="en-US" dirty="0"/>
          </a:p>
        </p:txBody>
      </p:sp>
      <p:sp>
        <p:nvSpPr>
          <p:cNvPr id="16" name="TextBox 15"/>
          <p:cNvSpPr txBox="1"/>
          <p:nvPr/>
        </p:nvSpPr>
        <p:spPr>
          <a:xfrm>
            <a:off x="7205126" y="4094243"/>
            <a:ext cx="52450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T2a</a:t>
            </a:r>
            <a:endParaRPr lang="en-US" dirty="0"/>
          </a:p>
        </p:txBody>
      </p:sp>
    </p:spTree>
    <p:extLst>
      <p:ext uri="{BB962C8B-B14F-4D97-AF65-F5344CB8AC3E}">
        <p14:creationId xmlns:p14="http://schemas.microsoft.com/office/powerpoint/2010/main" val="4028946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9</a:t>
            </a:fld>
            <a:endParaRPr lang="en-US" dirty="0"/>
          </a:p>
        </p:txBody>
      </p:sp>
      <p:sp>
        <p:nvSpPr>
          <p:cNvPr id="14" name="Title 13"/>
          <p:cNvSpPr>
            <a:spLocks noGrp="1"/>
          </p:cNvSpPr>
          <p:nvPr>
            <p:ph type="title"/>
          </p:nvPr>
        </p:nvSpPr>
        <p:spPr>
          <a:xfrm>
            <a:off x="42963" y="558996"/>
            <a:ext cx="8229602" cy="313932"/>
          </a:xfrm>
        </p:spPr>
        <p:txBody>
          <a:bodyPr/>
          <a:lstStyle/>
          <a:p>
            <a:r>
              <a:rPr lang="en-US" dirty="0"/>
              <a:t>Survival : Clinical Stage I</a:t>
            </a:r>
            <a:br>
              <a:rPr lang="en-US" dirty="0"/>
            </a:br>
            <a:endParaRPr lang="en-US" dirty="0"/>
          </a:p>
        </p:txBody>
      </p:sp>
      <p:grpSp>
        <p:nvGrpSpPr>
          <p:cNvPr id="4" name="Group 3"/>
          <p:cNvGrpSpPr>
            <a:grpSpLocks noChangeAspect="1"/>
          </p:cNvGrpSpPr>
          <p:nvPr/>
        </p:nvGrpSpPr>
        <p:grpSpPr>
          <a:xfrm>
            <a:off x="1439593" y="665694"/>
            <a:ext cx="5664922" cy="4300693"/>
            <a:chOff x="762000" y="152400"/>
            <a:chExt cx="7665720" cy="5819656"/>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3779520" cy="2834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
              <a:ext cx="3779520" cy="2834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37416"/>
              <a:ext cx="3779520" cy="2834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137416"/>
              <a:ext cx="3779520" cy="2834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itle 1"/>
          <p:cNvSpPr txBox="1">
            <a:spLocks/>
          </p:cNvSpPr>
          <p:nvPr/>
        </p:nvSpPr>
        <p:spPr>
          <a:xfrm>
            <a:off x="533400" y="152400"/>
            <a:ext cx="8229600" cy="563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Tree>
    <p:extLst>
      <p:ext uri="{BB962C8B-B14F-4D97-AF65-F5344CB8AC3E}">
        <p14:creationId xmlns:p14="http://schemas.microsoft.com/office/powerpoint/2010/main" val="192740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NYULH_Theme1_PurpleCoverWhiteInterior_16x9">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69" id="{603220F1-3477-264D-A5C4-944B6C8361D1}" vid="{D3FEF756-BC4C-EF42-A084-459B398DA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NYULH_Theme1_PurpleCoverWhiteInterior_16x9</Template>
  <TotalTime>79</TotalTime>
  <Words>726</Words>
  <Application>Microsoft Office PowerPoint</Application>
  <PresentationFormat>On-screen Show (16:9)</PresentationFormat>
  <Paragraphs>126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NYULH_Theme1_PurpleCoverWhiteInterior_16x9</vt:lpstr>
      <vt:lpstr>Plans For The EDRN Lung Team Project 3 (LTP3)….and something new</vt:lpstr>
      <vt:lpstr>Disclosure</vt:lpstr>
      <vt:lpstr>PowerPoint Presentation</vt:lpstr>
      <vt:lpstr>PowerPoint Presentation</vt:lpstr>
      <vt:lpstr>Available Demographics </vt:lpstr>
      <vt:lpstr>Demographics of Non Progessors and Progressors</vt:lpstr>
      <vt:lpstr>PowerPoint Presentation</vt:lpstr>
      <vt:lpstr>Progression: Clinical Stage I by pStage IASLC 8 </vt:lpstr>
      <vt:lpstr>Survival : Clinical Stage I </vt:lpstr>
      <vt:lpstr>Survival: Clinical Stage I by pStage IASLC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lpstr>Questions?</vt:lpstr>
    </vt:vector>
  </TitlesOfParts>
  <Company>NYU Langone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area</dc:title>
  <dc:creator>admin</dc:creator>
  <cp:lastModifiedBy>harvey pass</cp:lastModifiedBy>
  <cp:revision>10</cp:revision>
  <dcterms:created xsi:type="dcterms:W3CDTF">2017-08-31T17:22:25Z</dcterms:created>
  <dcterms:modified xsi:type="dcterms:W3CDTF">2017-09-13T14:15:14Z</dcterms:modified>
</cp:coreProperties>
</file>