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>
        <p:scale>
          <a:sx n="90" d="100"/>
          <a:sy n="90" d="100"/>
        </p:scale>
        <p:origin x="-468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519A15-9391-FD41-9BB4-384F7F8A4D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66679F8-018B-1B4E-86B1-BDC7772AC5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97EEC09-6355-6E46-A5C2-077378671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55DD-8FDE-564E-BE91-9016A6CEF191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C508868-0228-1041-A5D1-1D3381B9B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2244682-8110-0A43-9947-9BB6182DF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B81D8-3C50-054F-A9EB-6BDEEE1B2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621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5C2F18-A8AA-FC49-9F0A-12C3A379D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98F1409-93E9-A149-B368-42B544AC90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3894FB1-B03E-F447-84A8-34D5951C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55DD-8FDE-564E-BE91-9016A6CEF191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50EEA4E-7B01-E44C-BAD5-CC2C52EB8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FA526D0-E4EC-A04F-8C02-EEF323B32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B81D8-3C50-054F-A9EB-6BDEEE1B2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963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9E259CE-1D39-F944-A3D7-E583504562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2481D3A-0C94-334C-A625-7C7FBEB078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431ED6-6E6A-6549-9355-27BE80B00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55DD-8FDE-564E-BE91-9016A6CEF191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439F566-CD1B-864F-B05D-B1DFDA5B5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78E30D0-6F13-D341-A93E-46D100213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B81D8-3C50-054F-A9EB-6BDEEE1B2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242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807FD6-B72E-7B41-A97F-3103EB574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797CB8-6115-9146-BE56-48AF22B95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206775-02B1-F146-A105-705130303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55DD-8FDE-564E-BE91-9016A6CEF191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D82671-2D0B-774D-9C36-86929D182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C2A455-5CA6-E544-BC5D-BFD79E967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B81D8-3C50-054F-A9EB-6BDEEE1B2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961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F0249B-8920-6249-A311-67243B9E8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DCC9EB6-C08A-BA47-96C3-B7A787C58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3FF0A89-FDCD-6B42-9F20-58495C5CF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55DD-8FDE-564E-BE91-9016A6CEF191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CF9A63C-3CC1-D64E-8E41-538A3E334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1DD0A9-C739-964D-A35E-67B55AEB7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B81D8-3C50-054F-A9EB-6BDEEE1B2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392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4A0F0D-FFF9-8240-BE2E-E65CD0781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85F19B4-D166-5545-9449-95B9FB2FD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93208E3-E47E-EC4E-AA64-68C792686B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CD6CBD8-D472-2C4C-AA6F-6656CABDF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55DD-8FDE-564E-BE91-9016A6CEF191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54D0D6C-8CE1-0F4F-83FA-F14509591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4C28B94-59F8-2D4D-8AAA-2F06AC540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B81D8-3C50-054F-A9EB-6BDEEE1B2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220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AABAEC-C614-F34C-AE39-F9BC0FC5B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47C4F93-6CA2-F246-9DBC-59D421F683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6B76DBE-1BAD-874D-B9BB-F5BD99A2F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BBBB1FE-FECA-2943-86EA-671C2ACABE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54CF4C8-927A-B545-A020-9A09E0F33A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DCDAA7F-388C-F24D-AB26-B991F2B72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55DD-8FDE-564E-BE91-9016A6CEF191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F1FE97D-65AF-0545-BE3D-7C3FD3818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582D2BD-ADFF-2F4C-86CB-D665190E6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B81D8-3C50-054F-A9EB-6BDEEE1B2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407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D3A6F3-95B1-9C47-A53F-6D8F05069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8515C13-6BA7-714E-9354-0DC747405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55DD-8FDE-564E-BE91-9016A6CEF191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02F7C9F-176C-2A4E-9ECC-B7FD958D6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EF95AC8-5FCD-5144-B5C2-9B9A938D1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B81D8-3C50-054F-A9EB-6BDEEE1B2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120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03873A4-C5A6-F341-9B38-19D41A000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55DD-8FDE-564E-BE91-9016A6CEF191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C604D88-4CE5-A04B-BEDA-409B279EE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E06B819-5E25-8942-836C-6E3786899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B81D8-3C50-054F-A9EB-6BDEEE1B2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59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8250DB-FF43-814C-814D-2CFEEF324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7201F0-0CC1-894C-8896-D7F584032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D5D7172-07B5-ED4C-9B9E-CC8539CFA5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1BAF994-AFC8-7C4D-A6E8-4A50E6CCC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55DD-8FDE-564E-BE91-9016A6CEF191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C59D209-7574-DF40-A69A-33F9D7F36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2EA8D17-ECD9-C94F-BB64-1F2BFB013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B81D8-3C50-054F-A9EB-6BDEEE1B2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859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EDD475-A700-264B-8825-81C63DF36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FEE89ACE-4734-4D4D-9FE8-7ED7A6456E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E67EBDB-E128-EF44-AEA1-1B477DC634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7DD576F-BE97-8B46-86FB-2606E1336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55DD-8FDE-564E-BE91-9016A6CEF191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8F3C88C-DBF0-1145-B90A-D49A5430A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8131CAF-6D2A-2245-9BD0-7C413F9EB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B81D8-3C50-054F-A9EB-6BDEEE1B2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3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1C6F64F-1D3F-3B48-AD95-596B5FA96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CC3AE3D-1B75-494E-A564-B6C158726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68360C-0457-BA46-9DDA-3A6C0ACADF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355DD-8FDE-564E-BE91-9016A6CEF191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C9FDDE-1B64-484B-8483-9A369006DE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F64F130-B67F-5F46-93B9-330FA9FFB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B81D8-3C50-054F-A9EB-6BDEEE1B2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6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9FAE4C-958E-C942-AAF2-91B3100912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Prostate Collaborative Group</a:t>
            </a:r>
          </a:p>
        </p:txBody>
      </p:sp>
    </p:spTree>
    <p:extLst>
      <p:ext uri="{BB962C8B-B14F-4D97-AF65-F5344CB8AC3E}">
        <p14:creationId xmlns:p14="http://schemas.microsoft.com/office/powerpoint/2010/main" val="674001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27FD67-2091-8540-B741-3EE12E812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8D03559-EE20-3C4B-A2DA-8E7FE9066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Updates of the Status of Research Effort</a:t>
            </a:r>
          </a:p>
          <a:p>
            <a:r>
              <a:rPr lang="en-US" dirty="0"/>
              <a:t>Evaluation of Biomarker Development Status</a:t>
            </a:r>
          </a:p>
        </p:txBody>
      </p:sp>
    </p:spTree>
    <p:extLst>
      <p:ext uri="{BB962C8B-B14F-4D97-AF65-F5344CB8AC3E}">
        <p14:creationId xmlns:p14="http://schemas.microsoft.com/office/powerpoint/2010/main" val="3844982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C01670A-D113-DF41-BFA1-89A37CE64405}"/>
              </a:ext>
            </a:extLst>
          </p:cNvPr>
          <p:cNvSpPr/>
          <p:nvPr/>
        </p:nvSpPr>
        <p:spPr>
          <a:xfrm>
            <a:off x="777766" y="626579"/>
            <a:ext cx="81980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Imaging and Urine Testing to Enhance Prostate Cancer Detection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Martin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Sanda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M.D., Emory University. CVC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Screening to reduce unnecessary biopsy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Post-DRE urine based RNA detection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Phi-PCA3 (in clinical use) T2Erg, ready for validation 6 months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Post-DRE urine EV transcriptome (Discovery)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Detection of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micromets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using FACBC-PET imaging. This project is in patient/scan recruitment phase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8A91D57-57A7-A848-B978-FD3A95580CB7}"/>
              </a:ext>
            </a:extLst>
          </p:cNvPr>
          <p:cNvSpPr/>
          <p:nvPr/>
        </p:nvSpPr>
        <p:spPr>
          <a:xfrm>
            <a:off x="735724" y="3525569"/>
            <a:ext cx="106049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MiPS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Next Generation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MiPS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Prostate Cancer Detection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Arul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Chinnaiyan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M.D., Ph.D., University of Michigan.  BDL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PCA3 FDA approved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Facilitating the clinical utilization (CLIA/CAP) of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MiPS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(PCA3 + T2-ERG) and enhancing performance via Next Gen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MiPS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discovery in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lnc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circRNAs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improve performance.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Multi-parametric assays, high-throughput methods for urine analysis.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selection and optimization and 12 months validation</a:t>
            </a:r>
          </a:p>
        </p:txBody>
      </p:sp>
    </p:spTree>
    <p:extLst>
      <p:ext uri="{BB962C8B-B14F-4D97-AF65-F5344CB8AC3E}">
        <p14:creationId xmlns:p14="http://schemas.microsoft.com/office/powerpoint/2010/main" val="33043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539AFE0-C2C3-5247-B488-5644C81AF1EA}"/>
              </a:ext>
            </a:extLst>
          </p:cNvPr>
          <p:cNvSpPr/>
          <p:nvPr/>
        </p:nvSpPr>
        <p:spPr>
          <a:xfrm>
            <a:off x="578067" y="598099"/>
            <a:ext cx="1042626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 of Protein Biomarkers in Post-DRE Urine for use in Liquid Biopsy of Prostate Cancer  BDL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O. John Semmes, Ph.D., Eastern Virginia Medical School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Paul Boutros, Ph.D., M.B.A., University of California, Los Angeles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Thomas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Kislinger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Ph.D., Princess Margaret Cancer Centre, University Health Network, University of Toronto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Identification of aggressive disease in the context of Organ-confined versus Non-Organ-Confined Disease, Active Surveillance, Relapse.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Post-DRE urine and tissue-based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Relapse after definitive treatment, tissue-based biomarkers, ready for validation in 6 months.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Urine-based biomarkers 6 months selection of panels, 1 year ready for validation.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B523B948-A32B-3F48-8CCB-45D73BC00519}"/>
              </a:ext>
            </a:extLst>
          </p:cNvPr>
          <p:cNvSpPr/>
          <p:nvPr/>
        </p:nvSpPr>
        <p:spPr>
          <a:xfrm>
            <a:off x="578067" y="3674579"/>
            <a:ext cx="1067851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Fucosylated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Urinary Glycoprotein Biomarkers for Aggressive Prostate Cancer BDL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Hui Zhang, Ph.D., Johns Hopkins University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Ruedi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Aebersold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Ph.D., Institute of Molecular Systems Biology, ETH Zurich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SWATH tissue-based proteomics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Post-DRE urine Urine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glycoproteomics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TMA and Lectin-ELISA platform for validation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Targeted tissue based biomarkers verification 6 months, validation 12 months</a:t>
            </a:r>
          </a:p>
        </p:txBody>
      </p:sp>
    </p:spTree>
    <p:extLst>
      <p:ext uri="{BB962C8B-B14F-4D97-AF65-F5344CB8AC3E}">
        <p14:creationId xmlns:p14="http://schemas.microsoft.com/office/powerpoint/2010/main" val="721568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39C4B25-4898-9D4E-99FE-DC3EB9276B21}"/>
              </a:ext>
            </a:extLst>
          </p:cNvPr>
          <p:cNvSpPr/>
          <p:nvPr/>
        </p:nvSpPr>
        <p:spPr>
          <a:xfrm>
            <a:off x="651642" y="824410"/>
            <a:ext cx="1060493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Biomarkers for Early Detection of Aggressive Prostate Cancer. PNNL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Tao Liu, Ph.D. and Karin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Rodland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Ph.D., Pacific Northwest National Laboratory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 assessment at initial biopsy, progression.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Target protein biomarker list of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PCa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-associated genes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Tissue based biomarker performed well with RP moving to biopsy, procuring samples for analytical validation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377F711F-E944-F144-94C9-8829A57D1136}"/>
              </a:ext>
            </a:extLst>
          </p:cNvPr>
          <p:cNvSpPr/>
          <p:nvPr/>
        </p:nvSpPr>
        <p:spPr>
          <a:xfrm>
            <a:off x="704193" y="3341299"/>
            <a:ext cx="1078361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Tissue-Informed Biomarker Discovery in Urine Exosomes from African American and Caucasian American Men under Suspicion for Prostate Cancer  CPDR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Jennifer Cullen, Ph.D., Center for Prostate Disease Research, Uniformed Services University of the Health Sciences and the Walter Reed National Military Medical Center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Tissue-based discovery to identify potential RNA biomarkers that present in urine exosomes.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6+ marker panel at biopsy and monitoring AS, in development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 population biased toward AA recruitment, expanding cohort size to power AA</a:t>
            </a:r>
          </a:p>
        </p:txBody>
      </p:sp>
    </p:spTree>
    <p:extLst>
      <p:ext uri="{BB962C8B-B14F-4D97-AF65-F5344CB8AC3E}">
        <p14:creationId xmlns:p14="http://schemas.microsoft.com/office/powerpoint/2010/main" val="1285209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11ACDB0-ED42-5F44-BF43-EFC8CE7E4F71}"/>
              </a:ext>
            </a:extLst>
          </p:cNvPr>
          <p:cNvSpPr/>
          <p:nvPr/>
        </p:nvSpPr>
        <p:spPr>
          <a:xfrm>
            <a:off x="683172" y="910359"/>
            <a:ext cx="101109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 of an In Vitro Diagnostic Multivariate Index Assays (IVDMIA) for Aggressive Prostate Cancer. BRL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Daniel Chan, Ph.D., Johns Hopkins University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 a panel of biomarkers to identify aggressive prostate cancer into a multivariate panel IVDMIA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Luminex platform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Established PSA isoforms</a:t>
            </a:r>
          </a:p>
          <a:p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Fucosylated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PSA (Zhang JHU BDL)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sTIE-2 (soluble angiopoietin-2)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Literature-derived markers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Ready for verification in 6 months</a:t>
            </a:r>
          </a:p>
        </p:txBody>
      </p:sp>
    </p:spTree>
    <p:extLst>
      <p:ext uri="{BB962C8B-B14F-4D97-AF65-F5344CB8AC3E}">
        <p14:creationId xmlns:p14="http://schemas.microsoft.com/office/powerpoint/2010/main" val="3817221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B5863C6-A001-114F-93DB-07B43A81D162}"/>
              </a:ext>
            </a:extLst>
          </p:cNvPr>
          <p:cNvSpPr/>
          <p:nvPr/>
        </p:nvSpPr>
        <p:spPr>
          <a:xfrm>
            <a:off x="620109" y="673535"/>
            <a:ext cx="1020554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Imaging Biomarkers in Prostate Cancer 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Yoga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Balagurunathan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Ph.D., John Heine, Ph.D., Robert Gillies Ph.D., and Matthew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Schabath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Ph.D., H. Lee Moffitt Cancer Center and Research Institute, Inc.  CVC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Radiologic imaging to tackle the heterogenous nature of tumors.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Feature-based risk model (redundancy reduction slide)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Initial patient cohort suggests discrimination between GS</a:t>
            </a:r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from GS</a:t>
            </a:r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Evaluate radiomics at biopsy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993E1765-0ADB-7C49-8A27-90C96BB39B83}"/>
              </a:ext>
            </a:extLst>
          </p:cNvPr>
          <p:cNvSpPr/>
          <p:nvPr/>
        </p:nvSpPr>
        <p:spPr>
          <a:xfrm>
            <a:off x="620108" y="4019555"/>
            <a:ext cx="1020554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Prostate-MRI Study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Wei, M.D., University of Michigan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 benefit of MRI/Fusion biopsy over standard of care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MRI as initial biopsy yields &lt;10% benefit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Slides, tissue prints and post-DRE urine (and pre-DRE urine)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Recruitment and collection has begun.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Samples should drive tests prior to MRI and present value added. Predict need for MRI and/or add to MRI.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7415F9B-04C7-C242-853F-90F503EB3E8F}"/>
              </a:ext>
            </a:extLst>
          </p:cNvPr>
          <p:cNvSpPr/>
          <p:nvPr/>
        </p:nvSpPr>
        <p:spPr>
          <a:xfrm>
            <a:off x="620108" y="3650223"/>
            <a:ext cx="33232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EDRN PRE/VALIDATION STUDIES: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976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41C27BD-9342-0441-B1B1-A8B57DA49195}"/>
              </a:ext>
            </a:extLst>
          </p:cNvPr>
          <p:cNvSpPr/>
          <p:nvPr/>
        </p:nvSpPr>
        <p:spPr>
          <a:xfrm>
            <a:off x="651641" y="753888"/>
            <a:ext cx="870256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Tissue Upgrading Study (URS Study)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Robin Leach, Ph.D., The University of Texas Health Science Center, San Antonio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Martin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Sanda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M.D., Emory University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Jackie Dahlgren, B.S., Fred Hutchinson Cancer Research Center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presence of Gleason 7 in men that present 3+3 at biopsy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Target recruitment size was 240 with 200 completing process; currently at 196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Reassessment of completion rate suggests that serum is on target, Post-DRE urine will require extension of efforts.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Planned follow-up discussion.</a:t>
            </a:r>
          </a:p>
        </p:txBody>
      </p:sp>
    </p:spTree>
    <p:extLst>
      <p:ext uri="{BB962C8B-B14F-4D97-AF65-F5344CB8AC3E}">
        <p14:creationId xmlns:p14="http://schemas.microsoft.com/office/powerpoint/2010/main" val="3183448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748</Words>
  <Application>Microsoft Office PowerPoint</Application>
  <PresentationFormat>Custom</PresentationFormat>
  <Paragraphs>75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Prostate Collaborative Group</vt:lpstr>
      <vt:lpstr>Session Objectives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Prostate Collaborative Group</dc:title>
  <dc:creator>Oliver Semmes</dc:creator>
  <cp:lastModifiedBy>compass</cp:lastModifiedBy>
  <cp:revision>5</cp:revision>
  <dcterms:created xsi:type="dcterms:W3CDTF">2019-03-20T16:44:54Z</dcterms:created>
  <dcterms:modified xsi:type="dcterms:W3CDTF">2019-03-20T17:28:26Z</dcterms:modified>
</cp:coreProperties>
</file>