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1v" ContentType="video/mpeg"/>
  <Default Extension="mov" ContentType="video/quicktime"/>
  <Default Extension="mpg" ContentType="video/m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37.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19" r:id="rId3"/>
    <p:sldId id="760" r:id="rId4"/>
    <p:sldId id="615" r:id="rId5"/>
    <p:sldId id="761" r:id="rId6"/>
    <p:sldId id="406" r:id="rId7"/>
    <p:sldId id="763" r:id="rId8"/>
    <p:sldId id="488" r:id="rId9"/>
    <p:sldId id="293" r:id="rId10"/>
    <p:sldId id="442" r:id="rId11"/>
    <p:sldId id="445" r:id="rId12"/>
    <p:sldId id="446" r:id="rId13"/>
    <p:sldId id="318" r:id="rId14"/>
    <p:sldId id="397" r:id="rId15"/>
    <p:sldId id="508" r:id="rId16"/>
    <p:sldId id="558" r:id="rId17"/>
    <p:sldId id="512" r:id="rId18"/>
    <p:sldId id="294" r:id="rId19"/>
    <p:sldId id="526" r:id="rId20"/>
    <p:sldId id="295" r:id="rId21"/>
    <p:sldId id="296" r:id="rId22"/>
    <p:sldId id="591" r:id="rId23"/>
    <p:sldId id="298" r:id="rId24"/>
    <p:sldId id="391" r:id="rId25"/>
    <p:sldId id="299" r:id="rId26"/>
    <p:sldId id="300" r:id="rId27"/>
    <p:sldId id="301" r:id="rId28"/>
    <p:sldId id="302" r:id="rId29"/>
    <p:sldId id="303" r:id="rId30"/>
    <p:sldId id="807" r:id="rId31"/>
    <p:sldId id="304" r:id="rId32"/>
    <p:sldId id="617" r:id="rId33"/>
    <p:sldId id="585" r:id="rId34"/>
    <p:sldId id="398" r:id="rId35"/>
    <p:sldId id="583" r:id="rId36"/>
    <p:sldId id="562" r:id="rId37"/>
    <p:sldId id="621" r:id="rId38"/>
    <p:sldId id="811" r:id="rId39"/>
    <p:sldId id="803" r:id="rId40"/>
    <p:sldId id="806" r:id="rId41"/>
    <p:sldId id="258" r:id="rId42"/>
    <p:sldId id="619" r:id="rId43"/>
    <p:sldId id="625" r:id="rId44"/>
    <p:sldId id="808" r:id="rId45"/>
    <p:sldId id="810" r:id="rId46"/>
    <p:sldId id="809" r:id="rId47"/>
    <p:sldId id="812" r:id="rId48"/>
    <p:sldId id="813" r:id="rId49"/>
    <p:sldId id="462" r:id="rId50"/>
    <p:sldId id="443" r:id="rId51"/>
    <p:sldId id="444" r:id="rId52"/>
    <p:sldId id="272" r:id="rId53"/>
  </p:sldIdLst>
  <p:sldSz cx="9144000" cy="6858000" type="screen4x3"/>
  <p:notesSz cx="6802438" cy="9937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taro Kawata" initials="KK" lastIdx="10" clrIdx="0">
    <p:extLst/>
  </p:cmAuthor>
  <p:cmAuthor id="2" name="Yohei Matsunaga" initials="YM" lastIdx="2" clrIdx="1">
    <p:extLst>
      <p:ext uri="{19B8F6BF-5375-455C-9EA6-DF929625EA0E}">
        <p15:presenceInfo xmlns:p15="http://schemas.microsoft.com/office/powerpoint/2012/main" userId="67ea90349d335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0000FF"/>
    <a:srgbClr val="00CC00"/>
    <a:srgbClr val="FFFF99"/>
    <a:srgbClr val="006600"/>
    <a:srgbClr val="00FFFF"/>
    <a:srgbClr val="FFFF00"/>
    <a:srgbClr val="FF6699"/>
    <a:srgbClr val="FB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72" autoAdjust="0"/>
    <p:restoredTop sz="95250" autoAdjust="0"/>
  </p:normalViewPr>
  <p:slideViewPr>
    <p:cSldViewPr snapToGrid="0">
      <p:cViewPr varScale="1">
        <p:scale>
          <a:sx n="86" d="100"/>
          <a:sy n="86" d="100"/>
        </p:scale>
        <p:origin x="124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host\Desktop\Cell%20specific%20RNAi%20assay%20forma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irotsu\Documents\&#12460;&#12531;&#25506;&#30693;&#32218;&#34411;\&#35542;&#25991;\&#30284;&#35542;&#25991;&#29992;&#12487;&#12540;&#1247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irotsu\Documents\&#12460;&#12531;&#25506;&#30693;&#32218;&#34411;\&#35542;&#25991;\&#12503;&#12524;&#12473;&#12522;&#12522;&#12540;&#12473;\&#12503;&#12524;&#12473;&#12522;&#12522;&#12540;&#12473;&#29992;&#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irotsu\Documents\&#12460;&#12531;&#25506;&#30693;&#32218;&#34411;\&#20225;&#26989;\&#36039;&#26009;&#2999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irotsu\Documents\&#12460;&#12531;&#25506;&#30693;&#32218;&#34411;\&#35542;&#25991;\&#12503;&#12524;&#12473;&#12522;&#12522;&#12540;&#12473;\&#12503;&#12524;&#12473;&#12522;&#12522;&#12540;&#12473;&#29992;&#12487;&#12540;&#12479;.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Hirotsu\Documents\&#30740;&#31350;&#36027;\&#31185;&#30740;&#36027;\&#24179;&#25104;27&#24180;&#24230;\&#37117;&#30002;&#22522;&#30436;S\&#30284;&#31278;&#12487;&#12540;&#12479;.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C:\Users\Hirotsu\Documents\&#30740;&#31350;&#36027;\&#31185;&#30740;&#36027;\&#24179;&#25104;27&#24180;&#24230;\&#37117;&#30002;&#22522;&#30436;S\&#30284;&#31278;&#12487;&#12540;&#12479;.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12936344969199179"/>
          <c:y val="5.5102040816326532E-2"/>
          <c:w val="0.83983572895277203"/>
          <c:h val="0.88163265306122451"/>
        </c:manualLayout>
      </c:layout>
      <c:barChart>
        <c:barDir val="col"/>
        <c:grouping val="clustered"/>
        <c:varyColors val="0"/>
        <c:ser>
          <c:idx val="0"/>
          <c:order val="0"/>
          <c:spPr>
            <a:solidFill>
              <a:srgbClr val="FF6600"/>
            </a:solidFill>
          </c:spPr>
          <c:invertIfNegative val="0"/>
          <c:dPt>
            <c:idx val="3"/>
            <c:invertIfNegative val="0"/>
            <c:bubble3D val="0"/>
            <c:spPr>
              <a:solidFill>
                <a:srgbClr val="CC66FF"/>
              </a:solidFill>
            </c:spPr>
            <c:extLst>
              <c:ext xmlns:c16="http://schemas.microsoft.com/office/drawing/2014/chart" uri="{C3380CC4-5D6E-409C-BE32-E72D297353CC}">
                <c16:uniqueId val="{00000001-E4B3-4AC3-B854-0F38B18CFC23}"/>
              </c:ext>
            </c:extLst>
          </c:dPt>
          <c:errBars>
            <c:errBarType val="both"/>
            <c:errValType val="cust"/>
            <c:noEndCap val="0"/>
            <c:plus>
              <c:numRef>
                <c:f>Sheet1!$B$7:$E$7</c:f>
                <c:numCache>
                  <c:formatCode>General</c:formatCode>
                  <c:ptCount val="4"/>
                  <c:pt idx="0">
                    <c:v>3.9869625701421531E-2</c:v>
                  </c:pt>
                  <c:pt idx="1">
                    <c:v>5.1187530369281274E-2</c:v>
                  </c:pt>
                  <c:pt idx="2">
                    <c:v>1.2209389682887725E-2</c:v>
                  </c:pt>
                  <c:pt idx="3">
                    <c:v>2.0414210736641385E-2</c:v>
                  </c:pt>
                </c:numCache>
              </c:numRef>
            </c:plus>
            <c:minus>
              <c:numRef>
                <c:f>Sheet1!$B$7:$E$7</c:f>
                <c:numCache>
                  <c:formatCode>General</c:formatCode>
                  <c:ptCount val="4"/>
                  <c:pt idx="0">
                    <c:v>3.9869625701421531E-2</c:v>
                  </c:pt>
                  <c:pt idx="1">
                    <c:v>5.1187530369281274E-2</c:v>
                  </c:pt>
                  <c:pt idx="2">
                    <c:v>1.2209389682887725E-2</c:v>
                  </c:pt>
                  <c:pt idx="3">
                    <c:v>2.0414210736641385E-2</c:v>
                  </c:pt>
                </c:numCache>
              </c:numRef>
            </c:minus>
          </c:errBars>
          <c:val>
            <c:numRef>
              <c:f>Sheet1!$B$6:$E$6</c:f>
              <c:numCache>
                <c:formatCode>General</c:formatCode>
                <c:ptCount val="4"/>
                <c:pt idx="0">
                  <c:v>0.84687500000000004</c:v>
                </c:pt>
                <c:pt idx="1">
                  <c:v>0.70914285714285719</c:v>
                </c:pt>
                <c:pt idx="2">
                  <c:v>0.96662499999999996</c:v>
                </c:pt>
                <c:pt idx="3">
                  <c:v>-0.96120000000000005</c:v>
                </c:pt>
              </c:numCache>
            </c:numRef>
          </c:val>
          <c:extLst>
            <c:ext xmlns:c16="http://schemas.microsoft.com/office/drawing/2014/chart" uri="{C3380CC4-5D6E-409C-BE32-E72D297353CC}">
              <c16:uniqueId val="{00000002-E4B3-4AC3-B854-0F38B18CFC23}"/>
            </c:ext>
          </c:extLst>
        </c:ser>
        <c:dLbls>
          <c:showLegendKey val="0"/>
          <c:showVal val="0"/>
          <c:showCatName val="0"/>
          <c:showSerName val="0"/>
          <c:showPercent val="0"/>
          <c:showBubbleSize val="0"/>
        </c:dLbls>
        <c:gapWidth val="150"/>
        <c:axId val="87403712"/>
        <c:axId val="87402624"/>
      </c:barChart>
      <c:catAx>
        <c:axId val="87403712"/>
        <c:scaling>
          <c:orientation val="minMax"/>
        </c:scaling>
        <c:delete val="0"/>
        <c:axPos val="b"/>
        <c:majorTickMark val="none"/>
        <c:minorTickMark val="none"/>
        <c:tickLblPos val="none"/>
        <c:crossAx val="87402624"/>
        <c:crosses val="autoZero"/>
        <c:auto val="1"/>
        <c:lblAlgn val="ctr"/>
        <c:lblOffset val="100"/>
        <c:tickMarkSkip val="1"/>
        <c:noMultiLvlLbl val="0"/>
      </c:catAx>
      <c:valAx>
        <c:axId val="87402624"/>
        <c:scaling>
          <c:orientation val="minMax"/>
          <c:max val="1"/>
          <c:min val="-1"/>
        </c:scaling>
        <c:delete val="0"/>
        <c:axPos val="l"/>
        <c:majorGridlines/>
        <c:numFmt formatCode="General" sourceLinked="1"/>
        <c:majorTickMark val="in"/>
        <c:minorTickMark val="none"/>
        <c:tickLblPos val="nextTo"/>
        <c:txPr>
          <a:bodyPr rot="0" vert="horz"/>
          <a:lstStyle/>
          <a:p>
            <a:pPr>
              <a:defRPr/>
            </a:pPr>
            <a:endParaRPr lang="ja-JP"/>
          </a:p>
        </c:txPr>
        <c:crossAx val="87403712"/>
        <c:crosses val="autoZero"/>
        <c:crossBetween val="between"/>
        <c:majorUnit val="0.2"/>
      </c:valAx>
      <c:spPr>
        <a:solidFill>
          <a:schemeClr val="bg1"/>
        </a:solidFill>
        <a:ln w="25409">
          <a:noFill/>
        </a:ln>
      </c:spPr>
    </c:plotArea>
    <c:plotVisOnly val="1"/>
    <c:dispBlanksAs val="gap"/>
    <c:showDLblsOverMax val="0"/>
  </c:chart>
  <c:txPr>
    <a:bodyPr/>
    <a:lstStyle/>
    <a:p>
      <a:pPr>
        <a:defRPr sz="1801"/>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70250866311181E-2"/>
          <c:y val="0.10142044646855633"/>
          <c:w val="0.94834848351272949"/>
          <c:h val="0.84493113410887077"/>
        </c:manualLayout>
      </c:layout>
      <c:barChart>
        <c:barDir val="col"/>
        <c:grouping val="clustered"/>
        <c:varyColors val="0"/>
        <c:ser>
          <c:idx val="0"/>
          <c:order val="0"/>
          <c:tx>
            <c:v>condition1</c:v>
          </c:tx>
          <c:spPr>
            <a:solidFill>
              <a:schemeClr val="accent1"/>
            </a:solidFill>
            <a:ln>
              <a:noFill/>
            </a:ln>
            <a:effectLst/>
          </c:spPr>
          <c:invertIfNegative val="0"/>
          <c:cat>
            <c:strRef>
              <c:f>'Summary (2)グラフ並べ替え'!$K$4:$K$92</c:f>
              <c:strCache>
                <c:ptCount val="89"/>
                <c:pt idx="0">
                  <c:v>1</c:v>
                </c:pt>
                <c:pt idx="1">
                  <c:v>2</c:v>
                </c:pt>
                <c:pt idx="2">
                  <c:v>3</c:v>
                </c:pt>
                <c:pt idx="3">
                  <c:v>6</c:v>
                </c:pt>
                <c:pt idx="4">
                  <c:v>7</c:v>
                </c:pt>
                <c:pt idx="5">
                  <c:v>8</c:v>
                </c:pt>
                <c:pt idx="6">
                  <c:v>10</c:v>
                </c:pt>
                <c:pt idx="7">
                  <c:v>12</c:v>
                </c:pt>
                <c:pt idx="8">
                  <c:v>14</c:v>
                </c:pt>
                <c:pt idx="9">
                  <c:v>16</c:v>
                </c:pt>
                <c:pt idx="10">
                  <c:v>17</c:v>
                </c:pt>
                <c:pt idx="11">
                  <c:v>18</c:v>
                </c:pt>
                <c:pt idx="12">
                  <c:v>19</c:v>
                </c:pt>
                <c:pt idx="13">
                  <c:v>20</c:v>
                </c:pt>
                <c:pt idx="14">
                  <c:v>21</c:v>
                </c:pt>
                <c:pt idx="15">
                  <c:v>22</c:v>
                </c:pt>
                <c:pt idx="16">
                  <c:v>24</c:v>
                </c:pt>
                <c:pt idx="17">
                  <c:v>25</c:v>
                </c:pt>
                <c:pt idx="18">
                  <c:v>26</c:v>
                </c:pt>
                <c:pt idx="19">
                  <c:v>27</c:v>
                </c:pt>
                <c:pt idx="20">
                  <c:v>29</c:v>
                </c:pt>
                <c:pt idx="21">
                  <c:v>30</c:v>
                </c:pt>
                <c:pt idx="22">
                  <c:v>31</c:v>
                </c:pt>
                <c:pt idx="23">
                  <c:v>32</c:v>
                </c:pt>
                <c:pt idx="24">
                  <c:v>35</c:v>
                </c:pt>
                <c:pt idx="25">
                  <c:v>38</c:v>
                </c:pt>
                <c:pt idx="26">
                  <c:v>40</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pt idx="44">
                  <c:v>66</c:v>
                </c:pt>
                <c:pt idx="45">
                  <c:v>67</c:v>
                </c:pt>
                <c:pt idx="46">
                  <c:v>68</c:v>
                </c:pt>
                <c:pt idx="47">
                  <c:v>69</c:v>
                </c:pt>
                <c:pt idx="48">
                  <c:v>70</c:v>
                </c:pt>
                <c:pt idx="49">
                  <c:v>71</c:v>
                </c:pt>
                <c:pt idx="50">
                  <c:v>72</c:v>
                </c:pt>
                <c:pt idx="51">
                  <c:v>73</c:v>
                </c:pt>
                <c:pt idx="52">
                  <c:v>74</c:v>
                </c:pt>
                <c:pt idx="53">
                  <c:v>75</c:v>
                </c:pt>
                <c:pt idx="54">
                  <c:v>76</c:v>
                </c:pt>
                <c:pt idx="55">
                  <c:v>77</c:v>
                </c:pt>
                <c:pt idx="56">
                  <c:v>78</c:v>
                </c:pt>
                <c:pt idx="57">
                  <c:v>79</c:v>
                </c:pt>
                <c:pt idx="58">
                  <c:v>80</c:v>
                </c:pt>
                <c:pt idx="59">
                  <c:v>81</c:v>
                </c:pt>
                <c:pt idx="60">
                  <c:v>83</c:v>
                </c:pt>
                <c:pt idx="61">
                  <c:v>84</c:v>
                </c:pt>
                <c:pt idx="62">
                  <c:v>85</c:v>
                </c:pt>
                <c:pt idx="63">
                  <c:v>86</c:v>
                </c:pt>
                <c:pt idx="64">
                  <c:v>88</c:v>
                </c:pt>
                <c:pt idx="65">
                  <c:v>89</c:v>
                </c:pt>
                <c:pt idx="66">
                  <c:v>90</c:v>
                </c:pt>
                <c:pt idx="67">
                  <c:v>CT-04</c:v>
                </c:pt>
                <c:pt idx="68">
                  <c:v>CT-05</c:v>
                </c:pt>
                <c:pt idx="69">
                  <c:v>CT-09</c:v>
                </c:pt>
                <c:pt idx="70">
                  <c:v>CT-13</c:v>
                </c:pt>
                <c:pt idx="71">
                  <c:v>CT-15</c:v>
                </c:pt>
                <c:pt idx="72">
                  <c:v>CT-23</c:v>
                </c:pt>
                <c:pt idx="73">
                  <c:v>CT-28</c:v>
                </c:pt>
                <c:pt idx="74">
                  <c:v>CT-33</c:v>
                </c:pt>
                <c:pt idx="75">
                  <c:v>CT-34</c:v>
                </c:pt>
                <c:pt idx="76">
                  <c:v>CT-36</c:v>
                </c:pt>
                <c:pt idx="77">
                  <c:v>CT-37</c:v>
                </c:pt>
                <c:pt idx="78">
                  <c:v>CT-39</c:v>
                </c:pt>
                <c:pt idx="79">
                  <c:v>CT-41</c:v>
                </c:pt>
                <c:pt idx="80">
                  <c:v>CT-42</c:v>
                </c:pt>
                <c:pt idx="81">
                  <c:v>CT-43</c:v>
                </c:pt>
                <c:pt idx="82">
                  <c:v>CT-44</c:v>
                </c:pt>
                <c:pt idx="83">
                  <c:v>CT-45</c:v>
                </c:pt>
                <c:pt idx="84">
                  <c:v>CT-46</c:v>
                </c:pt>
                <c:pt idx="85">
                  <c:v>CT-47</c:v>
                </c:pt>
                <c:pt idx="86">
                  <c:v>CT-48</c:v>
                </c:pt>
                <c:pt idx="87">
                  <c:v>CT-82</c:v>
                </c:pt>
                <c:pt idx="88">
                  <c:v>CT-87</c:v>
                </c:pt>
              </c:strCache>
            </c:strRef>
          </c:cat>
          <c:val>
            <c:numRef>
              <c:f>'Summary (2)グラフ並べ替え'!$L$4:$L$92</c:f>
              <c:numCache>
                <c:formatCode>General</c:formatCode>
                <c:ptCount val="89"/>
                <c:pt idx="0">
                  <c:v>0.16117271041905604</c:v>
                </c:pt>
                <c:pt idx="1">
                  <c:v>6.1136100141987261E-2</c:v>
                </c:pt>
                <c:pt idx="2">
                  <c:v>4.6867272585657968E-2</c:v>
                </c:pt>
                <c:pt idx="3">
                  <c:v>4.0256525314941831E-2</c:v>
                </c:pt>
                <c:pt idx="4">
                  <c:v>0.10885782014323024</c:v>
                </c:pt>
                <c:pt idx="5">
                  <c:v>9.5045777156327907E-2</c:v>
                </c:pt>
                <c:pt idx="6">
                  <c:v>5.9408929937867311E-2</c:v>
                </c:pt>
                <c:pt idx="7">
                  <c:v>2.3333892821488567E-2</c:v>
                </c:pt>
                <c:pt idx="8">
                  <c:v>0.11912822442262909</c:v>
                </c:pt>
                <c:pt idx="9">
                  <c:v>3.7901105552075522E-2</c:v>
                </c:pt>
                <c:pt idx="10">
                  <c:v>-5.6442509272697956E-3</c:v>
                </c:pt>
                <c:pt idx="11">
                  <c:v>5.3165974358725505E-2</c:v>
                </c:pt>
                <c:pt idx="12">
                  <c:v>8.3941970454287571E-2</c:v>
                </c:pt>
                <c:pt idx="13">
                  <c:v>5.4708249614744776E-2</c:v>
                </c:pt>
                <c:pt idx="14">
                  <c:v>9.5114121998677484E-2</c:v>
                </c:pt>
                <c:pt idx="15">
                  <c:v>9.0524927934105159E-2</c:v>
                </c:pt>
                <c:pt idx="16">
                  <c:v>0.12248237865868097</c:v>
                </c:pt>
                <c:pt idx="17">
                  <c:v>7.9460660524733745E-2</c:v>
                </c:pt>
                <c:pt idx="18">
                  <c:v>2.429239874134009E-2</c:v>
                </c:pt>
                <c:pt idx="19">
                  <c:v>-1.2695798565363778E-2</c:v>
                </c:pt>
                <c:pt idx="20">
                  <c:v>9.6066357511584585E-2</c:v>
                </c:pt>
                <c:pt idx="21">
                  <c:v>1.1376930983142195E-2</c:v>
                </c:pt>
                <c:pt idx="22">
                  <c:v>8.1095077045360328E-2</c:v>
                </c:pt>
                <c:pt idx="23">
                  <c:v>6.592064894643461E-2</c:v>
                </c:pt>
                <c:pt idx="24">
                  <c:v>2.1002554630770016E-2</c:v>
                </c:pt>
                <c:pt idx="25">
                  <c:v>1.7095203818065462E-3</c:v>
                </c:pt>
                <c:pt idx="26">
                  <c:v>8.6769416382593736E-2</c:v>
                </c:pt>
                <c:pt idx="27">
                  <c:v>5.6412631122071795E-2</c:v>
                </c:pt>
                <c:pt idx="28">
                  <c:v>4.6037928435412469E-2</c:v>
                </c:pt>
                <c:pt idx="29">
                  <c:v>7.1786942908377213E-2</c:v>
                </c:pt>
                <c:pt idx="30">
                  <c:v>8.2504090392809953E-2</c:v>
                </c:pt>
                <c:pt idx="31">
                  <c:v>3.1655379718579721E-2</c:v>
                </c:pt>
                <c:pt idx="32">
                  <c:v>4.3206301495679084E-2</c:v>
                </c:pt>
                <c:pt idx="33">
                  <c:v>7.6781413897396525E-2</c:v>
                </c:pt>
                <c:pt idx="34">
                  <c:v>0.11313451067634635</c:v>
                </c:pt>
                <c:pt idx="35">
                  <c:v>0.11272093302091196</c:v>
                </c:pt>
                <c:pt idx="36">
                  <c:v>0.13678284682310501</c:v>
                </c:pt>
                <c:pt idx="37">
                  <c:v>0.12699260630813877</c:v>
                </c:pt>
                <c:pt idx="38">
                  <c:v>0.17403178921996124</c:v>
                </c:pt>
                <c:pt idx="39">
                  <c:v>0.1091014259425112</c:v>
                </c:pt>
                <c:pt idx="40">
                  <c:v>9.3705483931047828E-2</c:v>
                </c:pt>
                <c:pt idx="41">
                  <c:v>8.8197619890679535E-2</c:v>
                </c:pt>
                <c:pt idx="42">
                  <c:v>0.11490800205993694</c:v>
                </c:pt>
                <c:pt idx="43">
                  <c:v>9.0033257734440042E-2</c:v>
                </c:pt>
                <c:pt idx="44">
                  <c:v>0.14608889003918568</c:v>
                </c:pt>
                <c:pt idx="45">
                  <c:v>0.15362455201482464</c:v>
                </c:pt>
                <c:pt idx="46">
                  <c:v>0.15420196293130292</c:v>
                </c:pt>
                <c:pt idx="47">
                  <c:v>8.9529214250982744E-2</c:v>
                </c:pt>
                <c:pt idx="48">
                  <c:v>9.671491878194162E-2</c:v>
                </c:pt>
                <c:pt idx="49">
                  <c:v>0.13529596346532879</c:v>
                </c:pt>
                <c:pt idx="50">
                  <c:v>0.12131437241858135</c:v>
                </c:pt>
                <c:pt idx="51">
                  <c:v>5.9640003972056203E-2</c:v>
                </c:pt>
                <c:pt idx="52">
                  <c:v>7.4771334100402168E-2</c:v>
                </c:pt>
                <c:pt idx="53">
                  <c:v>4.2867043022346056E-2</c:v>
                </c:pt>
                <c:pt idx="54">
                  <c:v>8.4558087925980671E-2</c:v>
                </c:pt>
                <c:pt idx="55">
                  <c:v>9.3784492581202236E-2</c:v>
                </c:pt>
                <c:pt idx="56">
                  <c:v>9.3190200212084906E-2</c:v>
                </c:pt>
                <c:pt idx="57">
                  <c:v>0.14666899685173962</c:v>
                </c:pt>
                <c:pt idx="58">
                  <c:v>0.1183262660908887</c:v>
                </c:pt>
                <c:pt idx="59">
                  <c:v>0.10843596358947237</c:v>
                </c:pt>
                <c:pt idx="60">
                  <c:v>0.13116562571163612</c:v>
                </c:pt>
                <c:pt idx="61">
                  <c:v>5.8031899864618965E-2</c:v>
                </c:pt>
                <c:pt idx="62">
                  <c:v>6.1999620152437006E-2</c:v>
                </c:pt>
                <c:pt idx="63">
                  <c:v>9.2729907241068596E-2</c:v>
                </c:pt>
                <c:pt idx="64">
                  <c:v>6.3279552387157337E-2</c:v>
                </c:pt>
                <c:pt idx="65">
                  <c:v>0.13844056801698099</c:v>
                </c:pt>
                <c:pt idx="66">
                  <c:v>9.6901724813959325E-2</c:v>
                </c:pt>
                <c:pt idx="67">
                  <c:v>-1.3014683970419307E-2</c:v>
                </c:pt>
                <c:pt idx="68">
                  <c:v>-4.5275409927914956E-2</c:v>
                </c:pt>
                <c:pt idx="69">
                  <c:v>1.6019101724123044E-2</c:v>
                </c:pt>
                <c:pt idx="70">
                  <c:v>-5.1702151288392569E-2</c:v>
                </c:pt>
                <c:pt idx="71">
                  <c:v>-4.2001117119339236E-3</c:v>
                </c:pt>
                <c:pt idx="72">
                  <c:v>9.72675483034929E-3</c:v>
                </c:pt>
                <c:pt idx="73">
                  <c:v>-2.4008517906754359E-2</c:v>
                </c:pt>
                <c:pt idx="74">
                  <c:v>-1.9522638489262369E-2</c:v>
                </c:pt>
                <c:pt idx="75">
                  <c:v>-4.2996551848441131E-2</c:v>
                </c:pt>
                <c:pt idx="76">
                  <c:v>-5.8923567290073087E-2</c:v>
                </c:pt>
                <c:pt idx="77">
                  <c:v>-4.1680269098216483E-2</c:v>
                </c:pt>
                <c:pt idx="78">
                  <c:v>-7.7780522744238079E-2</c:v>
                </c:pt>
                <c:pt idx="79">
                  <c:v>-1.6188243661769491E-2</c:v>
                </c:pt>
                <c:pt idx="80">
                  <c:v>-0.10899715805445501</c:v>
                </c:pt>
                <c:pt idx="81">
                  <c:v>6.8336804217637159E-3</c:v>
                </c:pt>
                <c:pt idx="82">
                  <c:v>4.5737525308646422E-2</c:v>
                </c:pt>
                <c:pt idx="83">
                  <c:v>-0.17538697965993608</c:v>
                </c:pt>
                <c:pt idx="84">
                  <c:v>-0.11660962934599613</c:v>
                </c:pt>
                <c:pt idx="85">
                  <c:v>-2.1781369163496496E-2</c:v>
                </c:pt>
                <c:pt idx="86">
                  <c:v>6.6064841250419197E-3</c:v>
                </c:pt>
                <c:pt idx="87">
                  <c:v>-4.3324214658922063E-2</c:v>
                </c:pt>
                <c:pt idx="88">
                  <c:v>6.3710670872692179E-2</c:v>
                </c:pt>
              </c:numCache>
            </c:numRef>
          </c:val>
          <c:extLst>
            <c:ext xmlns:c16="http://schemas.microsoft.com/office/drawing/2014/chart" uri="{C3380CC4-5D6E-409C-BE32-E72D297353CC}">
              <c16:uniqueId val="{00000000-D9E0-41F1-831E-87B7F46168C7}"/>
            </c:ext>
          </c:extLst>
        </c:ser>
        <c:dLbls>
          <c:showLegendKey val="0"/>
          <c:showVal val="0"/>
          <c:showCatName val="0"/>
          <c:showSerName val="0"/>
          <c:showPercent val="0"/>
          <c:showBubbleSize val="0"/>
        </c:dLbls>
        <c:gapWidth val="219"/>
        <c:overlap val="-27"/>
        <c:axId val="312318344"/>
        <c:axId val="316603536"/>
      </c:barChart>
      <c:catAx>
        <c:axId val="312318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316603536"/>
        <c:crosses val="autoZero"/>
        <c:auto val="1"/>
        <c:lblAlgn val="ctr"/>
        <c:lblOffset val="100"/>
        <c:noMultiLvlLbl val="0"/>
      </c:catAx>
      <c:valAx>
        <c:axId val="316603536"/>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2318344"/>
        <c:crosses val="autoZero"/>
        <c:crossBetween val="between"/>
      </c:valAx>
      <c:spPr>
        <a:noFill/>
        <a:ln>
          <a:noFill/>
        </a:ln>
        <a:effectLst/>
      </c:spPr>
    </c:plotArea>
    <c:legend>
      <c:legendPos val="b"/>
      <c:layout>
        <c:manualLayout>
          <c:xMode val="edge"/>
          <c:yMode val="edge"/>
          <c:x val="0.71923185019484026"/>
          <c:y val="3.5692835640704496E-2"/>
          <c:w val="0.23566938842434657"/>
          <c:h val="3.255372038287236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38085121073346"/>
          <c:y val="3.7208299077282958E-2"/>
          <c:w val="0.89223471054656478"/>
          <c:h val="0.88587869321709356"/>
        </c:manualLayout>
      </c:layout>
      <c:barChart>
        <c:barDir val="col"/>
        <c:grouping val="clustered"/>
        <c:varyColors val="0"/>
        <c:ser>
          <c:idx val="0"/>
          <c:order val="0"/>
          <c:spPr>
            <a:solidFill>
              <a:schemeClr val="accent6">
                <a:lumMod val="20000"/>
                <a:lumOff val="80000"/>
              </a:schemeClr>
            </a:solidFill>
            <a:ln w="19050">
              <a:solidFill>
                <a:schemeClr val="tx1"/>
              </a:solidFill>
            </a:ln>
          </c:spPr>
          <c:invertIfNegative val="0"/>
          <c:dPt>
            <c:idx val="0"/>
            <c:invertIfNegative val="0"/>
            <c:bubble3D val="0"/>
            <c:spPr>
              <a:solidFill>
                <a:srgbClr val="00B0F0"/>
              </a:solidFill>
              <a:ln w="19050">
                <a:solidFill>
                  <a:schemeClr val="tx1"/>
                </a:solidFill>
              </a:ln>
            </c:spPr>
            <c:extLst>
              <c:ext xmlns:c16="http://schemas.microsoft.com/office/drawing/2014/chart" uri="{C3380CC4-5D6E-409C-BE32-E72D297353CC}">
                <c16:uniqueId val="{00000001-C9EE-48D1-8440-A078EEB1C0B1}"/>
              </c:ext>
            </c:extLst>
          </c:dPt>
          <c:dPt>
            <c:idx val="1"/>
            <c:invertIfNegative val="0"/>
            <c:bubble3D val="0"/>
            <c:spPr>
              <a:solidFill>
                <a:schemeClr val="accent6">
                  <a:lumMod val="60000"/>
                  <a:lumOff val="40000"/>
                </a:schemeClr>
              </a:solidFill>
              <a:ln w="19050">
                <a:solidFill>
                  <a:schemeClr val="tx1"/>
                </a:solidFill>
              </a:ln>
            </c:spPr>
            <c:extLst>
              <c:ext xmlns:c16="http://schemas.microsoft.com/office/drawing/2014/chart" uri="{C3380CC4-5D6E-409C-BE32-E72D297353CC}">
                <c16:uniqueId val="{00000003-C9EE-48D1-8440-A078EEB1C0B1}"/>
              </c:ext>
            </c:extLst>
          </c:dPt>
          <c:dPt>
            <c:idx val="2"/>
            <c:invertIfNegative val="0"/>
            <c:bubble3D val="0"/>
            <c:spPr>
              <a:solidFill>
                <a:schemeClr val="accent6">
                  <a:lumMod val="60000"/>
                  <a:lumOff val="40000"/>
                </a:schemeClr>
              </a:solidFill>
              <a:ln w="19050">
                <a:solidFill>
                  <a:schemeClr val="tx1"/>
                </a:solidFill>
              </a:ln>
            </c:spPr>
            <c:extLst>
              <c:ext xmlns:c16="http://schemas.microsoft.com/office/drawing/2014/chart" uri="{C3380CC4-5D6E-409C-BE32-E72D297353CC}">
                <c16:uniqueId val="{00000005-C9EE-48D1-8440-A078EEB1C0B1}"/>
              </c:ext>
            </c:extLst>
          </c:dPt>
          <c:dPt>
            <c:idx val="3"/>
            <c:invertIfNegative val="0"/>
            <c:bubble3D val="0"/>
            <c:spPr>
              <a:solidFill>
                <a:schemeClr val="accent6">
                  <a:lumMod val="60000"/>
                  <a:lumOff val="40000"/>
                </a:schemeClr>
              </a:solidFill>
              <a:ln w="19050">
                <a:solidFill>
                  <a:schemeClr val="tx1"/>
                </a:solidFill>
              </a:ln>
            </c:spPr>
            <c:extLst>
              <c:ext xmlns:c16="http://schemas.microsoft.com/office/drawing/2014/chart" uri="{C3380CC4-5D6E-409C-BE32-E72D297353CC}">
                <c16:uniqueId val="{00000007-C9EE-48D1-8440-A078EEB1C0B1}"/>
              </c:ext>
            </c:extLst>
          </c:dPt>
          <c:errBars>
            <c:errBarType val="both"/>
            <c:errValType val="cust"/>
            <c:noEndCap val="0"/>
            <c:plus>
              <c:numRef>
                <c:f>mutants!$E$42:$H$42</c:f>
                <c:numCache>
                  <c:formatCode>General</c:formatCode>
                  <c:ptCount val="4"/>
                  <c:pt idx="0">
                    <c:v>1.5976120377715654E-2</c:v>
                  </c:pt>
                  <c:pt idx="1">
                    <c:v>3.2509732635771539E-2</c:v>
                  </c:pt>
                  <c:pt idx="2">
                    <c:v>2.6373425741889854E-2</c:v>
                  </c:pt>
                  <c:pt idx="3">
                    <c:v>4.7173902726064768E-2</c:v>
                  </c:pt>
                </c:numCache>
              </c:numRef>
            </c:plus>
            <c:minus>
              <c:numRef>
                <c:f>mutants!$E$42:$H$42</c:f>
                <c:numCache>
                  <c:formatCode>General</c:formatCode>
                  <c:ptCount val="4"/>
                  <c:pt idx="0">
                    <c:v>1.5976120377715654E-2</c:v>
                  </c:pt>
                  <c:pt idx="1">
                    <c:v>3.2509732635771539E-2</c:v>
                  </c:pt>
                  <c:pt idx="2">
                    <c:v>2.6373425741889854E-2</c:v>
                  </c:pt>
                  <c:pt idx="3">
                    <c:v>4.7173902726064768E-2</c:v>
                  </c:pt>
                </c:numCache>
              </c:numRef>
            </c:minus>
            <c:spPr>
              <a:ln w="19050">
                <a:solidFill>
                  <a:schemeClr val="tx1"/>
                </a:solidFill>
              </a:ln>
            </c:spPr>
          </c:errBars>
          <c:val>
            <c:numRef>
              <c:f>mutants!$E$37:$H$37</c:f>
              <c:numCache>
                <c:formatCode>General</c:formatCode>
                <c:ptCount val="4"/>
                <c:pt idx="0">
                  <c:v>-0.87250504858524669</c:v>
                </c:pt>
                <c:pt idx="1">
                  <c:v>0.85022222222222232</c:v>
                </c:pt>
                <c:pt idx="2">
                  <c:v>0.94720258272800639</c:v>
                </c:pt>
                <c:pt idx="3">
                  <c:v>0.83398211841660896</c:v>
                </c:pt>
              </c:numCache>
            </c:numRef>
          </c:val>
          <c:extLst>
            <c:ext xmlns:c16="http://schemas.microsoft.com/office/drawing/2014/chart" uri="{C3380CC4-5D6E-409C-BE32-E72D297353CC}">
              <c16:uniqueId val="{00000008-C9EE-48D1-8440-A078EEB1C0B1}"/>
            </c:ext>
          </c:extLst>
        </c:ser>
        <c:dLbls>
          <c:showLegendKey val="0"/>
          <c:showVal val="0"/>
          <c:showCatName val="0"/>
          <c:showSerName val="0"/>
          <c:showPercent val="0"/>
          <c:showBubbleSize val="0"/>
        </c:dLbls>
        <c:gapWidth val="62"/>
        <c:axId val="2062900448"/>
        <c:axId val="2062905344"/>
      </c:barChart>
      <c:catAx>
        <c:axId val="2062900448"/>
        <c:scaling>
          <c:orientation val="minMax"/>
        </c:scaling>
        <c:delete val="0"/>
        <c:axPos val="b"/>
        <c:majorTickMark val="none"/>
        <c:minorTickMark val="none"/>
        <c:tickLblPos val="none"/>
        <c:spPr>
          <a:ln w="19050">
            <a:solidFill>
              <a:schemeClr val="tx1"/>
            </a:solidFill>
          </a:ln>
        </c:spPr>
        <c:crossAx val="2062905344"/>
        <c:crosses val="autoZero"/>
        <c:auto val="1"/>
        <c:lblAlgn val="ctr"/>
        <c:lblOffset val="100"/>
        <c:noMultiLvlLbl val="0"/>
      </c:catAx>
      <c:valAx>
        <c:axId val="2062905344"/>
        <c:scaling>
          <c:orientation val="minMax"/>
          <c:max val="1"/>
          <c:min val="-1"/>
        </c:scaling>
        <c:delete val="0"/>
        <c:axPos val="l"/>
        <c:numFmt formatCode="General" sourceLinked="1"/>
        <c:majorTickMark val="out"/>
        <c:minorTickMark val="none"/>
        <c:tickLblPos val="nextTo"/>
        <c:spPr>
          <a:ln w="19050">
            <a:solidFill>
              <a:schemeClr val="tx1"/>
            </a:solidFill>
          </a:ln>
        </c:spPr>
        <c:txPr>
          <a:bodyPr/>
          <a:lstStyle/>
          <a:p>
            <a:pPr>
              <a:defRPr sz="1600" b="0">
                <a:latin typeface="Arial" panose="020B0604020202020204" pitchFamily="34" charset="0"/>
                <a:cs typeface="Arial" panose="020B0604020202020204" pitchFamily="34" charset="0"/>
              </a:defRPr>
            </a:pPr>
            <a:endParaRPr lang="ja-JP"/>
          </a:p>
        </c:txPr>
        <c:crossAx val="2062900448"/>
        <c:crosses val="autoZero"/>
        <c:crossBetween val="between"/>
        <c:majorUnit val="0.2"/>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97048347675898E-2"/>
          <c:y val="3.8316830470091698E-2"/>
          <c:w val="0.912521662743777"/>
          <c:h val="0.91688294980937801"/>
        </c:manualLayout>
      </c:layout>
      <c:barChart>
        <c:barDir val="col"/>
        <c:grouping val="clustered"/>
        <c:varyColors val="0"/>
        <c:ser>
          <c:idx val="0"/>
          <c:order val="0"/>
          <c:tx>
            <c:strRef>
              <c:f>'2a'!$E$1</c:f>
              <c:strCache>
                <c:ptCount val="1"/>
                <c:pt idx="0">
                  <c:v>平均</c:v>
                </c:pt>
              </c:strCache>
            </c:strRef>
          </c:tx>
          <c:spPr>
            <a:solidFill>
              <a:srgbClr val="FFC000"/>
            </a:solidFill>
          </c:spPr>
          <c:invertIfNegative val="0"/>
          <c:dPt>
            <c:idx val="0"/>
            <c:invertIfNegative val="0"/>
            <c:bubble3D val="0"/>
            <c:spPr>
              <a:solidFill>
                <a:schemeClr val="tx2">
                  <a:lumMod val="60000"/>
                  <a:lumOff val="40000"/>
                </a:schemeClr>
              </a:solidFill>
            </c:spPr>
            <c:extLst>
              <c:ext xmlns:c16="http://schemas.microsoft.com/office/drawing/2014/chart" uri="{C3380CC4-5D6E-409C-BE32-E72D297353CC}">
                <c16:uniqueId val="{00000001-4CD7-46BC-B71D-6EBBE0C6C168}"/>
              </c:ext>
            </c:extLst>
          </c:dPt>
          <c:dPt>
            <c:idx val="1"/>
            <c:invertIfNegative val="0"/>
            <c:bubble3D val="0"/>
            <c:spPr>
              <a:solidFill>
                <a:schemeClr val="tx2">
                  <a:lumMod val="60000"/>
                  <a:lumOff val="40000"/>
                </a:schemeClr>
              </a:solidFill>
            </c:spPr>
            <c:extLst>
              <c:ext xmlns:c16="http://schemas.microsoft.com/office/drawing/2014/chart" uri="{C3380CC4-5D6E-409C-BE32-E72D297353CC}">
                <c16:uniqueId val="{00000003-4CD7-46BC-B71D-6EBBE0C6C168}"/>
              </c:ext>
            </c:extLst>
          </c:dPt>
          <c:dPt>
            <c:idx val="2"/>
            <c:invertIfNegative val="0"/>
            <c:bubble3D val="0"/>
            <c:spPr>
              <a:solidFill>
                <a:schemeClr val="tx2">
                  <a:lumMod val="60000"/>
                  <a:lumOff val="40000"/>
                </a:schemeClr>
              </a:solidFill>
            </c:spPr>
            <c:extLst>
              <c:ext xmlns:c16="http://schemas.microsoft.com/office/drawing/2014/chart" uri="{C3380CC4-5D6E-409C-BE32-E72D297353CC}">
                <c16:uniqueId val="{00000005-4CD7-46BC-B71D-6EBBE0C6C168}"/>
              </c:ext>
            </c:extLst>
          </c:dPt>
          <c:dPt>
            <c:idx val="3"/>
            <c:invertIfNegative val="0"/>
            <c:bubble3D val="0"/>
            <c:spPr>
              <a:solidFill>
                <a:schemeClr val="tx2">
                  <a:lumMod val="60000"/>
                  <a:lumOff val="40000"/>
                </a:schemeClr>
              </a:solidFill>
            </c:spPr>
            <c:extLst>
              <c:ext xmlns:c16="http://schemas.microsoft.com/office/drawing/2014/chart" uri="{C3380CC4-5D6E-409C-BE32-E72D297353CC}">
                <c16:uniqueId val="{00000007-4CD7-46BC-B71D-6EBBE0C6C168}"/>
              </c:ext>
            </c:extLst>
          </c:dPt>
          <c:dPt>
            <c:idx val="4"/>
            <c:invertIfNegative val="0"/>
            <c:bubble3D val="0"/>
            <c:spPr>
              <a:solidFill>
                <a:schemeClr val="tx2">
                  <a:lumMod val="60000"/>
                  <a:lumOff val="40000"/>
                </a:schemeClr>
              </a:solidFill>
            </c:spPr>
            <c:extLst>
              <c:ext xmlns:c16="http://schemas.microsoft.com/office/drawing/2014/chart" uri="{C3380CC4-5D6E-409C-BE32-E72D297353CC}">
                <c16:uniqueId val="{00000009-4CD7-46BC-B71D-6EBBE0C6C168}"/>
              </c:ext>
            </c:extLst>
          </c:dPt>
          <c:dPt>
            <c:idx val="5"/>
            <c:invertIfNegative val="0"/>
            <c:bubble3D val="0"/>
            <c:spPr>
              <a:solidFill>
                <a:schemeClr val="tx2">
                  <a:lumMod val="60000"/>
                  <a:lumOff val="40000"/>
                </a:schemeClr>
              </a:solidFill>
            </c:spPr>
            <c:extLst>
              <c:ext xmlns:c16="http://schemas.microsoft.com/office/drawing/2014/chart" uri="{C3380CC4-5D6E-409C-BE32-E72D297353CC}">
                <c16:uniqueId val="{0000000B-4CD7-46BC-B71D-6EBBE0C6C168}"/>
              </c:ext>
            </c:extLst>
          </c:dPt>
          <c:dPt>
            <c:idx val="6"/>
            <c:invertIfNegative val="0"/>
            <c:bubble3D val="0"/>
            <c:spPr>
              <a:solidFill>
                <a:schemeClr val="tx2">
                  <a:lumMod val="60000"/>
                  <a:lumOff val="40000"/>
                </a:schemeClr>
              </a:solidFill>
            </c:spPr>
            <c:extLst>
              <c:ext xmlns:c16="http://schemas.microsoft.com/office/drawing/2014/chart" uri="{C3380CC4-5D6E-409C-BE32-E72D297353CC}">
                <c16:uniqueId val="{0000000D-4CD7-46BC-B71D-6EBBE0C6C168}"/>
              </c:ext>
            </c:extLst>
          </c:dPt>
          <c:dPt>
            <c:idx val="7"/>
            <c:invertIfNegative val="0"/>
            <c:bubble3D val="0"/>
            <c:spPr>
              <a:solidFill>
                <a:schemeClr val="tx2">
                  <a:lumMod val="60000"/>
                  <a:lumOff val="40000"/>
                </a:schemeClr>
              </a:solidFill>
            </c:spPr>
            <c:extLst>
              <c:ext xmlns:c16="http://schemas.microsoft.com/office/drawing/2014/chart" uri="{C3380CC4-5D6E-409C-BE32-E72D297353CC}">
                <c16:uniqueId val="{0000000F-4CD7-46BC-B71D-6EBBE0C6C168}"/>
              </c:ext>
            </c:extLst>
          </c:dPt>
          <c:dPt>
            <c:idx val="8"/>
            <c:invertIfNegative val="0"/>
            <c:bubble3D val="0"/>
            <c:spPr>
              <a:solidFill>
                <a:schemeClr val="tx2">
                  <a:lumMod val="60000"/>
                  <a:lumOff val="40000"/>
                </a:schemeClr>
              </a:solidFill>
            </c:spPr>
            <c:extLst>
              <c:ext xmlns:c16="http://schemas.microsoft.com/office/drawing/2014/chart" uri="{C3380CC4-5D6E-409C-BE32-E72D297353CC}">
                <c16:uniqueId val="{00000011-4CD7-46BC-B71D-6EBBE0C6C168}"/>
              </c:ext>
            </c:extLst>
          </c:dPt>
          <c:dPt>
            <c:idx val="9"/>
            <c:invertIfNegative val="0"/>
            <c:bubble3D val="0"/>
            <c:spPr>
              <a:solidFill>
                <a:schemeClr val="tx2">
                  <a:lumMod val="60000"/>
                  <a:lumOff val="40000"/>
                </a:schemeClr>
              </a:solidFill>
            </c:spPr>
            <c:extLst>
              <c:ext xmlns:c16="http://schemas.microsoft.com/office/drawing/2014/chart" uri="{C3380CC4-5D6E-409C-BE32-E72D297353CC}">
                <c16:uniqueId val="{00000013-4CD7-46BC-B71D-6EBBE0C6C168}"/>
              </c:ext>
            </c:extLst>
          </c:dPt>
          <c:errBars>
            <c:errBarType val="both"/>
            <c:errValType val="cust"/>
            <c:noEndCap val="0"/>
            <c:plus>
              <c:numRef>
                <c:f>'2a'!$H$2:$H$31</c:f>
                <c:numCache>
                  <c:formatCode>General</c:formatCode>
                  <c:ptCount val="30"/>
                  <c:pt idx="0">
                    <c:v>8.7892548034517695E-2</c:v>
                  </c:pt>
                  <c:pt idx="1">
                    <c:v>6.2698006347889607E-2</c:v>
                  </c:pt>
                  <c:pt idx="2">
                    <c:v>4.0535910005820699E-2</c:v>
                  </c:pt>
                  <c:pt idx="3">
                    <c:v>8.0380967896635805E-2</c:v>
                  </c:pt>
                  <c:pt idx="4">
                    <c:v>3.7744668497683202E-2</c:v>
                  </c:pt>
                  <c:pt idx="5">
                    <c:v>7.2641998871176394E-2</c:v>
                  </c:pt>
                  <c:pt idx="6">
                    <c:v>8.6462940037914507E-2</c:v>
                  </c:pt>
                  <c:pt idx="7">
                    <c:v>0.12917019780119601</c:v>
                  </c:pt>
                  <c:pt idx="8">
                    <c:v>9.3248914202793798E-2</c:v>
                  </c:pt>
                  <c:pt idx="9">
                    <c:v>0.12689310461959699</c:v>
                  </c:pt>
                  <c:pt idx="10">
                    <c:v>0.101886898078212</c:v>
                  </c:pt>
                  <c:pt idx="11">
                    <c:v>1.78308721043027E-2</c:v>
                  </c:pt>
                  <c:pt idx="12">
                    <c:v>2.9853773092477599E-2</c:v>
                  </c:pt>
                  <c:pt idx="13">
                    <c:v>0.106400375939185</c:v>
                  </c:pt>
                  <c:pt idx="14">
                    <c:v>3.9886589224951197E-2</c:v>
                  </c:pt>
                  <c:pt idx="15">
                    <c:v>9.3688313038500101E-2</c:v>
                  </c:pt>
                  <c:pt idx="16">
                    <c:v>5.9112266070588101E-2</c:v>
                  </c:pt>
                  <c:pt idx="17">
                    <c:v>7.2328694167667698E-2</c:v>
                  </c:pt>
                  <c:pt idx="18">
                    <c:v>3.8289162957682997E-2</c:v>
                  </c:pt>
                  <c:pt idx="19">
                    <c:v>5.6461845524212198E-2</c:v>
                  </c:pt>
                  <c:pt idx="20">
                    <c:v>0.110974321354086</c:v>
                  </c:pt>
                  <c:pt idx="21">
                    <c:v>9.9567062827021297E-2</c:v>
                  </c:pt>
                  <c:pt idx="22">
                    <c:v>6.9782232695722798E-2</c:v>
                  </c:pt>
                  <c:pt idx="23">
                    <c:v>7.4324020343358693E-2</c:v>
                  </c:pt>
                  <c:pt idx="24">
                    <c:v>5.7666801541268103E-2</c:v>
                  </c:pt>
                  <c:pt idx="25">
                    <c:v>0.12763917893813001</c:v>
                  </c:pt>
                  <c:pt idx="26">
                    <c:v>5.8035678681307698E-2</c:v>
                  </c:pt>
                  <c:pt idx="27">
                    <c:v>4.0116580113464299E-2</c:v>
                  </c:pt>
                  <c:pt idx="28">
                    <c:v>0.115120632381863</c:v>
                  </c:pt>
                  <c:pt idx="29">
                    <c:v>8.1574138058578397E-2</c:v>
                  </c:pt>
                </c:numCache>
              </c:numRef>
            </c:plus>
            <c:minus>
              <c:numRef>
                <c:f>'2a'!$H$2:$H$31</c:f>
                <c:numCache>
                  <c:formatCode>General</c:formatCode>
                  <c:ptCount val="30"/>
                  <c:pt idx="0">
                    <c:v>8.7892548034517695E-2</c:v>
                  </c:pt>
                  <c:pt idx="1">
                    <c:v>6.2698006347889607E-2</c:v>
                  </c:pt>
                  <c:pt idx="2">
                    <c:v>4.0535910005820699E-2</c:v>
                  </c:pt>
                  <c:pt idx="3">
                    <c:v>8.0380967896635805E-2</c:v>
                  </c:pt>
                  <c:pt idx="4">
                    <c:v>3.7744668497683202E-2</c:v>
                  </c:pt>
                  <c:pt idx="5">
                    <c:v>7.2641998871176394E-2</c:v>
                  </c:pt>
                  <c:pt idx="6">
                    <c:v>8.6462940037914507E-2</c:v>
                  </c:pt>
                  <c:pt idx="7">
                    <c:v>0.12917019780119601</c:v>
                  </c:pt>
                  <c:pt idx="8">
                    <c:v>9.3248914202793798E-2</c:v>
                  </c:pt>
                  <c:pt idx="9">
                    <c:v>0.12689310461959699</c:v>
                  </c:pt>
                  <c:pt idx="10">
                    <c:v>0.101886898078212</c:v>
                  </c:pt>
                  <c:pt idx="11">
                    <c:v>1.78308721043027E-2</c:v>
                  </c:pt>
                  <c:pt idx="12">
                    <c:v>2.9853773092477599E-2</c:v>
                  </c:pt>
                  <c:pt idx="13">
                    <c:v>0.106400375939185</c:v>
                  </c:pt>
                  <c:pt idx="14">
                    <c:v>3.9886589224951197E-2</c:v>
                  </c:pt>
                  <c:pt idx="15">
                    <c:v>9.3688313038500101E-2</c:v>
                  </c:pt>
                  <c:pt idx="16">
                    <c:v>5.9112266070588101E-2</c:v>
                  </c:pt>
                  <c:pt idx="17">
                    <c:v>7.2328694167667698E-2</c:v>
                  </c:pt>
                  <c:pt idx="18">
                    <c:v>3.8289162957682997E-2</c:v>
                  </c:pt>
                  <c:pt idx="19">
                    <c:v>5.6461845524212198E-2</c:v>
                  </c:pt>
                  <c:pt idx="20">
                    <c:v>0.110974321354086</c:v>
                  </c:pt>
                  <c:pt idx="21">
                    <c:v>9.9567062827021297E-2</c:v>
                  </c:pt>
                  <c:pt idx="22">
                    <c:v>6.9782232695722798E-2</c:v>
                  </c:pt>
                  <c:pt idx="23">
                    <c:v>7.4324020343358693E-2</c:v>
                  </c:pt>
                  <c:pt idx="24">
                    <c:v>5.7666801541268103E-2</c:v>
                  </c:pt>
                  <c:pt idx="25">
                    <c:v>0.12763917893813001</c:v>
                  </c:pt>
                  <c:pt idx="26">
                    <c:v>5.8035678681307698E-2</c:v>
                  </c:pt>
                  <c:pt idx="27">
                    <c:v>4.0116580113464299E-2</c:v>
                  </c:pt>
                  <c:pt idx="28">
                    <c:v>0.115120632381863</c:v>
                  </c:pt>
                  <c:pt idx="29">
                    <c:v>8.1574138058578397E-2</c:v>
                  </c:pt>
                </c:numCache>
              </c:numRef>
            </c:minus>
          </c:errBars>
          <c:cat>
            <c:strRef>
              <c:f>'2a'!$D$2:$D$31</c:f>
              <c:strCache>
                <c:ptCount val="30"/>
                <c:pt idx="0">
                  <c:v>c1</c:v>
                </c:pt>
                <c:pt idx="1">
                  <c:v>c2</c:v>
                </c:pt>
                <c:pt idx="2">
                  <c:v>c3</c:v>
                </c:pt>
                <c:pt idx="3">
                  <c:v>c4</c:v>
                </c:pt>
                <c:pt idx="4">
                  <c:v>c5</c:v>
                </c:pt>
                <c:pt idx="5">
                  <c:v>c6</c:v>
                </c:pt>
                <c:pt idx="6">
                  <c:v>c7</c:v>
                </c:pt>
                <c:pt idx="7">
                  <c:v>c8</c:v>
                </c:pt>
                <c:pt idx="8">
                  <c:v>c9</c:v>
                </c:pt>
                <c:pt idx="9">
                  <c:v>c10</c:v>
                </c:pt>
                <c:pt idx="10">
                  <c:v>p1</c:v>
                </c:pt>
                <c:pt idx="11">
                  <c:v>p2</c:v>
                </c:pt>
                <c:pt idx="12">
                  <c:v>p3</c:v>
                </c:pt>
                <c:pt idx="13">
                  <c:v>p4</c:v>
                </c:pt>
                <c:pt idx="14">
                  <c:v>p5</c:v>
                </c:pt>
                <c:pt idx="15">
                  <c:v>p6</c:v>
                </c:pt>
                <c:pt idx="16">
                  <c:v>p7</c:v>
                </c:pt>
                <c:pt idx="17">
                  <c:v>p8</c:v>
                </c:pt>
                <c:pt idx="18">
                  <c:v>p9</c:v>
                </c:pt>
                <c:pt idx="19">
                  <c:v>p10</c:v>
                </c:pt>
                <c:pt idx="20">
                  <c:v>p11</c:v>
                </c:pt>
                <c:pt idx="21">
                  <c:v>p12</c:v>
                </c:pt>
                <c:pt idx="22">
                  <c:v>p13</c:v>
                </c:pt>
                <c:pt idx="23">
                  <c:v>p14</c:v>
                </c:pt>
                <c:pt idx="24">
                  <c:v>p15</c:v>
                </c:pt>
                <c:pt idx="25">
                  <c:v>p16</c:v>
                </c:pt>
                <c:pt idx="26">
                  <c:v>p17</c:v>
                </c:pt>
                <c:pt idx="27">
                  <c:v>p18</c:v>
                </c:pt>
                <c:pt idx="28">
                  <c:v>p19</c:v>
                </c:pt>
                <c:pt idx="29">
                  <c:v>p20</c:v>
                </c:pt>
              </c:strCache>
            </c:strRef>
          </c:cat>
          <c:val>
            <c:numRef>
              <c:f>'2a'!$E$2:$E$31</c:f>
              <c:numCache>
                <c:formatCode>General</c:formatCode>
                <c:ptCount val="30"/>
                <c:pt idx="0">
                  <c:v>-0.11</c:v>
                </c:pt>
                <c:pt idx="1">
                  <c:v>-7.7200000000000005E-2</c:v>
                </c:pt>
                <c:pt idx="2">
                  <c:v>-0.2596</c:v>
                </c:pt>
                <c:pt idx="3">
                  <c:v>-0.20599999999999999</c:v>
                </c:pt>
                <c:pt idx="4">
                  <c:v>-0.1774</c:v>
                </c:pt>
                <c:pt idx="5">
                  <c:v>-0.2576</c:v>
                </c:pt>
                <c:pt idx="6">
                  <c:v>-0.17879999999999999</c:v>
                </c:pt>
                <c:pt idx="7">
                  <c:v>-0.27079999999999999</c:v>
                </c:pt>
                <c:pt idx="8">
                  <c:v>-0.15459999999999999</c:v>
                </c:pt>
                <c:pt idx="9">
                  <c:v>-0.30640000000000001</c:v>
                </c:pt>
                <c:pt idx="10">
                  <c:v>0.26079999999999998</c:v>
                </c:pt>
                <c:pt idx="11">
                  <c:v>0.1782</c:v>
                </c:pt>
                <c:pt idx="12">
                  <c:v>2.6374999999999999E-2</c:v>
                </c:pt>
                <c:pt idx="13">
                  <c:v>0.27479999999999999</c:v>
                </c:pt>
                <c:pt idx="14">
                  <c:v>0.32679999999999998</c:v>
                </c:pt>
                <c:pt idx="15">
                  <c:v>0.35499999999999998</c:v>
                </c:pt>
                <c:pt idx="16">
                  <c:v>0.25059999999999999</c:v>
                </c:pt>
                <c:pt idx="17">
                  <c:v>0.4052</c:v>
                </c:pt>
                <c:pt idx="18">
                  <c:v>0.2364</c:v>
                </c:pt>
                <c:pt idx="19">
                  <c:v>0.1032</c:v>
                </c:pt>
                <c:pt idx="20">
                  <c:v>0.38400000000000001</c:v>
                </c:pt>
                <c:pt idx="21">
                  <c:v>0.24</c:v>
                </c:pt>
                <c:pt idx="22">
                  <c:v>0.15759999999999999</c:v>
                </c:pt>
                <c:pt idx="23">
                  <c:v>0.21640000000000001</c:v>
                </c:pt>
                <c:pt idx="24">
                  <c:v>0.18160000000000001</c:v>
                </c:pt>
                <c:pt idx="25">
                  <c:v>0.28439999999999999</c:v>
                </c:pt>
                <c:pt idx="26">
                  <c:v>0.20280000000000001</c:v>
                </c:pt>
                <c:pt idx="27">
                  <c:v>0.30819999999999997</c:v>
                </c:pt>
                <c:pt idx="28">
                  <c:v>0.24940000000000001</c:v>
                </c:pt>
                <c:pt idx="29">
                  <c:v>0.20780000000000001</c:v>
                </c:pt>
              </c:numCache>
            </c:numRef>
          </c:val>
          <c:extLst>
            <c:ext xmlns:c16="http://schemas.microsoft.com/office/drawing/2014/chart" uri="{C3380CC4-5D6E-409C-BE32-E72D297353CC}">
              <c16:uniqueId val="{00000014-4CD7-46BC-B71D-6EBBE0C6C168}"/>
            </c:ext>
          </c:extLst>
        </c:ser>
        <c:dLbls>
          <c:showLegendKey val="0"/>
          <c:showVal val="0"/>
          <c:showCatName val="0"/>
          <c:showSerName val="0"/>
          <c:showPercent val="0"/>
          <c:showBubbleSize val="0"/>
        </c:dLbls>
        <c:gapWidth val="150"/>
        <c:axId val="2062905888"/>
        <c:axId val="86010112"/>
      </c:barChart>
      <c:catAx>
        <c:axId val="2062905888"/>
        <c:scaling>
          <c:orientation val="minMax"/>
        </c:scaling>
        <c:delete val="0"/>
        <c:axPos val="b"/>
        <c:numFmt formatCode="General" sourceLinked="0"/>
        <c:majorTickMark val="none"/>
        <c:minorTickMark val="none"/>
        <c:tickLblPos val="none"/>
        <c:crossAx val="86010112"/>
        <c:crosses val="autoZero"/>
        <c:auto val="1"/>
        <c:lblAlgn val="ctr"/>
        <c:lblOffset val="100"/>
        <c:noMultiLvlLbl val="0"/>
      </c:catAx>
      <c:valAx>
        <c:axId val="86010112"/>
        <c:scaling>
          <c:orientation val="minMax"/>
          <c:min val="-0.5"/>
        </c:scaling>
        <c:delete val="0"/>
        <c:axPos val="l"/>
        <c:majorGridlines/>
        <c:numFmt formatCode="General" sourceLinked="1"/>
        <c:majorTickMark val="out"/>
        <c:minorTickMark val="none"/>
        <c:tickLblPos val="nextTo"/>
        <c:crossAx val="2062905888"/>
        <c:crosses val="autoZero"/>
        <c:crossBetween val="between"/>
        <c:majorUnit val="0.1"/>
      </c:valAx>
    </c:plotArea>
    <c:plotVisOnly val="1"/>
    <c:dispBlanksAs val="gap"/>
    <c:showDLblsOverMax val="0"/>
  </c:chart>
  <c:spPr>
    <a:solidFill>
      <a:schemeClr val="bg1"/>
    </a:solidFill>
  </c:spPr>
  <c:txPr>
    <a:bodyPr/>
    <a:lstStyle/>
    <a:p>
      <a:pPr>
        <a:defRPr sz="1400">
          <a:latin typeface="Arial" panose="020B0604020202020204" pitchFamily="34" charset="0"/>
          <a:cs typeface="Arial" panose="020B0604020202020204" pitchFamily="34"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'尿10-1'!$A$22</c:f>
              <c:strCache>
                <c:ptCount val="1"/>
                <c:pt idx="0">
                  <c:v>N2</c:v>
                </c:pt>
              </c:strCache>
            </c:strRef>
          </c:tx>
          <c:invertIfNegative val="0"/>
          <c:errBars>
            <c:errBarType val="both"/>
            <c:errValType val="cust"/>
            <c:noEndCap val="0"/>
            <c:plus>
              <c:numRef>
                <c:f>'尿10-1'!$B$25:$G$25</c:f>
                <c:numCache>
                  <c:formatCode>General</c:formatCode>
                  <c:ptCount val="2"/>
                  <c:pt idx="0">
                    <c:v>6.1213070499689798E-2</c:v>
                  </c:pt>
                  <c:pt idx="1">
                    <c:v>5.4885877091764103E-2</c:v>
                  </c:pt>
                </c:numCache>
              </c:numRef>
            </c:plus>
            <c:minus>
              <c:numRef>
                <c:f>'尿10-1'!$B$25:$G$25</c:f>
                <c:numCache>
                  <c:formatCode>General</c:formatCode>
                  <c:ptCount val="2"/>
                  <c:pt idx="0">
                    <c:v>6.1213070499689798E-2</c:v>
                  </c:pt>
                  <c:pt idx="1">
                    <c:v>5.4885877091764103E-2</c:v>
                  </c:pt>
                </c:numCache>
              </c:numRef>
            </c:minus>
          </c:errBars>
          <c:cat>
            <c:strRef>
              <c:f>'尿10-1'!$B$2:$G$2</c:f>
              <c:strCache>
                <c:ptCount val="2"/>
                <c:pt idx="0">
                  <c:v>がん患者</c:v>
                </c:pt>
                <c:pt idx="1">
                  <c:v>健常者</c:v>
                </c:pt>
              </c:strCache>
            </c:strRef>
          </c:cat>
          <c:val>
            <c:numRef>
              <c:f>'尿10-1'!$B$22:$G$22</c:f>
              <c:numCache>
                <c:formatCode>General</c:formatCode>
                <c:ptCount val="2"/>
                <c:pt idx="0">
                  <c:v>0.33279999999999998</c:v>
                </c:pt>
                <c:pt idx="1">
                  <c:v>-0.23963636363636401</c:v>
                </c:pt>
              </c:numCache>
            </c:numRef>
          </c:val>
          <c:extLst>
            <c:ext xmlns:c16="http://schemas.microsoft.com/office/drawing/2014/chart" uri="{C3380CC4-5D6E-409C-BE32-E72D297353CC}">
              <c16:uniqueId val="{00000000-6614-443F-81BB-EB5D37B26CD2}"/>
            </c:ext>
          </c:extLst>
        </c:ser>
        <c:ser>
          <c:idx val="1"/>
          <c:order val="1"/>
          <c:tx>
            <c:strRef>
              <c:f>'尿10-1'!$A$50</c:f>
              <c:strCache>
                <c:ptCount val="1"/>
                <c:pt idx="0">
                  <c:v>AWC-Casp</c:v>
                </c:pt>
              </c:strCache>
            </c:strRef>
          </c:tx>
          <c:spPr>
            <a:solidFill>
              <a:srgbClr val="FF9900"/>
            </a:solidFill>
          </c:spPr>
          <c:invertIfNegative val="0"/>
          <c:errBars>
            <c:errBarType val="both"/>
            <c:errValType val="cust"/>
            <c:noEndCap val="0"/>
            <c:plus>
              <c:numRef>
                <c:f>'尿10-1'!$B$53:$G$53</c:f>
                <c:numCache>
                  <c:formatCode>General</c:formatCode>
                  <c:ptCount val="2"/>
                  <c:pt idx="0">
                    <c:v>7.3221126277416199E-2</c:v>
                  </c:pt>
                  <c:pt idx="1">
                    <c:v>9.7944035109880201E-2</c:v>
                  </c:pt>
                </c:numCache>
              </c:numRef>
            </c:plus>
            <c:minus>
              <c:numRef>
                <c:f>'尿10-1'!$B$53:$G$53</c:f>
                <c:numCache>
                  <c:formatCode>General</c:formatCode>
                  <c:ptCount val="2"/>
                  <c:pt idx="0">
                    <c:v>7.3221126277416199E-2</c:v>
                  </c:pt>
                  <c:pt idx="1">
                    <c:v>9.7944035109880201E-2</c:v>
                  </c:pt>
                </c:numCache>
              </c:numRef>
            </c:minus>
          </c:errBars>
          <c:cat>
            <c:strRef>
              <c:f>'尿10-1'!$B$2:$G$2</c:f>
              <c:strCache>
                <c:ptCount val="2"/>
                <c:pt idx="0">
                  <c:v>がん患者</c:v>
                </c:pt>
                <c:pt idx="1">
                  <c:v>健常者</c:v>
                </c:pt>
              </c:strCache>
            </c:strRef>
          </c:cat>
          <c:val>
            <c:numRef>
              <c:f>'尿10-1'!$B$50:$G$50</c:f>
              <c:numCache>
                <c:formatCode>General</c:formatCode>
                <c:ptCount val="2"/>
                <c:pt idx="0">
                  <c:v>-8.7999999999999995E-2</c:v>
                </c:pt>
                <c:pt idx="1">
                  <c:v>-0.245285714285714</c:v>
                </c:pt>
              </c:numCache>
            </c:numRef>
          </c:val>
          <c:extLst>
            <c:ext xmlns:c16="http://schemas.microsoft.com/office/drawing/2014/chart" uri="{C3380CC4-5D6E-409C-BE32-E72D297353CC}">
              <c16:uniqueId val="{00000001-6614-443F-81BB-EB5D37B26CD2}"/>
            </c:ext>
          </c:extLst>
        </c:ser>
        <c:ser>
          <c:idx val="5"/>
          <c:order val="2"/>
          <c:tx>
            <c:strRef>
              <c:f>'尿10-1'!$A$156</c:f>
              <c:strCache>
                <c:ptCount val="1"/>
                <c:pt idx="0">
                  <c:v>AWB-Casp</c:v>
                </c:pt>
              </c:strCache>
            </c:strRef>
          </c:tx>
          <c:spPr>
            <a:solidFill>
              <a:srgbClr val="92D050"/>
            </a:solidFill>
          </c:spPr>
          <c:invertIfNegative val="0"/>
          <c:errBars>
            <c:errBarType val="both"/>
            <c:errValType val="cust"/>
            <c:noEndCap val="0"/>
            <c:plus>
              <c:numRef>
                <c:f>'尿10-1'!$B$159:$G$159</c:f>
                <c:numCache>
                  <c:formatCode>General</c:formatCode>
                  <c:ptCount val="2"/>
                  <c:pt idx="0">
                    <c:v>6.7088893587963896E-2</c:v>
                  </c:pt>
                  <c:pt idx="1">
                    <c:v>5.2700885508057002E-2</c:v>
                  </c:pt>
                </c:numCache>
              </c:numRef>
            </c:plus>
            <c:minus>
              <c:numRef>
                <c:f>'尿10-1'!$B$159:$G$159</c:f>
                <c:numCache>
                  <c:formatCode>General</c:formatCode>
                  <c:ptCount val="2"/>
                  <c:pt idx="0">
                    <c:v>6.7088893587963896E-2</c:v>
                  </c:pt>
                  <c:pt idx="1">
                    <c:v>5.2700885508057002E-2</c:v>
                  </c:pt>
                </c:numCache>
              </c:numRef>
            </c:minus>
          </c:errBars>
          <c:cat>
            <c:strRef>
              <c:f>'尿10-1'!$B$2:$G$2</c:f>
              <c:strCache>
                <c:ptCount val="2"/>
                <c:pt idx="0">
                  <c:v>がん患者</c:v>
                </c:pt>
                <c:pt idx="1">
                  <c:v>健常者</c:v>
                </c:pt>
              </c:strCache>
            </c:strRef>
          </c:cat>
          <c:val>
            <c:numRef>
              <c:f>'尿10-1'!$B$156:$G$156</c:f>
              <c:numCache>
                <c:formatCode>General</c:formatCode>
                <c:ptCount val="2"/>
                <c:pt idx="0">
                  <c:v>0.26524999999999999</c:v>
                </c:pt>
                <c:pt idx="1">
                  <c:v>0.1225</c:v>
                </c:pt>
              </c:numCache>
            </c:numRef>
          </c:val>
          <c:extLst>
            <c:ext xmlns:c16="http://schemas.microsoft.com/office/drawing/2014/chart" uri="{C3380CC4-5D6E-409C-BE32-E72D297353CC}">
              <c16:uniqueId val="{00000002-6614-443F-81BB-EB5D37B26CD2}"/>
            </c:ext>
          </c:extLst>
        </c:ser>
        <c:dLbls>
          <c:showLegendKey val="0"/>
          <c:showVal val="0"/>
          <c:showCatName val="0"/>
          <c:showSerName val="0"/>
          <c:showPercent val="0"/>
          <c:showBubbleSize val="0"/>
        </c:dLbls>
        <c:gapWidth val="150"/>
        <c:axId val="86018816"/>
        <c:axId val="86010656"/>
      </c:barChart>
      <c:catAx>
        <c:axId val="86018816"/>
        <c:scaling>
          <c:orientation val="minMax"/>
        </c:scaling>
        <c:delete val="0"/>
        <c:axPos val="b"/>
        <c:numFmt formatCode="General" sourceLinked="1"/>
        <c:majorTickMark val="out"/>
        <c:minorTickMark val="none"/>
        <c:tickLblPos val="none"/>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86010656"/>
        <c:crosses val="autoZero"/>
        <c:auto val="1"/>
        <c:lblAlgn val="ctr"/>
        <c:lblOffset val="100"/>
        <c:noMultiLvlLbl val="0"/>
      </c:catAx>
      <c:valAx>
        <c:axId val="86010656"/>
        <c:scaling>
          <c:orientation val="minMax"/>
          <c:min val="-0.4"/>
        </c:scaling>
        <c:delete val="0"/>
        <c:axPos val="l"/>
        <c:majorGridlines/>
        <c:numFmt formatCode="General" sourceLinked="1"/>
        <c:majorTickMark val="out"/>
        <c:minorTickMark val="none"/>
        <c:tickLblPos val="nextTo"/>
        <c:crossAx val="86018816"/>
        <c:crosses val="autoZero"/>
        <c:crossBetween val="between"/>
        <c:majorUnit val="0.1"/>
      </c:valAx>
    </c:plotArea>
    <c:legend>
      <c:legendPos val="r"/>
      <c:layout>
        <c:manualLayout>
          <c:xMode val="edge"/>
          <c:yMode val="edge"/>
          <c:x val="0.81208926229774703"/>
          <c:y val="0.24663734432374601"/>
          <c:w val="0.17930854637868099"/>
          <c:h val="0.33546217915781501"/>
        </c:manualLayout>
      </c:layout>
      <c:overlay val="0"/>
    </c:legend>
    <c:plotVisOnly val="1"/>
    <c:dispBlanksAs val="gap"/>
    <c:showDLblsOverMax val="0"/>
  </c:chart>
  <c:txPr>
    <a:bodyPr/>
    <a:lstStyle/>
    <a:p>
      <a:pPr>
        <a:defRPr sz="1800">
          <a:latin typeface="+mn-lt"/>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errBars>
            <c:errDir val="y"/>
            <c:errBarType val="both"/>
            <c:errValType val="cust"/>
            <c:noEndCap val="1"/>
            <c:plus>
              <c:numRef>
                <c:f>'2011年検体'!$P$2:$P$242</c:f>
                <c:numCache>
                  <c:formatCode>General</c:formatCode>
                  <c:ptCount val="241"/>
                  <c:pt idx="0">
                    <c:v>0.10866615541802099</c:v>
                  </c:pt>
                  <c:pt idx="1">
                    <c:v>9.4302704096966394E-2</c:v>
                  </c:pt>
                  <c:pt idx="2">
                    <c:v>9.7673492366716894E-2</c:v>
                  </c:pt>
                  <c:pt idx="3">
                    <c:v>7.5675476726465005E-2</c:v>
                  </c:pt>
                  <c:pt idx="4">
                    <c:v>2.9365512652316E-2</c:v>
                  </c:pt>
                  <c:pt idx="5">
                    <c:v>2.28108161479008E-2</c:v>
                  </c:pt>
                  <c:pt idx="6">
                    <c:v>0.16145209127718901</c:v>
                  </c:pt>
                  <c:pt idx="7">
                    <c:v>8.1002743437765506E-2</c:v>
                  </c:pt>
                  <c:pt idx="8">
                    <c:v>0.16430899075961899</c:v>
                  </c:pt>
                  <c:pt idx="9">
                    <c:v>0.110183180809656</c:v>
                  </c:pt>
                  <c:pt idx="10">
                    <c:v>0.16380476183554599</c:v>
                  </c:pt>
                  <c:pt idx="11">
                    <c:v>9.3735443314326705E-2</c:v>
                  </c:pt>
                  <c:pt idx="12">
                    <c:v>7.1522335283773095E-2</c:v>
                  </c:pt>
                  <c:pt idx="13">
                    <c:v>6.3886183517599601E-2</c:v>
                  </c:pt>
                  <c:pt idx="14">
                    <c:v>8.2802979012432498E-2</c:v>
                  </c:pt>
                  <c:pt idx="15">
                    <c:v>0.11136875683960901</c:v>
                  </c:pt>
                  <c:pt idx="16">
                    <c:v>4.7540625901549803E-2</c:v>
                  </c:pt>
                  <c:pt idx="17">
                    <c:v>0.16500000000000001</c:v>
                  </c:pt>
                  <c:pt idx="18">
                    <c:v>9.4429868156214194E-2</c:v>
                  </c:pt>
                  <c:pt idx="19">
                    <c:v>0.14285696031734399</c:v>
                  </c:pt>
                  <c:pt idx="20">
                    <c:v>0.20954103284188599</c:v>
                  </c:pt>
                  <c:pt idx="21">
                    <c:v>9.6998854517864302E-2</c:v>
                  </c:pt>
                  <c:pt idx="22">
                    <c:v>5.4666666666666801E-2</c:v>
                  </c:pt>
                  <c:pt idx="23">
                    <c:v>0.133728996273974</c:v>
                  </c:pt>
                  <c:pt idx="24">
                    <c:v>6.4936721335295405E-2</c:v>
                  </c:pt>
                  <c:pt idx="25">
                    <c:v>6.1333333333333302E-2</c:v>
                  </c:pt>
                  <c:pt idx="26">
                    <c:v>3.5257780859139699E-2</c:v>
                  </c:pt>
                  <c:pt idx="27">
                    <c:v>0.141152793493828</c:v>
                  </c:pt>
                  <c:pt idx="28">
                    <c:v>7.6175965880176194E-2</c:v>
                  </c:pt>
                  <c:pt idx="29">
                    <c:v>0.13072915172642699</c:v>
                  </c:pt>
                  <c:pt idx="30">
                    <c:v>0.15850236591294201</c:v>
                  </c:pt>
                  <c:pt idx="31">
                    <c:v>0.17173849629920199</c:v>
                  </c:pt>
                  <c:pt idx="32">
                    <c:v>0.115477751584931</c:v>
                  </c:pt>
                  <c:pt idx="33">
                    <c:v>8.6227090355126407E-2</c:v>
                  </c:pt>
                  <c:pt idx="34">
                    <c:v>6.0294646897087301E-2</c:v>
                  </c:pt>
                  <c:pt idx="35">
                    <c:v>0.125071979275935</c:v>
                  </c:pt>
                  <c:pt idx="36">
                    <c:v>0.103788781239164</c:v>
                  </c:pt>
                  <c:pt idx="37">
                    <c:v>0.10906623879296699</c:v>
                  </c:pt>
                  <c:pt idx="38">
                    <c:v>8.4341238101206695E-2</c:v>
                  </c:pt>
                  <c:pt idx="39">
                    <c:v>0.100459499854972</c:v>
                  </c:pt>
                  <c:pt idx="40">
                    <c:v>0.14525418334002599</c:v>
                  </c:pt>
                  <c:pt idx="41">
                    <c:v>0.10452910280555</c:v>
                  </c:pt>
                  <c:pt idx="42">
                    <c:v>1.7676098111417099E-2</c:v>
                  </c:pt>
                  <c:pt idx="43">
                    <c:v>0.212733270657047</c:v>
                  </c:pt>
                  <c:pt idx="44">
                    <c:v>9.5384019159978406E-2</c:v>
                  </c:pt>
                  <c:pt idx="45">
                    <c:v>7.5078477460439802E-2</c:v>
                  </c:pt>
                  <c:pt idx="46">
                    <c:v>0.19498404493131699</c:v>
                  </c:pt>
                  <c:pt idx="47">
                    <c:v>9.9990555109525897E-2</c:v>
                  </c:pt>
                  <c:pt idx="48">
                    <c:v>4.8877397639399703E-2</c:v>
                  </c:pt>
                  <c:pt idx="49">
                    <c:v>0.166485234580528</c:v>
                  </c:pt>
                  <c:pt idx="50">
                    <c:v>2.3755701070129299E-2</c:v>
                  </c:pt>
                  <c:pt idx="51">
                    <c:v>0.176334278510384</c:v>
                  </c:pt>
                  <c:pt idx="52">
                    <c:v>0.15800105484879901</c:v>
                  </c:pt>
                  <c:pt idx="53">
                    <c:v>6.9436621781625005E-2</c:v>
                  </c:pt>
                  <c:pt idx="54">
                    <c:v>9.2796072713833694E-2</c:v>
                  </c:pt>
                  <c:pt idx="55">
                    <c:v>0.16574780038761699</c:v>
                  </c:pt>
                  <c:pt idx="56">
                    <c:v>0.103557284201118</c:v>
                  </c:pt>
                  <c:pt idx="57">
                    <c:v>8.5992893763251102E-2</c:v>
                  </c:pt>
                  <c:pt idx="58">
                    <c:v>3.2969683043668999E-2</c:v>
                  </c:pt>
                  <c:pt idx="59">
                    <c:v>0.203160855809709</c:v>
                  </c:pt>
                  <c:pt idx="60">
                    <c:v>0.120259441763769</c:v>
                  </c:pt>
                  <c:pt idx="61">
                    <c:v>6.1614392258086403E-2</c:v>
                  </c:pt>
                  <c:pt idx="62">
                    <c:v>0.12453156672551401</c:v>
                  </c:pt>
                  <c:pt idx="63">
                    <c:v>4.8190593826319801E-2</c:v>
                  </c:pt>
                  <c:pt idx="64">
                    <c:v>0.142387187313716</c:v>
                  </c:pt>
                  <c:pt idx="65">
                    <c:v>5.27457212588009E-2</c:v>
                  </c:pt>
                  <c:pt idx="66">
                    <c:v>0.15663155634942899</c:v>
                  </c:pt>
                  <c:pt idx="67">
                    <c:v>7.67991608750455E-2</c:v>
                  </c:pt>
                  <c:pt idx="68">
                    <c:v>7.4222638056054002E-2</c:v>
                  </c:pt>
                  <c:pt idx="69">
                    <c:v>3.0802236571031299E-2</c:v>
                  </c:pt>
                  <c:pt idx="70">
                    <c:v>0.28395089559836101</c:v>
                  </c:pt>
                  <c:pt idx="71">
                    <c:v>0.111634821329786</c:v>
                  </c:pt>
                  <c:pt idx="72">
                    <c:v>0.19142999881012501</c:v>
                  </c:pt>
                  <c:pt idx="73">
                    <c:v>8.2778821768211594E-2</c:v>
                  </c:pt>
                  <c:pt idx="74">
                    <c:v>0.13200126262022399</c:v>
                  </c:pt>
                  <c:pt idx="75">
                    <c:v>4.25218897876272E-2</c:v>
                  </c:pt>
                  <c:pt idx="76">
                    <c:v>0.157100109625819</c:v>
                  </c:pt>
                  <c:pt idx="77">
                    <c:v>6.4856251304969401E-2</c:v>
                  </c:pt>
                  <c:pt idx="78">
                    <c:v>7.6509984824059199E-2</c:v>
                  </c:pt>
                  <c:pt idx="79">
                    <c:v>2.5536466300392899E-2</c:v>
                  </c:pt>
                  <c:pt idx="80">
                    <c:v>8.5934729753329595E-2</c:v>
                  </c:pt>
                  <c:pt idx="81">
                    <c:v>0.17090575700595301</c:v>
                  </c:pt>
                  <c:pt idx="82">
                    <c:v>5.3336458241785997E-2</c:v>
                  </c:pt>
                  <c:pt idx="83">
                    <c:v>0.10509096588723101</c:v>
                  </c:pt>
                  <c:pt idx="84">
                    <c:v>0.109226065265271</c:v>
                  </c:pt>
                  <c:pt idx="85">
                    <c:v>0.177637583610876</c:v>
                  </c:pt>
                  <c:pt idx="86">
                    <c:v>1.57162336455017E-2</c:v>
                  </c:pt>
                  <c:pt idx="87">
                    <c:v>0.25041365777449098</c:v>
                  </c:pt>
                  <c:pt idx="88">
                    <c:v>0.111553176158777</c:v>
                  </c:pt>
                  <c:pt idx="89">
                    <c:v>6.8624582573108106E-2</c:v>
                  </c:pt>
                  <c:pt idx="90">
                    <c:v>8.7534755002417905E-2</c:v>
                  </c:pt>
                  <c:pt idx="91">
                    <c:v>0.123808095229853</c:v>
                  </c:pt>
                  <c:pt idx="92">
                    <c:v>6.8639962444952199E-2</c:v>
                  </c:pt>
                  <c:pt idx="93">
                    <c:v>6.6448810707524605E-2</c:v>
                  </c:pt>
                  <c:pt idx="94">
                    <c:v>0.13867347739684499</c:v>
                  </c:pt>
                  <c:pt idx="95">
                    <c:v>1.5502687938978001E-2</c:v>
                  </c:pt>
                  <c:pt idx="96">
                    <c:v>6.4779111859713995E-2</c:v>
                  </c:pt>
                  <c:pt idx="97">
                    <c:v>3.2199033801929199E-2</c:v>
                  </c:pt>
                  <c:pt idx="98">
                    <c:v>6.2634743642096202E-2</c:v>
                  </c:pt>
                  <c:pt idx="99">
                    <c:v>0.18241558169313399</c:v>
                  </c:pt>
                  <c:pt idx="100">
                    <c:v>0.143643076176102</c:v>
                  </c:pt>
                  <c:pt idx="101">
                    <c:v>4.4333333333333301E-2</c:v>
                  </c:pt>
                  <c:pt idx="102">
                    <c:v>0.23703187783737301</c:v>
                  </c:pt>
                  <c:pt idx="103">
                    <c:v>4.6285346853332902E-2</c:v>
                  </c:pt>
                  <c:pt idx="104">
                    <c:v>6.4072875176109698E-2</c:v>
                  </c:pt>
                  <c:pt idx="105">
                    <c:v>3.9323445084749803E-2</c:v>
                  </c:pt>
                  <c:pt idx="106">
                    <c:v>0.104748906119985</c:v>
                  </c:pt>
                  <c:pt idx="107">
                    <c:v>0.122202018532156</c:v>
                  </c:pt>
                  <c:pt idx="108">
                    <c:v>2.0108041509140799E-2</c:v>
                  </c:pt>
                  <c:pt idx="109">
                    <c:v>0.23774940121434099</c:v>
                  </c:pt>
                  <c:pt idx="110">
                    <c:v>0.22033383761919101</c:v>
                  </c:pt>
                  <c:pt idx="111">
                    <c:v>3.4078341117685498E-2</c:v>
                  </c:pt>
                  <c:pt idx="112">
                    <c:v>0.13800845384734001</c:v>
                  </c:pt>
                  <c:pt idx="113">
                    <c:v>2.7473219283108599E-2</c:v>
                  </c:pt>
                  <c:pt idx="114">
                    <c:v>0.101180257187084</c:v>
                  </c:pt>
                  <c:pt idx="115">
                    <c:v>6.0680401375659297E-2</c:v>
                  </c:pt>
                  <c:pt idx="116">
                    <c:v>6.4333333333333298E-2</c:v>
                  </c:pt>
                  <c:pt idx="117">
                    <c:v>0.163142405414547</c:v>
                  </c:pt>
                  <c:pt idx="118">
                    <c:v>7.0811957558969699E-2</c:v>
                  </c:pt>
                  <c:pt idx="119">
                    <c:v>0.15233989774331799</c:v>
                  </c:pt>
                  <c:pt idx="120">
                    <c:v>3.8739873228726102E-2</c:v>
                  </c:pt>
                  <c:pt idx="121">
                    <c:v>0.13884803843691099</c:v>
                  </c:pt>
                  <c:pt idx="122">
                    <c:v>4.5156517925002998E-2</c:v>
                  </c:pt>
                  <c:pt idx="123">
                    <c:v>7.71837634048336E-2</c:v>
                  </c:pt>
                  <c:pt idx="124">
                    <c:v>7.7593670990473096E-2</c:v>
                  </c:pt>
                  <c:pt idx="125">
                    <c:v>1.7910270176012901E-2</c:v>
                  </c:pt>
                  <c:pt idx="126">
                    <c:v>8.2597417231614095E-2</c:v>
                  </c:pt>
                  <c:pt idx="127">
                    <c:v>7.5127299373204601E-2</c:v>
                  </c:pt>
                  <c:pt idx="128">
                    <c:v>6.0123022027986701E-2</c:v>
                  </c:pt>
                  <c:pt idx="129">
                    <c:v>0.21566666666666701</c:v>
                  </c:pt>
                  <c:pt idx="130">
                    <c:v>0.18558855328686399</c:v>
                  </c:pt>
                  <c:pt idx="131">
                    <c:v>0.193677853951119</c:v>
                  </c:pt>
                  <c:pt idx="132">
                    <c:v>0.124645274456934</c:v>
                  </c:pt>
                  <c:pt idx="133">
                    <c:v>0.124527105483104</c:v>
                  </c:pt>
                  <c:pt idx="134">
                    <c:v>5.0439182300183197E-2</c:v>
                  </c:pt>
                  <c:pt idx="135">
                    <c:v>1.21974496423547E-2</c:v>
                  </c:pt>
                  <c:pt idx="136">
                    <c:v>0.163909527890643</c:v>
                  </c:pt>
                  <c:pt idx="137">
                    <c:v>8.5239531778264599E-2</c:v>
                  </c:pt>
                  <c:pt idx="138">
                    <c:v>2.3589074683938799E-2</c:v>
                  </c:pt>
                  <c:pt idx="139">
                    <c:v>0.101720750641701</c:v>
                  </c:pt>
                  <c:pt idx="140">
                    <c:v>7.5697497390013593E-2</c:v>
                  </c:pt>
                  <c:pt idx="141">
                    <c:v>6.5225250734154597E-2</c:v>
                  </c:pt>
                  <c:pt idx="142">
                    <c:v>2.7300793639257699E-2</c:v>
                  </c:pt>
                  <c:pt idx="143">
                    <c:v>7.3451420075524201E-2</c:v>
                  </c:pt>
                  <c:pt idx="144">
                    <c:v>0.12708002727940099</c:v>
                  </c:pt>
                  <c:pt idx="145">
                    <c:v>9.6582146958488699E-2</c:v>
                  </c:pt>
                  <c:pt idx="146">
                    <c:v>0.13135236748701701</c:v>
                  </c:pt>
                  <c:pt idx="147">
                    <c:v>8.7086802163767102E-2</c:v>
                  </c:pt>
                  <c:pt idx="148">
                    <c:v>0.115721408755876</c:v>
                  </c:pt>
                  <c:pt idx="149">
                    <c:v>9.7591552457736402E-2</c:v>
                  </c:pt>
                  <c:pt idx="150">
                    <c:v>7.1204712702960193E-2</c:v>
                  </c:pt>
                  <c:pt idx="151">
                    <c:v>8.0063169504530102E-2</c:v>
                  </c:pt>
                  <c:pt idx="152">
                    <c:v>7.3907599970052695E-2</c:v>
                  </c:pt>
                  <c:pt idx="153">
                    <c:v>6.56835849610337E-2</c:v>
                  </c:pt>
                  <c:pt idx="154">
                    <c:v>9.6597101405787505E-2</c:v>
                  </c:pt>
                  <c:pt idx="155">
                    <c:v>7.1037548756508598E-2</c:v>
                  </c:pt>
                  <c:pt idx="156">
                    <c:v>9.0888820972536394E-2</c:v>
                  </c:pt>
                  <c:pt idx="157">
                    <c:v>0.13032054498214901</c:v>
                  </c:pt>
                  <c:pt idx="158">
                    <c:v>5.9445586697229102E-2</c:v>
                  </c:pt>
                  <c:pt idx="159">
                    <c:v>7.1140705647329605E-2</c:v>
                  </c:pt>
                  <c:pt idx="160">
                    <c:v>9.4318608980412805E-2</c:v>
                  </c:pt>
                  <c:pt idx="161">
                    <c:v>6.6559079854750902E-2</c:v>
                  </c:pt>
                  <c:pt idx="162">
                    <c:v>0.104199061629385</c:v>
                  </c:pt>
                  <c:pt idx="163">
                    <c:v>7.9504716841203901E-2</c:v>
                  </c:pt>
                  <c:pt idx="164">
                    <c:v>2.4727402703163998E-2</c:v>
                  </c:pt>
                  <c:pt idx="165">
                    <c:v>7.9112437566907196E-2</c:v>
                  </c:pt>
                  <c:pt idx="166">
                    <c:v>5.1872707445995002E-2</c:v>
                  </c:pt>
                  <c:pt idx="167">
                    <c:v>6.5300161646898794E-2</c:v>
                  </c:pt>
                  <c:pt idx="168">
                    <c:v>0.118434698369092</c:v>
                  </c:pt>
                  <c:pt idx="169">
                    <c:v>0.10709082334375999</c:v>
                  </c:pt>
                  <c:pt idx="170">
                    <c:v>7.1195349411164302E-2</c:v>
                  </c:pt>
                  <c:pt idx="171">
                    <c:v>8.1601334411747106E-2</c:v>
                  </c:pt>
                  <c:pt idx="172">
                    <c:v>9.5668408811082697E-2</c:v>
                  </c:pt>
                  <c:pt idx="173">
                    <c:v>0.123688228129349</c:v>
                  </c:pt>
                  <c:pt idx="174">
                    <c:v>0.12694399465030901</c:v>
                  </c:pt>
                  <c:pt idx="175">
                    <c:v>8.3290655738403996E-2</c:v>
                  </c:pt>
                  <c:pt idx="176">
                    <c:v>0.13359016929899201</c:v>
                  </c:pt>
                  <c:pt idx="177">
                    <c:v>0.113067826251915</c:v>
                  </c:pt>
                  <c:pt idx="178">
                    <c:v>3.2951142283353101E-2</c:v>
                  </c:pt>
                  <c:pt idx="179">
                    <c:v>7.4191194446061703E-2</c:v>
                  </c:pt>
                  <c:pt idx="180">
                    <c:v>0.12379059379093001</c:v>
                  </c:pt>
                  <c:pt idx="181">
                    <c:v>7.4144004028197305E-2</c:v>
                  </c:pt>
                  <c:pt idx="182">
                    <c:v>9.1002441969677106E-2</c:v>
                  </c:pt>
                  <c:pt idx="183">
                    <c:v>2.63586376312923E-2</c:v>
                  </c:pt>
                  <c:pt idx="184">
                    <c:v>5.3254107822777397E-2</c:v>
                  </c:pt>
                  <c:pt idx="185">
                    <c:v>0.1</c:v>
                  </c:pt>
                  <c:pt idx="186">
                    <c:v>8.8191710368819703E-2</c:v>
                  </c:pt>
                  <c:pt idx="187">
                    <c:v>0.12999017056856399</c:v>
                  </c:pt>
                  <c:pt idx="188">
                    <c:v>0.11584232579003401</c:v>
                  </c:pt>
                  <c:pt idx="189">
                    <c:v>0.12430652079079001</c:v>
                  </c:pt>
                  <c:pt idx="190">
                    <c:v>9.51390794807499E-2</c:v>
                  </c:pt>
                  <c:pt idx="191">
                    <c:v>2.60277629550533E-2</c:v>
                  </c:pt>
                  <c:pt idx="192">
                    <c:v>7.2448449105400298E-2</c:v>
                  </c:pt>
                  <c:pt idx="193">
                    <c:v>2.08166599946614E-2</c:v>
                  </c:pt>
                  <c:pt idx="194">
                    <c:v>3.7693205989644603E-2</c:v>
                  </c:pt>
                  <c:pt idx="195">
                    <c:v>4.9387357806539002E-2</c:v>
                  </c:pt>
                  <c:pt idx="196">
                    <c:v>3.4478656844166303E-2</c:v>
                  </c:pt>
                  <c:pt idx="197">
                    <c:v>6.1024585209569403E-2</c:v>
                  </c:pt>
                  <c:pt idx="198">
                    <c:v>1.9157244060667999E-2</c:v>
                  </c:pt>
                  <c:pt idx="199">
                    <c:v>4.6491337305399602E-2</c:v>
                  </c:pt>
                  <c:pt idx="200">
                    <c:v>2.8687976575562098E-2</c:v>
                  </c:pt>
                  <c:pt idx="201">
                    <c:v>2.9868229125797001E-2</c:v>
                  </c:pt>
                  <c:pt idx="202">
                    <c:v>5.5540775811810397E-2</c:v>
                  </c:pt>
                  <c:pt idx="203">
                    <c:v>4.6218082079540201E-2</c:v>
                  </c:pt>
                  <c:pt idx="204">
                    <c:v>5.2459508194415999E-2</c:v>
                  </c:pt>
                  <c:pt idx="205">
                    <c:v>3.3238197571134602E-2</c:v>
                  </c:pt>
                  <c:pt idx="206">
                    <c:v>2.6333333333333299E-2</c:v>
                  </c:pt>
                  <c:pt idx="207">
                    <c:v>3.0333333333333299E-2</c:v>
                  </c:pt>
                  <c:pt idx="208">
                    <c:v>5.9037652768757998E-2</c:v>
                  </c:pt>
                  <c:pt idx="209">
                    <c:v>5.3814496188294897E-2</c:v>
                  </c:pt>
                  <c:pt idx="210">
                    <c:v>4.1295681775862902E-2</c:v>
                  </c:pt>
                  <c:pt idx="211">
                    <c:v>9.3831409098091095E-2</c:v>
                  </c:pt>
                  <c:pt idx="212">
                    <c:v>4.0337465353082198E-2</c:v>
                  </c:pt>
                  <c:pt idx="213">
                    <c:v>0.11380831838373399</c:v>
                  </c:pt>
                  <c:pt idx="214">
                    <c:v>6.4452394145688E-2</c:v>
                  </c:pt>
                  <c:pt idx="215">
                    <c:v>0.11642307904077</c:v>
                  </c:pt>
                  <c:pt idx="216">
                    <c:v>5.4249423960075399E-2</c:v>
                  </c:pt>
                  <c:pt idx="217">
                    <c:v>0.16420955446555999</c:v>
                  </c:pt>
                  <c:pt idx="218">
                    <c:v>0.29535797489374399</c:v>
                  </c:pt>
                  <c:pt idx="219">
                    <c:v>4.7645683027018403E-2</c:v>
                  </c:pt>
                  <c:pt idx="220">
                    <c:v>3.5825192873792697E-2</c:v>
                  </c:pt>
                  <c:pt idx="221">
                    <c:v>7.0513198134186994E-2</c:v>
                  </c:pt>
                  <c:pt idx="222">
                    <c:v>5.1718253816015303E-2</c:v>
                  </c:pt>
                  <c:pt idx="223">
                    <c:v>9.32898708327973E-2</c:v>
                  </c:pt>
                  <c:pt idx="224">
                    <c:v>8.3116384265277898E-2</c:v>
                  </c:pt>
                  <c:pt idx="225">
                    <c:v>5.0280325288437698E-2</c:v>
                  </c:pt>
                  <c:pt idx="226">
                    <c:v>0.120001851837563</c:v>
                  </c:pt>
                  <c:pt idx="227">
                    <c:v>6.7838861363610101E-2</c:v>
                  </c:pt>
                  <c:pt idx="228">
                    <c:v>0.12703980128727799</c:v>
                  </c:pt>
                  <c:pt idx="229">
                    <c:v>0.12986659822037899</c:v>
                  </c:pt>
                  <c:pt idx="230">
                    <c:v>0.15159192297451399</c:v>
                  </c:pt>
                  <c:pt idx="231">
                    <c:v>0.13225270423616201</c:v>
                  </c:pt>
                  <c:pt idx="232">
                    <c:v>7.2943661669659696E-2</c:v>
                  </c:pt>
                  <c:pt idx="233">
                    <c:v>5.5179505051946402E-2</c:v>
                  </c:pt>
                  <c:pt idx="234">
                    <c:v>0.105619337455053</c:v>
                  </c:pt>
                  <c:pt idx="235">
                    <c:v>0.138228474313765</c:v>
                  </c:pt>
                  <c:pt idx="236">
                    <c:v>1.9333333333333199E-2</c:v>
                  </c:pt>
                  <c:pt idx="237">
                    <c:v>9.3445765613595994E-2</c:v>
                  </c:pt>
                  <c:pt idx="238">
                    <c:v>0.19254638690744399</c:v>
                  </c:pt>
                  <c:pt idx="239">
                    <c:v>0.160840846111234</c:v>
                  </c:pt>
                  <c:pt idx="240">
                    <c:v>6.0023143684563698E-2</c:v>
                  </c:pt>
                </c:numCache>
              </c:numRef>
            </c:plus>
            <c:minus>
              <c:numRef>
                <c:f>'2011年検体'!$P$2:$P$242</c:f>
                <c:numCache>
                  <c:formatCode>General</c:formatCode>
                  <c:ptCount val="241"/>
                  <c:pt idx="0">
                    <c:v>0.10866615541802099</c:v>
                  </c:pt>
                  <c:pt idx="1">
                    <c:v>9.4302704096966394E-2</c:v>
                  </c:pt>
                  <c:pt idx="2">
                    <c:v>9.7673492366716894E-2</c:v>
                  </c:pt>
                  <c:pt idx="3">
                    <c:v>7.5675476726465005E-2</c:v>
                  </c:pt>
                  <c:pt idx="4">
                    <c:v>2.9365512652316E-2</c:v>
                  </c:pt>
                  <c:pt idx="5">
                    <c:v>2.28108161479008E-2</c:v>
                  </c:pt>
                  <c:pt idx="6">
                    <c:v>0.16145209127718901</c:v>
                  </c:pt>
                  <c:pt idx="7">
                    <c:v>8.1002743437765506E-2</c:v>
                  </c:pt>
                  <c:pt idx="8">
                    <c:v>0.16430899075961899</c:v>
                  </c:pt>
                  <c:pt idx="9">
                    <c:v>0.110183180809656</c:v>
                  </c:pt>
                  <c:pt idx="10">
                    <c:v>0.16380476183554599</c:v>
                  </c:pt>
                  <c:pt idx="11">
                    <c:v>9.3735443314326705E-2</c:v>
                  </c:pt>
                  <c:pt idx="12">
                    <c:v>7.1522335283773095E-2</c:v>
                  </c:pt>
                  <c:pt idx="13">
                    <c:v>6.3886183517599601E-2</c:v>
                  </c:pt>
                  <c:pt idx="14">
                    <c:v>8.2802979012432498E-2</c:v>
                  </c:pt>
                  <c:pt idx="15">
                    <c:v>0.11136875683960901</c:v>
                  </c:pt>
                  <c:pt idx="16">
                    <c:v>4.7540625901549803E-2</c:v>
                  </c:pt>
                  <c:pt idx="17">
                    <c:v>0.16500000000000001</c:v>
                  </c:pt>
                  <c:pt idx="18">
                    <c:v>9.4429868156214194E-2</c:v>
                  </c:pt>
                  <c:pt idx="19">
                    <c:v>0.14285696031734399</c:v>
                  </c:pt>
                  <c:pt idx="20">
                    <c:v>0.20954103284188599</c:v>
                  </c:pt>
                  <c:pt idx="21">
                    <c:v>9.6998854517864302E-2</c:v>
                  </c:pt>
                  <c:pt idx="22">
                    <c:v>5.4666666666666801E-2</c:v>
                  </c:pt>
                  <c:pt idx="23">
                    <c:v>0.133728996273974</c:v>
                  </c:pt>
                  <c:pt idx="24">
                    <c:v>6.4936721335295405E-2</c:v>
                  </c:pt>
                  <c:pt idx="25">
                    <c:v>6.1333333333333302E-2</c:v>
                  </c:pt>
                  <c:pt idx="26">
                    <c:v>3.5257780859139699E-2</c:v>
                  </c:pt>
                  <c:pt idx="27">
                    <c:v>0.141152793493828</c:v>
                  </c:pt>
                  <c:pt idx="28">
                    <c:v>7.6175965880176194E-2</c:v>
                  </c:pt>
                  <c:pt idx="29">
                    <c:v>0.13072915172642699</c:v>
                  </c:pt>
                  <c:pt idx="30">
                    <c:v>0.15850236591294201</c:v>
                  </c:pt>
                  <c:pt idx="31">
                    <c:v>0.17173849629920199</c:v>
                  </c:pt>
                  <c:pt idx="32">
                    <c:v>0.115477751584931</c:v>
                  </c:pt>
                  <c:pt idx="33">
                    <c:v>8.6227090355126407E-2</c:v>
                  </c:pt>
                  <c:pt idx="34">
                    <c:v>6.0294646897087301E-2</c:v>
                  </c:pt>
                  <c:pt idx="35">
                    <c:v>0.125071979275935</c:v>
                  </c:pt>
                  <c:pt idx="36">
                    <c:v>0.103788781239164</c:v>
                  </c:pt>
                  <c:pt idx="37">
                    <c:v>0.10906623879296699</c:v>
                  </c:pt>
                  <c:pt idx="38">
                    <c:v>8.4341238101206695E-2</c:v>
                  </c:pt>
                  <c:pt idx="39">
                    <c:v>0.100459499854972</c:v>
                  </c:pt>
                  <c:pt idx="40">
                    <c:v>0.14525418334002599</c:v>
                  </c:pt>
                  <c:pt idx="41">
                    <c:v>0.10452910280555</c:v>
                  </c:pt>
                  <c:pt idx="42">
                    <c:v>1.7676098111417099E-2</c:v>
                  </c:pt>
                  <c:pt idx="43">
                    <c:v>0.212733270657047</c:v>
                  </c:pt>
                  <c:pt idx="44">
                    <c:v>9.5384019159978406E-2</c:v>
                  </c:pt>
                  <c:pt idx="45">
                    <c:v>7.5078477460439802E-2</c:v>
                  </c:pt>
                  <c:pt idx="46">
                    <c:v>0.19498404493131699</c:v>
                  </c:pt>
                  <c:pt idx="47">
                    <c:v>9.9990555109525897E-2</c:v>
                  </c:pt>
                  <c:pt idx="48">
                    <c:v>4.8877397639399703E-2</c:v>
                  </c:pt>
                  <c:pt idx="49">
                    <c:v>0.166485234580528</c:v>
                  </c:pt>
                  <c:pt idx="50">
                    <c:v>2.3755701070129299E-2</c:v>
                  </c:pt>
                  <c:pt idx="51">
                    <c:v>0.176334278510384</c:v>
                  </c:pt>
                  <c:pt idx="52">
                    <c:v>0.15800105484879901</c:v>
                  </c:pt>
                  <c:pt idx="53">
                    <c:v>6.9436621781625005E-2</c:v>
                  </c:pt>
                  <c:pt idx="54">
                    <c:v>9.2796072713833694E-2</c:v>
                  </c:pt>
                  <c:pt idx="55">
                    <c:v>0.16574780038761699</c:v>
                  </c:pt>
                  <c:pt idx="56">
                    <c:v>0.103557284201118</c:v>
                  </c:pt>
                  <c:pt idx="57">
                    <c:v>8.5992893763251102E-2</c:v>
                  </c:pt>
                  <c:pt idx="58">
                    <c:v>3.2969683043668999E-2</c:v>
                  </c:pt>
                  <c:pt idx="59">
                    <c:v>0.203160855809709</c:v>
                  </c:pt>
                  <c:pt idx="60">
                    <c:v>0.120259441763769</c:v>
                  </c:pt>
                  <c:pt idx="61">
                    <c:v>6.1614392258086403E-2</c:v>
                  </c:pt>
                  <c:pt idx="62">
                    <c:v>0.12453156672551401</c:v>
                  </c:pt>
                  <c:pt idx="63">
                    <c:v>4.8190593826319801E-2</c:v>
                  </c:pt>
                  <c:pt idx="64">
                    <c:v>0.142387187313716</c:v>
                  </c:pt>
                  <c:pt idx="65">
                    <c:v>5.27457212588009E-2</c:v>
                  </c:pt>
                  <c:pt idx="66">
                    <c:v>0.15663155634942899</c:v>
                  </c:pt>
                  <c:pt idx="67">
                    <c:v>7.67991608750455E-2</c:v>
                  </c:pt>
                  <c:pt idx="68">
                    <c:v>7.4222638056054002E-2</c:v>
                  </c:pt>
                  <c:pt idx="69">
                    <c:v>3.0802236571031299E-2</c:v>
                  </c:pt>
                  <c:pt idx="70">
                    <c:v>0.28395089559836101</c:v>
                  </c:pt>
                  <c:pt idx="71">
                    <c:v>0.111634821329786</c:v>
                  </c:pt>
                  <c:pt idx="72">
                    <c:v>0.19142999881012501</c:v>
                  </c:pt>
                  <c:pt idx="73">
                    <c:v>8.2778821768211594E-2</c:v>
                  </c:pt>
                  <c:pt idx="74">
                    <c:v>0.13200126262022399</c:v>
                  </c:pt>
                  <c:pt idx="75">
                    <c:v>4.25218897876272E-2</c:v>
                  </c:pt>
                  <c:pt idx="76">
                    <c:v>0.157100109625819</c:v>
                  </c:pt>
                  <c:pt idx="77">
                    <c:v>6.4856251304969401E-2</c:v>
                  </c:pt>
                  <c:pt idx="78">
                    <c:v>7.6509984824059199E-2</c:v>
                  </c:pt>
                  <c:pt idx="79">
                    <c:v>2.5536466300392899E-2</c:v>
                  </c:pt>
                  <c:pt idx="80">
                    <c:v>8.5934729753329595E-2</c:v>
                  </c:pt>
                  <c:pt idx="81">
                    <c:v>0.17090575700595301</c:v>
                  </c:pt>
                  <c:pt idx="82">
                    <c:v>5.3336458241785997E-2</c:v>
                  </c:pt>
                  <c:pt idx="83">
                    <c:v>0.10509096588723101</c:v>
                  </c:pt>
                  <c:pt idx="84">
                    <c:v>0.109226065265271</c:v>
                  </c:pt>
                  <c:pt idx="85">
                    <c:v>0.177637583610876</c:v>
                  </c:pt>
                  <c:pt idx="86">
                    <c:v>1.57162336455017E-2</c:v>
                  </c:pt>
                  <c:pt idx="87">
                    <c:v>0.25041365777449098</c:v>
                  </c:pt>
                  <c:pt idx="88">
                    <c:v>0.111553176158777</c:v>
                  </c:pt>
                  <c:pt idx="89">
                    <c:v>6.8624582573108106E-2</c:v>
                  </c:pt>
                  <c:pt idx="90">
                    <c:v>8.7534755002417905E-2</c:v>
                  </c:pt>
                  <c:pt idx="91">
                    <c:v>0.123808095229853</c:v>
                  </c:pt>
                  <c:pt idx="92">
                    <c:v>6.8639962444952199E-2</c:v>
                  </c:pt>
                  <c:pt idx="93">
                    <c:v>6.6448810707524605E-2</c:v>
                  </c:pt>
                  <c:pt idx="94">
                    <c:v>0.13867347739684499</c:v>
                  </c:pt>
                  <c:pt idx="95">
                    <c:v>1.5502687938978001E-2</c:v>
                  </c:pt>
                  <c:pt idx="96">
                    <c:v>6.4779111859713995E-2</c:v>
                  </c:pt>
                  <c:pt idx="97">
                    <c:v>3.2199033801929199E-2</c:v>
                  </c:pt>
                  <c:pt idx="98">
                    <c:v>6.2634743642096202E-2</c:v>
                  </c:pt>
                  <c:pt idx="99">
                    <c:v>0.18241558169313399</c:v>
                  </c:pt>
                  <c:pt idx="100">
                    <c:v>0.143643076176102</c:v>
                  </c:pt>
                  <c:pt idx="101">
                    <c:v>4.4333333333333301E-2</c:v>
                  </c:pt>
                  <c:pt idx="102">
                    <c:v>0.23703187783737301</c:v>
                  </c:pt>
                  <c:pt idx="103">
                    <c:v>4.6285346853332902E-2</c:v>
                  </c:pt>
                  <c:pt idx="104">
                    <c:v>6.4072875176109698E-2</c:v>
                  </c:pt>
                  <c:pt idx="105">
                    <c:v>3.9323445084749803E-2</c:v>
                  </c:pt>
                  <c:pt idx="106">
                    <c:v>0.104748906119985</c:v>
                  </c:pt>
                  <c:pt idx="107">
                    <c:v>0.122202018532156</c:v>
                  </c:pt>
                  <c:pt idx="108">
                    <c:v>2.0108041509140799E-2</c:v>
                  </c:pt>
                  <c:pt idx="109">
                    <c:v>0.23774940121434099</c:v>
                  </c:pt>
                  <c:pt idx="110">
                    <c:v>0.22033383761919101</c:v>
                  </c:pt>
                  <c:pt idx="111">
                    <c:v>3.4078341117685498E-2</c:v>
                  </c:pt>
                  <c:pt idx="112">
                    <c:v>0.13800845384734001</c:v>
                  </c:pt>
                  <c:pt idx="113">
                    <c:v>2.7473219283108599E-2</c:v>
                  </c:pt>
                  <c:pt idx="114">
                    <c:v>0.101180257187084</c:v>
                  </c:pt>
                  <c:pt idx="115">
                    <c:v>6.0680401375659297E-2</c:v>
                  </c:pt>
                  <c:pt idx="116">
                    <c:v>6.4333333333333298E-2</c:v>
                  </c:pt>
                  <c:pt idx="117">
                    <c:v>0.163142405414547</c:v>
                  </c:pt>
                  <c:pt idx="118">
                    <c:v>7.0811957558969699E-2</c:v>
                  </c:pt>
                  <c:pt idx="119">
                    <c:v>0.15233989774331799</c:v>
                  </c:pt>
                  <c:pt idx="120">
                    <c:v>3.8739873228726102E-2</c:v>
                  </c:pt>
                  <c:pt idx="121">
                    <c:v>0.13884803843691099</c:v>
                  </c:pt>
                  <c:pt idx="122">
                    <c:v>4.5156517925002998E-2</c:v>
                  </c:pt>
                  <c:pt idx="123">
                    <c:v>7.71837634048336E-2</c:v>
                  </c:pt>
                  <c:pt idx="124">
                    <c:v>7.7593670990473096E-2</c:v>
                  </c:pt>
                  <c:pt idx="125">
                    <c:v>1.7910270176012901E-2</c:v>
                  </c:pt>
                  <c:pt idx="126">
                    <c:v>8.2597417231614095E-2</c:v>
                  </c:pt>
                  <c:pt idx="127">
                    <c:v>7.5127299373204601E-2</c:v>
                  </c:pt>
                  <c:pt idx="128">
                    <c:v>6.0123022027986701E-2</c:v>
                  </c:pt>
                  <c:pt idx="129">
                    <c:v>0.21566666666666701</c:v>
                  </c:pt>
                  <c:pt idx="130">
                    <c:v>0.18558855328686399</c:v>
                  </c:pt>
                  <c:pt idx="131">
                    <c:v>0.193677853951119</c:v>
                  </c:pt>
                  <c:pt idx="132">
                    <c:v>0.124645274456934</c:v>
                  </c:pt>
                  <c:pt idx="133">
                    <c:v>0.124527105483104</c:v>
                  </c:pt>
                  <c:pt idx="134">
                    <c:v>5.0439182300183197E-2</c:v>
                  </c:pt>
                  <c:pt idx="135">
                    <c:v>1.21974496423547E-2</c:v>
                  </c:pt>
                  <c:pt idx="136">
                    <c:v>0.163909527890643</c:v>
                  </c:pt>
                  <c:pt idx="137">
                    <c:v>8.5239531778264599E-2</c:v>
                  </c:pt>
                  <c:pt idx="138">
                    <c:v>2.3589074683938799E-2</c:v>
                  </c:pt>
                  <c:pt idx="139">
                    <c:v>0.101720750641701</c:v>
                  </c:pt>
                  <c:pt idx="140">
                    <c:v>7.5697497390013593E-2</c:v>
                  </c:pt>
                  <c:pt idx="141">
                    <c:v>6.5225250734154597E-2</c:v>
                  </c:pt>
                  <c:pt idx="142">
                    <c:v>2.7300793639257699E-2</c:v>
                  </c:pt>
                  <c:pt idx="143">
                    <c:v>7.3451420075524201E-2</c:v>
                  </c:pt>
                  <c:pt idx="144">
                    <c:v>0.12708002727940099</c:v>
                  </c:pt>
                  <c:pt idx="145">
                    <c:v>9.6582146958488699E-2</c:v>
                  </c:pt>
                  <c:pt idx="146">
                    <c:v>0.13135236748701701</c:v>
                  </c:pt>
                  <c:pt idx="147">
                    <c:v>8.7086802163767102E-2</c:v>
                  </c:pt>
                  <c:pt idx="148">
                    <c:v>0.115721408755876</c:v>
                  </c:pt>
                  <c:pt idx="149">
                    <c:v>9.7591552457736402E-2</c:v>
                  </c:pt>
                  <c:pt idx="150">
                    <c:v>7.1204712702960193E-2</c:v>
                  </c:pt>
                  <c:pt idx="151">
                    <c:v>8.0063169504530102E-2</c:v>
                  </c:pt>
                  <c:pt idx="152">
                    <c:v>7.3907599970052695E-2</c:v>
                  </c:pt>
                  <c:pt idx="153">
                    <c:v>6.56835849610337E-2</c:v>
                  </c:pt>
                  <c:pt idx="154">
                    <c:v>9.6597101405787505E-2</c:v>
                  </c:pt>
                  <c:pt idx="155">
                    <c:v>7.1037548756508598E-2</c:v>
                  </c:pt>
                  <c:pt idx="156">
                    <c:v>9.0888820972536394E-2</c:v>
                  </c:pt>
                  <c:pt idx="157">
                    <c:v>0.13032054498214901</c:v>
                  </c:pt>
                  <c:pt idx="158">
                    <c:v>5.9445586697229102E-2</c:v>
                  </c:pt>
                  <c:pt idx="159">
                    <c:v>7.1140705647329605E-2</c:v>
                  </c:pt>
                  <c:pt idx="160">
                    <c:v>9.4318608980412805E-2</c:v>
                  </c:pt>
                  <c:pt idx="161">
                    <c:v>6.6559079854750902E-2</c:v>
                  </c:pt>
                  <c:pt idx="162">
                    <c:v>0.104199061629385</c:v>
                  </c:pt>
                  <c:pt idx="163">
                    <c:v>7.9504716841203901E-2</c:v>
                  </c:pt>
                  <c:pt idx="164">
                    <c:v>2.4727402703163998E-2</c:v>
                  </c:pt>
                  <c:pt idx="165">
                    <c:v>7.9112437566907196E-2</c:v>
                  </c:pt>
                  <c:pt idx="166">
                    <c:v>5.1872707445995002E-2</c:v>
                  </c:pt>
                  <c:pt idx="167">
                    <c:v>6.5300161646898794E-2</c:v>
                  </c:pt>
                  <c:pt idx="168">
                    <c:v>0.118434698369092</c:v>
                  </c:pt>
                  <c:pt idx="169">
                    <c:v>0.10709082334375999</c:v>
                  </c:pt>
                  <c:pt idx="170">
                    <c:v>7.1195349411164302E-2</c:v>
                  </c:pt>
                  <c:pt idx="171">
                    <c:v>8.1601334411747106E-2</c:v>
                  </c:pt>
                  <c:pt idx="172">
                    <c:v>9.5668408811082697E-2</c:v>
                  </c:pt>
                  <c:pt idx="173">
                    <c:v>0.123688228129349</c:v>
                  </c:pt>
                  <c:pt idx="174">
                    <c:v>0.12694399465030901</c:v>
                  </c:pt>
                  <c:pt idx="175">
                    <c:v>8.3290655738403996E-2</c:v>
                  </c:pt>
                  <c:pt idx="176">
                    <c:v>0.13359016929899201</c:v>
                  </c:pt>
                  <c:pt idx="177">
                    <c:v>0.113067826251915</c:v>
                  </c:pt>
                  <c:pt idx="178">
                    <c:v>3.2951142283353101E-2</c:v>
                  </c:pt>
                  <c:pt idx="179">
                    <c:v>7.4191194446061703E-2</c:v>
                  </c:pt>
                  <c:pt idx="180">
                    <c:v>0.12379059379093001</c:v>
                  </c:pt>
                  <c:pt idx="181">
                    <c:v>7.4144004028197305E-2</c:v>
                  </c:pt>
                  <c:pt idx="182">
                    <c:v>9.1002441969677106E-2</c:v>
                  </c:pt>
                  <c:pt idx="183">
                    <c:v>2.63586376312923E-2</c:v>
                  </c:pt>
                  <c:pt idx="184">
                    <c:v>5.3254107822777397E-2</c:v>
                  </c:pt>
                  <c:pt idx="185">
                    <c:v>0.1</c:v>
                  </c:pt>
                  <c:pt idx="186">
                    <c:v>8.8191710368819703E-2</c:v>
                  </c:pt>
                  <c:pt idx="187">
                    <c:v>0.12999017056856399</c:v>
                  </c:pt>
                  <c:pt idx="188">
                    <c:v>0.11584232579003401</c:v>
                  </c:pt>
                  <c:pt idx="189">
                    <c:v>0.12430652079079001</c:v>
                  </c:pt>
                  <c:pt idx="190">
                    <c:v>9.51390794807499E-2</c:v>
                  </c:pt>
                  <c:pt idx="191">
                    <c:v>2.60277629550533E-2</c:v>
                  </c:pt>
                  <c:pt idx="192">
                    <c:v>7.2448449105400298E-2</c:v>
                  </c:pt>
                  <c:pt idx="193">
                    <c:v>2.08166599946614E-2</c:v>
                  </c:pt>
                  <c:pt idx="194">
                    <c:v>3.7693205989644603E-2</c:v>
                  </c:pt>
                  <c:pt idx="195">
                    <c:v>4.9387357806539002E-2</c:v>
                  </c:pt>
                  <c:pt idx="196">
                    <c:v>3.4478656844166303E-2</c:v>
                  </c:pt>
                  <c:pt idx="197">
                    <c:v>6.1024585209569403E-2</c:v>
                  </c:pt>
                  <c:pt idx="198">
                    <c:v>1.9157244060667999E-2</c:v>
                  </c:pt>
                  <c:pt idx="199">
                    <c:v>4.6491337305399602E-2</c:v>
                  </c:pt>
                  <c:pt idx="200">
                    <c:v>2.8687976575562098E-2</c:v>
                  </c:pt>
                  <c:pt idx="201">
                    <c:v>2.9868229125797001E-2</c:v>
                  </c:pt>
                  <c:pt idx="202">
                    <c:v>5.5540775811810397E-2</c:v>
                  </c:pt>
                  <c:pt idx="203">
                    <c:v>4.6218082079540201E-2</c:v>
                  </c:pt>
                  <c:pt idx="204">
                    <c:v>5.2459508194415999E-2</c:v>
                  </c:pt>
                  <c:pt idx="205">
                    <c:v>3.3238197571134602E-2</c:v>
                  </c:pt>
                  <c:pt idx="206">
                    <c:v>2.6333333333333299E-2</c:v>
                  </c:pt>
                  <c:pt idx="207">
                    <c:v>3.0333333333333299E-2</c:v>
                  </c:pt>
                  <c:pt idx="208">
                    <c:v>5.9037652768757998E-2</c:v>
                  </c:pt>
                  <c:pt idx="209">
                    <c:v>5.3814496188294897E-2</c:v>
                  </c:pt>
                  <c:pt idx="210">
                    <c:v>4.1295681775862902E-2</c:v>
                  </c:pt>
                  <c:pt idx="211">
                    <c:v>9.3831409098091095E-2</c:v>
                  </c:pt>
                  <c:pt idx="212">
                    <c:v>4.0337465353082198E-2</c:v>
                  </c:pt>
                  <c:pt idx="213">
                    <c:v>0.11380831838373399</c:v>
                  </c:pt>
                  <c:pt idx="214">
                    <c:v>6.4452394145688E-2</c:v>
                  </c:pt>
                  <c:pt idx="215">
                    <c:v>0.11642307904077</c:v>
                  </c:pt>
                  <c:pt idx="216">
                    <c:v>5.4249423960075399E-2</c:v>
                  </c:pt>
                  <c:pt idx="217">
                    <c:v>0.16420955446555999</c:v>
                  </c:pt>
                  <c:pt idx="218">
                    <c:v>0.29535797489374399</c:v>
                  </c:pt>
                  <c:pt idx="219">
                    <c:v>4.7645683027018403E-2</c:v>
                  </c:pt>
                  <c:pt idx="220">
                    <c:v>3.5825192873792697E-2</c:v>
                  </c:pt>
                  <c:pt idx="221">
                    <c:v>7.0513198134186994E-2</c:v>
                  </c:pt>
                  <c:pt idx="222">
                    <c:v>5.1718253816015303E-2</c:v>
                  </c:pt>
                  <c:pt idx="223">
                    <c:v>9.32898708327973E-2</c:v>
                  </c:pt>
                  <c:pt idx="224">
                    <c:v>8.3116384265277898E-2</c:v>
                  </c:pt>
                  <c:pt idx="225">
                    <c:v>5.0280325288437698E-2</c:v>
                  </c:pt>
                  <c:pt idx="226">
                    <c:v>0.120001851837563</c:v>
                  </c:pt>
                  <c:pt idx="227">
                    <c:v>6.7838861363610101E-2</c:v>
                  </c:pt>
                  <c:pt idx="228">
                    <c:v>0.12703980128727799</c:v>
                  </c:pt>
                  <c:pt idx="229">
                    <c:v>0.12986659822037899</c:v>
                  </c:pt>
                  <c:pt idx="230">
                    <c:v>0.15159192297451399</c:v>
                  </c:pt>
                  <c:pt idx="231">
                    <c:v>0.13225270423616201</c:v>
                  </c:pt>
                  <c:pt idx="232">
                    <c:v>7.2943661669659696E-2</c:v>
                  </c:pt>
                  <c:pt idx="233">
                    <c:v>5.5179505051946402E-2</c:v>
                  </c:pt>
                  <c:pt idx="234">
                    <c:v>0.105619337455053</c:v>
                  </c:pt>
                  <c:pt idx="235">
                    <c:v>0.138228474313765</c:v>
                  </c:pt>
                  <c:pt idx="236">
                    <c:v>1.9333333333333199E-2</c:v>
                  </c:pt>
                  <c:pt idx="237">
                    <c:v>9.3445765613595994E-2</c:v>
                  </c:pt>
                  <c:pt idx="238">
                    <c:v>0.19254638690744399</c:v>
                  </c:pt>
                  <c:pt idx="239">
                    <c:v>0.160840846111234</c:v>
                  </c:pt>
                  <c:pt idx="240">
                    <c:v>6.0023143684563698E-2</c:v>
                  </c:pt>
                </c:numCache>
              </c:numRef>
            </c:minus>
            <c:spPr>
              <a:ln w="3175"/>
            </c:spPr>
          </c:errBars>
          <c:errBars>
            <c:errDir val="x"/>
            <c:errBarType val="both"/>
            <c:errValType val="fixedVal"/>
            <c:noEndCap val="0"/>
            <c:val val="1"/>
          </c:errBars>
          <c:yVal>
            <c:numRef>
              <c:f>'2011年検体'!$M$2:$M$242</c:f>
              <c:numCache>
                <c:formatCode>0.000</c:formatCode>
                <c:ptCount val="241"/>
                <c:pt idx="0">
                  <c:v>-0.66500000000000004</c:v>
                </c:pt>
                <c:pt idx="1">
                  <c:v>-0.59</c:v>
                </c:pt>
                <c:pt idx="2">
                  <c:v>-0.56466666666666698</c:v>
                </c:pt>
                <c:pt idx="3">
                  <c:v>-0.56433333333333302</c:v>
                </c:pt>
                <c:pt idx="4">
                  <c:v>-0.55800000000000005</c:v>
                </c:pt>
                <c:pt idx="5">
                  <c:v>-0.53900000000000003</c:v>
                </c:pt>
                <c:pt idx="6">
                  <c:v>-0.53233333333333299</c:v>
                </c:pt>
                <c:pt idx="7">
                  <c:v>-0.52866666666666695</c:v>
                </c:pt>
                <c:pt idx="8">
                  <c:v>-0.52566666666666595</c:v>
                </c:pt>
                <c:pt idx="9">
                  <c:v>-0.51900000000000002</c:v>
                </c:pt>
                <c:pt idx="10">
                  <c:v>-0.48</c:v>
                </c:pt>
                <c:pt idx="11">
                  <c:v>-0.47699999999999998</c:v>
                </c:pt>
                <c:pt idx="12">
                  <c:v>-0.47566666666666702</c:v>
                </c:pt>
                <c:pt idx="13">
                  <c:v>-0.460666666666667</c:v>
                </c:pt>
                <c:pt idx="14">
                  <c:v>-0.44500000000000001</c:v>
                </c:pt>
                <c:pt idx="15">
                  <c:v>-0.443</c:v>
                </c:pt>
                <c:pt idx="16">
                  <c:v>-0.43766666666666698</c:v>
                </c:pt>
                <c:pt idx="17">
                  <c:v>-0.435</c:v>
                </c:pt>
                <c:pt idx="18">
                  <c:v>-0.434</c:v>
                </c:pt>
                <c:pt idx="19">
                  <c:v>-0.43233333333333301</c:v>
                </c:pt>
                <c:pt idx="20">
                  <c:v>-0.41666666666666702</c:v>
                </c:pt>
                <c:pt idx="21">
                  <c:v>-0.40966666666666701</c:v>
                </c:pt>
                <c:pt idx="22">
                  <c:v>-0.40733333333333299</c:v>
                </c:pt>
                <c:pt idx="23">
                  <c:v>-0.40733333333333299</c:v>
                </c:pt>
                <c:pt idx="24">
                  <c:v>-0.40466666666666701</c:v>
                </c:pt>
                <c:pt idx="25">
                  <c:v>-0.39433333333333298</c:v>
                </c:pt>
                <c:pt idx="26">
                  <c:v>-0.39233333333333298</c:v>
                </c:pt>
                <c:pt idx="27">
                  <c:v>-0.391666666666667</c:v>
                </c:pt>
                <c:pt idx="28">
                  <c:v>-0.391666666666667</c:v>
                </c:pt>
                <c:pt idx="29">
                  <c:v>-0.38966666666666699</c:v>
                </c:pt>
                <c:pt idx="30">
                  <c:v>-0.38</c:v>
                </c:pt>
                <c:pt idx="31">
                  <c:v>-0.37333333333333302</c:v>
                </c:pt>
                <c:pt idx="32">
                  <c:v>-0.37233333333333302</c:v>
                </c:pt>
                <c:pt idx="33">
                  <c:v>-0.37133333333333302</c:v>
                </c:pt>
                <c:pt idx="34">
                  <c:v>-0.36933333333333301</c:v>
                </c:pt>
                <c:pt idx="35">
                  <c:v>-0.36799999999999999</c:v>
                </c:pt>
                <c:pt idx="36">
                  <c:v>-0.36766666666666697</c:v>
                </c:pt>
                <c:pt idx="37">
                  <c:v>-0.36666666666666697</c:v>
                </c:pt>
                <c:pt idx="38">
                  <c:v>-0.36566666666666697</c:v>
                </c:pt>
                <c:pt idx="39">
                  <c:v>-0.359333333333333</c:v>
                </c:pt>
                <c:pt idx="40">
                  <c:v>-0.352333333333333</c:v>
                </c:pt>
                <c:pt idx="41">
                  <c:v>-0.34799999999999998</c:v>
                </c:pt>
                <c:pt idx="42">
                  <c:v>-0.34733333333333299</c:v>
                </c:pt>
                <c:pt idx="43">
                  <c:v>-0.34666666666666701</c:v>
                </c:pt>
                <c:pt idx="44">
                  <c:v>-0.34433333333333299</c:v>
                </c:pt>
                <c:pt idx="45">
                  <c:v>-0.34233333333333299</c:v>
                </c:pt>
                <c:pt idx="46">
                  <c:v>-0.34233333333333299</c:v>
                </c:pt>
                <c:pt idx="47">
                  <c:v>-0.34233333333333299</c:v>
                </c:pt>
                <c:pt idx="48">
                  <c:v>-0.33200000000000002</c:v>
                </c:pt>
                <c:pt idx="49">
                  <c:v>-0.33200000000000002</c:v>
                </c:pt>
                <c:pt idx="50">
                  <c:v>-0.32900000000000001</c:v>
                </c:pt>
                <c:pt idx="51">
                  <c:v>-0.32633333333333298</c:v>
                </c:pt>
                <c:pt idx="52">
                  <c:v>-0.32100000000000001</c:v>
                </c:pt>
                <c:pt idx="53">
                  <c:v>-0.31933333333333302</c:v>
                </c:pt>
                <c:pt idx="54">
                  <c:v>-0.31666666666666698</c:v>
                </c:pt>
                <c:pt idx="55">
                  <c:v>-0.312</c:v>
                </c:pt>
                <c:pt idx="56">
                  <c:v>-0.31133333333333302</c:v>
                </c:pt>
                <c:pt idx="57">
                  <c:v>-0.30933333333333302</c:v>
                </c:pt>
                <c:pt idx="58">
                  <c:v>-0.309</c:v>
                </c:pt>
                <c:pt idx="59">
                  <c:v>-0.309</c:v>
                </c:pt>
                <c:pt idx="60">
                  <c:v>-0.308</c:v>
                </c:pt>
                <c:pt idx="61">
                  <c:v>-0.308</c:v>
                </c:pt>
                <c:pt idx="62">
                  <c:v>-0.30766666666666698</c:v>
                </c:pt>
                <c:pt idx="63">
                  <c:v>-0.30399999999999999</c:v>
                </c:pt>
                <c:pt idx="64">
                  <c:v>-0.30366666666666697</c:v>
                </c:pt>
                <c:pt idx="65">
                  <c:v>-0.30266666666666697</c:v>
                </c:pt>
                <c:pt idx="66">
                  <c:v>-0.30066666666666703</c:v>
                </c:pt>
                <c:pt idx="67">
                  <c:v>-0.29966666666666703</c:v>
                </c:pt>
                <c:pt idx="68">
                  <c:v>-0.29899999999999999</c:v>
                </c:pt>
                <c:pt idx="69">
                  <c:v>-0.29866666666666702</c:v>
                </c:pt>
                <c:pt idx="70">
                  <c:v>-0.294333333333333</c:v>
                </c:pt>
                <c:pt idx="71">
                  <c:v>-0.29399999999999998</c:v>
                </c:pt>
                <c:pt idx="72">
                  <c:v>-0.29366666666666702</c:v>
                </c:pt>
                <c:pt idx="73">
                  <c:v>-0.29199999999999998</c:v>
                </c:pt>
                <c:pt idx="74">
                  <c:v>-0.29099999999999998</c:v>
                </c:pt>
                <c:pt idx="75">
                  <c:v>-0.28566666666666701</c:v>
                </c:pt>
                <c:pt idx="76">
                  <c:v>-0.28533333333333299</c:v>
                </c:pt>
                <c:pt idx="77">
                  <c:v>-0.28299999999999997</c:v>
                </c:pt>
                <c:pt idx="78">
                  <c:v>-0.28266666666666701</c:v>
                </c:pt>
                <c:pt idx="79">
                  <c:v>-0.28266666666666701</c:v>
                </c:pt>
                <c:pt idx="80">
                  <c:v>-0.27866666666666701</c:v>
                </c:pt>
                <c:pt idx="81">
                  <c:v>-0.27866666666666701</c:v>
                </c:pt>
                <c:pt idx="82">
                  <c:v>-0.27833333333333299</c:v>
                </c:pt>
                <c:pt idx="83">
                  <c:v>-0.274666666666667</c:v>
                </c:pt>
                <c:pt idx="84">
                  <c:v>-0.27400000000000002</c:v>
                </c:pt>
                <c:pt idx="85">
                  <c:v>-0.27033333333333298</c:v>
                </c:pt>
                <c:pt idx="86">
                  <c:v>-0.26900000000000002</c:v>
                </c:pt>
                <c:pt idx="87">
                  <c:v>-0.26900000000000002</c:v>
                </c:pt>
                <c:pt idx="88">
                  <c:v>-0.267666666666667</c:v>
                </c:pt>
                <c:pt idx="89">
                  <c:v>-0.26400000000000001</c:v>
                </c:pt>
                <c:pt idx="90">
                  <c:v>-0.26200000000000001</c:v>
                </c:pt>
                <c:pt idx="91">
                  <c:v>-0.26033333333333297</c:v>
                </c:pt>
                <c:pt idx="92">
                  <c:v>-0.25933333333333303</c:v>
                </c:pt>
                <c:pt idx="93">
                  <c:v>-0.25533333333333302</c:v>
                </c:pt>
                <c:pt idx="94">
                  <c:v>-0.254</c:v>
                </c:pt>
                <c:pt idx="95">
                  <c:v>-0.253</c:v>
                </c:pt>
                <c:pt idx="96">
                  <c:v>-0.25</c:v>
                </c:pt>
                <c:pt idx="97">
                  <c:v>-0.24933333333333299</c:v>
                </c:pt>
                <c:pt idx="98">
                  <c:v>-0.24866666666666701</c:v>
                </c:pt>
                <c:pt idx="99">
                  <c:v>-0.24666666666666701</c:v>
                </c:pt>
                <c:pt idx="100">
                  <c:v>-0.246</c:v>
                </c:pt>
                <c:pt idx="101">
                  <c:v>-0.24433333333333301</c:v>
                </c:pt>
                <c:pt idx="102">
                  <c:v>-0.24433333333333301</c:v>
                </c:pt>
                <c:pt idx="103">
                  <c:v>-0.24399999999999999</c:v>
                </c:pt>
                <c:pt idx="104">
                  <c:v>-0.24399999999999999</c:v>
                </c:pt>
                <c:pt idx="105">
                  <c:v>-0.24199999999999999</c:v>
                </c:pt>
                <c:pt idx="106">
                  <c:v>-0.24099999999999999</c:v>
                </c:pt>
                <c:pt idx="107">
                  <c:v>-0.24</c:v>
                </c:pt>
                <c:pt idx="108">
                  <c:v>-0.23899999999999999</c:v>
                </c:pt>
                <c:pt idx="109">
                  <c:v>-0.237666666666667</c:v>
                </c:pt>
                <c:pt idx="110">
                  <c:v>-0.23599999999999999</c:v>
                </c:pt>
                <c:pt idx="111">
                  <c:v>-0.23599999999999999</c:v>
                </c:pt>
                <c:pt idx="112">
                  <c:v>-0.23499999999999999</c:v>
                </c:pt>
                <c:pt idx="113">
                  <c:v>-0.23366666666666699</c:v>
                </c:pt>
                <c:pt idx="114">
                  <c:v>-0.23166666666666699</c:v>
                </c:pt>
                <c:pt idx="115">
                  <c:v>-0.23066666666666699</c:v>
                </c:pt>
                <c:pt idx="116">
                  <c:v>-0.230333333333333</c:v>
                </c:pt>
                <c:pt idx="117">
                  <c:v>-0.229333333333333</c:v>
                </c:pt>
                <c:pt idx="118">
                  <c:v>-0.22700000000000001</c:v>
                </c:pt>
                <c:pt idx="119">
                  <c:v>-0.22666666666666699</c:v>
                </c:pt>
                <c:pt idx="120">
                  <c:v>-0.223333333333333</c:v>
                </c:pt>
                <c:pt idx="121">
                  <c:v>-0.22233333333333299</c:v>
                </c:pt>
                <c:pt idx="122">
                  <c:v>-0.22133333333333299</c:v>
                </c:pt>
                <c:pt idx="123">
                  <c:v>-0.221</c:v>
                </c:pt>
                <c:pt idx="124">
                  <c:v>-0.21933333333333299</c:v>
                </c:pt>
                <c:pt idx="125">
                  <c:v>-0.21833333333333299</c:v>
                </c:pt>
                <c:pt idx="126">
                  <c:v>-0.217</c:v>
                </c:pt>
                <c:pt idx="127">
                  <c:v>-0.21666666666666701</c:v>
                </c:pt>
                <c:pt idx="128" formatCode="0.0000">
                  <c:v>-0.21633333333333299</c:v>
                </c:pt>
                <c:pt idx="129">
                  <c:v>-0.21566666666666701</c:v>
                </c:pt>
                <c:pt idx="130">
                  <c:v>-0.21433333333333299</c:v>
                </c:pt>
                <c:pt idx="131">
                  <c:v>-0.21333333333333299</c:v>
                </c:pt>
                <c:pt idx="132">
                  <c:v>-0.21333333333333299</c:v>
                </c:pt>
                <c:pt idx="133">
                  <c:v>-0.21299999999999999</c:v>
                </c:pt>
                <c:pt idx="134">
                  <c:v>-0.211666666666667</c:v>
                </c:pt>
                <c:pt idx="135">
                  <c:v>-0.21133333333333301</c:v>
                </c:pt>
                <c:pt idx="136">
                  <c:v>-0.21</c:v>
                </c:pt>
                <c:pt idx="137">
                  <c:v>-0.209666666666667</c:v>
                </c:pt>
                <c:pt idx="138">
                  <c:v>-0.208666666666667</c:v>
                </c:pt>
                <c:pt idx="139">
                  <c:v>-0.20633333333333301</c:v>
                </c:pt>
                <c:pt idx="140">
                  <c:v>-0.20333333333333301</c:v>
                </c:pt>
                <c:pt idx="141">
                  <c:v>-0.19900000000000001</c:v>
                </c:pt>
                <c:pt idx="142">
                  <c:v>-0.19700000000000001</c:v>
                </c:pt>
                <c:pt idx="143">
                  <c:v>-0.194333333333333</c:v>
                </c:pt>
                <c:pt idx="144">
                  <c:v>-0.19400000000000001</c:v>
                </c:pt>
                <c:pt idx="145">
                  <c:v>-0.192333333333333</c:v>
                </c:pt>
                <c:pt idx="146">
                  <c:v>-0.18933333333333299</c:v>
                </c:pt>
                <c:pt idx="147">
                  <c:v>-0.18833333333333299</c:v>
                </c:pt>
                <c:pt idx="148">
                  <c:v>-0.18833333333333299</c:v>
                </c:pt>
                <c:pt idx="149">
                  <c:v>-0.18333333333333299</c:v>
                </c:pt>
                <c:pt idx="150">
                  <c:v>-0.180666666666667</c:v>
                </c:pt>
                <c:pt idx="151">
                  <c:v>-0.17733333333333301</c:v>
                </c:pt>
                <c:pt idx="152">
                  <c:v>-0.17699999999999999</c:v>
                </c:pt>
                <c:pt idx="153">
                  <c:v>-0.17699999999999999</c:v>
                </c:pt>
                <c:pt idx="154">
                  <c:v>-0.17599999999999999</c:v>
                </c:pt>
                <c:pt idx="155">
                  <c:v>-0.17499999999999999</c:v>
                </c:pt>
                <c:pt idx="156">
                  <c:v>-0.169333333333333</c:v>
                </c:pt>
                <c:pt idx="157">
                  <c:v>-0.169333333333333</c:v>
                </c:pt>
                <c:pt idx="158">
                  <c:v>-0.16866666666666699</c:v>
                </c:pt>
                <c:pt idx="159">
                  <c:v>-0.16800000000000001</c:v>
                </c:pt>
                <c:pt idx="160">
                  <c:v>-0.16600000000000001</c:v>
                </c:pt>
                <c:pt idx="161">
                  <c:v>-0.16466666666666699</c:v>
                </c:pt>
                <c:pt idx="162">
                  <c:v>-0.164333333333333</c:v>
                </c:pt>
                <c:pt idx="163">
                  <c:v>-0.16400000000000001</c:v>
                </c:pt>
                <c:pt idx="164">
                  <c:v>-0.16033333333333299</c:v>
                </c:pt>
                <c:pt idx="165">
                  <c:v>-0.16033333333333299</c:v>
                </c:pt>
                <c:pt idx="166">
                  <c:v>-0.15966666666666701</c:v>
                </c:pt>
                <c:pt idx="167">
                  <c:v>-0.15966666666666701</c:v>
                </c:pt>
                <c:pt idx="168">
                  <c:v>-0.15933333333333299</c:v>
                </c:pt>
                <c:pt idx="169">
                  <c:v>-0.15866666666666701</c:v>
                </c:pt>
                <c:pt idx="170">
                  <c:v>-0.15766666666666701</c:v>
                </c:pt>
                <c:pt idx="171">
                  <c:v>-0.15766666666666701</c:v>
                </c:pt>
                <c:pt idx="172">
                  <c:v>-0.15766666666666701</c:v>
                </c:pt>
                <c:pt idx="173">
                  <c:v>-0.15566666666666701</c:v>
                </c:pt>
                <c:pt idx="174">
                  <c:v>-0.15466666666666701</c:v>
                </c:pt>
                <c:pt idx="175">
                  <c:v>-0.154</c:v>
                </c:pt>
                <c:pt idx="176">
                  <c:v>-0.154</c:v>
                </c:pt>
                <c:pt idx="177">
                  <c:v>-0.14799999999999999</c:v>
                </c:pt>
                <c:pt idx="178">
                  <c:v>-0.14633333333333301</c:v>
                </c:pt>
                <c:pt idx="179">
                  <c:v>-0.14499999999999999</c:v>
                </c:pt>
                <c:pt idx="180">
                  <c:v>-0.144666666666667</c:v>
                </c:pt>
                <c:pt idx="181">
                  <c:v>-0.14199999999999999</c:v>
                </c:pt>
                <c:pt idx="182">
                  <c:v>-0.140666666666667</c:v>
                </c:pt>
                <c:pt idx="183">
                  <c:v>-0.13866666666666699</c:v>
                </c:pt>
                <c:pt idx="184">
                  <c:v>-0.13800000000000001</c:v>
                </c:pt>
                <c:pt idx="185">
                  <c:v>-0.13500000000000001</c:v>
                </c:pt>
                <c:pt idx="186">
                  <c:v>-0.133333333333333</c:v>
                </c:pt>
                <c:pt idx="187">
                  <c:v>-0.13266666666666699</c:v>
                </c:pt>
                <c:pt idx="188">
                  <c:v>-0.13166666666666699</c:v>
                </c:pt>
                <c:pt idx="189">
                  <c:v>-0.12733333333333299</c:v>
                </c:pt>
                <c:pt idx="190">
                  <c:v>-0.123333333333333</c:v>
                </c:pt>
                <c:pt idx="191">
                  <c:v>-0.12266666666666701</c:v>
                </c:pt>
                <c:pt idx="192">
                  <c:v>-0.121333333333333</c:v>
                </c:pt>
                <c:pt idx="193">
                  <c:v>-0.121</c:v>
                </c:pt>
                <c:pt idx="194">
                  <c:v>-0.114666666666667</c:v>
                </c:pt>
                <c:pt idx="195">
                  <c:v>-0.11233333333333299</c:v>
                </c:pt>
                <c:pt idx="196">
                  <c:v>-9.7666666666666693E-2</c:v>
                </c:pt>
                <c:pt idx="197">
                  <c:v>-9.1999999999999998E-2</c:v>
                </c:pt>
                <c:pt idx="198">
                  <c:v>-9.0999999999999998E-2</c:v>
                </c:pt>
                <c:pt idx="199">
                  <c:v>-8.96666666666667E-2</c:v>
                </c:pt>
                <c:pt idx="200">
                  <c:v>-8.8999999999999996E-2</c:v>
                </c:pt>
                <c:pt idx="201">
                  <c:v>-8.8666666666666699E-2</c:v>
                </c:pt>
                <c:pt idx="202">
                  <c:v>-8.23333333333333E-2</c:v>
                </c:pt>
                <c:pt idx="203">
                  <c:v>-8.1666666666666707E-2</c:v>
                </c:pt>
                <c:pt idx="204">
                  <c:v>-7.4999999999999997E-2</c:v>
                </c:pt>
                <c:pt idx="205">
                  <c:v>-6.4333333333333395E-2</c:v>
                </c:pt>
                <c:pt idx="206">
                  <c:v>-2.6333333333333299E-2</c:v>
                </c:pt>
                <c:pt idx="207">
                  <c:v>3.0333333333333299E-2</c:v>
                </c:pt>
                <c:pt idx="208">
                  <c:v>6.9666666666666696E-2</c:v>
                </c:pt>
                <c:pt idx="209">
                  <c:v>7.5999999999999998E-2</c:v>
                </c:pt>
                <c:pt idx="210">
                  <c:v>0.11</c:v>
                </c:pt>
                <c:pt idx="211">
                  <c:v>0.13500000000000001</c:v>
                </c:pt>
                <c:pt idx="212">
                  <c:v>0.169333333333333</c:v>
                </c:pt>
                <c:pt idx="213">
                  <c:v>0.21299999999999999</c:v>
                </c:pt>
                <c:pt idx="214">
                  <c:v>0.21933333333333299</c:v>
                </c:pt>
                <c:pt idx="215">
                  <c:v>0.221</c:v>
                </c:pt>
                <c:pt idx="216">
                  <c:v>0.245</c:v>
                </c:pt>
                <c:pt idx="217">
                  <c:v>0.32233333333333303</c:v>
                </c:pt>
                <c:pt idx="218">
                  <c:v>-0.08</c:v>
                </c:pt>
                <c:pt idx="219">
                  <c:v>6.5333333333333396E-2</c:v>
                </c:pt>
                <c:pt idx="220">
                  <c:v>7.3333333333333306E-2</c:v>
                </c:pt>
                <c:pt idx="221">
                  <c:v>9.5333333333333298E-2</c:v>
                </c:pt>
                <c:pt idx="222">
                  <c:v>0.101666666666667</c:v>
                </c:pt>
                <c:pt idx="223">
                  <c:v>0.11600000000000001</c:v>
                </c:pt>
                <c:pt idx="224">
                  <c:v>0.13200000000000001</c:v>
                </c:pt>
                <c:pt idx="225">
                  <c:v>0.14933333333333301</c:v>
                </c:pt>
                <c:pt idx="226">
                  <c:v>0.167333333333333</c:v>
                </c:pt>
                <c:pt idx="227">
                  <c:v>0.17633333333333301</c:v>
                </c:pt>
                <c:pt idx="228">
                  <c:v>0.182666666666667</c:v>
                </c:pt>
                <c:pt idx="229">
                  <c:v>0.186</c:v>
                </c:pt>
                <c:pt idx="230">
                  <c:v>0.203666666666667</c:v>
                </c:pt>
                <c:pt idx="231">
                  <c:v>0.203666666666667</c:v>
                </c:pt>
                <c:pt idx="232">
                  <c:v>0.20933333333333301</c:v>
                </c:pt>
                <c:pt idx="233">
                  <c:v>0.22366666666666701</c:v>
                </c:pt>
                <c:pt idx="234">
                  <c:v>0.26333333333333298</c:v>
                </c:pt>
                <c:pt idx="235">
                  <c:v>0.265666666666667</c:v>
                </c:pt>
                <c:pt idx="236">
                  <c:v>0.26933333333333298</c:v>
                </c:pt>
                <c:pt idx="237">
                  <c:v>0.32233333333333303</c:v>
                </c:pt>
                <c:pt idx="238">
                  <c:v>0.33333333333333298</c:v>
                </c:pt>
                <c:pt idx="239">
                  <c:v>0.350333333333333</c:v>
                </c:pt>
                <c:pt idx="240">
                  <c:v>0.35966666666666702</c:v>
                </c:pt>
              </c:numCache>
            </c:numRef>
          </c:yVal>
          <c:smooth val="0"/>
          <c:extLst>
            <c:ext xmlns:c16="http://schemas.microsoft.com/office/drawing/2014/chart" uri="{C3380CC4-5D6E-409C-BE32-E72D297353CC}">
              <c16:uniqueId val="{00000000-8703-4F1D-8074-CB04F048A64C}"/>
            </c:ext>
          </c:extLst>
        </c:ser>
        <c:dLbls>
          <c:showLegendKey val="0"/>
          <c:showVal val="0"/>
          <c:showCatName val="0"/>
          <c:showSerName val="0"/>
          <c:showPercent val="0"/>
          <c:showBubbleSize val="0"/>
        </c:dLbls>
        <c:axId val="86022080"/>
        <c:axId val="86017728"/>
      </c:scatterChart>
      <c:valAx>
        <c:axId val="86022080"/>
        <c:scaling>
          <c:orientation val="minMax"/>
          <c:max val="241"/>
          <c:min val="0"/>
        </c:scaling>
        <c:delete val="0"/>
        <c:axPos val="b"/>
        <c:majorTickMark val="none"/>
        <c:minorTickMark val="none"/>
        <c:tickLblPos val="none"/>
        <c:crossAx val="86017728"/>
        <c:crossesAt val="0"/>
        <c:crossBetween val="midCat"/>
      </c:valAx>
      <c:valAx>
        <c:axId val="86017728"/>
        <c:scaling>
          <c:orientation val="minMax"/>
          <c:max val="0.5"/>
          <c:min val="-0.7"/>
        </c:scaling>
        <c:delete val="0"/>
        <c:axPos val="l"/>
        <c:majorGridlines>
          <c:spPr>
            <a:ln>
              <a:noFill/>
            </a:ln>
          </c:spPr>
        </c:majorGridlines>
        <c:numFmt formatCode="0.0" sourceLinked="0"/>
        <c:majorTickMark val="out"/>
        <c:minorTickMark val="none"/>
        <c:tickLblPos val="nextTo"/>
        <c:crossAx val="86022080"/>
        <c:crosses val="autoZero"/>
        <c:crossBetween val="midCat"/>
        <c:majorUnit val="0.1"/>
      </c:valAx>
    </c:plotArea>
    <c:plotVisOnly val="1"/>
    <c:dispBlanksAs val="gap"/>
    <c:showDLblsOverMax val="0"/>
  </c:chart>
  <c:txPr>
    <a:bodyPr/>
    <a:lstStyle/>
    <a:p>
      <a:pPr>
        <a:defRPr sz="11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CC66"/>
            </a:solidFill>
          </c:spPr>
          <c:invertIfNegative val="0"/>
          <c:dPt>
            <c:idx val="3"/>
            <c:invertIfNegative val="0"/>
            <c:bubble3D val="0"/>
            <c:spPr>
              <a:solidFill>
                <a:srgbClr val="FF0000"/>
              </a:solidFill>
            </c:spPr>
            <c:extLst>
              <c:ext xmlns:c16="http://schemas.microsoft.com/office/drawing/2014/chart" uri="{C3380CC4-5D6E-409C-BE32-E72D297353CC}">
                <c16:uniqueId val="{00000001-AB71-42BC-8905-42829A93CCBC}"/>
              </c:ext>
            </c:extLst>
          </c:dPt>
          <c:errBars>
            <c:errBarType val="both"/>
            <c:errValType val="cust"/>
            <c:noEndCap val="0"/>
            <c:plus>
              <c:numRef>
                <c:f>'I3'!$C$7:$G$7</c:f>
                <c:numCache>
                  <c:formatCode>General</c:formatCode>
                  <c:ptCount val="5"/>
                  <c:pt idx="0">
                    <c:v>0.03</c:v>
                  </c:pt>
                  <c:pt idx="1">
                    <c:v>0.04</c:v>
                  </c:pt>
                  <c:pt idx="2">
                    <c:v>3.5000000000000003E-2</c:v>
                  </c:pt>
                  <c:pt idx="3">
                    <c:v>1.9E-2</c:v>
                  </c:pt>
                  <c:pt idx="4">
                    <c:v>3.9E-2</c:v>
                  </c:pt>
                </c:numCache>
              </c:numRef>
            </c:plus>
            <c:minus>
              <c:numRef>
                <c:f>'I3'!$C$7:$G$7</c:f>
                <c:numCache>
                  <c:formatCode>General</c:formatCode>
                  <c:ptCount val="5"/>
                  <c:pt idx="0">
                    <c:v>0.03</c:v>
                  </c:pt>
                  <c:pt idx="1">
                    <c:v>0.04</c:v>
                  </c:pt>
                  <c:pt idx="2">
                    <c:v>3.5000000000000003E-2</c:v>
                  </c:pt>
                  <c:pt idx="3">
                    <c:v>1.9E-2</c:v>
                  </c:pt>
                  <c:pt idx="4">
                    <c:v>3.9E-2</c:v>
                  </c:pt>
                </c:numCache>
              </c:numRef>
            </c:minus>
          </c:errBars>
          <c:cat>
            <c:strRef>
              <c:f>'I3'!$C$5:$G$5</c:f>
              <c:strCache>
                <c:ptCount val="5"/>
                <c:pt idx="0">
                  <c:v>Aがん</c:v>
                </c:pt>
                <c:pt idx="1">
                  <c:v>Bがん</c:v>
                </c:pt>
                <c:pt idx="2">
                  <c:v>Cがん</c:v>
                </c:pt>
                <c:pt idx="3">
                  <c:v>Dがん</c:v>
                </c:pt>
                <c:pt idx="4">
                  <c:v>Eがん</c:v>
                </c:pt>
              </c:strCache>
            </c:strRef>
          </c:cat>
          <c:val>
            <c:numRef>
              <c:f>'I3'!$C$6:$G$6</c:f>
              <c:numCache>
                <c:formatCode>General</c:formatCode>
                <c:ptCount val="5"/>
                <c:pt idx="0">
                  <c:v>0.45</c:v>
                </c:pt>
                <c:pt idx="1">
                  <c:v>0.37</c:v>
                </c:pt>
                <c:pt idx="2">
                  <c:v>0.42</c:v>
                </c:pt>
                <c:pt idx="3">
                  <c:v>-0.05</c:v>
                </c:pt>
                <c:pt idx="4">
                  <c:v>0.39</c:v>
                </c:pt>
              </c:numCache>
            </c:numRef>
          </c:val>
          <c:extLst>
            <c:ext xmlns:c16="http://schemas.microsoft.com/office/drawing/2014/chart" uri="{C3380CC4-5D6E-409C-BE32-E72D297353CC}">
              <c16:uniqueId val="{00000002-AB71-42BC-8905-42829A93CCBC}"/>
            </c:ext>
          </c:extLst>
        </c:ser>
        <c:dLbls>
          <c:showLegendKey val="0"/>
          <c:showVal val="0"/>
          <c:showCatName val="0"/>
          <c:showSerName val="0"/>
          <c:showPercent val="0"/>
          <c:showBubbleSize val="0"/>
        </c:dLbls>
        <c:gapWidth val="150"/>
        <c:axId val="118397184"/>
        <c:axId val="118407168"/>
      </c:barChart>
      <c:catAx>
        <c:axId val="118397184"/>
        <c:scaling>
          <c:orientation val="minMax"/>
        </c:scaling>
        <c:delete val="0"/>
        <c:axPos val="b"/>
        <c:numFmt formatCode="General" sourceLinked="0"/>
        <c:majorTickMark val="out"/>
        <c:minorTickMark val="none"/>
        <c:tickLblPos val="low"/>
        <c:crossAx val="118407168"/>
        <c:crosses val="autoZero"/>
        <c:auto val="1"/>
        <c:lblAlgn val="ctr"/>
        <c:lblOffset val="100"/>
        <c:noMultiLvlLbl val="0"/>
      </c:catAx>
      <c:valAx>
        <c:axId val="118407168"/>
        <c:scaling>
          <c:orientation val="minMax"/>
        </c:scaling>
        <c:delete val="0"/>
        <c:axPos val="l"/>
        <c:majorGridlines/>
        <c:numFmt formatCode="General" sourceLinked="1"/>
        <c:majorTickMark val="out"/>
        <c:minorTickMark val="none"/>
        <c:tickLblPos val="nextTo"/>
        <c:crossAx val="118397184"/>
        <c:crosses val="autoZero"/>
        <c:crossBetween val="between"/>
      </c:valAx>
    </c:plotArea>
    <c:plotVisOnly val="1"/>
    <c:dispBlanksAs val="gap"/>
    <c:showDLblsOverMax val="0"/>
  </c:chart>
  <c:spPr>
    <a:solidFill>
      <a:schemeClr val="bg1"/>
    </a:solidFill>
    <a:ln>
      <a:noFill/>
    </a:ln>
  </c:spPr>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Sheet1!$A$10</c:f>
              <c:strCache>
                <c:ptCount val="1"/>
                <c:pt idx="0">
                  <c:v>sre-29</c:v>
                </c:pt>
              </c:strCache>
            </c:strRef>
          </c:tx>
          <c:spPr>
            <a:solidFill>
              <a:srgbClr val="FFC000"/>
            </a:solidFill>
          </c:spPr>
          <c:invertIfNegative val="0"/>
          <c:dPt>
            <c:idx val="2"/>
            <c:invertIfNegative val="0"/>
            <c:bubble3D val="0"/>
            <c:spPr>
              <a:solidFill>
                <a:srgbClr val="FF0000"/>
              </a:solidFill>
            </c:spPr>
            <c:extLst>
              <c:ext xmlns:c16="http://schemas.microsoft.com/office/drawing/2014/chart" uri="{C3380CC4-5D6E-409C-BE32-E72D297353CC}">
                <c16:uniqueId val="{00000001-BF1C-408B-ABB7-B2A84CACF762}"/>
              </c:ext>
            </c:extLst>
          </c:dPt>
          <c:errBars>
            <c:errBarType val="both"/>
            <c:errValType val="cust"/>
            <c:noEndCap val="0"/>
            <c:plus>
              <c:numRef>
                <c:f>Sheet1!$B$13:$E$13</c:f>
                <c:numCache>
                  <c:formatCode>General</c:formatCode>
                  <c:ptCount val="4"/>
                  <c:pt idx="0">
                    <c:v>0.10395311443145895</c:v>
                  </c:pt>
                  <c:pt idx="1">
                    <c:v>0.18965458075142819</c:v>
                  </c:pt>
                  <c:pt idx="2">
                    <c:v>9.5929118797856858E-2</c:v>
                  </c:pt>
                  <c:pt idx="3">
                    <c:v>1.5719768163402131E-2</c:v>
                  </c:pt>
                </c:numCache>
              </c:numRef>
            </c:plus>
            <c:minus>
              <c:numRef>
                <c:f>Sheet1!$B$13:$E$13</c:f>
                <c:numCache>
                  <c:formatCode>General</c:formatCode>
                  <c:ptCount val="4"/>
                  <c:pt idx="0">
                    <c:v>0.10395311443145895</c:v>
                  </c:pt>
                  <c:pt idx="1">
                    <c:v>0.18965458075142819</c:v>
                  </c:pt>
                  <c:pt idx="2">
                    <c:v>9.5929118797856858E-2</c:v>
                  </c:pt>
                  <c:pt idx="3">
                    <c:v>1.5719768163402131E-2</c:v>
                  </c:pt>
                </c:numCache>
              </c:numRef>
            </c:minus>
          </c:errBars>
          <c:cat>
            <c:strRef>
              <c:f>Sheet1!$B$4:$E$4</c:f>
              <c:strCache>
                <c:ptCount val="4"/>
                <c:pt idx="0">
                  <c:v>胃癌</c:v>
                </c:pt>
                <c:pt idx="1">
                  <c:v>大腸癌</c:v>
                </c:pt>
                <c:pt idx="2">
                  <c:v>乳癌</c:v>
                </c:pt>
                <c:pt idx="3">
                  <c:v>膵臓癌</c:v>
                </c:pt>
              </c:strCache>
            </c:strRef>
          </c:cat>
          <c:val>
            <c:numRef>
              <c:f>Sheet1!$B$10:$E$10</c:f>
              <c:numCache>
                <c:formatCode>General</c:formatCode>
                <c:ptCount val="4"/>
                <c:pt idx="0">
                  <c:v>0.18250000000000002</c:v>
                </c:pt>
                <c:pt idx="1">
                  <c:v>0.1166</c:v>
                </c:pt>
                <c:pt idx="2">
                  <c:v>-0.13325000000000004</c:v>
                </c:pt>
                <c:pt idx="3">
                  <c:v>0.11233333333333333</c:v>
                </c:pt>
              </c:numCache>
            </c:numRef>
          </c:val>
          <c:extLst>
            <c:ext xmlns:c16="http://schemas.microsoft.com/office/drawing/2014/chart" uri="{C3380CC4-5D6E-409C-BE32-E72D297353CC}">
              <c16:uniqueId val="{00000002-BF1C-408B-ABB7-B2A84CACF762}"/>
            </c:ext>
          </c:extLst>
        </c:ser>
        <c:dLbls>
          <c:showLegendKey val="0"/>
          <c:showVal val="0"/>
          <c:showCatName val="0"/>
          <c:showSerName val="0"/>
          <c:showPercent val="0"/>
          <c:showBubbleSize val="0"/>
        </c:dLbls>
        <c:gapWidth val="150"/>
        <c:axId val="86009568"/>
        <c:axId val="86013920"/>
      </c:barChart>
      <c:catAx>
        <c:axId val="86009568"/>
        <c:scaling>
          <c:orientation val="minMax"/>
        </c:scaling>
        <c:delete val="0"/>
        <c:axPos val="b"/>
        <c:numFmt formatCode="General" sourceLinked="0"/>
        <c:majorTickMark val="out"/>
        <c:minorTickMark val="none"/>
        <c:tickLblPos val="low"/>
        <c:crossAx val="86013920"/>
        <c:crosses val="autoZero"/>
        <c:auto val="1"/>
        <c:lblAlgn val="ctr"/>
        <c:lblOffset val="100"/>
        <c:noMultiLvlLbl val="0"/>
      </c:catAx>
      <c:valAx>
        <c:axId val="86013920"/>
        <c:scaling>
          <c:orientation val="minMax"/>
        </c:scaling>
        <c:delete val="0"/>
        <c:axPos val="l"/>
        <c:majorGridlines/>
        <c:numFmt formatCode="General" sourceLinked="1"/>
        <c:majorTickMark val="out"/>
        <c:minorTickMark val="none"/>
        <c:tickLblPos val="nextTo"/>
        <c:crossAx val="86009568"/>
        <c:crosses val="autoZero"/>
        <c:crossBetween val="between"/>
      </c:valAx>
    </c:plotArea>
    <c:plotVisOnly val="1"/>
    <c:dispBlanksAs val="gap"/>
    <c:showDLblsOverMax val="0"/>
  </c:chart>
  <c:spPr>
    <a:ln>
      <a:noFill/>
    </a:ln>
  </c:spPr>
  <c:txPr>
    <a:bodyPr/>
    <a:lstStyle/>
    <a:p>
      <a:pPr>
        <a:defRPr sz="1200">
          <a:latin typeface="メイリオ" panose="020B0604030504040204" pitchFamily="50" charset="-128"/>
          <a:ea typeface="メイリオ"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Sheet1!$A$5</c:f>
              <c:strCache>
                <c:ptCount val="1"/>
                <c:pt idx="0">
                  <c:v>srz-60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D507-4219-BF67-DB414177BDF3}"/>
              </c:ext>
            </c:extLst>
          </c:dPt>
          <c:dPt>
            <c:idx val="1"/>
            <c:invertIfNegative val="0"/>
            <c:bubble3D val="0"/>
            <c:spPr>
              <a:solidFill>
                <a:srgbClr val="FFC000"/>
              </a:solidFill>
            </c:spPr>
            <c:extLst>
              <c:ext xmlns:c16="http://schemas.microsoft.com/office/drawing/2014/chart" uri="{C3380CC4-5D6E-409C-BE32-E72D297353CC}">
                <c16:uniqueId val="{00000003-D507-4219-BF67-DB414177BDF3}"/>
              </c:ext>
            </c:extLst>
          </c:dPt>
          <c:dPt>
            <c:idx val="2"/>
            <c:invertIfNegative val="0"/>
            <c:bubble3D val="0"/>
            <c:spPr>
              <a:solidFill>
                <a:srgbClr val="FFC000"/>
              </a:solidFill>
            </c:spPr>
            <c:extLst>
              <c:ext xmlns:c16="http://schemas.microsoft.com/office/drawing/2014/chart" uri="{C3380CC4-5D6E-409C-BE32-E72D297353CC}">
                <c16:uniqueId val="{00000005-D507-4219-BF67-DB414177BDF3}"/>
              </c:ext>
            </c:extLst>
          </c:dPt>
          <c:dPt>
            <c:idx val="3"/>
            <c:invertIfNegative val="0"/>
            <c:bubble3D val="0"/>
            <c:spPr>
              <a:solidFill>
                <a:srgbClr val="FF0000"/>
              </a:solidFill>
            </c:spPr>
            <c:extLst>
              <c:ext xmlns:c16="http://schemas.microsoft.com/office/drawing/2014/chart" uri="{C3380CC4-5D6E-409C-BE32-E72D297353CC}">
                <c16:uniqueId val="{00000007-D507-4219-BF67-DB414177BDF3}"/>
              </c:ext>
            </c:extLst>
          </c:dPt>
          <c:errBars>
            <c:errBarType val="both"/>
            <c:errValType val="cust"/>
            <c:noEndCap val="0"/>
            <c:plus>
              <c:numRef>
                <c:f>Sheet1!$B$8:$E$8</c:f>
                <c:numCache>
                  <c:formatCode>General</c:formatCode>
                  <c:ptCount val="4"/>
                  <c:pt idx="0">
                    <c:v>7.1258527754773177E-2</c:v>
                  </c:pt>
                  <c:pt idx="1">
                    <c:v>0.11797372588843669</c:v>
                  </c:pt>
                  <c:pt idx="2">
                    <c:v>0.13577861883718412</c:v>
                  </c:pt>
                  <c:pt idx="3">
                    <c:v>6.5246328121460861E-2</c:v>
                  </c:pt>
                </c:numCache>
              </c:numRef>
            </c:plus>
            <c:minus>
              <c:numRef>
                <c:f>Sheet1!$B$8:$E$8</c:f>
                <c:numCache>
                  <c:formatCode>General</c:formatCode>
                  <c:ptCount val="4"/>
                  <c:pt idx="0">
                    <c:v>7.1258527754773177E-2</c:v>
                  </c:pt>
                  <c:pt idx="1">
                    <c:v>0.11797372588843669</c:v>
                  </c:pt>
                  <c:pt idx="2">
                    <c:v>0.13577861883718412</c:v>
                  </c:pt>
                  <c:pt idx="3">
                    <c:v>6.5246328121460861E-2</c:v>
                  </c:pt>
                </c:numCache>
              </c:numRef>
            </c:minus>
          </c:errBars>
          <c:cat>
            <c:strRef>
              <c:f>Sheet1!$B$4:$E$4</c:f>
              <c:strCache>
                <c:ptCount val="4"/>
                <c:pt idx="0">
                  <c:v>胃癌</c:v>
                </c:pt>
                <c:pt idx="1">
                  <c:v>大腸癌</c:v>
                </c:pt>
                <c:pt idx="2">
                  <c:v>乳癌</c:v>
                </c:pt>
                <c:pt idx="3">
                  <c:v>膵臓癌</c:v>
                </c:pt>
              </c:strCache>
            </c:strRef>
          </c:cat>
          <c:val>
            <c:numRef>
              <c:f>Sheet1!$B$5:$E$5</c:f>
              <c:numCache>
                <c:formatCode>General</c:formatCode>
                <c:ptCount val="4"/>
                <c:pt idx="0">
                  <c:v>-0.13333333333333333</c:v>
                </c:pt>
                <c:pt idx="1">
                  <c:v>0.15999999999999998</c:v>
                </c:pt>
                <c:pt idx="2">
                  <c:v>0.20299999999999999</c:v>
                </c:pt>
                <c:pt idx="3">
                  <c:v>-0.17149999999999999</c:v>
                </c:pt>
              </c:numCache>
            </c:numRef>
          </c:val>
          <c:extLst>
            <c:ext xmlns:c16="http://schemas.microsoft.com/office/drawing/2014/chart" uri="{C3380CC4-5D6E-409C-BE32-E72D297353CC}">
              <c16:uniqueId val="{00000008-D507-4219-BF67-DB414177BDF3}"/>
            </c:ext>
          </c:extLst>
        </c:ser>
        <c:dLbls>
          <c:showLegendKey val="0"/>
          <c:showVal val="0"/>
          <c:showCatName val="0"/>
          <c:showSerName val="0"/>
          <c:showPercent val="0"/>
          <c:showBubbleSize val="0"/>
        </c:dLbls>
        <c:gapWidth val="150"/>
        <c:axId val="86012288"/>
        <c:axId val="87391200"/>
      </c:barChart>
      <c:catAx>
        <c:axId val="86012288"/>
        <c:scaling>
          <c:orientation val="minMax"/>
        </c:scaling>
        <c:delete val="0"/>
        <c:axPos val="b"/>
        <c:numFmt formatCode="General" sourceLinked="0"/>
        <c:majorTickMark val="out"/>
        <c:minorTickMark val="none"/>
        <c:tickLblPos val="low"/>
        <c:crossAx val="87391200"/>
        <c:crosses val="autoZero"/>
        <c:auto val="1"/>
        <c:lblAlgn val="ctr"/>
        <c:lblOffset val="100"/>
        <c:noMultiLvlLbl val="0"/>
      </c:catAx>
      <c:valAx>
        <c:axId val="87391200"/>
        <c:scaling>
          <c:orientation val="minMax"/>
        </c:scaling>
        <c:delete val="0"/>
        <c:axPos val="l"/>
        <c:majorGridlines/>
        <c:numFmt formatCode="General" sourceLinked="1"/>
        <c:majorTickMark val="out"/>
        <c:minorTickMark val="none"/>
        <c:tickLblPos val="nextTo"/>
        <c:crossAx val="86012288"/>
        <c:crosses val="autoZero"/>
        <c:crossBetween val="between"/>
        <c:majorUnit val="0.1"/>
      </c:valAx>
    </c:plotArea>
    <c:plotVisOnly val="1"/>
    <c:dispBlanksAs val="gap"/>
    <c:showDLblsOverMax val="0"/>
  </c:chart>
  <c:spPr>
    <a:ln>
      <a:noFill/>
    </a:ln>
  </c:spPr>
  <c:txPr>
    <a:bodyPr/>
    <a:lstStyle/>
    <a:p>
      <a:pPr>
        <a:defRPr sz="1200">
          <a:latin typeface="メイリオ" panose="020B0604030504040204" pitchFamily="50" charset="-128"/>
          <a:ea typeface="メイリオ" panose="020B0604030504040204" pitchFamily="50" charset="-128"/>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51616164713798E-2"/>
          <c:y val="7.2660943078707088E-2"/>
          <c:w val="0.96729676767057238"/>
          <c:h val="0.9273390569212929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00"/>
              </a:solidFill>
              <a:ln>
                <a:noFill/>
              </a:ln>
              <a:effectLst/>
            </c:spPr>
            <c:extLst>
              <c:ext xmlns:c16="http://schemas.microsoft.com/office/drawing/2014/chart" uri="{C3380CC4-5D6E-409C-BE32-E72D297353CC}">
                <c16:uniqueId val="{00000001-2718-4CE9-BD54-8610CC0ED60A}"/>
              </c:ext>
            </c:extLst>
          </c:dPt>
          <c:dPt>
            <c:idx val="3"/>
            <c:invertIfNegative val="0"/>
            <c:bubble3D val="0"/>
            <c:spPr>
              <a:solidFill>
                <a:srgbClr val="FF9900"/>
              </a:solidFill>
              <a:ln>
                <a:noFill/>
              </a:ln>
              <a:effectLst/>
            </c:spPr>
            <c:extLst>
              <c:ext xmlns:c16="http://schemas.microsoft.com/office/drawing/2014/chart" uri="{C3380CC4-5D6E-409C-BE32-E72D297353CC}">
                <c16:uniqueId val="{00000003-2718-4CE9-BD54-8610CC0ED60A}"/>
              </c:ext>
            </c:extLst>
          </c:dPt>
          <c:val>
            <c:numRef>
              <c:f>Sheet1!$C$4:$C$7</c:f>
              <c:numCache>
                <c:formatCode>General</c:formatCode>
                <c:ptCount val="4"/>
                <c:pt idx="0">
                  <c:v>0.2</c:v>
                </c:pt>
                <c:pt idx="1">
                  <c:v>-0.2</c:v>
                </c:pt>
                <c:pt idx="2">
                  <c:v>0</c:v>
                </c:pt>
                <c:pt idx="3">
                  <c:v>0.15</c:v>
                </c:pt>
              </c:numCache>
            </c:numRef>
          </c:val>
          <c:extLst>
            <c:ext xmlns:c16="http://schemas.microsoft.com/office/drawing/2014/chart" uri="{C3380CC4-5D6E-409C-BE32-E72D297353CC}">
              <c16:uniqueId val="{00000004-2718-4CE9-BD54-8610CC0ED60A}"/>
            </c:ext>
          </c:extLst>
        </c:ser>
        <c:dLbls>
          <c:showLegendKey val="0"/>
          <c:showVal val="0"/>
          <c:showCatName val="0"/>
          <c:showSerName val="0"/>
          <c:showPercent val="0"/>
          <c:showBubbleSize val="0"/>
        </c:dLbls>
        <c:gapWidth val="219"/>
        <c:overlap val="-27"/>
        <c:axId val="1910776128"/>
        <c:axId val="1910775584"/>
      </c:barChart>
      <c:catAx>
        <c:axId val="1910776128"/>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0775584"/>
        <c:crosses val="autoZero"/>
        <c:auto val="1"/>
        <c:lblAlgn val="ctr"/>
        <c:lblOffset val="100"/>
        <c:noMultiLvlLbl val="0"/>
      </c:catAx>
      <c:valAx>
        <c:axId val="1910775584"/>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077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0.85031</cdr:x>
      <cdr:y>0.2592</cdr:y>
    </cdr:from>
    <cdr:to>
      <cdr:x>0.91832</cdr:x>
      <cdr:y>0.34892</cdr:y>
    </cdr:to>
    <cdr:sp macro="" textlink="">
      <cdr:nvSpPr>
        <cdr:cNvPr id="2" name="テキスト ボックス 18"/>
        <cdr:cNvSpPr txBox="1"/>
      </cdr:nvSpPr>
      <cdr:spPr>
        <a:xfrm xmlns:a="http://schemas.openxmlformats.org/drawingml/2006/main">
          <a:off x="6276836" y="1066931"/>
          <a:ext cx="502061"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solidFill>
                <a:prstClr val="black"/>
              </a:solidFill>
              <a:latin typeface="+mj-lt"/>
              <a:ea typeface="メイリオ" panose="020B0604030504040204" pitchFamily="50" charset="-128"/>
              <a:cs typeface="メイリオ" panose="020B0604030504040204" pitchFamily="50" charset="-128"/>
            </a:rPr>
            <a:t>WT</a:t>
          </a:r>
          <a:endParaRPr lang="ja-JP" altLang="en-US" dirty="0">
            <a:solidFill>
              <a:prstClr val="black"/>
            </a:solidFill>
            <a:latin typeface="+mj-lt"/>
            <a:ea typeface="メイリオ" panose="020B0604030504040204" pitchFamily="50" charset="-128"/>
            <a:cs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6887"/>
          </a:xfrm>
          <a:prstGeom prst="rect">
            <a:avLst/>
          </a:prstGeom>
        </p:spPr>
        <p:txBody>
          <a:bodyPr vert="horz" lIns="91138" tIns="45569" rIns="91138" bIns="455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6887"/>
          </a:xfrm>
          <a:prstGeom prst="rect">
            <a:avLst/>
          </a:prstGeom>
        </p:spPr>
        <p:txBody>
          <a:bodyPr vert="horz" lIns="91138" tIns="45569" rIns="91138" bIns="45569" rtlCol="0"/>
          <a:lstStyle>
            <a:lvl1pPr algn="r">
              <a:defRPr sz="1200"/>
            </a:lvl1pPr>
          </a:lstStyle>
          <a:p>
            <a:fld id="{1CC4EC34-8AFE-4892-8550-E889B23AC826}" type="datetimeFigureOut">
              <a:rPr kumimoji="1" lang="ja-JP" altLang="en-US" smtClean="0"/>
              <a:t>2019/3/16</a:t>
            </a:fld>
            <a:endParaRPr kumimoji="1" lang="ja-JP" altLang="en-US"/>
          </a:p>
        </p:txBody>
      </p:sp>
      <p:sp>
        <p:nvSpPr>
          <p:cNvPr id="4" name="スライド イメージ プレースホルダー 3"/>
          <p:cNvSpPr>
            <a:spLocks noGrp="1" noRot="1" noChangeAspect="1"/>
          </p:cNvSpPr>
          <p:nvPr>
            <p:ph type="sldImg" idx="2"/>
          </p:nvPr>
        </p:nvSpPr>
        <p:spPr>
          <a:xfrm>
            <a:off x="915988" y="744538"/>
            <a:ext cx="4970462" cy="3727450"/>
          </a:xfrm>
          <a:prstGeom prst="rect">
            <a:avLst/>
          </a:prstGeom>
          <a:noFill/>
          <a:ln w="12700">
            <a:solidFill>
              <a:prstClr val="black"/>
            </a:solidFill>
          </a:ln>
        </p:spPr>
        <p:txBody>
          <a:bodyPr vert="horz" lIns="91138" tIns="45569" rIns="91138" bIns="45569" rtlCol="0" anchor="ctr"/>
          <a:lstStyle/>
          <a:p>
            <a:endParaRPr lang="ja-JP" altLang="en-US"/>
          </a:p>
        </p:txBody>
      </p:sp>
      <p:sp>
        <p:nvSpPr>
          <p:cNvPr id="5" name="ノート プレースホルダー 4"/>
          <p:cNvSpPr>
            <a:spLocks noGrp="1"/>
          </p:cNvSpPr>
          <p:nvPr>
            <p:ph type="body" sz="quarter" idx="3"/>
          </p:nvPr>
        </p:nvSpPr>
        <p:spPr>
          <a:xfrm>
            <a:off x="680244" y="4720431"/>
            <a:ext cx="5441950" cy="4471988"/>
          </a:xfrm>
          <a:prstGeom prst="rect">
            <a:avLst/>
          </a:prstGeom>
        </p:spPr>
        <p:txBody>
          <a:bodyPr vert="horz" lIns="91138" tIns="45569" rIns="91138" bIns="455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9138"/>
            <a:ext cx="2947723" cy="496887"/>
          </a:xfrm>
          <a:prstGeom prst="rect">
            <a:avLst/>
          </a:prstGeom>
        </p:spPr>
        <p:txBody>
          <a:bodyPr vert="horz" lIns="91138" tIns="45569" rIns="91138" bIns="455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9138"/>
            <a:ext cx="2947723" cy="496887"/>
          </a:xfrm>
          <a:prstGeom prst="rect">
            <a:avLst/>
          </a:prstGeom>
        </p:spPr>
        <p:txBody>
          <a:bodyPr vert="horz" lIns="91138" tIns="45569" rIns="91138" bIns="45569" rtlCol="0" anchor="b"/>
          <a:lstStyle>
            <a:lvl1pPr algn="r">
              <a:defRPr sz="1200"/>
            </a:lvl1pPr>
          </a:lstStyle>
          <a:p>
            <a:fld id="{6F1E62C8-C798-421E-AAE3-39B42757230C}" type="slidenum">
              <a:rPr kumimoji="1" lang="ja-JP" altLang="en-US" smtClean="0"/>
              <a:t>‹#›</a:t>
            </a:fld>
            <a:endParaRPr kumimoji="1" lang="ja-JP" altLang="en-US"/>
          </a:p>
        </p:txBody>
      </p:sp>
    </p:spTree>
    <p:extLst>
      <p:ext uri="{BB962C8B-B14F-4D97-AF65-F5344CB8AC3E}">
        <p14:creationId xmlns:p14="http://schemas.microsoft.com/office/powerpoint/2010/main" val="1305740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for giving us this kind of great opportunity to present our research. In this presentation, we’d like to talk about cancer screening technology using nematode olfaction. We call, this method, is N-NOSE meaning Nematode NOSE</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a:t>
            </a:fld>
            <a:endParaRPr kumimoji="1" lang="ja-JP" altLang="en-US"/>
          </a:p>
        </p:txBody>
      </p:sp>
    </p:spTree>
    <p:extLst>
      <p:ext uri="{BB962C8B-B14F-4D97-AF65-F5344CB8AC3E}">
        <p14:creationId xmlns:p14="http://schemas.microsoft.com/office/powerpoint/2010/main" val="4109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olfactory neurons in C. elegans. Worm has all olfactory neuron in head region. In contrast, worm does not have eyes. So, olfactory </a:t>
            </a:r>
            <a:r>
              <a:rPr kumimoji="1" lang="en-US" altLang="ja-JP" dirty="0" err="1"/>
              <a:t>neruons</a:t>
            </a:r>
            <a:r>
              <a:rPr kumimoji="1" lang="en-US" altLang="ja-JP" dirty="0"/>
              <a:t> have very important function to check environmental condition, .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10</a:t>
            </a:fld>
            <a:endParaRPr kumimoji="1" lang="ja-JP" altLang="en-US"/>
          </a:p>
        </p:txBody>
      </p:sp>
    </p:spTree>
    <p:extLst>
      <p:ext uri="{BB962C8B-B14F-4D97-AF65-F5344CB8AC3E}">
        <p14:creationId xmlns:p14="http://schemas.microsoft.com/office/powerpoint/2010/main" val="223910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number of olfactory receptors in these animals. Compared to these animals, worms has big number of receptor genes. So, worms may have good nose.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11</a:t>
            </a:fld>
            <a:endParaRPr kumimoji="1" lang="ja-JP" altLang="en-US"/>
          </a:p>
        </p:txBody>
      </p:sp>
    </p:spTree>
    <p:extLst>
      <p:ext uri="{BB962C8B-B14F-4D97-AF65-F5344CB8AC3E}">
        <p14:creationId xmlns:p14="http://schemas.microsoft.com/office/powerpoint/2010/main" val="413612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method. Basically, worms shows locomotion to odors. Using this response, we can evaluate the function of odor. For example, worms are put on the center of agar plate. And odor is put in these points. After an hour, number of worms are counted in each region a and b, and calculate chemotaxis index using this formula. If worms senses an attractant, chemotaxis index shows a positive, In contrast, chemotaxis index show a negative when worms senses a repellant. </a:t>
            </a:r>
            <a:endParaRPr kumimoji="1" lang="ja-JP" altLang="en-US" dirty="0"/>
          </a:p>
        </p:txBody>
      </p:sp>
      <p:sp>
        <p:nvSpPr>
          <p:cNvPr id="4" name="スライド番号プレースホルダー 3"/>
          <p:cNvSpPr>
            <a:spLocks noGrp="1"/>
          </p:cNvSpPr>
          <p:nvPr>
            <p:ph type="sldNum" sz="quarter" idx="10"/>
          </p:nvPr>
        </p:nvSpPr>
        <p:spPr/>
        <p:txBody>
          <a:bodyPr/>
          <a:lstStyle/>
          <a:p>
            <a:fld id="{6F1E62C8-C798-421E-AAE3-39B42757230C}" type="slidenum">
              <a:rPr kumimoji="1" lang="ja-JP" altLang="en-US" smtClean="0"/>
              <a:t>12</a:t>
            </a:fld>
            <a:endParaRPr kumimoji="1" lang="ja-JP" altLang="en-US"/>
          </a:p>
        </p:txBody>
      </p:sp>
    </p:spTree>
    <p:extLst>
      <p:ext uri="{BB962C8B-B14F-4D97-AF65-F5344CB8AC3E}">
        <p14:creationId xmlns:p14="http://schemas.microsoft.com/office/powerpoint/2010/main" val="291575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 movie of worms locomotion to attractant. White dots are worms on agar plate. During a hour, most animal reached to attraction region.</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13</a:t>
            </a:fld>
            <a:endParaRPr kumimoji="1" lang="ja-JP" altLang="en-US"/>
          </a:p>
        </p:txBody>
      </p:sp>
    </p:spTree>
    <p:extLst>
      <p:ext uri="{BB962C8B-B14F-4D97-AF65-F5344CB8AC3E}">
        <p14:creationId xmlns:p14="http://schemas.microsoft.com/office/powerpoint/2010/main" val="377594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here is question, Can worms detect cancer odors from human sample?? There are some human sample such as blood, tissue, and urine. Among them, we focus on urine because collection of urine is very easy, and painless. Then we used urine for our assay. But, worms did not show good response to urine.</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14</a:t>
            </a:fld>
            <a:endParaRPr kumimoji="1" lang="ja-JP" altLang="en-US"/>
          </a:p>
        </p:txBody>
      </p:sp>
    </p:spTree>
    <p:extLst>
      <p:ext uri="{BB962C8B-B14F-4D97-AF65-F5344CB8AC3E}">
        <p14:creationId xmlns:p14="http://schemas.microsoft.com/office/powerpoint/2010/main" val="105509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7966">
              <a:defRPr/>
            </a:pPr>
            <a:r>
              <a:rPr kumimoji="1" lang="en-US" altLang="ja-JP" dirty="0"/>
              <a:t>But, we did not give up. Because, we have an idea, which is olfactory preference changes depending on odor concentration. For example indole. Low concentration of indole smell like jasmine. This is good smell. In contrast, high concentration of indole smells like bad.</a:t>
            </a:r>
          </a:p>
        </p:txBody>
      </p:sp>
      <p:sp>
        <p:nvSpPr>
          <p:cNvPr id="4" name="スライド番号プレースホルダ 3"/>
          <p:cNvSpPr>
            <a:spLocks noGrp="1"/>
          </p:cNvSpPr>
          <p:nvPr>
            <p:ph type="sldNum" sz="quarter" idx="10"/>
          </p:nvPr>
        </p:nvSpPr>
        <p:spPr/>
        <p:txBody>
          <a:bodyPr/>
          <a:lstStyle/>
          <a:p>
            <a:fld id="{2AF4CA34-1CBE-4CE7-87D8-AB2425046303}" type="slidenum">
              <a:rPr kumimoji="1" lang="ja-JP" altLang="en-US" smtClean="0"/>
              <a:pPr/>
              <a:t>15</a:t>
            </a:fld>
            <a:endParaRPr kumimoji="1" lang="ja-JP" altLang="en-US"/>
          </a:p>
        </p:txBody>
      </p:sp>
    </p:spTree>
    <p:extLst>
      <p:ext uri="{BB962C8B-B14F-4D97-AF65-F5344CB8AC3E}">
        <p14:creationId xmlns:p14="http://schemas.microsoft.com/office/powerpoint/2010/main" val="5577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Worms also show preference change depending on odor concentration. Basically, worms like diacetyl Flavor. However, worms don’t like high concentration of diacetyl.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16</a:t>
            </a:fld>
            <a:endParaRPr kumimoji="1" lang="ja-JP" altLang="en-US"/>
          </a:p>
        </p:txBody>
      </p:sp>
    </p:spTree>
    <p:extLst>
      <p:ext uri="{BB962C8B-B14F-4D97-AF65-F5344CB8AC3E}">
        <p14:creationId xmlns:p14="http://schemas.microsoft.com/office/powerpoint/2010/main" val="154835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we think urine contains high concentration of caner odor. So we try to use diluted urine sample for chemotaxis assay.</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17</a:t>
            </a:fld>
            <a:endParaRPr kumimoji="1" lang="ja-JP" altLang="en-US"/>
          </a:p>
        </p:txBody>
      </p:sp>
    </p:spTree>
    <p:extLst>
      <p:ext uri="{BB962C8B-B14F-4D97-AF65-F5344CB8AC3E}">
        <p14:creationId xmlns:p14="http://schemas.microsoft.com/office/powerpoint/2010/main" val="270799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graph shows a result of chemotaxis assay using diluted urine sample. To urine of control </a:t>
            </a:r>
            <a:r>
              <a:rPr kumimoji="1" lang="en-US" altLang="ja-JP" dirty="0" err="1"/>
              <a:t>paricipants</a:t>
            </a:r>
            <a:r>
              <a:rPr kumimoji="1" lang="en-US" altLang="ja-JP" dirty="0"/>
              <a:t>, worms show avoidance behavior. In contrast, to urine of cancer patients, worm show attraction. In this assay, we use urine from early stage of caner, indicating that it is possible worm can detect early stage of caner.</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18</a:t>
            </a:fld>
            <a:endParaRPr kumimoji="1" lang="ja-JP" altLang="en-US"/>
          </a:p>
        </p:txBody>
      </p:sp>
    </p:spTree>
    <p:extLst>
      <p:ext uri="{BB962C8B-B14F-4D97-AF65-F5344CB8AC3E}">
        <p14:creationId xmlns:p14="http://schemas.microsoft.com/office/powerpoint/2010/main" val="362163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we address neural mechanism for detection of cancer smell. In the worm, AWC neuron sense attractive odorants. Normally, worm show attraction to urine form caner patient. In contrast, ablation of AWC neuron caused a defect in attraction to urine form cancer patient. Then AWB neuron is reported to sense repellant.  Worms show avoidance to urine</a:t>
            </a:r>
            <a:r>
              <a:rPr kumimoji="1" lang="ja-JP" altLang="en-US" dirty="0"/>
              <a:t> </a:t>
            </a:r>
            <a:r>
              <a:rPr kumimoji="1" lang="en-US" altLang="ja-JP" dirty="0"/>
              <a:t>from</a:t>
            </a:r>
            <a:r>
              <a:rPr kumimoji="1" lang="ja-JP" altLang="en-US" dirty="0"/>
              <a:t> </a:t>
            </a:r>
            <a:r>
              <a:rPr kumimoji="1" lang="en-US" altLang="ja-JP" dirty="0"/>
              <a:t>healthy parson. In contrast, ablation of AWB caused a defect in the avoidance. These results suggest that worms detect smells from urine using their olfactory neurons</a:t>
            </a:r>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19</a:t>
            </a:fld>
            <a:endParaRPr kumimoji="1" lang="ja-JP" altLang="en-US"/>
          </a:p>
        </p:txBody>
      </p:sp>
    </p:spTree>
    <p:extLst>
      <p:ext uri="{BB962C8B-B14F-4D97-AF65-F5344CB8AC3E}">
        <p14:creationId xmlns:p14="http://schemas.microsoft.com/office/powerpoint/2010/main" val="284905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4775" y="1074738"/>
            <a:ext cx="7177088" cy="5383212"/>
          </a:xfrm>
        </p:spPr>
      </p:sp>
      <p:sp>
        <p:nvSpPr>
          <p:cNvPr id="3" name="ノート プレースホルダー 2"/>
          <p:cNvSpPr>
            <a:spLocks noGrp="1"/>
          </p:cNvSpPr>
          <p:nvPr>
            <p:ph type="body" idx="1"/>
          </p:nvPr>
        </p:nvSpPr>
        <p:spPr/>
        <p:txBody>
          <a:bodyPr/>
          <a:lstStyle/>
          <a:p>
            <a:r>
              <a:rPr kumimoji="1" lang="en-US" altLang="ja-JP" dirty="0"/>
              <a:t>First, let me explain a little bit background of cancer thing. As you known, cancer is a leading cause of death worldwide. In a future, number of cancer death is expected to reach over 13 million. It is also expected global economic loss by caner. </a:t>
            </a:r>
            <a:endParaRPr kumimoji="1" lang="ja-JP" altLang="en-US" dirty="0"/>
          </a:p>
        </p:txBody>
      </p:sp>
      <p:sp>
        <p:nvSpPr>
          <p:cNvPr id="4" name="日付プレースホルダー 3"/>
          <p:cNvSpPr>
            <a:spLocks noGrp="1"/>
          </p:cNvSpPr>
          <p:nvPr>
            <p:ph type="dt" idx="10"/>
          </p:nvPr>
        </p:nvSpPr>
        <p:spPr/>
        <p:txBody>
          <a:bodyPr/>
          <a:lstStyle/>
          <a:p>
            <a:pPr defTabSz="1326154">
              <a:defRPr/>
            </a:pPr>
            <a:r>
              <a:rPr lang="en-US" altLang="ja-JP" dirty="0">
                <a:solidFill>
                  <a:prstClr val="black"/>
                </a:solidFill>
                <a:latin typeface="Calibri"/>
                <a:ea typeface="ＭＳ Ｐゴシック" panose="020B0600070205080204" pitchFamily="50" charset="-128"/>
              </a:rPr>
              <a:t>14/01/07</a:t>
            </a:r>
            <a:endParaRPr lang="ja-JP" altLang="en-US" dirty="0">
              <a:solidFill>
                <a:prstClr val="black"/>
              </a:solidFill>
              <a:latin typeface="Calibri"/>
              <a:ea typeface="ＭＳ Ｐゴシック" panose="020B0600070205080204" pitchFamily="50" charset="-128"/>
            </a:endParaRPr>
          </a:p>
        </p:txBody>
      </p:sp>
      <p:sp>
        <p:nvSpPr>
          <p:cNvPr id="5" name="スライド番号プレースホルダー 4"/>
          <p:cNvSpPr>
            <a:spLocks noGrp="1"/>
          </p:cNvSpPr>
          <p:nvPr>
            <p:ph type="sldNum" sz="quarter" idx="11"/>
          </p:nvPr>
        </p:nvSpPr>
        <p:spPr/>
        <p:txBody>
          <a:bodyPr/>
          <a:lstStyle/>
          <a:p>
            <a:pPr defTabSz="1326154">
              <a:defRPr/>
            </a:pPr>
            <a:fld id="{AE267B99-2C63-B14F-8574-AAC6ECBDA33B}" type="slidenum">
              <a:rPr lang="ja-JP" altLang="en-US">
                <a:solidFill>
                  <a:prstClr val="black"/>
                </a:solidFill>
                <a:latin typeface="Calibri"/>
                <a:ea typeface="ＭＳ Ｐゴシック" panose="020B0600070205080204" pitchFamily="50" charset="-128"/>
              </a:rPr>
              <a:pPr defTabSz="1326154">
                <a:defRPr/>
              </a:pPr>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788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movie shows the neural response in AWC neuron to urine from cancer patient. An arrow indicates cell body of AWC neuron. Green indicates inactivation and red indicate activation of the neuron. Normally, AWC neuron show green, But after stimulation by urine form caner patient, AWC shows activation. This result suggested that worms detect caner odor using AWC neurons.</a:t>
            </a:r>
            <a:endParaRPr kumimoji="1" lang="ja-JP" altLang="en-US" dirty="0"/>
          </a:p>
        </p:txBody>
      </p:sp>
      <p:sp>
        <p:nvSpPr>
          <p:cNvPr id="4" name="スライド番号プレースホルダー 3"/>
          <p:cNvSpPr>
            <a:spLocks noGrp="1"/>
          </p:cNvSpPr>
          <p:nvPr>
            <p:ph type="sldNum" sz="quarter" idx="10"/>
          </p:nvPr>
        </p:nvSpPr>
        <p:spPr/>
        <p:txBody>
          <a:bodyPr/>
          <a:lstStyle/>
          <a:p>
            <a:fld id="{1F6CB6BF-441B-4D96-AD44-F75F8261D668}" type="slidenum">
              <a:rPr kumimoji="1" lang="ja-JP" altLang="en-US" smtClean="0"/>
              <a:t>20</a:t>
            </a:fld>
            <a:endParaRPr kumimoji="1" lang="ja-JP" altLang="en-US"/>
          </a:p>
        </p:txBody>
      </p:sp>
    </p:spTree>
    <p:extLst>
      <p:ext uri="{BB962C8B-B14F-4D97-AF65-F5344CB8AC3E}">
        <p14:creationId xmlns:p14="http://schemas.microsoft.com/office/powerpoint/2010/main" val="1218485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we evaluate accuracy of N-NOSE using 242 urine samples. Here we use 7 types of caners. Half of early stage.</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21</a:t>
            </a:fld>
            <a:endParaRPr kumimoji="1" lang="ja-JP" altLang="en-US"/>
          </a:p>
        </p:txBody>
      </p:sp>
    </p:spTree>
    <p:extLst>
      <p:ext uri="{BB962C8B-B14F-4D97-AF65-F5344CB8AC3E}">
        <p14:creationId xmlns:p14="http://schemas.microsoft.com/office/powerpoint/2010/main" val="199548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result of assay. Worms show attraction to urine from cancer patient and sensitivity was over 90 %. In contrast, worms show avoidance and specificity was also. over 90%</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22</a:t>
            </a:fld>
            <a:endParaRPr kumimoji="1" lang="ja-JP" altLang="en-US"/>
          </a:p>
        </p:txBody>
      </p:sp>
    </p:spTree>
    <p:extLst>
      <p:ext uri="{BB962C8B-B14F-4D97-AF65-F5344CB8AC3E}">
        <p14:creationId xmlns:p14="http://schemas.microsoft.com/office/powerpoint/2010/main" val="132975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next we compared sensitivity and specificity between N=NOSE and tumor markers in same participants. Compared to CEA, anti – 53, diacetyl spermine, N-NOSE shows good score. This result suggest that N-NOSE would be a good marker for cancer detection.</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23</a:t>
            </a:fld>
            <a:endParaRPr kumimoji="1" lang="ja-JP" altLang="en-US"/>
          </a:p>
        </p:txBody>
      </p:sp>
    </p:spTree>
    <p:extLst>
      <p:ext uri="{BB962C8B-B14F-4D97-AF65-F5344CB8AC3E}">
        <p14:creationId xmlns:p14="http://schemas.microsoft.com/office/powerpoint/2010/main" val="46150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check effect form following background such as sex, age, other disease </a:t>
            </a:r>
            <a:r>
              <a:rPr kumimoji="1" lang="en-US" altLang="ja-JP" dirty="0" err="1"/>
              <a:t>diabeties</a:t>
            </a:r>
            <a:r>
              <a:rPr kumimoji="1" lang="en-US" altLang="ja-JP" dirty="0"/>
              <a:t>. But, these following factors did not affect N-NOSE results.</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24</a:t>
            </a:fld>
            <a:endParaRPr kumimoji="1" lang="ja-JP" altLang="en-US"/>
          </a:p>
        </p:txBody>
      </p:sp>
    </p:spTree>
    <p:extLst>
      <p:ext uri="{BB962C8B-B14F-4D97-AF65-F5344CB8AC3E}">
        <p14:creationId xmlns:p14="http://schemas.microsoft.com/office/powerpoint/2010/main" val="405066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 advantages of N-NOSE. Painless convenient, rapid low cost comprehensive detection of early caner, high accuracy</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25</a:t>
            </a:fld>
            <a:endParaRPr kumimoji="1" lang="ja-JP" altLang="en-US"/>
          </a:p>
        </p:txBody>
      </p:sp>
    </p:spTree>
    <p:extLst>
      <p:ext uri="{BB962C8B-B14F-4D97-AF65-F5344CB8AC3E}">
        <p14:creationId xmlns:p14="http://schemas.microsoft.com/office/powerpoint/2010/main" val="343932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painless: because N-NOSE use urine and only small volume of urine is required.</a:t>
            </a:r>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26</a:t>
            </a:fld>
            <a:endParaRPr kumimoji="1" lang="ja-JP" altLang="en-US"/>
          </a:p>
        </p:txBody>
      </p:sp>
    </p:spTree>
    <p:extLst>
      <p:ext uri="{BB962C8B-B14F-4D97-AF65-F5344CB8AC3E}">
        <p14:creationId xmlns:p14="http://schemas.microsoft.com/office/powerpoint/2010/main" val="202087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convenient, urine can be collected at the same time in general health examination. And Compared to dog, training is not required since worms have innate sensing to caner odor. And handling is very easy.</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27</a:t>
            </a:fld>
            <a:endParaRPr kumimoji="1" lang="ja-JP" altLang="en-US"/>
          </a:p>
        </p:txBody>
      </p:sp>
    </p:spTree>
    <p:extLst>
      <p:ext uri="{BB962C8B-B14F-4D97-AF65-F5344CB8AC3E}">
        <p14:creationId xmlns:p14="http://schemas.microsoft.com/office/powerpoint/2010/main" val="164146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rapid, it takes an hour in the test.</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28</a:t>
            </a:fld>
            <a:endParaRPr kumimoji="1" lang="ja-JP" altLang="en-US"/>
          </a:p>
        </p:txBody>
      </p:sp>
    </p:spTree>
    <p:extLst>
      <p:ext uri="{BB962C8B-B14F-4D97-AF65-F5344CB8AC3E}">
        <p14:creationId xmlns:p14="http://schemas.microsoft.com/office/powerpoint/2010/main" val="300359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low cost, materials cost is about a few dollars/test. And low cost for establishment of manual N-NOSE and special equipment is not required.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29</a:t>
            </a:fld>
            <a:endParaRPr kumimoji="1" lang="ja-JP" altLang="en-US"/>
          </a:p>
        </p:txBody>
      </p:sp>
    </p:spTree>
    <p:extLst>
      <p:ext uri="{BB962C8B-B14F-4D97-AF65-F5344CB8AC3E}">
        <p14:creationId xmlns:p14="http://schemas.microsoft.com/office/powerpoint/2010/main" val="3310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5 year survival rate in gastric and intestinal cancers. In early stage of caner, the survival rate is around 90%. But if it goes to late stage, each survival rate gets worse, less than 50%. So detection and treatment in early stage of caner is one of effective way to decrease in caner death.</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a:t>
            </a:fld>
            <a:endParaRPr kumimoji="1" lang="ja-JP" altLang="en-US"/>
          </a:p>
        </p:txBody>
      </p:sp>
    </p:spTree>
    <p:extLst>
      <p:ext uri="{BB962C8B-B14F-4D97-AF65-F5344CB8AC3E}">
        <p14:creationId xmlns:p14="http://schemas.microsoft.com/office/powerpoint/2010/main" val="1540712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sensitivity for early stage of cancer. This table shows the sensitivity of N-NOSE and tumor markers in each stages. Both categories, N-NOSE show good score, compared with tumor markers.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30</a:t>
            </a:fld>
            <a:endParaRPr kumimoji="1" lang="ja-JP" altLang="en-US"/>
          </a:p>
        </p:txBody>
      </p:sp>
    </p:spTree>
    <p:extLst>
      <p:ext uri="{BB962C8B-B14F-4D97-AF65-F5344CB8AC3E}">
        <p14:creationId xmlns:p14="http://schemas.microsoft.com/office/powerpoint/2010/main" val="1223104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comprehensive, Now N-</a:t>
            </a:r>
            <a:r>
              <a:rPr kumimoji="1" lang="en-US" altLang="ja-JP" dirty="0" err="1"/>
              <a:t>NOSe</a:t>
            </a:r>
            <a:r>
              <a:rPr kumimoji="1" lang="en-US" altLang="ja-JP" dirty="0"/>
              <a:t> can detect 15 types of caner. It means N-NOSE would be suitable for a screening for multiple cancers.</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31</a:t>
            </a:fld>
            <a:endParaRPr kumimoji="1" lang="ja-JP" altLang="en-US"/>
          </a:p>
        </p:txBody>
      </p:sp>
    </p:spTree>
    <p:extLst>
      <p:ext uri="{BB962C8B-B14F-4D97-AF65-F5344CB8AC3E}">
        <p14:creationId xmlns:p14="http://schemas.microsoft.com/office/powerpoint/2010/main" val="3341516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N-NOSE would be a good choice for 1</a:t>
            </a:r>
            <a:r>
              <a:rPr kumimoji="1" lang="en-US" altLang="ja-JP" baseline="30000" dirty="0"/>
              <a:t>st</a:t>
            </a:r>
            <a:r>
              <a:rPr kumimoji="1" lang="en-US" altLang="ja-JP" dirty="0"/>
              <a:t> caner screening test. We can take next examination when you get N-NOSE positive.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32</a:t>
            </a:fld>
            <a:endParaRPr kumimoji="1" lang="ja-JP" altLang="en-US"/>
          </a:p>
        </p:txBody>
      </p:sp>
    </p:spTree>
    <p:extLst>
      <p:ext uri="{BB962C8B-B14F-4D97-AF65-F5344CB8AC3E}">
        <p14:creationId xmlns:p14="http://schemas.microsoft.com/office/powerpoint/2010/main" val="281303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following idea for practical use of N-NOSE. Screening test of cancer as 1</a:t>
            </a:r>
            <a:r>
              <a:rPr kumimoji="1" lang="en-US" altLang="ja-JP" baseline="30000" dirty="0"/>
              <a:t>st</a:t>
            </a:r>
            <a:r>
              <a:rPr kumimoji="1" lang="en-US" altLang="ja-JP" dirty="0"/>
              <a:t> screening. Identification of caner types as 2</a:t>
            </a:r>
            <a:r>
              <a:rPr kumimoji="1" lang="en-US" altLang="ja-JP" baseline="30000" dirty="0"/>
              <a:t>nd</a:t>
            </a:r>
            <a:r>
              <a:rPr kumimoji="1" lang="en-US" altLang="ja-JP" dirty="0"/>
              <a:t> screening. And monitor of caner recurrence. </a:t>
            </a:r>
            <a:r>
              <a:rPr kumimoji="1" lang="ja-JP" altLang="en-US" dirty="0" err="1"/>
              <a:t>りか</a:t>
            </a:r>
            <a:r>
              <a:rPr kumimoji="1" lang="ja-JP" altLang="en-US" dirty="0"/>
              <a:t>ー</a:t>
            </a:r>
            <a:r>
              <a:rPr kumimoji="1" lang="ja-JP" altLang="en-US" dirty="0" err="1"/>
              <a:t>れんす</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33</a:t>
            </a:fld>
            <a:endParaRPr kumimoji="1" lang="ja-JP" altLang="en-US"/>
          </a:p>
        </p:txBody>
      </p:sp>
    </p:spTree>
    <p:extLst>
      <p:ext uri="{BB962C8B-B14F-4D97-AF65-F5344CB8AC3E}">
        <p14:creationId xmlns:p14="http://schemas.microsoft.com/office/powerpoint/2010/main" val="3061714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most frequently asked question. Can N-NOSE identify cancer types?? Now we can say yes</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34</a:t>
            </a:fld>
            <a:endParaRPr kumimoji="1" lang="ja-JP" altLang="en-US"/>
          </a:p>
        </p:txBody>
      </p:sp>
    </p:spTree>
    <p:extLst>
      <p:ext uri="{BB962C8B-B14F-4D97-AF65-F5344CB8AC3E}">
        <p14:creationId xmlns:p14="http://schemas.microsoft.com/office/powerpoint/2010/main" val="1336486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has been reported cancers have specific odors. So we think there are receptors for each cancer odors in worms. In worms, gene disruption is very easy, so we type to create receptor-knockout worms can not respond to a specific caner odor. If we can get worm does not respond urine form pancreatic cancer patient, we can use the worms as 2</a:t>
            </a:r>
            <a:r>
              <a:rPr kumimoji="1" lang="en-US" altLang="ja-JP" baseline="30000" dirty="0"/>
              <a:t>nd</a:t>
            </a:r>
            <a:r>
              <a:rPr kumimoji="1" lang="en-US" altLang="ja-JP" dirty="0"/>
              <a:t> screening test and address mechanisms deeply.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35</a:t>
            </a:fld>
            <a:endParaRPr kumimoji="1" lang="ja-JP" altLang="en-US"/>
          </a:p>
        </p:txBody>
      </p:sp>
    </p:spTree>
    <p:extLst>
      <p:ext uri="{BB962C8B-B14F-4D97-AF65-F5344CB8AC3E}">
        <p14:creationId xmlns:p14="http://schemas.microsoft.com/office/powerpoint/2010/main" val="3869016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From our screening, we’ve obtained 2 candidate. A candidate show the defect in the response to urine form lung and pancreatic cancer. On the other hand, another candidate show the defect in the response to urine from Brest caner. Using the candidates, we will address underlying mechanism.</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36</a:t>
            </a:fld>
            <a:endParaRPr kumimoji="1" lang="ja-JP" altLang="en-US"/>
          </a:p>
        </p:txBody>
      </p:sp>
    </p:spTree>
    <p:extLst>
      <p:ext uri="{BB962C8B-B14F-4D97-AF65-F5344CB8AC3E}">
        <p14:creationId xmlns:p14="http://schemas.microsoft.com/office/powerpoint/2010/main" val="589291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think that N-NOSE would be good choice for surgery evaluation and monitor of caner recurrence. Here is a preliminary data, Before surgery, N-NOSE showed positive in 41 cancer patients. After surgery, 29 patient show negative. Then during follow-up, cancer recurrence occurred in 3 patients, In 3 patients show N-NOSE positive. These result suggest that N-NOSE have potential to use for surgery evaluation and monitor of cancer recurrence</a:t>
            </a:r>
          </a:p>
          <a:p>
            <a:r>
              <a:rPr kumimoji="1" lang="en-US" altLang="ja-JP" dirty="0"/>
              <a:t>Maybe, 30% still have cancer we guess. In this assay, we use urine from stage 1-2 stage caner. 30% show positive but value become decrease compared to before surgery in each person. In this evaluation, we need to use other cut off value.  </a:t>
            </a:r>
            <a:endParaRPr kumimoji="1" lang="ja-JP" altLang="en-US" dirty="0"/>
          </a:p>
        </p:txBody>
      </p:sp>
      <p:sp>
        <p:nvSpPr>
          <p:cNvPr id="4" name="スライド番号プレースホルダー 3"/>
          <p:cNvSpPr>
            <a:spLocks noGrp="1"/>
          </p:cNvSpPr>
          <p:nvPr>
            <p:ph type="sldNum" sz="quarter" idx="10"/>
          </p:nvPr>
        </p:nvSpPr>
        <p:spPr/>
        <p:txBody>
          <a:bodyPr/>
          <a:lstStyle/>
          <a:p>
            <a:fld id="{6F1E62C8-C798-421E-AAE3-39B42757230C}" type="slidenum">
              <a:rPr kumimoji="1" lang="ja-JP" altLang="en-US" smtClean="0"/>
              <a:t>37</a:t>
            </a:fld>
            <a:endParaRPr kumimoji="1" lang="ja-JP" altLang="en-US"/>
          </a:p>
        </p:txBody>
      </p:sp>
    </p:spTree>
    <p:extLst>
      <p:ext uri="{BB962C8B-B14F-4D97-AF65-F5344CB8AC3E}">
        <p14:creationId xmlns:p14="http://schemas.microsoft.com/office/powerpoint/2010/main" val="394823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we have 17 clinical research collaborators in Japan and Australia.</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38</a:t>
            </a:fld>
            <a:endParaRPr kumimoji="1" lang="ja-JP" altLang="en-US"/>
          </a:p>
        </p:txBody>
      </p:sp>
    </p:spTree>
    <p:extLst>
      <p:ext uri="{BB962C8B-B14F-4D97-AF65-F5344CB8AC3E}">
        <p14:creationId xmlns:p14="http://schemas.microsoft.com/office/powerpoint/2010/main" val="375760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one of latest result of clinical research. We have analyzed over 300 caner patient and 1000healthy participants. N-NOSE still showed high sensitivity and specificity.</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39</a:t>
            </a:fld>
            <a:endParaRPr kumimoji="1" lang="ja-JP" altLang="en-US"/>
          </a:p>
        </p:txBody>
      </p:sp>
    </p:spTree>
    <p:extLst>
      <p:ext uri="{BB962C8B-B14F-4D97-AF65-F5344CB8AC3E}">
        <p14:creationId xmlns:p14="http://schemas.microsoft.com/office/powerpoint/2010/main" val="253609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an ideal process of cancer screening. In the first screening, checking of presence or absence of caner is important step. In the 2</a:t>
            </a:r>
            <a:r>
              <a:rPr kumimoji="1" lang="en-US" altLang="ja-JP" baseline="30000" dirty="0"/>
              <a:t>nd</a:t>
            </a:r>
            <a:r>
              <a:rPr kumimoji="1" lang="en-US" altLang="ja-JP" dirty="0"/>
              <a:t> screening, specification of cancer type, and then the doctor’s diagnosis through image inspections, observation of caner tissue, and so on. 1</a:t>
            </a:r>
            <a:r>
              <a:rPr kumimoji="1" lang="en-US" altLang="ja-JP" baseline="30000" dirty="0"/>
              <a:t>st</a:t>
            </a:r>
            <a:r>
              <a:rPr kumimoji="1" lang="en-US" altLang="ja-JP" dirty="0"/>
              <a:t> screening test needs low cost, easy and high accuracy. Now, we don’t have good 1</a:t>
            </a:r>
            <a:r>
              <a:rPr kumimoji="1" lang="en-US" altLang="ja-JP" baseline="30000" dirty="0"/>
              <a:t>st</a:t>
            </a:r>
            <a:r>
              <a:rPr kumimoji="1" lang="en-US" altLang="ja-JP" dirty="0"/>
              <a:t> screening test. As a result, the cancer checkup rate hasn’t been improved, meaning it’s still difficult to detect early stage of cancer.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4</a:t>
            </a:fld>
            <a:endParaRPr kumimoji="1" lang="ja-JP" altLang="en-US"/>
          </a:p>
        </p:txBody>
      </p:sp>
    </p:spTree>
    <p:extLst>
      <p:ext uri="{BB962C8B-B14F-4D97-AF65-F5344CB8AC3E}">
        <p14:creationId xmlns:p14="http://schemas.microsoft.com/office/powerpoint/2010/main" val="3482731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need to verify if there is no racial differences in N-NOSE. We established a company in Australia. and we have already signed collaborative research with Queensland University of technology and started clinical research.</a:t>
            </a:r>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40</a:t>
            </a:fld>
            <a:endParaRPr kumimoji="1" lang="ja-JP" altLang="en-US"/>
          </a:p>
        </p:txBody>
      </p:sp>
    </p:spTree>
    <p:extLst>
      <p:ext uri="{BB962C8B-B14F-4D97-AF65-F5344CB8AC3E}">
        <p14:creationId xmlns:p14="http://schemas.microsoft.com/office/powerpoint/2010/main" val="2237755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 preliminary data from Australian people. This result showed sensitivity and specificity is around 90%, meaning result of N-NOSE may not have racial differences.</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41</a:t>
            </a:fld>
            <a:endParaRPr kumimoji="1" lang="ja-JP" altLang="en-US"/>
          </a:p>
        </p:txBody>
      </p:sp>
    </p:spTree>
    <p:extLst>
      <p:ext uri="{BB962C8B-B14F-4D97-AF65-F5344CB8AC3E}">
        <p14:creationId xmlns:p14="http://schemas.microsoft.com/office/powerpoint/2010/main" val="3508751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R&amp;D schedule in Japan. We will continue to do clinical research and analysis of mechanism until 2020. In addition, we’ve been developing automation machine for high –through put. For automation, we have collaborator in Japan.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42</a:t>
            </a:fld>
            <a:endParaRPr kumimoji="1" lang="ja-JP" altLang="en-US"/>
          </a:p>
        </p:txBody>
      </p:sp>
    </p:spTree>
    <p:extLst>
      <p:ext uri="{BB962C8B-B14F-4D97-AF65-F5344CB8AC3E}">
        <p14:creationId xmlns:p14="http://schemas.microsoft.com/office/powerpoint/2010/main" val="2591225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for your attention!</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43</a:t>
            </a:fld>
            <a:endParaRPr kumimoji="1" lang="ja-JP" altLang="en-US"/>
          </a:p>
        </p:txBody>
      </p:sp>
    </p:spTree>
    <p:extLst>
      <p:ext uri="{BB962C8B-B14F-4D97-AF65-F5344CB8AC3E}">
        <p14:creationId xmlns:p14="http://schemas.microsoft.com/office/powerpoint/2010/main" val="2183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50</a:t>
            </a:fld>
            <a:endParaRPr kumimoji="1" lang="ja-JP" altLang="en-US"/>
          </a:p>
        </p:txBody>
      </p:sp>
    </p:spTree>
    <p:extLst>
      <p:ext uri="{BB962C8B-B14F-4D97-AF65-F5344CB8AC3E}">
        <p14:creationId xmlns:p14="http://schemas.microsoft.com/office/powerpoint/2010/main" val="4067524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52</a:t>
            </a:fld>
            <a:endParaRPr kumimoji="1" lang="ja-JP" altLang="en-US"/>
          </a:p>
        </p:txBody>
      </p:sp>
    </p:spTree>
    <p:extLst>
      <p:ext uri="{BB962C8B-B14F-4D97-AF65-F5344CB8AC3E}">
        <p14:creationId xmlns:p14="http://schemas.microsoft.com/office/powerpoint/2010/main" val="378724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development of a new 1</a:t>
            </a:r>
            <a:r>
              <a:rPr kumimoji="1" lang="en-US" altLang="ja-JP" baseline="30000" dirty="0"/>
              <a:t>st</a:t>
            </a:r>
            <a:r>
              <a:rPr kumimoji="1" lang="en-US" altLang="ja-JP" dirty="0"/>
              <a:t> screening test with low cost, high accuracy, convenient, Painless, comprehensive is required.</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5</a:t>
            </a:fld>
            <a:endParaRPr kumimoji="1" lang="ja-JP" altLang="en-US"/>
          </a:p>
        </p:txBody>
      </p:sp>
    </p:spTree>
    <p:extLst>
      <p:ext uri="{BB962C8B-B14F-4D97-AF65-F5344CB8AC3E}">
        <p14:creationId xmlns:p14="http://schemas.microsoft.com/office/powerpoint/2010/main" val="275555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develop a new caner screening test, we focused on caner odors. Since, It has been reported that patients of caner have specific odorants in clinical sites.</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6</a:t>
            </a:fld>
            <a:endParaRPr kumimoji="1" lang="ja-JP" altLang="en-US"/>
          </a:p>
        </p:txBody>
      </p:sp>
    </p:spTree>
    <p:extLst>
      <p:ext uri="{BB962C8B-B14F-4D97-AF65-F5344CB8AC3E}">
        <p14:creationId xmlns:p14="http://schemas.microsoft.com/office/powerpoint/2010/main" val="210370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74775" y="1074738"/>
            <a:ext cx="7177088" cy="5383212"/>
          </a:xfrm>
        </p:spPr>
      </p:sp>
      <p:sp>
        <p:nvSpPr>
          <p:cNvPr id="3" name="ノート プレースホルダ 2"/>
          <p:cNvSpPr>
            <a:spLocks noGrp="1"/>
          </p:cNvSpPr>
          <p:nvPr>
            <p:ph type="body" idx="1"/>
          </p:nvPr>
        </p:nvSpPr>
        <p:spPr/>
        <p:txBody>
          <a:bodyPr>
            <a:normAutofit/>
          </a:bodyPr>
          <a:lstStyle/>
          <a:p>
            <a:r>
              <a:rPr lang="en-US" altLang="ja-JP" dirty="0"/>
              <a:t>To detect the odor, artificial odor sensor is a good choice. But, it would be high cost and needed to identify specific odors. To cover these points, biological methods are developed. For example, Dog has good olfaction and can detect early stage cancer. However, training is required to detect cancer, and accuracy depends on dog’s concentration and individual differences. In addition, dogs can examine a few samples / days and it would be high cost.</a:t>
            </a:r>
            <a:endParaRPr lang="ja-JP" altLang="en-US" dirty="0"/>
          </a:p>
        </p:txBody>
      </p:sp>
      <p:sp>
        <p:nvSpPr>
          <p:cNvPr id="4" name="スライド番号プレースホルダ 3"/>
          <p:cNvSpPr>
            <a:spLocks noGrp="1"/>
          </p:cNvSpPr>
          <p:nvPr>
            <p:ph type="sldNum" sz="quarter" idx="10"/>
          </p:nvPr>
        </p:nvSpPr>
        <p:spPr/>
        <p:txBody>
          <a:bodyPr/>
          <a:lstStyle/>
          <a:p>
            <a:pPr defTabSz="1326154">
              <a:defRPr/>
            </a:pPr>
            <a:fld id="{12BB10FA-CF12-F84D-995F-EDBCD703B4EF}" type="slidenum">
              <a:rPr lang="ja-JP" altLang="en-US">
                <a:solidFill>
                  <a:prstClr val="black"/>
                </a:solidFill>
                <a:latin typeface="Calibri"/>
                <a:ea typeface="ＭＳ Ｐゴシック" panose="020B0600070205080204" pitchFamily="50" charset="-128"/>
              </a:rPr>
              <a:pPr defTabSz="1326154">
                <a:defRPr/>
              </a:pPr>
              <a:t>7</a:t>
            </a:fld>
            <a:endParaRPr lang="ja-JP" altLang="en-US">
              <a:solidFill>
                <a:prstClr val="black"/>
              </a:solidFill>
              <a:latin typeface="Calibri"/>
              <a:ea typeface="ＭＳ Ｐゴシック" panose="020B0600070205080204" pitchFamily="50" charset="-128"/>
            </a:endParaRPr>
          </a:p>
        </p:txBody>
      </p:sp>
      <p:sp>
        <p:nvSpPr>
          <p:cNvPr id="5" name="日付プレースホルダー 4"/>
          <p:cNvSpPr>
            <a:spLocks noGrp="1"/>
          </p:cNvSpPr>
          <p:nvPr>
            <p:ph type="dt" idx="11"/>
          </p:nvPr>
        </p:nvSpPr>
        <p:spPr/>
        <p:txBody>
          <a:bodyPr/>
          <a:lstStyle/>
          <a:p>
            <a:pPr defTabSz="1326154">
              <a:defRPr/>
            </a:pPr>
            <a:r>
              <a:rPr lang="en-US" altLang="ja-JP">
                <a:solidFill>
                  <a:prstClr val="black"/>
                </a:solidFill>
                <a:latin typeface="Calibri"/>
                <a:ea typeface="ＭＳ Ｐゴシック" panose="020B0600070205080204" pitchFamily="50" charset="-128"/>
              </a:rPr>
              <a:t>14/01/07</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0993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we focus on nematode as biological methods. Since, it has been reported that anisakis larvae attached to early stage of gastric caner. But anisakis is a parasitic worms and handling is risky. I don’t want to handle so much. </a:t>
            </a:r>
            <a:endParaRPr kumimoji="1" lang="ja-JP" altLang="en-US" dirty="0"/>
          </a:p>
        </p:txBody>
      </p:sp>
      <p:sp>
        <p:nvSpPr>
          <p:cNvPr id="4" name="スライド番号プレースホルダー 3"/>
          <p:cNvSpPr>
            <a:spLocks noGrp="1"/>
          </p:cNvSpPr>
          <p:nvPr>
            <p:ph type="sldNum" sz="quarter" idx="5"/>
          </p:nvPr>
        </p:nvSpPr>
        <p:spPr/>
        <p:txBody>
          <a:bodyPr/>
          <a:lstStyle/>
          <a:p>
            <a:fld id="{6F1E62C8-C798-421E-AAE3-39B42757230C}" type="slidenum">
              <a:rPr kumimoji="1" lang="ja-JP" altLang="en-US" smtClean="0"/>
              <a:t>8</a:t>
            </a:fld>
            <a:endParaRPr kumimoji="1" lang="ja-JP" altLang="en-US"/>
          </a:p>
        </p:txBody>
      </p:sp>
    </p:spTree>
    <p:extLst>
      <p:ext uri="{BB962C8B-B14F-4D97-AF65-F5344CB8AC3E}">
        <p14:creationId xmlns:p14="http://schemas.microsoft.com/office/powerpoint/2010/main" val="42116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we focused on C. elegans. This worm is free-living and very small. And handling and culture are very easy. For example, the worms eat E. coli on agar plate, and it takes about 4 days to go to next generation. And the worm are hermaphrodites so mating is not required to maintain. In addition, the worm have  good olfactory system. And olfactory responses can be easily measured by locomotion in small field. Let me show later.</a:t>
            </a:r>
            <a:endParaRPr kumimoji="1" lang="ja-JP" altLang="en-US" dirty="0"/>
          </a:p>
        </p:txBody>
      </p:sp>
      <p:sp>
        <p:nvSpPr>
          <p:cNvPr id="4" name="スライド番号プレースホルダー 3"/>
          <p:cNvSpPr>
            <a:spLocks noGrp="1"/>
          </p:cNvSpPr>
          <p:nvPr>
            <p:ph type="sldNum" sz="quarter" idx="10"/>
          </p:nvPr>
        </p:nvSpPr>
        <p:spPr/>
        <p:txBody>
          <a:bodyPr/>
          <a:lstStyle/>
          <a:p>
            <a:fld id="{1F6CB6BF-441B-4D96-AD44-F75F8261D668}" type="slidenum">
              <a:rPr kumimoji="1" lang="ja-JP" altLang="en-US" smtClean="0"/>
              <a:t>9</a:t>
            </a:fld>
            <a:endParaRPr kumimoji="1" lang="ja-JP" altLang="en-US"/>
          </a:p>
        </p:txBody>
      </p:sp>
    </p:spTree>
    <p:extLst>
      <p:ext uri="{BB962C8B-B14F-4D97-AF65-F5344CB8AC3E}">
        <p14:creationId xmlns:p14="http://schemas.microsoft.com/office/powerpoint/2010/main" val="140356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4D4828-C569-42E4-94AD-2BFFF2ABD4F7}" type="datetime1">
              <a:rPr kumimoji="1" lang="ja-JP" altLang="en-US" smtClean="0"/>
              <a:t>2019/3/16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31885" y="0"/>
            <a:ext cx="685800" cy="514077"/>
          </a:xfrm>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2198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DDEDB2-42DF-41EA-A646-A8A53ACC0417}" type="datetime1">
              <a:rPr kumimoji="1" lang="ja-JP" altLang="en-US" smtClean="0"/>
              <a:t>2019/3/16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34900" y="-28941"/>
            <a:ext cx="836023" cy="731837"/>
          </a:xfrm>
        </p:spPr>
        <p:txBody>
          <a:bodyPr/>
          <a:lstStyle>
            <a:lvl1pPr>
              <a:defRPr sz="3200"/>
            </a:lvl1pPr>
          </a:lstStyle>
          <a:p>
            <a:fld id="{11D9BFCD-C0D1-4F3C-9707-B15111ADCA99}" type="slidenum">
              <a:rPr lang="ja-JP" altLang="en-US" smtClean="0"/>
              <a:pPr/>
              <a:t>‹#›</a:t>
            </a:fld>
            <a:endParaRPr lang="ja-JP" altLang="en-US"/>
          </a:p>
        </p:txBody>
      </p:sp>
    </p:spTree>
    <p:extLst>
      <p:ext uri="{BB962C8B-B14F-4D97-AF65-F5344CB8AC3E}">
        <p14:creationId xmlns:p14="http://schemas.microsoft.com/office/powerpoint/2010/main" val="402297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F7230F-E362-4E12-93A7-C12707571E47}" type="datetime1">
              <a:rPr kumimoji="1" lang="ja-JP" altLang="en-US" smtClean="0"/>
              <a:t>2019/3/16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239625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338FFF0-515C-4E67-B025-CF06C3F10418}" type="datetime1">
              <a:rPr kumimoji="1" lang="ja-JP" altLang="en-US" smtClean="0"/>
              <a:t>2019/3/16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128028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B1969F6-E3B9-4B7E-B16B-9986663B3892}" type="datetime1">
              <a:rPr kumimoji="1" lang="ja-JP" altLang="en-US" smtClean="0"/>
              <a:t>2019/3/16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44383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C8E624-969E-47F9-B09A-1799D512F076}" type="datetime1">
              <a:rPr kumimoji="1" lang="ja-JP" altLang="en-US" smtClean="0"/>
              <a:t>2019/3/16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60115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86E7FE-C0B6-499B-833C-D821009D362A}" type="datetime1">
              <a:rPr kumimoji="1" lang="ja-JP" altLang="en-US" smtClean="0"/>
              <a:t>2019/3/16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D9BFCD-C0D1-4F3C-9707-B15111ADCA99}" type="slidenum">
              <a:rPr kumimoji="1" lang="ja-JP" altLang="en-US" smtClean="0"/>
              <a:t>‹#›</a:t>
            </a:fld>
            <a:endParaRPr kumimoji="1" lang="ja-JP" altLang="en-US"/>
          </a:p>
        </p:txBody>
      </p:sp>
    </p:spTree>
    <p:extLst>
      <p:ext uri="{BB962C8B-B14F-4D97-AF65-F5344CB8AC3E}">
        <p14:creationId xmlns:p14="http://schemas.microsoft.com/office/powerpoint/2010/main" val="264136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DCEE3-1BCE-4FE5-AD8B-378F66BE0644}" type="datetime1">
              <a:rPr kumimoji="1" lang="ja-JP" altLang="en-US" smtClean="0"/>
              <a:t>2019/3/16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43692" y="0"/>
            <a:ext cx="836023" cy="731837"/>
          </a:xfrm>
          <a:prstGeom prst="rect">
            <a:avLst/>
          </a:prstGeom>
        </p:spPr>
        <p:txBody>
          <a:bodyPr vert="horz" lIns="91440" tIns="45720" rIns="91440" bIns="45720" rtlCol="0" anchor="ctr"/>
          <a:lstStyle>
            <a:lvl1pPr algn="r">
              <a:defRPr sz="2400">
                <a:solidFill>
                  <a:schemeClr val="tx1"/>
                </a:solidFill>
                <a:latin typeface="Arial Black" panose="020B0A04020102020204" pitchFamily="34" charset="0"/>
              </a:defRPr>
            </a:lvl1pPr>
          </a:lstStyle>
          <a:p>
            <a:fld id="{11D9BFCD-C0D1-4F3C-9707-B15111ADCA99}" type="slidenum">
              <a:rPr lang="ja-JP" altLang="en-US" smtClean="0"/>
              <a:pPr/>
              <a:t>‹#›</a:t>
            </a:fld>
            <a:endParaRPr lang="ja-JP" altLang="en-US" dirty="0"/>
          </a:p>
        </p:txBody>
      </p:sp>
    </p:spTree>
    <p:extLst>
      <p:ext uri="{BB962C8B-B14F-4D97-AF65-F5344CB8AC3E}">
        <p14:creationId xmlns:p14="http://schemas.microsoft.com/office/powerpoint/2010/main" val="385545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1v"/><Relationship Id="rId1" Type="http://schemas.microsoft.com/office/2007/relationships/media" Target="../media/media1.m1v"/><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0.png"/><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1v"/><Relationship Id="rId1" Type="http://schemas.microsoft.com/office/2007/relationships/media" Target="../media/media1.m1v"/><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g"/><Relationship Id="rId1" Type="http://schemas.microsoft.com/office/2007/relationships/media" Target="../media/media3.mpg"/><Relationship Id="rId5" Type="http://schemas.openxmlformats.org/officeDocument/2006/relationships/image" Target="../media/image33.png"/><Relationship Id="rId4" Type="http://schemas.openxmlformats.org/officeDocument/2006/relationships/image" Target="../media/image3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8055" y="785160"/>
            <a:ext cx="884088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ja-JP" sz="3600" b="1" dirty="0">
                <a:solidFill>
                  <a:srgbClr val="FFFF00"/>
                </a:solidFill>
              </a:rPr>
              <a:t>[N-NOSE: Nematode-NOSE]</a:t>
            </a:r>
          </a:p>
          <a:p>
            <a:pPr algn="ctr"/>
            <a:r>
              <a:rPr lang="en-US" altLang="ja-JP" sz="3600" b="1" dirty="0">
                <a:solidFill>
                  <a:srgbClr val="FFFF00"/>
                </a:solidFill>
                <a:latin typeface="Arial" panose="020B0604020202020204" pitchFamily="34" charset="0"/>
                <a:ea typeface="HGS創英角ｺﾞｼｯｸUB" panose="020B0900000000000000" pitchFamily="50" charset="-128"/>
                <a:cs typeface="Arial" panose="020B0604020202020204" pitchFamily="34" charset="0"/>
              </a:rPr>
              <a:t>1</a:t>
            </a:r>
            <a:r>
              <a:rPr lang="en-US" altLang="ja-JP" sz="3600" b="1" baseline="30000" dirty="0">
                <a:solidFill>
                  <a:srgbClr val="FFFF00"/>
                </a:solidFill>
                <a:latin typeface="Arial" panose="020B0604020202020204" pitchFamily="34" charset="0"/>
                <a:ea typeface="HGS創英角ｺﾞｼｯｸUB" panose="020B0900000000000000" pitchFamily="50" charset="-128"/>
                <a:cs typeface="Arial" panose="020B0604020202020204" pitchFamily="34" charset="0"/>
              </a:rPr>
              <a:t>st</a:t>
            </a:r>
            <a:r>
              <a:rPr lang="en-US" altLang="ja-JP" sz="3600" b="1" dirty="0">
                <a:solidFill>
                  <a:srgbClr val="FFFF00"/>
                </a:solidFill>
                <a:latin typeface="Arial" panose="020B0604020202020204" pitchFamily="34" charset="0"/>
                <a:ea typeface="HGS創英角ｺﾞｼｯｸUB" panose="020B0900000000000000" pitchFamily="50" charset="-128"/>
                <a:cs typeface="Arial" panose="020B0604020202020204" pitchFamily="34" charset="0"/>
              </a:rPr>
              <a:t> cancer screening technology </a:t>
            </a:r>
          </a:p>
          <a:p>
            <a:pPr algn="ctr"/>
            <a:r>
              <a:rPr lang="en-US" altLang="ja-JP" sz="3600" b="1" dirty="0">
                <a:solidFill>
                  <a:srgbClr val="FFFF00"/>
                </a:solidFill>
                <a:latin typeface="Arial" panose="020B0604020202020204" pitchFamily="34" charset="0"/>
                <a:ea typeface="HGS創英角ｺﾞｼｯｸUB" panose="020B0900000000000000" pitchFamily="50" charset="-128"/>
                <a:cs typeface="Arial" panose="020B0604020202020204" pitchFamily="34" charset="0"/>
              </a:rPr>
              <a:t>using nematode olfaction</a:t>
            </a:r>
          </a:p>
        </p:txBody>
      </p:sp>
      <p:sp>
        <p:nvSpPr>
          <p:cNvPr id="5" name="テキスト ボックス 4"/>
          <p:cNvSpPr txBox="1"/>
          <p:nvPr/>
        </p:nvSpPr>
        <p:spPr>
          <a:xfrm>
            <a:off x="1386896" y="5949084"/>
            <a:ext cx="5089983" cy="646331"/>
          </a:xfrm>
          <a:prstGeom prst="rect">
            <a:avLst/>
          </a:prstGeom>
          <a:noFill/>
        </p:spPr>
        <p:txBody>
          <a:bodyPr wrap="none" rtlCol="0">
            <a:spAutoFit/>
          </a:bodyPr>
          <a:lstStyle/>
          <a:p>
            <a:r>
              <a:rPr lang="en-US" altLang="ja-JP" sz="3600" dirty="0"/>
              <a:t>HIROTSU BIO SCIENCE Inc.</a:t>
            </a:r>
          </a:p>
        </p:txBody>
      </p:sp>
      <p:sp>
        <p:nvSpPr>
          <p:cNvPr id="6" name="テキスト ボックス 5"/>
          <p:cNvSpPr txBox="1"/>
          <p:nvPr/>
        </p:nvSpPr>
        <p:spPr>
          <a:xfrm>
            <a:off x="943984" y="3858610"/>
            <a:ext cx="7770076" cy="646331"/>
          </a:xfrm>
          <a:prstGeom prst="rect">
            <a:avLst/>
          </a:prstGeom>
          <a:noFill/>
        </p:spPr>
        <p:txBody>
          <a:bodyPr wrap="none" rtlCol="0">
            <a:spAutoFit/>
          </a:bodyPr>
          <a:lstStyle/>
          <a:p>
            <a:r>
              <a:rPr lang="en-GB" altLang="ja-JP" sz="3600" dirty="0">
                <a:latin typeface="HGP創英角ﾎﾟｯﾌﾟ体" panose="040B0A00000000000000" pitchFamily="50" charset="-128"/>
                <a:ea typeface="HGP創英角ﾎﾟｯﾌﾟ体" panose="040B0A00000000000000" pitchFamily="50" charset="-128"/>
              </a:rPr>
              <a:t>Yohei Matsunaga, </a:t>
            </a:r>
            <a:r>
              <a:rPr lang="en-GB" altLang="ja-JP" sz="3600" dirty="0" err="1">
                <a:latin typeface="HGP創英角ﾎﾟｯﾌﾟ体" panose="040B0A00000000000000" pitchFamily="50" charset="-128"/>
                <a:ea typeface="HGP創英角ﾎﾟｯﾌﾟ体" panose="040B0A00000000000000" pitchFamily="50" charset="-128"/>
              </a:rPr>
              <a:t>Takaaki</a:t>
            </a:r>
            <a:r>
              <a:rPr lang="en-GB" altLang="ja-JP" sz="3600" dirty="0">
                <a:latin typeface="HGP創英角ﾎﾟｯﾌﾟ体" panose="040B0A00000000000000" pitchFamily="50" charset="-128"/>
                <a:ea typeface="HGP創英角ﾎﾟｯﾌﾟ体" panose="040B0A00000000000000" pitchFamily="50" charset="-128"/>
              </a:rPr>
              <a:t> </a:t>
            </a:r>
            <a:r>
              <a:rPr lang="en-GB" altLang="ja-JP" sz="3600" dirty="0" err="1">
                <a:latin typeface="HGP創英角ﾎﾟｯﾌﾟ体" panose="040B0A00000000000000" pitchFamily="50" charset="-128"/>
                <a:ea typeface="HGP創英角ﾎﾟｯﾌﾟ体" panose="040B0A00000000000000" pitchFamily="50" charset="-128"/>
              </a:rPr>
              <a:t>Hirotsu</a:t>
            </a:r>
            <a:r>
              <a:rPr lang="ja-JP" altLang="en-US" sz="3600" dirty="0">
                <a:latin typeface="HGP創英角ﾎﾟｯﾌﾟ体" panose="040B0A00000000000000" pitchFamily="50" charset="-128"/>
                <a:ea typeface="HGP創英角ﾎﾟｯﾌﾟ体" panose="040B0A00000000000000" pitchFamily="50" charset="-128"/>
              </a:rPr>
              <a:t>　</a:t>
            </a:r>
            <a:endParaRPr lang="en-GB" altLang="ja-JP" sz="3600" dirty="0">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943" y="5249897"/>
            <a:ext cx="2095998" cy="124105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944" y="4974553"/>
            <a:ext cx="640326" cy="339628"/>
          </a:xfrm>
          <a:prstGeom prst="rect">
            <a:avLst/>
          </a:prstGeom>
        </p:spPr>
      </p:pic>
      <p:pic>
        <p:nvPicPr>
          <p:cNvPr id="8" name="図 7">
            <a:extLst>
              <a:ext uri="{FF2B5EF4-FFF2-40B4-BE49-F238E27FC236}">
                <a16:creationId xmlns:a16="http://schemas.microsoft.com/office/drawing/2014/main" id="{EC0392EC-AC48-4F2D-80C2-F699E1625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05" y="5572735"/>
            <a:ext cx="1148525" cy="1214365"/>
          </a:xfrm>
          <a:prstGeom prst="rect">
            <a:avLst/>
          </a:prstGeom>
        </p:spPr>
      </p:pic>
      <p:sp>
        <p:nvSpPr>
          <p:cNvPr id="9" name="スライド番号プレースホルダー 8">
            <a:extLst>
              <a:ext uri="{FF2B5EF4-FFF2-40B4-BE49-F238E27FC236}">
                <a16:creationId xmlns:a16="http://schemas.microsoft.com/office/drawing/2014/main" id="{596D1699-E8AC-47A2-8768-649147CDB1D7}"/>
              </a:ext>
            </a:extLst>
          </p:cNvPr>
          <p:cNvSpPr>
            <a:spLocks noGrp="1"/>
          </p:cNvSpPr>
          <p:nvPr>
            <p:ph type="sldNum" sz="quarter" idx="12"/>
          </p:nvPr>
        </p:nvSpPr>
        <p:spPr/>
        <p:txBody>
          <a:bodyPr/>
          <a:lstStyle/>
          <a:p>
            <a:fld id="{11D9BFCD-C0D1-4F3C-9707-B15111ADCA99}" type="slidenum">
              <a:rPr kumimoji="1" lang="ja-JP" altLang="en-US" smtClean="0"/>
              <a:t>1</a:t>
            </a:fld>
            <a:endParaRPr kumimoji="1" lang="ja-JP" altLang="en-US"/>
          </a:p>
        </p:txBody>
      </p:sp>
    </p:spTree>
    <p:extLst>
      <p:ext uri="{BB962C8B-B14F-4D97-AF65-F5344CB8AC3E}">
        <p14:creationId xmlns:p14="http://schemas.microsoft.com/office/powerpoint/2010/main" val="195146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2134" y="226659"/>
            <a:ext cx="6647974"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3600" dirty="0">
                <a:solidFill>
                  <a:prstClr val="white"/>
                </a:solidFill>
                <a:latin typeface="Arial" panose="020B0604020202020204" pitchFamily="34" charset="0"/>
                <a:cs typeface="Arial" panose="020B0604020202020204" pitchFamily="34" charset="0"/>
              </a:rPr>
              <a:t>Olfactory neurons in C. elegans</a:t>
            </a:r>
          </a:p>
        </p:txBody>
      </p:sp>
      <p:grpSp>
        <p:nvGrpSpPr>
          <p:cNvPr id="152" name="Group 83"/>
          <p:cNvGrpSpPr>
            <a:grpSpLocks/>
          </p:cNvGrpSpPr>
          <p:nvPr/>
        </p:nvGrpSpPr>
        <p:grpSpPr bwMode="auto">
          <a:xfrm>
            <a:off x="3618312" y="1277541"/>
            <a:ext cx="4127555" cy="1013767"/>
            <a:chOff x="867" y="862"/>
            <a:chExt cx="3867" cy="896"/>
          </a:xfrm>
        </p:grpSpPr>
        <p:pic>
          <p:nvPicPr>
            <p:cNvPr id="153" name="Picture 2" descr="body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 y="862"/>
              <a:ext cx="3840" cy="878"/>
            </a:xfrm>
            <a:prstGeom prst="rect">
              <a:avLst/>
            </a:prstGeom>
            <a:noFill/>
            <a:extLst>
              <a:ext uri="{909E8E84-426E-40DD-AFC4-6F175D3DCCD1}">
                <a14:hiddenFill xmlns:a14="http://schemas.microsoft.com/office/drawing/2010/main">
                  <a:solidFill>
                    <a:srgbClr val="FFFFFF"/>
                  </a:solidFill>
                </a14:hiddenFill>
              </a:ext>
            </a:extLst>
          </p:spPr>
        </p:pic>
        <p:sp>
          <p:nvSpPr>
            <p:cNvPr id="154" name="Rectangle 82"/>
            <p:cNvSpPr>
              <a:spLocks noChangeArrowheads="1"/>
            </p:cNvSpPr>
            <p:nvPr/>
          </p:nvSpPr>
          <p:spPr bwMode="auto">
            <a:xfrm>
              <a:off x="4254" y="1596"/>
              <a:ext cx="480" cy="16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4" name="スライド番号プレースホルダー 3">
            <a:extLst>
              <a:ext uri="{FF2B5EF4-FFF2-40B4-BE49-F238E27FC236}">
                <a16:creationId xmlns:a16="http://schemas.microsoft.com/office/drawing/2014/main" id="{29D7C249-B652-4523-B629-C7B9CAE72CAC}"/>
              </a:ext>
            </a:extLst>
          </p:cNvPr>
          <p:cNvSpPr>
            <a:spLocks noGrp="1"/>
          </p:cNvSpPr>
          <p:nvPr>
            <p:ph type="sldNum" sz="quarter" idx="12"/>
          </p:nvPr>
        </p:nvSpPr>
        <p:spPr/>
        <p:txBody>
          <a:bodyPr/>
          <a:lstStyle/>
          <a:p>
            <a:fld id="{11D9BFCD-C0D1-4F3C-9707-B15111ADCA99}" type="slidenum">
              <a:rPr kumimoji="1" lang="ja-JP" altLang="en-US" smtClean="0"/>
              <a:t>10</a:t>
            </a:fld>
            <a:endParaRPr kumimoji="1" lang="ja-JP" altLang="en-US"/>
          </a:p>
        </p:txBody>
      </p:sp>
      <p:grpSp>
        <p:nvGrpSpPr>
          <p:cNvPr id="3" name="グループ化 2">
            <a:extLst>
              <a:ext uri="{FF2B5EF4-FFF2-40B4-BE49-F238E27FC236}">
                <a16:creationId xmlns:a16="http://schemas.microsoft.com/office/drawing/2014/main" id="{70D5189C-1D07-443F-B07B-41353349FC72}"/>
              </a:ext>
            </a:extLst>
          </p:cNvPr>
          <p:cNvGrpSpPr/>
          <p:nvPr/>
        </p:nvGrpSpPr>
        <p:grpSpPr>
          <a:xfrm>
            <a:off x="743061" y="1425109"/>
            <a:ext cx="7240540" cy="4052850"/>
            <a:chOff x="1435111" y="2836220"/>
            <a:chExt cx="7240540" cy="4052850"/>
          </a:xfrm>
        </p:grpSpPr>
        <p:sp>
          <p:nvSpPr>
            <p:cNvPr id="155" name="Rectangle 6"/>
            <p:cNvSpPr>
              <a:spLocks noChangeArrowheads="1"/>
            </p:cNvSpPr>
            <p:nvPr/>
          </p:nvSpPr>
          <p:spPr bwMode="auto">
            <a:xfrm>
              <a:off x="4368993" y="2836220"/>
              <a:ext cx="651353" cy="56715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56" name="Rectangle 7"/>
            <p:cNvSpPr>
              <a:spLocks noChangeArrowheads="1"/>
            </p:cNvSpPr>
            <p:nvPr/>
          </p:nvSpPr>
          <p:spPr bwMode="auto">
            <a:xfrm>
              <a:off x="1481771" y="4256757"/>
              <a:ext cx="7193879" cy="235525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pic>
          <p:nvPicPr>
            <p:cNvPr id="1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32909">
              <a:off x="1792788" y="5602164"/>
              <a:ext cx="515710" cy="68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Text Box 10"/>
            <p:cNvSpPr txBox="1">
              <a:spLocks noChangeArrowheads="1"/>
            </p:cNvSpPr>
            <p:nvPr/>
          </p:nvSpPr>
          <p:spPr bwMode="auto">
            <a:xfrm>
              <a:off x="1435111" y="6228065"/>
              <a:ext cx="6735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Odor</a:t>
              </a:r>
            </a:p>
          </p:txBody>
        </p:sp>
        <p:sp>
          <p:nvSpPr>
            <p:cNvPr id="159" name="Text Box 12"/>
            <p:cNvSpPr txBox="1">
              <a:spLocks noChangeArrowheads="1"/>
            </p:cNvSpPr>
            <p:nvPr/>
          </p:nvSpPr>
          <p:spPr bwMode="auto">
            <a:xfrm>
              <a:off x="5569908" y="6322481"/>
              <a:ext cx="1309555" cy="5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solidFill>
                    <a:prstClr val="black"/>
                  </a:solidFill>
                </a:rPr>
                <a:t>AWC</a:t>
              </a:r>
            </a:p>
          </p:txBody>
        </p:sp>
        <p:sp>
          <p:nvSpPr>
            <p:cNvPr id="160" name="Line 13"/>
            <p:cNvSpPr>
              <a:spLocks noChangeShapeType="1"/>
            </p:cNvSpPr>
            <p:nvPr/>
          </p:nvSpPr>
          <p:spPr bwMode="auto">
            <a:xfrm flipH="1">
              <a:off x="6140664" y="5797096"/>
              <a:ext cx="344773" cy="61639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61" name="Text Box 14"/>
            <p:cNvSpPr txBox="1">
              <a:spLocks noChangeArrowheads="1"/>
            </p:cNvSpPr>
            <p:nvPr/>
          </p:nvSpPr>
          <p:spPr bwMode="auto">
            <a:xfrm>
              <a:off x="5874119" y="4581071"/>
              <a:ext cx="1286377" cy="5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dirty="0">
                  <a:solidFill>
                    <a:prstClr val="black"/>
                  </a:solidFill>
                </a:rPr>
                <a:t>AWB</a:t>
              </a:r>
            </a:p>
          </p:txBody>
        </p:sp>
        <p:sp>
          <p:nvSpPr>
            <p:cNvPr id="162" name="Text Box 15"/>
            <p:cNvSpPr txBox="1">
              <a:spLocks noChangeArrowheads="1"/>
            </p:cNvSpPr>
            <p:nvPr/>
          </p:nvSpPr>
          <p:spPr bwMode="auto">
            <a:xfrm>
              <a:off x="7160496" y="4446507"/>
              <a:ext cx="1286377" cy="5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solidFill>
                    <a:prstClr val="black"/>
                  </a:solidFill>
                </a:rPr>
                <a:t>AWA</a:t>
              </a:r>
            </a:p>
          </p:txBody>
        </p:sp>
        <p:sp>
          <p:nvSpPr>
            <p:cNvPr id="163" name="Line 16"/>
            <p:cNvSpPr>
              <a:spLocks noChangeShapeType="1"/>
            </p:cNvSpPr>
            <p:nvPr/>
          </p:nvSpPr>
          <p:spPr bwMode="auto">
            <a:xfrm>
              <a:off x="6271041" y="4825799"/>
              <a:ext cx="373744" cy="664699"/>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64" name="Line 17"/>
            <p:cNvSpPr>
              <a:spLocks noChangeShapeType="1"/>
            </p:cNvSpPr>
            <p:nvPr/>
          </p:nvSpPr>
          <p:spPr bwMode="auto">
            <a:xfrm flipH="1">
              <a:off x="6844696" y="4730141"/>
              <a:ext cx="631600" cy="71866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65" name="Freeform 20"/>
            <p:cNvSpPr>
              <a:spLocks/>
            </p:cNvSpPr>
            <p:nvPr/>
          </p:nvSpPr>
          <p:spPr bwMode="auto">
            <a:xfrm>
              <a:off x="2452472" y="5534649"/>
              <a:ext cx="2340974" cy="0"/>
            </a:xfrm>
            <a:custGeom>
              <a:avLst/>
              <a:gdLst>
                <a:gd name="T0" fmla="*/ 0 w 1144"/>
                <a:gd name="T1" fmla="*/ 8 w 1144"/>
                <a:gd name="T2" fmla="*/ 32 w 1144"/>
                <a:gd name="T3" fmla="*/ 72 w 1144"/>
                <a:gd name="T4" fmla="*/ 136 w 1144"/>
                <a:gd name="T5" fmla="*/ 304 w 1144"/>
                <a:gd name="T6" fmla="*/ 416 w 1144"/>
                <a:gd name="T7" fmla="*/ 552 w 1144"/>
                <a:gd name="T8" fmla="*/ 792 w 1144"/>
                <a:gd name="T9" fmla="*/ 888 w 1144"/>
                <a:gd name="T10" fmla="*/ 968 w 1144"/>
                <a:gd name="T11" fmla="*/ 1032 w 1144"/>
                <a:gd name="T12" fmla="*/ 1080 w 1144"/>
                <a:gd name="T13" fmla="*/ 1104 w 1144"/>
                <a:gd name="T14" fmla="*/ 1120 w 1144"/>
                <a:gd name="T15" fmla="*/ 1144 w 114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Lst>
              <a:rect l="0" t="0" r="r" b="b"/>
              <a:pathLst>
                <a:path w="1144">
                  <a:moveTo>
                    <a:pt x="0" y="0"/>
                  </a:moveTo>
                  <a:lnTo>
                    <a:pt x="8" y="0"/>
                  </a:lnTo>
                  <a:lnTo>
                    <a:pt x="32" y="0"/>
                  </a:lnTo>
                  <a:lnTo>
                    <a:pt x="72" y="0"/>
                  </a:lnTo>
                  <a:lnTo>
                    <a:pt x="136" y="0"/>
                  </a:lnTo>
                  <a:lnTo>
                    <a:pt x="304" y="0"/>
                  </a:lnTo>
                  <a:lnTo>
                    <a:pt x="416" y="0"/>
                  </a:lnTo>
                  <a:lnTo>
                    <a:pt x="552" y="0"/>
                  </a:lnTo>
                  <a:lnTo>
                    <a:pt x="792" y="0"/>
                  </a:lnTo>
                  <a:lnTo>
                    <a:pt x="888" y="0"/>
                  </a:lnTo>
                  <a:lnTo>
                    <a:pt x="968" y="0"/>
                  </a:lnTo>
                  <a:lnTo>
                    <a:pt x="1032" y="0"/>
                  </a:lnTo>
                  <a:lnTo>
                    <a:pt x="1080" y="0"/>
                  </a:lnTo>
                  <a:lnTo>
                    <a:pt x="1104" y="0"/>
                  </a:lnTo>
                  <a:lnTo>
                    <a:pt x="1120" y="0"/>
                  </a:lnTo>
                  <a:lnTo>
                    <a:pt x="1144"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6" name="Line 21"/>
            <p:cNvSpPr>
              <a:spLocks noChangeShapeType="1"/>
            </p:cNvSpPr>
            <p:nvPr/>
          </p:nvSpPr>
          <p:spPr bwMode="auto">
            <a:xfrm flipV="1">
              <a:off x="5459813" y="5500310"/>
              <a:ext cx="1083570" cy="17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67" name="Line 22"/>
            <p:cNvSpPr>
              <a:spLocks noChangeShapeType="1"/>
            </p:cNvSpPr>
            <p:nvPr/>
          </p:nvSpPr>
          <p:spPr bwMode="auto">
            <a:xfrm>
              <a:off x="5433737" y="5868225"/>
              <a:ext cx="1063290" cy="24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68" name="Line 23"/>
            <p:cNvSpPr>
              <a:spLocks noChangeShapeType="1"/>
            </p:cNvSpPr>
            <p:nvPr/>
          </p:nvSpPr>
          <p:spPr bwMode="auto">
            <a:xfrm>
              <a:off x="2429294" y="5787285"/>
              <a:ext cx="2387330" cy="539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69" name="Line 24"/>
            <p:cNvSpPr>
              <a:spLocks noChangeShapeType="1"/>
            </p:cNvSpPr>
            <p:nvPr/>
          </p:nvSpPr>
          <p:spPr bwMode="auto">
            <a:xfrm>
              <a:off x="2585745" y="5610685"/>
              <a:ext cx="4056144"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0" name="Oval 25"/>
            <p:cNvSpPr>
              <a:spLocks noChangeArrowheads="1"/>
            </p:cNvSpPr>
            <p:nvPr/>
          </p:nvSpPr>
          <p:spPr bwMode="auto">
            <a:xfrm>
              <a:off x="6751984" y="5463519"/>
              <a:ext cx="130375" cy="154524"/>
            </a:xfrm>
            <a:prstGeom prst="ellipse">
              <a:avLst/>
            </a:prstGeom>
            <a:solidFill>
              <a:srgbClr val="00FFFF"/>
            </a:solidFill>
            <a:ln w="12700">
              <a:solidFill>
                <a:srgbClr val="0000FF"/>
              </a:solidFill>
              <a:round/>
              <a:headEnd/>
              <a:tailEnd/>
            </a:ln>
          </p:spPr>
          <p:txBody>
            <a:bodyPr/>
            <a:lstStyle/>
            <a:p>
              <a:endParaRPr lang="ja-JP" altLang="en-US">
                <a:solidFill>
                  <a:prstClr val="black"/>
                </a:solidFill>
              </a:endParaRPr>
            </a:p>
          </p:txBody>
        </p:sp>
        <p:sp>
          <p:nvSpPr>
            <p:cNvPr id="171" name="Oval 26"/>
            <p:cNvSpPr>
              <a:spLocks noChangeArrowheads="1"/>
            </p:cNvSpPr>
            <p:nvPr/>
          </p:nvSpPr>
          <p:spPr bwMode="auto">
            <a:xfrm>
              <a:off x="2382938" y="5578799"/>
              <a:ext cx="283930" cy="56414"/>
            </a:xfrm>
            <a:prstGeom prst="ellipse">
              <a:avLst/>
            </a:prstGeom>
            <a:solidFill>
              <a:srgbClr val="0000FF"/>
            </a:solidFill>
            <a:ln w="12700">
              <a:solidFill>
                <a:srgbClr val="0000FF"/>
              </a:solidFill>
              <a:round/>
              <a:headEnd/>
              <a:tailEnd/>
            </a:ln>
          </p:spPr>
          <p:txBody>
            <a:bodyPr/>
            <a:lstStyle/>
            <a:p>
              <a:endParaRPr lang="ja-JP" altLang="en-US">
                <a:solidFill>
                  <a:prstClr val="black"/>
                </a:solidFill>
              </a:endParaRPr>
            </a:p>
          </p:txBody>
        </p:sp>
        <p:grpSp>
          <p:nvGrpSpPr>
            <p:cNvPr id="172" name="Group 27"/>
            <p:cNvGrpSpPr>
              <a:grpSpLocks/>
            </p:cNvGrpSpPr>
            <p:nvPr/>
          </p:nvGrpSpPr>
          <p:grpSpPr bwMode="auto">
            <a:xfrm>
              <a:off x="2380040" y="5679363"/>
              <a:ext cx="5800286" cy="586211"/>
              <a:chOff x="1141" y="1792"/>
              <a:chExt cx="2836" cy="370"/>
            </a:xfrm>
          </p:grpSpPr>
          <p:sp>
            <p:nvSpPr>
              <p:cNvPr id="173" name="Arc 28"/>
              <p:cNvSpPr>
                <a:spLocks/>
              </p:cNvSpPr>
              <p:nvPr/>
            </p:nvSpPr>
            <p:spPr bwMode="auto">
              <a:xfrm>
                <a:off x="1141" y="1792"/>
                <a:ext cx="180" cy="146"/>
              </a:xfrm>
              <a:custGeom>
                <a:avLst/>
                <a:gdLst>
                  <a:gd name="G0" fmla="+- 21600 0 0"/>
                  <a:gd name="G1" fmla="+- 0 0 0"/>
                  <a:gd name="G2" fmla="+- 21600 0 0"/>
                  <a:gd name="T0" fmla="*/ 16057 w 21600"/>
                  <a:gd name="T1" fmla="*/ 20877 h 20877"/>
                  <a:gd name="T2" fmla="*/ 0 w 21600"/>
                  <a:gd name="T3" fmla="*/ 0 h 20877"/>
                  <a:gd name="T4" fmla="*/ 21600 w 21600"/>
                  <a:gd name="T5" fmla="*/ 0 h 20877"/>
                </a:gdLst>
                <a:ahLst/>
                <a:cxnLst>
                  <a:cxn ang="0">
                    <a:pos x="T0" y="T1"/>
                  </a:cxn>
                  <a:cxn ang="0">
                    <a:pos x="T2" y="T3"/>
                  </a:cxn>
                  <a:cxn ang="0">
                    <a:pos x="T4" y="T5"/>
                  </a:cxn>
                </a:cxnLst>
                <a:rect l="0" t="0" r="r" b="b"/>
                <a:pathLst>
                  <a:path w="21600" h="20877" fill="none" extrusionOk="0">
                    <a:moveTo>
                      <a:pt x="16057" y="20876"/>
                    </a:moveTo>
                    <a:cubicBezTo>
                      <a:pt x="6590" y="18363"/>
                      <a:pt x="0" y="9794"/>
                      <a:pt x="0" y="0"/>
                    </a:cubicBezTo>
                  </a:path>
                  <a:path w="21600" h="20877" stroke="0" extrusionOk="0">
                    <a:moveTo>
                      <a:pt x="16057" y="20876"/>
                    </a:moveTo>
                    <a:cubicBezTo>
                      <a:pt x="6590" y="18363"/>
                      <a:pt x="0" y="9794"/>
                      <a:pt x="0" y="0"/>
                    </a:cubicBezTo>
                    <a:lnTo>
                      <a:pt x="21600"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4" name="Arc 29"/>
              <p:cNvSpPr>
                <a:spLocks/>
              </p:cNvSpPr>
              <p:nvPr/>
            </p:nvSpPr>
            <p:spPr bwMode="auto">
              <a:xfrm rot="182813" flipH="1" flipV="1">
                <a:off x="1252" y="1977"/>
                <a:ext cx="2725" cy="185"/>
              </a:xfrm>
              <a:custGeom>
                <a:avLst/>
                <a:gdLst>
                  <a:gd name="G0" fmla="+- 5755 0 0"/>
                  <a:gd name="G1" fmla="+- 21600 0 0"/>
                  <a:gd name="G2" fmla="+- 21600 0 0"/>
                  <a:gd name="T0" fmla="*/ 0 w 26720"/>
                  <a:gd name="T1" fmla="*/ 781 h 21600"/>
                  <a:gd name="T2" fmla="*/ 26720 w 26720"/>
                  <a:gd name="T3" fmla="*/ 16400 h 21600"/>
                  <a:gd name="T4" fmla="*/ 5755 w 26720"/>
                  <a:gd name="T5" fmla="*/ 21600 h 21600"/>
                </a:gdLst>
                <a:ahLst/>
                <a:cxnLst>
                  <a:cxn ang="0">
                    <a:pos x="T0" y="T1"/>
                  </a:cxn>
                  <a:cxn ang="0">
                    <a:pos x="T2" y="T3"/>
                  </a:cxn>
                  <a:cxn ang="0">
                    <a:pos x="T4" y="T5"/>
                  </a:cxn>
                </a:cxnLst>
                <a:rect l="0" t="0" r="r" b="b"/>
                <a:pathLst>
                  <a:path w="26720" h="21600" fill="none" extrusionOk="0">
                    <a:moveTo>
                      <a:pt x="-1" y="780"/>
                    </a:moveTo>
                    <a:cubicBezTo>
                      <a:pt x="1874" y="262"/>
                      <a:pt x="3810" y="-1"/>
                      <a:pt x="5755" y="0"/>
                    </a:cubicBezTo>
                    <a:cubicBezTo>
                      <a:pt x="15681" y="0"/>
                      <a:pt x="24330" y="6765"/>
                      <a:pt x="26719" y="16400"/>
                    </a:cubicBezTo>
                  </a:path>
                  <a:path w="26720" h="21600" stroke="0" extrusionOk="0">
                    <a:moveTo>
                      <a:pt x="-1" y="780"/>
                    </a:moveTo>
                    <a:cubicBezTo>
                      <a:pt x="1874" y="262"/>
                      <a:pt x="3810" y="-1"/>
                      <a:pt x="5755" y="0"/>
                    </a:cubicBezTo>
                    <a:cubicBezTo>
                      <a:pt x="15681" y="0"/>
                      <a:pt x="24330" y="6765"/>
                      <a:pt x="26719" y="16400"/>
                    </a:cubicBezTo>
                    <a:lnTo>
                      <a:pt x="5755"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75" name="Group 30"/>
            <p:cNvGrpSpPr>
              <a:grpSpLocks/>
            </p:cNvGrpSpPr>
            <p:nvPr/>
          </p:nvGrpSpPr>
          <p:grpSpPr bwMode="auto">
            <a:xfrm flipV="1">
              <a:off x="2382938" y="5090698"/>
              <a:ext cx="5800286" cy="586211"/>
              <a:chOff x="1141" y="1792"/>
              <a:chExt cx="2836" cy="370"/>
            </a:xfrm>
          </p:grpSpPr>
          <p:sp>
            <p:nvSpPr>
              <p:cNvPr id="176" name="Arc 31"/>
              <p:cNvSpPr>
                <a:spLocks/>
              </p:cNvSpPr>
              <p:nvPr/>
            </p:nvSpPr>
            <p:spPr bwMode="auto">
              <a:xfrm>
                <a:off x="1141" y="1792"/>
                <a:ext cx="180" cy="142"/>
              </a:xfrm>
              <a:custGeom>
                <a:avLst/>
                <a:gdLst>
                  <a:gd name="G0" fmla="+- 21600 0 0"/>
                  <a:gd name="G1" fmla="+- 0 0 0"/>
                  <a:gd name="G2" fmla="+- 21600 0 0"/>
                  <a:gd name="T0" fmla="*/ 16057 w 21600"/>
                  <a:gd name="T1" fmla="*/ 20877 h 20877"/>
                  <a:gd name="T2" fmla="*/ 0 w 21600"/>
                  <a:gd name="T3" fmla="*/ 0 h 20877"/>
                  <a:gd name="T4" fmla="*/ 21600 w 21600"/>
                  <a:gd name="T5" fmla="*/ 0 h 20877"/>
                </a:gdLst>
                <a:ahLst/>
                <a:cxnLst>
                  <a:cxn ang="0">
                    <a:pos x="T0" y="T1"/>
                  </a:cxn>
                  <a:cxn ang="0">
                    <a:pos x="T2" y="T3"/>
                  </a:cxn>
                  <a:cxn ang="0">
                    <a:pos x="T4" y="T5"/>
                  </a:cxn>
                </a:cxnLst>
                <a:rect l="0" t="0" r="r" b="b"/>
                <a:pathLst>
                  <a:path w="21600" h="20877" fill="none" extrusionOk="0">
                    <a:moveTo>
                      <a:pt x="16057" y="20876"/>
                    </a:moveTo>
                    <a:cubicBezTo>
                      <a:pt x="6590" y="18363"/>
                      <a:pt x="0" y="9794"/>
                      <a:pt x="0" y="0"/>
                    </a:cubicBezTo>
                  </a:path>
                  <a:path w="21600" h="20877" stroke="0" extrusionOk="0">
                    <a:moveTo>
                      <a:pt x="16057" y="20876"/>
                    </a:moveTo>
                    <a:cubicBezTo>
                      <a:pt x="6590" y="18363"/>
                      <a:pt x="0" y="9794"/>
                      <a:pt x="0" y="0"/>
                    </a:cubicBezTo>
                    <a:lnTo>
                      <a:pt x="21600"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7" name="Arc 32"/>
              <p:cNvSpPr>
                <a:spLocks/>
              </p:cNvSpPr>
              <p:nvPr/>
            </p:nvSpPr>
            <p:spPr bwMode="auto">
              <a:xfrm rot="182813" flipH="1" flipV="1">
                <a:off x="1252" y="1977"/>
                <a:ext cx="2725" cy="185"/>
              </a:xfrm>
              <a:custGeom>
                <a:avLst/>
                <a:gdLst>
                  <a:gd name="G0" fmla="+- 5755 0 0"/>
                  <a:gd name="G1" fmla="+- 21600 0 0"/>
                  <a:gd name="G2" fmla="+- 21600 0 0"/>
                  <a:gd name="T0" fmla="*/ 0 w 26720"/>
                  <a:gd name="T1" fmla="*/ 781 h 21600"/>
                  <a:gd name="T2" fmla="*/ 26720 w 26720"/>
                  <a:gd name="T3" fmla="*/ 16400 h 21600"/>
                  <a:gd name="T4" fmla="*/ 5755 w 26720"/>
                  <a:gd name="T5" fmla="*/ 21600 h 21600"/>
                </a:gdLst>
                <a:ahLst/>
                <a:cxnLst>
                  <a:cxn ang="0">
                    <a:pos x="T0" y="T1"/>
                  </a:cxn>
                  <a:cxn ang="0">
                    <a:pos x="T2" y="T3"/>
                  </a:cxn>
                  <a:cxn ang="0">
                    <a:pos x="T4" y="T5"/>
                  </a:cxn>
                </a:cxnLst>
                <a:rect l="0" t="0" r="r" b="b"/>
                <a:pathLst>
                  <a:path w="26720" h="21600" fill="none" extrusionOk="0">
                    <a:moveTo>
                      <a:pt x="-1" y="780"/>
                    </a:moveTo>
                    <a:cubicBezTo>
                      <a:pt x="1874" y="262"/>
                      <a:pt x="3810" y="-1"/>
                      <a:pt x="5755" y="0"/>
                    </a:cubicBezTo>
                    <a:cubicBezTo>
                      <a:pt x="15681" y="0"/>
                      <a:pt x="24330" y="6765"/>
                      <a:pt x="26719" y="16400"/>
                    </a:cubicBezTo>
                  </a:path>
                  <a:path w="26720" h="21600" stroke="0" extrusionOk="0">
                    <a:moveTo>
                      <a:pt x="-1" y="780"/>
                    </a:moveTo>
                    <a:cubicBezTo>
                      <a:pt x="1874" y="262"/>
                      <a:pt x="3810" y="-1"/>
                      <a:pt x="5755" y="0"/>
                    </a:cubicBezTo>
                    <a:cubicBezTo>
                      <a:pt x="15681" y="0"/>
                      <a:pt x="24330" y="6765"/>
                      <a:pt x="26719" y="16400"/>
                    </a:cubicBezTo>
                    <a:lnTo>
                      <a:pt x="5755"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178" name="Arc 33"/>
            <p:cNvSpPr>
              <a:spLocks/>
            </p:cNvSpPr>
            <p:nvPr/>
          </p:nvSpPr>
          <p:spPr bwMode="auto">
            <a:xfrm flipH="1" flipV="1">
              <a:off x="4805035" y="5819170"/>
              <a:ext cx="634496" cy="100564"/>
            </a:xfrm>
            <a:custGeom>
              <a:avLst/>
              <a:gdLst>
                <a:gd name="G0" fmla="+- 18116 0 0"/>
                <a:gd name="G1" fmla="+- 21600 0 0"/>
                <a:gd name="G2" fmla="+- 21600 0 0"/>
                <a:gd name="T0" fmla="*/ 0 w 39716"/>
                <a:gd name="T1" fmla="*/ 9837 h 21600"/>
                <a:gd name="T2" fmla="*/ 39716 w 39716"/>
                <a:gd name="T3" fmla="*/ 21600 h 21600"/>
                <a:gd name="T4" fmla="*/ 18116 w 39716"/>
                <a:gd name="T5" fmla="*/ 21600 h 21600"/>
              </a:gdLst>
              <a:ahLst/>
              <a:cxnLst>
                <a:cxn ang="0">
                  <a:pos x="T0" y="T1"/>
                </a:cxn>
                <a:cxn ang="0">
                  <a:pos x="T2" y="T3"/>
                </a:cxn>
                <a:cxn ang="0">
                  <a:pos x="T4" y="T5"/>
                </a:cxn>
              </a:cxnLst>
              <a:rect l="0" t="0" r="r" b="b"/>
              <a:pathLst>
                <a:path w="39716" h="21600" fill="none" extrusionOk="0">
                  <a:moveTo>
                    <a:pt x="-1" y="9836"/>
                  </a:moveTo>
                  <a:cubicBezTo>
                    <a:pt x="3983" y="3702"/>
                    <a:pt x="10801" y="-1"/>
                    <a:pt x="18116" y="0"/>
                  </a:cubicBezTo>
                  <a:cubicBezTo>
                    <a:pt x="30045" y="0"/>
                    <a:pt x="39716" y="9670"/>
                    <a:pt x="39716" y="21600"/>
                  </a:cubicBezTo>
                </a:path>
                <a:path w="39716" h="21600" stroke="0" extrusionOk="0">
                  <a:moveTo>
                    <a:pt x="-1" y="9836"/>
                  </a:moveTo>
                  <a:cubicBezTo>
                    <a:pt x="3983" y="3702"/>
                    <a:pt x="10801" y="-1"/>
                    <a:pt x="18116" y="0"/>
                  </a:cubicBezTo>
                  <a:cubicBezTo>
                    <a:pt x="30045" y="0"/>
                    <a:pt x="39716" y="9670"/>
                    <a:pt x="39716" y="21600"/>
                  </a:cubicBezTo>
                  <a:lnTo>
                    <a:pt x="18116"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79" name="Arc 34"/>
            <p:cNvSpPr>
              <a:spLocks/>
            </p:cNvSpPr>
            <p:nvPr/>
          </p:nvSpPr>
          <p:spPr bwMode="auto">
            <a:xfrm flipH="1">
              <a:off x="4793446" y="5451255"/>
              <a:ext cx="660572" cy="100564"/>
            </a:xfrm>
            <a:custGeom>
              <a:avLst/>
              <a:gdLst>
                <a:gd name="G0" fmla="+- 20010 0 0"/>
                <a:gd name="G1" fmla="+- 21600 0 0"/>
                <a:gd name="G2" fmla="+- 21600 0 0"/>
                <a:gd name="T0" fmla="*/ 0 w 41610"/>
                <a:gd name="T1" fmla="*/ 13467 h 21600"/>
                <a:gd name="T2" fmla="*/ 41610 w 41610"/>
                <a:gd name="T3" fmla="*/ 21600 h 21600"/>
                <a:gd name="T4" fmla="*/ 20010 w 41610"/>
                <a:gd name="T5" fmla="*/ 21600 h 21600"/>
              </a:gdLst>
              <a:ahLst/>
              <a:cxnLst>
                <a:cxn ang="0">
                  <a:pos x="T0" y="T1"/>
                </a:cxn>
                <a:cxn ang="0">
                  <a:pos x="T2" y="T3"/>
                </a:cxn>
                <a:cxn ang="0">
                  <a:pos x="T4" y="T5"/>
                </a:cxn>
              </a:cxnLst>
              <a:rect l="0" t="0" r="r" b="b"/>
              <a:pathLst>
                <a:path w="41610" h="21600" fill="none" extrusionOk="0">
                  <a:moveTo>
                    <a:pt x="-1" y="13466"/>
                  </a:moveTo>
                  <a:cubicBezTo>
                    <a:pt x="3308" y="5325"/>
                    <a:pt x="11221" y="-1"/>
                    <a:pt x="20010" y="0"/>
                  </a:cubicBezTo>
                  <a:cubicBezTo>
                    <a:pt x="31939" y="0"/>
                    <a:pt x="41610" y="9670"/>
                    <a:pt x="41610" y="21600"/>
                  </a:cubicBezTo>
                </a:path>
                <a:path w="41610" h="21600" stroke="0" extrusionOk="0">
                  <a:moveTo>
                    <a:pt x="-1" y="13466"/>
                  </a:moveTo>
                  <a:cubicBezTo>
                    <a:pt x="3308" y="5325"/>
                    <a:pt x="11221" y="-1"/>
                    <a:pt x="20010" y="0"/>
                  </a:cubicBezTo>
                  <a:cubicBezTo>
                    <a:pt x="31939" y="0"/>
                    <a:pt x="41610" y="9670"/>
                    <a:pt x="41610" y="21600"/>
                  </a:cubicBezTo>
                  <a:lnTo>
                    <a:pt x="2001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0" name="Arc 35"/>
            <p:cNvSpPr>
              <a:spLocks/>
            </p:cNvSpPr>
            <p:nvPr/>
          </p:nvSpPr>
          <p:spPr bwMode="auto">
            <a:xfrm rot="2179764" flipV="1">
              <a:off x="6560766" y="5686720"/>
              <a:ext cx="860481" cy="421876"/>
            </a:xfrm>
            <a:custGeom>
              <a:avLst/>
              <a:gdLst>
                <a:gd name="G0" fmla="+- 0 0 0"/>
                <a:gd name="G1" fmla="+- 21600 0 0"/>
                <a:gd name="G2" fmla="+- 21600 0 0"/>
                <a:gd name="T0" fmla="*/ 0 w 19568"/>
                <a:gd name="T1" fmla="*/ 0 h 21600"/>
                <a:gd name="T2" fmla="*/ 19568 w 19568"/>
                <a:gd name="T3" fmla="*/ 12453 h 21600"/>
                <a:gd name="T4" fmla="*/ 0 w 19568"/>
                <a:gd name="T5" fmla="*/ 21600 h 21600"/>
              </a:gdLst>
              <a:ahLst/>
              <a:cxnLst>
                <a:cxn ang="0">
                  <a:pos x="T0" y="T1"/>
                </a:cxn>
                <a:cxn ang="0">
                  <a:pos x="T2" y="T3"/>
                </a:cxn>
                <a:cxn ang="0">
                  <a:pos x="T4" y="T5"/>
                </a:cxn>
              </a:cxnLst>
              <a:rect l="0" t="0" r="r" b="b"/>
              <a:pathLst>
                <a:path w="19568" h="21600" fill="none" extrusionOk="0">
                  <a:moveTo>
                    <a:pt x="-1" y="0"/>
                  </a:moveTo>
                  <a:cubicBezTo>
                    <a:pt x="8387" y="0"/>
                    <a:pt x="16016" y="4855"/>
                    <a:pt x="19567" y="12453"/>
                  </a:cubicBezTo>
                </a:path>
                <a:path w="19568" h="21600" stroke="0" extrusionOk="0">
                  <a:moveTo>
                    <a:pt x="-1" y="0"/>
                  </a:moveTo>
                  <a:cubicBezTo>
                    <a:pt x="8387" y="0"/>
                    <a:pt x="16016" y="4855"/>
                    <a:pt x="19567" y="12453"/>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1" name="Arc 36"/>
            <p:cNvSpPr>
              <a:spLocks/>
            </p:cNvSpPr>
            <p:nvPr/>
          </p:nvSpPr>
          <p:spPr bwMode="auto">
            <a:xfrm flipV="1">
              <a:off x="7322741" y="5249379"/>
              <a:ext cx="301314" cy="880447"/>
            </a:xfrm>
            <a:custGeom>
              <a:avLst/>
              <a:gdLst>
                <a:gd name="G0" fmla="+- 0 0 0"/>
                <a:gd name="G1" fmla="+- 21309 0 0"/>
                <a:gd name="G2" fmla="+- 21600 0 0"/>
                <a:gd name="T0" fmla="*/ 3534 w 21600"/>
                <a:gd name="T1" fmla="*/ 0 h 42908"/>
                <a:gd name="T2" fmla="*/ 147 w 21600"/>
                <a:gd name="T3" fmla="*/ 42908 h 42908"/>
                <a:gd name="T4" fmla="*/ 0 w 21600"/>
                <a:gd name="T5" fmla="*/ 21309 h 42908"/>
              </a:gdLst>
              <a:ahLst/>
              <a:cxnLst>
                <a:cxn ang="0">
                  <a:pos x="T0" y="T1"/>
                </a:cxn>
                <a:cxn ang="0">
                  <a:pos x="T2" y="T3"/>
                </a:cxn>
                <a:cxn ang="0">
                  <a:pos x="T4" y="T5"/>
                </a:cxn>
              </a:cxnLst>
              <a:rect l="0" t="0" r="r" b="b"/>
              <a:pathLst>
                <a:path w="21600" h="42908" fill="none" extrusionOk="0">
                  <a:moveTo>
                    <a:pt x="3533" y="0"/>
                  </a:moveTo>
                  <a:cubicBezTo>
                    <a:pt x="13957" y="1728"/>
                    <a:pt x="21600" y="10743"/>
                    <a:pt x="21600" y="21309"/>
                  </a:cubicBezTo>
                  <a:cubicBezTo>
                    <a:pt x="21600" y="33180"/>
                    <a:pt x="12018" y="42827"/>
                    <a:pt x="147" y="42908"/>
                  </a:cubicBezTo>
                </a:path>
                <a:path w="21600" h="42908" stroke="0" extrusionOk="0">
                  <a:moveTo>
                    <a:pt x="3533" y="0"/>
                  </a:moveTo>
                  <a:cubicBezTo>
                    <a:pt x="13957" y="1728"/>
                    <a:pt x="21600" y="10743"/>
                    <a:pt x="21600" y="21309"/>
                  </a:cubicBezTo>
                  <a:cubicBezTo>
                    <a:pt x="21600" y="33180"/>
                    <a:pt x="12018" y="42827"/>
                    <a:pt x="147" y="42908"/>
                  </a:cubicBezTo>
                  <a:lnTo>
                    <a:pt x="0" y="21309"/>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2" name="Arc 37"/>
            <p:cNvSpPr>
              <a:spLocks/>
            </p:cNvSpPr>
            <p:nvPr/>
          </p:nvSpPr>
          <p:spPr bwMode="auto">
            <a:xfrm rot="19420236">
              <a:off x="6621607" y="5274655"/>
              <a:ext cx="799640" cy="421876"/>
            </a:xfrm>
            <a:custGeom>
              <a:avLst/>
              <a:gdLst>
                <a:gd name="G0" fmla="+- 0 0 0"/>
                <a:gd name="G1" fmla="+- 21600 0 0"/>
                <a:gd name="G2" fmla="+- 21600 0 0"/>
                <a:gd name="T0" fmla="*/ 0 w 18154"/>
                <a:gd name="T1" fmla="*/ 0 h 21600"/>
                <a:gd name="T2" fmla="*/ 18154 w 18154"/>
                <a:gd name="T3" fmla="*/ 9896 h 21600"/>
                <a:gd name="T4" fmla="*/ 0 w 18154"/>
                <a:gd name="T5" fmla="*/ 21600 h 21600"/>
              </a:gdLst>
              <a:ahLst/>
              <a:cxnLst>
                <a:cxn ang="0">
                  <a:pos x="T0" y="T1"/>
                </a:cxn>
                <a:cxn ang="0">
                  <a:pos x="T2" y="T3"/>
                </a:cxn>
                <a:cxn ang="0">
                  <a:pos x="T4" y="T5"/>
                </a:cxn>
              </a:cxnLst>
              <a:rect l="0" t="0" r="r" b="b"/>
              <a:pathLst>
                <a:path w="18154" h="21600" fill="none" extrusionOk="0">
                  <a:moveTo>
                    <a:pt x="-1" y="0"/>
                  </a:moveTo>
                  <a:cubicBezTo>
                    <a:pt x="7339" y="0"/>
                    <a:pt x="14177" y="3727"/>
                    <a:pt x="18154" y="9895"/>
                  </a:cubicBezTo>
                </a:path>
                <a:path w="18154" h="21600" stroke="0" extrusionOk="0">
                  <a:moveTo>
                    <a:pt x="-1" y="0"/>
                  </a:moveTo>
                  <a:cubicBezTo>
                    <a:pt x="7339" y="0"/>
                    <a:pt x="14177" y="3727"/>
                    <a:pt x="18154" y="9895"/>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3" name="Arc 38"/>
            <p:cNvSpPr>
              <a:spLocks/>
            </p:cNvSpPr>
            <p:nvPr/>
          </p:nvSpPr>
          <p:spPr bwMode="auto">
            <a:xfrm flipH="1" flipV="1">
              <a:off x="7603774" y="5821623"/>
              <a:ext cx="608422" cy="1913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4" name="Arc 39"/>
            <p:cNvSpPr>
              <a:spLocks/>
            </p:cNvSpPr>
            <p:nvPr/>
          </p:nvSpPr>
          <p:spPr bwMode="auto">
            <a:xfrm flipH="1">
              <a:off x="7583493" y="5304088"/>
              <a:ext cx="608422" cy="188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5" name="Arc 40"/>
            <p:cNvSpPr>
              <a:spLocks/>
            </p:cNvSpPr>
            <p:nvPr/>
          </p:nvSpPr>
          <p:spPr bwMode="auto">
            <a:xfrm>
              <a:off x="6882359" y="5573893"/>
              <a:ext cx="162246" cy="623003"/>
            </a:xfrm>
            <a:custGeom>
              <a:avLst/>
              <a:gdLst>
                <a:gd name="G0" fmla="+- 0 0 0"/>
                <a:gd name="G1" fmla="+- 21600 0 0"/>
                <a:gd name="G2" fmla="+- 21600 0 0"/>
                <a:gd name="T0" fmla="*/ 0 w 21600"/>
                <a:gd name="T1" fmla="*/ 0 h 36051"/>
                <a:gd name="T2" fmla="*/ 16054 w 21600"/>
                <a:gd name="T3" fmla="*/ 36051 h 36051"/>
                <a:gd name="T4" fmla="*/ 0 w 21600"/>
                <a:gd name="T5" fmla="*/ 21600 h 36051"/>
              </a:gdLst>
              <a:ahLst/>
              <a:cxnLst>
                <a:cxn ang="0">
                  <a:pos x="T0" y="T1"/>
                </a:cxn>
                <a:cxn ang="0">
                  <a:pos x="T2" y="T3"/>
                </a:cxn>
                <a:cxn ang="0">
                  <a:pos x="T4" y="T5"/>
                </a:cxn>
              </a:cxnLst>
              <a:rect l="0" t="0" r="r" b="b"/>
              <a:pathLst>
                <a:path w="21600" h="36051" fill="none" extrusionOk="0">
                  <a:moveTo>
                    <a:pt x="-1" y="0"/>
                  </a:moveTo>
                  <a:cubicBezTo>
                    <a:pt x="11929" y="0"/>
                    <a:pt x="21600" y="9670"/>
                    <a:pt x="21600" y="21600"/>
                  </a:cubicBezTo>
                  <a:cubicBezTo>
                    <a:pt x="21600" y="26936"/>
                    <a:pt x="19624" y="32084"/>
                    <a:pt x="16053" y="36050"/>
                  </a:cubicBezTo>
                </a:path>
                <a:path w="21600" h="36051" stroke="0" extrusionOk="0">
                  <a:moveTo>
                    <a:pt x="-1" y="0"/>
                  </a:moveTo>
                  <a:cubicBezTo>
                    <a:pt x="11929" y="0"/>
                    <a:pt x="21600" y="9670"/>
                    <a:pt x="21600" y="21600"/>
                  </a:cubicBezTo>
                  <a:cubicBezTo>
                    <a:pt x="21600" y="26936"/>
                    <a:pt x="19624" y="32084"/>
                    <a:pt x="16053" y="36050"/>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86" name="Line 41"/>
            <p:cNvSpPr>
              <a:spLocks noChangeShapeType="1"/>
            </p:cNvSpPr>
            <p:nvPr/>
          </p:nvSpPr>
          <p:spPr bwMode="auto">
            <a:xfrm>
              <a:off x="6754881" y="5632759"/>
              <a:ext cx="240472" cy="554326"/>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7" name="Line 42"/>
            <p:cNvSpPr>
              <a:spLocks noChangeShapeType="1"/>
            </p:cNvSpPr>
            <p:nvPr/>
          </p:nvSpPr>
          <p:spPr bwMode="auto">
            <a:xfrm flipV="1">
              <a:off x="6337677" y="5510121"/>
              <a:ext cx="417203" cy="95659"/>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8" name="Oval 43"/>
            <p:cNvSpPr>
              <a:spLocks noChangeArrowheads="1"/>
            </p:cNvSpPr>
            <p:nvPr/>
          </p:nvSpPr>
          <p:spPr bwMode="auto">
            <a:xfrm>
              <a:off x="6638991" y="5515027"/>
              <a:ext cx="130377" cy="152072"/>
            </a:xfrm>
            <a:prstGeom prst="ellipse">
              <a:avLst/>
            </a:prstGeom>
            <a:solidFill>
              <a:srgbClr val="FFFF99"/>
            </a:solidFill>
            <a:ln w="12700">
              <a:solidFill>
                <a:srgbClr val="0000FF"/>
              </a:solidFill>
              <a:round/>
              <a:headEnd/>
              <a:tailEnd/>
            </a:ln>
          </p:spPr>
          <p:txBody>
            <a:bodyPr/>
            <a:lstStyle/>
            <a:p>
              <a:endParaRPr lang="ja-JP" altLang="en-US">
                <a:solidFill>
                  <a:prstClr val="black"/>
                </a:solidFill>
              </a:endParaRPr>
            </a:p>
          </p:txBody>
        </p:sp>
        <p:sp>
          <p:nvSpPr>
            <p:cNvPr id="189" name="Line 44"/>
            <p:cNvSpPr>
              <a:spLocks noChangeShapeType="1"/>
            </p:cNvSpPr>
            <p:nvPr/>
          </p:nvSpPr>
          <p:spPr bwMode="auto">
            <a:xfrm flipV="1">
              <a:off x="6378239" y="5586158"/>
              <a:ext cx="254958" cy="19622"/>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0" name="Oval 45"/>
            <p:cNvSpPr>
              <a:spLocks noChangeArrowheads="1"/>
            </p:cNvSpPr>
            <p:nvPr/>
          </p:nvSpPr>
          <p:spPr bwMode="auto">
            <a:xfrm>
              <a:off x="6468054" y="5667098"/>
              <a:ext cx="179629" cy="152072"/>
            </a:xfrm>
            <a:prstGeom prst="ellipse">
              <a:avLst/>
            </a:prstGeom>
            <a:solidFill>
              <a:srgbClr val="FF0000"/>
            </a:solidFill>
            <a:ln w="12700">
              <a:solidFill>
                <a:srgbClr val="0000FF"/>
              </a:solidFill>
              <a:round/>
              <a:headEnd/>
              <a:tailEnd/>
            </a:ln>
          </p:spPr>
          <p:txBody>
            <a:bodyPr/>
            <a:lstStyle/>
            <a:p>
              <a:endParaRPr lang="ja-JP" altLang="en-US">
                <a:solidFill>
                  <a:prstClr val="black"/>
                </a:solidFill>
              </a:endParaRPr>
            </a:p>
          </p:txBody>
        </p:sp>
        <p:sp>
          <p:nvSpPr>
            <p:cNvPr id="191" name="Arc 46"/>
            <p:cNvSpPr>
              <a:spLocks/>
            </p:cNvSpPr>
            <p:nvPr/>
          </p:nvSpPr>
          <p:spPr bwMode="auto">
            <a:xfrm rot="18203311" flipV="1">
              <a:off x="6722094" y="5755458"/>
              <a:ext cx="183323" cy="525567"/>
            </a:xfrm>
            <a:custGeom>
              <a:avLst/>
              <a:gdLst>
                <a:gd name="G0" fmla="+- 0 0 0"/>
                <a:gd name="G1" fmla="+- 21600 0 0"/>
                <a:gd name="G2" fmla="+- 21600 0 0"/>
                <a:gd name="T0" fmla="*/ 0 w 21600"/>
                <a:gd name="T1" fmla="*/ 0 h 21653"/>
                <a:gd name="T2" fmla="*/ 21600 w 21600"/>
                <a:gd name="T3" fmla="*/ 21653 h 21653"/>
                <a:gd name="T4" fmla="*/ 0 w 21600"/>
                <a:gd name="T5" fmla="*/ 21600 h 21653"/>
              </a:gdLst>
              <a:ahLst/>
              <a:cxnLst>
                <a:cxn ang="0">
                  <a:pos x="T0" y="T1"/>
                </a:cxn>
                <a:cxn ang="0">
                  <a:pos x="T2" y="T3"/>
                </a:cxn>
                <a:cxn ang="0">
                  <a:pos x="T4" y="T5"/>
                </a:cxn>
              </a:cxnLst>
              <a:rect l="0" t="0" r="r" b="b"/>
              <a:pathLst>
                <a:path w="21600" h="21653" fill="none" extrusionOk="0">
                  <a:moveTo>
                    <a:pt x="-1" y="0"/>
                  </a:moveTo>
                  <a:cubicBezTo>
                    <a:pt x="11929" y="0"/>
                    <a:pt x="21600" y="9670"/>
                    <a:pt x="21600" y="21600"/>
                  </a:cubicBezTo>
                  <a:cubicBezTo>
                    <a:pt x="21600" y="21617"/>
                    <a:pt x="21599" y="21635"/>
                    <a:pt x="21599" y="21652"/>
                  </a:cubicBezTo>
                </a:path>
                <a:path w="21600" h="21653" stroke="0" extrusionOk="0">
                  <a:moveTo>
                    <a:pt x="-1" y="0"/>
                  </a:moveTo>
                  <a:cubicBezTo>
                    <a:pt x="11929" y="0"/>
                    <a:pt x="21600" y="9670"/>
                    <a:pt x="21600" y="21600"/>
                  </a:cubicBezTo>
                  <a:cubicBezTo>
                    <a:pt x="21600" y="21617"/>
                    <a:pt x="21599" y="21635"/>
                    <a:pt x="21599" y="21652"/>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92" name="Line 47"/>
            <p:cNvSpPr>
              <a:spLocks noChangeShapeType="1"/>
            </p:cNvSpPr>
            <p:nvPr/>
          </p:nvSpPr>
          <p:spPr bwMode="auto">
            <a:xfrm>
              <a:off x="6187020" y="5610685"/>
              <a:ext cx="292623" cy="98111"/>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3" name="Line 48"/>
            <p:cNvSpPr>
              <a:spLocks noChangeShapeType="1"/>
            </p:cNvSpPr>
            <p:nvPr/>
          </p:nvSpPr>
          <p:spPr bwMode="auto">
            <a:xfrm flipH="1">
              <a:off x="2629203" y="5622948"/>
              <a:ext cx="4012686" cy="2454"/>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nvGrpSpPr>
            <p:cNvPr id="194" name="Group 49"/>
            <p:cNvGrpSpPr>
              <a:grpSpLocks/>
            </p:cNvGrpSpPr>
            <p:nvPr/>
          </p:nvGrpSpPr>
          <p:grpSpPr bwMode="auto">
            <a:xfrm>
              <a:off x="6062440" y="5279561"/>
              <a:ext cx="912631" cy="919789"/>
              <a:chOff x="2959" y="1478"/>
              <a:chExt cx="446" cy="580"/>
            </a:xfrm>
          </p:grpSpPr>
          <p:sp>
            <p:nvSpPr>
              <p:cNvPr id="195" name="Arc 50"/>
              <p:cNvSpPr>
                <a:spLocks/>
              </p:cNvSpPr>
              <p:nvPr/>
            </p:nvSpPr>
            <p:spPr bwMode="auto">
              <a:xfrm flipH="1" flipV="1">
                <a:off x="2959" y="1479"/>
                <a:ext cx="446" cy="579"/>
              </a:xfrm>
              <a:custGeom>
                <a:avLst/>
                <a:gdLst>
                  <a:gd name="G0" fmla="+- 1033 0 0"/>
                  <a:gd name="G1" fmla="+- 21600 0 0"/>
                  <a:gd name="G2" fmla="+- 21600 0 0"/>
                  <a:gd name="T0" fmla="*/ 0 w 22633"/>
                  <a:gd name="T1" fmla="*/ 25 h 32932"/>
                  <a:gd name="T2" fmla="*/ 19422 w 22633"/>
                  <a:gd name="T3" fmla="*/ 32932 h 32932"/>
                  <a:gd name="T4" fmla="*/ 1033 w 22633"/>
                  <a:gd name="T5" fmla="*/ 21600 h 32932"/>
                </a:gdLst>
                <a:ahLst/>
                <a:cxnLst>
                  <a:cxn ang="0">
                    <a:pos x="T0" y="T1"/>
                  </a:cxn>
                  <a:cxn ang="0">
                    <a:pos x="T2" y="T3"/>
                  </a:cxn>
                  <a:cxn ang="0">
                    <a:pos x="T4" y="T5"/>
                  </a:cxn>
                </a:cxnLst>
                <a:rect l="0" t="0" r="r" b="b"/>
                <a:pathLst>
                  <a:path w="22633" h="32932" fill="none" extrusionOk="0">
                    <a:moveTo>
                      <a:pt x="-1" y="24"/>
                    </a:moveTo>
                    <a:cubicBezTo>
                      <a:pt x="344" y="8"/>
                      <a:pt x="688" y="-1"/>
                      <a:pt x="1033" y="0"/>
                    </a:cubicBezTo>
                    <a:cubicBezTo>
                      <a:pt x="12962" y="0"/>
                      <a:pt x="22633" y="9670"/>
                      <a:pt x="22633" y="21600"/>
                    </a:cubicBezTo>
                    <a:cubicBezTo>
                      <a:pt x="22633" y="25601"/>
                      <a:pt x="21521" y="29524"/>
                      <a:pt x="19421" y="32931"/>
                    </a:cubicBezTo>
                  </a:path>
                  <a:path w="22633" h="32932" stroke="0" extrusionOk="0">
                    <a:moveTo>
                      <a:pt x="-1" y="24"/>
                    </a:moveTo>
                    <a:cubicBezTo>
                      <a:pt x="344" y="8"/>
                      <a:pt x="688" y="-1"/>
                      <a:pt x="1033" y="0"/>
                    </a:cubicBezTo>
                    <a:cubicBezTo>
                      <a:pt x="12962" y="0"/>
                      <a:pt x="22633" y="9670"/>
                      <a:pt x="22633" y="21600"/>
                    </a:cubicBezTo>
                    <a:cubicBezTo>
                      <a:pt x="22633" y="25601"/>
                      <a:pt x="21521" y="29524"/>
                      <a:pt x="19421" y="32931"/>
                    </a:cubicBezTo>
                    <a:lnTo>
                      <a:pt x="1033"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96" name="Arc 51"/>
              <p:cNvSpPr>
                <a:spLocks/>
              </p:cNvSpPr>
              <p:nvPr/>
            </p:nvSpPr>
            <p:spPr bwMode="auto">
              <a:xfrm>
                <a:off x="3022" y="1478"/>
                <a:ext cx="7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97" name="Group 52"/>
            <p:cNvGrpSpPr>
              <a:grpSpLocks/>
            </p:cNvGrpSpPr>
            <p:nvPr/>
          </p:nvGrpSpPr>
          <p:grpSpPr bwMode="auto">
            <a:xfrm>
              <a:off x="6114590" y="5267298"/>
              <a:ext cx="883659" cy="919787"/>
              <a:chOff x="2959" y="1478"/>
              <a:chExt cx="446" cy="580"/>
            </a:xfrm>
          </p:grpSpPr>
          <p:sp>
            <p:nvSpPr>
              <p:cNvPr id="198" name="Arc 53"/>
              <p:cNvSpPr>
                <a:spLocks/>
              </p:cNvSpPr>
              <p:nvPr/>
            </p:nvSpPr>
            <p:spPr bwMode="auto">
              <a:xfrm flipH="1" flipV="1">
                <a:off x="2959" y="1479"/>
                <a:ext cx="446" cy="579"/>
              </a:xfrm>
              <a:custGeom>
                <a:avLst/>
                <a:gdLst>
                  <a:gd name="G0" fmla="+- 1033 0 0"/>
                  <a:gd name="G1" fmla="+- 21600 0 0"/>
                  <a:gd name="G2" fmla="+- 21600 0 0"/>
                  <a:gd name="T0" fmla="*/ 0 w 22633"/>
                  <a:gd name="T1" fmla="*/ 25 h 32932"/>
                  <a:gd name="T2" fmla="*/ 19422 w 22633"/>
                  <a:gd name="T3" fmla="*/ 32932 h 32932"/>
                  <a:gd name="T4" fmla="*/ 1033 w 22633"/>
                  <a:gd name="T5" fmla="*/ 21600 h 32932"/>
                </a:gdLst>
                <a:ahLst/>
                <a:cxnLst>
                  <a:cxn ang="0">
                    <a:pos x="T0" y="T1"/>
                  </a:cxn>
                  <a:cxn ang="0">
                    <a:pos x="T2" y="T3"/>
                  </a:cxn>
                  <a:cxn ang="0">
                    <a:pos x="T4" y="T5"/>
                  </a:cxn>
                </a:cxnLst>
                <a:rect l="0" t="0" r="r" b="b"/>
                <a:pathLst>
                  <a:path w="22633" h="32932" fill="none" extrusionOk="0">
                    <a:moveTo>
                      <a:pt x="-1" y="24"/>
                    </a:moveTo>
                    <a:cubicBezTo>
                      <a:pt x="344" y="8"/>
                      <a:pt x="688" y="-1"/>
                      <a:pt x="1033" y="0"/>
                    </a:cubicBezTo>
                    <a:cubicBezTo>
                      <a:pt x="12962" y="0"/>
                      <a:pt x="22633" y="9670"/>
                      <a:pt x="22633" y="21600"/>
                    </a:cubicBezTo>
                    <a:cubicBezTo>
                      <a:pt x="22633" y="25601"/>
                      <a:pt x="21521" y="29524"/>
                      <a:pt x="19421" y="32931"/>
                    </a:cubicBezTo>
                  </a:path>
                  <a:path w="22633" h="32932" stroke="0" extrusionOk="0">
                    <a:moveTo>
                      <a:pt x="-1" y="24"/>
                    </a:moveTo>
                    <a:cubicBezTo>
                      <a:pt x="344" y="8"/>
                      <a:pt x="688" y="-1"/>
                      <a:pt x="1033" y="0"/>
                    </a:cubicBezTo>
                    <a:cubicBezTo>
                      <a:pt x="12962" y="0"/>
                      <a:pt x="22633" y="9670"/>
                      <a:pt x="22633" y="21600"/>
                    </a:cubicBezTo>
                    <a:cubicBezTo>
                      <a:pt x="22633" y="25601"/>
                      <a:pt x="21521" y="29524"/>
                      <a:pt x="19421" y="32931"/>
                    </a:cubicBezTo>
                    <a:lnTo>
                      <a:pt x="1033"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99" name="Arc 54"/>
              <p:cNvSpPr>
                <a:spLocks/>
              </p:cNvSpPr>
              <p:nvPr/>
            </p:nvSpPr>
            <p:spPr bwMode="auto">
              <a:xfrm>
                <a:off x="3022" y="1478"/>
                <a:ext cx="7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200" name="Group 55"/>
            <p:cNvGrpSpPr>
              <a:grpSpLocks/>
            </p:cNvGrpSpPr>
            <p:nvPr/>
          </p:nvGrpSpPr>
          <p:grpSpPr bwMode="auto">
            <a:xfrm>
              <a:off x="6085618" y="5274655"/>
              <a:ext cx="912631" cy="917335"/>
              <a:chOff x="2959" y="1478"/>
              <a:chExt cx="446" cy="580"/>
            </a:xfrm>
          </p:grpSpPr>
          <p:sp>
            <p:nvSpPr>
              <p:cNvPr id="201" name="Arc 56"/>
              <p:cNvSpPr>
                <a:spLocks/>
              </p:cNvSpPr>
              <p:nvPr/>
            </p:nvSpPr>
            <p:spPr bwMode="auto">
              <a:xfrm flipH="1" flipV="1">
                <a:off x="2959" y="1479"/>
                <a:ext cx="446" cy="579"/>
              </a:xfrm>
              <a:custGeom>
                <a:avLst/>
                <a:gdLst>
                  <a:gd name="G0" fmla="+- 1033 0 0"/>
                  <a:gd name="G1" fmla="+- 21600 0 0"/>
                  <a:gd name="G2" fmla="+- 21600 0 0"/>
                  <a:gd name="T0" fmla="*/ 0 w 22633"/>
                  <a:gd name="T1" fmla="*/ 25 h 32932"/>
                  <a:gd name="T2" fmla="*/ 19422 w 22633"/>
                  <a:gd name="T3" fmla="*/ 32932 h 32932"/>
                  <a:gd name="T4" fmla="*/ 1033 w 22633"/>
                  <a:gd name="T5" fmla="*/ 21600 h 32932"/>
                </a:gdLst>
                <a:ahLst/>
                <a:cxnLst>
                  <a:cxn ang="0">
                    <a:pos x="T0" y="T1"/>
                  </a:cxn>
                  <a:cxn ang="0">
                    <a:pos x="T2" y="T3"/>
                  </a:cxn>
                  <a:cxn ang="0">
                    <a:pos x="T4" y="T5"/>
                  </a:cxn>
                </a:cxnLst>
                <a:rect l="0" t="0" r="r" b="b"/>
                <a:pathLst>
                  <a:path w="22633" h="32932" fill="none" extrusionOk="0">
                    <a:moveTo>
                      <a:pt x="-1" y="24"/>
                    </a:moveTo>
                    <a:cubicBezTo>
                      <a:pt x="344" y="8"/>
                      <a:pt x="688" y="-1"/>
                      <a:pt x="1033" y="0"/>
                    </a:cubicBezTo>
                    <a:cubicBezTo>
                      <a:pt x="12962" y="0"/>
                      <a:pt x="22633" y="9670"/>
                      <a:pt x="22633" y="21600"/>
                    </a:cubicBezTo>
                    <a:cubicBezTo>
                      <a:pt x="22633" y="25601"/>
                      <a:pt x="21521" y="29524"/>
                      <a:pt x="19421" y="32931"/>
                    </a:cubicBezTo>
                  </a:path>
                  <a:path w="22633" h="32932" stroke="0" extrusionOk="0">
                    <a:moveTo>
                      <a:pt x="-1" y="24"/>
                    </a:moveTo>
                    <a:cubicBezTo>
                      <a:pt x="344" y="8"/>
                      <a:pt x="688" y="-1"/>
                      <a:pt x="1033" y="0"/>
                    </a:cubicBezTo>
                    <a:cubicBezTo>
                      <a:pt x="12962" y="0"/>
                      <a:pt x="22633" y="9670"/>
                      <a:pt x="22633" y="21600"/>
                    </a:cubicBezTo>
                    <a:cubicBezTo>
                      <a:pt x="22633" y="25601"/>
                      <a:pt x="21521" y="29524"/>
                      <a:pt x="19421" y="32931"/>
                    </a:cubicBezTo>
                    <a:lnTo>
                      <a:pt x="1033"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02" name="Arc 57"/>
              <p:cNvSpPr>
                <a:spLocks/>
              </p:cNvSpPr>
              <p:nvPr/>
            </p:nvSpPr>
            <p:spPr bwMode="auto">
              <a:xfrm>
                <a:off x="3022" y="1478"/>
                <a:ext cx="78"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203" name="Line 77"/>
            <p:cNvSpPr>
              <a:spLocks noChangeShapeType="1"/>
            </p:cNvSpPr>
            <p:nvPr/>
          </p:nvSpPr>
          <p:spPr bwMode="auto">
            <a:xfrm flipH="1">
              <a:off x="1481768" y="3394697"/>
              <a:ext cx="2887224" cy="86205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4" name="Line 78"/>
            <p:cNvSpPr>
              <a:spLocks noChangeShapeType="1"/>
            </p:cNvSpPr>
            <p:nvPr/>
          </p:nvSpPr>
          <p:spPr bwMode="auto">
            <a:xfrm>
              <a:off x="5020346" y="3426073"/>
              <a:ext cx="3655305" cy="83068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5" name="Oval 45"/>
            <p:cNvSpPr>
              <a:spLocks noChangeArrowheads="1"/>
            </p:cNvSpPr>
            <p:nvPr/>
          </p:nvSpPr>
          <p:spPr bwMode="auto">
            <a:xfrm>
              <a:off x="6679553" y="5794643"/>
              <a:ext cx="179629" cy="152072"/>
            </a:xfrm>
            <a:prstGeom prst="ellipse">
              <a:avLst/>
            </a:prstGeom>
            <a:solidFill>
              <a:srgbClr val="FFC000"/>
            </a:solidFill>
            <a:ln w="12700">
              <a:solidFill>
                <a:srgbClr val="0000FF"/>
              </a:solidFill>
              <a:round/>
              <a:headEnd/>
              <a:tailEnd/>
            </a:ln>
          </p:spPr>
          <p:txBody>
            <a:bodyPr/>
            <a:lstStyle/>
            <a:p>
              <a:endParaRPr lang="ja-JP" altLang="en-US">
                <a:solidFill>
                  <a:prstClr val="black"/>
                </a:solidFill>
              </a:endParaRPr>
            </a:p>
          </p:txBody>
        </p:sp>
        <p:sp>
          <p:nvSpPr>
            <p:cNvPr id="206" name="Arc 46"/>
            <p:cNvSpPr>
              <a:spLocks/>
            </p:cNvSpPr>
            <p:nvPr/>
          </p:nvSpPr>
          <p:spPr bwMode="auto">
            <a:xfrm rot="18203311" flipV="1">
              <a:off x="6781781" y="5932831"/>
              <a:ext cx="183323" cy="282136"/>
            </a:xfrm>
            <a:custGeom>
              <a:avLst/>
              <a:gdLst>
                <a:gd name="G0" fmla="+- 0 0 0"/>
                <a:gd name="G1" fmla="+- 21600 0 0"/>
                <a:gd name="G2" fmla="+- 21600 0 0"/>
                <a:gd name="T0" fmla="*/ 0 w 21600"/>
                <a:gd name="T1" fmla="*/ 0 h 21653"/>
                <a:gd name="T2" fmla="*/ 21600 w 21600"/>
                <a:gd name="T3" fmla="*/ 21653 h 21653"/>
                <a:gd name="T4" fmla="*/ 0 w 21600"/>
                <a:gd name="T5" fmla="*/ 21600 h 21653"/>
              </a:gdLst>
              <a:ahLst/>
              <a:cxnLst>
                <a:cxn ang="0">
                  <a:pos x="T0" y="T1"/>
                </a:cxn>
                <a:cxn ang="0">
                  <a:pos x="T2" y="T3"/>
                </a:cxn>
                <a:cxn ang="0">
                  <a:pos x="T4" y="T5"/>
                </a:cxn>
              </a:cxnLst>
              <a:rect l="0" t="0" r="r" b="b"/>
              <a:pathLst>
                <a:path w="21600" h="21653" fill="none" extrusionOk="0">
                  <a:moveTo>
                    <a:pt x="-1" y="0"/>
                  </a:moveTo>
                  <a:cubicBezTo>
                    <a:pt x="11929" y="0"/>
                    <a:pt x="21600" y="9670"/>
                    <a:pt x="21600" y="21600"/>
                  </a:cubicBezTo>
                  <a:cubicBezTo>
                    <a:pt x="21600" y="21617"/>
                    <a:pt x="21599" y="21635"/>
                    <a:pt x="21599" y="21652"/>
                  </a:cubicBezTo>
                </a:path>
                <a:path w="21600" h="21653" stroke="0" extrusionOk="0">
                  <a:moveTo>
                    <a:pt x="-1" y="0"/>
                  </a:moveTo>
                  <a:cubicBezTo>
                    <a:pt x="11929" y="0"/>
                    <a:pt x="21600" y="9670"/>
                    <a:pt x="21600" y="21600"/>
                  </a:cubicBezTo>
                  <a:cubicBezTo>
                    <a:pt x="21600" y="21617"/>
                    <a:pt x="21599" y="21635"/>
                    <a:pt x="21599" y="21652"/>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07" name="Line 16"/>
            <p:cNvSpPr>
              <a:spLocks noChangeShapeType="1"/>
            </p:cNvSpPr>
            <p:nvPr/>
          </p:nvSpPr>
          <p:spPr bwMode="auto">
            <a:xfrm>
              <a:off x="6786752" y="5937174"/>
              <a:ext cx="86690" cy="385307"/>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8" name="テキスト ボックス 207"/>
            <p:cNvSpPr txBox="1"/>
            <p:nvPr/>
          </p:nvSpPr>
          <p:spPr>
            <a:xfrm>
              <a:off x="6598467" y="6301258"/>
              <a:ext cx="567784" cy="369332"/>
            </a:xfrm>
            <a:prstGeom prst="rect">
              <a:avLst/>
            </a:prstGeom>
            <a:noFill/>
          </p:spPr>
          <p:txBody>
            <a:bodyPr wrap="none" rtlCol="0">
              <a:spAutoFit/>
            </a:bodyPr>
            <a:lstStyle/>
            <a:p>
              <a:r>
                <a:rPr lang="en-US" altLang="ja-JP" dirty="0">
                  <a:solidFill>
                    <a:prstClr val="black"/>
                  </a:solidFill>
                </a:rPr>
                <a:t>ASH</a:t>
              </a:r>
              <a:endParaRPr lang="ja-JP" altLang="en-US" dirty="0">
                <a:solidFill>
                  <a:prstClr val="black"/>
                </a:solidFill>
              </a:endParaRPr>
            </a:p>
          </p:txBody>
        </p:sp>
        <p:sp>
          <p:nvSpPr>
            <p:cNvPr id="209" name="Oval 25"/>
            <p:cNvSpPr>
              <a:spLocks noChangeArrowheads="1"/>
            </p:cNvSpPr>
            <p:nvPr/>
          </p:nvSpPr>
          <p:spPr bwMode="auto">
            <a:xfrm>
              <a:off x="6689693" y="5285963"/>
              <a:ext cx="130375" cy="154524"/>
            </a:xfrm>
            <a:prstGeom prst="ellipse">
              <a:avLst/>
            </a:prstGeom>
            <a:solidFill>
              <a:srgbClr val="92D050"/>
            </a:solidFill>
            <a:ln w="12700">
              <a:solidFill>
                <a:srgbClr val="0000FF"/>
              </a:solidFill>
              <a:round/>
              <a:headEnd/>
              <a:tailEnd/>
            </a:ln>
          </p:spPr>
          <p:txBody>
            <a:bodyPr/>
            <a:lstStyle/>
            <a:p>
              <a:endParaRPr lang="ja-JP" altLang="en-US">
                <a:solidFill>
                  <a:prstClr val="black"/>
                </a:solidFill>
              </a:endParaRPr>
            </a:p>
          </p:txBody>
        </p:sp>
        <p:sp>
          <p:nvSpPr>
            <p:cNvPr id="210" name="Arc 40"/>
            <p:cNvSpPr>
              <a:spLocks/>
            </p:cNvSpPr>
            <p:nvPr/>
          </p:nvSpPr>
          <p:spPr bwMode="auto">
            <a:xfrm>
              <a:off x="6820067" y="5398520"/>
              <a:ext cx="221603" cy="800830"/>
            </a:xfrm>
            <a:custGeom>
              <a:avLst/>
              <a:gdLst>
                <a:gd name="G0" fmla="+- 0 0 0"/>
                <a:gd name="G1" fmla="+- 21600 0 0"/>
                <a:gd name="G2" fmla="+- 21600 0 0"/>
                <a:gd name="T0" fmla="*/ 0 w 21600"/>
                <a:gd name="T1" fmla="*/ 0 h 36051"/>
                <a:gd name="T2" fmla="*/ 16054 w 21600"/>
                <a:gd name="T3" fmla="*/ 36051 h 36051"/>
                <a:gd name="T4" fmla="*/ 0 w 21600"/>
                <a:gd name="T5" fmla="*/ 21600 h 36051"/>
              </a:gdLst>
              <a:ahLst/>
              <a:cxnLst>
                <a:cxn ang="0">
                  <a:pos x="T0" y="T1"/>
                </a:cxn>
                <a:cxn ang="0">
                  <a:pos x="T2" y="T3"/>
                </a:cxn>
                <a:cxn ang="0">
                  <a:pos x="T4" y="T5"/>
                </a:cxn>
              </a:cxnLst>
              <a:rect l="0" t="0" r="r" b="b"/>
              <a:pathLst>
                <a:path w="21600" h="36051" fill="none" extrusionOk="0">
                  <a:moveTo>
                    <a:pt x="-1" y="0"/>
                  </a:moveTo>
                  <a:cubicBezTo>
                    <a:pt x="11929" y="0"/>
                    <a:pt x="21600" y="9670"/>
                    <a:pt x="21600" y="21600"/>
                  </a:cubicBezTo>
                  <a:cubicBezTo>
                    <a:pt x="21600" y="26936"/>
                    <a:pt x="19624" y="32084"/>
                    <a:pt x="16053" y="36050"/>
                  </a:cubicBezTo>
                </a:path>
                <a:path w="21600" h="36051" stroke="0" extrusionOk="0">
                  <a:moveTo>
                    <a:pt x="-1" y="0"/>
                  </a:moveTo>
                  <a:cubicBezTo>
                    <a:pt x="11929" y="0"/>
                    <a:pt x="21600" y="9670"/>
                    <a:pt x="21600" y="21600"/>
                  </a:cubicBezTo>
                  <a:cubicBezTo>
                    <a:pt x="21600" y="26936"/>
                    <a:pt x="19624" y="32084"/>
                    <a:pt x="16053" y="36050"/>
                  </a:cubicBezTo>
                  <a:lnTo>
                    <a:pt x="0" y="21600"/>
                  </a:lnTo>
                  <a:close/>
                </a:path>
              </a:pathLst>
            </a:cu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11" name="Line 42"/>
            <p:cNvSpPr>
              <a:spLocks noChangeShapeType="1"/>
            </p:cNvSpPr>
            <p:nvPr/>
          </p:nvSpPr>
          <p:spPr bwMode="auto">
            <a:xfrm flipV="1">
              <a:off x="6333331" y="5418658"/>
              <a:ext cx="371883" cy="180989"/>
            </a:xfrm>
            <a:prstGeom prst="line">
              <a:avLst/>
            </a:prstGeom>
            <a:noFill/>
            <a:ln w="127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cxnSp>
          <p:nvCxnSpPr>
            <p:cNvPr id="212" name="直線コネクタ 211"/>
            <p:cNvCxnSpPr/>
            <p:nvPr/>
          </p:nvCxnSpPr>
          <p:spPr>
            <a:xfrm flipV="1">
              <a:off x="6751984" y="4815988"/>
              <a:ext cx="121458" cy="4212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13" name="テキスト ボックス 212"/>
            <p:cNvSpPr txBox="1"/>
            <p:nvPr/>
          </p:nvSpPr>
          <p:spPr>
            <a:xfrm>
              <a:off x="6608085" y="4495671"/>
              <a:ext cx="558166" cy="369332"/>
            </a:xfrm>
            <a:prstGeom prst="rect">
              <a:avLst/>
            </a:prstGeom>
            <a:noFill/>
          </p:spPr>
          <p:txBody>
            <a:bodyPr wrap="none" rtlCol="0">
              <a:spAutoFit/>
            </a:bodyPr>
            <a:lstStyle/>
            <a:p>
              <a:r>
                <a:rPr lang="en-US" altLang="ja-JP" dirty="0">
                  <a:solidFill>
                    <a:prstClr val="black"/>
                  </a:solidFill>
                </a:rPr>
                <a:t>ADL</a:t>
              </a:r>
              <a:endParaRPr lang="ja-JP" altLang="en-US" dirty="0">
                <a:solidFill>
                  <a:prstClr val="black"/>
                </a:solidFill>
              </a:endParaRPr>
            </a:p>
          </p:txBody>
        </p:sp>
        <p:sp>
          <p:nvSpPr>
            <p:cNvPr id="78" name="テキスト ボックス 77">
              <a:extLst>
                <a:ext uri="{FF2B5EF4-FFF2-40B4-BE49-F238E27FC236}">
                  <a16:creationId xmlns:a16="http://schemas.microsoft.com/office/drawing/2014/main" id="{65010744-97C9-476B-812A-46485452E331}"/>
                </a:ext>
              </a:extLst>
            </p:cNvPr>
            <p:cNvSpPr txBox="1"/>
            <p:nvPr/>
          </p:nvSpPr>
          <p:spPr>
            <a:xfrm>
              <a:off x="1491848" y="4253524"/>
              <a:ext cx="4920419" cy="954107"/>
            </a:xfrm>
            <a:prstGeom prst="rect">
              <a:avLst/>
            </a:prstGeom>
            <a:noFill/>
          </p:spPr>
          <p:txBody>
            <a:bodyPr wrap="square" rtlCol="0">
              <a:spAutoFit/>
            </a:bodyPr>
            <a:lstStyle/>
            <a:p>
              <a:r>
                <a:rPr lang="en-US" altLang="ja-JP" sz="2800" dirty="0">
                  <a:latin typeface="Arial" panose="020B0604020202020204" pitchFamily="34" charset="0"/>
                  <a:ea typeface="メイリオ" panose="020B0604030504040204" pitchFamily="50" charset="-128"/>
                  <a:cs typeface="Arial" panose="020B0604020202020204" pitchFamily="34" charset="0"/>
                </a:rPr>
                <a:t>olfactory neurons</a:t>
              </a:r>
            </a:p>
            <a:p>
              <a:r>
                <a:rPr lang="en-US" altLang="ja-JP" sz="2800" dirty="0">
                  <a:latin typeface="Arial" panose="020B0604020202020204" pitchFamily="34" charset="0"/>
                  <a:ea typeface="メイリオ" panose="020B0604030504040204" pitchFamily="50" charset="-128"/>
                  <a:cs typeface="Arial" panose="020B0604020202020204" pitchFamily="34" charset="0"/>
                </a:rPr>
                <a:t>i</a:t>
              </a:r>
              <a:r>
                <a:rPr kumimoji="1" lang="en-US" altLang="ja-JP" sz="2800" dirty="0">
                  <a:latin typeface="Arial" panose="020B0604020202020204" pitchFamily="34" charset="0"/>
                  <a:ea typeface="メイリオ" panose="020B0604030504040204" pitchFamily="50" charset="-128"/>
                  <a:cs typeface="Arial" panose="020B0604020202020204" pitchFamily="34" charset="0"/>
                </a:rPr>
                <a:t>n </a:t>
              </a:r>
              <a:r>
                <a:rPr kumimoji="1" lang="en-US" altLang="ja-JP" sz="2800" i="1" dirty="0">
                  <a:latin typeface="Arial" panose="020B0604020202020204" pitchFamily="34" charset="0"/>
                  <a:ea typeface="メイリオ" panose="020B0604030504040204" pitchFamily="50" charset="-128"/>
                  <a:cs typeface="Arial" panose="020B0604020202020204" pitchFamily="34" charset="0"/>
                </a:rPr>
                <a:t>C. </a:t>
              </a:r>
              <a:r>
                <a:rPr lang="en-US" altLang="ja-JP" sz="2800" i="1" dirty="0">
                  <a:latin typeface="Arial" panose="020B0604020202020204" pitchFamily="34" charset="0"/>
                  <a:ea typeface="メイリオ" panose="020B0604030504040204" pitchFamily="50" charset="-128"/>
                  <a:cs typeface="Arial" panose="020B0604020202020204" pitchFamily="34" charset="0"/>
                </a:rPr>
                <a:t>elegans</a:t>
              </a:r>
              <a:endParaRPr kumimoji="1" lang="en-US" altLang="ja-JP" sz="2800" i="1" dirty="0">
                <a:latin typeface="Arial" panose="020B0604020202020204" pitchFamily="34" charset="0"/>
                <a:ea typeface="メイリオ" panose="020B0604030504040204" pitchFamily="50" charset="-128"/>
                <a:cs typeface="Arial" panose="020B0604020202020204" pitchFamily="34" charset="0"/>
              </a:endParaRPr>
            </a:p>
          </p:txBody>
        </p:sp>
      </p:grpSp>
      <p:sp>
        <p:nvSpPr>
          <p:cNvPr id="80" name="Text Box 10">
            <a:extLst>
              <a:ext uri="{FF2B5EF4-FFF2-40B4-BE49-F238E27FC236}">
                <a16:creationId xmlns:a16="http://schemas.microsoft.com/office/drawing/2014/main" id="{CEEAEBAA-E5BE-42E1-8055-370755BBA881}"/>
              </a:ext>
            </a:extLst>
          </p:cNvPr>
          <p:cNvSpPr txBox="1">
            <a:spLocks noChangeArrowheads="1"/>
          </p:cNvSpPr>
          <p:nvPr/>
        </p:nvSpPr>
        <p:spPr bwMode="auto">
          <a:xfrm>
            <a:off x="2081157" y="1093806"/>
            <a:ext cx="1699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Head region</a:t>
            </a:r>
          </a:p>
        </p:txBody>
      </p:sp>
      <p:sp>
        <p:nvSpPr>
          <p:cNvPr id="5" name="正方形/長方形 4">
            <a:extLst>
              <a:ext uri="{FF2B5EF4-FFF2-40B4-BE49-F238E27FC236}">
                <a16:creationId xmlns:a16="http://schemas.microsoft.com/office/drawing/2014/main" id="{A73FA616-902A-4DF8-AD91-17DBFBB17407}"/>
              </a:ext>
            </a:extLst>
          </p:cNvPr>
          <p:cNvSpPr/>
          <p:nvPr/>
        </p:nvSpPr>
        <p:spPr>
          <a:xfrm>
            <a:off x="630286" y="5557768"/>
            <a:ext cx="3372333" cy="461665"/>
          </a:xfrm>
          <a:prstGeom prst="rect">
            <a:avLst/>
          </a:prstGeom>
        </p:spPr>
        <p:txBody>
          <a:bodyPr wrap="none">
            <a:spAutoFit/>
          </a:bodyPr>
          <a:lstStyle/>
          <a:p>
            <a:r>
              <a:rPr lang="en-US" altLang="ja-JP" sz="2400" dirty="0"/>
              <a:t>worm does not have eyes</a:t>
            </a:r>
            <a:endParaRPr lang="ja-JP" altLang="en-US" sz="2400" dirty="0"/>
          </a:p>
        </p:txBody>
      </p:sp>
      <p:sp>
        <p:nvSpPr>
          <p:cNvPr id="82" name="正方形/長方形 81">
            <a:extLst>
              <a:ext uri="{FF2B5EF4-FFF2-40B4-BE49-F238E27FC236}">
                <a16:creationId xmlns:a16="http://schemas.microsoft.com/office/drawing/2014/main" id="{42A31690-5E3F-4717-A8D8-DF96EFDF06AF}"/>
              </a:ext>
            </a:extLst>
          </p:cNvPr>
          <p:cNvSpPr/>
          <p:nvPr/>
        </p:nvSpPr>
        <p:spPr>
          <a:xfrm>
            <a:off x="3507227" y="6037246"/>
            <a:ext cx="5597943" cy="830997"/>
          </a:xfrm>
          <a:prstGeom prst="rect">
            <a:avLst/>
          </a:prstGeom>
        </p:spPr>
        <p:txBody>
          <a:bodyPr wrap="none">
            <a:spAutoFit/>
          </a:bodyPr>
          <a:lstStyle/>
          <a:p>
            <a:r>
              <a:rPr lang="en-US" altLang="ja-JP" sz="2400" dirty="0"/>
              <a:t>Olfactory neurons have important function </a:t>
            </a:r>
          </a:p>
          <a:p>
            <a:r>
              <a:rPr lang="en-US" altLang="ja-JP" sz="2400" dirty="0"/>
              <a:t>to check environmental conditions</a:t>
            </a:r>
            <a:endParaRPr lang="ja-JP" altLang="en-US" sz="2400" dirty="0"/>
          </a:p>
        </p:txBody>
      </p:sp>
      <p:sp>
        <p:nvSpPr>
          <p:cNvPr id="6" name="矢印: 右 5">
            <a:extLst>
              <a:ext uri="{FF2B5EF4-FFF2-40B4-BE49-F238E27FC236}">
                <a16:creationId xmlns:a16="http://schemas.microsoft.com/office/drawing/2014/main" id="{BCCCEB57-48EC-40DF-9ABC-7B6EC1EBEBA3}"/>
              </a:ext>
            </a:extLst>
          </p:cNvPr>
          <p:cNvSpPr/>
          <p:nvPr/>
        </p:nvSpPr>
        <p:spPr>
          <a:xfrm>
            <a:off x="2233330" y="6254044"/>
            <a:ext cx="97271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020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93871027"/>
              </p:ext>
            </p:extLst>
          </p:nvPr>
        </p:nvGraphicFramePr>
        <p:xfrm>
          <a:off x="884792" y="1889081"/>
          <a:ext cx="7868885" cy="2579127"/>
        </p:xfrm>
        <a:graphic>
          <a:graphicData uri="http://schemas.openxmlformats.org/drawingml/2006/table">
            <a:tbl>
              <a:tblPr firstRow="1" bandRow="1">
                <a:tableStyleId>{5C22544A-7EE6-4342-B048-85BDC9FD1C3A}</a:tableStyleId>
              </a:tblPr>
              <a:tblGrid>
                <a:gridCol w="1573777">
                  <a:extLst>
                    <a:ext uri="{9D8B030D-6E8A-4147-A177-3AD203B41FA5}">
                      <a16:colId xmlns:a16="http://schemas.microsoft.com/office/drawing/2014/main" val="20000"/>
                    </a:ext>
                  </a:extLst>
                </a:gridCol>
                <a:gridCol w="1573777">
                  <a:extLst>
                    <a:ext uri="{9D8B030D-6E8A-4147-A177-3AD203B41FA5}">
                      <a16:colId xmlns:a16="http://schemas.microsoft.com/office/drawing/2014/main" val="20001"/>
                    </a:ext>
                  </a:extLst>
                </a:gridCol>
                <a:gridCol w="1329947">
                  <a:extLst>
                    <a:ext uri="{9D8B030D-6E8A-4147-A177-3AD203B41FA5}">
                      <a16:colId xmlns:a16="http://schemas.microsoft.com/office/drawing/2014/main" val="20002"/>
                    </a:ext>
                  </a:extLst>
                </a:gridCol>
                <a:gridCol w="1562582">
                  <a:extLst>
                    <a:ext uri="{9D8B030D-6E8A-4147-A177-3AD203B41FA5}">
                      <a16:colId xmlns:a16="http://schemas.microsoft.com/office/drawing/2014/main" val="20003"/>
                    </a:ext>
                  </a:extLst>
                </a:gridCol>
                <a:gridCol w="1828802">
                  <a:extLst>
                    <a:ext uri="{9D8B030D-6E8A-4147-A177-3AD203B41FA5}">
                      <a16:colId xmlns:a16="http://schemas.microsoft.com/office/drawing/2014/main" val="20004"/>
                    </a:ext>
                  </a:extLst>
                </a:gridCol>
              </a:tblGrid>
              <a:tr h="859709">
                <a:tc gridSpan="5">
                  <a:txBody>
                    <a:bodyPr/>
                    <a:lstStyle/>
                    <a:p>
                      <a:pPr algn="ctr"/>
                      <a:endParaRPr kumimoji="1" lang="en-US" altLang="ja-JP" sz="2800" b="0" dirty="0">
                        <a:latin typeface="+mn-lt"/>
                        <a:ea typeface="メイリオ" panose="020B0604030504040204" pitchFamily="50" charset="-128"/>
                        <a:cs typeface="メイリオ" panose="020B0604030504040204" pitchFamily="50" charset="-128"/>
                      </a:endParaRPr>
                    </a:p>
                  </a:txBody>
                  <a:tcPr anchor="ct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0"/>
                  </a:ext>
                </a:extLst>
              </a:tr>
              <a:tr h="859709">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Human</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Dog</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Mouse</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400" i="1" dirty="0">
                          <a:latin typeface="+mn-lt"/>
                          <a:ea typeface="メイリオ" panose="020B0604030504040204" pitchFamily="50" charset="-128"/>
                          <a:cs typeface="メイリオ" panose="020B0604030504040204" pitchFamily="50" charset="-128"/>
                        </a:rPr>
                        <a:t>Drosophila</a:t>
                      </a:r>
                      <a:endParaRPr kumimoji="1" lang="ja-JP" altLang="en-US" sz="2400" i="1"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i="1" dirty="0">
                          <a:solidFill>
                            <a:srgbClr val="FF0000"/>
                          </a:solidFill>
                          <a:latin typeface="+mn-lt"/>
                          <a:ea typeface="メイリオ" panose="020B0604030504040204" pitchFamily="50" charset="-128"/>
                          <a:cs typeface="メイリオ" panose="020B0604030504040204" pitchFamily="50" charset="-128"/>
                        </a:rPr>
                        <a:t>C. elegans</a:t>
                      </a:r>
                      <a:endParaRPr kumimoji="1" lang="ja-JP" altLang="en-US" sz="2800" i="1" dirty="0">
                        <a:solidFill>
                          <a:srgbClr val="FF0000"/>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859709">
                <a:tc>
                  <a:txBody>
                    <a:bodyPr/>
                    <a:lstStyle/>
                    <a:p>
                      <a:pPr algn="ctr"/>
                      <a:r>
                        <a:rPr kumimoji="1" lang="en-US" altLang="ja-JP" sz="2800" dirty="0">
                          <a:latin typeface="+mj-lt"/>
                          <a:ea typeface="メイリオ" panose="020B0604030504040204" pitchFamily="50" charset="-128"/>
                          <a:cs typeface="メイリオ" panose="020B0604030504040204" pitchFamily="50" charset="-128"/>
                        </a:rPr>
                        <a:t>400</a:t>
                      </a:r>
                      <a:endParaRPr kumimoji="1" lang="ja-JP" altLang="en-US" sz="2800" dirty="0">
                        <a:latin typeface="+mj-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j-lt"/>
                          <a:ea typeface="メイリオ" panose="020B0604030504040204" pitchFamily="50" charset="-128"/>
                          <a:cs typeface="メイリオ" panose="020B0604030504040204" pitchFamily="50" charset="-128"/>
                        </a:rPr>
                        <a:t>800</a:t>
                      </a:r>
                      <a:endParaRPr kumimoji="1" lang="ja-JP" altLang="en-US" sz="2800" dirty="0">
                        <a:latin typeface="+mj-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j-lt"/>
                          <a:ea typeface="メイリオ" panose="020B0604030504040204" pitchFamily="50" charset="-128"/>
                          <a:cs typeface="メイリオ" panose="020B0604030504040204" pitchFamily="50" charset="-128"/>
                        </a:rPr>
                        <a:t>1100</a:t>
                      </a:r>
                      <a:endParaRPr kumimoji="1" lang="ja-JP" altLang="en-US" sz="2800" dirty="0">
                        <a:latin typeface="+mj-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j-lt"/>
                          <a:ea typeface="メイリオ" panose="020B0604030504040204" pitchFamily="50" charset="-128"/>
                          <a:cs typeface="メイリオ" panose="020B0604030504040204" pitchFamily="50" charset="-128"/>
                        </a:rPr>
                        <a:t>60</a:t>
                      </a:r>
                      <a:endParaRPr kumimoji="1" lang="ja-JP" altLang="en-US" sz="2800" dirty="0">
                        <a:latin typeface="+mj-lt"/>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2800" dirty="0">
                        <a:solidFill>
                          <a:srgbClr val="FF0000"/>
                        </a:solidFill>
                        <a:latin typeface="+mj-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2031945" y="5545939"/>
            <a:ext cx="5080109" cy="523220"/>
          </a:xfrm>
          <a:prstGeom prst="rect">
            <a:avLst/>
          </a:prstGeom>
          <a:solidFill>
            <a:srgbClr val="FFFF00"/>
          </a:solidFill>
        </p:spPr>
        <p:txBody>
          <a:bodyPr wrap="none" rtlCol="0" anchor="ctr">
            <a:spAutoFit/>
          </a:bodyPr>
          <a:lstStyle/>
          <a:p>
            <a:r>
              <a:rPr lang="en-US" altLang="ja-JP" sz="2800" i="1" dirty="0">
                <a:solidFill>
                  <a:prstClr val="black"/>
                </a:solidFill>
                <a:ea typeface="メイリオ" panose="020B0604030504040204" pitchFamily="50" charset="-128"/>
                <a:cs typeface="メイリオ" panose="020B0604030504040204" pitchFamily="50" charset="-128"/>
              </a:rPr>
              <a:t>C. elegans</a:t>
            </a:r>
            <a:r>
              <a:rPr lang="en-US" altLang="ja-JP" sz="2800" dirty="0">
                <a:solidFill>
                  <a:prstClr val="black"/>
                </a:solidFill>
                <a:ea typeface="メイリオ" panose="020B0604030504040204" pitchFamily="50" charset="-128"/>
                <a:cs typeface="メイリオ" panose="020B0604030504040204" pitchFamily="50" charset="-128"/>
              </a:rPr>
              <a:t> may have GOOD nose!</a:t>
            </a:r>
            <a:endParaRPr lang="ja-JP" altLang="en-US" sz="2800" dirty="0">
              <a:solidFill>
                <a:prstClr val="black"/>
              </a:solidFill>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568646" y="533351"/>
            <a:ext cx="6263253"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altLang="ja-JP" sz="3600" dirty="0">
                <a:solidFill>
                  <a:schemeClr val="bg1"/>
                </a:solidFill>
                <a:latin typeface="Arial" panose="020B0604020202020204" pitchFamily="34" charset="0"/>
                <a:cs typeface="Arial" panose="020B0604020202020204" pitchFamily="34" charset="0"/>
              </a:rPr>
              <a:t>Number of olfactory receptors</a:t>
            </a:r>
            <a:endParaRPr lang="ja-JP" altLang="en-US" sz="3600" dirty="0">
              <a:solidFill>
                <a:schemeClr val="bg1"/>
              </a:solidFill>
              <a:latin typeface="Arial" panose="020B0604020202020204" pitchFamily="34" charset="0"/>
              <a:cs typeface="Arial" panose="020B0604020202020204" pitchFamily="34" charset="0"/>
            </a:endParaRPr>
          </a:p>
        </p:txBody>
      </p:sp>
      <p:sp>
        <p:nvSpPr>
          <p:cNvPr id="5" name="正方形/長方形 4"/>
          <p:cNvSpPr/>
          <p:nvPr/>
        </p:nvSpPr>
        <p:spPr>
          <a:xfrm>
            <a:off x="7343573" y="3779294"/>
            <a:ext cx="915635" cy="523220"/>
          </a:xfrm>
          <a:prstGeom prst="rect">
            <a:avLst/>
          </a:prstGeom>
        </p:spPr>
        <p:txBody>
          <a:bodyPr wrap="none">
            <a:spAutoFit/>
          </a:bodyPr>
          <a:lstStyle/>
          <a:p>
            <a:pPr algn="ctr"/>
            <a:r>
              <a:rPr lang="en-US" altLang="ja-JP" sz="2800" dirty="0">
                <a:solidFill>
                  <a:srgbClr val="FF0000"/>
                </a:solidFill>
                <a:latin typeface="+mj-lt"/>
                <a:ea typeface="メイリオ" panose="020B0604030504040204" pitchFamily="50" charset="-128"/>
                <a:cs typeface="メイリオ" panose="020B0604030504040204" pitchFamily="50" charset="-128"/>
              </a:rPr>
              <a:t>1200</a:t>
            </a:r>
            <a:endParaRPr lang="ja-JP" altLang="en-US" sz="2800" dirty="0">
              <a:solidFill>
                <a:srgbClr val="FF0000"/>
              </a:solidFill>
              <a:latin typeface="+mj-lt"/>
              <a:ea typeface="メイリオ" panose="020B0604030504040204" pitchFamily="50" charset="-128"/>
              <a:cs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6A5F9AF6-FFCC-465A-B58A-5A2E1C4C9F52}"/>
              </a:ext>
            </a:extLst>
          </p:cNvPr>
          <p:cNvSpPr>
            <a:spLocks noGrp="1"/>
          </p:cNvSpPr>
          <p:nvPr>
            <p:ph type="sldNum" sz="quarter" idx="12"/>
          </p:nvPr>
        </p:nvSpPr>
        <p:spPr/>
        <p:txBody>
          <a:bodyPr/>
          <a:lstStyle/>
          <a:p>
            <a:fld id="{11D9BFCD-C0D1-4F3C-9707-B15111ADCA99}" type="slidenum">
              <a:rPr kumimoji="1" lang="ja-JP" altLang="en-US" smtClean="0"/>
              <a:t>11</a:t>
            </a:fld>
            <a:endParaRPr kumimoji="1" lang="ja-JP" altLang="en-US"/>
          </a:p>
        </p:txBody>
      </p:sp>
    </p:spTree>
    <p:extLst>
      <p:ext uri="{BB962C8B-B14F-4D97-AF65-F5344CB8AC3E}">
        <p14:creationId xmlns:p14="http://schemas.microsoft.com/office/powerpoint/2010/main" val="30480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3114" y="575486"/>
            <a:ext cx="848255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ja-JP" sz="3600" i="1" dirty="0">
                <a:solidFill>
                  <a:prstClr val="white"/>
                </a:solidFill>
                <a:latin typeface="Arial" panose="020B0604020202020204" pitchFamily="34" charset="0"/>
                <a:cs typeface="Arial" panose="020B0604020202020204" pitchFamily="34" charset="0"/>
              </a:rPr>
              <a:t>C. elegans</a:t>
            </a:r>
            <a:r>
              <a:rPr lang="en-US" altLang="ja-JP" sz="3600" dirty="0">
                <a:solidFill>
                  <a:prstClr val="white"/>
                </a:solidFill>
                <a:latin typeface="Arial" panose="020B0604020202020204" pitchFamily="34" charset="0"/>
                <a:cs typeface="Arial" panose="020B0604020202020204" pitchFamily="34" charset="0"/>
              </a:rPr>
              <a:t> shows locomotion to odors</a:t>
            </a:r>
          </a:p>
        </p:txBody>
      </p:sp>
      <p:sp>
        <p:nvSpPr>
          <p:cNvPr id="3" name="Oval 30"/>
          <p:cNvSpPr>
            <a:spLocks noChangeArrowheads="1"/>
          </p:cNvSpPr>
          <p:nvPr/>
        </p:nvSpPr>
        <p:spPr bwMode="auto">
          <a:xfrm>
            <a:off x="368505" y="1444890"/>
            <a:ext cx="3767020" cy="3163144"/>
          </a:xfrm>
          <a:prstGeom prst="ellipse">
            <a:avLst/>
          </a:prstGeom>
          <a:solidFill>
            <a:srgbClr val="FFFFCC"/>
          </a:solidFill>
          <a:ln w="9525">
            <a:solidFill>
              <a:schemeClr val="tx1"/>
            </a:solidFill>
            <a:round/>
            <a:headEnd/>
            <a:tailEnd/>
          </a:ln>
          <a:effectLst/>
        </p:spPr>
        <p:txBody>
          <a:bodyPr wrap="none" lIns="91418" tIns="45709" rIns="91418" bIns="45709" anchor="ctr"/>
          <a:lstStyle/>
          <a:p>
            <a:pPr algn="ctr">
              <a:defRPr/>
            </a:pPr>
            <a:endParaRPr lang="ja-JP" altLang="ja-JP" sz="1700">
              <a:solidFill>
                <a:prstClr val="black"/>
              </a:solidFill>
              <a:ea typeface="HGS創英角ﾎﾟｯﾌﾟ体" pitchFamily="50" charset="-128"/>
            </a:endParaRPr>
          </a:p>
        </p:txBody>
      </p:sp>
      <p:sp>
        <p:nvSpPr>
          <p:cNvPr id="4" name="Text Box 31"/>
          <p:cNvSpPr txBox="1">
            <a:spLocks noChangeArrowheads="1"/>
          </p:cNvSpPr>
          <p:nvPr/>
        </p:nvSpPr>
        <p:spPr bwMode="auto">
          <a:xfrm>
            <a:off x="867674" y="3433905"/>
            <a:ext cx="402630" cy="35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1700" dirty="0">
                <a:solidFill>
                  <a:srgbClr val="FF6600"/>
                </a:solidFill>
                <a:ea typeface="HGS創英角ﾎﾟｯﾌﾟ体" pitchFamily="50" charset="-128"/>
              </a:rPr>
              <a:t>●</a:t>
            </a:r>
          </a:p>
        </p:txBody>
      </p:sp>
      <p:sp>
        <p:nvSpPr>
          <p:cNvPr id="5" name="Text Box 33"/>
          <p:cNvSpPr txBox="1">
            <a:spLocks noChangeArrowheads="1"/>
          </p:cNvSpPr>
          <p:nvPr/>
        </p:nvSpPr>
        <p:spPr bwMode="auto">
          <a:xfrm>
            <a:off x="867674" y="2228994"/>
            <a:ext cx="402630" cy="35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1700" dirty="0">
                <a:solidFill>
                  <a:srgbClr val="FF6600"/>
                </a:solidFill>
                <a:ea typeface="HGS創英角ﾎﾟｯﾌﾟ体" pitchFamily="50" charset="-128"/>
              </a:rPr>
              <a:t>●</a:t>
            </a:r>
          </a:p>
        </p:txBody>
      </p:sp>
      <p:sp>
        <p:nvSpPr>
          <p:cNvPr id="6" name="Text Box 34"/>
          <p:cNvSpPr txBox="1">
            <a:spLocks noChangeArrowheads="1"/>
          </p:cNvSpPr>
          <p:nvPr/>
        </p:nvSpPr>
        <p:spPr bwMode="auto">
          <a:xfrm>
            <a:off x="-57801" y="2717886"/>
            <a:ext cx="877119" cy="523198"/>
          </a:xfrm>
          <a:prstGeom prst="rect">
            <a:avLst/>
          </a:prstGeom>
          <a:solidFill>
            <a:schemeClr val="bg1"/>
          </a:solidFill>
          <a:ln>
            <a:noFill/>
          </a:ln>
          <a:effectLst/>
          <a:extLst/>
        </p:spPr>
        <p:txBody>
          <a:bodyPr wrap="none" lIns="91418" tIns="45709" rIns="91418" bIns="45709">
            <a:spAutoFit/>
          </a:bodyPr>
          <a:lstStyle/>
          <a:p>
            <a:r>
              <a:rPr lang="en-US" altLang="ja-JP" sz="2800" dirty="0"/>
              <a:t>odor</a:t>
            </a:r>
            <a:endParaRPr lang="ja-JP" altLang="en-US" sz="2800" dirty="0"/>
          </a:p>
        </p:txBody>
      </p:sp>
      <p:sp>
        <p:nvSpPr>
          <p:cNvPr id="7" name="Line 35"/>
          <p:cNvSpPr>
            <a:spLocks noChangeShapeType="1"/>
          </p:cNvSpPr>
          <p:nvPr/>
        </p:nvSpPr>
        <p:spPr bwMode="auto">
          <a:xfrm flipV="1">
            <a:off x="368505" y="2397268"/>
            <a:ext cx="694435" cy="380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a:defRPr/>
            </a:pPr>
            <a:endParaRPr lang="ja-JP" altLang="en-US" sz="1700">
              <a:solidFill>
                <a:prstClr val="black"/>
              </a:solidFill>
            </a:endParaRPr>
          </a:p>
        </p:txBody>
      </p:sp>
      <p:sp>
        <p:nvSpPr>
          <p:cNvPr id="8" name="Line 36"/>
          <p:cNvSpPr>
            <a:spLocks noChangeShapeType="1"/>
          </p:cNvSpPr>
          <p:nvPr/>
        </p:nvSpPr>
        <p:spPr bwMode="auto">
          <a:xfrm>
            <a:off x="300350" y="3230616"/>
            <a:ext cx="711788" cy="371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a:defRPr/>
            </a:pPr>
            <a:endParaRPr lang="ja-JP" altLang="en-US" sz="1700">
              <a:solidFill>
                <a:prstClr val="black"/>
              </a:solidFill>
            </a:endParaRPr>
          </a:p>
        </p:txBody>
      </p:sp>
      <p:cxnSp>
        <p:nvCxnSpPr>
          <p:cNvPr id="9" name="AutoShape 37"/>
          <p:cNvCxnSpPr>
            <a:cxnSpLocks noChangeShapeType="1"/>
            <a:stCxn id="3" idx="0"/>
            <a:endCxn id="3" idx="4"/>
          </p:cNvCxnSpPr>
          <p:nvPr/>
        </p:nvCxnSpPr>
        <p:spPr bwMode="auto">
          <a:xfrm>
            <a:off x="2252015" y="1444890"/>
            <a:ext cx="0" cy="3163144"/>
          </a:xfrm>
          <a:prstGeom prst="straightConnector1">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38"/>
          <p:cNvSpPr>
            <a:spLocks noChangeArrowheads="1"/>
          </p:cNvSpPr>
          <p:nvPr/>
        </p:nvSpPr>
        <p:spPr bwMode="auto">
          <a:xfrm>
            <a:off x="300350" y="4638401"/>
            <a:ext cx="1975434" cy="225423"/>
          </a:xfrm>
          <a:prstGeom prst="leftRightArrow">
            <a:avLst>
              <a:gd name="adj1" fmla="val 20935"/>
              <a:gd name="adj2" fmla="val 11647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nchor="ctr"/>
          <a:lstStyle/>
          <a:p>
            <a:pPr algn="ctr">
              <a:defRPr/>
            </a:pPr>
            <a:endParaRPr lang="ja-JP" altLang="ja-JP" sz="1700">
              <a:solidFill>
                <a:prstClr val="black"/>
              </a:solidFill>
              <a:ea typeface="HGS創英角ﾎﾟｯﾌﾟ体" pitchFamily="50" charset="-128"/>
            </a:endParaRPr>
          </a:p>
        </p:txBody>
      </p:sp>
      <p:sp>
        <p:nvSpPr>
          <p:cNvPr id="11" name="Text Box 39"/>
          <p:cNvSpPr txBox="1">
            <a:spLocks noChangeArrowheads="1"/>
          </p:cNvSpPr>
          <p:nvPr/>
        </p:nvSpPr>
        <p:spPr bwMode="auto">
          <a:xfrm>
            <a:off x="579785" y="4839396"/>
            <a:ext cx="1432875" cy="83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algn="ctr">
              <a:defRPr/>
            </a:pPr>
            <a:r>
              <a:rPr lang="en-US" altLang="ja-JP" sz="2400" dirty="0">
                <a:solidFill>
                  <a:prstClr val="black"/>
                </a:solidFill>
                <a:ea typeface="HGS創英角ﾎﾟｯﾌﾟ体" pitchFamily="50" charset="-128"/>
              </a:rPr>
              <a:t>Attraction</a:t>
            </a:r>
          </a:p>
          <a:p>
            <a:pPr algn="ctr">
              <a:defRPr/>
            </a:pPr>
            <a:r>
              <a:rPr lang="en-US" altLang="ja-JP" sz="2400" dirty="0">
                <a:solidFill>
                  <a:prstClr val="black"/>
                </a:solidFill>
                <a:ea typeface="HGS創英角ﾎﾟｯﾌﾟ体" pitchFamily="50" charset="-128"/>
              </a:rPr>
              <a:t>(A)</a:t>
            </a:r>
          </a:p>
        </p:txBody>
      </p:sp>
      <p:sp>
        <p:nvSpPr>
          <p:cNvPr id="12" name="Text Box 41"/>
          <p:cNvSpPr txBox="1">
            <a:spLocks noChangeArrowheads="1"/>
          </p:cNvSpPr>
          <p:nvPr/>
        </p:nvSpPr>
        <p:spPr bwMode="auto">
          <a:xfrm>
            <a:off x="40587" y="6061236"/>
            <a:ext cx="2829576" cy="46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2400" dirty="0">
                <a:solidFill>
                  <a:prstClr val="black"/>
                </a:solidFill>
                <a:latin typeface="Arial" panose="020B0604020202020204" pitchFamily="34" charset="0"/>
                <a:ea typeface="HGS創英角ﾎﾟｯﾌﾟ体" pitchFamily="50" charset="-128"/>
                <a:cs typeface="Arial" panose="020B0604020202020204" pitchFamily="34" charset="0"/>
              </a:rPr>
              <a:t>chemotaxis index </a:t>
            </a:r>
            <a:r>
              <a:rPr lang="en-US" altLang="ja-JP" sz="2400" dirty="0">
                <a:solidFill>
                  <a:prstClr val="black"/>
                </a:solidFill>
                <a:latin typeface="Arial" panose="020B0604020202020204" pitchFamily="34" charset="0"/>
                <a:ea typeface="メイリオ" panose="020B0604030504040204" pitchFamily="50" charset="-128"/>
                <a:cs typeface="Arial" panose="020B0604020202020204" pitchFamily="34" charset="0"/>
              </a:rPr>
              <a:t>=</a:t>
            </a:r>
          </a:p>
        </p:txBody>
      </p:sp>
      <p:sp>
        <p:nvSpPr>
          <p:cNvPr id="13" name="Line 42"/>
          <p:cNvSpPr>
            <a:spLocks noChangeShapeType="1"/>
          </p:cNvSpPr>
          <p:nvPr/>
        </p:nvSpPr>
        <p:spPr bwMode="auto">
          <a:xfrm flipV="1">
            <a:off x="2743602" y="6269119"/>
            <a:ext cx="1709610" cy="321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a:defRPr/>
            </a:pPr>
            <a:endParaRPr lang="ja-JP" altLang="en-US" sz="2800">
              <a:solidFill>
                <a:prstClr val="black"/>
              </a:solidFill>
            </a:endParaRPr>
          </a:p>
        </p:txBody>
      </p:sp>
      <p:sp>
        <p:nvSpPr>
          <p:cNvPr id="14" name="Text Box 43"/>
          <p:cNvSpPr txBox="1">
            <a:spLocks noChangeArrowheads="1"/>
          </p:cNvSpPr>
          <p:nvPr/>
        </p:nvSpPr>
        <p:spPr bwMode="auto">
          <a:xfrm>
            <a:off x="2853138" y="5840923"/>
            <a:ext cx="160007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2800" dirty="0">
                <a:solidFill>
                  <a:prstClr val="black"/>
                </a:solidFill>
                <a:ea typeface="HGS創英角ﾎﾟｯﾌﾟ体" pitchFamily="50" charset="-128"/>
              </a:rPr>
              <a:t>N(A)-N(B)</a:t>
            </a:r>
          </a:p>
        </p:txBody>
      </p:sp>
      <p:sp>
        <p:nvSpPr>
          <p:cNvPr id="15" name="Text Box 44"/>
          <p:cNvSpPr txBox="1">
            <a:spLocks noChangeArrowheads="1"/>
          </p:cNvSpPr>
          <p:nvPr/>
        </p:nvSpPr>
        <p:spPr bwMode="auto">
          <a:xfrm>
            <a:off x="3338582" y="6336223"/>
            <a:ext cx="51965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2800" dirty="0">
                <a:solidFill>
                  <a:prstClr val="black"/>
                </a:solidFill>
                <a:ea typeface="HGS創英角ﾎﾟｯﾌﾟ体" pitchFamily="50" charset="-128"/>
              </a:rPr>
              <a:t>all</a:t>
            </a:r>
          </a:p>
        </p:txBody>
      </p:sp>
      <p:sp>
        <p:nvSpPr>
          <p:cNvPr id="23" name="Text Box 27"/>
          <p:cNvSpPr txBox="1">
            <a:spLocks noChangeArrowheads="1"/>
          </p:cNvSpPr>
          <p:nvPr/>
        </p:nvSpPr>
        <p:spPr bwMode="auto">
          <a:xfrm>
            <a:off x="1782561" y="1871264"/>
            <a:ext cx="882377"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lvl1pPr defTabSz="1008063">
              <a:defRPr kumimoji="1">
                <a:solidFill>
                  <a:schemeClr val="tx1"/>
                </a:solidFill>
                <a:latin typeface="Arial" charset="0"/>
                <a:ea typeface="ＭＳ Ｐゴシック" pitchFamily="50" charset="-128"/>
              </a:defRPr>
            </a:lvl1pPr>
            <a:lvl2pPr defTabSz="1008063">
              <a:defRPr kumimoji="1">
                <a:solidFill>
                  <a:schemeClr val="tx1"/>
                </a:solidFill>
                <a:latin typeface="Arial" charset="0"/>
                <a:ea typeface="ＭＳ Ｐゴシック" pitchFamily="50" charset="-128"/>
              </a:defRPr>
            </a:lvl2pPr>
            <a:lvl3pPr defTabSz="1008063">
              <a:defRPr kumimoji="1">
                <a:solidFill>
                  <a:schemeClr val="tx1"/>
                </a:solidFill>
                <a:latin typeface="Arial" charset="0"/>
                <a:ea typeface="ＭＳ Ｐゴシック" pitchFamily="50" charset="-128"/>
              </a:defRPr>
            </a:lvl3pPr>
            <a:lvl4pPr defTabSz="1008063">
              <a:defRPr kumimoji="1">
                <a:solidFill>
                  <a:schemeClr val="tx1"/>
                </a:solidFill>
                <a:latin typeface="Arial" charset="0"/>
                <a:ea typeface="ＭＳ Ｐゴシック" pitchFamily="50" charset="-128"/>
              </a:defRPr>
            </a:lvl4pPr>
            <a:lvl5pPr defTabSz="1008063">
              <a:defRPr kumimoji="1">
                <a:solidFill>
                  <a:schemeClr val="tx1"/>
                </a:solidFill>
                <a:latin typeface="Arial" charset="0"/>
                <a:ea typeface="ＭＳ Ｐゴシック" pitchFamily="50" charset="-128"/>
              </a:defRPr>
            </a:lvl5pPr>
            <a:lvl6pPr defTabSz="1008063" fontAlgn="base">
              <a:spcBef>
                <a:spcPct val="0"/>
              </a:spcBef>
              <a:spcAft>
                <a:spcPct val="0"/>
              </a:spcAft>
              <a:defRPr kumimoji="1">
                <a:solidFill>
                  <a:schemeClr val="tx1"/>
                </a:solidFill>
                <a:latin typeface="Arial" charset="0"/>
                <a:ea typeface="ＭＳ Ｐゴシック" pitchFamily="50" charset="-128"/>
              </a:defRPr>
            </a:lvl6pPr>
            <a:lvl7pPr defTabSz="1008063" fontAlgn="base">
              <a:spcBef>
                <a:spcPct val="0"/>
              </a:spcBef>
              <a:spcAft>
                <a:spcPct val="0"/>
              </a:spcAft>
              <a:defRPr kumimoji="1">
                <a:solidFill>
                  <a:schemeClr val="tx1"/>
                </a:solidFill>
                <a:latin typeface="Arial" charset="0"/>
                <a:ea typeface="ＭＳ Ｐゴシック" pitchFamily="50" charset="-128"/>
              </a:defRPr>
            </a:lvl7pPr>
            <a:lvl8pPr defTabSz="1008063" fontAlgn="base">
              <a:spcBef>
                <a:spcPct val="0"/>
              </a:spcBef>
              <a:spcAft>
                <a:spcPct val="0"/>
              </a:spcAft>
              <a:defRPr kumimoji="1">
                <a:solidFill>
                  <a:schemeClr val="tx1"/>
                </a:solidFill>
                <a:latin typeface="Arial" charset="0"/>
                <a:ea typeface="ＭＳ Ｐゴシック" pitchFamily="50" charset="-128"/>
              </a:defRPr>
            </a:lvl8pPr>
            <a:lvl9pPr defTabSz="1008063"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2800" dirty="0">
                <a:solidFill>
                  <a:prstClr val="black"/>
                </a:solidFill>
                <a:latin typeface="+mn-lt"/>
                <a:ea typeface="ＭＳ Ｐゴシック"/>
              </a:rPr>
              <a:t>Start</a:t>
            </a:r>
          </a:p>
        </p:txBody>
      </p:sp>
      <p:sp>
        <p:nvSpPr>
          <p:cNvPr id="28" name="Text Box 31"/>
          <p:cNvSpPr txBox="1">
            <a:spLocks noChangeArrowheads="1"/>
          </p:cNvSpPr>
          <p:nvPr/>
        </p:nvSpPr>
        <p:spPr bwMode="auto">
          <a:xfrm>
            <a:off x="3234866" y="3509418"/>
            <a:ext cx="300038" cy="23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900" dirty="0">
                <a:solidFill>
                  <a:prstClr val="black"/>
                </a:solidFill>
                <a:ea typeface="HGS創英角ﾎﾟｯﾌﾟ体" pitchFamily="50" charset="-128"/>
              </a:rPr>
              <a:t>●</a:t>
            </a:r>
          </a:p>
        </p:txBody>
      </p:sp>
      <p:sp>
        <p:nvSpPr>
          <p:cNvPr id="29" name="Text Box 33"/>
          <p:cNvSpPr txBox="1">
            <a:spLocks noChangeArrowheads="1"/>
          </p:cNvSpPr>
          <p:nvPr/>
        </p:nvSpPr>
        <p:spPr bwMode="auto">
          <a:xfrm>
            <a:off x="3234866" y="2304507"/>
            <a:ext cx="300038" cy="23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sz="900" dirty="0">
                <a:solidFill>
                  <a:prstClr val="black"/>
                </a:solidFill>
                <a:ea typeface="HGS創英角ﾎﾟｯﾌﾟ体" pitchFamily="50" charset="-128"/>
              </a:rPr>
              <a:t>●</a:t>
            </a:r>
          </a:p>
        </p:txBody>
      </p:sp>
      <p:cxnSp>
        <p:nvCxnSpPr>
          <p:cNvPr id="33" name="曲線コネクタ 32"/>
          <p:cNvCxnSpPr/>
          <p:nvPr/>
        </p:nvCxnSpPr>
        <p:spPr>
          <a:xfrm rot="16200000" flipH="1">
            <a:off x="2074695" y="2596032"/>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曲線コネクタ 33"/>
          <p:cNvCxnSpPr/>
          <p:nvPr/>
        </p:nvCxnSpPr>
        <p:spPr>
          <a:xfrm rot="19200000" flipH="1">
            <a:off x="2167192" y="2493799"/>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曲線コネクタ 34"/>
          <p:cNvCxnSpPr/>
          <p:nvPr/>
        </p:nvCxnSpPr>
        <p:spPr>
          <a:xfrm rot="18180000" flipH="1">
            <a:off x="2026013" y="2839445"/>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曲線コネクタ 35"/>
          <p:cNvCxnSpPr/>
          <p:nvPr/>
        </p:nvCxnSpPr>
        <p:spPr>
          <a:xfrm rot="12840000" flipH="1">
            <a:off x="2099037" y="2961151"/>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曲線コネクタ 36"/>
          <p:cNvCxnSpPr/>
          <p:nvPr/>
        </p:nvCxnSpPr>
        <p:spPr>
          <a:xfrm rot="4680000" flipH="1">
            <a:off x="2162323" y="3102330"/>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曲線コネクタ 37"/>
          <p:cNvCxnSpPr/>
          <p:nvPr/>
        </p:nvCxnSpPr>
        <p:spPr>
          <a:xfrm rot="1620000" flipH="1">
            <a:off x="2099037" y="3204563"/>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曲線コネクタ 38"/>
          <p:cNvCxnSpPr/>
          <p:nvPr/>
        </p:nvCxnSpPr>
        <p:spPr>
          <a:xfrm rot="10800000">
            <a:off x="2051924" y="3450028"/>
            <a:ext cx="131680" cy="54312"/>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曲線コネクタ 39"/>
          <p:cNvCxnSpPr/>
          <p:nvPr/>
        </p:nvCxnSpPr>
        <p:spPr>
          <a:xfrm rot="19200000" flipH="1">
            <a:off x="2158465" y="2768377"/>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曲線コネクタ 40"/>
          <p:cNvCxnSpPr/>
          <p:nvPr/>
        </p:nvCxnSpPr>
        <p:spPr>
          <a:xfrm rot="1620000" flipH="1">
            <a:off x="2251437" y="3356963"/>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曲線コネクタ 41"/>
          <p:cNvCxnSpPr/>
          <p:nvPr/>
        </p:nvCxnSpPr>
        <p:spPr>
          <a:xfrm rot="1620000" flipH="1">
            <a:off x="2087272" y="3619629"/>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曲線コネクタ 42"/>
          <p:cNvCxnSpPr/>
          <p:nvPr/>
        </p:nvCxnSpPr>
        <p:spPr>
          <a:xfrm rot="19200000" flipH="1">
            <a:off x="2310865" y="2920777"/>
            <a:ext cx="125077" cy="68154"/>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103156" y="2405953"/>
            <a:ext cx="270247" cy="23598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8">
            <a:extLst>
              <a:ext uri="{FF2B5EF4-FFF2-40B4-BE49-F238E27FC236}">
                <a16:creationId xmlns:a16="http://schemas.microsoft.com/office/drawing/2014/main" id="{EE73F47C-1A39-4369-8CE6-7F9FA7589E4B}"/>
              </a:ext>
            </a:extLst>
          </p:cNvPr>
          <p:cNvSpPr>
            <a:spLocks noGrp="1"/>
          </p:cNvSpPr>
          <p:nvPr>
            <p:ph type="sldNum" sz="quarter" idx="12"/>
          </p:nvPr>
        </p:nvSpPr>
        <p:spPr/>
        <p:txBody>
          <a:bodyPr/>
          <a:lstStyle/>
          <a:p>
            <a:fld id="{11D9BFCD-C0D1-4F3C-9707-B15111ADCA99}" type="slidenum">
              <a:rPr kumimoji="1" lang="ja-JP" altLang="en-US" smtClean="0"/>
              <a:t>12</a:t>
            </a:fld>
            <a:endParaRPr kumimoji="1" lang="ja-JP" altLang="en-US"/>
          </a:p>
        </p:txBody>
      </p:sp>
      <p:sp>
        <p:nvSpPr>
          <p:cNvPr id="44" name="Text Box 39">
            <a:extLst>
              <a:ext uri="{FF2B5EF4-FFF2-40B4-BE49-F238E27FC236}">
                <a16:creationId xmlns:a16="http://schemas.microsoft.com/office/drawing/2014/main" id="{61BB7041-2FD3-4ACB-A5CD-034B3481271E}"/>
              </a:ext>
            </a:extLst>
          </p:cNvPr>
          <p:cNvSpPr txBox="1">
            <a:spLocks noChangeArrowheads="1"/>
          </p:cNvSpPr>
          <p:nvPr/>
        </p:nvSpPr>
        <p:spPr bwMode="auto">
          <a:xfrm>
            <a:off x="2346152" y="4839396"/>
            <a:ext cx="1709610" cy="83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p>
            <a:pPr algn="ctr">
              <a:defRPr/>
            </a:pPr>
            <a:r>
              <a:rPr lang="en-US" altLang="ja-JP" sz="2400" dirty="0">
                <a:solidFill>
                  <a:prstClr val="black"/>
                </a:solidFill>
                <a:ea typeface="HGS創英角ﾎﾟｯﾌﾟ体" pitchFamily="50" charset="-128"/>
              </a:rPr>
              <a:t>Avoidance</a:t>
            </a:r>
          </a:p>
          <a:p>
            <a:pPr algn="ctr">
              <a:defRPr/>
            </a:pPr>
            <a:r>
              <a:rPr lang="en-US" altLang="ja-JP" sz="2400" dirty="0">
                <a:solidFill>
                  <a:prstClr val="black"/>
                </a:solidFill>
                <a:ea typeface="HGS創英角ﾎﾟｯﾌﾟ体" pitchFamily="50" charset="-128"/>
              </a:rPr>
              <a:t>(B)</a:t>
            </a:r>
          </a:p>
        </p:txBody>
      </p:sp>
      <p:sp>
        <p:nvSpPr>
          <p:cNvPr id="45" name="AutoShape 38">
            <a:extLst>
              <a:ext uri="{FF2B5EF4-FFF2-40B4-BE49-F238E27FC236}">
                <a16:creationId xmlns:a16="http://schemas.microsoft.com/office/drawing/2014/main" id="{7FBBA039-0378-4CEE-94A1-A2570641EE5B}"/>
              </a:ext>
            </a:extLst>
          </p:cNvPr>
          <p:cNvSpPr>
            <a:spLocks noChangeArrowheads="1"/>
          </p:cNvSpPr>
          <p:nvPr/>
        </p:nvSpPr>
        <p:spPr bwMode="auto">
          <a:xfrm>
            <a:off x="2252604" y="4633090"/>
            <a:ext cx="1975434" cy="225423"/>
          </a:xfrm>
          <a:prstGeom prst="leftRightArrow">
            <a:avLst>
              <a:gd name="adj1" fmla="val 20935"/>
              <a:gd name="adj2" fmla="val 11647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nchor="ctr"/>
          <a:lstStyle/>
          <a:p>
            <a:pPr algn="ctr">
              <a:defRPr/>
            </a:pPr>
            <a:endParaRPr lang="ja-JP" altLang="ja-JP" sz="1700">
              <a:solidFill>
                <a:prstClr val="black"/>
              </a:solidFill>
              <a:ea typeface="HGS創英角ﾎﾟｯﾌﾟ体" pitchFamily="50" charset="-128"/>
            </a:endParaRPr>
          </a:p>
        </p:txBody>
      </p:sp>
      <p:grpSp>
        <p:nvGrpSpPr>
          <p:cNvPr id="16" name="グループ化 15">
            <a:extLst>
              <a:ext uri="{FF2B5EF4-FFF2-40B4-BE49-F238E27FC236}">
                <a16:creationId xmlns:a16="http://schemas.microsoft.com/office/drawing/2014/main" id="{B5A57C90-767D-4390-B24A-F4944FEEEE46}"/>
              </a:ext>
            </a:extLst>
          </p:cNvPr>
          <p:cNvGrpSpPr/>
          <p:nvPr/>
        </p:nvGrpSpPr>
        <p:grpSpPr>
          <a:xfrm>
            <a:off x="4516315" y="1373953"/>
            <a:ext cx="4673006" cy="4965727"/>
            <a:chOff x="4516315" y="1373953"/>
            <a:chExt cx="4673006" cy="4965727"/>
          </a:xfrm>
        </p:grpSpPr>
        <p:graphicFrame>
          <p:nvGraphicFramePr>
            <p:cNvPr id="48" name="オブジェクト 2"/>
            <p:cNvGraphicFramePr>
              <a:graphicFrameLocks noChangeAspect="1"/>
            </p:cNvGraphicFramePr>
            <p:nvPr>
              <p:extLst>
                <p:ext uri="{D42A27DB-BD31-4B8C-83A1-F6EECF244321}">
                  <p14:modId xmlns:p14="http://schemas.microsoft.com/office/powerpoint/2010/main" val="1108870498"/>
                </p:ext>
              </p:extLst>
            </p:nvPr>
          </p:nvGraphicFramePr>
          <p:xfrm>
            <a:off x="5510311" y="1643948"/>
            <a:ext cx="3250238" cy="4137025"/>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 Box 41"/>
            <p:cNvSpPr txBox="1">
              <a:spLocks noChangeArrowheads="1"/>
            </p:cNvSpPr>
            <p:nvPr/>
          </p:nvSpPr>
          <p:spPr bwMode="auto">
            <a:xfrm rot="16200000">
              <a:off x="4424535" y="3499166"/>
              <a:ext cx="1811285" cy="36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a:defRPr/>
              </a:pPr>
              <a:r>
                <a:rPr lang="en-US" altLang="ja-JP" dirty="0" err="1">
                  <a:solidFill>
                    <a:prstClr val="black"/>
                  </a:solidFill>
                  <a:ea typeface="HGS創英角ﾎﾟｯﾌﾟ体" pitchFamily="50" charset="-128"/>
                </a:rPr>
                <a:t>chemotaxis</a:t>
              </a:r>
              <a:r>
                <a:rPr lang="en-US" altLang="ja-JP" dirty="0">
                  <a:solidFill>
                    <a:prstClr val="black"/>
                  </a:solidFill>
                  <a:ea typeface="HGS創英角ﾎﾟｯﾌﾟ体" pitchFamily="50" charset="-128"/>
                </a:rPr>
                <a:t> index</a:t>
              </a:r>
            </a:p>
          </p:txBody>
        </p:sp>
        <p:sp>
          <p:nvSpPr>
            <p:cNvPr id="51" name="Text Box 52"/>
            <p:cNvSpPr txBox="1">
              <a:spLocks noChangeArrowheads="1"/>
            </p:cNvSpPr>
            <p:nvPr/>
          </p:nvSpPr>
          <p:spPr bwMode="auto">
            <a:xfrm rot="16200000">
              <a:off x="7685020" y="2724952"/>
              <a:ext cx="1465334" cy="338532"/>
            </a:xfrm>
            <a:prstGeom prst="rect">
              <a:avLst/>
            </a:prstGeom>
            <a:solidFill>
              <a:schemeClr val="bg1"/>
            </a:solidFill>
            <a:ln>
              <a:noFill/>
            </a:ln>
            <a:effectLst/>
            <a:extLst/>
          </p:spPr>
          <p:txBody>
            <a:bodyPr wrap="square" lIns="91418" tIns="45709" rIns="91418" bIns="45709">
              <a:spAutoFit/>
            </a:bodyPr>
            <a:lstStyle>
              <a:lvl1pPr defTabSz="1008063">
                <a:defRPr kumimoji="1">
                  <a:solidFill>
                    <a:schemeClr val="tx1"/>
                  </a:solidFill>
                  <a:latin typeface="Arial" charset="0"/>
                  <a:ea typeface="ＭＳ Ｐゴシック" pitchFamily="50" charset="-128"/>
                </a:defRPr>
              </a:lvl1pPr>
              <a:lvl2pPr defTabSz="1008063">
                <a:defRPr kumimoji="1">
                  <a:solidFill>
                    <a:schemeClr val="tx1"/>
                  </a:solidFill>
                  <a:latin typeface="Arial" charset="0"/>
                  <a:ea typeface="ＭＳ Ｐゴシック" pitchFamily="50" charset="-128"/>
                </a:defRPr>
              </a:lvl2pPr>
              <a:lvl3pPr defTabSz="1008063">
                <a:defRPr kumimoji="1">
                  <a:solidFill>
                    <a:schemeClr val="tx1"/>
                  </a:solidFill>
                  <a:latin typeface="Arial" charset="0"/>
                  <a:ea typeface="ＭＳ Ｐゴシック" pitchFamily="50" charset="-128"/>
                </a:defRPr>
              </a:lvl3pPr>
              <a:lvl4pPr defTabSz="1008063">
                <a:defRPr kumimoji="1">
                  <a:solidFill>
                    <a:schemeClr val="tx1"/>
                  </a:solidFill>
                  <a:latin typeface="Arial" charset="0"/>
                  <a:ea typeface="ＭＳ Ｐゴシック" pitchFamily="50" charset="-128"/>
                </a:defRPr>
              </a:lvl4pPr>
              <a:lvl5pPr defTabSz="1008063">
                <a:defRPr kumimoji="1">
                  <a:solidFill>
                    <a:schemeClr val="tx1"/>
                  </a:solidFill>
                  <a:latin typeface="Arial" charset="0"/>
                  <a:ea typeface="ＭＳ Ｐゴシック" pitchFamily="50" charset="-128"/>
                </a:defRPr>
              </a:lvl5pPr>
              <a:lvl6pPr defTabSz="1008063" fontAlgn="base">
                <a:spcBef>
                  <a:spcPct val="0"/>
                </a:spcBef>
                <a:spcAft>
                  <a:spcPct val="0"/>
                </a:spcAft>
                <a:defRPr kumimoji="1">
                  <a:solidFill>
                    <a:schemeClr val="tx1"/>
                  </a:solidFill>
                  <a:latin typeface="Arial" charset="0"/>
                  <a:ea typeface="ＭＳ Ｐゴシック" pitchFamily="50" charset="-128"/>
                </a:defRPr>
              </a:lvl6pPr>
              <a:lvl7pPr defTabSz="1008063" fontAlgn="base">
                <a:spcBef>
                  <a:spcPct val="0"/>
                </a:spcBef>
                <a:spcAft>
                  <a:spcPct val="0"/>
                </a:spcAft>
                <a:defRPr kumimoji="1">
                  <a:solidFill>
                    <a:schemeClr val="tx1"/>
                  </a:solidFill>
                  <a:latin typeface="Arial" charset="0"/>
                  <a:ea typeface="ＭＳ Ｐゴシック" pitchFamily="50" charset="-128"/>
                </a:defRPr>
              </a:lvl7pPr>
              <a:lvl8pPr defTabSz="1008063" fontAlgn="base">
                <a:spcBef>
                  <a:spcPct val="0"/>
                </a:spcBef>
                <a:spcAft>
                  <a:spcPct val="0"/>
                </a:spcAft>
                <a:defRPr kumimoji="1">
                  <a:solidFill>
                    <a:schemeClr val="tx1"/>
                  </a:solidFill>
                  <a:latin typeface="Arial" charset="0"/>
                  <a:ea typeface="ＭＳ Ｐゴシック" pitchFamily="50" charset="-128"/>
                </a:defRPr>
              </a:lvl8pPr>
              <a:lvl9pPr defTabSz="1008063"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600" dirty="0" err="1">
                  <a:solidFill>
                    <a:prstClr val="black"/>
                  </a:solidFill>
                  <a:latin typeface="+mn-lt"/>
                  <a:ea typeface="ＭＳ Ｐゴシック"/>
                </a:rPr>
                <a:t>Nonanone</a:t>
              </a:r>
              <a:endParaRPr lang="en-US" altLang="ja-JP" sz="1600" dirty="0">
                <a:solidFill>
                  <a:prstClr val="black"/>
                </a:solidFill>
                <a:latin typeface="+mn-lt"/>
                <a:ea typeface="ＭＳ Ｐゴシック"/>
              </a:endParaRPr>
            </a:p>
          </p:txBody>
        </p:sp>
        <p:sp>
          <p:nvSpPr>
            <p:cNvPr id="52" name="下矢印 19">
              <a:extLst>
                <a:ext uri="{FF2B5EF4-FFF2-40B4-BE49-F238E27FC236}">
                  <a16:creationId xmlns:a16="http://schemas.microsoft.com/office/drawing/2014/main" id="{D3E564A1-0D5E-49BC-969B-458D4C259270}"/>
                </a:ext>
              </a:extLst>
            </p:cNvPr>
            <p:cNvSpPr/>
            <p:nvPr/>
          </p:nvSpPr>
          <p:spPr>
            <a:xfrm>
              <a:off x="4945363" y="3645641"/>
              <a:ext cx="216024" cy="176575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20">
              <a:extLst>
                <a:ext uri="{FF2B5EF4-FFF2-40B4-BE49-F238E27FC236}">
                  <a16:creationId xmlns:a16="http://schemas.microsoft.com/office/drawing/2014/main" id="{6D65709A-A4E2-48BE-8D29-151D7FCD1551}"/>
                </a:ext>
              </a:extLst>
            </p:cNvPr>
            <p:cNvSpPr/>
            <p:nvPr/>
          </p:nvSpPr>
          <p:spPr>
            <a:xfrm flipV="1">
              <a:off x="4941619" y="1749213"/>
              <a:ext cx="216024" cy="1896428"/>
            </a:xfrm>
            <a:prstGeom prst="downArrow">
              <a:avLst/>
            </a:prstGeom>
            <a:gradFill flip="none" rotWithShape="1">
              <a:gsLst>
                <a:gs pos="0">
                  <a:schemeClr val="accent6">
                    <a:lumMod val="75000"/>
                  </a:schemeClr>
                </a:gs>
                <a:gs pos="50000">
                  <a:srgbClr val="FFC000"/>
                </a:gs>
                <a:gs pos="100000">
                  <a:srgbClr val="FFFFCC"/>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0E62C927-AB4D-44C1-84B8-268B9BA13329}"/>
                </a:ext>
              </a:extLst>
            </p:cNvPr>
            <p:cNvSpPr txBox="1"/>
            <p:nvPr/>
          </p:nvSpPr>
          <p:spPr>
            <a:xfrm>
              <a:off x="4516315" y="1373953"/>
              <a:ext cx="1101071" cy="369332"/>
            </a:xfrm>
            <a:prstGeom prst="rect">
              <a:avLst/>
            </a:prstGeom>
            <a:noFill/>
          </p:spPr>
          <p:txBody>
            <a:bodyPr wrap="none" rtlCol="0">
              <a:spAutoFit/>
            </a:bodyPr>
            <a:lstStyle/>
            <a:p>
              <a:r>
                <a:rPr kumimoji="1" lang="en-US" altLang="ja-JP" dirty="0">
                  <a:solidFill>
                    <a:schemeClr val="accent6">
                      <a:lumMod val="75000"/>
                    </a:schemeClr>
                  </a:solidFill>
                </a:rPr>
                <a:t>attraction</a:t>
              </a:r>
              <a:endParaRPr kumimoji="1" lang="ja-JP" altLang="en-US" dirty="0">
                <a:solidFill>
                  <a:schemeClr val="accent6">
                    <a:lumMod val="75000"/>
                  </a:schemeClr>
                </a:solidFill>
              </a:endParaRPr>
            </a:p>
          </p:txBody>
        </p:sp>
        <p:sp>
          <p:nvSpPr>
            <p:cNvPr id="56" name="テキスト ボックス 55">
              <a:extLst>
                <a:ext uri="{FF2B5EF4-FFF2-40B4-BE49-F238E27FC236}">
                  <a16:creationId xmlns:a16="http://schemas.microsoft.com/office/drawing/2014/main" id="{9B2BF50A-7A20-459D-9148-CE2CE64ACDAB}"/>
                </a:ext>
              </a:extLst>
            </p:cNvPr>
            <p:cNvSpPr txBox="1"/>
            <p:nvPr/>
          </p:nvSpPr>
          <p:spPr>
            <a:xfrm>
              <a:off x="4530626" y="5435754"/>
              <a:ext cx="1135696" cy="369332"/>
            </a:xfrm>
            <a:prstGeom prst="rect">
              <a:avLst/>
            </a:prstGeom>
            <a:noFill/>
          </p:spPr>
          <p:txBody>
            <a:bodyPr wrap="none" rtlCol="0">
              <a:spAutoFit/>
            </a:bodyPr>
            <a:lstStyle/>
            <a:p>
              <a:r>
                <a:rPr lang="en-US" altLang="ja-JP" dirty="0">
                  <a:solidFill>
                    <a:srgbClr val="0000FF"/>
                  </a:solidFill>
                </a:rPr>
                <a:t>avoidance</a:t>
              </a:r>
              <a:endParaRPr kumimoji="1" lang="ja-JP" altLang="en-US" dirty="0">
                <a:solidFill>
                  <a:srgbClr val="0000FF"/>
                </a:solidFill>
              </a:endParaRPr>
            </a:p>
          </p:txBody>
        </p:sp>
        <p:sp>
          <p:nvSpPr>
            <p:cNvPr id="46" name="Text Box 49"/>
            <p:cNvSpPr txBox="1">
              <a:spLocks noChangeArrowheads="1"/>
            </p:cNvSpPr>
            <p:nvPr/>
          </p:nvSpPr>
          <p:spPr bwMode="auto">
            <a:xfrm rot="16200000">
              <a:off x="6068357" y="3907310"/>
              <a:ext cx="822040" cy="584753"/>
            </a:xfrm>
            <a:prstGeom prst="rect">
              <a:avLst/>
            </a:prstGeom>
            <a:solidFill>
              <a:schemeClr val="bg1"/>
            </a:solidFill>
            <a:ln>
              <a:noFill/>
            </a:ln>
            <a:effectLst/>
            <a:extLst/>
          </p:spPr>
          <p:txBody>
            <a:bodyPr wrap="none" lIns="91418" tIns="45709" rIns="91418" bIns="45709">
              <a:spAutoFit/>
            </a:bodyPr>
            <a:lstStyle>
              <a:lvl1pPr defTabSz="1008063">
                <a:defRPr kumimoji="1">
                  <a:solidFill>
                    <a:schemeClr val="tx1"/>
                  </a:solidFill>
                  <a:latin typeface="Arial" charset="0"/>
                  <a:ea typeface="ＭＳ Ｐゴシック" pitchFamily="50" charset="-128"/>
                </a:defRPr>
              </a:lvl1pPr>
              <a:lvl2pPr defTabSz="1008063">
                <a:defRPr kumimoji="1">
                  <a:solidFill>
                    <a:schemeClr val="tx1"/>
                  </a:solidFill>
                  <a:latin typeface="Arial" charset="0"/>
                  <a:ea typeface="ＭＳ Ｐゴシック" pitchFamily="50" charset="-128"/>
                </a:defRPr>
              </a:lvl2pPr>
              <a:lvl3pPr defTabSz="1008063">
                <a:defRPr kumimoji="1">
                  <a:solidFill>
                    <a:schemeClr val="tx1"/>
                  </a:solidFill>
                  <a:latin typeface="Arial" charset="0"/>
                  <a:ea typeface="ＭＳ Ｐゴシック" pitchFamily="50" charset="-128"/>
                </a:defRPr>
              </a:lvl3pPr>
              <a:lvl4pPr defTabSz="1008063">
                <a:defRPr kumimoji="1">
                  <a:solidFill>
                    <a:schemeClr val="tx1"/>
                  </a:solidFill>
                  <a:latin typeface="Arial" charset="0"/>
                  <a:ea typeface="ＭＳ Ｐゴシック" pitchFamily="50" charset="-128"/>
                </a:defRPr>
              </a:lvl4pPr>
              <a:lvl5pPr defTabSz="1008063">
                <a:defRPr kumimoji="1">
                  <a:solidFill>
                    <a:schemeClr val="tx1"/>
                  </a:solidFill>
                  <a:latin typeface="Arial" charset="0"/>
                  <a:ea typeface="ＭＳ Ｐゴシック" pitchFamily="50" charset="-128"/>
                </a:defRPr>
              </a:lvl5pPr>
              <a:lvl6pPr defTabSz="1008063" fontAlgn="base">
                <a:spcBef>
                  <a:spcPct val="0"/>
                </a:spcBef>
                <a:spcAft>
                  <a:spcPct val="0"/>
                </a:spcAft>
                <a:defRPr kumimoji="1">
                  <a:solidFill>
                    <a:schemeClr val="tx1"/>
                  </a:solidFill>
                  <a:latin typeface="Arial" charset="0"/>
                  <a:ea typeface="ＭＳ Ｐゴシック" pitchFamily="50" charset="-128"/>
                </a:defRPr>
              </a:lvl6pPr>
              <a:lvl7pPr defTabSz="1008063" fontAlgn="base">
                <a:spcBef>
                  <a:spcPct val="0"/>
                </a:spcBef>
                <a:spcAft>
                  <a:spcPct val="0"/>
                </a:spcAft>
                <a:defRPr kumimoji="1">
                  <a:solidFill>
                    <a:schemeClr val="tx1"/>
                  </a:solidFill>
                  <a:latin typeface="Arial" charset="0"/>
                  <a:ea typeface="ＭＳ Ｐゴシック" pitchFamily="50" charset="-128"/>
                </a:defRPr>
              </a:lvl7pPr>
              <a:lvl8pPr defTabSz="1008063" fontAlgn="base">
                <a:spcBef>
                  <a:spcPct val="0"/>
                </a:spcBef>
                <a:spcAft>
                  <a:spcPct val="0"/>
                </a:spcAft>
                <a:defRPr kumimoji="1">
                  <a:solidFill>
                    <a:schemeClr val="tx1"/>
                  </a:solidFill>
                  <a:latin typeface="Arial" charset="0"/>
                  <a:ea typeface="ＭＳ Ｐゴシック" pitchFamily="50" charset="-128"/>
                </a:defRPr>
              </a:lvl8pPr>
              <a:lvl9pPr defTabSz="1008063"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600" dirty="0" err="1">
                  <a:solidFill>
                    <a:prstClr val="black"/>
                  </a:solidFill>
                  <a:latin typeface="+mn-lt"/>
                  <a:ea typeface="ＭＳ Ｐゴシック"/>
                </a:rPr>
                <a:t>Isoamyl</a:t>
              </a:r>
              <a:endParaRPr lang="en-US" altLang="ja-JP" sz="1600" dirty="0">
                <a:solidFill>
                  <a:prstClr val="black"/>
                </a:solidFill>
                <a:latin typeface="+mn-lt"/>
                <a:ea typeface="ＭＳ Ｐゴシック"/>
              </a:endParaRPr>
            </a:p>
            <a:p>
              <a:pPr>
                <a:defRPr/>
              </a:pPr>
              <a:r>
                <a:rPr lang="en-US" altLang="ja-JP" sz="1600" dirty="0">
                  <a:solidFill>
                    <a:prstClr val="black"/>
                  </a:solidFill>
                  <a:latin typeface="+mn-lt"/>
                  <a:ea typeface="ＭＳ Ｐゴシック"/>
                </a:rPr>
                <a:t>alcohol</a:t>
              </a:r>
            </a:p>
          </p:txBody>
        </p:sp>
        <p:sp>
          <p:nvSpPr>
            <p:cNvPr id="47" name="Text Box 52"/>
            <p:cNvSpPr txBox="1">
              <a:spLocks noChangeArrowheads="1"/>
            </p:cNvSpPr>
            <p:nvPr/>
          </p:nvSpPr>
          <p:spPr bwMode="auto">
            <a:xfrm rot="16200000">
              <a:off x="6592614" y="3878982"/>
              <a:ext cx="943034" cy="584753"/>
            </a:xfrm>
            <a:prstGeom prst="rect">
              <a:avLst/>
            </a:prstGeom>
            <a:solidFill>
              <a:schemeClr val="bg1"/>
            </a:solidFill>
            <a:ln>
              <a:noFill/>
            </a:ln>
            <a:effectLst/>
            <a:extLst/>
          </p:spPr>
          <p:txBody>
            <a:bodyPr wrap="none" lIns="91418" tIns="45709" rIns="91418" bIns="45709">
              <a:spAutoFit/>
            </a:bodyPr>
            <a:lstStyle>
              <a:lvl1pPr defTabSz="1008063">
                <a:defRPr kumimoji="1">
                  <a:solidFill>
                    <a:schemeClr val="tx1"/>
                  </a:solidFill>
                  <a:latin typeface="Arial" charset="0"/>
                  <a:ea typeface="ＭＳ Ｐゴシック" pitchFamily="50" charset="-128"/>
                </a:defRPr>
              </a:lvl1pPr>
              <a:lvl2pPr defTabSz="1008063">
                <a:defRPr kumimoji="1">
                  <a:solidFill>
                    <a:schemeClr val="tx1"/>
                  </a:solidFill>
                  <a:latin typeface="Arial" charset="0"/>
                  <a:ea typeface="ＭＳ Ｐゴシック" pitchFamily="50" charset="-128"/>
                </a:defRPr>
              </a:lvl2pPr>
              <a:lvl3pPr defTabSz="1008063">
                <a:defRPr kumimoji="1">
                  <a:solidFill>
                    <a:schemeClr val="tx1"/>
                  </a:solidFill>
                  <a:latin typeface="Arial" charset="0"/>
                  <a:ea typeface="ＭＳ Ｐゴシック" pitchFamily="50" charset="-128"/>
                </a:defRPr>
              </a:lvl3pPr>
              <a:lvl4pPr defTabSz="1008063">
                <a:defRPr kumimoji="1">
                  <a:solidFill>
                    <a:schemeClr val="tx1"/>
                  </a:solidFill>
                  <a:latin typeface="Arial" charset="0"/>
                  <a:ea typeface="ＭＳ Ｐゴシック" pitchFamily="50" charset="-128"/>
                </a:defRPr>
              </a:lvl4pPr>
              <a:lvl5pPr defTabSz="1008063">
                <a:defRPr kumimoji="1">
                  <a:solidFill>
                    <a:schemeClr val="tx1"/>
                  </a:solidFill>
                  <a:latin typeface="Arial" charset="0"/>
                  <a:ea typeface="ＭＳ Ｐゴシック" pitchFamily="50" charset="-128"/>
                </a:defRPr>
              </a:lvl5pPr>
              <a:lvl6pPr defTabSz="1008063" fontAlgn="base">
                <a:spcBef>
                  <a:spcPct val="0"/>
                </a:spcBef>
                <a:spcAft>
                  <a:spcPct val="0"/>
                </a:spcAft>
                <a:defRPr kumimoji="1">
                  <a:solidFill>
                    <a:schemeClr val="tx1"/>
                  </a:solidFill>
                  <a:latin typeface="Arial" charset="0"/>
                  <a:ea typeface="ＭＳ Ｐゴシック" pitchFamily="50" charset="-128"/>
                </a:defRPr>
              </a:lvl6pPr>
              <a:lvl7pPr defTabSz="1008063" fontAlgn="base">
                <a:spcBef>
                  <a:spcPct val="0"/>
                </a:spcBef>
                <a:spcAft>
                  <a:spcPct val="0"/>
                </a:spcAft>
                <a:defRPr kumimoji="1">
                  <a:solidFill>
                    <a:schemeClr val="tx1"/>
                  </a:solidFill>
                  <a:latin typeface="Arial" charset="0"/>
                  <a:ea typeface="ＭＳ Ｐゴシック" pitchFamily="50" charset="-128"/>
                </a:defRPr>
              </a:lvl7pPr>
              <a:lvl8pPr defTabSz="1008063" fontAlgn="base">
                <a:spcBef>
                  <a:spcPct val="0"/>
                </a:spcBef>
                <a:spcAft>
                  <a:spcPct val="0"/>
                </a:spcAft>
                <a:defRPr kumimoji="1">
                  <a:solidFill>
                    <a:schemeClr val="tx1"/>
                  </a:solidFill>
                  <a:latin typeface="Arial" charset="0"/>
                  <a:ea typeface="ＭＳ Ｐゴシック" pitchFamily="50" charset="-128"/>
                </a:defRPr>
              </a:lvl8pPr>
              <a:lvl9pPr defTabSz="1008063"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600" dirty="0">
                  <a:solidFill>
                    <a:prstClr val="black"/>
                  </a:solidFill>
                  <a:latin typeface="+mn-lt"/>
                  <a:ea typeface="ＭＳ Ｐゴシック"/>
                </a:rPr>
                <a:t>Benz</a:t>
              </a:r>
            </a:p>
            <a:p>
              <a:pPr>
                <a:defRPr/>
              </a:pPr>
              <a:r>
                <a:rPr lang="en-US" altLang="ja-JP" sz="1600" dirty="0">
                  <a:solidFill>
                    <a:prstClr val="black"/>
                  </a:solidFill>
                  <a:latin typeface="+mn-lt"/>
                  <a:ea typeface="ＭＳ Ｐゴシック"/>
                </a:rPr>
                <a:t>aldehyde</a:t>
              </a:r>
            </a:p>
          </p:txBody>
        </p:sp>
        <p:sp>
          <p:nvSpPr>
            <p:cNvPr id="50" name="Text Box 52"/>
            <p:cNvSpPr txBox="1">
              <a:spLocks noChangeArrowheads="1"/>
            </p:cNvSpPr>
            <p:nvPr/>
          </p:nvSpPr>
          <p:spPr bwMode="auto">
            <a:xfrm rot="16200000">
              <a:off x="7312180" y="4062826"/>
              <a:ext cx="888532" cy="338532"/>
            </a:xfrm>
            <a:prstGeom prst="rect">
              <a:avLst/>
            </a:prstGeom>
            <a:solidFill>
              <a:schemeClr val="bg1"/>
            </a:solidFill>
            <a:ln>
              <a:noFill/>
            </a:ln>
            <a:effectLst/>
            <a:extLst/>
          </p:spPr>
          <p:txBody>
            <a:bodyPr wrap="none" lIns="91418" tIns="45709" rIns="91418" bIns="45709">
              <a:spAutoFit/>
            </a:bodyPr>
            <a:lstStyle>
              <a:lvl1pPr defTabSz="1008063">
                <a:defRPr kumimoji="1">
                  <a:solidFill>
                    <a:schemeClr val="tx1"/>
                  </a:solidFill>
                  <a:latin typeface="Arial" charset="0"/>
                  <a:ea typeface="ＭＳ Ｐゴシック" pitchFamily="50" charset="-128"/>
                </a:defRPr>
              </a:lvl1pPr>
              <a:lvl2pPr defTabSz="1008063">
                <a:defRPr kumimoji="1">
                  <a:solidFill>
                    <a:schemeClr val="tx1"/>
                  </a:solidFill>
                  <a:latin typeface="Arial" charset="0"/>
                  <a:ea typeface="ＭＳ Ｐゴシック" pitchFamily="50" charset="-128"/>
                </a:defRPr>
              </a:lvl2pPr>
              <a:lvl3pPr defTabSz="1008063">
                <a:defRPr kumimoji="1">
                  <a:solidFill>
                    <a:schemeClr val="tx1"/>
                  </a:solidFill>
                  <a:latin typeface="Arial" charset="0"/>
                  <a:ea typeface="ＭＳ Ｐゴシック" pitchFamily="50" charset="-128"/>
                </a:defRPr>
              </a:lvl3pPr>
              <a:lvl4pPr defTabSz="1008063">
                <a:defRPr kumimoji="1">
                  <a:solidFill>
                    <a:schemeClr val="tx1"/>
                  </a:solidFill>
                  <a:latin typeface="Arial" charset="0"/>
                  <a:ea typeface="ＭＳ Ｐゴシック" pitchFamily="50" charset="-128"/>
                </a:defRPr>
              </a:lvl4pPr>
              <a:lvl5pPr defTabSz="1008063">
                <a:defRPr kumimoji="1">
                  <a:solidFill>
                    <a:schemeClr val="tx1"/>
                  </a:solidFill>
                  <a:latin typeface="Arial" charset="0"/>
                  <a:ea typeface="ＭＳ Ｐゴシック" pitchFamily="50" charset="-128"/>
                </a:defRPr>
              </a:lvl5pPr>
              <a:lvl6pPr defTabSz="1008063" fontAlgn="base">
                <a:spcBef>
                  <a:spcPct val="0"/>
                </a:spcBef>
                <a:spcAft>
                  <a:spcPct val="0"/>
                </a:spcAft>
                <a:defRPr kumimoji="1">
                  <a:solidFill>
                    <a:schemeClr val="tx1"/>
                  </a:solidFill>
                  <a:latin typeface="Arial" charset="0"/>
                  <a:ea typeface="ＭＳ Ｐゴシック" pitchFamily="50" charset="-128"/>
                </a:defRPr>
              </a:lvl6pPr>
              <a:lvl7pPr defTabSz="1008063" fontAlgn="base">
                <a:spcBef>
                  <a:spcPct val="0"/>
                </a:spcBef>
                <a:spcAft>
                  <a:spcPct val="0"/>
                </a:spcAft>
                <a:defRPr kumimoji="1">
                  <a:solidFill>
                    <a:schemeClr val="tx1"/>
                  </a:solidFill>
                  <a:latin typeface="Arial" charset="0"/>
                  <a:ea typeface="ＭＳ Ｐゴシック" pitchFamily="50" charset="-128"/>
                </a:defRPr>
              </a:lvl7pPr>
              <a:lvl8pPr defTabSz="1008063" fontAlgn="base">
                <a:spcBef>
                  <a:spcPct val="0"/>
                </a:spcBef>
                <a:spcAft>
                  <a:spcPct val="0"/>
                </a:spcAft>
                <a:defRPr kumimoji="1">
                  <a:solidFill>
                    <a:schemeClr val="tx1"/>
                  </a:solidFill>
                  <a:latin typeface="Arial" charset="0"/>
                  <a:ea typeface="ＭＳ Ｐゴシック" pitchFamily="50" charset="-128"/>
                </a:defRPr>
              </a:lvl8pPr>
              <a:lvl9pPr defTabSz="1008063" fontAlgn="base">
                <a:spcBef>
                  <a:spcPct val="0"/>
                </a:spcBef>
                <a:spcAft>
                  <a:spcPct val="0"/>
                </a:spcAft>
                <a:defRPr kumimoji="1">
                  <a:solidFill>
                    <a:schemeClr val="tx1"/>
                  </a:solidFill>
                  <a:latin typeface="Arial" charset="0"/>
                  <a:ea typeface="ＭＳ Ｐゴシック" pitchFamily="50" charset="-128"/>
                </a:defRPr>
              </a:lvl9pPr>
            </a:lstStyle>
            <a:p>
              <a:pPr>
                <a:defRPr/>
              </a:pPr>
              <a:r>
                <a:rPr lang="en-US" altLang="ja-JP" sz="1600" dirty="0" err="1">
                  <a:solidFill>
                    <a:prstClr val="black"/>
                  </a:solidFill>
                  <a:latin typeface="+mn-lt"/>
                  <a:ea typeface="ＭＳ Ｐゴシック"/>
                </a:rPr>
                <a:t>Pyrazine</a:t>
              </a:r>
              <a:endParaRPr lang="en-US" altLang="ja-JP" sz="1600" dirty="0">
                <a:solidFill>
                  <a:prstClr val="black"/>
                </a:solidFill>
                <a:latin typeface="+mn-lt"/>
                <a:ea typeface="ＭＳ Ｐゴシック"/>
              </a:endParaRPr>
            </a:p>
          </p:txBody>
        </p:sp>
        <p:sp>
          <p:nvSpPr>
            <p:cNvPr id="24" name="左中かっこ 23">
              <a:extLst>
                <a:ext uri="{FF2B5EF4-FFF2-40B4-BE49-F238E27FC236}">
                  <a16:creationId xmlns:a16="http://schemas.microsoft.com/office/drawing/2014/main" id="{F6FDE180-ED3A-42F2-BC65-C83F3262C23F}"/>
                </a:ext>
              </a:extLst>
            </p:cNvPr>
            <p:cNvSpPr/>
            <p:nvPr/>
          </p:nvSpPr>
          <p:spPr>
            <a:xfrm rot="16200000">
              <a:off x="6971273" y="4714888"/>
              <a:ext cx="251254" cy="189433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Text Box 39">
              <a:extLst>
                <a:ext uri="{FF2B5EF4-FFF2-40B4-BE49-F238E27FC236}">
                  <a16:creationId xmlns:a16="http://schemas.microsoft.com/office/drawing/2014/main" id="{BAECAA73-50A5-4312-A934-F935900243C1}"/>
                </a:ext>
              </a:extLst>
            </p:cNvPr>
            <p:cNvSpPr txBox="1">
              <a:spLocks noChangeArrowheads="1"/>
            </p:cNvSpPr>
            <p:nvPr/>
          </p:nvSpPr>
          <p:spPr bwMode="auto">
            <a:xfrm>
              <a:off x="6347693" y="5878037"/>
              <a:ext cx="1432875" cy="461643"/>
            </a:xfrm>
            <a:prstGeom prst="rect">
              <a:avLst/>
            </a:prstGeom>
            <a:noFill/>
            <a:ln>
              <a:noFill/>
            </a:ln>
            <a:effectLst/>
            <a:extLst/>
          </p:spPr>
          <p:txBody>
            <a:bodyPr wrap="square" lIns="91418" tIns="45709" rIns="91418" bIns="45709">
              <a:spAutoFit/>
            </a:bodyPr>
            <a:lstStyle/>
            <a:p>
              <a:pPr algn="ctr">
                <a:defRPr/>
              </a:pPr>
              <a:r>
                <a:rPr lang="en-US" altLang="ja-JP" sz="2400" dirty="0">
                  <a:solidFill>
                    <a:prstClr val="black"/>
                  </a:solidFill>
                  <a:ea typeface="HGS創英角ﾎﾟｯﾌﾟ体" pitchFamily="50" charset="-128"/>
                </a:rPr>
                <a:t>attractant</a:t>
              </a:r>
            </a:p>
          </p:txBody>
        </p:sp>
        <p:sp>
          <p:nvSpPr>
            <p:cNvPr id="58" name="Text Box 39">
              <a:extLst>
                <a:ext uri="{FF2B5EF4-FFF2-40B4-BE49-F238E27FC236}">
                  <a16:creationId xmlns:a16="http://schemas.microsoft.com/office/drawing/2014/main" id="{870993B6-27B4-4B65-B639-CEBD8296491D}"/>
                </a:ext>
              </a:extLst>
            </p:cNvPr>
            <p:cNvSpPr txBox="1">
              <a:spLocks noChangeArrowheads="1"/>
            </p:cNvSpPr>
            <p:nvPr/>
          </p:nvSpPr>
          <p:spPr bwMode="auto">
            <a:xfrm>
              <a:off x="7756446" y="5856985"/>
              <a:ext cx="1432875" cy="461643"/>
            </a:xfrm>
            <a:prstGeom prst="rect">
              <a:avLst/>
            </a:prstGeom>
            <a:noFill/>
            <a:ln>
              <a:noFill/>
            </a:ln>
            <a:effectLst/>
            <a:extLst/>
          </p:spPr>
          <p:txBody>
            <a:bodyPr wrap="square" lIns="91418" tIns="45709" rIns="91418" bIns="45709">
              <a:spAutoFit/>
            </a:bodyPr>
            <a:lstStyle/>
            <a:p>
              <a:pPr algn="ctr">
                <a:defRPr/>
              </a:pPr>
              <a:r>
                <a:rPr lang="en-US" altLang="ja-JP" sz="2400" dirty="0">
                  <a:solidFill>
                    <a:prstClr val="black"/>
                  </a:solidFill>
                  <a:ea typeface="HGS創英角ﾎﾟｯﾌﾟ体" pitchFamily="50" charset="-128"/>
                </a:rPr>
                <a:t>repellant</a:t>
              </a:r>
            </a:p>
          </p:txBody>
        </p:sp>
      </p:grpSp>
    </p:spTree>
    <p:extLst>
      <p:ext uri="{BB962C8B-B14F-4D97-AF65-F5344CB8AC3E}">
        <p14:creationId xmlns:p14="http://schemas.microsoft.com/office/powerpoint/2010/main" val="31470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05556E-6 -4.07407E-6 L -0.11093 -0.00555 " pathEditMode="relative" rAng="0" ptsTypes="AA">
                                      <p:cBhvr>
                                        <p:cTn id="10" dur="1500" fill="hold"/>
                                        <p:tgtEl>
                                          <p:spTgt spid="34"/>
                                        </p:tgtEl>
                                        <p:attrNameLst>
                                          <p:attrName>ppt_x</p:attrName>
                                          <p:attrName>ppt_y</p:attrName>
                                        </p:attrNameLst>
                                      </p:cBhvr>
                                      <p:rCtr x="-5556" y="-278"/>
                                    </p:animMotion>
                                  </p:childTnLst>
                                </p:cTn>
                              </p:par>
                              <p:par>
                                <p:cTn id="11" presetID="35" presetClass="path" presetSubtype="0" accel="50000" decel="50000" fill="hold" nodeType="withEffect">
                                  <p:stCondLst>
                                    <p:cond delay="0"/>
                                  </p:stCondLst>
                                  <p:childTnLst>
                                    <p:animMotion origin="layout" path="M 0 1.11111E-6 L -0.11146 0.0125 " pathEditMode="relative" rAng="0" ptsTypes="AA">
                                      <p:cBhvr>
                                        <p:cTn id="12" dur="1500" fill="hold"/>
                                        <p:tgtEl>
                                          <p:spTgt spid="33"/>
                                        </p:tgtEl>
                                        <p:attrNameLst>
                                          <p:attrName>ppt_x</p:attrName>
                                          <p:attrName>ppt_y</p:attrName>
                                        </p:attrNameLst>
                                      </p:cBhvr>
                                      <p:rCtr x="-5573" y="625"/>
                                    </p:animMotion>
                                  </p:childTnLst>
                                </p:cTn>
                              </p:par>
                              <p:par>
                                <p:cTn id="13" presetID="35" presetClass="path" presetSubtype="0" accel="50000" decel="50000" fill="hold" nodeType="withEffect">
                                  <p:stCondLst>
                                    <p:cond delay="0"/>
                                  </p:stCondLst>
                                  <p:childTnLst>
                                    <p:animMotion origin="layout" path="M -1.38889E-6 1.11111E-6 L 0.12327 -0.00857 " pathEditMode="relative" rAng="0" ptsTypes="AA">
                                      <p:cBhvr>
                                        <p:cTn id="14" dur="1500" fill="hold"/>
                                        <p:tgtEl>
                                          <p:spTgt spid="40"/>
                                        </p:tgtEl>
                                        <p:attrNameLst>
                                          <p:attrName>ppt_x</p:attrName>
                                          <p:attrName>ppt_y</p:attrName>
                                        </p:attrNameLst>
                                      </p:cBhvr>
                                      <p:rCtr x="6163" y="-440"/>
                                    </p:animMotion>
                                  </p:childTnLst>
                                </p:cTn>
                              </p:par>
                              <p:par>
                                <p:cTn id="15" presetID="63" presetClass="path" presetSubtype="0" accel="50000" decel="50000" fill="hold" nodeType="withEffect">
                                  <p:stCondLst>
                                    <p:cond delay="0"/>
                                  </p:stCondLst>
                                  <p:childTnLst>
                                    <p:animMotion origin="layout" path="M -1.66667E-6 4.44444E-6 L -0.11944 0.02083 " pathEditMode="relative" rAng="0" ptsTypes="AA">
                                      <p:cBhvr>
                                        <p:cTn id="16" dur="1500" fill="hold"/>
                                        <p:tgtEl>
                                          <p:spTgt spid="35"/>
                                        </p:tgtEl>
                                        <p:attrNameLst>
                                          <p:attrName>ppt_x</p:attrName>
                                          <p:attrName>ppt_y</p:attrName>
                                        </p:attrNameLst>
                                      </p:cBhvr>
                                      <p:rCtr x="-5972" y="1042"/>
                                    </p:animMotion>
                                  </p:childTnLst>
                                </p:cTn>
                              </p:par>
                              <p:par>
                                <p:cTn id="17" presetID="35" presetClass="path" presetSubtype="0" accel="50000" decel="50000" fill="hold" nodeType="withEffect">
                                  <p:stCondLst>
                                    <p:cond delay="0"/>
                                  </p:stCondLst>
                                  <p:childTnLst>
                                    <p:animMotion origin="layout" path="M 2.22222E-6 3.7037E-7 L -0.11302 0.03611 " pathEditMode="relative" rAng="0" ptsTypes="AA">
                                      <p:cBhvr>
                                        <p:cTn id="18" dur="1500" fill="hold"/>
                                        <p:tgtEl>
                                          <p:spTgt spid="36"/>
                                        </p:tgtEl>
                                        <p:attrNameLst>
                                          <p:attrName>ppt_x</p:attrName>
                                          <p:attrName>ppt_y</p:attrName>
                                        </p:attrNameLst>
                                      </p:cBhvr>
                                      <p:rCtr x="-5660" y="1806"/>
                                    </p:animMotion>
                                  </p:childTnLst>
                                </p:cTn>
                              </p:par>
                              <p:par>
                                <p:cTn id="19" presetID="35" presetClass="path" presetSubtype="0" accel="50000" decel="50000" fill="hold" nodeType="withEffect">
                                  <p:stCondLst>
                                    <p:cond delay="0"/>
                                  </p:stCondLst>
                                  <p:childTnLst>
                                    <p:animMotion origin="layout" path="M -2.22222E-6 -1.48148E-6 L -0.12153 0.05602 " pathEditMode="relative" rAng="0" ptsTypes="AA">
                                      <p:cBhvr>
                                        <p:cTn id="20" dur="1500" fill="hold"/>
                                        <p:tgtEl>
                                          <p:spTgt spid="37"/>
                                        </p:tgtEl>
                                        <p:attrNameLst>
                                          <p:attrName>ppt_x</p:attrName>
                                          <p:attrName>ppt_y</p:attrName>
                                        </p:attrNameLst>
                                      </p:cBhvr>
                                      <p:rCtr x="-6076" y="2801"/>
                                    </p:animMotion>
                                  </p:childTnLst>
                                </p:cTn>
                              </p:par>
                              <p:par>
                                <p:cTn id="21" presetID="35" presetClass="path" presetSubtype="0" accel="50000" decel="50000" fill="hold" nodeType="withEffect">
                                  <p:stCondLst>
                                    <p:cond delay="0"/>
                                  </p:stCondLst>
                                  <p:childTnLst>
                                    <p:animMotion origin="layout" path="M -3.05556E-6 -2.96296E-6 L -0.09791 -0.05 " pathEditMode="relative" rAng="0" ptsTypes="AA">
                                      <p:cBhvr>
                                        <p:cTn id="22" dur="1500" fill="hold"/>
                                        <p:tgtEl>
                                          <p:spTgt spid="38"/>
                                        </p:tgtEl>
                                        <p:attrNameLst>
                                          <p:attrName>ppt_x</p:attrName>
                                          <p:attrName>ppt_y</p:attrName>
                                        </p:attrNameLst>
                                      </p:cBhvr>
                                      <p:rCtr x="-4896" y="-2500"/>
                                    </p:animMotion>
                                  </p:childTnLst>
                                </p:cTn>
                              </p:par>
                              <p:par>
                                <p:cTn id="23" presetID="35" presetClass="path" presetSubtype="0" accel="50000" decel="50000" fill="hold" nodeType="withEffect">
                                  <p:stCondLst>
                                    <p:cond delay="0"/>
                                  </p:stCondLst>
                                  <p:childTnLst>
                                    <p:animMotion origin="layout" path="M 3.33333E-6 0 L -0.10782 0.02245 " pathEditMode="relative" rAng="0" ptsTypes="AA">
                                      <p:cBhvr>
                                        <p:cTn id="24" dur="1500" fill="hold"/>
                                        <p:tgtEl>
                                          <p:spTgt spid="39"/>
                                        </p:tgtEl>
                                        <p:attrNameLst>
                                          <p:attrName>ppt_x</p:attrName>
                                          <p:attrName>ppt_y</p:attrName>
                                        </p:attrNameLst>
                                      </p:cBhvr>
                                      <p:rCtr x="-5399" y="1111"/>
                                    </p:animMotion>
                                  </p:childTnLst>
                                </p:cTn>
                              </p:par>
                              <p:par>
                                <p:cTn id="25" presetID="35" presetClass="path" presetSubtype="0" accel="50000" decel="50000" fill="hold" nodeType="withEffect">
                                  <p:stCondLst>
                                    <p:cond delay="0"/>
                                  </p:stCondLst>
                                  <p:childTnLst>
                                    <p:animMotion origin="layout" path="M -4.44444E-6 1.48148E-6 L -0.12066 -0.04792 " pathEditMode="relative" rAng="0" ptsTypes="AA">
                                      <p:cBhvr>
                                        <p:cTn id="26" dur="1500" fill="hold"/>
                                        <p:tgtEl>
                                          <p:spTgt spid="41"/>
                                        </p:tgtEl>
                                        <p:attrNameLst>
                                          <p:attrName>ppt_x</p:attrName>
                                          <p:attrName>ppt_y</p:attrName>
                                        </p:attrNameLst>
                                      </p:cBhvr>
                                      <p:rCtr x="-6042" y="-2407"/>
                                    </p:animMotion>
                                  </p:childTnLst>
                                </p:cTn>
                              </p:par>
                              <p:par>
                                <p:cTn id="27" presetID="35" presetClass="path" presetSubtype="0" accel="50000" decel="50000" fill="hold" nodeType="withEffect">
                                  <p:stCondLst>
                                    <p:cond delay="0"/>
                                  </p:stCondLst>
                                  <p:childTnLst>
                                    <p:animMotion origin="layout" path="M 1.11111E-6 -4.44444E-6 L -0.11615 -0.03796 " pathEditMode="relative" rAng="0" ptsTypes="AA">
                                      <p:cBhvr>
                                        <p:cTn id="28" dur="1500" fill="hold"/>
                                        <p:tgtEl>
                                          <p:spTgt spid="42"/>
                                        </p:tgtEl>
                                        <p:attrNameLst>
                                          <p:attrName>ppt_x</p:attrName>
                                          <p:attrName>ppt_y</p:attrName>
                                        </p:attrNameLst>
                                      </p:cBhvr>
                                      <p:rCtr x="-5816" y="-1898"/>
                                    </p:animMotion>
                                  </p:childTnLst>
                                </p:cTn>
                              </p:par>
                              <p:par>
                                <p:cTn id="29" presetID="35" presetClass="path" presetSubtype="0" accel="50000" decel="50000" fill="hold" nodeType="withEffect">
                                  <p:stCondLst>
                                    <p:cond delay="0"/>
                                  </p:stCondLst>
                                  <p:childTnLst>
                                    <p:animMotion origin="layout" path="M 1.94444E-6 -1.11111E-6 L 0.10208 0.04213 " pathEditMode="relative" rAng="0" ptsTypes="AA">
                                      <p:cBhvr>
                                        <p:cTn id="30" dur="1500" fill="hold"/>
                                        <p:tgtEl>
                                          <p:spTgt spid="43"/>
                                        </p:tgtEl>
                                        <p:attrNameLst>
                                          <p:attrName>ppt_x</p:attrName>
                                          <p:attrName>ppt_y</p:attrName>
                                        </p:attrNameLst>
                                      </p:cBhvr>
                                      <p:rCtr x="5104" y="2106"/>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94403" y="267513"/>
            <a:ext cx="779670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altLang="ja-JP" sz="3600" dirty="0">
                <a:solidFill>
                  <a:schemeClr val="bg1"/>
                </a:solidFill>
                <a:latin typeface="Arial" panose="020B0604020202020204" pitchFamily="34" charset="0"/>
                <a:cs typeface="Arial" panose="020B0604020202020204" pitchFamily="34" charset="0"/>
              </a:rPr>
              <a:t>locomotion to an attractant</a:t>
            </a:r>
            <a:endParaRPr lang="ja-JP" altLang="en-US" sz="3600" i="1" dirty="0">
              <a:solidFill>
                <a:schemeClr val="bg1"/>
              </a:solidFill>
              <a:latin typeface="Arial" panose="020B0604020202020204" pitchFamily="34" charset="0"/>
              <a:cs typeface="Arial" panose="020B0604020202020204" pitchFamily="34" charset="0"/>
            </a:endParaRPr>
          </a:p>
        </p:txBody>
      </p:sp>
      <p:pic>
        <p:nvPicPr>
          <p:cNvPr id="4" name="WATER→BZ(MPEG).m1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88761" y="1547735"/>
            <a:ext cx="5334000" cy="4572000"/>
          </a:xfrm>
          <a:prstGeom prst="rect">
            <a:avLst/>
          </a:prstGeom>
        </p:spPr>
      </p:pic>
      <p:cxnSp>
        <p:nvCxnSpPr>
          <p:cNvPr id="5" name="直線矢印コネクタ 4"/>
          <p:cNvCxnSpPr/>
          <p:nvPr/>
        </p:nvCxnSpPr>
        <p:spPr>
          <a:xfrm flipV="1">
            <a:off x="1527937" y="3137799"/>
            <a:ext cx="1224136" cy="447843"/>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527937" y="3855418"/>
            <a:ext cx="1224136" cy="522312"/>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3454540"/>
            <a:ext cx="1721946" cy="523220"/>
          </a:xfrm>
          <a:prstGeom prst="rect">
            <a:avLst/>
          </a:prstGeom>
          <a:solidFill>
            <a:schemeClr val="bg1"/>
          </a:solidFill>
        </p:spPr>
        <p:txBody>
          <a:bodyPr wrap="none" rtlCol="0">
            <a:spAutoFit/>
          </a:bodyPr>
          <a:lstStyle/>
          <a:p>
            <a:r>
              <a:rPr kumimoji="1" lang="en-US" altLang="ja-JP" sz="2800" dirty="0">
                <a:latin typeface="Arial" panose="020B0604020202020204" pitchFamily="34" charset="0"/>
                <a:cs typeface="Arial" panose="020B0604020202020204" pitchFamily="34" charset="0"/>
              </a:rPr>
              <a:t>Attractant</a:t>
            </a:r>
            <a:endParaRPr kumimoji="1" lang="ja-JP" altLang="en-US" sz="2800" dirty="0">
              <a:latin typeface="Arial" panose="020B0604020202020204" pitchFamily="34" charset="0"/>
              <a:cs typeface="Arial" panose="020B0604020202020204" pitchFamily="34" charset="0"/>
            </a:endParaRPr>
          </a:p>
        </p:txBody>
      </p:sp>
      <p:sp>
        <p:nvSpPr>
          <p:cNvPr id="7" name="スライド番号プレースホルダー 6">
            <a:extLst>
              <a:ext uri="{FF2B5EF4-FFF2-40B4-BE49-F238E27FC236}">
                <a16:creationId xmlns:a16="http://schemas.microsoft.com/office/drawing/2014/main" id="{2F1778C7-B1AF-453C-80DE-7ED898CB4AA2}"/>
              </a:ext>
            </a:extLst>
          </p:cNvPr>
          <p:cNvSpPr>
            <a:spLocks noGrp="1"/>
          </p:cNvSpPr>
          <p:nvPr>
            <p:ph type="sldNum" sz="quarter" idx="12"/>
          </p:nvPr>
        </p:nvSpPr>
        <p:spPr/>
        <p:txBody>
          <a:bodyPr/>
          <a:lstStyle/>
          <a:p>
            <a:fld id="{11D9BFCD-C0D1-4F3C-9707-B15111ADCA99}" type="slidenum">
              <a:rPr kumimoji="1" lang="ja-JP" altLang="en-US" smtClean="0"/>
              <a:t>13</a:t>
            </a:fld>
            <a:endParaRPr kumimoji="1" lang="ja-JP" altLang="en-US"/>
          </a:p>
        </p:txBody>
      </p:sp>
    </p:spTree>
    <p:extLst>
      <p:ext uri="{BB962C8B-B14F-4D97-AF65-F5344CB8AC3E}">
        <p14:creationId xmlns:p14="http://schemas.microsoft.com/office/powerpoint/2010/main" val="3998488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49157B2-C808-494C-8040-49CFD69CCC14}"/>
              </a:ext>
            </a:extLst>
          </p:cNvPr>
          <p:cNvSpPr/>
          <p:nvPr/>
        </p:nvSpPr>
        <p:spPr>
          <a:xfrm>
            <a:off x="238165" y="5576048"/>
            <a:ext cx="8549284" cy="10996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38165" y="517904"/>
            <a:ext cx="8597418" cy="1502847"/>
          </a:xfrm>
          <a:prstGeom prst="rect">
            <a:avLst/>
          </a:prstGeom>
          <a:noFill/>
        </p:spPr>
        <p:txBody>
          <a:bodyPr wrap="none" rtlCol="0">
            <a:spAutoFit/>
          </a:bodyPr>
          <a:lstStyle/>
          <a:p>
            <a:pPr>
              <a:lnSpc>
                <a:spcPct val="150000"/>
              </a:lnSpc>
            </a:pPr>
            <a:r>
              <a:rPr lang="en-US" altLang="ja-JP" sz="3600" b="1" i="1" dirty="0">
                <a:solidFill>
                  <a:srgbClr val="0000FF"/>
                </a:solidFill>
                <a:ea typeface="メイリオ" panose="020B0604030504040204" pitchFamily="50" charset="-128"/>
                <a:cs typeface="Times New Roman" panose="02020603050405020304" pitchFamily="18" charset="0"/>
              </a:rPr>
              <a:t>Question</a:t>
            </a:r>
            <a:endParaRPr kumimoji="1" lang="en-US" altLang="ja-JP" sz="3600" b="1" i="1" dirty="0">
              <a:solidFill>
                <a:srgbClr val="0000FF"/>
              </a:solidFill>
              <a:ea typeface="メイリオ" panose="020B0604030504040204" pitchFamily="50" charset="-128"/>
              <a:cs typeface="Times New Roman" panose="02020603050405020304" pitchFamily="18" charset="0"/>
            </a:endParaRPr>
          </a:p>
          <a:p>
            <a:pPr>
              <a:lnSpc>
                <a:spcPct val="150000"/>
              </a:lnSpc>
            </a:pPr>
            <a:r>
              <a:rPr lang="en-US" altLang="ja-JP" sz="2800" dirty="0">
                <a:ea typeface="メイリオ" panose="020B0604030504040204" pitchFamily="50" charset="-128"/>
                <a:cs typeface="メイリオ" panose="020B0604030504040204" pitchFamily="50" charset="-128"/>
              </a:rPr>
              <a:t>Can </a:t>
            </a:r>
            <a:r>
              <a:rPr lang="en-US" altLang="ja-JP" sz="2800" i="1" dirty="0">
                <a:ea typeface="メイリオ" panose="020B0604030504040204" pitchFamily="50" charset="-128"/>
                <a:cs typeface="メイリオ" panose="020B0604030504040204" pitchFamily="50" charset="-128"/>
              </a:rPr>
              <a:t>C. elegans </a:t>
            </a:r>
            <a:r>
              <a:rPr lang="en-US" altLang="ja-JP" sz="2800" dirty="0">
                <a:ea typeface="メイリオ" panose="020B0604030504040204" pitchFamily="50" charset="-128"/>
                <a:cs typeface="メイリオ" panose="020B0604030504040204" pitchFamily="50" charset="-128"/>
              </a:rPr>
              <a:t>detect cancer odors from human samples?</a:t>
            </a:r>
          </a:p>
        </p:txBody>
      </p:sp>
      <p:sp>
        <p:nvSpPr>
          <p:cNvPr id="4" name="テキスト ボックス 3"/>
          <p:cNvSpPr txBox="1"/>
          <p:nvPr/>
        </p:nvSpPr>
        <p:spPr>
          <a:xfrm>
            <a:off x="1726034" y="3151288"/>
            <a:ext cx="1846980"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altLang="ja-JP" sz="4000" dirty="0">
                <a:ea typeface="メイリオ" panose="020B0604030504040204" pitchFamily="50" charset="-128"/>
                <a:cs typeface="メイリオ" panose="020B0604030504040204" pitchFamily="50" charset="-128"/>
              </a:rPr>
              <a:t>Urine</a:t>
            </a:r>
            <a:r>
              <a:rPr kumimoji="1" lang="ja-JP" altLang="en-US" sz="4000" dirty="0">
                <a:ea typeface="メイリオ" panose="020B0604030504040204" pitchFamily="50" charset="-128"/>
                <a:cs typeface="メイリオ" panose="020B0604030504040204" pitchFamily="50" charset="-128"/>
              </a:rPr>
              <a:t>！</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257" y="2323134"/>
            <a:ext cx="3158933" cy="2530411"/>
          </a:xfrm>
          <a:prstGeom prst="rect">
            <a:avLst/>
          </a:prstGeom>
        </p:spPr>
      </p:pic>
      <p:sp>
        <p:nvSpPr>
          <p:cNvPr id="6" name="テキスト ボックス 5"/>
          <p:cNvSpPr txBox="1"/>
          <p:nvPr/>
        </p:nvSpPr>
        <p:spPr>
          <a:xfrm>
            <a:off x="1477547" y="4837250"/>
            <a:ext cx="6654963" cy="658835"/>
          </a:xfrm>
          <a:prstGeom prst="rect">
            <a:avLst/>
          </a:prstGeom>
          <a:noFill/>
        </p:spPr>
        <p:txBody>
          <a:bodyPr wrap="none" rtlCol="0">
            <a:spAutoFit/>
          </a:bodyPr>
          <a:lstStyle/>
          <a:p>
            <a:pPr>
              <a:lnSpc>
                <a:spcPct val="150000"/>
              </a:lnSpc>
            </a:pPr>
            <a:r>
              <a:rPr lang="en-US" altLang="ja-JP" sz="2800" dirty="0">
                <a:latin typeface="Arial" panose="020B0604020202020204" pitchFamily="34" charset="0"/>
                <a:ea typeface="メイリオ" panose="020B0604030504040204" pitchFamily="50" charset="-128"/>
                <a:cs typeface="Arial" panose="020B0604020202020204" pitchFamily="34" charset="0"/>
              </a:rPr>
              <a:t>Collection of urine is very easy, painless!</a:t>
            </a:r>
          </a:p>
        </p:txBody>
      </p:sp>
      <p:sp>
        <p:nvSpPr>
          <p:cNvPr id="5" name="スライド番号プレースホルダー 4">
            <a:extLst>
              <a:ext uri="{FF2B5EF4-FFF2-40B4-BE49-F238E27FC236}">
                <a16:creationId xmlns:a16="http://schemas.microsoft.com/office/drawing/2014/main" id="{CFDA58E2-5550-4441-8C8D-FA779EC38838}"/>
              </a:ext>
            </a:extLst>
          </p:cNvPr>
          <p:cNvSpPr>
            <a:spLocks noGrp="1"/>
          </p:cNvSpPr>
          <p:nvPr>
            <p:ph type="sldNum" sz="quarter" idx="12"/>
          </p:nvPr>
        </p:nvSpPr>
        <p:spPr/>
        <p:txBody>
          <a:bodyPr/>
          <a:lstStyle/>
          <a:p>
            <a:fld id="{11D9BFCD-C0D1-4F3C-9707-B15111ADCA99}" type="slidenum">
              <a:rPr kumimoji="1" lang="ja-JP" altLang="en-US" smtClean="0"/>
              <a:t>14</a:t>
            </a:fld>
            <a:endParaRPr kumimoji="1" lang="ja-JP" altLang="en-US"/>
          </a:p>
        </p:txBody>
      </p:sp>
      <p:sp>
        <p:nvSpPr>
          <p:cNvPr id="8" name="テキスト ボックス 7">
            <a:extLst>
              <a:ext uri="{FF2B5EF4-FFF2-40B4-BE49-F238E27FC236}">
                <a16:creationId xmlns:a16="http://schemas.microsoft.com/office/drawing/2014/main" id="{2D09FB6B-3E52-4812-BCF2-01A100AAE73D}"/>
              </a:ext>
            </a:extLst>
          </p:cNvPr>
          <p:cNvSpPr txBox="1"/>
          <p:nvPr/>
        </p:nvSpPr>
        <p:spPr>
          <a:xfrm>
            <a:off x="356551" y="6047708"/>
            <a:ext cx="8397427" cy="584775"/>
          </a:xfrm>
          <a:prstGeom prst="rect">
            <a:avLst/>
          </a:prstGeom>
          <a:noFill/>
        </p:spPr>
        <p:txBody>
          <a:bodyPr wrap="none" rtlCol="0">
            <a:spAutoFit/>
          </a:bodyPr>
          <a:lstStyle/>
          <a:p>
            <a:pPr lvl="0">
              <a:defRPr/>
            </a:pPr>
            <a:r>
              <a:rPr lang="en-US" altLang="ja-JP" sz="3200" i="1" dirty="0">
                <a:solidFill>
                  <a:prstClr val="black"/>
                </a:solidFill>
                <a:ea typeface="メイリオ" panose="020B0604030504040204" pitchFamily="50" charset="-128"/>
                <a:cs typeface="メイリオ" panose="020B0604030504040204" pitchFamily="50" charset="-128"/>
              </a:rPr>
              <a:t>C. elegans </a:t>
            </a:r>
            <a:r>
              <a:rPr lang="en-US" altLang="ja-JP" sz="3200" dirty="0">
                <a:solidFill>
                  <a:prstClr val="black"/>
                </a:solidFill>
                <a:ea typeface="メイリオ" panose="020B0604030504040204" pitchFamily="50" charset="-128"/>
                <a:cs typeface="メイリオ" panose="020B0604030504040204" pitchFamily="50" charset="-128"/>
              </a:rPr>
              <a:t>did not show good response to urine,,,</a:t>
            </a:r>
            <a:endParaRPr kumimoji="1" lang="ja-JP" altLang="en-US" sz="3200" i="0" u="none" strike="noStrike" kern="120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941F956E-4E56-4B9B-8C87-8E88C2D50989}"/>
              </a:ext>
            </a:extLst>
          </p:cNvPr>
          <p:cNvSpPr txBox="1"/>
          <p:nvPr/>
        </p:nvSpPr>
        <p:spPr>
          <a:xfrm>
            <a:off x="920704" y="5576048"/>
            <a:ext cx="1796069" cy="584775"/>
          </a:xfrm>
          <a:prstGeom prst="rect">
            <a:avLst/>
          </a:prstGeom>
          <a:noFill/>
        </p:spPr>
        <p:txBody>
          <a:bodyPr wrap="none" rtlCol="0">
            <a:spAutoFit/>
          </a:bodyPr>
          <a:lstStyle/>
          <a:p>
            <a:pPr lvl="0">
              <a:defRPr/>
            </a:pPr>
            <a:r>
              <a:rPr kumimoji="1" lang="en-US" altLang="ja-JP" sz="3200" i="1" u="none" strike="noStrike" kern="120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rPr>
              <a:t>Oh, NO,,,,</a:t>
            </a:r>
            <a:endParaRPr kumimoji="1" lang="ja-JP" altLang="en-US" sz="3200" i="0" u="none" strike="noStrike" kern="120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856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8488" y="202868"/>
            <a:ext cx="8457772" cy="1200329"/>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ja-JP" sz="3600" dirty="0">
                <a:solidFill>
                  <a:schemeClr val="bg1"/>
                </a:solidFill>
                <a:ea typeface="メイリオ" panose="020B0604030504040204" pitchFamily="50" charset="-128"/>
                <a:cs typeface="メイリオ" panose="020B0604030504040204" pitchFamily="50" charset="-128"/>
              </a:rPr>
              <a:t>Olfactory preference changes depending on odor concentrations</a:t>
            </a:r>
          </a:p>
        </p:txBody>
      </p:sp>
      <p:pic>
        <p:nvPicPr>
          <p:cNvPr id="9" name="Picture 2"/>
          <p:cNvPicPr>
            <a:picLocks noChangeAspect="1" noChangeArrowheads="1"/>
          </p:cNvPicPr>
          <p:nvPr/>
        </p:nvPicPr>
        <p:blipFill>
          <a:blip r:embed="rId3" cstate="print"/>
          <a:srcRect/>
          <a:stretch>
            <a:fillRect/>
          </a:stretch>
        </p:blipFill>
        <p:spPr bwMode="auto">
          <a:xfrm>
            <a:off x="1396990" y="2126009"/>
            <a:ext cx="2045624" cy="1360123"/>
          </a:xfrm>
          <a:prstGeom prst="rect">
            <a:avLst/>
          </a:prstGeom>
          <a:noFill/>
          <a:ln w="9525">
            <a:noFill/>
            <a:miter lim="800000"/>
            <a:headEnd/>
            <a:tailEnd/>
          </a:ln>
          <a:effectLst/>
        </p:spPr>
      </p:pic>
      <p:sp>
        <p:nvSpPr>
          <p:cNvPr id="10" name="テキスト ボックス 9"/>
          <p:cNvSpPr txBox="1"/>
          <p:nvPr/>
        </p:nvSpPr>
        <p:spPr>
          <a:xfrm>
            <a:off x="1823497" y="1538996"/>
            <a:ext cx="1377244" cy="523220"/>
          </a:xfrm>
          <a:prstGeom prst="rect">
            <a:avLst/>
          </a:prstGeom>
          <a:noFill/>
        </p:spPr>
        <p:txBody>
          <a:bodyPr wrap="square" rtlCol="0">
            <a:spAutoFit/>
          </a:bodyPr>
          <a:lstStyle/>
          <a:p>
            <a:pPr algn="ctr"/>
            <a:r>
              <a:rPr lang="en-US" altLang="ja-JP" sz="2800" dirty="0">
                <a:ea typeface="メイリオ" panose="020B0604030504040204" pitchFamily="50" charset="-128"/>
                <a:cs typeface="メイリオ" panose="020B0604030504040204" pitchFamily="50" charset="-128"/>
              </a:rPr>
              <a:t>Indole</a:t>
            </a:r>
          </a:p>
        </p:txBody>
      </p:sp>
      <p:grpSp>
        <p:nvGrpSpPr>
          <p:cNvPr id="3" name="グループ化 2"/>
          <p:cNvGrpSpPr/>
          <p:nvPr/>
        </p:nvGrpSpPr>
        <p:grpSpPr>
          <a:xfrm>
            <a:off x="0" y="3508129"/>
            <a:ext cx="5088835" cy="3249780"/>
            <a:chOff x="-278891" y="2532438"/>
            <a:chExt cx="5088835" cy="3249780"/>
          </a:xfrm>
        </p:grpSpPr>
        <p:grpSp>
          <p:nvGrpSpPr>
            <p:cNvPr id="5" name="グループ化 4"/>
            <p:cNvGrpSpPr/>
            <p:nvPr/>
          </p:nvGrpSpPr>
          <p:grpSpPr>
            <a:xfrm>
              <a:off x="-278891" y="2532438"/>
              <a:ext cx="5088835" cy="2897895"/>
              <a:chOff x="-458598" y="2532438"/>
              <a:chExt cx="5277593" cy="2897895"/>
            </a:xfrm>
          </p:grpSpPr>
          <p:pic>
            <p:nvPicPr>
              <p:cNvPr id="6148" name="Picture 4" descr="http://farm1.static.flickr.com/211/520010004_0e29e79faa_b.jpg"/>
              <p:cNvPicPr>
                <a:picLocks noChangeAspect="1" noChangeArrowheads="1"/>
              </p:cNvPicPr>
              <p:nvPr/>
            </p:nvPicPr>
            <p:blipFill>
              <a:blip r:embed="rId4" cstate="print"/>
              <a:srcRect/>
              <a:stretch>
                <a:fillRect/>
              </a:stretch>
            </p:blipFill>
            <p:spPr bwMode="auto">
              <a:xfrm>
                <a:off x="856508" y="3622987"/>
                <a:ext cx="2647380" cy="1807346"/>
              </a:xfrm>
              <a:prstGeom prst="rect">
                <a:avLst/>
              </a:prstGeom>
              <a:noFill/>
            </p:spPr>
          </p:pic>
          <p:sp>
            <p:nvSpPr>
              <p:cNvPr id="14" name="テキスト ボックス 13"/>
              <p:cNvSpPr txBox="1"/>
              <p:nvPr/>
            </p:nvSpPr>
            <p:spPr>
              <a:xfrm>
                <a:off x="-458598" y="2532438"/>
                <a:ext cx="5277593" cy="1200329"/>
              </a:xfrm>
              <a:prstGeom prst="rect">
                <a:avLst/>
              </a:prstGeom>
              <a:noFill/>
            </p:spPr>
            <p:txBody>
              <a:bodyPr wrap="square" rtlCol="0">
                <a:spAutoFit/>
              </a:bodyPr>
              <a:lstStyle/>
              <a:p>
                <a:pPr algn="ctr"/>
                <a:r>
                  <a:rPr lang="en-US" altLang="ja-JP" sz="2400" dirty="0">
                    <a:solidFill>
                      <a:srgbClr val="00B0F0"/>
                    </a:solidFill>
                    <a:ea typeface="メイリオ" panose="020B0604030504040204" pitchFamily="50" charset="-128"/>
                    <a:cs typeface="メイリオ" panose="020B0604030504040204" pitchFamily="50" charset="-128"/>
                  </a:rPr>
                  <a:t>Low concentration</a:t>
                </a:r>
                <a:endParaRPr kumimoji="1" lang="en-US" altLang="ja-JP" sz="2400" dirty="0">
                  <a:solidFill>
                    <a:srgbClr val="00B0F0"/>
                  </a:solidFill>
                  <a:ea typeface="メイリオ" panose="020B0604030504040204" pitchFamily="50" charset="-128"/>
                  <a:cs typeface="メイリオ" panose="020B0604030504040204" pitchFamily="50" charset="-128"/>
                </a:endParaRPr>
              </a:p>
              <a:p>
                <a:pPr algn="ctr"/>
                <a:r>
                  <a:rPr lang="en-US" altLang="ja-JP" sz="2400" dirty="0">
                    <a:solidFill>
                      <a:srgbClr val="00B0F0"/>
                    </a:solidFill>
                    <a:ea typeface="メイリオ" panose="020B0604030504040204" pitchFamily="50" charset="-128"/>
                    <a:cs typeface="メイリオ" panose="020B0604030504040204" pitchFamily="50" charset="-128"/>
                  </a:rPr>
                  <a:t>(dilution:</a:t>
                </a:r>
                <a:r>
                  <a:rPr lang="ja-JP" altLang="en-US" sz="2400" dirty="0">
                    <a:solidFill>
                      <a:srgbClr val="00B0F0"/>
                    </a:solidFill>
                    <a:ea typeface="メイリオ" panose="020B0604030504040204" pitchFamily="50" charset="-128"/>
                    <a:cs typeface="メイリオ" panose="020B0604030504040204" pitchFamily="50" charset="-128"/>
                  </a:rPr>
                  <a:t> </a:t>
                </a:r>
                <a:r>
                  <a:rPr lang="en-US" altLang="ja-JP" sz="2400" dirty="0">
                    <a:solidFill>
                      <a:srgbClr val="00B0F0"/>
                    </a:solidFill>
                    <a:ea typeface="メイリオ" panose="020B0604030504040204" pitchFamily="50" charset="-128"/>
                    <a:cs typeface="メイリオ" panose="020B0604030504040204" pitchFamily="50" charset="-128"/>
                  </a:rPr>
                  <a:t>less than or equal to 1/10000)</a:t>
                </a:r>
                <a:endParaRPr kumimoji="1" lang="ja-JP" altLang="en-US" sz="2400" dirty="0">
                  <a:solidFill>
                    <a:srgbClr val="00B0F0"/>
                  </a:solidFill>
                  <a:ea typeface="メイリオ" panose="020B0604030504040204" pitchFamily="50" charset="-128"/>
                  <a:cs typeface="メイリオ" panose="020B0604030504040204" pitchFamily="50" charset="-128"/>
                </a:endParaRPr>
              </a:p>
            </p:txBody>
          </p:sp>
        </p:grpSp>
        <p:sp>
          <p:nvSpPr>
            <p:cNvPr id="27" name="テキスト ボックス 26"/>
            <p:cNvSpPr txBox="1"/>
            <p:nvPr/>
          </p:nvSpPr>
          <p:spPr>
            <a:xfrm>
              <a:off x="191676" y="5320553"/>
              <a:ext cx="4062892" cy="461665"/>
            </a:xfrm>
            <a:prstGeom prst="rect">
              <a:avLst/>
            </a:prstGeom>
            <a:noFill/>
          </p:spPr>
          <p:txBody>
            <a:bodyPr wrap="square" rtlCol="0">
              <a:spAutoFit/>
            </a:bodyPr>
            <a:lstStyle/>
            <a:p>
              <a:pPr algn="ctr"/>
              <a:r>
                <a:rPr kumimoji="1" lang="en-US" altLang="ja-JP" sz="2400" b="1" dirty="0">
                  <a:solidFill>
                    <a:srgbClr val="00B0F0"/>
                  </a:solidFill>
                  <a:latin typeface="+mj-lt"/>
                  <a:ea typeface="メイリオ" panose="020B0604030504040204" pitchFamily="50" charset="-128"/>
                  <a:cs typeface="メイリオ" panose="020B0604030504040204" pitchFamily="50" charset="-128"/>
                </a:rPr>
                <a:t>Good smell like jasmine</a:t>
              </a:r>
              <a:endParaRPr kumimoji="1" lang="ja-JP" altLang="en-US" sz="2400" b="1" dirty="0">
                <a:solidFill>
                  <a:srgbClr val="00B0F0"/>
                </a:solidFill>
                <a:latin typeface="+mj-lt"/>
                <a:ea typeface="メイリオ" panose="020B0604030504040204" pitchFamily="50" charset="-128"/>
                <a:cs typeface="メイリオ" panose="020B0604030504040204" pitchFamily="50" charset="-128"/>
              </a:endParaRPr>
            </a:p>
          </p:txBody>
        </p:sp>
      </p:grpSp>
      <p:sp>
        <p:nvSpPr>
          <p:cNvPr id="15" name="正方形/長方形 14"/>
          <p:cNvSpPr/>
          <p:nvPr/>
        </p:nvSpPr>
        <p:spPr>
          <a:xfrm>
            <a:off x="4839603" y="3483847"/>
            <a:ext cx="4130618" cy="1200329"/>
          </a:xfrm>
          <a:prstGeom prst="rect">
            <a:avLst/>
          </a:prstGeom>
        </p:spPr>
        <p:txBody>
          <a:bodyPr wrap="none">
            <a:spAutoFit/>
          </a:bodyPr>
          <a:lstStyle/>
          <a:p>
            <a:pPr algn="ctr"/>
            <a:r>
              <a:rPr lang="en-US" altLang="ja-JP" sz="2400" dirty="0">
                <a:solidFill>
                  <a:schemeClr val="accent6">
                    <a:lumMod val="75000"/>
                  </a:schemeClr>
                </a:solidFill>
                <a:ea typeface="メイリオ" panose="020B0604030504040204" pitchFamily="50" charset="-128"/>
                <a:cs typeface="メイリオ" panose="020B0604030504040204" pitchFamily="50" charset="-128"/>
              </a:rPr>
              <a:t>High concentration</a:t>
            </a:r>
          </a:p>
          <a:p>
            <a:pPr algn="ctr"/>
            <a:r>
              <a:rPr lang="en-US" altLang="ja-JP" sz="2400" dirty="0">
                <a:solidFill>
                  <a:schemeClr val="accent6">
                    <a:lumMod val="75000"/>
                  </a:schemeClr>
                </a:solidFill>
                <a:ea typeface="メイリオ" panose="020B0604030504040204" pitchFamily="50" charset="-128"/>
                <a:cs typeface="メイリオ" panose="020B0604030504040204" pitchFamily="50" charset="-128"/>
              </a:rPr>
              <a:t>(dilution: more than or equal to</a:t>
            </a:r>
          </a:p>
          <a:p>
            <a:pPr algn="ctr"/>
            <a:r>
              <a:rPr lang="en-US" altLang="ja-JP" sz="2400" dirty="0">
                <a:solidFill>
                  <a:schemeClr val="accent6">
                    <a:lumMod val="75000"/>
                  </a:schemeClr>
                </a:solidFill>
                <a:ea typeface="メイリオ" panose="020B0604030504040204" pitchFamily="50" charset="-128"/>
                <a:cs typeface="メイリオ" panose="020B0604030504040204" pitchFamily="50" charset="-128"/>
              </a:rPr>
              <a:t> 1/10)</a:t>
            </a:r>
            <a:endParaRPr lang="ja-JP" altLang="en-US" sz="2400" dirty="0">
              <a:solidFill>
                <a:schemeClr val="accent6">
                  <a:lumMod val="75000"/>
                </a:schemeClr>
              </a:solidFill>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5672338" y="4480311"/>
            <a:ext cx="2871904" cy="2277598"/>
            <a:chOff x="5720826" y="3287449"/>
            <a:chExt cx="3256158" cy="2581984"/>
          </a:xfrm>
        </p:grpSpPr>
        <p:sp>
          <p:nvSpPr>
            <p:cNvPr id="28" name="テキスト ボックス 27"/>
            <p:cNvSpPr txBox="1"/>
            <p:nvPr/>
          </p:nvSpPr>
          <p:spPr>
            <a:xfrm>
              <a:off x="5720826" y="5346070"/>
              <a:ext cx="3256158" cy="523363"/>
            </a:xfrm>
            <a:prstGeom prst="rect">
              <a:avLst/>
            </a:prstGeom>
            <a:noFill/>
          </p:spPr>
          <p:txBody>
            <a:bodyPr wrap="square" rtlCol="0">
              <a:spAutoFit/>
            </a:bodyPr>
            <a:lstStyle/>
            <a:p>
              <a:pPr algn="ctr"/>
              <a:r>
                <a:rPr kumimoji="1" lang="en-US" altLang="ja-JP" sz="2400" b="1" dirty="0">
                  <a:solidFill>
                    <a:schemeClr val="accent6">
                      <a:lumMod val="75000"/>
                    </a:schemeClr>
                  </a:solidFill>
                  <a:latin typeface="+mj-lt"/>
                  <a:ea typeface="メイリオ" panose="020B0604030504040204" pitchFamily="50" charset="-128"/>
                  <a:cs typeface="メイリオ" panose="020B0604030504040204" pitchFamily="50" charset="-128"/>
                </a:rPr>
                <a:t>Bad smell like feces</a:t>
              </a:r>
              <a:endParaRPr kumimoji="1" lang="ja-JP" altLang="en-US" sz="2400" b="1" dirty="0">
                <a:solidFill>
                  <a:schemeClr val="accent6">
                    <a:lumMod val="75000"/>
                  </a:schemeClr>
                </a:solidFill>
                <a:latin typeface="+mj-lt"/>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268" y="3287449"/>
              <a:ext cx="2133246" cy="2058621"/>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8042" y="4294594"/>
              <a:ext cx="482172" cy="482172"/>
            </a:xfrm>
            <a:prstGeom prst="rect">
              <a:avLst/>
            </a:prstGeom>
          </p:spPr>
        </p:pic>
      </p:grpSp>
      <p:sp>
        <p:nvSpPr>
          <p:cNvPr id="11" name="スライド番号プレースホルダー 10">
            <a:extLst>
              <a:ext uri="{FF2B5EF4-FFF2-40B4-BE49-F238E27FC236}">
                <a16:creationId xmlns:a16="http://schemas.microsoft.com/office/drawing/2014/main" id="{B4E77A04-B1B3-4C40-8288-9CE1FBD6161A}"/>
              </a:ext>
            </a:extLst>
          </p:cNvPr>
          <p:cNvSpPr>
            <a:spLocks noGrp="1"/>
          </p:cNvSpPr>
          <p:nvPr>
            <p:ph type="sldNum" sz="quarter" idx="12"/>
          </p:nvPr>
        </p:nvSpPr>
        <p:spPr/>
        <p:txBody>
          <a:bodyPr/>
          <a:lstStyle/>
          <a:p>
            <a:fld id="{11D9BFCD-C0D1-4F3C-9707-B15111ADCA99}" type="slidenum">
              <a:rPr kumimoji="1" lang="ja-JP" altLang="en-US" smtClean="0"/>
              <a:t>15</a:t>
            </a:fld>
            <a:endParaRPr kumimoji="1" lang="ja-JP" altLang="en-US"/>
          </a:p>
        </p:txBody>
      </p:sp>
    </p:spTree>
    <p:extLst>
      <p:ext uri="{BB962C8B-B14F-4D97-AF65-F5344CB8AC3E}">
        <p14:creationId xmlns:p14="http://schemas.microsoft.com/office/powerpoint/2010/main" val="33264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38629" y="1073215"/>
            <a:ext cx="1205313" cy="471084"/>
          </a:xfrm>
          <a:prstGeom prst="rect">
            <a:avLst/>
          </a:prstGeom>
          <a:noFill/>
        </p:spPr>
        <p:txBody>
          <a:bodyPr wrap="none" lIns="100766" tIns="50384" rIns="100766" bIns="50384" rtlCol="0">
            <a:spAutoFit/>
          </a:bodyPr>
          <a:lstStyle/>
          <a:p>
            <a:pPr defTabSz="1007663"/>
            <a:r>
              <a:rPr lang="en-US" altLang="ja-JP" sz="2400" dirty="0" err="1">
                <a:solidFill>
                  <a:prstClr val="black"/>
                </a:solidFill>
                <a:ea typeface="メイリオ" panose="020B0604030504040204" pitchFamily="50" charset="-128"/>
                <a:cs typeface="メイリオ" panose="020B0604030504040204" pitchFamily="50" charset="-128"/>
              </a:rPr>
              <a:t>Diacetyl</a:t>
            </a:r>
            <a:endParaRPr lang="en-US" altLang="ja-JP" sz="2400" dirty="0">
              <a:solidFill>
                <a:prstClr val="black"/>
              </a:solidFill>
              <a:ea typeface="メイリオ" panose="020B0604030504040204" pitchFamily="50" charset="-128"/>
              <a:cs typeface="メイリオ" panose="020B0604030504040204" pitchFamily="50" charset="-128"/>
            </a:endParaRPr>
          </a:p>
        </p:txBody>
      </p:sp>
      <p:pic>
        <p:nvPicPr>
          <p:cNvPr id="6" name="Picture 2" descr="C:\Users\host\AppData\Local\Microsoft\Windows\Temporary Internet Files\Content.IE5\X6NM66S7\MC9003244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795" y="1504705"/>
            <a:ext cx="1741368" cy="1292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ost\AppData\Local\Microsoft\Windows\Temporary Internet Files\Content.IE5\ZOTT3RYD\MC9004039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651" y="1562474"/>
            <a:ext cx="1295882" cy="1195187"/>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969" y="1562474"/>
            <a:ext cx="1242973" cy="1364477"/>
          </a:xfrm>
          <a:prstGeom prst="rect">
            <a:avLst/>
          </a:prstGeom>
        </p:spPr>
      </p:pic>
      <p:sp>
        <p:nvSpPr>
          <p:cNvPr id="25" name="テキスト ボックス 24"/>
          <p:cNvSpPr txBox="1"/>
          <p:nvPr/>
        </p:nvSpPr>
        <p:spPr>
          <a:xfrm>
            <a:off x="887058" y="281725"/>
            <a:ext cx="8116196" cy="646331"/>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altLang="ja-JP" sz="3600" dirty="0">
                <a:solidFill>
                  <a:prstClr val="white"/>
                </a:solidFill>
                <a:ea typeface="メイリオ" panose="020B0604030504040204" pitchFamily="50" charset="-128"/>
                <a:cs typeface="メイリオ" panose="020B0604030504040204" pitchFamily="50" charset="-128"/>
              </a:rPr>
              <a:t>Olfactory preference changes in C. elegans</a:t>
            </a:r>
          </a:p>
        </p:txBody>
      </p:sp>
      <p:sp>
        <p:nvSpPr>
          <p:cNvPr id="26" name="テキスト ボックス 25"/>
          <p:cNvSpPr txBox="1"/>
          <p:nvPr/>
        </p:nvSpPr>
        <p:spPr>
          <a:xfrm>
            <a:off x="6097212" y="1066556"/>
            <a:ext cx="2443489" cy="461665"/>
          </a:xfrm>
          <a:prstGeom prst="rect">
            <a:avLst/>
          </a:prstGeom>
          <a:noFill/>
        </p:spPr>
        <p:txBody>
          <a:bodyPr wrap="none" rtlCol="0">
            <a:spAutoFit/>
          </a:bodyPr>
          <a:lstStyle/>
          <a:p>
            <a:r>
              <a:rPr lang="en-US" altLang="ja-JP" sz="2400" dirty="0">
                <a:solidFill>
                  <a:srgbClr val="FF6600"/>
                </a:solidFill>
                <a:ea typeface="メイリオ" panose="020B0604030504040204" pitchFamily="50" charset="-128"/>
                <a:cs typeface="メイリオ" panose="020B0604030504040204" pitchFamily="50" charset="-128"/>
              </a:rPr>
              <a:t>low concentration</a:t>
            </a:r>
            <a:endParaRPr lang="ja-JP" altLang="en-US" sz="2400" dirty="0">
              <a:solidFill>
                <a:srgbClr val="FF6600"/>
              </a:solidFill>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765150" y="1081329"/>
            <a:ext cx="2531270" cy="461665"/>
          </a:xfrm>
          <a:prstGeom prst="rect">
            <a:avLst/>
          </a:prstGeom>
          <a:noFill/>
        </p:spPr>
        <p:txBody>
          <a:bodyPr wrap="none" rtlCol="0">
            <a:spAutoFit/>
          </a:bodyPr>
          <a:lstStyle/>
          <a:p>
            <a:r>
              <a:rPr lang="en-US" altLang="ja-JP" sz="2400" dirty="0">
                <a:solidFill>
                  <a:srgbClr val="0070C0"/>
                </a:solidFill>
                <a:ea typeface="メイリオ" panose="020B0604030504040204" pitchFamily="50" charset="-128"/>
                <a:cs typeface="メイリオ" panose="020B0604030504040204" pitchFamily="50" charset="-128"/>
              </a:rPr>
              <a:t>high concentration</a:t>
            </a:r>
            <a:endParaRPr lang="ja-JP" altLang="en-US" sz="2400" dirty="0">
              <a:solidFill>
                <a:srgbClr val="0070C0"/>
              </a:solidFill>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7092140" y="2757661"/>
            <a:ext cx="609141" cy="461665"/>
          </a:xfrm>
          <a:prstGeom prst="rect">
            <a:avLst/>
          </a:prstGeom>
          <a:noFill/>
        </p:spPr>
        <p:txBody>
          <a:bodyPr wrap="none" rtlCol="0">
            <a:spAutoFit/>
          </a:bodyPr>
          <a:lstStyle/>
          <a:p>
            <a:r>
              <a:rPr lang="en-US" altLang="ja-JP" sz="2400" dirty="0">
                <a:solidFill>
                  <a:srgbClr val="FF6600"/>
                </a:solidFill>
                <a:ea typeface="メイリオ" panose="020B0604030504040204" pitchFamily="50" charset="-128"/>
                <a:cs typeface="メイリオ" panose="020B0604030504040204" pitchFamily="50" charset="-128"/>
              </a:rPr>
              <a:t>like</a:t>
            </a:r>
            <a:endParaRPr lang="ja-JP" altLang="en-US" sz="2400" dirty="0">
              <a:solidFill>
                <a:srgbClr val="FF6600"/>
              </a:solidFill>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1696589" y="2796726"/>
            <a:ext cx="961802" cy="461665"/>
          </a:xfrm>
          <a:prstGeom prst="rect">
            <a:avLst/>
          </a:prstGeom>
          <a:noFill/>
        </p:spPr>
        <p:txBody>
          <a:bodyPr wrap="none" rtlCol="0">
            <a:spAutoFit/>
          </a:bodyPr>
          <a:lstStyle/>
          <a:p>
            <a:r>
              <a:rPr lang="en-US" altLang="ja-JP" sz="2400" dirty="0">
                <a:solidFill>
                  <a:srgbClr val="0070C0"/>
                </a:solidFill>
                <a:ea typeface="メイリオ" panose="020B0604030504040204" pitchFamily="50" charset="-128"/>
                <a:cs typeface="メイリオ" panose="020B0604030504040204" pitchFamily="50" charset="-128"/>
              </a:rPr>
              <a:t>dislike</a:t>
            </a:r>
            <a:endParaRPr lang="ja-JP" altLang="en-US" sz="2400" dirty="0">
              <a:solidFill>
                <a:srgbClr val="0070C0"/>
              </a:solidFill>
              <a:ea typeface="メイリオ" panose="020B0604030504040204" pitchFamily="50" charset="-128"/>
              <a:cs typeface="メイリオ" panose="020B0604030504040204" pitchFamily="50" charset="-128"/>
            </a:endParaRPr>
          </a:p>
        </p:txBody>
      </p:sp>
      <p:cxnSp>
        <p:nvCxnSpPr>
          <p:cNvPr id="35" name="直線矢印コネクタ 34"/>
          <p:cNvCxnSpPr/>
          <p:nvPr/>
        </p:nvCxnSpPr>
        <p:spPr>
          <a:xfrm flipV="1">
            <a:off x="4654380" y="3522478"/>
            <a:ext cx="0" cy="2835909"/>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45156" y="6492313"/>
            <a:ext cx="4148444" cy="307777"/>
          </a:xfrm>
          <a:prstGeom prst="rect">
            <a:avLst/>
          </a:prstGeom>
          <a:noFill/>
        </p:spPr>
        <p:txBody>
          <a:bodyPr wrap="none" rtlCol="0">
            <a:spAutoFit/>
          </a:bodyPr>
          <a:lstStyle/>
          <a:p>
            <a:pPr algn="ctr"/>
            <a:r>
              <a:rPr lang="en-US" altLang="ja-JP" sz="1400" dirty="0">
                <a:solidFill>
                  <a:prstClr val="black"/>
                </a:solidFill>
                <a:latin typeface="Arial" pitchFamily="34" charset="0"/>
                <a:cs typeface="Arial" pitchFamily="34" charset="0"/>
              </a:rPr>
              <a:t>Yoshida, </a:t>
            </a: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a:t>
            </a:r>
            <a:r>
              <a:rPr lang="en-US" altLang="ja-JP" sz="1400" b="1" i="1" dirty="0">
                <a:solidFill>
                  <a:prstClr val="black"/>
                </a:solidFill>
                <a:latin typeface="Arial" pitchFamily="34" charset="0"/>
                <a:cs typeface="Arial" pitchFamily="34" charset="0"/>
              </a:rPr>
              <a:t>Nature Communications</a:t>
            </a:r>
            <a:r>
              <a:rPr lang="en-US" altLang="ja-JP" sz="1400" dirty="0">
                <a:solidFill>
                  <a:prstClr val="black"/>
                </a:solidFill>
                <a:latin typeface="Arial" pitchFamily="34" charset="0"/>
                <a:cs typeface="Arial" pitchFamily="34" charset="0"/>
              </a:rPr>
              <a:t>, 2012</a:t>
            </a:r>
            <a:endParaRPr lang="ja-JP" altLang="en-US" sz="1400" dirty="0">
              <a:solidFill>
                <a:prstClr val="black"/>
              </a:solidFill>
              <a:latin typeface="Arial" pitchFamily="34" charset="0"/>
              <a:cs typeface="Arial" pitchFamily="34" charset="0"/>
            </a:endParaRPr>
          </a:p>
        </p:txBody>
      </p:sp>
      <p:graphicFrame>
        <p:nvGraphicFramePr>
          <p:cNvPr id="19" name="グラフ 18"/>
          <p:cNvGraphicFramePr>
            <a:graphicFrameLocks/>
          </p:cNvGraphicFramePr>
          <p:nvPr>
            <p:extLst>
              <p:ext uri="{D42A27DB-BD31-4B8C-83A1-F6EECF244321}">
                <p14:modId xmlns:p14="http://schemas.microsoft.com/office/powerpoint/2010/main" val="3059727827"/>
              </p:ext>
            </p:extLst>
          </p:nvPr>
        </p:nvGraphicFramePr>
        <p:xfrm>
          <a:off x="761070" y="3072895"/>
          <a:ext cx="3794642" cy="3050556"/>
        </p:xfrm>
        <a:graphic>
          <a:graphicData uri="http://schemas.openxmlformats.org/drawingml/2006/chart">
            <c:chart xmlns:c="http://schemas.openxmlformats.org/drawingml/2006/chart" xmlns:r="http://schemas.openxmlformats.org/officeDocument/2006/relationships" r:id="rId6"/>
          </a:graphicData>
        </a:graphic>
      </p:graphicFrame>
      <p:sp>
        <p:nvSpPr>
          <p:cNvPr id="20" name="二等辺三角形 19"/>
          <p:cNvSpPr/>
          <p:nvPr/>
        </p:nvSpPr>
        <p:spPr>
          <a:xfrm rot="5400000">
            <a:off x="2990593" y="4472608"/>
            <a:ext cx="312636" cy="3364647"/>
          </a:xfrm>
          <a:prstGeom prst="triangle">
            <a:avLst/>
          </a:prstGeom>
          <a:gradFill>
            <a:gsLst>
              <a:gs pos="0">
                <a:schemeClr val="accent6">
                  <a:lumMod val="20000"/>
                  <a:lumOff val="80000"/>
                </a:schemeClr>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66" tIns="50384" rIns="100766" bIns="50384" rtlCol="0" anchor="ctr"/>
          <a:lstStyle/>
          <a:p>
            <a:pPr algn="ctr" defTabSz="1007663"/>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592372" y="5403086"/>
            <a:ext cx="1670157" cy="655750"/>
          </a:xfrm>
          <a:prstGeom prst="rect">
            <a:avLst/>
          </a:prstGeom>
          <a:noFill/>
        </p:spPr>
        <p:txBody>
          <a:bodyPr wrap="square" lIns="100766" tIns="50384" rIns="100766" bIns="50384" rtlCol="0">
            <a:spAutoFit/>
          </a:bodyPr>
          <a:lstStyle/>
          <a:p>
            <a:pPr defTabSz="1007663"/>
            <a:r>
              <a:rPr lang="en-US" altLang="ja-JP" dirty="0">
                <a:solidFill>
                  <a:prstClr val="black"/>
                </a:solidFill>
                <a:latin typeface="+mj-lt"/>
                <a:ea typeface="メイリオ" panose="020B0604030504040204" pitchFamily="50" charset="-128"/>
                <a:cs typeface="メイリオ" panose="020B0604030504040204" pitchFamily="50" charset="-128"/>
              </a:rPr>
              <a:t>Diacetyl </a:t>
            </a:r>
          </a:p>
          <a:p>
            <a:pPr defTabSz="1007663"/>
            <a:r>
              <a:rPr lang="en-US" altLang="ja-JP" dirty="0">
                <a:solidFill>
                  <a:prstClr val="black"/>
                </a:solidFill>
                <a:latin typeface="+mj-lt"/>
                <a:ea typeface="メイリオ" panose="020B0604030504040204" pitchFamily="50" charset="-128"/>
                <a:cs typeface="メイリオ" panose="020B0604030504040204" pitchFamily="50" charset="-128"/>
              </a:rPr>
              <a:t>concentration</a:t>
            </a:r>
            <a:endParaRPr lang="ja-JP" altLang="en-US" baseline="30000" dirty="0">
              <a:solidFill>
                <a:prstClr val="black"/>
              </a:solidFill>
              <a:latin typeface="+mj-lt"/>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rot="16200000">
            <a:off x="-543641" y="4223121"/>
            <a:ext cx="2020297" cy="400110"/>
          </a:xfrm>
          <a:prstGeom prst="rect">
            <a:avLst/>
          </a:prstGeom>
          <a:noFill/>
        </p:spPr>
        <p:txBody>
          <a:bodyPr wrap="none" rtlCol="0">
            <a:spAutoFit/>
          </a:bodyPr>
          <a:lstStyle/>
          <a:p>
            <a:r>
              <a:rPr lang="en-US" altLang="ja-JP" sz="2000" dirty="0" err="1">
                <a:solidFill>
                  <a:prstClr val="black"/>
                </a:solidFill>
              </a:rPr>
              <a:t>Chemotaxis</a:t>
            </a:r>
            <a:r>
              <a:rPr lang="en-US" altLang="ja-JP" sz="2000" dirty="0">
                <a:solidFill>
                  <a:prstClr val="black"/>
                </a:solidFill>
              </a:rPr>
              <a:t> index</a:t>
            </a:r>
            <a:endParaRPr lang="ja-JP" altLang="en-US" sz="2000" dirty="0">
              <a:solidFill>
                <a:prstClr val="black"/>
              </a:solidFill>
            </a:endParaRPr>
          </a:p>
        </p:txBody>
      </p:sp>
      <p:sp>
        <p:nvSpPr>
          <p:cNvPr id="23" name="テキスト ボックス 22"/>
          <p:cNvSpPr txBox="1"/>
          <p:nvPr/>
        </p:nvSpPr>
        <p:spPr>
          <a:xfrm>
            <a:off x="4859506" y="3518342"/>
            <a:ext cx="1101071" cy="369332"/>
          </a:xfrm>
          <a:prstGeom prst="rect">
            <a:avLst/>
          </a:prstGeom>
          <a:noFill/>
        </p:spPr>
        <p:txBody>
          <a:bodyPr wrap="none" rtlCol="0">
            <a:spAutoFit/>
          </a:bodyPr>
          <a:lstStyle/>
          <a:p>
            <a:r>
              <a:rPr kumimoji="1" lang="en-US" altLang="ja-JP" dirty="0">
                <a:solidFill>
                  <a:srgbClr val="FF6600"/>
                </a:solidFill>
              </a:rPr>
              <a:t>attraction</a:t>
            </a:r>
            <a:endParaRPr kumimoji="1" lang="ja-JP" altLang="en-US" dirty="0">
              <a:solidFill>
                <a:srgbClr val="FF6600"/>
              </a:solidFill>
            </a:endParaRPr>
          </a:p>
        </p:txBody>
      </p:sp>
      <p:sp>
        <p:nvSpPr>
          <p:cNvPr id="24" name="テキスト ボックス 23"/>
          <p:cNvSpPr txBox="1"/>
          <p:nvPr/>
        </p:nvSpPr>
        <p:spPr>
          <a:xfrm>
            <a:off x="4870167" y="5972326"/>
            <a:ext cx="1135696" cy="369332"/>
          </a:xfrm>
          <a:prstGeom prst="rect">
            <a:avLst/>
          </a:prstGeom>
          <a:noFill/>
        </p:spPr>
        <p:txBody>
          <a:bodyPr wrap="none" rtlCol="0">
            <a:spAutoFit/>
          </a:bodyPr>
          <a:lstStyle/>
          <a:p>
            <a:r>
              <a:rPr lang="en-US" altLang="ja-JP" dirty="0">
                <a:solidFill>
                  <a:srgbClr val="0000FF"/>
                </a:solidFill>
              </a:rPr>
              <a:t>avoidance</a:t>
            </a:r>
            <a:endParaRPr kumimoji="1" lang="ja-JP" altLang="en-US" dirty="0">
              <a:solidFill>
                <a:srgbClr val="0000FF"/>
              </a:solidFill>
            </a:endParaRPr>
          </a:p>
        </p:txBody>
      </p:sp>
      <p:sp>
        <p:nvSpPr>
          <p:cNvPr id="4" name="スライド番号プレースホルダー 3">
            <a:extLst>
              <a:ext uri="{FF2B5EF4-FFF2-40B4-BE49-F238E27FC236}">
                <a16:creationId xmlns:a16="http://schemas.microsoft.com/office/drawing/2014/main" id="{FC894F0C-5B4A-4F1D-9F19-0267A18C67EA}"/>
              </a:ext>
            </a:extLst>
          </p:cNvPr>
          <p:cNvSpPr>
            <a:spLocks noGrp="1"/>
          </p:cNvSpPr>
          <p:nvPr>
            <p:ph type="sldNum" sz="quarter" idx="12"/>
          </p:nvPr>
        </p:nvSpPr>
        <p:spPr/>
        <p:txBody>
          <a:bodyPr/>
          <a:lstStyle/>
          <a:p>
            <a:fld id="{11D9BFCD-C0D1-4F3C-9707-B15111ADCA99}" type="slidenum">
              <a:rPr kumimoji="1" lang="ja-JP" altLang="en-US" smtClean="0"/>
              <a:t>16</a:t>
            </a:fld>
            <a:endParaRPr kumimoji="1" lang="ja-JP" altLang="en-US"/>
          </a:p>
        </p:txBody>
      </p:sp>
      <p:pic>
        <p:nvPicPr>
          <p:cNvPr id="30" name="Picture 9">
            <a:extLst>
              <a:ext uri="{FF2B5EF4-FFF2-40B4-BE49-F238E27FC236}">
                <a16:creationId xmlns:a16="http://schemas.microsoft.com/office/drawing/2014/main" id="{4B2B9E65-2931-4C72-B3BF-37D6567D72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4550" y="4038329"/>
            <a:ext cx="3519050" cy="194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7940" y="2031038"/>
            <a:ext cx="7390035" cy="2862322"/>
          </a:xfrm>
          <a:prstGeom prst="rect">
            <a:avLst/>
          </a:prstGeom>
          <a:noFill/>
        </p:spPr>
        <p:txBody>
          <a:bodyPr wrap="none" rtlCol="0">
            <a:spAutoFit/>
          </a:bodyPr>
          <a:lstStyle/>
          <a:p>
            <a:pPr algn="ctr"/>
            <a:r>
              <a:rPr lang="en-US" altLang="ja-JP" sz="3600" dirty="0">
                <a:ea typeface="メイリオ" panose="020B0604030504040204" pitchFamily="50" charset="-128"/>
                <a:cs typeface="メイリオ" panose="020B0604030504040204" pitchFamily="50" charset="-128"/>
              </a:rPr>
              <a:t>Urine contains </a:t>
            </a:r>
          </a:p>
          <a:p>
            <a:pPr algn="ctr"/>
            <a:r>
              <a:rPr lang="en-US" altLang="ja-JP" sz="3600" dirty="0">
                <a:ea typeface="メイリオ" panose="020B0604030504040204" pitchFamily="50" charset="-128"/>
                <a:cs typeface="メイリオ" panose="020B0604030504040204" pitchFamily="50" charset="-128"/>
              </a:rPr>
              <a:t>high concentration of cancer odors??</a:t>
            </a:r>
          </a:p>
          <a:p>
            <a:pPr algn="ctr"/>
            <a:endParaRPr lang="en-US" altLang="ja-JP" sz="3600" dirty="0">
              <a:ea typeface="メイリオ" panose="020B0604030504040204" pitchFamily="50" charset="-128"/>
              <a:cs typeface="メイリオ" panose="020B0604030504040204" pitchFamily="50" charset="-128"/>
            </a:endParaRPr>
          </a:p>
          <a:p>
            <a:pPr algn="ctr"/>
            <a:r>
              <a:rPr lang="en-US" altLang="ja-JP" sz="3600" dirty="0">
                <a:ea typeface="メイリオ" panose="020B0604030504040204" pitchFamily="50" charset="-128"/>
                <a:cs typeface="メイリオ" panose="020B0604030504040204" pitchFamily="50" charset="-128"/>
              </a:rPr>
              <a:t>We try to use diluted urine sample for </a:t>
            </a:r>
          </a:p>
          <a:p>
            <a:pPr algn="ctr"/>
            <a:r>
              <a:rPr lang="en-US" altLang="ja-JP" sz="3600" dirty="0">
                <a:ea typeface="メイリオ" panose="020B0604030504040204" pitchFamily="50" charset="-128"/>
                <a:cs typeface="メイリオ" panose="020B0604030504040204" pitchFamily="50" charset="-128"/>
              </a:rPr>
              <a:t>c</a:t>
            </a:r>
            <a:r>
              <a:rPr kumimoji="1" lang="en-US" altLang="ja-JP" sz="3600" dirty="0">
                <a:ea typeface="メイリオ" panose="020B0604030504040204" pitchFamily="50" charset="-128"/>
                <a:cs typeface="メイリオ" panose="020B0604030504040204" pitchFamily="50" charset="-128"/>
              </a:rPr>
              <a:t>hemotaxis assay!</a:t>
            </a:r>
          </a:p>
        </p:txBody>
      </p:sp>
      <p:sp>
        <p:nvSpPr>
          <p:cNvPr id="4" name="スライド番号プレースホルダー 3">
            <a:extLst>
              <a:ext uri="{FF2B5EF4-FFF2-40B4-BE49-F238E27FC236}">
                <a16:creationId xmlns:a16="http://schemas.microsoft.com/office/drawing/2014/main" id="{68ADE5CE-01C7-4CF7-B161-63BE3F0E960C}"/>
              </a:ext>
            </a:extLst>
          </p:cNvPr>
          <p:cNvSpPr>
            <a:spLocks noGrp="1"/>
          </p:cNvSpPr>
          <p:nvPr>
            <p:ph type="sldNum" sz="quarter" idx="12"/>
          </p:nvPr>
        </p:nvSpPr>
        <p:spPr/>
        <p:txBody>
          <a:bodyPr/>
          <a:lstStyle/>
          <a:p>
            <a:fld id="{11D9BFCD-C0D1-4F3C-9707-B15111ADCA99}" type="slidenum">
              <a:rPr kumimoji="1" lang="ja-JP" altLang="en-US" smtClean="0"/>
              <a:t>17</a:t>
            </a:fld>
            <a:endParaRPr kumimoji="1" lang="ja-JP" altLang="en-US"/>
          </a:p>
        </p:txBody>
      </p:sp>
    </p:spTree>
    <p:extLst>
      <p:ext uri="{BB962C8B-B14F-4D97-AF65-F5344CB8AC3E}">
        <p14:creationId xmlns:p14="http://schemas.microsoft.com/office/powerpoint/2010/main" val="361454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74319" y="605878"/>
            <a:ext cx="8656801" cy="1077218"/>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ja-JP" sz="3200" i="1" dirty="0">
                <a:solidFill>
                  <a:prstClr val="white"/>
                </a:solidFill>
                <a:latin typeface="Arial" panose="020B0604020202020204" pitchFamily="34" charset="0"/>
                <a:cs typeface="Arial" panose="020B0604020202020204" pitchFamily="34" charset="0"/>
              </a:rPr>
              <a:t>C.</a:t>
            </a:r>
            <a:r>
              <a:rPr lang="ja-JP" altLang="en-US" sz="3200" i="1" dirty="0">
                <a:solidFill>
                  <a:prstClr val="white"/>
                </a:solidFill>
                <a:latin typeface="Arial" panose="020B0604020202020204" pitchFamily="34" charset="0"/>
                <a:cs typeface="Arial" panose="020B0604020202020204" pitchFamily="34" charset="0"/>
              </a:rPr>
              <a:t> </a:t>
            </a:r>
            <a:r>
              <a:rPr lang="en-US" altLang="ja-JP" sz="3200" i="1" dirty="0">
                <a:solidFill>
                  <a:prstClr val="white"/>
                </a:solidFill>
                <a:latin typeface="Arial" panose="020B0604020202020204" pitchFamily="34" charset="0"/>
                <a:cs typeface="Arial" panose="020B0604020202020204" pitchFamily="34" charset="0"/>
              </a:rPr>
              <a:t>elegans</a:t>
            </a:r>
            <a:r>
              <a:rPr lang="en-US" altLang="ja-JP" sz="3200" dirty="0">
                <a:solidFill>
                  <a:prstClr val="white"/>
                </a:solidFill>
                <a:latin typeface="Arial" panose="020B0604020202020204" pitchFamily="34" charset="0"/>
                <a:cs typeface="Arial" panose="020B0604020202020204" pitchFamily="34" charset="0"/>
              </a:rPr>
              <a:t> is attracted to diluted urine sample </a:t>
            </a:r>
          </a:p>
          <a:p>
            <a:pPr algn="ctr"/>
            <a:r>
              <a:rPr lang="en-US" altLang="ja-JP" sz="3200" dirty="0">
                <a:solidFill>
                  <a:prstClr val="white"/>
                </a:solidFill>
                <a:latin typeface="Arial" panose="020B0604020202020204" pitchFamily="34" charset="0"/>
                <a:cs typeface="Arial" panose="020B0604020202020204" pitchFamily="34" charset="0"/>
              </a:rPr>
              <a:t>from cancer patients</a:t>
            </a:r>
          </a:p>
        </p:txBody>
      </p:sp>
      <p:sp>
        <p:nvSpPr>
          <p:cNvPr id="20" name="下矢印 19"/>
          <p:cNvSpPr/>
          <p:nvPr/>
        </p:nvSpPr>
        <p:spPr>
          <a:xfrm>
            <a:off x="848759" y="4060833"/>
            <a:ext cx="216024" cy="176575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flipV="1">
            <a:off x="845015" y="2164405"/>
            <a:ext cx="216024" cy="1896428"/>
          </a:xfrm>
          <a:prstGeom prst="downArrow">
            <a:avLst/>
          </a:prstGeom>
          <a:gradFill flip="none" rotWithShape="1">
            <a:gsLst>
              <a:gs pos="0">
                <a:schemeClr val="accent6">
                  <a:lumMod val="75000"/>
                </a:schemeClr>
              </a:gs>
              <a:gs pos="50000">
                <a:srgbClr val="FFC000"/>
              </a:gs>
              <a:gs pos="100000">
                <a:srgbClr val="FFFFCC"/>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p:cNvGraphicFramePr>
            <a:graphicFrameLocks/>
          </p:cNvGraphicFramePr>
          <p:nvPr>
            <p:extLst>
              <p:ext uri="{D42A27DB-BD31-4B8C-83A1-F6EECF244321}">
                <p14:modId xmlns:p14="http://schemas.microsoft.com/office/powerpoint/2010/main" val="3348219122"/>
              </p:ext>
            </p:extLst>
          </p:nvPr>
        </p:nvGraphicFramePr>
        <p:xfrm>
          <a:off x="1737159" y="1695099"/>
          <a:ext cx="6553137" cy="4437558"/>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rot="16200000">
            <a:off x="544341" y="3718280"/>
            <a:ext cx="2050754" cy="400110"/>
          </a:xfrm>
          <a:prstGeom prst="rect">
            <a:avLst/>
          </a:prstGeom>
          <a:noFill/>
        </p:spPr>
        <p:txBody>
          <a:bodyPr wrap="none" rtlCol="0">
            <a:spAutoFit/>
          </a:bodyPr>
          <a:lstStyle/>
          <a:p>
            <a:r>
              <a:rPr kumimoji="1" lang="en-US" altLang="ja-JP" sz="2000" dirty="0"/>
              <a:t> </a:t>
            </a:r>
            <a:r>
              <a:rPr lang="en-US" altLang="ja-JP" sz="2000" dirty="0" err="1"/>
              <a:t>chemotaxis</a:t>
            </a:r>
            <a:r>
              <a:rPr lang="en-US" altLang="ja-JP" sz="2000" dirty="0"/>
              <a:t> </a:t>
            </a:r>
            <a:r>
              <a:rPr kumimoji="1" lang="en-US" altLang="ja-JP" sz="2000" dirty="0"/>
              <a:t>index</a:t>
            </a:r>
            <a:endParaRPr kumimoji="1" lang="ja-JP" altLang="en-US" sz="2000" dirty="0"/>
          </a:p>
        </p:txBody>
      </p:sp>
      <p:sp>
        <p:nvSpPr>
          <p:cNvPr id="18" name="テキスト ボックス 17"/>
          <p:cNvSpPr txBox="1"/>
          <p:nvPr/>
        </p:nvSpPr>
        <p:spPr>
          <a:xfrm>
            <a:off x="2003286" y="6130378"/>
            <a:ext cx="2251707" cy="400110"/>
          </a:xfrm>
          <a:prstGeom prst="rect">
            <a:avLst/>
          </a:prstGeom>
          <a:noFill/>
        </p:spPr>
        <p:txBody>
          <a:bodyPr wrap="none" rtlCol="0">
            <a:spAutoFit/>
          </a:bodyPr>
          <a:lstStyle/>
          <a:p>
            <a:r>
              <a:rPr lang="en-US" altLang="ja-JP" sz="2000" dirty="0">
                <a:solidFill>
                  <a:srgbClr val="0000FF"/>
                </a:solidFill>
                <a:latin typeface="+mj-lt"/>
                <a:ea typeface="メイリオ" panose="020B0604030504040204" pitchFamily="50" charset="-128"/>
                <a:cs typeface="メイリオ" panose="020B0604030504040204" pitchFamily="50" charset="-128"/>
              </a:rPr>
              <a:t>Control participants</a:t>
            </a:r>
            <a:endParaRPr kumimoji="1" lang="ja-JP" altLang="en-US" sz="2000" dirty="0">
              <a:solidFill>
                <a:srgbClr val="0000FF"/>
              </a:solidFill>
              <a:latin typeface="+mj-lt"/>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671348" y="6157011"/>
            <a:ext cx="1813382" cy="400110"/>
          </a:xfrm>
          <a:prstGeom prst="rect">
            <a:avLst/>
          </a:prstGeom>
          <a:noFill/>
        </p:spPr>
        <p:txBody>
          <a:bodyPr wrap="none" rtlCol="0">
            <a:spAutoFit/>
          </a:bodyPr>
          <a:lstStyle/>
          <a:p>
            <a:r>
              <a:rPr kumimoji="1" lang="en-US" altLang="ja-JP" sz="2000" dirty="0">
                <a:solidFill>
                  <a:srgbClr val="FF6600"/>
                </a:solidFill>
                <a:latin typeface="+mj-lt"/>
                <a:ea typeface="メイリオ" panose="020B0604030504040204" pitchFamily="50" charset="-128"/>
                <a:cs typeface="メイリオ" panose="020B0604030504040204" pitchFamily="50" charset="-128"/>
              </a:rPr>
              <a:t>Cancer patients</a:t>
            </a:r>
            <a:endParaRPr kumimoji="1" lang="ja-JP" altLang="en-US" sz="2000" dirty="0">
              <a:solidFill>
                <a:srgbClr val="FF6600"/>
              </a:solidFill>
              <a:latin typeface="+mj-lt"/>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2210653" y="6136227"/>
            <a:ext cx="192278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244312" y="6132656"/>
            <a:ext cx="3867633" cy="86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6" name="表 25"/>
          <p:cNvGraphicFramePr>
            <a:graphicFrameLocks noGrp="1"/>
          </p:cNvGraphicFramePr>
          <p:nvPr>
            <p:extLst>
              <p:ext uri="{D42A27DB-BD31-4B8C-83A1-F6EECF244321}">
                <p14:modId xmlns:p14="http://schemas.microsoft.com/office/powerpoint/2010/main" val="1888576001"/>
              </p:ext>
            </p:extLst>
          </p:nvPr>
        </p:nvGraphicFramePr>
        <p:xfrm>
          <a:off x="5515929" y="4356028"/>
          <a:ext cx="2596016" cy="1470563"/>
        </p:xfrm>
        <a:graphic>
          <a:graphicData uri="http://schemas.openxmlformats.org/drawingml/2006/table">
            <a:tbl>
              <a:tblPr firstRow="1" bandRow="1">
                <a:tableStyleId>{5C22544A-7EE6-4342-B048-85BDC9FD1C3A}</a:tableStyleId>
              </a:tblPr>
              <a:tblGrid>
                <a:gridCol w="1290461">
                  <a:extLst>
                    <a:ext uri="{9D8B030D-6E8A-4147-A177-3AD203B41FA5}">
                      <a16:colId xmlns:a16="http://schemas.microsoft.com/office/drawing/2014/main" val="20000"/>
                    </a:ext>
                  </a:extLst>
                </a:gridCol>
                <a:gridCol w="343291">
                  <a:extLst>
                    <a:ext uri="{9D8B030D-6E8A-4147-A177-3AD203B41FA5}">
                      <a16:colId xmlns:a16="http://schemas.microsoft.com/office/drawing/2014/main" val="20001"/>
                    </a:ext>
                  </a:extLst>
                </a:gridCol>
                <a:gridCol w="330999">
                  <a:extLst>
                    <a:ext uri="{9D8B030D-6E8A-4147-A177-3AD203B41FA5}">
                      <a16:colId xmlns:a16="http://schemas.microsoft.com/office/drawing/2014/main" val="20002"/>
                    </a:ext>
                  </a:extLst>
                </a:gridCol>
                <a:gridCol w="334651">
                  <a:extLst>
                    <a:ext uri="{9D8B030D-6E8A-4147-A177-3AD203B41FA5}">
                      <a16:colId xmlns:a16="http://schemas.microsoft.com/office/drawing/2014/main" val="20003"/>
                    </a:ext>
                  </a:extLst>
                </a:gridCol>
                <a:gridCol w="296614">
                  <a:extLst>
                    <a:ext uri="{9D8B030D-6E8A-4147-A177-3AD203B41FA5}">
                      <a16:colId xmlns:a16="http://schemas.microsoft.com/office/drawing/2014/main" val="20004"/>
                    </a:ext>
                  </a:extLst>
                </a:gridCol>
              </a:tblGrid>
              <a:tr h="373283">
                <a:tc>
                  <a:txBody>
                    <a:bodyPr/>
                    <a:lstStyle/>
                    <a:p>
                      <a:r>
                        <a:rPr kumimoji="1" lang="en-US" altLang="ja-JP" sz="1800" b="0" dirty="0">
                          <a:latin typeface="+mn-lt"/>
                          <a:ea typeface="メイリオ" panose="020B0604030504040204" pitchFamily="50" charset="-128"/>
                          <a:cs typeface="メイリオ" panose="020B0604030504040204" pitchFamily="50" charset="-128"/>
                        </a:rPr>
                        <a:t>Stage</a:t>
                      </a:r>
                      <a:endParaRPr kumimoji="1" lang="ja-JP" altLang="en-US" sz="1800" b="0" dirty="0">
                        <a:latin typeface="+mn-lt"/>
                        <a:ea typeface="メイリオ" panose="020B0604030504040204" pitchFamily="50" charset="-128"/>
                        <a:cs typeface="メイリオ" panose="020B0604030504040204" pitchFamily="50" charset="-128"/>
                      </a:endParaRPr>
                    </a:p>
                  </a:txBody>
                  <a:tcPr>
                    <a:solidFill>
                      <a:schemeClr val="accent5">
                        <a:lumMod val="75000"/>
                      </a:schemeClr>
                    </a:solidFill>
                  </a:tcPr>
                </a:tc>
                <a:tc>
                  <a:txBody>
                    <a:bodyPr/>
                    <a:lstStyle/>
                    <a:p>
                      <a:pPr algn="ctr"/>
                      <a:r>
                        <a:rPr kumimoji="1" lang="en-US" altLang="ja-JP" sz="1800" b="0" dirty="0">
                          <a:latin typeface="+mn-lt"/>
                          <a:ea typeface="メイリオ" panose="020B0604030504040204" pitchFamily="50" charset="-128"/>
                          <a:cs typeface="メイリオ" panose="020B0604030504040204" pitchFamily="50" charset="-128"/>
                        </a:rPr>
                        <a:t>1</a:t>
                      </a:r>
                      <a:endParaRPr kumimoji="1" lang="ja-JP" altLang="en-US" sz="1800" b="0" dirty="0">
                        <a:latin typeface="+mn-lt"/>
                        <a:ea typeface="メイリオ" panose="020B0604030504040204" pitchFamily="50" charset="-128"/>
                        <a:cs typeface="メイリオ" panose="020B0604030504040204" pitchFamily="50" charset="-128"/>
                      </a:endParaRPr>
                    </a:p>
                  </a:txBody>
                  <a:tcPr>
                    <a:solidFill>
                      <a:schemeClr val="accent5">
                        <a:lumMod val="75000"/>
                      </a:schemeClr>
                    </a:solidFill>
                  </a:tcPr>
                </a:tc>
                <a:tc>
                  <a:txBody>
                    <a:bodyPr/>
                    <a:lstStyle/>
                    <a:p>
                      <a:pPr algn="ctr"/>
                      <a:r>
                        <a:rPr kumimoji="1" lang="en-US" altLang="ja-JP" sz="1800" b="0" dirty="0">
                          <a:latin typeface="+mn-lt"/>
                          <a:ea typeface="メイリオ" panose="020B0604030504040204" pitchFamily="50" charset="-128"/>
                          <a:cs typeface="メイリオ" panose="020B0604030504040204" pitchFamily="50" charset="-128"/>
                        </a:rPr>
                        <a:t>2</a:t>
                      </a:r>
                      <a:endParaRPr kumimoji="1" lang="ja-JP" altLang="en-US" sz="1800" b="0" dirty="0">
                        <a:latin typeface="+mn-lt"/>
                        <a:ea typeface="メイリオ" panose="020B0604030504040204" pitchFamily="50" charset="-128"/>
                        <a:cs typeface="メイリオ" panose="020B0604030504040204" pitchFamily="50" charset="-128"/>
                      </a:endParaRPr>
                    </a:p>
                  </a:txBody>
                  <a:tcPr>
                    <a:solidFill>
                      <a:schemeClr val="accent5">
                        <a:lumMod val="75000"/>
                      </a:schemeClr>
                    </a:solidFill>
                  </a:tcPr>
                </a:tc>
                <a:tc>
                  <a:txBody>
                    <a:bodyPr/>
                    <a:lstStyle/>
                    <a:p>
                      <a:pPr algn="ctr"/>
                      <a:r>
                        <a:rPr kumimoji="1" lang="en-US" altLang="ja-JP" sz="1800" b="0" dirty="0">
                          <a:latin typeface="+mn-lt"/>
                          <a:ea typeface="メイリオ" panose="020B0604030504040204" pitchFamily="50" charset="-128"/>
                          <a:cs typeface="メイリオ" panose="020B0604030504040204" pitchFamily="50" charset="-128"/>
                        </a:rPr>
                        <a:t>3</a:t>
                      </a:r>
                      <a:endParaRPr kumimoji="1" lang="ja-JP" altLang="en-US" sz="1800" b="0" dirty="0">
                        <a:latin typeface="+mn-lt"/>
                        <a:ea typeface="メイリオ" panose="020B0604030504040204" pitchFamily="50" charset="-128"/>
                        <a:cs typeface="メイリオ" panose="020B0604030504040204" pitchFamily="50" charset="-128"/>
                      </a:endParaRPr>
                    </a:p>
                  </a:txBody>
                  <a:tcPr>
                    <a:solidFill>
                      <a:schemeClr val="accent5">
                        <a:lumMod val="75000"/>
                      </a:schemeClr>
                    </a:solidFill>
                  </a:tcPr>
                </a:tc>
                <a:tc>
                  <a:txBody>
                    <a:bodyPr/>
                    <a:lstStyle/>
                    <a:p>
                      <a:pPr algn="ctr"/>
                      <a:r>
                        <a:rPr kumimoji="1" lang="en-US" altLang="ja-JP" sz="1800" b="0" dirty="0">
                          <a:latin typeface="+mn-lt"/>
                          <a:ea typeface="メイリオ" panose="020B0604030504040204" pitchFamily="50" charset="-128"/>
                          <a:cs typeface="メイリオ" panose="020B0604030504040204" pitchFamily="50" charset="-128"/>
                        </a:rPr>
                        <a:t>4</a:t>
                      </a:r>
                      <a:endParaRPr kumimoji="1" lang="ja-JP" altLang="en-US" sz="1800" b="0" dirty="0">
                        <a:latin typeface="+mn-lt"/>
                        <a:ea typeface="メイリオ" panose="020B0604030504040204" pitchFamily="50" charset="-128"/>
                        <a:cs typeface="メイリオ" panose="020B0604030504040204" pitchFamily="50" charset="-128"/>
                      </a:endParaRPr>
                    </a:p>
                  </a:txBody>
                  <a:tcPr>
                    <a:solidFill>
                      <a:schemeClr val="accent5">
                        <a:lumMod val="75000"/>
                      </a:schemeClr>
                    </a:solidFill>
                  </a:tcPr>
                </a:tc>
                <a:extLst>
                  <a:ext uri="{0D108BD9-81ED-4DB2-BD59-A6C34878D82A}">
                    <a16:rowId xmlns:a16="http://schemas.microsoft.com/office/drawing/2014/main" val="10000"/>
                  </a:ext>
                </a:extLst>
              </a:tr>
              <a:tr h="299665">
                <a:tc>
                  <a:txBody>
                    <a:bodyPr/>
                    <a:lstStyle/>
                    <a:p>
                      <a:r>
                        <a:rPr kumimoji="1" lang="en-US" altLang="ja-JP" sz="1800" dirty="0">
                          <a:latin typeface="+mn-lt"/>
                          <a:ea typeface="メイリオ" panose="020B0604030504040204" pitchFamily="50" charset="-128"/>
                          <a:cs typeface="メイリオ" panose="020B0604030504040204" pitchFamily="50" charset="-128"/>
                        </a:rPr>
                        <a:t>Stomach</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5</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7</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0</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1</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0001"/>
                  </a:ext>
                </a:extLst>
              </a:tr>
              <a:tr h="299665">
                <a:tc>
                  <a:txBody>
                    <a:bodyPr/>
                    <a:lstStyle/>
                    <a:p>
                      <a:r>
                        <a:rPr kumimoji="1" lang="en-US" altLang="ja-JP" sz="1800" dirty="0">
                          <a:latin typeface="+mn-lt"/>
                          <a:ea typeface="メイリオ" panose="020B0604030504040204" pitchFamily="50" charset="-128"/>
                          <a:cs typeface="メイリオ" panose="020B0604030504040204" pitchFamily="50" charset="-128"/>
                        </a:rPr>
                        <a:t>Colorectal</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1</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4</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0</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1</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0002"/>
                  </a:ext>
                </a:extLst>
              </a:tr>
              <a:tr h="299665">
                <a:tc>
                  <a:txBody>
                    <a:bodyPr/>
                    <a:lstStyle/>
                    <a:p>
                      <a:r>
                        <a:rPr kumimoji="1" lang="en-GB" altLang="ja-JP" sz="1800" kern="1200" dirty="0">
                          <a:solidFill>
                            <a:schemeClr val="dk1"/>
                          </a:solidFill>
                          <a:effectLst/>
                          <a:latin typeface="+mn-lt"/>
                          <a:ea typeface="+mn-ea"/>
                          <a:cs typeface="+mn-cs"/>
                        </a:rPr>
                        <a:t>Pancreatic</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0</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0</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1</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tc>
                  <a:txBody>
                    <a:bodyPr/>
                    <a:lstStyle/>
                    <a:p>
                      <a:pPr algn="ctr"/>
                      <a:r>
                        <a:rPr kumimoji="1" lang="en-US" altLang="ja-JP" sz="1800" dirty="0">
                          <a:latin typeface="+mn-lt"/>
                          <a:ea typeface="メイリオ" panose="020B0604030504040204" pitchFamily="50" charset="-128"/>
                          <a:cs typeface="メイリオ" panose="020B0604030504040204" pitchFamily="50" charset="-128"/>
                        </a:rPr>
                        <a:t>0</a:t>
                      </a:r>
                      <a:endParaRPr kumimoji="1" lang="ja-JP" altLang="en-US" sz="1800" dirty="0">
                        <a:latin typeface="+mn-lt"/>
                        <a:ea typeface="メイリオ" panose="020B0604030504040204" pitchFamily="50" charset="-128"/>
                        <a:cs typeface="メイリオ"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434022" y="1683096"/>
            <a:ext cx="1101071" cy="369332"/>
          </a:xfrm>
          <a:prstGeom prst="rect">
            <a:avLst/>
          </a:prstGeom>
          <a:noFill/>
        </p:spPr>
        <p:txBody>
          <a:bodyPr wrap="none" rtlCol="0">
            <a:spAutoFit/>
          </a:bodyPr>
          <a:lstStyle/>
          <a:p>
            <a:r>
              <a:rPr kumimoji="1" lang="en-US" altLang="ja-JP" dirty="0">
                <a:solidFill>
                  <a:schemeClr val="accent6"/>
                </a:solidFill>
              </a:rPr>
              <a:t>attraction</a:t>
            </a:r>
            <a:endParaRPr kumimoji="1" lang="ja-JP" altLang="en-US" dirty="0">
              <a:solidFill>
                <a:schemeClr val="accent6"/>
              </a:solidFill>
            </a:endParaRPr>
          </a:p>
        </p:txBody>
      </p:sp>
      <p:sp>
        <p:nvSpPr>
          <p:cNvPr id="27" name="テキスト ボックス 26"/>
          <p:cNvSpPr txBox="1"/>
          <p:nvPr/>
        </p:nvSpPr>
        <p:spPr>
          <a:xfrm>
            <a:off x="434022" y="5850946"/>
            <a:ext cx="1135696" cy="369332"/>
          </a:xfrm>
          <a:prstGeom prst="rect">
            <a:avLst/>
          </a:prstGeom>
          <a:noFill/>
        </p:spPr>
        <p:txBody>
          <a:bodyPr wrap="none" rtlCol="0">
            <a:spAutoFit/>
          </a:bodyPr>
          <a:lstStyle/>
          <a:p>
            <a:r>
              <a:rPr lang="en-US" altLang="ja-JP" dirty="0">
                <a:solidFill>
                  <a:srgbClr val="0000FF"/>
                </a:solidFill>
              </a:rPr>
              <a:t>avoidance</a:t>
            </a:r>
            <a:endParaRPr kumimoji="1" lang="ja-JP" altLang="en-US" dirty="0">
              <a:solidFill>
                <a:srgbClr val="0000FF"/>
              </a:solidFill>
            </a:endParaRPr>
          </a:p>
        </p:txBody>
      </p:sp>
      <p:sp>
        <p:nvSpPr>
          <p:cNvPr id="3" name="スライド番号プレースホルダー 2">
            <a:extLst>
              <a:ext uri="{FF2B5EF4-FFF2-40B4-BE49-F238E27FC236}">
                <a16:creationId xmlns:a16="http://schemas.microsoft.com/office/drawing/2014/main" id="{1DF803A1-1F35-43A7-85EF-E16B7CCA50FF}"/>
              </a:ext>
            </a:extLst>
          </p:cNvPr>
          <p:cNvSpPr>
            <a:spLocks noGrp="1"/>
          </p:cNvSpPr>
          <p:nvPr>
            <p:ph type="sldNum" sz="quarter" idx="12"/>
          </p:nvPr>
        </p:nvSpPr>
        <p:spPr/>
        <p:txBody>
          <a:bodyPr/>
          <a:lstStyle/>
          <a:p>
            <a:fld id="{11D9BFCD-C0D1-4F3C-9707-B15111ADCA99}" type="slidenum">
              <a:rPr kumimoji="1" lang="ja-JP" altLang="en-US" smtClean="0"/>
              <a:t>18</a:t>
            </a:fld>
            <a:endParaRPr kumimoji="1" lang="ja-JP" altLang="en-US"/>
          </a:p>
        </p:txBody>
      </p:sp>
      <p:sp>
        <p:nvSpPr>
          <p:cNvPr id="22" name="テキスト ボックス 21">
            <a:extLst>
              <a:ext uri="{FF2B5EF4-FFF2-40B4-BE49-F238E27FC236}">
                <a16:creationId xmlns:a16="http://schemas.microsoft.com/office/drawing/2014/main" id="{510E71E7-672A-4FF1-A2B6-06761DCD4F10}"/>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9772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230684021"/>
              </p:ext>
            </p:extLst>
          </p:nvPr>
        </p:nvGraphicFramePr>
        <p:xfrm>
          <a:off x="1250572" y="1646927"/>
          <a:ext cx="7381840" cy="411631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 y="504930"/>
            <a:ext cx="9144000" cy="1200329"/>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ja-JP" sz="3600" i="1" dirty="0">
                <a:solidFill>
                  <a:prstClr val="white"/>
                </a:solidFill>
                <a:latin typeface="Arial" panose="020B0604020202020204" pitchFamily="34" charset="0"/>
                <a:cs typeface="Arial" panose="020B0604020202020204" pitchFamily="34" charset="0"/>
              </a:rPr>
              <a:t>C. elegans </a:t>
            </a:r>
            <a:r>
              <a:rPr lang="en-US" altLang="ja-JP" sz="3600" dirty="0">
                <a:solidFill>
                  <a:prstClr val="white"/>
                </a:solidFill>
                <a:latin typeface="Arial" panose="020B0604020202020204" pitchFamily="34" charset="0"/>
                <a:cs typeface="Arial" panose="020B0604020202020204" pitchFamily="34" charset="0"/>
              </a:rPr>
              <a:t>detects cancer smells using their olfactory </a:t>
            </a:r>
            <a:r>
              <a:rPr lang="en-US" altLang="ja-JP" sz="3600" dirty="0" err="1">
                <a:solidFill>
                  <a:prstClr val="white"/>
                </a:solidFill>
                <a:latin typeface="Arial" panose="020B0604020202020204" pitchFamily="34" charset="0"/>
                <a:cs typeface="Arial" panose="020B0604020202020204" pitchFamily="34" charset="0"/>
              </a:rPr>
              <a:t>neruons</a:t>
            </a:r>
            <a:endParaRPr lang="en-US" altLang="ja-JP" sz="3600" dirty="0">
              <a:solidFill>
                <a:prstClr val="white"/>
              </a:solidFill>
              <a:latin typeface="Arial" panose="020B0604020202020204" pitchFamily="34" charset="0"/>
              <a:cs typeface="Arial" panose="020B0604020202020204" pitchFamily="34" charset="0"/>
            </a:endParaRPr>
          </a:p>
        </p:txBody>
      </p:sp>
      <p:sp>
        <p:nvSpPr>
          <p:cNvPr id="4" name="下矢印 3"/>
          <p:cNvSpPr/>
          <p:nvPr/>
        </p:nvSpPr>
        <p:spPr>
          <a:xfrm>
            <a:off x="618333" y="3901300"/>
            <a:ext cx="208536" cy="1484975"/>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下矢印 4"/>
          <p:cNvSpPr/>
          <p:nvPr/>
        </p:nvSpPr>
        <p:spPr>
          <a:xfrm flipV="1">
            <a:off x="614589" y="2107750"/>
            <a:ext cx="212280" cy="1801751"/>
          </a:xfrm>
          <a:prstGeom prst="downArrow">
            <a:avLst/>
          </a:prstGeom>
          <a:gradFill flip="none" rotWithShape="1">
            <a:gsLst>
              <a:gs pos="0">
                <a:schemeClr val="accent6">
                  <a:lumMod val="75000"/>
                </a:schemeClr>
              </a:gs>
              <a:gs pos="50000">
                <a:srgbClr val="FFC000"/>
              </a:gs>
              <a:gs pos="100000">
                <a:srgbClr val="FFFFCC"/>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5135482" y="5151724"/>
            <a:ext cx="2078069" cy="830997"/>
          </a:xfrm>
          <a:prstGeom prst="rect">
            <a:avLst/>
          </a:prstGeom>
          <a:solidFill>
            <a:schemeClr val="bg1"/>
          </a:solidFill>
        </p:spPr>
        <p:txBody>
          <a:bodyPr wrap="none" rtlCol="0">
            <a:spAutoFit/>
          </a:bodyPr>
          <a:lstStyle/>
          <a:p>
            <a:r>
              <a:rPr lang="en-US" altLang="ja-JP" sz="2400" dirty="0">
                <a:solidFill>
                  <a:prstClr val="black"/>
                </a:solidFill>
                <a:ea typeface="メイリオ" panose="020B0604030504040204" pitchFamily="50" charset="-128"/>
                <a:cs typeface="メイリオ" panose="020B0604030504040204" pitchFamily="50" charset="-128"/>
              </a:rPr>
              <a:t>Urine from</a:t>
            </a:r>
          </a:p>
          <a:p>
            <a:r>
              <a:rPr lang="en-US" altLang="ja-JP" sz="2400" dirty="0">
                <a:solidFill>
                  <a:prstClr val="black"/>
                </a:solidFill>
                <a:ea typeface="メイリオ" panose="020B0604030504040204" pitchFamily="50" charset="-128"/>
                <a:cs typeface="メイリオ" panose="020B0604030504040204" pitchFamily="50" charset="-128"/>
              </a:rPr>
              <a:t>Healthy person</a:t>
            </a:r>
            <a:endParaRPr lang="ja-JP" altLang="en-US" sz="2400" dirty="0">
              <a:solidFill>
                <a:prstClr val="black"/>
              </a:solidFill>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014904" y="4596513"/>
            <a:ext cx="413896" cy="646331"/>
          </a:xfrm>
          <a:prstGeom prst="rect">
            <a:avLst/>
          </a:prstGeom>
          <a:noFill/>
        </p:spPr>
        <p:txBody>
          <a:bodyPr wrap="none" rtlCol="0">
            <a:spAutoFit/>
          </a:bodyPr>
          <a:lstStyle/>
          <a:p>
            <a:r>
              <a:rPr lang="en-US" altLang="ja-JP" sz="3600" dirty="0">
                <a:solidFill>
                  <a:srgbClr val="FF0000"/>
                </a:solidFill>
              </a:rPr>
              <a:t>*</a:t>
            </a:r>
            <a:endParaRPr lang="ja-JP" altLang="en-US" sz="3600" dirty="0">
              <a:solidFill>
                <a:srgbClr val="FF0000"/>
              </a:solidFill>
            </a:endParaRPr>
          </a:p>
        </p:txBody>
      </p:sp>
      <p:sp>
        <p:nvSpPr>
          <p:cNvPr id="15" name="テキスト ボックス 14"/>
          <p:cNvSpPr txBox="1"/>
          <p:nvPr/>
        </p:nvSpPr>
        <p:spPr>
          <a:xfrm>
            <a:off x="6192258" y="2713858"/>
            <a:ext cx="413896" cy="646331"/>
          </a:xfrm>
          <a:prstGeom prst="rect">
            <a:avLst/>
          </a:prstGeom>
          <a:noFill/>
        </p:spPr>
        <p:txBody>
          <a:bodyPr wrap="none" rtlCol="0">
            <a:spAutoFit/>
          </a:bodyPr>
          <a:lstStyle/>
          <a:p>
            <a:r>
              <a:rPr lang="en-US" altLang="ja-JP" sz="3600" dirty="0">
                <a:solidFill>
                  <a:srgbClr val="FF0000"/>
                </a:solidFill>
              </a:rPr>
              <a:t>*</a:t>
            </a:r>
            <a:endParaRPr lang="ja-JP" altLang="en-US" sz="3600" dirty="0">
              <a:solidFill>
                <a:srgbClr val="FF0000"/>
              </a:solidFill>
            </a:endParaRPr>
          </a:p>
        </p:txBody>
      </p:sp>
      <p:sp>
        <p:nvSpPr>
          <p:cNvPr id="18" name="テキスト ボックス 17"/>
          <p:cNvSpPr txBox="1"/>
          <p:nvPr/>
        </p:nvSpPr>
        <p:spPr>
          <a:xfrm>
            <a:off x="2222647" y="5159790"/>
            <a:ext cx="2012730" cy="830997"/>
          </a:xfrm>
          <a:prstGeom prst="rect">
            <a:avLst/>
          </a:prstGeom>
          <a:solidFill>
            <a:schemeClr val="bg1"/>
          </a:solidFill>
        </p:spPr>
        <p:txBody>
          <a:bodyPr wrap="none" rtlCol="0">
            <a:spAutoFit/>
          </a:bodyPr>
          <a:lstStyle/>
          <a:p>
            <a:pPr algn="ctr"/>
            <a:r>
              <a:rPr lang="en-US" altLang="ja-JP" sz="2400" dirty="0">
                <a:solidFill>
                  <a:prstClr val="black"/>
                </a:solidFill>
                <a:latin typeface="+mj-lt"/>
                <a:ea typeface="メイリオ" panose="020B0604030504040204" pitchFamily="50" charset="-128"/>
                <a:cs typeface="メイリオ" panose="020B0604030504040204" pitchFamily="50" charset="-128"/>
              </a:rPr>
              <a:t>Urine form </a:t>
            </a:r>
          </a:p>
          <a:p>
            <a:pPr algn="ctr"/>
            <a:r>
              <a:rPr lang="en-US" altLang="ja-JP" sz="2400" dirty="0">
                <a:solidFill>
                  <a:prstClr val="black"/>
                </a:solidFill>
                <a:latin typeface="+mj-lt"/>
                <a:ea typeface="メイリオ" panose="020B0604030504040204" pitchFamily="50" charset="-128"/>
                <a:cs typeface="メイリオ" panose="020B0604030504040204" pitchFamily="50" charset="-128"/>
              </a:rPr>
              <a:t>Cancer patient</a:t>
            </a:r>
            <a:endParaRPr lang="ja-JP" altLang="en-US" sz="2400" dirty="0">
              <a:solidFill>
                <a:prstClr val="black"/>
              </a:solidFill>
              <a:latin typeface="+mj-lt"/>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655097" y="5890043"/>
            <a:ext cx="3488903" cy="967957"/>
          </a:xfrm>
          <a:prstGeom prst="rect">
            <a:avLst/>
          </a:prstGeom>
          <a:noFill/>
          <a:ln>
            <a:solidFill>
              <a:schemeClr val="tx1"/>
            </a:solidFill>
          </a:ln>
        </p:spPr>
        <p:txBody>
          <a:bodyPr wrap="square" rtlCol="0">
            <a:spAutoFit/>
          </a:bodyPr>
          <a:lstStyle/>
          <a:p>
            <a:pPr>
              <a:lnSpc>
                <a:spcPct val="150000"/>
              </a:lnSpc>
            </a:pPr>
            <a:r>
              <a:rPr lang="en-US" altLang="ja-JP" sz="2000" dirty="0">
                <a:solidFill>
                  <a:srgbClr val="FF6600"/>
                </a:solidFill>
                <a:ea typeface="メイリオ" panose="020B0604030504040204" pitchFamily="50" charset="-128"/>
                <a:cs typeface="メイリオ" panose="020B0604030504040204" pitchFamily="50" charset="-128"/>
              </a:rPr>
              <a:t>AWC: sense attractive odorants</a:t>
            </a:r>
          </a:p>
          <a:p>
            <a:pPr>
              <a:lnSpc>
                <a:spcPct val="150000"/>
              </a:lnSpc>
            </a:pPr>
            <a:r>
              <a:rPr lang="en-US" altLang="ja-JP" sz="2000" dirty="0">
                <a:solidFill>
                  <a:srgbClr val="008000"/>
                </a:solidFill>
                <a:ea typeface="メイリオ" panose="020B0604030504040204" pitchFamily="50" charset="-128"/>
                <a:cs typeface="メイリオ" panose="020B0604030504040204" pitchFamily="50" charset="-128"/>
              </a:rPr>
              <a:t>AWB: sense repellents</a:t>
            </a:r>
            <a:endParaRPr lang="ja-JP" altLang="en-US" sz="2000" dirty="0">
              <a:solidFill>
                <a:srgbClr val="008000"/>
              </a:solidFill>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03652" y="1660917"/>
            <a:ext cx="1101071" cy="369332"/>
          </a:xfrm>
          <a:prstGeom prst="rect">
            <a:avLst/>
          </a:prstGeom>
          <a:noFill/>
        </p:spPr>
        <p:txBody>
          <a:bodyPr wrap="none" rtlCol="0">
            <a:spAutoFit/>
          </a:bodyPr>
          <a:lstStyle/>
          <a:p>
            <a:r>
              <a:rPr kumimoji="1" lang="en-US" altLang="ja-JP" dirty="0">
                <a:solidFill>
                  <a:schemeClr val="accent6"/>
                </a:solidFill>
              </a:rPr>
              <a:t>attraction</a:t>
            </a:r>
            <a:endParaRPr kumimoji="1" lang="ja-JP" altLang="en-US" dirty="0">
              <a:solidFill>
                <a:schemeClr val="accent6"/>
              </a:solidFill>
            </a:endParaRPr>
          </a:p>
        </p:txBody>
      </p:sp>
      <p:sp>
        <p:nvSpPr>
          <p:cNvPr id="21" name="テキスト ボックス 20"/>
          <p:cNvSpPr txBox="1"/>
          <p:nvPr/>
        </p:nvSpPr>
        <p:spPr>
          <a:xfrm>
            <a:off x="217507" y="5355902"/>
            <a:ext cx="1135696" cy="369332"/>
          </a:xfrm>
          <a:prstGeom prst="rect">
            <a:avLst/>
          </a:prstGeom>
          <a:noFill/>
        </p:spPr>
        <p:txBody>
          <a:bodyPr wrap="none" rtlCol="0">
            <a:spAutoFit/>
          </a:bodyPr>
          <a:lstStyle/>
          <a:p>
            <a:r>
              <a:rPr lang="en-US" altLang="ja-JP" dirty="0">
                <a:solidFill>
                  <a:srgbClr val="0000FF"/>
                </a:solidFill>
              </a:rPr>
              <a:t>avoidance</a:t>
            </a:r>
            <a:endParaRPr kumimoji="1" lang="ja-JP" altLang="en-US" dirty="0">
              <a:solidFill>
                <a:srgbClr val="0000FF"/>
              </a:solidFill>
            </a:endParaRPr>
          </a:p>
        </p:txBody>
      </p:sp>
      <p:sp>
        <p:nvSpPr>
          <p:cNvPr id="26" name="テキスト ボックス 25"/>
          <p:cNvSpPr txBox="1"/>
          <p:nvPr/>
        </p:nvSpPr>
        <p:spPr>
          <a:xfrm rot="16200000">
            <a:off x="152831" y="3502329"/>
            <a:ext cx="2050754" cy="400110"/>
          </a:xfrm>
          <a:prstGeom prst="rect">
            <a:avLst/>
          </a:prstGeom>
          <a:noFill/>
        </p:spPr>
        <p:txBody>
          <a:bodyPr wrap="none" rtlCol="0">
            <a:spAutoFit/>
          </a:bodyPr>
          <a:lstStyle/>
          <a:p>
            <a:r>
              <a:rPr kumimoji="1" lang="en-US" altLang="ja-JP" sz="2000" dirty="0"/>
              <a:t> </a:t>
            </a:r>
            <a:r>
              <a:rPr lang="en-US" altLang="ja-JP" sz="2000" dirty="0" err="1"/>
              <a:t>chemotaxis</a:t>
            </a:r>
            <a:r>
              <a:rPr lang="en-US" altLang="ja-JP" sz="2000" dirty="0"/>
              <a:t> </a:t>
            </a:r>
            <a:r>
              <a:rPr kumimoji="1" lang="en-US" altLang="ja-JP" sz="2000" dirty="0"/>
              <a:t>index</a:t>
            </a:r>
            <a:endParaRPr kumimoji="1" lang="ja-JP" altLang="en-US" sz="2000" dirty="0"/>
          </a:p>
        </p:txBody>
      </p:sp>
      <p:sp>
        <p:nvSpPr>
          <p:cNvPr id="16" name="テキスト ボックス 15"/>
          <p:cNvSpPr txBox="1"/>
          <p:nvPr/>
        </p:nvSpPr>
        <p:spPr>
          <a:xfrm>
            <a:off x="7527408" y="3209783"/>
            <a:ext cx="1393202" cy="369332"/>
          </a:xfrm>
          <a:prstGeom prst="rect">
            <a:avLst/>
          </a:prstGeom>
          <a:solidFill>
            <a:schemeClr val="bg1"/>
          </a:solidFill>
        </p:spPr>
        <p:txBody>
          <a:bodyPr wrap="none" rtlCol="0">
            <a:spAutoFit/>
          </a:bodyPr>
          <a:lstStyle/>
          <a:p>
            <a:r>
              <a:rPr lang="en-US" altLang="ja-JP" dirty="0">
                <a:solidFill>
                  <a:prstClr val="black"/>
                </a:solidFill>
                <a:latin typeface="+mj-lt"/>
                <a:ea typeface="メイリオ" panose="020B0604030504040204" pitchFamily="50" charset="-128"/>
                <a:cs typeface="メイリオ" panose="020B0604030504040204" pitchFamily="50" charset="-128"/>
              </a:rPr>
              <a:t>AWC</a:t>
            </a:r>
            <a:r>
              <a:rPr lang="ja-JP" altLang="en-US" dirty="0">
                <a:solidFill>
                  <a:prstClr val="black"/>
                </a:solidFill>
                <a:latin typeface="+mj-lt"/>
                <a:ea typeface="メイリオ" panose="020B0604030504040204" pitchFamily="50" charset="-128"/>
                <a:cs typeface="メイリオ" panose="020B0604030504040204" pitchFamily="50" charset="-128"/>
              </a:rPr>
              <a:t> </a:t>
            </a:r>
            <a:r>
              <a:rPr lang="en-US" altLang="ja-JP" dirty="0">
                <a:solidFill>
                  <a:prstClr val="black"/>
                </a:solidFill>
                <a:latin typeface="+mj-lt"/>
                <a:ea typeface="メイリオ" panose="020B0604030504040204" pitchFamily="50" charset="-128"/>
                <a:cs typeface="メイリオ" panose="020B0604030504040204" pitchFamily="50" charset="-128"/>
              </a:rPr>
              <a:t>ablated</a:t>
            </a:r>
            <a:endParaRPr lang="ja-JP" altLang="en-US" dirty="0">
              <a:solidFill>
                <a:prstClr val="black"/>
              </a:solidFill>
              <a:latin typeface="+mj-lt"/>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7527408" y="3662174"/>
            <a:ext cx="1397306" cy="369332"/>
          </a:xfrm>
          <a:prstGeom prst="rect">
            <a:avLst/>
          </a:prstGeom>
          <a:solidFill>
            <a:schemeClr val="bg1"/>
          </a:solidFill>
        </p:spPr>
        <p:txBody>
          <a:bodyPr wrap="none" rtlCol="0">
            <a:spAutoFit/>
          </a:bodyPr>
          <a:lstStyle/>
          <a:p>
            <a:r>
              <a:rPr lang="en-US" altLang="ja-JP" dirty="0">
                <a:solidFill>
                  <a:prstClr val="black"/>
                </a:solidFill>
                <a:latin typeface="+mj-lt"/>
                <a:ea typeface="メイリオ" panose="020B0604030504040204" pitchFamily="50" charset="-128"/>
                <a:cs typeface="メイリオ" panose="020B0604030504040204" pitchFamily="50" charset="-128"/>
              </a:rPr>
              <a:t>AWB</a:t>
            </a:r>
            <a:r>
              <a:rPr lang="ja-JP" altLang="en-US" dirty="0">
                <a:solidFill>
                  <a:prstClr val="black"/>
                </a:solidFill>
                <a:latin typeface="+mj-lt"/>
                <a:ea typeface="メイリオ" panose="020B0604030504040204" pitchFamily="50" charset="-128"/>
                <a:cs typeface="メイリオ" panose="020B0604030504040204" pitchFamily="50" charset="-128"/>
              </a:rPr>
              <a:t> </a:t>
            </a:r>
            <a:r>
              <a:rPr lang="en-US" altLang="ja-JP" dirty="0">
                <a:solidFill>
                  <a:prstClr val="black"/>
                </a:solidFill>
                <a:latin typeface="+mj-lt"/>
                <a:ea typeface="メイリオ" panose="020B0604030504040204" pitchFamily="50" charset="-128"/>
                <a:cs typeface="メイリオ" panose="020B0604030504040204" pitchFamily="50" charset="-128"/>
              </a:rPr>
              <a:t>ablated</a:t>
            </a:r>
            <a:endParaRPr lang="ja-JP" altLang="en-US" dirty="0">
              <a:solidFill>
                <a:prstClr val="black"/>
              </a:solidFill>
              <a:latin typeface="+mj-lt"/>
              <a:ea typeface="メイリオ" panose="020B0604030504040204" pitchFamily="50" charset="-128"/>
              <a:cs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7270043C-2996-4DE9-BA46-D45BCE3F1DE4}"/>
              </a:ext>
            </a:extLst>
          </p:cNvPr>
          <p:cNvSpPr>
            <a:spLocks noGrp="1"/>
          </p:cNvSpPr>
          <p:nvPr>
            <p:ph type="sldNum" sz="quarter" idx="12"/>
          </p:nvPr>
        </p:nvSpPr>
        <p:spPr/>
        <p:txBody>
          <a:bodyPr/>
          <a:lstStyle/>
          <a:p>
            <a:fld id="{11D9BFCD-C0D1-4F3C-9707-B15111ADCA99}" type="slidenum">
              <a:rPr kumimoji="1" lang="ja-JP" altLang="en-US" smtClean="0"/>
              <a:t>19</a:t>
            </a:fld>
            <a:endParaRPr kumimoji="1" lang="ja-JP" altLang="en-US"/>
          </a:p>
        </p:txBody>
      </p:sp>
      <p:sp>
        <p:nvSpPr>
          <p:cNvPr id="17" name="テキスト ボックス 16">
            <a:extLst>
              <a:ext uri="{FF2B5EF4-FFF2-40B4-BE49-F238E27FC236}">
                <a16:creationId xmlns:a16="http://schemas.microsoft.com/office/drawing/2014/main" id="{7212A78C-5B9C-412B-AB27-61B23A02D818}"/>
              </a:ext>
            </a:extLst>
          </p:cNvPr>
          <p:cNvSpPr txBox="1"/>
          <p:nvPr/>
        </p:nvSpPr>
        <p:spPr>
          <a:xfrm>
            <a:off x="2761234" y="6550223"/>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1851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87760" y="515791"/>
            <a:ext cx="7168479" cy="120032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defRPr/>
            </a:pPr>
            <a:r>
              <a:rPr lang="en-US" altLang="ja-JP" sz="3600" b="1" dirty="0">
                <a:solidFill>
                  <a:srgbClr val="FFFF00"/>
                </a:solidFill>
                <a:latin typeface="Arial" panose="020B0604020202020204" pitchFamily="34" charset="0"/>
                <a:ea typeface="ＭＳ Ｐゴシック" panose="020B0600070205080204" pitchFamily="50" charset="-128"/>
                <a:cs typeface="Arial" panose="020B0604020202020204" pitchFamily="34" charset="0"/>
              </a:rPr>
              <a:t>present state &amp; future of cancer in the world </a:t>
            </a:r>
            <a:endParaRPr lang="ja-JP" altLang="en-US" sz="3600" b="1" dirty="0">
              <a:solidFill>
                <a:srgbClr val="FFFF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コンテンツ プレースホルダー 2"/>
          <p:cNvSpPr>
            <a:spLocks noGrp="1"/>
          </p:cNvSpPr>
          <p:nvPr>
            <p:ph idx="1"/>
          </p:nvPr>
        </p:nvSpPr>
        <p:spPr>
          <a:xfrm>
            <a:off x="516275" y="2352912"/>
            <a:ext cx="8111448" cy="2848698"/>
          </a:xfrm>
        </p:spPr>
        <p:txBody>
          <a:bodyPr>
            <a:noAutofit/>
          </a:bodyPr>
          <a:lstStyle/>
          <a:p>
            <a:pPr>
              <a:lnSpc>
                <a:spcPct val="120000"/>
              </a:lnSpc>
            </a:pPr>
            <a:r>
              <a:rPr lang="en-US" altLang="ja-JP" sz="2400" dirty="0">
                <a:latin typeface="+mj-lt"/>
              </a:rPr>
              <a:t>Cancer is a leading cause of death worldwide, </a:t>
            </a:r>
          </a:p>
          <a:p>
            <a:pPr marL="0" indent="0">
              <a:lnSpc>
                <a:spcPct val="120000"/>
              </a:lnSpc>
              <a:buNone/>
            </a:pPr>
            <a:r>
              <a:rPr lang="en-US" altLang="ja-JP" sz="2400" dirty="0">
                <a:latin typeface="+mj-lt"/>
              </a:rPr>
              <a:t>     accounting for </a:t>
            </a:r>
            <a:r>
              <a:rPr lang="en-US" altLang="ja-JP" sz="2400" b="1" dirty="0">
                <a:solidFill>
                  <a:srgbClr val="C00000"/>
                </a:solidFill>
                <a:latin typeface="+mj-lt"/>
              </a:rPr>
              <a:t>8.7 million </a:t>
            </a:r>
            <a:r>
              <a:rPr lang="en-US" altLang="ja-JP" sz="2400" dirty="0">
                <a:latin typeface="+mj-lt"/>
              </a:rPr>
              <a:t>deaths in 2015. (WHO)</a:t>
            </a:r>
            <a:endParaRPr lang="en-US" altLang="ja-JP" sz="2400" i="1" dirty="0">
              <a:latin typeface="+mj-lt"/>
              <a:ea typeface="メイリオ" panose="020B0604030504040204" pitchFamily="50" charset="-128"/>
            </a:endParaRPr>
          </a:p>
          <a:p>
            <a:pPr>
              <a:lnSpc>
                <a:spcPct val="120000"/>
              </a:lnSpc>
            </a:pPr>
            <a:r>
              <a:rPr lang="en-US" altLang="ja-JP" sz="2400" dirty="0">
                <a:latin typeface="+mj-lt"/>
                <a:ea typeface="メイリオ" panose="020B0604030504040204" pitchFamily="50" charset="-128"/>
                <a:cs typeface="メイリオ" panose="020B0604030504040204" pitchFamily="50" charset="-128"/>
              </a:rPr>
              <a:t>In 2030, people in developing countries become wealthy with the average life span extended, so </a:t>
            </a:r>
            <a:r>
              <a:rPr lang="en-US" altLang="ja-JP" sz="2400" dirty="0">
                <a:latin typeface="+mj-lt"/>
              </a:rPr>
              <a:t>it is expected that annual cancer deaths will rise to </a:t>
            </a:r>
            <a:r>
              <a:rPr lang="en-US" altLang="ja-JP" sz="2400" b="1" dirty="0">
                <a:solidFill>
                  <a:srgbClr val="C00000"/>
                </a:solidFill>
                <a:latin typeface="+mj-lt"/>
              </a:rPr>
              <a:t>13 million</a:t>
            </a:r>
            <a:r>
              <a:rPr lang="en-US" altLang="ja-JP" sz="2400" dirty="0">
                <a:latin typeface="+mj-lt"/>
              </a:rPr>
              <a:t>. </a:t>
            </a:r>
            <a:endParaRPr lang="en-US" altLang="ja-JP" sz="2400" i="1" dirty="0">
              <a:latin typeface="+mj-lt"/>
              <a:ea typeface="メイリオ" panose="020B0604030504040204" pitchFamily="50" charset="-128"/>
              <a:cs typeface="メイリオ" panose="020B0604030504040204" pitchFamily="50" charset="-128"/>
            </a:endParaRPr>
          </a:p>
          <a:p>
            <a:pPr>
              <a:lnSpc>
                <a:spcPct val="120000"/>
              </a:lnSpc>
            </a:pPr>
            <a:r>
              <a:rPr lang="en-US" altLang="ja-JP" sz="2400" dirty="0">
                <a:latin typeface="+mj-lt"/>
              </a:rPr>
              <a:t>The global economic impact of premature death and disability from cancer </a:t>
            </a:r>
            <a:r>
              <a:rPr lang="en-US" altLang="ja-JP" sz="2400" b="1" dirty="0">
                <a:solidFill>
                  <a:srgbClr val="C00000"/>
                </a:solidFill>
                <a:latin typeface="+mj-lt"/>
              </a:rPr>
              <a:t>is around $ 900 billion </a:t>
            </a:r>
            <a:r>
              <a:rPr lang="en-US" altLang="ja-JP" sz="2400" b="1" dirty="0">
                <a:solidFill>
                  <a:srgbClr val="C00000"/>
                </a:solidFill>
              </a:rPr>
              <a:t>(\ 100 trillion)</a:t>
            </a:r>
            <a:r>
              <a:rPr lang="en-US" altLang="ja-JP" sz="2400" b="1" dirty="0">
                <a:solidFill>
                  <a:srgbClr val="C00000"/>
                </a:solidFill>
                <a:latin typeface="+mj-lt"/>
              </a:rPr>
              <a:t>. </a:t>
            </a:r>
            <a:r>
              <a:rPr lang="en-US" altLang="ja-JP" sz="2400" i="1" dirty="0">
                <a:latin typeface="+mj-lt"/>
                <a:ea typeface="メイリオ" panose="020B0604030504040204" pitchFamily="50" charset="-128"/>
              </a:rPr>
              <a:t>(</a:t>
            </a:r>
            <a:r>
              <a:rPr lang="en-US" altLang="ja-JP" sz="2400" i="1" dirty="0">
                <a:latin typeface="+mj-lt"/>
                <a:ea typeface="メイリオ" panose="020B0604030504040204" pitchFamily="50" charset="-128"/>
                <a:cs typeface="メイリオ" panose="020B0604030504040204" pitchFamily="50" charset="-128"/>
              </a:rPr>
              <a:t>OECD 2013)</a:t>
            </a:r>
          </a:p>
        </p:txBody>
      </p:sp>
      <p:pic>
        <p:nvPicPr>
          <p:cNvPr id="6" name="図 5" descr="200235995-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55" y="996032"/>
            <a:ext cx="1220639" cy="1220639"/>
          </a:xfrm>
          <a:prstGeom prst="rect">
            <a:avLst/>
          </a:prstGeom>
        </p:spPr>
      </p:pic>
      <p:sp>
        <p:nvSpPr>
          <p:cNvPr id="4" name="スライド番号プレースホルダー 3">
            <a:extLst>
              <a:ext uri="{FF2B5EF4-FFF2-40B4-BE49-F238E27FC236}">
                <a16:creationId xmlns:a16="http://schemas.microsoft.com/office/drawing/2014/main" id="{EFBF587F-3039-4D35-861F-0FB53ECD4087}"/>
              </a:ext>
            </a:extLst>
          </p:cNvPr>
          <p:cNvSpPr>
            <a:spLocks noGrp="1"/>
          </p:cNvSpPr>
          <p:nvPr>
            <p:ph type="sldNum" sz="quarter" idx="12"/>
          </p:nvPr>
        </p:nvSpPr>
        <p:spPr/>
        <p:txBody>
          <a:bodyPr/>
          <a:lstStyle/>
          <a:p>
            <a:fld id="{11D9BFCD-C0D1-4F3C-9707-B15111ADCA99}" type="slidenum">
              <a:rPr kumimoji="1" lang="ja-JP" altLang="en-US" smtClean="0"/>
              <a:t>2</a:t>
            </a:fld>
            <a:endParaRPr kumimoji="1" lang="ja-JP" altLang="en-US"/>
          </a:p>
        </p:txBody>
      </p:sp>
    </p:spTree>
    <p:extLst>
      <p:ext uri="{BB962C8B-B14F-4D97-AF65-F5344CB8AC3E}">
        <p14:creationId xmlns:p14="http://schemas.microsoft.com/office/powerpoint/2010/main" val="420687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irotsu_Supplementary Movie S1.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62743" y="2495580"/>
            <a:ext cx="5144654" cy="3858491"/>
          </a:xfrm>
          <a:prstGeom prst="rect">
            <a:avLst/>
          </a:prstGeom>
        </p:spPr>
      </p:pic>
      <p:sp>
        <p:nvSpPr>
          <p:cNvPr id="3" name="テキスト ボックス 2"/>
          <p:cNvSpPr txBox="1"/>
          <p:nvPr/>
        </p:nvSpPr>
        <p:spPr>
          <a:xfrm>
            <a:off x="346165" y="620332"/>
            <a:ext cx="8451669" cy="1200329"/>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altLang="ja-JP" sz="3600" dirty="0">
                <a:solidFill>
                  <a:schemeClr val="bg1"/>
                </a:solidFill>
                <a:latin typeface="Arial" panose="020B0604020202020204" pitchFamily="34" charset="0"/>
                <a:cs typeface="Arial" panose="020B0604020202020204" pitchFamily="34" charset="0"/>
              </a:rPr>
              <a:t>AWC olfactory neurons strongly respond to urine from cancer patients</a:t>
            </a:r>
            <a:endParaRPr lang="ja-JP" altLang="en-US" sz="3600" dirty="0">
              <a:solidFill>
                <a:schemeClr val="bg1"/>
              </a:solidFill>
              <a:latin typeface="Arial" panose="020B0604020202020204" pitchFamily="34" charset="0"/>
              <a:cs typeface="Arial" panose="020B0604020202020204" pitchFamily="34" charset="0"/>
            </a:endParaRPr>
          </a:p>
        </p:txBody>
      </p:sp>
      <p:sp>
        <p:nvSpPr>
          <p:cNvPr id="4" name="テキスト ボックス 3"/>
          <p:cNvSpPr txBox="1"/>
          <p:nvPr/>
        </p:nvSpPr>
        <p:spPr>
          <a:xfrm>
            <a:off x="1802776" y="3691473"/>
            <a:ext cx="2250937" cy="369332"/>
          </a:xfrm>
          <a:prstGeom prst="rect">
            <a:avLst/>
          </a:prstGeom>
          <a:solidFill>
            <a:srgbClr val="FFFF99"/>
          </a:solidFill>
        </p:spPr>
        <p:txBody>
          <a:bodyPr wrap="none" rtlCol="0">
            <a:spAutoFit/>
          </a:bodyPr>
          <a:lstStyle/>
          <a:p>
            <a:r>
              <a:rPr lang="en-US" altLang="ja-JP" dirty="0">
                <a:ea typeface="メイリオ" panose="020B0604030504040204" pitchFamily="50" charset="-128"/>
                <a:cs typeface="メイリオ" panose="020B0604030504040204" pitchFamily="50" charset="-128"/>
              </a:rPr>
              <a:t>AWC olfactory neuron</a:t>
            </a:r>
            <a:endParaRPr lang="ja-JP" altLang="en-US" dirty="0">
              <a:ea typeface="メイリオ" panose="020B0604030504040204" pitchFamily="50" charset="-128"/>
              <a:cs typeface="メイリオ" panose="020B0604030504040204" pitchFamily="50" charset="-128"/>
            </a:endParaRPr>
          </a:p>
        </p:txBody>
      </p:sp>
      <p:sp>
        <p:nvSpPr>
          <p:cNvPr id="8" name="下矢印 7"/>
          <p:cNvSpPr/>
          <p:nvPr/>
        </p:nvSpPr>
        <p:spPr>
          <a:xfrm rot="17389172">
            <a:off x="3537686" y="3854505"/>
            <a:ext cx="340105" cy="946681"/>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443515" y="1874613"/>
            <a:ext cx="6910546" cy="646331"/>
          </a:xfrm>
          <a:prstGeom prst="rect">
            <a:avLst/>
          </a:prstGeom>
          <a:noFill/>
        </p:spPr>
        <p:txBody>
          <a:bodyPr wrap="none" rtlCol="0">
            <a:spAutoFit/>
          </a:bodyPr>
          <a:lstStyle/>
          <a:p>
            <a:r>
              <a:rPr lang="en-US" altLang="ja-JP" dirty="0">
                <a:ea typeface="メイリオ" panose="020B0604030504040204" pitchFamily="50" charset="-128"/>
                <a:cs typeface="メイリオ" panose="020B0604030504040204" pitchFamily="50" charset="-128"/>
              </a:rPr>
              <a:t>Calcium imaging </a:t>
            </a:r>
          </a:p>
          <a:p>
            <a:r>
              <a:rPr lang="ja-JP" altLang="en-US" dirty="0">
                <a:ea typeface="メイリオ" panose="020B0604030504040204" pitchFamily="50" charset="-128"/>
                <a:cs typeface="メイリオ" panose="020B0604030504040204" pitchFamily="50" charset="-128"/>
              </a:rPr>
              <a:t>　　</a:t>
            </a:r>
            <a:r>
              <a:rPr kumimoji="1" lang="ja-JP" altLang="en-US" dirty="0">
                <a:ea typeface="メイリオ" panose="020B0604030504040204" pitchFamily="50" charset="-128"/>
                <a:cs typeface="メイリオ" panose="020B0604030504040204" pitchFamily="50" charset="-128"/>
              </a:rPr>
              <a:t>＝</a:t>
            </a:r>
            <a:r>
              <a:rPr lang="en-US" altLang="ja-JP" dirty="0">
                <a:ea typeface="メイリオ" panose="020B0604030504040204" pitchFamily="50" charset="-128"/>
                <a:cs typeface="メイリオ" panose="020B0604030504040204" pitchFamily="50" charset="-128"/>
              </a:rPr>
              <a:t>visualization of neural activity by measuring Ca2+ concentration.</a:t>
            </a:r>
            <a:endParaRPr kumimoji="1" lang="en-US" altLang="ja-JP" dirty="0">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929130" y="6408023"/>
            <a:ext cx="1002069" cy="338554"/>
          </a:xfrm>
          <a:prstGeom prst="rect">
            <a:avLst/>
          </a:prstGeom>
          <a:noFill/>
        </p:spPr>
        <p:txBody>
          <a:bodyPr wrap="none" rtlCol="0">
            <a:spAutoFit/>
          </a:bodyPr>
          <a:lstStyle/>
          <a:p>
            <a:r>
              <a:rPr kumimoji="1" lang="en-US" altLang="ja-JP" sz="1600" dirty="0">
                <a:solidFill>
                  <a:srgbClr val="FF0000"/>
                </a:solidFill>
                <a:ea typeface="メイリオ" panose="020B0604030504040204" pitchFamily="50" charset="-128"/>
                <a:cs typeface="メイリオ" panose="020B0604030504040204" pitchFamily="50" charset="-128"/>
              </a:rPr>
              <a:t>activation</a:t>
            </a:r>
            <a:endParaRPr kumimoji="1" lang="ja-JP" altLang="en-US" sz="1600" dirty="0">
              <a:solidFill>
                <a:srgbClr val="FF0000"/>
              </a:solidFill>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684909" y="6408023"/>
            <a:ext cx="1155957" cy="338554"/>
          </a:xfrm>
          <a:prstGeom prst="rect">
            <a:avLst/>
          </a:prstGeom>
          <a:noFill/>
        </p:spPr>
        <p:txBody>
          <a:bodyPr wrap="none" rtlCol="0">
            <a:spAutoFit/>
          </a:bodyPr>
          <a:lstStyle/>
          <a:p>
            <a:r>
              <a:rPr kumimoji="1" lang="en-US" altLang="ja-JP" sz="1600" dirty="0">
                <a:solidFill>
                  <a:srgbClr val="006600"/>
                </a:solidFill>
                <a:ea typeface="メイリオ" panose="020B0604030504040204" pitchFamily="50" charset="-128"/>
                <a:cs typeface="メイリオ" panose="020B0604030504040204" pitchFamily="50" charset="-128"/>
              </a:rPr>
              <a:t>inactivation</a:t>
            </a:r>
            <a:endParaRPr kumimoji="1" lang="ja-JP" altLang="en-US" sz="1600" dirty="0">
              <a:solidFill>
                <a:srgbClr val="006600"/>
              </a:solidFill>
              <a:ea typeface="メイリオ" panose="020B0604030504040204" pitchFamily="50" charset="-128"/>
              <a:cs typeface="メイリオ" panose="020B0604030504040204" pitchFamily="50" charset="-128"/>
            </a:endParaRPr>
          </a:p>
        </p:txBody>
      </p:sp>
      <p:sp>
        <p:nvSpPr>
          <p:cNvPr id="13" name="正方形/長方形 12"/>
          <p:cNvSpPr/>
          <p:nvPr/>
        </p:nvSpPr>
        <p:spPr>
          <a:xfrm rot="16200000">
            <a:off x="4821844" y="5526432"/>
            <a:ext cx="153889" cy="2108186"/>
          </a:xfrm>
          <a:prstGeom prst="rect">
            <a:avLst/>
          </a:prstGeom>
          <a:gradFill>
            <a:gsLst>
              <a:gs pos="0">
                <a:srgbClr val="FF0000"/>
              </a:gs>
              <a:gs pos="50000">
                <a:srgbClr val="FFFF00"/>
              </a:gs>
              <a:gs pos="100000">
                <a:srgbClr val="00660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18F5DE2A-353C-4CCB-9D1B-5660DC524A71}"/>
              </a:ext>
            </a:extLst>
          </p:cNvPr>
          <p:cNvSpPr>
            <a:spLocks noGrp="1"/>
          </p:cNvSpPr>
          <p:nvPr>
            <p:ph type="sldNum" sz="quarter" idx="12"/>
          </p:nvPr>
        </p:nvSpPr>
        <p:spPr/>
        <p:txBody>
          <a:bodyPr/>
          <a:lstStyle/>
          <a:p>
            <a:fld id="{11D9BFCD-C0D1-4F3C-9707-B15111ADCA99}" type="slidenum">
              <a:rPr kumimoji="1" lang="ja-JP" altLang="en-US" smtClean="0"/>
              <a:t>20</a:t>
            </a:fld>
            <a:endParaRPr kumimoji="1" lang="ja-JP" altLang="en-US"/>
          </a:p>
        </p:txBody>
      </p:sp>
      <p:sp>
        <p:nvSpPr>
          <p:cNvPr id="14" name="テキスト ボックス 13">
            <a:extLst>
              <a:ext uri="{FF2B5EF4-FFF2-40B4-BE49-F238E27FC236}">
                <a16:creationId xmlns:a16="http://schemas.microsoft.com/office/drawing/2014/main" id="{B6C8166B-431F-4159-BA30-6D657F8B6D77}"/>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41906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35195" y="1703006"/>
            <a:ext cx="7037689" cy="523220"/>
          </a:xfrm>
          <a:prstGeom prst="rect">
            <a:avLst/>
          </a:prstGeom>
          <a:solidFill>
            <a:srgbClr val="FFFF99"/>
          </a:solidFill>
        </p:spPr>
        <p:txBody>
          <a:bodyPr wrap="square" rtlCol="0">
            <a:spAutoFit/>
          </a:bodyPr>
          <a:lstStyle/>
          <a:p>
            <a:pPr defTabSz="457200"/>
            <a:r>
              <a:rPr lang="en-US" altLang="ja-JP" sz="2800" dirty="0">
                <a:solidFill>
                  <a:prstClr val="black"/>
                </a:solidFill>
                <a:latin typeface="+mj-lt"/>
                <a:ea typeface="メイリオ" panose="020B0604030504040204" pitchFamily="50" charset="-128"/>
                <a:cs typeface="メイリオ" panose="020B0604030504040204" pitchFamily="50" charset="-128"/>
              </a:rPr>
              <a:t>242 urine samples (Cancer = 24, Control = 218)</a:t>
            </a:r>
          </a:p>
        </p:txBody>
      </p:sp>
      <p:sp>
        <p:nvSpPr>
          <p:cNvPr id="5" name="テキスト ボックス 4"/>
          <p:cNvSpPr txBox="1"/>
          <p:nvPr/>
        </p:nvSpPr>
        <p:spPr>
          <a:xfrm>
            <a:off x="3528806" y="2349226"/>
            <a:ext cx="3759229" cy="461665"/>
          </a:xfrm>
          <a:prstGeom prst="rect">
            <a:avLst/>
          </a:prstGeom>
          <a:noFill/>
        </p:spPr>
        <p:txBody>
          <a:bodyPr wrap="square" rtlCol="0">
            <a:spAutoFit/>
          </a:bodyPr>
          <a:lstStyle/>
          <a:p>
            <a:pPr defTabSz="457200"/>
            <a:r>
              <a:rPr lang="en-US" altLang="ja-JP" sz="2400" dirty="0">
                <a:solidFill>
                  <a:prstClr val="black"/>
                </a:solidFill>
                <a:ea typeface="メイリオ" panose="020B0604030504040204" pitchFamily="50" charset="-128"/>
                <a:cs typeface="メイリオ" panose="020B0604030504040204" pitchFamily="50" charset="-128"/>
              </a:rPr>
              <a:t>Cancer patients</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255996" y="379678"/>
            <a:ext cx="6796088" cy="1200329"/>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r>
              <a:rPr lang="en-GB" altLang="ja-JP" sz="3600" dirty="0">
                <a:solidFill>
                  <a:schemeClr val="bg1"/>
                </a:solidFill>
                <a:latin typeface="Arial" panose="020B0604020202020204" pitchFamily="34" charset="0"/>
                <a:cs typeface="Arial" panose="020B0604020202020204" pitchFamily="34" charset="0"/>
              </a:rPr>
              <a:t>Accuracy of N-NOSE (Nematode Nose)</a:t>
            </a:r>
            <a:endParaRPr lang="ja-JP" altLang="en-US" sz="3600" dirty="0">
              <a:solidFill>
                <a:schemeClr val="bg1"/>
              </a:solidFill>
              <a:latin typeface="Arial" panose="020B0604020202020204" pitchFamily="34" charset="0"/>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639963823"/>
              </p:ext>
            </p:extLst>
          </p:nvPr>
        </p:nvGraphicFramePr>
        <p:xfrm>
          <a:off x="1231386" y="2844543"/>
          <a:ext cx="6743156" cy="3566160"/>
        </p:xfrm>
        <a:graphic>
          <a:graphicData uri="http://schemas.openxmlformats.org/drawingml/2006/table">
            <a:tbl>
              <a:tblPr firstRow="1" bandRow="1">
                <a:tableStyleId>{93296810-A885-4BE3-A3E7-6D5BEEA58F35}</a:tableStyleId>
              </a:tblPr>
              <a:tblGrid>
                <a:gridCol w="1933038">
                  <a:extLst>
                    <a:ext uri="{9D8B030D-6E8A-4147-A177-3AD203B41FA5}">
                      <a16:colId xmlns:a16="http://schemas.microsoft.com/office/drawing/2014/main" val="20000"/>
                    </a:ext>
                  </a:extLst>
                </a:gridCol>
                <a:gridCol w="706240">
                  <a:extLst>
                    <a:ext uri="{9D8B030D-6E8A-4147-A177-3AD203B41FA5}">
                      <a16:colId xmlns:a16="http://schemas.microsoft.com/office/drawing/2014/main" val="20001"/>
                    </a:ext>
                  </a:extLst>
                </a:gridCol>
                <a:gridCol w="736847">
                  <a:extLst>
                    <a:ext uri="{9D8B030D-6E8A-4147-A177-3AD203B41FA5}">
                      <a16:colId xmlns:a16="http://schemas.microsoft.com/office/drawing/2014/main" val="20002"/>
                    </a:ext>
                  </a:extLst>
                </a:gridCol>
                <a:gridCol w="714723">
                  <a:extLst>
                    <a:ext uri="{9D8B030D-6E8A-4147-A177-3AD203B41FA5}">
                      <a16:colId xmlns:a16="http://schemas.microsoft.com/office/drawing/2014/main" val="20003"/>
                    </a:ext>
                  </a:extLst>
                </a:gridCol>
                <a:gridCol w="741747">
                  <a:extLst>
                    <a:ext uri="{9D8B030D-6E8A-4147-A177-3AD203B41FA5}">
                      <a16:colId xmlns:a16="http://schemas.microsoft.com/office/drawing/2014/main" val="20004"/>
                    </a:ext>
                  </a:extLst>
                </a:gridCol>
                <a:gridCol w="647537">
                  <a:extLst>
                    <a:ext uri="{9D8B030D-6E8A-4147-A177-3AD203B41FA5}">
                      <a16:colId xmlns:a16="http://schemas.microsoft.com/office/drawing/2014/main" val="20005"/>
                    </a:ext>
                  </a:extLst>
                </a:gridCol>
                <a:gridCol w="1263024">
                  <a:extLst>
                    <a:ext uri="{9D8B030D-6E8A-4147-A177-3AD203B41FA5}">
                      <a16:colId xmlns:a16="http://schemas.microsoft.com/office/drawing/2014/main" val="20006"/>
                    </a:ext>
                  </a:extLst>
                </a:gridCol>
              </a:tblGrid>
              <a:tr h="363563">
                <a:tc>
                  <a:txBody>
                    <a:bodyPr/>
                    <a:lstStyle/>
                    <a:p>
                      <a:pPr algn="ctr"/>
                      <a:r>
                        <a:rPr kumimoji="1" lang="en-US" altLang="ja-JP" sz="2000" b="0" dirty="0"/>
                        <a:t>Stage</a:t>
                      </a:r>
                      <a:endParaRPr kumimoji="1" lang="ja-JP" altLang="en-US"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0</a:t>
                      </a:r>
                      <a:endParaRPr kumimoji="1" lang="en-US" altLang="ja-JP"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1</a:t>
                      </a:r>
                      <a:endParaRPr kumimoji="1" lang="ja-JP" altLang="en-US"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2</a:t>
                      </a:r>
                      <a:endParaRPr kumimoji="1" lang="ja-JP" altLang="en-US"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3</a:t>
                      </a:r>
                      <a:endParaRPr kumimoji="1" lang="ja-JP" altLang="en-US"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4</a:t>
                      </a:r>
                      <a:endParaRPr kumimoji="1" lang="ja-JP" altLang="en-US" sz="2000" b="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b="0" dirty="0"/>
                        <a:t>total</a:t>
                      </a:r>
                      <a:endParaRPr kumimoji="1" lang="ja-JP" altLang="en-US" sz="2000" b="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r h="363563">
                <a:tc>
                  <a:txBody>
                    <a:bodyPr/>
                    <a:lstStyle/>
                    <a:p>
                      <a:pPr algn="ctr"/>
                      <a:r>
                        <a:rPr kumimoji="1" lang="en-US" altLang="ja-JP" sz="2000" dirty="0"/>
                        <a:t>Esophageal</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en-US" altLang="ja-JP"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363563">
                <a:tc>
                  <a:txBody>
                    <a:bodyPr/>
                    <a:lstStyle/>
                    <a:p>
                      <a:pPr algn="ctr"/>
                      <a:r>
                        <a:rPr kumimoji="1" lang="en-US" altLang="ja-JP" sz="2000" dirty="0"/>
                        <a:t>Stomach</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4</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5</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2"/>
                  </a:ext>
                </a:extLst>
              </a:tr>
              <a:tr h="363563">
                <a:tc>
                  <a:txBody>
                    <a:bodyPr/>
                    <a:lstStyle/>
                    <a:p>
                      <a:pPr algn="ctr"/>
                      <a:r>
                        <a:rPr kumimoji="1" lang="en-US" altLang="ja-JP" sz="2000" dirty="0"/>
                        <a:t>Colorectal</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2</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2</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4</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10</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363563">
                <a:tc>
                  <a:txBody>
                    <a:bodyPr/>
                    <a:lstStyle/>
                    <a:p>
                      <a:pPr algn="ctr"/>
                      <a:r>
                        <a:rPr kumimoji="1" lang="en-US" altLang="ja-JP" sz="2000" dirty="0"/>
                        <a:t>Pancreatic</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363563">
                <a:tc>
                  <a:txBody>
                    <a:bodyPr/>
                    <a:lstStyle/>
                    <a:p>
                      <a:pPr algn="ctr"/>
                      <a:r>
                        <a:rPr kumimoji="1" lang="en-US" altLang="ja-JP" sz="2000" dirty="0"/>
                        <a:t>Bile duct</a:t>
                      </a:r>
                      <a:endParaRPr kumimoji="1" lang="en-US" altLang="ja-JP"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a:t>
                      </a:r>
                      <a:endParaRPr kumimoji="1" lang="en-US" altLang="ja-JP"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5"/>
                  </a:ext>
                </a:extLst>
              </a:tr>
              <a:tr h="363563">
                <a:tc>
                  <a:txBody>
                    <a:bodyPr/>
                    <a:lstStyle/>
                    <a:p>
                      <a:pPr algn="ctr"/>
                      <a:r>
                        <a:rPr kumimoji="1" lang="en-US" altLang="ja-JP" sz="2000" dirty="0"/>
                        <a:t>Prostate</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1</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363563">
                <a:tc>
                  <a:txBody>
                    <a:bodyPr/>
                    <a:lstStyle/>
                    <a:p>
                      <a:pPr algn="ctr"/>
                      <a:r>
                        <a:rPr kumimoji="1" lang="en-US" altLang="ja-JP" sz="2000" dirty="0"/>
                        <a:t>Breast</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2</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3</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0</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5</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r h="363563">
                <a:tc>
                  <a:txBody>
                    <a:bodyPr/>
                    <a:lstStyle/>
                    <a:p>
                      <a:pPr algn="ctr"/>
                      <a:r>
                        <a:rPr kumimoji="1" lang="en-US" altLang="ja-JP" sz="2000" dirty="0"/>
                        <a:t>total</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3</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9</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5</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4</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3</a:t>
                      </a:r>
                      <a:endParaRPr kumimoji="1" lang="ja-JP" altLang="en-US" sz="2000" dirty="0">
                        <a:latin typeface="+mn-lt"/>
                        <a:ea typeface="メイリオ" panose="020B0604030504040204" pitchFamily="50" charset="-128"/>
                        <a:cs typeface="メイリオ" panose="020B0604030504040204" pitchFamily="50" charset="-128"/>
                      </a:endParaRPr>
                    </a:p>
                  </a:txBody>
                  <a:tcPr/>
                </a:tc>
                <a:tc>
                  <a:txBody>
                    <a:bodyPr/>
                    <a:lstStyle/>
                    <a:p>
                      <a:pPr algn="ctr"/>
                      <a:r>
                        <a:rPr kumimoji="1" lang="en-US" altLang="ja-JP" sz="2000" dirty="0"/>
                        <a:t>24</a:t>
                      </a:r>
                      <a:endParaRPr kumimoji="1" lang="ja-JP" altLang="en-US" sz="2000" dirty="0">
                        <a:latin typeface="+mn-lt"/>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8"/>
                  </a:ext>
                </a:extLst>
              </a:tr>
            </a:tbl>
          </a:graphicData>
        </a:graphic>
      </p:graphicFrame>
      <p:sp>
        <p:nvSpPr>
          <p:cNvPr id="4" name="スライド番号プレースホルダー 3">
            <a:extLst>
              <a:ext uri="{FF2B5EF4-FFF2-40B4-BE49-F238E27FC236}">
                <a16:creationId xmlns:a16="http://schemas.microsoft.com/office/drawing/2014/main" id="{6015CE52-4264-4F3B-9F3E-435FB3280C97}"/>
              </a:ext>
            </a:extLst>
          </p:cNvPr>
          <p:cNvSpPr>
            <a:spLocks noGrp="1"/>
          </p:cNvSpPr>
          <p:nvPr>
            <p:ph type="sldNum" sz="quarter" idx="12"/>
          </p:nvPr>
        </p:nvSpPr>
        <p:spPr/>
        <p:txBody>
          <a:bodyPr/>
          <a:lstStyle/>
          <a:p>
            <a:fld id="{11D9BFCD-C0D1-4F3C-9707-B15111ADCA99}" type="slidenum">
              <a:rPr kumimoji="1" lang="ja-JP" altLang="en-US" smtClean="0"/>
              <a:t>21</a:t>
            </a:fld>
            <a:endParaRPr kumimoji="1" lang="ja-JP" altLang="en-US"/>
          </a:p>
        </p:txBody>
      </p:sp>
      <p:sp>
        <p:nvSpPr>
          <p:cNvPr id="9" name="テキスト ボックス 8">
            <a:extLst>
              <a:ext uri="{FF2B5EF4-FFF2-40B4-BE49-F238E27FC236}">
                <a16:creationId xmlns:a16="http://schemas.microsoft.com/office/drawing/2014/main" id="{54252B86-0D7A-4276-BA05-081E82662584}"/>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8990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578008412"/>
              </p:ext>
            </p:extLst>
          </p:nvPr>
        </p:nvGraphicFramePr>
        <p:xfrm>
          <a:off x="635978" y="1923420"/>
          <a:ext cx="8387371" cy="4104344"/>
        </p:xfrm>
        <a:graphic>
          <a:graphicData uri="http://schemas.openxmlformats.org/drawingml/2006/chart">
            <c:chart xmlns:c="http://schemas.openxmlformats.org/drawingml/2006/chart" xmlns:r="http://schemas.openxmlformats.org/officeDocument/2006/relationships" r:id="rId3"/>
          </a:graphicData>
        </a:graphic>
      </p:graphicFrame>
      <p:sp>
        <p:nvSpPr>
          <p:cNvPr id="7" name="左中かっこ 6"/>
          <p:cNvSpPr/>
          <p:nvPr/>
        </p:nvSpPr>
        <p:spPr>
          <a:xfrm rot="5400000">
            <a:off x="4454941" y="-1542403"/>
            <a:ext cx="446647" cy="7016847"/>
          </a:xfrm>
          <a:prstGeom prst="leftBrace">
            <a:avLst>
              <a:gd name="adj1" fmla="val 101297"/>
              <a:gd name="adj2" fmla="val 51289"/>
            </a:avLst>
          </a:prstGeom>
          <a:ln>
            <a:solidFill>
              <a:srgbClr val="9933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676261" y="1326785"/>
            <a:ext cx="1422762" cy="369332"/>
          </a:xfrm>
          <a:prstGeom prst="rect">
            <a:avLst/>
          </a:prstGeom>
          <a:noFill/>
        </p:spPr>
        <p:txBody>
          <a:bodyPr wrap="none" rtlCol="0">
            <a:spAutoFit/>
          </a:bodyPr>
          <a:lstStyle/>
          <a:p>
            <a:pPr defTabSz="457200"/>
            <a:r>
              <a:rPr lang="en-US" altLang="ja-JP" dirty="0">
                <a:solidFill>
                  <a:prstClr val="black"/>
                </a:solidFill>
                <a:ea typeface="メイリオ" panose="020B0604030504040204" pitchFamily="50" charset="-128"/>
                <a:cs typeface="メイリオ" panose="020B0604030504040204" pitchFamily="50" charset="-128"/>
              </a:rPr>
              <a:t>Control (218)</a:t>
            </a:r>
            <a:endParaRPr lang="ja-JP" altLang="en-US" dirty="0">
              <a:solidFill>
                <a:prstClr val="black"/>
              </a:solidFill>
              <a:ea typeface="メイリオ" panose="020B0604030504040204" pitchFamily="50" charset="-128"/>
              <a:cs typeface="メイリオ" panose="020B0604030504040204" pitchFamily="50" charset="-128"/>
            </a:endParaRPr>
          </a:p>
        </p:txBody>
      </p:sp>
      <p:sp>
        <p:nvSpPr>
          <p:cNvPr id="9" name="左中かっこ 8"/>
          <p:cNvSpPr/>
          <p:nvPr/>
        </p:nvSpPr>
        <p:spPr>
          <a:xfrm rot="5400000">
            <a:off x="4260693" y="-317715"/>
            <a:ext cx="446647" cy="6628355"/>
          </a:xfrm>
          <a:prstGeom prst="leftBrace">
            <a:avLst>
              <a:gd name="adj1" fmla="val 8333"/>
              <a:gd name="adj2" fmla="val 51289"/>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643892" y="2235924"/>
            <a:ext cx="4068743" cy="584775"/>
          </a:xfrm>
          <a:prstGeom prst="rect">
            <a:avLst/>
          </a:prstGeom>
          <a:noFill/>
        </p:spPr>
        <p:txBody>
          <a:bodyPr wrap="none" rtlCol="0">
            <a:spAutoFit/>
          </a:bodyPr>
          <a:lstStyle/>
          <a:p>
            <a:pPr defTabSz="457200"/>
            <a:r>
              <a:rPr lang="en-US" altLang="ja-JP" sz="3200" dirty="0">
                <a:solidFill>
                  <a:schemeClr val="tx2"/>
                </a:solidFill>
                <a:ea typeface="メイリオ" panose="020B0604030504040204" pitchFamily="50" charset="-128"/>
                <a:cs typeface="メイリオ" panose="020B0604030504040204" pitchFamily="50" charset="-128"/>
              </a:rPr>
              <a:t>Specificity (207=95.0%)</a:t>
            </a:r>
            <a:endParaRPr lang="ja-JP" altLang="en-US" sz="3200" dirty="0">
              <a:solidFill>
                <a:schemeClr val="tx2"/>
              </a:solidFill>
              <a:ea typeface="メイリオ" panose="020B0604030504040204" pitchFamily="50" charset="-128"/>
              <a:cs typeface="メイリオ" panose="020B0604030504040204" pitchFamily="50" charset="-128"/>
            </a:endParaRPr>
          </a:p>
        </p:txBody>
      </p:sp>
      <p:sp>
        <p:nvSpPr>
          <p:cNvPr id="15" name="左中かっこ 14"/>
          <p:cNvSpPr/>
          <p:nvPr/>
        </p:nvSpPr>
        <p:spPr>
          <a:xfrm rot="5400000">
            <a:off x="8369055" y="1606980"/>
            <a:ext cx="446647" cy="757058"/>
          </a:xfrm>
          <a:prstGeom prst="leftBrace">
            <a:avLst>
              <a:gd name="adj1" fmla="val 101297"/>
              <a:gd name="adj2" fmla="val 5128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747967" y="1219477"/>
            <a:ext cx="3408305" cy="523220"/>
          </a:xfrm>
          <a:prstGeom prst="rect">
            <a:avLst/>
          </a:prstGeom>
          <a:noFill/>
        </p:spPr>
        <p:txBody>
          <a:bodyPr wrap="none" rtlCol="0">
            <a:spAutoFit/>
          </a:bodyPr>
          <a:lstStyle/>
          <a:p>
            <a:pPr algn="ctr" defTabSz="457200"/>
            <a:r>
              <a:rPr lang="en-US" altLang="ja-JP" sz="2800" dirty="0">
                <a:solidFill>
                  <a:srgbClr val="FF0000"/>
                </a:solidFill>
                <a:ea typeface="メイリオ" panose="020B0604030504040204" pitchFamily="50" charset="-128"/>
                <a:cs typeface="メイリオ" panose="020B0604030504040204" pitchFamily="50" charset="-128"/>
              </a:rPr>
              <a:t>Sensitivity (23=95.8%)</a:t>
            </a:r>
            <a:endParaRPr lang="ja-JP" altLang="en-US" sz="2800" dirty="0">
              <a:solidFill>
                <a:srgbClr val="FF0000"/>
              </a:solidFill>
              <a:ea typeface="メイリオ" panose="020B0604030504040204" pitchFamily="50" charset="-128"/>
              <a:cs typeface="メイリオ" panose="020B0604030504040204" pitchFamily="50" charset="-128"/>
            </a:endParaRPr>
          </a:p>
        </p:txBody>
      </p:sp>
      <p:sp>
        <p:nvSpPr>
          <p:cNvPr id="2" name="正方形/長方形 1"/>
          <p:cNvSpPr/>
          <p:nvPr/>
        </p:nvSpPr>
        <p:spPr>
          <a:xfrm>
            <a:off x="7708549" y="948506"/>
            <a:ext cx="1261884" cy="369332"/>
          </a:xfrm>
          <a:prstGeom prst="rect">
            <a:avLst/>
          </a:prstGeom>
        </p:spPr>
        <p:txBody>
          <a:bodyPr wrap="none">
            <a:spAutoFit/>
          </a:bodyPr>
          <a:lstStyle/>
          <a:p>
            <a:pPr defTabSz="457200"/>
            <a:r>
              <a:rPr lang="en-US" altLang="ja-JP" dirty="0">
                <a:solidFill>
                  <a:prstClr val="black"/>
                </a:solidFill>
                <a:ea typeface="メイリオ" panose="020B0604030504040204" pitchFamily="50" charset="-128"/>
                <a:cs typeface="メイリオ" panose="020B0604030504040204" pitchFamily="50" charset="-128"/>
              </a:rPr>
              <a:t>Cancer (24)</a:t>
            </a:r>
          </a:p>
        </p:txBody>
      </p:sp>
      <p:sp>
        <p:nvSpPr>
          <p:cNvPr id="17" name="Text Box 41"/>
          <p:cNvSpPr txBox="1">
            <a:spLocks noChangeArrowheads="1"/>
          </p:cNvSpPr>
          <p:nvPr/>
        </p:nvSpPr>
        <p:spPr bwMode="auto">
          <a:xfrm rot="16200000">
            <a:off x="-339624" y="3547700"/>
            <a:ext cx="1648677" cy="33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p>
            <a:pPr defTabSz="457200"/>
            <a:r>
              <a:rPr lang="en-US" altLang="ja-JP" sz="1600" dirty="0">
                <a:solidFill>
                  <a:prstClr val="black"/>
                </a:solidFill>
                <a:ea typeface="メイリオ" panose="020B0604030504040204" pitchFamily="50" charset="-128"/>
                <a:cs typeface="メイリオ" panose="020B0604030504040204" pitchFamily="50" charset="-128"/>
              </a:rPr>
              <a:t>Chemotaxis index</a:t>
            </a:r>
            <a:endParaRPr lang="ja-JP" altLang="en-US" sz="1600" dirty="0">
              <a:solidFill>
                <a:prstClr val="black"/>
              </a:solidFill>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739153" y="195912"/>
            <a:ext cx="5712967"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r>
              <a:rPr lang="en-GB" altLang="ja-JP" sz="3600" dirty="0">
                <a:solidFill>
                  <a:schemeClr val="bg1"/>
                </a:solidFill>
              </a:rPr>
              <a:t>N-NOSE shows high accuracy</a:t>
            </a:r>
            <a:endParaRPr lang="ja-JP" altLang="en-US" sz="3600" dirty="0">
              <a:solidFill>
                <a:schemeClr val="bg1"/>
              </a:solidFill>
            </a:endParaRPr>
          </a:p>
        </p:txBody>
      </p:sp>
      <p:sp>
        <p:nvSpPr>
          <p:cNvPr id="24" name="下矢印 23"/>
          <p:cNvSpPr/>
          <p:nvPr/>
        </p:nvSpPr>
        <p:spPr>
          <a:xfrm>
            <a:off x="103168" y="3656984"/>
            <a:ext cx="212280" cy="2181225"/>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V="1">
            <a:off x="99424" y="1966019"/>
            <a:ext cx="216024" cy="1690965"/>
          </a:xfrm>
          <a:prstGeom prst="downArrow">
            <a:avLst/>
          </a:prstGeom>
          <a:gradFill flip="none" rotWithShape="1">
            <a:gsLst>
              <a:gs pos="0">
                <a:schemeClr val="accent6">
                  <a:lumMod val="75000"/>
                </a:schemeClr>
              </a:gs>
              <a:gs pos="50000">
                <a:srgbClr val="FFC000"/>
              </a:gs>
              <a:gs pos="100000">
                <a:srgbClr val="FFFFCC"/>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0286" y="1540364"/>
            <a:ext cx="1101071" cy="369332"/>
          </a:xfrm>
          <a:prstGeom prst="rect">
            <a:avLst/>
          </a:prstGeom>
          <a:noFill/>
        </p:spPr>
        <p:txBody>
          <a:bodyPr wrap="none" rtlCol="0">
            <a:spAutoFit/>
          </a:bodyPr>
          <a:lstStyle/>
          <a:p>
            <a:r>
              <a:rPr lang="en-US" altLang="ja-JP" dirty="0">
                <a:solidFill>
                  <a:schemeClr val="accent6"/>
                </a:solidFill>
              </a:rPr>
              <a:t>attraction</a:t>
            </a:r>
            <a:endParaRPr lang="ja-JP" altLang="en-US" dirty="0">
              <a:solidFill>
                <a:schemeClr val="accent6"/>
              </a:solidFill>
            </a:endParaRPr>
          </a:p>
        </p:txBody>
      </p:sp>
      <p:sp>
        <p:nvSpPr>
          <p:cNvPr id="26" name="テキスト ボックス 25"/>
          <p:cNvSpPr txBox="1"/>
          <p:nvPr/>
        </p:nvSpPr>
        <p:spPr>
          <a:xfrm>
            <a:off x="-49812" y="5865657"/>
            <a:ext cx="1135696" cy="369332"/>
          </a:xfrm>
          <a:prstGeom prst="rect">
            <a:avLst/>
          </a:prstGeom>
          <a:noFill/>
        </p:spPr>
        <p:txBody>
          <a:bodyPr wrap="none" rtlCol="0">
            <a:spAutoFit/>
          </a:bodyPr>
          <a:lstStyle/>
          <a:p>
            <a:r>
              <a:rPr lang="en-US" altLang="ja-JP" dirty="0">
                <a:solidFill>
                  <a:srgbClr val="0000FF"/>
                </a:solidFill>
              </a:rPr>
              <a:t>avoidance</a:t>
            </a:r>
            <a:endParaRPr lang="ja-JP" altLang="en-US" dirty="0">
              <a:solidFill>
                <a:srgbClr val="0000FF"/>
              </a:solidFill>
            </a:endParaRPr>
          </a:p>
        </p:txBody>
      </p:sp>
      <p:sp>
        <p:nvSpPr>
          <p:cNvPr id="4" name="スライド番号プレースホルダー 3">
            <a:extLst>
              <a:ext uri="{FF2B5EF4-FFF2-40B4-BE49-F238E27FC236}">
                <a16:creationId xmlns:a16="http://schemas.microsoft.com/office/drawing/2014/main" id="{2712A0C0-8CAE-43DB-A7AB-DE6D2A8E965C}"/>
              </a:ext>
            </a:extLst>
          </p:cNvPr>
          <p:cNvSpPr>
            <a:spLocks noGrp="1"/>
          </p:cNvSpPr>
          <p:nvPr>
            <p:ph type="sldNum" sz="quarter" idx="12"/>
          </p:nvPr>
        </p:nvSpPr>
        <p:spPr/>
        <p:txBody>
          <a:bodyPr/>
          <a:lstStyle/>
          <a:p>
            <a:fld id="{11D9BFCD-C0D1-4F3C-9707-B15111ADCA99}" type="slidenum">
              <a:rPr kumimoji="1" lang="ja-JP" altLang="en-US" smtClean="0"/>
              <a:t>22</a:t>
            </a:fld>
            <a:endParaRPr kumimoji="1" lang="ja-JP" altLang="en-US"/>
          </a:p>
        </p:txBody>
      </p:sp>
      <p:sp>
        <p:nvSpPr>
          <p:cNvPr id="18" name="テキスト ボックス 17">
            <a:extLst>
              <a:ext uri="{FF2B5EF4-FFF2-40B4-BE49-F238E27FC236}">
                <a16:creationId xmlns:a16="http://schemas.microsoft.com/office/drawing/2014/main" id="{0CEE3A0E-E2EB-4EAF-8A19-4133CA6F76BE}"/>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2057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86665818"/>
              </p:ext>
            </p:extLst>
          </p:nvPr>
        </p:nvGraphicFramePr>
        <p:xfrm>
          <a:off x="1182802" y="2268242"/>
          <a:ext cx="6792248" cy="4364294"/>
        </p:xfrm>
        <a:graphic>
          <a:graphicData uri="http://schemas.openxmlformats.org/drawingml/2006/table">
            <a:tbl>
              <a:tblPr firstRow="1" bandRow="1"/>
              <a:tblGrid>
                <a:gridCol w="3632708">
                  <a:extLst>
                    <a:ext uri="{9D8B030D-6E8A-4147-A177-3AD203B41FA5}">
                      <a16:colId xmlns:a16="http://schemas.microsoft.com/office/drawing/2014/main" val="20000"/>
                    </a:ext>
                  </a:extLst>
                </a:gridCol>
                <a:gridCol w="1526347">
                  <a:extLst>
                    <a:ext uri="{9D8B030D-6E8A-4147-A177-3AD203B41FA5}">
                      <a16:colId xmlns:a16="http://schemas.microsoft.com/office/drawing/2014/main" val="20001"/>
                    </a:ext>
                  </a:extLst>
                </a:gridCol>
                <a:gridCol w="1633193">
                  <a:extLst>
                    <a:ext uri="{9D8B030D-6E8A-4147-A177-3AD203B41FA5}">
                      <a16:colId xmlns:a16="http://schemas.microsoft.com/office/drawing/2014/main" val="20002"/>
                    </a:ext>
                  </a:extLst>
                </a:gridCol>
              </a:tblGrid>
              <a:tr h="739828">
                <a:tc>
                  <a:txBody>
                    <a:bodyPr/>
                    <a:lstStyle>
                      <a:lvl1pPr marL="0" algn="l" defTabSz="457200" rtl="0" eaLnBrk="1" latinLnBrk="0" hangingPunct="1">
                        <a:defRPr kumimoji="1" sz="1800" b="1" kern="1200">
                          <a:solidFill>
                            <a:schemeClr val="lt1"/>
                          </a:solidFill>
                          <a:latin typeface="Calibri"/>
                          <a:ea typeface=""/>
                          <a:cs typeface=""/>
                        </a:defRPr>
                      </a:lvl1pPr>
                      <a:lvl2pPr marL="457200" algn="l" defTabSz="457200" rtl="0" eaLnBrk="1" latinLnBrk="0" hangingPunct="1">
                        <a:defRPr kumimoji="1" sz="1800" b="1" kern="1200">
                          <a:solidFill>
                            <a:schemeClr val="lt1"/>
                          </a:solidFill>
                          <a:latin typeface="Calibri"/>
                          <a:ea typeface=""/>
                          <a:cs typeface=""/>
                        </a:defRPr>
                      </a:lvl2pPr>
                      <a:lvl3pPr marL="914400" algn="l" defTabSz="457200" rtl="0" eaLnBrk="1" latinLnBrk="0" hangingPunct="1">
                        <a:defRPr kumimoji="1" sz="1800" b="1" kern="1200">
                          <a:solidFill>
                            <a:schemeClr val="lt1"/>
                          </a:solidFill>
                          <a:latin typeface="Calibri"/>
                          <a:ea typeface=""/>
                          <a:cs typeface=""/>
                        </a:defRPr>
                      </a:lvl3pPr>
                      <a:lvl4pPr marL="1371600" algn="l" defTabSz="457200" rtl="0" eaLnBrk="1" latinLnBrk="0" hangingPunct="1">
                        <a:defRPr kumimoji="1" sz="1800" b="1" kern="1200">
                          <a:solidFill>
                            <a:schemeClr val="lt1"/>
                          </a:solidFill>
                          <a:latin typeface="Calibri"/>
                          <a:ea typeface=""/>
                          <a:cs typeface=""/>
                        </a:defRPr>
                      </a:lvl4pPr>
                      <a:lvl5pPr marL="1828800" algn="l" defTabSz="457200" rtl="0" eaLnBrk="1" latinLnBrk="0" hangingPunct="1">
                        <a:defRPr kumimoji="1" sz="1800" b="1" kern="1200">
                          <a:solidFill>
                            <a:schemeClr val="lt1"/>
                          </a:solidFill>
                          <a:latin typeface="Calibri"/>
                          <a:ea typeface=""/>
                          <a:cs typeface=""/>
                        </a:defRPr>
                      </a:lvl5pPr>
                      <a:lvl6pPr marL="2286000" algn="l" defTabSz="457200" rtl="0" eaLnBrk="1" latinLnBrk="0" hangingPunct="1">
                        <a:defRPr kumimoji="1" sz="1800" b="1" kern="1200">
                          <a:solidFill>
                            <a:schemeClr val="lt1"/>
                          </a:solidFill>
                          <a:latin typeface="Calibri"/>
                          <a:ea typeface=""/>
                          <a:cs typeface=""/>
                        </a:defRPr>
                      </a:lvl6pPr>
                      <a:lvl7pPr marL="2743200" algn="l" defTabSz="457200" rtl="0" eaLnBrk="1" latinLnBrk="0" hangingPunct="1">
                        <a:defRPr kumimoji="1" sz="1800" b="1" kern="1200">
                          <a:solidFill>
                            <a:schemeClr val="lt1"/>
                          </a:solidFill>
                          <a:latin typeface="Calibri"/>
                          <a:ea typeface=""/>
                          <a:cs typeface=""/>
                        </a:defRPr>
                      </a:lvl7pPr>
                      <a:lvl8pPr marL="3200400" algn="l" defTabSz="457200" rtl="0" eaLnBrk="1" latinLnBrk="0" hangingPunct="1">
                        <a:defRPr kumimoji="1" sz="1800" b="1" kern="1200">
                          <a:solidFill>
                            <a:schemeClr val="lt1"/>
                          </a:solidFill>
                          <a:latin typeface="Calibri"/>
                          <a:ea typeface=""/>
                          <a:cs typeface=""/>
                        </a:defRPr>
                      </a:lvl8pPr>
                      <a:lvl9pPr marL="3657600" algn="l" defTabSz="457200" rtl="0" eaLnBrk="1" latinLnBrk="0" hangingPunct="1">
                        <a:defRPr kumimoji="1" sz="1800" b="1" kern="1200">
                          <a:solidFill>
                            <a:schemeClr val="lt1"/>
                          </a:solidFill>
                          <a:latin typeface="Calibri"/>
                          <a:ea typeface=""/>
                          <a:cs typeface=""/>
                        </a:defRPr>
                      </a:lvl9pPr>
                    </a:lstStyle>
                    <a:p>
                      <a:pPr algn="ctr" fontAlgn="ctr"/>
                      <a:endParaRPr lang="ja-JP" altLang="en-US"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kumimoji="1" sz="1800" b="1" kern="1200">
                          <a:solidFill>
                            <a:schemeClr val="lt1"/>
                          </a:solidFill>
                          <a:latin typeface="Calibri"/>
                          <a:ea typeface=""/>
                          <a:cs typeface=""/>
                        </a:defRPr>
                      </a:lvl1pPr>
                      <a:lvl2pPr marL="457200" algn="l" defTabSz="457200" rtl="0" eaLnBrk="1" latinLnBrk="0" hangingPunct="1">
                        <a:defRPr kumimoji="1" sz="1800" b="1" kern="1200">
                          <a:solidFill>
                            <a:schemeClr val="lt1"/>
                          </a:solidFill>
                          <a:latin typeface="Calibri"/>
                          <a:ea typeface=""/>
                          <a:cs typeface=""/>
                        </a:defRPr>
                      </a:lvl2pPr>
                      <a:lvl3pPr marL="914400" algn="l" defTabSz="457200" rtl="0" eaLnBrk="1" latinLnBrk="0" hangingPunct="1">
                        <a:defRPr kumimoji="1" sz="1800" b="1" kern="1200">
                          <a:solidFill>
                            <a:schemeClr val="lt1"/>
                          </a:solidFill>
                          <a:latin typeface="Calibri"/>
                          <a:ea typeface=""/>
                          <a:cs typeface=""/>
                        </a:defRPr>
                      </a:lvl3pPr>
                      <a:lvl4pPr marL="1371600" algn="l" defTabSz="457200" rtl="0" eaLnBrk="1" latinLnBrk="0" hangingPunct="1">
                        <a:defRPr kumimoji="1" sz="1800" b="1" kern="1200">
                          <a:solidFill>
                            <a:schemeClr val="lt1"/>
                          </a:solidFill>
                          <a:latin typeface="Calibri"/>
                          <a:ea typeface=""/>
                          <a:cs typeface=""/>
                        </a:defRPr>
                      </a:lvl4pPr>
                      <a:lvl5pPr marL="1828800" algn="l" defTabSz="457200" rtl="0" eaLnBrk="1" latinLnBrk="0" hangingPunct="1">
                        <a:defRPr kumimoji="1" sz="1800" b="1" kern="1200">
                          <a:solidFill>
                            <a:schemeClr val="lt1"/>
                          </a:solidFill>
                          <a:latin typeface="Calibri"/>
                          <a:ea typeface=""/>
                          <a:cs typeface=""/>
                        </a:defRPr>
                      </a:lvl5pPr>
                      <a:lvl6pPr marL="2286000" algn="l" defTabSz="457200" rtl="0" eaLnBrk="1" latinLnBrk="0" hangingPunct="1">
                        <a:defRPr kumimoji="1" sz="1800" b="1" kern="1200">
                          <a:solidFill>
                            <a:schemeClr val="lt1"/>
                          </a:solidFill>
                          <a:latin typeface="Calibri"/>
                          <a:ea typeface=""/>
                          <a:cs typeface=""/>
                        </a:defRPr>
                      </a:lvl6pPr>
                      <a:lvl7pPr marL="2743200" algn="l" defTabSz="457200" rtl="0" eaLnBrk="1" latinLnBrk="0" hangingPunct="1">
                        <a:defRPr kumimoji="1" sz="1800" b="1" kern="1200">
                          <a:solidFill>
                            <a:schemeClr val="lt1"/>
                          </a:solidFill>
                          <a:latin typeface="Calibri"/>
                          <a:ea typeface=""/>
                          <a:cs typeface=""/>
                        </a:defRPr>
                      </a:lvl7pPr>
                      <a:lvl8pPr marL="3200400" algn="l" defTabSz="457200" rtl="0" eaLnBrk="1" latinLnBrk="0" hangingPunct="1">
                        <a:defRPr kumimoji="1" sz="1800" b="1" kern="1200">
                          <a:solidFill>
                            <a:schemeClr val="lt1"/>
                          </a:solidFill>
                          <a:latin typeface="Calibri"/>
                          <a:ea typeface=""/>
                          <a:cs typeface=""/>
                        </a:defRPr>
                      </a:lvl8pPr>
                      <a:lvl9pPr marL="3657600" algn="l" defTabSz="457200" rtl="0" eaLnBrk="1" latinLnBrk="0" hangingPunct="1">
                        <a:defRPr kumimoji="1" sz="1800" b="1" kern="1200">
                          <a:solidFill>
                            <a:schemeClr val="lt1"/>
                          </a:solidFill>
                          <a:latin typeface="Calibri"/>
                          <a:ea typeface=""/>
                          <a:cs typeface=""/>
                        </a:defRPr>
                      </a:lvl9pPr>
                    </a:lstStyle>
                    <a:p>
                      <a:pPr algn="ctr" fontAlgn="ctr"/>
                      <a:r>
                        <a:rPr lang="en-US" altLang="ja-JP" sz="2400" b="0" u="none" strike="noStrike" dirty="0">
                          <a:solidFill>
                            <a:schemeClr val="bg1"/>
                          </a:solidFill>
                          <a:effectLst/>
                          <a:latin typeface="+mn-lt"/>
                          <a:ea typeface="メイリオ" panose="020B0604030504040204" pitchFamily="50" charset="-128"/>
                          <a:cs typeface="メイリオ" panose="020B0604030504040204" pitchFamily="50" charset="-128"/>
                        </a:rPr>
                        <a:t>Sensitivity</a:t>
                      </a:r>
                    </a:p>
                    <a:p>
                      <a:pPr algn="ctr" fontAlgn="ctr"/>
                      <a:r>
                        <a:rPr lang="en-US" altLang="ja-JP" sz="2400" b="0" i="0" u="none" strike="noStrike" dirty="0">
                          <a:solidFill>
                            <a:schemeClr val="bg1"/>
                          </a:solidFill>
                          <a:effectLst/>
                          <a:latin typeface="+mn-lt"/>
                          <a:ea typeface="メイリオ" panose="020B0604030504040204" pitchFamily="50" charset="-128"/>
                          <a:cs typeface="メイリオ" panose="020B0604030504040204" pitchFamily="50" charset="-128"/>
                        </a:rPr>
                        <a:t>(%)</a:t>
                      </a: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kumimoji="1" sz="1800" b="1" kern="1200">
                          <a:solidFill>
                            <a:schemeClr val="lt1"/>
                          </a:solidFill>
                          <a:latin typeface="Calibri"/>
                          <a:ea typeface=""/>
                          <a:cs typeface=""/>
                        </a:defRPr>
                      </a:lvl1pPr>
                      <a:lvl2pPr marL="457200" algn="l" defTabSz="457200" rtl="0" eaLnBrk="1" latinLnBrk="0" hangingPunct="1">
                        <a:defRPr kumimoji="1" sz="1800" b="1" kern="1200">
                          <a:solidFill>
                            <a:schemeClr val="lt1"/>
                          </a:solidFill>
                          <a:latin typeface="Calibri"/>
                          <a:ea typeface=""/>
                          <a:cs typeface=""/>
                        </a:defRPr>
                      </a:lvl2pPr>
                      <a:lvl3pPr marL="914400" algn="l" defTabSz="457200" rtl="0" eaLnBrk="1" latinLnBrk="0" hangingPunct="1">
                        <a:defRPr kumimoji="1" sz="1800" b="1" kern="1200">
                          <a:solidFill>
                            <a:schemeClr val="lt1"/>
                          </a:solidFill>
                          <a:latin typeface="Calibri"/>
                          <a:ea typeface=""/>
                          <a:cs typeface=""/>
                        </a:defRPr>
                      </a:lvl3pPr>
                      <a:lvl4pPr marL="1371600" algn="l" defTabSz="457200" rtl="0" eaLnBrk="1" latinLnBrk="0" hangingPunct="1">
                        <a:defRPr kumimoji="1" sz="1800" b="1" kern="1200">
                          <a:solidFill>
                            <a:schemeClr val="lt1"/>
                          </a:solidFill>
                          <a:latin typeface="Calibri"/>
                          <a:ea typeface=""/>
                          <a:cs typeface=""/>
                        </a:defRPr>
                      </a:lvl4pPr>
                      <a:lvl5pPr marL="1828800" algn="l" defTabSz="457200" rtl="0" eaLnBrk="1" latinLnBrk="0" hangingPunct="1">
                        <a:defRPr kumimoji="1" sz="1800" b="1" kern="1200">
                          <a:solidFill>
                            <a:schemeClr val="lt1"/>
                          </a:solidFill>
                          <a:latin typeface="Calibri"/>
                          <a:ea typeface=""/>
                          <a:cs typeface=""/>
                        </a:defRPr>
                      </a:lvl5pPr>
                      <a:lvl6pPr marL="2286000" algn="l" defTabSz="457200" rtl="0" eaLnBrk="1" latinLnBrk="0" hangingPunct="1">
                        <a:defRPr kumimoji="1" sz="1800" b="1" kern="1200">
                          <a:solidFill>
                            <a:schemeClr val="lt1"/>
                          </a:solidFill>
                          <a:latin typeface="Calibri"/>
                          <a:ea typeface=""/>
                          <a:cs typeface=""/>
                        </a:defRPr>
                      </a:lvl6pPr>
                      <a:lvl7pPr marL="2743200" algn="l" defTabSz="457200" rtl="0" eaLnBrk="1" latinLnBrk="0" hangingPunct="1">
                        <a:defRPr kumimoji="1" sz="1800" b="1" kern="1200">
                          <a:solidFill>
                            <a:schemeClr val="lt1"/>
                          </a:solidFill>
                          <a:latin typeface="Calibri"/>
                          <a:ea typeface=""/>
                          <a:cs typeface=""/>
                        </a:defRPr>
                      </a:lvl7pPr>
                      <a:lvl8pPr marL="3200400" algn="l" defTabSz="457200" rtl="0" eaLnBrk="1" latinLnBrk="0" hangingPunct="1">
                        <a:defRPr kumimoji="1" sz="1800" b="1" kern="1200">
                          <a:solidFill>
                            <a:schemeClr val="lt1"/>
                          </a:solidFill>
                          <a:latin typeface="Calibri"/>
                          <a:ea typeface=""/>
                          <a:cs typeface=""/>
                        </a:defRPr>
                      </a:lvl8pPr>
                      <a:lvl9pPr marL="3657600" algn="l" defTabSz="457200" rtl="0" eaLnBrk="1" latinLnBrk="0" hangingPunct="1">
                        <a:defRPr kumimoji="1" sz="1800" b="1" kern="1200">
                          <a:solidFill>
                            <a:schemeClr val="lt1"/>
                          </a:solidFill>
                          <a:latin typeface="Calibri"/>
                          <a:ea typeface=""/>
                          <a:cs typeface=""/>
                        </a:defRPr>
                      </a:lvl9pPr>
                    </a:lstStyle>
                    <a:p>
                      <a:pPr algn="ctr" fontAlgn="ctr"/>
                      <a:r>
                        <a:rPr lang="en-US" altLang="ja-JP" sz="2400" b="0" u="none" strike="noStrike" dirty="0">
                          <a:solidFill>
                            <a:schemeClr val="bg1"/>
                          </a:solidFill>
                          <a:effectLst/>
                          <a:latin typeface="+mn-lt"/>
                          <a:ea typeface="メイリオ" panose="020B0604030504040204" pitchFamily="50" charset="-128"/>
                          <a:cs typeface="メイリオ" panose="020B0604030504040204" pitchFamily="50" charset="-128"/>
                        </a:rPr>
                        <a:t>Specificity</a:t>
                      </a:r>
                    </a:p>
                    <a:p>
                      <a:pPr algn="ctr" fontAlgn="ctr"/>
                      <a:r>
                        <a:rPr lang="en-US" altLang="ja-JP" sz="2400" b="0" i="0" u="none" strike="noStrike" dirty="0">
                          <a:solidFill>
                            <a:schemeClr val="bg1"/>
                          </a:solidFill>
                          <a:effectLst/>
                          <a:latin typeface="+mn-lt"/>
                          <a:ea typeface="メイリオ" panose="020B0604030504040204" pitchFamily="50" charset="-128"/>
                          <a:cs typeface="メイリオ" panose="020B0604030504040204" pitchFamily="50" charset="-128"/>
                        </a:rPr>
                        <a:t>(%)</a:t>
                      </a: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89781">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4000" b="0" i="0" u="none" strike="noStrike" dirty="0">
                          <a:solidFill>
                            <a:srgbClr val="FF0000"/>
                          </a:solidFill>
                          <a:effectLst/>
                          <a:latin typeface="+mn-lt"/>
                          <a:ea typeface="メイリオ" panose="020B0604030504040204" pitchFamily="50" charset="-128"/>
                          <a:cs typeface="メイリオ" panose="020B0604030504040204" pitchFamily="50" charset="-128"/>
                        </a:rPr>
                        <a:t>N-NOSE</a:t>
                      </a:r>
                      <a:endParaRPr lang="ja-JP" altLang="en-US" sz="4000" b="0" i="0" u="none" strike="noStrike" dirty="0">
                        <a:solidFill>
                          <a:srgbClr val="FF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800" b="0" u="none" strike="noStrike" dirty="0">
                          <a:solidFill>
                            <a:srgbClr val="FF0000"/>
                          </a:solidFill>
                          <a:effectLst/>
                          <a:latin typeface="+mn-lt"/>
                          <a:ea typeface="メイリオ" panose="020B0604030504040204" pitchFamily="50" charset="-128"/>
                          <a:cs typeface="メイリオ" panose="020B0604030504040204" pitchFamily="50" charset="-128"/>
                        </a:rPr>
                        <a:t>95.8</a:t>
                      </a:r>
                      <a:endParaRPr lang="en-US" altLang="ja-JP" sz="2800" b="0" i="0" u="none" strike="noStrike" dirty="0">
                        <a:solidFill>
                          <a:srgbClr val="FF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800" b="0" u="none" strike="noStrike" dirty="0">
                          <a:solidFill>
                            <a:srgbClr val="FF0000"/>
                          </a:solidFill>
                          <a:effectLst/>
                          <a:latin typeface="+mn-lt"/>
                          <a:ea typeface="メイリオ" panose="020B0604030504040204" pitchFamily="50" charset="-128"/>
                          <a:cs typeface="メイリオ" panose="020B0604030504040204" pitchFamily="50" charset="-128"/>
                        </a:rPr>
                        <a:t>95.0</a:t>
                      </a:r>
                      <a:endParaRPr lang="en-US" altLang="ja-JP" sz="2800" b="0" i="0" u="none" strike="noStrike" dirty="0">
                        <a:solidFill>
                          <a:srgbClr val="FF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806854">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sz="2400" u="none" strike="noStrike" dirty="0">
                          <a:effectLst/>
                          <a:latin typeface="+mn-lt"/>
                          <a:ea typeface="メイリオ" panose="020B0604030504040204" pitchFamily="50" charset="-128"/>
                          <a:cs typeface="メイリオ" panose="020B0604030504040204" pitchFamily="50" charset="-128"/>
                        </a:rPr>
                        <a:t>CEA</a:t>
                      </a:r>
                      <a:endParaRPr lang="en-US"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25.0</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96.3</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909284">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kumimoji="1" lang="en-US" altLang="ja-JP" sz="2400" u="none" strike="noStrike" kern="1200" dirty="0">
                          <a:solidFill>
                            <a:schemeClr val="dk1"/>
                          </a:solidFill>
                          <a:effectLst/>
                          <a:latin typeface="+mn-lt"/>
                          <a:ea typeface="メイリオ" panose="020B0604030504040204" pitchFamily="50" charset="-128"/>
                          <a:cs typeface="メイリオ" panose="020B0604030504040204" pitchFamily="50" charset="-128"/>
                        </a:rPr>
                        <a:t>Anti-p53 antibody</a:t>
                      </a:r>
                      <a:endParaRPr kumimoji="1" lang="ja-JP" altLang="en-US" sz="2400" b="0" i="0" u="none" strike="noStrike" kern="1200"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16.2</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86.2</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014155">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en-US" altLang="ja-JP" sz="2400" u="none" strike="noStrike" kern="1200" dirty="0">
                          <a:solidFill>
                            <a:schemeClr val="dk1"/>
                          </a:solidFill>
                          <a:effectLst/>
                          <a:latin typeface="+mn-lt"/>
                          <a:ea typeface="メイリオ" panose="020B0604030504040204" pitchFamily="50" charset="-128"/>
                          <a:cs typeface="メイリオ" panose="020B0604030504040204" pitchFamily="50" charset="-128"/>
                        </a:rPr>
                        <a:t>Urine </a:t>
                      </a:r>
                      <a:r>
                        <a:rPr kumimoji="1" lang="en-US" altLang="ja-JP" sz="2400" u="none" strike="noStrike" kern="1200" dirty="0" err="1">
                          <a:solidFill>
                            <a:schemeClr val="dk1"/>
                          </a:solidFill>
                          <a:effectLst/>
                          <a:latin typeface="+mn-lt"/>
                          <a:ea typeface="メイリオ" panose="020B0604030504040204" pitchFamily="50" charset="-128"/>
                          <a:cs typeface="メイリオ" panose="020B0604030504040204" pitchFamily="50" charset="-128"/>
                        </a:rPr>
                        <a:t>diacetyl</a:t>
                      </a:r>
                      <a:r>
                        <a:rPr kumimoji="1" lang="en-US" altLang="ja-JP" sz="2400" u="none" strike="noStrike" kern="1200" baseline="0" dirty="0" err="1">
                          <a:solidFill>
                            <a:schemeClr val="dk1"/>
                          </a:solidFill>
                          <a:effectLst/>
                          <a:latin typeface="+mn-lt"/>
                          <a:ea typeface="メイリオ" panose="020B0604030504040204" pitchFamily="50" charset="-128"/>
                          <a:cs typeface="メイリオ" panose="020B0604030504040204" pitchFamily="50" charset="-128"/>
                        </a:rPr>
                        <a:t>spermine</a:t>
                      </a:r>
                      <a:endParaRPr kumimoji="1" lang="en-US" altLang="ja-JP" sz="2400" b="0" i="0" u="none" strike="noStrike" kern="1200"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16.7</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kumimoji="1" sz="1800" kern="1200">
                          <a:solidFill>
                            <a:schemeClr val="dk1"/>
                          </a:solidFill>
                          <a:latin typeface="Calibri"/>
                          <a:ea typeface=""/>
                          <a:cs typeface=""/>
                        </a:defRPr>
                      </a:lvl1pPr>
                      <a:lvl2pPr marL="457200" algn="l" defTabSz="457200" rtl="0" eaLnBrk="1" latinLnBrk="0" hangingPunct="1">
                        <a:defRPr kumimoji="1" sz="1800" kern="1200">
                          <a:solidFill>
                            <a:schemeClr val="dk1"/>
                          </a:solidFill>
                          <a:latin typeface="Calibri"/>
                          <a:ea typeface=""/>
                          <a:cs typeface=""/>
                        </a:defRPr>
                      </a:lvl2pPr>
                      <a:lvl3pPr marL="914400" algn="l" defTabSz="457200" rtl="0" eaLnBrk="1" latinLnBrk="0" hangingPunct="1">
                        <a:defRPr kumimoji="1" sz="1800" kern="1200">
                          <a:solidFill>
                            <a:schemeClr val="dk1"/>
                          </a:solidFill>
                          <a:latin typeface="Calibri"/>
                          <a:ea typeface=""/>
                          <a:cs typeface=""/>
                        </a:defRPr>
                      </a:lvl3pPr>
                      <a:lvl4pPr marL="1371600" algn="l" defTabSz="457200" rtl="0" eaLnBrk="1" latinLnBrk="0" hangingPunct="1">
                        <a:defRPr kumimoji="1" sz="1800" kern="1200">
                          <a:solidFill>
                            <a:schemeClr val="dk1"/>
                          </a:solidFill>
                          <a:latin typeface="Calibri"/>
                          <a:ea typeface=""/>
                          <a:cs typeface=""/>
                        </a:defRPr>
                      </a:lvl4pPr>
                      <a:lvl5pPr marL="1828800" algn="l" defTabSz="457200" rtl="0" eaLnBrk="1" latinLnBrk="0" hangingPunct="1">
                        <a:defRPr kumimoji="1" sz="1800" kern="1200">
                          <a:solidFill>
                            <a:schemeClr val="dk1"/>
                          </a:solidFill>
                          <a:latin typeface="Calibri"/>
                          <a:ea typeface=""/>
                          <a:cs typeface=""/>
                        </a:defRPr>
                      </a:lvl5pPr>
                      <a:lvl6pPr marL="2286000" algn="l" defTabSz="457200" rtl="0" eaLnBrk="1" latinLnBrk="0" hangingPunct="1">
                        <a:defRPr kumimoji="1" sz="1800" kern="1200">
                          <a:solidFill>
                            <a:schemeClr val="dk1"/>
                          </a:solidFill>
                          <a:latin typeface="Calibri"/>
                          <a:ea typeface=""/>
                          <a:cs typeface=""/>
                        </a:defRPr>
                      </a:lvl6pPr>
                      <a:lvl7pPr marL="2743200" algn="l" defTabSz="457200" rtl="0" eaLnBrk="1" latinLnBrk="0" hangingPunct="1">
                        <a:defRPr kumimoji="1" sz="1800" kern="1200">
                          <a:solidFill>
                            <a:schemeClr val="dk1"/>
                          </a:solidFill>
                          <a:latin typeface="Calibri"/>
                          <a:ea typeface=""/>
                          <a:cs typeface=""/>
                        </a:defRPr>
                      </a:lvl7pPr>
                      <a:lvl8pPr marL="3200400" algn="l" defTabSz="457200" rtl="0" eaLnBrk="1" latinLnBrk="0" hangingPunct="1">
                        <a:defRPr kumimoji="1" sz="1800" kern="1200">
                          <a:solidFill>
                            <a:schemeClr val="dk1"/>
                          </a:solidFill>
                          <a:latin typeface="Calibri"/>
                          <a:ea typeface=""/>
                          <a:cs typeface=""/>
                        </a:defRPr>
                      </a:lvl8pPr>
                      <a:lvl9pPr marL="3657600" algn="l" defTabSz="457200" rtl="0" eaLnBrk="1" latinLnBrk="0" hangingPunct="1">
                        <a:defRPr kumimoji="1" sz="1800" kern="1200">
                          <a:solidFill>
                            <a:schemeClr val="dk1"/>
                          </a:solidFill>
                          <a:latin typeface="Calibri"/>
                          <a:ea typeface=""/>
                          <a:cs typeface=""/>
                        </a:defRPr>
                      </a:lvl9pPr>
                    </a:lstStyle>
                    <a:p>
                      <a:pPr algn="ctr" fontAlgn="ctr"/>
                      <a:r>
                        <a:rPr lang="en-US" altLang="ja-JP" sz="2400" u="none" strike="noStrike" dirty="0">
                          <a:effectLst/>
                          <a:latin typeface="+mn-lt"/>
                          <a:ea typeface="メイリオ" panose="020B0604030504040204" pitchFamily="50" charset="-128"/>
                          <a:cs typeface="メイリオ" panose="020B0604030504040204" pitchFamily="50" charset="-128"/>
                        </a:rPr>
                        <a:t>95.4</a:t>
                      </a:r>
                      <a:endParaRPr lang="en-US" altLang="ja-JP" sz="2400" b="0" i="0" u="none" strike="noStrike" dirty="0">
                        <a:solidFill>
                          <a:srgbClr val="000000"/>
                        </a:solidFill>
                        <a:effectLst/>
                        <a:latin typeface="+mn-lt"/>
                        <a:ea typeface="メイリオ" panose="020B0604030504040204" pitchFamily="50" charset="-128"/>
                        <a:cs typeface="メイリオ" panose="020B0604030504040204" pitchFamily="50" charset="-128"/>
                      </a:endParaRPr>
                    </a:p>
                  </a:txBody>
                  <a:tcPr marL="12700" marR="12700" marT="127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965299" y="230809"/>
            <a:ext cx="7227254" cy="1077218"/>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r>
              <a:rPr lang="en-GB" altLang="ja-JP" sz="3200" dirty="0">
                <a:solidFill>
                  <a:schemeClr val="bg1"/>
                </a:solidFill>
              </a:rPr>
              <a:t>The sensitivity of N-NOSE is superior to </a:t>
            </a:r>
          </a:p>
          <a:p>
            <a:pPr algn="ctr"/>
            <a:r>
              <a:rPr lang="en-GB" altLang="ja-JP" sz="3200" dirty="0">
                <a:solidFill>
                  <a:schemeClr val="bg1"/>
                </a:solidFill>
              </a:rPr>
              <a:t>other existing tumour markers</a:t>
            </a:r>
            <a:endParaRPr lang="ja-JP" altLang="en-US" sz="3200" dirty="0">
              <a:solidFill>
                <a:schemeClr val="bg1"/>
              </a:solidFill>
            </a:endParaRPr>
          </a:p>
        </p:txBody>
      </p:sp>
      <p:sp>
        <p:nvSpPr>
          <p:cNvPr id="5" name="スライド番号プレースホルダー 4">
            <a:extLst>
              <a:ext uri="{FF2B5EF4-FFF2-40B4-BE49-F238E27FC236}">
                <a16:creationId xmlns:a16="http://schemas.microsoft.com/office/drawing/2014/main" id="{D5C62555-401A-457E-9759-C6BDA0AEDD21}"/>
              </a:ext>
            </a:extLst>
          </p:cNvPr>
          <p:cNvSpPr>
            <a:spLocks noGrp="1"/>
          </p:cNvSpPr>
          <p:nvPr>
            <p:ph type="sldNum" sz="quarter" idx="12"/>
          </p:nvPr>
        </p:nvSpPr>
        <p:spPr/>
        <p:txBody>
          <a:bodyPr/>
          <a:lstStyle/>
          <a:p>
            <a:fld id="{11D9BFCD-C0D1-4F3C-9707-B15111ADCA99}"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A16DF33D-17BA-4103-9028-1C23A7ACB7E2}"/>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
        <p:nvSpPr>
          <p:cNvPr id="2" name="正方形/長方形 1">
            <a:extLst>
              <a:ext uri="{FF2B5EF4-FFF2-40B4-BE49-F238E27FC236}">
                <a16:creationId xmlns:a16="http://schemas.microsoft.com/office/drawing/2014/main" id="{AC8228EB-3FA3-44DF-A09B-79D2C09ACCB2}"/>
              </a:ext>
            </a:extLst>
          </p:cNvPr>
          <p:cNvSpPr/>
          <p:nvPr/>
        </p:nvSpPr>
        <p:spPr>
          <a:xfrm>
            <a:off x="1951443" y="1372636"/>
            <a:ext cx="5254965" cy="830997"/>
          </a:xfrm>
          <a:prstGeom prst="rect">
            <a:avLst/>
          </a:prstGeom>
        </p:spPr>
        <p:txBody>
          <a:bodyPr wrap="none">
            <a:spAutoFit/>
          </a:bodyPr>
          <a:lstStyle/>
          <a:p>
            <a:pPr algn="ctr"/>
            <a:r>
              <a:rPr lang="en-US" altLang="ja-JP" sz="2400" dirty="0">
                <a:ea typeface="メイリオ" panose="020B0604030504040204" pitchFamily="50" charset="-128"/>
                <a:cs typeface="メイリオ" panose="020B0604030504040204" pitchFamily="50" charset="-128"/>
              </a:rPr>
              <a:t>Comparison of sensitivity and specificity </a:t>
            </a:r>
          </a:p>
          <a:p>
            <a:pPr algn="ctr"/>
            <a:r>
              <a:rPr lang="en-US" altLang="ja-JP" sz="2400" dirty="0">
                <a:ea typeface="メイリオ" panose="020B0604030504040204" pitchFamily="50" charset="-128"/>
                <a:cs typeface="メイリオ" panose="020B0604030504040204" pitchFamily="50" charset="-128"/>
              </a:rPr>
              <a:t>in same participants (n=242)</a:t>
            </a:r>
            <a:endParaRPr lang="ja-JP" altLang="en-US" sz="2400" dirty="0"/>
          </a:p>
        </p:txBody>
      </p:sp>
    </p:spTree>
    <p:extLst>
      <p:ext uri="{BB962C8B-B14F-4D97-AF65-F5344CB8AC3E}">
        <p14:creationId xmlns:p14="http://schemas.microsoft.com/office/powerpoint/2010/main" val="141163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E4EAAC-E50D-4DA7-8950-93C3DEC5AC12}"/>
              </a:ext>
            </a:extLst>
          </p:cNvPr>
          <p:cNvSpPr/>
          <p:nvPr/>
        </p:nvSpPr>
        <p:spPr>
          <a:xfrm>
            <a:off x="795278" y="1195976"/>
            <a:ext cx="9114020" cy="584775"/>
          </a:xfrm>
          <a:prstGeom prst="rect">
            <a:avLst/>
          </a:prstGeom>
        </p:spPr>
        <p:txBody>
          <a:bodyPr wrap="square">
            <a:spAutoFit/>
          </a:bodyPr>
          <a:lstStyle/>
          <a:p>
            <a:r>
              <a:rPr lang="en-GB" altLang="ja-JP" sz="3200" b="1" dirty="0"/>
              <a:t>Following factors did not affect N-NOSE results.</a:t>
            </a:r>
            <a:endParaRPr lang="ja-JP" altLang="en-US" sz="3200" b="1" dirty="0"/>
          </a:p>
        </p:txBody>
      </p:sp>
      <p:sp>
        <p:nvSpPr>
          <p:cNvPr id="6" name="正方形/長方形 5">
            <a:extLst>
              <a:ext uri="{FF2B5EF4-FFF2-40B4-BE49-F238E27FC236}">
                <a16:creationId xmlns:a16="http://schemas.microsoft.com/office/drawing/2014/main" id="{138852CC-FCA6-4672-AF18-870176E896DA}"/>
              </a:ext>
            </a:extLst>
          </p:cNvPr>
          <p:cNvSpPr/>
          <p:nvPr/>
        </p:nvSpPr>
        <p:spPr>
          <a:xfrm>
            <a:off x="2665098" y="2121277"/>
            <a:ext cx="6249022" cy="3416320"/>
          </a:xfrm>
          <a:prstGeom prst="rect">
            <a:avLst/>
          </a:prstGeom>
        </p:spPr>
        <p:txBody>
          <a:bodyPr wrap="square">
            <a:spAutoFit/>
          </a:bodyPr>
          <a:lstStyle/>
          <a:p>
            <a:r>
              <a:rPr lang="en-US" altLang="ja-JP" sz="2400" dirty="0">
                <a:latin typeface="Arial" panose="020B0604020202020204" pitchFamily="34" charset="0"/>
                <a:cs typeface="Arial" panose="020B0604020202020204" pitchFamily="34" charset="0"/>
              </a:rPr>
              <a:t>Sex, age of participants</a:t>
            </a:r>
          </a:p>
          <a:p>
            <a:endParaRPr lang="en-US" altLang="ja-JP" sz="2400" i="1" dirty="0">
              <a:latin typeface="Arial" panose="020B0604020202020204" pitchFamily="34" charset="0"/>
              <a:cs typeface="Arial" panose="020B0604020202020204" pitchFamily="34" charset="0"/>
            </a:endParaRPr>
          </a:p>
          <a:p>
            <a:r>
              <a:rPr lang="en-GB" altLang="ja-JP" sz="2400" dirty="0">
                <a:latin typeface="Arial" panose="020B0604020202020204" pitchFamily="34" charset="0"/>
                <a:cs typeface="Arial" panose="020B0604020202020204" pitchFamily="34" charset="0"/>
              </a:rPr>
              <a:t>Other diseases including diabetes</a:t>
            </a:r>
          </a:p>
          <a:p>
            <a:endParaRPr lang="en-GB" altLang="ja-JP" sz="2400" dirty="0">
              <a:latin typeface="Arial" panose="020B0604020202020204" pitchFamily="34" charset="0"/>
              <a:cs typeface="Arial" panose="020B0604020202020204" pitchFamily="34" charset="0"/>
            </a:endParaRPr>
          </a:p>
          <a:p>
            <a:r>
              <a:rPr lang="en-GB" altLang="ja-JP" sz="2400" dirty="0">
                <a:latin typeface="Arial" panose="020B0604020202020204" pitchFamily="34" charset="0"/>
                <a:cs typeface="Arial" panose="020B0604020202020204" pitchFamily="34" charset="0"/>
              </a:rPr>
              <a:t>Most physical complaints</a:t>
            </a:r>
          </a:p>
          <a:p>
            <a:endParaRPr lang="en-GB" altLang="ja-JP" sz="2400" dirty="0">
              <a:latin typeface="Arial" panose="020B0604020202020204" pitchFamily="34" charset="0"/>
              <a:cs typeface="Arial" panose="020B0604020202020204" pitchFamily="34" charset="0"/>
            </a:endParaRPr>
          </a:p>
          <a:p>
            <a:r>
              <a:rPr lang="en-GB" altLang="ja-JP" sz="2400" dirty="0">
                <a:latin typeface="Arial" panose="020B0604020202020204" pitchFamily="34" charset="0"/>
                <a:cs typeface="Arial" panose="020B0604020202020204" pitchFamily="34" charset="0"/>
              </a:rPr>
              <a:t>Type of medicine</a:t>
            </a:r>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r>
              <a:rPr lang="en-US" altLang="ja-JP" sz="2400" dirty="0">
                <a:latin typeface="Arial" panose="020B0604020202020204" pitchFamily="34" charset="0"/>
                <a:cs typeface="Arial" panose="020B0604020202020204" pitchFamily="34" charset="0"/>
              </a:rPr>
              <a:t>Pregnancy</a:t>
            </a:r>
          </a:p>
        </p:txBody>
      </p:sp>
      <p:sp>
        <p:nvSpPr>
          <p:cNvPr id="3" name="スライド番号プレースホルダー 2">
            <a:extLst>
              <a:ext uri="{FF2B5EF4-FFF2-40B4-BE49-F238E27FC236}">
                <a16:creationId xmlns:a16="http://schemas.microsoft.com/office/drawing/2014/main" id="{6E91428C-FD08-4563-B6FC-1E417DB2CAD0}"/>
              </a:ext>
            </a:extLst>
          </p:cNvPr>
          <p:cNvSpPr>
            <a:spLocks noGrp="1"/>
          </p:cNvSpPr>
          <p:nvPr>
            <p:ph type="sldNum" sz="quarter" idx="12"/>
          </p:nvPr>
        </p:nvSpPr>
        <p:spPr/>
        <p:txBody>
          <a:bodyPr/>
          <a:lstStyle/>
          <a:p>
            <a:fld id="{11D9BFCD-C0D1-4F3C-9707-B15111ADCA99}" type="slidenum">
              <a:rPr kumimoji="1" lang="ja-JP" altLang="en-US" smtClean="0"/>
              <a:t>24</a:t>
            </a:fld>
            <a:endParaRPr kumimoji="1" lang="ja-JP" altLang="en-US"/>
          </a:p>
        </p:txBody>
      </p:sp>
      <p:sp>
        <p:nvSpPr>
          <p:cNvPr id="7" name="テキスト ボックス 6">
            <a:extLst>
              <a:ext uri="{FF2B5EF4-FFF2-40B4-BE49-F238E27FC236}">
                <a16:creationId xmlns:a16="http://schemas.microsoft.com/office/drawing/2014/main" id="{AD0316E9-764B-4CFF-AB3A-643318F8E2C7}"/>
              </a:ext>
            </a:extLst>
          </p:cNvPr>
          <p:cNvSpPr txBox="1"/>
          <p:nvPr/>
        </p:nvSpPr>
        <p:spPr>
          <a:xfrm>
            <a:off x="6578039" y="6586318"/>
            <a:ext cx="2634055" cy="307777"/>
          </a:xfrm>
          <a:prstGeom prst="rect">
            <a:avLst/>
          </a:prstGeom>
          <a:noFill/>
        </p:spPr>
        <p:txBody>
          <a:bodyPr wrap="none" rtlCol="0">
            <a:spAutoFit/>
          </a:bodyPr>
          <a:lstStyle/>
          <a:p>
            <a:pPr algn="ctr"/>
            <a:r>
              <a:rPr lang="en-US" altLang="ja-JP" sz="1400" dirty="0" err="1">
                <a:solidFill>
                  <a:prstClr val="black"/>
                </a:solidFill>
                <a:latin typeface="Arial" pitchFamily="34" charset="0"/>
                <a:cs typeface="Arial" pitchFamily="34" charset="0"/>
              </a:rPr>
              <a:t>Hirotsu</a:t>
            </a:r>
            <a:r>
              <a:rPr lang="en-US" altLang="ja-JP" sz="1400" dirty="0">
                <a:solidFill>
                  <a:prstClr val="black"/>
                </a:solidFill>
                <a:latin typeface="Arial" pitchFamily="34" charset="0"/>
                <a:cs typeface="Arial" pitchFamily="34" charset="0"/>
              </a:rPr>
              <a:t> et al, </a:t>
            </a:r>
            <a:r>
              <a:rPr lang="en-US" altLang="ja-JP" sz="1400" b="1" i="1" dirty="0" err="1">
                <a:solidFill>
                  <a:prstClr val="black"/>
                </a:solidFill>
                <a:latin typeface="Arial" pitchFamily="34" charset="0"/>
                <a:cs typeface="Arial" pitchFamily="34" charset="0"/>
              </a:rPr>
              <a:t>PLoS</a:t>
            </a:r>
            <a:r>
              <a:rPr lang="en-US" altLang="ja-JP" sz="1400" b="1" i="1" dirty="0">
                <a:solidFill>
                  <a:prstClr val="black"/>
                </a:solidFill>
                <a:latin typeface="Arial" pitchFamily="34" charset="0"/>
                <a:cs typeface="Arial" pitchFamily="34" charset="0"/>
              </a:rPr>
              <a:t> ONE</a:t>
            </a:r>
            <a:r>
              <a:rPr lang="en-US" altLang="ja-JP" sz="1400" dirty="0">
                <a:solidFill>
                  <a:prstClr val="black"/>
                </a:solidFill>
                <a:latin typeface="Arial" pitchFamily="34" charset="0"/>
                <a:cs typeface="Arial" pitchFamily="34" charset="0"/>
              </a:rPr>
              <a:t>, 2015</a:t>
            </a:r>
            <a:endParaRPr lang="ja-JP"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2853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219900" y="547047"/>
            <a:ext cx="6747699" cy="646331"/>
          </a:xfrm>
          <a:prstGeom prst="rect">
            <a:avLst/>
          </a:prstGeom>
          <a:gradFill>
            <a:gsLst>
              <a:gs pos="0">
                <a:schemeClr val="accent2">
                  <a:tint val="100000"/>
                  <a:shade val="100000"/>
                  <a:satMod val="130000"/>
                </a:schemeClr>
              </a:gs>
              <a:gs pos="100000">
                <a:srgbClr val="FF7C80"/>
              </a:gs>
            </a:gsLs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altLang="ja-JP" sz="3600" dirty="0">
                <a:solidFill>
                  <a:schemeClr val="bg1"/>
                </a:solidFill>
              </a:rPr>
              <a:t>The advantages of N-NOSE</a:t>
            </a:r>
            <a:endParaRPr lang="ja-JP" altLang="en-US" sz="3600" dirty="0">
              <a:solidFill>
                <a:schemeClr val="bg1"/>
              </a:solidFill>
            </a:endParaRPr>
          </a:p>
        </p:txBody>
      </p:sp>
      <p:sp>
        <p:nvSpPr>
          <p:cNvPr id="13" name="角丸四角形 2"/>
          <p:cNvSpPr/>
          <p:nvPr/>
        </p:nvSpPr>
        <p:spPr>
          <a:xfrm>
            <a:off x="543323" y="1884874"/>
            <a:ext cx="7929797" cy="4512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mj-lt"/>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029178" y="2349564"/>
            <a:ext cx="1940769" cy="523220"/>
          </a:xfrm>
          <a:prstGeom prst="rect">
            <a:avLst/>
          </a:prstGeom>
          <a:noFill/>
        </p:spPr>
        <p:txBody>
          <a:bodyPr wrap="square" rtlCol="0">
            <a:spAutoFit/>
          </a:bodyPr>
          <a:lstStyle/>
          <a:p>
            <a:r>
              <a:rPr lang="ja-JP" altLang="en-US" sz="2800" dirty="0">
                <a:latin typeface="+mj-lt"/>
                <a:ea typeface="メイリオ" panose="020B0604030504040204" pitchFamily="50" charset="-128"/>
                <a:cs typeface="メイリオ" panose="020B0604030504040204" pitchFamily="50" charset="-128"/>
              </a:rPr>
              <a:t>①</a:t>
            </a:r>
            <a:r>
              <a:rPr kumimoji="1" lang="en-US" altLang="ja-JP" sz="2800" dirty="0">
                <a:latin typeface="+mj-lt"/>
                <a:ea typeface="メイリオ" panose="020B0604030504040204" pitchFamily="50" charset="-128"/>
                <a:cs typeface="メイリオ" panose="020B0604030504040204" pitchFamily="50" charset="-128"/>
              </a:rPr>
              <a:t>Painless</a:t>
            </a:r>
          </a:p>
        </p:txBody>
      </p:sp>
      <p:sp>
        <p:nvSpPr>
          <p:cNvPr id="15" name="正方形/長方形 14"/>
          <p:cNvSpPr/>
          <p:nvPr/>
        </p:nvSpPr>
        <p:spPr>
          <a:xfrm>
            <a:off x="3343664" y="2349564"/>
            <a:ext cx="2500172" cy="523220"/>
          </a:xfrm>
          <a:prstGeom prst="rect">
            <a:avLst/>
          </a:prstGeom>
        </p:spPr>
        <p:txBody>
          <a:bodyPr wrap="square">
            <a:spAutoFit/>
          </a:bodyPr>
          <a:lstStyle/>
          <a:p>
            <a:pPr lvl="0"/>
            <a:r>
              <a:rPr lang="ja-JP" altLang="en-US" sz="2800" dirty="0">
                <a:solidFill>
                  <a:prstClr val="black"/>
                </a:solidFill>
                <a:latin typeface="+mj-lt"/>
                <a:ea typeface="メイリオ" panose="020B0604030504040204" pitchFamily="50" charset="-128"/>
                <a:cs typeface="メイリオ" panose="020B0604030504040204" pitchFamily="50" charset="-128"/>
              </a:rPr>
              <a:t>②</a:t>
            </a:r>
            <a:r>
              <a:rPr lang="en-US" altLang="ja-JP" sz="2800" dirty="0">
                <a:solidFill>
                  <a:prstClr val="black"/>
                </a:solidFill>
                <a:latin typeface="+mj-lt"/>
                <a:ea typeface="メイリオ" panose="020B0604030504040204" pitchFamily="50" charset="-128"/>
                <a:cs typeface="メイリオ" panose="020B0604030504040204" pitchFamily="50" charset="-128"/>
              </a:rPr>
              <a:t>Convenient</a:t>
            </a:r>
          </a:p>
        </p:txBody>
      </p:sp>
      <p:sp>
        <p:nvSpPr>
          <p:cNvPr id="16" name="正方形/長方形 15"/>
          <p:cNvSpPr/>
          <p:nvPr/>
        </p:nvSpPr>
        <p:spPr>
          <a:xfrm>
            <a:off x="6217553" y="2349564"/>
            <a:ext cx="1559324" cy="523220"/>
          </a:xfrm>
          <a:prstGeom prst="rect">
            <a:avLst/>
          </a:prstGeom>
        </p:spPr>
        <p:txBody>
          <a:bodyPr wrap="square">
            <a:spAutoFit/>
          </a:bodyPr>
          <a:lstStyle/>
          <a:p>
            <a:r>
              <a:rPr lang="ja-JP" altLang="en-US" sz="2800" dirty="0">
                <a:latin typeface="+mj-lt"/>
                <a:ea typeface="メイリオ" panose="020B0604030504040204" pitchFamily="50" charset="-128"/>
                <a:cs typeface="メイリオ" panose="020B0604030504040204" pitchFamily="50" charset="-128"/>
              </a:rPr>
              <a:t>③</a:t>
            </a:r>
            <a:r>
              <a:rPr lang="en-US" altLang="ja-JP" sz="2800" dirty="0">
                <a:latin typeface="+mj-lt"/>
                <a:ea typeface="メイリオ" panose="020B0604030504040204" pitchFamily="50" charset="-128"/>
                <a:cs typeface="メイリオ" panose="020B0604030504040204" pitchFamily="50" charset="-128"/>
              </a:rPr>
              <a:t>Rapid</a:t>
            </a:r>
          </a:p>
        </p:txBody>
      </p:sp>
      <p:sp>
        <p:nvSpPr>
          <p:cNvPr id="17" name="正方形/長方形 16"/>
          <p:cNvSpPr/>
          <p:nvPr/>
        </p:nvSpPr>
        <p:spPr>
          <a:xfrm>
            <a:off x="1029178" y="3415518"/>
            <a:ext cx="2147829" cy="523220"/>
          </a:xfrm>
          <a:prstGeom prst="rect">
            <a:avLst/>
          </a:prstGeom>
        </p:spPr>
        <p:txBody>
          <a:bodyPr wrap="square">
            <a:spAutoFit/>
          </a:bodyPr>
          <a:lstStyle/>
          <a:p>
            <a:pPr lvl="0"/>
            <a:r>
              <a:rPr lang="ja-JP" altLang="en-US" sz="2800" dirty="0">
                <a:solidFill>
                  <a:prstClr val="black"/>
                </a:solidFill>
                <a:latin typeface="+mj-lt"/>
                <a:ea typeface="メイリオ" panose="020B0604030504040204" pitchFamily="50" charset="-128"/>
                <a:cs typeface="メイリオ" panose="020B0604030504040204" pitchFamily="50" charset="-128"/>
              </a:rPr>
              <a:t>④</a:t>
            </a:r>
            <a:r>
              <a:rPr lang="en-US" altLang="ja-JP" sz="2800" dirty="0">
                <a:solidFill>
                  <a:prstClr val="black"/>
                </a:solidFill>
                <a:latin typeface="+mj-lt"/>
                <a:ea typeface="メイリオ" panose="020B0604030504040204" pitchFamily="50" charset="-128"/>
                <a:cs typeface="メイリオ" panose="020B0604030504040204" pitchFamily="50" charset="-128"/>
              </a:rPr>
              <a:t>Low costs</a:t>
            </a:r>
          </a:p>
        </p:txBody>
      </p:sp>
      <p:sp>
        <p:nvSpPr>
          <p:cNvPr id="18" name="正方形/長方形 17"/>
          <p:cNvSpPr/>
          <p:nvPr/>
        </p:nvSpPr>
        <p:spPr>
          <a:xfrm>
            <a:off x="3882373" y="3415518"/>
            <a:ext cx="3200044" cy="523220"/>
          </a:xfrm>
          <a:prstGeom prst="rect">
            <a:avLst/>
          </a:prstGeom>
        </p:spPr>
        <p:txBody>
          <a:bodyPr wrap="square">
            <a:spAutoFit/>
          </a:bodyPr>
          <a:lstStyle/>
          <a:p>
            <a:pPr lvl="0"/>
            <a:r>
              <a:rPr lang="ja-JP" altLang="en-US" sz="2800" dirty="0">
                <a:solidFill>
                  <a:prstClr val="black"/>
                </a:solidFill>
                <a:latin typeface="+mj-lt"/>
                <a:ea typeface="メイリオ" panose="020B0604030504040204" pitchFamily="50" charset="-128"/>
                <a:cs typeface="メイリオ" panose="020B0604030504040204" pitchFamily="50" charset="-128"/>
              </a:rPr>
              <a:t>⑤</a:t>
            </a:r>
            <a:r>
              <a:rPr lang="en-US" altLang="ja-JP" sz="2800" dirty="0">
                <a:solidFill>
                  <a:prstClr val="black"/>
                </a:solidFill>
                <a:latin typeface="+mj-lt"/>
                <a:ea typeface="メイリオ" panose="020B0604030504040204" pitchFamily="50" charset="-128"/>
                <a:cs typeface="メイリオ" panose="020B0604030504040204" pitchFamily="50" charset="-128"/>
              </a:rPr>
              <a:t>Comprehensive</a:t>
            </a:r>
          </a:p>
        </p:txBody>
      </p:sp>
      <p:sp>
        <p:nvSpPr>
          <p:cNvPr id="19" name="正方形/長方形 18"/>
          <p:cNvSpPr/>
          <p:nvPr/>
        </p:nvSpPr>
        <p:spPr>
          <a:xfrm>
            <a:off x="1029178" y="4481472"/>
            <a:ext cx="4734791" cy="523220"/>
          </a:xfrm>
          <a:prstGeom prst="rect">
            <a:avLst/>
          </a:prstGeom>
        </p:spPr>
        <p:txBody>
          <a:bodyPr wrap="square">
            <a:spAutoFit/>
          </a:bodyPr>
          <a:lstStyle/>
          <a:p>
            <a:pPr lvl="0"/>
            <a:r>
              <a:rPr lang="ja-JP" altLang="en-US" sz="2800" dirty="0">
                <a:latin typeface="+mj-lt"/>
                <a:ea typeface="メイリオ" panose="020B0604030504040204" pitchFamily="50" charset="-128"/>
                <a:cs typeface="メイリオ" panose="020B0604030504040204" pitchFamily="50" charset="-128"/>
              </a:rPr>
              <a:t>⑥</a:t>
            </a:r>
            <a:r>
              <a:rPr lang="en-US" altLang="ja-JP" sz="2800" dirty="0">
                <a:latin typeface="+mj-lt"/>
                <a:ea typeface="メイリオ" panose="020B0604030504040204" pitchFamily="50" charset="-128"/>
                <a:cs typeface="メイリオ" panose="020B0604030504040204" pitchFamily="50" charset="-128"/>
              </a:rPr>
              <a:t>Detection of early cancer</a:t>
            </a:r>
          </a:p>
        </p:txBody>
      </p:sp>
      <p:sp>
        <p:nvSpPr>
          <p:cNvPr id="20" name="正方形/長方形 19"/>
          <p:cNvSpPr/>
          <p:nvPr/>
        </p:nvSpPr>
        <p:spPr>
          <a:xfrm>
            <a:off x="1029178" y="5547427"/>
            <a:ext cx="2869216" cy="523220"/>
          </a:xfrm>
          <a:prstGeom prst="rect">
            <a:avLst/>
          </a:prstGeom>
        </p:spPr>
        <p:txBody>
          <a:bodyPr wrap="square">
            <a:spAutoFit/>
          </a:bodyPr>
          <a:lstStyle/>
          <a:p>
            <a:pPr lvl="0"/>
            <a:r>
              <a:rPr lang="ja-JP" altLang="en-US" sz="2800" dirty="0">
                <a:latin typeface="+mj-lt"/>
                <a:ea typeface="メイリオ" panose="020B0604030504040204" pitchFamily="50" charset="-128"/>
                <a:cs typeface="メイリオ" panose="020B0604030504040204" pitchFamily="50" charset="-128"/>
              </a:rPr>
              <a:t>⑦</a:t>
            </a:r>
            <a:r>
              <a:rPr lang="en-US" altLang="ja-JP" sz="2800" dirty="0">
                <a:latin typeface="+mj-lt"/>
                <a:ea typeface="メイリオ" panose="020B0604030504040204" pitchFamily="50" charset="-128"/>
                <a:cs typeface="メイリオ" panose="020B0604030504040204" pitchFamily="50" charset="-128"/>
              </a:rPr>
              <a:t>High accuracy</a:t>
            </a:r>
          </a:p>
        </p:txBody>
      </p:sp>
      <p:sp>
        <p:nvSpPr>
          <p:cNvPr id="3" name="スライド番号プレースホルダー 2">
            <a:extLst>
              <a:ext uri="{FF2B5EF4-FFF2-40B4-BE49-F238E27FC236}">
                <a16:creationId xmlns:a16="http://schemas.microsoft.com/office/drawing/2014/main" id="{756492D8-7B8D-4D6B-AE8C-597799C674E5}"/>
              </a:ext>
            </a:extLst>
          </p:cNvPr>
          <p:cNvSpPr>
            <a:spLocks noGrp="1"/>
          </p:cNvSpPr>
          <p:nvPr>
            <p:ph type="sldNum" sz="quarter" idx="12"/>
          </p:nvPr>
        </p:nvSpPr>
        <p:spPr/>
        <p:txBody>
          <a:bodyPr/>
          <a:lstStyle/>
          <a:p>
            <a:fld id="{11D9BFCD-C0D1-4F3C-9707-B15111ADCA99}" type="slidenum">
              <a:rPr kumimoji="1" lang="ja-JP" altLang="en-US" smtClean="0"/>
              <a:t>25</a:t>
            </a:fld>
            <a:endParaRPr kumimoji="1" lang="ja-JP" altLang="en-US"/>
          </a:p>
        </p:txBody>
      </p:sp>
    </p:spTree>
    <p:extLst>
      <p:ext uri="{BB962C8B-B14F-4D97-AF65-F5344CB8AC3E}">
        <p14:creationId xmlns:p14="http://schemas.microsoft.com/office/powerpoint/2010/main" val="322043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69099" y="1180350"/>
            <a:ext cx="3765774" cy="523220"/>
          </a:xfrm>
          <a:prstGeom prst="rect">
            <a:avLst/>
          </a:prstGeom>
          <a:noFill/>
        </p:spPr>
        <p:txBody>
          <a:bodyPr wrap="none" rtlCol="0">
            <a:spAutoFit/>
          </a:bodyPr>
          <a:lstStyle/>
          <a:p>
            <a:r>
              <a:rPr lang="en-US" altLang="ja-JP" sz="2800" dirty="0">
                <a:latin typeface="Arial" panose="020B0604020202020204" pitchFamily="34" charset="0"/>
                <a:ea typeface="メイリオ" panose="020B0604030504040204" pitchFamily="50" charset="-128"/>
                <a:cs typeface="Arial" panose="020B0604020202020204" pitchFamily="34" charset="0"/>
              </a:rPr>
              <a:t>urine sample: painless</a:t>
            </a:r>
          </a:p>
        </p:txBody>
      </p:sp>
      <p:pic>
        <p:nvPicPr>
          <p:cNvPr id="4" name="図 3"/>
          <p:cNvPicPr>
            <a:picLocks noChangeAspect="1"/>
          </p:cNvPicPr>
          <p:nvPr/>
        </p:nvPicPr>
        <p:blipFill>
          <a:blip r:embed="rId3"/>
          <a:stretch>
            <a:fillRect/>
          </a:stretch>
        </p:blipFill>
        <p:spPr>
          <a:xfrm>
            <a:off x="5473195" y="1923913"/>
            <a:ext cx="3124329" cy="4706537"/>
          </a:xfrm>
          <a:prstGeom prst="rect">
            <a:avLst/>
          </a:prstGeom>
        </p:spPr>
      </p:pic>
      <p:sp>
        <p:nvSpPr>
          <p:cNvPr id="6" name="正方形/長方形 5"/>
          <p:cNvSpPr/>
          <p:nvPr/>
        </p:nvSpPr>
        <p:spPr>
          <a:xfrm>
            <a:off x="274319" y="2538941"/>
            <a:ext cx="5352747" cy="523220"/>
          </a:xfrm>
          <a:prstGeom prst="rect">
            <a:avLst/>
          </a:prstGeom>
        </p:spPr>
        <p:txBody>
          <a:bodyPr wrap="none">
            <a:spAutoFit/>
          </a:bodyPr>
          <a:lstStyle/>
          <a:p>
            <a:r>
              <a:rPr lang="en-US" altLang="ja-JP" sz="2800" dirty="0">
                <a:solidFill>
                  <a:srgbClr val="FF0000"/>
                </a:solidFill>
                <a:ea typeface="メイリオ" panose="020B0604030504040204" pitchFamily="50" charset="-128"/>
                <a:cs typeface="メイリオ" panose="020B0604030504040204" pitchFamily="50" charset="-128"/>
              </a:rPr>
              <a:t>Small volume of urine is required</a:t>
            </a:r>
            <a:r>
              <a:rPr lang="ja-JP" altLang="en-US" sz="2800" dirty="0">
                <a:solidFill>
                  <a:srgbClr val="FF0000"/>
                </a:solidFill>
                <a:ea typeface="メイリオ" panose="020B0604030504040204" pitchFamily="50" charset="-128"/>
                <a:cs typeface="メイリオ" panose="020B0604030504040204" pitchFamily="50" charset="-128"/>
              </a:rPr>
              <a:t>！</a:t>
            </a:r>
          </a:p>
        </p:txBody>
      </p:sp>
      <p:sp>
        <p:nvSpPr>
          <p:cNvPr id="9" name="テキスト ボックス 8"/>
          <p:cNvSpPr txBox="1"/>
          <p:nvPr/>
        </p:nvSpPr>
        <p:spPr>
          <a:xfrm>
            <a:off x="967941" y="310332"/>
            <a:ext cx="1689886"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r>
              <a:rPr kumimoji="0" lang="en-US" altLang="ja-JP" sz="3600" kern="0" dirty="0">
                <a:solidFill>
                  <a:prstClr val="white"/>
                </a:solidFill>
              </a:rPr>
              <a:t>Painless</a:t>
            </a:r>
          </a:p>
        </p:txBody>
      </p:sp>
      <p:sp>
        <p:nvSpPr>
          <p:cNvPr id="5" name="スライド番号プレースホルダー 4">
            <a:extLst>
              <a:ext uri="{FF2B5EF4-FFF2-40B4-BE49-F238E27FC236}">
                <a16:creationId xmlns:a16="http://schemas.microsoft.com/office/drawing/2014/main" id="{4F30815A-273F-4570-A5E7-EBB86B73458C}"/>
              </a:ext>
            </a:extLst>
          </p:cNvPr>
          <p:cNvSpPr>
            <a:spLocks noGrp="1"/>
          </p:cNvSpPr>
          <p:nvPr>
            <p:ph type="sldNum" sz="quarter" idx="12"/>
          </p:nvPr>
        </p:nvSpPr>
        <p:spPr/>
        <p:txBody>
          <a:bodyPr/>
          <a:lstStyle/>
          <a:p>
            <a:fld id="{11D9BFCD-C0D1-4F3C-9707-B15111ADCA99}" type="slidenum">
              <a:rPr kumimoji="1" lang="ja-JP" altLang="en-US" smtClean="0"/>
              <a:t>26</a:t>
            </a:fld>
            <a:endParaRPr kumimoji="1" lang="ja-JP" altLang="en-US"/>
          </a:p>
        </p:txBody>
      </p:sp>
    </p:spTree>
    <p:extLst>
      <p:ext uri="{BB962C8B-B14F-4D97-AF65-F5344CB8AC3E}">
        <p14:creationId xmlns:p14="http://schemas.microsoft.com/office/powerpoint/2010/main" val="30245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8429" y="246826"/>
            <a:ext cx="2327881"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r>
              <a:rPr kumimoji="0" lang="en-US" altLang="ja-JP" sz="3600" kern="0" dirty="0">
                <a:solidFill>
                  <a:prstClr val="white"/>
                </a:solidFill>
              </a:rPr>
              <a:t>Convenient</a:t>
            </a:r>
          </a:p>
        </p:txBody>
      </p:sp>
      <p:sp>
        <p:nvSpPr>
          <p:cNvPr id="6" name="テキスト ボックス 5">
            <a:extLst>
              <a:ext uri="{FF2B5EF4-FFF2-40B4-BE49-F238E27FC236}">
                <a16:creationId xmlns:a16="http://schemas.microsoft.com/office/drawing/2014/main" id="{B30C0612-A3BB-45A2-A7C9-B6692B540A7A}"/>
              </a:ext>
            </a:extLst>
          </p:cNvPr>
          <p:cNvSpPr txBox="1"/>
          <p:nvPr/>
        </p:nvSpPr>
        <p:spPr>
          <a:xfrm>
            <a:off x="332909" y="1700808"/>
            <a:ext cx="8706160" cy="3108543"/>
          </a:xfrm>
          <a:prstGeom prst="rect">
            <a:avLst/>
          </a:prstGeom>
          <a:noFill/>
        </p:spPr>
        <p:txBody>
          <a:bodyPr wrap="square" rtlCol="0">
            <a:spAutoFit/>
          </a:bodyPr>
          <a:lstStyle/>
          <a:p>
            <a:r>
              <a:rPr kumimoji="1" lang="en-US" altLang="ja-JP" sz="2800" dirty="0">
                <a:latin typeface="Arial" panose="020B0604020202020204" pitchFamily="34" charset="0"/>
                <a:ea typeface="メイリオ" panose="020B0604030504040204" pitchFamily="50" charset="-128"/>
                <a:cs typeface="Arial" panose="020B0604020202020204" pitchFamily="34" charset="0"/>
              </a:rPr>
              <a:t>Urine </a:t>
            </a:r>
            <a:r>
              <a:rPr lang="en-US" altLang="ja-JP" sz="2800" dirty="0">
                <a:latin typeface="Arial" panose="020B0604020202020204" pitchFamily="34" charset="0"/>
                <a:ea typeface="メイリオ" panose="020B0604030504040204" pitchFamily="50" charset="-128"/>
                <a:cs typeface="Arial" panose="020B0604020202020204" pitchFamily="34" charset="0"/>
              </a:rPr>
              <a:t>can be collected at the same time in general health examinations.</a:t>
            </a:r>
            <a:endParaRPr kumimoji="1" lang="en-US" altLang="ja-JP" sz="2800" dirty="0">
              <a:latin typeface="Arial" panose="020B0604020202020204" pitchFamily="34" charset="0"/>
              <a:ea typeface="メイリオ" panose="020B0604030504040204" pitchFamily="50" charset="-128"/>
              <a:cs typeface="Arial" panose="020B0604020202020204" pitchFamily="34" charset="0"/>
            </a:endParaRPr>
          </a:p>
          <a:p>
            <a:endParaRPr lang="en-US" altLang="ja-JP" sz="2800" dirty="0">
              <a:latin typeface="Arial" panose="020B0604020202020204" pitchFamily="34" charset="0"/>
              <a:ea typeface="メイリオ" panose="020B0604030504040204" pitchFamily="50" charset="-128"/>
              <a:cs typeface="Arial" panose="020B0604020202020204" pitchFamily="34" charset="0"/>
            </a:endParaRPr>
          </a:p>
          <a:p>
            <a:endParaRPr kumimoji="1" lang="en-US" altLang="ja-JP" sz="2800" dirty="0">
              <a:latin typeface="Arial" panose="020B0604020202020204" pitchFamily="34" charset="0"/>
              <a:ea typeface="メイリオ" panose="020B0604030504040204" pitchFamily="50" charset="-128"/>
              <a:cs typeface="Arial" panose="020B0604020202020204" pitchFamily="34" charset="0"/>
            </a:endParaRPr>
          </a:p>
          <a:p>
            <a:r>
              <a:rPr kumimoji="1" lang="en-US" altLang="ja-JP" sz="2800" dirty="0">
                <a:latin typeface="Arial" panose="020B0604020202020204" pitchFamily="34" charset="0"/>
                <a:ea typeface="メイリオ" panose="020B0604030504040204" pitchFamily="50" charset="-128"/>
                <a:cs typeface="Arial" panose="020B0604020202020204" pitchFamily="34" charset="0"/>
              </a:rPr>
              <a:t>Compared to </a:t>
            </a:r>
            <a:r>
              <a:rPr kumimoji="1" lang="en-US" altLang="ja-JP" sz="2800" dirty="0" err="1">
                <a:latin typeface="Arial" panose="020B0604020202020204" pitchFamily="34" charset="0"/>
                <a:ea typeface="メイリオ" panose="020B0604030504040204" pitchFamily="50" charset="-128"/>
                <a:cs typeface="Arial" panose="020B0604020202020204" pitchFamily="34" charset="0"/>
              </a:rPr>
              <a:t>dogs,,,,,</a:t>
            </a:r>
            <a:r>
              <a:rPr kumimoji="1" lang="en-US" altLang="ja-JP" sz="2800" dirty="0" err="1">
                <a:solidFill>
                  <a:schemeClr val="accent6">
                    <a:lumMod val="50000"/>
                  </a:schemeClr>
                </a:solidFill>
                <a:latin typeface="Arial" panose="020B0604020202020204" pitchFamily="34" charset="0"/>
                <a:ea typeface="メイリオ" panose="020B0604030504040204" pitchFamily="50" charset="-128"/>
                <a:cs typeface="Arial" panose="020B0604020202020204" pitchFamily="34" charset="0"/>
              </a:rPr>
              <a:t>In</a:t>
            </a:r>
            <a:r>
              <a:rPr kumimoji="1" lang="en-US" altLang="ja-JP" sz="2800" dirty="0">
                <a:solidFill>
                  <a:schemeClr val="accent6">
                    <a:lumMod val="50000"/>
                  </a:schemeClr>
                </a:solidFill>
                <a:latin typeface="Arial" panose="020B0604020202020204" pitchFamily="34" charset="0"/>
                <a:ea typeface="メイリオ" panose="020B0604030504040204" pitchFamily="50" charset="-128"/>
                <a:cs typeface="Arial" panose="020B0604020202020204" pitchFamily="34" charset="0"/>
              </a:rPr>
              <a:t> Nematode</a:t>
            </a:r>
            <a:r>
              <a:rPr kumimoji="1" lang="en-US" altLang="ja-JP" sz="2800" dirty="0">
                <a:latin typeface="Arial" panose="020B0604020202020204" pitchFamily="34" charset="0"/>
                <a:ea typeface="メイリオ" panose="020B0604030504040204" pitchFamily="50" charset="-128"/>
                <a:cs typeface="Arial" panose="020B0604020202020204" pitchFamily="34" charset="0"/>
              </a:rPr>
              <a:t>,</a:t>
            </a:r>
          </a:p>
          <a:p>
            <a:r>
              <a:rPr kumimoji="1" lang="en-US" altLang="ja-JP" sz="2800" dirty="0">
                <a:latin typeface="Arial" panose="020B0604020202020204" pitchFamily="34" charset="0"/>
                <a:ea typeface="メイリオ" panose="020B0604030504040204" pitchFamily="50" charset="-128"/>
                <a:cs typeface="Arial" panose="020B0604020202020204" pitchFamily="34" charset="0"/>
              </a:rPr>
              <a:t>                                training is not required!</a:t>
            </a:r>
          </a:p>
          <a:p>
            <a:r>
              <a:rPr kumimoji="1" lang="en-US" altLang="ja-JP" sz="2800" dirty="0">
                <a:latin typeface="Arial" panose="020B0604020202020204" pitchFamily="34" charset="0"/>
                <a:ea typeface="メイリオ" panose="020B0604030504040204" pitchFamily="50" charset="-128"/>
                <a:cs typeface="Arial" panose="020B0604020202020204" pitchFamily="34" charset="0"/>
              </a:rPr>
              <a:t>                                handling is very easy!</a:t>
            </a:r>
          </a:p>
        </p:txBody>
      </p:sp>
      <p:sp>
        <p:nvSpPr>
          <p:cNvPr id="3" name="スライド番号プレースホルダー 2">
            <a:extLst>
              <a:ext uri="{FF2B5EF4-FFF2-40B4-BE49-F238E27FC236}">
                <a16:creationId xmlns:a16="http://schemas.microsoft.com/office/drawing/2014/main" id="{ECF7FC96-2647-450C-89EC-AA2421D39A46}"/>
              </a:ext>
            </a:extLst>
          </p:cNvPr>
          <p:cNvSpPr>
            <a:spLocks noGrp="1"/>
          </p:cNvSpPr>
          <p:nvPr>
            <p:ph type="sldNum" sz="quarter" idx="12"/>
          </p:nvPr>
        </p:nvSpPr>
        <p:spPr/>
        <p:txBody>
          <a:bodyPr/>
          <a:lstStyle/>
          <a:p>
            <a:fld id="{11D9BFCD-C0D1-4F3C-9707-B15111ADCA99}" type="slidenum">
              <a:rPr kumimoji="1" lang="ja-JP" altLang="en-US" smtClean="0"/>
              <a:t>27</a:t>
            </a:fld>
            <a:endParaRPr kumimoji="1" lang="ja-JP" altLang="en-US"/>
          </a:p>
        </p:txBody>
      </p:sp>
    </p:spTree>
    <p:extLst>
      <p:ext uri="{BB962C8B-B14F-4D97-AF65-F5344CB8AC3E}">
        <p14:creationId xmlns:p14="http://schemas.microsoft.com/office/powerpoint/2010/main" val="2385036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94515" y="237344"/>
            <a:ext cx="1245854"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r>
              <a:rPr kumimoji="0" lang="en-US" altLang="ja-JP" sz="3600" kern="0" dirty="0">
                <a:solidFill>
                  <a:prstClr val="white"/>
                </a:solidFill>
              </a:rPr>
              <a:t>Rapid</a:t>
            </a:r>
          </a:p>
        </p:txBody>
      </p:sp>
      <p:sp>
        <p:nvSpPr>
          <p:cNvPr id="6" name="テキスト ボックス 5">
            <a:extLst>
              <a:ext uri="{FF2B5EF4-FFF2-40B4-BE49-F238E27FC236}">
                <a16:creationId xmlns:a16="http://schemas.microsoft.com/office/drawing/2014/main" id="{520E8FFC-E25C-44EC-A59C-6AC702850291}"/>
              </a:ext>
            </a:extLst>
          </p:cNvPr>
          <p:cNvSpPr txBox="1"/>
          <p:nvPr/>
        </p:nvSpPr>
        <p:spPr>
          <a:xfrm>
            <a:off x="1518719" y="3038752"/>
            <a:ext cx="6106561" cy="584775"/>
          </a:xfrm>
          <a:prstGeom prst="rect">
            <a:avLst/>
          </a:prstGeom>
          <a:noFill/>
        </p:spPr>
        <p:txBody>
          <a:bodyPr wrap="square" rtlCol="0">
            <a:spAutoFit/>
          </a:bodyPr>
          <a:lstStyle/>
          <a:p>
            <a:r>
              <a:rPr lang="en-GB" altLang="ja-JP" sz="3200" dirty="0">
                <a:latin typeface="Arial" panose="020B0604020202020204" pitchFamily="34" charset="0"/>
                <a:cs typeface="Arial" panose="020B0604020202020204" pitchFamily="34" charset="0"/>
              </a:rPr>
              <a:t>Test time: It takes about 1 hour.</a:t>
            </a:r>
            <a:endParaRPr lang="en-US" altLang="ja-JP" sz="3200" dirty="0">
              <a:latin typeface="Arial" panose="020B0604020202020204" pitchFamily="34" charset="0"/>
              <a:ea typeface="メイリオ" panose="020B0604030504040204" pitchFamily="50" charset="-128"/>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29B8FBA0-899B-4202-A406-FBD0373D1469}"/>
              </a:ext>
            </a:extLst>
          </p:cNvPr>
          <p:cNvSpPr>
            <a:spLocks noGrp="1"/>
          </p:cNvSpPr>
          <p:nvPr>
            <p:ph type="sldNum" sz="quarter" idx="12"/>
          </p:nvPr>
        </p:nvSpPr>
        <p:spPr/>
        <p:txBody>
          <a:bodyPr/>
          <a:lstStyle/>
          <a:p>
            <a:fld id="{11D9BFCD-C0D1-4F3C-9707-B15111ADCA99}" type="slidenum">
              <a:rPr kumimoji="1" lang="ja-JP" altLang="en-US" smtClean="0"/>
              <a:t>28</a:t>
            </a:fld>
            <a:endParaRPr kumimoji="1" lang="ja-JP" altLang="en-US"/>
          </a:p>
        </p:txBody>
      </p:sp>
    </p:spTree>
    <p:extLst>
      <p:ext uri="{BB962C8B-B14F-4D97-AF65-F5344CB8AC3E}">
        <p14:creationId xmlns:p14="http://schemas.microsoft.com/office/powerpoint/2010/main" val="12651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0087" y="2143113"/>
            <a:ext cx="5743239" cy="523220"/>
          </a:xfrm>
          <a:prstGeom prst="rect">
            <a:avLst/>
          </a:prstGeom>
          <a:noFill/>
        </p:spPr>
        <p:txBody>
          <a:bodyPr wrap="none" rtlCol="0">
            <a:spAutoFit/>
          </a:bodyPr>
          <a:lstStyle/>
          <a:p>
            <a:r>
              <a:rPr kumimoji="1" lang="ja-JP" altLang="en-US" sz="2800" dirty="0">
                <a:solidFill>
                  <a:srgbClr val="FF0000"/>
                </a:solidFill>
                <a:ea typeface="メイリオ" panose="020B0604030504040204" pitchFamily="50" charset="-128"/>
                <a:cs typeface="メイリオ" panose="020B0604030504040204" pitchFamily="50" charset="-128"/>
              </a:rPr>
              <a:t>・</a:t>
            </a:r>
            <a:r>
              <a:rPr lang="en-US" altLang="ja-JP" sz="2800" dirty="0">
                <a:solidFill>
                  <a:srgbClr val="FF0000"/>
                </a:solidFill>
                <a:ea typeface="メイリオ" panose="020B0604030504040204" pitchFamily="50" charset="-128"/>
                <a:cs typeface="メイリオ" panose="020B0604030504040204" pitchFamily="50" charset="-128"/>
              </a:rPr>
              <a:t>Material cost is about a few $ /test</a:t>
            </a:r>
          </a:p>
        </p:txBody>
      </p:sp>
      <p:sp>
        <p:nvSpPr>
          <p:cNvPr id="5" name="下矢印 4"/>
          <p:cNvSpPr/>
          <p:nvPr/>
        </p:nvSpPr>
        <p:spPr>
          <a:xfrm>
            <a:off x="3750343" y="4109076"/>
            <a:ext cx="720080" cy="758983"/>
          </a:xfrm>
          <a:prstGeom prst="downArrow">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815450" y="408671"/>
            <a:ext cx="2012089"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r>
              <a:rPr kumimoji="0" lang="en-US" altLang="ja-JP" sz="3600" kern="0" dirty="0">
                <a:solidFill>
                  <a:prstClr val="white"/>
                </a:solidFill>
              </a:rPr>
              <a:t>Low costs</a:t>
            </a:r>
          </a:p>
        </p:txBody>
      </p:sp>
      <p:sp>
        <p:nvSpPr>
          <p:cNvPr id="3" name="正方形/長方形 2"/>
          <p:cNvSpPr/>
          <p:nvPr/>
        </p:nvSpPr>
        <p:spPr>
          <a:xfrm>
            <a:off x="530087" y="2727888"/>
            <a:ext cx="8745366" cy="954107"/>
          </a:xfrm>
          <a:prstGeom prst="rect">
            <a:avLst/>
          </a:prstGeom>
        </p:spPr>
        <p:txBody>
          <a:bodyPr wrap="square">
            <a:spAutoFit/>
          </a:bodyPr>
          <a:lstStyle/>
          <a:p>
            <a:r>
              <a:rPr lang="ja-JP" altLang="en-US" sz="2800" dirty="0">
                <a:solidFill>
                  <a:srgbClr val="000000"/>
                </a:solidFill>
                <a:ea typeface="メイリオ" panose="020B0604030504040204" pitchFamily="50" charset="-128"/>
                <a:cs typeface="メイリオ" panose="020B0604030504040204" pitchFamily="50" charset="-128"/>
              </a:rPr>
              <a:t>・</a:t>
            </a:r>
            <a:r>
              <a:rPr lang="en-US" altLang="ja-JP" sz="2800" dirty="0">
                <a:solidFill>
                  <a:prstClr val="black"/>
                </a:solidFill>
                <a:ea typeface="メイリオ" panose="020B0604030504040204" pitchFamily="50" charset="-128"/>
                <a:cs typeface="メイリオ" panose="020B0604030504040204" pitchFamily="50" charset="-128"/>
              </a:rPr>
              <a:t>Low cost for establishment of manual N-NOSE. </a:t>
            </a:r>
            <a:endParaRPr lang="en-US" altLang="ja-JP" sz="2800" dirty="0">
              <a:solidFill>
                <a:srgbClr val="000000"/>
              </a:solidFill>
              <a:ea typeface="メイリオ" panose="020B0604030504040204" pitchFamily="50" charset="-128"/>
              <a:cs typeface="メイリオ" panose="020B0604030504040204" pitchFamily="50" charset="-128"/>
            </a:endParaRPr>
          </a:p>
          <a:p>
            <a:pPr lvl="0"/>
            <a:r>
              <a:rPr lang="ja-JP" altLang="en-US" sz="2800" dirty="0">
                <a:solidFill>
                  <a:prstClr val="black"/>
                </a:solidFill>
                <a:ea typeface="メイリオ" panose="020B0604030504040204" pitchFamily="50" charset="-128"/>
                <a:cs typeface="メイリオ" panose="020B0604030504040204" pitchFamily="50" charset="-128"/>
              </a:rPr>
              <a:t>　</a:t>
            </a:r>
            <a:r>
              <a:rPr lang="en-US" altLang="ja-JP" sz="2800" dirty="0">
                <a:solidFill>
                  <a:prstClr val="black"/>
                </a:solidFill>
                <a:ea typeface="メイリオ" panose="020B0604030504040204" pitchFamily="50" charset="-128"/>
                <a:cs typeface="メイリオ" panose="020B0604030504040204" pitchFamily="50" charset="-128"/>
              </a:rPr>
              <a:t>Special laboratory is not needed.</a:t>
            </a:r>
          </a:p>
        </p:txBody>
      </p:sp>
      <p:sp>
        <p:nvSpPr>
          <p:cNvPr id="9" name="テキスト ボックス 8"/>
          <p:cNvSpPr txBox="1"/>
          <p:nvPr/>
        </p:nvSpPr>
        <p:spPr>
          <a:xfrm>
            <a:off x="815450" y="5174068"/>
            <a:ext cx="7277672" cy="523220"/>
          </a:xfrm>
          <a:prstGeom prst="rect">
            <a:avLst/>
          </a:prstGeom>
          <a:solidFill>
            <a:srgbClr val="FF6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en-US" altLang="ja-JP" sz="2800" dirty="0"/>
              <a:t>N-NOSE can be introduced </a:t>
            </a:r>
            <a:r>
              <a:rPr lang="en-US" altLang="ja-JP" sz="2800" dirty="0"/>
              <a:t>all over the world</a:t>
            </a:r>
            <a:r>
              <a:rPr kumimoji="1" lang="en-US" altLang="ja-JP" sz="2800" dirty="0"/>
              <a:t> </a:t>
            </a:r>
            <a:endParaRPr kumimoji="1" lang="ja-JP" altLang="en-US" sz="2800" dirty="0"/>
          </a:p>
        </p:txBody>
      </p:sp>
      <p:sp>
        <p:nvSpPr>
          <p:cNvPr id="6" name="スライド番号プレースホルダー 5">
            <a:extLst>
              <a:ext uri="{FF2B5EF4-FFF2-40B4-BE49-F238E27FC236}">
                <a16:creationId xmlns:a16="http://schemas.microsoft.com/office/drawing/2014/main" id="{4E87882C-4A1D-4354-B47C-A59C0C6CCF1A}"/>
              </a:ext>
            </a:extLst>
          </p:cNvPr>
          <p:cNvSpPr>
            <a:spLocks noGrp="1"/>
          </p:cNvSpPr>
          <p:nvPr>
            <p:ph type="sldNum" sz="quarter" idx="12"/>
          </p:nvPr>
        </p:nvSpPr>
        <p:spPr/>
        <p:txBody>
          <a:bodyPr/>
          <a:lstStyle/>
          <a:p>
            <a:fld id="{11D9BFCD-C0D1-4F3C-9707-B15111ADCA99}" type="slidenum">
              <a:rPr kumimoji="1" lang="ja-JP" altLang="en-US" smtClean="0"/>
              <a:t>29</a:t>
            </a:fld>
            <a:endParaRPr kumimoji="1" lang="ja-JP" altLang="en-US"/>
          </a:p>
        </p:txBody>
      </p:sp>
    </p:spTree>
    <p:extLst>
      <p:ext uri="{BB962C8B-B14F-4D97-AF65-F5344CB8AC3E}">
        <p14:creationId xmlns:p14="http://schemas.microsoft.com/office/powerpoint/2010/main" val="33739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609" y="2874353"/>
            <a:ext cx="1557414" cy="461665"/>
          </a:xfrm>
          <a:prstGeom prst="rect">
            <a:avLst/>
          </a:prstGeom>
          <a:noFill/>
        </p:spPr>
        <p:txBody>
          <a:bodyPr wrap="none" rtlCol="0">
            <a:spAutoFit/>
          </a:bodyPr>
          <a:lstStyle/>
          <a:p>
            <a:pPr>
              <a:defRPr/>
            </a:pPr>
            <a:r>
              <a:rPr lang="en-US" altLang="ja-JP" sz="2400" b="1" dirty="0">
                <a:solidFill>
                  <a:prstClr val="black"/>
                </a:solidFill>
                <a:latin typeface="Calibri"/>
                <a:ea typeface="メイリオ" panose="020B0604030504040204" pitchFamily="50" charset="-128"/>
                <a:cs typeface="メイリオ" panose="020B0604030504040204" pitchFamily="50" charset="-128"/>
              </a:rPr>
              <a:t>Early stage</a:t>
            </a:r>
            <a:endParaRPr lang="ja-JP" altLang="en-US" sz="2400" b="1" dirty="0">
              <a:solidFill>
                <a:prstClr val="black"/>
              </a:solidFill>
              <a:latin typeface="Calibri"/>
              <a:ea typeface="メイリオ" panose="020B0604030504040204" pitchFamily="50" charset="-128"/>
              <a:cs typeface="メイリオ" panose="020B0604030504040204" pitchFamily="50" charset="-128"/>
            </a:endParaRPr>
          </a:p>
        </p:txBody>
      </p:sp>
      <p:sp>
        <p:nvSpPr>
          <p:cNvPr id="5" name="下矢印 4"/>
          <p:cNvSpPr/>
          <p:nvPr/>
        </p:nvSpPr>
        <p:spPr>
          <a:xfrm>
            <a:off x="848763" y="3397704"/>
            <a:ext cx="169076" cy="110971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ja-JP" altLang="en-US" sz="135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29069" y="4581646"/>
            <a:ext cx="1466620" cy="461665"/>
          </a:xfrm>
          <a:prstGeom prst="rect">
            <a:avLst/>
          </a:prstGeom>
          <a:noFill/>
        </p:spPr>
        <p:txBody>
          <a:bodyPr wrap="none" rtlCol="0">
            <a:spAutoFit/>
          </a:bodyPr>
          <a:lstStyle/>
          <a:p>
            <a:pPr>
              <a:defRPr/>
            </a:pPr>
            <a:r>
              <a:rPr lang="en-US" altLang="ja-JP" sz="2400" b="1" dirty="0">
                <a:solidFill>
                  <a:prstClr val="black"/>
                </a:solidFill>
                <a:latin typeface="Calibri" panose="020F0502020204030204" pitchFamily="34" charset="0"/>
                <a:ea typeface="メイリオ" panose="020B0604030504040204" pitchFamily="50" charset="-128"/>
                <a:cs typeface="メイリオ" panose="020B0604030504040204" pitchFamily="50" charset="-128"/>
              </a:rPr>
              <a:t>Late stage</a:t>
            </a:r>
            <a:endParaRPr lang="ja-JP" altLang="en-US" sz="2400" b="1" dirty="0">
              <a:solidFill>
                <a:prstClr val="black"/>
              </a:solidFill>
              <a:latin typeface="Calibri" panose="020F0502020204030204" pitchFamily="34" charset="0"/>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55750" y="678808"/>
            <a:ext cx="8832500" cy="120032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defRPr/>
            </a:pPr>
            <a:r>
              <a:rPr lang="en-US" altLang="ja-JP" sz="3600" b="1" dirty="0">
                <a:solidFill>
                  <a:srgbClr val="FFFF00"/>
                </a:solidFill>
                <a:latin typeface="Arial" panose="020B0604020202020204" pitchFamily="34" charset="0"/>
                <a:ea typeface="ＭＳ Ｐゴシック" panose="020B0600070205080204" pitchFamily="50" charset="-128"/>
                <a:cs typeface="Arial" panose="020B0604020202020204" pitchFamily="34" charset="0"/>
              </a:rPr>
              <a:t>cancer mortality can be reduced </a:t>
            </a:r>
          </a:p>
          <a:p>
            <a:pPr algn="ctr">
              <a:defRPr/>
            </a:pPr>
            <a:r>
              <a:rPr lang="en-US" altLang="ja-JP" sz="3600" b="1" dirty="0">
                <a:solidFill>
                  <a:srgbClr val="FFFF00"/>
                </a:solidFill>
                <a:latin typeface="Arial" panose="020B0604020202020204" pitchFamily="34" charset="0"/>
                <a:ea typeface="ＭＳ Ｐゴシック" panose="020B0600070205080204" pitchFamily="50" charset="-128"/>
                <a:cs typeface="Arial" panose="020B0604020202020204" pitchFamily="34" charset="0"/>
              </a:rPr>
              <a:t>if cases are detected and treated earlier</a:t>
            </a:r>
            <a:endParaRPr lang="ja-JP" altLang="en-US" sz="3600" b="1" dirty="0">
              <a:solidFill>
                <a:srgbClr val="FFFF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3181022" y="1849041"/>
            <a:ext cx="3413883" cy="584775"/>
          </a:xfrm>
          <a:prstGeom prst="rect">
            <a:avLst/>
          </a:prstGeom>
          <a:noFill/>
        </p:spPr>
        <p:txBody>
          <a:bodyPr wrap="none" rtlCol="0">
            <a:spAutoFit/>
          </a:bodyPr>
          <a:lstStyle/>
          <a:p>
            <a:pPr>
              <a:defRPr/>
            </a:pPr>
            <a:r>
              <a:rPr lang="en-US" altLang="ja-JP" sz="3200" b="1" dirty="0">
                <a:solidFill>
                  <a:prstClr val="black"/>
                </a:solidFill>
                <a:latin typeface="Calibri"/>
                <a:ea typeface="ＭＳ Ｐゴシック" panose="020B0600070205080204" pitchFamily="50" charset="-128"/>
              </a:rPr>
              <a:t>5 year survival rate</a:t>
            </a:r>
            <a:endParaRPr lang="ja-JP" altLang="en-US" sz="3200" b="1" dirty="0">
              <a:solidFill>
                <a:prstClr val="black"/>
              </a:solidFill>
              <a:latin typeface="Calibri"/>
              <a:ea typeface="ＭＳ Ｐゴシック" panose="020B060007020508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797957296"/>
              </p:ext>
            </p:extLst>
          </p:nvPr>
        </p:nvGraphicFramePr>
        <p:xfrm>
          <a:off x="1737023" y="2457090"/>
          <a:ext cx="6053821" cy="2983232"/>
        </p:xfrm>
        <a:graphic>
          <a:graphicData uri="http://schemas.openxmlformats.org/drawingml/2006/table">
            <a:tbl>
              <a:tblPr>
                <a:tableStyleId>{5C22544A-7EE6-4342-B048-85BDC9FD1C3A}</a:tableStyleId>
              </a:tblPr>
              <a:tblGrid>
                <a:gridCol w="1028853">
                  <a:extLst>
                    <a:ext uri="{9D8B030D-6E8A-4147-A177-3AD203B41FA5}">
                      <a16:colId xmlns:a16="http://schemas.microsoft.com/office/drawing/2014/main" val="20000"/>
                    </a:ext>
                  </a:extLst>
                </a:gridCol>
                <a:gridCol w="1392676">
                  <a:extLst>
                    <a:ext uri="{9D8B030D-6E8A-4147-A177-3AD203B41FA5}">
                      <a16:colId xmlns:a16="http://schemas.microsoft.com/office/drawing/2014/main" val="20001"/>
                    </a:ext>
                  </a:extLst>
                </a:gridCol>
                <a:gridCol w="1007977">
                  <a:extLst>
                    <a:ext uri="{9D8B030D-6E8A-4147-A177-3AD203B41FA5}">
                      <a16:colId xmlns:a16="http://schemas.microsoft.com/office/drawing/2014/main" val="20002"/>
                    </a:ext>
                  </a:extLst>
                </a:gridCol>
                <a:gridCol w="1413551">
                  <a:extLst>
                    <a:ext uri="{9D8B030D-6E8A-4147-A177-3AD203B41FA5}">
                      <a16:colId xmlns:a16="http://schemas.microsoft.com/office/drawing/2014/main" val="20003"/>
                    </a:ext>
                  </a:extLst>
                </a:gridCol>
                <a:gridCol w="1210764">
                  <a:extLst>
                    <a:ext uri="{9D8B030D-6E8A-4147-A177-3AD203B41FA5}">
                      <a16:colId xmlns:a16="http://schemas.microsoft.com/office/drawing/2014/main" val="20004"/>
                    </a:ext>
                  </a:extLst>
                </a:gridCol>
              </a:tblGrid>
              <a:tr h="331075">
                <a:tc>
                  <a:txBody>
                    <a:bodyPr/>
                    <a:lstStyle/>
                    <a:p>
                      <a:pPr algn="ctr" fontAlgn="ctr"/>
                      <a:endParaRPr lang="ja-JP" alt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sz="2400" u="none" strike="noStrike" dirty="0">
                          <a:effectLst/>
                          <a:latin typeface="+mn-lt"/>
                        </a:rPr>
                        <a:t>Stomach</a:t>
                      </a:r>
                      <a:endParaRPr 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endParaRPr lang="ja-JP" alt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sz="2400" u="none" strike="noStrike" dirty="0">
                          <a:effectLst/>
                          <a:latin typeface="+mn-lt"/>
                        </a:rPr>
                        <a:t>Colon</a:t>
                      </a:r>
                      <a:endParaRPr 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sz="2400" u="none" strike="noStrike" dirty="0">
                          <a:effectLst/>
                          <a:latin typeface="+mn-lt"/>
                        </a:rPr>
                        <a:t>Rectal</a:t>
                      </a:r>
                      <a:endParaRPr 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extLst>
                  <a:ext uri="{0D108BD9-81ED-4DB2-BD59-A6C34878D82A}">
                    <a16:rowId xmlns:a16="http://schemas.microsoft.com/office/drawing/2014/main" val="10000"/>
                  </a:ext>
                </a:extLst>
              </a:tr>
              <a:tr h="358925">
                <a:tc>
                  <a:txBody>
                    <a:bodyPr/>
                    <a:lstStyle/>
                    <a:p>
                      <a:pPr algn="ctr" fontAlgn="ctr"/>
                      <a:r>
                        <a:rPr lang="en-US" sz="2400" u="none" strike="noStrike" dirty="0">
                          <a:effectLst/>
                          <a:latin typeface="+mn-lt"/>
                        </a:rPr>
                        <a:t>Stage</a:t>
                      </a:r>
                      <a:endParaRPr 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altLang="ja-JP" sz="2400" u="none" strike="noStrike" dirty="0">
                          <a:effectLst/>
                          <a:latin typeface="+mn-lt"/>
                        </a:rPr>
                        <a:t>(%)</a:t>
                      </a:r>
                      <a:endParaRPr lang="en-US" altLang="ja-JP"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sz="2400" u="none" strike="noStrike" dirty="0">
                          <a:effectLst/>
                          <a:latin typeface="+mn-lt"/>
                        </a:rPr>
                        <a:t>Stage</a:t>
                      </a:r>
                      <a:endParaRPr lang="en-US"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altLang="ja-JP" sz="2400" u="none" strike="noStrike" dirty="0">
                          <a:effectLst/>
                          <a:latin typeface="+mn-lt"/>
                        </a:rPr>
                        <a:t>(%)</a:t>
                      </a:r>
                      <a:endParaRPr lang="en-US" altLang="ja-JP"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tc>
                  <a:txBody>
                    <a:bodyPr/>
                    <a:lstStyle/>
                    <a:p>
                      <a:pPr algn="ctr" fontAlgn="ctr"/>
                      <a:r>
                        <a:rPr lang="en-US" altLang="ja-JP" sz="2400" u="none" strike="noStrike" dirty="0">
                          <a:effectLst/>
                          <a:latin typeface="+mn-lt"/>
                        </a:rPr>
                        <a:t>(%)</a:t>
                      </a:r>
                      <a:endParaRPr lang="en-US" altLang="ja-JP" sz="2400" b="0" i="0" u="none" strike="noStrike" dirty="0">
                        <a:solidFill>
                          <a:srgbClr val="000000"/>
                        </a:solidFill>
                        <a:effectLst/>
                        <a:latin typeface="+mn-lt"/>
                      </a:endParaRPr>
                    </a:p>
                  </a:txBody>
                  <a:tcPr marL="7144" marR="7144" marT="7144" marB="0" anchor="ctr">
                    <a:solidFill>
                      <a:schemeClr val="accent6">
                        <a:lumMod val="40000"/>
                        <a:lumOff val="60000"/>
                      </a:schemeClr>
                    </a:solidFill>
                  </a:tcPr>
                </a:tc>
                <a:extLst>
                  <a:ext uri="{0D108BD9-81ED-4DB2-BD59-A6C34878D82A}">
                    <a16:rowId xmlns:a16="http://schemas.microsoft.com/office/drawing/2014/main" val="10001"/>
                  </a:ext>
                </a:extLst>
              </a:tr>
              <a:tr h="358925">
                <a:tc>
                  <a:txBody>
                    <a:bodyPr/>
                    <a:lstStyle/>
                    <a:p>
                      <a:pPr algn="ctr" fontAlgn="ctr"/>
                      <a:r>
                        <a:rPr lang="en-US" sz="2400" u="none" strike="noStrike" dirty="0">
                          <a:effectLst/>
                          <a:latin typeface="+mn-lt"/>
                        </a:rPr>
                        <a:t>IA</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93.4</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0</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94.8</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92.9</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2"/>
                  </a:ext>
                </a:extLst>
              </a:tr>
              <a:tr h="358925">
                <a:tc>
                  <a:txBody>
                    <a:bodyPr/>
                    <a:lstStyle/>
                    <a:p>
                      <a:pPr algn="ctr" fontAlgn="ctr"/>
                      <a:r>
                        <a:rPr lang="en-US" sz="2400" u="none" strike="noStrike" dirty="0">
                          <a:effectLst/>
                          <a:latin typeface="+mn-lt"/>
                        </a:rPr>
                        <a:t>IB</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87.0</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sz="2400" u="none" strike="noStrike" dirty="0">
                          <a:effectLst/>
                          <a:latin typeface="+mn-lt"/>
                        </a:rPr>
                        <a:t>I</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90.6</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89.3</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3"/>
                  </a:ext>
                </a:extLst>
              </a:tr>
              <a:tr h="358925">
                <a:tc>
                  <a:txBody>
                    <a:bodyPr/>
                    <a:lstStyle/>
                    <a:p>
                      <a:pPr algn="ctr" fontAlgn="ctr"/>
                      <a:r>
                        <a:rPr lang="en-US" sz="2400" u="none" strike="noStrike" dirty="0">
                          <a:effectLst/>
                          <a:latin typeface="+mn-lt"/>
                        </a:rPr>
                        <a:t>II</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68.3</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sz="2400" u="none" strike="noStrike" dirty="0">
                          <a:effectLst/>
                          <a:latin typeface="+mn-lt"/>
                        </a:rPr>
                        <a:t>II</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83.6</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76.4</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4"/>
                  </a:ext>
                </a:extLst>
              </a:tr>
              <a:tr h="358925">
                <a:tc>
                  <a:txBody>
                    <a:bodyPr/>
                    <a:lstStyle/>
                    <a:p>
                      <a:pPr algn="ctr" fontAlgn="ctr"/>
                      <a:r>
                        <a:rPr lang="en-US" sz="2400" u="none" strike="noStrike" dirty="0">
                          <a:effectLst/>
                          <a:latin typeface="+mn-lt"/>
                        </a:rPr>
                        <a:t>IIIA</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50.1</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sz="2400" u="none" strike="noStrike" dirty="0" err="1">
                          <a:effectLst/>
                          <a:latin typeface="+mn-lt"/>
                        </a:rPr>
                        <a:t>IIIa</a:t>
                      </a:r>
                      <a:endParaRPr lang="en-US"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a:effectLst/>
                          <a:latin typeface="+mn-lt"/>
                        </a:rPr>
                        <a:t>76.1</a:t>
                      </a:r>
                      <a:endParaRPr lang="en-US" altLang="ja-JP"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64.7</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5"/>
                  </a:ext>
                </a:extLst>
              </a:tr>
              <a:tr h="358925">
                <a:tc>
                  <a:txBody>
                    <a:bodyPr/>
                    <a:lstStyle/>
                    <a:p>
                      <a:pPr algn="ctr" fontAlgn="ctr"/>
                      <a:r>
                        <a:rPr lang="en-US" sz="2400" u="none" strike="noStrike">
                          <a:effectLst/>
                          <a:latin typeface="+mn-lt"/>
                        </a:rPr>
                        <a:t>IIIB</a:t>
                      </a:r>
                      <a:endParaRPr lang="en-US"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a:effectLst/>
                          <a:latin typeface="+mn-lt"/>
                        </a:rPr>
                        <a:t>30.8</a:t>
                      </a:r>
                      <a:endParaRPr lang="en-US" altLang="ja-JP"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sz="2400" u="none" strike="noStrike">
                          <a:effectLst/>
                          <a:latin typeface="+mn-lt"/>
                        </a:rPr>
                        <a:t>IIIb</a:t>
                      </a:r>
                      <a:endParaRPr lang="en-US"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a:effectLst/>
                          <a:latin typeface="+mn-lt"/>
                        </a:rPr>
                        <a:t>62.1</a:t>
                      </a:r>
                      <a:endParaRPr lang="en-US" altLang="ja-JP"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47.1</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6"/>
                  </a:ext>
                </a:extLst>
              </a:tr>
              <a:tr h="358925">
                <a:tc>
                  <a:txBody>
                    <a:bodyPr/>
                    <a:lstStyle/>
                    <a:p>
                      <a:pPr algn="ctr" fontAlgn="ctr"/>
                      <a:r>
                        <a:rPr lang="en-US" sz="2400" u="none" strike="noStrike">
                          <a:effectLst/>
                          <a:latin typeface="+mn-lt"/>
                        </a:rPr>
                        <a:t>IV</a:t>
                      </a:r>
                      <a:endParaRPr lang="en-US"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a:effectLst/>
                          <a:latin typeface="+mn-lt"/>
                        </a:rPr>
                        <a:t>16.6</a:t>
                      </a:r>
                      <a:endParaRPr lang="en-US" altLang="ja-JP" sz="2400" b="0" i="0" u="none" strike="noStrike">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sz="2400" u="none" strike="noStrike" dirty="0">
                          <a:effectLst/>
                          <a:latin typeface="+mn-lt"/>
                        </a:rPr>
                        <a:t>IV</a:t>
                      </a:r>
                      <a:endParaRPr lang="en-US"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14.3</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tc>
                  <a:txBody>
                    <a:bodyPr/>
                    <a:lstStyle/>
                    <a:p>
                      <a:pPr algn="ctr" fontAlgn="ctr"/>
                      <a:r>
                        <a:rPr lang="en-US" altLang="ja-JP" sz="2400" u="none" strike="noStrike" dirty="0">
                          <a:effectLst/>
                          <a:latin typeface="+mn-lt"/>
                        </a:rPr>
                        <a:t>11.1</a:t>
                      </a:r>
                      <a:endParaRPr lang="en-US" altLang="ja-JP" sz="2400" b="0" i="0" u="none" strike="noStrike" dirty="0">
                        <a:solidFill>
                          <a:srgbClr val="000000"/>
                        </a:solidFill>
                        <a:effectLst/>
                        <a:latin typeface="+mn-lt"/>
                      </a:endParaRPr>
                    </a:p>
                  </a:txBody>
                  <a:tcPr marL="7144" marR="7144" marT="7144"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11" name="テキスト ボックス 10"/>
          <p:cNvSpPr txBox="1"/>
          <p:nvPr/>
        </p:nvSpPr>
        <p:spPr>
          <a:xfrm>
            <a:off x="1695689" y="5854953"/>
            <a:ext cx="6820393" cy="830997"/>
          </a:xfrm>
          <a:prstGeom prst="rect">
            <a:avLst/>
          </a:prstGeom>
          <a:noFill/>
        </p:spPr>
        <p:txBody>
          <a:bodyPr wrap="none" rtlCol="0">
            <a:spAutoFit/>
          </a:bodyPr>
          <a:lstStyle/>
          <a:p>
            <a:pPr>
              <a:defRPr/>
            </a:pPr>
            <a:r>
              <a:rPr lang="en-US" altLang="ja-JP" sz="2400" dirty="0">
                <a:solidFill>
                  <a:prstClr val="black"/>
                </a:solidFill>
                <a:latin typeface="Calibri"/>
                <a:ea typeface="ＭＳ Ｐゴシック" panose="020B0600070205080204" pitchFamily="50" charset="-128"/>
              </a:rPr>
              <a:t>Japanese Gastric Cancer Association , </a:t>
            </a:r>
          </a:p>
          <a:p>
            <a:pPr>
              <a:defRPr/>
            </a:pPr>
            <a:r>
              <a:rPr lang="en-US" altLang="ja-JP" sz="2400" dirty="0">
                <a:solidFill>
                  <a:prstClr val="black"/>
                </a:solidFill>
                <a:latin typeface="Calibri"/>
                <a:ea typeface="ＭＳ Ｐゴシック" panose="020B0600070205080204" pitchFamily="50" charset="-128"/>
              </a:rPr>
              <a:t>Japanese Society for Cancer of the Colon and Rectum</a:t>
            </a:r>
            <a:endParaRPr lang="ja-JP" altLang="en-US" sz="2400" dirty="0">
              <a:solidFill>
                <a:prstClr val="black"/>
              </a:solidFill>
              <a:latin typeface="Calibri"/>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3A2A18D6-A850-4BA3-86FB-08517F76B255}"/>
              </a:ext>
            </a:extLst>
          </p:cNvPr>
          <p:cNvSpPr>
            <a:spLocks noGrp="1"/>
          </p:cNvSpPr>
          <p:nvPr>
            <p:ph type="sldNum" sz="quarter" idx="12"/>
          </p:nvPr>
        </p:nvSpPr>
        <p:spPr/>
        <p:txBody>
          <a:bodyPr/>
          <a:lstStyle/>
          <a:p>
            <a:fld id="{11D9BFCD-C0D1-4F3C-9707-B15111ADCA99}" type="slidenum">
              <a:rPr kumimoji="1" lang="ja-JP" altLang="en-US" smtClean="0"/>
              <a:t>3</a:t>
            </a:fld>
            <a:endParaRPr kumimoji="1" lang="ja-JP" altLang="en-US"/>
          </a:p>
        </p:txBody>
      </p:sp>
    </p:spTree>
    <p:extLst>
      <p:ext uri="{BB962C8B-B14F-4D97-AF65-F5344CB8AC3E}">
        <p14:creationId xmlns:p14="http://schemas.microsoft.com/office/powerpoint/2010/main" val="2798550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E87882C-4A1D-4354-B47C-A59C0C6CCF1A}"/>
              </a:ext>
            </a:extLst>
          </p:cNvPr>
          <p:cNvSpPr>
            <a:spLocks noGrp="1"/>
          </p:cNvSpPr>
          <p:nvPr>
            <p:ph type="sldNum" sz="quarter" idx="12"/>
          </p:nvPr>
        </p:nvSpPr>
        <p:spPr/>
        <p:txBody>
          <a:bodyPr/>
          <a:lstStyle/>
          <a:p>
            <a:fld id="{11D9BFCD-C0D1-4F3C-9707-B15111ADCA99}" type="slidenum">
              <a:rPr kumimoji="1" lang="ja-JP" altLang="en-US" smtClean="0"/>
              <a:t>30</a:t>
            </a:fld>
            <a:endParaRPr kumimoji="1" lang="ja-JP" altLang="en-US"/>
          </a:p>
        </p:txBody>
      </p:sp>
      <p:sp>
        <p:nvSpPr>
          <p:cNvPr id="8" name="正方形/長方形 7">
            <a:extLst>
              <a:ext uri="{FF2B5EF4-FFF2-40B4-BE49-F238E27FC236}">
                <a16:creationId xmlns:a16="http://schemas.microsoft.com/office/drawing/2014/main" id="{0CDE7172-C7C5-4CDD-89FD-A22D6D6EC4BA}"/>
              </a:ext>
            </a:extLst>
          </p:cNvPr>
          <p:cNvSpPr/>
          <p:nvPr/>
        </p:nvSpPr>
        <p:spPr>
          <a:xfrm>
            <a:off x="242710" y="1202418"/>
            <a:ext cx="8658578" cy="481238"/>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ltLang="ja-JP"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High sensitivity for early stage of  cancer </a:t>
            </a:r>
            <a:endParaRPr lang="ja-JP" altLang="en-US"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2" name="図 1">
            <a:extLst>
              <a:ext uri="{FF2B5EF4-FFF2-40B4-BE49-F238E27FC236}">
                <a16:creationId xmlns:a16="http://schemas.microsoft.com/office/drawing/2014/main" id="{F3E7DBAA-23FF-44BE-BAB7-E96530391C78}"/>
              </a:ext>
            </a:extLst>
          </p:cNvPr>
          <p:cNvPicPr>
            <a:picLocks noChangeAspect="1"/>
          </p:cNvPicPr>
          <p:nvPr/>
        </p:nvPicPr>
        <p:blipFill>
          <a:blip r:embed="rId3"/>
          <a:stretch>
            <a:fillRect/>
          </a:stretch>
        </p:blipFill>
        <p:spPr>
          <a:xfrm>
            <a:off x="833555" y="2206807"/>
            <a:ext cx="7476889" cy="3327719"/>
          </a:xfrm>
          <a:prstGeom prst="rect">
            <a:avLst/>
          </a:prstGeom>
        </p:spPr>
      </p:pic>
    </p:spTree>
    <p:extLst>
      <p:ext uri="{BB962C8B-B14F-4D97-AF65-F5344CB8AC3E}">
        <p14:creationId xmlns:p14="http://schemas.microsoft.com/office/powerpoint/2010/main" val="1119370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8610" y="1225689"/>
            <a:ext cx="8455389" cy="5509200"/>
          </a:xfrm>
          <a:prstGeom prst="rect">
            <a:avLst/>
          </a:prstGeom>
          <a:noFill/>
        </p:spPr>
        <p:txBody>
          <a:bodyPr wrap="square" rtlCol="0">
            <a:spAutoFit/>
          </a:bodyPr>
          <a:lstStyle/>
          <a:p>
            <a:r>
              <a:rPr kumimoji="1" lang="ja-JP" altLang="en-US" sz="2400" dirty="0">
                <a:ea typeface="メイリオ" panose="020B0604030504040204" pitchFamily="50" charset="-128"/>
                <a:cs typeface="メイリオ" panose="020B0604030504040204" pitchFamily="50" charset="-128"/>
              </a:rPr>
              <a:t>・</a:t>
            </a:r>
            <a:r>
              <a:rPr kumimoji="1" lang="en-US" altLang="ja-JP" sz="3200" b="1" dirty="0">
                <a:ea typeface="メイリオ" panose="020B0604030504040204" pitchFamily="50" charset="-128"/>
                <a:cs typeface="メイリオ" panose="020B0604030504040204" pitchFamily="50" charset="-128"/>
              </a:rPr>
              <a:t>Now, </a:t>
            </a:r>
            <a:r>
              <a:rPr lang="en-GB" altLang="ja-JP" sz="3200" b="1" dirty="0"/>
              <a:t>N-NOSE can detect 15 types of cancer.</a:t>
            </a:r>
          </a:p>
          <a:p>
            <a:endParaRPr lang="en-US" altLang="ja-JP" sz="3200" b="1" dirty="0">
              <a:ea typeface="メイリオ" panose="020B0604030504040204" pitchFamily="50" charset="-128"/>
              <a:cs typeface="メイリオ" panose="020B0604030504040204" pitchFamily="50" charset="-128"/>
            </a:endParaRPr>
          </a:p>
          <a:p>
            <a:endParaRPr lang="en-US" altLang="ja-JP" sz="2400" dirty="0">
              <a:solidFill>
                <a:srgbClr val="00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endParaRPr lang="en-US" altLang="ja-JP" sz="2400" dirty="0">
              <a:solidFill>
                <a:srgbClr val="FF0000"/>
              </a:solidFill>
              <a:ea typeface="メイリオ" panose="020B0604030504040204" pitchFamily="50" charset="-128"/>
              <a:cs typeface="メイリオ" panose="020B0604030504040204" pitchFamily="50" charset="-128"/>
            </a:endParaRPr>
          </a:p>
          <a:p>
            <a:r>
              <a:rPr lang="ja-JP" altLang="en-US" sz="2400" dirty="0">
                <a:solidFill>
                  <a:srgbClr val="FF0000"/>
                </a:solidFill>
                <a:ea typeface="メイリオ" panose="020B0604030504040204" pitchFamily="50" charset="-128"/>
                <a:cs typeface="メイリオ" panose="020B0604030504040204" pitchFamily="50" charset="-128"/>
              </a:rPr>
              <a:t>・</a:t>
            </a:r>
            <a:r>
              <a:rPr lang="en-US" altLang="ja-JP" sz="2400" dirty="0">
                <a:solidFill>
                  <a:srgbClr val="FF0000"/>
                </a:solidFill>
                <a:ea typeface="メイリオ" panose="020B0604030504040204" pitchFamily="50" charset="-128"/>
                <a:cs typeface="メイリオ" panose="020B0604030504040204" pitchFamily="50" charset="-128"/>
              </a:rPr>
              <a:t>N-NOSE would be suitable for a screening for multiple cancers.</a:t>
            </a:r>
          </a:p>
        </p:txBody>
      </p:sp>
      <p:sp>
        <p:nvSpPr>
          <p:cNvPr id="5" name="テキスト ボックス 4"/>
          <p:cNvSpPr txBox="1"/>
          <p:nvPr/>
        </p:nvSpPr>
        <p:spPr>
          <a:xfrm>
            <a:off x="958775" y="266265"/>
            <a:ext cx="3113353" cy="646331"/>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r>
              <a:rPr kumimoji="0" lang="en-US" altLang="ja-JP" sz="3600" kern="0" dirty="0">
                <a:solidFill>
                  <a:prstClr val="white"/>
                </a:solidFill>
              </a:rPr>
              <a:t>Comprehensive</a:t>
            </a:r>
          </a:p>
        </p:txBody>
      </p:sp>
      <p:sp>
        <p:nvSpPr>
          <p:cNvPr id="3" name="正方形/長方形 2">
            <a:extLst>
              <a:ext uri="{FF2B5EF4-FFF2-40B4-BE49-F238E27FC236}">
                <a16:creationId xmlns:a16="http://schemas.microsoft.com/office/drawing/2014/main" id="{4973E9BE-846B-48C2-A3E3-43AE75130EAB}"/>
              </a:ext>
            </a:extLst>
          </p:cNvPr>
          <p:cNvSpPr/>
          <p:nvPr/>
        </p:nvSpPr>
        <p:spPr>
          <a:xfrm>
            <a:off x="2149311" y="2000548"/>
            <a:ext cx="4572000" cy="4154984"/>
          </a:xfrm>
          <a:prstGeom prst="rect">
            <a:avLst/>
          </a:prstGeom>
        </p:spPr>
        <p:txBody>
          <a:bodyPr>
            <a:spAutoFit/>
          </a:bodyPr>
          <a:lstStyle/>
          <a:p>
            <a:pPr lvl="0" fontAlgn="t"/>
            <a:r>
              <a:rPr lang="en-GB" altLang="ja-JP" sz="2400" dirty="0">
                <a:solidFill>
                  <a:prstClr val="black"/>
                </a:solidFill>
              </a:rPr>
              <a:t>Colorectal</a:t>
            </a:r>
          </a:p>
          <a:p>
            <a:pPr lvl="0" fontAlgn="t"/>
            <a:r>
              <a:rPr lang="en-GB" altLang="ja-JP" sz="2400" dirty="0">
                <a:solidFill>
                  <a:prstClr val="black"/>
                </a:solidFill>
              </a:rPr>
              <a:t>Prostate</a:t>
            </a:r>
          </a:p>
          <a:p>
            <a:pPr lvl="0" fontAlgn="t"/>
            <a:r>
              <a:rPr lang="en-US" altLang="ja-JP" sz="2400" dirty="0">
                <a:solidFill>
                  <a:prstClr val="black"/>
                </a:solidFill>
              </a:rPr>
              <a:t>Pancreatic</a:t>
            </a:r>
          </a:p>
          <a:p>
            <a:pPr lvl="0" fontAlgn="t"/>
            <a:r>
              <a:rPr lang="en-US" altLang="ja-JP" sz="2400" dirty="0">
                <a:solidFill>
                  <a:prstClr val="black"/>
                </a:solidFill>
              </a:rPr>
              <a:t>Breast</a:t>
            </a:r>
          </a:p>
          <a:p>
            <a:pPr lvl="0" fontAlgn="t"/>
            <a:r>
              <a:rPr lang="en-US" altLang="ja-JP" sz="2400" dirty="0">
                <a:solidFill>
                  <a:prstClr val="black"/>
                </a:solidFill>
              </a:rPr>
              <a:t>Uterine</a:t>
            </a:r>
          </a:p>
          <a:p>
            <a:pPr lvl="0" fontAlgn="t"/>
            <a:r>
              <a:rPr lang="en-US" altLang="ja-JP" sz="2400" dirty="0">
                <a:solidFill>
                  <a:prstClr val="black"/>
                </a:solidFill>
              </a:rPr>
              <a:t>Lung</a:t>
            </a:r>
          </a:p>
          <a:p>
            <a:pPr lvl="0" fontAlgn="t"/>
            <a:r>
              <a:rPr lang="en-US" altLang="ja-JP" sz="2400" dirty="0">
                <a:solidFill>
                  <a:prstClr val="black"/>
                </a:solidFill>
              </a:rPr>
              <a:t>Liver</a:t>
            </a:r>
          </a:p>
          <a:p>
            <a:pPr lvl="0" fontAlgn="t"/>
            <a:r>
              <a:rPr lang="en-GB" altLang="ja-JP" sz="2400" dirty="0">
                <a:solidFill>
                  <a:prstClr val="black"/>
                </a:solidFill>
              </a:rPr>
              <a:t>Stomach</a:t>
            </a:r>
            <a:endParaRPr lang="en-US" altLang="ja-JP" sz="2400" dirty="0">
              <a:solidFill>
                <a:prstClr val="black"/>
              </a:solidFill>
            </a:endParaRPr>
          </a:p>
          <a:p>
            <a:pPr lvl="0" fontAlgn="t"/>
            <a:r>
              <a:rPr lang="en-US" altLang="ja-JP" sz="2400" dirty="0">
                <a:solidFill>
                  <a:prstClr val="black"/>
                </a:solidFill>
              </a:rPr>
              <a:t>Bile duct</a:t>
            </a:r>
          </a:p>
          <a:p>
            <a:pPr lvl="0" fontAlgn="t"/>
            <a:r>
              <a:rPr lang="en-US" altLang="ja-JP" sz="2400" dirty="0">
                <a:solidFill>
                  <a:prstClr val="black"/>
                </a:solidFill>
              </a:rPr>
              <a:t>Bladder</a:t>
            </a:r>
          </a:p>
          <a:p>
            <a:pPr lvl="0" fontAlgn="t"/>
            <a:endParaRPr lang="ja-JP" altLang="ja-JP" sz="2400" dirty="0">
              <a:solidFill>
                <a:prstClr val="black"/>
              </a:solidFill>
            </a:endParaRPr>
          </a:p>
        </p:txBody>
      </p:sp>
      <p:sp>
        <p:nvSpPr>
          <p:cNvPr id="6" name="正方形/長方形 5">
            <a:extLst>
              <a:ext uri="{FF2B5EF4-FFF2-40B4-BE49-F238E27FC236}">
                <a16:creationId xmlns:a16="http://schemas.microsoft.com/office/drawing/2014/main" id="{8B4371E2-58BA-40CF-A5CB-64EB0ECEB808}"/>
              </a:ext>
            </a:extLst>
          </p:cNvPr>
          <p:cNvSpPr/>
          <p:nvPr/>
        </p:nvSpPr>
        <p:spPr>
          <a:xfrm>
            <a:off x="4232111" y="2000548"/>
            <a:ext cx="4572000" cy="1938992"/>
          </a:xfrm>
          <a:prstGeom prst="rect">
            <a:avLst/>
          </a:prstGeom>
        </p:spPr>
        <p:txBody>
          <a:bodyPr>
            <a:spAutoFit/>
          </a:bodyPr>
          <a:lstStyle/>
          <a:p>
            <a:pPr lvl="0" fontAlgn="t"/>
            <a:r>
              <a:rPr lang="en-GB" altLang="ja-JP" sz="2400" dirty="0" err="1">
                <a:solidFill>
                  <a:prstClr val="black"/>
                </a:solidFill>
              </a:rPr>
              <a:t>Cecal</a:t>
            </a:r>
            <a:endParaRPr lang="en-GB" altLang="ja-JP" sz="2400" dirty="0">
              <a:solidFill>
                <a:prstClr val="black"/>
              </a:solidFill>
            </a:endParaRPr>
          </a:p>
          <a:p>
            <a:pPr lvl="0" fontAlgn="t"/>
            <a:r>
              <a:rPr lang="en-US" altLang="ja-JP" sz="2400" dirty="0">
                <a:solidFill>
                  <a:prstClr val="black"/>
                </a:solidFill>
              </a:rPr>
              <a:t>Esophageal</a:t>
            </a:r>
          </a:p>
          <a:p>
            <a:pPr lvl="0" fontAlgn="t"/>
            <a:r>
              <a:rPr lang="en-US" altLang="ja-JP" sz="2400" dirty="0">
                <a:solidFill>
                  <a:prstClr val="black"/>
                </a:solidFill>
              </a:rPr>
              <a:t>Pharyngeal</a:t>
            </a:r>
          </a:p>
          <a:p>
            <a:pPr lvl="0" fontAlgn="t"/>
            <a:r>
              <a:rPr lang="en-US" altLang="ja-JP" sz="2400" dirty="0">
                <a:solidFill>
                  <a:prstClr val="black"/>
                </a:solidFill>
              </a:rPr>
              <a:t>GIST</a:t>
            </a:r>
          </a:p>
          <a:p>
            <a:pPr lvl="0" fontAlgn="t"/>
            <a:r>
              <a:rPr lang="en-US" altLang="ja-JP" sz="2400" dirty="0">
                <a:solidFill>
                  <a:prstClr val="black"/>
                </a:solidFill>
              </a:rPr>
              <a:t>Mediastinum</a:t>
            </a:r>
            <a:endParaRPr lang="ja-JP" altLang="en-US" dirty="0"/>
          </a:p>
        </p:txBody>
      </p:sp>
      <p:sp>
        <p:nvSpPr>
          <p:cNvPr id="7" name="スライド番号プレースホルダー 6">
            <a:extLst>
              <a:ext uri="{FF2B5EF4-FFF2-40B4-BE49-F238E27FC236}">
                <a16:creationId xmlns:a16="http://schemas.microsoft.com/office/drawing/2014/main" id="{1C94A519-7FFC-4577-8538-7A1F48E8F079}"/>
              </a:ext>
            </a:extLst>
          </p:cNvPr>
          <p:cNvSpPr>
            <a:spLocks noGrp="1"/>
          </p:cNvSpPr>
          <p:nvPr>
            <p:ph type="sldNum" sz="quarter" idx="12"/>
          </p:nvPr>
        </p:nvSpPr>
        <p:spPr/>
        <p:txBody>
          <a:bodyPr/>
          <a:lstStyle/>
          <a:p>
            <a:fld id="{11D9BFCD-C0D1-4F3C-9707-B15111ADCA99}" type="slidenum">
              <a:rPr kumimoji="1" lang="ja-JP" altLang="en-US" smtClean="0"/>
              <a:t>31</a:t>
            </a:fld>
            <a:endParaRPr kumimoji="1" lang="ja-JP" altLang="en-US"/>
          </a:p>
        </p:txBody>
      </p:sp>
    </p:spTree>
    <p:extLst>
      <p:ext uri="{BB962C8B-B14F-4D97-AF65-F5344CB8AC3E}">
        <p14:creationId xmlns:p14="http://schemas.microsoft.com/office/powerpoint/2010/main" val="266145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p:cNvSpPr/>
          <p:nvPr/>
        </p:nvSpPr>
        <p:spPr>
          <a:xfrm>
            <a:off x="1072030" y="3710942"/>
            <a:ext cx="1950395" cy="863370"/>
          </a:xfrm>
          <a:prstGeom prst="roundRect">
            <a:avLst>
              <a:gd name="adj" fmla="val 38760"/>
            </a:avLst>
          </a:prstGeom>
          <a:solidFill>
            <a:srgbClr val="00CC00"/>
          </a:solidFill>
          <a:ln>
            <a:solidFill>
              <a:schemeClr val="tx1"/>
            </a:solidFill>
          </a:ln>
          <a:effectLst/>
        </p:spPr>
        <p:txBody>
          <a:bodyPr wrap="square" lIns="45719" tIns="45719" rIns="45719" bIns="45719"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2000" b="0" i="0" u="none" strike="noStrike" kern="0" cap="none" spc="0" normalizeH="0" baseline="0" noProof="0">
              <a:ln>
                <a:noFill/>
              </a:ln>
              <a:solidFill>
                <a:srgbClr val="FFFFFF"/>
              </a:solidFill>
              <a:effectLst/>
              <a:uLnTx/>
              <a:uFillTx/>
              <a:latin typeface="+mj-lt"/>
              <a:ea typeface="メイリオ" panose="020B0604030504040204" pitchFamily="50" charset="-128"/>
              <a:cs typeface="Calibri"/>
              <a:sym typeface="Calibri"/>
            </a:endParaRPr>
          </a:p>
        </p:txBody>
      </p:sp>
      <p:sp>
        <p:nvSpPr>
          <p:cNvPr id="6" name="尿採取のみ。…"/>
          <p:cNvSpPr/>
          <p:nvPr/>
        </p:nvSpPr>
        <p:spPr>
          <a:xfrm>
            <a:off x="525497" y="2663885"/>
            <a:ext cx="3043460"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角ゴ Std"/>
                <a:ea typeface="ヒラギノ角ゴ Std"/>
                <a:cs typeface="ヒラギノ角ゴ Std"/>
                <a:sym typeface="ヒラギノ角ゴ Std"/>
              </a:defRPr>
            </a:pPr>
            <a:r>
              <a:rPr kumimoji="0" lang="en-US" sz="2000" kern="0" dirty="0">
                <a:solidFill>
                  <a:srgbClr val="000000"/>
                </a:solidFill>
                <a:latin typeface="+mj-lt"/>
                <a:ea typeface="メイリオ" panose="020B0604030504040204" pitchFamily="50" charset="-128"/>
                <a:cs typeface="ヒラギノ角ゴ Std"/>
                <a:sym typeface="ヒラギノ角ゴ Std"/>
              </a:rPr>
              <a:t>Only collect urine.</a:t>
            </a:r>
            <a:endParaRPr kumimoji="0"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角ゴ Std"/>
              <a:sym typeface="ヒラギノ角ゴ Std"/>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角ゴ Std"/>
                <a:ea typeface="ヒラギノ角ゴ Std"/>
                <a:cs typeface="ヒラギノ角ゴ Std"/>
                <a:sym typeface="ヒラギノ角ゴ Std"/>
              </a:defRPr>
            </a:pPr>
            <a:r>
              <a:rPr kumimoji="0" lang="en-US" sz="2000" b="0" i="0" u="none" strike="noStrike" kern="0" cap="none" spc="0" normalizeH="0" baseline="0" noProof="0" dirty="0">
                <a:ln>
                  <a:noFill/>
                </a:ln>
                <a:solidFill>
                  <a:srgbClr val="ED7D31"/>
                </a:solidFill>
                <a:effectLst/>
                <a:uLnTx/>
                <a:uFillTx/>
                <a:latin typeface="+mj-lt"/>
                <a:ea typeface="メイリオ" panose="020B0604030504040204" pitchFamily="50" charset="-128"/>
                <a:cs typeface="ヒラギノ角ゴ Std"/>
                <a:sym typeface="ヒラギノ角ゴ Std"/>
              </a:rPr>
              <a:t>Low cost and High accuracy</a:t>
            </a:r>
            <a:endParaRPr kumimoji="0"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角ゴ Std"/>
              <a:sym typeface="ヒラギノ角ゴ Std"/>
            </a:endParaRPr>
          </a:p>
        </p:txBody>
      </p:sp>
      <p:sp>
        <p:nvSpPr>
          <p:cNvPr id="7" name="N-NOSEがん検査"/>
          <p:cNvSpPr/>
          <p:nvPr/>
        </p:nvSpPr>
        <p:spPr>
          <a:xfrm>
            <a:off x="1386389" y="3849658"/>
            <a:ext cx="1408397"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latin typeface="ヒラギノ角ゴ Std"/>
                <a:ea typeface="ヒラギノ角ゴ Std"/>
                <a:cs typeface="ヒラギノ角ゴ Std"/>
                <a:sym typeface="ヒラギノ角ゴ Std"/>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j-lt"/>
                <a:ea typeface="メイリオ" panose="020B0604030504040204" pitchFamily="50" charset="-128"/>
                <a:sym typeface="ヒラギノ角ゴ Std"/>
              </a:rPr>
              <a:t>N-NOSE</a:t>
            </a:r>
            <a:endParaRPr kumimoji="0" sz="3200" b="0" i="0" u="none" strike="noStrike" kern="0" cap="none" spc="0" normalizeH="0" baseline="0" noProof="0" dirty="0">
              <a:ln>
                <a:noFill/>
              </a:ln>
              <a:solidFill>
                <a:srgbClr val="FFFFFF"/>
              </a:solidFill>
              <a:effectLst/>
              <a:uLnTx/>
              <a:uFillTx/>
              <a:latin typeface="+mj-lt"/>
              <a:ea typeface="メイリオ" panose="020B0604030504040204" pitchFamily="50" charset="-128"/>
              <a:sym typeface="ヒラギノ角ゴ Std"/>
            </a:endParaRPr>
          </a:p>
        </p:txBody>
      </p:sp>
      <p:sp>
        <p:nvSpPr>
          <p:cNvPr id="8" name="精密検査へ"/>
          <p:cNvSpPr/>
          <p:nvPr/>
        </p:nvSpPr>
        <p:spPr>
          <a:xfrm>
            <a:off x="4331369" y="2871166"/>
            <a:ext cx="1392367"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rgbClr val="942192"/>
                </a:solidFil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942192"/>
                </a:solidFill>
                <a:effectLst/>
                <a:uLnTx/>
                <a:uFillTx/>
                <a:latin typeface="+mj-lt"/>
                <a:ea typeface="メイリオ" panose="020B0604030504040204" pitchFamily="50" charset="-128"/>
                <a:cs typeface="Calibri"/>
                <a:sym typeface="Calibri"/>
              </a:rPr>
              <a:t>Detailed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942192"/>
                </a:solidFill>
                <a:effectLst/>
                <a:uLnTx/>
                <a:uFillTx/>
                <a:latin typeface="+mj-lt"/>
                <a:ea typeface="メイリオ" panose="020B0604030504040204" pitchFamily="50" charset="-128"/>
                <a:cs typeface="Calibri"/>
                <a:sym typeface="Calibri"/>
              </a:rPr>
              <a:t>examination</a:t>
            </a:r>
            <a:endParaRPr kumimoji="0" sz="2000" b="0" i="0" u="none" strike="noStrike" kern="0" cap="none" spc="0" normalizeH="0" baseline="0" noProof="0" dirty="0">
              <a:ln>
                <a:noFill/>
              </a:ln>
              <a:solidFill>
                <a:srgbClr val="942192"/>
              </a:solidFill>
              <a:effectLst/>
              <a:uLnTx/>
              <a:uFillTx/>
              <a:latin typeface="+mj-lt"/>
              <a:ea typeface="メイリオ" panose="020B0604030504040204" pitchFamily="50" charset="-128"/>
              <a:cs typeface="Calibri"/>
              <a:sym typeface="Calibri"/>
            </a:endParaRPr>
          </a:p>
        </p:txBody>
      </p:sp>
      <p:sp>
        <p:nvSpPr>
          <p:cNvPr id="9" name="CT検査…"/>
          <p:cNvSpPr/>
          <p:nvPr/>
        </p:nvSpPr>
        <p:spPr>
          <a:xfrm>
            <a:off x="5948119" y="2706074"/>
            <a:ext cx="3402533" cy="224676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CT</a:t>
            </a:r>
            <a:r>
              <a:rPr kumimoji="0" lang="ja-JP" altLang="en-US" sz="2000" kern="0" dirty="0">
                <a:solidFill>
                  <a:srgbClr val="000000"/>
                </a:solidFill>
                <a:latin typeface="+mj-lt"/>
                <a:ea typeface="メイリオ" panose="020B0604030504040204" pitchFamily="50" charset="-128"/>
                <a:cs typeface="ヒラギノ明朝 Pro W6"/>
                <a:sym typeface="ヒラギノ明朝 Pro W6"/>
              </a:rPr>
              <a:t> </a:t>
            </a:r>
            <a:r>
              <a:rPr kumimoji="0" lang="en-US" altLang="ja-JP" sz="2000" kern="0" dirty="0">
                <a:solidFill>
                  <a:srgbClr val="000000"/>
                </a:solidFill>
                <a:latin typeface="+mj-lt"/>
                <a:ea typeface="メイリオ" panose="020B0604030504040204" pitchFamily="50" charset="-128"/>
                <a:cs typeface="ヒラギノ明朝 Pro W6"/>
                <a:sym typeface="ヒラギノ明朝 Pro W6"/>
              </a:rPr>
              <a:t>inspection</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PET</a:t>
            </a:r>
            <a:r>
              <a:rPr kumimoji="0" lang="ja-JP" altLang="en-US" sz="2000" kern="0" dirty="0">
                <a:solidFill>
                  <a:srgbClr val="000000"/>
                </a:solidFill>
                <a:latin typeface="+mj-lt"/>
                <a:ea typeface="メイリオ" panose="020B0604030504040204" pitchFamily="50" charset="-128"/>
                <a:cs typeface="ヒラギノ明朝 Pro W6"/>
                <a:sym typeface="ヒラギノ明朝 Pro W6"/>
              </a:rPr>
              <a:t> </a:t>
            </a:r>
            <a:r>
              <a:rPr kumimoji="0" lang="en-US" altLang="ja-JP" sz="2000" kern="0" dirty="0">
                <a:solidFill>
                  <a:srgbClr val="000000"/>
                </a:solidFill>
                <a:latin typeface="+mj-lt"/>
                <a:ea typeface="メイリオ" panose="020B0604030504040204" pitchFamily="50" charset="-128"/>
                <a:cs typeface="ヒラギノ明朝 Pro W6"/>
                <a:sym typeface="ヒラギノ明朝 Pro W6"/>
              </a:rPr>
              <a:t>examination</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Mammography</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MRI</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Echo </a:t>
            </a:r>
            <a:r>
              <a:rPr kumimoji="0" lang="en-US" altLang="ja-JP" sz="2000" kern="0" dirty="0">
                <a:solidFill>
                  <a:srgbClr val="000000"/>
                </a:solidFill>
                <a:latin typeface="+mj-lt"/>
                <a:ea typeface="メイリオ" panose="020B0604030504040204" pitchFamily="50" charset="-128"/>
                <a:cs typeface="ヒラギノ明朝 Pro W6"/>
                <a:sym typeface="ヒラギノ明朝 Pro W6"/>
              </a:rPr>
              <a:t>(</a:t>
            </a: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Ultrasonic examination</a:t>
            </a:r>
            <a:r>
              <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a:t>
            </a: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Biochemical examination</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a:p>
            <a:pPr marL="0" marR="0" lvl="0" indent="0" algn="l" defTabSz="457200" rtl="0" eaLnBrk="1" fontAlgn="auto" latinLnBrk="0" hangingPunct="0">
              <a:lnSpc>
                <a:spcPct val="100000"/>
              </a:lnSpc>
              <a:spcBef>
                <a:spcPts val="0"/>
              </a:spcBef>
              <a:spcAft>
                <a:spcPts val="0"/>
              </a:spcAft>
              <a:buClrTx/>
              <a:buSzTx/>
              <a:buFontTx/>
              <a:buNone/>
              <a:tabLst/>
              <a:defRPr sz="1400">
                <a:latin typeface="ヒラギノ明朝 Pro W6"/>
                <a:ea typeface="ヒラギノ明朝 Pro W6"/>
                <a:cs typeface="ヒラギノ明朝 Pro W6"/>
                <a:sym typeface="ヒラギノ明朝 Pro W6"/>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rPr>
              <a:t>Endoscopy</a:t>
            </a:r>
            <a:endParaRPr kumimoji="0" lang="ja-JP" altLang="en-US"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6"/>
              <a:sym typeface="ヒラギノ明朝 Pro W6"/>
            </a:endParaRPr>
          </a:p>
        </p:txBody>
      </p:sp>
      <p:sp>
        <p:nvSpPr>
          <p:cNvPr id="10" name="線"/>
          <p:cNvSpPr/>
          <p:nvPr/>
        </p:nvSpPr>
        <p:spPr>
          <a:xfrm>
            <a:off x="4239634" y="4354574"/>
            <a:ext cx="1642355" cy="1239025"/>
          </a:xfrm>
          <a:prstGeom prst="line">
            <a:avLst/>
          </a:prstGeom>
          <a:ln w="38100">
            <a:solidFill>
              <a:schemeClr val="accent3"/>
            </a:solidFill>
            <a:prstDash val="sysDot"/>
            <a:miter lim="400000"/>
            <a:tailEnd type="triangle"/>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mj-lt"/>
              <a:ea typeface="メイリオ" panose="020B0604030504040204" pitchFamily="50" charset="-128"/>
              <a:cs typeface="Calibri"/>
              <a:sym typeface="Calibri"/>
            </a:endParaRPr>
          </a:p>
        </p:txBody>
      </p:sp>
      <p:sp>
        <p:nvSpPr>
          <p:cNvPr id="11" name="定期検診は継続"/>
          <p:cNvSpPr/>
          <p:nvPr/>
        </p:nvSpPr>
        <p:spPr>
          <a:xfrm>
            <a:off x="5881989" y="5593611"/>
            <a:ext cx="2549376"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a:latin typeface="ヒラギノ明朝 Pro W6"/>
                <a:ea typeface="ヒラギノ明朝 Pro W6"/>
                <a:cs typeface="ヒラギノ明朝 Pro W6"/>
                <a:sym typeface="ヒラギノ明朝 Pro W6"/>
              </a:defRPr>
            </a:lvl1pPr>
          </a:lstStyle>
          <a:p>
            <a:pPr marL="0" marR="0" lvl="0" indent="0" defTabSz="457200" rtl="0" eaLnBrk="1" fontAlgn="auto" latinLnBrk="0" hangingPunct="0">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000000"/>
                </a:solidFill>
                <a:effectLst/>
                <a:uLnTx/>
                <a:uFillTx/>
                <a:latin typeface="+mj-lt"/>
                <a:ea typeface="メイリオ" panose="020B0604030504040204" pitchFamily="50" charset="-128"/>
                <a:sym typeface="ヒラギノ明朝 Pro W6"/>
              </a:rPr>
              <a:t>N-NOSE</a:t>
            </a:r>
            <a:r>
              <a:rPr kumimoji="0" lang="en-US" altLang="ja-JP" sz="2400" kern="0" dirty="0">
                <a:solidFill>
                  <a:srgbClr val="000000"/>
                </a:solidFill>
                <a:latin typeface="+mj-lt"/>
                <a:ea typeface="メイリオ" panose="020B0604030504040204" pitchFamily="50" charset="-128"/>
              </a:rPr>
              <a:t> </a:t>
            </a:r>
            <a:r>
              <a:rPr kumimoji="0" lang="en-US" altLang="ja-JP" sz="2400" b="0" i="0" u="none" strike="noStrike" kern="0" cap="none" spc="0" normalizeH="0" baseline="0" noProof="0" dirty="0">
                <a:ln>
                  <a:noFill/>
                </a:ln>
                <a:solidFill>
                  <a:srgbClr val="000000"/>
                </a:solidFill>
                <a:effectLst/>
                <a:uLnTx/>
                <a:uFillTx/>
                <a:latin typeface="+mj-lt"/>
                <a:ea typeface="メイリオ" panose="020B0604030504040204" pitchFamily="50" charset="-128"/>
                <a:sym typeface="ヒラギノ明朝 Pro W6"/>
              </a:rPr>
              <a:t>regularly</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latin typeface="+mj-lt"/>
              <a:ea typeface="メイリオ" panose="020B0604030504040204" pitchFamily="50" charset="-128"/>
              <a:sym typeface="ヒラギノ明朝 Pro W6"/>
            </a:endParaRPr>
          </a:p>
        </p:txBody>
      </p:sp>
      <p:sp>
        <p:nvSpPr>
          <p:cNvPr id="12" name="四角形"/>
          <p:cNvSpPr/>
          <p:nvPr/>
        </p:nvSpPr>
        <p:spPr>
          <a:xfrm>
            <a:off x="147054" y="2514785"/>
            <a:ext cx="3887062" cy="3242930"/>
          </a:xfrm>
          <a:prstGeom prst="rect">
            <a:avLst/>
          </a:prstGeom>
          <a:ln w="25400">
            <a:solidFill>
              <a:schemeClr val="accent1"/>
            </a:solidFill>
            <a:miter/>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mj-lt"/>
              <a:ea typeface="メイリオ" panose="020B0604030504040204" pitchFamily="50" charset="-128"/>
              <a:cs typeface="Calibri"/>
              <a:sym typeface="Calibri"/>
            </a:endParaRPr>
          </a:p>
        </p:txBody>
      </p:sp>
      <p:sp>
        <p:nvSpPr>
          <p:cNvPr id="13" name="第一選択がん検査"/>
          <p:cNvSpPr/>
          <p:nvPr/>
        </p:nvSpPr>
        <p:spPr>
          <a:xfrm>
            <a:off x="147055" y="2093372"/>
            <a:ext cx="3887063" cy="523220"/>
          </a:xfrm>
          <a:prstGeom prst="rect">
            <a:avLst/>
          </a:prstGeom>
          <a:ln/>
          <a:extLst>
            <a:ext uri="{C572A759-6A51-4108-AA02-DFA0A04FC94B}">
              <ma14:wrappingTextBoxFlag xmlns:ma14="http://schemas.microsoft.com/office/mac/drawingml/2011/main" xmlns="" val="1"/>
            </a:ext>
          </a:extLst>
        </p:spPr>
        <p:style>
          <a:lnRef idx="2">
            <a:schemeClr val="accent5">
              <a:shade val="50000"/>
            </a:schemeClr>
          </a:lnRef>
          <a:fillRef idx="1">
            <a:schemeClr val="accent5"/>
          </a:fillRef>
          <a:effectRef idx="0">
            <a:schemeClr val="accent5"/>
          </a:effectRef>
          <a:fontRef idx="minor">
            <a:schemeClr val="lt1"/>
          </a:fontRef>
        </p:style>
        <p:txBody>
          <a:bodyPr wrap="square" lIns="45719" rIns="45719">
            <a:spAutoFit/>
          </a:bodyPr>
          <a:lstStyle>
            <a:lvl1pPr>
              <a:defRPr sz="2400">
                <a:latin typeface="ヒラギノ明朝 Pro W6"/>
                <a:ea typeface="ヒラギノ明朝 Pro W6"/>
                <a:cs typeface="ヒラギノ明朝 Pro W6"/>
                <a:sym typeface="ヒラギノ明朝 Pro W6"/>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altLang="ja-JP" sz="2800" b="0" i="0" u="none" strike="noStrike" kern="0" cap="none" spc="0" normalizeH="0" baseline="0" noProof="0" dirty="0">
                <a:ln>
                  <a:noFill/>
                </a:ln>
                <a:solidFill>
                  <a:schemeClr val="bg1"/>
                </a:solidFill>
                <a:effectLst/>
                <a:uLnTx/>
                <a:uFillTx/>
                <a:latin typeface="+mj-lt"/>
                <a:ea typeface="メイリオ" panose="020B0604030504040204" pitchFamily="50" charset="-128"/>
                <a:sym typeface="ヒラギノ明朝 Pro W6"/>
              </a:rPr>
              <a:t>1</a:t>
            </a:r>
            <a:r>
              <a:rPr kumimoji="0" lang="en-US" altLang="ja-JP" sz="2800" b="0" i="0" u="none" strike="noStrike" kern="0" cap="none" spc="0" normalizeH="0" baseline="30000" noProof="0" dirty="0">
                <a:ln>
                  <a:noFill/>
                </a:ln>
                <a:solidFill>
                  <a:schemeClr val="bg1"/>
                </a:solidFill>
                <a:effectLst/>
                <a:uLnTx/>
                <a:uFillTx/>
                <a:latin typeface="+mj-lt"/>
                <a:ea typeface="メイリオ" panose="020B0604030504040204" pitchFamily="50" charset="-128"/>
                <a:sym typeface="ヒラギノ明朝 Pro W6"/>
              </a:rPr>
              <a:t>st</a:t>
            </a:r>
            <a:r>
              <a:rPr kumimoji="0" lang="en-US" altLang="ja-JP" sz="2800" b="0" i="0" u="none" strike="noStrike" kern="0" cap="none" spc="0" normalizeH="0" baseline="0" noProof="0" dirty="0">
                <a:ln>
                  <a:noFill/>
                </a:ln>
                <a:solidFill>
                  <a:schemeClr val="bg1"/>
                </a:solidFill>
                <a:effectLst/>
                <a:uLnTx/>
                <a:uFillTx/>
                <a:latin typeface="+mj-lt"/>
                <a:ea typeface="メイリオ" panose="020B0604030504040204" pitchFamily="50" charset="-128"/>
                <a:sym typeface="ヒラギノ明朝 Pro W6"/>
              </a:rPr>
              <a:t> Cancer screening</a:t>
            </a:r>
            <a:endParaRPr kumimoji="0" sz="2800" b="0" i="0" u="none" strike="noStrike" kern="0" cap="none" spc="0" normalizeH="0" baseline="0" noProof="0" dirty="0">
              <a:ln>
                <a:noFill/>
              </a:ln>
              <a:solidFill>
                <a:schemeClr val="bg1"/>
              </a:solidFill>
              <a:effectLst/>
              <a:uLnTx/>
              <a:uFillTx/>
              <a:latin typeface="+mj-lt"/>
              <a:ea typeface="メイリオ" panose="020B0604030504040204" pitchFamily="50" charset="-128"/>
              <a:sym typeface="ヒラギノ明朝 Pro W6"/>
            </a:endParaRPr>
          </a:p>
        </p:txBody>
      </p:sp>
      <p:sp>
        <p:nvSpPr>
          <p:cNvPr id="14" name="様々ながん種に反応するN-NOSE検査は…"/>
          <p:cNvSpPr/>
          <p:nvPr/>
        </p:nvSpPr>
        <p:spPr>
          <a:xfrm>
            <a:off x="290119" y="5007168"/>
            <a:ext cx="3780841" cy="58644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marL="0" marR="0" lvl="0" indent="0" defTabSz="457200" rtl="0" eaLnBrk="1" fontAlgn="auto" latinLnBrk="0" hangingPunct="0">
              <a:lnSpc>
                <a:spcPts val="1900"/>
              </a:lnSpc>
              <a:spcBef>
                <a:spcPts val="0"/>
              </a:spcBef>
              <a:spcAft>
                <a:spcPts val="0"/>
              </a:spcAft>
              <a:buClrTx/>
              <a:buSzTx/>
              <a:buFontTx/>
              <a:buNone/>
              <a:tabLst/>
              <a:defRPr sz="1200">
                <a:latin typeface="ヒラギノ明朝 Pro W3"/>
                <a:ea typeface="ヒラギノ明朝 Pro W3"/>
                <a:cs typeface="ヒラギノ明朝 Pro W3"/>
                <a:sym typeface="ヒラギノ明朝 Pro W3"/>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3"/>
                <a:sym typeface="ヒラギノ明朝 Pro W3"/>
              </a:rPr>
              <a:t>Effective for various type of cancer </a:t>
            </a:r>
          </a:p>
          <a:p>
            <a:pPr marL="0" marR="0" lvl="0" indent="0" defTabSz="457200" rtl="0" eaLnBrk="1" fontAlgn="auto" latinLnBrk="0" hangingPunct="0">
              <a:lnSpc>
                <a:spcPts val="1900"/>
              </a:lnSpc>
              <a:spcBef>
                <a:spcPts val="0"/>
              </a:spcBef>
              <a:spcAft>
                <a:spcPts val="0"/>
              </a:spcAft>
              <a:buClrTx/>
              <a:buSzTx/>
              <a:buFontTx/>
              <a:buNone/>
              <a:tabLst/>
              <a:defRPr sz="1200">
                <a:latin typeface="ヒラギノ明朝 Pro W3"/>
                <a:ea typeface="ヒラギノ明朝 Pro W3"/>
                <a:cs typeface="ヒラギノ明朝 Pro W3"/>
                <a:sym typeface="ヒラギノ明朝 Pro W3"/>
              </a:defRPr>
            </a:pPr>
            <a:r>
              <a:rPr kumimoji="0" lang="en-US" altLang="ja-JP"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3"/>
                <a:sym typeface="ヒラギノ明朝 Pro W3"/>
              </a:rPr>
              <a:t>as first screening test</a:t>
            </a:r>
            <a:endParaRPr kumimoji="0" sz="2000" b="0" i="0" u="none" strike="noStrike" kern="0" cap="none" spc="0" normalizeH="0" baseline="0" noProof="0" dirty="0">
              <a:ln>
                <a:noFill/>
              </a:ln>
              <a:solidFill>
                <a:srgbClr val="000000"/>
              </a:solidFill>
              <a:effectLst/>
              <a:uLnTx/>
              <a:uFillTx/>
              <a:latin typeface="+mj-lt"/>
              <a:ea typeface="メイリオ" panose="020B0604030504040204" pitchFamily="50" charset="-128"/>
              <a:cs typeface="ヒラギノ明朝 Pro W3"/>
              <a:sym typeface="ヒラギノ明朝 Pro W3"/>
            </a:endParaRPr>
          </a:p>
        </p:txBody>
      </p:sp>
      <p:sp>
        <p:nvSpPr>
          <p:cNvPr id="15" name="陽性"/>
          <p:cNvSpPr/>
          <p:nvPr/>
        </p:nvSpPr>
        <p:spPr>
          <a:xfrm>
            <a:off x="3379464" y="3381532"/>
            <a:ext cx="828110" cy="369332"/>
          </a:xfrm>
          <a:prstGeom prst="rect">
            <a:avLst/>
          </a:prstGeom>
          <a:solidFill>
            <a:srgbClr val="FFFFFF"/>
          </a:solidFill>
          <a:ln w="25400">
            <a:solidFill>
              <a:srgbClr val="942192"/>
            </a:solidFill>
            <a:miter lim="400000"/>
          </a:ln>
          <a:extLst>
            <a:ext uri="{C572A759-6A51-4108-AA02-DFA0A04FC94B}">
              <ma14:wrappingTextBoxFlag xmlns:ma14="http://schemas.microsoft.com/office/mac/drawingml/2011/main" xmlns="" val="1"/>
            </a:ext>
          </a:extLst>
        </p:spPr>
        <p:txBody>
          <a:bodyPr wrap="none" lIns="45719" rIns="45719"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kern="0" dirty="0">
                <a:solidFill>
                  <a:srgbClr val="000000"/>
                </a:solidFill>
                <a:latin typeface="+mj-lt"/>
                <a:ea typeface="メイリオ" panose="020B0604030504040204" pitchFamily="50" charset="-128"/>
                <a:cs typeface="Calibri"/>
                <a:sym typeface="Calibri"/>
              </a:rPr>
              <a:t>positive</a:t>
            </a:r>
            <a:endParaRPr kumimoji="0" b="0" i="0" u="none" strike="noStrike" kern="0" cap="none" spc="0" normalizeH="0" baseline="0" noProof="0" dirty="0">
              <a:ln>
                <a:noFill/>
              </a:ln>
              <a:solidFill>
                <a:srgbClr val="000000"/>
              </a:solidFill>
              <a:effectLst/>
              <a:uLnTx/>
              <a:uFillTx/>
              <a:latin typeface="+mj-lt"/>
              <a:ea typeface="メイリオ" panose="020B0604030504040204" pitchFamily="50" charset="-128"/>
              <a:cs typeface="Calibri"/>
              <a:sym typeface="Calibri"/>
            </a:endParaRPr>
          </a:p>
        </p:txBody>
      </p:sp>
      <p:sp>
        <p:nvSpPr>
          <p:cNvPr id="16" name="線"/>
          <p:cNvSpPr/>
          <p:nvPr/>
        </p:nvSpPr>
        <p:spPr>
          <a:xfrm flipV="1">
            <a:off x="4235716" y="3579052"/>
            <a:ext cx="1526014" cy="10787"/>
          </a:xfrm>
          <a:prstGeom prst="line">
            <a:avLst/>
          </a:prstGeom>
          <a:ln w="63500">
            <a:solidFill>
              <a:srgbClr val="942192"/>
            </a:solidFill>
            <a:miter/>
            <a:tailEnd type="triangle"/>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mj-lt"/>
              <a:ea typeface="メイリオ" panose="020B0604030504040204" pitchFamily="50" charset="-128"/>
              <a:cs typeface="Calibri"/>
              <a:sym typeface="Calibri"/>
            </a:endParaRPr>
          </a:p>
        </p:txBody>
      </p:sp>
      <p:sp>
        <p:nvSpPr>
          <p:cNvPr id="17" name="陰性"/>
          <p:cNvSpPr/>
          <p:nvPr/>
        </p:nvSpPr>
        <p:spPr>
          <a:xfrm>
            <a:off x="3405128" y="4188381"/>
            <a:ext cx="898642" cy="369332"/>
          </a:xfrm>
          <a:prstGeom prst="rect">
            <a:avLst/>
          </a:prstGeom>
          <a:solidFill>
            <a:srgbClr val="FFFFFF"/>
          </a:solidFill>
          <a:ln w="25400">
            <a:solidFill>
              <a:schemeClr val="accent1">
                <a:lumOff val="12058"/>
              </a:schemeClr>
            </a:solidFill>
            <a:miter lim="400000"/>
          </a:ln>
          <a:extLst>
            <a:ext uri="{C572A759-6A51-4108-AA02-DFA0A04FC94B}">
              <ma14:wrappingTextBoxFlag xmlns:ma14="http://schemas.microsoft.com/office/mac/drawingml/2011/main" xmlns="" val="1"/>
            </a:ext>
          </a:extLst>
        </p:spPr>
        <p:txBody>
          <a:bodyPr wrap="none" lIns="45719" rIns="45719"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kern="0" dirty="0">
                <a:solidFill>
                  <a:srgbClr val="000000"/>
                </a:solidFill>
                <a:latin typeface="+mj-lt"/>
                <a:ea typeface="メイリオ" panose="020B0604030504040204" pitchFamily="50" charset="-128"/>
                <a:cs typeface="Calibri"/>
                <a:sym typeface="Calibri"/>
              </a:rPr>
              <a:t>negative</a:t>
            </a:r>
            <a:endParaRPr kumimoji="0" b="0" i="0" u="none" strike="noStrike" kern="0" cap="none" spc="0" normalizeH="0" baseline="0" noProof="0" dirty="0">
              <a:ln>
                <a:noFill/>
              </a:ln>
              <a:solidFill>
                <a:srgbClr val="000000"/>
              </a:solidFill>
              <a:effectLst/>
              <a:uLnTx/>
              <a:uFillTx/>
              <a:latin typeface="+mj-lt"/>
              <a:ea typeface="メイリオ" panose="020B0604030504040204" pitchFamily="50" charset="-128"/>
              <a:cs typeface="Calibri"/>
              <a:sym typeface="Calibri"/>
            </a:endParaRPr>
          </a:p>
        </p:txBody>
      </p:sp>
      <p:sp>
        <p:nvSpPr>
          <p:cNvPr id="18" name="四角形"/>
          <p:cNvSpPr/>
          <p:nvPr/>
        </p:nvSpPr>
        <p:spPr>
          <a:xfrm>
            <a:off x="5857925" y="2614210"/>
            <a:ext cx="3262011" cy="2506993"/>
          </a:xfrm>
          <a:prstGeom prst="rect">
            <a:avLst/>
          </a:prstGeom>
          <a:ln w="25400">
            <a:solidFill>
              <a:srgbClr val="942192"/>
            </a:solidFill>
            <a:miter/>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mj-lt"/>
              <a:ea typeface="メイリオ" panose="020B0604030504040204" pitchFamily="50" charset="-128"/>
              <a:cs typeface="Calibri"/>
              <a:sym typeface="Calibri"/>
            </a:endParaRPr>
          </a:p>
        </p:txBody>
      </p:sp>
      <p:sp>
        <p:nvSpPr>
          <p:cNvPr id="25" name="テキスト ボックス 24"/>
          <p:cNvSpPr txBox="1"/>
          <p:nvPr/>
        </p:nvSpPr>
        <p:spPr>
          <a:xfrm>
            <a:off x="793065" y="247591"/>
            <a:ext cx="7535051" cy="1200329"/>
          </a:xfrm>
          <a:prstGeom prst="rect">
            <a:avLst/>
          </a:prstGeom>
          <a:solidFill>
            <a:srgbClr val="FF66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600" b="0" i="0" u="none" strike="noStrike" kern="0" cap="none" spc="0" normalizeH="0" baseline="0" noProof="0" dirty="0">
                <a:ln>
                  <a:noFill/>
                </a:ln>
                <a:solidFill>
                  <a:prstClr val="white"/>
                </a:solidFill>
                <a:effectLst/>
                <a:uLnTx/>
                <a:uFillTx/>
                <a:latin typeface="+mj-lt"/>
                <a:ea typeface="ＭＳ Ｐゴシック" panose="020B0600070205080204" pitchFamily="50" charset="-128"/>
                <a:cs typeface="+mn-cs"/>
              </a:rPr>
              <a:t>N-NOSE would be a good</a:t>
            </a:r>
            <a:r>
              <a:rPr kumimoji="0" lang="en-US" altLang="ja-JP" sz="3600" kern="0" dirty="0">
                <a:solidFill>
                  <a:prstClr val="white"/>
                </a:solidFill>
                <a:latin typeface="+mj-lt"/>
                <a:ea typeface="ＭＳ Ｐゴシック" panose="020B0600070205080204" pitchFamily="50" charset="-128"/>
              </a:rPr>
              <a:t> Choice</a:t>
            </a:r>
            <a:r>
              <a:rPr kumimoji="0" lang="en-US" altLang="ja-JP" sz="3600" b="0" i="0" u="none" strike="noStrike" kern="0" cap="none" spc="0" normalizeH="0" baseline="0" noProof="0" dirty="0">
                <a:ln>
                  <a:noFill/>
                </a:ln>
                <a:solidFill>
                  <a:prstClr val="white"/>
                </a:solidFill>
                <a:effectLst/>
                <a:uLnTx/>
                <a:uFillTx/>
                <a:latin typeface="+mj-lt"/>
                <a:ea typeface="ＭＳ Ｐゴシック" panose="020B0600070205080204" pitchFamily="50" charset="-128"/>
                <a:cs typeface="+mn-cs"/>
              </a:rPr>
              <a:t>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3600" b="0" i="0" u="none" strike="noStrike" kern="0" cap="none" spc="0" normalizeH="0" baseline="0" noProof="0" dirty="0">
                <a:ln>
                  <a:noFill/>
                </a:ln>
                <a:solidFill>
                  <a:prstClr val="white"/>
                </a:solidFill>
                <a:effectLst/>
                <a:uLnTx/>
                <a:uFillTx/>
                <a:latin typeface="+mj-lt"/>
                <a:ea typeface="ＭＳ Ｐゴシック" panose="020B0600070205080204" pitchFamily="50" charset="-128"/>
                <a:cs typeface="+mn-cs"/>
              </a:rPr>
              <a:t> 1</a:t>
            </a:r>
            <a:r>
              <a:rPr kumimoji="0" lang="en-US" altLang="ja-JP" sz="3600" b="0" i="0" u="none" strike="noStrike" kern="0" cap="none" spc="0" normalizeH="0" baseline="30000" noProof="0" dirty="0">
                <a:ln>
                  <a:noFill/>
                </a:ln>
                <a:solidFill>
                  <a:prstClr val="white"/>
                </a:solidFill>
                <a:effectLst/>
                <a:uLnTx/>
                <a:uFillTx/>
                <a:latin typeface="+mj-lt"/>
                <a:ea typeface="ＭＳ Ｐゴシック" panose="020B0600070205080204" pitchFamily="50" charset="-128"/>
                <a:cs typeface="+mn-cs"/>
              </a:rPr>
              <a:t>st</a:t>
            </a:r>
            <a:r>
              <a:rPr kumimoji="0" lang="en-US" altLang="ja-JP" sz="3600" b="0" i="0" u="none" strike="noStrike" kern="0" cap="none" spc="0" normalizeH="0" baseline="0" noProof="0" dirty="0">
                <a:ln>
                  <a:noFill/>
                </a:ln>
                <a:solidFill>
                  <a:prstClr val="white"/>
                </a:solidFill>
                <a:effectLst/>
                <a:uLnTx/>
                <a:uFillTx/>
                <a:latin typeface="+mj-lt"/>
                <a:ea typeface="ＭＳ Ｐゴシック" panose="020B0600070205080204" pitchFamily="50" charset="-128"/>
                <a:cs typeface="+mn-cs"/>
              </a:rPr>
              <a:t> Cancer </a:t>
            </a:r>
            <a:r>
              <a:rPr kumimoji="0" lang="en-US" altLang="ja-JP" sz="3600" kern="0" dirty="0">
                <a:solidFill>
                  <a:prstClr val="white"/>
                </a:solidFill>
                <a:latin typeface="+mj-lt"/>
                <a:ea typeface="ＭＳ Ｐゴシック" panose="020B0600070205080204" pitchFamily="50" charset="-128"/>
              </a:rPr>
              <a:t>screening</a:t>
            </a:r>
            <a:endParaRPr kumimoji="0" lang="ja-JP" altLang="en-US" sz="3600" b="0" i="0" u="none" strike="noStrike" kern="0" cap="none" spc="0" normalizeH="0" baseline="0" noProof="0" dirty="0">
              <a:ln>
                <a:noFill/>
              </a:ln>
              <a:solidFill>
                <a:prstClr val="white"/>
              </a:solidFill>
              <a:effectLst/>
              <a:uLnTx/>
              <a:uFillTx/>
              <a:latin typeface="+mj-lt"/>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4473B65A-69C3-43A6-9115-E76AD90E2CFB}"/>
              </a:ext>
            </a:extLst>
          </p:cNvPr>
          <p:cNvSpPr>
            <a:spLocks noGrp="1"/>
          </p:cNvSpPr>
          <p:nvPr>
            <p:ph type="sldNum" sz="quarter" idx="12"/>
          </p:nvPr>
        </p:nvSpPr>
        <p:spPr/>
        <p:txBody>
          <a:bodyPr/>
          <a:lstStyle/>
          <a:p>
            <a:fld id="{11D9BFCD-C0D1-4F3C-9707-B15111ADCA99}" type="slidenum">
              <a:rPr kumimoji="1" lang="ja-JP" altLang="en-US" smtClean="0"/>
              <a:t>32</a:t>
            </a:fld>
            <a:endParaRPr kumimoji="1" lang="ja-JP" altLang="en-US"/>
          </a:p>
        </p:txBody>
      </p:sp>
      <p:sp>
        <p:nvSpPr>
          <p:cNvPr id="19" name="第一選択がん検査">
            <a:extLst>
              <a:ext uri="{FF2B5EF4-FFF2-40B4-BE49-F238E27FC236}">
                <a16:creationId xmlns:a16="http://schemas.microsoft.com/office/drawing/2014/main" id="{CE21D7C9-2CAD-475B-985A-6FEE383A4395}"/>
              </a:ext>
            </a:extLst>
          </p:cNvPr>
          <p:cNvSpPr/>
          <p:nvPr/>
        </p:nvSpPr>
        <p:spPr>
          <a:xfrm>
            <a:off x="5237393" y="2106432"/>
            <a:ext cx="3887063" cy="523220"/>
          </a:xfrm>
          <a:prstGeom prst="rect">
            <a:avLst/>
          </a:prstGeom>
          <a:ln/>
          <a:extLst>
            <a:ext uri="{C572A759-6A51-4108-AA02-DFA0A04FC94B}">
              <ma14:wrappingTextBoxFlag xmlns:ma14="http://schemas.microsoft.com/office/mac/drawingml/2011/main" xmlns="" val="1"/>
            </a:ext>
          </a:extLst>
        </p:spPr>
        <p:style>
          <a:lnRef idx="2">
            <a:schemeClr val="accent5">
              <a:shade val="50000"/>
            </a:schemeClr>
          </a:lnRef>
          <a:fillRef idx="1">
            <a:schemeClr val="accent5"/>
          </a:fillRef>
          <a:effectRef idx="0">
            <a:schemeClr val="accent5"/>
          </a:effectRef>
          <a:fontRef idx="minor">
            <a:schemeClr val="lt1"/>
          </a:fontRef>
        </p:style>
        <p:txBody>
          <a:bodyPr wrap="square" lIns="45719" rIns="45719">
            <a:spAutoFit/>
          </a:bodyPr>
          <a:lstStyle>
            <a:lvl1pPr>
              <a:defRPr sz="2400">
                <a:latin typeface="ヒラギノ明朝 Pro W6"/>
                <a:ea typeface="ヒラギノ明朝 Pro W6"/>
                <a:cs typeface="ヒラギノ明朝 Pro W6"/>
                <a:sym typeface="ヒラギノ明朝 Pro W6"/>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altLang="ja-JP" sz="2800" b="0" i="0" u="none" strike="noStrike" kern="0" cap="none" spc="0" normalizeH="0" baseline="0" noProof="0">
                <a:ln>
                  <a:noFill/>
                </a:ln>
                <a:solidFill>
                  <a:schemeClr val="bg1"/>
                </a:solidFill>
                <a:effectLst/>
                <a:uLnTx/>
                <a:uFillTx/>
                <a:latin typeface="+mj-lt"/>
                <a:ea typeface="メイリオ" panose="020B0604030504040204" pitchFamily="50" charset="-128"/>
                <a:sym typeface="ヒラギノ明朝 Pro W6"/>
              </a:rPr>
              <a:t>Next </a:t>
            </a:r>
            <a:r>
              <a:rPr kumimoji="0" lang="en-US" altLang="ja-JP" sz="2800" b="0" i="0" u="none" strike="noStrike" kern="0" cap="none" spc="0" normalizeH="0" baseline="0" noProof="0" dirty="0">
                <a:ln>
                  <a:noFill/>
                </a:ln>
                <a:solidFill>
                  <a:schemeClr val="bg1"/>
                </a:solidFill>
                <a:effectLst/>
                <a:uLnTx/>
                <a:uFillTx/>
                <a:latin typeface="+mj-lt"/>
                <a:ea typeface="メイリオ" panose="020B0604030504040204" pitchFamily="50" charset="-128"/>
                <a:sym typeface="ヒラギノ明朝 Pro W6"/>
              </a:rPr>
              <a:t>examinations</a:t>
            </a:r>
            <a:endParaRPr kumimoji="0" sz="2800" b="0" i="0" u="none" strike="noStrike" kern="0" cap="none" spc="0" normalizeH="0" baseline="0" noProof="0" dirty="0">
              <a:ln>
                <a:noFill/>
              </a:ln>
              <a:solidFill>
                <a:schemeClr val="bg1"/>
              </a:solidFill>
              <a:effectLst/>
              <a:uLnTx/>
              <a:uFillTx/>
              <a:latin typeface="+mj-lt"/>
              <a:ea typeface="メイリオ" panose="020B0604030504040204" pitchFamily="50" charset="-128"/>
              <a:sym typeface="ヒラギノ明朝 Pro W6"/>
            </a:endParaRPr>
          </a:p>
        </p:txBody>
      </p:sp>
    </p:spTree>
    <p:extLst>
      <p:ext uri="{BB962C8B-B14F-4D97-AF65-F5344CB8AC3E}">
        <p14:creationId xmlns:p14="http://schemas.microsoft.com/office/powerpoint/2010/main" val="166705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4475" y="648624"/>
            <a:ext cx="7267672" cy="769441"/>
          </a:xfrm>
          <a:prstGeom prst="rect">
            <a:avLst/>
          </a:prstGeom>
          <a:gradFill>
            <a:gsLst>
              <a:gs pos="0">
                <a:srgbClr val="006600"/>
              </a:gs>
              <a:gs pos="100000">
                <a:srgbClr val="00CC00"/>
              </a:gs>
            </a:gsLst>
          </a:gra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kern="0" dirty="0">
                <a:solidFill>
                  <a:prstClr val="white"/>
                </a:solidFill>
              </a:rPr>
              <a:t>Practical use of N-NOSE</a:t>
            </a:r>
            <a:endParaRPr kumimoji="0" lang="en-US" altLang="ja-JP" sz="4400" b="0" i="0" u="none" strike="noStrike" kern="0" cap="none" spc="0" normalizeH="0" baseline="0" noProof="0" dirty="0">
              <a:ln>
                <a:noFill/>
              </a:ln>
              <a:solidFill>
                <a:prstClr val="white"/>
              </a:solidFill>
              <a:effectLst/>
              <a:uLnTx/>
              <a:uFillTx/>
            </a:endParaRPr>
          </a:p>
        </p:txBody>
      </p:sp>
      <p:sp>
        <p:nvSpPr>
          <p:cNvPr id="3" name="テキスト ボックス 2"/>
          <p:cNvSpPr txBox="1"/>
          <p:nvPr/>
        </p:nvSpPr>
        <p:spPr>
          <a:xfrm>
            <a:off x="723626" y="2063896"/>
            <a:ext cx="8303876" cy="35394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rPr>
              <a:t>・</a:t>
            </a:r>
            <a:r>
              <a:rPr kumimoji="0" lang="en-US" altLang="ja-JP" sz="3200" kern="0" dirty="0">
                <a:solidFill>
                  <a:prstClr val="black"/>
                </a:solidFill>
                <a:ea typeface="メイリオ" panose="020B0604030504040204" pitchFamily="50" charset="-128"/>
                <a:cs typeface="メイリオ" panose="020B0604030504040204" pitchFamily="50" charset="-128"/>
              </a:rPr>
              <a:t>S</a:t>
            </a:r>
            <a:r>
              <a:rPr kumimoji="0" lang="en-US" altLang="ja-JP" sz="3200" b="0" i="0" u="none" strike="noStrike" kern="0" cap="none" spc="0" normalizeH="0" baseline="0" noProof="0" dirty="0" err="1">
                <a:ln>
                  <a:noFill/>
                </a:ln>
                <a:solidFill>
                  <a:prstClr val="black"/>
                </a:solidFill>
                <a:effectLst/>
                <a:uLnTx/>
                <a:uFillTx/>
                <a:ea typeface="メイリオ" panose="020B0604030504040204" pitchFamily="50" charset="-128"/>
                <a:cs typeface="メイリオ" panose="020B0604030504040204" pitchFamily="50" charset="-128"/>
              </a:rPr>
              <a:t>creening</a:t>
            </a:r>
            <a:r>
              <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rPr>
              <a:t> test of cancer</a:t>
            </a:r>
            <a:r>
              <a:rPr kumimoji="0" lang="en-US" altLang="ja-JP" sz="3200" kern="0" dirty="0">
                <a:solidFill>
                  <a:prstClr val="black"/>
                </a:solidFill>
                <a:ea typeface="メイリオ" panose="020B0604030504040204" pitchFamily="50" charset="-128"/>
                <a:cs typeface="メイリオ" panose="020B0604030504040204" pitchFamily="50" charset="-128"/>
              </a:rPr>
              <a:t>s (2020)</a:t>
            </a: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rPr>
              <a:t>・</a:t>
            </a:r>
            <a:r>
              <a:rPr kumimoji="0" lang="en-US" altLang="ja-JP" sz="3200" kern="0" dirty="0">
                <a:solidFill>
                  <a:prstClr val="black"/>
                </a:solidFill>
                <a:ea typeface="メイリオ" panose="020B0604030504040204" pitchFamily="50" charset="-128"/>
                <a:cs typeface="メイリオ" panose="020B0604030504040204" pitchFamily="50" charset="-128"/>
              </a:rPr>
              <a:t>Identification of cancer types (2022)</a:t>
            </a: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endParaRPr>
          </a:p>
          <a:p>
            <a:pPr lvl="0">
              <a:defRPr/>
            </a:pPr>
            <a:r>
              <a:rPr kumimoji="0" lang="ja-JP" altLang="en-US" sz="3200" b="0" i="0" u="none" strike="noStrike" kern="0" cap="none" spc="0" normalizeH="0" baseline="0" noProof="0" dirty="0">
                <a:ln>
                  <a:noFill/>
                </a:ln>
                <a:solidFill>
                  <a:prstClr val="black"/>
                </a:solidFill>
                <a:effectLst/>
                <a:uLnTx/>
                <a:uFillTx/>
                <a:ea typeface="メイリオ" panose="020B0604030504040204" pitchFamily="50" charset="-128"/>
                <a:cs typeface="メイリオ" panose="020B0604030504040204" pitchFamily="50" charset="-128"/>
              </a:rPr>
              <a:t>・</a:t>
            </a:r>
            <a:r>
              <a:rPr kumimoji="0" lang="en-US" altLang="ja-JP" sz="3200" kern="0" noProof="0" dirty="0">
                <a:solidFill>
                  <a:prstClr val="black"/>
                </a:solidFill>
                <a:ea typeface="メイリオ" panose="020B0604030504040204" pitchFamily="50" charset="-128"/>
                <a:cs typeface="メイリオ" panose="020B0604030504040204" pitchFamily="50" charset="-128"/>
              </a:rPr>
              <a:t>Monitor of</a:t>
            </a:r>
            <a:r>
              <a:rPr kumimoji="0" lang="en-US" altLang="ja-JP" sz="3200" kern="0" dirty="0">
                <a:solidFill>
                  <a:prstClr val="black"/>
                </a:solidFill>
                <a:ea typeface="メイリオ" panose="020B0604030504040204" pitchFamily="50" charset="-128"/>
                <a:cs typeface="メイリオ" panose="020B0604030504040204" pitchFamily="50" charset="-128"/>
              </a:rPr>
              <a:t> cancer recurrence (2020)</a:t>
            </a:r>
            <a:r>
              <a:rPr kumimoji="0" lang="en-US" altLang="ja-JP" sz="3200" kern="0" dirty="0">
                <a:solidFill>
                  <a:prstClr val="white"/>
                </a:solidFill>
              </a:rPr>
              <a:t> practical </a:t>
            </a:r>
            <a:endParaRPr kumimoji="0" lang="en-US" altLang="ja-JP" sz="3200" kern="0" dirty="0">
              <a:solidFill>
                <a:prstClr val="black"/>
              </a:solidFill>
              <a:ea typeface="メイリオ" panose="020B060403050404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A78E21BB-D4F5-4A49-81B2-80BAD543454C}"/>
              </a:ext>
            </a:extLst>
          </p:cNvPr>
          <p:cNvSpPr>
            <a:spLocks noGrp="1"/>
          </p:cNvSpPr>
          <p:nvPr>
            <p:ph type="sldNum" sz="quarter" idx="12"/>
          </p:nvPr>
        </p:nvSpPr>
        <p:spPr/>
        <p:txBody>
          <a:bodyPr/>
          <a:lstStyle/>
          <a:p>
            <a:fld id="{11D9BFCD-C0D1-4F3C-9707-B15111ADCA99}" type="slidenum">
              <a:rPr kumimoji="1" lang="ja-JP" altLang="en-US" smtClean="0"/>
              <a:t>33</a:t>
            </a:fld>
            <a:endParaRPr kumimoji="1" lang="ja-JP" altLang="en-US"/>
          </a:p>
        </p:txBody>
      </p:sp>
      <p:sp>
        <p:nvSpPr>
          <p:cNvPr id="4" name="正方形/長方形 3">
            <a:extLst>
              <a:ext uri="{FF2B5EF4-FFF2-40B4-BE49-F238E27FC236}">
                <a16:creationId xmlns:a16="http://schemas.microsoft.com/office/drawing/2014/main" id="{79B71DF7-CE23-4F46-AE3B-4B43C8DBE780}"/>
              </a:ext>
            </a:extLst>
          </p:cNvPr>
          <p:cNvSpPr/>
          <p:nvPr/>
        </p:nvSpPr>
        <p:spPr>
          <a:xfrm>
            <a:off x="5758051" y="2510556"/>
            <a:ext cx="2098651" cy="461665"/>
          </a:xfrm>
          <a:prstGeom prst="rect">
            <a:avLst/>
          </a:prstGeom>
        </p:spPr>
        <p:txBody>
          <a:bodyPr wrap="none">
            <a:spAutoFit/>
          </a:bodyPr>
          <a:lstStyle/>
          <a:p>
            <a:r>
              <a:rPr kumimoji="0" lang="en-US" altLang="ja-JP" sz="2400" kern="0" dirty="0">
                <a:solidFill>
                  <a:prstClr val="black"/>
                </a:solidFill>
                <a:ea typeface="メイリオ" panose="020B0604030504040204" pitchFamily="50" charset="-128"/>
                <a:cs typeface="メイリオ" panose="020B0604030504040204" pitchFamily="50" charset="-128"/>
              </a:rPr>
              <a:t>as 1</a:t>
            </a:r>
            <a:r>
              <a:rPr kumimoji="0" lang="en-US" altLang="ja-JP" sz="2400" kern="0" baseline="30000" dirty="0">
                <a:solidFill>
                  <a:prstClr val="black"/>
                </a:solidFill>
                <a:ea typeface="メイリオ" panose="020B0604030504040204" pitchFamily="50" charset="-128"/>
                <a:cs typeface="メイリオ" panose="020B0604030504040204" pitchFamily="50" charset="-128"/>
              </a:rPr>
              <a:t>st</a:t>
            </a:r>
            <a:r>
              <a:rPr kumimoji="0" lang="en-US" altLang="ja-JP" sz="2400" kern="0" dirty="0">
                <a:solidFill>
                  <a:prstClr val="black"/>
                </a:solidFill>
                <a:ea typeface="メイリオ" panose="020B0604030504040204" pitchFamily="50" charset="-128"/>
                <a:cs typeface="メイリオ" panose="020B0604030504040204" pitchFamily="50" charset="-128"/>
              </a:rPr>
              <a:t> screening</a:t>
            </a:r>
            <a:endParaRPr lang="ja-JP" altLang="en-US" sz="2400" dirty="0"/>
          </a:p>
        </p:txBody>
      </p:sp>
      <p:sp>
        <p:nvSpPr>
          <p:cNvPr id="6" name="正方形/長方形 5">
            <a:extLst>
              <a:ext uri="{FF2B5EF4-FFF2-40B4-BE49-F238E27FC236}">
                <a16:creationId xmlns:a16="http://schemas.microsoft.com/office/drawing/2014/main" id="{A9BE7FBB-C149-414C-A680-34DE42A0FDC2}"/>
              </a:ext>
            </a:extLst>
          </p:cNvPr>
          <p:cNvSpPr/>
          <p:nvPr/>
        </p:nvSpPr>
        <p:spPr>
          <a:xfrm>
            <a:off x="5758050" y="4056941"/>
            <a:ext cx="2098651" cy="461665"/>
          </a:xfrm>
          <a:prstGeom prst="rect">
            <a:avLst/>
          </a:prstGeom>
        </p:spPr>
        <p:txBody>
          <a:bodyPr wrap="none">
            <a:spAutoFit/>
          </a:bodyPr>
          <a:lstStyle/>
          <a:p>
            <a:r>
              <a:rPr kumimoji="0" lang="en-US" altLang="ja-JP" sz="2400" kern="0" dirty="0">
                <a:solidFill>
                  <a:prstClr val="black"/>
                </a:solidFill>
                <a:ea typeface="メイリオ" panose="020B0604030504040204" pitchFamily="50" charset="-128"/>
                <a:cs typeface="メイリオ" panose="020B0604030504040204" pitchFamily="50" charset="-128"/>
              </a:rPr>
              <a:t>as 2</a:t>
            </a:r>
            <a:r>
              <a:rPr kumimoji="0" lang="en-US" altLang="ja-JP" sz="2400" kern="0" baseline="30000" dirty="0">
                <a:solidFill>
                  <a:prstClr val="black"/>
                </a:solidFill>
                <a:ea typeface="メイリオ" panose="020B0604030504040204" pitchFamily="50" charset="-128"/>
                <a:cs typeface="メイリオ" panose="020B0604030504040204" pitchFamily="50" charset="-128"/>
              </a:rPr>
              <a:t>st</a:t>
            </a:r>
            <a:r>
              <a:rPr kumimoji="0" lang="en-US" altLang="ja-JP" sz="2400" kern="0" dirty="0">
                <a:solidFill>
                  <a:prstClr val="black"/>
                </a:solidFill>
                <a:ea typeface="メイリオ" panose="020B0604030504040204" pitchFamily="50" charset="-128"/>
                <a:cs typeface="メイリオ" panose="020B0604030504040204" pitchFamily="50" charset="-128"/>
              </a:rPr>
              <a:t> screening</a:t>
            </a:r>
            <a:endParaRPr lang="ja-JP" altLang="en-US" sz="2400" dirty="0"/>
          </a:p>
        </p:txBody>
      </p:sp>
    </p:spTree>
    <p:extLst>
      <p:ext uri="{BB962C8B-B14F-4D97-AF65-F5344CB8AC3E}">
        <p14:creationId xmlns:p14="http://schemas.microsoft.com/office/powerpoint/2010/main" val="1835652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89096" y="2520880"/>
            <a:ext cx="7903114" cy="707886"/>
          </a:xfrm>
          <a:prstGeom prst="rect">
            <a:avLst/>
          </a:prstGeom>
        </p:spPr>
        <p:txBody>
          <a:bodyPr wrap="square">
            <a:spAutoFit/>
          </a:bodyPr>
          <a:lstStyle/>
          <a:p>
            <a:r>
              <a:rPr lang="en-US" altLang="ja-JP" sz="4000" dirty="0">
                <a:ea typeface="メイリオ" panose="020B0604030504040204" pitchFamily="50" charset="-128"/>
                <a:cs typeface="メイリオ" panose="020B0604030504040204" pitchFamily="50" charset="-128"/>
              </a:rPr>
              <a:t>Can N-NOSE identify cancer types?</a:t>
            </a:r>
          </a:p>
        </p:txBody>
      </p:sp>
      <p:sp>
        <p:nvSpPr>
          <p:cNvPr id="4" name="正方形/長方形 3"/>
          <p:cNvSpPr/>
          <p:nvPr/>
        </p:nvSpPr>
        <p:spPr>
          <a:xfrm>
            <a:off x="2464238" y="4096619"/>
            <a:ext cx="4250459" cy="1107996"/>
          </a:xfrm>
          <a:prstGeom prst="rect">
            <a:avLst/>
          </a:prstGeom>
        </p:spPr>
        <p:txBody>
          <a:bodyPr wrap="square">
            <a:spAutoFit/>
          </a:bodyPr>
          <a:lstStyle/>
          <a:p>
            <a:pPr lvl="0" algn="ctr"/>
            <a:r>
              <a:rPr lang="en-US" altLang="ja-JP" sz="6600" u="sng" dirty="0">
                <a:solidFill>
                  <a:srgbClr val="FF0000"/>
                </a:solidFill>
                <a:ea typeface="メイリオ" panose="020B0604030504040204" pitchFamily="50" charset="-128"/>
                <a:cs typeface="メイリオ" panose="020B0604030504040204" pitchFamily="50" charset="-128"/>
              </a:rPr>
              <a:t>YES!</a:t>
            </a:r>
            <a:endParaRPr lang="ja-JP" altLang="en-US" sz="6600" u="sng" dirty="0">
              <a:solidFill>
                <a:srgbClr val="FF0000"/>
              </a:solidFill>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6325F1F4-4F56-4B9C-9584-1F199A796745}"/>
              </a:ext>
            </a:extLst>
          </p:cNvPr>
          <p:cNvSpPr>
            <a:spLocks noGrp="1"/>
          </p:cNvSpPr>
          <p:nvPr>
            <p:ph type="sldNum" sz="quarter" idx="12"/>
          </p:nvPr>
        </p:nvSpPr>
        <p:spPr/>
        <p:txBody>
          <a:bodyPr/>
          <a:lstStyle/>
          <a:p>
            <a:fld id="{11D9BFCD-C0D1-4F3C-9707-B15111ADCA99}" type="slidenum">
              <a:rPr kumimoji="1" lang="ja-JP" altLang="en-US" smtClean="0"/>
              <a:t>34</a:t>
            </a:fld>
            <a:endParaRPr kumimoji="1" lang="ja-JP" altLang="en-US"/>
          </a:p>
        </p:txBody>
      </p:sp>
    </p:spTree>
    <p:extLst>
      <p:ext uri="{BB962C8B-B14F-4D97-AF65-F5344CB8AC3E}">
        <p14:creationId xmlns:p14="http://schemas.microsoft.com/office/powerpoint/2010/main" val="7428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D210247-8872-4861-9542-80E89D2DF9A3}"/>
              </a:ext>
            </a:extLst>
          </p:cNvPr>
          <p:cNvSpPr txBox="1"/>
          <p:nvPr/>
        </p:nvSpPr>
        <p:spPr>
          <a:xfrm>
            <a:off x="1095199" y="1253665"/>
            <a:ext cx="8250445" cy="461665"/>
          </a:xfrm>
          <a:prstGeom prst="rect">
            <a:avLst/>
          </a:prstGeom>
          <a:noFill/>
        </p:spPr>
        <p:txBody>
          <a:bodyPr wrap="square" rtlCol="0">
            <a:spAutoFit/>
          </a:bodyPr>
          <a:lstStyle/>
          <a:p>
            <a:r>
              <a:rPr kumimoji="1" lang="en-US" altLang="ja-JP" sz="2400" dirty="0">
                <a:latin typeface="+mj-lt"/>
                <a:ea typeface="メイリオ" panose="020B0604030504040204" pitchFamily="50" charset="-128"/>
                <a:cs typeface="メイリオ" panose="020B0604030504040204" pitchFamily="50" charset="-128"/>
              </a:rPr>
              <a:t>It </a:t>
            </a:r>
            <a:r>
              <a:rPr lang="en-US" altLang="ja-JP" sz="2400" dirty="0">
                <a:latin typeface="+mj-lt"/>
                <a:ea typeface="メイリオ" panose="020B0604030504040204" pitchFamily="50" charset="-128"/>
                <a:cs typeface="メイリオ" panose="020B0604030504040204" pitchFamily="50" charset="-128"/>
              </a:rPr>
              <a:t>has been</a:t>
            </a:r>
            <a:r>
              <a:rPr kumimoji="1" lang="en-US" altLang="ja-JP" sz="2400" dirty="0">
                <a:latin typeface="+mj-lt"/>
                <a:ea typeface="メイリオ" panose="020B0604030504040204" pitchFamily="50" charset="-128"/>
                <a:cs typeface="メイリオ" panose="020B0604030504040204" pitchFamily="50" charset="-128"/>
              </a:rPr>
              <a:t> reported…</a:t>
            </a:r>
            <a:r>
              <a:rPr kumimoji="1" lang="en-US" altLang="ja-JP" sz="2400" dirty="0">
                <a:solidFill>
                  <a:srgbClr val="FF0000"/>
                </a:solidFill>
                <a:latin typeface="+mj-lt"/>
                <a:ea typeface="メイリオ" panose="020B0604030504040204" pitchFamily="50" charset="-128"/>
                <a:cs typeface="メイリオ" panose="020B0604030504040204" pitchFamily="50" charset="-128"/>
              </a:rPr>
              <a:t>cancers have specific odors</a:t>
            </a:r>
            <a:endParaRPr kumimoji="1" lang="ja-JP" altLang="en-US" sz="2400" dirty="0">
              <a:solidFill>
                <a:srgbClr val="FF0000"/>
              </a:solidFill>
              <a:latin typeface="+mj-lt"/>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8325EEC3-1678-435F-8B7D-C66A19BFAD89}"/>
              </a:ext>
            </a:extLst>
          </p:cNvPr>
          <p:cNvSpPr txBox="1"/>
          <p:nvPr/>
        </p:nvSpPr>
        <p:spPr>
          <a:xfrm>
            <a:off x="1057561" y="2285414"/>
            <a:ext cx="6620274" cy="461665"/>
          </a:xfrm>
          <a:prstGeom prst="rect">
            <a:avLst/>
          </a:prstGeom>
          <a:noFill/>
        </p:spPr>
        <p:txBody>
          <a:bodyPr wrap="none" rtlCol="0">
            <a:spAutoFit/>
          </a:bodyPr>
          <a:lstStyle/>
          <a:p>
            <a:r>
              <a:rPr lang="en-US" altLang="ja-JP" sz="2400" dirty="0">
                <a:latin typeface="+mj-lt"/>
                <a:ea typeface="メイリオ" panose="020B0604030504040204" pitchFamily="50" charset="-128"/>
                <a:cs typeface="メイリオ" panose="020B0604030504040204" pitchFamily="50" charset="-128"/>
              </a:rPr>
              <a:t>There are receptors for each cancer odors in worms</a:t>
            </a:r>
            <a:endParaRPr kumimoji="1" lang="ja-JP" altLang="en-US" sz="2000" dirty="0">
              <a:latin typeface="+mj-lt"/>
              <a:ea typeface="メイリオ" panose="020B0604030504040204" pitchFamily="50" charset="-128"/>
              <a:cs typeface="メイリオ" panose="020B0604030504040204" pitchFamily="50" charset="-128"/>
            </a:endParaRPr>
          </a:p>
        </p:txBody>
      </p:sp>
      <p:sp>
        <p:nvSpPr>
          <p:cNvPr id="20" name="下矢印 6">
            <a:extLst>
              <a:ext uri="{FF2B5EF4-FFF2-40B4-BE49-F238E27FC236}">
                <a16:creationId xmlns:a16="http://schemas.microsoft.com/office/drawing/2014/main" id="{932BDE32-C053-4A4A-BDB8-67EED901F478}"/>
              </a:ext>
            </a:extLst>
          </p:cNvPr>
          <p:cNvSpPr/>
          <p:nvPr/>
        </p:nvSpPr>
        <p:spPr>
          <a:xfrm>
            <a:off x="4047158" y="1853483"/>
            <a:ext cx="641080" cy="498301"/>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D13924B6-AE01-4AF3-B824-877F4CA0881B}"/>
              </a:ext>
            </a:extLst>
          </p:cNvPr>
          <p:cNvSpPr/>
          <p:nvPr/>
        </p:nvSpPr>
        <p:spPr>
          <a:xfrm>
            <a:off x="1022888" y="281338"/>
            <a:ext cx="8049991" cy="646331"/>
          </a:xfrm>
          <a:prstGeom prst="rect">
            <a:avLst/>
          </a:prstGeom>
        </p:spPr>
        <p:txBody>
          <a:bodyPr wrap="square">
            <a:spAutoFit/>
          </a:bodyPr>
          <a:lstStyle/>
          <a:p>
            <a:r>
              <a:rPr lang="en-GB" altLang="ja-JP" sz="3600" b="1" dirty="0">
                <a:solidFill>
                  <a:srgbClr val="0000FF"/>
                </a:solidFill>
              </a:rPr>
              <a:t>An idea for identification of cancer types</a:t>
            </a:r>
            <a:endParaRPr lang="ja-JP" altLang="en-US" sz="3600" b="1" dirty="0">
              <a:solidFill>
                <a:srgbClr val="0000FF"/>
              </a:solidFill>
            </a:endParaRPr>
          </a:p>
        </p:txBody>
      </p:sp>
      <p:sp>
        <p:nvSpPr>
          <p:cNvPr id="3" name="スライド番号プレースホルダー 2">
            <a:extLst>
              <a:ext uri="{FF2B5EF4-FFF2-40B4-BE49-F238E27FC236}">
                <a16:creationId xmlns:a16="http://schemas.microsoft.com/office/drawing/2014/main" id="{A8D321DC-AC90-409B-89D7-BE2ABDB21440}"/>
              </a:ext>
            </a:extLst>
          </p:cNvPr>
          <p:cNvSpPr>
            <a:spLocks noGrp="1"/>
          </p:cNvSpPr>
          <p:nvPr>
            <p:ph type="sldNum" sz="quarter" idx="12"/>
          </p:nvPr>
        </p:nvSpPr>
        <p:spPr/>
        <p:txBody>
          <a:bodyPr/>
          <a:lstStyle/>
          <a:p>
            <a:fld id="{11D9BFCD-C0D1-4F3C-9707-B15111ADCA99}" type="slidenum">
              <a:rPr kumimoji="1" lang="ja-JP" altLang="en-US" smtClean="0"/>
              <a:t>35</a:t>
            </a:fld>
            <a:endParaRPr kumimoji="1" lang="ja-JP" altLang="en-US"/>
          </a:p>
        </p:txBody>
      </p:sp>
      <p:grpSp>
        <p:nvGrpSpPr>
          <p:cNvPr id="2" name="グループ化 1">
            <a:extLst>
              <a:ext uri="{FF2B5EF4-FFF2-40B4-BE49-F238E27FC236}">
                <a16:creationId xmlns:a16="http://schemas.microsoft.com/office/drawing/2014/main" id="{9472854E-01E3-4782-84EE-1ECDECE7D1B8}"/>
              </a:ext>
            </a:extLst>
          </p:cNvPr>
          <p:cNvGrpSpPr/>
          <p:nvPr/>
        </p:nvGrpSpPr>
        <p:grpSpPr>
          <a:xfrm>
            <a:off x="-5872" y="2751687"/>
            <a:ext cx="7803676" cy="4160433"/>
            <a:chOff x="-5872" y="2751687"/>
            <a:chExt cx="7803676" cy="4160433"/>
          </a:xfrm>
        </p:grpSpPr>
        <p:graphicFrame>
          <p:nvGraphicFramePr>
            <p:cNvPr id="24" name="グラフ 23">
              <a:extLst>
                <a:ext uri="{FF2B5EF4-FFF2-40B4-BE49-F238E27FC236}">
                  <a16:creationId xmlns:a16="http://schemas.microsoft.com/office/drawing/2014/main" id="{EC740C89-1BE6-4376-BAEF-6356982E7E77}"/>
                </a:ext>
              </a:extLst>
            </p:cNvPr>
            <p:cNvGraphicFramePr>
              <a:graphicFrameLocks/>
            </p:cNvGraphicFramePr>
            <p:nvPr>
              <p:extLst>
                <p:ext uri="{D42A27DB-BD31-4B8C-83A1-F6EECF244321}">
                  <p14:modId xmlns:p14="http://schemas.microsoft.com/office/powerpoint/2010/main" val="849106750"/>
                </p:ext>
              </p:extLst>
            </p:nvPr>
          </p:nvGraphicFramePr>
          <p:xfrm>
            <a:off x="1447026" y="3915473"/>
            <a:ext cx="5755191" cy="2996647"/>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a:extLst>
                <a:ext uri="{FF2B5EF4-FFF2-40B4-BE49-F238E27FC236}">
                  <a16:creationId xmlns:a16="http://schemas.microsoft.com/office/drawing/2014/main" id="{50DA5EF4-4F9F-4ACF-ABA2-3547B4693742}"/>
                </a:ext>
              </a:extLst>
            </p:cNvPr>
            <p:cNvSpPr txBox="1"/>
            <p:nvPr/>
          </p:nvSpPr>
          <p:spPr>
            <a:xfrm>
              <a:off x="1599632" y="3213352"/>
              <a:ext cx="6198172" cy="830997"/>
            </a:xfrm>
            <a:prstGeom prst="rect">
              <a:avLst/>
            </a:prstGeom>
            <a:noFill/>
          </p:spPr>
          <p:txBody>
            <a:bodyPr wrap="none" rtlCol="0">
              <a:spAutoFit/>
            </a:bodyPr>
            <a:lstStyle/>
            <a:p>
              <a:r>
                <a:rPr lang="en-US" altLang="ja-JP" sz="2400" dirty="0">
                  <a:latin typeface="+mj-lt"/>
                  <a:ea typeface="メイリオ" panose="020B0604030504040204" pitchFamily="50" charset="-128"/>
                  <a:cs typeface="メイリオ" panose="020B0604030504040204" pitchFamily="50" charset="-128"/>
                </a:rPr>
                <a:t>Creation of receptor-knockout worms</a:t>
              </a:r>
            </a:p>
            <a:p>
              <a:r>
                <a:rPr lang="en-US" altLang="ja-JP" sz="2400" dirty="0">
                  <a:latin typeface="+mj-lt"/>
                  <a:ea typeface="メイリオ" panose="020B0604030504040204" pitchFamily="50" charset="-128"/>
                  <a:cs typeface="メイリオ" panose="020B0604030504040204" pitchFamily="50" charset="-128"/>
                </a:rPr>
                <a:t>  which cannot respond to a specific cancer odor</a:t>
              </a:r>
              <a:endParaRPr kumimoji="1" lang="ja-JP" altLang="en-US" sz="2000" dirty="0">
                <a:latin typeface="+mj-lt"/>
                <a:ea typeface="メイリオ" panose="020B0604030504040204" pitchFamily="50" charset="-128"/>
                <a:cs typeface="メイリオ" panose="020B0604030504040204" pitchFamily="50" charset="-128"/>
              </a:endParaRPr>
            </a:p>
          </p:txBody>
        </p:sp>
        <p:sp>
          <p:nvSpPr>
            <p:cNvPr id="27" name="下矢印 14">
              <a:extLst>
                <a:ext uri="{FF2B5EF4-FFF2-40B4-BE49-F238E27FC236}">
                  <a16:creationId xmlns:a16="http://schemas.microsoft.com/office/drawing/2014/main" id="{4E8C69F2-9F05-4E50-88A2-BD911DD19C29}"/>
                </a:ext>
              </a:extLst>
            </p:cNvPr>
            <p:cNvSpPr/>
            <p:nvPr/>
          </p:nvSpPr>
          <p:spPr>
            <a:xfrm>
              <a:off x="4058942" y="2751687"/>
              <a:ext cx="641080" cy="498301"/>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E73DA706-4602-48CD-A1C1-A8050C9FC6C2}"/>
                </a:ext>
              </a:extLst>
            </p:cNvPr>
            <p:cNvSpPr txBox="1"/>
            <p:nvPr/>
          </p:nvSpPr>
          <p:spPr>
            <a:xfrm rot="16200000">
              <a:off x="197567" y="5132252"/>
              <a:ext cx="2050754" cy="400110"/>
            </a:xfrm>
            <a:prstGeom prst="rect">
              <a:avLst/>
            </a:prstGeom>
            <a:noFill/>
          </p:spPr>
          <p:txBody>
            <a:bodyPr wrap="none" rtlCol="0">
              <a:spAutoFit/>
            </a:bodyPr>
            <a:lstStyle/>
            <a:p>
              <a:r>
                <a:rPr kumimoji="1" lang="en-US" altLang="ja-JP" sz="2000" dirty="0"/>
                <a:t> </a:t>
              </a:r>
              <a:r>
                <a:rPr lang="en-US" altLang="ja-JP" sz="2000" dirty="0" err="1"/>
                <a:t>chemotaxis</a:t>
              </a:r>
              <a:r>
                <a:rPr lang="en-US" altLang="ja-JP" sz="2000" dirty="0"/>
                <a:t> </a:t>
              </a:r>
              <a:r>
                <a:rPr kumimoji="1" lang="en-US" altLang="ja-JP" sz="2000" dirty="0"/>
                <a:t>index</a:t>
              </a:r>
              <a:endParaRPr kumimoji="1" lang="ja-JP" altLang="en-US" sz="2000" dirty="0"/>
            </a:p>
          </p:txBody>
        </p:sp>
        <p:sp>
          <p:nvSpPr>
            <p:cNvPr id="29" name="テキスト ボックス 28">
              <a:extLst>
                <a:ext uri="{FF2B5EF4-FFF2-40B4-BE49-F238E27FC236}">
                  <a16:creationId xmlns:a16="http://schemas.microsoft.com/office/drawing/2014/main" id="{03023132-0A45-49C9-A242-FE1CE0E5EDAE}"/>
                </a:ext>
              </a:extLst>
            </p:cNvPr>
            <p:cNvSpPr txBox="1"/>
            <p:nvPr/>
          </p:nvSpPr>
          <p:spPr>
            <a:xfrm>
              <a:off x="2066759" y="6412639"/>
              <a:ext cx="994183"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Stomach</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0" name="テキスト ボックス 29">
              <a:extLst>
                <a:ext uri="{FF2B5EF4-FFF2-40B4-BE49-F238E27FC236}">
                  <a16:creationId xmlns:a16="http://schemas.microsoft.com/office/drawing/2014/main" id="{48477AF0-29B2-4A16-AC8E-DBE9B41F8D03}"/>
                </a:ext>
              </a:extLst>
            </p:cNvPr>
            <p:cNvSpPr txBox="1"/>
            <p:nvPr/>
          </p:nvSpPr>
          <p:spPr>
            <a:xfrm>
              <a:off x="3320005" y="6412639"/>
              <a:ext cx="570990"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lung</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6D47CF13-F460-483E-AF21-AAABBBC6DD3C}"/>
                </a:ext>
              </a:extLst>
            </p:cNvPr>
            <p:cNvSpPr txBox="1"/>
            <p:nvPr/>
          </p:nvSpPr>
          <p:spPr>
            <a:xfrm>
              <a:off x="4181054" y="6412639"/>
              <a:ext cx="777777"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Breast</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2" name="テキスト ボックス 31">
              <a:extLst>
                <a:ext uri="{FF2B5EF4-FFF2-40B4-BE49-F238E27FC236}">
                  <a16:creationId xmlns:a16="http://schemas.microsoft.com/office/drawing/2014/main" id="{85C50F5B-94D9-4F8D-9C21-1DE386471D73}"/>
                </a:ext>
              </a:extLst>
            </p:cNvPr>
            <p:cNvSpPr txBox="1"/>
            <p:nvPr/>
          </p:nvSpPr>
          <p:spPr>
            <a:xfrm>
              <a:off x="5047416" y="6412639"/>
              <a:ext cx="1152880"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Pancreatic</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FBEA2456-79CE-4831-9D98-A69CD1A058F9}"/>
                </a:ext>
              </a:extLst>
            </p:cNvPr>
            <p:cNvSpPr txBox="1"/>
            <p:nvPr/>
          </p:nvSpPr>
          <p:spPr>
            <a:xfrm>
              <a:off x="6102907" y="6412639"/>
              <a:ext cx="1106393"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メイリオ" panose="020B0604030504040204" pitchFamily="50" charset="-128"/>
                  <a:cs typeface="Arial" panose="020B0604020202020204" pitchFamily="34" charset="0"/>
                </a:rPr>
                <a:t>Colorectal</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下矢印 23">
              <a:extLst>
                <a:ext uri="{FF2B5EF4-FFF2-40B4-BE49-F238E27FC236}">
                  <a16:creationId xmlns:a16="http://schemas.microsoft.com/office/drawing/2014/main" id="{E87DCAC6-5DF0-4616-BB03-7074DC031F21}"/>
                </a:ext>
              </a:extLst>
            </p:cNvPr>
            <p:cNvSpPr/>
            <p:nvPr/>
          </p:nvSpPr>
          <p:spPr>
            <a:xfrm>
              <a:off x="198468" y="5293895"/>
              <a:ext cx="228833" cy="1063789"/>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24">
              <a:extLst>
                <a:ext uri="{FF2B5EF4-FFF2-40B4-BE49-F238E27FC236}">
                  <a16:creationId xmlns:a16="http://schemas.microsoft.com/office/drawing/2014/main" id="{1F1C6C8F-BB81-4100-836F-C7AF17FB3E46}"/>
                </a:ext>
              </a:extLst>
            </p:cNvPr>
            <p:cNvSpPr/>
            <p:nvPr/>
          </p:nvSpPr>
          <p:spPr>
            <a:xfrm flipV="1">
              <a:off x="199245" y="4044348"/>
              <a:ext cx="216024" cy="1249546"/>
            </a:xfrm>
            <a:prstGeom prst="downArrow">
              <a:avLst/>
            </a:prstGeom>
            <a:gradFill flip="none" rotWithShape="1">
              <a:gsLst>
                <a:gs pos="0">
                  <a:schemeClr val="accent6">
                    <a:lumMod val="75000"/>
                  </a:schemeClr>
                </a:gs>
                <a:gs pos="50000">
                  <a:srgbClr val="FFC000"/>
                </a:gs>
                <a:gs pos="100000">
                  <a:srgbClr val="FFFFCC"/>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12F407-B0A2-4619-BCC0-4F7ACE595A96}"/>
                </a:ext>
              </a:extLst>
            </p:cNvPr>
            <p:cNvSpPr txBox="1"/>
            <p:nvPr/>
          </p:nvSpPr>
          <p:spPr>
            <a:xfrm>
              <a:off x="-5872" y="3661292"/>
              <a:ext cx="1101071" cy="369332"/>
            </a:xfrm>
            <a:prstGeom prst="rect">
              <a:avLst/>
            </a:prstGeom>
            <a:noFill/>
          </p:spPr>
          <p:txBody>
            <a:bodyPr wrap="none" rtlCol="0">
              <a:spAutoFit/>
            </a:bodyPr>
            <a:lstStyle/>
            <a:p>
              <a:r>
                <a:rPr lang="en-US" altLang="ja-JP" dirty="0">
                  <a:solidFill>
                    <a:schemeClr val="accent6"/>
                  </a:solidFill>
                </a:rPr>
                <a:t>attraction</a:t>
              </a:r>
              <a:endParaRPr lang="ja-JP" altLang="en-US" dirty="0">
                <a:solidFill>
                  <a:schemeClr val="accent6"/>
                </a:solidFill>
              </a:endParaRPr>
            </a:p>
          </p:txBody>
        </p:sp>
        <p:sp>
          <p:nvSpPr>
            <p:cNvPr id="21" name="テキスト ボックス 20">
              <a:extLst>
                <a:ext uri="{FF2B5EF4-FFF2-40B4-BE49-F238E27FC236}">
                  <a16:creationId xmlns:a16="http://schemas.microsoft.com/office/drawing/2014/main" id="{23C0D1E5-D815-48C4-95CA-40B0AB002683}"/>
                </a:ext>
              </a:extLst>
            </p:cNvPr>
            <p:cNvSpPr txBox="1"/>
            <p:nvPr/>
          </p:nvSpPr>
          <p:spPr>
            <a:xfrm>
              <a:off x="45489" y="6385132"/>
              <a:ext cx="1135696" cy="369332"/>
            </a:xfrm>
            <a:prstGeom prst="rect">
              <a:avLst/>
            </a:prstGeom>
            <a:noFill/>
          </p:spPr>
          <p:txBody>
            <a:bodyPr wrap="none" rtlCol="0">
              <a:spAutoFit/>
            </a:bodyPr>
            <a:lstStyle/>
            <a:p>
              <a:r>
                <a:rPr lang="en-US" altLang="ja-JP" dirty="0">
                  <a:solidFill>
                    <a:srgbClr val="0000FF"/>
                  </a:solidFill>
                </a:rPr>
                <a:t>avoidance</a:t>
              </a:r>
              <a:endParaRPr lang="ja-JP" altLang="en-US" dirty="0">
                <a:solidFill>
                  <a:srgbClr val="0000FF"/>
                </a:solidFill>
              </a:endParaRPr>
            </a:p>
          </p:txBody>
        </p:sp>
      </p:grpSp>
    </p:spTree>
    <p:extLst>
      <p:ext uri="{BB962C8B-B14F-4D97-AF65-F5344CB8AC3E}">
        <p14:creationId xmlns:p14="http://schemas.microsoft.com/office/powerpoint/2010/main" val="427115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25981" y="2346064"/>
            <a:ext cx="3741217" cy="461665"/>
          </a:xfrm>
          <a:prstGeom prst="rect">
            <a:avLst/>
          </a:prstGeom>
          <a:solidFill>
            <a:srgbClr val="92D050"/>
          </a:solidFill>
        </p:spPr>
        <p:txBody>
          <a:bodyPr wrap="none" rtlCol="0">
            <a:spAutoFit/>
          </a:bodyPr>
          <a:lstStyle/>
          <a:p>
            <a:pPr lvl="0">
              <a:defRPr/>
            </a:pPr>
            <a:r>
              <a:rPr lang="en-US" altLang="ja-JP" sz="2400" dirty="0">
                <a:solidFill>
                  <a:prstClr val="black"/>
                </a:solidFill>
                <a:latin typeface="+mj-lt"/>
                <a:ea typeface="メイリオ" panose="020B0604030504040204" pitchFamily="50" charset="-128"/>
                <a:cs typeface="メイリオ" panose="020B0604030504040204" pitchFamily="50" charset="-128"/>
              </a:rPr>
              <a:t>Knockout of A receptor gene</a:t>
            </a:r>
          </a:p>
        </p:txBody>
      </p:sp>
      <p:sp>
        <p:nvSpPr>
          <p:cNvPr id="6" name="テキスト ボックス 5"/>
          <p:cNvSpPr txBox="1"/>
          <p:nvPr/>
        </p:nvSpPr>
        <p:spPr>
          <a:xfrm>
            <a:off x="5212348" y="2346064"/>
            <a:ext cx="3729995" cy="461665"/>
          </a:xfrm>
          <a:prstGeom prst="rect">
            <a:avLst/>
          </a:prstGeom>
          <a:solidFill>
            <a:srgbClr val="FBBBFF"/>
          </a:solidFill>
        </p:spPr>
        <p:txBody>
          <a:bodyPr wrap="none" rtlCol="0">
            <a:spAutoFit/>
          </a:bodyPr>
          <a:lstStyle/>
          <a:p>
            <a:pPr lvl="0">
              <a:defRPr/>
            </a:pPr>
            <a:r>
              <a:rPr lang="en-US" altLang="ja-JP" sz="2400" dirty="0">
                <a:solidFill>
                  <a:prstClr val="black"/>
                </a:solidFill>
                <a:latin typeface="+mj-lt"/>
                <a:ea typeface="メイリオ" panose="020B0604030504040204" pitchFamily="50" charset="-128"/>
                <a:cs typeface="メイリオ" panose="020B0604030504040204" pitchFamily="50" charset="-128"/>
              </a:rPr>
              <a:t>Knockout of B receptor gene</a:t>
            </a:r>
          </a:p>
        </p:txBody>
      </p:sp>
      <p:sp>
        <p:nvSpPr>
          <p:cNvPr id="14" name="Text Box 66"/>
          <p:cNvSpPr txBox="1">
            <a:spLocks noChangeArrowheads="1"/>
          </p:cNvSpPr>
          <p:nvPr/>
        </p:nvSpPr>
        <p:spPr bwMode="auto">
          <a:xfrm>
            <a:off x="1127517" y="461877"/>
            <a:ext cx="7092552" cy="637724"/>
          </a:xfrm>
          <a:prstGeom prst="rect">
            <a:avLst/>
          </a:prstGeom>
          <a:solidFill>
            <a:srgbClr val="FF6600"/>
          </a:solidFill>
          <a:ln>
            <a:headEnd/>
            <a:tailEnd/>
          </a:ln>
        </p:spPr>
        <p:style>
          <a:lnRef idx="0">
            <a:schemeClr val="accent5"/>
          </a:lnRef>
          <a:fillRef idx="3">
            <a:schemeClr val="accent5"/>
          </a:fillRef>
          <a:effectRef idx="3">
            <a:schemeClr val="accent5"/>
          </a:effectRef>
          <a:fontRef idx="minor">
            <a:schemeClr val="lt1"/>
          </a:fontRef>
        </p:style>
        <p:txBody>
          <a:bodyPr wrap="none" lIns="82916" tIns="41458" rIns="82916" bIns="4145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eaLnBrk="1" hangingPunct="1">
              <a:defRPr/>
            </a:pPr>
            <a:r>
              <a:rPr lang="en-US" altLang="ja-JP" sz="3600" dirty="0">
                <a:solidFill>
                  <a:prstClr val="white"/>
                </a:solidFill>
                <a:latin typeface="+mj-lt"/>
                <a:ea typeface="メイリオ" panose="020B0604030504040204" pitchFamily="50" charset="-128"/>
                <a:cs typeface="メイリオ" panose="020B0604030504040204" pitchFamily="50" charset="-128"/>
              </a:rPr>
              <a:t>Candidate receptors for cancer odors</a:t>
            </a:r>
          </a:p>
        </p:txBody>
      </p:sp>
      <p:sp>
        <p:nvSpPr>
          <p:cNvPr id="15" name="テキスト ボックス 14"/>
          <p:cNvSpPr txBox="1"/>
          <p:nvPr/>
        </p:nvSpPr>
        <p:spPr>
          <a:xfrm rot="16200000">
            <a:off x="-685714" y="3858218"/>
            <a:ext cx="2050754" cy="400110"/>
          </a:xfrm>
          <a:prstGeom prst="rect">
            <a:avLst/>
          </a:prstGeom>
          <a:noFill/>
        </p:spPr>
        <p:txBody>
          <a:bodyPr wrap="none" rtlCol="0">
            <a:spAutoFit/>
          </a:bodyPr>
          <a:lstStyle/>
          <a:p>
            <a:r>
              <a:rPr kumimoji="1" lang="en-US" altLang="ja-JP" sz="2000" dirty="0"/>
              <a:t> </a:t>
            </a:r>
            <a:r>
              <a:rPr lang="en-US" altLang="ja-JP" sz="2000" dirty="0" err="1"/>
              <a:t>chemotaxis</a:t>
            </a:r>
            <a:r>
              <a:rPr lang="en-US" altLang="ja-JP" sz="2000" dirty="0"/>
              <a:t> </a:t>
            </a:r>
            <a:r>
              <a:rPr kumimoji="1" lang="en-US" altLang="ja-JP" sz="2000" dirty="0"/>
              <a:t>index</a:t>
            </a:r>
            <a:endParaRPr kumimoji="1" lang="ja-JP" altLang="en-US" sz="2000" dirty="0"/>
          </a:p>
        </p:txBody>
      </p:sp>
      <p:grpSp>
        <p:nvGrpSpPr>
          <p:cNvPr id="24" name="グループ化 23"/>
          <p:cNvGrpSpPr/>
          <p:nvPr/>
        </p:nvGrpSpPr>
        <p:grpSpPr>
          <a:xfrm>
            <a:off x="4846302" y="2871729"/>
            <a:ext cx="3946711" cy="2854816"/>
            <a:chOff x="4846302" y="2871729"/>
            <a:chExt cx="3946711" cy="2854816"/>
          </a:xfrm>
        </p:grpSpPr>
        <p:graphicFrame>
          <p:nvGraphicFramePr>
            <p:cNvPr id="4" name="グラフ 3"/>
            <p:cNvGraphicFramePr>
              <a:graphicFrameLocks/>
            </p:cNvGraphicFramePr>
            <p:nvPr>
              <p:extLst>
                <p:ext uri="{D42A27DB-BD31-4B8C-83A1-F6EECF244321}">
                  <p14:modId xmlns:p14="http://schemas.microsoft.com/office/powerpoint/2010/main" val="3342968492"/>
                </p:ext>
              </p:extLst>
            </p:nvPr>
          </p:nvGraphicFramePr>
          <p:xfrm>
            <a:off x="4846302" y="2871729"/>
            <a:ext cx="3946711" cy="2854816"/>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5523300" y="5346797"/>
              <a:ext cx="492443"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肺癌</a:t>
              </a:r>
            </a:p>
          </p:txBody>
        </p:sp>
        <p:sp>
          <p:nvSpPr>
            <p:cNvPr id="19" name="テキスト ボックス 18"/>
            <p:cNvSpPr txBox="1"/>
            <p:nvPr/>
          </p:nvSpPr>
          <p:spPr>
            <a:xfrm>
              <a:off x="5551898" y="5329760"/>
              <a:ext cx="500458" cy="307777"/>
            </a:xfrm>
            <a:prstGeom prst="rect">
              <a:avLst/>
            </a:prstGeom>
            <a:solidFill>
              <a:schemeClr val="bg1"/>
            </a:solidFill>
          </p:spPr>
          <p:txBody>
            <a:bodyPr wrap="none" rtlCol="0">
              <a:spAutoFit/>
            </a:bodyPr>
            <a:lstStyle/>
            <a:p>
              <a:r>
                <a:rPr lang="en-US" altLang="ja-JP" sz="1400" dirty="0">
                  <a:ea typeface="メイリオ" panose="020B0604030504040204" pitchFamily="50" charset="-128"/>
                  <a:cs typeface="Arial" panose="020B0604020202020204" pitchFamily="34" charset="0"/>
                </a:rPr>
                <a:t>lung</a:t>
              </a:r>
              <a:endParaRPr lang="ja-JP" altLang="en-US" sz="1400" dirty="0">
                <a:ea typeface="メイリオ" panose="020B0604030504040204" pitchFamily="50" charset="-128"/>
                <a:cs typeface="Arial" panose="020B0604020202020204" pitchFamily="34" charset="0"/>
              </a:endParaRPr>
            </a:p>
          </p:txBody>
        </p:sp>
        <p:sp>
          <p:nvSpPr>
            <p:cNvPr id="20" name="正方形/長方形 19"/>
            <p:cNvSpPr/>
            <p:nvPr/>
          </p:nvSpPr>
          <p:spPr>
            <a:xfrm>
              <a:off x="6273039" y="5342016"/>
              <a:ext cx="583942" cy="307777"/>
            </a:xfrm>
            <a:prstGeom prst="rect">
              <a:avLst/>
            </a:prstGeom>
            <a:solidFill>
              <a:schemeClr val="bg1"/>
            </a:solidFill>
          </p:spPr>
          <p:txBody>
            <a:bodyPr wrap="none">
              <a:spAutoFit/>
            </a:bodyPr>
            <a:lstStyle/>
            <a:p>
              <a:r>
                <a:rPr lang="en-US" altLang="ja-JP" sz="1400" dirty="0"/>
                <a:t>colon</a:t>
              </a:r>
              <a:endParaRPr lang="ja-JP" altLang="en-US" sz="1400" dirty="0"/>
            </a:p>
          </p:txBody>
        </p:sp>
        <p:sp>
          <p:nvSpPr>
            <p:cNvPr id="21" name="テキスト ボックス 20"/>
            <p:cNvSpPr txBox="1"/>
            <p:nvPr/>
          </p:nvSpPr>
          <p:spPr>
            <a:xfrm>
              <a:off x="7078950" y="5341357"/>
              <a:ext cx="648383" cy="307777"/>
            </a:xfrm>
            <a:prstGeom prst="rect">
              <a:avLst/>
            </a:prstGeom>
            <a:solidFill>
              <a:schemeClr val="bg1"/>
            </a:solidFill>
          </p:spPr>
          <p:txBody>
            <a:bodyPr wrap="none" rtlCol="0">
              <a:spAutoFit/>
            </a:bodyPr>
            <a:lstStyle/>
            <a:p>
              <a:r>
                <a:rPr kumimoji="1" lang="en-US" altLang="ja-JP" sz="1400" dirty="0">
                  <a:ea typeface="メイリオ" panose="020B0604030504040204" pitchFamily="50" charset="-128"/>
                  <a:cs typeface="Arial" panose="020B0604020202020204" pitchFamily="34" charset="0"/>
                </a:rPr>
                <a:t>Breast</a:t>
              </a:r>
              <a:endParaRPr kumimoji="1" lang="ja-JP" altLang="en-US" sz="1400" dirty="0">
                <a:ea typeface="メイリオ" panose="020B0604030504040204" pitchFamily="50" charset="-128"/>
                <a:cs typeface="Arial" panose="020B0604020202020204" pitchFamily="34" charset="0"/>
              </a:endParaRPr>
            </a:p>
          </p:txBody>
        </p:sp>
        <p:sp>
          <p:nvSpPr>
            <p:cNvPr id="22" name="テキスト ボックス 21"/>
            <p:cNvSpPr txBox="1"/>
            <p:nvPr/>
          </p:nvSpPr>
          <p:spPr>
            <a:xfrm>
              <a:off x="7774108" y="5329760"/>
              <a:ext cx="943015" cy="307777"/>
            </a:xfrm>
            <a:prstGeom prst="rect">
              <a:avLst/>
            </a:prstGeom>
            <a:solidFill>
              <a:schemeClr val="bg1"/>
            </a:solidFill>
          </p:spPr>
          <p:txBody>
            <a:bodyPr wrap="none" rtlCol="0">
              <a:spAutoFit/>
            </a:bodyPr>
            <a:lstStyle/>
            <a:p>
              <a:r>
                <a:rPr kumimoji="1" lang="en-US" altLang="ja-JP" sz="1400" dirty="0">
                  <a:ea typeface="メイリオ" panose="020B0604030504040204" pitchFamily="50" charset="-128"/>
                  <a:cs typeface="Arial" panose="020B0604020202020204" pitchFamily="34" charset="0"/>
                </a:rPr>
                <a:t>Pancreatic</a:t>
              </a:r>
              <a:endParaRPr kumimoji="1" lang="ja-JP" altLang="en-US" sz="1400" dirty="0">
                <a:ea typeface="メイリオ" panose="020B0604030504040204" pitchFamily="50" charset="-128"/>
                <a:cs typeface="Arial" panose="020B0604020202020204" pitchFamily="34" charset="0"/>
              </a:endParaRPr>
            </a:p>
          </p:txBody>
        </p:sp>
      </p:grpSp>
      <p:sp>
        <p:nvSpPr>
          <p:cNvPr id="8" name="円/楕円 10"/>
          <p:cNvSpPr/>
          <p:nvPr/>
        </p:nvSpPr>
        <p:spPr>
          <a:xfrm>
            <a:off x="6969483" y="5213358"/>
            <a:ext cx="841401" cy="535666"/>
          </a:xfrm>
          <a:prstGeom prst="ellipse">
            <a:avLst/>
          </a:prstGeom>
          <a:noFill/>
          <a:ln w="127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p:cNvGrpSpPr/>
          <p:nvPr/>
        </p:nvGrpSpPr>
        <p:grpSpPr>
          <a:xfrm>
            <a:off x="539718" y="2889921"/>
            <a:ext cx="3946711" cy="2868478"/>
            <a:chOff x="539718" y="2889921"/>
            <a:chExt cx="3946711" cy="2868478"/>
          </a:xfrm>
        </p:grpSpPr>
        <p:graphicFrame>
          <p:nvGraphicFramePr>
            <p:cNvPr id="3" name="グラフ 2"/>
            <p:cNvGraphicFramePr>
              <a:graphicFrameLocks/>
            </p:cNvGraphicFramePr>
            <p:nvPr>
              <p:extLst>
                <p:ext uri="{D42A27DB-BD31-4B8C-83A1-F6EECF244321}">
                  <p14:modId xmlns:p14="http://schemas.microsoft.com/office/powerpoint/2010/main" val="2052889959"/>
                </p:ext>
              </p:extLst>
            </p:nvPr>
          </p:nvGraphicFramePr>
          <p:xfrm>
            <a:off x="539718" y="2889921"/>
            <a:ext cx="3946711" cy="2836624"/>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1269538" y="5315706"/>
              <a:ext cx="500458" cy="307777"/>
            </a:xfrm>
            <a:prstGeom prst="rect">
              <a:avLst/>
            </a:prstGeom>
            <a:solidFill>
              <a:schemeClr val="bg1"/>
            </a:solidFill>
          </p:spPr>
          <p:txBody>
            <a:bodyPr wrap="none" rtlCol="0">
              <a:spAutoFit/>
            </a:bodyPr>
            <a:lstStyle/>
            <a:p>
              <a:r>
                <a:rPr lang="en-US" altLang="ja-JP" sz="1400" dirty="0">
                  <a:ea typeface="メイリオ" panose="020B0604030504040204" pitchFamily="50" charset="-128"/>
                  <a:cs typeface="Arial" panose="020B0604020202020204" pitchFamily="34" charset="0"/>
                </a:rPr>
                <a:t>lung</a:t>
              </a:r>
              <a:endParaRPr lang="ja-JP" altLang="en-US" sz="1400" dirty="0">
                <a:ea typeface="メイリオ" panose="020B0604030504040204" pitchFamily="50" charset="-128"/>
                <a:cs typeface="Arial" panose="020B0604020202020204" pitchFamily="34" charset="0"/>
              </a:endParaRPr>
            </a:p>
          </p:txBody>
        </p:sp>
        <p:sp>
          <p:nvSpPr>
            <p:cNvPr id="16" name="正方形/長方形 15"/>
            <p:cNvSpPr/>
            <p:nvPr/>
          </p:nvSpPr>
          <p:spPr>
            <a:xfrm>
              <a:off x="1990679" y="5327962"/>
              <a:ext cx="583942" cy="307777"/>
            </a:xfrm>
            <a:prstGeom prst="rect">
              <a:avLst/>
            </a:prstGeom>
            <a:solidFill>
              <a:schemeClr val="bg1"/>
            </a:solidFill>
          </p:spPr>
          <p:txBody>
            <a:bodyPr wrap="none">
              <a:spAutoFit/>
            </a:bodyPr>
            <a:lstStyle/>
            <a:p>
              <a:r>
                <a:rPr lang="en-US" altLang="ja-JP" sz="1400" dirty="0"/>
                <a:t>colon</a:t>
              </a:r>
              <a:endParaRPr lang="ja-JP" altLang="en-US" sz="1400" dirty="0"/>
            </a:p>
          </p:txBody>
        </p:sp>
        <p:sp>
          <p:nvSpPr>
            <p:cNvPr id="17" name="テキスト ボックス 16"/>
            <p:cNvSpPr txBox="1"/>
            <p:nvPr/>
          </p:nvSpPr>
          <p:spPr>
            <a:xfrm>
              <a:off x="2796590" y="5327303"/>
              <a:ext cx="648383" cy="307777"/>
            </a:xfrm>
            <a:prstGeom prst="rect">
              <a:avLst/>
            </a:prstGeom>
            <a:solidFill>
              <a:schemeClr val="bg1"/>
            </a:solidFill>
          </p:spPr>
          <p:txBody>
            <a:bodyPr wrap="none" rtlCol="0">
              <a:spAutoFit/>
            </a:bodyPr>
            <a:lstStyle/>
            <a:p>
              <a:r>
                <a:rPr kumimoji="1" lang="en-US" altLang="ja-JP" sz="1400" dirty="0">
                  <a:ea typeface="メイリオ" panose="020B0604030504040204" pitchFamily="50" charset="-128"/>
                  <a:cs typeface="Arial" panose="020B0604020202020204" pitchFamily="34" charset="0"/>
                </a:rPr>
                <a:t>Breast</a:t>
              </a:r>
              <a:endParaRPr kumimoji="1" lang="ja-JP" altLang="en-US" sz="1400" dirty="0">
                <a:ea typeface="メイリオ" panose="020B0604030504040204" pitchFamily="50" charset="-128"/>
                <a:cs typeface="Arial" panose="020B0604020202020204" pitchFamily="34" charset="0"/>
              </a:endParaRPr>
            </a:p>
          </p:txBody>
        </p:sp>
        <p:sp>
          <p:nvSpPr>
            <p:cNvPr id="18" name="テキスト ボックス 17"/>
            <p:cNvSpPr txBox="1"/>
            <p:nvPr/>
          </p:nvSpPr>
          <p:spPr>
            <a:xfrm>
              <a:off x="3491748" y="5315706"/>
              <a:ext cx="943015" cy="307777"/>
            </a:xfrm>
            <a:prstGeom prst="rect">
              <a:avLst/>
            </a:prstGeom>
            <a:solidFill>
              <a:schemeClr val="bg1"/>
            </a:solidFill>
          </p:spPr>
          <p:txBody>
            <a:bodyPr wrap="none" rtlCol="0">
              <a:spAutoFit/>
            </a:bodyPr>
            <a:lstStyle/>
            <a:p>
              <a:r>
                <a:rPr kumimoji="1" lang="en-US" altLang="ja-JP" sz="1400" dirty="0">
                  <a:ea typeface="メイリオ" panose="020B0604030504040204" pitchFamily="50" charset="-128"/>
                  <a:cs typeface="Arial" panose="020B0604020202020204" pitchFamily="34" charset="0"/>
                </a:rPr>
                <a:t>Pancreatic</a:t>
              </a:r>
              <a:endParaRPr kumimoji="1" lang="ja-JP" altLang="en-US" sz="1400" dirty="0">
                <a:ea typeface="メイリオ" panose="020B0604030504040204" pitchFamily="50" charset="-128"/>
                <a:cs typeface="Arial" panose="020B0604020202020204" pitchFamily="34" charset="0"/>
              </a:endParaRPr>
            </a:p>
          </p:txBody>
        </p:sp>
        <p:sp>
          <p:nvSpPr>
            <p:cNvPr id="7" name="円/楕円 9"/>
            <p:cNvSpPr/>
            <p:nvPr/>
          </p:nvSpPr>
          <p:spPr>
            <a:xfrm>
              <a:off x="3520520" y="5232090"/>
              <a:ext cx="851266" cy="526309"/>
            </a:xfrm>
            <a:prstGeom prst="ellipse">
              <a:avLst/>
            </a:prstGeom>
            <a:noFill/>
            <a:ln w="127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 name="円/楕円 8"/>
          <p:cNvSpPr/>
          <p:nvPr/>
        </p:nvSpPr>
        <p:spPr>
          <a:xfrm>
            <a:off x="1127517" y="5213357"/>
            <a:ext cx="811496" cy="513187"/>
          </a:xfrm>
          <a:prstGeom prst="ellipse">
            <a:avLst/>
          </a:prstGeom>
          <a:noFill/>
          <a:ln w="127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10">
            <a:extLst>
              <a:ext uri="{FF2B5EF4-FFF2-40B4-BE49-F238E27FC236}">
                <a16:creationId xmlns:a16="http://schemas.microsoft.com/office/drawing/2014/main" id="{29663CBD-3D5E-49BE-97FC-95C41C57C23E}"/>
              </a:ext>
            </a:extLst>
          </p:cNvPr>
          <p:cNvSpPr>
            <a:spLocks noGrp="1"/>
          </p:cNvSpPr>
          <p:nvPr>
            <p:ph type="sldNum" sz="quarter" idx="12"/>
          </p:nvPr>
        </p:nvSpPr>
        <p:spPr/>
        <p:txBody>
          <a:bodyPr/>
          <a:lstStyle/>
          <a:p>
            <a:fld id="{11D9BFCD-C0D1-4F3C-9707-B15111ADCA99}" type="slidenum">
              <a:rPr kumimoji="1" lang="ja-JP" altLang="en-US" smtClean="0"/>
              <a:t>36</a:t>
            </a:fld>
            <a:endParaRPr kumimoji="1" lang="ja-JP" altLang="en-US"/>
          </a:p>
        </p:txBody>
      </p:sp>
    </p:spTree>
    <p:extLst>
      <p:ext uri="{BB962C8B-B14F-4D97-AF65-F5344CB8AC3E}">
        <p14:creationId xmlns:p14="http://schemas.microsoft.com/office/powerpoint/2010/main" val="1189705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0B26E3F0-DF40-4B1E-9BCE-82B561B6549E}"/>
              </a:ext>
            </a:extLst>
          </p:cNvPr>
          <p:cNvSpPr txBox="1">
            <a:spLocks/>
          </p:cNvSpPr>
          <p:nvPr/>
        </p:nvSpPr>
        <p:spPr>
          <a:xfrm>
            <a:off x="351816" y="525692"/>
            <a:ext cx="8543497" cy="601238"/>
          </a:xfrm>
          <a:prstGeom prst="rect">
            <a:avLst/>
          </a:prstGeom>
          <a:solidFill>
            <a:srgbClr val="00FF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j-cs"/>
              </a:rPr>
              <a:t>Surgery evaluation, Monitor of cancer recurrence</a:t>
            </a:r>
            <a:endParaRPr kumimoji="1" lang="ja-JP" altLang="en-US" sz="280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j-cs"/>
            </a:endParaRPr>
          </a:p>
        </p:txBody>
      </p:sp>
      <p:graphicFrame>
        <p:nvGraphicFramePr>
          <p:cNvPr id="4" name="グラフ 3">
            <a:extLst>
              <a:ext uri="{FF2B5EF4-FFF2-40B4-BE49-F238E27FC236}">
                <a16:creationId xmlns:a16="http://schemas.microsoft.com/office/drawing/2014/main" id="{198B2E35-C83D-49CC-976F-E23CD0A48B96}"/>
              </a:ext>
            </a:extLst>
          </p:cNvPr>
          <p:cNvGraphicFramePr>
            <a:graphicFrameLocks/>
          </p:cNvGraphicFramePr>
          <p:nvPr>
            <p:extLst>
              <p:ext uri="{D42A27DB-BD31-4B8C-83A1-F6EECF244321}">
                <p14:modId xmlns:p14="http://schemas.microsoft.com/office/powerpoint/2010/main" val="1048430718"/>
              </p:ext>
            </p:extLst>
          </p:nvPr>
        </p:nvGraphicFramePr>
        <p:xfrm>
          <a:off x="351815" y="1555845"/>
          <a:ext cx="8543498" cy="3845257"/>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B8256C6-EF49-4234-B228-63713C1C2AC2}"/>
              </a:ext>
            </a:extLst>
          </p:cNvPr>
          <p:cNvSpPr txBox="1"/>
          <p:nvPr/>
        </p:nvSpPr>
        <p:spPr>
          <a:xfrm>
            <a:off x="150123" y="2716621"/>
            <a:ext cx="910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ea typeface="メイリオ" panose="020B0604030504040204" pitchFamily="50" charset="-128"/>
                <a:cs typeface="+mn-cs"/>
              </a:rPr>
              <a:t>Positive</a:t>
            </a:r>
            <a:endParaRPr kumimoji="1" lang="ja-JP" altLang="en-US" sz="18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1D628162-75CF-4B7B-8751-3EB8A5ADDAD0}"/>
              </a:ext>
            </a:extLst>
          </p:cNvPr>
          <p:cNvSpPr txBox="1"/>
          <p:nvPr/>
        </p:nvSpPr>
        <p:spPr>
          <a:xfrm>
            <a:off x="150123" y="4102080"/>
            <a:ext cx="10095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ea typeface="メイリオ" panose="020B0604030504040204" pitchFamily="50" charset="-128"/>
                <a:cs typeface="+mn-cs"/>
              </a:rPr>
              <a:t>Negative</a:t>
            </a:r>
            <a:endParaRPr kumimoji="1" lang="ja-JP" altLang="en-US" sz="18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1124239E-1AE3-4B21-B857-E0376C670662}"/>
              </a:ext>
            </a:extLst>
          </p:cNvPr>
          <p:cNvSpPr txBox="1"/>
          <p:nvPr/>
        </p:nvSpPr>
        <p:spPr>
          <a:xfrm>
            <a:off x="538913" y="1542330"/>
            <a:ext cx="190815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ea typeface="メイリオ" panose="020B0604030504040204" pitchFamily="50" charset="-128"/>
                <a:cs typeface="+mn-cs"/>
              </a:rPr>
              <a:t>41</a:t>
            </a:r>
            <a:r>
              <a:rPr kumimoji="1" lang="ja-JP" altLang="en-US" sz="1800" b="0" i="0" u="none" strike="noStrike" kern="1200" cap="none" spc="0" normalizeH="0" baseline="0" noProof="0" dirty="0">
                <a:ln>
                  <a:noFill/>
                </a:ln>
                <a:solidFill>
                  <a:srgbClr val="FF0000"/>
                </a:solidFill>
                <a:effectLst/>
                <a:uLnTx/>
                <a:uFillTx/>
                <a:ea typeface="メイリオ" panose="020B0604030504040204" pitchFamily="50" charset="-128"/>
                <a:cs typeface="+mn-cs"/>
              </a:rPr>
              <a:t> </a:t>
            </a:r>
            <a:r>
              <a:rPr kumimoji="1" lang="en-US" altLang="ja-JP" sz="1800" b="0" i="0" u="none" strike="noStrike" kern="1200" cap="none" spc="0" normalizeH="0" baseline="0" noProof="0" dirty="0">
                <a:ln>
                  <a:noFill/>
                </a:ln>
                <a:solidFill>
                  <a:srgbClr val="FF0000"/>
                </a:solidFill>
                <a:effectLst/>
                <a:uLnTx/>
                <a:uFillTx/>
                <a:ea typeface="メイリオ" panose="020B0604030504040204" pitchFamily="50" charset="-128"/>
                <a:cs typeface="+mn-cs"/>
              </a:rPr>
              <a:t>cancer </a:t>
            </a:r>
            <a:r>
              <a:rPr lang="en-US" altLang="ja-JP" dirty="0">
                <a:solidFill>
                  <a:srgbClr val="FF0000"/>
                </a:solidFill>
                <a:ea typeface="メイリオ" panose="020B0604030504040204" pitchFamily="50" charset="-128"/>
              </a:rPr>
              <a:t>patients</a:t>
            </a:r>
            <a:endParaRPr kumimoji="1" lang="ja-JP" altLang="en-US" sz="1800" b="0" i="0" u="none" strike="noStrike" kern="1200" cap="none" spc="0" normalizeH="0" baseline="0" noProof="0" dirty="0">
              <a:ln>
                <a:noFill/>
              </a:ln>
              <a:solidFill>
                <a:srgbClr val="FF0000"/>
              </a:solidFill>
              <a:effectLst/>
              <a:uLnTx/>
              <a:uFillTx/>
              <a:ea typeface="メイリオ" panose="020B0604030504040204" pitchFamily="50" charset="-128"/>
              <a:cs typeface="+mn-cs"/>
            </a:endParaRPr>
          </a:p>
        </p:txBody>
      </p:sp>
      <p:sp>
        <p:nvSpPr>
          <p:cNvPr id="8" name="矢印: 下 7">
            <a:extLst>
              <a:ext uri="{FF2B5EF4-FFF2-40B4-BE49-F238E27FC236}">
                <a16:creationId xmlns:a16="http://schemas.microsoft.com/office/drawing/2014/main" id="{1A1AB15A-A5D0-4D7E-AAC3-4A0A93030796}"/>
              </a:ext>
            </a:extLst>
          </p:cNvPr>
          <p:cNvSpPr/>
          <p:nvPr/>
        </p:nvSpPr>
        <p:spPr>
          <a:xfrm rot="10800000">
            <a:off x="2088103" y="3792436"/>
            <a:ext cx="401839" cy="135795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BF097B60-A23F-4262-BBC3-CFCB0E586663}"/>
              </a:ext>
            </a:extLst>
          </p:cNvPr>
          <p:cNvSpPr/>
          <p:nvPr/>
        </p:nvSpPr>
        <p:spPr>
          <a:xfrm>
            <a:off x="4896896" y="1629201"/>
            <a:ext cx="2212796" cy="3698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1DB22799-F616-4E3C-8F9C-4ADBF618186A}"/>
              </a:ext>
            </a:extLst>
          </p:cNvPr>
          <p:cNvSpPr/>
          <p:nvPr/>
        </p:nvSpPr>
        <p:spPr>
          <a:xfrm>
            <a:off x="3046478" y="1813867"/>
            <a:ext cx="4282370" cy="3698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4931D5DC-A2CC-4862-B777-4BAD639B39EA}"/>
              </a:ext>
            </a:extLst>
          </p:cNvPr>
          <p:cNvSpPr txBox="1"/>
          <p:nvPr/>
        </p:nvSpPr>
        <p:spPr>
          <a:xfrm>
            <a:off x="2785270" y="5150388"/>
            <a:ext cx="177420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ea typeface="メイリオ" panose="020B0604030504040204" pitchFamily="50" charset="-128"/>
                <a:cs typeface="+mn-cs"/>
              </a:rPr>
              <a:t>N-NOSE negative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FF"/>
                </a:solidFill>
                <a:effectLst/>
                <a:uLnTx/>
                <a:uFillTx/>
                <a:ea typeface="メイリオ" panose="020B0604030504040204" pitchFamily="50" charset="-128"/>
                <a:cs typeface="+mn-cs"/>
              </a:rPr>
              <a:t>29</a:t>
            </a:r>
            <a:r>
              <a:rPr lang="ja-JP" altLang="en-US" dirty="0">
                <a:solidFill>
                  <a:srgbClr val="0000FF"/>
                </a:solidFill>
                <a:ea typeface="メイリオ" panose="020B0604030504040204" pitchFamily="50" charset="-128"/>
              </a:rPr>
              <a:t> </a:t>
            </a:r>
            <a:r>
              <a:rPr lang="en-US" altLang="ja-JP" dirty="0">
                <a:solidFill>
                  <a:srgbClr val="0000FF"/>
                </a:solidFill>
                <a:ea typeface="メイリオ" panose="020B0604030504040204" pitchFamily="50" charset="-128"/>
              </a:rPr>
              <a:t>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srgbClr val="0000FF"/>
                </a:solidFill>
                <a:ea typeface="メイリオ" panose="020B0604030504040204" pitchFamily="50" charset="-128"/>
              </a:rPr>
              <a:t>(70.7%)</a:t>
            </a:r>
            <a:endParaRPr kumimoji="1" lang="en-US" altLang="ja-JP" sz="1800" b="0" i="0" u="none" strike="noStrike" kern="1200" cap="none" spc="0" normalizeH="0" baseline="0" noProof="0" dirty="0">
              <a:ln>
                <a:noFill/>
              </a:ln>
              <a:solidFill>
                <a:srgbClr val="0000FF"/>
              </a:solidFill>
              <a:effectLst/>
              <a:uLnTx/>
              <a:uFillTx/>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E805930F-5546-463B-9EEA-3910FC88E66F}"/>
              </a:ext>
            </a:extLst>
          </p:cNvPr>
          <p:cNvSpPr/>
          <p:nvPr/>
        </p:nvSpPr>
        <p:spPr>
          <a:xfrm>
            <a:off x="6994277" y="1775010"/>
            <a:ext cx="2154297" cy="3698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3EF9D11A-AB3A-4193-B263-FD08D4B14D70}"/>
              </a:ext>
            </a:extLst>
          </p:cNvPr>
          <p:cNvSpPr txBox="1"/>
          <p:nvPr/>
        </p:nvSpPr>
        <p:spPr>
          <a:xfrm>
            <a:off x="4960922" y="1223191"/>
            <a:ext cx="193597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メイリオ" panose="020B0604030504040204" pitchFamily="50" charset="-128"/>
                <a:cs typeface="+mn-cs"/>
              </a:rPr>
              <a:t>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dirty="0">
                <a:latin typeface="+mj-lt"/>
                <a:ea typeface="メイリオ" panose="020B0604030504040204" pitchFamily="50" charset="-128"/>
              </a:rPr>
              <a:t>     (3-6month)</a:t>
            </a:r>
            <a:r>
              <a:rPr kumimoji="1" lang="ja-JP" altLang="en-US" sz="2000" b="1" i="0" u="none" strike="noStrike" kern="1200" cap="none" spc="0" normalizeH="0" baseline="0" noProof="0" dirty="0">
                <a:ln>
                  <a:noFill/>
                </a:ln>
                <a:effectLst/>
                <a:uLnTx/>
                <a:uFillTx/>
                <a:latin typeface="+mj-lt"/>
                <a:ea typeface="メイリオ" panose="020B0604030504040204" pitchFamily="50" charset="-128"/>
                <a:cs typeface="+mn-cs"/>
              </a:rPr>
              <a:t>　</a:t>
            </a:r>
          </a:p>
        </p:txBody>
      </p:sp>
      <p:sp>
        <p:nvSpPr>
          <p:cNvPr id="17" name="テキスト ボックス 16">
            <a:extLst>
              <a:ext uri="{FF2B5EF4-FFF2-40B4-BE49-F238E27FC236}">
                <a16:creationId xmlns:a16="http://schemas.microsoft.com/office/drawing/2014/main" id="{60EB89C4-B97D-438D-9F21-28D4007BF3D5}"/>
              </a:ext>
            </a:extLst>
          </p:cNvPr>
          <p:cNvSpPr txBox="1"/>
          <p:nvPr/>
        </p:nvSpPr>
        <p:spPr>
          <a:xfrm>
            <a:off x="6857684" y="1651229"/>
            <a:ext cx="190667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i="0" u="none" strike="noStrike" kern="1200" cap="none" spc="0" normalizeH="0" baseline="0" noProof="0" dirty="0">
                <a:ln>
                  <a:noFill/>
                </a:ln>
                <a:effectLst/>
                <a:uLnTx/>
                <a:uFillTx/>
                <a:ea typeface="メイリオ" panose="020B0604030504040204" pitchFamily="50" charset="-128"/>
                <a:cs typeface="+mn-cs"/>
              </a:rPr>
              <a:t>Cancer recurrence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ea typeface="メイリオ" panose="020B0604030504040204" pitchFamily="50" charset="-128"/>
                <a:cs typeface="+mn-cs"/>
              </a:rPr>
              <a:t>3</a:t>
            </a:r>
            <a:r>
              <a:rPr lang="ja-JP" altLang="en-US" dirty="0">
                <a:solidFill>
                  <a:srgbClr val="FF0000"/>
                </a:solidFill>
                <a:ea typeface="メイリオ" panose="020B0604030504040204" pitchFamily="50" charset="-128"/>
              </a:rPr>
              <a:t> </a:t>
            </a:r>
            <a:r>
              <a:rPr lang="en-US" altLang="ja-JP" dirty="0">
                <a:solidFill>
                  <a:srgbClr val="FF0000"/>
                </a:solidFill>
                <a:ea typeface="メイリオ" panose="020B0604030504040204" pitchFamily="50" charset="-128"/>
              </a:rPr>
              <a:t>patients</a:t>
            </a:r>
            <a:endParaRPr kumimoji="1" lang="ja-JP" altLang="en-US" sz="18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513DFF30-CF11-45C9-AA28-0FD948C7906A}"/>
              </a:ext>
            </a:extLst>
          </p:cNvPr>
          <p:cNvSpPr txBox="1"/>
          <p:nvPr/>
        </p:nvSpPr>
        <p:spPr>
          <a:xfrm>
            <a:off x="6964746" y="3923858"/>
            <a:ext cx="174227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effectLst/>
                <a:uLnTx/>
                <a:uFillTx/>
                <a:ea typeface="メイリオ" panose="020B0604030504040204" pitchFamily="50" charset="-128"/>
                <a:cs typeface="+mn-cs"/>
              </a:rPr>
              <a:t>N-NOSE 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ea typeface="メイリオ" panose="020B0604030504040204" pitchFamily="50" charset="-128"/>
              </a:rPr>
              <a:t>All patients</a:t>
            </a:r>
            <a:endParaRPr kumimoji="1" lang="ja-JP" altLang="en-US" sz="1800" b="0" i="0" u="none" strike="noStrike" kern="1200" cap="none" spc="0" normalizeH="0" baseline="0" noProof="0" dirty="0">
              <a:ln>
                <a:noFill/>
              </a:ln>
              <a:solidFill>
                <a:srgbClr val="FF0000"/>
              </a:solidFill>
              <a:effectLst/>
              <a:uLnTx/>
              <a:uFillTx/>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0B11DBD0-702E-4143-AACE-ABC5FFF3371A}"/>
              </a:ext>
            </a:extLst>
          </p:cNvPr>
          <p:cNvSpPr/>
          <p:nvPr/>
        </p:nvSpPr>
        <p:spPr>
          <a:xfrm>
            <a:off x="697753" y="1142220"/>
            <a:ext cx="1740734" cy="400110"/>
          </a:xfrm>
          <a:prstGeom prst="rect">
            <a:avLst/>
          </a:prstGeom>
        </p:spPr>
        <p:txBody>
          <a:bodyPr wrap="none">
            <a:spAutoFit/>
          </a:bodyPr>
          <a:lstStyle/>
          <a:p>
            <a:pPr lvl="0" algn="ctr">
              <a:defRPr/>
            </a:pPr>
            <a:r>
              <a:rPr lang="en-US" altLang="ja-JP" sz="2000" b="1" dirty="0">
                <a:solidFill>
                  <a:prstClr val="black"/>
                </a:solidFill>
                <a:ea typeface="メイリオ" panose="020B0604030504040204" pitchFamily="50" charset="-128"/>
              </a:rPr>
              <a:t>Before surgery</a:t>
            </a:r>
          </a:p>
        </p:txBody>
      </p:sp>
      <p:sp>
        <p:nvSpPr>
          <p:cNvPr id="19" name="正方形/長方形 18">
            <a:extLst>
              <a:ext uri="{FF2B5EF4-FFF2-40B4-BE49-F238E27FC236}">
                <a16:creationId xmlns:a16="http://schemas.microsoft.com/office/drawing/2014/main" id="{6D29D33F-667F-4E6B-917D-922200CA5FA5}"/>
              </a:ext>
            </a:extLst>
          </p:cNvPr>
          <p:cNvSpPr/>
          <p:nvPr/>
        </p:nvSpPr>
        <p:spPr>
          <a:xfrm>
            <a:off x="2785270" y="1147894"/>
            <a:ext cx="1577932" cy="400110"/>
          </a:xfrm>
          <a:prstGeom prst="rect">
            <a:avLst/>
          </a:prstGeom>
        </p:spPr>
        <p:txBody>
          <a:bodyPr wrap="none">
            <a:spAutoFit/>
          </a:bodyPr>
          <a:lstStyle/>
          <a:p>
            <a:pPr lvl="0" algn="ctr">
              <a:defRPr/>
            </a:pPr>
            <a:r>
              <a:rPr lang="en-US" altLang="ja-JP" sz="2000" b="1" dirty="0">
                <a:solidFill>
                  <a:prstClr val="black"/>
                </a:solidFill>
                <a:ea typeface="メイリオ" panose="020B0604030504040204" pitchFamily="50" charset="-128"/>
              </a:rPr>
              <a:t>After surgery</a:t>
            </a:r>
          </a:p>
        </p:txBody>
      </p:sp>
      <p:sp>
        <p:nvSpPr>
          <p:cNvPr id="20" name="正方形/長方形 19">
            <a:extLst>
              <a:ext uri="{FF2B5EF4-FFF2-40B4-BE49-F238E27FC236}">
                <a16:creationId xmlns:a16="http://schemas.microsoft.com/office/drawing/2014/main" id="{07131A5B-187B-4DDB-A107-B1ABF308E415}"/>
              </a:ext>
            </a:extLst>
          </p:cNvPr>
          <p:cNvSpPr/>
          <p:nvPr/>
        </p:nvSpPr>
        <p:spPr>
          <a:xfrm>
            <a:off x="1772232" y="5115275"/>
            <a:ext cx="995978" cy="400110"/>
          </a:xfrm>
          <a:prstGeom prst="rect">
            <a:avLst/>
          </a:prstGeom>
        </p:spPr>
        <p:txBody>
          <a:bodyPr wrap="none">
            <a:spAutoFit/>
          </a:bodyPr>
          <a:lstStyle/>
          <a:p>
            <a:pPr lvl="0" algn="ctr">
              <a:defRPr/>
            </a:pPr>
            <a:r>
              <a:rPr lang="en-US" altLang="ja-JP" sz="2000" b="1" dirty="0">
                <a:solidFill>
                  <a:prstClr val="black"/>
                </a:solidFill>
                <a:ea typeface="メイリオ" panose="020B0604030504040204" pitchFamily="50" charset="-128"/>
              </a:rPr>
              <a:t>Surgery</a:t>
            </a:r>
          </a:p>
        </p:txBody>
      </p:sp>
      <p:sp>
        <p:nvSpPr>
          <p:cNvPr id="12" name="スライド番号プレースホルダー 11">
            <a:extLst>
              <a:ext uri="{FF2B5EF4-FFF2-40B4-BE49-F238E27FC236}">
                <a16:creationId xmlns:a16="http://schemas.microsoft.com/office/drawing/2014/main" id="{3173DBFC-23C1-4721-AB4D-6E166E79D3A5}"/>
              </a:ext>
            </a:extLst>
          </p:cNvPr>
          <p:cNvSpPr>
            <a:spLocks noGrp="1"/>
          </p:cNvSpPr>
          <p:nvPr>
            <p:ph type="sldNum" sz="quarter" idx="12"/>
          </p:nvPr>
        </p:nvSpPr>
        <p:spPr/>
        <p:txBody>
          <a:bodyPr/>
          <a:lstStyle/>
          <a:p>
            <a:fld id="{11D9BFCD-C0D1-4F3C-9707-B15111ADCA99}" type="slidenum">
              <a:rPr kumimoji="1" lang="ja-JP" altLang="en-US" smtClean="0"/>
              <a:t>37</a:t>
            </a:fld>
            <a:endParaRPr kumimoji="1" lang="ja-JP" altLang="en-US"/>
          </a:p>
        </p:txBody>
      </p:sp>
    </p:spTree>
    <p:extLst>
      <p:ext uri="{BB962C8B-B14F-4D97-AF65-F5344CB8AC3E}">
        <p14:creationId xmlns:p14="http://schemas.microsoft.com/office/powerpoint/2010/main" val="12975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p:bldP spid="15" grpId="0" animBg="1"/>
      <p:bldP spid="16" grpId="0"/>
      <p:bldP spid="17" grpId="0"/>
      <p:bldP spid="18" grpId="0"/>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5373E3-5C10-450F-A3A6-669FC4EE16CF}"/>
              </a:ext>
            </a:extLst>
          </p:cNvPr>
          <p:cNvSpPr>
            <a:spLocks noGrp="1"/>
          </p:cNvSpPr>
          <p:nvPr>
            <p:ph type="sldNum" sz="quarter" idx="12"/>
          </p:nvPr>
        </p:nvSpPr>
        <p:spPr/>
        <p:txBody>
          <a:bodyPr/>
          <a:lstStyle/>
          <a:p>
            <a:fld id="{11D9BFCD-C0D1-4F3C-9707-B15111ADCA99}" type="slidenum">
              <a:rPr kumimoji="1" lang="ja-JP" altLang="en-US" smtClean="0"/>
              <a:t>38</a:t>
            </a:fld>
            <a:endParaRPr kumimoji="1" lang="ja-JP" altLang="en-US"/>
          </a:p>
        </p:txBody>
      </p:sp>
      <p:pic>
        <p:nvPicPr>
          <p:cNvPr id="66" name="図 65">
            <a:extLst>
              <a:ext uri="{FF2B5EF4-FFF2-40B4-BE49-F238E27FC236}">
                <a16:creationId xmlns:a16="http://schemas.microsoft.com/office/drawing/2014/main" id="{5666DF46-B842-49DF-B6AC-713E812322C0}"/>
              </a:ext>
            </a:extLst>
          </p:cNvPr>
          <p:cNvPicPr>
            <a:picLocks noChangeAspect="1"/>
          </p:cNvPicPr>
          <p:nvPr/>
        </p:nvPicPr>
        <p:blipFill>
          <a:blip r:embed="rId3"/>
          <a:stretch>
            <a:fillRect/>
          </a:stretch>
        </p:blipFill>
        <p:spPr>
          <a:xfrm>
            <a:off x="718714" y="0"/>
            <a:ext cx="7706572" cy="6858000"/>
          </a:xfrm>
          <a:prstGeom prst="rect">
            <a:avLst/>
          </a:prstGeom>
        </p:spPr>
      </p:pic>
    </p:spTree>
    <p:extLst>
      <p:ext uri="{BB962C8B-B14F-4D97-AF65-F5344CB8AC3E}">
        <p14:creationId xmlns:p14="http://schemas.microsoft.com/office/powerpoint/2010/main" val="298748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D2B919-1066-4608-8A5C-7C4146C1E372}"/>
              </a:ext>
            </a:extLst>
          </p:cNvPr>
          <p:cNvSpPr/>
          <p:nvPr/>
        </p:nvSpPr>
        <p:spPr>
          <a:xfrm>
            <a:off x="1143000" y="1157349"/>
            <a:ext cx="6858000" cy="48123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ja-JP" altLang="en-US" sz="1350" dirty="0">
              <a:solidFill>
                <a:prstClr val="white"/>
              </a:solidFill>
              <a:latin typeface="Calibri"/>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8C5E1BC-A420-4AC7-915C-99AD1E2A7A00}"/>
              </a:ext>
            </a:extLst>
          </p:cNvPr>
          <p:cNvSpPr txBox="1"/>
          <p:nvPr/>
        </p:nvSpPr>
        <p:spPr>
          <a:xfrm>
            <a:off x="1815890" y="1167583"/>
            <a:ext cx="5512218" cy="415498"/>
          </a:xfrm>
          <a:prstGeom prst="rect">
            <a:avLst/>
          </a:prstGeom>
          <a:noFill/>
          <a:ln>
            <a:noFill/>
          </a:ln>
        </p:spPr>
        <p:txBody>
          <a:bodyPr wrap="square" rtlCol="0">
            <a:spAutoFit/>
          </a:bodyPr>
          <a:lstStyle/>
          <a:p>
            <a:pPr algn="ctr" defTabSz="685800">
              <a:defRPr/>
            </a:pPr>
            <a:r>
              <a:rPr lang="en-US" altLang="ja-JP" sz="2100"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Recent results of clinical research</a:t>
            </a:r>
            <a:endParaRPr lang="ja-JP" altLang="en-US" sz="2100"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10" name="表 9">
            <a:extLst>
              <a:ext uri="{FF2B5EF4-FFF2-40B4-BE49-F238E27FC236}">
                <a16:creationId xmlns:a16="http://schemas.microsoft.com/office/drawing/2014/main" id="{5B73BF55-54A6-4199-98DB-21CEB2DE99C1}"/>
              </a:ext>
            </a:extLst>
          </p:cNvPr>
          <p:cNvGraphicFramePr>
            <a:graphicFrameLocks noGrp="1"/>
          </p:cNvGraphicFramePr>
          <p:nvPr>
            <p:extLst>
              <p:ext uri="{D42A27DB-BD31-4B8C-83A1-F6EECF244321}">
                <p14:modId xmlns:p14="http://schemas.microsoft.com/office/powerpoint/2010/main" val="102082897"/>
              </p:ext>
            </p:extLst>
          </p:nvPr>
        </p:nvGraphicFramePr>
        <p:xfrm>
          <a:off x="1734091" y="2611876"/>
          <a:ext cx="5687682" cy="2624763"/>
        </p:xfrm>
        <a:graphic>
          <a:graphicData uri="http://schemas.openxmlformats.org/drawingml/2006/table">
            <a:tbl>
              <a:tblPr firstRow="1" bandRow="1">
                <a:tableStyleId>{5C22544A-7EE6-4342-B048-85BDC9FD1C3A}</a:tableStyleId>
              </a:tblPr>
              <a:tblGrid>
                <a:gridCol w="1895894">
                  <a:extLst>
                    <a:ext uri="{9D8B030D-6E8A-4147-A177-3AD203B41FA5}">
                      <a16:colId xmlns:a16="http://schemas.microsoft.com/office/drawing/2014/main" val="2458244050"/>
                    </a:ext>
                  </a:extLst>
                </a:gridCol>
                <a:gridCol w="1895894">
                  <a:extLst>
                    <a:ext uri="{9D8B030D-6E8A-4147-A177-3AD203B41FA5}">
                      <a16:colId xmlns:a16="http://schemas.microsoft.com/office/drawing/2014/main" val="1084762657"/>
                    </a:ext>
                  </a:extLst>
                </a:gridCol>
                <a:gridCol w="1895894">
                  <a:extLst>
                    <a:ext uri="{9D8B030D-6E8A-4147-A177-3AD203B41FA5}">
                      <a16:colId xmlns:a16="http://schemas.microsoft.com/office/drawing/2014/main" val="384129468"/>
                    </a:ext>
                  </a:extLst>
                </a:gridCol>
              </a:tblGrid>
              <a:tr h="525780">
                <a:tc>
                  <a:txBody>
                    <a:bodyPr/>
                    <a:lstStyle/>
                    <a:p>
                      <a:pPr algn="ct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75000"/>
                      </a:schemeClr>
                    </a:solidFill>
                  </a:tcPr>
                </a:tc>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Positive</a:t>
                      </a:r>
                      <a:r>
                        <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rPr>
                        <a:t> </a:t>
                      </a: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 </a:t>
                      </a:r>
                    </a:p>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Number of cases</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75000"/>
                      </a:schemeClr>
                    </a:solidFill>
                  </a:tcPr>
                </a:tc>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Sensitivity</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75000"/>
                      </a:schemeClr>
                    </a:solidFill>
                  </a:tcPr>
                </a:tc>
                <a:extLst>
                  <a:ext uri="{0D108BD9-81ED-4DB2-BD59-A6C34878D82A}">
                    <a16:rowId xmlns:a16="http://schemas.microsoft.com/office/drawing/2014/main" val="154733049"/>
                  </a:ext>
                </a:extLst>
              </a:tr>
              <a:tr h="637487">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Cancer patients</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20000"/>
                        <a:lumOff val="80000"/>
                      </a:schemeClr>
                    </a:solidFill>
                  </a:tcPr>
                </a:tc>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996 / 1158</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20000"/>
                        <a:lumOff val="80000"/>
                      </a:schemeClr>
                    </a:solidFill>
                  </a:tcPr>
                </a:tc>
                <a:tc>
                  <a:txBody>
                    <a:bodyPr/>
                    <a:lstStyle/>
                    <a:p>
                      <a:pPr algn="ctr"/>
                      <a:r>
                        <a:rPr kumimoji="1" lang="en-US" altLang="ja-JP" sz="1500" b="1"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rPr>
                        <a:t>86.0%</a:t>
                      </a:r>
                      <a:endParaRPr kumimoji="1" lang="ja-JP" altLang="en-US" sz="1500" b="1"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2589961782"/>
                  </a:ext>
                </a:extLst>
              </a:tr>
              <a:tr h="358064">
                <a:tc gridSpan="3">
                  <a:txBody>
                    <a:bodyPr/>
                    <a:lstStyle/>
                    <a:p>
                      <a:pPr algn="ct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noFill/>
                  </a:tcPr>
                </a:tc>
                <a:tc hMerge="1">
                  <a:txBody>
                    <a:bodyPr/>
                    <a:lstStyle/>
                    <a:p>
                      <a:pPr algn="ctr"/>
                      <a:endParaRPr kumimoji="1" lang="ja-JP" altLang="en-US" sz="2400" b="1" dirty="0">
                        <a:latin typeface="游ゴシック" panose="020B0400000000000000" pitchFamily="50" charset="-128"/>
                        <a:ea typeface="游ゴシック" panose="020B0400000000000000" pitchFamily="50" charset="-128"/>
                        <a:cs typeface="Arial" panose="020B0604020202020204" pitchFamily="34" charset="0"/>
                      </a:endParaRPr>
                    </a:p>
                  </a:txBody>
                  <a:tcPr anchor="ctr"/>
                </a:tc>
                <a:tc hMerge="1">
                  <a:txBody>
                    <a:bodyPr/>
                    <a:lstStyle/>
                    <a:p>
                      <a:pPr algn="ctr"/>
                      <a:endParaRPr kumimoji="1" lang="ja-JP" altLang="en-US" sz="2400" b="1"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endParaRPr>
                    </a:p>
                  </a:txBody>
                  <a:tcPr anchor="ctr"/>
                </a:tc>
                <a:extLst>
                  <a:ext uri="{0D108BD9-81ED-4DB2-BD59-A6C34878D82A}">
                    <a16:rowId xmlns:a16="http://schemas.microsoft.com/office/drawing/2014/main" val="1144588461"/>
                  </a:ext>
                </a:extLst>
              </a:tr>
              <a:tr h="525780">
                <a:tc>
                  <a:txBody>
                    <a:bodyPr/>
                    <a:lstStyle/>
                    <a:p>
                      <a:pPr algn="ct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tx2">
                        <a:lumMod val="60000"/>
                        <a:lumOff val="40000"/>
                      </a:schemeClr>
                    </a:solidFill>
                  </a:tcPr>
                </a:tc>
                <a:tc>
                  <a:txBody>
                    <a:bodyPr/>
                    <a:lstStyle/>
                    <a:p>
                      <a:pPr algn="ctr"/>
                      <a:r>
                        <a:rPr kumimoji="1" lang="en-US" altLang="ja-JP"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Negative</a:t>
                      </a:r>
                      <a:r>
                        <a:rPr kumimoji="1" lang="ja-JP" altLang="en-US"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 </a:t>
                      </a:r>
                      <a:r>
                        <a:rPr kumimoji="1" lang="en-US" altLang="ja-JP"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 Number of cases</a:t>
                      </a:r>
                      <a:endParaRPr kumimoji="1" lang="ja-JP" altLang="en-US"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tx2">
                        <a:lumMod val="60000"/>
                        <a:lumOff val="40000"/>
                      </a:schemeClr>
                    </a:solidFill>
                  </a:tcPr>
                </a:tc>
                <a:tc>
                  <a:txBody>
                    <a:bodyPr/>
                    <a:lstStyle/>
                    <a:p>
                      <a:pPr algn="ctr"/>
                      <a:r>
                        <a:rPr kumimoji="1" lang="en-US" altLang="ja-JP"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Specificity</a:t>
                      </a:r>
                      <a:endParaRPr kumimoji="1" lang="ja-JP" altLang="en-US" sz="15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tx2">
                        <a:lumMod val="60000"/>
                        <a:lumOff val="40000"/>
                      </a:schemeClr>
                    </a:solidFill>
                  </a:tcPr>
                </a:tc>
                <a:extLst>
                  <a:ext uri="{0D108BD9-81ED-4DB2-BD59-A6C34878D82A}">
                    <a16:rowId xmlns:a16="http://schemas.microsoft.com/office/drawing/2014/main" val="2684590630"/>
                  </a:ext>
                </a:extLst>
              </a:tr>
              <a:tr h="577652">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Healthy</a:t>
                      </a:r>
                      <a:r>
                        <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rPr>
                        <a:t> </a:t>
                      </a: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control</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5">
                        <a:lumMod val="20000"/>
                        <a:lumOff val="80000"/>
                      </a:schemeClr>
                    </a:solidFill>
                  </a:tcPr>
                </a:tc>
                <a:tc>
                  <a:txBody>
                    <a:bodyPr/>
                    <a:lstStyle/>
                    <a:p>
                      <a:pPr algn="ctr"/>
                      <a:r>
                        <a:rPr kumimoji="1" lang="en-US" altLang="ja-JP" sz="1500" b="1" dirty="0">
                          <a:latin typeface="游ゴシック" panose="020B0400000000000000" pitchFamily="50" charset="-128"/>
                          <a:ea typeface="游ゴシック" panose="020B0400000000000000" pitchFamily="50" charset="-128"/>
                          <a:cs typeface="Arial" panose="020B0604020202020204" pitchFamily="34" charset="0"/>
                        </a:rPr>
                        <a:t>339 / 362</a:t>
                      </a:r>
                      <a:endParaRPr kumimoji="1" lang="ja-JP" altLang="en-US" sz="1500" b="1" dirty="0">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5">
                        <a:lumMod val="20000"/>
                        <a:lumOff val="80000"/>
                      </a:schemeClr>
                    </a:solidFill>
                  </a:tcPr>
                </a:tc>
                <a:tc>
                  <a:txBody>
                    <a:bodyPr/>
                    <a:lstStyle/>
                    <a:p>
                      <a:pPr algn="ctr"/>
                      <a:r>
                        <a:rPr kumimoji="1" lang="en-US" altLang="ja-JP" sz="1500" b="1"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rPr>
                        <a:t>93.6%</a:t>
                      </a:r>
                      <a:endParaRPr kumimoji="1" lang="ja-JP" altLang="en-US" sz="1500" b="1"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endParaRPr>
                    </a:p>
                  </a:txBody>
                  <a:tcPr marL="68580" marR="68580" marT="34290" marB="34290" anchor="ctr">
                    <a:solidFill>
                      <a:schemeClr val="accent5">
                        <a:lumMod val="20000"/>
                        <a:lumOff val="80000"/>
                      </a:schemeClr>
                    </a:solidFill>
                  </a:tcPr>
                </a:tc>
                <a:extLst>
                  <a:ext uri="{0D108BD9-81ED-4DB2-BD59-A6C34878D82A}">
                    <a16:rowId xmlns:a16="http://schemas.microsoft.com/office/drawing/2014/main" val="2623677681"/>
                  </a:ext>
                </a:extLst>
              </a:tr>
            </a:tbl>
          </a:graphicData>
        </a:graphic>
      </p:graphicFrame>
      <p:sp>
        <p:nvSpPr>
          <p:cNvPr id="11" name="テキスト ボックス 10">
            <a:extLst>
              <a:ext uri="{FF2B5EF4-FFF2-40B4-BE49-F238E27FC236}">
                <a16:creationId xmlns:a16="http://schemas.microsoft.com/office/drawing/2014/main" id="{6D1B82D9-515E-4812-8D4C-003A94B6C89C}"/>
              </a:ext>
            </a:extLst>
          </p:cNvPr>
          <p:cNvSpPr txBox="1"/>
          <p:nvPr/>
        </p:nvSpPr>
        <p:spPr>
          <a:xfrm>
            <a:off x="2998502" y="5457829"/>
            <a:ext cx="3752741" cy="300082"/>
          </a:xfrm>
          <a:prstGeom prst="rect">
            <a:avLst/>
          </a:prstGeom>
          <a:noFill/>
        </p:spPr>
        <p:txBody>
          <a:bodyPr wrap="square" rtlCol="0">
            <a:spAutoFit/>
          </a:bodyPr>
          <a:lstStyle/>
          <a:p>
            <a:pPr defTabSz="685800">
              <a:defRPr/>
            </a:pPr>
            <a:r>
              <a:rPr lang="en-US" altLang="ja-JP" sz="1350" dirty="0">
                <a:solidFill>
                  <a:prstClr val="black"/>
                </a:solidFill>
                <a:latin typeface="Calibri"/>
                <a:ea typeface="メイリオ" panose="020B0604030504040204" pitchFamily="50" charset="-128"/>
              </a:rPr>
              <a:t>Detailed results are under article submission</a:t>
            </a:r>
            <a:endParaRPr lang="ja-JP" altLang="en-US" sz="1350" dirty="0">
              <a:solidFill>
                <a:prstClr val="black"/>
              </a:solidFill>
              <a:latin typeface="Calibri"/>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396A49C-2BC8-4A6F-ABA7-957278C9D6E7}"/>
              </a:ext>
            </a:extLst>
          </p:cNvPr>
          <p:cNvSpPr txBox="1"/>
          <p:nvPr/>
        </p:nvSpPr>
        <p:spPr>
          <a:xfrm>
            <a:off x="2404620" y="1995781"/>
            <a:ext cx="4492127" cy="369332"/>
          </a:xfrm>
          <a:prstGeom prst="rect">
            <a:avLst/>
          </a:prstGeom>
          <a:noFill/>
        </p:spPr>
        <p:txBody>
          <a:bodyPr wrap="none" rtlCol="0">
            <a:spAutoFit/>
          </a:bodyPr>
          <a:lstStyle/>
          <a:p>
            <a:pPr defTabSz="685800">
              <a:defRPr/>
            </a:pPr>
            <a:r>
              <a:rPr lang="en-US" altLang="ja-JP" dirty="0">
                <a:solidFill>
                  <a:prstClr val="black"/>
                </a:solidFill>
                <a:latin typeface="Calibri"/>
                <a:ea typeface="ＭＳ Ｐゴシック" panose="020B0600070205080204" pitchFamily="50" charset="-128"/>
              </a:rPr>
              <a:t>N-NOSE results of </a:t>
            </a:r>
            <a:r>
              <a:rPr lang="en-US" altLang="ja-JP" dirty="0">
                <a:solidFill>
                  <a:srgbClr val="FF0000"/>
                </a:solidFill>
                <a:latin typeface="Calibri"/>
                <a:ea typeface="ＭＳ Ｐゴシック" panose="020B0600070205080204" pitchFamily="50" charset="-128"/>
              </a:rPr>
              <a:t>Japanese</a:t>
            </a:r>
            <a:r>
              <a:rPr lang="en-US" altLang="ja-JP" dirty="0">
                <a:solidFill>
                  <a:prstClr val="black"/>
                </a:solidFill>
                <a:latin typeface="Calibri"/>
                <a:ea typeface="ＭＳ Ｐゴシック" panose="020B0600070205080204" pitchFamily="50" charset="-128"/>
              </a:rPr>
              <a:t> samples</a:t>
            </a:r>
            <a:r>
              <a:rPr lang="ja-JP" altLang="en-US" sz="1350" dirty="0">
                <a:solidFill>
                  <a:prstClr val="black"/>
                </a:solidFill>
                <a:latin typeface="Calibri"/>
                <a:ea typeface="ＭＳ Ｐゴシック" panose="020B0600070205080204" pitchFamily="50" charset="-128"/>
              </a:rPr>
              <a:t>（</a:t>
            </a:r>
            <a:r>
              <a:rPr lang="en-US" altLang="ja-JP" sz="1350" dirty="0">
                <a:solidFill>
                  <a:prstClr val="black"/>
                </a:solidFill>
                <a:latin typeface="Calibri"/>
                <a:ea typeface="ＭＳ Ｐゴシック" panose="020B0600070205080204" pitchFamily="50" charset="-128"/>
              </a:rPr>
              <a:t>Dec., 2018</a:t>
            </a:r>
            <a:r>
              <a:rPr lang="ja-JP" altLang="en-US" sz="1350" dirty="0">
                <a:solidFill>
                  <a:prstClr val="black"/>
                </a:solidFill>
                <a:latin typeface="Calibri"/>
                <a:ea typeface="ＭＳ Ｐゴシック" panose="020B0600070205080204" pitchFamily="50" charset="-128"/>
              </a:rPr>
              <a:t>）</a:t>
            </a:r>
          </a:p>
        </p:txBody>
      </p:sp>
      <p:sp>
        <p:nvSpPr>
          <p:cNvPr id="5" name="スライド番号プレースホルダー 4">
            <a:extLst>
              <a:ext uri="{FF2B5EF4-FFF2-40B4-BE49-F238E27FC236}">
                <a16:creationId xmlns:a16="http://schemas.microsoft.com/office/drawing/2014/main" id="{63ECA656-EA05-42EC-B286-7A16A38B448A}"/>
              </a:ext>
            </a:extLst>
          </p:cNvPr>
          <p:cNvSpPr>
            <a:spLocks noGrp="1"/>
          </p:cNvSpPr>
          <p:nvPr>
            <p:ph type="sldNum" sz="quarter" idx="12"/>
          </p:nvPr>
        </p:nvSpPr>
        <p:spPr/>
        <p:txBody>
          <a:bodyPr/>
          <a:lstStyle/>
          <a:p>
            <a:fld id="{11D9BFCD-C0D1-4F3C-9707-B15111ADCA99}" type="slidenum">
              <a:rPr kumimoji="1" lang="ja-JP" altLang="en-US" smtClean="0"/>
              <a:t>39</a:t>
            </a:fld>
            <a:endParaRPr kumimoji="1" lang="ja-JP" altLang="en-US"/>
          </a:p>
        </p:txBody>
      </p:sp>
    </p:spTree>
    <p:extLst>
      <p:ext uri="{BB962C8B-B14F-4D97-AF65-F5344CB8AC3E}">
        <p14:creationId xmlns:p14="http://schemas.microsoft.com/office/powerpoint/2010/main" val="316090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74887"/>
            <a:ext cx="9197811" cy="8206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36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An </a:t>
            </a:r>
            <a:r>
              <a:rPr lang="en-US" altLang="ja-JP" sz="3600" b="1" dirty="0" err="1">
                <a:solidFill>
                  <a:prstClr val="white"/>
                </a:solidFill>
                <a:latin typeface="Arial" panose="020B0604020202020204" pitchFamily="34" charset="0"/>
                <a:ea typeface="ＭＳ Ｐゴシック" panose="020B0600070205080204" pitchFamily="50" charset="-128"/>
                <a:cs typeface="Arial" panose="020B0604020202020204" pitchFamily="34" charset="0"/>
              </a:rPr>
              <a:t>i</a:t>
            </a:r>
            <a:r>
              <a:rPr kumimoji="1" lang="en-US" altLang="ja-JP"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Arial" panose="020B0604020202020204" pitchFamily="34" charset="0"/>
              </a:rPr>
              <a:t>deal process </a:t>
            </a:r>
            <a:r>
              <a:rPr lang="en-US" altLang="ja-JP" sz="36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of </a:t>
            </a:r>
            <a:r>
              <a:rPr kumimoji="1" lang="en-US" altLang="ja-JP"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Arial" panose="020B0604020202020204" pitchFamily="34" charset="0"/>
              </a:rPr>
              <a:t>cancer screening</a:t>
            </a:r>
          </a:p>
        </p:txBody>
      </p:sp>
      <p:sp>
        <p:nvSpPr>
          <p:cNvPr id="3" name="正方形/長方形 2"/>
          <p:cNvSpPr/>
          <p:nvPr/>
        </p:nvSpPr>
        <p:spPr>
          <a:xfrm>
            <a:off x="214796" y="1740443"/>
            <a:ext cx="2242868" cy="374352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endParaRPr>
          </a:p>
        </p:txBody>
      </p:sp>
      <p:sp>
        <p:nvSpPr>
          <p:cNvPr id="6" name="正方形/長方形 5"/>
          <p:cNvSpPr/>
          <p:nvPr/>
        </p:nvSpPr>
        <p:spPr>
          <a:xfrm>
            <a:off x="2610064" y="1740443"/>
            <a:ext cx="2242868" cy="3743523"/>
          </a:xfrm>
          <a:prstGeom prst="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endParaRPr>
          </a:p>
        </p:txBody>
      </p:sp>
      <p:sp>
        <p:nvSpPr>
          <p:cNvPr id="7" name="正方形/長方形 6"/>
          <p:cNvSpPr/>
          <p:nvPr/>
        </p:nvSpPr>
        <p:spPr>
          <a:xfrm>
            <a:off x="5016833" y="1740443"/>
            <a:ext cx="2242868" cy="3743523"/>
          </a:xfrm>
          <a:prstGeom prst="rect">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j-lt"/>
              <a:ea typeface="ＭＳ Ｐゴシック" panose="020B0600070205080204" pitchFamily="50" charset="-128"/>
              <a:cs typeface="+mn-cs"/>
            </a:endParaRPr>
          </a:p>
        </p:txBody>
      </p:sp>
      <p:sp>
        <p:nvSpPr>
          <p:cNvPr id="8" name="テキスト ボックス 7"/>
          <p:cNvSpPr txBox="1"/>
          <p:nvPr/>
        </p:nvSpPr>
        <p:spPr>
          <a:xfrm>
            <a:off x="409199" y="1799970"/>
            <a:ext cx="18785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0000FF"/>
                </a:solidFill>
                <a:latin typeface="+mj-lt"/>
                <a:ea typeface="メイリオ" panose="020B0604030504040204" pitchFamily="50" charset="-128"/>
              </a:rPr>
              <a:t>1st Screening</a:t>
            </a:r>
            <a:endParaRPr kumimoji="1" lang="ja-JP" altLang="en-US" sz="2400" b="1" i="0" u="none" strike="noStrike" kern="1200" cap="none" spc="0" normalizeH="0" baseline="0" noProof="0" dirty="0">
              <a:ln>
                <a:noFill/>
              </a:ln>
              <a:solidFill>
                <a:srgbClr val="0000FF"/>
              </a:solidFill>
              <a:effectLst/>
              <a:uLnTx/>
              <a:uFillTx/>
              <a:latin typeface="+mj-lt"/>
              <a:ea typeface="メイリオ" panose="020B0604030504040204" pitchFamily="50" charset="-128"/>
              <a:cs typeface="+mn-cs"/>
            </a:endParaRPr>
          </a:p>
        </p:txBody>
      </p:sp>
      <p:sp>
        <p:nvSpPr>
          <p:cNvPr id="9" name="テキスト ボックス 8"/>
          <p:cNvSpPr txBox="1"/>
          <p:nvPr/>
        </p:nvSpPr>
        <p:spPr>
          <a:xfrm>
            <a:off x="2745086" y="1799970"/>
            <a:ext cx="19813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8000"/>
                </a:solidFill>
                <a:effectLst/>
                <a:uLnTx/>
                <a:uFillTx/>
                <a:latin typeface="+mj-lt"/>
                <a:ea typeface="メイリオ" panose="020B0604030504040204" pitchFamily="50" charset="-128"/>
                <a:cs typeface="+mn-cs"/>
              </a:rPr>
              <a:t>2nd Screening</a:t>
            </a:r>
            <a:endParaRPr kumimoji="1" lang="ja-JP" altLang="en-US" sz="2400" b="1" i="0" u="none" strike="noStrike" kern="1200" cap="none" spc="0" normalizeH="0" baseline="0" noProof="0" dirty="0">
              <a:ln>
                <a:noFill/>
              </a:ln>
              <a:solidFill>
                <a:srgbClr val="008000"/>
              </a:solidFill>
              <a:effectLst/>
              <a:uLnTx/>
              <a:uFillTx/>
              <a:latin typeface="+mj-lt"/>
              <a:ea typeface="メイリオ" panose="020B0604030504040204" pitchFamily="50" charset="-128"/>
              <a:cs typeface="+mn-cs"/>
            </a:endParaRPr>
          </a:p>
        </p:txBody>
      </p:sp>
      <p:sp>
        <p:nvSpPr>
          <p:cNvPr id="10" name="テキスト ボックス 9"/>
          <p:cNvSpPr txBox="1"/>
          <p:nvPr/>
        </p:nvSpPr>
        <p:spPr>
          <a:xfrm>
            <a:off x="5003005" y="1799970"/>
            <a:ext cx="20181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solidFill>
                  <a:schemeClr val="accent6">
                    <a:lumMod val="75000"/>
                  </a:schemeClr>
                </a:solidFill>
                <a:latin typeface="+mj-lt"/>
                <a:ea typeface="メイリオ" panose="020B0604030504040204" pitchFamily="50" charset="-128"/>
              </a:rPr>
              <a:t>Detailed</a:t>
            </a:r>
            <a:r>
              <a:rPr lang="ja-JP" altLang="en-US" sz="2400" b="1" dirty="0">
                <a:solidFill>
                  <a:schemeClr val="accent6">
                    <a:lumMod val="75000"/>
                  </a:schemeClr>
                </a:solidFill>
                <a:latin typeface="+mj-lt"/>
                <a:ea typeface="メイリオ" panose="020B0604030504040204" pitchFamily="50" charset="-128"/>
              </a:rPr>
              <a:t> </a:t>
            </a:r>
            <a:r>
              <a:rPr lang="en-US" altLang="ja-JP" sz="2400" b="1" dirty="0">
                <a:solidFill>
                  <a:schemeClr val="accent6">
                    <a:lumMod val="75000"/>
                  </a:schemeClr>
                </a:solidFill>
                <a:latin typeface="+mj-lt"/>
                <a:ea typeface="メイリオ" panose="020B0604030504040204" pitchFamily="50" charset="-128"/>
              </a:rPr>
              <a:t>Exam</a:t>
            </a:r>
            <a:endParaRPr kumimoji="1" lang="ja-JP" altLang="en-US" sz="2400" b="1" i="0" u="none" strike="noStrike" kern="1200" cap="none" spc="0" normalizeH="0" baseline="0" noProof="0" dirty="0">
              <a:ln>
                <a:noFill/>
              </a:ln>
              <a:solidFill>
                <a:schemeClr val="accent6">
                  <a:lumMod val="75000"/>
                </a:schemeClr>
              </a:solidFill>
              <a:effectLst/>
              <a:uLnTx/>
              <a:uFillTx/>
              <a:latin typeface="+mj-lt"/>
              <a:ea typeface="メイリオ" panose="020B0604030504040204" pitchFamily="50" charset="-128"/>
            </a:endParaRPr>
          </a:p>
        </p:txBody>
      </p:sp>
      <p:sp>
        <p:nvSpPr>
          <p:cNvPr id="11" name="テキスト ボックス 10"/>
          <p:cNvSpPr txBox="1"/>
          <p:nvPr/>
        </p:nvSpPr>
        <p:spPr>
          <a:xfrm>
            <a:off x="7811791" y="2963791"/>
            <a:ext cx="138602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C00000"/>
                </a:solidFill>
                <a:effectLst/>
                <a:uLnTx/>
                <a:uFillTx/>
                <a:latin typeface="+mj-lt"/>
                <a:ea typeface="メイリオ" panose="020B0604030504040204" pitchFamily="50" charset="-128"/>
                <a:cs typeface="+mn-cs"/>
              </a:rPr>
              <a:t>Definitive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rgbClr val="C00000"/>
                </a:solidFill>
                <a:latin typeface="+mj-lt"/>
                <a:ea typeface="メイリオ" panose="020B0604030504040204" pitchFamily="50" charset="-128"/>
              </a:rPr>
              <a:t>Diagnosis</a:t>
            </a:r>
            <a:endParaRPr kumimoji="1" lang="ja-JP" altLang="en-US" sz="2400" b="0" i="0" u="none" strike="noStrike" kern="1200" cap="none" spc="0" normalizeH="0" baseline="0" noProof="0" dirty="0">
              <a:ln>
                <a:noFill/>
              </a:ln>
              <a:solidFill>
                <a:srgbClr val="C00000"/>
              </a:solidFill>
              <a:effectLst/>
              <a:uLnTx/>
              <a:uFillTx/>
              <a:latin typeface="+mj-lt"/>
              <a:ea typeface="メイリオ" panose="020B0604030504040204" pitchFamily="50" charset="-128"/>
            </a:endParaRPr>
          </a:p>
        </p:txBody>
      </p:sp>
      <p:sp>
        <p:nvSpPr>
          <p:cNvPr id="12" name="右矢印 11"/>
          <p:cNvSpPr/>
          <p:nvPr/>
        </p:nvSpPr>
        <p:spPr>
          <a:xfrm>
            <a:off x="2209954" y="2893848"/>
            <a:ext cx="474453" cy="523220"/>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lt"/>
              <a:ea typeface="ＭＳ Ｐゴシック" panose="020B0600070205080204" pitchFamily="50" charset="-128"/>
              <a:cs typeface="+mn-cs"/>
            </a:endParaRPr>
          </a:p>
        </p:txBody>
      </p:sp>
      <p:sp>
        <p:nvSpPr>
          <p:cNvPr id="13" name="右矢印 12"/>
          <p:cNvSpPr/>
          <p:nvPr/>
        </p:nvSpPr>
        <p:spPr>
          <a:xfrm>
            <a:off x="4779606" y="2910819"/>
            <a:ext cx="474453" cy="523220"/>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lt"/>
              <a:ea typeface="ＭＳ Ｐゴシック" panose="020B0600070205080204" pitchFamily="50" charset="-128"/>
              <a:cs typeface="+mn-cs"/>
            </a:endParaRPr>
          </a:p>
        </p:txBody>
      </p:sp>
      <p:sp>
        <p:nvSpPr>
          <p:cNvPr id="14" name="右矢印 13"/>
          <p:cNvSpPr/>
          <p:nvPr/>
        </p:nvSpPr>
        <p:spPr>
          <a:xfrm>
            <a:off x="7334327" y="2910819"/>
            <a:ext cx="474453" cy="523220"/>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lt"/>
              <a:ea typeface="ＭＳ Ｐゴシック" panose="020B0600070205080204" pitchFamily="50" charset="-128"/>
              <a:cs typeface="+mn-cs"/>
            </a:endParaRPr>
          </a:p>
        </p:txBody>
      </p:sp>
      <p:sp>
        <p:nvSpPr>
          <p:cNvPr id="15" name="テキスト ボックス 14"/>
          <p:cNvSpPr txBox="1"/>
          <p:nvPr/>
        </p:nvSpPr>
        <p:spPr>
          <a:xfrm>
            <a:off x="457770" y="2170312"/>
            <a:ext cx="20703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00FF"/>
                </a:solidFill>
                <a:latin typeface="+mj-lt"/>
                <a:ea typeface="メイリオ" panose="020B0604030504040204" pitchFamily="50" charset="-128"/>
              </a:rPr>
              <a:t>Check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00FF"/>
                </a:solidFill>
                <a:latin typeface="+mj-lt"/>
                <a:ea typeface="メイリオ" panose="020B0604030504040204" pitchFamily="50" charset="-128"/>
              </a:rPr>
              <a:t>presence of cancer</a:t>
            </a:r>
            <a:endParaRPr kumimoji="1" lang="ja-JP" altLang="en-US" sz="1600" b="0" i="0" u="none" strike="noStrike" kern="1200" cap="none" spc="0" normalizeH="0" baseline="0" noProof="0" dirty="0">
              <a:ln>
                <a:noFill/>
              </a:ln>
              <a:solidFill>
                <a:srgbClr val="0000FF"/>
              </a:solidFill>
              <a:effectLst/>
              <a:uLnTx/>
              <a:uFillTx/>
              <a:latin typeface="+mj-lt"/>
              <a:ea typeface="メイリオ" panose="020B0604030504040204" pitchFamily="50" charset="-128"/>
              <a:cs typeface="+mn-cs"/>
            </a:endParaRPr>
          </a:p>
        </p:txBody>
      </p:sp>
      <p:sp>
        <p:nvSpPr>
          <p:cNvPr id="16" name="テキスト ボックス 15"/>
          <p:cNvSpPr txBox="1"/>
          <p:nvPr/>
        </p:nvSpPr>
        <p:spPr>
          <a:xfrm>
            <a:off x="2711153" y="2189173"/>
            <a:ext cx="24377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8000"/>
                </a:solidFill>
                <a:latin typeface="+mj-lt"/>
                <a:ea typeface="メイリオ" panose="020B0604030504040204" pitchFamily="50" charset="-128"/>
              </a:rPr>
              <a:t>Specify type of cancer</a:t>
            </a:r>
            <a:endParaRPr kumimoji="1" lang="ja-JP" altLang="en-US" sz="1600" b="0" i="0" u="none" strike="noStrike" kern="1200" cap="none" spc="0" normalizeH="0" baseline="0" noProof="0" dirty="0">
              <a:ln>
                <a:noFill/>
              </a:ln>
              <a:solidFill>
                <a:srgbClr val="008000"/>
              </a:solidFill>
              <a:effectLst/>
              <a:uLnTx/>
              <a:uFillTx/>
              <a:latin typeface="+mj-lt"/>
              <a:ea typeface="メイリオ" panose="020B0604030504040204" pitchFamily="50" charset="-128"/>
              <a:cs typeface="+mn-cs"/>
            </a:endParaRPr>
          </a:p>
        </p:txBody>
      </p:sp>
      <p:sp>
        <p:nvSpPr>
          <p:cNvPr id="17" name="テキスト ボックス 16"/>
          <p:cNvSpPr txBox="1"/>
          <p:nvPr/>
        </p:nvSpPr>
        <p:spPr>
          <a:xfrm>
            <a:off x="5148878" y="2208976"/>
            <a:ext cx="17484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accent6">
                    <a:lumMod val="75000"/>
                  </a:schemeClr>
                </a:solidFill>
                <a:effectLst/>
                <a:uLnTx/>
                <a:uFillTx/>
                <a:latin typeface="+mj-lt"/>
                <a:ea typeface="メイリオ" panose="020B0604030504040204" pitchFamily="50" charset="-128"/>
                <a:cs typeface="+mn-cs"/>
              </a:rPr>
              <a:t>Diagnostic </a:t>
            </a:r>
            <a:r>
              <a:rPr lang="en-US" altLang="ja-JP" sz="1600" dirty="0">
                <a:solidFill>
                  <a:schemeClr val="accent6">
                    <a:lumMod val="75000"/>
                  </a:schemeClr>
                </a:solidFill>
                <a:latin typeface="+mj-lt"/>
                <a:ea typeface="メイリオ" panose="020B0604030504040204" pitchFamily="50" charset="-128"/>
              </a:rPr>
              <a:t>imaging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accent6">
                    <a:lumMod val="75000"/>
                  </a:schemeClr>
                </a:solidFill>
                <a:latin typeface="+mj-lt"/>
                <a:ea typeface="メイリオ" panose="020B0604030504040204" pitchFamily="50" charset="-128"/>
              </a:rPr>
              <a:t>Tissue diagnosis</a:t>
            </a:r>
            <a:endParaRPr kumimoji="1" lang="ja-JP" altLang="en-US" sz="1600" b="0" i="0" u="none" strike="noStrike" kern="1200" cap="none" spc="0" normalizeH="0" baseline="0" noProof="0" dirty="0">
              <a:ln>
                <a:noFill/>
              </a:ln>
              <a:solidFill>
                <a:schemeClr val="accent6">
                  <a:lumMod val="75000"/>
                </a:schemeClr>
              </a:solidFill>
              <a:effectLst/>
              <a:uLnTx/>
              <a:uFillTx/>
              <a:latin typeface="+mj-lt"/>
              <a:ea typeface="メイリオ" panose="020B0604030504040204" pitchFamily="50" charset="-128"/>
            </a:endParaRPr>
          </a:p>
        </p:txBody>
      </p:sp>
      <p:sp>
        <p:nvSpPr>
          <p:cNvPr id="18" name="テキスト ボックス 17"/>
          <p:cNvSpPr txBox="1"/>
          <p:nvPr/>
        </p:nvSpPr>
        <p:spPr>
          <a:xfrm>
            <a:off x="556209" y="2929007"/>
            <a:ext cx="180902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Low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mj-lt"/>
                <a:ea typeface="游ゴシック" panose="020B0400000000000000" pitchFamily="50" charset="-128"/>
              </a:rPr>
              <a:t>Easy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Painless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Comprehensive</a:t>
            </a:r>
          </a:p>
        </p:txBody>
      </p:sp>
      <p:sp>
        <p:nvSpPr>
          <p:cNvPr id="19" name="テキスト ボックス 18"/>
          <p:cNvSpPr txBox="1"/>
          <p:nvPr/>
        </p:nvSpPr>
        <p:spPr>
          <a:xfrm>
            <a:off x="2683730" y="2929568"/>
            <a:ext cx="220201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Comprehensive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mj-lt"/>
                <a:ea typeface="游ゴシック" panose="020B0400000000000000" pitchFamily="50" charset="-128"/>
              </a:rPr>
              <a:t>Specify cancer type</a:t>
            </a:r>
            <a:endPar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20" name="テキスト ボックス 19"/>
          <p:cNvSpPr txBox="1"/>
          <p:nvPr/>
        </p:nvSpPr>
        <p:spPr>
          <a:xfrm>
            <a:off x="5304055" y="2929007"/>
            <a:ext cx="18707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Observation of cancer tissue  </a:t>
            </a:r>
          </a:p>
        </p:txBody>
      </p:sp>
      <p:sp>
        <p:nvSpPr>
          <p:cNvPr id="21" name="テキスト ボックス 20"/>
          <p:cNvSpPr txBox="1"/>
          <p:nvPr/>
        </p:nvSpPr>
        <p:spPr>
          <a:xfrm>
            <a:off x="692331" y="6263913"/>
            <a:ext cx="59913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Required for all tests</a:t>
            </a:r>
            <a:r>
              <a:rPr kumimoji="1" lang="ja-JP" altLang="en-US"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high-accuracy</a:t>
            </a:r>
            <a:r>
              <a:rPr kumimoji="1" lang="ja-JP" altLang="en-US"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rPr>
              <a:t>early detection</a:t>
            </a:r>
            <a:endParaRPr kumimoji="1" lang="ja-JP" altLang="en-US" sz="2000" b="0" i="0" u="none" strike="noStrike" kern="1200" cap="none" spc="0" normalizeH="0" baseline="0" noProof="0" dirty="0">
              <a:ln>
                <a:noFill/>
              </a:ln>
              <a:solidFill>
                <a:prstClr val="black"/>
              </a:solidFill>
              <a:effectLst/>
              <a:uLnTx/>
              <a:uFillTx/>
              <a:latin typeface="+mj-lt"/>
              <a:ea typeface="游ゴシック" panose="020B0400000000000000" pitchFamily="50" charset="-128"/>
              <a:cs typeface="+mn-cs"/>
            </a:endParaRPr>
          </a:p>
        </p:txBody>
      </p:sp>
      <p:sp>
        <p:nvSpPr>
          <p:cNvPr id="22" name="テキスト ボックス 21"/>
          <p:cNvSpPr txBox="1"/>
          <p:nvPr/>
        </p:nvSpPr>
        <p:spPr>
          <a:xfrm>
            <a:off x="4677770" y="4637988"/>
            <a:ext cx="1987467" cy="369332"/>
          </a:xfrm>
          <a:prstGeom prst="rect">
            <a:avLst/>
          </a:prstGeom>
          <a:solidFill>
            <a:schemeClr val="accent6">
              <a:lumMod val="20000"/>
              <a:lumOff val="80000"/>
            </a:schemeClr>
          </a:solid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mj-lt"/>
                <a:ea typeface="メイリオ" panose="020B0604030504040204" pitchFamily="50" charset="-128"/>
              </a:rPr>
              <a:t>5 major cancer test</a:t>
            </a:r>
            <a:endParaRPr kumimoji="1" lang="ja-JP" altLang="en-US"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23" name="テキスト ボックス 22"/>
          <p:cNvSpPr txBox="1"/>
          <p:nvPr/>
        </p:nvSpPr>
        <p:spPr>
          <a:xfrm>
            <a:off x="4440342" y="5043378"/>
            <a:ext cx="908903" cy="400110"/>
          </a:xfrm>
          <a:prstGeom prst="rect">
            <a:avLst/>
          </a:prstGeom>
          <a:solidFill>
            <a:schemeClr val="accent3">
              <a:lumMod val="20000"/>
              <a:lumOff val="80000"/>
            </a:schemeClr>
          </a:solid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black"/>
                </a:solidFill>
                <a:effectLst/>
                <a:uLnTx/>
                <a:uFillTx/>
                <a:latin typeface="+mj-lt"/>
                <a:ea typeface="メイリオ" panose="020B0604030504040204" pitchFamily="50" charset="-128"/>
                <a:cs typeface="+mn-cs"/>
              </a:rPr>
              <a:t>PET-CT</a:t>
            </a:r>
            <a:endParaRPr kumimoji="1" lang="ja-JP" altLang="en-US" sz="20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24" name="テキスト ボックス 23"/>
          <p:cNvSpPr txBox="1"/>
          <p:nvPr/>
        </p:nvSpPr>
        <p:spPr>
          <a:xfrm>
            <a:off x="6992652" y="5659417"/>
            <a:ext cx="2025619" cy="338554"/>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Existing tumor marker</a:t>
            </a:r>
            <a:endParaRPr kumimoji="1" lang="ja-JP" altLang="en-US"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25" name="テキスト ボックス 24"/>
          <p:cNvSpPr txBox="1"/>
          <p:nvPr/>
        </p:nvSpPr>
        <p:spPr>
          <a:xfrm>
            <a:off x="2683730" y="3745026"/>
            <a:ext cx="2095876" cy="830997"/>
          </a:xfrm>
          <a:prstGeom prst="rect">
            <a:avLst/>
          </a:prstGeom>
          <a:solidFill>
            <a:schemeClr val="accent3">
              <a:lumMod val="20000"/>
              <a:lumOff val="80000"/>
            </a:schemeClr>
          </a:solid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j-lt"/>
                <a:ea typeface="メイリオ" panose="020B0604030504040204" pitchFamily="50" charset="-128"/>
              </a:rPr>
              <a:t>New</a:t>
            </a:r>
            <a:r>
              <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 tumor marker under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 (</a:t>
            </a:r>
            <a:r>
              <a:rPr kumimoji="1" lang="en-US" altLang="ja-JP" sz="1600" b="0" i="0" u="none" strike="noStrike" kern="1200" cap="none" spc="0" normalizeH="0" baseline="0" noProof="0" dirty="0" err="1">
                <a:ln>
                  <a:noFill/>
                </a:ln>
                <a:solidFill>
                  <a:prstClr val="black"/>
                </a:solidFill>
                <a:effectLst/>
                <a:uLnTx/>
                <a:uFillTx/>
                <a:latin typeface="+mj-lt"/>
                <a:ea typeface="メイリオ" panose="020B0604030504040204" pitchFamily="50" charset="-128"/>
                <a:cs typeface="+mn-cs"/>
              </a:rPr>
              <a:t>ctDNA</a:t>
            </a:r>
            <a:r>
              <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 miRNA </a:t>
            </a:r>
            <a:r>
              <a:rPr kumimoji="1" lang="en-US" altLang="ja-JP" sz="1600" b="0" i="0" u="none" strike="noStrike" kern="1200" cap="none" spc="0" normalizeH="0" baseline="0" noProof="0" dirty="0" err="1">
                <a:ln>
                  <a:noFill/>
                </a:ln>
                <a:solidFill>
                  <a:prstClr val="black"/>
                </a:solidFill>
                <a:effectLst/>
                <a:uLnTx/>
                <a:uFillTx/>
                <a:latin typeface="+mj-lt"/>
                <a:ea typeface="メイリオ" panose="020B0604030504040204" pitchFamily="50" charset="-128"/>
                <a:cs typeface="+mn-cs"/>
              </a:rPr>
              <a:t>etc</a:t>
            </a:r>
            <a:r>
              <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26" name="テキスト ボックス 25"/>
          <p:cNvSpPr txBox="1"/>
          <p:nvPr/>
        </p:nvSpPr>
        <p:spPr>
          <a:xfrm>
            <a:off x="5130413" y="3803887"/>
            <a:ext cx="2015707" cy="769441"/>
          </a:xfrm>
          <a:prstGeom prst="rect">
            <a:avLst/>
          </a:prstGeom>
          <a:solidFill>
            <a:schemeClr val="accent6">
              <a:lumMod val="20000"/>
              <a:lumOff val="80000"/>
            </a:schemeClr>
          </a:solid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j-lt"/>
                <a:ea typeface="メイリオ" panose="020B0604030504040204" pitchFamily="50" charset="-128"/>
              </a:rPr>
              <a:t>Image Inspections</a:t>
            </a:r>
            <a:endParaRPr kumimoji="1" lang="en-US" altLang="ja-JP" sz="16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a:p>
            <a:pPr lvl="0">
              <a:defRPr/>
            </a:pPr>
            <a:r>
              <a:rPr kumimoji="1" lang="ja-JP" altLang="en-US" sz="14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rPr>
              <a:t>CT, MRI</a:t>
            </a:r>
            <a:r>
              <a:rPr lang="en-US" altLang="ja-JP" sz="1400" dirty="0">
                <a:solidFill>
                  <a:prstClr val="black"/>
                </a:solidFill>
                <a:latin typeface="+mj-lt"/>
                <a:ea typeface="メイリオ" panose="020B0604030504040204" pitchFamily="50" charset="-128"/>
              </a:rPr>
              <a:t>, Endoscope,   </a:t>
            </a:r>
          </a:p>
          <a:p>
            <a:pPr lvl="0">
              <a:defRPr/>
            </a:pPr>
            <a:r>
              <a:rPr lang="en-US" altLang="ja-JP" sz="1400" dirty="0">
                <a:solidFill>
                  <a:prstClr val="black"/>
                </a:solidFill>
                <a:latin typeface="+mj-lt"/>
                <a:ea typeface="メイリオ" panose="020B0604030504040204" pitchFamily="50" charset="-128"/>
              </a:rPr>
              <a:t> Ultrasonic echo</a:t>
            </a:r>
            <a:r>
              <a:rPr lang="ja-JP" altLang="en-US" sz="1400" dirty="0">
                <a:solidFill>
                  <a:prstClr val="black"/>
                </a:solidFill>
                <a:latin typeface="+mj-lt"/>
                <a:ea typeface="メイリオ" panose="020B0604030504040204" pitchFamily="50" charset="-128"/>
              </a:rPr>
              <a:t>）</a:t>
            </a:r>
            <a:r>
              <a:rPr lang="en-US" altLang="ja-JP" sz="1400" dirty="0">
                <a:solidFill>
                  <a:prstClr val="black"/>
                </a:solidFill>
                <a:latin typeface="+mj-lt"/>
                <a:ea typeface="メイリオ"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27" name="テキスト ボックス 26"/>
          <p:cNvSpPr txBox="1"/>
          <p:nvPr/>
        </p:nvSpPr>
        <p:spPr>
          <a:xfrm>
            <a:off x="159976" y="4652817"/>
            <a:ext cx="2957229" cy="1384995"/>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white"/>
                </a:solidFill>
                <a:latin typeface="+mj-lt"/>
                <a:ea typeface="メイリオ" panose="020B0604030504040204" pitchFamily="50" charset="-128"/>
              </a:rPr>
              <a:t>We don’t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white"/>
                </a:solidFill>
                <a:latin typeface="+mj-lt"/>
                <a:ea typeface="メイリオ" panose="020B0604030504040204" pitchFamily="50" charset="-128"/>
              </a:rPr>
              <a:t>good 1</a:t>
            </a:r>
            <a:r>
              <a:rPr lang="en-US" altLang="ja-JP" sz="2800" baseline="30000" dirty="0">
                <a:solidFill>
                  <a:prstClr val="white"/>
                </a:solidFill>
                <a:latin typeface="+mj-lt"/>
                <a:ea typeface="メイリオ" panose="020B0604030504040204" pitchFamily="50" charset="-128"/>
              </a:rPr>
              <a:t>st</a:t>
            </a:r>
            <a:r>
              <a:rPr lang="en-US" altLang="ja-JP" sz="2800" dirty="0">
                <a:solidFill>
                  <a:prstClr val="white"/>
                </a:solidFill>
                <a:latin typeface="+mj-lt"/>
                <a:ea typeface="メイリオ" panose="020B0604030504040204" pitchFamily="50" charset="-128"/>
              </a:rPr>
              <a:t>  screening test</a:t>
            </a:r>
            <a:endParaRPr kumimoji="1" lang="ja-JP" altLang="en-US" sz="2800" b="0" i="0" u="none" strike="noStrike" kern="1200" cap="none" spc="0" normalizeH="0" baseline="0" noProof="0" dirty="0">
              <a:ln>
                <a:noFill/>
              </a:ln>
              <a:solidFill>
                <a:prstClr val="white"/>
              </a:solidFill>
              <a:effectLst/>
              <a:uLnTx/>
              <a:uFillTx/>
              <a:latin typeface="+mj-lt"/>
              <a:ea typeface="メイリオ" panose="020B0604030504040204" pitchFamily="50" charset="-128"/>
              <a:cs typeface="+mn-cs"/>
            </a:endParaRPr>
          </a:p>
        </p:txBody>
      </p:sp>
      <p:sp>
        <p:nvSpPr>
          <p:cNvPr id="28" name="テキスト ボックス 27"/>
          <p:cNvSpPr txBox="1"/>
          <p:nvPr/>
        </p:nvSpPr>
        <p:spPr>
          <a:xfrm>
            <a:off x="864833" y="6254151"/>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j-lt"/>
              <a:ea typeface="メイリオ"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078BE85C-597B-48C4-96B0-3E3091F1196F}"/>
              </a:ext>
            </a:extLst>
          </p:cNvPr>
          <p:cNvSpPr>
            <a:spLocks noGrp="1"/>
          </p:cNvSpPr>
          <p:nvPr>
            <p:ph type="sldNum" sz="quarter" idx="12"/>
          </p:nvPr>
        </p:nvSpPr>
        <p:spPr/>
        <p:txBody>
          <a:bodyPr/>
          <a:lstStyle/>
          <a:p>
            <a:fld id="{11D9BFCD-C0D1-4F3C-9707-B15111ADCA99}" type="slidenum">
              <a:rPr kumimoji="1" lang="ja-JP" altLang="en-US" smtClean="0"/>
              <a:t>4</a:t>
            </a:fld>
            <a:endParaRPr kumimoji="1" lang="ja-JP" altLang="en-US"/>
          </a:p>
        </p:txBody>
      </p:sp>
    </p:spTree>
    <p:extLst>
      <p:ext uri="{BB962C8B-B14F-4D97-AF65-F5344CB8AC3E}">
        <p14:creationId xmlns:p14="http://schemas.microsoft.com/office/powerpoint/2010/main" val="35385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29B8809-A7C7-4DEC-95B3-9FA9BB0CF12A}"/>
              </a:ext>
            </a:extLst>
          </p:cNvPr>
          <p:cNvSpPr txBox="1"/>
          <p:nvPr/>
        </p:nvSpPr>
        <p:spPr>
          <a:xfrm>
            <a:off x="1500254" y="187753"/>
            <a:ext cx="6186309" cy="646331"/>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spAutoFit/>
          </a:bodyPr>
          <a:lstStyle/>
          <a:p>
            <a:pPr lvl="0">
              <a:defRPr/>
            </a:pPr>
            <a:r>
              <a:rPr kumimoji="0" lang="en-US" altLang="ja-JP" sz="3600" kern="0" dirty="0">
                <a:solidFill>
                  <a:prstClr val="white"/>
                </a:solidFill>
                <a:latin typeface="Arial" panose="020B0604020202020204" pitchFamily="34" charset="0"/>
                <a:cs typeface="Arial" panose="020B0604020202020204" pitchFamily="34" charset="0"/>
              </a:rPr>
              <a:t>Global expansion of N-NOSE</a:t>
            </a:r>
          </a:p>
        </p:txBody>
      </p:sp>
      <p:sp>
        <p:nvSpPr>
          <p:cNvPr id="5" name="テキスト ボックス 4">
            <a:extLst>
              <a:ext uri="{FF2B5EF4-FFF2-40B4-BE49-F238E27FC236}">
                <a16:creationId xmlns:a16="http://schemas.microsoft.com/office/drawing/2014/main" id="{E2C69833-B995-43A3-9B34-C8C0F47E9619}"/>
              </a:ext>
            </a:extLst>
          </p:cNvPr>
          <p:cNvSpPr txBox="1"/>
          <p:nvPr/>
        </p:nvSpPr>
        <p:spPr>
          <a:xfrm>
            <a:off x="303104" y="1503741"/>
            <a:ext cx="9006248" cy="523220"/>
          </a:xfrm>
          <a:prstGeom prst="rect">
            <a:avLst/>
          </a:prstGeom>
          <a:noFill/>
        </p:spPr>
        <p:txBody>
          <a:bodyPr wrap="none" rtlCol="0">
            <a:spAutoFit/>
          </a:bodyPr>
          <a:lstStyle/>
          <a:p>
            <a:r>
              <a:rPr lang="en-US" altLang="ja-JP" sz="2800" dirty="0"/>
              <a:t>We need to verify if there is </a:t>
            </a:r>
            <a:r>
              <a:rPr lang="en-US" altLang="ja-JP" sz="2800" b="1" dirty="0"/>
              <a:t>no racial differences in N-NOSE </a:t>
            </a:r>
            <a:endParaRPr lang="ja-JP" altLang="ja-JP" sz="2800" b="1" dirty="0"/>
          </a:p>
        </p:txBody>
      </p:sp>
      <p:sp>
        <p:nvSpPr>
          <p:cNvPr id="6" name="矢印: 下 5">
            <a:extLst>
              <a:ext uri="{FF2B5EF4-FFF2-40B4-BE49-F238E27FC236}">
                <a16:creationId xmlns:a16="http://schemas.microsoft.com/office/drawing/2014/main" id="{E265E977-C7F9-4D32-8209-3833F538E8C0}"/>
              </a:ext>
            </a:extLst>
          </p:cNvPr>
          <p:cNvSpPr/>
          <p:nvPr/>
        </p:nvSpPr>
        <p:spPr>
          <a:xfrm>
            <a:off x="2651097" y="2202699"/>
            <a:ext cx="349071" cy="3153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000"/>
          </a:p>
        </p:txBody>
      </p:sp>
      <p:sp>
        <p:nvSpPr>
          <p:cNvPr id="7" name="テキスト ボックス 6">
            <a:extLst>
              <a:ext uri="{FF2B5EF4-FFF2-40B4-BE49-F238E27FC236}">
                <a16:creationId xmlns:a16="http://schemas.microsoft.com/office/drawing/2014/main" id="{23E5C23D-DA1F-4C31-93AB-FC0E03BCE4A7}"/>
              </a:ext>
            </a:extLst>
          </p:cNvPr>
          <p:cNvSpPr txBox="1"/>
          <p:nvPr/>
        </p:nvSpPr>
        <p:spPr>
          <a:xfrm>
            <a:off x="303104" y="2699563"/>
            <a:ext cx="8998551" cy="1200329"/>
          </a:xfrm>
          <a:prstGeom prst="rect">
            <a:avLst/>
          </a:prstGeom>
          <a:noFill/>
        </p:spPr>
        <p:txBody>
          <a:bodyPr wrap="square" rtlCol="0">
            <a:spAutoFit/>
          </a:bodyPr>
          <a:lstStyle/>
          <a:p>
            <a:r>
              <a:rPr lang="en-US" altLang="ja-JP" sz="2400" b="1" dirty="0" err="1"/>
              <a:t>Hirotsu</a:t>
            </a:r>
            <a:r>
              <a:rPr lang="en-US" altLang="ja-JP" sz="2400" b="1" dirty="0"/>
              <a:t> Bio Australia</a:t>
            </a:r>
            <a:r>
              <a:rPr lang="ja-JP" altLang="en-US" sz="2400" b="1" dirty="0"/>
              <a:t> </a:t>
            </a:r>
            <a:r>
              <a:rPr lang="en-US" altLang="ja-JP" sz="2400" dirty="0"/>
              <a:t>is established in QLD (Australia) </a:t>
            </a:r>
          </a:p>
          <a:p>
            <a:r>
              <a:rPr lang="en-US" altLang="ja-JP" sz="2400" dirty="0"/>
              <a:t> to analyze the Western patients</a:t>
            </a:r>
          </a:p>
          <a:p>
            <a:r>
              <a:rPr lang="en-US" altLang="ja-JP" sz="2400" dirty="0"/>
              <a:t>We will start expand a global business (ex. U.S., Europe)</a:t>
            </a:r>
            <a:endParaRPr lang="ja-JP" altLang="ja-JP" sz="2400" dirty="0"/>
          </a:p>
        </p:txBody>
      </p:sp>
      <p:sp>
        <p:nvSpPr>
          <p:cNvPr id="8" name="矢印: 下 7">
            <a:extLst>
              <a:ext uri="{FF2B5EF4-FFF2-40B4-BE49-F238E27FC236}">
                <a16:creationId xmlns:a16="http://schemas.microsoft.com/office/drawing/2014/main" id="{134B4042-46EB-4218-A7F2-80085B7540C5}"/>
              </a:ext>
            </a:extLst>
          </p:cNvPr>
          <p:cNvSpPr/>
          <p:nvPr/>
        </p:nvSpPr>
        <p:spPr>
          <a:xfrm>
            <a:off x="2642756" y="4283283"/>
            <a:ext cx="349071" cy="4559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000"/>
          </a:p>
        </p:txBody>
      </p:sp>
      <p:sp>
        <p:nvSpPr>
          <p:cNvPr id="9" name="テキスト ボックス 8">
            <a:extLst>
              <a:ext uri="{FF2B5EF4-FFF2-40B4-BE49-F238E27FC236}">
                <a16:creationId xmlns:a16="http://schemas.microsoft.com/office/drawing/2014/main" id="{FA19C28A-3F41-4575-BDA5-597CC1B3370D}"/>
              </a:ext>
            </a:extLst>
          </p:cNvPr>
          <p:cNvSpPr txBox="1"/>
          <p:nvPr/>
        </p:nvSpPr>
        <p:spPr>
          <a:xfrm>
            <a:off x="161215" y="5122620"/>
            <a:ext cx="5613011" cy="707886"/>
          </a:xfrm>
          <a:prstGeom prst="rect">
            <a:avLst/>
          </a:prstGeom>
          <a:noFill/>
        </p:spPr>
        <p:txBody>
          <a:bodyPr wrap="square" rtlCol="0">
            <a:spAutoFit/>
          </a:bodyPr>
          <a:lstStyle/>
          <a:p>
            <a:r>
              <a:rPr lang="en-US" altLang="ja-JP" sz="2000" dirty="0"/>
              <a:t>We have already signed a collaborative research </a:t>
            </a:r>
          </a:p>
          <a:p>
            <a:r>
              <a:rPr lang="en-US" altLang="ja-JP" sz="2000" dirty="0"/>
              <a:t> with QUT and started clinical research</a:t>
            </a:r>
            <a:endParaRPr lang="ja-JP" altLang="en-US" sz="2000" dirty="0"/>
          </a:p>
        </p:txBody>
      </p:sp>
      <p:sp>
        <p:nvSpPr>
          <p:cNvPr id="10" name="テキスト ボックス 9">
            <a:extLst>
              <a:ext uri="{FF2B5EF4-FFF2-40B4-BE49-F238E27FC236}">
                <a16:creationId xmlns:a16="http://schemas.microsoft.com/office/drawing/2014/main" id="{6E9CFE8F-E1AE-4D51-B1A0-54B798B054D5}"/>
              </a:ext>
            </a:extLst>
          </p:cNvPr>
          <p:cNvSpPr txBox="1"/>
          <p:nvPr/>
        </p:nvSpPr>
        <p:spPr>
          <a:xfrm>
            <a:off x="1437971" y="949743"/>
            <a:ext cx="4867889" cy="553998"/>
          </a:xfrm>
          <a:prstGeom prst="rect">
            <a:avLst/>
          </a:prstGeom>
          <a:noFill/>
        </p:spPr>
        <p:txBody>
          <a:bodyPr wrap="square" rtlCol="0">
            <a:spAutoFit/>
          </a:bodyPr>
          <a:lstStyle/>
          <a:p>
            <a:r>
              <a:rPr lang="en-US" altLang="ja-JP" sz="1500" dirty="0">
                <a:solidFill>
                  <a:srgbClr val="0000FF"/>
                </a:solidFill>
              </a:rPr>
              <a:t>IP</a:t>
            </a:r>
            <a:r>
              <a:rPr lang="ja-JP" altLang="en-US" sz="1500" dirty="0"/>
              <a:t>：</a:t>
            </a:r>
            <a:r>
              <a:rPr lang="en-US" altLang="ja-JP" sz="1500" dirty="0"/>
              <a:t>We</a:t>
            </a:r>
            <a:r>
              <a:rPr lang="ja-JP" altLang="en-US" sz="1500" dirty="0"/>
              <a:t> </a:t>
            </a:r>
            <a:r>
              <a:rPr lang="en-US" altLang="ja-JP" sz="1500" dirty="0"/>
              <a:t>have </a:t>
            </a:r>
            <a:r>
              <a:rPr lang="en-US" altLang="ja-JP" sz="1500" dirty="0">
                <a:solidFill>
                  <a:srgbClr val="0000FF"/>
                </a:solidFill>
              </a:rPr>
              <a:t>exclusive license of a basic patent in the world </a:t>
            </a:r>
          </a:p>
          <a:p>
            <a:r>
              <a:rPr lang="en-US" altLang="ja-JP" sz="1500" dirty="0"/>
              <a:t>      applied for about </a:t>
            </a:r>
            <a:r>
              <a:rPr lang="en-US" altLang="ja-JP" sz="1500" dirty="0">
                <a:solidFill>
                  <a:srgbClr val="0000FF"/>
                </a:solidFill>
              </a:rPr>
              <a:t>10 peripheral patents </a:t>
            </a:r>
            <a:endParaRPr lang="ja-JP" altLang="en-US" sz="1500" dirty="0">
              <a:solidFill>
                <a:srgbClr val="0000FF"/>
              </a:solidFill>
            </a:endParaRPr>
          </a:p>
        </p:txBody>
      </p:sp>
      <p:sp>
        <p:nvSpPr>
          <p:cNvPr id="3" name="スライド番号プレースホルダー 2">
            <a:extLst>
              <a:ext uri="{FF2B5EF4-FFF2-40B4-BE49-F238E27FC236}">
                <a16:creationId xmlns:a16="http://schemas.microsoft.com/office/drawing/2014/main" id="{6E0455A1-A69A-476A-9CD9-E3603A14B156}"/>
              </a:ext>
            </a:extLst>
          </p:cNvPr>
          <p:cNvSpPr>
            <a:spLocks noGrp="1"/>
          </p:cNvSpPr>
          <p:nvPr>
            <p:ph type="sldNum" sz="quarter" idx="12"/>
          </p:nvPr>
        </p:nvSpPr>
        <p:spPr/>
        <p:txBody>
          <a:bodyPr/>
          <a:lstStyle/>
          <a:p>
            <a:fld id="{11D9BFCD-C0D1-4F3C-9707-B15111ADCA99}" type="slidenum">
              <a:rPr kumimoji="1" lang="ja-JP" altLang="en-US" smtClean="0"/>
              <a:t>40</a:t>
            </a:fld>
            <a:endParaRPr kumimoji="1" lang="ja-JP" altLang="en-US"/>
          </a:p>
        </p:txBody>
      </p:sp>
      <p:pic>
        <p:nvPicPr>
          <p:cNvPr id="2" name="図 1">
            <a:extLst>
              <a:ext uri="{FF2B5EF4-FFF2-40B4-BE49-F238E27FC236}">
                <a16:creationId xmlns:a16="http://schemas.microsoft.com/office/drawing/2014/main" id="{FB68CE87-2AC5-4CA3-BCF9-B4ECE192817B}"/>
              </a:ext>
            </a:extLst>
          </p:cNvPr>
          <p:cNvPicPr>
            <a:picLocks noChangeAspect="1"/>
          </p:cNvPicPr>
          <p:nvPr/>
        </p:nvPicPr>
        <p:blipFill>
          <a:blip r:embed="rId3"/>
          <a:stretch>
            <a:fillRect/>
          </a:stretch>
        </p:blipFill>
        <p:spPr>
          <a:xfrm>
            <a:off x="5215986" y="4444272"/>
            <a:ext cx="3928013" cy="2413727"/>
          </a:xfrm>
          <a:prstGeom prst="rect">
            <a:avLst/>
          </a:prstGeom>
        </p:spPr>
      </p:pic>
    </p:spTree>
    <p:extLst>
      <p:ext uri="{BB962C8B-B14F-4D97-AF65-F5344CB8AC3E}">
        <p14:creationId xmlns:p14="http://schemas.microsoft.com/office/powerpoint/2010/main" val="27097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AA637A-5724-4D93-ADA4-2377B4F81B16}"/>
              </a:ext>
            </a:extLst>
          </p:cNvPr>
          <p:cNvSpPr txBox="1"/>
          <p:nvPr/>
        </p:nvSpPr>
        <p:spPr>
          <a:xfrm>
            <a:off x="2381039" y="409296"/>
            <a:ext cx="49032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Results of N-NOSE (Australian people)</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B598CC32-1797-4F42-A7D2-0AFED6DB738D}"/>
              </a:ext>
            </a:extLst>
          </p:cNvPr>
          <p:cNvSpPr/>
          <p:nvPr/>
        </p:nvSpPr>
        <p:spPr>
          <a:xfrm>
            <a:off x="2597929" y="5551511"/>
            <a:ext cx="410704" cy="6974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a:extLst>
              <a:ext uri="{FF2B5EF4-FFF2-40B4-BE49-F238E27FC236}">
                <a16:creationId xmlns:a16="http://schemas.microsoft.com/office/drawing/2014/main" id="{127CFADD-EBDF-4C52-BFFE-CCFE7B3323BA}"/>
              </a:ext>
            </a:extLst>
          </p:cNvPr>
          <p:cNvSpPr/>
          <p:nvPr/>
        </p:nvSpPr>
        <p:spPr>
          <a:xfrm>
            <a:off x="7311323" y="5517809"/>
            <a:ext cx="418454" cy="5259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4F7F37CE-2C7D-48FD-B3BD-D0A1CA7B0C10}"/>
              </a:ext>
            </a:extLst>
          </p:cNvPr>
          <p:cNvSpPr txBox="1"/>
          <p:nvPr/>
        </p:nvSpPr>
        <p:spPr>
          <a:xfrm>
            <a:off x="3078948" y="5308796"/>
            <a:ext cx="1890093" cy="523220"/>
          </a:xfrm>
          <a:prstGeom prst="rect">
            <a:avLst/>
          </a:prstGeom>
          <a:noFill/>
        </p:spPr>
        <p:txBody>
          <a:bodyPr wrap="square" rtlCol="0">
            <a:spAutoFit/>
          </a:bodyPr>
          <a:lstStyle/>
          <a:p>
            <a:r>
              <a:rPr lang="en-US" altLang="ja-JP" sz="2800" dirty="0"/>
              <a:t>Cancer</a:t>
            </a:r>
            <a:endParaRPr lang="ja-JP" altLang="en-US" sz="2800" dirty="0"/>
          </a:p>
        </p:txBody>
      </p:sp>
      <p:sp>
        <p:nvSpPr>
          <p:cNvPr id="31" name="テキスト ボックス 30">
            <a:extLst>
              <a:ext uri="{FF2B5EF4-FFF2-40B4-BE49-F238E27FC236}">
                <a16:creationId xmlns:a16="http://schemas.microsoft.com/office/drawing/2014/main" id="{15938018-D9C7-4C76-838A-382493404FDC}"/>
              </a:ext>
            </a:extLst>
          </p:cNvPr>
          <p:cNvSpPr txBox="1"/>
          <p:nvPr/>
        </p:nvSpPr>
        <p:spPr>
          <a:xfrm>
            <a:off x="7870407" y="5266520"/>
            <a:ext cx="1890093" cy="523220"/>
          </a:xfrm>
          <a:prstGeom prst="rect">
            <a:avLst/>
          </a:prstGeom>
          <a:noFill/>
        </p:spPr>
        <p:txBody>
          <a:bodyPr wrap="square" rtlCol="0">
            <a:spAutoFit/>
          </a:bodyPr>
          <a:lstStyle/>
          <a:p>
            <a:r>
              <a:rPr lang="en-US" altLang="ja-JP" sz="2800" dirty="0"/>
              <a:t>Healthy</a:t>
            </a:r>
            <a:endParaRPr lang="ja-JP" altLang="en-US" sz="2800" dirty="0"/>
          </a:p>
        </p:txBody>
      </p:sp>
      <p:sp>
        <p:nvSpPr>
          <p:cNvPr id="5" name="スライド番号プレースホルダー 4">
            <a:extLst>
              <a:ext uri="{FF2B5EF4-FFF2-40B4-BE49-F238E27FC236}">
                <a16:creationId xmlns:a16="http://schemas.microsoft.com/office/drawing/2014/main" id="{B940BA09-641C-446B-9521-EB26250C3DE3}"/>
              </a:ext>
            </a:extLst>
          </p:cNvPr>
          <p:cNvSpPr>
            <a:spLocks noGrp="1"/>
          </p:cNvSpPr>
          <p:nvPr>
            <p:ph type="sldNum" sz="quarter" idx="12"/>
          </p:nvPr>
        </p:nvSpPr>
        <p:spPr/>
        <p:txBody>
          <a:bodyPr/>
          <a:lstStyle/>
          <a:p>
            <a:fld id="{11D9BFCD-C0D1-4F3C-9707-B15111ADCA99}" type="slidenum">
              <a:rPr kumimoji="1" lang="ja-JP" altLang="en-US" smtClean="0"/>
              <a:t>41</a:t>
            </a:fld>
            <a:endParaRPr kumimoji="1" lang="ja-JP" altLang="en-US"/>
          </a:p>
        </p:txBody>
      </p:sp>
      <p:grpSp>
        <p:nvGrpSpPr>
          <p:cNvPr id="16" name="グループ化 15">
            <a:extLst>
              <a:ext uri="{FF2B5EF4-FFF2-40B4-BE49-F238E27FC236}">
                <a16:creationId xmlns:a16="http://schemas.microsoft.com/office/drawing/2014/main" id="{38156531-356C-4A5B-BCBA-0853EDE9BB51}"/>
              </a:ext>
            </a:extLst>
          </p:cNvPr>
          <p:cNvGrpSpPr/>
          <p:nvPr/>
        </p:nvGrpSpPr>
        <p:grpSpPr>
          <a:xfrm>
            <a:off x="128108" y="969410"/>
            <a:ext cx="8916542" cy="5240817"/>
            <a:chOff x="173215" y="1018849"/>
            <a:chExt cx="8916542" cy="5240817"/>
          </a:xfrm>
        </p:grpSpPr>
        <p:grpSp>
          <p:nvGrpSpPr>
            <p:cNvPr id="17" name="グループ化 16">
              <a:extLst>
                <a:ext uri="{FF2B5EF4-FFF2-40B4-BE49-F238E27FC236}">
                  <a16:creationId xmlns:a16="http://schemas.microsoft.com/office/drawing/2014/main" id="{CFBE7897-83B9-43C6-9686-E874BE1F29C1}"/>
                </a:ext>
              </a:extLst>
            </p:cNvPr>
            <p:cNvGrpSpPr/>
            <p:nvPr/>
          </p:nvGrpSpPr>
          <p:grpSpPr>
            <a:xfrm>
              <a:off x="173215" y="1018849"/>
              <a:ext cx="8916542" cy="5240817"/>
              <a:chOff x="63336" y="553899"/>
              <a:chExt cx="8916542" cy="5240817"/>
            </a:xfrm>
          </p:grpSpPr>
          <p:graphicFrame>
            <p:nvGraphicFramePr>
              <p:cNvPr id="20" name="グラフ 19">
                <a:extLst>
                  <a:ext uri="{FF2B5EF4-FFF2-40B4-BE49-F238E27FC236}">
                    <a16:creationId xmlns:a16="http://schemas.microsoft.com/office/drawing/2014/main" id="{63C5F889-6824-4DD5-ABF4-06FBE540ADE1}"/>
                  </a:ext>
                </a:extLst>
              </p:cNvPr>
              <p:cNvGraphicFramePr>
                <a:graphicFrameLocks/>
              </p:cNvGraphicFramePr>
              <p:nvPr>
                <p:extLst/>
              </p:nvPr>
            </p:nvGraphicFramePr>
            <p:xfrm>
              <a:off x="63336" y="553899"/>
              <a:ext cx="8916542" cy="5240817"/>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直線コネクタ 32">
                <a:extLst>
                  <a:ext uri="{FF2B5EF4-FFF2-40B4-BE49-F238E27FC236}">
                    <a16:creationId xmlns:a16="http://schemas.microsoft.com/office/drawing/2014/main" id="{52F18EC1-9BB2-42E4-A5D4-2F3046384FBF}"/>
                  </a:ext>
                </a:extLst>
              </p:cNvPr>
              <p:cNvCxnSpPr>
                <a:cxnSpLocks/>
              </p:cNvCxnSpPr>
              <p:nvPr/>
            </p:nvCxnSpPr>
            <p:spPr>
              <a:xfrm>
                <a:off x="6796006" y="1022888"/>
                <a:ext cx="0" cy="4771828"/>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cxnSp>
          <p:nvCxnSpPr>
            <p:cNvPr id="18" name="直線コネクタ 17">
              <a:extLst>
                <a:ext uri="{FF2B5EF4-FFF2-40B4-BE49-F238E27FC236}">
                  <a16:creationId xmlns:a16="http://schemas.microsoft.com/office/drawing/2014/main" id="{94159514-B4ED-42C0-A0BE-8593A9C49424}"/>
                </a:ext>
              </a:extLst>
            </p:cNvPr>
            <p:cNvCxnSpPr/>
            <p:nvPr/>
          </p:nvCxnSpPr>
          <p:spPr>
            <a:xfrm>
              <a:off x="534692" y="5904854"/>
              <a:ext cx="6371193" cy="0"/>
            </a:xfrm>
            <a:prstGeom prst="line">
              <a:avLst/>
            </a:prstGeom>
            <a:ln w="38100" cmpd="sng">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93296CD-25DA-47D1-8674-5293C9B6AA96}"/>
                </a:ext>
              </a:extLst>
            </p:cNvPr>
            <p:cNvCxnSpPr/>
            <p:nvPr/>
          </p:nvCxnSpPr>
          <p:spPr>
            <a:xfrm flipH="1">
              <a:off x="6905885" y="5904854"/>
              <a:ext cx="2084522"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904AC09A-8319-4E86-8DCD-B25A655641CA}"/>
              </a:ext>
            </a:extLst>
          </p:cNvPr>
          <p:cNvCxnSpPr/>
          <p:nvPr/>
        </p:nvCxnSpPr>
        <p:spPr>
          <a:xfrm>
            <a:off x="400070" y="3164840"/>
            <a:ext cx="854523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ABA9705-A9F2-4D5E-A112-FFFA5FB6BF41}"/>
              </a:ext>
            </a:extLst>
          </p:cNvPr>
          <p:cNvSpPr txBox="1"/>
          <p:nvPr/>
        </p:nvSpPr>
        <p:spPr>
          <a:xfrm>
            <a:off x="747044" y="6261210"/>
            <a:ext cx="8310869" cy="461665"/>
          </a:xfrm>
          <a:prstGeom prst="rect">
            <a:avLst/>
          </a:prstGeom>
          <a:noFill/>
        </p:spPr>
        <p:txBody>
          <a:bodyPr wrap="square" rtlCol="0">
            <a:spAutoFit/>
          </a:bodyPr>
          <a:lstStyle/>
          <a:p>
            <a:r>
              <a:rPr lang="en-US" altLang="ja-JP" sz="2400" dirty="0"/>
              <a:t> Sensitivity = 91.0% (61/67)</a:t>
            </a:r>
            <a:r>
              <a:rPr lang="ja-JP" altLang="en-US" sz="2400" dirty="0"/>
              <a:t>          </a:t>
            </a:r>
            <a:r>
              <a:rPr lang="en-US" altLang="ja-JP" sz="2400" dirty="0"/>
              <a:t>Specificity = 90.9 % (20/22)</a:t>
            </a:r>
          </a:p>
        </p:txBody>
      </p:sp>
    </p:spTree>
    <p:extLst>
      <p:ext uri="{BB962C8B-B14F-4D97-AF65-F5344CB8AC3E}">
        <p14:creationId xmlns:p14="http://schemas.microsoft.com/office/powerpoint/2010/main" val="289645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27"/>
          <p:cNvSpPr/>
          <p:nvPr/>
        </p:nvSpPr>
        <p:spPr>
          <a:xfrm>
            <a:off x="518075" y="2704196"/>
            <a:ext cx="5246704" cy="1"/>
          </a:xfrm>
          <a:prstGeom prst="line">
            <a:avLst/>
          </a:prstGeom>
          <a:ln w="28575">
            <a:solidFill>
              <a:srgbClr val="000000"/>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4" name="Shape 1429"/>
          <p:cNvSpPr/>
          <p:nvPr/>
        </p:nvSpPr>
        <p:spPr>
          <a:xfrm>
            <a:off x="432684" y="2281522"/>
            <a:ext cx="611704"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sz="2000" b="0" i="0" u="none" strike="noStrike" kern="1200" cap="none" spc="0" normalizeH="0" baseline="0" noProof="0" dirty="0">
                <a:ln>
                  <a:noFill/>
                </a:ln>
                <a:solidFill>
                  <a:prstClr val="black"/>
                </a:solidFill>
                <a:effectLst/>
                <a:uLnTx/>
                <a:uFillTx/>
                <a:ea typeface="メイリオ" panose="020B0604030504040204" pitchFamily="50" charset="-128"/>
                <a:cs typeface="+mn-cs"/>
              </a:rPr>
              <a:t>2017</a:t>
            </a:r>
          </a:p>
        </p:txBody>
      </p:sp>
      <p:sp>
        <p:nvSpPr>
          <p:cNvPr id="5" name="Shape 1430"/>
          <p:cNvSpPr/>
          <p:nvPr/>
        </p:nvSpPr>
        <p:spPr>
          <a:xfrm>
            <a:off x="2251820" y="2281522"/>
            <a:ext cx="611704"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sz="2000" b="0" i="0" u="none" strike="noStrike" kern="1200" cap="none" spc="0" normalizeH="0" baseline="0" noProof="0">
                <a:ln>
                  <a:noFill/>
                </a:ln>
                <a:solidFill>
                  <a:prstClr val="black"/>
                </a:solidFill>
                <a:effectLst/>
                <a:uLnTx/>
                <a:uFillTx/>
                <a:ea typeface="メイリオ" panose="020B0604030504040204" pitchFamily="50" charset="-128"/>
                <a:cs typeface="+mn-cs"/>
              </a:rPr>
              <a:t>2018</a:t>
            </a:r>
          </a:p>
        </p:txBody>
      </p:sp>
      <p:sp>
        <p:nvSpPr>
          <p:cNvPr id="6" name="Shape 1431"/>
          <p:cNvSpPr/>
          <p:nvPr/>
        </p:nvSpPr>
        <p:spPr>
          <a:xfrm>
            <a:off x="3911944" y="2281522"/>
            <a:ext cx="611704"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sz="2000" b="0" i="0" u="none" strike="noStrike" kern="1200" cap="none" spc="0" normalizeH="0" baseline="0" noProof="0">
                <a:ln>
                  <a:noFill/>
                </a:ln>
                <a:solidFill>
                  <a:prstClr val="black"/>
                </a:solidFill>
                <a:effectLst/>
                <a:uLnTx/>
                <a:uFillTx/>
                <a:ea typeface="メイリオ" panose="020B0604030504040204" pitchFamily="50" charset="-128"/>
                <a:cs typeface="+mn-cs"/>
              </a:rPr>
              <a:t>2019</a:t>
            </a:r>
          </a:p>
        </p:txBody>
      </p:sp>
      <p:sp>
        <p:nvSpPr>
          <p:cNvPr id="7" name="Shape 1432"/>
          <p:cNvSpPr/>
          <p:nvPr/>
        </p:nvSpPr>
        <p:spPr>
          <a:xfrm>
            <a:off x="185986" y="2915654"/>
            <a:ext cx="4421208" cy="9233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432FF"/>
                </a:solidFill>
              </a:defRPr>
            </a:pPr>
            <a:r>
              <a:rPr kumimoji="1" lang="en-US" b="0" i="0" u="none" strike="noStrike" kern="1200" cap="none" spc="0" normalizeH="0" baseline="0" noProof="0" dirty="0">
                <a:ln>
                  <a:noFill/>
                </a:ln>
                <a:solidFill>
                  <a:srgbClr val="0432FF"/>
                </a:solidFill>
                <a:effectLst/>
                <a:uLnTx/>
                <a:uFillTx/>
                <a:ea typeface="メイリオ" panose="020B0604030504040204" pitchFamily="50" charset="-128"/>
                <a:cs typeface="Helvetica"/>
                <a:sym typeface="Helvetica"/>
              </a:rPr>
              <a:t>Clinical research </a:t>
            </a:r>
            <a:r>
              <a:rPr kumimoji="1" lang="en-US" sz="1400" b="0" i="0" u="none" strike="noStrike" kern="1200" cap="none" spc="0" normalizeH="0" baseline="0" noProof="0" dirty="0">
                <a:ln>
                  <a:noFill/>
                </a:ln>
                <a:solidFill>
                  <a:srgbClr val="0432FF"/>
                </a:solidFill>
                <a:effectLst/>
                <a:uLnTx/>
                <a:uFillTx/>
                <a:ea typeface="メイリオ" panose="020B0604030504040204" pitchFamily="50" charset="-128"/>
                <a:cs typeface="Helvetica"/>
                <a:sym typeface="Helvetica"/>
              </a:rPr>
              <a:t> (increase number of medical cases</a:t>
            </a:r>
            <a:r>
              <a:rPr kumimoji="1" sz="1400" b="0" i="0" u="none" strike="noStrike" kern="1200" cap="none" spc="0" normalizeH="0" baseline="0" noProof="0" dirty="0">
                <a:ln>
                  <a:noFill/>
                </a:ln>
                <a:solidFill>
                  <a:srgbClr val="0432FF"/>
                </a:solidFill>
                <a:effectLst/>
                <a:uLnTx/>
                <a:uFillTx/>
                <a:ea typeface="メイリオ" panose="020B0604030504040204" pitchFamily="50" charset="-128"/>
                <a:cs typeface="Helvetica"/>
                <a:sym typeface="Helvetic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　　</a:t>
            </a:r>
            <a:r>
              <a:rPr kumimoji="1" lang="en-US"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Each type of cancer </a:t>
            </a:r>
            <a:r>
              <a:rPr kumimoji="1" lang="en-US" altLang="ja-JP"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75</a:t>
            </a:r>
            <a:r>
              <a:rPr kumimoji="1" lang="ja-JP" altLang="en-US"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a:t>
            </a:r>
            <a:r>
              <a:rPr kumimoji="1" b="0" i="0" u="none" strike="noStrike" kern="1200" cap="none" spc="0" normalizeH="0" baseline="0" noProof="0" dirty="0">
                <a:ln>
                  <a:noFill/>
                </a:ln>
                <a:solidFill>
                  <a:prstClr val="black"/>
                </a:solidFill>
                <a:effectLst/>
                <a:uLnTx/>
                <a:uFillTx/>
                <a:ea typeface="メイリオ" panose="020B0604030504040204" pitchFamily="50" charset="-128"/>
                <a:cs typeface="+mn-cs"/>
              </a:rPr>
              <a:t>100</a:t>
            </a:r>
            <a:r>
              <a:rPr kumimoji="1" lang="en-US" altLang="ja-JP" b="0"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lang="en-US" dirty="0">
                <a:solidFill>
                  <a:prstClr val="black"/>
                </a:solidFill>
                <a:ea typeface="メイリオ" panose="020B0604030504040204" pitchFamily="50" charset="-128"/>
                <a:cs typeface="Helvetica"/>
                <a:sym typeface="Helvetica"/>
              </a:rPr>
              <a:t>samples</a:t>
            </a:r>
            <a:endParaRPr kumimoji="1" lang="en-US" altLang="ja-JP"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ea typeface="メイリオ" panose="020B0604030504040204" pitchFamily="50" charset="-128"/>
                <a:cs typeface="Helvetica"/>
                <a:sym typeface="Helvetica"/>
              </a:rPr>
              <a:t>　　</a:t>
            </a:r>
            <a:r>
              <a:rPr lang="en-US" altLang="ja-JP" dirty="0">
                <a:solidFill>
                  <a:prstClr val="black"/>
                </a:solidFill>
                <a:ea typeface="メイリオ" panose="020B0604030504040204" pitchFamily="50" charset="-128"/>
                <a:cs typeface="Helvetica"/>
                <a:sym typeface="Helvetica"/>
              </a:rPr>
              <a:t>Healthy people</a:t>
            </a:r>
            <a:r>
              <a:rPr lang="ja-JP" altLang="en-US" dirty="0">
                <a:solidFill>
                  <a:prstClr val="black"/>
                </a:solidFill>
                <a:ea typeface="メイリオ" panose="020B0604030504040204" pitchFamily="50" charset="-128"/>
                <a:cs typeface="Helvetica"/>
                <a:sym typeface="Helvetica"/>
              </a:rPr>
              <a:t>　～</a:t>
            </a:r>
            <a:r>
              <a:rPr lang="en-US" altLang="ja-JP" dirty="0">
                <a:solidFill>
                  <a:prstClr val="black"/>
                </a:solidFill>
                <a:ea typeface="メイリオ" panose="020B0604030504040204" pitchFamily="50" charset="-128"/>
                <a:cs typeface="Helvetica"/>
                <a:sym typeface="Helvetica"/>
              </a:rPr>
              <a:t>1000</a:t>
            </a:r>
            <a:r>
              <a:rPr lang="ja-JP" altLang="en-US" dirty="0">
                <a:solidFill>
                  <a:prstClr val="black"/>
                </a:solidFill>
                <a:ea typeface="メイリオ" panose="020B0604030504040204" pitchFamily="50" charset="-128"/>
                <a:cs typeface="Helvetica"/>
                <a:sym typeface="Helvetica"/>
              </a:rPr>
              <a:t> </a:t>
            </a:r>
            <a:r>
              <a:rPr lang="en-US" altLang="ja-JP" dirty="0">
                <a:solidFill>
                  <a:prstClr val="black"/>
                </a:solidFill>
                <a:ea typeface="メイリオ" panose="020B0604030504040204" pitchFamily="50" charset="-128"/>
                <a:cs typeface="Helvetica"/>
                <a:sym typeface="Helvetica"/>
              </a:rPr>
              <a:t>samples</a:t>
            </a:r>
            <a:endPar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endParaRPr>
          </a:p>
        </p:txBody>
      </p:sp>
      <p:sp>
        <p:nvSpPr>
          <p:cNvPr id="8" name="Shape 1433"/>
          <p:cNvSpPr/>
          <p:nvPr/>
        </p:nvSpPr>
        <p:spPr>
          <a:xfrm>
            <a:off x="1796461" y="1583045"/>
            <a:ext cx="1547922" cy="461665"/>
          </a:xfrm>
          <a:prstGeom prst="rect">
            <a:avLst/>
          </a:prstGeom>
          <a:ln>
            <a:solidFill>
              <a:srgbClr val="000000"/>
            </a:solidFill>
          </a:ln>
          <a:extLst>
            <a:ext uri="{C572A759-6A51-4108-AA02-DFA0A04FC94B}">
              <ma14:wrappingTextBoxFlag xmlns="" xmlns:ma14="http://schemas.microsoft.com/office/mac/drawingml/2011/main" val="1"/>
            </a:ext>
          </a:extLst>
        </p:spPr>
        <p:txBody>
          <a:bodyPr wrap="none" lIns="45719" rIns="45719" anchor="ctr">
            <a:spAutoFit/>
          </a:bodyPr>
          <a:lstStyle>
            <a:lvl1pPr>
              <a:defRPr>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Trebuchet MS"/>
              </a:defRPr>
            </a:pPr>
            <a:r>
              <a:rPr lang="en-US" sz="2400" dirty="0">
                <a:solidFill>
                  <a:prstClr val="black"/>
                </a:solidFill>
                <a:latin typeface="+mn-lt"/>
                <a:ea typeface="メイリオ" panose="020B0604030504040204" pitchFamily="50" charset="-128"/>
              </a:rPr>
              <a:t>R &amp; D Stage</a:t>
            </a:r>
            <a:endParaRPr kumimoji="1" sz="2400" b="0" i="0" u="none" strike="noStrike" kern="1200" cap="none" spc="0" normalizeH="0" baseline="0" noProof="0" dirty="0">
              <a:ln>
                <a:noFill/>
              </a:ln>
              <a:solidFill>
                <a:prstClr val="black"/>
              </a:solidFill>
              <a:effectLst/>
              <a:uLnTx/>
              <a:uFillTx/>
              <a:latin typeface="+mn-lt"/>
              <a:ea typeface="メイリオ" panose="020B0604030504040204" pitchFamily="50" charset="-128"/>
              <a:cs typeface="Helvetica"/>
              <a:sym typeface="Helvetica"/>
            </a:endParaRPr>
          </a:p>
        </p:txBody>
      </p:sp>
      <p:sp>
        <p:nvSpPr>
          <p:cNvPr id="9" name="Shape 1434"/>
          <p:cNvSpPr/>
          <p:nvPr/>
        </p:nvSpPr>
        <p:spPr>
          <a:xfrm>
            <a:off x="5915947" y="1583044"/>
            <a:ext cx="2597953"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a:solidFill>
                  <a:srgbClr val="FF2600"/>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Trebuchet MS"/>
              </a:defRPr>
            </a:pPr>
            <a:r>
              <a:rPr lang="en-US" sz="2400" dirty="0">
                <a:latin typeface="+mn-lt"/>
                <a:ea typeface="メイリオ" panose="020B0604030504040204" pitchFamily="50" charset="-128"/>
              </a:rPr>
              <a:t>Practical application</a:t>
            </a:r>
            <a:endParaRPr kumimoji="1" sz="2400" b="0" i="0" u="none" strike="noStrike" kern="1200" cap="none" spc="0" normalizeH="0" baseline="0" noProof="0" dirty="0">
              <a:ln>
                <a:noFill/>
              </a:ln>
              <a:solidFill>
                <a:srgbClr val="FF2600"/>
              </a:solidFill>
              <a:effectLst/>
              <a:uLnTx/>
              <a:uFillTx/>
              <a:latin typeface="+mn-lt"/>
              <a:ea typeface="メイリオ" panose="020B0604030504040204" pitchFamily="50" charset="-128"/>
              <a:cs typeface="Helvetica"/>
              <a:sym typeface="Helvetica"/>
            </a:endParaRPr>
          </a:p>
        </p:txBody>
      </p:sp>
      <p:sp>
        <p:nvSpPr>
          <p:cNvPr id="10" name="Shape 1435"/>
          <p:cNvSpPr/>
          <p:nvPr/>
        </p:nvSpPr>
        <p:spPr>
          <a:xfrm>
            <a:off x="5720391" y="2912030"/>
            <a:ext cx="2867514" cy="89255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r>
              <a:rPr lang="en-US" dirty="0">
                <a:solidFill>
                  <a:srgbClr val="FF2600"/>
                </a:solidFill>
                <a:ea typeface="メイリオ" panose="020B0604030504040204" pitchFamily="50" charset="-128"/>
                <a:cs typeface="Helvetica"/>
                <a:sym typeface="Helvetica"/>
              </a:rPr>
              <a:t>Multi-Screening</a:t>
            </a:r>
            <a:endParaRPr kumimoji="1" sz="18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endParaRPr kumimoji="1" sz="18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r>
              <a:rPr lang="en-US" sz="1600" dirty="0">
                <a:solidFill>
                  <a:srgbClr val="FF2600"/>
                </a:solidFill>
                <a:ea typeface="メイリオ" panose="020B0604030504040204" pitchFamily="50" charset="-128"/>
                <a:cs typeface="Helvetica"/>
                <a:sym typeface="Helvetica"/>
              </a:rPr>
              <a:t>Monitoring for cancer prevention</a:t>
            </a:r>
            <a:endParaRPr kumimoji="1" sz="16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endParaRPr>
          </a:p>
        </p:txBody>
      </p:sp>
      <p:sp>
        <p:nvSpPr>
          <p:cNvPr id="11" name="Shape 1436"/>
          <p:cNvSpPr/>
          <p:nvPr/>
        </p:nvSpPr>
        <p:spPr>
          <a:xfrm>
            <a:off x="7538987" y="2281522"/>
            <a:ext cx="611704"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sz="2000" b="0" i="0" u="none" strike="noStrike" kern="1200" cap="none" spc="0" normalizeH="0" baseline="0" noProof="0" dirty="0">
                <a:ln>
                  <a:noFill/>
                </a:ln>
                <a:solidFill>
                  <a:prstClr val="black"/>
                </a:solidFill>
                <a:effectLst/>
                <a:uLnTx/>
                <a:uFillTx/>
                <a:ea typeface="メイリオ" panose="020B0604030504040204" pitchFamily="50" charset="-128"/>
                <a:cs typeface="+mn-cs"/>
              </a:rPr>
              <a:t>2021</a:t>
            </a:r>
          </a:p>
        </p:txBody>
      </p:sp>
      <p:sp>
        <p:nvSpPr>
          <p:cNvPr id="12" name="Shape 1437"/>
          <p:cNvSpPr/>
          <p:nvPr/>
        </p:nvSpPr>
        <p:spPr>
          <a:xfrm>
            <a:off x="7403222" y="4814762"/>
            <a:ext cx="1819274" cy="80021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r>
              <a:rPr lang="en-US" sz="1600" dirty="0">
                <a:solidFill>
                  <a:srgbClr val="FF2600"/>
                </a:solidFill>
                <a:ea typeface="メイリオ" panose="020B0604030504040204" pitchFamily="50" charset="-128"/>
                <a:cs typeface="Helvetica"/>
                <a:sym typeface="Helvetica"/>
              </a:rPr>
              <a:t>Specify </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r>
              <a:rPr lang="en-US" sz="1600" dirty="0">
                <a:solidFill>
                  <a:srgbClr val="FF2600"/>
                </a:solidFill>
                <a:ea typeface="メイリオ" panose="020B0604030504040204" pitchFamily="50" charset="-128"/>
                <a:cs typeface="Helvetica"/>
                <a:sym typeface="Helvetica"/>
              </a:rPr>
              <a:t>type of cancer</a:t>
            </a:r>
            <a:endParaRPr kumimoji="1" sz="16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solidFill>
                  <a:srgbClr val="FF2600"/>
                </a:solidFill>
              </a:defRPr>
            </a:pPr>
            <a:r>
              <a:rPr kumimoji="1" sz="1400" b="0" i="0" u="none" strike="noStrike" kern="1200" cap="none" spc="0" normalizeH="0" baseline="0" noProof="0" dirty="0">
                <a:ln>
                  <a:noFill/>
                </a:ln>
                <a:solidFill>
                  <a:srgbClr val="FF2600"/>
                </a:solidFill>
                <a:effectLst/>
                <a:uLnTx/>
                <a:uFillTx/>
                <a:ea typeface="メイリオ" panose="020B0604030504040204" pitchFamily="50" charset="-128"/>
                <a:cs typeface="+mn-cs"/>
              </a:rPr>
              <a:t>①</a:t>
            </a:r>
            <a:r>
              <a:rPr kumimoji="1" lang="en-US" sz="14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rPr>
              <a:t>pancreatic cancer</a:t>
            </a:r>
            <a:endParaRPr kumimoji="1" sz="1400" b="0" i="0" u="none" strike="noStrike" kern="1200" cap="none" spc="0" normalizeH="0" baseline="0" noProof="0" dirty="0">
              <a:ln>
                <a:noFill/>
              </a:ln>
              <a:solidFill>
                <a:srgbClr val="FF2600"/>
              </a:solidFill>
              <a:effectLst/>
              <a:uLnTx/>
              <a:uFillTx/>
              <a:ea typeface="メイリオ" panose="020B0604030504040204" pitchFamily="50" charset="-128"/>
              <a:cs typeface="Helvetica"/>
              <a:sym typeface="Helvetica"/>
            </a:endParaRPr>
          </a:p>
        </p:txBody>
      </p:sp>
      <p:sp>
        <p:nvSpPr>
          <p:cNvPr id="13" name="Shape 1438"/>
          <p:cNvSpPr/>
          <p:nvPr/>
        </p:nvSpPr>
        <p:spPr>
          <a:xfrm>
            <a:off x="5747022" y="1712756"/>
            <a:ext cx="26635" cy="4518735"/>
          </a:xfrm>
          <a:prstGeom prst="line">
            <a:avLst/>
          </a:prstGeom>
          <a:ln w="6350">
            <a:solidFill>
              <a:srgbClr val="000000"/>
            </a:solidFill>
            <a:miter lim="400000"/>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HG丸ｺﾞｼｯｸM-PRO" panose="020F0600000000000000" pitchFamily="50" charset="-128"/>
              <a:sym typeface="ヒラギノ角ゴ ProN W3"/>
            </a:endParaRPr>
          </a:p>
        </p:txBody>
      </p:sp>
      <p:sp>
        <p:nvSpPr>
          <p:cNvPr id="15" name="Shape 1440"/>
          <p:cNvSpPr/>
          <p:nvPr/>
        </p:nvSpPr>
        <p:spPr>
          <a:xfrm>
            <a:off x="185986" y="3902934"/>
            <a:ext cx="5249064"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a:solidFill>
                  <a:srgbClr val="0432FF"/>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Trebuchet MS"/>
              </a:defRPr>
            </a:pPr>
            <a:r>
              <a:rPr kumimoji="1" lang="en-US" b="0" i="0" u="none" strike="noStrike" kern="1200" cap="none" spc="0" normalizeH="0" baseline="0" noProof="0" dirty="0">
                <a:ln>
                  <a:noFill/>
                </a:ln>
                <a:solidFill>
                  <a:srgbClr val="0432FF"/>
                </a:solidFill>
                <a:effectLst/>
                <a:uLnTx/>
                <a:uFillTx/>
                <a:latin typeface="+mn-lt"/>
                <a:ea typeface="メイリオ" panose="020B0604030504040204" pitchFamily="50" charset="-128"/>
                <a:cs typeface="Helvetica"/>
                <a:sym typeface="Helvetica"/>
              </a:rPr>
              <a:t>Development of automation machine with collaborator</a:t>
            </a:r>
            <a:endParaRPr kumimoji="1" b="0" i="0" u="none" strike="noStrike" kern="1200" cap="none" spc="0" normalizeH="0" baseline="0" noProof="0" dirty="0">
              <a:ln>
                <a:noFill/>
              </a:ln>
              <a:solidFill>
                <a:srgbClr val="0432FF"/>
              </a:solidFill>
              <a:effectLst/>
              <a:uLnTx/>
              <a:uFillTx/>
              <a:latin typeface="+mn-lt"/>
              <a:ea typeface="メイリオ" panose="020B0604030504040204" pitchFamily="50" charset="-128"/>
              <a:cs typeface="Helvetica"/>
              <a:sym typeface="Helvetica"/>
            </a:endParaRPr>
          </a:p>
        </p:txBody>
      </p:sp>
      <p:sp>
        <p:nvSpPr>
          <p:cNvPr id="16" name="Shape 1441"/>
          <p:cNvSpPr/>
          <p:nvPr/>
        </p:nvSpPr>
        <p:spPr>
          <a:xfrm>
            <a:off x="213308" y="4865449"/>
            <a:ext cx="2222209" cy="92333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432FF"/>
                </a:solidFill>
              </a:defRPr>
            </a:pPr>
            <a:r>
              <a:rPr kumimoji="1" lang="en-US" b="0" i="0" u="none" strike="noStrike" kern="1200" cap="none" spc="0" normalizeH="0" baseline="0" noProof="0" dirty="0">
                <a:ln>
                  <a:noFill/>
                </a:ln>
                <a:solidFill>
                  <a:srgbClr val="0432FF"/>
                </a:solidFill>
                <a:effectLst/>
                <a:uLnTx/>
                <a:uFillTx/>
                <a:ea typeface="メイリオ" panose="020B0604030504040204" pitchFamily="50" charset="-128"/>
                <a:cs typeface="Helvetica"/>
                <a:sym typeface="Helvetica"/>
              </a:rPr>
              <a:t>Analysis of mechanism</a:t>
            </a:r>
            <a:endParaRPr kumimoji="1" b="0" i="0" u="none" strike="noStrike" kern="1200" cap="none" spc="0" normalizeH="0" baseline="0" noProof="0" dirty="0">
              <a:ln>
                <a:noFill/>
              </a:ln>
              <a:solidFill>
                <a:srgbClr val="0432FF"/>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　</a:t>
            </a:r>
            <a:r>
              <a:rPr kumimoji="1" lang="en-US"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Odor of cancer</a:t>
            </a:r>
            <a:endPar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　</a:t>
            </a:r>
            <a:r>
              <a:rPr kumimoji="1" lang="en-US"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rPr>
              <a:t>Receptor</a:t>
            </a:r>
            <a:endParaRPr kumimoji="1" b="0" i="0" u="none" strike="noStrike" kern="1200" cap="none" spc="0" normalizeH="0" baseline="0" noProof="0" dirty="0">
              <a:ln>
                <a:noFill/>
              </a:ln>
              <a:solidFill>
                <a:prstClr val="black"/>
              </a:solidFill>
              <a:effectLst/>
              <a:uLnTx/>
              <a:uFillTx/>
              <a:ea typeface="メイリオ" panose="020B0604030504040204" pitchFamily="50" charset="-128"/>
              <a:cs typeface="Helvetica"/>
              <a:sym typeface="Helvetica"/>
            </a:endParaRPr>
          </a:p>
        </p:txBody>
      </p:sp>
      <p:sp>
        <p:nvSpPr>
          <p:cNvPr id="17" name="Shape 1442"/>
          <p:cNvSpPr/>
          <p:nvPr/>
        </p:nvSpPr>
        <p:spPr>
          <a:xfrm>
            <a:off x="768096" y="3234115"/>
            <a:ext cx="4950814" cy="1"/>
          </a:xfrm>
          <a:prstGeom prst="line">
            <a:avLst/>
          </a:prstGeom>
          <a:ln w="6350">
            <a:solidFill>
              <a:srgbClr val="5B9BD5"/>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18" name="Shape 1443"/>
          <p:cNvSpPr/>
          <p:nvPr/>
        </p:nvSpPr>
        <p:spPr>
          <a:xfrm>
            <a:off x="773009" y="4674794"/>
            <a:ext cx="4950814" cy="0"/>
          </a:xfrm>
          <a:prstGeom prst="line">
            <a:avLst/>
          </a:prstGeom>
          <a:ln w="6350">
            <a:solidFill>
              <a:srgbClr val="5B9BD5"/>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19" name="Shape 1444"/>
          <p:cNvSpPr/>
          <p:nvPr/>
        </p:nvSpPr>
        <p:spPr>
          <a:xfrm flipV="1">
            <a:off x="906184" y="5204713"/>
            <a:ext cx="4817638" cy="12580"/>
          </a:xfrm>
          <a:prstGeom prst="line">
            <a:avLst/>
          </a:prstGeom>
          <a:ln w="6350">
            <a:solidFill>
              <a:srgbClr val="5B9BD5"/>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20" name="Shape 1445"/>
          <p:cNvSpPr/>
          <p:nvPr/>
        </p:nvSpPr>
        <p:spPr>
          <a:xfrm>
            <a:off x="5849536" y="4764937"/>
            <a:ext cx="2924539" cy="5181"/>
          </a:xfrm>
          <a:prstGeom prst="line">
            <a:avLst/>
          </a:prstGeom>
          <a:ln w="6350">
            <a:solidFill>
              <a:srgbClr val="5B9BD5"/>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21" name="Shape 1446"/>
          <p:cNvSpPr/>
          <p:nvPr/>
        </p:nvSpPr>
        <p:spPr>
          <a:xfrm flipV="1">
            <a:off x="5801768" y="2704196"/>
            <a:ext cx="3176729" cy="1481"/>
          </a:xfrm>
          <a:prstGeom prst="line">
            <a:avLst/>
          </a:prstGeom>
          <a:ln w="28575">
            <a:solidFill>
              <a:srgbClr val="000000"/>
            </a:solidFill>
            <a:miter lim="400000"/>
            <a:tailEnd type="triangle"/>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ヒラギノ角ゴ ProN W3"/>
                <a:ea typeface="ヒラギノ角ゴ ProN W3"/>
                <a:cs typeface="ヒラギノ角ゴ ProN W3"/>
                <a:sym typeface="ヒラギノ角ゴ ProN W3"/>
              </a:defRPr>
            </a:pPr>
            <a:endParaRPr kumimoji="1" sz="1200" b="0" i="0" u="none" strike="noStrike" kern="1200" cap="none" spc="0" normalizeH="0" baseline="0" noProof="0">
              <a:ln>
                <a:noFill/>
              </a:ln>
              <a:solidFill>
                <a:prstClr val="black"/>
              </a:solidFill>
              <a:effectLst/>
              <a:uLnTx/>
              <a:uFillTx/>
              <a:ea typeface="メイリオ" panose="020B0604030504040204" pitchFamily="50" charset="-128"/>
              <a:sym typeface="ヒラギノ角ゴ ProN W3"/>
            </a:endParaRPr>
          </a:p>
        </p:txBody>
      </p:sp>
      <p:sp>
        <p:nvSpPr>
          <p:cNvPr id="22" name="Shape 1436"/>
          <p:cNvSpPr/>
          <p:nvPr/>
        </p:nvSpPr>
        <p:spPr>
          <a:xfrm>
            <a:off x="5801768" y="2281522"/>
            <a:ext cx="611704"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sz="2000" b="0" i="0" u="none" strike="noStrike" kern="1200" cap="none" spc="0" normalizeH="0" baseline="0" noProof="0" dirty="0">
                <a:ln>
                  <a:noFill/>
                </a:ln>
                <a:solidFill>
                  <a:prstClr val="black"/>
                </a:solidFill>
                <a:effectLst/>
                <a:uLnTx/>
                <a:uFillTx/>
                <a:ea typeface="メイリオ" panose="020B0604030504040204" pitchFamily="50" charset="-128"/>
                <a:cs typeface="+mn-cs"/>
              </a:rPr>
              <a:t>202</a:t>
            </a:r>
            <a:r>
              <a:rPr kumimoji="1" lang="en-US" sz="2000" b="0" i="0" u="none" strike="noStrike" kern="1200" cap="none" spc="0" normalizeH="0" baseline="0" noProof="0" dirty="0">
                <a:ln>
                  <a:noFill/>
                </a:ln>
                <a:solidFill>
                  <a:prstClr val="black"/>
                </a:solidFill>
                <a:effectLst/>
                <a:uLnTx/>
                <a:uFillTx/>
                <a:ea typeface="メイリオ" panose="020B0604030504040204" pitchFamily="50" charset="-128"/>
                <a:cs typeface="+mn-cs"/>
              </a:rPr>
              <a:t>0</a:t>
            </a:r>
            <a:endParaRPr kumimoji="1" sz="20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23" name="テキスト ボックス 22"/>
          <p:cNvSpPr txBox="1"/>
          <p:nvPr/>
        </p:nvSpPr>
        <p:spPr>
          <a:xfrm>
            <a:off x="2429164" y="518091"/>
            <a:ext cx="4188967" cy="584775"/>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kern="0" dirty="0">
                <a:solidFill>
                  <a:prstClr val="white"/>
                </a:solidFill>
                <a:ea typeface="メイリオ" panose="020B0604030504040204" pitchFamily="50" charset="-128"/>
              </a:rPr>
              <a:t>R</a:t>
            </a:r>
            <a:r>
              <a:rPr kumimoji="0" lang="ja-JP" altLang="en-US" sz="3200" kern="0" dirty="0">
                <a:solidFill>
                  <a:prstClr val="white"/>
                </a:solidFill>
                <a:ea typeface="メイリオ" panose="020B0604030504040204" pitchFamily="50" charset="-128"/>
              </a:rPr>
              <a:t> </a:t>
            </a:r>
            <a:r>
              <a:rPr kumimoji="0" lang="en-US" altLang="ja-JP" sz="3200" kern="0" dirty="0">
                <a:solidFill>
                  <a:prstClr val="white"/>
                </a:solidFill>
                <a:ea typeface="メイリオ" panose="020B0604030504040204" pitchFamily="50" charset="-128"/>
              </a:rPr>
              <a:t>&amp;</a:t>
            </a:r>
            <a:r>
              <a:rPr kumimoji="0" lang="ja-JP" altLang="en-US" sz="3200" kern="0" dirty="0">
                <a:solidFill>
                  <a:prstClr val="white"/>
                </a:solidFill>
                <a:ea typeface="メイリオ" panose="020B0604030504040204" pitchFamily="50" charset="-128"/>
              </a:rPr>
              <a:t> </a:t>
            </a:r>
            <a:r>
              <a:rPr kumimoji="0" lang="en-US" altLang="ja-JP" sz="3200" kern="0" dirty="0">
                <a:solidFill>
                  <a:prstClr val="white"/>
                </a:solidFill>
                <a:ea typeface="メイリオ" panose="020B0604030504040204" pitchFamily="50" charset="-128"/>
              </a:rPr>
              <a:t>D</a:t>
            </a:r>
            <a:r>
              <a:rPr kumimoji="0" lang="ja-JP" altLang="en-US" sz="3200" kern="0" dirty="0">
                <a:solidFill>
                  <a:prstClr val="white"/>
                </a:solidFill>
                <a:ea typeface="メイリオ" panose="020B0604030504040204" pitchFamily="50" charset="-128"/>
              </a:rPr>
              <a:t> </a:t>
            </a:r>
            <a:r>
              <a:rPr kumimoji="0" lang="en-US" altLang="ja-JP" sz="3200" kern="0" dirty="0">
                <a:solidFill>
                  <a:prstClr val="white"/>
                </a:solidFill>
                <a:ea typeface="メイリオ" panose="020B0604030504040204" pitchFamily="50" charset="-128"/>
              </a:rPr>
              <a:t>Schedule in Japan</a:t>
            </a:r>
            <a:endParaRPr kumimoji="0" lang="en-US" altLang="ja-JP" sz="3200" b="0" i="0" u="none" strike="noStrike" kern="0" cap="none" spc="0" normalizeH="0" baseline="0" noProof="0" dirty="0">
              <a:ln>
                <a:noFill/>
              </a:ln>
              <a:solidFill>
                <a:prstClr val="white"/>
              </a:solidFill>
              <a:effectLst/>
              <a:uLnTx/>
              <a:uFillTx/>
              <a:ea typeface="メイリオ" panose="020B0604030504040204" pitchFamily="50" charset="-128"/>
              <a:cs typeface="+mn-cs"/>
            </a:endParaRPr>
          </a:p>
        </p:txBody>
      </p:sp>
      <p:sp>
        <p:nvSpPr>
          <p:cNvPr id="14" name="スライド番号プレースホルダー 13">
            <a:extLst>
              <a:ext uri="{FF2B5EF4-FFF2-40B4-BE49-F238E27FC236}">
                <a16:creationId xmlns:a16="http://schemas.microsoft.com/office/drawing/2014/main" id="{BFC6FA26-7236-4CCA-BB33-57B9F4DC70DA}"/>
              </a:ext>
            </a:extLst>
          </p:cNvPr>
          <p:cNvSpPr>
            <a:spLocks noGrp="1"/>
          </p:cNvSpPr>
          <p:nvPr>
            <p:ph type="sldNum" sz="quarter" idx="12"/>
          </p:nvPr>
        </p:nvSpPr>
        <p:spPr/>
        <p:txBody>
          <a:bodyPr/>
          <a:lstStyle/>
          <a:p>
            <a:fld id="{11D9BFCD-C0D1-4F3C-9707-B15111ADCA99}" type="slidenum">
              <a:rPr kumimoji="1" lang="ja-JP" altLang="en-US" smtClean="0"/>
              <a:t>42</a:t>
            </a:fld>
            <a:endParaRPr kumimoji="1" lang="ja-JP" altLang="en-US"/>
          </a:p>
        </p:txBody>
      </p:sp>
      <p:sp>
        <p:nvSpPr>
          <p:cNvPr id="25" name="Shape 1440">
            <a:extLst>
              <a:ext uri="{FF2B5EF4-FFF2-40B4-BE49-F238E27FC236}">
                <a16:creationId xmlns:a16="http://schemas.microsoft.com/office/drawing/2014/main" id="{C139FF45-4439-45DB-B5E5-7B24569788E1}"/>
              </a:ext>
            </a:extLst>
          </p:cNvPr>
          <p:cNvSpPr/>
          <p:nvPr/>
        </p:nvSpPr>
        <p:spPr>
          <a:xfrm>
            <a:off x="1650305" y="4178248"/>
            <a:ext cx="404431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a:solidFill>
                  <a:srgbClr val="0432FF"/>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Trebuchet MS"/>
              </a:defRPr>
            </a:pPr>
            <a:r>
              <a:rPr kumimoji="1" lang="en-US" b="0" i="0" u="none" strike="noStrike" kern="1200" cap="none" spc="0" normalizeH="0" baseline="0" noProof="0" dirty="0">
                <a:ln>
                  <a:noFill/>
                </a:ln>
                <a:solidFill>
                  <a:srgbClr val="0432FF"/>
                </a:solidFill>
                <a:effectLst/>
                <a:uLnTx/>
                <a:uFillTx/>
                <a:latin typeface="+mn-lt"/>
                <a:ea typeface="メイリオ" panose="020B0604030504040204" pitchFamily="50" charset="-128"/>
                <a:cs typeface="Helvetica"/>
                <a:sym typeface="Helvetica"/>
              </a:rPr>
              <a:t>(Capital alliance with MIRACA group etc.)</a:t>
            </a:r>
            <a:endParaRPr kumimoji="1" b="0" i="0" u="none" strike="noStrike" kern="1200" cap="none" spc="0" normalizeH="0" baseline="0" noProof="0" dirty="0">
              <a:ln>
                <a:noFill/>
              </a:ln>
              <a:solidFill>
                <a:srgbClr val="0432FF"/>
              </a:solidFill>
              <a:effectLst/>
              <a:uLnTx/>
              <a:uFillTx/>
              <a:latin typeface="+mn-lt"/>
              <a:ea typeface="メイリオ" panose="020B0604030504040204" pitchFamily="50" charset="-128"/>
              <a:cs typeface="Helvetica"/>
              <a:sym typeface="Helvetica"/>
            </a:endParaRPr>
          </a:p>
        </p:txBody>
      </p:sp>
    </p:spTree>
    <p:extLst>
      <p:ext uri="{BB962C8B-B14F-4D97-AF65-F5344CB8AC3E}">
        <p14:creationId xmlns:p14="http://schemas.microsoft.com/office/powerpoint/2010/main" val="369694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814538-F03B-486E-B023-2084AEBF8E7F}"/>
              </a:ext>
            </a:extLst>
          </p:cNvPr>
          <p:cNvSpPr txBox="1"/>
          <p:nvPr/>
        </p:nvSpPr>
        <p:spPr>
          <a:xfrm>
            <a:off x="482803" y="1467970"/>
            <a:ext cx="8478090" cy="707886"/>
          </a:xfrm>
          <a:prstGeom prst="rect">
            <a:avLst/>
          </a:prstGeom>
          <a:noFill/>
        </p:spPr>
        <p:txBody>
          <a:bodyPr wrap="none" rtlCol="0">
            <a:spAutoFit/>
          </a:bodyPr>
          <a:lstStyle/>
          <a:p>
            <a:r>
              <a:rPr kumimoji="1" lang="en-US" altLang="ja-JP" sz="4000" dirty="0">
                <a:solidFill>
                  <a:srgbClr val="0000FF"/>
                </a:solidFill>
                <a:latin typeface="Arial Black" panose="020B0A04020102020204" pitchFamily="34" charset="0"/>
              </a:rPr>
              <a:t>Thank you</a:t>
            </a:r>
            <a:r>
              <a:rPr lang="ja-JP" altLang="en-US" sz="4000" dirty="0">
                <a:solidFill>
                  <a:srgbClr val="0000FF"/>
                </a:solidFill>
                <a:latin typeface="Arial Black" panose="020B0A04020102020204" pitchFamily="34" charset="0"/>
              </a:rPr>
              <a:t> </a:t>
            </a:r>
            <a:r>
              <a:rPr lang="en-US" altLang="ja-JP" sz="4000" dirty="0">
                <a:solidFill>
                  <a:srgbClr val="0000FF"/>
                </a:solidFill>
                <a:latin typeface="Arial Black" panose="020B0A04020102020204" pitchFamily="34" charset="0"/>
              </a:rPr>
              <a:t>for</a:t>
            </a:r>
            <a:r>
              <a:rPr lang="ja-JP" altLang="en-US" sz="4000" dirty="0">
                <a:solidFill>
                  <a:srgbClr val="0000FF"/>
                </a:solidFill>
                <a:latin typeface="Arial Black" panose="020B0A04020102020204" pitchFamily="34" charset="0"/>
              </a:rPr>
              <a:t> </a:t>
            </a:r>
            <a:r>
              <a:rPr lang="en-US" altLang="ja-JP" sz="4000" dirty="0">
                <a:solidFill>
                  <a:srgbClr val="0000FF"/>
                </a:solidFill>
                <a:latin typeface="Arial Black" panose="020B0A04020102020204" pitchFamily="34" charset="0"/>
              </a:rPr>
              <a:t>your</a:t>
            </a:r>
            <a:r>
              <a:rPr lang="ja-JP" altLang="en-US" sz="4000" dirty="0">
                <a:solidFill>
                  <a:srgbClr val="0000FF"/>
                </a:solidFill>
                <a:latin typeface="Arial Black" panose="020B0A04020102020204" pitchFamily="34" charset="0"/>
              </a:rPr>
              <a:t> </a:t>
            </a:r>
            <a:r>
              <a:rPr lang="en-US" altLang="ja-JP" sz="4000" dirty="0">
                <a:solidFill>
                  <a:srgbClr val="0000FF"/>
                </a:solidFill>
                <a:latin typeface="Arial Black" panose="020B0A04020102020204" pitchFamily="34" charset="0"/>
              </a:rPr>
              <a:t>attention</a:t>
            </a:r>
            <a:r>
              <a:rPr kumimoji="1" lang="en-US" altLang="ja-JP" sz="4000" dirty="0">
                <a:solidFill>
                  <a:srgbClr val="0000FF"/>
                </a:solidFill>
                <a:latin typeface="Arial Black" panose="020B0A04020102020204" pitchFamily="34" charset="0"/>
              </a:rPr>
              <a:t>!!</a:t>
            </a:r>
            <a:endParaRPr kumimoji="1" lang="ja-JP" altLang="en-US" sz="4000" dirty="0">
              <a:solidFill>
                <a:srgbClr val="0000FF"/>
              </a:solidFill>
              <a:latin typeface="Arial Black" panose="020B0A04020102020204" pitchFamily="34" charset="0"/>
            </a:endParaRPr>
          </a:p>
        </p:txBody>
      </p:sp>
      <p:sp>
        <p:nvSpPr>
          <p:cNvPr id="5" name="スライド番号プレースホルダー 4">
            <a:extLst>
              <a:ext uri="{FF2B5EF4-FFF2-40B4-BE49-F238E27FC236}">
                <a16:creationId xmlns:a16="http://schemas.microsoft.com/office/drawing/2014/main" id="{EA5A3FA0-60C8-4FAF-A246-EB2762108423}"/>
              </a:ext>
            </a:extLst>
          </p:cNvPr>
          <p:cNvSpPr>
            <a:spLocks noGrp="1"/>
          </p:cNvSpPr>
          <p:nvPr>
            <p:ph type="sldNum" sz="quarter" idx="12"/>
          </p:nvPr>
        </p:nvSpPr>
        <p:spPr/>
        <p:txBody>
          <a:bodyPr/>
          <a:lstStyle/>
          <a:p>
            <a:fld id="{11D9BFCD-C0D1-4F3C-9707-B15111ADCA99}" type="slidenum">
              <a:rPr kumimoji="1" lang="ja-JP" altLang="en-US" smtClean="0"/>
              <a:t>43</a:t>
            </a:fld>
            <a:endParaRPr kumimoji="1" lang="ja-JP" altLang="en-US"/>
          </a:p>
        </p:txBody>
      </p:sp>
      <p:sp>
        <p:nvSpPr>
          <p:cNvPr id="6" name="テキスト ボックス 5">
            <a:extLst>
              <a:ext uri="{FF2B5EF4-FFF2-40B4-BE49-F238E27FC236}">
                <a16:creationId xmlns:a16="http://schemas.microsoft.com/office/drawing/2014/main" id="{ED92C2AA-6212-4B14-803F-EED4324AEBF7}"/>
              </a:ext>
            </a:extLst>
          </p:cNvPr>
          <p:cNvSpPr txBox="1"/>
          <p:nvPr/>
        </p:nvSpPr>
        <p:spPr>
          <a:xfrm>
            <a:off x="6290077" y="4503355"/>
            <a:ext cx="2461764" cy="2585323"/>
          </a:xfrm>
          <a:prstGeom prst="rect">
            <a:avLst/>
          </a:prstGeom>
          <a:noFill/>
        </p:spPr>
        <p:txBody>
          <a:bodyPr wrap="none" rtlCol="0">
            <a:spAutoFit/>
          </a:bodyPr>
          <a:lstStyle/>
          <a:p>
            <a:r>
              <a:rPr lang="en-US" altLang="ja-JP" sz="2700" dirty="0">
                <a:solidFill>
                  <a:srgbClr val="0000FF"/>
                </a:solidFill>
              </a:rPr>
              <a:t>Contact </a:t>
            </a:r>
            <a:r>
              <a:rPr lang="en-US" altLang="ja-JP" sz="2700" dirty="0"/>
              <a:t>:</a:t>
            </a:r>
          </a:p>
          <a:p>
            <a:endParaRPr lang="en-US" altLang="ja-JP" sz="2700" dirty="0"/>
          </a:p>
          <a:p>
            <a:r>
              <a:rPr lang="en-US" altLang="ja-JP" sz="2700" dirty="0"/>
              <a:t>http://hbio.jp/</a:t>
            </a:r>
          </a:p>
          <a:p>
            <a:endParaRPr lang="en-US" altLang="ja-JP" sz="2700" dirty="0"/>
          </a:p>
          <a:p>
            <a:r>
              <a:rPr lang="en-US" altLang="ja-JP" sz="2700" dirty="0"/>
              <a:t>hirotsu@hbio.jp</a:t>
            </a:r>
          </a:p>
          <a:p>
            <a:endParaRPr lang="en-US" altLang="ja-JP" sz="2700" dirty="0"/>
          </a:p>
        </p:txBody>
      </p:sp>
      <p:sp>
        <p:nvSpPr>
          <p:cNvPr id="7" name="テキスト ボックス 6">
            <a:extLst>
              <a:ext uri="{FF2B5EF4-FFF2-40B4-BE49-F238E27FC236}">
                <a16:creationId xmlns:a16="http://schemas.microsoft.com/office/drawing/2014/main" id="{F8034DA9-C003-4728-9CDC-DC437C66BD61}"/>
              </a:ext>
            </a:extLst>
          </p:cNvPr>
          <p:cNvSpPr txBox="1"/>
          <p:nvPr/>
        </p:nvSpPr>
        <p:spPr>
          <a:xfrm>
            <a:off x="1314826" y="3241694"/>
            <a:ext cx="6514347" cy="1077218"/>
          </a:xfrm>
          <a:prstGeom prst="rect">
            <a:avLst/>
          </a:prstGeom>
          <a:noFill/>
        </p:spPr>
        <p:txBody>
          <a:bodyPr wrap="none" rtlCol="0">
            <a:spAutoFit/>
          </a:bodyPr>
          <a:lstStyle/>
          <a:p>
            <a:r>
              <a:rPr lang="en-US" altLang="ja-JP" sz="3200" dirty="0">
                <a:solidFill>
                  <a:srgbClr val="0000FF"/>
                </a:solidFill>
                <a:latin typeface="Arial Black" panose="020B0A04020102020204" pitchFamily="34" charset="0"/>
              </a:rPr>
              <a:t>We’re looking for </a:t>
            </a:r>
          </a:p>
          <a:p>
            <a:r>
              <a:rPr lang="en-US" altLang="ja-JP" sz="3200" dirty="0">
                <a:solidFill>
                  <a:srgbClr val="0000FF"/>
                </a:solidFill>
                <a:latin typeface="Arial Black" panose="020B0A04020102020204" pitchFamily="34" charset="0"/>
              </a:rPr>
              <a:t>research collaborator in US.</a:t>
            </a:r>
            <a:endParaRPr kumimoji="1" lang="ja-JP" altLang="en-US" sz="32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4370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CFA789-8E8D-435D-BA98-0A50AD822C59}"/>
              </a:ext>
            </a:extLst>
          </p:cNvPr>
          <p:cNvSpPr>
            <a:spLocks noGrp="1"/>
          </p:cNvSpPr>
          <p:nvPr>
            <p:ph type="sldNum" sz="quarter" idx="12"/>
          </p:nvPr>
        </p:nvSpPr>
        <p:spPr/>
        <p:txBody>
          <a:bodyPr/>
          <a:lstStyle/>
          <a:p>
            <a:fld id="{11D9BFCD-C0D1-4F3C-9707-B15111ADCA99}" type="slidenum">
              <a:rPr kumimoji="1" lang="ja-JP" altLang="en-US" smtClean="0"/>
              <a:t>44</a:t>
            </a:fld>
            <a:endParaRPr kumimoji="1" lang="ja-JP" altLang="en-US"/>
          </a:p>
        </p:txBody>
      </p:sp>
      <p:pic>
        <p:nvPicPr>
          <p:cNvPr id="3" name="図 2">
            <a:extLst>
              <a:ext uri="{FF2B5EF4-FFF2-40B4-BE49-F238E27FC236}">
                <a16:creationId xmlns:a16="http://schemas.microsoft.com/office/drawing/2014/main" id="{C4757138-80EE-4B00-BAE6-E231AD12F67F}"/>
              </a:ext>
            </a:extLst>
          </p:cNvPr>
          <p:cNvPicPr>
            <a:picLocks noChangeAspect="1"/>
          </p:cNvPicPr>
          <p:nvPr/>
        </p:nvPicPr>
        <p:blipFill>
          <a:blip r:embed="rId2"/>
          <a:stretch>
            <a:fillRect/>
          </a:stretch>
        </p:blipFill>
        <p:spPr>
          <a:xfrm>
            <a:off x="2088321" y="185724"/>
            <a:ext cx="4967357" cy="6672276"/>
          </a:xfrm>
          <a:prstGeom prst="rect">
            <a:avLst/>
          </a:prstGeom>
        </p:spPr>
      </p:pic>
    </p:spTree>
    <p:extLst>
      <p:ext uri="{BB962C8B-B14F-4D97-AF65-F5344CB8AC3E}">
        <p14:creationId xmlns:p14="http://schemas.microsoft.com/office/powerpoint/2010/main" val="3858319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604C67-BF6F-452F-B9D7-508BBAEBE9D9}"/>
              </a:ext>
            </a:extLst>
          </p:cNvPr>
          <p:cNvSpPr>
            <a:spLocks noGrp="1"/>
          </p:cNvSpPr>
          <p:nvPr>
            <p:ph type="sldNum" sz="quarter" idx="12"/>
          </p:nvPr>
        </p:nvSpPr>
        <p:spPr/>
        <p:txBody>
          <a:bodyPr/>
          <a:lstStyle/>
          <a:p>
            <a:fld id="{11D9BFCD-C0D1-4F3C-9707-B15111ADCA99}" type="slidenum">
              <a:rPr kumimoji="1" lang="ja-JP" altLang="en-US" smtClean="0"/>
              <a:t>45</a:t>
            </a:fld>
            <a:endParaRPr kumimoji="1" lang="ja-JP" altLang="en-US"/>
          </a:p>
        </p:txBody>
      </p:sp>
      <p:pic>
        <p:nvPicPr>
          <p:cNvPr id="3" name="図 2">
            <a:extLst>
              <a:ext uri="{FF2B5EF4-FFF2-40B4-BE49-F238E27FC236}">
                <a16:creationId xmlns:a16="http://schemas.microsoft.com/office/drawing/2014/main" id="{FFD24FB6-C846-4BA7-95C7-1356E617614C}"/>
              </a:ext>
            </a:extLst>
          </p:cNvPr>
          <p:cNvPicPr>
            <a:picLocks noChangeAspect="1"/>
          </p:cNvPicPr>
          <p:nvPr/>
        </p:nvPicPr>
        <p:blipFill rotWithShape="1">
          <a:blip r:embed="rId2"/>
          <a:srcRect b="11127"/>
          <a:stretch/>
        </p:blipFill>
        <p:spPr>
          <a:xfrm>
            <a:off x="914494" y="778674"/>
            <a:ext cx="7091586" cy="5812395"/>
          </a:xfrm>
          <a:prstGeom prst="rect">
            <a:avLst/>
          </a:prstGeom>
        </p:spPr>
      </p:pic>
    </p:spTree>
    <p:extLst>
      <p:ext uri="{BB962C8B-B14F-4D97-AF65-F5344CB8AC3E}">
        <p14:creationId xmlns:p14="http://schemas.microsoft.com/office/powerpoint/2010/main" val="160292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7F7FD7-BF20-4340-841F-6D345E192FF0}"/>
              </a:ext>
            </a:extLst>
          </p:cNvPr>
          <p:cNvSpPr>
            <a:spLocks noGrp="1"/>
          </p:cNvSpPr>
          <p:nvPr>
            <p:ph type="sldNum" sz="quarter" idx="12"/>
          </p:nvPr>
        </p:nvSpPr>
        <p:spPr/>
        <p:txBody>
          <a:bodyPr/>
          <a:lstStyle/>
          <a:p>
            <a:fld id="{11D9BFCD-C0D1-4F3C-9707-B15111ADCA99}" type="slidenum">
              <a:rPr kumimoji="1" lang="ja-JP" altLang="en-US" smtClean="0"/>
              <a:t>46</a:t>
            </a:fld>
            <a:endParaRPr kumimoji="1" lang="ja-JP" altLang="en-US"/>
          </a:p>
        </p:txBody>
      </p:sp>
      <p:pic>
        <p:nvPicPr>
          <p:cNvPr id="3" name="図 2">
            <a:extLst>
              <a:ext uri="{FF2B5EF4-FFF2-40B4-BE49-F238E27FC236}">
                <a16:creationId xmlns:a16="http://schemas.microsoft.com/office/drawing/2014/main" id="{DF850C2D-340D-4D51-BA9A-486053D07F6A}"/>
              </a:ext>
            </a:extLst>
          </p:cNvPr>
          <p:cNvPicPr>
            <a:picLocks noChangeAspect="1"/>
          </p:cNvPicPr>
          <p:nvPr/>
        </p:nvPicPr>
        <p:blipFill rotWithShape="1">
          <a:blip r:embed="rId2"/>
          <a:srcRect b="40786"/>
          <a:stretch/>
        </p:blipFill>
        <p:spPr>
          <a:xfrm>
            <a:off x="497838" y="579889"/>
            <a:ext cx="4297681" cy="5871869"/>
          </a:xfrm>
          <a:prstGeom prst="rect">
            <a:avLst/>
          </a:prstGeom>
        </p:spPr>
      </p:pic>
      <p:pic>
        <p:nvPicPr>
          <p:cNvPr id="4" name="図 3">
            <a:extLst>
              <a:ext uri="{FF2B5EF4-FFF2-40B4-BE49-F238E27FC236}">
                <a16:creationId xmlns:a16="http://schemas.microsoft.com/office/drawing/2014/main" id="{6C12FC18-83B6-447B-8567-F6FE83D38B11}"/>
              </a:ext>
            </a:extLst>
          </p:cNvPr>
          <p:cNvPicPr>
            <a:picLocks noChangeAspect="1"/>
          </p:cNvPicPr>
          <p:nvPr/>
        </p:nvPicPr>
        <p:blipFill rotWithShape="1">
          <a:blip r:embed="rId2"/>
          <a:srcRect t="59214"/>
          <a:stretch/>
        </p:blipFill>
        <p:spPr>
          <a:xfrm>
            <a:off x="4795519" y="2489200"/>
            <a:ext cx="4210701" cy="3962558"/>
          </a:xfrm>
          <a:prstGeom prst="rect">
            <a:avLst/>
          </a:prstGeom>
        </p:spPr>
      </p:pic>
    </p:spTree>
    <p:extLst>
      <p:ext uri="{BB962C8B-B14F-4D97-AF65-F5344CB8AC3E}">
        <p14:creationId xmlns:p14="http://schemas.microsoft.com/office/powerpoint/2010/main" val="2721737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A6FC1F-6821-4563-8655-4637450FFE5E}"/>
              </a:ext>
            </a:extLst>
          </p:cNvPr>
          <p:cNvSpPr>
            <a:spLocks noGrp="1"/>
          </p:cNvSpPr>
          <p:nvPr>
            <p:ph type="sldNum" sz="quarter" idx="12"/>
          </p:nvPr>
        </p:nvSpPr>
        <p:spPr/>
        <p:txBody>
          <a:bodyPr/>
          <a:lstStyle/>
          <a:p>
            <a:fld id="{11D9BFCD-C0D1-4F3C-9707-B15111ADCA99}" type="slidenum">
              <a:rPr kumimoji="1" lang="ja-JP" altLang="en-US" smtClean="0"/>
              <a:t>47</a:t>
            </a:fld>
            <a:endParaRPr kumimoji="1" lang="ja-JP" altLang="en-US"/>
          </a:p>
        </p:txBody>
      </p:sp>
      <p:pic>
        <p:nvPicPr>
          <p:cNvPr id="1026" name="Picture 2" descr="「柚子」の画像検索結果">
            <a:extLst>
              <a:ext uri="{FF2B5EF4-FFF2-40B4-BE49-F238E27FC236}">
                <a16:creationId xmlns:a16="http://schemas.microsoft.com/office/drawing/2014/main" id="{17D34BE3-A129-46C3-971A-4DF36B9CE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 y="850583"/>
            <a:ext cx="4309802" cy="2867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uzunone」の画像検索結果">
            <a:extLst>
              <a:ext uri="{FF2B5EF4-FFF2-40B4-BE49-F238E27FC236}">
                <a16:creationId xmlns:a16="http://schemas.microsoft.com/office/drawing/2014/main" id="{1BE5770F-8A31-4A53-85EA-87284C0A5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8876"/>
            <a:ext cx="4578498" cy="21088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8CDB6CF-7C2C-44CC-BE4B-A6CB544C4395}"/>
              </a:ext>
            </a:extLst>
          </p:cNvPr>
          <p:cNvSpPr txBox="1"/>
          <p:nvPr/>
        </p:nvSpPr>
        <p:spPr>
          <a:xfrm>
            <a:off x="1698763" y="560378"/>
            <a:ext cx="2105141" cy="523220"/>
          </a:xfrm>
          <a:prstGeom prst="rect">
            <a:avLst/>
          </a:prstGeom>
          <a:noFill/>
        </p:spPr>
        <p:txBody>
          <a:bodyPr wrap="square" rtlCol="0">
            <a:spAutoFit/>
          </a:bodyPr>
          <a:lstStyle/>
          <a:p>
            <a:r>
              <a:rPr lang="en-US" altLang="ja-JP" sz="2800" b="1" u="sng" dirty="0"/>
              <a:t>Yuzu (Citron)</a:t>
            </a:r>
          </a:p>
        </p:txBody>
      </p:sp>
      <p:sp>
        <p:nvSpPr>
          <p:cNvPr id="6" name="テキスト ボックス 5">
            <a:extLst>
              <a:ext uri="{FF2B5EF4-FFF2-40B4-BE49-F238E27FC236}">
                <a16:creationId xmlns:a16="http://schemas.microsoft.com/office/drawing/2014/main" id="{518DC2A9-894C-46E1-B969-9FDDF5B76B4D}"/>
              </a:ext>
            </a:extLst>
          </p:cNvPr>
          <p:cNvSpPr txBox="1"/>
          <p:nvPr/>
        </p:nvSpPr>
        <p:spPr>
          <a:xfrm>
            <a:off x="5340096" y="1083598"/>
            <a:ext cx="3473577" cy="954107"/>
          </a:xfrm>
          <a:prstGeom prst="rect">
            <a:avLst/>
          </a:prstGeom>
          <a:noFill/>
        </p:spPr>
        <p:txBody>
          <a:bodyPr wrap="square" rtlCol="0">
            <a:spAutoFit/>
          </a:bodyPr>
          <a:lstStyle/>
          <a:p>
            <a:r>
              <a:rPr lang="en-US" altLang="ja-JP" sz="2800" dirty="0"/>
              <a:t>Containing more than 400 volatiles</a:t>
            </a:r>
          </a:p>
        </p:txBody>
      </p:sp>
      <p:sp>
        <p:nvSpPr>
          <p:cNvPr id="7" name="テキスト ボックス 6">
            <a:extLst>
              <a:ext uri="{FF2B5EF4-FFF2-40B4-BE49-F238E27FC236}">
                <a16:creationId xmlns:a16="http://schemas.microsoft.com/office/drawing/2014/main" id="{A01764E9-D179-42AF-9FC8-8580CB828136}"/>
              </a:ext>
            </a:extLst>
          </p:cNvPr>
          <p:cNvSpPr txBox="1"/>
          <p:nvPr/>
        </p:nvSpPr>
        <p:spPr>
          <a:xfrm>
            <a:off x="5340095" y="2059756"/>
            <a:ext cx="3803905" cy="523220"/>
          </a:xfrm>
          <a:prstGeom prst="rect">
            <a:avLst/>
          </a:prstGeom>
          <a:noFill/>
        </p:spPr>
        <p:txBody>
          <a:bodyPr wrap="square" rtlCol="0">
            <a:spAutoFit/>
          </a:bodyPr>
          <a:lstStyle/>
          <a:p>
            <a:r>
              <a:rPr lang="en-US" altLang="ja-JP" sz="2800" dirty="0"/>
              <a:t>Ex) limonene (60%) </a:t>
            </a:r>
            <a:r>
              <a:rPr lang="en-US" altLang="ja-JP" sz="2800" dirty="0" err="1"/>
              <a:t>etc</a:t>
            </a:r>
            <a:endParaRPr lang="en-US" altLang="ja-JP" sz="2800" dirty="0"/>
          </a:p>
        </p:txBody>
      </p:sp>
      <p:sp>
        <p:nvSpPr>
          <p:cNvPr id="8" name="テキスト ボックス 7">
            <a:extLst>
              <a:ext uri="{FF2B5EF4-FFF2-40B4-BE49-F238E27FC236}">
                <a16:creationId xmlns:a16="http://schemas.microsoft.com/office/drawing/2014/main" id="{4063354F-8BE1-477B-BD61-E2BF038A19D2}"/>
              </a:ext>
            </a:extLst>
          </p:cNvPr>
          <p:cNvSpPr txBox="1"/>
          <p:nvPr/>
        </p:nvSpPr>
        <p:spPr>
          <a:xfrm>
            <a:off x="884813" y="3753865"/>
            <a:ext cx="3803905" cy="523220"/>
          </a:xfrm>
          <a:prstGeom prst="rect">
            <a:avLst/>
          </a:prstGeom>
          <a:noFill/>
        </p:spPr>
        <p:txBody>
          <a:bodyPr wrap="square" rtlCol="0">
            <a:spAutoFit/>
          </a:bodyPr>
          <a:lstStyle/>
          <a:p>
            <a:r>
              <a:rPr lang="en-US" altLang="ja-JP" sz="2800" b="1" u="sng" dirty="0" err="1"/>
              <a:t>yuzunone</a:t>
            </a:r>
            <a:endParaRPr lang="en-US" altLang="ja-JP" sz="2800" b="1" u="sng" dirty="0"/>
          </a:p>
        </p:txBody>
      </p:sp>
      <p:sp>
        <p:nvSpPr>
          <p:cNvPr id="9" name="テキスト ボックス 8">
            <a:extLst>
              <a:ext uri="{FF2B5EF4-FFF2-40B4-BE49-F238E27FC236}">
                <a16:creationId xmlns:a16="http://schemas.microsoft.com/office/drawing/2014/main" id="{C364ED9F-0ECC-417B-9357-8ACE263751F2}"/>
              </a:ext>
            </a:extLst>
          </p:cNvPr>
          <p:cNvSpPr txBox="1"/>
          <p:nvPr/>
        </p:nvSpPr>
        <p:spPr>
          <a:xfrm>
            <a:off x="4834198" y="3581608"/>
            <a:ext cx="4309802" cy="2246769"/>
          </a:xfrm>
          <a:prstGeom prst="rect">
            <a:avLst/>
          </a:prstGeom>
          <a:noFill/>
        </p:spPr>
        <p:txBody>
          <a:bodyPr wrap="square" rtlCol="0">
            <a:spAutoFit/>
          </a:bodyPr>
          <a:lstStyle/>
          <a:p>
            <a:r>
              <a:rPr lang="en-US" altLang="ja-JP" sz="2800" dirty="0"/>
              <a:t>*small amount of volatile</a:t>
            </a:r>
          </a:p>
          <a:p>
            <a:r>
              <a:rPr lang="en-US" altLang="ja-JP" sz="2800" dirty="0"/>
              <a:t>*It can not detect GC.</a:t>
            </a:r>
          </a:p>
          <a:p>
            <a:r>
              <a:rPr lang="en-US" altLang="ja-JP" sz="2800" dirty="0"/>
              <a:t>  (detected by human nose)</a:t>
            </a:r>
          </a:p>
          <a:p>
            <a:r>
              <a:rPr lang="en-US" altLang="ja-JP" sz="2800" dirty="0"/>
              <a:t>*important function for  </a:t>
            </a:r>
          </a:p>
          <a:p>
            <a:r>
              <a:rPr lang="en-US" altLang="ja-JP" sz="2800" dirty="0"/>
              <a:t>  yuzu flavor</a:t>
            </a:r>
          </a:p>
        </p:txBody>
      </p:sp>
      <p:sp>
        <p:nvSpPr>
          <p:cNvPr id="10" name="テキスト ボックス 9">
            <a:extLst>
              <a:ext uri="{FF2B5EF4-FFF2-40B4-BE49-F238E27FC236}">
                <a16:creationId xmlns:a16="http://schemas.microsoft.com/office/drawing/2014/main" id="{E28CBE18-71AF-449C-A865-AA0ED3736A3E}"/>
              </a:ext>
            </a:extLst>
          </p:cNvPr>
          <p:cNvSpPr txBox="1"/>
          <p:nvPr/>
        </p:nvSpPr>
        <p:spPr>
          <a:xfrm>
            <a:off x="5009768" y="5903893"/>
            <a:ext cx="3803905" cy="954107"/>
          </a:xfrm>
          <a:prstGeom prst="rect">
            <a:avLst/>
          </a:prstGeom>
          <a:noFill/>
        </p:spPr>
        <p:txBody>
          <a:bodyPr wrap="square" rtlCol="0">
            <a:spAutoFit/>
          </a:bodyPr>
          <a:lstStyle/>
          <a:p>
            <a:pPr algn="ctr"/>
            <a:r>
              <a:rPr lang="en-US" altLang="ja-JP" sz="2800" dirty="0">
                <a:solidFill>
                  <a:srgbClr val="C00000"/>
                </a:solidFill>
              </a:rPr>
              <a:t>Small amount of volatile is important!!</a:t>
            </a:r>
          </a:p>
        </p:txBody>
      </p:sp>
      <p:sp>
        <p:nvSpPr>
          <p:cNvPr id="11" name="テキスト ボックス 10">
            <a:extLst>
              <a:ext uri="{FF2B5EF4-FFF2-40B4-BE49-F238E27FC236}">
                <a16:creationId xmlns:a16="http://schemas.microsoft.com/office/drawing/2014/main" id="{5ED6A51B-58ED-480A-AE54-F21EECA604F5}"/>
              </a:ext>
            </a:extLst>
          </p:cNvPr>
          <p:cNvSpPr txBox="1"/>
          <p:nvPr/>
        </p:nvSpPr>
        <p:spPr>
          <a:xfrm>
            <a:off x="272935" y="6007417"/>
            <a:ext cx="3803905" cy="400110"/>
          </a:xfrm>
          <a:prstGeom prst="rect">
            <a:avLst/>
          </a:prstGeom>
          <a:solidFill>
            <a:schemeClr val="bg1"/>
          </a:solidFill>
        </p:spPr>
        <p:txBody>
          <a:bodyPr wrap="square" rtlCol="0">
            <a:spAutoFit/>
          </a:bodyPr>
          <a:lstStyle/>
          <a:p>
            <a:pPr algn="ctr"/>
            <a:r>
              <a:rPr lang="en-US" altLang="ja-JP" sz="2000" dirty="0"/>
              <a:t>Retention time (GC)</a:t>
            </a:r>
          </a:p>
        </p:txBody>
      </p:sp>
    </p:spTree>
    <p:extLst>
      <p:ext uri="{BB962C8B-B14F-4D97-AF65-F5344CB8AC3E}">
        <p14:creationId xmlns:p14="http://schemas.microsoft.com/office/powerpoint/2010/main" val="3071102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94403" y="267513"/>
            <a:ext cx="779670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altLang="ja-JP" sz="3600" dirty="0">
                <a:solidFill>
                  <a:schemeClr val="bg1"/>
                </a:solidFill>
                <a:latin typeface="Arial" panose="020B0604020202020204" pitchFamily="34" charset="0"/>
                <a:cs typeface="Arial" panose="020B0604020202020204" pitchFamily="34" charset="0"/>
              </a:rPr>
              <a:t>locomotion to an attractant</a:t>
            </a:r>
            <a:endParaRPr lang="ja-JP" altLang="en-US" sz="3600" i="1" dirty="0">
              <a:solidFill>
                <a:schemeClr val="bg1"/>
              </a:solidFill>
              <a:latin typeface="Arial" panose="020B0604020202020204" pitchFamily="34" charset="0"/>
              <a:cs typeface="Arial" panose="020B0604020202020204" pitchFamily="34" charset="0"/>
            </a:endParaRPr>
          </a:p>
        </p:txBody>
      </p:sp>
      <p:pic>
        <p:nvPicPr>
          <p:cNvPr id="4" name="WATER→BZ(MPEG).m1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88761" y="1547735"/>
            <a:ext cx="5334000" cy="4572000"/>
          </a:xfrm>
          <a:prstGeom prst="rect">
            <a:avLst/>
          </a:prstGeom>
        </p:spPr>
      </p:pic>
      <p:cxnSp>
        <p:nvCxnSpPr>
          <p:cNvPr id="5" name="直線矢印コネクタ 4"/>
          <p:cNvCxnSpPr/>
          <p:nvPr/>
        </p:nvCxnSpPr>
        <p:spPr>
          <a:xfrm flipV="1">
            <a:off x="1527937" y="3137799"/>
            <a:ext cx="1224136" cy="447843"/>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527937" y="3855418"/>
            <a:ext cx="1224136" cy="522312"/>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3454540"/>
            <a:ext cx="1721946" cy="523220"/>
          </a:xfrm>
          <a:prstGeom prst="rect">
            <a:avLst/>
          </a:prstGeom>
          <a:solidFill>
            <a:schemeClr val="bg1"/>
          </a:solidFill>
        </p:spPr>
        <p:txBody>
          <a:bodyPr wrap="none" rtlCol="0">
            <a:spAutoFit/>
          </a:bodyPr>
          <a:lstStyle/>
          <a:p>
            <a:r>
              <a:rPr kumimoji="1" lang="en-US" altLang="ja-JP" sz="2800" dirty="0">
                <a:latin typeface="Arial" panose="020B0604020202020204" pitchFamily="34" charset="0"/>
                <a:cs typeface="Arial" panose="020B0604020202020204" pitchFamily="34" charset="0"/>
              </a:rPr>
              <a:t>Attractant</a:t>
            </a:r>
            <a:endParaRPr kumimoji="1" lang="ja-JP" altLang="en-US" sz="2800" dirty="0">
              <a:latin typeface="Arial" panose="020B0604020202020204" pitchFamily="34" charset="0"/>
              <a:cs typeface="Arial" panose="020B0604020202020204" pitchFamily="34" charset="0"/>
            </a:endParaRPr>
          </a:p>
        </p:txBody>
      </p:sp>
      <p:sp>
        <p:nvSpPr>
          <p:cNvPr id="7" name="スライド番号プレースホルダー 6">
            <a:extLst>
              <a:ext uri="{FF2B5EF4-FFF2-40B4-BE49-F238E27FC236}">
                <a16:creationId xmlns:a16="http://schemas.microsoft.com/office/drawing/2014/main" id="{2F1778C7-B1AF-453C-80DE-7ED898CB4AA2}"/>
              </a:ext>
            </a:extLst>
          </p:cNvPr>
          <p:cNvSpPr>
            <a:spLocks noGrp="1"/>
          </p:cNvSpPr>
          <p:nvPr>
            <p:ph type="sldNum" sz="quarter" idx="12"/>
          </p:nvPr>
        </p:nvSpPr>
        <p:spPr/>
        <p:txBody>
          <a:bodyPr/>
          <a:lstStyle/>
          <a:p>
            <a:fld id="{11D9BFCD-C0D1-4F3C-9707-B15111ADCA99}" type="slidenum">
              <a:rPr kumimoji="1" lang="ja-JP" altLang="en-US" smtClean="0"/>
              <a:t>48</a:t>
            </a:fld>
            <a:endParaRPr kumimoji="1" lang="ja-JP" altLang="en-US"/>
          </a:p>
        </p:txBody>
      </p:sp>
    </p:spTree>
    <p:extLst>
      <p:ext uri="{BB962C8B-B14F-4D97-AF65-F5344CB8AC3E}">
        <p14:creationId xmlns:p14="http://schemas.microsoft.com/office/powerpoint/2010/main" val="1355158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2933" y="229362"/>
            <a:ext cx="4913012" cy="707886"/>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4000" dirty="0"/>
              <a:t>Behavior of  </a:t>
            </a:r>
            <a:r>
              <a:rPr kumimoji="1" lang="en-US" altLang="ja-JP" sz="4000" i="1" dirty="0"/>
              <a:t>C. </a:t>
            </a:r>
            <a:r>
              <a:rPr kumimoji="1" lang="en-US" altLang="ja-JP" sz="4000" i="1" dirty="0" err="1"/>
              <a:t>elegans</a:t>
            </a:r>
            <a:endParaRPr kumimoji="1" lang="ja-JP" altLang="en-US" sz="40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233" y="1743452"/>
            <a:ext cx="3866589" cy="4917050"/>
          </a:xfrm>
          <a:prstGeom prst="rect">
            <a:avLst/>
          </a:prstGeom>
        </p:spPr>
      </p:pic>
      <p:sp>
        <p:nvSpPr>
          <p:cNvPr id="4" name="テキスト ボックス 3"/>
          <p:cNvSpPr txBox="1"/>
          <p:nvPr/>
        </p:nvSpPr>
        <p:spPr>
          <a:xfrm>
            <a:off x="435160" y="1086434"/>
            <a:ext cx="3701398" cy="506292"/>
          </a:xfrm>
          <a:prstGeom prst="rect">
            <a:avLst/>
          </a:prstGeom>
          <a:noFill/>
        </p:spPr>
        <p:txBody>
          <a:bodyPr wrap="none" rtlCol="0">
            <a:spAutoFit/>
          </a:bodyPr>
          <a:lstStyle/>
          <a:p>
            <a:pPr>
              <a:lnSpc>
                <a:spcPct val="150000"/>
              </a:lnSpc>
            </a:pPr>
            <a:r>
              <a:rPr lang="en-US" altLang="ja-JP" sz="2000" dirty="0">
                <a:ea typeface="メイリオ" panose="020B0604030504040204" pitchFamily="50" charset="-128"/>
                <a:cs typeface="メイリオ" panose="020B0604030504040204" pitchFamily="50" charset="-128"/>
              </a:rPr>
              <a:t>Moving while drawing sine curves</a:t>
            </a:r>
            <a:endParaRPr kumimoji="1" lang="ja-JP" altLang="en-US" sz="2000" dirty="0">
              <a:ea typeface="メイリオ" panose="020B0604030504040204" pitchFamily="50" charset="-128"/>
              <a:cs typeface="メイリオ" panose="020B0604030504040204" pitchFamily="50" charset="-128"/>
            </a:endParaRPr>
          </a:p>
        </p:txBody>
      </p:sp>
      <p:pic>
        <p:nvPicPr>
          <p:cNvPr id="5" name="Stack.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lum bright="35000"/>
          </a:blip>
          <a:stretch>
            <a:fillRect/>
          </a:stretch>
        </p:blipFill>
        <p:spPr>
          <a:xfrm>
            <a:off x="6032078" y="2205912"/>
            <a:ext cx="2602911" cy="1774712"/>
          </a:xfrm>
          <a:prstGeom prst="rect">
            <a:avLst/>
          </a:prstGeom>
        </p:spPr>
      </p:pic>
      <p:sp>
        <p:nvSpPr>
          <p:cNvPr id="7" name="スライド番号プレースホルダー 6">
            <a:extLst>
              <a:ext uri="{FF2B5EF4-FFF2-40B4-BE49-F238E27FC236}">
                <a16:creationId xmlns:a16="http://schemas.microsoft.com/office/drawing/2014/main" id="{BCAF0B69-6C17-4803-BDEE-7A95930B6F82}"/>
              </a:ext>
            </a:extLst>
          </p:cNvPr>
          <p:cNvSpPr>
            <a:spLocks noGrp="1"/>
          </p:cNvSpPr>
          <p:nvPr>
            <p:ph type="sldNum" sz="quarter" idx="12"/>
          </p:nvPr>
        </p:nvSpPr>
        <p:spPr/>
        <p:txBody>
          <a:bodyPr/>
          <a:lstStyle/>
          <a:p>
            <a:fld id="{11D9BFCD-C0D1-4F3C-9707-B15111ADCA99}" type="slidenum">
              <a:rPr kumimoji="1" lang="ja-JP" altLang="en-US" smtClean="0"/>
              <a:t>49</a:t>
            </a:fld>
            <a:endParaRPr kumimoji="1" lang="ja-JP" altLang="en-US"/>
          </a:p>
        </p:txBody>
      </p:sp>
      <p:sp>
        <p:nvSpPr>
          <p:cNvPr id="8" name="テキスト ボックス 7">
            <a:extLst>
              <a:ext uri="{FF2B5EF4-FFF2-40B4-BE49-F238E27FC236}">
                <a16:creationId xmlns:a16="http://schemas.microsoft.com/office/drawing/2014/main" id="{63CF7A8E-E98D-41A7-8B49-CCE1D1A91D5A}"/>
              </a:ext>
            </a:extLst>
          </p:cNvPr>
          <p:cNvSpPr txBox="1"/>
          <p:nvPr/>
        </p:nvSpPr>
        <p:spPr>
          <a:xfrm>
            <a:off x="5611587" y="4525350"/>
            <a:ext cx="2702984" cy="954107"/>
          </a:xfrm>
          <a:prstGeom prst="rect">
            <a:avLst/>
          </a:prstGeom>
          <a:solidFill>
            <a:schemeClr val="bg1"/>
          </a:solidFill>
        </p:spPr>
        <p:txBody>
          <a:bodyPr wrap="none" rtlCol="0">
            <a:spAutoFit/>
          </a:bodyPr>
          <a:lstStyle/>
          <a:p>
            <a:r>
              <a:rPr kumimoji="1" lang="en-US" altLang="ja-JP" sz="2800" dirty="0">
                <a:latin typeface="Arial" panose="020B0604020202020204" pitchFamily="34" charset="0"/>
                <a:cs typeface="Arial" panose="020B0604020202020204" pitchFamily="34" charset="0"/>
              </a:rPr>
              <a:t>Locomotion is,,,</a:t>
            </a:r>
          </a:p>
          <a:p>
            <a:r>
              <a:rPr lang="en-US" altLang="ja-JP" sz="2800" dirty="0">
                <a:latin typeface="Arial" panose="020B0604020202020204" pitchFamily="34" charset="0"/>
                <a:cs typeface="Arial" panose="020B0604020202020204" pitchFamily="34" charset="0"/>
              </a:rPr>
              <a:t>elegant!?</a:t>
            </a:r>
            <a:endParaRPr kumimoji="1"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7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remove"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29105" y="2568186"/>
            <a:ext cx="4480203" cy="3662541"/>
          </a:xfrm>
          <a:prstGeom prst="rect">
            <a:avLst/>
          </a:prstGeom>
          <a:noFill/>
        </p:spPr>
        <p:txBody>
          <a:bodyPr wrap="square" rtlCol="0">
            <a:spAutoFit/>
          </a:bodyPr>
          <a:lstStyle/>
          <a:p>
            <a:pPr defTabSz="342900">
              <a:defRPr/>
            </a:pPr>
            <a:r>
              <a:rPr lang="en-US" altLang="ja-JP" sz="3200" dirty="0">
                <a:solidFill>
                  <a:srgbClr val="C00000"/>
                </a:solidFill>
                <a:latin typeface="Arial" panose="020B0604020202020204" pitchFamily="34" charset="0"/>
                <a:ea typeface="メイリオ" panose="020B0604030504040204" pitchFamily="50" charset="-128"/>
                <a:cs typeface="Arial" panose="020B0604020202020204" pitchFamily="34" charset="0"/>
              </a:rPr>
              <a:t>Low</a:t>
            </a:r>
            <a:r>
              <a:rPr lang="en-US" altLang="ja-JP" sz="3200" dirty="0">
                <a:solidFill>
                  <a:srgbClr val="C00000"/>
                </a:solidFill>
                <a:ea typeface="メイリオ" panose="020B0604030504040204" pitchFamily="50" charset="-128"/>
                <a:cs typeface="メイリオ" panose="020B0604030504040204" pitchFamily="50" charset="-128"/>
              </a:rPr>
              <a:t> costs</a:t>
            </a:r>
          </a:p>
          <a:p>
            <a:pPr defTabSz="342900">
              <a:defRPr/>
            </a:pPr>
            <a:endParaRPr lang="en-US" altLang="ja-JP" sz="2400" dirty="0">
              <a:solidFill>
                <a:srgbClr val="C00000"/>
              </a:solidFill>
              <a:ea typeface="メイリオ" panose="020B0604030504040204" pitchFamily="50" charset="-128"/>
              <a:cs typeface="メイリオ" panose="020B0604030504040204" pitchFamily="50" charset="-128"/>
            </a:endParaRPr>
          </a:p>
          <a:p>
            <a:pPr defTabSz="342900">
              <a:defRPr/>
            </a:pPr>
            <a:r>
              <a:rPr lang="en-US" altLang="ja-JP" sz="3200" dirty="0">
                <a:solidFill>
                  <a:srgbClr val="C00000"/>
                </a:solidFill>
                <a:ea typeface="メイリオ" panose="020B0604030504040204" pitchFamily="50" charset="-128"/>
                <a:cs typeface="メイリオ" panose="020B0604030504040204" pitchFamily="50" charset="-128"/>
              </a:rPr>
              <a:t>High accuracy</a:t>
            </a:r>
          </a:p>
          <a:p>
            <a:pPr defTabSz="342900">
              <a:defRPr/>
            </a:pPr>
            <a:endParaRPr lang="en-US" altLang="ja-JP" sz="2400" dirty="0">
              <a:latin typeface="Calibri"/>
              <a:ea typeface="メイリオ" panose="020B0604030504040204" pitchFamily="50" charset="-128"/>
              <a:cs typeface="メイリオ" panose="020B0604030504040204" pitchFamily="50" charset="-128"/>
            </a:endParaRPr>
          </a:p>
          <a:p>
            <a:pPr defTabSz="342900">
              <a:defRPr/>
            </a:pPr>
            <a:r>
              <a:rPr lang="en-US" altLang="ja-JP" sz="2400" dirty="0">
                <a:latin typeface="Calibri"/>
                <a:ea typeface="メイリオ" panose="020B0604030504040204" pitchFamily="50" charset="-128"/>
                <a:cs typeface="メイリオ" panose="020B0604030504040204" pitchFamily="50" charset="-128"/>
              </a:rPr>
              <a:t>Convenient</a:t>
            </a:r>
          </a:p>
          <a:p>
            <a:pPr defTabSz="342900">
              <a:defRPr/>
            </a:pPr>
            <a:endParaRPr lang="en-US" altLang="ja-JP" sz="2400" dirty="0">
              <a:latin typeface="Calibri"/>
              <a:ea typeface="メイリオ" panose="020B0604030504040204" pitchFamily="50" charset="-128"/>
              <a:cs typeface="メイリオ" panose="020B0604030504040204" pitchFamily="50" charset="-128"/>
            </a:endParaRPr>
          </a:p>
          <a:p>
            <a:pPr defTabSz="342900">
              <a:defRPr/>
            </a:pPr>
            <a:r>
              <a:rPr lang="en-US" altLang="ja-JP" sz="2400" dirty="0">
                <a:latin typeface="Calibri"/>
                <a:ea typeface="メイリオ" panose="020B0604030504040204" pitchFamily="50" charset="-128"/>
                <a:cs typeface="メイリオ" panose="020B0604030504040204" pitchFamily="50" charset="-128"/>
              </a:rPr>
              <a:t>Painless(non-invasive)</a:t>
            </a:r>
          </a:p>
          <a:p>
            <a:pPr defTabSz="342900">
              <a:defRPr/>
            </a:pPr>
            <a:endParaRPr lang="en-US" altLang="ja-JP" sz="2400" dirty="0">
              <a:latin typeface="Calibri"/>
              <a:ea typeface="メイリオ" panose="020B0604030504040204" pitchFamily="50" charset="-128"/>
              <a:cs typeface="メイリオ" panose="020B0604030504040204" pitchFamily="50" charset="-128"/>
            </a:endParaRPr>
          </a:p>
          <a:p>
            <a:pPr defTabSz="342900">
              <a:defRPr/>
            </a:pPr>
            <a:r>
              <a:rPr lang="en-US" altLang="ja-JP" sz="2400" dirty="0">
                <a:ea typeface="メイリオ" panose="020B0604030504040204" pitchFamily="50" charset="-128"/>
                <a:cs typeface="メイリオ" panose="020B0604030504040204" pitchFamily="50" charset="-128"/>
              </a:rPr>
              <a:t>Comprehensive</a:t>
            </a:r>
          </a:p>
        </p:txBody>
      </p:sp>
      <p:sp>
        <p:nvSpPr>
          <p:cNvPr id="21" name="テキスト ボックス 20"/>
          <p:cNvSpPr txBox="1"/>
          <p:nvPr/>
        </p:nvSpPr>
        <p:spPr>
          <a:xfrm>
            <a:off x="92765" y="731837"/>
            <a:ext cx="8958470" cy="64633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defRPr/>
            </a:pPr>
            <a:r>
              <a:rPr lang="en-US" altLang="ja-JP"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Development of 1st cancer screening test</a:t>
            </a:r>
            <a:endParaRPr lang="ja-JP" altLang="en-US"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9762057C-5FDA-41B5-ADBB-FB5F0C9BFC19}"/>
              </a:ext>
            </a:extLst>
          </p:cNvPr>
          <p:cNvSpPr txBox="1"/>
          <p:nvPr/>
        </p:nvSpPr>
        <p:spPr>
          <a:xfrm>
            <a:off x="879216" y="1848395"/>
            <a:ext cx="7680436" cy="523220"/>
          </a:xfrm>
          <a:prstGeom prst="rect">
            <a:avLst/>
          </a:prstGeom>
          <a:noFill/>
        </p:spPr>
        <p:txBody>
          <a:bodyPr wrap="none" rtlCol="0">
            <a:spAutoFit/>
          </a:bodyPr>
          <a:lstStyle/>
          <a:p>
            <a:r>
              <a:rPr lang="en-US" altLang="ja-JP" sz="2800" b="1" dirty="0"/>
              <a:t>It is necessary to provide all the following features</a:t>
            </a:r>
            <a:endParaRPr lang="ja-JP" altLang="en-US" sz="2800" b="1" dirty="0"/>
          </a:p>
        </p:txBody>
      </p:sp>
      <p:sp>
        <p:nvSpPr>
          <p:cNvPr id="2" name="左中かっこ 1">
            <a:extLst>
              <a:ext uri="{FF2B5EF4-FFF2-40B4-BE49-F238E27FC236}">
                <a16:creationId xmlns:a16="http://schemas.microsoft.com/office/drawing/2014/main" id="{7542569B-A281-4DEE-9484-B8DBA1273C12}"/>
              </a:ext>
            </a:extLst>
          </p:cNvPr>
          <p:cNvSpPr/>
          <p:nvPr/>
        </p:nvSpPr>
        <p:spPr>
          <a:xfrm>
            <a:off x="2764194" y="2452785"/>
            <a:ext cx="650810" cy="3429000"/>
          </a:xfrm>
          <a:prstGeom prst="leftBrace">
            <a:avLst>
              <a:gd name="adj1" fmla="val 8333"/>
              <a:gd name="adj2" fmla="val 4857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350"/>
          </a:p>
        </p:txBody>
      </p:sp>
      <p:sp>
        <p:nvSpPr>
          <p:cNvPr id="5" name="スライド番号プレースホルダー 4">
            <a:extLst>
              <a:ext uri="{FF2B5EF4-FFF2-40B4-BE49-F238E27FC236}">
                <a16:creationId xmlns:a16="http://schemas.microsoft.com/office/drawing/2014/main" id="{B58E3280-C2D4-43D3-87CA-14DBDCA412E6}"/>
              </a:ext>
            </a:extLst>
          </p:cNvPr>
          <p:cNvSpPr>
            <a:spLocks noGrp="1"/>
          </p:cNvSpPr>
          <p:nvPr>
            <p:ph type="sldNum" sz="quarter" idx="12"/>
          </p:nvPr>
        </p:nvSpPr>
        <p:spPr/>
        <p:txBody>
          <a:bodyPr/>
          <a:lstStyle/>
          <a:p>
            <a:fld id="{11D9BFCD-C0D1-4F3C-9707-B15111ADCA99}" type="slidenum">
              <a:rPr kumimoji="1" lang="ja-JP" altLang="en-US" smtClean="0"/>
              <a:t>5</a:t>
            </a:fld>
            <a:endParaRPr kumimoji="1" lang="ja-JP" altLang="en-US"/>
          </a:p>
        </p:txBody>
      </p:sp>
    </p:spTree>
    <p:extLst>
      <p:ext uri="{BB962C8B-B14F-4D97-AF65-F5344CB8AC3E}">
        <p14:creationId xmlns:p14="http://schemas.microsoft.com/office/powerpoint/2010/main" val="3878642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3122" y="408671"/>
            <a:ext cx="6006773"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altLang="ja-JP" sz="3600" dirty="0">
                <a:solidFill>
                  <a:schemeClr val="bg1"/>
                </a:solidFill>
                <a:latin typeface="Arial" panose="020B0604020202020204" pitchFamily="34" charset="0"/>
                <a:cs typeface="Arial" panose="020B0604020202020204" pitchFamily="34" charset="0"/>
              </a:rPr>
              <a:t>Number of olfactory neurons</a:t>
            </a:r>
            <a:endParaRPr lang="ja-JP" altLang="en-US" sz="3600" dirty="0">
              <a:solidFill>
                <a:schemeClr val="bg1"/>
              </a:solidFill>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702304338"/>
              </p:ext>
            </p:extLst>
          </p:nvPr>
        </p:nvGraphicFramePr>
        <p:xfrm>
          <a:off x="314792" y="1600701"/>
          <a:ext cx="8514415" cy="2520936"/>
        </p:xfrm>
        <a:graphic>
          <a:graphicData uri="http://schemas.openxmlformats.org/drawingml/2006/table">
            <a:tbl>
              <a:tblPr firstRow="1" bandRow="1">
                <a:tableStyleId>{5C22544A-7EE6-4342-B048-85BDC9FD1C3A}</a:tableStyleId>
              </a:tblPr>
              <a:tblGrid>
                <a:gridCol w="1702883">
                  <a:extLst>
                    <a:ext uri="{9D8B030D-6E8A-4147-A177-3AD203B41FA5}">
                      <a16:colId xmlns:a16="http://schemas.microsoft.com/office/drawing/2014/main" val="20000"/>
                    </a:ext>
                  </a:extLst>
                </a:gridCol>
                <a:gridCol w="1702883">
                  <a:extLst>
                    <a:ext uri="{9D8B030D-6E8A-4147-A177-3AD203B41FA5}">
                      <a16:colId xmlns:a16="http://schemas.microsoft.com/office/drawing/2014/main" val="20001"/>
                    </a:ext>
                  </a:extLst>
                </a:gridCol>
                <a:gridCol w="1702883">
                  <a:extLst>
                    <a:ext uri="{9D8B030D-6E8A-4147-A177-3AD203B41FA5}">
                      <a16:colId xmlns:a16="http://schemas.microsoft.com/office/drawing/2014/main" val="20002"/>
                    </a:ext>
                  </a:extLst>
                </a:gridCol>
                <a:gridCol w="1702883">
                  <a:extLst>
                    <a:ext uri="{9D8B030D-6E8A-4147-A177-3AD203B41FA5}">
                      <a16:colId xmlns:a16="http://schemas.microsoft.com/office/drawing/2014/main" val="20003"/>
                    </a:ext>
                  </a:extLst>
                </a:gridCol>
                <a:gridCol w="1702883">
                  <a:extLst>
                    <a:ext uri="{9D8B030D-6E8A-4147-A177-3AD203B41FA5}">
                      <a16:colId xmlns:a16="http://schemas.microsoft.com/office/drawing/2014/main" val="20004"/>
                    </a:ext>
                  </a:extLst>
                </a:gridCol>
              </a:tblGrid>
              <a:tr h="757548">
                <a:tc gridSpan="5">
                  <a:txBody>
                    <a:bodyPr/>
                    <a:lstStyle/>
                    <a:p>
                      <a:pPr algn="ctr"/>
                      <a:endParaRPr kumimoji="1" lang="en-US" altLang="ja-JP" sz="2800" b="0" dirty="0">
                        <a:latin typeface="+mn-lt"/>
                        <a:ea typeface="メイリオ" panose="020B0604030504040204" pitchFamily="50" charset="-128"/>
                        <a:cs typeface="メイリオ" panose="020B0604030504040204" pitchFamily="50" charset="-128"/>
                      </a:endParaRPr>
                    </a:p>
                  </a:txBody>
                  <a:tcPr anchor="ct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tc hMerge="1">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0"/>
                  </a:ext>
                </a:extLst>
              </a:tr>
              <a:tr h="757548">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Human</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Dog</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Mouse</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400" i="1" dirty="0">
                          <a:latin typeface="+mn-lt"/>
                          <a:ea typeface="メイリオ" panose="020B0604030504040204" pitchFamily="50" charset="-128"/>
                          <a:cs typeface="メイリオ" panose="020B0604030504040204" pitchFamily="50" charset="-128"/>
                        </a:rPr>
                        <a:t>Drosophila</a:t>
                      </a:r>
                      <a:endParaRPr kumimoji="1" lang="ja-JP" altLang="en-US" sz="2400" i="1"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i="1" dirty="0">
                          <a:solidFill>
                            <a:srgbClr val="FF0000"/>
                          </a:solidFill>
                          <a:latin typeface="+mn-lt"/>
                          <a:ea typeface="メイリオ" panose="020B0604030504040204" pitchFamily="50" charset="-128"/>
                          <a:cs typeface="メイリオ" panose="020B0604030504040204" pitchFamily="50" charset="-128"/>
                        </a:rPr>
                        <a:t>C. elegans</a:t>
                      </a:r>
                      <a:endParaRPr kumimoji="1" lang="ja-JP" altLang="en-US" sz="2800" i="1" dirty="0">
                        <a:solidFill>
                          <a:srgbClr val="FF0000"/>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891780">
                <a:tc>
                  <a:txBody>
                    <a:bodyPr/>
                    <a:lstStyle/>
                    <a:p>
                      <a:pPr algn="ctr"/>
                      <a:r>
                        <a:rPr kumimoji="1" lang="en-US" altLang="ja-JP" sz="2400" dirty="0">
                          <a:latin typeface="+mn-lt"/>
                          <a:ea typeface="メイリオ" panose="020B0604030504040204" pitchFamily="50" charset="-128"/>
                          <a:cs typeface="メイリオ" panose="020B0604030504040204" pitchFamily="50" charset="-128"/>
                        </a:rPr>
                        <a:t>5</a:t>
                      </a:r>
                      <a:r>
                        <a:rPr kumimoji="1" lang="en-US" altLang="ja-JP" sz="2400" baseline="0" dirty="0">
                          <a:latin typeface="+mn-lt"/>
                          <a:ea typeface="メイリオ" panose="020B0604030504040204" pitchFamily="50" charset="-128"/>
                          <a:cs typeface="メイリオ" panose="020B0604030504040204" pitchFamily="50" charset="-128"/>
                        </a:rPr>
                        <a:t> million</a:t>
                      </a:r>
                      <a:endParaRPr kumimoji="1" lang="ja-JP" altLang="en-US" sz="24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dirty="0">
                          <a:latin typeface="+mn-lt"/>
                          <a:ea typeface="メイリオ" panose="020B0604030504040204" pitchFamily="50" charset="-128"/>
                          <a:cs typeface="メイリオ" panose="020B0604030504040204" pitchFamily="50" charset="-128"/>
                        </a:rPr>
                        <a:t>A few hundred</a:t>
                      </a:r>
                      <a:r>
                        <a:rPr kumimoji="1" lang="en-US" altLang="ja-JP" sz="2000" baseline="0" dirty="0">
                          <a:latin typeface="+mn-lt"/>
                          <a:ea typeface="メイリオ" panose="020B0604030504040204" pitchFamily="50" charset="-128"/>
                          <a:cs typeface="メイリオ" panose="020B0604030504040204" pitchFamily="50" charset="-128"/>
                        </a:rPr>
                        <a:t> million</a:t>
                      </a:r>
                      <a:endParaRPr kumimoji="1" lang="ja-JP" altLang="en-US" sz="20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400" dirty="0">
                          <a:latin typeface="+mn-lt"/>
                          <a:ea typeface="メイリオ" panose="020B0604030504040204" pitchFamily="50" charset="-128"/>
                          <a:cs typeface="メイリオ" panose="020B0604030504040204" pitchFamily="50" charset="-128"/>
                        </a:rPr>
                        <a:t>10 million</a:t>
                      </a:r>
                      <a:endParaRPr kumimoji="1" lang="ja-JP" altLang="en-US" sz="2400" dirty="0">
                        <a:latin typeface="+mn-lt"/>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800" dirty="0">
                          <a:latin typeface="+mn-lt"/>
                          <a:ea typeface="メイリオ" panose="020B0604030504040204" pitchFamily="50" charset="-128"/>
                          <a:cs typeface="メイリオ" panose="020B0604030504040204" pitchFamily="50" charset="-128"/>
                        </a:rPr>
                        <a:t>1300</a:t>
                      </a:r>
                      <a:endParaRPr kumimoji="1" lang="ja-JP" altLang="en-US" sz="2800" dirty="0">
                        <a:latin typeface="+mn-lt"/>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2800" dirty="0">
                        <a:solidFill>
                          <a:srgbClr val="FF0000"/>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7627546" y="3400952"/>
            <a:ext cx="630301" cy="523220"/>
          </a:xfrm>
          <a:prstGeom prst="rect">
            <a:avLst/>
          </a:prstGeom>
          <a:noFill/>
        </p:spPr>
        <p:txBody>
          <a:bodyPr wrap="none" rtlCol="0">
            <a:spAutoFit/>
          </a:bodyPr>
          <a:lstStyle/>
          <a:p>
            <a:r>
              <a:rPr kumimoji="1"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94173" y="5140243"/>
            <a:ext cx="5653599" cy="954107"/>
          </a:xfrm>
          <a:prstGeom prst="rect">
            <a:avLst/>
          </a:prstGeom>
          <a:solidFill>
            <a:srgbClr val="FFFF00"/>
          </a:solidFill>
        </p:spPr>
        <p:txBody>
          <a:bodyPr wrap="none" rtlCol="0">
            <a:spAutoFit/>
          </a:bodyPr>
          <a:lstStyle/>
          <a:p>
            <a:r>
              <a:rPr lang="en-US" altLang="ja-JP" sz="2800" i="1" dirty="0"/>
              <a:t>C. elegans </a:t>
            </a:r>
            <a:r>
              <a:rPr lang="en-US" altLang="ja-JP" sz="2800" dirty="0"/>
              <a:t>c</a:t>
            </a:r>
            <a:r>
              <a:rPr kumimoji="1" lang="en-US" altLang="ja-JP" sz="2800" dirty="0"/>
              <a:t>an be </a:t>
            </a:r>
            <a:r>
              <a:rPr lang="en-US" altLang="ja-JP" sz="2800" dirty="0"/>
              <a:t>easily addressed</a:t>
            </a:r>
            <a:endParaRPr kumimoji="1" lang="en-US" altLang="ja-JP" sz="2800" dirty="0"/>
          </a:p>
          <a:p>
            <a:r>
              <a:rPr kumimoji="1" lang="en-US" altLang="ja-JP" sz="2800" dirty="0"/>
              <a:t> for the underlying neural mechanism</a:t>
            </a:r>
            <a:endParaRPr kumimoji="1" lang="ja-JP" altLang="en-US" sz="2800" dirty="0"/>
          </a:p>
        </p:txBody>
      </p:sp>
      <p:sp>
        <p:nvSpPr>
          <p:cNvPr id="6" name="スライド番号プレースホルダー 5">
            <a:extLst>
              <a:ext uri="{FF2B5EF4-FFF2-40B4-BE49-F238E27FC236}">
                <a16:creationId xmlns:a16="http://schemas.microsoft.com/office/drawing/2014/main" id="{D0410991-A703-4D4A-BC38-7680AA4DA6DB}"/>
              </a:ext>
            </a:extLst>
          </p:cNvPr>
          <p:cNvSpPr>
            <a:spLocks noGrp="1"/>
          </p:cNvSpPr>
          <p:nvPr>
            <p:ph type="sldNum" sz="quarter" idx="12"/>
          </p:nvPr>
        </p:nvSpPr>
        <p:spPr/>
        <p:txBody>
          <a:bodyPr/>
          <a:lstStyle/>
          <a:p>
            <a:fld id="{11D9BFCD-C0D1-4F3C-9707-B15111ADCA99}" type="slidenum">
              <a:rPr kumimoji="1" lang="ja-JP" altLang="en-US" smtClean="0"/>
              <a:t>50</a:t>
            </a:fld>
            <a:endParaRPr kumimoji="1" lang="ja-JP" altLang="en-US"/>
          </a:p>
        </p:txBody>
      </p:sp>
    </p:spTree>
    <p:extLst>
      <p:ext uri="{BB962C8B-B14F-4D97-AF65-F5344CB8AC3E}">
        <p14:creationId xmlns:p14="http://schemas.microsoft.com/office/powerpoint/2010/main" val="3887227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5831" y="309653"/>
            <a:ext cx="3852337"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altLang="ja-JP" sz="3600" dirty="0">
                <a:solidFill>
                  <a:schemeClr val="bg1"/>
                </a:solidFill>
                <a:latin typeface="Arial" panose="020B0604020202020204" pitchFamily="34" charset="0"/>
                <a:cs typeface="Arial" panose="020B0604020202020204" pitchFamily="34" charset="0"/>
              </a:rPr>
              <a:t>Olfactory receptor</a:t>
            </a:r>
            <a:endParaRPr lang="ja-JP" altLang="en-US" sz="3600" dirty="0">
              <a:solidFill>
                <a:prstClr val="white"/>
              </a:solidFill>
              <a:latin typeface="Arial" panose="020B0604020202020204" pitchFamily="34" charset="0"/>
              <a:cs typeface="Arial" panose="020B0604020202020204" pitchFamily="34" charset="0"/>
            </a:endParaRPr>
          </a:p>
        </p:txBody>
      </p:sp>
      <p:grpSp>
        <p:nvGrpSpPr>
          <p:cNvPr id="3" name="グループ化 2"/>
          <p:cNvGrpSpPr/>
          <p:nvPr/>
        </p:nvGrpSpPr>
        <p:grpSpPr>
          <a:xfrm>
            <a:off x="865831" y="3607215"/>
            <a:ext cx="4745320" cy="2562225"/>
            <a:chOff x="3160715" y="2024063"/>
            <a:chExt cx="3494087" cy="1690687"/>
          </a:xfrm>
        </p:grpSpPr>
        <p:grpSp>
          <p:nvGrpSpPr>
            <p:cNvPr id="4" name="Group 32"/>
            <p:cNvGrpSpPr>
              <a:grpSpLocks/>
            </p:cNvGrpSpPr>
            <p:nvPr/>
          </p:nvGrpSpPr>
          <p:grpSpPr bwMode="auto">
            <a:xfrm>
              <a:off x="3449640" y="2393950"/>
              <a:ext cx="93662" cy="941387"/>
              <a:chOff x="1554" y="2856"/>
              <a:chExt cx="98" cy="988"/>
            </a:xfrm>
          </p:grpSpPr>
          <p:sp>
            <p:nvSpPr>
              <p:cNvPr id="109" name="Rectangle 33"/>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0" name="Oval 34"/>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11" name="Oval 35"/>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5" name="Group 36"/>
            <p:cNvGrpSpPr>
              <a:grpSpLocks/>
            </p:cNvGrpSpPr>
            <p:nvPr/>
          </p:nvGrpSpPr>
          <p:grpSpPr bwMode="auto">
            <a:xfrm>
              <a:off x="3548065" y="2393950"/>
              <a:ext cx="92075" cy="941387"/>
              <a:chOff x="1554" y="2856"/>
              <a:chExt cx="98" cy="988"/>
            </a:xfrm>
          </p:grpSpPr>
          <p:sp>
            <p:nvSpPr>
              <p:cNvPr id="106" name="Rectangle 37"/>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7" name="Oval 38"/>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8" name="Oval 39"/>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6" name="Group 40"/>
            <p:cNvGrpSpPr>
              <a:grpSpLocks/>
            </p:cNvGrpSpPr>
            <p:nvPr/>
          </p:nvGrpSpPr>
          <p:grpSpPr bwMode="auto">
            <a:xfrm>
              <a:off x="3643315" y="2393950"/>
              <a:ext cx="93662" cy="941387"/>
              <a:chOff x="1554" y="2856"/>
              <a:chExt cx="98" cy="988"/>
            </a:xfrm>
          </p:grpSpPr>
          <p:sp>
            <p:nvSpPr>
              <p:cNvPr id="103" name="Rectangle 41"/>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 name="Oval 42"/>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5" name="Oval 43"/>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7" name="Group 44"/>
            <p:cNvGrpSpPr>
              <a:grpSpLocks/>
            </p:cNvGrpSpPr>
            <p:nvPr/>
          </p:nvGrpSpPr>
          <p:grpSpPr bwMode="auto">
            <a:xfrm>
              <a:off x="3160715" y="2393950"/>
              <a:ext cx="93662" cy="941387"/>
              <a:chOff x="1554" y="2856"/>
              <a:chExt cx="98" cy="988"/>
            </a:xfrm>
          </p:grpSpPr>
          <p:sp>
            <p:nvSpPr>
              <p:cNvPr id="100" name="Rectangle 45"/>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1" name="Oval 46"/>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2" name="Oval 47"/>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8" name="Group 48"/>
            <p:cNvGrpSpPr>
              <a:grpSpLocks/>
            </p:cNvGrpSpPr>
            <p:nvPr/>
          </p:nvGrpSpPr>
          <p:grpSpPr bwMode="auto">
            <a:xfrm>
              <a:off x="3257552" y="2393950"/>
              <a:ext cx="93662" cy="941387"/>
              <a:chOff x="1554" y="2856"/>
              <a:chExt cx="98" cy="988"/>
            </a:xfrm>
          </p:grpSpPr>
          <p:sp>
            <p:nvSpPr>
              <p:cNvPr id="97" name="Rectangle 49"/>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8" name="Oval 50"/>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9" name="Oval 51"/>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9" name="Group 52"/>
            <p:cNvGrpSpPr>
              <a:grpSpLocks/>
            </p:cNvGrpSpPr>
            <p:nvPr/>
          </p:nvGrpSpPr>
          <p:grpSpPr bwMode="auto">
            <a:xfrm>
              <a:off x="3354390" y="2393950"/>
              <a:ext cx="93662" cy="941387"/>
              <a:chOff x="1554" y="2856"/>
              <a:chExt cx="98" cy="988"/>
            </a:xfrm>
          </p:grpSpPr>
          <p:sp>
            <p:nvSpPr>
              <p:cNvPr id="94" name="Rectangle 53"/>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5" name="Oval 54"/>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6" name="Oval 55"/>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0" name="Group 56"/>
            <p:cNvGrpSpPr>
              <a:grpSpLocks/>
            </p:cNvGrpSpPr>
            <p:nvPr/>
          </p:nvGrpSpPr>
          <p:grpSpPr bwMode="auto">
            <a:xfrm>
              <a:off x="6367465" y="2393950"/>
              <a:ext cx="93662" cy="941387"/>
              <a:chOff x="1554" y="2856"/>
              <a:chExt cx="98" cy="988"/>
            </a:xfrm>
          </p:grpSpPr>
          <p:sp>
            <p:nvSpPr>
              <p:cNvPr id="91" name="Rectangle 57"/>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2" name="Oval 58"/>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3" name="Oval 59"/>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1" name="Group 60"/>
            <p:cNvGrpSpPr>
              <a:grpSpLocks/>
            </p:cNvGrpSpPr>
            <p:nvPr/>
          </p:nvGrpSpPr>
          <p:grpSpPr bwMode="auto">
            <a:xfrm>
              <a:off x="6465890" y="2393950"/>
              <a:ext cx="92075" cy="941387"/>
              <a:chOff x="1554" y="2856"/>
              <a:chExt cx="98" cy="988"/>
            </a:xfrm>
          </p:grpSpPr>
          <p:sp>
            <p:nvSpPr>
              <p:cNvPr id="88" name="Rectangle 61"/>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9" name="Oval 62"/>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90" name="Oval 63"/>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2" name="Group 64"/>
            <p:cNvGrpSpPr>
              <a:grpSpLocks/>
            </p:cNvGrpSpPr>
            <p:nvPr/>
          </p:nvGrpSpPr>
          <p:grpSpPr bwMode="auto">
            <a:xfrm>
              <a:off x="6561140" y="2393950"/>
              <a:ext cx="93662" cy="941387"/>
              <a:chOff x="1554" y="2856"/>
              <a:chExt cx="98" cy="988"/>
            </a:xfrm>
          </p:grpSpPr>
          <p:sp>
            <p:nvSpPr>
              <p:cNvPr id="85" name="Rectangle 65"/>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6" name="Oval 66"/>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7" name="Oval 67"/>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3" name="Group 68"/>
            <p:cNvGrpSpPr>
              <a:grpSpLocks/>
            </p:cNvGrpSpPr>
            <p:nvPr/>
          </p:nvGrpSpPr>
          <p:grpSpPr bwMode="auto">
            <a:xfrm>
              <a:off x="6078540" y="2393950"/>
              <a:ext cx="93662" cy="941387"/>
              <a:chOff x="1554" y="2856"/>
              <a:chExt cx="98" cy="988"/>
            </a:xfrm>
          </p:grpSpPr>
          <p:sp>
            <p:nvSpPr>
              <p:cNvPr id="82" name="Rectangle 69"/>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3" name="Oval 70"/>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4" name="Oval 71"/>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4" name="Group 72"/>
            <p:cNvGrpSpPr>
              <a:grpSpLocks/>
            </p:cNvGrpSpPr>
            <p:nvPr/>
          </p:nvGrpSpPr>
          <p:grpSpPr bwMode="auto">
            <a:xfrm>
              <a:off x="6175377" y="2393950"/>
              <a:ext cx="93662" cy="941387"/>
              <a:chOff x="1554" y="2856"/>
              <a:chExt cx="98" cy="988"/>
            </a:xfrm>
          </p:grpSpPr>
          <p:sp>
            <p:nvSpPr>
              <p:cNvPr id="79" name="Rectangle 73"/>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0" name="Oval 74"/>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81" name="Oval 75"/>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5" name="Group 76"/>
            <p:cNvGrpSpPr>
              <a:grpSpLocks/>
            </p:cNvGrpSpPr>
            <p:nvPr/>
          </p:nvGrpSpPr>
          <p:grpSpPr bwMode="auto">
            <a:xfrm>
              <a:off x="6272215" y="2393950"/>
              <a:ext cx="93662" cy="941387"/>
              <a:chOff x="1554" y="2856"/>
              <a:chExt cx="98" cy="988"/>
            </a:xfrm>
          </p:grpSpPr>
          <p:sp>
            <p:nvSpPr>
              <p:cNvPr id="76" name="Rectangle 77"/>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7" name="Oval 78"/>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8" name="Oval 79"/>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6" name="Group 80"/>
            <p:cNvGrpSpPr>
              <a:grpSpLocks/>
            </p:cNvGrpSpPr>
            <p:nvPr/>
          </p:nvGrpSpPr>
          <p:grpSpPr bwMode="auto">
            <a:xfrm>
              <a:off x="5721352" y="2393950"/>
              <a:ext cx="93662" cy="941387"/>
              <a:chOff x="1554" y="2856"/>
              <a:chExt cx="98" cy="988"/>
            </a:xfrm>
          </p:grpSpPr>
          <p:sp>
            <p:nvSpPr>
              <p:cNvPr id="73" name="Rectangle 81"/>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4" name="Oval 82"/>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5" name="Oval 83"/>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7" name="Group 84"/>
            <p:cNvGrpSpPr>
              <a:grpSpLocks/>
            </p:cNvGrpSpPr>
            <p:nvPr/>
          </p:nvGrpSpPr>
          <p:grpSpPr bwMode="auto">
            <a:xfrm>
              <a:off x="5376865" y="2393950"/>
              <a:ext cx="93662" cy="941387"/>
              <a:chOff x="1554" y="2856"/>
              <a:chExt cx="98" cy="988"/>
            </a:xfrm>
          </p:grpSpPr>
          <p:sp>
            <p:nvSpPr>
              <p:cNvPr id="70" name="Rectangle 85"/>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1" name="Oval 86"/>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72" name="Oval 87"/>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8" name="Group 88"/>
            <p:cNvGrpSpPr>
              <a:grpSpLocks/>
            </p:cNvGrpSpPr>
            <p:nvPr/>
          </p:nvGrpSpPr>
          <p:grpSpPr bwMode="auto">
            <a:xfrm>
              <a:off x="5032377" y="2393950"/>
              <a:ext cx="92075" cy="941387"/>
              <a:chOff x="1554" y="2856"/>
              <a:chExt cx="98" cy="988"/>
            </a:xfrm>
          </p:grpSpPr>
          <p:sp>
            <p:nvSpPr>
              <p:cNvPr id="67" name="Rectangle 89"/>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8" name="Oval 90"/>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9" name="Oval 91"/>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19" name="Group 92"/>
            <p:cNvGrpSpPr>
              <a:grpSpLocks/>
            </p:cNvGrpSpPr>
            <p:nvPr/>
          </p:nvGrpSpPr>
          <p:grpSpPr bwMode="auto">
            <a:xfrm>
              <a:off x="4683127" y="2393950"/>
              <a:ext cx="93662" cy="941387"/>
              <a:chOff x="1554" y="2856"/>
              <a:chExt cx="98" cy="988"/>
            </a:xfrm>
          </p:grpSpPr>
          <p:sp>
            <p:nvSpPr>
              <p:cNvPr id="64" name="Rectangle 93"/>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5" name="Oval 94"/>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6" name="Oval 95"/>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20" name="Group 96"/>
            <p:cNvGrpSpPr>
              <a:grpSpLocks/>
            </p:cNvGrpSpPr>
            <p:nvPr/>
          </p:nvGrpSpPr>
          <p:grpSpPr bwMode="auto">
            <a:xfrm>
              <a:off x="4338640" y="2393950"/>
              <a:ext cx="93662" cy="941387"/>
              <a:chOff x="1554" y="2856"/>
              <a:chExt cx="98" cy="988"/>
            </a:xfrm>
          </p:grpSpPr>
          <p:sp>
            <p:nvSpPr>
              <p:cNvPr id="61" name="Rectangle 97"/>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2" name="Oval 98"/>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3" name="Oval 99"/>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grpSp>
          <p:nvGrpSpPr>
            <p:cNvPr id="21" name="Group 100"/>
            <p:cNvGrpSpPr>
              <a:grpSpLocks/>
            </p:cNvGrpSpPr>
            <p:nvPr/>
          </p:nvGrpSpPr>
          <p:grpSpPr bwMode="auto">
            <a:xfrm>
              <a:off x="3992565" y="2393950"/>
              <a:ext cx="93662" cy="941387"/>
              <a:chOff x="1554" y="2856"/>
              <a:chExt cx="98" cy="988"/>
            </a:xfrm>
          </p:grpSpPr>
          <p:sp>
            <p:nvSpPr>
              <p:cNvPr id="58" name="Rectangle 101"/>
              <p:cNvSpPr>
                <a:spLocks noChangeArrowheads="1"/>
              </p:cNvSpPr>
              <p:nvPr/>
            </p:nvSpPr>
            <p:spPr bwMode="auto">
              <a:xfrm>
                <a:off x="1580" y="2902"/>
                <a:ext cx="44" cy="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9" name="Oval 102"/>
              <p:cNvSpPr>
                <a:spLocks noChangeArrowheads="1"/>
              </p:cNvSpPr>
              <p:nvPr/>
            </p:nvSpPr>
            <p:spPr bwMode="auto">
              <a:xfrm>
                <a:off x="1556" y="2856"/>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60" name="Oval 103"/>
              <p:cNvSpPr>
                <a:spLocks noChangeArrowheads="1"/>
              </p:cNvSpPr>
              <p:nvPr/>
            </p:nvSpPr>
            <p:spPr bwMode="auto">
              <a:xfrm>
                <a:off x="1554" y="3752"/>
                <a:ext cx="96" cy="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22" name="Freeform 104"/>
            <p:cNvSpPr>
              <a:spLocks/>
            </p:cNvSpPr>
            <p:nvPr/>
          </p:nvSpPr>
          <p:spPr bwMode="auto">
            <a:xfrm>
              <a:off x="5888040" y="3335338"/>
              <a:ext cx="446087" cy="379412"/>
            </a:xfrm>
            <a:custGeom>
              <a:avLst/>
              <a:gdLst>
                <a:gd name="T0" fmla="*/ 7 w 468"/>
                <a:gd name="T1" fmla="*/ 0 h 399"/>
                <a:gd name="T2" fmla="*/ 8 w 468"/>
                <a:gd name="T3" fmla="*/ 13 h 399"/>
                <a:gd name="T4" fmla="*/ 17 w 468"/>
                <a:gd name="T5" fmla="*/ 20 h 399"/>
                <a:gd name="T6" fmla="*/ 41 w 468"/>
                <a:gd name="T7" fmla="*/ 22 h 399"/>
                <a:gd name="T8" fmla="*/ 46 w 468"/>
                <a:gd name="T9" fmla="*/ 31 h 399"/>
                <a:gd name="T10" fmla="*/ 40 w 468"/>
                <a:gd name="T11" fmla="*/ 35 h 399"/>
                <a:gd name="T12" fmla="*/ 21 w 468"/>
                <a:gd name="T13" fmla="*/ 34 h 399"/>
                <a:gd name="T14" fmla="*/ 7 w 468"/>
                <a:gd name="T15" fmla="*/ 30 h 399"/>
                <a:gd name="T16" fmla="*/ 0 w 468"/>
                <a:gd name="T17" fmla="*/ 35 h 399"/>
                <a:gd name="T18" fmla="*/ 7 w 468"/>
                <a:gd name="T19" fmla="*/ 48 h 399"/>
                <a:gd name="T20" fmla="*/ 37 w 468"/>
                <a:gd name="T21" fmla="*/ 52 h 399"/>
                <a:gd name="T22" fmla="*/ 52 w 468"/>
                <a:gd name="T23" fmla="*/ 49 h 399"/>
                <a:gd name="T24" fmla="*/ 61 w 468"/>
                <a:gd name="T25" fmla="*/ 43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8" h="399">
                  <a:moveTo>
                    <a:pt x="56" y="0"/>
                  </a:moveTo>
                  <a:cubicBezTo>
                    <a:pt x="58" y="17"/>
                    <a:pt x="53" y="78"/>
                    <a:pt x="66" y="104"/>
                  </a:cubicBezTo>
                  <a:cubicBezTo>
                    <a:pt x="79" y="130"/>
                    <a:pt x="91" y="145"/>
                    <a:pt x="132" y="156"/>
                  </a:cubicBezTo>
                  <a:cubicBezTo>
                    <a:pt x="173" y="167"/>
                    <a:pt x="277" y="156"/>
                    <a:pt x="314" y="170"/>
                  </a:cubicBezTo>
                  <a:cubicBezTo>
                    <a:pt x="351" y="184"/>
                    <a:pt x="356" y="221"/>
                    <a:pt x="356" y="238"/>
                  </a:cubicBezTo>
                  <a:cubicBezTo>
                    <a:pt x="356" y="255"/>
                    <a:pt x="344" y="270"/>
                    <a:pt x="312" y="274"/>
                  </a:cubicBezTo>
                  <a:cubicBezTo>
                    <a:pt x="280" y="278"/>
                    <a:pt x="207" y="271"/>
                    <a:pt x="164" y="264"/>
                  </a:cubicBezTo>
                  <a:cubicBezTo>
                    <a:pt x="121" y="257"/>
                    <a:pt x="83" y="232"/>
                    <a:pt x="56" y="234"/>
                  </a:cubicBezTo>
                  <a:cubicBezTo>
                    <a:pt x="29" y="236"/>
                    <a:pt x="0" y="253"/>
                    <a:pt x="0" y="276"/>
                  </a:cubicBezTo>
                  <a:cubicBezTo>
                    <a:pt x="0" y="299"/>
                    <a:pt x="7" y="352"/>
                    <a:pt x="54" y="372"/>
                  </a:cubicBezTo>
                  <a:cubicBezTo>
                    <a:pt x="101" y="392"/>
                    <a:pt x="227" y="397"/>
                    <a:pt x="284" y="398"/>
                  </a:cubicBezTo>
                  <a:cubicBezTo>
                    <a:pt x="341" y="399"/>
                    <a:pt x="365" y="391"/>
                    <a:pt x="396" y="380"/>
                  </a:cubicBezTo>
                  <a:cubicBezTo>
                    <a:pt x="427" y="369"/>
                    <a:pt x="453" y="342"/>
                    <a:pt x="468" y="332"/>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 name="Freeform 105"/>
            <p:cNvSpPr>
              <a:spLocks/>
            </p:cNvSpPr>
            <p:nvPr/>
          </p:nvSpPr>
          <p:spPr bwMode="auto">
            <a:xfrm rot="10800000">
              <a:off x="3867152" y="3302000"/>
              <a:ext cx="342900" cy="220662"/>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 name="Rectangle 106"/>
            <p:cNvSpPr>
              <a:spLocks noChangeArrowheads="1"/>
            </p:cNvSpPr>
            <p:nvPr/>
          </p:nvSpPr>
          <p:spPr bwMode="auto">
            <a:xfrm>
              <a:off x="3738565" y="2327275"/>
              <a:ext cx="260350"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5" name="Oval 107"/>
            <p:cNvSpPr>
              <a:spLocks noChangeArrowheads="1"/>
            </p:cNvSpPr>
            <p:nvPr/>
          </p:nvSpPr>
          <p:spPr bwMode="auto">
            <a:xfrm>
              <a:off x="3738565" y="2254250"/>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6" name="Oval 108"/>
            <p:cNvSpPr>
              <a:spLocks noChangeArrowheads="1"/>
            </p:cNvSpPr>
            <p:nvPr/>
          </p:nvSpPr>
          <p:spPr bwMode="auto">
            <a:xfrm>
              <a:off x="3738565" y="3259138"/>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7" name="Rectangle 109"/>
            <p:cNvSpPr>
              <a:spLocks noChangeArrowheads="1"/>
            </p:cNvSpPr>
            <p:nvPr/>
          </p:nvSpPr>
          <p:spPr bwMode="auto">
            <a:xfrm>
              <a:off x="3748090" y="3213100"/>
              <a:ext cx="238125" cy="107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28" name="Freeform 110"/>
            <p:cNvSpPr>
              <a:spLocks/>
            </p:cNvSpPr>
            <p:nvPr/>
          </p:nvSpPr>
          <p:spPr bwMode="auto">
            <a:xfrm rot="10800000">
              <a:off x="4562477" y="3303588"/>
              <a:ext cx="342900" cy="222250"/>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 name="Rectangle 111"/>
            <p:cNvSpPr>
              <a:spLocks noChangeArrowheads="1"/>
            </p:cNvSpPr>
            <p:nvPr/>
          </p:nvSpPr>
          <p:spPr bwMode="auto">
            <a:xfrm>
              <a:off x="4084640" y="2327275"/>
              <a:ext cx="258762"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0" name="Oval 112"/>
            <p:cNvSpPr>
              <a:spLocks noChangeArrowheads="1"/>
            </p:cNvSpPr>
            <p:nvPr/>
          </p:nvSpPr>
          <p:spPr bwMode="auto">
            <a:xfrm>
              <a:off x="4084640" y="2254250"/>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1" name="Oval 113"/>
            <p:cNvSpPr>
              <a:spLocks noChangeArrowheads="1"/>
            </p:cNvSpPr>
            <p:nvPr/>
          </p:nvSpPr>
          <p:spPr bwMode="auto">
            <a:xfrm>
              <a:off x="4084640" y="3259138"/>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2" name="Rectangle 114"/>
            <p:cNvSpPr>
              <a:spLocks noChangeArrowheads="1"/>
            </p:cNvSpPr>
            <p:nvPr/>
          </p:nvSpPr>
          <p:spPr bwMode="auto">
            <a:xfrm>
              <a:off x="4429127" y="2327275"/>
              <a:ext cx="258762"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3" name="Oval 115"/>
            <p:cNvSpPr>
              <a:spLocks noChangeArrowheads="1"/>
            </p:cNvSpPr>
            <p:nvPr/>
          </p:nvSpPr>
          <p:spPr bwMode="auto">
            <a:xfrm>
              <a:off x="4429127" y="2254250"/>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4" name="Oval 116"/>
            <p:cNvSpPr>
              <a:spLocks noChangeArrowheads="1"/>
            </p:cNvSpPr>
            <p:nvPr/>
          </p:nvSpPr>
          <p:spPr bwMode="auto">
            <a:xfrm>
              <a:off x="4429127" y="3259138"/>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5" name="Rectangle 117"/>
            <p:cNvSpPr>
              <a:spLocks noChangeArrowheads="1"/>
            </p:cNvSpPr>
            <p:nvPr/>
          </p:nvSpPr>
          <p:spPr bwMode="auto">
            <a:xfrm>
              <a:off x="4773615" y="2327275"/>
              <a:ext cx="260350"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6" name="Oval 118"/>
            <p:cNvSpPr>
              <a:spLocks noChangeArrowheads="1"/>
            </p:cNvSpPr>
            <p:nvPr/>
          </p:nvSpPr>
          <p:spPr bwMode="auto">
            <a:xfrm>
              <a:off x="4773615" y="2254250"/>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7" name="Oval 119"/>
            <p:cNvSpPr>
              <a:spLocks noChangeArrowheads="1"/>
            </p:cNvSpPr>
            <p:nvPr/>
          </p:nvSpPr>
          <p:spPr bwMode="auto">
            <a:xfrm>
              <a:off x="4773615" y="3259138"/>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8" name="Freeform 120"/>
            <p:cNvSpPr>
              <a:spLocks/>
            </p:cNvSpPr>
            <p:nvPr/>
          </p:nvSpPr>
          <p:spPr bwMode="auto">
            <a:xfrm rot="10800000">
              <a:off x="5249865" y="3311525"/>
              <a:ext cx="342900" cy="222250"/>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9" name="Rectangle 121"/>
            <p:cNvSpPr>
              <a:spLocks noChangeArrowheads="1"/>
            </p:cNvSpPr>
            <p:nvPr/>
          </p:nvSpPr>
          <p:spPr bwMode="auto">
            <a:xfrm>
              <a:off x="5119690" y="2327275"/>
              <a:ext cx="260350"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0" name="Oval 122"/>
            <p:cNvSpPr>
              <a:spLocks noChangeArrowheads="1"/>
            </p:cNvSpPr>
            <p:nvPr/>
          </p:nvSpPr>
          <p:spPr bwMode="auto">
            <a:xfrm>
              <a:off x="5119690" y="2254250"/>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1" name="Oval 123"/>
            <p:cNvSpPr>
              <a:spLocks noChangeArrowheads="1"/>
            </p:cNvSpPr>
            <p:nvPr/>
          </p:nvSpPr>
          <p:spPr bwMode="auto">
            <a:xfrm>
              <a:off x="5119690" y="3259138"/>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2" name="Rectangle 124"/>
            <p:cNvSpPr>
              <a:spLocks noChangeArrowheads="1"/>
            </p:cNvSpPr>
            <p:nvPr/>
          </p:nvSpPr>
          <p:spPr bwMode="auto">
            <a:xfrm>
              <a:off x="5465765" y="2327275"/>
              <a:ext cx="260350"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3" name="Oval 125"/>
            <p:cNvSpPr>
              <a:spLocks noChangeArrowheads="1"/>
            </p:cNvSpPr>
            <p:nvPr/>
          </p:nvSpPr>
          <p:spPr bwMode="auto">
            <a:xfrm>
              <a:off x="5465765" y="2254250"/>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4" name="Oval 126"/>
            <p:cNvSpPr>
              <a:spLocks noChangeArrowheads="1"/>
            </p:cNvSpPr>
            <p:nvPr/>
          </p:nvSpPr>
          <p:spPr bwMode="auto">
            <a:xfrm>
              <a:off x="5465765" y="3259138"/>
              <a:ext cx="260350"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5" name="Rectangle 127"/>
            <p:cNvSpPr>
              <a:spLocks noChangeArrowheads="1"/>
            </p:cNvSpPr>
            <p:nvPr/>
          </p:nvSpPr>
          <p:spPr bwMode="auto">
            <a:xfrm>
              <a:off x="5811840" y="2327275"/>
              <a:ext cx="258762" cy="993775"/>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6" name="Oval 128"/>
            <p:cNvSpPr>
              <a:spLocks noChangeArrowheads="1"/>
            </p:cNvSpPr>
            <p:nvPr/>
          </p:nvSpPr>
          <p:spPr bwMode="auto">
            <a:xfrm>
              <a:off x="5811840" y="2254250"/>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7" name="Oval 129"/>
            <p:cNvSpPr>
              <a:spLocks noChangeArrowheads="1"/>
            </p:cNvSpPr>
            <p:nvPr/>
          </p:nvSpPr>
          <p:spPr bwMode="auto">
            <a:xfrm>
              <a:off x="5811840" y="3259138"/>
              <a:ext cx="258762" cy="130175"/>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48" name="Freeform 130"/>
            <p:cNvSpPr>
              <a:spLocks/>
            </p:cNvSpPr>
            <p:nvPr/>
          </p:nvSpPr>
          <p:spPr bwMode="auto">
            <a:xfrm>
              <a:off x="4214815" y="2101850"/>
              <a:ext cx="342900" cy="222250"/>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9" name="Freeform 131"/>
            <p:cNvSpPr>
              <a:spLocks/>
            </p:cNvSpPr>
            <p:nvPr/>
          </p:nvSpPr>
          <p:spPr bwMode="auto">
            <a:xfrm>
              <a:off x="4902202" y="2092325"/>
              <a:ext cx="342900" cy="220662"/>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0" name="Freeform 132"/>
            <p:cNvSpPr>
              <a:spLocks/>
            </p:cNvSpPr>
            <p:nvPr/>
          </p:nvSpPr>
          <p:spPr bwMode="auto">
            <a:xfrm>
              <a:off x="3654427" y="2024063"/>
              <a:ext cx="214312" cy="296862"/>
            </a:xfrm>
            <a:custGeom>
              <a:avLst/>
              <a:gdLst>
                <a:gd name="T0" fmla="*/ 29 w 225"/>
                <a:gd name="T1" fmla="*/ 40 h 312"/>
                <a:gd name="T2" fmla="*/ 27 w 225"/>
                <a:gd name="T3" fmla="*/ 22 h 312"/>
                <a:gd name="T4" fmla="*/ 16 w 225"/>
                <a:gd name="T5" fmla="*/ 7 h 312"/>
                <a:gd name="T6" fmla="*/ 7 w 225"/>
                <a:gd name="T7" fmla="*/ 1 h 312"/>
                <a:gd name="T8" fmla="*/ 0 w 225"/>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312">
                  <a:moveTo>
                    <a:pt x="224" y="312"/>
                  </a:moveTo>
                  <a:cubicBezTo>
                    <a:pt x="221" y="288"/>
                    <a:pt x="225" y="212"/>
                    <a:pt x="208" y="168"/>
                  </a:cubicBezTo>
                  <a:cubicBezTo>
                    <a:pt x="191" y="124"/>
                    <a:pt x="150" y="76"/>
                    <a:pt x="124" y="50"/>
                  </a:cubicBezTo>
                  <a:cubicBezTo>
                    <a:pt x="98" y="24"/>
                    <a:pt x="71" y="18"/>
                    <a:pt x="50" y="10"/>
                  </a:cubicBezTo>
                  <a:cubicBezTo>
                    <a:pt x="29" y="2"/>
                    <a:pt x="10" y="2"/>
                    <a:pt x="0" y="0"/>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1" name="Freeform 133"/>
            <p:cNvSpPr>
              <a:spLocks/>
            </p:cNvSpPr>
            <p:nvPr/>
          </p:nvSpPr>
          <p:spPr bwMode="auto">
            <a:xfrm>
              <a:off x="5597527" y="2089150"/>
              <a:ext cx="342900" cy="222250"/>
            </a:xfrm>
            <a:custGeom>
              <a:avLst/>
              <a:gdLst>
                <a:gd name="T0" fmla="*/ 0 w 359"/>
                <a:gd name="T1" fmla="*/ 30 h 233"/>
                <a:gd name="T2" fmla="*/ 5 w 359"/>
                <a:gd name="T3" fmla="*/ 13 h 233"/>
                <a:gd name="T4" fmla="*/ 13 w 359"/>
                <a:gd name="T5" fmla="*/ 4 h 233"/>
                <a:gd name="T6" fmla="*/ 25 w 359"/>
                <a:gd name="T7" fmla="*/ 0 h 233"/>
                <a:gd name="T8" fmla="*/ 35 w 359"/>
                <a:gd name="T9" fmla="*/ 4 h 233"/>
                <a:gd name="T10" fmla="*/ 43 w 359"/>
                <a:gd name="T11" fmla="*/ 13 h 233"/>
                <a:gd name="T12" fmla="*/ 47 w 359"/>
                <a:gd name="T13" fmla="*/ 29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 h="233">
                  <a:moveTo>
                    <a:pt x="0" y="233"/>
                  </a:moveTo>
                  <a:cubicBezTo>
                    <a:pt x="7" y="211"/>
                    <a:pt x="22" y="136"/>
                    <a:pt x="39" y="102"/>
                  </a:cubicBezTo>
                  <a:cubicBezTo>
                    <a:pt x="56" y="68"/>
                    <a:pt x="74" y="49"/>
                    <a:pt x="99" y="32"/>
                  </a:cubicBezTo>
                  <a:cubicBezTo>
                    <a:pt x="124" y="15"/>
                    <a:pt x="161" y="0"/>
                    <a:pt x="189" y="0"/>
                  </a:cubicBezTo>
                  <a:cubicBezTo>
                    <a:pt x="217" y="0"/>
                    <a:pt x="246" y="13"/>
                    <a:pt x="269" y="30"/>
                  </a:cubicBezTo>
                  <a:cubicBezTo>
                    <a:pt x="292" y="47"/>
                    <a:pt x="312" y="68"/>
                    <a:pt x="327" y="100"/>
                  </a:cubicBezTo>
                  <a:cubicBezTo>
                    <a:pt x="342" y="132"/>
                    <a:pt x="352" y="198"/>
                    <a:pt x="359" y="224"/>
                  </a:cubicBezTo>
                </a:path>
              </a:pathLst>
            </a:cu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2" name="Rectangle 134"/>
            <p:cNvSpPr>
              <a:spLocks noChangeArrowheads="1"/>
            </p:cNvSpPr>
            <p:nvPr/>
          </p:nvSpPr>
          <p:spPr bwMode="auto">
            <a:xfrm>
              <a:off x="4094165" y="3219450"/>
              <a:ext cx="238125" cy="107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3" name="Rectangle 135"/>
            <p:cNvSpPr>
              <a:spLocks noChangeArrowheads="1"/>
            </p:cNvSpPr>
            <p:nvPr/>
          </p:nvSpPr>
          <p:spPr bwMode="auto">
            <a:xfrm>
              <a:off x="4440240" y="3209925"/>
              <a:ext cx="238125" cy="1174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4" name="Rectangle 136"/>
            <p:cNvSpPr>
              <a:spLocks noChangeArrowheads="1"/>
            </p:cNvSpPr>
            <p:nvPr/>
          </p:nvSpPr>
          <p:spPr bwMode="auto">
            <a:xfrm>
              <a:off x="4786315" y="3200400"/>
              <a:ext cx="238125" cy="1238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5" name="Rectangle 137"/>
            <p:cNvSpPr>
              <a:spLocks noChangeArrowheads="1"/>
            </p:cNvSpPr>
            <p:nvPr/>
          </p:nvSpPr>
          <p:spPr bwMode="auto">
            <a:xfrm>
              <a:off x="5129215" y="3203575"/>
              <a:ext cx="238125" cy="1238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6" name="Rectangle 138"/>
            <p:cNvSpPr>
              <a:spLocks noChangeArrowheads="1"/>
            </p:cNvSpPr>
            <p:nvPr/>
          </p:nvSpPr>
          <p:spPr bwMode="auto">
            <a:xfrm>
              <a:off x="5475290" y="3219450"/>
              <a:ext cx="238125" cy="107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57" name="Rectangle 139"/>
            <p:cNvSpPr>
              <a:spLocks noChangeArrowheads="1"/>
            </p:cNvSpPr>
            <p:nvPr/>
          </p:nvSpPr>
          <p:spPr bwMode="auto">
            <a:xfrm>
              <a:off x="5821365" y="3222625"/>
              <a:ext cx="238125" cy="107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113" name="テキスト ボックス 112"/>
          <p:cNvSpPr txBox="1"/>
          <p:nvPr/>
        </p:nvSpPr>
        <p:spPr>
          <a:xfrm>
            <a:off x="133419" y="1345861"/>
            <a:ext cx="9169498" cy="1977464"/>
          </a:xfrm>
          <a:prstGeom prst="rect">
            <a:avLst/>
          </a:prstGeom>
          <a:noFill/>
        </p:spPr>
        <p:txBody>
          <a:bodyPr wrap="none" rtlCol="0">
            <a:spAutoFit/>
          </a:bodyPr>
          <a:lstStyle/>
          <a:p>
            <a:pPr>
              <a:lnSpc>
                <a:spcPct val="150000"/>
              </a:lnSpc>
            </a:pPr>
            <a:r>
              <a:rPr lang="en-US" altLang="ja-JP" sz="2800" dirty="0">
                <a:solidFill>
                  <a:srgbClr val="002060"/>
                </a:solidFill>
                <a:latin typeface="Arial" panose="020B0604020202020204" pitchFamily="34" charset="0"/>
                <a:ea typeface="メイリオ" panose="020B0604030504040204" pitchFamily="50" charset="-128"/>
                <a:cs typeface="Arial" panose="020B0604020202020204" pitchFamily="34" charset="0"/>
              </a:rPr>
              <a:t>Olfactory receptor in </a:t>
            </a:r>
            <a:r>
              <a:rPr lang="en-US" altLang="ja-JP" sz="2800" i="1" dirty="0">
                <a:solidFill>
                  <a:srgbClr val="002060"/>
                </a:solidFill>
                <a:latin typeface="Arial" panose="020B0604020202020204" pitchFamily="34" charset="0"/>
                <a:ea typeface="メイリオ" panose="020B0604030504040204" pitchFamily="50" charset="-128"/>
                <a:cs typeface="Arial" panose="020B0604020202020204" pitchFamily="34" charset="0"/>
              </a:rPr>
              <a:t>C. </a:t>
            </a:r>
            <a:r>
              <a:rPr lang="en-US" altLang="ja-JP" sz="2800" i="1" dirty="0" err="1">
                <a:solidFill>
                  <a:srgbClr val="002060"/>
                </a:solidFill>
                <a:latin typeface="Arial" panose="020B0604020202020204" pitchFamily="34" charset="0"/>
                <a:ea typeface="メイリオ" panose="020B0604030504040204" pitchFamily="50" charset="-128"/>
                <a:cs typeface="Arial" panose="020B0604020202020204" pitchFamily="34" charset="0"/>
              </a:rPr>
              <a:t>elegans</a:t>
            </a:r>
            <a:endParaRPr lang="en-US" altLang="ja-JP" sz="2800" i="1" dirty="0">
              <a:solidFill>
                <a:srgbClr val="002060"/>
              </a:solidFill>
              <a:latin typeface="Arial" panose="020B0604020202020204" pitchFamily="34" charset="0"/>
              <a:ea typeface="メイリオ" panose="020B0604030504040204" pitchFamily="50" charset="-128"/>
              <a:cs typeface="Arial" panose="020B0604020202020204" pitchFamily="34" charset="0"/>
            </a:endParaRPr>
          </a:p>
          <a:p>
            <a:pPr>
              <a:lnSpc>
                <a:spcPct val="150000"/>
              </a:lnSpc>
            </a:pPr>
            <a:r>
              <a:rPr lang="ja-JP" altLang="en-US" sz="2800" dirty="0">
                <a:solidFill>
                  <a:srgbClr val="002060"/>
                </a:solidFill>
                <a:latin typeface="Arial" panose="020B0604020202020204" pitchFamily="34" charset="0"/>
                <a:ea typeface="メイリオ" panose="020B0604030504040204" pitchFamily="50" charset="-128"/>
                <a:cs typeface="Arial" panose="020B0604020202020204" pitchFamily="34" charset="0"/>
              </a:rPr>
              <a:t>＝</a:t>
            </a:r>
            <a:r>
              <a:rPr lang="en-US" altLang="ja-JP" sz="2800" dirty="0">
                <a:solidFill>
                  <a:srgbClr val="002060"/>
                </a:solidFill>
                <a:latin typeface="Arial" panose="020B0604020202020204" pitchFamily="34" charset="0"/>
                <a:ea typeface="メイリオ" panose="020B0604030504040204" pitchFamily="50" charset="-128"/>
                <a:cs typeface="Arial" panose="020B0604020202020204" pitchFamily="34" charset="0"/>
              </a:rPr>
              <a:t>7 transmembrane G-protein coupled receptor (GPCR) </a:t>
            </a:r>
          </a:p>
          <a:p>
            <a:pPr>
              <a:lnSpc>
                <a:spcPct val="150000"/>
              </a:lnSpc>
            </a:pPr>
            <a:r>
              <a:rPr lang="en-US" altLang="ja-JP" sz="2800" dirty="0">
                <a:solidFill>
                  <a:srgbClr val="0000FF"/>
                </a:solidFill>
                <a:latin typeface="Arial" panose="020B0604020202020204" pitchFamily="34" charset="0"/>
                <a:ea typeface="メイリオ" panose="020B0604030504040204" pitchFamily="50" charset="-128"/>
                <a:cs typeface="Arial" panose="020B0604020202020204" pitchFamily="34" charset="0"/>
              </a:rPr>
              <a:t>                                                   </a:t>
            </a:r>
            <a:r>
              <a:rPr lang="ja-JP" altLang="en-US" sz="2800" dirty="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en-US" altLang="ja-JP" sz="2800" dirty="0">
                <a:solidFill>
                  <a:srgbClr val="C00000"/>
                </a:solidFill>
                <a:latin typeface="Arial" panose="020B0604020202020204" pitchFamily="34" charset="0"/>
                <a:ea typeface="メイリオ" panose="020B0604030504040204" pitchFamily="50" charset="-128"/>
                <a:cs typeface="Arial" panose="020B0604020202020204" pitchFamily="34" charset="0"/>
              </a:rPr>
              <a:t>similar to mammals</a:t>
            </a:r>
            <a:r>
              <a:rPr lang="ja-JP" altLang="en-US" sz="2800" dirty="0">
                <a:solidFill>
                  <a:srgbClr val="C00000"/>
                </a:solidFill>
                <a:latin typeface="Arial" panose="020B0604020202020204" pitchFamily="34" charset="0"/>
                <a:ea typeface="メイリオ" panose="020B0604030504040204" pitchFamily="50" charset="-128"/>
                <a:cs typeface="Arial" panose="020B0604020202020204" pitchFamily="34" charset="0"/>
              </a:rPr>
              <a:t>）</a:t>
            </a:r>
          </a:p>
        </p:txBody>
      </p:sp>
      <p:sp>
        <p:nvSpPr>
          <p:cNvPr id="115" name="テキスト ボックス 114"/>
          <p:cNvSpPr txBox="1"/>
          <p:nvPr/>
        </p:nvSpPr>
        <p:spPr>
          <a:xfrm>
            <a:off x="5648593" y="4664676"/>
            <a:ext cx="2395849" cy="523220"/>
          </a:xfrm>
          <a:prstGeom prst="rect">
            <a:avLst/>
          </a:prstGeom>
          <a:noFill/>
        </p:spPr>
        <p:txBody>
          <a:bodyPr wrap="none" rtlCol="0">
            <a:spAutoFit/>
          </a:bodyPr>
          <a:lstStyle/>
          <a:p>
            <a:r>
              <a:rPr lang="en-US" altLang="ja-JP" sz="2800" dirty="0">
                <a:solidFill>
                  <a:prstClr val="black"/>
                </a:solidFill>
                <a:latin typeface="+mj-lt"/>
                <a:ea typeface="メイリオ" panose="020B0604030504040204" pitchFamily="50" charset="-128"/>
                <a:cs typeface="メイリオ" panose="020B0604030504040204" pitchFamily="50" charset="-128"/>
              </a:rPr>
              <a:t>Cell membrane</a:t>
            </a:r>
            <a:endParaRPr lang="ja-JP" altLang="en-US" sz="2800" dirty="0">
              <a:solidFill>
                <a:prstClr val="black"/>
              </a:solidFill>
              <a:latin typeface="+mj-lt"/>
              <a:ea typeface="メイリオ" panose="020B0604030504040204" pitchFamily="50" charset="-128"/>
              <a:cs typeface="メイリオ" panose="020B0604030504040204" pitchFamily="50" charset="-128"/>
            </a:endParaRPr>
          </a:p>
        </p:txBody>
      </p:sp>
      <p:sp>
        <p:nvSpPr>
          <p:cNvPr id="114" name="スライド番号プレースホルダー 113">
            <a:extLst>
              <a:ext uri="{FF2B5EF4-FFF2-40B4-BE49-F238E27FC236}">
                <a16:creationId xmlns:a16="http://schemas.microsoft.com/office/drawing/2014/main" id="{FFDEA4FE-C49E-43CB-B140-E905766527A3}"/>
              </a:ext>
            </a:extLst>
          </p:cNvPr>
          <p:cNvSpPr>
            <a:spLocks noGrp="1"/>
          </p:cNvSpPr>
          <p:nvPr>
            <p:ph type="sldNum" sz="quarter" idx="12"/>
          </p:nvPr>
        </p:nvSpPr>
        <p:spPr/>
        <p:txBody>
          <a:bodyPr/>
          <a:lstStyle/>
          <a:p>
            <a:fld id="{11D9BFCD-C0D1-4F3C-9707-B15111ADCA99}" type="slidenum">
              <a:rPr kumimoji="1" lang="ja-JP" altLang="en-US" smtClean="0"/>
              <a:t>51</a:t>
            </a:fld>
            <a:endParaRPr kumimoji="1" lang="ja-JP" altLang="en-US"/>
          </a:p>
        </p:txBody>
      </p:sp>
    </p:spTree>
    <p:extLst>
      <p:ext uri="{BB962C8B-B14F-4D97-AF65-F5344CB8AC3E}">
        <p14:creationId xmlns:p14="http://schemas.microsoft.com/office/powerpoint/2010/main" val="230846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88" y="1949621"/>
            <a:ext cx="4407108" cy="321539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1921" y="1949622"/>
            <a:ext cx="4287187" cy="3215391"/>
          </a:xfrm>
          <a:prstGeom prst="rect">
            <a:avLst/>
          </a:prstGeom>
        </p:spPr>
      </p:pic>
      <p:sp>
        <p:nvSpPr>
          <p:cNvPr id="6" name="テキスト ボックス 5"/>
          <p:cNvSpPr txBox="1"/>
          <p:nvPr/>
        </p:nvSpPr>
        <p:spPr>
          <a:xfrm>
            <a:off x="1622369" y="1246743"/>
            <a:ext cx="1866408" cy="584775"/>
          </a:xfrm>
          <a:prstGeom prst="rect">
            <a:avLst/>
          </a:prstGeom>
          <a:noFill/>
        </p:spPr>
        <p:txBody>
          <a:bodyPr wrap="none" rtlCol="0">
            <a:spAutoFit/>
          </a:bodyPr>
          <a:lstStyle/>
          <a:p>
            <a:r>
              <a:rPr lang="en-US" altLang="ja-JP" sz="3200" dirty="0">
                <a:solidFill>
                  <a:srgbClr val="FF6600"/>
                </a:solidFill>
                <a:latin typeface="+mj-lt"/>
                <a:ea typeface="メイリオ" panose="020B0604030504040204" pitchFamily="50" charset="-128"/>
                <a:cs typeface="メイリオ" panose="020B0604030504040204" pitchFamily="50" charset="-128"/>
              </a:rPr>
              <a:t>Attractant</a:t>
            </a:r>
            <a:endParaRPr kumimoji="1" lang="ja-JP" altLang="en-US" sz="3200" dirty="0">
              <a:solidFill>
                <a:srgbClr val="FF6600"/>
              </a:solidFill>
              <a:latin typeface="+mj-lt"/>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952003" y="1261034"/>
            <a:ext cx="1767022" cy="584775"/>
          </a:xfrm>
          <a:prstGeom prst="rect">
            <a:avLst/>
          </a:prstGeom>
          <a:noFill/>
        </p:spPr>
        <p:txBody>
          <a:bodyPr wrap="none" rtlCol="0">
            <a:spAutoFit/>
          </a:bodyPr>
          <a:lstStyle/>
          <a:p>
            <a:r>
              <a:rPr lang="en-US" altLang="ja-JP" sz="3200" dirty="0">
                <a:solidFill>
                  <a:srgbClr val="0000FF"/>
                </a:solidFill>
                <a:latin typeface="+mj-lt"/>
                <a:ea typeface="メイリオ" panose="020B0604030504040204" pitchFamily="50" charset="-128"/>
                <a:cs typeface="メイリオ" panose="020B0604030504040204" pitchFamily="50" charset="-128"/>
              </a:rPr>
              <a:t>Repellent</a:t>
            </a:r>
            <a:endParaRPr kumimoji="1" lang="ja-JP" altLang="en-US" sz="3200" dirty="0">
              <a:solidFill>
                <a:srgbClr val="0000FF"/>
              </a:solidFill>
              <a:latin typeface="+mj-lt"/>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54682DF-78A7-4128-A9A4-FE4487EEC08D}"/>
              </a:ext>
            </a:extLst>
          </p:cNvPr>
          <p:cNvSpPr>
            <a:spLocks noGrp="1"/>
          </p:cNvSpPr>
          <p:nvPr>
            <p:ph type="sldNum" sz="quarter" idx="12"/>
          </p:nvPr>
        </p:nvSpPr>
        <p:spPr/>
        <p:txBody>
          <a:bodyPr/>
          <a:lstStyle/>
          <a:p>
            <a:fld id="{11D9BFCD-C0D1-4F3C-9707-B15111ADCA99}" type="slidenum">
              <a:rPr kumimoji="1" lang="ja-JP" altLang="en-US" smtClean="0"/>
              <a:t>52</a:t>
            </a:fld>
            <a:endParaRPr kumimoji="1" lang="ja-JP" altLang="en-US"/>
          </a:p>
        </p:txBody>
      </p:sp>
      <p:sp>
        <p:nvSpPr>
          <p:cNvPr id="2" name="楕円 1">
            <a:extLst>
              <a:ext uri="{FF2B5EF4-FFF2-40B4-BE49-F238E27FC236}">
                <a16:creationId xmlns:a16="http://schemas.microsoft.com/office/drawing/2014/main" id="{EB4C287E-4A9E-437B-A426-C503D563B3DE}"/>
              </a:ext>
            </a:extLst>
          </p:cNvPr>
          <p:cNvSpPr/>
          <p:nvPr/>
        </p:nvSpPr>
        <p:spPr>
          <a:xfrm>
            <a:off x="274319" y="1949621"/>
            <a:ext cx="1872533" cy="3215391"/>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DB14DB6-2550-4C4E-BD02-D3D720F458CC}"/>
              </a:ext>
            </a:extLst>
          </p:cNvPr>
          <p:cNvSpPr/>
          <p:nvPr/>
        </p:nvSpPr>
        <p:spPr>
          <a:xfrm>
            <a:off x="7006761" y="1949620"/>
            <a:ext cx="1872533" cy="3215391"/>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142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76870" y="302567"/>
            <a:ext cx="3950563" cy="64633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r>
              <a:rPr lang="en-US" altLang="ja-JP" sz="3600" dirty="0">
                <a:solidFill>
                  <a:prstClr val="white"/>
                </a:solidFill>
                <a:latin typeface="Arial" panose="020B0604020202020204" pitchFamily="34" charset="0"/>
                <a:cs typeface="Arial" panose="020B0604020202020204" pitchFamily="34" charset="0"/>
              </a:rPr>
              <a:t>Cancer odors</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066" y="2381229"/>
            <a:ext cx="4842170" cy="3222742"/>
          </a:xfrm>
          <a:prstGeom prst="rect">
            <a:avLst/>
          </a:prstGeom>
        </p:spPr>
      </p:pic>
      <p:sp>
        <p:nvSpPr>
          <p:cNvPr id="7" name="テキスト ボックス 6"/>
          <p:cNvSpPr txBox="1"/>
          <p:nvPr/>
        </p:nvSpPr>
        <p:spPr>
          <a:xfrm>
            <a:off x="966709" y="1304011"/>
            <a:ext cx="7053982" cy="1077218"/>
          </a:xfrm>
          <a:prstGeom prst="rect">
            <a:avLst/>
          </a:prstGeom>
          <a:noFill/>
        </p:spPr>
        <p:txBody>
          <a:bodyPr wrap="none" rtlCol="0">
            <a:spAutoFit/>
          </a:bodyPr>
          <a:lstStyle/>
          <a:p>
            <a:pPr defTabSz="457200"/>
            <a:r>
              <a:rPr lang="en-US" altLang="ja-JP" sz="3200" dirty="0">
                <a:ea typeface="メイリオ" panose="020B0604030504040204" pitchFamily="50" charset="-128"/>
                <a:cs typeface="メイリオ" panose="020B0604030504040204" pitchFamily="50" charset="-128"/>
              </a:rPr>
              <a:t>It has been reported that </a:t>
            </a:r>
          </a:p>
          <a:p>
            <a:pPr defTabSz="457200"/>
            <a:r>
              <a:rPr lang="en-US" altLang="ja-JP" sz="3200" dirty="0">
                <a:solidFill>
                  <a:srgbClr val="C00000"/>
                </a:solidFill>
                <a:ea typeface="メイリオ" panose="020B0604030504040204" pitchFamily="50" charset="-128"/>
                <a:cs typeface="メイリオ" panose="020B0604030504040204" pitchFamily="50" charset="-128"/>
              </a:rPr>
              <a:t>Patients of cancer have specific odorants </a:t>
            </a:r>
            <a:endParaRPr lang="ja-JP" altLang="en-US" sz="3200" dirty="0">
              <a:solidFill>
                <a:srgbClr val="C00000"/>
              </a:solidFill>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AF42C623-A3C7-4E4D-8052-85486C52E2C0}"/>
              </a:ext>
            </a:extLst>
          </p:cNvPr>
          <p:cNvSpPr>
            <a:spLocks noGrp="1"/>
          </p:cNvSpPr>
          <p:nvPr>
            <p:ph type="sldNum" sz="quarter" idx="12"/>
          </p:nvPr>
        </p:nvSpPr>
        <p:spPr/>
        <p:txBody>
          <a:bodyPr/>
          <a:lstStyle/>
          <a:p>
            <a:fld id="{11D9BFCD-C0D1-4F3C-9707-B15111ADCA99}" type="slidenum">
              <a:rPr kumimoji="1" lang="ja-JP" altLang="en-US" smtClean="0"/>
              <a:t>6</a:t>
            </a:fld>
            <a:endParaRPr kumimoji="1" lang="ja-JP" altLang="en-US"/>
          </a:p>
        </p:txBody>
      </p:sp>
    </p:spTree>
    <p:extLst>
      <p:ext uri="{BB962C8B-B14F-4D97-AF65-F5344CB8AC3E}">
        <p14:creationId xmlns:p14="http://schemas.microsoft.com/office/powerpoint/2010/main" val="427742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97495" y="702896"/>
            <a:ext cx="6149009" cy="64633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defRPr/>
            </a:pPr>
            <a:r>
              <a:rPr lang="en-GB" altLang="ja-JP"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rPr>
              <a:t>Sensor for cancer </a:t>
            </a:r>
            <a:r>
              <a:rPr lang="en-GB" altLang="ja-JP" sz="3600" dirty="0" err="1">
                <a:solidFill>
                  <a:prstClr val="white"/>
                </a:solidFill>
                <a:latin typeface="Arial" panose="020B0604020202020204" pitchFamily="34" charset="0"/>
                <a:ea typeface="ＭＳ Ｐゴシック" panose="020B0600070205080204" pitchFamily="50" charset="-128"/>
                <a:cs typeface="Arial" panose="020B0604020202020204" pitchFamily="34" charset="0"/>
              </a:rPr>
              <a:t>odors</a:t>
            </a:r>
            <a:endParaRPr lang="en-GB" altLang="ja-JP" sz="3600"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49A3B8A1-885C-4BE9-94B8-BB40754BD189}"/>
              </a:ext>
            </a:extLst>
          </p:cNvPr>
          <p:cNvSpPr txBox="1"/>
          <p:nvPr/>
        </p:nvSpPr>
        <p:spPr>
          <a:xfrm>
            <a:off x="698335" y="1470994"/>
            <a:ext cx="6457348" cy="1384995"/>
          </a:xfrm>
          <a:prstGeom prst="rect">
            <a:avLst/>
          </a:prstGeom>
          <a:noFill/>
        </p:spPr>
        <p:txBody>
          <a:bodyPr wrap="square" rtlCol="0">
            <a:spAutoFit/>
          </a:bodyPr>
          <a:lstStyle/>
          <a:p>
            <a:r>
              <a:rPr lang="en-US" altLang="ja-JP" sz="2800" dirty="0">
                <a:solidFill>
                  <a:srgbClr val="C00000"/>
                </a:solidFill>
                <a:latin typeface="Arial" panose="020B0604020202020204" pitchFamily="34" charset="0"/>
                <a:cs typeface="Arial" panose="020B0604020202020204" pitchFamily="34" charset="0"/>
              </a:rPr>
              <a:t>Artificial odor sensor, But,,,,</a:t>
            </a:r>
          </a:p>
          <a:p>
            <a:r>
              <a:rPr lang="ja-JP" altLang="en-US" sz="2800" dirty="0">
                <a:latin typeface="Arial" panose="020B0604020202020204" pitchFamily="34" charset="0"/>
                <a:cs typeface="Arial" panose="020B0604020202020204" pitchFamily="34" charset="0"/>
              </a:rPr>
              <a:t>  ・</a:t>
            </a:r>
            <a:r>
              <a:rPr lang="en-US" altLang="ja-JP" sz="2800" dirty="0">
                <a:latin typeface="Arial" panose="020B0604020202020204" pitchFamily="34" charset="0"/>
                <a:cs typeface="Arial" panose="020B0604020202020204" pitchFamily="34" charset="0"/>
              </a:rPr>
              <a:t>High costs </a:t>
            </a:r>
          </a:p>
          <a:p>
            <a:r>
              <a:rPr lang="ja-JP" altLang="en-US" sz="2800" dirty="0">
                <a:latin typeface="Arial" panose="020B0604020202020204" pitchFamily="34" charset="0"/>
                <a:cs typeface="Arial" panose="020B0604020202020204" pitchFamily="34" charset="0"/>
              </a:rPr>
              <a:t>  ・</a:t>
            </a:r>
            <a:r>
              <a:rPr lang="en-US" altLang="ja-JP" sz="2800" dirty="0">
                <a:latin typeface="Arial" panose="020B0604020202020204" pitchFamily="34" charset="0"/>
                <a:cs typeface="Arial" panose="020B0604020202020204" pitchFamily="34" charset="0"/>
              </a:rPr>
              <a:t>Identification of specific odors</a:t>
            </a:r>
            <a:endParaRPr lang="ja-JP" altLang="en-US" sz="2800" dirty="0">
              <a:latin typeface="Arial" panose="020B0604020202020204" pitchFamily="34" charset="0"/>
              <a:cs typeface="Arial" panose="020B0604020202020204" pitchFamily="34" charset="0"/>
            </a:endParaRPr>
          </a:p>
        </p:txBody>
      </p:sp>
      <p:sp>
        <p:nvSpPr>
          <p:cNvPr id="10" name="スライド番号プレースホルダー 9">
            <a:extLst>
              <a:ext uri="{FF2B5EF4-FFF2-40B4-BE49-F238E27FC236}">
                <a16:creationId xmlns:a16="http://schemas.microsoft.com/office/drawing/2014/main" id="{90A55B30-018B-4B13-87CB-D178E377BE1D}"/>
              </a:ext>
            </a:extLst>
          </p:cNvPr>
          <p:cNvSpPr>
            <a:spLocks noGrp="1"/>
          </p:cNvSpPr>
          <p:nvPr>
            <p:ph type="sldNum" sz="quarter" idx="12"/>
          </p:nvPr>
        </p:nvSpPr>
        <p:spPr/>
        <p:txBody>
          <a:bodyPr/>
          <a:lstStyle/>
          <a:p>
            <a:fld id="{11D9BFCD-C0D1-4F3C-9707-B15111ADCA99}" type="slidenum">
              <a:rPr kumimoji="1" lang="ja-JP" altLang="en-US" smtClean="0"/>
              <a:t>7</a:t>
            </a:fld>
            <a:endParaRPr kumimoji="1" lang="ja-JP" altLang="en-US"/>
          </a:p>
        </p:txBody>
      </p:sp>
      <p:grpSp>
        <p:nvGrpSpPr>
          <p:cNvPr id="6" name="グループ化 5">
            <a:extLst>
              <a:ext uri="{FF2B5EF4-FFF2-40B4-BE49-F238E27FC236}">
                <a16:creationId xmlns:a16="http://schemas.microsoft.com/office/drawing/2014/main" id="{9550182B-2AD0-4973-99B2-1546CF73E1BA}"/>
              </a:ext>
            </a:extLst>
          </p:cNvPr>
          <p:cNvGrpSpPr/>
          <p:nvPr/>
        </p:nvGrpSpPr>
        <p:grpSpPr>
          <a:xfrm>
            <a:off x="698335" y="2853748"/>
            <a:ext cx="8254397" cy="3768993"/>
            <a:chOff x="698335" y="2853748"/>
            <a:chExt cx="8254397" cy="3768993"/>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0886" y="3555078"/>
              <a:ext cx="1458805" cy="1951644"/>
            </a:xfrm>
            <a:prstGeom prst="rect">
              <a:avLst/>
            </a:prstGeom>
          </p:spPr>
        </p:pic>
        <p:sp>
          <p:nvSpPr>
            <p:cNvPr id="30724" name="Rectangle 4"/>
            <p:cNvSpPr>
              <a:spLocks noChangeArrowheads="1"/>
            </p:cNvSpPr>
            <p:nvPr/>
          </p:nvSpPr>
          <p:spPr bwMode="auto">
            <a:xfrm>
              <a:off x="698335" y="3944974"/>
              <a:ext cx="8254397" cy="2677767"/>
            </a:xfrm>
            <a:prstGeom prst="rect">
              <a:avLst/>
            </a:prstGeom>
            <a:noFill/>
            <a:ln w="9525">
              <a:noFill/>
              <a:miter lim="800000"/>
              <a:headEnd/>
              <a:tailEnd/>
            </a:ln>
          </p:spPr>
          <p:txBody>
            <a:bodyPr>
              <a:prstTxWarp prst="textNoShape">
                <a:avLst/>
              </a:prstTxWarp>
            </a:bodyPr>
            <a:lstStyle/>
            <a:p>
              <a:pPr defTabSz="342900">
                <a:spcBef>
                  <a:spcPct val="20000"/>
                </a:spcBef>
                <a:defRPr/>
              </a:pPr>
              <a:r>
                <a:rPr lang="en-GB" altLang="ja-JP" sz="2800" dirty="0" err="1">
                  <a:solidFill>
                    <a:srgbClr val="008000"/>
                  </a:solidFill>
                  <a:latin typeface="Arial" panose="020B0604020202020204" pitchFamily="34" charset="0"/>
                  <a:ea typeface="ＭＳ Ｐゴシック" panose="020B0600070205080204" pitchFamily="50" charset="-128"/>
                  <a:cs typeface="Arial" panose="020B0604020202020204" pitchFamily="34" charset="0"/>
                </a:rPr>
                <a:t>ie</a:t>
              </a:r>
              <a:r>
                <a:rPr lang="en-GB" altLang="ja-JP" sz="2800" dirty="0">
                  <a:solidFill>
                    <a:srgbClr val="008000"/>
                  </a:solidFill>
                  <a:latin typeface="Arial" panose="020B0604020202020204" pitchFamily="34" charset="0"/>
                  <a:ea typeface="ＭＳ Ｐゴシック" panose="020B0600070205080204" pitchFamily="50" charset="-128"/>
                  <a:cs typeface="Arial" panose="020B0604020202020204" pitchFamily="34" charset="0"/>
                </a:rPr>
                <a:t>) Dog has GOOD olfaction, But,,,</a:t>
              </a:r>
            </a:p>
            <a:p>
              <a:pPr defTabSz="342900">
                <a:spcBef>
                  <a:spcPct val="20000"/>
                </a:spcBef>
                <a:defRPr/>
              </a:pPr>
              <a:r>
                <a:rPr lang="ja-JP" altLang="en-US" sz="2800" dirty="0">
                  <a:solidFill>
                    <a:prstClr val="black"/>
                  </a:solidFill>
                  <a:latin typeface="Arial" panose="020B0604020202020204" pitchFamily="34" charset="0"/>
                  <a:cs typeface="Arial" panose="020B0604020202020204" pitchFamily="34" charset="0"/>
                </a:rPr>
                <a:t>・</a:t>
              </a:r>
              <a:r>
                <a:rPr lang="en-US" altLang="ja-JP" sz="2800" dirty="0">
                  <a:solidFill>
                    <a:prstClr val="black"/>
                  </a:solidFill>
                  <a:latin typeface="Arial" panose="020B0604020202020204" pitchFamily="34" charset="0"/>
                  <a:cs typeface="Arial" panose="020B0604020202020204" pitchFamily="34" charset="0"/>
                </a:rPr>
                <a:t>Training is required…</a:t>
              </a:r>
              <a:endParaRPr lang="en-US" altLang="ja-JP"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a:p>
              <a:pPr defTabSz="342900">
                <a:spcBef>
                  <a:spcPct val="20000"/>
                </a:spcBef>
                <a:defRPr/>
              </a:pPr>
              <a:r>
                <a:rPr lang="ja-JP" altLang="en-US"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t>
              </a:r>
              <a:r>
                <a:rPr lang="en-GB" altLang="ja-JP"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Its accuracy depends on </a:t>
              </a:r>
            </a:p>
            <a:p>
              <a:pPr defTabSz="342900">
                <a:spcBef>
                  <a:spcPct val="20000"/>
                </a:spcBef>
                <a:defRPr/>
              </a:pPr>
              <a:r>
                <a:rPr lang="en-GB" altLang="ja-JP"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dog’s concentration and individual differences.</a:t>
              </a:r>
              <a:endParaRPr lang="en-US" altLang="ja-JP" sz="28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defTabSz="342900">
                <a:spcBef>
                  <a:spcPct val="20000"/>
                </a:spcBef>
                <a:defRPr/>
              </a:pPr>
              <a:r>
                <a:rPr lang="ja-JP" altLang="en-US"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examination (5-10 sample/day). High costs</a:t>
              </a:r>
            </a:p>
            <a:p>
              <a:pPr defTabSz="342900">
                <a:spcBef>
                  <a:spcPct val="20000"/>
                </a:spcBef>
                <a:defRPr/>
              </a:pPr>
              <a:endParaRPr lang="ja-JP" altLang="en-US" sz="2800" dirty="0">
                <a:solidFill>
                  <a:prstClr val="black"/>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矢印: 下 3">
              <a:extLst>
                <a:ext uri="{FF2B5EF4-FFF2-40B4-BE49-F238E27FC236}">
                  <a16:creationId xmlns:a16="http://schemas.microsoft.com/office/drawing/2014/main" id="{275FA944-4E5F-46BE-AD72-9FB3E1F678C1}"/>
                </a:ext>
              </a:extLst>
            </p:cNvPr>
            <p:cNvSpPr/>
            <p:nvPr/>
          </p:nvSpPr>
          <p:spPr>
            <a:xfrm>
              <a:off x="1675589" y="2896068"/>
              <a:ext cx="352886" cy="43858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DA7CBE17-019A-42A3-BFCF-0DC17BCA6CAE}"/>
                </a:ext>
              </a:extLst>
            </p:cNvPr>
            <p:cNvSpPr txBox="1"/>
            <p:nvPr/>
          </p:nvSpPr>
          <p:spPr>
            <a:xfrm>
              <a:off x="698335" y="3378202"/>
              <a:ext cx="5824030" cy="523220"/>
            </a:xfrm>
            <a:prstGeom prst="rect">
              <a:avLst/>
            </a:prstGeom>
            <a:noFill/>
          </p:spPr>
          <p:txBody>
            <a:bodyPr wrap="none" rtlCol="0">
              <a:spAutoFit/>
            </a:bodyPr>
            <a:lstStyle/>
            <a:p>
              <a:r>
                <a:rPr lang="en-US" altLang="ja-JP" sz="2800" dirty="0">
                  <a:solidFill>
                    <a:srgbClr val="008000"/>
                  </a:solidFill>
                  <a:latin typeface="Arial" panose="020B0604020202020204" pitchFamily="34" charset="0"/>
                  <a:cs typeface="Arial" panose="020B0604020202020204" pitchFamily="34" charset="0"/>
                </a:rPr>
                <a:t>Development of Biological methods</a:t>
              </a:r>
              <a:endParaRPr lang="en-US" altLang="ja-JP" sz="28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A549E7DA-5C98-4FFA-B83A-E9906EE48741}"/>
                </a:ext>
              </a:extLst>
            </p:cNvPr>
            <p:cNvSpPr txBox="1"/>
            <p:nvPr/>
          </p:nvSpPr>
          <p:spPr>
            <a:xfrm>
              <a:off x="2177438" y="2853748"/>
              <a:ext cx="3337388" cy="523220"/>
            </a:xfrm>
            <a:prstGeom prst="rect">
              <a:avLst/>
            </a:prstGeom>
            <a:noFill/>
          </p:spPr>
          <p:txBody>
            <a:bodyPr wrap="none" rtlCol="0">
              <a:spAutoFit/>
            </a:bodyPr>
            <a:lstStyle/>
            <a:p>
              <a:r>
                <a:rPr lang="en-US" altLang="ja-JP" sz="2800" b="1" dirty="0"/>
                <a:t>To cover these points</a:t>
              </a:r>
              <a:endParaRPr lang="ja-JP" altLang="en-US" sz="2800" b="1" dirty="0"/>
            </a:p>
          </p:txBody>
        </p:sp>
      </p:grpSp>
    </p:spTree>
    <p:custDataLst>
      <p:tags r:id="rId1"/>
    </p:custDataLst>
    <p:extLst>
      <p:ext uri="{BB962C8B-B14F-4D97-AF65-F5344CB8AC3E}">
        <p14:creationId xmlns:p14="http://schemas.microsoft.com/office/powerpoint/2010/main" val="38723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89309" y="280768"/>
            <a:ext cx="2730706" cy="646331"/>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lgn="ctr"/>
            <a:r>
              <a:rPr lang="en-GB" altLang="ja-JP" sz="3600" b="1" dirty="0">
                <a:solidFill>
                  <a:schemeClr val="bg1"/>
                </a:solidFill>
                <a:latin typeface="Arial" panose="020B0604020202020204" pitchFamily="34" charset="0"/>
                <a:cs typeface="Arial" panose="020B0604020202020204" pitchFamily="34" charset="0"/>
              </a:rPr>
              <a:t>Nematode</a:t>
            </a:r>
            <a:endParaRPr lang="ja-JP" altLang="en-US" sz="3600" b="1" dirty="0">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76BA7AD-B012-49CF-85EC-0EBD611E46F1}"/>
              </a:ext>
            </a:extLst>
          </p:cNvPr>
          <p:cNvSpPr txBox="1"/>
          <p:nvPr/>
        </p:nvSpPr>
        <p:spPr>
          <a:xfrm>
            <a:off x="4086421" y="1557602"/>
            <a:ext cx="4920419" cy="1384995"/>
          </a:xfrm>
          <a:prstGeom prst="rect">
            <a:avLst/>
          </a:prstGeom>
          <a:noFill/>
        </p:spPr>
        <p:txBody>
          <a:bodyPr wrap="square" rtlCol="0">
            <a:spAutoFit/>
          </a:bodyPr>
          <a:lstStyle/>
          <a:p>
            <a:r>
              <a:rPr lang="ja-JP" altLang="en-US" sz="2800" dirty="0">
                <a:latin typeface="Arial" panose="020B0604020202020204" pitchFamily="34" charset="0"/>
                <a:ea typeface="メイリオ" panose="020B0604030504040204" pitchFamily="50" charset="-128"/>
                <a:cs typeface="Arial" panose="020B0604020202020204" pitchFamily="34" charset="0"/>
              </a:rPr>
              <a:t>・</a:t>
            </a:r>
            <a:r>
              <a:rPr lang="en-US" altLang="ja-JP" sz="2800" dirty="0">
                <a:latin typeface="Arial" panose="020B0604020202020204" pitchFamily="34" charset="0"/>
                <a:ea typeface="メイリオ" panose="020B0604030504040204" pitchFamily="50" charset="-128"/>
                <a:cs typeface="Arial" panose="020B0604020202020204" pitchFamily="34" charset="0"/>
              </a:rPr>
              <a:t>Parasitic, Free-living</a:t>
            </a:r>
            <a:endParaRPr kumimoji="1" lang="en-US" altLang="ja-JP" sz="2800" dirty="0">
              <a:latin typeface="Arial" panose="020B0604020202020204" pitchFamily="34" charset="0"/>
              <a:ea typeface="メイリオ" panose="020B0604030504040204" pitchFamily="50" charset="-128"/>
              <a:cs typeface="Arial" panose="020B0604020202020204" pitchFamily="34" charset="0"/>
            </a:endParaRPr>
          </a:p>
          <a:p>
            <a:r>
              <a:rPr lang="ja-JP" altLang="en-US" sz="2800" dirty="0">
                <a:latin typeface="Arial" panose="020B0604020202020204" pitchFamily="34" charset="0"/>
                <a:ea typeface="メイリオ" panose="020B0604030504040204" pitchFamily="50" charset="-128"/>
                <a:cs typeface="Arial" panose="020B0604020202020204" pitchFamily="34" charset="0"/>
              </a:rPr>
              <a:t>・</a:t>
            </a:r>
            <a:r>
              <a:rPr lang="en-US" altLang="ja-JP" sz="2800" dirty="0">
                <a:latin typeface="Arial" panose="020B0604020202020204" pitchFamily="34" charset="0"/>
                <a:ea typeface="メイリオ" panose="020B0604030504040204" pitchFamily="50" charset="-128"/>
                <a:cs typeface="Arial" panose="020B0604020202020204" pitchFamily="34" charset="0"/>
              </a:rPr>
              <a:t>The total number of </a:t>
            </a:r>
          </a:p>
          <a:p>
            <a:r>
              <a:rPr lang="ja-JP" altLang="en-US" sz="2800" dirty="0">
                <a:latin typeface="Arial" panose="020B0604020202020204" pitchFamily="34" charset="0"/>
                <a:ea typeface="メイリオ" panose="020B0604030504040204" pitchFamily="50" charset="-128"/>
                <a:cs typeface="Arial" panose="020B0604020202020204" pitchFamily="34" charset="0"/>
              </a:rPr>
              <a:t>　</a:t>
            </a:r>
            <a:r>
              <a:rPr lang="en-US" altLang="ja-JP" sz="2800" dirty="0">
                <a:latin typeface="Arial" panose="020B0604020202020204" pitchFamily="34" charset="0"/>
                <a:ea typeface="メイリオ" panose="020B0604030504040204" pitchFamily="50" charset="-128"/>
                <a:cs typeface="Arial" panose="020B0604020202020204" pitchFamily="34" charset="0"/>
              </a:rPr>
              <a:t>species is about 1 million?</a:t>
            </a:r>
            <a:endParaRPr kumimoji="1" lang="en-US" altLang="ja-JP" sz="2800" dirty="0">
              <a:latin typeface="Arial" panose="020B0604020202020204" pitchFamily="34" charset="0"/>
              <a:ea typeface="メイリオ" panose="020B0604030504040204" pitchFamily="50" charset="-128"/>
              <a:cs typeface="Arial" panose="020B0604020202020204" pitchFamily="34" charset="0"/>
            </a:endParaRPr>
          </a:p>
        </p:txBody>
      </p:sp>
      <p:pic>
        <p:nvPicPr>
          <p:cNvPr id="8" name="図 7">
            <a:extLst>
              <a:ext uri="{FF2B5EF4-FFF2-40B4-BE49-F238E27FC236}">
                <a16:creationId xmlns:a16="http://schemas.microsoft.com/office/drawing/2014/main" id="{B995452A-899B-4827-938D-1DEB58132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98" y="1354898"/>
            <a:ext cx="3689023" cy="3034222"/>
          </a:xfrm>
          <a:prstGeom prst="rect">
            <a:avLst/>
          </a:prstGeom>
        </p:spPr>
      </p:pic>
      <p:pic>
        <p:nvPicPr>
          <p:cNvPr id="14" name="図 13">
            <a:extLst>
              <a:ext uri="{FF2B5EF4-FFF2-40B4-BE49-F238E27FC236}">
                <a16:creationId xmlns:a16="http://schemas.microsoft.com/office/drawing/2014/main" id="{ED89C94D-FEAD-4E6C-A958-C2BEB06A6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98" y="4490472"/>
            <a:ext cx="2320317" cy="1741010"/>
          </a:xfrm>
          <a:prstGeom prst="rect">
            <a:avLst/>
          </a:prstGeom>
        </p:spPr>
      </p:pic>
      <p:sp>
        <p:nvSpPr>
          <p:cNvPr id="17" name="正方形/長方形 16">
            <a:extLst>
              <a:ext uri="{FF2B5EF4-FFF2-40B4-BE49-F238E27FC236}">
                <a16:creationId xmlns:a16="http://schemas.microsoft.com/office/drawing/2014/main" id="{A7B427BD-3796-4DEE-ADEC-04E691FD2B29}"/>
              </a:ext>
            </a:extLst>
          </p:cNvPr>
          <p:cNvSpPr/>
          <p:nvPr/>
        </p:nvSpPr>
        <p:spPr>
          <a:xfrm>
            <a:off x="795969" y="6231482"/>
            <a:ext cx="1523174" cy="523220"/>
          </a:xfrm>
          <a:prstGeom prst="rect">
            <a:avLst/>
          </a:prstGeom>
        </p:spPr>
        <p:txBody>
          <a:bodyPr wrap="none">
            <a:spAutoFit/>
          </a:bodyPr>
          <a:lstStyle/>
          <a:p>
            <a:r>
              <a:rPr lang="en-US" altLang="ja-JP" sz="2800" dirty="0">
                <a:latin typeface="Arial" panose="020B0604020202020204" pitchFamily="34" charset="0"/>
                <a:cs typeface="Arial" panose="020B0604020202020204" pitchFamily="34" charset="0"/>
              </a:rPr>
              <a:t>Anisakis</a:t>
            </a:r>
            <a:endParaRPr lang="ja-JP" altLang="en-US" sz="2800" dirty="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1E0F9B1C-548E-450C-9DA8-B8FA7BB0E968}"/>
              </a:ext>
            </a:extLst>
          </p:cNvPr>
          <p:cNvSpPr>
            <a:spLocks noGrp="1"/>
          </p:cNvSpPr>
          <p:nvPr>
            <p:ph type="sldNum" sz="quarter" idx="12"/>
          </p:nvPr>
        </p:nvSpPr>
        <p:spPr/>
        <p:txBody>
          <a:bodyPr/>
          <a:lstStyle/>
          <a:p>
            <a:fld id="{11D9BFCD-C0D1-4F3C-9707-B15111ADCA99}" type="slidenum">
              <a:rPr kumimoji="1" lang="ja-JP" altLang="en-US" smtClean="0"/>
              <a:t>8</a:t>
            </a:fld>
            <a:endParaRPr kumimoji="1" lang="ja-JP" altLang="en-US"/>
          </a:p>
        </p:txBody>
      </p:sp>
      <p:sp>
        <p:nvSpPr>
          <p:cNvPr id="18" name="正方形/長方形 17">
            <a:extLst>
              <a:ext uri="{FF2B5EF4-FFF2-40B4-BE49-F238E27FC236}">
                <a16:creationId xmlns:a16="http://schemas.microsoft.com/office/drawing/2014/main" id="{900C46D6-B6D9-44D7-8200-AA934E831D48}"/>
              </a:ext>
            </a:extLst>
          </p:cNvPr>
          <p:cNvSpPr/>
          <p:nvPr/>
        </p:nvSpPr>
        <p:spPr>
          <a:xfrm>
            <a:off x="4334825" y="3124065"/>
            <a:ext cx="4923143" cy="954107"/>
          </a:xfrm>
          <a:prstGeom prst="rect">
            <a:avLst/>
          </a:prstGeom>
        </p:spPr>
        <p:txBody>
          <a:bodyPr wrap="none">
            <a:spAutoFit/>
          </a:bodyPr>
          <a:lstStyle/>
          <a:p>
            <a:r>
              <a:rPr lang="en-US" altLang="ja-JP" sz="2800" b="1" dirty="0">
                <a:latin typeface="Arial" panose="020B0604020202020204" pitchFamily="34" charset="0"/>
                <a:cs typeface="Arial" panose="020B0604020202020204" pitchFamily="34" charset="0"/>
              </a:rPr>
              <a:t>Anisakis larvae attached to </a:t>
            </a:r>
          </a:p>
          <a:p>
            <a:r>
              <a:rPr lang="en-US" altLang="ja-JP" sz="2800" b="1" dirty="0">
                <a:latin typeface="Arial" panose="020B0604020202020204" pitchFamily="34" charset="0"/>
                <a:cs typeface="Arial" panose="020B0604020202020204" pitchFamily="34" charset="0"/>
              </a:rPr>
              <a:t>early-stage of gastric caner</a:t>
            </a:r>
            <a:endParaRPr lang="ja-JP" altLang="en-US" sz="2800" b="1"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1DDD3EAF-B07D-46B2-93AA-9A7EE814FA88}"/>
              </a:ext>
            </a:extLst>
          </p:cNvPr>
          <p:cNvSpPr/>
          <p:nvPr/>
        </p:nvSpPr>
        <p:spPr>
          <a:xfrm>
            <a:off x="6034288" y="3948691"/>
            <a:ext cx="3060453" cy="461665"/>
          </a:xfrm>
          <a:prstGeom prst="rect">
            <a:avLst/>
          </a:prstGeom>
        </p:spPr>
        <p:txBody>
          <a:bodyPr wrap="none">
            <a:spAutoFit/>
          </a:bodyPr>
          <a:lstStyle/>
          <a:p>
            <a:r>
              <a:rPr lang="en-US" altLang="ja-JP" sz="2400" dirty="0">
                <a:latin typeface="Arial" panose="020B0604020202020204" pitchFamily="34" charset="0"/>
                <a:cs typeface="Arial" panose="020B0604020202020204" pitchFamily="34" charset="0"/>
              </a:rPr>
              <a:t>(</a:t>
            </a:r>
            <a:r>
              <a:rPr lang="en-US" altLang="ja-JP" sz="2400" dirty="0" err="1">
                <a:latin typeface="Arial" panose="020B0604020202020204" pitchFamily="34" charset="0"/>
                <a:cs typeface="Arial" panose="020B0604020202020204" pitchFamily="34" charset="0"/>
              </a:rPr>
              <a:t>Sonoda</a:t>
            </a:r>
            <a:r>
              <a:rPr lang="en-US" altLang="ja-JP" sz="2400" dirty="0">
                <a:latin typeface="Arial" panose="020B0604020202020204" pitchFamily="34" charset="0"/>
                <a:cs typeface="Arial" panose="020B0604020202020204" pitchFamily="34" charset="0"/>
              </a:rPr>
              <a:t> et al., 2014)</a:t>
            </a:r>
            <a:endParaRPr lang="ja-JP" altLang="en-US" sz="2400" dirty="0">
              <a:latin typeface="Arial" panose="020B0604020202020204" pitchFamily="34" charset="0"/>
              <a:cs typeface="Arial" panose="020B0604020202020204" pitchFamily="34" charset="0"/>
            </a:endParaRPr>
          </a:p>
        </p:txBody>
      </p:sp>
      <p:sp>
        <p:nvSpPr>
          <p:cNvPr id="2" name="矢印: 下 1">
            <a:extLst>
              <a:ext uri="{FF2B5EF4-FFF2-40B4-BE49-F238E27FC236}">
                <a16:creationId xmlns:a16="http://schemas.microsoft.com/office/drawing/2014/main" id="{5D81D58D-4CD3-4D95-A7A3-4775502EDA8D}"/>
              </a:ext>
            </a:extLst>
          </p:cNvPr>
          <p:cNvSpPr/>
          <p:nvPr/>
        </p:nvSpPr>
        <p:spPr>
          <a:xfrm>
            <a:off x="6997148" y="4591823"/>
            <a:ext cx="742122" cy="523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A3FF71B-D3EF-41D0-B115-D0DB492C4782}"/>
              </a:ext>
            </a:extLst>
          </p:cNvPr>
          <p:cNvSpPr/>
          <p:nvPr/>
        </p:nvSpPr>
        <p:spPr>
          <a:xfrm>
            <a:off x="3781334" y="5462329"/>
            <a:ext cx="4923143" cy="646331"/>
          </a:xfrm>
          <a:prstGeom prst="rect">
            <a:avLst/>
          </a:prstGeom>
        </p:spPr>
        <p:txBody>
          <a:bodyPr wrap="square">
            <a:spAutoFit/>
          </a:bodyPr>
          <a:lstStyle/>
          <a:p>
            <a:pPr algn="ctr"/>
            <a:r>
              <a:rPr lang="en-US" altLang="ja-JP" sz="3600" b="1" dirty="0">
                <a:solidFill>
                  <a:srgbClr val="C00000"/>
                </a:solidFill>
                <a:latin typeface="Arial" panose="020B0604020202020204" pitchFamily="34" charset="0"/>
                <a:cs typeface="Arial" panose="020B0604020202020204" pitchFamily="34" charset="0"/>
              </a:rPr>
              <a:t>Handling is Risky! </a:t>
            </a:r>
            <a:endParaRPr lang="ja-JP" altLang="en-US" sz="3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49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94" y="1415586"/>
            <a:ext cx="2701887" cy="1599801"/>
          </a:xfrm>
          <a:prstGeom prst="rect">
            <a:avLst/>
          </a:prstGeom>
        </p:spPr>
      </p:pic>
      <p:sp>
        <p:nvSpPr>
          <p:cNvPr id="5" name="テキスト ボックス 4"/>
          <p:cNvSpPr txBox="1"/>
          <p:nvPr/>
        </p:nvSpPr>
        <p:spPr>
          <a:xfrm>
            <a:off x="2240640" y="468849"/>
            <a:ext cx="466272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en-US" altLang="ja-JP" sz="3600" i="1" dirty="0">
                <a:latin typeface="Arial" panose="020B0604020202020204" pitchFamily="34" charset="0"/>
                <a:cs typeface="Arial" panose="020B0604020202020204" pitchFamily="34" charset="0"/>
              </a:rPr>
              <a:t>C. </a:t>
            </a:r>
            <a:r>
              <a:rPr kumimoji="1" lang="en-US" altLang="ja-JP" sz="3600" i="1" dirty="0" err="1">
                <a:latin typeface="Arial" panose="020B0604020202020204" pitchFamily="34" charset="0"/>
                <a:cs typeface="Arial" panose="020B0604020202020204" pitchFamily="34" charset="0"/>
              </a:rPr>
              <a:t>elegans</a:t>
            </a:r>
            <a:endParaRPr kumimoji="1" lang="en-US" altLang="ja-JP" sz="36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D44833AA-B42F-4622-92A5-7B3D83208869}"/>
              </a:ext>
            </a:extLst>
          </p:cNvPr>
          <p:cNvSpPr/>
          <p:nvPr/>
        </p:nvSpPr>
        <p:spPr>
          <a:xfrm>
            <a:off x="386255" y="1432202"/>
            <a:ext cx="8371490" cy="5262979"/>
          </a:xfrm>
          <a:prstGeom prst="rect">
            <a:avLst/>
          </a:prstGeom>
        </p:spPr>
        <p:txBody>
          <a:bodyPr wrap="square">
            <a:spAutoFit/>
          </a:bodyPr>
          <a:lstStyle/>
          <a:p>
            <a:r>
              <a:rPr lang="en-US" altLang="ja-JP" sz="2800" dirty="0">
                <a:latin typeface="Arial" panose="020B0604020202020204" pitchFamily="34" charset="0"/>
                <a:cs typeface="Arial" panose="020B0604020202020204" pitchFamily="34" charset="0"/>
              </a:rPr>
              <a:t>A small model organism (1mm)</a:t>
            </a:r>
          </a:p>
          <a:p>
            <a:r>
              <a:rPr lang="en-US" altLang="ja-JP" sz="2800" dirty="0">
                <a:latin typeface="Arial" panose="020B0604020202020204" pitchFamily="34" charset="0"/>
                <a:cs typeface="Arial" panose="020B0604020202020204" pitchFamily="34" charset="0"/>
              </a:rPr>
              <a:t>Free-living</a:t>
            </a:r>
          </a:p>
          <a:p>
            <a:endParaRPr lang="en-US" altLang="ja-JP" sz="2800" dirty="0">
              <a:latin typeface="Arial" panose="020B0604020202020204" pitchFamily="34" charset="0"/>
              <a:cs typeface="Arial" panose="020B0604020202020204" pitchFamily="34" charset="0"/>
            </a:endParaRPr>
          </a:p>
          <a:p>
            <a:r>
              <a:rPr lang="en-US" altLang="ja-JP" sz="2800" u="sng" dirty="0">
                <a:latin typeface="Arial" panose="020B0604020202020204" pitchFamily="34" charset="0"/>
                <a:cs typeface="Arial" panose="020B0604020202020204" pitchFamily="34" charset="0"/>
              </a:rPr>
              <a:t>Handling and culture are very easy!</a:t>
            </a:r>
          </a:p>
          <a:p>
            <a:endParaRPr lang="en-US" altLang="ja-JP" sz="2800" dirty="0">
              <a:latin typeface="Arial" panose="020B0604020202020204" pitchFamily="34" charset="0"/>
              <a:cs typeface="Arial" panose="020B0604020202020204" pitchFamily="34" charset="0"/>
            </a:endParaRPr>
          </a:p>
          <a:p>
            <a:r>
              <a:rPr lang="en-US" altLang="ja-JP" sz="2800" u="sng" dirty="0">
                <a:solidFill>
                  <a:srgbClr val="FF0000"/>
                </a:solidFill>
                <a:latin typeface="Arial" panose="020B0604020202020204" pitchFamily="34" charset="0"/>
                <a:cs typeface="Arial" panose="020B0604020202020204" pitchFamily="34" charset="0"/>
              </a:rPr>
              <a:t>1) We can easily grow </a:t>
            </a:r>
            <a:r>
              <a:rPr lang="en-US" altLang="ja-JP" sz="2800" i="1" u="sng" dirty="0">
                <a:solidFill>
                  <a:srgbClr val="FF0000"/>
                </a:solidFill>
                <a:latin typeface="Arial" panose="020B0604020202020204" pitchFamily="34" charset="0"/>
                <a:cs typeface="Arial" panose="020B0604020202020204" pitchFamily="34" charset="0"/>
              </a:rPr>
              <a:t>C. elegans </a:t>
            </a:r>
            <a:r>
              <a:rPr lang="en-US" altLang="ja-JP" sz="2800" u="sng" dirty="0">
                <a:solidFill>
                  <a:srgbClr val="FF0000"/>
                </a:solidFill>
                <a:latin typeface="Arial" panose="020B0604020202020204" pitchFamily="34" charset="0"/>
                <a:cs typeface="Arial" panose="020B0604020202020204" pitchFamily="34" charset="0"/>
              </a:rPr>
              <a:t>at low cost</a:t>
            </a:r>
          </a:p>
          <a:p>
            <a:r>
              <a:rPr lang="en-US" altLang="ja-JP" sz="2800" dirty="0">
                <a:latin typeface="Arial" panose="020B0604020202020204" pitchFamily="34" charset="0"/>
                <a:cs typeface="Arial" panose="020B0604020202020204" pitchFamily="34" charset="0"/>
              </a:rPr>
              <a:t>Meal: E. coli on agar plate.</a:t>
            </a:r>
          </a:p>
          <a:p>
            <a:r>
              <a:rPr lang="en-US" altLang="ja-JP" sz="2800" dirty="0">
                <a:latin typeface="Arial" panose="020B0604020202020204" pitchFamily="34" charset="0"/>
                <a:cs typeface="Arial" panose="020B0604020202020204" pitchFamily="34" charset="0"/>
              </a:rPr>
              <a:t>It takes about 4 days to go to next generation.</a:t>
            </a:r>
          </a:p>
          <a:p>
            <a:r>
              <a:rPr lang="en-US" altLang="ja-JP" sz="2800" dirty="0">
                <a:latin typeface="Arial" panose="020B0604020202020204" pitchFamily="34" charset="0"/>
                <a:cs typeface="Arial" panose="020B0604020202020204" pitchFamily="34" charset="0"/>
              </a:rPr>
              <a:t>Hermaphrodites: lay eggs (100-300) without mating.</a:t>
            </a:r>
          </a:p>
          <a:p>
            <a:r>
              <a:rPr lang="en-US" altLang="ja-JP" sz="2800" i="1" u="sng" dirty="0">
                <a:solidFill>
                  <a:srgbClr val="FF0000"/>
                </a:solidFill>
                <a:latin typeface="Arial" panose="020B0604020202020204" pitchFamily="34" charset="0"/>
                <a:cs typeface="Arial" panose="020B0604020202020204" pitchFamily="34" charset="0"/>
              </a:rPr>
              <a:t>2) C. elegans </a:t>
            </a:r>
            <a:r>
              <a:rPr lang="en-US" altLang="ja-JP" sz="2800" u="sng" dirty="0">
                <a:solidFill>
                  <a:srgbClr val="FF0000"/>
                </a:solidFill>
                <a:latin typeface="Arial" panose="020B0604020202020204" pitchFamily="34" charset="0"/>
                <a:cs typeface="Arial" panose="020B0604020202020204" pitchFamily="34" charset="0"/>
              </a:rPr>
              <a:t>has a good olfactory system</a:t>
            </a:r>
          </a:p>
          <a:p>
            <a:r>
              <a:rPr lang="en-US" altLang="ja-JP" sz="2800" dirty="0">
                <a:latin typeface="Arial" panose="020B0604020202020204" pitchFamily="34" charset="0"/>
                <a:cs typeface="Arial" panose="020B0604020202020204" pitchFamily="34" charset="0"/>
              </a:rPr>
              <a:t>Olfactory responses can be easily measured by locomotion in small field. (9cm dish </a:t>
            </a:r>
            <a:r>
              <a:rPr lang="en-US" altLang="ja-JP" sz="2800" dirty="0" err="1">
                <a:latin typeface="Arial" panose="020B0604020202020204" pitchFamily="34" charset="0"/>
                <a:cs typeface="Arial" panose="020B0604020202020204" pitchFamily="34" charset="0"/>
              </a:rPr>
              <a:t>etc</a:t>
            </a:r>
            <a:r>
              <a:rPr lang="en-US" altLang="ja-JP" sz="2800" dirty="0">
                <a:latin typeface="Arial" panose="020B0604020202020204" pitchFamily="34" charset="0"/>
                <a:cs typeface="Arial" panose="020B0604020202020204" pitchFamily="34" charset="0"/>
              </a:rPr>
              <a:t>…) </a:t>
            </a:r>
          </a:p>
        </p:txBody>
      </p:sp>
      <p:sp>
        <p:nvSpPr>
          <p:cNvPr id="3" name="スライド番号プレースホルダー 2">
            <a:extLst>
              <a:ext uri="{FF2B5EF4-FFF2-40B4-BE49-F238E27FC236}">
                <a16:creationId xmlns:a16="http://schemas.microsoft.com/office/drawing/2014/main" id="{9BC5F7D9-690B-4D16-916A-02C08B9BE090}"/>
              </a:ext>
            </a:extLst>
          </p:cNvPr>
          <p:cNvSpPr>
            <a:spLocks noGrp="1"/>
          </p:cNvSpPr>
          <p:nvPr>
            <p:ph type="sldNum" sz="quarter" idx="12"/>
          </p:nvPr>
        </p:nvSpPr>
        <p:spPr/>
        <p:txBody>
          <a:bodyPr/>
          <a:lstStyle/>
          <a:p>
            <a:fld id="{11D9BFCD-C0D1-4F3C-9707-B15111ADCA99}"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84F59082-DFB0-4310-9027-28EFB5367337}"/>
              </a:ext>
            </a:extLst>
          </p:cNvPr>
          <p:cNvSpPr txBox="1"/>
          <p:nvPr/>
        </p:nvSpPr>
        <p:spPr>
          <a:xfrm>
            <a:off x="6868061" y="6499597"/>
            <a:ext cx="1889684" cy="369332"/>
          </a:xfrm>
          <a:prstGeom prst="rect">
            <a:avLst/>
          </a:prstGeom>
          <a:noFill/>
        </p:spPr>
        <p:txBody>
          <a:bodyPr wrap="none" rtlCol="0">
            <a:spAutoFit/>
          </a:bodyPr>
          <a:lstStyle/>
          <a:p>
            <a:r>
              <a:rPr lang="en-US" altLang="ja-JP" b="1" dirty="0"/>
              <a:t>Let me show later</a:t>
            </a:r>
            <a:endParaRPr lang="ja-JP" altLang="en-US" b="1" dirty="0"/>
          </a:p>
        </p:txBody>
      </p:sp>
    </p:spTree>
    <p:extLst>
      <p:ext uri="{BB962C8B-B14F-4D97-AF65-F5344CB8AC3E}">
        <p14:creationId xmlns:p14="http://schemas.microsoft.com/office/powerpoint/2010/main" val="333480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0.7|0.7|0.7|0.8|0.7|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21597</TotalTime>
  <Words>3824</Words>
  <Application>Microsoft Office PowerPoint</Application>
  <PresentationFormat>画面に合わせる (4:3)</PresentationFormat>
  <Paragraphs>742</Paragraphs>
  <Slides>52</Slides>
  <Notes>45</Notes>
  <HiddenSlides>0</HiddenSlides>
  <MMClips>4</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52</vt:i4>
      </vt:variant>
    </vt:vector>
  </HeadingPairs>
  <TitlesOfParts>
    <vt:vector size="61" baseType="lpstr">
      <vt:lpstr>HGP創英角ｺﾞｼｯｸUB</vt:lpstr>
      <vt:lpstr>HGP創英角ﾎﾟｯﾌﾟ体</vt:lpstr>
      <vt:lpstr>ヒラギノ角ゴ ProN W3</vt:lpstr>
      <vt:lpstr>メイリオ</vt:lpstr>
      <vt:lpstr>游ゴシック</vt:lpstr>
      <vt:lpstr>Arial</vt:lpstr>
      <vt:lpstr>Arial Black</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Hirotsu</dc:creator>
  <cp:lastModifiedBy>Yohei Matsunaga</cp:lastModifiedBy>
  <cp:revision>907</cp:revision>
  <cp:lastPrinted>2015-05-18T00:17:53Z</cp:lastPrinted>
  <dcterms:created xsi:type="dcterms:W3CDTF">2013-09-20T00:02:40Z</dcterms:created>
  <dcterms:modified xsi:type="dcterms:W3CDTF">2019-03-16T07:13:48Z</dcterms:modified>
</cp:coreProperties>
</file>