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Lst>
  <p:notesMasterIdLst>
    <p:notesMasterId r:id="rId39"/>
  </p:notesMasterIdLst>
  <p:sldIdLst>
    <p:sldId id="256" r:id="rId4"/>
    <p:sldId id="257" r:id="rId5"/>
    <p:sldId id="938" r:id="rId6"/>
    <p:sldId id="612" r:id="rId7"/>
    <p:sldId id="613" r:id="rId8"/>
    <p:sldId id="934" r:id="rId9"/>
    <p:sldId id="610" r:id="rId10"/>
    <p:sldId id="933" r:id="rId11"/>
    <p:sldId id="885" r:id="rId12"/>
    <p:sldId id="932" r:id="rId13"/>
    <p:sldId id="609" r:id="rId14"/>
    <p:sldId id="931" r:id="rId15"/>
    <p:sldId id="930" r:id="rId16"/>
    <p:sldId id="273" r:id="rId17"/>
    <p:sldId id="611" r:id="rId18"/>
    <p:sldId id="935" r:id="rId19"/>
    <p:sldId id="937" r:id="rId20"/>
    <p:sldId id="881" r:id="rId21"/>
    <p:sldId id="939" r:id="rId22"/>
    <p:sldId id="418" r:id="rId23"/>
    <p:sldId id="440" r:id="rId24"/>
    <p:sldId id="888" r:id="rId25"/>
    <p:sldId id="889" r:id="rId26"/>
    <p:sldId id="375" r:id="rId27"/>
    <p:sldId id="615" r:id="rId28"/>
    <p:sldId id="616" r:id="rId29"/>
    <p:sldId id="617" r:id="rId30"/>
    <p:sldId id="890" r:id="rId31"/>
    <p:sldId id="373" r:id="rId32"/>
    <p:sldId id="374" r:id="rId33"/>
    <p:sldId id="364" r:id="rId34"/>
    <p:sldId id="359" r:id="rId35"/>
    <p:sldId id="272" r:id="rId36"/>
    <p:sldId id="929" r:id="rId37"/>
    <p:sldId id="3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63" autoAdjust="0"/>
  </p:normalViewPr>
  <p:slideViewPr>
    <p:cSldViewPr showGuides="1">
      <p:cViewPr varScale="1">
        <p:scale>
          <a:sx n="58" d="100"/>
          <a:sy n="58" d="100"/>
        </p:scale>
        <p:origin x="1520" y="52"/>
      </p:cViewPr>
      <p:guideLst>
        <p:guide orient="horz" pos="2160"/>
        <p:guide pos="113"/>
      </p:guideLst>
    </p:cSldViewPr>
  </p:slideViewPr>
  <p:notesTextViewPr>
    <p:cViewPr>
      <p:scale>
        <a:sx n="100" d="100"/>
        <a:sy n="100" d="100"/>
      </p:scale>
      <p:origin x="0" y="0"/>
    </p:cViewPr>
  </p:notesTextViewPr>
  <p:sorterViewPr>
    <p:cViewPr varScale="1">
      <p:scale>
        <a:sx n="100" d="100"/>
        <a:sy n="100" d="100"/>
      </p:scale>
      <p:origin x="0" y="-1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2.1317829457364407E-2"/>
          <c:y val="4.4752090414927836E-2"/>
          <c:w val="0.97868217054263473"/>
          <c:h val="0.92324627454355224"/>
        </c:manualLayout>
      </c:layout>
      <c:pieChart>
        <c:varyColors val="1"/>
        <c:ser>
          <c:idx val="0"/>
          <c:order val="0"/>
          <c:dPt>
            <c:idx val="0"/>
            <c:bubble3D val="0"/>
            <c:spPr>
              <a:solidFill>
                <a:schemeClr val="bg1">
                  <a:lumMod val="75000"/>
                </a:schemeClr>
              </a:solidFill>
            </c:spPr>
            <c:extLst>
              <c:ext xmlns:c16="http://schemas.microsoft.com/office/drawing/2014/chart" uri="{C3380CC4-5D6E-409C-BE32-E72D297353CC}">
                <c16:uniqueId val="{00000000-0D91-40B5-BEDB-9A99F1802276}"/>
              </c:ext>
            </c:extLst>
          </c:dPt>
          <c:dPt>
            <c:idx val="1"/>
            <c:bubble3D val="0"/>
            <c:spPr>
              <a:solidFill>
                <a:schemeClr val="accent1">
                  <a:lumMod val="75000"/>
                </a:schemeClr>
              </a:solidFill>
              <a:ln>
                <a:noFill/>
              </a:ln>
            </c:spPr>
            <c:extLst>
              <c:ext xmlns:c16="http://schemas.microsoft.com/office/drawing/2014/chart" uri="{C3380CC4-5D6E-409C-BE32-E72D297353CC}">
                <c16:uniqueId val="{00000001-0D91-40B5-BEDB-9A99F1802276}"/>
              </c:ext>
            </c:extLst>
          </c:dPt>
          <c:dPt>
            <c:idx val="2"/>
            <c:bubble3D val="0"/>
            <c:spPr>
              <a:solidFill>
                <a:schemeClr val="accent2">
                  <a:lumMod val="75000"/>
                </a:schemeClr>
              </a:solidFill>
            </c:spPr>
            <c:extLst>
              <c:ext xmlns:c16="http://schemas.microsoft.com/office/drawing/2014/chart" uri="{C3380CC4-5D6E-409C-BE32-E72D297353CC}">
                <c16:uniqueId val="{00000002-0D91-40B5-BEDB-9A99F1802276}"/>
              </c:ext>
            </c:extLst>
          </c:dPt>
          <c:cat>
            <c:strRef>
              <c:f>Sheet1!$A$2:$A$4</c:f>
              <c:strCache>
                <c:ptCount val="3"/>
                <c:pt idx="0">
                  <c:v>Biomarker Validation Laboratories</c:v>
                </c:pt>
                <c:pt idx="1">
                  <c:v>Biomrker Development Laboratories</c:v>
                </c:pt>
                <c:pt idx="2">
                  <c:v>Clinical Epidemiology &amp; Validation</c:v>
                </c:pt>
              </c:strCache>
            </c:strRef>
          </c:cat>
          <c:val>
            <c:numRef>
              <c:f>Sheet1!$B$2:$B$4</c:f>
              <c:numCache>
                <c:formatCode>General</c:formatCode>
                <c:ptCount val="3"/>
                <c:pt idx="0">
                  <c:v>33.333333333333343</c:v>
                </c:pt>
                <c:pt idx="1">
                  <c:v>33.333333333333343</c:v>
                </c:pt>
                <c:pt idx="2">
                  <c:v>33.333333333333343</c:v>
                </c:pt>
              </c:numCache>
            </c:numRef>
          </c:val>
          <c:extLst>
            <c:ext xmlns:c16="http://schemas.microsoft.com/office/drawing/2014/chart" uri="{C3380CC4-5D6E-409C-BE32-E72D297353CC}">
              <c16:uniqueId val="{00000003-0D91-40B5-BEDB-9A99F180227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0598C-1087-47A6-8BA4-1DD11361AAAC}" type="doc">
      <dgm:prSet loTypeId="urn:microsoft.com/office/officeart/2005/8/layout/venn1" loCatId="relationship" qsTypeId="urn:microsoft.com/office/officeart/2005/8/quickstyle/simple1" qsCatId="simple" csTypeId="urn:microsoft.com/office/officeart/2005/8/colors/accent1_2" csCatId="accent1" phldr="1"/>
      <dgm:spPr/>
    </dgm:pt>
    <dgm:pt modelId="{C405D924-D5F1-4331-B16F-C73F2F3EC715}">
      <dgm:prSet phldrT="[Text]" custT="1"/>
      <dgm:spPr>
        <a:solidFill>
          <a:srgbClr val="CCFF99">
            <a:alpha val="59000"/>
          </a:srgbClr>
        </a:solidFill>
      </dgm:spPr>
      <dgm:t>
        <a:bodyPr/>
        <a:lstStyle/>
        <a:p>
          <a:endParaRPr lang="en-US" sz="1600" dirty="0"/>
        </a:p>
      </dgm:t>
    </dgm:pt>
    <dgm:pt modelId="{E3E564EE-68DF-4176-BC5B-0C49C827A965}" type="parTrans" cxnId="{B1501FF9-F3F0-404E-8843-F343A5BDE58A}">
      <dgm:prSet/>
      <dgm:spPr/>
      <dgm:t>
        <a:bodyPr/>
        <a:lstStyle/>
        <a:p>
          <a:endParaRPr lang="en-US"/>
        </a:p>
      </dgm:t>
    </dgm:pt>
    <dgm:pt modelId="{16E6C1CB-E866-407D-98B8-C326636A7C83}" type="sibTrans" cxnId="{B1501FF9-F3F0-404E-8843-F343A5BDE58A}">
      <dgm:prSet/>
      <dgm:spPr/>
      <dgm:t>
        <a:bodyPr/>
        <a:lstStyle/>
        <a:p>
          <a:endParaRPr lang="en-US"/>
        </a:p>
      </dgm:t>
    </dgm:pt>
    <dgm:pt modelId="{5FEB9C16-0DE7-4806-9024-9F6B8ECD6E14}">
      <dgm:prSet phldrT="[Text]"/>
      <dgm:spPr>
        <a:solidFill>
          <a:srgbClr val="FF99FF">
            <a:alpha val="40000"/>
          </a:srgbClr>
        </a:solidFill>
        <a:ln>
          <a:solidFill>
            <a:schemeClr val="lt1">
              <a:hueOff val="0"/>
              <a:satOff val="0"/>
              <a:lumOff val="0"/>
            </a:schemeClr>
          </a:solidFill>
        </a:ln>
      </dgm:spPr>
      <dgm:t>
        <a:bodyPr/>
        <a:lstStyle/>
        <a:p>
          <a:endParaRPr lang="en-US" dirty="0"/>
        </a:p>
      </dgm:t>
    </dgm:pt>
    <dgm:pt modelId="{A5847052-C327-435B-8285-1067A2A4CB47}" type="parTrans" cxnId="{4C0C0F06-F9E0-4498-B274-66D40907D464}">
      <dgm:prSet/>
      <dgm:spPr/>
      <dgm:t>
        <a:bodyPr/>
        <a:lstStyle/>
        <a:p>
          <a:endParaRPr lang="en-US"/>
        </a:p>
      </dgm:t>
    </dgm:pt>
    <dgm:pt modelId="{3EC1F508-AA7B-4FEA-813E-82FDB94D9B5B}" type="sibTrans" cxnId="{4C0C0F06-F9E0-4498-B274-66D40907D464}">
      <dgm:prSet/>
      <dgm:spPr/>
      <dgm:t>
        <a:bodyPr/>
        <a:lstStyle/>
        <a:p>
          <a:endParaRPr lang="en-US"/>
        </a:p>
      </dgm:t>
    </dgm:pt>
    <dgm:pt modelId="{6F94311A-4D43-4041-A42B-2E4432620F70}">
      <dgm:prSet phldrT="[Text]"/>
      <dgm:spPr>
        <a:solidFill>
          <a:srgbClr val="FFCC99">
            <a:alpha val="49804"/>
          </a:srgbClr>
        </a:solidFill>
      </dgm:spPr>
      <dgm:t>
        <a:bodyPr/>
        <a:lstStyle/>
        <a:p>
          <a:endParaRPr lang="en-US" dirty="0"/>
        </a:p>
      </dgm:t>
    </dgm:pt>
    <dgm:pt modelId="{F8D77090-A99C-423C-BCA1-5DA843B341F2}" type="parTrans" cxnId="{2E8258DA-9A3B-4DFB-B1D5-ED7FCCC130D0}">
      <dgm:prSet/>
      <dgm:spPr/>
      <dgm:t>
        <a:bodyPr/>
        <a:lstStyle/>
        <a:p>
          <a:endParaRPr lang="en-US"/>
        </a:p>
      </dgm:t>
    </dgm:pt>
    <dgm:pt modelId="{7FC97FF8-4B50-4A43-B0E5-B3A02F7DCF3D}" type="sibTrans" cxnId="{2E8258DA-9A3B-4DFB-B1D5-ED7FCCC130D0}">
      <dgm:prSet/>
      <dgm:spPr/>
      <dgm:t>
        <a:bodyPr/>
        <a:lstStyle/>
        <a:p>
          <a:endParaRPr lang="en-US"/>
        </a:p>
      </dgm:t>
    </dgm:pt>
    <dgm:pt modelId="{0DC05A05-5A1C-45DE-84B8-338F0DDE1686}">
      <dgm:prSet phldrT="[Text]" custT="1"/>
      <dgm:spPr/>
      <dgm:t>
        <a:bodyPr/>
        <a:lstStyle/>
        <a:p>
          <a:endParaRPr lang="en-US" sz="1600" dirty="0"/>
        </a:p>
      </dgm:t>
    </dgm:pt>
    <dgm:pt modelId="{AE3BC458-1F56-4481-8061-29C4CC1E3BCE}" type="parTrans" cxnId="{9B2A5DF4-2246-4B65-9CFE-1E51DE9A7DB2}">
      <dgm:prSet/>
      <dgm:spPr/>
      <dgm:t>
        <a:bodyPr/>
        <a:lstStyle/>
        <a:p>
          <a:endParaRPr lang="en-US"/>
        </a:p>
      </dgm:t>
    </dgm:pt>
    <dgm:pt modelId="{5D9BA822-AB97-4346-86AA-7A42A520DBF1}" type="sibTrans" cxnId="{9B2A5DF4-2246-4B65-9CFE-1E51DE9A7DB2}">
      <dgm:prSet/>
      <dgm:spPr/>
      <dgm:t>
        <a:bodyPr/>
        <a:lstStyle/>
        <a:p>
          <a:endParaRPr lang="en-US"/>
        </a:p>
      </dgm:t>
    </dgm:pt>
    <dgm:pt modelId="{B64FB787-146B-4584-98E3-DABA2F1842C5}" type="pres">
      <dgm:prSet presAssocID="{1FD0598C-1087-47A6-8BA4-1DD11361AAAC}" presName="compositeShape" presStyleCnt="0">
        <dgm:presLayoutVars>
          <dgm:chMax val="7"/>
          <dgm:dir/>
          <dgm:resizeHandles val="exact"/>
        </dgm:presLayoutVars>
      </dgm:prSet>
      <dgm:spPr/>
    </dgm:pt>
    <dgm:pt modelId="{E08CE338-1F08-4AA5-A3D2-1B80BFBFDF89}" type="pres">
      <dgm:prSet presAssocID="{C405D924-D5F1-4331-B16F-C73F2F3EC715}" presName="circ1" presStyleLbl="vennNode1" presStyleIdx="0" presStyleCnt="4"/>
      <dgm:spPr/>
    </dgm:pt>
    <dgm:pt modelId="{3289CDD1-3036-445B-B70A-013B199977BD}" type="pres">
      <dgm:prSet presAssocID="{C405D924-D5F1-4331-B16F-C73F2F3EC715}" presName="circ1Tx" presStyleLbl="revTx" presStyleIdx="0" presStyleCnt="0">
        <dgm:presLayoutVars>
          <dgm:chMax val="0"/>
          <dgm:chPref val="0"/>
          <dgm:bulletEnabled val="1"/>
        </dgm:presLayoutVars>
      </dgm:prSet>
      <dgm:spPr/>
    </dgm:pt>
    <dgm:pt modelId="{05DFCD97-B9D2-4D13-A96E-A2B1C586089D}" type="pres">
      <dgm:prSet presAssocID="{5FEB9C16-0DE7-4806-9024-9F6B8ECD6E14}" presName="circ2" presStyleLbl="vennNode1" presStyleIdx="1" presStyleCnt="4" custLinFactNeighborX="5769" custLinFactNeighborY="-2020"/>
      <dgm:spPr/>
    </dgm:pt>
    <dgm:pt modelId="{000ED277-8E5A-4904-85F8-C826D9BF26CE}" type="pres">
      <dgm:prSet presAssocID="{5FEB9C16-0DE7-4806-9024-9F6B8ECD6E14}" presName="circ2Tx" presStyleLbl="revTx" presStyleIdx="0" presStyleCnt="0">
        <dgm:presLayoutVars>
          <dgm:chMax val="0"/>
          <dgm:chPref val="0"/>
          <dgm:bulletEnabled val="1"/>
        </dgm:presLayoutVars>
      </dgm:prSet>
      <dgm:spPr/>
    </dgm:pt>
    <dgm:pt modelId="{AD041693-D065-4461-88F0-69E80941E7BB}" type="pres">
      <dgm:prSet presAssocID="{6F94311A-4D43-4041-A42B-2E4432620F70}" presName="circ3" presStyleLbl="vennNode1" presStyleIdx="2" presStyleCnt="4" custLinFactNeighborX="0" custLinFactNeighborY="-901"/>
      <dgm:spPr/>
    </dgm:pt>
    <dgm:pt modelId="{764F6722-2026-471B-9B89-DE0ABDB9A02A}" type="pres">
      <dgm:prSet presAssocID="{6F94311A-4D43-4041-A42B-2E4432620F70}" presName="circ3Tx" presStyleLbl="revTx" presStyleIdx="0" presStyleCnt="0">
        <dgm:presLayoutVars>
          <dgm:chMax val="0"/>
          <dgm:chPref val="0"/>
          <dgm:bulletEnabled val="1"/>
        </dgm:presLayoutVars>
      </dgm:prSet>
      <dgm:spPr/>
    </dgm:pt>
    <dgm:pt modelId="{F5AD83B6-3603-4B21-B0D0-5DE8123AA253}" type="pres">
      <dgm:prSet presAssocID="{0DC05A05-5A1C-45DE-84B8-338F0DDE1686}" presName="circ4" presStyleLbl="vennNode1" presStyleIdx="3" presStyleCnt="4" custLinFactNeighborX="14904" custLinFactNeighborY="0"/>
      <dgm:spPr/>
    </dgm:pt>
    <dgm:pt modelId="{AF4C2934-A8CF-45FB-9B15-8C2C0C813067}" type="pres">
      <dgm:prSet presAssocID="{0DC05A05-5A1C-45DE-84B8-338F0DDE1686}" presName="circ4Tx" presStyleLbl="revTx" presStyleIdx="0" presStyleCnt="0">
        <dgm:presLayoutVars>
          <dgm:chMax val="0"/>
          <dgm:chPref val="0"/>
          <dgm:bulletEnabled val="1"/>
        </dgm:presLayoutVars>
      </dgm:prSet>
      <dgm:spPr/>
    </dgm:pt>
  </dgm:ptLst>
  <dgm:cxnLst>
    <dgm:cxn modelId="{4C0C0F06-F9E0-4498-B274-66D40907D464}" srcId="{1FD0598C-1087-47A6-8BA4-1DD11361AAAC}" destId="{5FEB9C16-0DE7-4806-9024-9F6B8ECD6E14}" srcOrd="1" destOrd="0" parTransId="{A5847052-C327-435B-8285-1067A2A4CB47}" sibTransId="{3EC1F508-AA7B-4FEA-813E-82FDB94D9B5B}"/>
    <dgm:cxn modelId="{64CD3008-61B2-45AD-B132-03901E358485}" type="presOf" srcId="{0DC05A05-5A1C-45DE-84B8-338F0DDE1686}" destId="{F5AD83B6-3603-4B21-B0D0-5DE8123AA253}" srcOrd="0" destOrd="0" presId="urn:microsoft.com/office/officeart/2005/8/layout/venn1"/>
    <dgm:cxn modelId="{86DD0510-D35A-4C27-A646-A2BF0923A568}" type="presOf" srcId="{C405D924-D5F1-4331-B16F-C73F2F3EC715}" destId="{E08CE338-1F08-4AA5-A3D2-1B80BFBFDF89}" srcOrd="0" destOrd="0" presId="urn:microsoft.com/office/officeart/2005/8/layout/venn1"/>
    <dgm:cxn modelId="{BA93E93D-C2C6-4295-B44B-E2F117BC1699}" type="presOf" srcId="{1FD0598C-1087-47A6-8BA4-1DD11361AAAC}" destId="{B64FB787-146B-4584-98E3-DABA2F1842C5}" srcOrd="0" destOrd="0" presId="urn:microsoft.com/office/officeart/2005/8/layout/venn1"/>
    <dgm:cxn modelId="{4FF15368-50CD-4C10-99AE-F50B1FE068B1}" type="presOf" srcId="{5FEB9C16-0DE7-4806-9024-9F6B8ECD6E14}" destId="{000ED277-8E5A-4904-85F8-C826D9BF26CE}" srcOrd="1" destOrd="0" presId="urn:microsoft.com/office/officeart/2005/8/layout/venn1"/>
    <dgm:cxn modelId="{DECB5C86-DA5E-4E3D-B62D-FEF09E2EC3EB}" type="presOf" srcId="{0DC05A05-5A1C-45DE-84B8-338F0DDE1686}" destId="{AF4C2934-A8CF-45FB-9B15-8C2C0C813067}" srcOrd="1" destOrd="0" presId="urn:microsoft.com/office/officeart/2005/8/layout/venn1"/>
    <dgm:cxn modelId="{9A7F2694-1220-4153-9188-553865013077}" type="presOf" srcId="{5FEB9C16-0DE7-4806-9024-9F6B8ECD6E14}" destId="{05DFCD97-B9D2-4D13-A96E-A2B1C586089D}" srcOrd="0" destOrd="0" presId="urn:microsoft.com/office/officeart/2005/8/layout/venn1"/>
    <dgm:cxn modelId="{A22093B0-04D4-4002-ADAF-46CA87E55CC0}" type="presOf" srcId="{6F94311A-4D43-4041-A42B-2E4432620F70}" destId="{AD041693-D065-4461-88F0-69E80941E7BB}" srcOrd="0" destOrd="0" presId="urn:microsoft.com/office/officeart/2005/8/layout/venn1"/>
    <dgm:cxn modelId="{8F900BB8-7248-49D5-9A67-A0216BCE3362}" type="presOf" srcId="{6F94311A-4D43-4041-A42B-2E4432620F70}" destId="{764F6722-2026-471B-9B89-DE0ABDB9A02A}" srcOrd="1" destOrd="0" presId="urn:microsoft.com/office/officeart/2005/8/layout/venn1"/>
    <dgm:cxn modelId="{176AF8CB-5AAB-4A6A-94B7-6A13415FB38D}" type="presOf" srcId="{C405D924-D5F1-4331-B16F-C73F2F3EC715}" destId="{3289CDD1-3036-445B-B70A-013B199977BD}" srcOrd="1" destOrd="0" presId="urn:microsoft.com/office/officeart/2005/8/layout/venn1"/>
    <dgm:cxn modelId="{2E8258DA-9A3B-4DFB-B1D5-ED7FCCC130D0}" srcId="{1FD0598C-1087-47A6-8BA4-1DD11361AAAC}" destId="{6F94311A-4D43-4041-A42B-2E4432620F70}" srcOrd="2" destOrd="0" parTransId="{F8D77090-A99C-423C-BCA1-5DA843B341F2}" sibTransId="{7FC97FF8-4B50-4A43-B0E5-B3A02F7DCF3D}"/>
    <dgm:cxn modelId="{9B2A5DF4-2246-4B65-9CFE-1E51DE9A7DB2}" srcId="{1FD0598C-1087-47A6-8BA4-1DD11361AAAC}" destId="{0DC05A05-5A1C-45DE-84B8-338F0DDE1686}" srcOrd="3" destOrd="0" parTransId="{AE3BC458-1F56-4481-8061-29C4CC1E3BCE}" sibTransId="{5D9BA822-AB97-4346-86AA-7A42A520DBF1}"/>
    <dgm:cxn modelId="{B1501FF9-F3F0-404E-8843-F343A5BDE58A}" srcId="{1FD0598C-1087-47A6-8BA4-1DD11361AAAC}" destId="{C405D924-D5F1-4331-B16F-C73F2F3EC715}" srcOrd="0" destOrd="0" parTransId="{E3E564EE-68DF-4176-BC5B-0C49C827A965}" sibTransId="{16E6C1CB-E866-407D-98B8-C326636A7C83}"/>
    <dgm:cxn modelId="{324DB6B2-C220-4AF9-88DA-9E7EF684DAB2}" type="presParOf" srcId="{B64FB787-146B-4584-98E3-DABA2F1842C5}" destId="{E08CE338-1F08-4AA5-A3D2-1B80BFBFDF89}" srcOrd="0" destOrd="0" presId="urn:microsoft.com/office/officeart/2005/8/layout/venn1"/>
    <dgm:cxn modelId="{F1156278-6B62-4960-A25A-0B1B49A5E417}" type="presParOf" srcId="{B64FB787-146B-4584-98E3-DABA2F1842C5}" destId="{3289CDD1-3036-445B-B70A-013B199977BD}" srcOrd="1" destOrd="0" presId="urn:microsoft.com/office/officeart/2005/8/layout/venn1"/>
    <dgm:cxn modelId="{15483D7F-290F-4F39-BFA1-4E8A91AB31A4}" type="presParOf" srcId="{B64FB787-146B-4584-98E3-DABA2F1842C5}" destId="{05DFCD97-B9D2-4D13-A96E-A2B1C586089D}" srcOrd="2" destOrd="0" presId="urn:microsoft.com/office/officeart/2005/8/layout/venn1"/>
    <dgm:cxn modelId="{B40068AA-D3BB-47CE-83DE-1111FE77FA3E}" type="presParOf" srcId="{B64FB787-146B-4584-98E3-DABA2F1842C5}" destId="{000ED277-8E5A-4904-85F8-C826D9BF26CE}" srcOrd="3" destOrd="0" presId="urn:microsoft.com/office/officeart/2005/8/layout/venn1"/>
    <dgm:cxn modelId="{99838A58-C6A4-438D-BBFB-DEC873CC9BAE}" type="presParOf" srcId="{B64FB787-146B-4584-98E3-DABA2F1842C5}" destId="{AD041693-D065-4461-88F0-69E80941E7BB}" srcOrd="4" destOrd="0" presId="urn:microsoft.com/office/officeart/2005/8/layout/venn1"/>
    <dgm:cxn modelId="{8EEDEE58-E1E4-4E26-B51B-A2F24FE348DA}" type="presParOf" srcId="{B64FB787-146B-4584-98E3-DABA2F1842C5}" destId="{764F6722-2026-471B-9B89-DE0ABDB9A02A}" srcOrd="5" destOrd="0" presId="urn:microsoft.com/office/officeart/2005/8/layout/venn1"/>
    <dgm:cxn modelId="{B6E67596-ABE2-45DF-9547-78DDAB0DE75F}" type="presParOf" srcId="{B64FB787-146B-4584-98E3-DABA2F1842C5}" destId="{F5AD83B6-3603-4B21-B0D0-5DE8123AA253}" srcOrd="6" destOrd="0" presId="urn:microsoft.com/office/officeart/2005/8/layout/venn1"/>
    <dgm:cxn modelId="{11372509-3F2C-45D9-ACAB-685D49F989CC}" type="presParOf" srcId="{B64FB787-146B-4584-98E3-DABA2F1842C5}" destId="{AF4C2934-A8CF-45FB-9B15-8C2C0C813067}"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CE338-1F08-4AA5-A3D2-1B80BFBFDF89}">
      <dsp:nvSpPr>
        <dsp:cNvPr id="0" name=""/>
        <dsp:cNvSpPr/>
      </dsp:nvSpPr>
      <dsp:spPr>
        <a:xfrm>
          <a:off x="1991359" y="40639"/>
          <a:ext cx="2113280" cy="2113280"/>
        </a:xfrm>
        <a:prstGeom prst="ellipse">
          <a:avLst/>
        </a:prstGeom>
        <a:solidFill>
          <a:srgbClr val="CCFF99">
            <a:alpha val="59000"/>
          </a:srgb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235200" y="325119"/>
        <a:ext cx="1625600" cy="670560"/>
      </dsp:txXfrm>
    </dsp:sp>
    <dsp:sp modelId="{05DFCD97-B9D2-4D13-A96E-A2B1C586089D}">
      <dsp:nvSpPr>
        <dsp:cNvPr id="0" name=""/>
        <dsp:cNvSpPr/>
      </dsp:nvSpPr>
      <dsp:spPr>
        <a:xfrm>
          <a:off x="3047995" y="932671"/>
          <a:ext cx="2113280" cy="2113280"/>
        </a:xfrm>
        <a:prstGeom prst="ellipse">
          <a:avLst/>
        </a:prstGeom>
        <a:solidFill>
          <a:srgbClr val="FF99FF">
            <a:alpha val="40000"/>
          </a:srgbClr>
        </a:solidFill>
        <a:ln w="381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185915" y="1176511"/>
        <a:ext cx="812800" cy="1625600"/>
      </dsp:txXfrm>
    </dsp:sp>
    <dsp:sp modelId="{AD041693-D065-4461-88F0-69E80941E7BB}">
      <dsp:nvSpPr>
        <dsp:cNvPr id="0" name=""/>
        <dsp:cNvSpPr/>
      </dsp:nvSpPr>
      <dsp:spPr>
        <a:xfrm>
          <a:off x="1991359" y="1891039"/>
          <a:ext cx="2113280" cy="2113280"/>
        </a:xfrm>
        <a:prstGeom prst="ellipse">
          <a:avLst/>
        </a:prstGeom>
        <a:solidFill>
          <a:srgbClr val="FFCC99">
            <a:alpha val="49804"/>
          </a:srgb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2235200" y="3049279"/>
        <a:ext cx="1625600" cy="670560"/>
      </dsp:txXfrm>
    </dsp:sp>
    <dsp:sp modelId="{F5AD83B6-3603-4B21-B0D0-5DE8123AA253}">
      <dsp:nvSpPr>
        <dsp:cNvPr id="0" name=""/>
        <dsp:cNvSpPr/>
      </dsp:nvSpPr>
      <dsp:spPr>
        <a:xfrm>
          <a:off x="1371603" y="975359"/>
          <a:ext cx="2113280" cy="211328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534163" y="1219200"/>
        <a:ext cx="81280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6C653-4CDD-49C6-BFA2-F31A0D53449F}" type="datetimeFigureOut">
              <a:rPr lang="en-IN" smtClean="0"/>
              <a:t>15-03-2019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0BD884-0E03-4807-A391-587A294D8328}"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1</a:t>
            </a:fld>
            <a:endParaRPr lang="en-IN"/>
          </a:p>
        </p:txBody>
      </p:sp>
    </p:spTree>
    <p:extLst>
      <p:ext uri="{BB962C8B-B14F-4D97-AF65-F5344CB8AC3E}">
        <p14:creationId xmlns:p14="http://schemas.microsoft.com/office/powerpoint/2010/main" val="408555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among the areas of</a:t>
            </a:r>
            <a:r>
              <a:rPr lang="en-US" baseline="0" dirty="0"/>
              <a:t> pathology that in my opinion there is room for improvement. One, our preparation and interpretation of solid versus cystic lesions is antiquated and needs to keep up with the changing times, changing technologies and changing clinical needs. </a:t>
            </a:r>
          </a:p>
          <a:p>
            <a:endParaRPr lang="en-US" baseline="0" dirty="0"/>
          </a:p>
          <a:p>
            <a:r>
              <a:rPr lang="en-US" baseline="0" dirty="0"/>
              <a:t>Two, which I think is fairly simple, an agreement in nomenclature and terminology – where all potential stakeholders are included in the discussion with clearly defined diagnostic categories that trigger specific clinical decisions. Do we really need a malignant category and 2 neoplastic categories?</a:t>
            </a:r>
          </a:p>
          <a:p>
            <a:endParaRPr lang="en-US" baseline="0" dirty="0"/>
          </a:p>
          <a:p>
            <a:r>
              <a:rPr lang="en-US" baseline="0" dirty="0"/>
              <a:t>And Three, as pathologists continue to ask more and more tissue from our gastroenterology colleagues, I think its also important for pathology to try to do more with what they are given. Technologic advancements in pathology should mirror those in gastroenterology. We shouldn’t put the onus on you and keep asking for more and more tissue, but try to meet you half way by improving our technology as you do yours.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49881-B062-40BE-83F0-ED17FDA3E4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24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04900" y="696913"/>
            <a:ext cx="4648200" cy="34861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During conceptualization and implementation of the program, EDRN set out several key objectives: to establish an investigator-initiated infrastructure that would foster interaction among stakeholders; to standardize biomarker validation criteria; and, of course, ultimately bring biomarkers to clinical use.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35075" indent="-282721" eaLnBrk="0" hangingPunct="0">
              <a:spcBef>
                <a:spcPct val="30000"/>
              </a:spcBef>
              <a:defRPr sz="1200">
                <a:solidFill>
                  <a:schemeClr val="tx1"/>
                </a:solidFill>
                <a:latin typeface="Arial" pitchFamily="34" charset="0"/>
                <a:ea typeface="Arial" pitchFamily="34" charset="0"/>
                <a:cs typeface="Arial" pitchFamily="34" charset="0"/>
              </a:defRPr>
            </a:lvl2pPr>
            <a:lvl3pPr marL="1130884" indent="-226177" eaLnBrk="0" hangingPunct="0">
              <a:spcBef>
                <a:spcPct val="30000"/>
              </a:spcBef>
              <a:defRPr sz="1200">
                <a:solidFill>
                  <a:schemeClr val="tx1"/>
                </a:solidFill>
                <a:latin typeface="Arial" pitchFamily="34" charset="0"/>
                <a:ea typeface="Arial" pitchFamily="34" charset="0"/>
                <a:cs typeface="Arial" pitchFamily="34" charset="0"/>
              </a:defRPr>
            </a:lvl3pPr>
            <a:lvl4pPr marL="1583238" indent="-226177" eaLnBrk="0" hangingPunct="0">
              <a:spcBef>
                <a:spcPct val="30000"/>
              </a:spcBef>
              <a:defRPr sz="1200">
                <a:solidFill>
                  <a:schemeClr val="tx1"/>
                </a:solidFill>
                <a:latin typeface="Arial" pitchFamily="34" charset="0"/>
                <a:ea typeface="Arial" pitchFamily="34" charset="0"/>
                <a:cs typeface="Arial" pitchFamily="34" charset="0"/>
              </a:defRPr>
            </a:lvl4pPr>
            <a:lvl5pPr marL="2035592" indent="-226177" eaLnBrk="0" hangingPunct="0">
              <a:spcBef>
                <a:spcPct val="30000"/>
              </a:spcBef>
              <a:defRPr sz="1200">
                <a:solidFill>
                  <a:schemeClr val="tx1"/>
                </a:solidFill>
                <a:latin typeface="Arial" pitchFamily="34" charset="0"/>
                <a:ea typeface="Arial" pitchFamily="34" charset="0"/>
                <a:cs typeface="Arial" pitchFamily="34" charset="0"/>
              </a:defRPr>
            </a:lvl5pPr>
            <a:lvl6pPr marL="2487945"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40299"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92653"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45006"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6832A5-2228-4AEA-9414-628C15995A6D}"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During conceptualization and implementation of the program, EDRN set out several key objectives: to establish an investigator-initiated infrastructure that would foster interaction among stakeholders; to standardize biomarker validation criteria; and, of course, ultimately bring biomarkers to clinical use.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35075" indent="-282721" eaLnBrk="0" hangingPunct="0">
              <a:spcBef>
                <a:spcPct val="30000"/>
              </a:spcBef>
              <a:defRPr sz="1200">
                <a:solidFill>
                  <a:schemeClr val="tx1"/>
                </a:solidFill>
                <a:latin typeface="Arial" pitchFamily="34" charset="0"/>
                <a:ea typeface="Arial" pitchFamily="34" charset="0"/>
                <a:cs typeface="Arial" pitchFamily="34" charset="0"/>
              </a:defRPr>
            </a:lvl2pPr>
            <a:lvl3pPr marL="1130884" indent="-226177" eaLnBrk="0" hangingPunct="0">
              <a:spcBef>
                <a:spcPct val="30000"/>
              </a:spcBef>
              <a:defRPr sz="1200">
                <a:solidFill>
                  <a:schemeClr val="tx1"/>
                </a:solidFill>
                <a:latin typeface="Arial" pitchFamily="34" charset="0"/>
                <a:ea typeface="Arial" pitchFamily="34" charset="0"/>
                <a:cs typeface="Arial" pitchFamily="34" charset="0"/>
              </a:defRPr>
            </a:lvl3pPr>
            <a:lvl4pPr marL="1583238" indent="-226177" eaLnBrk="0" hangingPunct="0">
              <a:spcBef>
                <a:spcPct val="30000"/>
              </a:spcBef>
              <a:defRPr sz="1200">
                <a:solidFill>
                  <a:schemeClr val="tx1"/>
                </a:solidFill>
                <a:latin typeface="Arial" pitchFamily="34" charset="0"/>
                <a:ea typeface="Arial" pitchFamily="34" charset="0"/>
                <a:cs typeface="Arial" pitchFamily="34" charset="0"/>
              </a:defRPr>
            </a:lvl4pPr>
            <a:lvl5pPr marL="2035592" indent="-226177" eaLnBrk="0" hangingPunct="0">
              <a:spcBef>
                <a:spcPct val="30000"/>
              </a:spcBef>
              <a:defRPr sz="1200">
                <a:solidFill>
                  <a:schemeClr val="tx1"/>
                </a:solidFill>
                <a:latin typeface="Arial" pitchFamily="34" charset="0"/>
                <a:ea typeface="Arial" pitchFamily="34" charset="0"/>
                <a:cs typeface="Arial" pitchFamily="34" charset="0"/>
              </a:defRPr>
            </a:lvl5pPr>
            <a:lvl6pPr marL="2487945"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40299"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92653"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45006"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886832A5-2228-4AEA-9414-628C15995A6D}" type="slidenum">
              <a:rPr lang="en-US" altLang="en-US" smtClean="0">
                <a:solidFill>
                  <a:prstClr val="black"/>
                </a:solidFill>
              </a:rPr>
              <a:pPr eaLnBrk="1" hangingPunct="1">
                <a:spcBef>
                  <a:spcPct val="0"/>
                </a:spcBef>
              </a:pPr>
              <a:t>18</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Numerous early detection assays for prostate cancer. None</a:t>
            </a:r>
            <a:r>
              <a:rPr lang="en-US" baseline="0" dirty="0"/>
              <a:t> specifically use markers of aggressive prostate cancer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9D601-BB32-4347-8AEF-FF24348EF1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72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During conceptualization and implementation of the program, EDRN set out several key objectives: to establish an investigator-initiated infrastructure that would foster interaction among stakeholders; to standardize biomarker validation criteria; and, of course, ultimately bring biomarkers to clinical use.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35075" indent="-282721" eaLnBrk="0" hangingPunct="0">
              <a:spcBef>
                <a:spcPct val="30000"/>
              </a:spcBef>
              <a:defRPr sz="1200">
                <a:solidFill>
                  <a:schemeClr val="tx1"/>
                </a:solidFill>
                <a:latin typeface="Arial" pitchFamily="34" charset="0"/>
                <a:ea typeface="Arial" pitchFamily="34" charset="0"/>
                <a:cs typeface="Arial" pitchFamily="34" charset="0"/>
              </a:defRPr>
            </a:lvl2pPr>
            <a:lvl3pPr marL="1130884" indent="-226177" eaLnBrk="0" hangingPunct="0">
              <a:spcBef>
                <a:spcPct val="30000"/>
              </a:spcBef>
              <a:defRPr sz="1200">
                <a:solidFill>
                  <a:schemeClr val="tx1"/>
                </a:solidFill>
                <a:latin typeface="Arial" pitchFamily="34" charset="0"/>
                <a:ea typeface="Arial" pitchFamily="34" charset="0"/>
                <a:cs typeface="Arial" pitchFamily="34" charset="0"/>
              </a:defRPr>
            </a:lvl3pPr>
            <a:lvl4pPr marL="1583238" indent="-226177" eaLnBrk="0" hangingPunct="0">
              <a:spcBef>
                <a:spcPct val="30000"/>
              </a:spcBef>
              <a:defRPr sz="1200">
                <a:solidFill>
                  <a:schemeClr val="tx1"/>
                </a:solidFill>
                <a:latin typeface="Arial" pitchFamily="34" charset="0"/>
                <a:ea typeface="Arial" pitchFamily="34" charset="0"/>
                <a:cs typeface="Arial" pitchFamily="34" charset="0"/>
              </a:defRPr>
            </a:lvl4pPr>
            <a:lvl5pPr marL="2035592" indent="-226177" eaLnBrk="0" hangingPunct="0">
              <a:spcBef>
                <a:spcPct val="30000"/>
              </a:spcBef>
              <a:defRPr sz="1200">
                <a:solidFill>
                  <a:schemeClr val="tx1"/>
                </a:solidFill>
                <a:latin typeface="Arial" pitchFamily="34" charset="0"/>
                <a:ea typeface="Arial" pitchFamily="34" charset="0"/>
                <a:cs typeface="Arial" pitchFamily="34" charset="0"/>
              </a:defRPr>
            </a:lvl5pPr>
            <a:lvl6pPr marL="2487945"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40299"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92653"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45006"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886832A5-2228-4AEA-9414-628C15995A6D}" type="slidenum">
              <a:rPr lang="en-US" altLang="en-US" smtClean="0">
                <a:solidFill>
                  <a:prstClr val="black"/>
                </a:solidFill>
              </a:rPr>
              <a:pPr eaLnBrk="1" hangingPunct="1">
                <a:spcBef>
                  <a:spcPct val="0"/>
                </a:spcBef>
              </a:pPr>
              <a:t>22</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During conceptualization and implementation of the program, EDRN set out several key objectives: to establish an investigator-initiated infrastructure that would foster interaction among stakeholders; to standardize biomarker validation criteria; and, of course, ultimately bring biomarkers to clinical use.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35075" indent="-282721" eaLnBrk="0" hangingPunct="0">
              <a:spcBef>
                <a:spcPct val="30000"/>
              </a:spcBef>
              <a:defRPr sz="1200">
                <a:solidFill>
                  <a:schemeClr val="tx1"/>
                </a:solidFill>
                <a:latin typeface="Arial" pitchFamily="34" charset="0"/>
                <a:ea typeface="Arial" pitchFamily="34" charset="0"/>
                <a:cs typeface="Arial" pitchFamily="34" charset="0"/>
              </a:defRPr>
            </a:lvl2pPr>
            <a:lvl3pPr marL="1130884" indent="-226177" eaLnBrk="0" hangingPunct="0">
              <a:spcBef>
                <a:spcPct val="30000"/>
              </a:spcBef>
              <a:defRPr sz="1200">
                <a:solidFill>
                  <a:schemeClr val="tx1"/>
                </a:solidFill>
                <a:latin typeface="Arial" pitchFamily="34" charset="0"/>
                <a:ea typeface="Arial" pitchFamily="34" charset="0"/>
                <a:cs typeface="Arial" pitchFamily="34" charset="0"/>
              </a:defRPr>
            </a:lvl3pPr>
            <a:lvl4pPr marL="1583238" indent="-226177" eaLnBrk="0" hangingPunct="0">
              <a:spcBef>
                <a:spcPct val="30000"/>
              </a:spcBef>
              <a:defRPr sz="1200">
                <a:solidFill>
                  <a:schemeClr val="tx1"/>
                </a:solidFill>
                <a:latin typeface="Arial" pitchFamily="34" charset="0"/>
                <a:ea typeface="Arial" pitchFamily="34" charset="0"/>
                <a:cs typeface="Arial" pitchFamily="34" charset="0"/>
              </a:defRPr>
            </a:lvl4pPr>
            <a:lvl5pPr marL="2035592" indent="-226177" eaLnBrk="0" hangingPunct="0">
              <a:spcBef>
                <a:spcPct val="30000"/>
              </a:spcBef>
              <a:defRPr sz="1200">
                <a:solidFill>
                  <a:schemeClr val="tx1"/>
                </a:solidFill>
                <a:latin typeface="Arial" pitchFamily="34" charset="0"/>
                <a:ea typeface="Arial" pitchFamily="34" charset="0"/>
                <a:cs typeface="Arial" pitchFamily="34" charset="0"/>
              </a:defRPr>
            </a:lvl5pPr>
            <a:lvl6pPr marL="2487945"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40299"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92653"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45006"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886832A5-2228-4AEA-9414-628C15995A6D}" type="slidenum">
              <a:rPr lang="en-US" altLang="en-US" smtClean="0">
                <a:solidFill>
                  <a:prstClr val="black"/>
                </a:solidFill>
              </a:rPr>
              <a:pPr eaLnBrk="1" hangingPunct="1">
                <a:spcBef>
                  <a:spcPct val="0"/>
                </a:spcBef>
              </a:pPr>
              <a:t>23</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24</a:t>
            </a:fld>
            <a:endParaRPr lang="en-IN"/>
          </a:p>
        </p:txBody>
      </p:sp>
    </p:spTree>
    <p:extLst>
      <p:ext uri="{BB962C8B-B14F-4D97-AF65-F5344CB8AC3E}">
        <p14:creationId xmlns:p14="http://schemas.microsoft.com/office/powerpoint/2010/main" val="245189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ea typeface="ＭＳ Ｐゴシック" charset="-128"/>
              </a:rPr>
              <a:t>An interagency agreement was formed between NCI and JPL allowing us to leverage the systems already developed in planetary and earth science to create an advanced knowledge system to capture and share biomarker data for EDRN</a:t>
            </a:r>
            <a:endParaRPr lang="en-US" dirty="0"/>
          </a:p>
        </p:txBody>
      </p:sp>
      <p:sp>
        <p:nvSpPr>
          <p:cNvPr id="4" name="Slide Number Placeholder 3"/>
          <p:cNvSpPr>
            <a:spLocks noGrp="1"/>
          </p:cNvSpPr>
          <p:nvPr>
            <p:ph type="sldNum" sz="quarter" idx="5"/>
          </p:nvPr>
        </p:nvSpPr>
        <p:spPr/>
        <p:txBody>
          <a:bodyPr/>
          <a:lstStyle/>
          <a:p>
            <a:pPr>
              <a:defRPr/>
            </a:pPr>
            <a:fld id="{5352CD4F-E89C-4D39-80B3-C6EEA66144AA}" type="slidenum">
              <a:rPr lang="en-US" smtClean="0"/>
              <a:pPr>
                <a:defRPr/>
              </a:pPr>
              <a:t>25</a:t>
            </a:fld>
            <a:endParaRPr lang="en-US"/>
          </a:p>
        </p:txBody>
      </p:sp>
    </p:spTree>
    <p:extLst>
      <p:ext uri="{BB962C8B-B14F-4D97-AF65-F5344CB8AC3E}">
        <p14:creationId xmlns:p14="http://schemas.microsoft.com/office/powerpoint/2010/main" val="229378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creating data pipelines.  This is something that </a:t>
            </a:r>
            <a:r>
              <a:rPr lang="en-US"/>
              <a:t>is being </a:t>
            </a:r>
            <a:r>
              <a:rPr lang="en-US" dirty="0"/>
              <a:t>developed with the EDRN and MCL programs, but the notion is towards enabling more and more data integration and interactivity with analytical tools</a:t>
            </a:r>
          </a:p>
          <a:p>
            <a:endParaRPr lang="en-US" dirty="0"/>
          </a:p>
        </p:txBody>
      </p:sp>
      <p:sp>
        <p:nvSpPr>
          <p:cNvPr id="4" name="Slide Number Placeholder 3"/>
          <p:cNvSpPr>
            <a:spLocks noGrp="1"/>
          </p:cNvSpPr>
          <p:nvPr>
            <p:ph type="sldNum" sz="quarter" idx="5"/>
          </p:nvPr>
        </p:nvSpPr>
        <p:spPr/>
        <p:txBody>
          <a:bodyPr/>
          <a:lstStyle/>
          <a:p>
            <a:pPr>
              <a:defRPr/>
            </a:pPr>
            <a:fld id="{5352CD4F-E89C-4D39-80B3-C6EEA66144AA}" type="slidenum">
              <a:rPr lang="en-US" smtClean="0"/>
              <a:pPr>
                <a:defRPr/>
              </a:pPr>
              <a:t>26</a:t>
            </a:fld>
            <a:endParaRPr lang="en-US"/>
          </a:p>
        </p:txBody>
      </p:sp>
    </p:spTree>
    <p:extLst>
      <p:ext uri="{BB962C8B-B14F-4D97-AF65-F5344CB8AC3E}">
        <p14:creationId xmlns:p14="http://schemas.microsoft.com/office/powerpoint/2010/main" val="391942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the focus remains on the development of the ECOSYSTEM and not a specific tool. Those will come and go and can be plugged in as they become available to meet specific consortium needs!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352CD4F-E89C-4D39-80B3-C6EEA66144AA}" type="slidenum">
              <a:rPr lang="en-US" smtClean="0"/>
              <a:pPr>
                <a:defRPr/>
              </a:pPr>
              <a:t>27</a:t>
            </a:fld>
            <a:endParaRPr lang="en-US"/>
          </a:p>
        </p:txBody>
      </p:sp>
    </p:spTree>
    <p:extLst>
      <p:ext uri="{BB962C8B-B14F-4D97-AF65-F5344CB8AC3E}">
        <p14:creationId xmlns:p14="http://schemas.microsoft.com/office/powerpoint/2010/main" val="389012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9999B12-D905-4A74-9786-D82477478C68}"/>
              </a:ext>
            </a:extLst>
          </p:cNvPr>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3" tIns="46721" rIns="93443" bIns="46721" anchor="b"/>
          <a:lstStyle>
            <a:lvl1pPr defTabSz="935038">
              <a:defRPr sz="3200">
                <a:solidFill>
                  <a:schemeClr val="tx1"/>
                </a:solidFill>
                <a:latin typeface="Times" panose="02020603050405020304" pitchFamily="18" charset="0"/>
                <a:ea typeface="MS PGothic" panose="020B0600070205080204" pitchFamily="34" charset="-128"/>
              </a:defRPr>
            </a:lvl1pPr>
            <a:lvl2pPr marL="742950" indent="-285750" defTabSz="935038">
              <a:defRPr sz="3200">
                <a:solidFill>
                  <a:schemeClr val="tx1"/>
                </a:solidFill>
                <a:latin typeface="Times" panose="02020603050405020304" pitchFamily="18" charset="0"/>
                <a:ea typeface="MS PGothic" panose="020B0600070205080204" pitchFamily="34" charset="-128"/>
              </a:defRPr>
            </a:lvl2pPr>
            <a:lvl3pPr marL="1143000" indent="-228600" defTabSz="935038">
              <a:defRPr sz="3200">
                <a:solidFill>
                  <a:schemeClr val="tx1"/>
                </a:solidFill>
                <a:latin typeface="Times" panose="02020603050405020304" pitchFamily="18" charset="0"/>
                <a:ea typeface="MS PGothic" panose="020B0600070205080204" pitchFamily="34" charset="-128"/>
              </a:defRPr>
            </a:lvl3pPr>
            <a:lvl4pPr marL="1600200" indent="-228600" defTabSz="935038">
              <a:defRPr sz="3200">
                <a:solidFill>
                  <a:schemeClr val="tx1"/>
                </a:solidFill>
                <a:latin typeface="Times" panose="02020603050405020304" pitchFamily="18" charset="0"/>
                <a:ea typeface="MS PGothic" panose="020B0600070205080204" pitchFamily="34" charset="-128"/>
              </a:defRPr>
            </a:lvl4pPr>
            <a:lvl5pPr marL="2057400" indent="-228600" defTabSz="935038">
              <a:defRPr sz="3200">
                <a:solidFill>
                  <a:schemeClr val="tx1"/>
                </a:solidFill>
                <a:latin typeface="Times" panose="02020603050405020304" pitchFamily="18" charset="0"/>
                <a:ea typeface="MS PGothic" panose="020B0600070205080204" pitchFamily="34" charset="-128"/>
              </a:defRPr>
            </a:lvl5pPr>
            <a:lvl6pPr marL="2514600" indent="-228600" defTabSz="935038"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defTabSz="935038"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defTabSz="935038"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defTabSz="935038"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algn="r" eaLnBrk="1" hangingPunct="1"/>
            <a:fld id="{B4494076-578C-4E34-BC43-5E017DB7A11C}" type="slidenum">
              <a:rPr lang="en-US" altLang="en-US" sz="1200">
                <a:solidFill>
                  <a:srgbClr val="000000"/>
                </a:solidFill>
              </a:rPr>
              <a:pPr algn="r" eaLnBrk="1" hangingPunct="1"/>
              <a:t>3</a:t>
            </a:fld>
            <a:endParaRPr lang="en-US" altLang="en-US" sz="1200">
              <a:solidFill>
                <a:srgbClr val="000000"/>
              </a:solidFill>
            </a:endParaRPr>
          </a:p>
        </p:txBody>
      </p:sp>
      <p:sp>
        <p:nvSpPr>
          <p:cNvPr id="19459" name="Rectangle 2">
            <a:extLst>
              <a:ext uri="{FF2B5EF4-FFF2-40B4-BE49-F238E27FC236}">
                <a16:creationId xmlns:a16="http://schemas.microsoft.com/office/drawing/2014/main" id="{D3C1BE00-0CA1-4B35-89A1-A0F6EB21A76B}"/>
              </a:ext>
            </a:extLst>
          </p:cNvPr>
          <p:cNvSpPr>
            <a:spLocks noGrp="1" noRot="1" noChangeAspect="1" noChangeArrowheads="1" noTextEdit="1"/>
          </p:cNvSpPr>
          <p:nvPr>
            <p:ph type="sldImg"/>
          </p:nvPr>
        </p:nvSpPr>
        <p:spPr>
          <a:xfrm>
            <a:off x="1182688" y="696913"/>
            <a:ext cx="4656137" cy="3490912"/>
          </a:xfrm>
          <a:ln/>
        </p:spPr>
      </p:sp>
      <p:sp>
        <p:nvSpPr>
          <p:cNvPr id="19460" name="Rectangle 3">
            <a:extLst>
              <a:ext uri="{FF2B5EF4-FFF2-40B4-BE49-F238E27FC236}">
                <a16:creationId xmlns:a16="http://schemas.microsoft.com/office/drawing/2014/main" id="{35E98B0F-EE10-4F50-A975-A2018BCD7E1E}"/>
              </a:ext>
            </a:extLst>
          </p:cNvPr>
          <p:cNvSpPr>
            <a:spLocks noGrp="1" noChangeArrowheads="1"/>
          </p:cNvSpPr>
          <p:nvPr>
            <p:ph type="body" idx="1"/>
          </p:nvPr>
        </p:nvSpPr>
        <p:spPr>
          <a:xfrm>
            <a:off x="701675" y="4421188"/>
            <a:ext cx="5616575"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cs typeface="Arial" panose="020B0604020202020204" pitchFamily="34" charset="0"/>
              </a:rPr>
              <a:t>EDRN is a investigator-driven consortium of more than 200 investigators and 40 laboratories. It is structured around four major scientific components: BDL, BRL, CEVC, and DMCC. The Steering Committee is the major oversight committee, comprised of the Principal Investigators. DMCC provides logistics support and conduct research in statistical methodologies and manage and analyze data for the consortium. In collaboration the JPL, our Informatics Center, they help develop informatics infrastructures.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During conceptualization and implementation of the program, EDRN set out several key objectives: to establish an investigator-initiated infrastructure that would foster interaction among stakeholders; to standardize biomarker validation criteria; and, of course, ultimately bring biomarkers to clinical use.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35075" indent="-282721" eaLnBrk="0" hangingPunct="0">
              <a:spcBef>
                <a:spcPct val="30000"/>
              </a:spcBef>
              <a:defRPr sz="1200">
                <a:solidFill>
                  <a:schemeClr val="tx1"/>
                </a:solidFill>
                <a:latin typeface="Arial" pitchFamily="34" charset="0"/>
                <a:ea typeface="Arial" pitchFamily="34" charset="0"/>
                <a:cs typeface="Arial" pitchFamily="34" charset="0"/>
              </a:defRPr>
            </a:lvl2pPr>
            <a:lvl3pPr marL="1130884" indent="-226177" eaLnBrk="0" hangingPunct="0">
              <a:spcBef>
                <a:spcPct val="30000"/>
              </a:spcBef>
              <a:defRPr sz="1200">
                <a:solidFill>
                  <a:schemeClr val="tx1"/>
                </a:solidFill>
                <a:latin typeface="Arial" pitchFamily="34" charset="0"/>
                <a:ea typeface="Arial" pitchFamily="34" charset="0"/>
                <a:cs typeface="Arial" pitchFamily="34" charset="0"/>
              </a:defRPr>
            </a:lvl3pPr>
            <a:lvl4pPr marL="1583238" indent="-226177" eaLnBrk="0" hangingPunct="0">
              <a:spcBef>
                <a:spcPct val="30000"/>
              </a:spcBef>
              <a:defRPr sz="1200">
                <a:solidFill>
                  <a:schemeClr val="tx1"/>
                </a:solidFill>
                <a:latin typeface="Arial" pitchFamily="34" charset="0"/>
                <a:ea typeface="Arial" pitchFamily="34" charset="0"/>
                <a:cs typeface="Arial" pitchFamily="34" charset="0"/>
              </a:defRPr>
            </a:lvl4pPr>
            <a:lvl5pPr marL="2035592" indent="-226177" eaLnBrk="0" hangingPunct="0">
              <a:spcBef>
                <a:spcPct val="30000"/>
              </a:spcBef>
              <a:defRPr sz="1200">
                <a:solidFill>
                  <a:schemeClr val="tx1"/>
                </a:solidFill>
                <a:latin typeface="Arial" pitchFamily="34" charset="0"/>
                <a:ea typeface="Arial" pitchFamily="34" charset="0"/>
                <a:cs typeface="Arial" pitchFamily="34" charset="0"/>
              </a:defRPr>
            </a:lvl5pPr>
            <a:lvl6pPr marL="2487945"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40299"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92653"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45006"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886832A5-2228-4AEA-9414-628C15995A6D}" type="slidenum">
              <a:rPr lang="en-US" altLang="en-US" smtClean="0">
                <a:solidFill>
                  <a:prstClr val="black"/>
                </a:solidFill>
              </a:rPr>
              <a:pPr eaLnBrk="1" hangingPunct="1">
                <a:spcBef>
                  <a:spcPct val="0"/>
                </a:spcBef>
              </a:pPr>
              <a:t>28</a:t>
            </a:fld>
            <a:endParaRPr lang="en-US"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31</a:t>
            </a:fld>
            <a:endParaRPr lang="en-IN"/>
          </a:p>
        </p:txBody>
      </p:sp>
    </p:spTree>
    <p:extLst>
      <p:ext uri="{BB962C8B-B14F-4D97-AF65-F5344CB8AC3E}">
        <p14:creationId xmlns:p14="http://schemas.microsoft.com/office/powerpoint/2010/main" val="567605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33</a:t>
            </a:fld>
            <a:endParaRPr lang="en-IN"/>
          </a:p>
        </p:txBody>
      </p:sp>
    </p:spTree>
    <p:extLst>
      <p:ext uri="{BB962C8B-B14F-4D97-AF65-F5344CB8AC3E}">
        <p14:creationId xmlns:p14="http://schemas.microsoft.com/office/powerpoint/2010/main" val="225558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6</a:t>
            </a:fld>
            <a:endParaRPr lang="en-IN"/>
          </a:p>
        </p:txBody>
      </p:sp>
    </p:spTree>
    <p:extLst>
      <p:ext uri="{BB962C8B-B14F-4D97-AF65-F5344CB8AC3E}">
        <p14:creationId xmlns:p14="http://schemas.microsoft.com/office/powerpoint/2010/main" val="27426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7</a:t>
            </a:fld>
            <a:endParaRPr lang="en-IN"/>
          </a:p>
        </p:txBody>
      </p:sp>
    </p:spTree>
    <p:extLst>
      <p:ext uri="{BB962C8B-B14F-4D97-AF65-F5344CB8AC3E}">
        <p14:creationId xmlns:p14="http://schemas.microsoft.com/office/powerpoint/2010/main" val="157816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8</a:t>
            </a:fld>
            <a:endParaRPr lang="en-IN"/>
          </a:p>
        </p:txBody>
      </p:sp>
    </p:spTree>
    <p:extLst>
      <p:ext uri="{BB962C8B-B14F-4D97-AF65-F5344CB8AC3E}">
        <p14:creationId xmlns:p14="http://schemas.microsoft.com/office/powerpoint/2010/main" val="118240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During conceptualization and implementation of the program, EDRN set out several key objectives: to establish an investigator-initiated infrastructure that would foster interaction among stakeholders; to standardize biomarker validation criteria; and, of course, ultimately bring biomarkers to clinical use.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35075" indent="-282721" eaLnBrk="0" hangingPunct="0">
              <a:spcBef>
                <a:spcPct val="30000"/>
              </a:spcBef>
              <a:defRPr sz="1200">
                <a:solidFill>
                  <a:schemeClr val="tx1"/>
                </a:solidFill>
                <a:latin typeface="Arial" pitchFamily="34" charset="0"/>
                <a:ea typeface="Arial" pitchFamily="34" charset="0"/>
                <a:cs typeface="Arial" pitchFamily="34" charset="0"/>
              </a:defRPr>
            </a:lvl2pPr>
            <a:lvl3pPr marL="1130884" indent="-226177" eaLnBrk="0" hangingPunct="0">
              <a:spcBef>
                <a:spcPct val="30000"/>
              </a:spcBef>
              <a:defRPr sz="1200">
                <a:solidFill>
                  <a:schemeClr val="tx1"/>
                </a:solidFill>
                <a:latin typeface="Arial" pitchFamily="34" charset="0"/>
                <a:ea typeface="Arial" pitchFamily="34" charset="0"/>
                <a:cs typeface="Arial" pitchFamily="34" charset="0"/>
              </a:defRPr>
            </a:lvl3pPr>
            <a:lvl4pPr marL="1583238" indent="-226177" eaLnBrk="0" hangingPunct="0">
              <a:spcBef>
                <a:spcPct val="30000"/>
              </a:spcBef>
              <a:defRPr sz="1200">
                <a:solidFill>
                  <a:schemeClr val="tx1"/>
                </a:solidFill>
                <a:latin typeface="Arial" pitchFamily="34" charset="0"/>
                <a:ea typeface="Arial" pitchFamily="34" charset="0"/>
                <a:cs typeface="Arial" pitchFamily="34" charset="0"/>
              </a:defRPr>
            </a:lvl4pPr>
            <a:lvl5pPr marL="2035592" indent="-226177" eaLnBrk="0" hangingPunct="0">
              <a:spcBef>
                <a:spcPct val="30000"/>
              </a:spcBef>
              <a:defRPr sz="1200">
                <a:solidFill>
                  <a:schemeClr val="tx1"/>
                </a:solidFill>
                <a:latin typeface="Arial" pitchFamily="34" charset="0"/>
                <a:ea typeface="Arial" pitchFamily="34" charset="0"/>
                <a:cs typeface="Arial" pitchFamily="34" charset="0"/>
              </a:defRPr>
            </a:lvl5pPr>
            <a:lvl6pPr marL="2487945"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40299"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92653"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45006" indent="-22617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886832A5-2228-4AEA-9414-628C15995A6D}" type="slidenum">
              <a:rPr lang="en-US" altLang="en-US" smtClean="0">
                <a:solidFill>
                  <a:prstClr val="black"/>
                </a:solidFill>
              </a:rPr>
              <a:pPr eaLnBrk="1" hangingPunct="1">
                <a:spcBef>
                  <a:spcPct val="0"/>
                </a:spcBef>
              </a:pPr>
              <a:t>9</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Trees and </a:t>
            </a:r>
            <a:r>
              <a:rPr lang="en-US" b="1" dirty="0"/>
              <a:t>Forests</a:t>
            </a:r>
            <a:r>
              <a:rPr lang="en-US" dirty="0"/>
              <a:t>. The </a:t>
            </a:r>
            <a:r>
              <a:rPr lang="en-US" b="1" dirty="0"/>
              <a:t>random forest</a:t>
            </a:r>
            <a:r>
              <a:rPr lang="en-US" dirty="0"/>
              <a:t> starts with a standard machine learning technique called a “decision tree” which, in ensemble terms, corresponds to our weak learner. In a decision tree, an input is entered at the top and as it traverses down the tree the data gets bucketed into smaller and smaller sets.</a:t>
            </a:r>
            <a:endParaRPr lang="en-US" b="1" dirty="0">
              <a:effectLst/>
            </a:endParaRPr>
          </a:p>
          <a:p>
            <a:endParaRPr lang="en-US" b="1" dirty="0">
              <a:effectLst/>
            </a:endParaRPr>
          </a:p>
          <a:p>
            <a:r>
              <a:rPr lang="en-US" b="1" dirty="0">
                <a:effectLst/>
              </a:rPr>
              <a:t>Why is it called random then?</a:t>
            </a:r>
            <a:endParaRPr lang="en-US" dirty="0"/>
          </a:p>
          <a:p>
            <a:r>
              <a:rPr lang="en-US" dirty="0"/>
              <a:t>Say our dataset has 1,000 rows and 30 columns. There are two levels of randomness in this algorithm:</a:t>
            </a:r>
          </a:p>
          <a:p>
            <a:r>
              <a:rPr lang="en-US" b="1" dirty="0"/>
              <a:t>At row level</a:t>
            </a:r>
            <a:r>
              <a:rPr lang="en-US" dirty="0"/>
              <a:t>: Each of these decision trees gets a random sample of the training data (say 10%) i.e. each of these trees will be trained independently on 100 randomly chosen rows out of 1,000 rows of data. Keep in mind that each of these decision trees is getting trained on 100 randomly chosen rows from the dataset </a:t>
            </a:r>
            <a:r>
              <a:rPr lang="en-US" dirty="0" err="1"/>
              <a:t>i.e</a:t>
            </a:r>
            <a:r>
              <a:rPr lang="en-US" dirty="0"/>
              <a:t> they are different from each other in terms of predictions.</a:t>
            </a:r>
          </a:p>
          <a:p>
            <a:r>
              <a:rPr lang="en-US" b="1" dirty="0"/>
              <a:t>At column level</a:t>
            </a:r>
            <a:r>
              <a:rPr lang="en-US" dirty="0"/>
              <a:t>: The second level of randomness is introduced at the column level. Not all the columns are passed into training each of the decision trees. Say we want only 10% of columns to be sent to each tree. This means a randomly selected 3 column will be sent to each tree. So for the first decision tree, may be column C1, C2 and C4 were chosen. The next DT will have C4, C5, C10 as chosen columns and so on. </a:t>
            </a:r>
          </a:p>
          <a:p>
            <a:endParaRPr lang="en-US" dirty="0"/>
          </a:p>
        </p:txBody>
      </p:sp>
      <p:sp>
        <p:nvSpPr>
          <p:cNvPr id="4" name="Slide Number Placeholder 3"/>
          <p:cNvSpPr>
            <a:spLocks noGrp="1"/>
          </p:cNvSpPr>
          <p:nvPr>
            <p:ph type="sldNum" sz="quarter" idx="5"/>
          </p:nvPr>
        </p:nvSpPr>
        <p:spPr/>
        <p:txBody>
          <a:bodyPr/>
          <a:lstStyle/>
          <a:p>
            <a:pPr>
              <a:defRPr/>
            </a:pPr>
            <a:fld id="{5352CD4F-E89C-4D39-80B3-C6EEA66144AA}" type="slidenum">
              <a:rPr lang="en-US" smtClean="0"/>
              <a:pPr>
                <a:defRPr/>
              </a:pPr>
              <a:t>11</a:t>
            </a:fld>
            <a:endParaRPr lang="en-US"/>
          </a:p>
        </p:txBody>
      </p:sp>
    </p:spTree>
    <p:extLst>
      <p:ext uri="{BB962C8B-B14F-4D97-AF65-F5344CB8AC3E}">
        <p14:creationId xmlns:p14="http://schemas.microsoft.com/office/powerpoint/2010/main" val="107018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D884-0E03-4807-A391-587A294D8328}" type="slidenum">
              <a:rPr lang="en-IN" smtClean="0"/>
              <a:t>12</a:t>
            </a:fld>
            <a:endParaRPr lang="en-IN"/>
          </a:p>
        </p:txBody>
      </p:sp>
    </p:spTree>
    <p:extLst>
      <p:ext uri="{BB962C8B-B14F-4D97-AF65-F5344CB8AC3E}">
        <p14:creationId xmlns:p14="http://schemas.microsoft.com/office/powerpoint/2010/main" val="54613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B8F863-6C9D-429B-9C21-CFEA24BFB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9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02FBA55-911A-40E0-A874-A01E6466436D}" type="datetimeFigureOut">
              <a:rPr lang="en-IN" smtClean="0"/>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02FBA55-911A-40E0-A874-A01E6466436D}" type="datetimeFigureOut">
              <a:rPr lang="en-IN" smtClean="0"/>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02FBA55-911A-40E0-A874-A01E6466436D}" type="datetimeFigureOut">
              <a:rPr lang="en-IN" smtClean="0"/>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BRG_cover2_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Grp="1" noChangeArrowheads="1"/>
          </p:cNvSpPr>
          <p:nvPr>
            <p:ph type="ctrTitle"/>
          </p:nvPr>
        </p:nvSpPr>
        <p:spPr>
          <a:xfrm>
            <a:off x="0" y="3962400"/>
            <a:ext cx="9144000" cy="609600"/>
          </a:xfrm>
        </p:spPr>
        <p:txBody>
          <a:bodyPr anchor="t"/>
          <a:lstStyle>
            <a:lvl1pPr algn="ctr">
              <a:defRPr sz="4000" b="0">
                <a:solidFill>
                  <a:srgbClr val="003399"/>
                </a:solidFill>
                <a:latin typeface="Arial Black" pitchFamily="34" charset="0"/>
              </a:defRPr>
            </a:lvl1pPr>
          </a:lstStyle>
          <a:p>
            <a:r>
              <a:rPr lang="en-US"/>
              <a:t>Click to edit Master title style</a:t>
            </a:r>
          </a:p>
        </p:txBody>
      </p:sp>
      <p:sp>
        <p:nvSpPr>
          <p:cNvPr id="125956" name="Rectangle 4"/>
          <p:cNvSpPr>
            <a:spLocks noGrp="1" noChangeArrowheads="1"/>
          </p:cNvSpPr>
          <p:nvPr>
            <p:ph type="subTitle" idx="1"/>
          </p:nvPr>
        </p:nvSpPr>
        <p:spPr>
          <a:xfrm>
            <a:off x="0" y="4876800"/>
            <a:ext cx="9144000" cy="457200"/>
          </a:xfrm>
        </p:spPr>
        <p:txBody>
          <a:bodyPr/>
          <a:lstStyle>
            <a:lvl1pPr marL="0" indent="0" algn="ctr">
              <a:defRPr sz="2400" i="1"/>
            </a:lvl1pPr>
          </a:lstStyle>
          <a:p>
            <a:r>
              <a:rPr lang="en-US"/>
              <a:t>Click to edit Master subtitle style</a:t>
            </a:r>
          </a:p>
        </p:txBody>
      </p:sp>
    </p:spTree>
    <p:extLst>
      <p:ext uri="{BB962C8B-B14F-4D97-AF65-F5344CB8AC3E}">
        <p14:creationId xmlns:p14="http://schemas.microsoft.com/office/powerpoint/2010/main" val="331636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59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0414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46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960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533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47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309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02FBA55-911A-40E0-A874-A01E6466436D}" type="datetimeFigureOut">
              <a:rPr lang="en-IN" smtClean="0"/>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9024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753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0574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0"/>
            <a:ext cx="60198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392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0"/>
            <a:ext cx="8229600" cy="632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408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334000" cy="1219200"/>
          </a:xfrm>
        </p:spPr>
        <p:txBody>
          <a:bodyPr/>
          <a:lstStyle/>
          <a:p>
            <a:r>
              <a:rPr lang="en-US"/>
              <a:t>Click to edit Master title style</a:t>
            </a:r>
          </a:p>
        </p:txBody>
      </p:sp>
      <p:sp>
        <p:nvSpPr>
          <p:cNvPr id="3" name="Text Placeholder 2"/>
          <p:cNvSpPr>
            <a:spLocks noGrp="1"/>
          </p:cNvSpPr>
          <p:nvPr>
            <p:ph type="body" sz="half" idx="1"/>
          </p:nvPr>
        </p:nvSpPr>
        <p:spPr>
          <a:xfrm>
            <a:off x="533400" y="13716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3716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395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334000" cy="1219200"/>
          </a:xfrm>
        </p:spPr>
        <p:txBody>
          <a:bodyPr/>
          <a:lstStyle/>
          <a:p>
            <a:r>
              <a:rPr lang="en-US"/>
              <a:t>Click to edit Master title style</a:t>
            </a:r>
          </a:p>
        </p:txBody>
      </p:sp>
      <p:sp>
        <p:nvSpPr>
          <p:cNvPr id="3" name="Table Placeholder 2"/>
          <p:cNvSpPr>
            <a:spLocks noGrp="1"/>
          </p:cNvSpPr>
          <p:nvPr>
            <p:ph type="tbl" idx="1"/>
          </p:nvPr>
        </p:nvSpPr>
        <p:spPr>
          <a:xfrm>
            <a:off x="533400" y="1371600"/>
            <a:ext cx="8229600" cy="4953000"/>
          </a:xfrm>
        </p:spPr>
        <p:txBody>
          <a:bodyPr/>
          <a:lstStyle/>
          <a:p>
            <a:pPr lvl="0"/>
            <a:endParaRPr lang="en-US" noProof="0"/>
          </a:p>
        </p:txBody>
      </p:sp>
    </p:spTree>
    <p:extLst>
      <p:ext uri="{BB962C8B-B14F-4D97-AF65-F5344CB8AC3E}">
        <p14:creationId xmlns:p14="http://schemas.microsoft.com/office/powerpoint/2010/main" val="2469815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83568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6ED7-A73C-42BC-B9E6-8ED2BFF1FB99}"/>
              </a:ext>
            </a:extLst>
          </p:cNvPr>
          <p:cNvSpPr>
            <a:spLocks noGrp="1"/>
          </p:cNvSpPr>
          <p:nvPr>
            <p:ph type="ctrTitle"/>
          </p:nvPr>
        </p:nvSpPr>
        <p:spPr>
          <a:xfrm>
            <a:off x="1143000" y="1122363"/>
            <a:ext cx="6858000" cy="2387600"/>
          </a:xfrm>
        </p:spPr>
        <p:txBody>
          <a:bodyPr anchor="b"/>
          <a:lstStyle>
            <a:lvl1pPr algn="ctr">
              <a:defRPr sz="4501"/>
            </a:lvl1pPr>
          </a:lstStyle>
          <a:p>
            <a:r>
              <a:rPr lang="en-US"/>
              <a:t>Click to edit Master title style</a:t>
            </a:r>
          </a:p>
        </p:txBody>
      </p:sp>
      <p:sp>
        <p:nvSpPr>
          <p:cNvPr id="3" name="Subtitle 2">
            <a:extLst>
              <a:ext uri="{FF2B5EF4-FFF2-40B4-BE49-F238E27FC236}">
                <a16:creationId xmlns:a16="http://schemas.microsoft.com/office/drawing/2014/main" id="{78A3C9B2-ADB9-4D5E-8EC6-3D129E90537A}"/>
              </a:ext>
            </a:extLst>
          </p:cNvPr>
          <p:cNvSpPr>
            <a:spLocks noGrp="1"/>
          </p:cNvSpPr>
          <p:nvPr>
            <p:ph type="subTitle" idx="1"/>
          </p:nvPr>
        </p:nvSpPr>
        <p:spPr>
          <a:xfrm>
            <a:off x="1143000" y="3602038"/>
            <a:ext cx="6858000" cy="1655762"/>
          </a:xfrm>
        </p:spPr>
        <p:txBody>
          <a:bodyPr/>
          <a:lstStyle>
            <a:lvl1pPr marL="0" indent="0" algn="ctr">
              <a:buNone/>
              <a:defRPr sz="1800"/>
            </a:lvl1pPr>
            <a:lvl2pPr marL="342924" indent="0" algn="ctr">
              <a:buNone/>
              <a:defRPr sz="1500"/>
            </a:lvl2pPr>
            <a:lvl3pPr marL="685849" indent="0" algn="ctr">
              <a:buNone/>
              <a:defRPr sz="1350"/>
            </a:lvl3pPr>
            <a:lvl4pPr marL="1028774" indent="0" algn="ctr">
              <a:buNone/>
              <a:defRPr sz="1200"/>
            </a:lvl4pPr>
            <a:lvl5pPr marL="1371698" indent="0" algn="ctr">
              <a:buNone/>
              <a:defRPr sz="1200"/>
            </a:lvl5pPr>
            <a:lvl6pPr marL="1714623" indent="0" algn="ctr">
              <a:buNone/>
              <a:defRPr sz="1200"/>
            </a:lvl6pPr>
            <a:lvl7pPr marL="2057547" indent="0" algn="ctr">
              <a:buNone/>
              <a:defRPr sz="1200"/>
            </a:lvl7pPr>
            <a:lvl8pPr marL="2400473" indent="0" algn="ctr">
              <a:buNone/>
              <a:defRPr sz="1200"/>
            </a:lvl8pPr>
            <a:lvl9pPr marL="2743397"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A721EF8-0573-4961-92AB-DFFF2D46B38D}"/>
              </a:ext>
            </a:extLst>
          </p:cNvPr>
          <p:cNvSpPr>
            <a:spLocks noGrp="1"/>
          </p:cNvSpPr>
          <p:nvPr>
            <p:ph type="dt" sz="half" idx="10"/>
          </p:nvPr>
        </p:nvSpPr>
        <p:spPr/>
        <p:txBody>
          <a:bodyPr/>
          <a:lstStyle>
            <a:lvl1pPr>
              <a:defRPr/>
            </a:lvl1pPr>
          </a:lstStyle>
          <a:p>
            <a:pPr>
              <a:defRPr/>
            </a:pPr>
            <a:fld id="{C66D6479-8D99-4296-9F9D-E59A1B2A1031}" type="datetimeFigureOut">
              <a:rPr lang="en-US"/>
              <a:pPr>
                <a:defRPr/>
              </a:pPr>
              <a:t>3/15/2019</a:t>
            </a:fld>
            <a:endParaRPr lang="en-US"/>
          </a:p>
        </p:txBody>
      </p:sp>
      <p:sp>
        <p:nvSpPr>
          <p:cNvPr id="5" name="Footer Placeholder 4">
            <a:extLst>
              <a:ext uri="{FF2B5EF4-FFF2-40B4-BE49-F238E27FC236}">
                <a16:creationId xmlns:a16="http://schemas.microsoft.com/office/drawing/2014/main" id="{020D6D1A-5033-476E-BBAC-0B6E266877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ED3F0E-CBA8-4037-9B5B-8985F1C2FBCF}"/>
              </a:ext>
            </a:extLst>
          </p:cNvPr>
          <p:cNvSpPr>
            <a:spLocks noGrp="1"/>
          </p:cNvSpPr>
          <p:nvPr>
            <p:ph type="sldNum" sz="quarter" idx="12"/>
          </p:nvPr>
        </p:nvSpPr>
        <p:spPr/>
        <p:txBody>
          <a:bodyPr/>
          <a:lstStyle>
            <a:lvl1pPr>
              <a:defRPr/>
            </a:lvl1pPr>
          </a:lstStyle>
          <a:p>
            <a:pPr>
              <a:defRPr/>
            </a:pPr>
            <a:fld id="{D746D80E-E640-4231-8B16-96E72FC70997}" type="slidenum">
              <a:rPr lang="en-US"/>
              <a:pPr>
                <a:defRPr/>
              </a:pPr>
              <a:t>‹#›</a:t>
            </a:fld>
            <a:endParaRPr lang="en-US"/>
          </a:p>
        </p:txBody>
      </p:sp>
    </p:spTree>
    <p:extLst>
      <p:ext uri="{BB962C8B-B14F-4D97-AF65-F5344CB8AC3E}">
        <p14:creationId xmlns:p14="http://schemas.microsoft.com/office/powerpoint/2010/main" val="2138181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EA71-FBBA-4843-AFCA-5CB2FC2B1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50C09-A49A-4B0E-AC60-955ED1325D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BC38C-0C7F-4BC6-A041-538F83CF4593}"/>
              </a:ext>
            </a:extLst>
          </p:cNvPr>
          <p:cNvSpPr>
            <a:spLocks noGrp="1"/>
          </p:cNvSpPr>
          <p:nvPr>
            <p:ph type="dt" sz="half" idx="10"/>
          </p:nvPr>
        </p:nvSpPr>
        <p:spPr/>
        <p:txBody>
          <a:bodyPr/>
          <a:lstStyle>
            <a:lvl1pPr>
              <a:defRPr/>
            </a:lvl1pPr>
          </a:lstStyle>
          <a:p>
            <a:pPr>
              <a:defRPr/>
            </a:pPr>
            <a:fld id="{2C694B42-0030-4F0D-B00F-E94950A12BC5}" type="datetimeFigureOut">
              <a:rPr lang="en-US"/>
              <a:pPr>
                <a:defRPr/>
              </a:pPr>
              <a:t>3/15/2019</a:t>
            </a:fld>
            <a:endParaRPr lang="en-US"/>
          </a:p>
        </p:txBody>
      </p:sp>
      <p:sp>
        <p:nvSpPr>
          <p:cNvPr id="5" name="Footer Placeholder 4">
            <a:extLst>
              <a:ext uri="{FF2B5EF4-FFF2-40B4-BE49-F238E27FC236}">
                <a16:creationId xmlns:a16="http://schemas.microsoft.com/office/drawing/2014/main" id="{548CA960-05DC-4849-A54B-8E1874C96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9E6707-070B-48D3-A45E-FC7573DF6A05}"/>
              </a:ext>
            </a:extLst>
          </p:cNvPr>
          <p:cNvSpPr>
            <a:spLocks noGrp="1"/>
          </p:cNvSpPr>
          <p:nvPr>
            <p:ph type="sldNum" sz="quarter" idx="12"/>
          </p:nvPr>
        </p:nvSpPr>
        <p:spPr/>
        <p:txBody>
          <a:bodyPr/>
          <a:lstStyle>
            <a:lvl1pPr>
              <a:defRPr/>
            </a:lvl1pPr>
          </a:lstStyle>
          <a:p>
            <a:pPr>
              <a:defRPr/>
            </a:pPr>
            <a:fld id="{D0D3BDE9-8CBC-4B08-808A-96BF532CCC83}" type="slidenum">
              <a:rPr lang="en-US"/>
              <a:pPr>
                <a:defRPr/>
              </a:pPr>
              <a:t>‹#›</a:t>
            </a:fld>
            <a:endParaRPr lang="en-US"/>
          </a:p>
        </p:txBody>
      </p:sp>
    </p:spTree>
    <p:extLst>
      <p:ext uri="{BB962C8B-B14F-4D97-AF65-F5344CB8AC3E}">
        <p14:creationId xmlns:p14="http://schemas.microsoft.com/office/powerpoint/2010/main" val="1169352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7782-03E1-4E9D-9DAD-49A8E7F2EFE6}"/>
              </a:ext>
            </a:extLst>
          </p:cNvPr>
          <p:cNvSpPr>
            <a:spLocks noGrp="1"/>
          </p:cNvSpPr>
          <p:nvPr>
            <p:ph type="title"/>
          </p:nvPr>
        </p:nvSpPr>
        <p:spPr>
          <a:xfrm>
            <a:off x="623887" y="1709739"/>
            <a:ext cx="7886700" cy="2852737"/>
          </a:xfrm>
        </p:spPr>
        <p:txBody>
          <a:bodyPr anchor="b"/>
          <a:lstStyle>
            <a:lvl1pPr>
              <a:defRPr sz="4501"/>
            </a:lvl1pPr>
          </a:lstStyle>
          <a:p>
            <a:r>
              <a:rPr lang="en-US"/>
              <a:t>Click to edit Master title style</a:t>
            </a:r>
          </a:p>
        </p:txBody>
      </p:sp>
      <p:sp>
        <p:nvSpPr>
          <p:cNvPr id="3" name="Text Placeholder 2">
            <a:extLst>
              <a:ext uri="{FF2B5EF4-FFF2-40B4-BE49-F238E27FC236}">
                <a16:creationId xmlns:a16="http://schemas.microsoft.com/office/drawing/2014/main" id="{1063890B-D03A-47C4-B08A-3C04BFF33803}"/>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24"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8" indent="0">
              <a:buNone/>
              <a:defRPr sz="1200">
                <a:solidFill>
                  <a:schemeClr val="tx1">
                    <a:tint val="75000"/>
                  </a:schemeClr>
                </a:solidFill>
              </a:defRPr>
            </a:lvl5pPr>
            <a:lvl6pPr marL="1714623" indent="0">
              <a:buNone/>
              <a:defRPr sz="1200">
                <a:solidFill>
                  <a:schemeClr val="tx1">
                    <a:tint val="75000"/>
                  </a:schemeClr>
                </a:solidFill>
              </a:defRPr>
            </a:lvl6pPr>
            <a:lvl7pPr marL="2057547" indent="0">
              <a:buNone/>
              <a:defRPr sz="1200">
                <a:solidFill>
                  <a:schemeClr val="tx1">
                    <a:tint val="75000"/>
                  </a:schemeClr>
                </a:solidFill>
              </a:defRPr>
            </a:lvl7pPr>
            <a:lvl8pPr marL="2400473"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3CFD4-1F5F-4232-9B72-247B95D7710D}"/>
              </a:ext>
            </a:extLst>
          </p:cNvPr>
          <p:cNvSpPr>
            <a:spLocks noGrp="1"/>
          </p:cNvSpPr>
          <p:nvPr>
            <p:ph type="dt" sz="half" idx="10"/>
          </p:nvPr>
        </p:nvSpPr>
        <p:spPr/>
        <p:txBody>
          <a:bodyPr/>
          <a:lstStyle>
            <a:lvl1pPr>
              <a:defRPr/>
            </a:lvl1pPr>
          </a:lstStyle>
          <a:p>
            <a:pPr>
              <a:defRPr/>
            </a:pPr>
            <a:fld id="{246C9A9E-1FAF-4C6B-8D8C-48C5F82C9FE8}" type="datetimeFigureOut">
              <a:rPr lang="en-US"/>
              <a:pPr>
                <a:defRPr/>
              </a:pPr>
              <a:t>3/15/2019</a:t>
            </a:fld>
            <a:endParaRPr lang="en-US"/>
          </a:p>
        </p:txBody>
      </p:sp>
      <p:sp>
        <p:nvSpPr>
          <p:cNvPr id="5" name="Footer Placeholder 4">
            <a:extLst>
              <a:ext uri="{FF2B5EF4-FFF2-40B4-BE49-F238E27FC236}">
                <a16:creationId xmlns:a16="http://schemas.microsoft.com/office/drawing/2014/main" id="{35549BC0-FEE0-40D2-A7DC-341EE013AF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589B0B-D0ED-49C5-BF7A-56F66355D9BA}"/>
              </a:ext>
            </a:extLst>
          </p:cNvPr>
          <p:cNvSpPr>
            <a:spLocks noGrp="1"/>
          </p:cNvSpPr>
          <p:nvPr>
            <p:ph type="sldNum" sz="quarter" idx="12"/>
          </p:nvPr>
        </p:nvSpPr>
        <p:spPr/>
        <p:txBody>
          <a:bodyPr/>
          <a:lstStyle>
            <a:lvl1pPr>
              <a:defRPr/>
            </a:lvl1pPr>
          </a:lstStyle>
          <a:p>
            <a:pPr>
              <a:defRPr/>
            </a:pPr>
            <a:fld id="{AFD1BD33-D185-4041-A38E-09D8993D4D04}" type="slidenum">
              <a:rPr lang="en-US"/>
              <a:pPr>
                <a:defRPr/>
              </a:pPr>
              <a:t>‹#›</a:t>
            </a:fld>
            <a:endParaRPr lang="en-US"/>
          </a:p>
        </p:txBody>
      </p:sp>
    </p:spTree>
    <p:extLst>
      <p:ext uri="{BB962C8B-B14F-4D97-AF65-F5344CB8AC3E}">
        <p14:creationId xmlns:p14="http://schemas.microsoft.com/office/powerpoint/2010/main" val="342452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FBA55-911A-40E0-A874-A01E6466436D}" type="datetimeFigureOut">
              <a:rPr lang="en-IN" smtClean="0"/>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D796-51FD-4175-BEE4-C93A0FA25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4CD5E-11A2-46DD-826D-DA7B8AF77D0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DACBDF-BDF2-476D-94D4-61E5A33FADCD}"/>
              </a:ext>
            </a:extLst>
          </p:cNvPr>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C33EC09-6367-48D5-837A-A3699DB44D87}"/>
              </a:ext>
            </a:extLst>
          </p:cNvPr>
          <p:cNvSpPr>
            <a:spLocks noGrp="1"/>
          </p:cNvSpPr>
          <p:nvPr>
            <p:ph type="dt" sz="half" idx="10"/>
          </p:nvPr>
        </p:nvSpPr>
        <p:spPr/>
        <p:txBody>
          <a:bodyPr/>
          <a:lstStyle>
            <a:lvl1pPr>
              <a:defRPr/>
            </a:lvl1pPr>
          </a:lstStyle>
          <a:p>
            <a:pPr>
              <a:defRPr/>
            </a:pPr>
            <a:fld id="{C9930964-DF70-46C8-822F-7AFA3BB64A86}" type="datetimeFigureOut">
              <a:rPr lang="en-US"/>
              <a:pPr>
                <a:defRPr/>
              </a:pPr>
              <a:t>3/15/2019</a:t>
            </a:fld>
            <a:endParaRPr lang="en-US"/>
          </a:p>
        </p:txBody>
      </p:sp>
      <p:sp>
        <p:nvSpPr>
          <p:cNvPr id="6" name="Footer Placeholder 4">
            <a:extLst>
              <a:ext uri="{FF2B5EF4-FFF2-40B4-BE49-F238E27FC236}">
                <a16:creationId xmlns:a16="http://schemas.microsoft.com/office/drawing/2014/main" id="{1EB65606-D8FC-40F4-9923-80EF4420DE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ABD2C1-FEEB-44AA-AF7E-E7E0F4BC1912}"/>
              </a:ext>
            </a:extLst>
          </p:cNvPr>
          <p:cNvSpPr>
            <a:spLocks noGrp="1"/>
          </p:cNvSpPr>
          <p:nvPr>
            <p:ph type="sldNum" sz="quarter" idx="12"/>
          </p:nvPr>
        </p:nvSpPr>
        <p:spPr/>
        <p:txBody>
          <a:bodyPr/>
          <a:lstStyle>
            <a:lvl1pPr>
              <a:defRPr/>
            </a:lvl1pPr>
          </a:lstStyle>
          <a:p>
            <a:pPr>
              <a:defRPr/>
            </a:pPr>
            <a:fld id="{B04AD3FB-A793-4C53-A559-F0FBEEE60216}" type="slidenum">
              <a:rPr lang="en-US"/>
              <a:pPr>
                <a:defRPr/>
              </a:pPr>
              <a:t>‹#›</a:t>
            </a:fld>
            <a:endParaRPr lang="en-US"/>
          </a:p>
        </p:txBody>
      </p:sp>
    </p:spTree>
    <p:extLst>
      <p:ext uri="{BB962C8B-B14F-4D97-AF65-F5344CB8AC3E}">
        <p14:creationId xmlns:p14="http://schemas.microsoft.com/office/powerpoint/2010/main" val="622577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8723-7F20-43D8-A7B9-4F09FF075160}"/>
              </a:ext>
            </a:extLst>
          </p:cNvPr>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770E8-7541-41CB-B8AF-C6BA23CC581E}"/>
              </a:ext>
            </a:extLst>
          </p:cNvPr>
          <p:cNvSpPr>
            <a:spLocks noGrp="1"/>
          </p:cNvSpPr>
          <p:nvPr>
            <p:ph type="body" idx="1"/>
          </p:nvPr>
        </p:nvSpPr>
        <p:spPr>
          <a:xfrm>
            <a:off x="629842" y="1681164"/>
            <a:ext cx="3868340" cy="823912"/>
          </a:xfrm>
        </p:spPr>
        <p:txBody>
          <a:bodyPr anchor="b"/>
          <a:lstStyle>
            <a:lvl1pPr marL="0" indent="0">
              <a:buNone/>
              <a:defRPr sz="1800" b="1"/>
            </a:lvl1pPr>
            <a:lvl2pPr marL="342924" indent="0">
              <a:buNone/>
              <a:defRPr sz="1500" b="1"/>
            </a:lvl2pPr>
            <a:lvl3pPr marL="685849" indent="0">
              <a:buNone/>
              <a:defRPr sz="1350" b="1"/>
            </a:lvl3pPr>
            <a:lvl4pPr marL="1028774" indent="0">
              <a:buNone/>
              <a:defRPr sz="1200" b="1"/>
            </a:lvl4pPr>
            <a:lvl5pPr marL="1371698" indent="0">
              <a:buNone/>
              <a:defRPr sz="1200" b="1"/>
            </a:lvl5pPr>
            <a:lvl6pPr marL="1714623" indent="0">
              <a:buNone/>
              <a:defRPr sz="1200" b="1"/>
            </a:lvl6pPr>
            <a:lvl7pPr marL="2057547" indent="0">
              <a:buNone/>
              <a:defRPr sz="1200" b="1"/>
            </a:lvl7pPr>
            <a:lvl8pPr marL="2400473" indent="0">
              <a:buNone/>
              <a:defRPr sz="1200" b="1"/>
            </a:lvl8pPr>
            <a:lvl9pPr marL="2743397"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2CD5B74-4B71-4338-AC08-B71E614DE44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1C11C-2F41-48B9-A102-EF557BBAD5ED}"/>
              </a:ext>
            </a:extLst>
          </p:cNvPr>
          <p:cNvSpPr>
            <a:spLocks noGrp="1"/>
          </p:cNvSpPr>
          <p:nvPr>
            <p:ph type="body" sz="quarter" idx="3"/>
          </p:nvPr>
        </p:nvSpPr>
        <p:spPr>
          <a:xfrm>
            <a:off x="4629151" y="1681164"/>
            <a:ext cx="3887391" cy="823912"/>
          </a:xfrm>
        </p:spPr>
        <p:txBody>
          <a:bodyPr anchor="b"/>
          <a:lstStyle>
            <a:lvl1pPr marL="0" indent="0">
              <a:buNone/>
              <a:defRPr sz="1800" b="1"/>
            </a:lvl1pPr>
            <a:lvl2pPr marL="342924" indent="0">
              <a:buNone/>
              <a:defRPr sz="1500" b="1"/>
            </a:lvl2pPr>
            <a:lvl3pPr marL="685849" indent="0">
              <a:buNone/>
              <a:defRPr sz="1350" b="1"/>
            </a:lvl3pPr>
            <a:lvl4pPr marL="1028774" indent="0">
              <a:buNone/>
              <a:defRPr sz="1200" b="1"/>
            </a:lvl4pPr>
            <a:lvl5pPr marL="1371698" indent="0">
              <a:buNone/>
              <a:defRPr sz="1200" b="1"/>
            </a:lvl5pPr>
            <a:lvl6pPr marL="1714623" indent="0">
              <a:buNone/>
              <a:defRPr sz="1200" b="1"/>
            </a:lvl6pPr>
            <a:lvl7pPr marL="2057547" indent="0">
              <a:buNone/>
              <a:defRPr sz="1200" b="1"/>
            </a:lvl7pPr>
            <a:lvl8pPr marL="2400473" indent="0">
              <a:buNone/>
              <a:defRPr sz="1200" b="1"/>
            </a:lvl8pPr>
            <a:lvl9pPr marL="2743397"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A65A302-5110-4E91-A678-2BEE8AFBD26B}"/>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BB053C2-D394-42B6-B6A4-F15285637821}"/>
              </a:ext>
            </a:extLst>
          </p:cNvPr>
          <p:cNvSpPr>
            <a:spLocks noGrp="1"/>
          </p:cNvSpPr>
          <p:nvPr>
            <p:ph type="dt" sz="half" idx="10"/>
          </p:nvPr>
        </p:nvSpPr>
        <p:spPr/>
        <p:txBody>
          <a:bodyPr/>
          <a:lstStyle>
            <a:lvl1pPr>
              <a:defRPr/>
            </a:lvl1pPr>
          </a:lstStyle>
          <a:p>
            <a:pPr>
              <a:defRPr/>
            </a:pPr>
            <a:fld id="{ADB9AA30-CA2C-4A50-8BE5-72AF8873729A}" type="datetimeFigureOut">
              <a:rPr lang="en-US"/>
              <a:pPr>
                <a:defRPr/>
              </a:pPr>
              <a:t>3/15/2019</a:t>
            </a:fld>
            <a:endParaRPr lang="en-US"/>
          </a:p>
        </p:txBody>
      </p:sp>
      <p:sp>
        <p:nvSpPr>
          <p:cNvPr id="8" name="Footer Placeholder 4">
            <a:extLst>
              <a:ext uri="{FF2B5EF4-FFF2-40B4-BE49-F238E27FC236}">
                <a16:creationId xmlns:a16="http://schemas.microsoft.com/office/drawing/2014/main" id="{016E0184-CA35-44DB-ABAE-E1ED482518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012F9AC-168D-434B-879F-089F49AE9A14}"/>
              </a:ext>
            </a:extLst>
          </p:cNvPr>
          <p:cNvSpPr>
            <a:spLocks noGrp="1"/>
          </p:cNvSpPr>
          <p:nvPr>
            <p:ph type="sldNum" sz="quarter" idx="12"/>
          </p:nvPr>
        </p:nvSpPr>
        <p:spPr/>
        <p:txBody>
          <a:bodyPr/>
          <a:lstStyle>
            <a:lvl1pPr>
              <a:defRPr/>
            </a:lvl1pPr>
          </a:lstStyle>
          <a:p>
            <a:pPr>
              <a:defRPr/>
            </a:pPr>
            <a:fld id="{CC70C5FD-C2E0-4CB6-9D24-948C365488B9}" type="slidenum">
              <a:rPr lang="en-US"/>
              <a:pPr>
                <a:defRPr/>
              </a:pPr>
              <a:t>‹#›</a:t>
            </a:fld>
            <a:endParaRPr lang="en-US"/>
          </a:p>
        </p:txBody>
      </p:sp>
    </p:spTree>
    <p:extLst>
      <p:ext uri="{BB962C8B-B14F-4D97-AF65-F5344CB8AC3E}">
        <p14:creationId xmlns:p14="http://schemas.microsoft.com/office/powerpoint/2010/main" val="110195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5102-CECD-4678-B6AA-F43D671410CE}"/>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A64EA55-E733-41E6-BB70-3857E693E6CC}"/>
              </a:ext>
            </a:extLst>
          </p:cNvPr>
          <p:cNvSpPr>
            <a:spLocks noGrp="1"/>
          </p:cNvSpPr>
          <p:nvPr>
            <p:ph type="dt" sz="half" idx="10"/>
          </p:nvPr>
        </p:nvSpPr>
        <p:spPr/>
        <p:txBody>
          <a:bodyPr/>
          <a:lstStyle>
            <a:lvl1pPr>
              <a:defRPr/>
            </a:lvl1pPr>
          </a:lstStyle>
          <a:p>
            <a:pPr>
              <a:defRPr/>
            </a:pPr>
            <a:fld id="{FEC064CF-A73C-4BC9-96BB-F210ECC3E89C}" type="datetimeFigureOut">
              <a:rPr lang="en-US"/>
              <a:pPr>
                <a:defRPr/>
              </a:pPr>
              <a:t>3/15/2019</a:t>
            </a:fld>
            <a:endParaRPr lang="en-US"/>
          </a:p>
        </p:txBody>
      </p:sp>
      <p:sp>
        <p:nvSpPr>
          <p:cNvPr id="4" name="Footer Placeholder 4">
            <a:extLst>
              <a:ext uri="{FF2B5EF4-FFF2-40B4-BE49-F238E27FC236}">
                <a16:creationId xmlns:a16="http://schemas.microsoft.com/office/drawing/2014/main" id="{97C183C4-AD7E-4317-95A0-03F531EA88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FF48F89-08C0-4E5A-B963-F49405351261}"/>
              </a:ext>
            </a:extLst>
          </p:cNvPr>
          <p:cNvSpPr>
            <a:spLocks noGrp="1"/>
          </p:cNvSpPr>
          <p:nvPr>
            <p:ph type="sldNum" sz="quarter" idx="12"/>
          </p:nvPr>
        </p:nvSpPr>
        <p:spPr/>
        <p:txBody>
          <a:bodyPr/>
          <a:lstStyle>
            <a:lvl1pPr>
              <a:defRPr/>
            </a:lvl1pPr>
          </a:lstStyle>
          <a:p>
            <a:pPr>
              <a:defRPr/>
            </a:pPr>
            <a:fld id="{4B28A444-2608-4052-BE74-D0E10C8095D6}" type="slidenum">
              <a:rPr lang="en-US"/>
              <a:pPr>
                <a:defRPr/>
              </a:pPr>
              <a:t>‹#›</a:t>
            </a:fld>
            <a:endParaRPr lang="en-US"/>
          </a:p>
        </p:txBody>
      </p:sp>
    </p:spTree>
    <p:extLst>
      <p:ext uri="{BB962C8B-B14F-4D97-AF65-F5344CB8AC3E}">
        <p14:creationId xmlns:p14="http://schemas.microsoft.com/office/powerpoint/2010/main" val="1310108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EF003F-A7C9-4FB4-A9AC-A0C0CB475D5D}"/>
              </a:ext>
            </a:extLst>
          </p:cNvPr>
          <p:cNvSpPr>
            <a:spLocks noGrp="1"/>
          </p:cNvSpPr>
          <p:nvPr>
            <p:ph type="dt" sz="half" idx="10"/>
          </p:nvPr>
        </p:nvSpPr>
        <p:spPr/>
        <p:txBody>
          <a:bodyPr/>
          <a:lstStyle>
            <a:lvl1pPr>
              <a:defRPr/>
            </a:lvl1pPr>
          </a:lstStyle>
          <a:p>
            <a:pPr>
              <a:defRPr/>
            </a:pPr>
            <a:fld id="{6B9760D3-88B3-463A-B85C-AE523F0EEF45}" type="datetimeFigureOut">
              <a:rPr lang="en-US"/>
              <a:pPr>
                <a:defRPr/>
              </a:pPr>
              <a:t>3/15/2019</a:t>
            </a:fld>
            <a:endParaRPr lang="en-US"/>
          </a:p>
        </p:txBody>
      </p:sp>
      <p:sp>
        <p:nvSpPr>
          <p:cNvPr id="3" name="Footer Placeholder 4">
            <a:extLst>
              <a:ext uri="{FF2B5EF4-FFF2-40B4-BE49-F238E27FC236}">
                <a16:creationId xmlns:a16="http://schemas.microsoft.com/office/drawing/2014/main" id="{68434F1F-555F-4A16-A399-EC59B7D663D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D2A428F-C2D9-4FB0-99A4-2F5AB943DF7B}"/>
              </a:ext>
            </a:extLst>
          </p:cNvPr>
          <p:cNvSpPr>
            <a:spLocks noGrp="1"/>
          </p:cNvSpPr>
          <p:nvPr>
            <p:ph type="sldNum" sz="quarter" idx="12"/>
          </p:nvPr>
        </p:nvSpPr>
        <p:spPr/>
        <p:txBody>
          <a:bodyPr/>
          <a:lstStyle>
            <a:lvl1pPr>
              <a:defRPr/>
            </a:lvl1pPr>
          </a:lstStyle>
          <a:p>
            <a:pPr>
              <a:defRPr/>
            </a:pPr>
            <a:fld id="{D8A8DD09-4757-4970-BBD4-D4651298C9E5}" type="slidenum">
              <a:rPr lang="en-US"/>
              <a:pPr>
                <a:defRPr/>
              </a:pPr>
              <a:t>‹#›</a:t>
            </a:fld>
            <a:endParaRPr lang="en-US"/>
          </a:p>
        </p:txBody>
      </p:sp>
    </p:spTree>
    <p:extLst>
      <p:ext uri="{BB962C8B-B14F-4D97-AF65-F5344CB8AC3E}">
        <p14:creationId xmlns:p14="http://schemas.microsoft.com/office/powerpoint/2010/main" val="3161221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854A-7BB0-431E-9052-461A6788237B}"/>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6A4BB03-3CEA-4730-8C8C-C2A70DB148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C6596D-F193-45AB-91AC-69B14D9C8034}"/>
              </a:ext>
            </a:extLst>
          </p:cNvPr>
          <p:cNvSpPr>
            <a:spLocks noGrp="1"/>
          </p:cNvSpPr>
          <p:nvPr>
            <p:ph type="body" sz="half" idx="2"/>
          </p:nvPr>
        </p:nvSpPr>
        <p:spPr>
          <a:xfrm>
            <a:off x="629842" y="2057400"/>
            <a:ext cx="2949178" cy="3811588"/>
          </a:xfrm>
        </p:spPr>
        <p:txBody>
          <a:bodyPr/>
          <a:lstStyle>
            <a:lvl1pPr marL="0" indent="0">
              <a:buNone/>
              <a:defRPr sz="1200"/>
            </a:lvl1pPr>
            <a:lvl2pPr marL="342924" indent="0">
              <a:buNone/>
              <a:defRPr sz="1050"/>
            </a:lvl2pPr>
            <a:lvl3pPr marL="685849" indent="0">
              <a:buNone/>
              <a:defRPr sz="900"/>
            </a:lvl3pPr>
            <a:lvl4pPr marL="1028774" indent="0">
              <a:buNone/>
              <a:defRPr sz="750"/>
            </a:lvl4pPr>
            <a:lvl5pPr marL="1371698" indent="0">
              <a:buNone/>
              <a:defRPr sz="750"/>
            </a:lvl5pPr>
            <a:lvl6pPr marL="1714623" indent="0">
              <a:buNone/>
              <a:defRPr sz="750"/>
            </a:lvl6pPr>
            <a:lvl7pPr marL="2057547" indent="0">
              <a:buNone/>
              <a:defRPr sz="750"/>
            </a:lvl7pPr>
            <a:lvl8pPr marL="2400473" indent="0">
              <a:buNone/>
              <a:defRPr sz="750"/>
            </a:lvl8pPr>
            <a:lvl9pPr marL="2743397"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6C8A68F-B73C-4B5A-AD55-B6DB349193BA}"/>
              </a:ext>
            </a:extLst>
          </p:cNvPr>
          <p:cNvSpPr>
            <a:spLocks noGrp="1"/>
          </p:cNvSpPr>
          <p:nvPr>
            <p:ph type="dt" sz="half" idx="10"/>
          </p:nvPr>
        </p:nvSpPr>
        <p:spPr/>
        <p:txBody>
          <a:bodyPr/>
          <a:lstStyle>
            <a:lvl1pPr>
              <a:defRPr/>
            </a:lvl1pPr>
          </a:lstStyle>
          <a:p>
            <a:pPr>
              <a:defRPr/>
            </a:pPr>
            <a:fld id="{801B7EFC-700F-47FC-9EA7-79CE1BCD69C3}" type="datetimeFigureOut">
              <a:rPr lang="en-US"/>
              <a:pPr>
                <a:defRPr/>
              </a:pPr>
              <a:t>3/15/2019</a:t>
            </a:fld>
            <a:endParaRPr lang="en-US"/>
          </a:p>
        </p:txBody>
      </p:sp>
      <p:sp>
        <p:nvSpPr>
          <p:cNvPr id="6" name="Footer Placeholder 4">
            <a:extLst>
              <a:ext uri="{FF2B5EF4-FFF2-40B4-BE49-F238E27FC236}">
                <a16:creationId xmlns:a16="http://schemas.microsoft.com/office/drawing/2014/main" id="{EB57078B-7E27-4798-9FB0-F2ED0AD748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03E745-AA03-4020-8531-6FB87AC2923D}"/>
              </a:ext>
            </a:extLst>
          </p:cNvPr>
          <p:cNvSpPr>
            <a:spLocks noGrp="1"/>
          </p:cNvSpPr>
          <p:nvPr>
            <p:ph type="sldNum" sz="quarter" idx="12"/>
          </p:nvPr>
        </p:nvSpPr>
        <p:spPr/>
        <p:txBody>
          <a:bodyPr/>
          <a:lstStyle>
            <a:lvl1pPr>
              <a:defRPr/>
            </a:lvl1pPr>
          </a:lstStyle>
          <a:p>
            <a:pPr>
              <a:defRPr/>
            </a:pPr>
            <a:fld id="{EF921942-93DE-4FD4-80D0-E7DC8E3DEA8D}" type="slidenum">
              <a:rPr lang="en-US"/>
              <a:pPr>
                <a:defRPr/>
              </a:pPr>
              <a:t>‹#›</a:t>
            </a:fld>
            <a:endParaRPr lang="en-US"/>
          </a:p>
        </p:txBody>
      </p:sp>
    </p:spTree>
    <p:extLst>
      <p:ext uri="{BB962C8B-B14F-4D97-AF65-F5344CB8AC3E}">
        <p14:creationId xmlns:p14="http://schemas.microsoft.com/office/powerpoint/2010/main" val="4223249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D62F-D899-4A72-A21D-23288F8415F3}"/>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0AA103-414F-4361-B513-625E324004BF}"/>
              </a:ext>
            </a:extLst>
          </p:cNvPr>
          <p:cNvSpPr>
            <a:spLocks noGrp="1"/>
          </p:cNvSpPr>
          <p:nvPr>
            <p:ph type="pic" idx="1"/>
          </p:nvPr>
        </p:nvSpPr>
        <p:spPr>
          <a:xfrm>
            <a:off x="3887391" y="987426"/>
            <a:ext cx="4629150" cy="4873625"/>
          </a:xfrm>
        </p:spPr>
        <p:txBody>
          <a:bodyPr/>
          <a:lstStyle>
            <a:lvl1pPr marL="0" indent="0">
              <a:buNone/>
              <a:defRPr sz="2400"/>
            </a:lvl1pPr>
            <a:lvl2pPr marL="342924" indent="0">
              <a:buNone/>
              <a:defRPr sz="2100"/>
            </a:lvl2pPr>
            <a:lvl3pPr marL="685849" indent="0">
              <a:buNone/>
              <a:defRPr sz="1800"/>
            </a:lvl3pPr>
            <a:lvl4pPr marL="1028774" indent="0">
              <a:buNone/>
              <a:defRPr sz="1500"/>
            </a:lvl4pPr>
            <a:lvl5pPr marL="1371698" indent="0">
              <a:buNone/>
              <a:defRPr sz="1500"/>
            </a:lvl5pPr>
            <a:lvl6pPr marL="1714623" indent="0">
              <a:buNone/>
              <a:defRPr sz="1500"/>
            </a:lvl6pPr>
            <a:lvl7pPr marL="2057547" indent="0">
              <a:buNone/>
              <a:defRPr sz="1500"/>
            </a:lvl7pPr>
            <a:lvl8pPr marL="2400473" indent="0">
              <a:buNone/>
              <a:defRPr sz="1500"/>
            </a:lvl8pPr>
            <a:lvl9pPr marL="2743397" indent="0">
              <a:buNone/>
              <a:defRPr sz="1500"/>
            </a:lvl9pPr>
          </a:lstStyle>
          <a:p>
            <a:pPr lvl="0"/>
            <a:endParaRPr lang="en-US" noProof="0"/>
          </a:p>
        </p:txBody>
      </p:sp>
      <p:sp>
        <p:nvSpPr>
          <p:cNvPr id="4" name="Text Placeholder 3">
            <a:extLst>
              <a:ext uri="{FF2B5EF4-FFF2-40B4-BE49-F238E27FC236}">
                <a16:creationId xmlns:a16="http://schemas.microsoft.com/office/drawing/2014/main" id="{72763727-F833-49B6-A2F0-071D08241152}"/>
              </a:ext>
            </a:extLst>
          </p:cNvPr>
          <p:cNvSpPr>
            <a:spLocks noGrp="1"/>
          </p:cNvSpPr>
          <p:nvPr>
            <p:ph type="body" sz="half" idx="2"/>
          </p:nvPr>
        </p:nvSpPr>
        <p:spPr>
          <a:xfrm>
            <a:off x="629842" y="2057400"/>
            <a:ext cx="2949178" cy="3811588"/>
          </a:xfrm>
        </p:spPr>
        <p:txBody>
          <a:bodyPr/>
          <a:lstStyle>
            <a:lvl1pPr marL="0" indent="0">
              <a:buNone/>
              <a:defRPr sz="1200"/>
            </a:lvl1pPr>
            <a:lvl2pPr marL="342924" indent="0">
              <a:buNone/>
              <a:defRPr sz="1050"/>
            </a:lvl2pPr>
            <a:lvl3pPr marL="685849" indent="0">
              <a:buNone/>
              <a:defRPr sz="900"/>
            </a:lvl3pPr>
            <a:lvl4pPr marL="1028774" indent="0">
              <a:buNone/>
              <a:defRPr sz="750"/>
            </a:lvl4pPr>
            <a:lvl5pPr marL="1371698" indent="0">
              <a:buNone/>
              <a:defRPr sz="750"/>
            </a:lvl5pPr>
            <a:lvl6pPr marL="1714623" indent="0">
              <a:buNone/>
              <a:defRPr sz="750"/>
            </a:lvl6pPr>
            <a:lvl7pPr marL="2057547" indent="0">
              <a:buNone/>
              <a:defRPr sz="750"/>
            </a:lvl7pPr>
            <a:lvl8pPr marL="2400473" indent="0">
              <a:buNone/>
              <a:defRPr sz="750"/>
            </a:lvl8pPr>
            <a:lvl9pPr marL="2743397"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C6B780C-1008-4C9E-81E4-4710C8ABA671}"/>
              </a:ext>
            </a:extLst>
          </p:cNvPr>
          <p:cNvSpPr>
            <a:spLocks noGrp="1"/>
          </p:cNvSpPr>
          <p:nvPr>
            <p:ph type="dt" sz="half" idx="10"/>
          </p:nvPr>
        </p:nvSpPr>
        <p:spPr/>
        <p:txBody>
          <a:bodyPr/>
          <a:lstStyle>
            <a:lvl1pPr>
              <a:defRPr/>
            </a:lvl1pPr>
          </a:lstStyle>
          <a:p>
            <a:pPr>
              <a:defRPr/>
            </a:pPr>
            <a:fld id="{49E27D17-4EDE-4DC1-B161-CD3F68388F67}" type="datetimeFigureOut">
              <a:rPr lang="en-US"/>
              <a:pPr>
                <a:defRPr/>
              </a:pPr>
              <a:t>3/15/2019</a:t>
            </a:fld>
            <a:endParaRPr lang="en-US"/>
          </a:p>
        </p:txBody>
      </p:sp>
      <p:sp>
        <p:nvSpPr>
          <p:cNvPr id="6" name="Footer Placeholder 4">
            <a:extLst>
              <a:ext uri="{FF2B5EF4-FFF2-40B4-BE49-F238E27FC236}">
                <a16:creationId xmlns:a16="http://schemas.microsoft.com/office/drawing/2014/main" id="{1DDCEF2C-D7ED-4C1F-AC9D-6747C3D411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FB4216-54CB-4F5E-B398-2665102FA189}"/>
              </a:ext>
            </a:extLst>
          </p:cNvPr>
          <p:cNvSpPr>
            <a:spLocks noGrp="1"/>
          </p:cNvSpPr>
          <p:nvPr>
            <p:ph type="sldNum" sz="quarter" idx="12"/>
          </p:nvPr>
        </p:nvSpPr>
        <p:spPr/>
        <p:txBody>
          <a:bodyPr/>
          <a:lstStyle>
            <a:lvl1pPr>
              <a:defRPr/>
            </a:lvl1pPr>
          </a:lstStyle>
          <a:p>
            <a:pPr>
              <a:defRPr/>
            </a:pPr>
            <a:fld id="{6A0C65A0-7B71-4E6F-8A02-EEFA0830A8DF}" type="slidenum">
              <a:rPr lang="en-US"/>
              <a:pPr>
                <a:defRPr/>
              </a:pPr>
              <a:t>‹#›</a:t>
            </a:fld>
            <a:endParaRPr lang="en-US"/>
          </a:p>
        </p:txBody>
      </p:sp>
    </p:spTree>
    <p:extLst>
      <p:ext uri="{BB962C8B-B14F-4D97-AF65-F5344CB8AC3E}">
        <p14:creationId xmlns:p14="http://schemas.microsoft.com/office/powerpoint/2010/main" val="652239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90D8-5321-46C3-BA11-7B2947D10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77B899-50B4-48AA-9055-41EA6C5EBE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46012-8436-4016-B573-168A98F90A9E}"/>
              </a:ext>
            </a:extLst>
          </p:cNvPr>
          <p:cNvSpPr>
            <a:spLocks noGrp="1"/>
          </p:cNvSpPr>
          <p:nvPr>
            <p:ph type="dt" sz="half" idx="10"/>
          </p:nvPr>
        </p:nvSpPr>
        <p:spPr/>
        <p:txBody>
          <a:bodyPr/>
          <a:lstStyle>
            <a:lvl1pPr>
              <a:defRPr/>
            </a:lvl1pPr>
          </a:lstStyle>
          <a:p>
            <a:pPr>
              <a:defRPr/>
            </a:pPr>
            <a:fld id="{DD079165-42A9-468E-AC15-C120F653EF42}" type="datetimeFigureOut">
              <a:rPr lang="en-US"/>
              <a:pPr>
                <a:defRPr/>
              </a:pPr>
              <a:t>3/15/2019</a:t>
            </a:fld>
            <a:endParaRPr lang="en-US"/>
          </a:p>
        </p:txBody>
      </p:sp>
      <p:sp>
        <p:nvSpPr>
          <p:cNvPr id="5" name="Footer Placeholder 4">
            <a:extLst>
              <a:ext uri="{FF2B5EF4-FFF2-40B4-BE49-F238E27FC236}">
                <a16:creationId xmlns:a16="http://schemas.microsoft.com/office/drawing/2014/main" id="{19A10675-43D5-4514-825D-DC3D05409E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CA8D25-884E-42D3-9364-D6F376B338B8}"/>
              </a:ext>
            </a:extLst>
          </p:cNvPr>
          <p:cNvSpPr>
            <a:spLocks noGrp="1"/>
          </p:cNvSpPr>
          <p:nvPr>
            <p:ph type="sldNum" sz="quarter" idx="12"/>
          </p:nvPr>
        </p:nvSpPr>
        <p:spPr/>
        <p:txBody>
          <a:bodyPr/>
          <a:lstStyle>
            <a:lvl1pPr>
              <a:defRPr/>
            </a:lvl1pPr>
          </a:lstStyle>
          <a:p>
            <a:pPr>
              <a:defRPr/>
            </a:pPr>
            <a:fld id="{98C9FB46-B05B-4742-BC43-07A36C6DCF8E}" type="slidenum">
              <a:rPr lang="en-US"/>
              <a:pPr>
                <a:defRPr/>
              </a:pPr>
              <a:t>‹#›</a:t>
            </a:fld>
            <a:endParaRPr lang="en-US"/>
          </a:p>
        </p:txBody>
      </p:sp>
    </p:spTree>
    <p:extLst>
      <p:ext uri="{BB962C8B-B14F-4D97-AF65-F5344CB8AC3E}">
        <p14:creationId xmlns:p14="http://schemas.microsoft.com/office/powerpoint/2010/main" val="2978815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698A76-0B33-4D32-AC7A-757E0947BDF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A5D2D-679C-4EAB-8820-C6B0C06E2F7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BCB8F-61BB-4171-80FF-D88B4C9EC58B}"/>
              </a:ext>
            </a:extLst>
          </p:cNvPr>
          <p:cNvSpPr>
            <a:spLocks noGrp="1"/>
          </p:cNvSpPr>
          <p:nvPr>
            <p:ph type="dt" sz="half" idx="10"/>
          </p:nvPr>
        </p:nvSpPr>
        <p:spPr/>
        <p:txBody>
          <a:bodyPr/>
          <a:lstStyle>
            <a:lvl1pPr>
              <a:defRPr/>
            </a:lvl1pPr>
          </a:lstStyle>
          <a:p>
            <a:pPr>
              <a:defRPr/>
            </a:pPr>
            <a:fld id="{75D2E474-1C4A-4639-A76A-5345F1CFA208}" type="datetimeFigureOut">
              <a:rPr lang="en-US"/>
              <a:pPr>
                <a:defRPr/>
              </a:pPr>
              <a:t>3/15/2019</a:t>
            </a:fld>
            <a:endParaRPr lang="en-US"/>
          </a:p>
        </p:txBody>
      </p:sp>
      <p:sp>
        <p:nvSpPr>
          <p:cNvPr id="5" name="Footer Placeholder 4">
            <a:extLst>
              <a:ext uri="{FF2B5EF4-FFF2-40B4-BE49-F238E27FC236}">
                <a16:creationId xmlns:a16="http://schemas.microsoft.com/office/drawing/2014/main" id="{47D4A4B3-4A1F-4688-B690-423532D945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470083-5985-4B29-A70A-6BEADFA544E2}"/>
              </a:ext>
            </a:extLst>
          </p:cNvPr>
          <p:cNvSpPr>
            <a:spLocks noGrp="1"/>
          </p:cNvSpPr>
          <p:nvPr>
            <p:ph type="sldNum" sz="quarter" idx="12"/>
          </p:nvPr>
        </p:nvSpPr>
        <p:spPr/>
        <p:txBody>
          <a:bodyPr/>
          <a:lstStyle>
            <a:lvl1pPr>
              <a:defRPr/>
            </a:lvl1pPr>
          </a:lstStyle>
          <a:p>
            <a:pPr>
              <a:defRPr/>
            </a:pPr>
            <a:fld id="{78B90DDA-ACD6-4DA2-B135-C37D8BAD5CA9}" type="slidenum">
              <a:rPr lang="en-US"/>
              <a:pPr>
                <a:defRPr/>
              </a:pPr>
              <a:t>‹#›</a:t>
            </a:fld>
            <a:endParaRPr lang="en-US"/>
          </a:p>
        </p:txBody>
      </p:sp>
    </p:spTree>
    <p:extLst>
      <p:ext uri="{BB962C8B-B14F-4D97-AF65-F5344CB8AC3E}">
        <p14:creationId xmlns:p14="http://schemas.microsoft.com/office/powerpoint/2010/main" val="2181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02FBA55-911A-40E0-A874-A01E6466436D}" type="datetimeFigureOut">
              <a:rPr lang="en-IN" smtClean="0"/>
              <a:t>15-03-2019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02FBA55-911A-40E0-A874-A01E6466436D}" type="datetimeFigureOut">
              <a:rPr lang="en-IN" smtClean="0"/>
              <a:t>15-03-2019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02FBA55-911A-40E0-A874-A01E6466436D}" type="datetimeFigureOut">
              <a:rPr lang="en-IN" smtClean="0"/>
              <a:t>15-03-2019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FBA55-911A-40E0-A874-A01E6466436D}" type="datetimeFigureOut">
              <a:rPr lang="en-IN" smtClean="0"/>
              <a:t>15-03-2019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2FBA55-911A-40E0-A874-A01E6466436D}" type="datetimeFigureOut">
              <a:rPr lang="en-IN" smtClean="0"/>
              <a:t>15-03-2019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2FBA55-911A-40E0-A874-A01E6466436D}" type="datetimeFigureOut">
              <a:rPr lang="en-IN" smtClean="0"/>
              <a:t>15-03-2019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389837A-D4C0-4AAF-8FAC-D6137825281A}"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FBA55-911A-40E0-A874-A01E6466436D}" type="datetimeFigureOut">
              <a:rPr lang="en-IN" smtClean="0"/>
              <a:t>15-03-2019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9837A-D4C0-4AAF-8FAC-D6137825281A}"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BRG_inside2_al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0"/>
            <a:ext cx="533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533400" y="1371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907605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Char char="•"/>
        <a:defRPr>
          <a:solidFill>
            <a:schemeClr val="tx1"/>
          </a:solidFill>
          <a:latin typeface="+mn-lt"/>
        </a:defRPr>
      </a:lvl2pPr>
      <a:lvl3pPr marL="1143000" indent="-228600" algn="l" rtl="0" eaLnBrk="0" fontAlgn="base" hangingPunct="0">
        <a:spcBef>
          <a:spcPct val="20000"/>
        </a:spcBef>
        <a:spcAft>
          <a:spcPct val="0"/>
        </a:spcAft>
        <a:buClr>
          <a:srgbClr val="003399"/>
        </a:buClr>
        <a:buChar char="•"/>
        <a:defRPr>
          <a:solidFill>
            <a:schemeClr val="tx1"/>
          </a:solidFill>
          <a:latin typeface="+mn-lt"/>
        </a:defRPr>
      </a:lvl3pPr>
      <a:lvl4pPr marL="1600200" indent="-228600" algn="l" rtl="0" eaLnBrk="0" fontAlgn="base" hangingPunct="0">
        <a:spcBef>
          <a:spcPct val="20000"/>
        </a:spcBef>
        <a:spcAft>
          <a:spcPct val="0"/>
        </a:spcAft>
        <a:buClr>
          <a:srgbClr val="003399"/>
        </a:buClr>
        <a:buChar char="•"/>
        <a:defRPr>
          <a:solidFill>
            <a:schemeClr val="tx1"/>
          </a:solidFill>
          <a:latin typeface="+mn-lt"/>
        </a:defRPr>
      </a:lvl4pPr>
      <a:lvl5pPr marL="2057400" indent="-228600" algn="l" rtl="0" eaLnBrk="0" fontAlgn="base" hangingPunct="0">
        <a:spcBef>
          <a:spcPct val="20000"/>
        </a:spcBef>
        <a:spcAft>
          <a:spcPct val="0"/>
        </a:spcAft>
        <a:buClr>
          <a:srgbClr val="003399"/>
        </a:buClr>
        <a:buChar char="•"/>
        <a:defRPr>
          <a:solidFill>
            <a:schemeClr val="tx1"/>
          </a:solidFill>
          <a:latin typeface="+mn-lt"/>
        </a:defRPr>
      </a:lvl5pPr>
      <a:lvl6pPr marL="2514600" indent="-228600" algn="l" rtl="0" fontAlgn="base">
        <a:spcBef>
          <a:spcPct val="20000"/>
        </a:spcBef>
        <a:spcAft>
          <a:spcPct val="0"/>
        </a:spcAft>
        <a:buClr>
          <a:srgbClr val="003399"/>
        </a:buClr>
        <a:buChar char="•"/>
        <a:defRPr>
          <a:solidFill>
            <a:schemeClr val="tx1"/>
          </a:solidFill>
          <a:latin typeface="+mn-lt"/>
        </a:defRPr>
      </a:lvl6pPr>
      <a:lvl7pPr marL="2971800" indent="-228600" algn="l" rtl="0" fontAlgn="base">
        <a:spcBef>
          <a:spcPct val="20000"/>
        </a:spcBef>
        <a:spcAft>
          <a:spcPct val="0"/>
        </a:spcAft>
        <a:buClr>
          <a:srgbClr val="003399"/>
        </a:buClr>
        <a:buChar char="•"/>
        <a:defRPr>
          <a:solidFill>
            <a:schemeClr val="tx1"/>
          </a:solidFill>
          <a:latin typeface="+mn-lt"/>
        </a:defRPr>
      </a:lvl7pPr>
      <a:lvl8pPr marL="3429000" indent="-228600" algn="l" rtl="0" fontAlgn="base">
        <a:spcBef>
          <a:spcPct val="20000"/>
        </a:spcBef>
        <a:spcAft>
          <a:spcPct val="0"/>
        </a:spcAft>
        <a:buClr>
          <a:srgbClr val="003399"/>
        </a:buClr>
        <a:buChar char="•"/>
        <a:defRPr>
          <a:solidFill>
            <a:schemeClr val="tx1"/>
          </a:solidFill>
          <a:latin typeface="+mn-lt"/>
        </a:defRPr>
      </a:lvl8pPr>
      <a:lvl9pPr marL="3886200" indent="-228600" algn="l" rtl="0" fontAlgn="base">
        <a:spcBef>
          <a:spcPct val="20000"/>
        </a:spcBef>
        <a:spcAft>
          <a:spcPct val="0"/>
        </a:spcAft>
        <a:buClr>
          <a:srgbClr val="003399"/>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5AE3B-E08C-4DC2-8625-2CAE9E38CEAC}"/>
              </a:ext>
            </a:extLst>
          </p:cNvPr>
          <p:cNvSpPr>
            <a:spLocks noGrp="1"/>
          </p:cNvSpPr>
          <p:nvPr>
            <p:ph type="title"/>
          </p:nvPr>
        </p:nvSpPr>
        <p:spPr>
          <a:xfrm>
            <a:off x="627945" y="364629"/>
            <a:ext cx="7888111" cy="13260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FB8249-6F28-4EF2-956B-B6CD6567ABBB}"/>
              </a:ext>
            </a:extLst>
          </p:cNvPr>
          <p:cNvSpPr>
            <a:spLocks noGrp="1"/>
          </p:cNvSpPr>
          <p:nvPr>
            <p:ph type="body" idx="1"/>
          </p:nvPr>
        </p:nvSpPr>
        <p:spPr>
          <a:xfrm>
            <a:off x="627945" y="1826121"/>
            <a:ext cx="7888111" cy="43502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4A854-DFCE-4820-820A-1C28AC018636}"/>
              </a:ext>
            </a:extLst>
          </p:cNvPr>
          <p:cNvSpPr>
            <a:spLocks noGrp="1"/>
          </p:cNvSpPr>
          <p:nvPr>
            <p:ph type="dt" sz="half" idx="2"/>
          </p:nvPr>
        </p:nvSpPr>
        <p:spPr>
          <a:xfrm>
            <a:off x="627945" y="6356450"/>
            <a:ext cx="2057400" cy="364628"/>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CA6A726D-9B49-4DDF-982E-42A018987465}" type="datetimeFigureOut">
              <a:rPr lang="en-US"/>
              <a:pPr>
                <a:defRPr/>
              </a:pPr>
              <a:t>3/15/2019</a:t>
            </a:fld>
            <a:endParaRPr lang="en-US"/>
          </a:p>
        </p:txBody>
      </p:sp>
      <p:sp>
        <p:nvSpPr>
          <p:cNvPr id="5" name="Footer Placeholder 4">
            <a:extLst>
              <a:ext uri="{FF2B5EF4-FFF2-40B4-BE49-F238E27FC236}">
                <a16:creationId xmlns:a16="http://schemas.microsoft.com/office/drawing/2014/main" id="{66C72B10-BDBD-47DA-B477-0A8439539219}"/>
              </a:ext>
            </a:extLst>
          </p:cNvPr>
          <p:cNvSpPr>
            <a:spLocks noGrp="1"/>
          </p:cNvSpPr>
          <p:nvPr>
            <p:ph type="ftr" sz="quarter" idx="3"/>
          </p:nvPr>
        </p:nvSpPr>
        <p:spPr>
          <a:xfrm>
            <a:off x="3029656" y="6356450"/>
            <a:ext cx="3086100" cy="364628"/>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8584B02-C84F-4518-BFDE-94005DC30ABC}"/>
              </a:ext>
            </a:extLst>
          </p:cNvPr>
          <p:cNvSpPr>
            <a:spLocks noGrp="1"/>
          </p:cNvSpPr>
          <p:nvPr>
            <p:ph type="sldNum" sz="quarter" idx="4"/>
          </p:nvPr>
        </p:nvSpPr>
        <p:spPr>
          <a:xfrm>
            <a:off x="6458656" y="6356450"/>
            <a:ext cx="2057400" cy="364628"/>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D725AAEE-B6EF-4AEC-8B3A-152F00B6D9B3}" type="slidenum">
              <a:rPr lang="en-US"/>
              <a:pPr>
                <a:defRPr/>
              </a:pPr>
              <a:t>‹#›</a:t>
            </a:fld>
            <a:endParaRPr lang="en-US"/>
          </a:p>
        </p:txBody>
      </p:sp>
    </p:spTree>
    <p:extLst>
      <p:ext uri="{BB962C8B-B14F-4D97-AF65-F5344CB8AC3E}">
        <p14:creationId xmlns:p14="http://schemas.microsoft.com/office/powerpoint/2010/main" val="35425780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9" rtl="0" fontAlgn="base">
        <a:lnSpc>
          <a:spcPct val="90000"/>
        </a:lnSpc>
        <a:spcBef>
          <a:spcPct val="0"/>
        </a:spcBef>
        <a:spcAft>
          <a:spcPct val="0"/>
        </a:spcAft>
        <a:defRPr sz="3289" kern="1200">
          <a:solidFill>
            <a:schemeClr val="tx1"/>
          </a:solidFill>
          <a:latin typeface="+mj-lt"/>
          <a:ea typeface="+mj-ea"/>
          <a:cs typeface="+mj-cs"/>
        </a:defRPr>
      </a:lvl1pPr>
      <a:lvl2pPr algn="l" defTabSz="685809" rtl="0" fontAlgn="base">
        <a:lnSpc>
          <a:spcPct val="90000"/>
        </a:lnSpc>
        <a:spcBef>
          <a:spcPct val="0"/>
        </a:spcBef>
        <a:spcAft>
          <a:spcPct val="0"/>
        </a:spcAft>
        <a:defRPr sz="3289">
          <a:solidFill>
            <a:schemeClr val="tx1"/>
          </a:solidFill>
          <a:latin typeface="Calibri Light" panose="020F0302020204030204" pitchFamily="34" charset="0"/>
        </a:defRPr>
      </a:lvl2pPr>
      <a:lvl3pPr algn="l" defTabSz="685809" rtl="0" fontAlgn="base">
        <a:lnSpc>
          <a:spcPct val="90000"/>
        </a:lnSpc>
        <a:spcBef>
          <a:spcPct val="0"/>
        </a:spcBef>
        <a:spcAft>
          <a:spcPct val="0"/>
        </a:spcAft>
        <a:defRPr sz="3289">
          <a:solidFill>
            <a:schemeClr val="tx1"/>
          </a:solidFill>
          <a:latin typeface="Calibri Light" panose="020F0302020204030204" pitchFamily="34" charset="0"/>
        </a:defRPr>
      </a:lvl3pPr>
      <a:lvl4pPr algn="l" defTabSz="685809" rtl="0" fontAlgn="base">
        <a:lnSpc>
          <a:spcPct val="90000"/>
        </a:lnSpc>
        <a:spcBef>
          <a:spcPct val="0"/>
        </a:spcBef>
        <a:spcAft>
          <a:spcPct val="0"/>
        </a:spcAft>
        <a:defRPr sz="3289">
          <a:solidFill>
            <a:schemeClr val="tx1"/>
          </a:solidFill>
          <a:latin typeface="Calibri Light" panose="020F0302020204030204" pitchFamily="34" charset="0"/>
        </a:defRPr>
      </a:lvl4pPr>
      <a:lvl5pPr algn="l" defTabSz="685809" rtl="0" fontAlgn="base">
        <a:lnSpc>
          <a:spcPct val="90000"/>
        </a:lnSpc>
        <a:spcBef>
          <a:spcPct val="0"/>
        </a:spcBef>
        <a:spcAft>
          <a:spcPct val="0"/>
        </a:spcAft>
        <a:defRPr sz="3289">
          <a:solidFill>
            <a:schemeClr val="tx1"/>
          </a:solidFill>
          <a:latin typeface="Calibri Light" panose="020F0302020204030204" pitchFamily="34" charset="0"/>
        </a:defRPr>
      </a:lvl5pPr>
      <a:lvl6pPr marL="406405" algn="l" defTabSz="685809" rtl="0" fontAlgn="base">
        <a:lnSpc>
          <a:spcPct val="90000"/>
        </a:lnSpc>
        <a:spcBef>
          <a:spcPct val="0"/>
        </a:spcBef>
        <a:spcAft>
          <a:spcPct val="0"/>
        </a:spcAft>
        <a:defRPr sz="3289">
          <a:solidFill>
            <a:schemeClr val="tx1"/>
          </a:solidFill>
          <a:latin typeface="Calibri Light" panose="020F0302020204030204" pitchFamily="34" charset="0"/>
        </a:defRPr>
      </a:lvl6pPr>
      <a:lvl7pPr marL="812810" algn="l" defTabSz="685809" rtl="0" fontAlgn="base">
        <a:lnSpc>
          <a:spcPct val="90000"/>
        </a:lnSpc>
        <a:spcBef>
          <a:spcPct val="0"/>
        </a:spcBef>
        <a:spcAft>
          <a:spcPct val="0"/>
        </a:spcAft>
        <a:defRPr sz="3289">
          <a:solidFill>
            <a:schemeClr val="tx1"/>
          </a:solidFill>
          <a:latin typeface="Calibri Light" panose="020F0302020204030204" pitchFamily="34" charset="0"/>
        </a:defRPr>
      </a:lvl7pPr>
      <a:lvl8pPr marL="1219215" algn="l" defTabSz="685809" rtl="0" fontAlgn="base">
        <a:lnSpc>
          <a:spcPct val="90000"/>
        </a:lnSpc>
        <a:spcBef>
          <a:spcPct val="0"/>
        </a:spcBef>
        <a:spcAft>
          <a:spcPct val="0"/>
        </a:spcAft>
        <a:defRPr sz="3289">
          <a:solidFill>
            <a:schemeClr val="tx1"/>
          </a:solidFill>
          <a:latin typeface="Calibri Light" panose="020F0302020204030204" pitchFamily="34" charset="0"/>
        </a:defRPr>
      </a:lvl8pPr>
      <a:lvl9pPr marL="1625620" algn="l" defTabSz="685809" rtl="0" fontAlgn="base">
        <a:lnSpc>
          <a:spcPct val="90000"/>
        </a:lnSpc>
        <a:spcBef>
          <a:spcPct val="0"/>
        </a:spcBef>
        <a:spcAft>
          <a:spcPct val="0"/>
        </a:spcAft>
        <a:defRPr sz="3289">
          <a:solidFill>
            <a:schemeClr val="tx1"/>
          </a:solidFill>
          <a:latin typeface="Calibri Light" panose="020F0302020204030204" pitchFamily="34" charset="0"/>
        </a:defRPr>
      </a:lvl9pPr>
    </p:titleStyle>
    <p:bodyStyle>
      <a:lvl1pPr marL="170747" indent="-170747" algn="l" defTabSz="685809" rtl="0" fontAlgn="base">
        <a:lnSpc>
          <a:spcPct val="90000"/>
        </a:lnSpc>
        <a:spcBef>
          <a:spcPts val="756"/>
        </a:spcBef>
        <a:spcAft>
          <a:spcPct val="0"/>
        </a:spcAft>
        <a:buFont typeface="Arial" panose="020B0604020202020204" pitchFamily="34" charset="0"/>
        <a:buChar char="•"/>
        <a:defRPr sz="2044" kern="1200">
          <a:solidFill>
            <a:schemeClr val="tx1"/>
          </a:solidFill>
          <a:latin typeface="+mn-lt"/>
          <a:ea typeface="+mn-ea"/>
          <a:cs typeface="+mn-cs"/>
        </a:defRPr>
      </a:lvl1pPr>
      <a:lvl2pPr marL="513651" indent="-170747" algn="l" defTabSz="685809" rtl="0" fontAlgn="base">
        <a:lnSpc>
          <a:spcPct val="90000"/>
        </a:lnSpc>
        <a:spcBef>
          <a:spcPts val="378"/>
        </a:spcBef>
        <a:spcAft>
          <a:spcPct val="0"/>
        </a:spcAft>
        <a:buFont typeface="Arial" panose="020B0604020202020204" pitchFamily="34" charset="0"/>
        <a:buChar char="•"/>
        <a:defRPr sz="1778" kern="1200">
          <a:solidFill>
            <a:schemeClr val="tx1"/>
          </a:solidFill>
          <a:latin typeface="+mn-lt"/>
          <a:ea typeface="+mn-ea"/>
          <a:cs typeface="+mn-cs"/>
        </a:defRPr>
      </a:lvl2pPr>
      <a:lvl3pPr marL="856556" indent="-170747" algn="l" defTabSz="685809" rtl="0" fontAlgn="base">
        <a:lnSpc>
          <a:spcPct val="90000"/>
        </a:lnSpc>
        <a:spcBef>
          <a:spcPts val="378"/>
        </a:spcBef>
        <a:spcAft>
          <a:spcPct val="0"/>
        </a:spcAft>
        <a:buFont typeface="Arial" panose="020B0604020202020204" pitchFamily="34" charset="0"/>
        <a:buChar char="•"/>
        <a:defRPr sz="1422" kern="1200">
          <a:solidFill>
            <a:schemeClr val="tx1"/>
          </a:solidFill>
          <a:latin typeface="+mn-lt"/>
          <a:ea typeface="+mn-ea"/>
          <a:cs typeface="+mn-cs"/>
        </a:defRPr>
      </a:lvl3pPr>
      <a:lvl4pPr marL="1199459" indent="-170747" algn="l" defTabSz="685809" rtl="0" fontAlgn="base">
        <a:lnSpc>
          <a:spcPct val="90000"/>
        </a:lnSpc>
        <a:spcBef>
          <a:spcPts val="378"/>
        </a:spcBef>
        <a:spcAft>
          <a:spcPct val="0"/>
        </a:spcAft>
        <a:buFont typeface="Arial" panose="020B0604020202020204" pitchFamily="34" charset="0"/>
        <a:buChar char="•"/>
        <a:defRPr sz="1333" kern="1200">
          <a:solidFill>
            <a:schemeClr val="tx1"/>
          </a:solidFill>
          <a:latin typeface="+mn-lt"/>
          <a:ea typeface="+mn-ea"/>
          <a:cs typeface="+mn-cs"/>
        </a:defRPr>
      </a:lvl4pPr>
      <a:lvl5pPr marL="1542364" indent="-170747" algn="l" defTabSz="685809" rtl="0" fontAlgn="base">
        <a:lnSpc>
          <a:spcPct val="90000"/>
        </a:lnSpc>
        <a:spcBef>
          <a:spcPts val="378"/>
        </a:spcBef>
        <a:spcAft>
          <a:spcPct val="0"/>
        </a:spcAft>
        <a:buFont typeface="Arial" panose="020B0604020202020204" pitchFamily="34" charset="0"/>
        <a:buChar char="•"/>
        <a:defRPr sz="1333" kern="1200">
          <a:solidFill>
            <a:schemeClr val="tx1"/>
          </a:solidFill>
          <a:latin typeface="+mn-lt"/>
          <a:ea typeface="+mn-ea"/>
          <a:cs typeface="+mn-cs"/>
        </a:defRPr>
      </a:lvl5pPr>
      <a:lvl6pPr marL="1886085"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60"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4"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8"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7" algn="l" defTabSz="685849" rtl="0" eaLnBrk="1" latinLnBrk="0" hangingPunct="1">
        <a:defRPr sz="1350" kern="1200">
          <a:solidFill>
            <a:schemeClr val="tx1"/>
          </a:solidFill>
          <a:latin typeface="+mn-lt"/>
          <a:ea typeface="+mn-ea"/>
          <a:cs typeface="+mn-cs"/>
        </a:defRPr>
      </a:lvl7pPr>
      <a:lvl8pPr marL="2400473"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tmp"/><Relationship Id="rId4" Type="http://schemas.openxmlformats.org/officeDocument/2006/relationships/image" Target="../media/image23.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image" Target="../media/image43.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42.e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cancer.gov/edrn"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hyperlink" Target="http://mcl.jpl.nas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RN BDL Applicant Orientation Meeting April 21 2016-page-001.jpg"/>
          <p:cNvPicPr>
            <a:picLocks noChangeAspect="1"/>
          </p:cNvPicPr>
          <p:nvPr/>
        </p:nvPicPr>
        <p:blipFill>
          <a:blip r:embed="rId3" cstate="print"/>
          <a:srcRect b="53315"/>
          <a:stretch>
            <a:fillRect/>
          </a:stretch>
        </p:blipFill>
        <p:spPr>
          <a:xfrm>
            <a:off x="-1" y="11292"/>
            <a:ext cx="9144000" cy="3201684"/>
          </a:xfrm>
          <a:prstGeom prst="rect">
            <a:avLst/>
          </a:prstGeom>
        </p:spPr>
      </p:pic>
      <p:pic>
        <p:nvPicPr>
          <p:cNvPr id="5" name="Picture 4" descr="EDRN BDL Applicant Orientation Meeting April 21 2016-page-007.jpg"/>
          <p:cNvPicPr>
            <a:picLocks noChangeAspect="1"/>
          </p:cNvPicPr>
          <p:nvPr/>
        </p:nvPicPr>
        <p:blipFill>
          <a:blip r:embed="rId4" cstate="print"/>
          <a:srcRect t="59450"/>
          <a:stretch>
            <a:fillRect/>
          </a:stretch>
        </p:blipFill>
        <p:spPr>
          <a:xfrm>
            <a:off x="0" y="4077072"/>
            <a:ext cx="9144000" cy="2780928"/>
          </a:xfrm>
          <a:prstGeom prst="rect">
            <a:avLst/>
          </a:prstGeom>
        </p:spPr>
      </p:pic>
      <p:sp>
        <p:nvSpPr>
          <p:cNvPr id="8" name="Text Box 9"/>
          <p:cNvSpPr txBox="1">
            <a:spLocks noChangeArrowheads="1"/>
          </p:cNvSpPr>
          <p:nvPr/>
        </p:nvSpPr>
        <p:spPr bwMode="auto">
          <a:xfrm>
            <a:off x="807665" y="3933056"/>
            <a:ext cx="8352929" cy="2677656"/>
          </a:xfrm>
          <a:prstGeom prst="rect">
            <a:avLst/>
          </a:prstGeom>
          <a:noFill/>
          <a:ln w="9525">
            <a:noFill/>
            <a:miter lim="800000"/>
            <a:headEnd/>
            <a:tailEnd/>
          </a:ln>
        </p:spPr>
        <p:txBody>
          <a:bodyPr wrap="square">
            <a:spAutoFit/>
          </a:bodyPr>
          <a:lstStyle/>
          <a:p>
            <a:pPr algn="ctr"/>
            <a:r>
              <a:rPr lang="en-US" sz="4000" b="1" dirty="0">
                <a:latin typeface="Arial" pitchFamily="34" charset="0"/>
                <a:cs typeface="Arial" pitchFamily="34" charset="0"/>
              </a:rPr>
              <a:t>State-of-the-EDRN</a:t>
            </a:r>
          </a:p>
          <a:p>
            <a:pPr algn="ctr"/>
            <a:r>
              <a:rPr lang="en-US" sz="3200" b="1" i="1" dirty="0">
                <a:solidFill>
                  <a:srgbClr val="3333CC"/>
                </a:solidFill>
                <a:latin typeface="Arial" pitchFamily="34" charset="0"/>
                <a:cs typeface="Arial" pitchFamily="34" charset="0"/>
              </a:rPr>
              <a:t>Sudhir Srivastava</a:t>
            </a:r>
          </a:p>
          <a:p>
            <a:pPr algn="ctr"/>
            <a:r>
              <a:rPr lang="en-US" sz="3200" b="1" i="1" dirty="0">
                <a:solidFill>
                  <a:srgbClr val="3333CC"/>
                </a:solidFill>
                <a:latin typeface="Arial" pitchFamily="34" charset="0"/>
                <a:cs typeface="Arial" pitchFamily="34" charset="0"/>
              </a:rPr>
              <a:t>34</a:t>
            </a:r>
            <a:r>
              <a:rPr lang="en-US" sz="3200" b="1" i="1" baseline="30000" dirty="0">
                <a:solidFill>
                  <a:srgbClr val="3333CC"/>
                </a:solidFill>
                <a:latin typeface="Arial" pitchFamily="34" charset="0"/>
                <a:cs typeface="Arial" pitchFamily="34" charset="0"/>
              </a:rPr>
              <a:t>th</a:t>
            </a:r>
            <a:r>
              <a:rPr lang="en-US" sz="3200" b="1" i="1" dirty="0">
                <a:solidFill>
                  <a:srgbClr val="3333CC"/>
                </a:solidFill>
                <a:latin typeface="Arial" pitchFamily="34" charset="0"/>
                <a:cs typeface="Arial" pitchFamily="34" charset="0"/>
              </a:rPr>
              <a:t> EDRN Steering Committee Meeting, March 18-20, 2019</a:t>
            </a:r>
          </a:p>
          <a:p>
            <a:pPr algn="ctr"/>
            <a:r>
              <a:rPr lang="en-US" sz="3200" b="1" i="1" dirty="0">
                <a:solidFill>
                  <a:srgbClr val="3333CC"/>
                </a:solidFill>
                <a:latin typeface="Arial" pitchFamily="34" charset="0"/>
                <a:cs typeface="Arial" pitchFamily="34" charset="0"/>
              </a:rPr>
              <a:t>Nashville, TN</a:t>
            </a:r>
            <a:endParaRPr lang="en-US" sz="28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D16C4-60DF-48D1-A554-82580E590ECE}"/>
              </a:ext>
            </a:extLst>
          </p:cNvPr>
          <p:cNvSpPr>
            <a:spLocks noGrp="1"/>
          </p:cNvSpPr>
          <p:nvPr>
            <p:ph idx="1"/>
          </p:nvPr>
        </p:nvSpPr>
        <p:spPr>
          <a:xfrm>
            <a:off x="503807" y="1700808"/>
            <a:ext cx="8229600" cy="4145632"/>
          </a:xfrm>
        </p:spPr>
        <p:txBody>
          <a:bodyPr/>
          <a:lstStyle/>
          <a:p>
            <a:pPr>
              <a:buFont typeface="Arial" panose="020B0604020202020204" pitchFamily="34" charset="0"/>
              <a:buChar char="•"/>
            </a:pPr>
            <a:r>
              <a:rPr lang="en-US" dirty="0"/>
              <a:t>Protein and </a:t>
            </a:r>
            <a:r>
              <a:rPr lang="en-US" dirty="0" err="1"/>
              <a:t>glycomic</a:t>
            </a:r>
            <a:r>
              <a:rPr lang="en-US" dirty="0"/>
              <a:t> plasma markers for early detection of adenoma and colon cancer*</a:t>
            </a:r>
          </a:p>
          <a:p>
            <a:r>
              <a:rPr lang="en-US" dirty="0"/>
              <a:t>		high-density antibody microarray with a 5 	protein/</a:t>
            </a:r>
            <a:r>
              <a:rPr lang="en-US" dirty="0" err="1"/>
              <a:t>glycomics</a:t>
            </a:r>
            <a:r>
              <a:rPr lang="en-US" dirty="0"/>
              <a:t> panel </a:t>
            </a:r>
          </a:p>
          <a:p>
            <a:pPr>
              <a:buFont typeface="Arial" panose="020B0604020202020204" pitchFamily="34" charset="0"/>
              <a:buChar char="•"/>
            </a:pPr>
            <a:r>
              <a:rPr lang="en-US" dirty="0"/>
              <a:t>Phase 3 validation of early detection biomarkers for colorectal cancer</a:t>
            </a:r>
          </a:p>
          <a:p>
            <a:pPr>
              <a:buFont typeface="Arial" panose="020B0604020202020204" pitchFamily="34" charset="0"/>
              <a:buChar char="•"/>
            </a:pPr>
            <a:r>
              <a:rPr lang="en-US" dirty="0" err="1"/>
              <a:t>CancerSEEK</a:t>
            </a:r>
            <a:r>
              <a:rPr lang="en-US" dirty="0"/>
              <a:t>: For detecting a variety of cancers</a:t>
            </a:r>
          </a:p>
          <a:p>
            <a:pPr>
              <a:buFont typeface="Arial" panose="020B0604020202020204" pitchFamily="34" charset="0"/>
              <a:buChar char="•"/>
            </a:pPr>
            <a:r>
              <a:rPr lang="en-US" dirty="0"/>
              <a:t>Pancreatic Cysts: Markers to detect whether or not cysts are likely to become cancerous</a:t>
            </a:r>
          </a:p>
          <a:p>
            <a:pPr>
              <a:buFont typeface="Arial" panose="020B0604020202020204" pitchFamily="34" charset="0"/>
              <a:buChar char="•"/>
            </a:pPr>
            <a:r>
              <a:rPr lang="en-US" dirty="0" err="1">
                <a:solidFill>
                  <a:srgbClr val="000000"/>
                </a:solidFill>
              </a:rPr>
              <a:t>Swallowable</a:t>
            </a:r>
            <a:r>
              <a:rPr lang="en-US" dirty="0">
                <a:solidFill>
                  <a:srgbClr val="000000"/>
                </a:solidFill>
              </a:rPr>
              <a:t> Esophageal Sampling Balloon for the detection of esophageal cancer</a:t>
            </a:r>
          </a:p>
          <a:p>
            <a:endParaRPr lang="en-US" dirty="0"/>
          </a:p>
        </p:txBody>
      </p:sp>
      <p:sp>
        <p:nvSpPr>
          <p:cNvPr id="4" name="Title 1">
            <a:extLst>
              <a:ext uri="{FF2B5EF4-FFF2-40B4-BE49-F238E27FC236}">
                <a16:creationId xmlns:a16="http://schemas.microsoft.com/office/drawing/2014/main" id="{FE7727EC-397B-468C-BBA1-224ED4E2F3B7}"/>
              </a:ext>
            </a:extLst>
          </p:cNvPr>
          <p:cNvSpPr>
            <a:spLocks noGrp="1"/>
          </p:cNvSpPr>
          <p:nvPr>
            <p:ph type="title"/>
          </p:nvPr>
        </p:nvSpPr>
        <p:spPr>
          <a:xfrm>
            <a:off x="533400" y="0"/>
            <a:ext cx="6774904" cy="1219200"/>
          </a:xfrm>
        </p:spPr>
        <p:txBody>
          <a:bodyPr/>
          <a:lstStyle/>
          <a:p>
            <a:r>
              <a:rPr lang="en-US" dirty="0"/>
              <a:t>Scientific Advances: Colon and GI Cancers</a:t>
            </a:r>
          </a:p>
        </p:txBody>
      </p:sp>
    </p:spTree>
    <p:extLst>
      <p:ext uri="{BB962C8B-B14F-4D97-AF65-F5344CB8AC3E}">
        <p14:creationId xmlns:p14="http://schemas.microsoft.com/office/powerpoint/2010/main" val="190702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B303-307E-4E73-BF8A-4708D01C3A86}"/>
              </a:ext>
            </a:extLst>
          </p:cNvPr>
          <p:cNvSpPr>
            <a:spLocks noGrp="1"/>
          </p:cNvSpPr>
          <p:nvPr>
            <p:ph type="title"/>
          </p:nvPr>
        </p:nvSpPr>
        <p:spPr>
          <a:xfrm>
            <a:off x="9617" y="59069"/>
            <a:ext cx="7134944" cy="1219200"/>
          </a:xfrm>
        </p:spPr>
        <p:txBody>
          <a:bodyPr/>
          <a:lstStyle/>
          <a:p>
            <a:r>
              <a:rPr lang="en-US" dirty="0"/>
              <a:t>Highlight: Colon and GI Cancers</a:t>
            </a:r>
          </a:p>
        </p:txBody>
      </p:sp>
      <p:sp>
        <p:nvSpPr>
          <p:cNvPr id="3" name="Content Placeholder 2">
            <a:extLst>
              <a:ext uri="{FF2B5EF4-FFF2-40B4-BE49-F238E27FC236}">
                <a16:creationId xmlns:a16="http://schemas.microsoft.com/office/drawing/2014/main" id="{4C846C47-A21B-4869-BBD0-763717954977}"/>
              </a:ext>
            </a:extLst>
          </p:cNvPr>
          <p:cNvSpPr>
            <a:spLocks noGrp="1"/>
          </p:cNvSpPr>
          <p:nvPr>
            <p:ph idx="1"/>
          </p:nvPr>
        </p:nvSpPr>
        <p:spPr>
          <a:xfrm>
            <a:off x="533400" y="1266196"/>
            <a:ext cx="4563701" cy="4953000"/>
          </a:xfrm>
        </p:spPr>
        <p:txBody>
          <a:bodyPr/>
          <a:lstStyle/>
          <a:p>
            <a:r>
              <a:rPr lang="en-US" dirty="0"/>
              <a:t>1. </a:t>
            </a:r>
            <a:r>
              <a:rPr lang="en-US" dirty="0" err="1"/>
              <a:t>CancerSEEK</a:t>
            </a:r>
            <a:r>
              <a:rPr lang="en-US" dirty="0"/>
              <a:t>*: </a:t>
            </a:r>
          </a:p>
          <a:p>
            <a:r>
              <a:rPr lang="en-US" dirty="0"/>
              <a:t>	Single blood test that screens for eight common cancers</a:t>
            </a:r>
          </a:p>
          <a:p>
            <a:pPr lvl="1">
              <a:buFont typeface="Arial" panose="020B0604020202020204" pitchFamily="34" charset="0"/>
              <a:buChar char="•"/>
            </a:pPr>
            <a:r>
              <a:rPr lang="en-US" sz="1400" dirty="0"/>
              <a:t>ovary, liver, stomach, pancreas, esophagus, colorectum, lung, or breast</a:t>
            </a:r>
          </a:p>
          <a:p>
            <a:pPr lvl="1">
              <a:buFont typeface="Arial" panose="020B0604020202020204" pitchFamily="34" charset="0"/>
              <a:buChar char="•"/>
            </a:pPr>
            <a:r>
              <a:rPr lang="en-US" sz="1400" dirty="0"/>
              <a:t>16 genes, 61 amplicons, 8 protein markers</a:t>
            </a:r>
          </a:p>
          <a:p>
            <a:pPr lvl="1">
              <a:buFont typeface="Arial" panose="020B0604020202020204" pitchFamily="34" charset="0"/>
              <a:buChar char="•"/>
            </a:pPr>
            <a:r>
              <a:rPr lang="en-US" sz="1400" dirty="0"/>
              <a:t>Sensitivity 69-98%, Specificity 98%</a:t>
            </a:r>
          </a:p>
          <a:p>
            <a:pPr marL="457200" lvl="1" indent="0">
              <a:buNone/>
            </a:pPr>
            <a:r>
              <a:rPr lang="en-US" sz="2000" b="1" dirty="0"/>
              <a:t>Site of Origin determination </a:t>
            </a:r>
          </a:p>
          <a:p>
            <a:pPr lvl="1"/>
            <a:r>
              <a:rPr lang="en-US" sz="1400" dirty="0"/>
              <a:t>Machine Learning (Random Forest) N=626</a:t>
            </a:r>
          </a:p>
          <a:p>
            <a:pPr lvl="2"/>
            <a:r>
              <a:rPr lang="en-US" sz="1400" dirty="0" err="1"/>
              <a:t>ctDNA</a:t>
            </a:r>
            <a:r>
              <a:rPr lang="en-US" sz="1400" dirty="0"/>
              <a:t> data (gene level)</a:t>
            </a:r>
          </a:p>
          <a:p>
            <a:pPr lvl="2"/>
            <a:r>
              <a:rPr lang="en-US" sz="1400" dirty="0"/>
              <a:t>Protein data </a:t>
            </a:r>
          </a:p>
          <a:p>
            <a:pPr lvl="2"/>
            <a:r>
              <a:rPr lang="en-US" sz="1400" dirty="0"/>
              <a:t>Gender</a:t>
            </a:r>
          </a:p>
          <a:p>
            <a:pPr marL="514350" lvl="1" indent="0">
              <a:buNone/>
            </a:pPr>
            <a:endParaRPr lang="en-US" sz="1400" dirty="0"/>
          </a:p>
          <a:p>
            <a:pPr marL="514350" lvl="1" indent="0">
              <a:buNone/>
            </a:pPr>
            <a:r>
              <a:rPr lang="en-US" sz="1400" dirty="0"/>
              <a:t>Top Prediction was correct in a median of 63% of the cases. (p &lt; 10-47 one-sided binomial test)</a:t>
            </a:r>
          </a:p>
          <a:p>
            <a:pPr marL="514350" lvl="1" indent="0">
              <a:buNone/>
            </a:pPr>
            <a:r>
              <a:rPr lang="en-US" sz="1400" dirty="0"/>
              <a:t>Top 2 Prediction identified the site in a median of 83% of the cases. (p &lt; 10-77 one-sided binomial test)</a:t>
            </a:r>
          </a:p>
          <a:p>
            <a:pPr marL="514350" lvl="1" indent="0">
              <a:buNone/>
            </a:pPr>
            <a:endParaRPr lang="en-US" sz="1400" dirty="0"/>
          </a:p>
          <a:p>
            <a:pPr marL="514350" lvl="1" indent="0">
              <a:buNone/>
            </a:pPr>
            <a:endParaRPr lang="en-US" sz="1400" dirty="0"/>
          </a:p>
          <a:p>
            <a:pPr marL="457200" lvl="1" indent="0">
              <a:buNone/>
            </a:pPr>
            <a:endParaRPr lang="en-US" sz="2000" b="1" dirty="0"/>
          </a:p>
          <a:p>
            <a:r>
              <a:rPr lang="en-US" dirty="0"/>
              <a:t> </a:t>
            </a:r>
          </a:p>
          <a:p>
            <a:endParaRPr lang="en-US" dirty="0"/>
          </a:p>
          <a:p>
            <a:endParaRPr lang="en-US" dirty="0"/>
          </a:p>
          <a:p>
            <a:endParaRPr lang="en-US" dirty="0"/>
          </a:p>
        </p:txBody>
      </p:sp>
      <p:sp>
        <p:nvSpPr>
          <p:cNvPr id="4" name="TextBox 3">
            <a:extLst>
              <a:ext uri="{FF2B5EF4-FFF2-40B4-BE49-F238E27FC236}">
                <a16:creationId xmlns:a16="http://schemas.microsoft.com/office/drawing/2014/main" id="{7C634DE4-4177-4830-8BD4-90B447A250BC}"/>
              </a:ext>
            </a:extLst>
          </p:cNvPr>
          <p:cNvSpPr txBox="1"/>
          <p:nvPr/>
        </p:nvSpPr>
        <p:spPr>
          <a:xfrm>
            <a:off x="253497" y="6324600"/>
            <a:ext cx="8229600" cy="369332"/>
          </a:xfrm>
          <a:prstGeom prst="rect">
            <a:avLst/>
          </a:prstGeom>
          <a:noFill/>
        </p:spPr>
        <p:txBody>
          <a:bodyPr wrap="square" rtlCol="0">
            <a:spAutoFit/>
          </a:bodyPr>
          <a:lstStyle/>
          <a:p>
            <a:r>
              <a:rPr lang="en-US" dirty="0"/>
              <a:t>*   Cohen et al., Science, 2018</a:t>
            </a:r>
          </a:p>
        </p:txBody>
      </p:sp>
      <p:pic>
        <p:nvPicPr>
          <p:cNvPr id="5" name="Content Placeholder 4">
            <a:extLst>
              <a:ext uri="{FF2B5EF4-FFF2-40B4-BE49-F238E27FC236}">
                <a16:creationId xmlns:a16="http://schemas.microsoft.com/office/drawing/2014/main" id="{20F07A1A-0520-40FC-8FB4-56288E054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39136" y="1266196"/>
            <a:ext cx="3669474" cy="242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www.kdnuggets.com/wp-content/uploads/rand-forest-1.jpg">
            <a:extLst>
              <a:ext uri="{FF2B5EF4-FFF2-40B4-BE49-F238E27FC236}">
                <a16:creationId xmlns:a16="http://schemas.microsoft.com/office/drawing/2014/main" id="{FFF8CC5D-E886-4481-9515-F385B87336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1" t="12335" r="1707" b="7015"/>
          <a:stretch/>
        </p:blipFill>
        <p:spPr bwMode="auto">
          <a:xfrm>
            <a:off x="5204777" y="4044221"/>
            <a:ext cx="3738191" cy="23469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3067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B303-307E-4E73-BF8A-4708D01C3A86}"/>
              </a:ext>
            </a:extLst>
          </p:cNvPr>
          <p:cNvSpPr>
            <a:spLocks noGrp="1"/>
          </p:cNvSpPr>
          <p:nvPr>
            <p:ph type="title"/>
          </p:nvPr>
        </p:nvSpPr>
        <p:spPr>
          <a:xfrm>
            <a:off x="0" y="-135817"/>
            <a:ext cx="6774904" cy="1219200"/>
          </a:xfrm>
        </p:spPr>
        <p:txBody>
          <a:bodyPr/>
          <a:lstStyle/>
          <a:p>
            <a:r>
              <a:rPr lang="en-US" dirty="0"/>
              <a:t>Highlight: Colon and GI Cancers</a:t>
            </a:r>
          </a:p>
        </p:txBody>
      </p:sp>
      <p:sp>
        <p:nvSpPr>
          <p:cNvPr id="3" name="Content Placeholder 2">
            <a:extLst>
              <a:ext uri="{FF2B5EF4-FFF2-40B4-BE49-F238E27FC236}">
                <a16:creationId xmlns:a16="http://schemas.microsoft.com/office/drawing/2014/main" id="{4C846C47-A21B-4869-BBD0-763717954977}"/>
              </a:ext>
            </a:extLst>
          </p:cNvPr>
          <p:cNvSpPr>
            <a:spLocks noGrp="1"/>
          </p:cNvSpPr>
          <p:nvPr>
            <p:ph idx="1"/>
          </p:nvPr>
        </p:nvSpPr>
        <p:spPr>
          <a:xfrm>
            <a:off x="533400" y="1371600"/>
            <a:ext cx="3884691" cy="4953000"/>
          </a:xfrm>
        </p:spPr>
        <p:txBody>
          <a:bodyPr/>
          <a:lstStyle/>
          <a:p>
            <a:r>
              <a:rPr lang="en-US" dirty="0"/>
              <a:t>2. Identifying DNA methylation biomarkers for non-endoscopic detection of Barrett’s esophagus**</a:t>
            </a:r>
          </a:p>
          <a:p>
            <a:pPr lvl="1">
              <a:buFont typeface="Arial" panose="020B0604020202020204" pitchFamily="34" charset="0"/>
              <a:buChar char="•"/>
            </a:pPr>
            <a:r>
              <a:rPr lang="en-US" dirty="0"/>
              <a:t>Methylated DNA Biomarker Panel: </a:t>
            </a:r>
            <a:r>
              <a:rPr lang="en-US" dirty="0" err="1"/>
              <a:t>mVIM</a:t>
            </a:r>
            <a:r>
              <a:rPr lang="en-US" dirty="0"/>
              <a:t> and mCCNA1</a:t>
            </a:r>
          </a:p>
          <a:p>
            <a:pPr lvl="1">
              <a:buFont typeface="Arial" panose="020B0604020202020204" pitchFamily="34" charset="0"/>
              <a:buChar char="•"/>
            </a:pPr>
            <a:r>
              <a:rPr lang="en-US" dirty="0" err="1"/>
              <a:t>Swallowable</a:t>
            </a:r>
            <a:r>
              <a:rPr lang="en-US" dirty="0"/>
              <a:t> Esophageal Sampling Balloon</a:t>
            </a:r>
          </a:p>
          <a:p>
            <a:pPr lvl="1">
              <a:buFont typeface="Arial" panose="020B0604020202020204" pitchFamily="34" charset="0"/>
              <a:buChar char="•"/>
            </a:pPr>
            <a:r>
              <a:rPr lang="en-US" dirty="0"/>
              <a:t>92% Specificity, 90% Sensitivity for Non-Dysplastic Barrett’s Detection </a:t>
            </a:r>
          </a:p>
          <a:p>
            <a:endParaRPr lang="en-US" dirty="0"/>
          </a:p>
          <a:p>
            <a:endParaRPr lang="en-US" dirty="0"/>
          </a:p>
          <a:p>
            <a:endParaRPr lang="en-US" dirty="0"/>
          </a:p>
        </p:txBody>
      </p:sp>
      <p:sp>
        <p:nvSpPr>
          <p:cNvPr id="4" name="TextBox 3">
            <a:extLst>
              <a:ext uri="{FF2B5EF4-FFF2-40B4-BE49-F238E27FC236}">
                <a16:creationId xmlns:a16="http://schemas.microsoft.com/office/drawing/2014/main" id="{7C634DE4-4177-4830-8BD4-90B447A250BC}"/>
              </a:ext>
            </a:extLst>
          </p:cNvPr>
          <p:cNvSpPr txBox="1"/>
          <p:nvPr/>
        </p:nvSpPr>
        <p:spPr>
          <a:xfrm>
            <a:off x="271604" y="6138250"/>
            <a:ext cx="8229600" cy="369332"/>
          </a:xfrm>
          <a:prstGeom prst="rect">
            <a:avLst/>
          </a:prstGeom>
          <a:noFill/>
        </p:spPr>
        <p:txBody>
          <a:bodyPr wrap="square" rtlCol="0">
            <a:spAutoFit/>
          </a:bodyPr>
          <a:lstStyle/>
          <a:p>
            <a:r>
              <a:rPr lang="en-US" dirty="0"/>
              <a:t>** </a:t>
            </a:r>
            <a:r>
              <a:rPr lang="en-US" dirty="0" err="1"/>
              <a:t>Moinava</a:t>
            </a:r>
            <a:r>
              <a:rPr lang="en-US" dirty="0"/>
              <a:t> et al., </a:t>
            </a:r>
            <a:r>
              <a:rPr lang="en-US" dirty="0" err="1"/>
              <a:t>Sci.Transl</a:t>
            </a:r>
            <a:r>
              <a:rPr lang="en-US" dirty="0"/>
              <a:t>. Med. 2018</a:t>
            </a:r>
          </a:p>
        </p:txBody>
      </p:sp>
      <p:pic>
        <p:nvPicPr>
          <p:cNvPr id="5" name="Picture 4">
            <a:extLst>
              <a:ext uri="{FF2B5EF4-FFF2-40B4-BE49-F238E27FC236}">
                <a16:creationId xmlns:a16="http://schemas.microsoft.com/office/drawing/2014/main" id="{44A17A80-95DE-4978-B8C7-A4C0F0BC63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52658" y="1562179"/>
            <a:ext cx="4153864" cy="1081434"/>
          </a:xfrm>
          <a:prstGeom prst="rect">
            <a:avLst/>
          </a:prstGeom>
          <a:noFill/>
          <a:ln>
            <a:noFill/>
          </a:ln>
        </p:spPr>
      </p:pic>
      <p:sp>
        <p:nvSpPr>
          <p:cNvPr id="6" name="Rectangle 5">
            <a:extLst>
              <a:ext uri="{FF2B5EF4-FFF2-40B4-BE49-F238E27FC236}">
                <a16:creationId xmlns:a16="http://schemas.microsoft.com/office/drawing/2014/main" id="{72E6A6D3-176E-486C-9426-97293E61F438}"/>
              </a:ext>
            </a:extLst>
          </p:cNvPr>
          <p:cNvSpPr/>
          <p:nvPr/>
        </p:nvSpPr>
        <p:spPr>
          <a:xfrm>
            <a:off x="5867400" y="1219200"/>
            <a:ext cx="1749197" cy="369332"/>
          </a:xfrm>
          <a:prstGeom prst="rect">
            <a:avLst/>
          </a:prstGeom>
        </p:spPr>
        <p:txBody>
          <a:bodyPr wrap="none">
            <a:spAutoFit/>
          </a:bodyPr>
          <a:lstStyle/>
          <a:p>
            <a:r>
              <a:rPr lang="en-US" dirty="0"/>
              <a:t>JASSS Balloon</a:t>
            </a:r>
          </a:p>
        </p:txBody>
      </p:sp>
      <p:sp>
        <p:nvSpPr>
          <p:cNvPr id="7" name="Rectangle 6">
            <a:extLst>
              <a:ext uri="{FF2B5EF4-FFF2-40B4-BE49-F238E27FC236}">
                <a16:creationId xmlns:a16="http://schemas.microsoft.com/office/drawing/2014/main" id="{3B59F21C-8CB3-4852-9F56-EB78309A1485}"/>
              </a:ext>
            </a:extLst>
          </p:cNvPr>
          <p:cNvSpPr/>
          <p:nvPr/>
        </p:nvSpPr>
        <p:spPr>
          <a:xfrm>
            <a:off x="4687430" y="2540944"/>
            <a:ext cx="4456570" cy="276999"/>
          </a:xfrm>
          <a:prstGeom prst="rect">
            <a:avLst/>
          </a:prstGeom>
        </p:spPr>
        <p:txBody>
          <a:bodyPr wrap="square">
            <a:spAutoFit/>
          </a:bodyPr>
          <a:lstStyle/>
          <a:p>
            <a:pPr algn="ctr"/>
            <a:r>
              <a:rPr lang="en-US" sz="1200" dirty="0"/>
              <a:t>Joe/Amitabh/Sandy’s </a:t>
            </a:r>
            <a:r>
              <a:rPr lang="en-US" sz="1200" dirty="0" err="1"/>
              <a:t>Swallowable</a:t>
            </a:r>
            <a:r>
              <a:rPr lang="en-US" sz="1200" dirty="0"/>
              <a:t> Sampling Balloon</a:t>
            </a:r>
          </a:p>
        </p:txBody>
      </p:sp>
      <p:pic>
        <p:nvPicPr>
          <p:cNvPr id="8" name="Picture 7">
            <a:extLst>
              <a:ext uri="{FF2B5EF4-FFF2-40B4-BE49-F238E27FC236}">
                <a16:creationId xmlns:a16="http://schemas.microsoft.com/office/drawing/2014/main" id="{E1E3CF52-1AAF-4E2E-A5D3-49EEBFAF18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16" t="11899" r="14693"/>
          <a:stretch/>
        </p:blipFill>
        <p:spPr>
          <a:xfrm>
            <a:off x="4386404" y="3232087"/>
            <a:ext cx="2286000" cy="2085658"/>
          </a:xfrm>
          <a:prstGeom prst="rect">
            <a:avLst/>
          </a:prstGeom>
        </p:spPr>
      </p:pic>
      <p:sp>
        <p:nvSpPr>
          <p:cNvPr id="10" name="TextBox 9">
            <a:extLst>
              <a:ext uri="{FF2B5EF4-FFF2-40B4-BE49-F238E27FC236}">
                <a16:creationId xmlns:a16="http://schemas.microsoft.com/office/drawing/2014/main" id="{364F02E3-24F8-4B0E-B2C8-1DE3F71FC4AD}"/>
              </a:ext>
            </a:extLst>
          </p:cNvPr>
          <p:cNvSpPr txBox="1"/>
          <p:nvPr/>
        </p:nvSpPr>
        <p:spPr>
          <a:xfrm>
            <a:off x="4997513" y="2906162"/>
            <a:ext cx="1484768" cy="369332"/>
          </a:xfrm>
          <a:prstGeom prst="rect">
            <a:avLst/>
          </a:prstGeom>
          <a:noFill/>
        </p:spPr>
        <p:txBody>
          <a:bodyPr wrap="square" rtlCol="0">
            <a:spAutoFit/>
          </a:bodyPr>
          <a:lstStyle/>
          <a:p>
            <a:pPr algn="ctr"/>
            <a:r>
              <a:rPr lang="en-US" dirty="0" err="1"/>
              <a:t>mVIM</a:t>
            </a:r>
            <a:endParaRPr lang="en-US" dirty="0"/>
          </a:p>
        </p:txBody>
      </p:sp>
      <p:pic>
        <p:nvPicPr>
          <p:cNvPr id="11" name="Picture 10">
            <a:extLst>
              <a:ext uri="{FF2B5EF4-FFF2-40B4-BE49-F238E27FC236}">
                <a16:creationId xmlns:a16="http://schemas.microsoft.com/office/drawing/2014/main" id="{DABA379C-82F1-4282-A659-7BD3327227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074" t="9905" r="14555"/>
          <a:stretch/>
        </p:blipFill>
        <p:spPr>
          <a:xfrm>
            <a:off x="6672404" y="3232087"/>
            <a:ext cx="2183764" cy="2063734"/>
          </a:xfrm>
          <a:prstGeom prst="rect">
            <a:avLst/>
          </a:prstGeom>
        </p:spPr>
      </p:pic>
      <p:sp>
        <p:nvSpPr>
          <p:cNvPr id="12" name="TextBox 11">
            <a:extLst>
              <a:ext uri="{FF2B5EF4-FFF2-40B4-BE49-F238E27FC236}">
                <a16:creationId xmlns:a16="http://schemas.microsoft.com/office/drawing/2014/main" id="{1FF8C1AE-EEF9-4631-9B1C-A6DDBAD89696}"/>
              </a:ext>
            </a:extLst>
          </p:cNvPr>
          <p:cNvSpPr txBox="1"/>
          <p:nvPr/>
        </p:nvSpPr>
        <p:spPr>
          <a:xfrm>
            <a:off x="7125832" y="2916724"/>
            <a:ext cx="1484768" cy="369332"/>
          </a:xfrm>
          <a:prstGeom prst="rect">
            <a:avLst/>
          </a:prstGeom>
          <a:noFill/>
        </p:spPr>
        <p:txBody>
          <a:bodyPr wrap="square" rtlCol="0">
            <a:spAutoFit/>
          </a:bodyPr>
          <a:lstStyle/>
          <a:p>
            <a:pPr algn="ctr"/>
            <a:r>
              <a:rPr lang="en-US" dirty="0"/>
              <a:t>mCCNA1</a:t>
            </a:r>
          </a:p>
        </p:txBody>
      </p:sp>
      <p:sp>
        <p:nvSpPr>
          <p:cNvPr id="15" name="TextBox 14">
            <a:extLst>
              <a:ext uri="{FF2B5EF4-FFF2-40B4-BE49-F238E27FC236}">
                <a16:creationId xmlns:a16="http://schemas.microsoft.com/office/drawing/2014/main" id="{7C81C531-A2E3-43E4-AA28-3486A6F17DF0}"/>
              </a:ext>
            </a:extLst>
          </p:cNvPr>
          <p:cNvSpPr txBox="1"/>
          <p:nvPr/>
        </p:nvSpPr>
        <p:spPr>
          <a:xfrm>
            <a:off x="4852658" y="5317745"/>
            <a:ext cx="2091348" cy="523220"/>
          </a:xfrm>
          <a:prstGeom prst="rect">
            <a:avLst/>
          </a:prstGeom>
          <a:noFill/>
        </p:spPr>
        <p:txBody>
          <a:bodyPr wrap="square" rtlCol="0">
            <a:spAutoFit/>
          </a:bodyPr>
          <a:lstStyle/>
          <a:p>
            <a:r>
              <a:rPr lang="en-US" sz="1400" dirty="0"/>
              <a:t>AUC: 0.91</a:t>
            </a:r>
          </a:p>
          <a:p>
            <a:r>
              <a:rPr lang="en-US" sz="1400" dirty="0"/>
              <a:t>N=36 controls 50 cases </a:t>
            </a:r>
          </a:p>
        </p:txBody>
      </p:sp>
      <p:sp>
        <p:nvSpPr>
          <p:cNvPr id="16" name="TextBox 15">
            <a:extLst>
              <a:ext uri="{FF2B5EF4-FFF2-40B4-BE49-F238E27FC236}">
                <a16:creationId xmlns:a16="http://schemas.microsoft.com/office/drawing/2014/main" id="{C8C402BE-7526-4438-BEDC-F80C5B972307}"/>
              </a:ext>
            </a:extLst>
          </p:cNvPr>
          <p:cNvSpPr txBox="1"/>
          <p:nvPr/>
        </p:nvSpPr>
        <p:spPr>
          <a:xfrm>
            <a:off x="7123575" y="5343396"/>
            <a:ext cx="2091348" cy="523220"/>
          </a:xfrm>
          <a:prstGeom prst="rect">
            <a:avLst/>
          </a:prstGeom>
          <a:noFill/>
        </p:spPr>
        <p:txBody>
          <a:bodyPr wrap="square" rtlCol="0">
            <a:spAutoFit/>
          </a:bodyPr>
          <a:lstStyle/>
          <a:p>
            <a:r>
              <a:rPr lang="en-US" sz="1400" dirty="0"/>
              <a:t>AUC: 0.92</a:t>
            </a:r>
          </a:p>
          <a:p>
            <a:r>
              <a:rPr lang="en-US" sz="1400" dirty="0"/>
              <a:t>N=36 controls 50 cases </a:t>
            </a:r>
          </a:p>
        </p:txBody>
      </p:sp>
    </p:spTree>
    <p:extLst>
      <p:ext uri="{BB962C8B-B14F-4D97-AF65-F5344CB8AC3E}">
        <p14:creationId xmlns:p14="http://schemas.microsoft.com/office/powerpoint/2010/main" val="412434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johns hopkins medicine">
            <a:extLst>
              <a:ext uri="{FF2B5EF4-FFF2-40B4-BE49-F238E27FC236}">
                <a16:creationId xmlns:a16="http://schemas.microsoft.com/office/drawing/2014/main" id="{891DEC34-7870-4F95-9973-4186E9BD01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227" y="2366384"/>
            <a:ext cx="1507709" cy="858203"/>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3" name="Picture 6" descr="Image result for stanford school of medicine">
            <a:extLst>
              <a:ext uri="{FF2B5EF4-FFF2-40B4-BE49-F238E27FC236}">
                <a16:creationId xmlns:a16="http://schemas.microsoft.com/office/drawing/2014/main" id="{7C73F6EC-8F32-496F-A3E4-68D26FFCF8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6390" y="2356289"/>
            <a:ext cx="2097199" cy="834323"/>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4" name="Picture 8" descr="Image result for ucsf medical school">
            <a:extLst>
              <a:ext uri="{FF2B5EF4-FFF2-40B4-BE49-F238E27FC236}">
                <a16:creationId xmlns:a16="http://schemas.microsoft.com/office/drawing/2014/main" id="{36B875C0-7E26-4659-B671-AE2BBA84C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227" y="3314537"/>
            <a:ext cx="1507709" cy="1744325"/>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5" name="Picture 12" descr="Image result for washington university school of medicine">
            <a:extLst>
              <a:ext uri="{FF2B5EF4-FFF2-40B4-BE49-F238E27FC236}">
                <a16:creationId xmlns:a16="http://schemas.microsoft.com/office/drawing/2014/main" id="{339A2E4B-345D-416A-9E21-78A7A5703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920" y="3314537"/>
            <a:ext cx="2048741" cy="1744325"/>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7" name="Picture 18" descr="Image result for fred hutchinson cancer research center">
            <a:extLst>
              <a:ext uri="{FF2B5EF4-FFF2-40B4-BE49-F238E27FC236}">
                <a16:creationId xmlns:a16="http://schemas.microsoft.com/office/drawing/2014/main" id="{BDD37739-D4B9-4CEB-B633-ED1DD7E2C8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8556" y="4003522"/>
            <a:ext cx="2295033" cy="1055340"/>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8" name="Picture 20" descr="Image result for upmc">
            <a:extLst>
              <a:ext uri="{FF2B5EF4-FFF2-40B4-BE49-F238E27FC236}">
                <a16:creationId xmlns:a16="http://schemas.microsoft.com/office/drawing/2014/main" id="{51E38D01-51C3-448B-B272-3D4D129623A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46" t="32901" r="3333" b="31447"/>
          <a:stretch/>
        </p:blipFill>
        <p:spPr bwMode="auto">
          <a:xfrm>
            <a:off x="3229339" y="2366243"/>
            <a:ext cx="2149217" cy="834323"/>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26" name="Picture 2" descr="https://vari.vai.org/wp-content/uploads/sites/5/2017/07/VARI-LogoRGB.png">
            <a:extLst>
              <a:ext uri="{FF2B5EF4-FFF2-40B4-BE49-F238E27FC236}">
                <a16:creationId xmlns:a16="http://schemas.microsoft.com/office/drawing/2014/main" id="{850CFCBA-401A-4131-B1DC-9E6622E1D4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8556" y="3304583"/>
            <a:ext cx="2295033" cy="584969"/>
          </a:xfrm>
          <a:prstGeom prst="rect">
            <a:avLst/>
          </a:prstGeom>
          <a:solidFill>
            <a:schemeClr val="tx1"/>
          </a:solidFill>
          <a:ln w="38100">
            <a:solidFill>
              <a:schemeClr val="bg1"/>
            </a:solidFill>
          </a:ln>
        </p:spPr>
      </p:pic>
      <p:sp>
        <p:nvSpPr>
          <p:cNvPr id="10" name="TextBox 9">
            <a:extLst>
              <a:ext uri="{FF2B5EF4-FFF2-40B4-BE49-F238E27FC236}">
                <a16:creationId xmlns:a16="http://schemas.microsoft.com/office/drawing/2014/main" id="{2C904A77-E044-4F75-9DA0-E47A4DA28548}"/>
              </a:ext>
            </a:extLst>
          </p:cNvPr>
          <p:cNvSpPr txBox="1"/>
          <p:nvPr/>
        </p:nvSpPr>
        <p:spPr>
          <a:xfrm>
            <a:off x="1135857" y="1014984"/>
            <a:ext cx="6865144" cy="1107996"/>
          </a:xfrm>
          <a:prstGeom prst="rect">
            <a:avLst/>
          </a:prstGeom>
          <a:noFill/>
        </p:spPr>
        <p:txBody>
          <a:bodyPr wrap="square" rtlCol="0">
            <a:spAutoFit/>
          </a:bodyPr>
          <a:lstStyle/>
          <a:p>
            <a:pPr algn="ctr" defTabSz="342900">
              <a:defRPr/>
            </a:pPr>
            <a:r>
              <a:rPr lang="en-US" sz="32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NCI EDRN</a:t>
            </a:r>
            <a:r>
              <a:rPr lang="en-US" sz="3200" b="1" dirty="0">
                <a:solidFill>
                  <a:srgbClr val="000000"/>
                </a:solidFill>
                <a:latin typeface="Arial" panose="020B0604020202020204" pitchFamily="34" charset="0"/>
                <a:cs typeface="Arial" panose="020B0604020202020204" pitchFamily="34" charset="0"/>
              </a:rPr>
              <a:t>: Pancreatic Cyst Biomarker Validation Study</a:t>
            </a:r>
          </a:p>
        </p:txBody>
      </p:sp>
      <p:sp>
        <p:nvSpPr>
          <p:cNvPr id="11" name="TextBox 10">
            <a:extLst>
              <a:ext uri="{FF2B5EF4-FFF2-40B4-BE49-F238E27FC236}">
                <a16:creationId xmlns:a16="http://schemas.microsoft.com/office/drawing/2014/main" id="{DE3C2F4D-5561-4D4C-98AD-6AF72F1F1A0E}"/>
              </a:ext>
            </a:extLst>
          </p:cNvPr>
          <p:cNvSpPr txBox="1"/>
          <p:nvPr/>
        </p:nvSpPr>
        <p:spPr>
          <a:xfrm>
            <a:off x="1143002" y="5158875"/>
            <a:ext cx="6857999" cy="507831"/>
          </a:xfrm>
          <a:prstGeom prst="rect">
            <a:avLst/>
          </a:prstGeom>
          <a:noFill/>
        </p:spPr>
        <p:txBody>
          <a:bodyPr wrap="square" rtlCol="0">
            <a:spAutoFit/>
          </a:bodyPr>
          <a:lstStyle/>
          <a:p>
            <a:pPr algn="ctr" defTabSz="342900">
              <a:defRPr/>
            </a:pPr>
            <a:r>
              <a:rPr lang="en-US" sz="2700" b="1" i="1" dirty="0">
                <a:solidFill>
                  <a:schemeClr val="accent4">
                    <a:lumMod val="75000"/>
                  </a:schemeClr>
                </a:solidFill>
                <a:latin typeface="Arial" panose="020B0604020202020204" pitchFamily="34" charset="0"/>
                <a:cs typeface="Arial" panose="020B0604020202020204" pitchFamily="34" charset="0"/>
              </a:rPr>
              <a:t>Pancreatic Cyst Biomarker Alliance</a:t>
            </a:r>
          </a:p>
        </p:txBody>
      </p:sp>
      <p:sp>
        <p:nvSpPr>
          <p:cNvPr id="12" name="TextBox 11">
            <a:extLst>
              <a:ext uri="{FF2B5EF4-FFF2-40B4-BE49-F238E27FC236}">
                <a16:creationId xmlns:a16="http://schemas.microsoft.com/office/drawing/2014/main" id="{15D2CCEF-20EF-4B39-B4EB-92573E227A89}"/>
              </a:ext>
            </a:extLst>
          </p:cNvPr>
          <p:cNvSpPr txBox="1"/>
          <p:nvPr/>
        </p:nvSpPr>
        <p:spPr>
          <a:xfrm>
            <a:off x="3229338" y="2625868"/>
            <a:ext cx="2149217" cy="323165"/>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500" b="1">
                <a:solidFill>
                  <a:srgbClr val="FF0000"/>
                </a:solidFill>
                <a:latin typeface="Bookman Old Style"/>
                <a:cs typeface="Bookman Old Style"/>
              </a:rPr>
              <a:t>PancreaSeq</a:t>
            </a:r>
            <a:endParaRPr lang="en-US" sz="1500" b="1" dirty="0">
              <a:solidFill>
                <a:srgbClr val="FF0000"/>
              </a:solidFill>
              <a:latin typeface="Bookman Old Style"/>
              <a:cs typeface="Bookman Old Style"/>
            </a:endParaRPr>
          </a:p>
        </p:txBody>
      </p:sp>
      <p:sp>
        <p:nvSpPr>
          <p:cNvPr id="13" name="TextBox 12">
            <a:extLst>
              <a:ext uri="{FF2B5EF4-FFF2-40B4-BE49-F238E27FC236}">
                <a16:creationId xmlns:a16="http://schemas.microsoft.com/office/drawing/2014/main" id="{B5632C8E-02F9-4A4E-B812-7E511959EC1B}"/>
              </a:ext>
            </a:extLst>
          </p:cNvPr>
          <p:cNvSpPr txBox="1"/>
          <p:nvPr/>
        </p:nvSpPr>
        <p:spPr>
          <a:xfrm>
            <a:off x="1545226" y="2724272"/>
            <a:ext cx="1507709" cy="715581"/>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350" b="1" dirty="0">
                <a:solidFill>
                  <a:srgbClr val="FF0000"/>
                </a:solidFill>
                <a:latin typeface="Bookman Old Style"/>
                <a:cs typeface="Bookman Old Style"/>
              </a:rPr>
              <a:t>DNA Methylation Markers</a:t>
            </a:r>
          </a:p>
        </p:txBody>
      </p:sp>
      <p:sp>
        <p:nvSpPr>
          <p:cNvPr id="14" name="TextBox 13">
            <a:extLst>
              <a:ext uri="{FF2B5EF4-FFF2-40B4-BE49-F238E27FC236}">
                <a16:creationId xmlns:a16="http://schemas.microsoft.com/office/drawing/2014/main" id="{86D0DBD4-FC90-4209-AFE1-EF8BDE3D6E01}"/>
              </a:ext>
            </a:extLst>
          </p:cNvPr>
          <p:cNvSpPr txBox="1"/>
          <p:nvPr/>
        </p:nvSpPr>
        <p:spPr>
          <a:xfrm>
            <a:off x="5378554" y="3658868"/>
            <a:ext cx="2295032" cy="323165"/>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500" b="1" dirty="0">
                <a:solidFill>
                  <a:srgbClr val="FF0000"/>
                </a:solidFill>
                <a:latin typeface="Bookman Old Style"/>
                <a:cs typeface="Bookman Old Style"/>
              </a:rPr>
              <a:t>Glycoproteins</a:t>
            </a:r>
          </a:p>
        </p:txBody>
      </p:sp>
      <p:sp>
        <p:nvSpPr>
          <p:cNvPr id="15" name="TextBox 14">
            <a:extLst>
              <a:ext uri="{FF2B5EF4-FFF2-40B4-BE49-F238E27FC236}">
                <a16:creationId xmlns:a16="http://schemas.microsoft.com/office/drawing/2014/main" id="{91FADADD-8506-4643-A8AD-9377E99F8768}"/>
              </a:ext>
            </a:extLst>
          </p:cNvPr>
          <p:cNvSpPr txBox="1"/>
          <p:nvPr/>
        </p:nvSpPr>
        <p:spPr>
          <a:xfrm>
            <a:off x="1545226" y="2403809"/>
            <a:ext cx="1507709" cy="338554"/>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600" b="1" dirty="0">
                <a:solidFill>
                  <a:srgbClr val="FF0000"/>
                </a:solidFill>
                <a:latin typeface="Bookman Old Style"/>
                <a:cs typeface="Bookman Old Style"/>
              </a:rPr>
              <a:t>Telomerase</a:t>
            </a:r>
          </a:p>
        </p:txBody>
      </p:sp>
      <p:sp>
        <p:nvSpPr>
          <p:cNvPr id="16" name="TextBox 15">
            <a:extLst>
              <a:ext uri="{FF2B5EF4-FFF2-40B4-BE49-F238E27FC236}">
                <a16:creationId xmlns:a16="http://schemas.microsoft.com/office/drawing/2014/main" id="{2CAFD5E1-87E0-4914-90E2-D1C8441FFD9E}"/>
              </a:ext>
            </a:extLst>
          </p:cNvPr>
          <p:cNvSpPr txBox="1"/>
          <p:nvPr/>
        </p:nvSpPr>
        <p:spPr>
          <a:xfrm>
            <a:off x="5576389" y="2843028"/>
            <a:ext cx="2097199" cy="323165"/>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500" b="1" dirty="0">
                <a:solidFill>
                  <a:srgbClr val="FF0000"/>
                </a:solidFill>
                <a:latin typeface="Bookman Old Style"/>
                <a:cs typeface="Bookman Old Style"/>
              </a:rPr>
              <a:t>Amphiregulin</a:t>
            </a:r>
          </a:p>
        </p:txBody>
      </p:sp>
      <p:sp>
        <p:nvSpPr>
          <p:cNvPr id="17" name="TextBox 16">
            <a:extLst>
              <a:ext uri="{FF2B5EF4-FFF2-40B4-BE49-F238E27FC236}">
                <a16:creationId xmlns:a16="http://schemas.microsoft.com/office/drawing/2014/main" id="{90344C2D-22E2-48AB-83A8-810F55F57C9C}"/>
              </a:ext>
            </a:extLst>
          </p:cNvPr>
          <p:cNvSpPr txBox="1"/>
          <p:nvPr/>
        </p:nvSpPr>
        <p:spPr>
          <a:xfrm>
            <a:off x="5554958" y="2335162"/>
            <a:ext cx="2097199" cy="323165"/>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500" b="1" dirty="0">
                <a:solidFill>
                  <a:srgbClr val="FF0000"/>
                </a:solidFill>
                <a:latin typeface="Bookman Old Style"/>
                <a:cs typeface="Bookman Old Style"/>
              </a:rPr>
              <a:t>Glucose</a:t>
            </a:r>
          </a:p>
        </p:txBody>
      </p:sp>
      <p:sp>
        <p:nvSpPr>
          <p:cNvPr id="18" name="TextBox 17">
            <a:extLst>
              <a:ext uri="{FF2B5EF4-FFF2-40B4-BE49-F238E27FC236}">
                <a16:creationId xmlns:a16="http://schemas.microsoft.com/office/drawing/2014/main" id="{1CACFE61-5303-4FEC-9DDB-656DF1F0C957}"/>
              </a:ext>
            </a:extLst>
          </p:cNvPr>
          <p:cNvSpPr txBox="1"/>
          <p:nvPr/>
        </p:nvSpPr>
        <p:spPr>
          <a:xfrm>
            <a:off x="3206920" y="3943949"/>
            <a:ext cx="2048741" cy="323165"/>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500" b="1" dirty="0">
                <a:solidFill>
                  <a:srgbClr val="FF0000"/>
                </a:solidFill>
                <a:latin typeface="Bookman Old Style"/>
                <a:cs typeface="Bookman Old Style"/>
              </a:rPr>
              <a:t>Das-1</a:t>
            </a:r>
          </a:p>
        </p:txBody>
      </p:sp>
      <p:sp>
        <p:nvSpPr>
          <p:cNvPr id="19" name="TextBox 18">
            <a:extLst>
              <a:ext uri="{FF2B5EF4-FFF2-40B4-BE49-F238E27FC236}">
                <a16:creationId xmlns:a16="http://schemas.microsoft.com/office/drawing/2014/main" id="{3269BFC2-3C7A-47A8-AE27-B70F2AA8D59F}"/>
              </a:ext>
            </a:extLst>
          </p:cNvPr>
          <p:cNvSpPr txBox="1"/>
          <p:nvPr/>
        </p:nvSpPr>
        <p:spPr>
          <a:xfrm>
            <a:off x="1545227" y="3713230"/>
            <a:ext cx="1507709" cy="323165"/>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500" b="1" dirty="0" err="1">
                <a:solidFill>
                  <a:srgbClr val="FF0000"/>
                </a:solidFill>
                <a:latin typeface="Bookman Old Style"/>
                <a:cs typeface="Bookman Old Style"/>
              </a:rPr>
              <a:t>Gastricsin</a:t>
            </a:r>
            <a:endParaRPr lang="en-US" sz="1500" b="1" dirty="0">
              <a:solidFill>
                <a:srgbClr val="FF0000"/>
              </a:solidFill>
              <a:latin typeface="Bookman Old Style"/>
              <a:cs typeface="Bookman Old Style"/>
            </a:endParaRPr>
          </a:p>
        </p:txBody>
      </p:sp>
      <p:sp>
        <p:nvSpPr>
          <p:cNvPr id="20" name="TextBox 19">
            <a:extLst>
              <a:ext uri="{FF2B5EF4-FFF2-40B4-BE49-F238E27FC236}">
                <a16:creationId xmlns:a16="http://schemas.microsoft.com/office/drawing/2014/main" id="{F442B756-3FDC-424F-AF0E-87D81BA4A2E7}"/>
              </a:ext>
            </a:extLst>
          </p:cNvPr>
          <p:cNvSpPr txBox="1"/>
          <p:nvPr/>
        </p:nvSpPr>
        <p:spPr>
          <a:xfrm>
            <a:off x="5409644" y="4181600"/>
            <a:ext cx="2295034" cy="507831"/>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350" b="1" dirty="0">
                <a:solidFill>
                  <a:srgbClr val="FF0000"/>
                </a:solidFill>
                <a:latin typeface="Bookman Old Style"/>
                <a:cs typeface="Bookman Old Style"/>
              </a:rPr>
              <a:t>Data Management Coordinating Center</a:t>
            </a:r>
          </a:p>
        </p:txBody>
      </p:sp>
      <p:sp>
        <p:nvSpPr>
          <p:cNvPr id="21" name="TextBox 20">
            <a:extLst>
              <a:ext uri="{FF2B5EF4-FFF2-40B4-BE49-F238E27FC236}">
                <a16:creationId xmlns:a16="http://schemas.microsoft.com/office/drawing/2014/main" id="{3F7AF9D5-1A9C-4392-96BA-5240A10CA42B}"/>
              </a:ext>
            </a:extLst>
          </p:cNvPr>
          <p:cNvSpPr txBox="1"/>
          <p:nvPr/>
        </p:nvSpPr>
        <p:spPr>
          <a:xfrm>
            <a:off x="1545226" y="4324080"/>
            <a:ext cx="1507709" cy="323165"/>
          </a:xfrm>
          <a:prstGeom prst="rect">
            <a:avLst/>
          </a:prstGeom>
          <a:solidFill>
            <a:schemeClr val="bg1"/>
          </a:solidFill>
          <a:ln w="19050" cmpd="sng">
            <a:solidFill>
              <a:srgbClr val="0000FF"/>
            </a:solidFill>
          </a:ln>
        </p:spPr>
        <p:txBody>
          <a:bodyPr wrap="square" rtlCol="0">
            <a:spAutoFit/>
          </a:bodyPr>
          <a:lstStyle/>
          <a:p>
            <a:pPr algn="ctr" defTabSz="342900">
              <a:defRPr/>
            </a:pPr>
            <a:r>
              <a:rPr lang="en-US" sz="1500" b="1" dirty="0">
                <a:solidFill>
                  <a:srgbClr val="FF0000"/>
                </a:solidFill>
                <a:latin typeface="Bookman Old Style"/>
                <a:cs typeface="Bookman Old Style"/>
              </a:rPr>
              <a:t>Cathepsin E</a:t>
            </a:r>
          </a:p>
        </p:txBody>
      </p:sp>
      <p:cxnSp>
        <p:nvCxnSpPr>
          <p:cNvPr id="22" name="Straight Connector 21">
            <a:extLst>
              <a:ext uri="{FF2B5EF4-FFF2-40B4-BE49-F238E27FC236}">
                <a16:creationId xmlns:a16="http://schemas.microsoft.com/office/drawing/2014/main" id="{C0EA12AB-72F9-4DD5-AFA8-19574DA6887E}"/>
              </a:ext>
            </a:extLst>
          </p:cNvPr>
          <p:cNvCxnSpPr>
            <a:cxnSpLocks/>
          </p:cNvCxnSpPr>
          <p:nvPr/>
        </p:nvCxnSpPr>
        <p:spPr>
          <a:xfrm flipV="1">
            <a:off x="230212" y="2122981"/>
            <a:ext cx="8509416" cy="27481"/>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5C72707-7982-42B3-BCA7-30FC22F05C57}"/>
              </a:ext>
            </a:extLst>
          </p:cNvPr>
          <p:cNvSpPr txBox="1"/>
          <p:nvPr/>
        </p:nvSpPr>
        <p:spPr>
          <a:xfrm>
            <a:off x="-28850" y="174394"/>
            <a:ext cx="6013185" cy="584775"/>
          </a:xfrm>
          <a:prstGeom prst="rect">
            <a:avLst/>
          </a:prstGeom>
          <a:noFill/>
        </p:spPr>
        <p:txBody>
          <a:bodyPr wrap="none" rtlCol="0">
            <a:spAutoFit/>
          </a:bodyPr>
          <a:lstStyle/>
          <a:p>
            <a:r>
              <a:rPr lang="en-US" sz="3200" b="1" dirty="0">
                <a:solidFill>
                  <a:schemeClr val="bg1"/>
                </a:solidFill>
              </a:rPr>
              <a:t>Highlight: Pancreatic Cancer</a:t>
            </a:r>
          </a:p>
        </p:txBody>
      </p:sp>
    </p:spTree>
    <p:extLst>
      <p:ext uri="{BB962C8B-B14F-4D97-AF65-F5344CB8AC3E}">
        <p14:creationId xmlns:p14="http://schemas.microsoft.com/office/powerpoint/2010/main" val="3764353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666" y="234472"/>
            <a:ext cx="6858000" cy="584775"/>
          </a:xfrm>
          <a:prstGeom prst="rect">
            <a:avLst/>
          </a:prstGeom>
          <a:noFill/>
        </p:spPr>
        <p:txBody>
          <a:bodyPr wrap="square" rtlCol="0">
            <a:spAutoFit/>
          </a:bodyPr>
          <a:lstStyle/>
          <a:p>
            <a:pPr defTabSz="685800">
              <a:defRPr/>
            </a:pPr>
            <a:r>
              <a:rPr lang="en-US" sz="3200" b="1" dirty="0">
                <a:solidFill>
                  <a:schemeClr val="bg1"/>
                </a:solidFill>
                <a:latin typeface="Calibri"/>
              </a:rPr>
              <a:t>Promising Pancreatic Cyst Biomarkers</a:t>
            </a:r>
            <a:endParaRPr lang="en-US" sz="3200" b="1" i="1" dirty="0">
              <a:solidFill>
                <a:schemeClr val="bg1"/>
              </a:solidFill>
              <a:latin typeface="Calibri"/>
            </a:endParaRPr>
          </a:p>
        </p:txBody>
      </p:sp>
      <p:graphicFrame>
        <p:nvGraphicFramePr>
          <p:cNvPr id="17" name="Table 16">
            <a:extLst>
              <a:ext uri="{FF2B5EF4-FFF2-40B4-BE49-F238E27FC236}">
                <a16:creationId xmlns:a16="http://schemas.microsoft.com/office/drawing/2014/main" id="{99EDDB23-0D38-4D89-A1F3-F40C43510064}"/>
              </a:ext>
            </a:extLst>
          </p:cNvPr>
          <p:cNvGraphicFramePr>
            <a:graphicFrameLocks noGrp="1"/>
          </p:cNvGraphicFramePr>
          <p:nvPr>
            <p:extLst/>
          </p:nvPr>
        </p:nvGraphicFramePr>
        <p:xfrm>
          <a:off x="1583532" y="1829396"/>
          <a:ext cx="5881687" cy="1939734"/>
        </p:xfrm>
        <a:graphic>
          <a:graphicData uri="http://schemas.openxmlformats.org/drawingml/2006/table">
            <a:tbl>
              <a:tblPr/>
              <a:tblGrid>
                <a:gridCol w="4088606">
                  <a:extLst>
                    <a:ext uri="{9D8B030D-6E8A-4147-A177-3AD203B41FA5}">
                      <a16:colId xmlns:a16="http://schemas.microsoft.com/office/drawing/2014/main" val="4221526509"/>
                    </a:ext>
                  </a:extLst>
                </a:gridCol>
                <a:gridCol w="914400">
                  <a:extLst>
                    <a:ext uri="{9D8B030D-6E8A-4147-A177-3AD203B41FA5}">
                      <a16:colId xmlns:a16="http://schemas.microsoft.com/office/drawing/2014/main" val="70735991"/>
                    </a:ext>
                  </a:extLst>
                </a:gridCol>
                <a:gridCol w="878681">
                  <a:extLst>
                    <a:ext uri="{9D8B030D-6E8A-4147-A177-3AD203B41FA5}">
                      <a16:colId xmlns:a16="http://schemas.microsoft.com/office/drawing/2014/main" val="2271831225"/>
                    </a:ext>
                  </a:extLst>
                </a:gridCol>
              </a:tblGrid>
              <a:tr h="407194">
                <a:tc rowSpan="2">
                  <a:txBody>
                    <a:bodyPr/>
                    <a:lstStyle/>
                    <a:p>
                      <a:pPr algn="ctr" fontAlgn="ctr"/>
                      <a:r>
                        <a:rPr lang="en-US" sz="1400" b="1" i="0" u="none" strike="noStrike" dirty="0">
                          <a:solidFill>
                            <a:srgbClr val="FFFFFF"/>
                          </a:solidFill>
                          <a:effectLst/>
                          <a:latin typeface="Calibri" panose="020F0502020204030204" pitchFamily="34" charset="0"/>
                        </a:rPr>
                        <a:t>Assay (Pancreatic Cyst Biomarker Alliance Investigator)</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2">
                  <a:txBody>
                    <a:bodyPr/>
                    <a:lstStyle/>
                    <a:p>
                      <a:pPr algn="ctr" fontAlgn="ctr"/>
                      <a:r>
                        <a:rPr lang="en-US" sz="1200" b="1" i="0" u="none" strike="noStrike">
                          <a:solidFill>
                            <a:srgbClr val="FFFFFF"/>
                          </a:solidFill>
                          <a:effectLst/>
                          <a:latin typeface="Calibri" panose="020F0502020204030204" pitchFamily="34" charset="0"/>
                        </a:rPr>
                        <a:t>Mucinous vs. Non-Mucinous Cysts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643461718"/>
                  </a:ext>
                </a:extLst>
              </a:tr>
              <a:tr h="239384">
                <a:tc vMerge="1">
                  <a:txBody>
                    <a:bodyPr/>
                    <a:lstStyle/>
                    <a:p>
                      <a:endParaRPr lang="en-US"/>
                    </a:p>
                  </a:txBody>
                  <a:tcPr/>
                </a:tc>
                <a:tc>
                  <a:txBody>
                    <a:bodyPr/>
                    <a:lstStyle/>
                    <a:p>
                      <a:pPr algn="ctr" fontAlgn="ctr"/>
                      <a:r>
                        <a:rPr lang="en-US" sz="1200" b="1" i="0" u="none" strike="noStrike">
                          <a:solidFill>
                            <a:srgbClr val="FFFFFF"/>
                          </a:solidFill>
                          <a:effectLst/>
                          <a:latin typeface="Calibri" panose="020F0502020204030204" pitchFamily="34" charset="0"/>
                        </a:rPr>
                        <a:t>Sensitivity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a:solidFill>
                            <a:srgbClr val="FFFFFF"/>
                          </a:solidFill>
                          <a:effectLst/>
                          <a:latin typeface="Calibri" panose="020F0502020204030204" pitchFamily="34" charset="0"/>
                        </a:rPr>
                        <a:t>Specificity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770968548"/>
                  </a:ext>
                </a:extLst>
              </a:tr>
              <a:tr h="407194">
                <a:tc>
                  <a:txBody>
                    <a:bodyPr/>
                    <a:lstStyle/>
                    <a:p>
                      <a:pPr algn="l" fontAlgn="ctr"/>
                      <a:r>
                        <a:rPr lang="en-US" sz="1200" b="1" i="0" u="none" strike="noStrike" dirty="0">
                          <a:solidFill>
                            <a:schemeClr val="bg1"/>
                          </a:solidFill>
                          <a:effectLst/>
                          <a:latin typeface="Calibri" panose="020F0502020204030204" pitchFamily="34" charset="0"/>
                        </a:rPr>
                        <a:t>DNA Sequencing: </a:t>
                      </a:r>
                      <a:r>
                        <a:rPr lang="en-US" sz="1200" b="1" i="1" u="none" strike="noStrike" dirty="0">
                          <a:solidFill>
                            <a:schemeClr val="bg1"/>
                          </a:solidFill>
                          <a:effectLst/>
                          <a:latin typeface="Calibri" panose="020F0502020204030204" pitchFamily="34" charset="0"/>
                        </a:rPr>
                        <a:t>KRAS</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GNAS</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VHL</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CTNNB1</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TP53</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PIK3CA</a:t>
                      </a:r>
                      <a:r>
                        <a:rPr lang="en-US" sz="1200" b="1" i="0" u="none" strike="noStrike" dirty="0">
                          <a:solidFill>
                            <a:schemeClr val="bg1"/>
                          </a:solidFill>
                          <a:effectLst/>
                          <a:latin typeface="Calibri" panose="020F0502020204030204" pitchFamily="34" charset="0"/>
                        </a:rPr>
                        <a:t> &amp; </a:t>
                      </a:r>
                      <a:r>
                        <a:rPr lang="en-US" sz="1200" b="1" i="1" u="none" strike="noStrike" dirty="0">
                          <a:solidFill>
                            <a:schemeClr val="bg1"/>
                          </a:solidFill>
                          <a:effectLst/>
                          <a:latin typeface="Calibri" panose="020F0502020204030204" pitchFamily="34" charset="0"/>
                        </a:rPr>
                        <a:t>PTEN</a:t>
                      </a:r>
                      <a:r>
                        <a:rPr lang="en-US" sz="1200" b="1" i="0" u="none" strike="noStrike" dirty="0">
                          <a:solidFill>
                            <a:schemeClr val="bg1"/>
                          </a:solidFill>
                          <a:effectLst/>
                          <a:latin typeface="Calibri" panose="020F0502020204030204" pitchFamily="34" charset="0"/>
                        </a:rPr>
                        <a:t> (</a:t>
                      </a:r>
                      <a:r>
                        <a:rPr lang="en-US" sz="1200" b="1" i="0" u="none" strike="noStrike" dirty="0" err="1">
                          <a:solidFill>
                            <a:schemeClr val="bg1"/>
                          </a:solidFill>
                          <a:effectLst/>
                          <a:latin typeface="Calibri" panose="020F0502020204030204" pitchFamily="34" charset="0"/>
                        </a:rPr>
                        <a:t>Aatur</a:t>
                      </a:r>
                      <a:r>
                        <a:rPr lang="en-US" sz="1200" b="1" i="0" u="none" strike="noStrike" dirty="0">
                          <a:solidFill>
                            <a:schemeClr val="bg1"/>
                          </a:solidFill>
                          <a:effectLst/>
                          <a:latin typeface="Calibri" panose="020F0502020204030204" pitchFamily="34" charset="0"/>
                        </a:rPr>
                        <a:t> </a:t>
                      </a:r>
                      <a:r>
                        <a:rPr lang="en-US" sz="1200" b="1" i="0" u="none" strike="noStrike" dirty="0" err="1">
                          <a:solidFill>
                            <a:schemeClr val="bg1"/>
                          </a:solidFill>
                          <a:effectLst/>
                          <a:latin typeface="Calibri" panose="020F0502020204030204" pitchFamily="34" charset="0"/>
                        </a:rPr>
                        <a:t>Singhi</a:t>
                      </a:r>
                      <a:r>
                        <a:rPr lang="en-US" sz="1200" b="1" i="0" u="none" strike="noStrike" dirty="0">
                          <a:solidFill>
                            <a:schemeClr val="bg1"/>
                          </a:solidFill>
                          <a:effectLst/>
                          <a:latin typeface="Calibri" panose="020F0502020204030204" pitchFamily="34" charset="0"/>
                        </a:rPr>
                        <a:t>)</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200" b="1" i="0" u="none" strike="noStrike" dirty="0">
                          <a:solidFill>
                            <a:srgbClr val="FFFFFF"/>
                          </a:solidFill>
                          <a:effectLst/>
                          <a:latin typeface="Calibri" panose="020F0502020204030204" pitchFamily="34" charset="0"/>
                        </a:rPr>
                        <a:t>86%</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a:solidFill>
                            <a:srgbClr val="FFFFFF"/>
                          </a:solidFill>
                          <a:effectLst/>
                          <a:latin typeface="Calibri" panose="020F0502020204030204" pitchFamily="34" charset="0"/>
                        </a:rPr>
                        <a:t>100%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037656054"/>
                  </a:ext>
                </a:extLst>
              </a:tr>
              <a:tr h="407194">
                <a:tc>
                  <a:txBody>
                    <a:bodyPr/>
                    <a:lstStyle/>
                    <a:p>
                      <a:pPr algn="l" fontAlgn="ctr"/>
                      <a:r>
                        <a:rPr lang="en-US" sz="1200" b="1" i="0" u="none" strike="noStrike" dirty="0">
                          <a:solidFill>
                            <a:schemeClr val="bg1"/>
                          </a:solidFill>
                          <a:effectLst/>
                          <a:latin typeface="Calibri" panose="020F0502020204030204" pitchFamily="34" charset="0"/>
                        </a:rPr>
                        <a:t>Protein expression: MUC5AC:WGA, MUC5AC:BGH &amp; </a:t>
                      </a:r>
                      <a:r>
                        <a:rPr lang="en-US" sz="1200" b="1" i="0" u="none" strike="noStrike" dirty="0" err="1">
                          <a:solidFill>
                            <a:schemeClr val="bg1"/>
                          </a:solidFill>
                          <a:effectLst/>
                          <a:latin typeface="Calibri" panose="020F0502020204030204" pitchFamily="34" charset="0"/>
                        </a:rPr>
                        <a:t>endorepellin</a:t>
                      </a:r>
                      <a:r>
                        <a:rPr lang="en-US" sz="1200" b="1" i="0" u="none" strike="noStrike" dirty="0">
                          <a:solidFill>
                            <a:schemeClr val="bg1"/>
                          </a:solidFill>
                          <a:effectLst/>
                          <a:latin typeface="Calibri" panose="020F0502020204030204" pitchFamily="34" charset="0"/>
                        </a:rPr>
                        <a:t> </a:t>
                      </a:r>
                      <a:r>
                        <a:rPr lang="en-US" sz="1200" b="1" i="0" u="none" strike="noStrike" dirty="0">
                          <a:solidFill>
                            <a:schemeClr val="bg1"/>
                          </a:solidFill>
                          <a:effectLst/>
                          <a:highlight>
                            <a:srgbClr val="000000"/>
                          </a:highlight>
                          <a:latin typeface="Calibri" panose="020F0502020204030204" pitchFamily="34" charset="0"/>
                        </a:rPr>
                        <a:t>(Brian </a:t>
                      </a:r>
                      <a:r>
                        <a:rPr lang="en-US" sz="1200" b="1" i="0" u="none" strike="noStrike" dirty="0" err="1">
                          <a:solidFill>
                            <a:schemeClr val="bg1"/>
                          </a:solidFill>
                          <a:effectLst/>
                          <a:highlight>
                            <a:srgbClr val="000000"/>
                          </a:highlight>
                          <a:latin typeface="Calibri" panose="020F0502020204030204" pitchFamily="34" charset="0"/>
                        </a:rPr>
                        <a:t>Haab</a:t>
                      </a:r>
                      <a:r>
                        <a:rPr lang="en-US" sz="1200" b="1" i="0" u="none" strike="noStrike" dirty="0">
                          <a:solidFill>
                            <a:schemeClr val="bg1"/>
                          </a:solidFill>
                          <a:effectLst/>
                          <a:highlight>
                            <a:srgbClr val="000000"/>
                          </a:highlight>
                          <a:latin typeface="Calibri" panose="020F0502020204030204" pitchFamily="34" charset="0"/>
                        </a:rPr>
                        <a:t>)</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200" b="1" i="0" u="none" strike="noStrike" dirty="0">
                          <a:solidFill>
                            <a:srgbClr val="FFFFFF"/>
                          </a:solidFill>
                          <a:effectLst/>
                          <a:latin typeface="Calibri" panose="020F0502020204030204" pitchFamily="34" charset="0"/>
                        </a:rPr>
                        <a:t>92%</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a:solidFill>
                            <a:srgbClr val="FFFFFF"/>
                          </a:solidFill>
                          <a:effectLst/>
                          <a:latin typeface="Calibri" panose="020F0502020204030204" pitchFamily="34" charset="0"/>
                        </a:rPr>
                        <a:t>94%</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1559228"/>
                  </a:ext>
                </a:extLst>
              </a:tr>
              <a:tr h="239384">
                <a:tc>
                  <a:txBody>
                    <a:bodyPr/>
                    <a:lstStyle/>
                    <a:p>
                      <a:pPr algn="l" fontAlgn="ctr"/>
                      <a:r>
                        <a:rPr lang="en-US" sz="1200" b="1" i="0" u="none" strike="noStrike">
                          <a:solidFill>
                            <a:srgbClr val="000000"/>
                          </a:solidFill>
                          <a:effectLst/>
                          <a:latin typeface="Calibri" panose="020F0502020204030204" pitchFamily="34" charset="0"/>
                        </a:rPr>
                        <a:t>Amphiregulin expression &amp; glucometer glucose (Walter Park)</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FFFFFF"/>
                          </a:solidFill>
                          <a:effectLst/>
                          <a:latin typeface="Calibri" panose="020F0502020204030204" pitchFamily="34" charset="0"/>
                        </a:rPr>
                        <a:t>100%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dirty="0">
                          <a:solidFill>
                            <a:srgbClr val="FFFFFF"/>
                          </a:solidFill>
                          <a:effectLst/>
                          <a:latin typeface="Calibri" panose="020F0502020204030204" pitchFamily="34" charset="0"/>
                        </a:rPr>
                        <a:t>72%</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0503884"/>
                  </a:ext>
                </a:extLst>
              </a:tr>
              <a:tr h="239384">
                <a:tc>
                  <a:txBody>
                    <a:bodyPr/>
                    <a:lstStyle/>
                    <a:p>
                      <a:pPr algn="l" fontAlgn="ctr"/>
                      <a:r>
                        <a:rPr lang="en-US" sz="1200" b="1" i="0" u="none" strike="noStrike">
                          <a:solidFill>
                            <a:srgbClr val="000000"/>
                          </a:solidFill>
                          <a:effectLst/>
                          <a:latin typeface="Calibri" panose="020F0502020204030204" pitchFamily="34" charset="0"/>
                        </a:rPr>
                        <a:t>Protease activity: Gastricsin &amp; Cathepsin E (Charles Craik)</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FFFFFF"/>
                          </a:solidFill>
                          <a:effectLst/>
                          <a:latin typeface="Calibri" panose="020F0502020204030204" pitchFamily="34" charset="0"/>
                        </a:rPr>
                        <a:t>93%</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dirty="0">
                          <a:solidFill>
                            <a:srgbClr val="FFFFFF"/>
                          </a:solidFill>
                          <a:effectLst/>
                          <a:latin typeface="Calibri" panose="020F0502020204030204" pitchFamily="34" charset="0"/>
                        </a:rPr>
                        <a:t>100%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4326462"/>
                  </a:ext>
                </a:extLst>
              </a:tr>
            </a:tbl>
          </a:graphicData>
        </a:graphic>
      </p:graphicFrame>
      <p:graphicFrame>
        <p:nvGraphicFramePr>
          <p:cNvPr id="18" name="Table 17">
            <a:extLst>
              <a:ext uri="{FF2B5EF4-FFF2-40B4-BE49-F238E27FC236}">
                <a16:creationId xmlns:a16="http://schemas.microsoft.com/office/drawing/2014/main" id="{CFD9C0C9-E424-4B02-BBA2-84707EF47AA7}"/>
              </a:ext>
            </a:extLst>
          </p:cNvPr>
          <p:cNvGraphicFramePr>
            <a:graphicFrameLocks noGrp="1"/>
          </p:cNvGraphicFramePr>
          <p:nvPr>
            <p:extLst/>
          </p:nvPr>
        </p:nvGraphicFramePr>
        <p:xfrm>
          <a:off x="1583533" y="3926003"/>
          <a:ext cx="5895975" cy="1894524"/>
        </p:xfrm>
        <a:graphic>
          <a:graphicData uri="http://schemas.openxmlformats.org/drawingml/2006/table">
            <a:tbl>
              <a:tblPr/>
              <a:tblGrid>
                <a:gridCol w="4084824">
                  <a:extLst>
                    <a:ext uri="{9D8B030D-6E8A-4147-A177-3AD203B41FA5}">
                      <a16:colId xmlns:a16="http://schemas.microsoft.com/office/drawing/2014/main" val="806846386"/>
                    </a:ext>
                  </a:extLst>
                </a:gridCol>
                <a:gridCol w="882464">
                  <a:extLst>
                    <a:ext uri="{9D8B030D-6E8A-4147-A177-3AD203B41FA5}">
                      <a16:colId xmlns:a16="http://schemas.microsoft.com/office/drawing/2014/main" val="137902991"/>
                    </a:ext>
                  </a:extLst>
                </a:gridCol>
                <a:gridCol w="928687">
                  <a:extLst>
                    <a:ext uri="{9D8B030D-6E8A-4147-A177-3AD203B41FA5}">
                      <a16:colId xmlns:a16="http://schemas.microsoft.com/office/drawing/2014/main" val="2990317897"/>
                    </a:ext>
                  </a:extLst>
                </a:gridCol>
              </a:tblGrid>
              <a:tr h="407194">
                <a:tc rowSpan="2">
                  <a:txBody>
                    <a:bodyPr/>
                    <a:lstStyle/>
                    <a:p>
                      <a:pPr algn="ctr" fontAlgn="ctr"/>
                      <a:r>
                        <a:rPr lang="en-US" sz="1400" b="1" i="0" u="none" strike="noStrike" dirty="0">
                          <a:solidFill>
                            <a:srgbClr val="FFFFFF"/>
                          </a:solidFill>
                          <a:effectLst/>
                          <a:latin typeface="Calibri" panose="020F0502020204030204" pitchFamily="34" charset="0"/>
                        </a:rPr>
                        <a:t>Assay (Pancreatic Cyst Biomarker Alliance Investigator)</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2">
                  <a:txBody>
                    <a:bodyPr/>
                    <a:lstStyle/>
                    <a:p>
                      <a:pPr algn="ctr" fontAlgn="ctr"/>
                      <a:r>
                        <a:rPr lang="en-US" sz="1200" b="1" i="0" u="none" strike="noStrike">
                          <a:solidFill>
                            <a:srgbClr val="FFFFFF"/>
                          </a:solidFill>
                          <a:effectLst/>
                          <a:latin typeface="Calibri" panose="020F0502020204030204" pitchFamily="34" charset="0"/>
                        </a:rPr>
                        <a:t>Presence vs. Absence of Advanced Neoplasia</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62831199"/>
                  </a:ext>
                </a:extLst>
              </a:tr>
              <a:tr h="224314">
                <a:tc vMerge="1">
                  <a:txBody>
                    <a:bodyPr/>
                    <a:lstStyle/>
                    <a:p>
                      <a:endParaRPr lang="en-US"/>
                    </a:p>
                  </a:txBody>
                  <a:tcPr/>
                </a:tc>
                <a:tc>
                  <a:txBody>
                    <a:bodyPr/>
                    <a:lstStyle/>
                    <a:p>
                      <a:pPr algn="ctr" fontAlgn="ctr"/>
                      <a:r>
                        <a:rPr lang="en-US" sz="1200" b="1" i="0" u="none" strike="noStrike">
                          <a:solidFill>
                            <a:srgbClr val="FFFFFF"/>
                          </a:solidFill>
                          <a:effectLst/>
                          <a:latin typeface="Calibri" panose="020F0502020204030204" pitchFamily="34" charset="0"/>
                        </a:rPr>
                        <a:t>Sensitivity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a:solidFill>
                            <a:srgbClr val="FFFFFF"/>
                          </a:solidFill>
                          <a:effectLst/>
                          <a:latin typeface="Calibri" panose="020F0502020204030204" pitchFamily="34" charset="0"/>
                        </a:rPr>
                        <a:t>Specificity</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279084643"/>
                  </a:ext>
                </a:extLst>
              </a:tr>
              <a:tr h="407194">
                <a:tc>
                  <a:txBody>
                    <a:bodyPr/>
                    <a:lstStyle/>
                    <a:p>
                      <a:pPr algn="l" fontAlgn="ctr"/>
                      <a:r>
                        <a:rPr lang="en-US" sz="1200" b="1" i="0" u="none" strike="noStrike" dirty="0">
                          <a:solidFill>
                            <a:schemeClr val="bg1"/>
                          </a:solidFill>
                          <a:effectLst/>
                          <a:latin typeface="Calibri" panose="020F0502020204030204" pitchFamily="34" charset="0"/>
                        </a:rPr>
                        <a:t>DNA Sequencing: </a:t>
                      </a:r>
                      <a:r>
                        <a:rPr lang="en-US" sz="1200" b="1" i="1" u="none" strike="noStrike" dirty="0">
                          <a:solidFill>
                            <a:schemeClr val="bg1"/>
                          </a:solidFill>
                          <a:effectLst/>
                          <a:latin typeface="Calibri" panose="020F0502020204030204" pitchFamily="34" charset="0"/>
                        </a:rPr>
                        <a:t>KRAS</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GNAS</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VHL</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CTNNB1</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TP53</a:t>
                      </a:r>
                      <a:r>
                        <a:rPr lang="en-US" sz="1200" b="1" i="0" u="none" strike="noStrike" dirty="0">
                          <a:solidFill>
                            <a:schemeClr val="bg1"/>
                          </a:solidFill>
                          <a:effectLst/>
                          <a:latin typeface="Calibri" panose="020F0502020204030204" pitchFamily="34" charset="0"/>
                        </a:rPr>
                        <a:t>, </a:t>
                      </a:r>
                      <a:r>
                        <a:rPr lang="en-US" sz="1200" b="1" i="1" u="none" strike="noStrike" dirty="0">
                          <a:solidFill>
                            <a:schemeClr val="bg1"/>
                          </a:solidFill>
                          <a:effectLst/>
                          <a:latin typeface="Calibri" panose="020F0502020204030204" pitchFamily="34" charset="0"/>
                        </a:rPr>
                        <a:t>PIK3CA</a:t>
                      </a:r>
                      <a:r>
                        <a:rPr lang="en-US" sz="1200" b="1" i="0" u="none" strike="noStrike" dirty="0">
                          <a:solidFill>
                            <a:schemeClr val="bg1"/>
                          </a:solidFill>
                          <a:effectLst/>
                          <a:latin typeface="Calibri" panose="020F0502020204030204" pitchFamily="34" charset="0"/>
                        </a:rPr>
                        <a:t> &amp; </a:t>
                      </a:r>
                      <a:r>
                        <a:rPr lang="en-US" sz="1200" b="1" i="1" u="none" strike="noStrike" dirty="0">
                          <a:solidFill>
                            <a:schemeClr val="bg1"/>
                          </a:solidFill>
                          <a:effectLst/>
                          <a:latin typeface="Calibri" panose="020F0502020204030204" pitchFamily="34" charset="0"/>
                        </a:rPr>
                        <a:t>PTEN</a:t>
                      </a:r>
                      <a:r>
                        <a:rPr lang="en-US" sz="1200" b="1" i="0" u="none" strike="noStrike" dirty="0">
                          <a:solidFill>
                            <a:schemeClr val="bg1"/>
                          </a:solidFill>
                          <a:effectLst/>
                          <a:latin typeface="Calibri" panose="020F0502020204030204" pitchFamily="34" charset="0"/>
                        </a:rPr>
                        <a:t> (</a:t>
                      </a:r>
                      <a:r>
                        <a:rPr lang="en-US" sz="1200" b="1" i="0" u="none" strike="noStrike" dirty="0" err="1">
                          <a:solidFill>
                            <a:schemeClr val="bg1"/>
                          </a:solidFill>
                          <a:effectLst/>
                          <a:latin typeface="Calibri" panose="020F0502020204030204" pitchFamily="34" charset="0"/>
                        </a:rPr>
                        <a:t>Aatur</a:t>
                      </a:r>
                      <a:r>
                        <a:rPr lang="en-US" sz="1200" b="1" i="0" u="none" strike="noStrike" dirty="0">
                          <a:solidFill>
                            <a:schemeClr val="bg1"/>
                          </a:solidFill>
                          <a:effectLst/>
                          <a:latin typeface="Calibri" panose="020F0502020204030204" pitchFamily="34" charset="0"/>
                        </a:rPr>
                        <a:t> </a:t>
                      </a:r>
                      <a:r>
                        <a:rPr lang="en-US" sz="1200" b="1" i="0" u="none" strike="noStrike" dirty="0" err="1">
                          <a:solidFill>
                            <a:schemeClr val="bg1"/>
                          </a:solidFill>
                          <a:effectLst/>
                          <a:latin typeface="Calibri" panose="020F0502020204030204" pitchFamily="34" charset="0"/>
                        </a:rPr>
                        <a:t>Singhi</a:t>
                      </a:r>
                      <a:r>
                        <a:rPr lang="en-US" sz="1200" b="1" i="0" u="none" strike="noStrike" dirty="0">
                          <a:solidFill>
                            <a:schemeClr val="bg1"/>
                          </a:solidFill>
                          <a:effectLst/>
                          <a:latin typeface="Calibri" panose="020F0502020204030204" pitchFamily="34" charset="0"/>
                        </a:rPr>
                        <a:t>)</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200" b="1" i="0" u="none" strike="noStrike">
                          <a:solidFill>
                            <a:srgbClr val="FFFFFF"/>
                          </a:solidFill>
                          <a:effectLst/>
                          <a:latin typeface="Calibri" panose="020F0502020204030204" pitchFamily="34" charset="0"/>
                        </a:rPr>
                        <a:t>88%</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a:solidFill>
                            <a:srgbClr val="FFFFFF"/>
                          </a:solidFill>
                          <a:effectLst/>
                          <a:latin typeface="Calibri" panose="020F0502020204030204" pitchFamily="34" charset="0"/>
                        </a:rPr>
                        <a:t>100%</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76248863"/>
                  </a:ext>
                </a:extLst>
              </a:tr>
              <a:tr h="407194">
                <a:tc>
                  <a:txBody>
                    <a:bodyPr/>
                    <a:lstStyle/>
                    <a:p>
                      <a:pPr algn="l" fontAlgn="ctr"/>
                      <a:r>
                        <a:rPr lang="en-US" sz="1200" b="1" i="0" u="none" strike="noStrike">
                          <a:solidFill>
                            <a:srgbClr val="000000"/>
                          </a:solidFill>
                          <a:effectLst/>
                          <a:latin typeface="Calibri" panose="020F0502020204030204" pitchFamily="34" charset="0"/>
                        </a:rPr>
                        <a:t>DNA Methylation: </a:t>
                      </a:r>
                      <a:r>
                        <a:rPr lang="en-US" sz="1200" b="1" i="1" u="none" strike="noStrike">
                          <a:solidFill>
                            <a:srgbClr val="000000"/>
                          </a:solidFill>
                          <a:effectLst/>
                          <a:latin typeface="Calibri" panose="020F0502020204030204" pitchFamily="34" charset="0"/>
                        </a:rPr>
                        <a:t>SOX17</a:t>
                      </a:r>
                      <a:r>
                        <a:rPr lang="en-US" sz="1200" b="1" i="0" u="none" strike="noStrike">
                          <a:solidFill>
                            <a:srgbClr val="000000"/>
                          </a:solidFill>
                          <a:effectLst/>
                          <a:latin typeface="Calibri" panose="020F0502020204030204" pitchFamily="34" charset="0"/>
                        </a:rPr>
                        <a:t>, </a:t>
                      </a:r>
                      <a:r>
                        <a:rPr lang="en-US" sz="1200" b="1" i="1" u="none" strike="noStrike">
                          <a:solidFill>
                            <a:srgbClr val="000000"/>
                          </a:solidFill>
                          <a:effectLst/>
                          <a:latin typeface="Calibri" panose="020F0502020204030204" pitchFamily="34" charset="0"/>
                        </a:rPr>
                        <a:t>FOXE1</a:t>
                      </a:r>
                      <a:r>
                        <a:rPr lang="en-US" sz="1200" b="1" i="0" u="none" strike="noStrike">
                          <a:solidFill>
                            <a:srgbClr val="000000"/>
                          </a:solidFill>
                          <a:effectLst/>
                          <a:latin typeface="Calibri" panose="020F0502020204030204" pitchFamily="34" charset="0"/>
                        </a:rPr>
                        <a:t>, </a:t>
                      </a:r>
                      <a:r>
                        <a:rPr lang="en-US" sz="1200" b="1" i="1" u="none" strike="noStrike">
                          <a:solidFill>
                            <a:srgbClr val="000000"/>
                          </a:solidFill>
                          <a:effectLst/>
                          <a:latin typeface="Calibri" panose="020F0502020204030204" pitchFamily="34" charset="0"/>
                        </a:rPr>
                        <a:t>PTCHD2</a:t>
                      </a:r>
                      <a:r>
                        <a:rPr lang="en-US" sz="1200" b="1" i="0" u="none" strike="noStrike">
                          <a:solidFill>
                            <a:srgbClr val="000000"/>
                          </a:solidFill>
                          <a:effectLst/>
                          <a:latin typeface="Calibri" panose="020F0502020204030204" pitchFamily="34" charset="0"/>
                        </a:rPr>
                        <a:t>, </a:t>
                      </a:r>
                      <a:r>
                        <a:rPr lang="en-US" sz="1200" b="1" i="1" u="none" strike="noStrike">
                          <a:solidFill>
                            <a:srgbClr val="000000"/>
                          </a:solidFill>
                          <a:effectLst/>
                          <a:latin typeface="Calibri" panose="020F0502020204030204" pitchFamily="34" charset="0"/>
                        </a:rPr>
                        <a:t>SLIT2</a:t>
                      </a:r>
                      <a:r>
                        <a:rPr lang="en-US" sz="1200" b="1" i="0" u="none" strike="noStrike">
                          <a:solidFill>
                            <a:srgbClr val="000000"/>
                          </a:solidFill>
                          <a:effectLst/>
                          <a:latin typeface="Calibri" panose="020F0502020204030204" pitchFamily="34" charset="0"/>
                        </a:rPr>
                        <a:t>, </a:t>
                      </a:r>
                      <a:r>
                        <a:rPr lang="en-US" sz="1200" b="1" i="1" u="none" strike="noStrike">
                          <a:solidFill>
                            <a:srgbClr val="000000"/>
                          </a:solidFill>
                          <a:effectLst/>
                          <a:latin typeface="Calibri" panose="020F0502020204030204" pitchFamily="34" charset="0"/>
                        </a:rPr>
                        <a:t>EYA4 &amp;</a:t>
                      </a:r>
                      <a:r>
                        <a:rPr lang="en-US" sz="1200" b="1" i="0" u="none" strike="noStrike">
                          <a:solidFill>
                            <a:srgbClr val="000000"/>
                          </a:solidFill>
                          <a:effectLst/>
                          <a:latin typeface="Calibri" panose="020F0502020204030204" pitchFamily="34" charset="0"/>
                        </a:rPr>
                        <a:t> </a:t>
                      </a:r>
                      <a:r>
                        <a:rPr lang="en-US" sz="1200" b="1" i="1" u="none" strike="noStrike">
                          <a:solidFill>
                            <a:srgbClr val="000000"/>
                          </a:solidFill>
                          <a:effectLst/>
                          <a:latin typeface="Calibri" panose="020F0502020204030204" pitchFamily="34" charset="0"/>
                        </a:rPr>
                        <a:t>SFRP1</a:t>
                      </a:r>
                      <a:r>
                        <a:rPr lang="en-US" sz="1200" b="1" i="0" u="none" strike="noStrike">
                          <a:solidFill>
                            <a:srgbClr val="000000"/>
                          </a:solidFill>
                          <a:effectLst/>
                          <a:latin typeface="Calibri" panose="020F0502020204030204" pitchFamily="34" charset="0"/>
                        </a:rPr>
                        <a:t>(Michael Goggins)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FFFFFF"/>
                          </a:solidFill>
                          <a:effectLst/>
                          <a:latin typeface="Calibri" panose="020F0502020204030204" pitchFamily="34" charset="0"/>
                        </a:rPr>
                        <a:t>84%</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a:solidFill>
                            <a:srgbClr val="FFFFFF"/>
                          </a:solidFill>
                          <a:effectLst/>
                          <a:latin typeface="Calibri" panose="020F0502020204030204" pitchFamily="34" charset="0"/>
                        </a:rPr>
                        <a:t>89%</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24846203"/>
                  </a:ext>
                </a:extLst>
              </a:tr>
              <a:tr h="224314">
                <a:tc>
                  <a:txBody>
                    <a:bodyPr/>
                    <a:lstStyle/>
                    <a:p>
                      <a:pPr algn="l" fontAlgn="ctr"/>
                      <a:r>
                        <a:rPr lang="de-DE" sz="1200" b="1" i="0" u="none" strike="noStrike">
                          <a:solidFill>
                            <a:srgbClr val="000000"/>
                          </a:solidFill>
                          <a:effectLst/>
                          <a:latin typeface="Calibri" panose="020F0502020204030204" pitchFamily="34" charset="0"/>
                        </a:rPr>
                        <a:t>Protein expression: Das-1 (Koushik Das)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FFFFFF"/>
                          </a:solidFill>
                          <a:effectLst/>
                          <a:latin typeface="Calibri" panose="020F0502020204030204" pitchFamily="34" charset="0"/>
                        </a:rPr>
                        <a:t>91%</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a:solidFill>
                            <a:srgbClr val="FFFFFF"/>
                          </a:solidFill>
                          <a:effectLst/>
                          <a:latin typeface="Calibri" panose="020F0502020204030204" pitchFamily="34" charset="0"/>
                        </a:rPr>
                        <a:t>96%</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63749087"/>
                  </a:ext>
                </a:extLst>
              </a:tr>
              <a:tr h="224314">
                <a:tc>
                  <a:txBody>
                    <a:bodyPr/>
                    <a:lstStyle/>
                    <a:p>
                      <a:pPr algn="l" fontAlgn="ctr"/>
                      <a:r>
                        <a:rPr lang="en-US" sz="1200" b="1" i="0" u="none" strike="noStrike">
                          <a:solidFill>
                            <a:srgbClr val="000000"/>
                          </a:solidFill>
                          <a:effectLst/>
                          <a:latin typeface="Calibri" panose="020F0502020204030204" pitchFamily="34" charset="0"/>
                        </a:rPr>
                        <a:t>Protein activity: Telomerase (Michael Goggins)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FFFFFF"/>
                          </a:solidFill>
                          <a:effectLst/>
                          <a:latin typeface="Calibri" panose="020F0502020204030204" pitchFamily="34" charset="0"/>
                        </a:rPr>
                        <a:t>74%</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200" b="1" i="0" u="none" strike="noStrike" dirty="0">
                          <a:solidFill>
                            <a:srgbClr val="FFFFFF"/>
                          </a:solidFill>
                          <a:effectLst/>
                          <a:latin typeface="Calibri" panose="020F0502020204030204" pitchFamily="34" charset="0"/>
                        </a:rPr>
                        <a:t>93%</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73022454"/>
                  </a:ext>
                </a:extLst>
              </a:tr>
            </a:tbl>
          </a:graphicData>
        </a:graphic>
      </p:graphicFrame>
    </p:spTree>
    <p:extLst>
      <p:ext uri="{BB962C8B-B14F-4D97-AF65-F5344CB8AC3E}">
        <p14:creationId xmlns:p14="http://schemas.microsoft.com/office/powerpoint/2010/main" val="369906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957" y="92615"/>
            <a:ext cx="7992533" cy="848320"/>
          </a:xfrm>
        </p:spPr>
        <p:txBody>
          <a:bodyPr/>
          <a:lstStyle/>
          <a:p>
            <a:r>
              <a:rPr lang="en-US" altLang="en-US" sz="2900" dirty="0"/>
              <a:t>Scientific Advances: Lung and Upper-Aerodigestive Cancers</a:t>
            </a:r>
            <a:endParaRPr lang="en-US" altLang="en-US" sz="2000" dirty="0"/>
          </a:p>
        </p:txBody>
      </p:sp>
      <p:sp>
        <p:nvSpPr>
          <p:cNvPr id="5123" name="Content Placeholder 2"/>
          <p:cNvSpPr>
            <a:spLocks noGrp="1"/>
          </p:cNvSpPr>
          <p:nvPr>
            <p:ph idx="1"/>
          </p:nvPr>
        </p:nvSpPr>
        <p:spPr>
          <a:xfrm>
            <a:off x="539552" y="1556792"/>
            <a:ext cx="7857067" cy="4492557"/>
          </a:xfrm>
        </p:spPr>
        <p:txBody>
          <a:bodyPr/>
          <a:lstStyle/>
          <a:p>
            <a:pPr marL="414152" indent="-414152">
              <a:spcBef>
                <a:spcPts val="545"/>
              </a:spcBef>
              <a:spcAft>
                <a:spcPts val="545"/>
              </a:spcAft>
              <a:buFontTx/>
              <a:buChar char="•"/>
            </a:pPr>
            <a:r>
              <a:rPr lang="en-US" altLang="en-US" sz="1600" dirty="0"/>
              <a:t>High-resolution melt chip array platform developed for analysis of methylated DNA markers</a:t>
            </a:r>
          </a:p>
          <a:p>
            <a:pPr marL="414152" indent="-414152">
              <a:spcBef>
                <a:spcPts val="545"/>
              </a:spcBef>
              <a:spcAft>
                <a:spcPts val="545"/>
              </a:spcAft>
              <a:buFontTx/>
              <a:buChar char="•"/>
            </a:pPr>
            <a:r>
              <a:rPr lang="en-US" altLang="en-US" sz="1600" dirty="0"/>
              <a:t>A six gene panel of methylated genes has been determined for early detection of lung cancer</a:t>
            </a:r>
          </a:p>
          <a:p>
            <a:pPr marL="414152" indent="-414152">
              <a:spcBef>
                <a:spcPts val="545"/>
              </a:spcBef>
              <a:spcAft>
                <a:spcPts val="545"/>
              </a:spcAft>
              <a:buFontTx/>
              <a:buChar char="•"/>
            </a:pPr>
            <a:r>
              <a:rPr lang="en-US" altLang="en-US" sz="1600" dirty="0"/>
              <a:t>Validation of imaging, RNA signature, and protein biomarkers for lung cancer in IPNs.</a:t>
            </a:r>
          </a:p>
          <a:p>
            <a:pPr marL="414152" indent="-414152">
              <a:spcBef>
                <a:spcPts val="545"/>
              </a:spcBef>
              <a:spcAft>
                <a:spcPts val="545"/>
              </a:spcAft>
              <a:buFontTx/>
              <a:buChar char="•"/>
            </a:pPr>
            <a:r>
              <a:rPr lang="en-US" altLang="en-US" sz="1600" dirty="0"/>
              <a:t>Established a 1200 patient IPN imaging repository with clinical annotation.</a:t>
            </a:r>
          </a:p>
          <a:p>
            <a:pPr marL="414152" indent="-414152">
              <a:spcBef>
                <a:spcPts val="545"/>
              </a:spcBef>
              <a:spcAft>
                <a:spcPts val="545"/>
              </a:spcAft>
              <a:buFontTx/>
              <a:buChar char="•"/>
            </a:pPr>
            <a:r>
              <a:rPr lang="en-US" altLang="en-US" sz="1600" dirty="0"/>
              <a:t>Used radiomic and deep learning approaches to reclassify IPNs into low or high risk groups. </a:t>
            </a:r>
          </a:p>
          <a:p>
            <a:pPr marL="414152" indent="-414152">
              <a:spcBef>
                <a:spcPts val="545"/>
              </a:spcBef>
              <a:spcAft>
                <a:spcPts val="545"/>
              </a:spcAft>
              <a:buFontTx/>
              <a:buChar char="•"/>
            </a:pPr>
            <a:r>
              <a:rPr lang="en-US" sz="1600" dirty="0"/>
              <a:t>A RNA gene expression classifier from peripheral blood mononuclear cells (Pax gene tubes) can help distinguish benign from malignant</a:t>
            </a:r>
          </a:p>
          <a:p>
            <a:pPr marL="414152" indent="-414152">
              <a:spcBef>
                <a:spcPts val="545"/>
              </a:spcBef>
              <a:spcAft>
                <a:spcPts val="545"/>
              </a:spcAft>
              <a:buFontTx/>
              <a:buChar char="•"/>
            </a:pPr>
            <a:r>
              <a:rPr lang="en-US" sz="1600" dirty="0"/>
              <a:t>miRNA biomarker panel in sputum for early detection of lung cancer in CT-identified nodules are being sequence (whole-genome) using Illumina </a:t>
            </a:r>
            <a:r>
              <a:rPr lang="en-US" sz="1600" dirty="0" err="1"/>
              <a:t>HiSeq</a:t>
            </a:r>
            <a:r>
              <a:rPr lang="en-US" sz="1600" dirty="0"/>
              <a:t> to illustrate difference in progressor vs. non-progressor nodules</a:t>
            </a:r>
          </a:p>
          <a:p>
            <a:pPr marL="414152" indent="-414152">
              <a:spcBef>
                <a:spcPts val="545"/>
              </a:spcBef>
              <a:spcAft>
                <a:spcPts val="545"/>
              </a:spcAft>
              <a:buFontTx/>
              <a:buChar char="•"/>
            </a:pPr>
            <a:endParaRPr lang="en-US" altLang="en-US" sz="2500" dirty="0"/>
          </a:p>
        </p:txBody>
      </p:sp>
    </p:spTree>
    <p:extLst>
      <p:ext uri="{BB962C8B-B14F-4D97-AF65-F5344CB8AC3E}">
        <p14:creationId xmlns:p14="http://schemas.microsoft.com/office/powerpoint/2010/main" val="103078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D2D4-BEA7-4FFC-B26C-CAA5E1513867}"/>
              </a:ext>
            </a:extLst>
          </p:cNvPr>
          <p:cNvSpPr>
            <a:spLocks noGrp="1"/>
          </p:cNvSpPr>
          <p:nvPr>
            <p:ph type="title"/>
          </p:nvPr>
        </p:nvSpPr>
        <p:spPr>
          <a:xfrm>
            <a:off x="533400" y="0"/>
            <a:ext cx="7134944" cy="1219200"/>
          </a:xfrm>
        </p:spPr>
        <p:txBody>
          <a:bodyPr/>
          <a:lstStyle/>
          <a:p>
            <a:r>
              <a:rPr lang="en-US" altLang="en-US" dirty="0"/>
              <a:t>Highlight: Lung Cancer</a:t>
            </a:r>
            <a:endParaRPr lang="en-US" dirty="0"/>
          </a:p>
        </p:txBody>
      </p:sp>
      <p:sp>
        <p:nvSpPr>
          <p:cNvPr id="3" name="Content Placeholder 2">
            <a:extLst>
              <a:ext uri="{FF2B5EF4-FFF2-40B4-BE49-F238E27FC236}">
                <a16:creationId xmlns:a16="http://schemas.microsoft.com/office/drawing/2014/main" id="{35F2DD15-2F38-4B69-B442-8B099642797A}"/>
              </a:ext>
            </a:extLst>
          </p:cNvPr>
          <p:cNvSpPr>
            <a:spLocks noGrp="1"/>
          </p:cNvSpPr>
          <p:nvPr>
            <p:ph idx="1"/>
          </p:nvPr>
        </p:nvSpPr>
        <p:spPr>
          <a:xfrm>
            <a:off x="539318" y="1916832"/>
            <a:ext cx="8229600" cy="3929608"/>
          </a:xfrm>
        </p:spPr>
        <p:txBody>
          <a:bodyPr/>
          <a:lstStyle/>
          <a:p>
            <a:pPr>
              <a:buFont typeface="Arial" panose="020B0604020202020204" pitchFamily="34" charset="0"/>
              <a:buChar char="•"/>
            </a:pPr>
            <a:r>
              <a:rPr lang="en-US" dirty="0"/>
              <a:t>Using the clinical information, imagining, and tissue repositories from DECAMP, verification of mRNA and miRNA signatures in nasal epithelium that distinguishes benign vs. malignant pulmonary nodules were performed and progressing well</a:t>
            </a:r>
          </a:p>
          <a:p>
            <a:pPr>
              <a:buFont typeface="Arial" panose="020B0604020202020204" pitchFamily="34" charset="0"/>
              <a:buChar char="•"/>
            </a:pPr>
            <a:endParaRPr lang="en-US" dirty="0"/>
          </a:p>
          <a:p>
            <a:pPr>
              <a:buFont typeface="Arial" panose="020B0604020202020204" pitchFamily="34" charset="0"/>
              <a:buChar char="•"/>
            </a:pPr>
            <a:r>
              <a:rPr lang="en-US" dirty="0"/>
              <a:t>A joint international clinical trial between NYU and </a:t>
            </a:r>
            <a:r>
              <a:rPr lang="en-US" dirty="0" err="1"/>
              <a:t>Clinica</a:t>
            </a:r>
            <a:r>
              <a:rPr lang="en-US" dirty="0"/>
              <a:t> Las Condes in Santiago, Chile is in full progress.  Several markers are being validated including SMRP (soluble mesothelin-related protein)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8932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F5C2-3228-4515-A537-9820FB02DEFC}"/>
              </a:ext>
            </a:extLst>
          </p:cNvPr>
          <p:cNvSpPr>
            <a:spLocks noGrp="1"/>
          </p:cNvSpPr>
          <p:nvPr>
            <p:ph type="title"/>
          </p:nvPr>
        </p:nvSpPr>
        <p:spPr>
          <a:xfrm>
            <a:off x="107504" y="5169"/>
            <a:ext cx="7560840" cy="1219200"/>
          </a:xfrm>
        </p:spPr>
        <p:txBody>
          <a:bodyPr/>
          <a:lstStyle/>
          <a:p>
            <a:r>
              <a:rPr lang="en-US" sz="2400" dirty="0"/>
              <a:t>Highlight: </a:t>
            </a:r>
            <a:r>
              <a:rPr lang="en-US" sz="2000" dirty="0"/>
              <a:t>Sodium-glucose transporter 2 is a diagnostic and therapeutic target for early-stage lung adenocarcinoma</a:t>
            </a:r>
          </a:p>
        </p:txBody>
      </p:sp>
      <p:pic>
        <p:nvPicPr>
          <p:cNvPr id="7" name="Content Placeholder 6" descr="A screenshot of a social media post&#10;&#10;Description generated with very high confidence">
            <a:extLst>
              <a:ext uri="{FF2B5EF4-FFF2-40B4-BE49-F238E27FC236}">
                <a16:creationId xmlns:a16="http://schemas.microsoft.com/office/drawing/2014/main" id="{5BE56603-F4E1-47BC-8981-206FADDAC8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690" y="1371600"/>
            <a:ext cx="6299020" cy="4953000"/>
          </a:xfrm>
        </p:spPr>
      </p:pic>
    </p:spTree>
    <p:extLst>
      <p:ext uri="{BB962C8B-B14F-4D97-AF65-F5344CB8AC3E}">
        <p14:creationId xmlns:p14="http://schemas.microsoft.com/office/powerpoint/2010/main" val="25480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Picture 2" descr="http://fastlaneclothing.com/moffitt/wp-content/uploads/sites/10/2015/02/MOFFITT_2c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96" y="6248400"/>
            <a:ext cx="1581704" cy="391405"/>
          </a:xfrm>
          <a:prstGeom prst="rect">
            <a:avLst/>
          </a:prstGeom>
          <a:noFill/>
          <a:extLst>
            <a:ext uri="{909E8E84-426E-40DD-AFC4-6F175D3DCCD1}">
              <a14:hiddenFill xmlns:a14="http://schemas.microsoft.com/office/drawing/2010/main">
                <a:solidFill>
                  <a:srgbClr val="FFFFFF"/>
                </a:solidFill>
              </a14:hiddenFill>
            </a:ext>
          </a:extLst>
        </p:spPr>
      </p:pic>
      <p:sp>
        <p:nvSpPr>
          <p:cNvPr id="5122" name="Title 1"/>
          <p:cNvSpPr>
            <a:spLocks noGrp="1"/>
          </p:cNvSpPr>
          <p:nvPr>
            <p:ph type="title"/>
          </p:nvPr>
        </p:nvSpPr>
        <p:spPr>
          <a:xfrm>
            <a:off x="65957" y="92615"/>
            <a:ext cx="7992533" cy="848320"/>
          </a:xfrm>
        </p:spPr>
        <p:txBody>
          <a:bodyPr/>
          <a:lstStyle/>
          <a:p>
            <a:r>
              <a:rPr lang="en-US" altLang="en-US" sz="2900" dirty="0"/>
              <a:t>Highlights -  Lung Cancer Imaging </a:t>
            </a:r>
          </a:p>
        </p:txBody>
      </p:sp>
      <p:sp>
        <p:nvSpPr>
          <p:cNvPr id="5123" name="Content Placeholder 2"/>
          <p:cNvSpPr>
            <a:spLocks noGrp="1"/>
          </p:cNvSpPr>
          <p:nvPr>
            <p:ph idx="1"/>
          </p:nvPr>
        </p:nvSpPr>
        <p:spPr>
          <a:xfrm>
            <a:off x="76200" y="1277711"/>
            <a:ext cx="9067800" cy="5351689"/>
          </a:xfrm>
        </p:spPr>
        <p:txBody>
          <a:bodyPr/>
          <a:lstStyle/>
          <a:p>
            <a:pPr marL="341313" indent="-341313">
              <a:spcBef>
                <a:spcPts val="545"/>
              </a:spcBef>
              <a:spcAft>
                <a:spcPts val="545"/>
              </a:spcAft>
              <a:buFontTx/>
              <a:buChar char="•"/>
            </a:pPr>
            <a:r>
              <a:rPr lang="en-US" altLang="en-US" sz="2200" b="0" dirty="0">
                <a:latin typeface="+mj-lt"/>
              </a:rPr>
              <a:t>Established image/</a:t>
            </a:r>
            <a:r>
              <a:rPr lang="en-US" altLang="en-US" sz="2200" b="0" dirty="0" err="1">
                <a:latin typeface="+mj-lt"/>
              </a:rPr>
              <a:t>biospecimen</a:t>
            </a:r>
            <a:r>
              <a:rPr lang="en-US" altLang="en-US" sz="2200" b="0" dirty="0">
                <a:latin typeface="+mj-lt"/>
              </a:rPr>
              <a:t> repository on ~3,100 lung cancer screening patients and ~2,600 incidental pulmonary nodule patients </a:t>
            </a:r>
          </a:p>
          <a:p>
            <a:pPr marL="341313" indent="-341313">
              <a:spcBef>
                <a:spcPts val="545"/>
              </a:spcBef>
              <a:spcAft>
                <a:spcPts val="545"/>
              </a:spcAft>
              <a:buFont typeface="Arial" panose="020B0604020202020204" pitchFamily="34" charset="0"/>
              <a:buChar char="•"/>
            </a:pPr>
            <a:endParaRPr lang="en-US" altLang="en-US" sz="400" b="0" dirty="0">
              <a:latin typeface="+mj-lt"/>
            </a:endParaRPr>
          </a:p>
          <a:p>
            <a:pPr marL="341313" indent="-341313">
              <a:spcBef>
                <a:spcPts val="545"/>
              </a:spcBef>
              <a:spcAft>
                <a:spcPts val="545"/>
              </a:spcAft>
              <a:buFont typeface="Arial" panose="020B0604020202020204" pitchFamily="34" charset="0"/>
              <a:buChar char="•"/>
            </a:pPr>
            <a:r>
              <a:rPr lang="en-US" altLang="en-US" sz="2200" b="0" dirty="0">
                <a:latin typeface="+mj-lt"/>
              </a:rPr>
              <a:t>Developed new 1) imaging pipelines to automate image curation and radiomic feature extraction and 2) analytical pipelines to identify the most informative models/features that are stable and reproducible</a:t>
            </a:r>
          </a:p>
          <a:p>
            <a:pPr marL="341313" indent="-341313">
              <a:spcBef>
                <a:spcPts val="545"/>
              </a:spcBef>
              <a:spcAft>
                <a:spcPts val="545"/>
              </a:spcAft>
              <a:buFontTx/>
              <a:buChar char="•"/>
            </a:pPr>
            <a:endParaRPr lang="en-US" altLang="en-US" sz="400" b="0" dirty="0">
              <a:latin typeface="+mj-lt"/>
            </a:endParaRPr>
          </a:p>
          <a:p>
            <a:pPr marL="341313" indent="-341313">
              <a:spcBef>
                <a:spcPts val="545"/>
              </a:spcBef>
              <a:spcAft>
                <a:spcPts val="545"/>
              </a:spcAft>
              <a:buFontTx/>
              <a:buChar char="•"/>
            </a:pPr>
            <a:r>
              <a:rPr lang="en-US" altLang="en-US" sz="2200" b="0" dirty="0">
                <a:latin typeface="+mj-lt"/>
              </a:rPr>
              <a:t>Applied machine learning, neural networks, and deep learning approaches to improve/validate radiomic features for risk prediction, diagnostic discrimination, and prediction of nodule/cancer behavior</a:t>
            </a:r>
          </a:p>
          <a:p>
            <a:pPr marL="341313" indent="-341313">
              <a:spcBef>
                <a:spcPts val="545"/>
              </a:spcBef>
              <a:spcAft>
                <a:spcPts val="545"/>
              </a:spcAft>
              <a:buFontTx/>
              <a:buChar char="•"/>
            </a:pPr>
            <a:endParaRPr lang="en-US" altLang="en-US" sz="400" b="0" dirty="0">
              <a:latin typeface="+mj-lt"/>
            </a:endParaRPr>
          </a:p>
          <a:p>
            <a:pPr marL="341313" indent="-341313">
              <a:spcBef>
                <a:spcPts val="545"/>
              </a:spcBef>
              <a:spcAft>
                <a:spcPts val="545"/>
              </a:spcAft>
              <a:buFontTx/>
              <a:buChar char="•"/>
            </a:pPr>
            <a:r>
              <a:rPr lang="en-US" altLang="en-US" sz="2200" b="0" dirty="0">
                <a:latin typeface="+mj-lt"/>
              </a:rPr>
              <a:t>Mapping radiomic features to genomic/biological underpinnings</a:t>
            </a:r>
          </a:p>
          <a:p>
            <a:pPr marL="0" indent="0">
              <a:spcBef>
                <a:spcPts val="545"/>
              </a:spcBef>
              <a:spcAft>
                <a:spcPts val="545"/>
              </a:spcAft>
            </a:pPr>
            <a:endParaRPr lang="en-US" altLang="en-US" sz="400" b="0" dirty="0">
              <a:latin typeface="+mj-lt"/>
            </a:endParaRPr>
          </a:p>
          <a:p>
            <a:pPr marL="341313" indent="-341313">
              <a:spcBef>
                <a:spcPts val="545"/>
              </a:spcBef>
              <a:spcAft>
                <a:spcPts val="545"/>
              </a:spcAft>
              <a:buFontTx/>
              <a:buChar char="•"/>
            </a:pPr>
            <a:r>
              <a:rPr lang="en-US" altLang="en-US" sz="2200" b="0" dirty="0">
                <a:latin typeface="+mj-lt"/>
              </a:rPr>
              <a:t>18 publications, 3 under review, 5 in progress.  </a:t>
            </a:r>
            <a:r>
              <a:rPr lang="en-US" altLang="en-US" sz="2200" b="0" u="sng" dirty="0">
                <a:latin typeface="+mj-lt"/>
              </a:rPr>
              <a:t>A few highlights</a:t>
            </a:r>
            <a:r>
              <a:rPr lang="en-US" altLang="en-US" sz="2200" b="0" dirty="0">
                <a:latin typeface="+mj-lt"/>
              </a:rPr>
              <a:t>:</a:t>
            </a:r>
          </a:p>
          <a:p>
            <a:pPr marL="341313" indent="-341313">
              <a:spcBef>
                <a:spcPts val="545"/>
              </a:spcBef>
              <a:spcAft>
                <a:spcPts val="545"/>
              </a:spcAft>
              <a:buFontTx/>
              <a:buChar char="•"/>
            </a:pPr>
            <a:endParaRPr lang="en-US" altLang="en-US" sz="2400" b="0" dirty="0">
              <a:latin typeface="+mj-lt"/>
            </a:endParaRPr>
          </a:p>
          <a:p>
            <a:pPr marL="341313" indent="-341313">
              <a:spcBef>
                <a:spcPts val="545"/>
              </a:spcBef>
              <a:spcAft>
                <a:spcPts val="545"/>
              </a:spcAft>
              <a:buFontTx/>
              <a:buChar char="•"/>
            </a:pPr>
            <a:endParaRPr lang="en-US" altLang="en-US" sz="2400" dirty="0">
              <a:latin typeface="+mj-lt"/>
            </a:endParaRPr>
          </a:p>
        </p:txBody>
      </p:sp>
      <p:pic>
        <p:nvPicPr>
          <p:cNvPr id="275" name="Picture 27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7" y="685800"/>
            <a:ext cx="4634083" cy="4552633"/>
          </a:xfrm>
          <a:prstGeom prst="rect">
            <a:avLst/>
          </a:prstGeom>
          <a:ln>
            <a:solidFill>
              <a:schemeClr val="tx1"/>
            </a:solidFill>
          </a:ln>
        </p:spPr>
      </p:pic>
      <p:grpSp>
        <p:nvGrpSpPr>
          <p:cNvPr id="279" name="Group 278"/>
          <p:cNvGrpSpPr/>
          <p:nvPr/>
        </p:nvGrpSpPr>
        <p:grpSpPr>
          <a:xfrm>
            <a:off x="149352" y="1558044"/>
            <a:ext cx="4270248" cy="4166616"/>
            <a:chOff x="164592" y="2157984"/>
            <a:chExt cx="4270248" cy="4166616"/>
          </a:xfrm>
        </p:grpSpPr>
        <p:pic>
          <p:nvPicPr>
            <p:cNvPr id="278" name="Picture 27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47" y="2876068"/>
              <a:ext cx="4258270" cy="3448532"/>
            </a:xfrm>
            <a:prstGeom prst="rect">
              <a:avLst/>
            </a:prstGeom>
            <a:ln>
              <a:solidFill>
                <a:schemeClr val="tx1"/>
              </a:solidFill>
            </a:ln>
          </p:spPr>
        </p:pic>
        <p:sp>
          <p:nvSpPr>
            <p:cNvPr id="281" name="TextBox 280"/>
            <p:cNvSpPr txBox="1"/>
            <p:nvPr/>
          </p:nvSpPr>
          <p:spPr>
            <a:xfrm>
              <a:off x="164592" y="2157984"/>
              <a:ext cx="4270248" cy="738664"/>
            </a:xfrm>
            <a:prstGeom prst="rect">
              <a:avLst/>
            </a:prstGeom>
            <a:solidFill>
              <a:srgbClr val="DFF0F1"/>
            </a:solidFill>
            <a:ln w="6350">
              <a:solidFill>
                <a:schemeClr val="tx1"/>
              </a:solidFill>
            </a:ln>
          </p:spPr>
          <p:txBody>
            <a:bodyPr wrap="square" rtlCol="0">
              <a:spAutoFit/>
            </a:bodyPr>
            <a:lstStyle/>
            <a:p>
              <a:pPr algn="ctr"/>
              <a:r>
                <a:rPr lang="en-US" sz="1400" dirty="0">
                  <a:latin typeface="+mj-lt"/>
                </a:rPr>
                <a:t>Radiomics outperformed Lung Imaging Reporting and Data System and volume-only approaches</a:t>
              </a:r>
            </a:p>
          </p:txBody>
        </p:sp>
      </p:grpSp>
      <p:pic>
        <p:nvPicPr>
          <p:cNvPr id="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25" t="1290"/>
          <a:stretch/>
        </p:blipFill>
        <p:spPr bwMode="auto">
          <a:xfrm>
            <a:off x="2743200" y="1407527"/>
            <a:ext cx="4392252" cy="46122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72" name="Group 271"/>
          <p:cNvGrpSpPr/>
          <p:nvPr/>
        </p:nvGrpSpPr>
        <p:grpSpPr>
          <a:xfrm>
            <a:off x="2724707" y="2362200"/>
            <a:ext cx="4590493" cy="3797142"/>
            <a:chOff x="-41808" y="1143000"/>
            <a:chExt cx="4590493" cy="3797142"/>
          </a:xfrm>
        </p:grpSpPr>
        <p:grpSp>
          <p:nvGrpSpPr>
            <p:cNvPr id="7" name="Group 6"/>
            <p:cNvGrpSpPr/>
            <p:nvPr/>
          </p:nvGrpSpPr>
          <p:grpSpPr>
            <a:xfrm>
              <a:off x="-41808" y="1560255"/>
              <a:ext cx="4586511" cy="3379887"/>
              <a:chOff x="4227719" y="3524195"/>
              <a:chExt cx="6523038" cy="4806950"/>
            </a:xfrm>
          </p:grpSpPr>
          <p:sp>
            <p:nvSpPr>
              <p:cNvPr id="8" name="AutoShape 3"/>
              <p:cNvSpPr>
                <a:spLocks noChangeAspect="1" noChangeArrowheads="1" noTextEdit="1"/>
              </p:cNvSpPr>
              <p:nvPr/>
            </p:nvSpPr>
            <p:spPr bwMode="auto">
              <a:xfrm>
                <a:off x="4227719" y="3524195"/>
                <a:ext cx="6523038"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 name="Rectangle 6"/>
              <p:cNvSpPr>
                <a:spLocks noChangeArrowheads="1"/>
              </p:cNvSpPr>
              <p:nvPr/>
            </p:nvSpPr>
            <p:spPr bwMode="auto">
              <a:xfrm>
                <a:off x="4284869" y="3524196"/>
                <a:ext cx="6465888" cy="4572000"/>
              </a:xfrm>
              <a:prstGeom prst="rect">
                <a:avLst/>
              </a:prstGeom>
              <a:solidFill>
                <a:srgbClr val="EAF2F3"/>
              </a:solidFill>
              <a:ln w="793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dirty="0">
                  <a:solidFill>
                    <a:srgbClr val="000000"/>
                  </a:solidFill>
                  <a:latin typeface="+mj-lt"/>
                  <a:sym typeface="Helvetica Light"/>
                </a:endParaRPr>
              </a:p>
            </p:txBody>
          </p:sp>
          <p:sp>
            <p:nvSpPr>
              <p:cNvPr id="10" name="Rectangle 7"/>
              <p:cNvSpPr>
                <a:spLocks noChangeArrowheads="1"/>
              </p:cNvSpPr>
              <p:nvPr/>
            </p:nvSpPr>
            <p:spPr bwMode="auto">
              <a:xfrm>
                <a:off x="4905582" y="3867095"/>
                <a:ext cx="5503863" cy="3608388"/>
              </a:xfrm>
              <a:prstGeom prst="rect">
                <a:avLst/>
              </a:prstGeom>
              <a:solidFill>
                <a:schemeClr val="bg1"/>
              </a:solidFill>
              <a:ln w="6508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 name="Line 8"/>
              <p:cNvSpPr>
                <a:spLocks noChangeShapeType="1"/>
              </p:cNvSpPr>
              <p:nvPr/>
            </p:nvSpPr>
            <p:spPr bwMode="auto">
              <a:xfrm>
                <a:off x="4905582" y="7372295"/>
                <a:ext cx="5503863" cy="0"/>
              </a:xfrm>
              <a:prstGeom prst="line">
                <a:avLst/>
              </a:prstGeom>
              <a:noFill/>
              <a:ln w="15875" cap="flat">
                <a:solidFill>
                  <a:schemeClr val="accent1">
                    <a:lumMod val="90000"/>
                    <a:alpha val="51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 name="Line 12"/>
              <p:cNvSpPr>
                <a:spLocks noChangeShapeType="1"/>
              </p:cNvSpPr>
              <p:nvPr/>
            </p:nvSpPr>
            <p:spPr bwMode="auto">
              <a:xfrm>
                <a:off x="4905582" y="3965520"/>
                <a:ext cx="5503863" cy="0"/>
              </a:xfrm>
              <a:prstGeom prst="line">
                <a:avLst/>
              </a:prstGeom>
              <a:noFill/>
              <a:ln w="15875" cap="flat">
                <a:solidFill>
                  <a:schemeClr val="accent1">
                    <a:lumMod val="90000"/>
                    <a:alpha val="51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 name="Line 13"/>
              <p:cNvSpPr>
                <a:spLocks noChangeShapeType="1"/>
              </p:cNvSpPr>
              <p:nvPr/>
            </p:nvSpPr>
            <p:spPr bwMode="auto">
              <a:xfrm flipV="1">
                <a:off x="5005594" y="3867095"/>
                <a:ext cx="0" cy="3608388"/>
              </a:xfrm>
              <a:prstGeom prst="line">
                <a:avLst/>
              </a:prstGeom>
              <a:noFill/>
              <a:ln w="15875" cap="flat">
                <a:solidFill>
                  <a:schemeClr val="accent1">
                    <a:lumMod val="90000"/>
                    <a:alpha val="51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 name="Line 17"/>
              <p:cNvSpPr>
                <a:spLocks noChangeShapeType="1"/>
              </p:cNvSpPr>
              <p:nvPr/>
            </p:nvSpPr>
            <p:spPr bwMode="auto">
              <a:xfrm flipV="1">
                <a:off x="10311019" y="3867095"/>
                <a:ext cx="0" cy="3608388"/>
              </a:xfrm>
              <a:prstGeom prst="line">
                <a:avLst/>
              </a:prstGeom>
              <a:noFill/>
              <a:ln w="15875" cap="flat">
                <a:solidFill>
                  <a:schemeClr val="accent1">
                    <a:lumMod val="90000"/>
                    <a:alpha val="51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 name="Line 20"/>
              <p:cNvSpPr>
                <a:spLocks noChangeShapeType="1"/>
              </p:cNvSpPr>
              <p:nvPr/>
            </p:nvSpPr>
            <p:spPr bwMode="auto">
              <a:xfrm flipV="1">
                <a:off x="4905582" y="3867095"/>
                <a:ext cx="0" cy="3608388"/>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 name="Line 21"/>
              <p:cNvSpPr>
                <a:spLocks noChangeShapeType="1"/>
              </p:cNvSpPr>
              <p:nvPr/>
            </p:nvSpPr>
            <p:spPr bwMode="auto">
              <a:xfrm flipH="1">
                <a:off x="4842082" y="7372295"/>
                <a:ext cx="63500"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 name="Rectangle 22"/>
              <p:cNvSpPr>
                <a:spLocks noChangeArrowheads="1"/>
              </p:cNvSpPr>
              <p:nvPr/>
            </p:nvSpPr>
            <p:spPr bwMode="auto">
              <a:xfrm rot="16200000">
                <a:off x="4594472" y="7241093"/>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0.00</a:t>
                </a:r>
              </a:p>
            </p:txBody>
          </p:sp>
          <p:sp>
            <p:nvSpPr>
              <p:cNvPr id="18" name="Line 23"/>
              <p:cNvSpPr>
                <a:spLocks noChangeShapeType="1"/>
              </p:cNvSpPr>
              <p:nvPr/>
            </p:nvSpPr>
            <p:spPr bwMode="auto">
              <a:xfrm flipH="1">
                <a:off x="4842082" y="6522983"/>
                <a:ext cx="63500"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 name="Rectangle 24"/>
              <p:cNvSpPr>
                <a:spLocks noChangeArrowheads="1"/>
              </p:cNvSpPr>
              <p:nvPr/>
            </p:nvSpPr>
            <p:spPr bwMode="auto">
              <a:xfrm rot="16200000">
                <a:off x="4594472" y="6391780"/>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0.25</a:t>
                </a:r>
              </a:p>
            </p:txBody>
          </p:sp>
          <p:sp>
            <p:nvSpPr>
              <p:cNvPr id="20" name="Line 25"/>
              <p:cNvSpPr>
                <a:spLocks noChangeShapeType="1"/>
              </p:cNvSpPr>
              <p:nvPr/>
            </p:nvSpPr>
            <p:spPr bwMode="auto">
              <a:xfrm flipH="1">
                <a:off x="4842082" y="5668908"/>
                <a:ext cx="63500"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 name="Rectangle 26"/>
              <p:cNvSpPr>
                <a:spLocks noChangeArrowheads="1"/>
              </p:cNvSpPr>
              <p:nvPr/>
            </p:nvSpPr>
            <p:spPr bwMode="auto">
              <a:xfrm rot="16200000">
                <a:off x="4594472" y="5537705"/>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0.50</a:t>
                </a:r>
              </a:p>
            </p:txBody>
          </p:sp>
          <p:sp>
            <p:nvSpPr>
              <p:cNvPr id="22" name="Line 27"/>
              <p:cNvSpPr>
                <a:spLocks noChangeShapeType="1"/>
              </p:cNvSpPr>
              <p:nvPr/>
            </p:nvSpPr>
            <p:spPr bwMode="auto">
              <a:xfrm flipH="1">
                <a:off x="4842082" y="4819595"/>
                <a:ext cx="63500"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 name="Rectangle 28"/>
              <p:cNvSpPr>
                <a:spLocks noChangeArrowheads="1"/>
              </p:cNvSpPr>
              <p:nvPr/>
            </p:nvSpPr>
            <p:spPr bwMode="auto">
              <a:xfrm rot="16200000">
                <a:off x="4596059" y="4686805"/>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0.75</a:t>
                </a:r>
              </a:p>
            </p:txBody>
          </p:sp>
          <p:sp>
            <p:nvSpPr>
              <p:cNvPr id="24" name="Line 29"/>
              <p:cNvSpPr>
                <a:spLocks noChangeShapeType="1"/>
              </p:cNvSpPr>
              <p:nvPr/>
            </p:nvSpPr>
            <p:spPr bwMode="auto">
              <a:xfrm flipH="1">
                <a:off x="4842082" y="3965520"/>
                <a:ext cx="63500"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 name="Rectangle 30"/>
              <p:cNvSpPr>
                <a:spLocks noChangeArrowheads="1"/>
              </p:cNvSpPr>
              <p:nvPr/>
            </p:nvSpPr>
            <p:spPr bwMode="auto">
              <a:xfrm rot="16200000">
                <a:off x="4596059" y="3834318"/>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dirty="0">
                    <a:solidFill>
                      <a:srgbClr val="000000"/>
                    </a:solidFill>
                    <a:latin typeface="+mj-lt"/>
                    <a:sym typeface="Helvetica Light"/>
                  </a:rPr>
                  <a:t>1.00</a:t>
                </a:r>
              </a:p>
            </p:txBody>
          </p:sp>
          <p:sp>
            <p:nvSpPr>
              <p:cNvPr id="26" name="Rectangle 31"/>
              <p:cNvSpPr>
                <a:spLocks noChangeArrowheads="1"/>
              </p:cNvSpPr>
              <p:nvPr/>
            </p:nvSpPr>
            <p:spPr bwMode="auto">
              <a:xfrm rot="16200000">
                <a:off x="4188375" y="5523636"/>
                <a:ext cx="75020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900" b="0" kern="0" dirty="0">
                    <a:solidFill>
                      <a:srgbClr val="000000"/>
                    </a:solidFill>
                    <a:latin typeface="+mj-lt"/>
                    <a:sym typeface="Helvetica Light"/>
                  </a:rPr>
                  <a:t>Sensitivity</a:t>
                </a:r>
                <a:endParaRPr lang="en-US" altLang="en-US" b="0" kern="0" dirty="0">
                  <a:solidFill>
                    <a:srgbClr val="000000"/>
                  </a:solidFill>
                  <a:latin typeface="+mj-lt"/>
                  <a:sym typeface="Helvetica Light"/>
                </a:endParaRPr>
              </a:p>
            </p:txBody>
          </p:sp>
          <p:sp>
            <p:nvSpPr>
              <p:cNvPr id="27" name="Line 32"/>
              <p:cNvSpPr>
                <a:spLocks noChangeShapeType="1"/>
              </p:cNvSpPr>
              <p:nvPr/>
            </p:nvSpPr>
            <p:spPr bwMode="auto">
              <a:xfrm>
                <a:off x="4905582" y="7475483"/>
                <a:ext cx="5503863"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8" name="Line 33"/>
              <p:cNvSpPr>
                <a:spLocks noChangeShapeType="1"/>
              </p:cNvSpPr>
              <p:nvPr/>
            </p:nvSpPr>
            <p:spPr bwMode="auto">
              <a:xfrm>
                <a:off x="5005594" y="7475483"/>
                <a:ext cx="0" cy="6191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9" name="Rectangle 34"/>
              <p:cNvSpPr>
                <a:spLocks noChangeArrowheads="1"/>
              </p:cNvSpPr>
              <p:nvPr/>
            </p:nvSpPr>
            <p:spPr bwMode="auto">
              <a:xfrm>
                <a:off x="4853194" y="7570733"/>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0.00</a:t>
                </a:r>
              </a:p>
            </p:txBody>
          </p:sp>
          <p:sp>
            <p:nvSpPr>
              <p:cNvPr id="30" name="Line 35"/>
              <p:cNvSpPr>
                <a:spLocks noChangeShapeType="1"/>
              </p:cNvSpPr>
              <p:nvPr/>
            </p:nvSpPr>
            <p:spPr bwMode="auto">
              <a:xfrm>
                <a:off x="6331157" y="7475483"/>
                <a:ext cx="0" cy="6191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31" name="Rectangle 36"/>
              <p:cNvSpPr>
                <a:spLocks noChangeArrowheads="1"/>
              </p:cNvSpPr>
              <p:nvPr/>
            </p:nvSpPr>
            <p:spPr bwMode="auto">
              <a:xfrm>
                <a:off x="6178758" y="7570733"/>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0.25</a:t>
                </a:r>
              </a:p>
            </p:txBody>
          </p:sp>
          <p:sp>
            <p:nvSpPr>
              <p:cNvPr id="32" name="Line 37"/>
              <p:cNvSpPr>
                <a:spLocks noChangeShapeType="1"/>
              </p:cNvSpPr>
              <p:nvPr/>
            </p:nvSpPr>
            <p:spPr bwMode="auto">
              <a:xfrm>
                <a:off x="7658307" y="7475483"/>
                <a:ext cx="0" cy="6191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33" name="Rectangle 38"/>
              <p:cNvSpPr>
                <a:spLocks noChangeArrowheads="1"/>
              </p:cNvSpPr>
              <p:nvPr/>
            </p:nvSpPr>
            <p:spPr bwMode="auto">
              <a:xfrm>
                <a:off x="7505907" y="7570733"/>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0.50</a:t>
                </a:r>
              </a:p>
            </p:txBody>
          </p:sp>
          <p:sp>
            <p:nvSpPr>
              <p:cNvPr id="34" name="Line 39"/>
              <p:cNvSpPr>
                <a:spLocks noChangeShapeType="1"/>
              </p:cNvSpPr>
              <p:nvPr/>
            </p:nvSpPr>
            <p:spPr bwMode="auto">
              <a:xfrm>
                <a:off x="8983869" y="7475483"/>
                <a:ext cx="0" cy="6191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35" name="Rectangle 40"/>
              <p:cNvSpPr>
                <a:spLocks noChangeArrowheads="1"/>
              </p:cNvSpPr>
              <p:nvPr/>
            </p:nvSpPr>
            <p:spPr bwMode="auto">
              <a:xfrm>
                <a:off x="8831469" y="7570733"/>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0.75</a:t>
                </a:r>
              </a:p>
            </p:txBody>
          </p:sp>
          <p:sp>
            <p:nvSpPr>
              <p:cNvPr id="36" name="Line 41"/>
              <p:cNvSpPr>
                <a:spLocks noChangeShapeType="1"/>
              </p:cNvSpPr>
              <p:nvPr/>
            </p:nvSpPr>
            <p:spPr bwMode="auto">
              <a:xfrm>
                <a:off x="10311019" y="7475483"/>
                <a:ext cx="0" cy="6191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37" name="Rectangle 42"/>
              <p:cNvSpPr>
                <a:spLocks noChangeArrowheads="1"/>
              </p:cNvSpPr>
              <p:nvPr/>
            </p:nvSpPr>
            <p:spPr bwMode="auto">
              <a:xfrm>
                <a:off x="10158619" y="7570733"/>
                <a:ext cx="287258" cy="17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a:solidFill>
                      <a:srgbClr val="000000"/>
                    </a:solidFill>
                    <a:latin typeface="+mj-lt"/>
                    <a:sym typeface="Helvetica Light"/>
                  </a:rPr>
                  <a:t>1.00</a:t>
                </a:r>
              </a:p>
            </p:txBody>
          </p:sp>
          <p:sp>
            <p:nvSpPr>
              <p:cNvPr id="38" name="Rectangle 43"/>
              <p:cNvSpPr>
                <a:spLocks noChangeArrowheads="1"/>
              </p:cNvSpPr>
              <p:nvPr/>
            </p:nvSpPr>
            <p:spPr bwMode="auto">
              <a:xfrm>
                <a:off x="7177294" y="7724719"/>
                <a:ext cx="9922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900" b="0" kern="0" dirty="0">
                    <a:solidFill>
                      <a:srgbClr val="000000"/>
                    </a:solidFill>
                    <a:latin typeface="+mj-lt"/>
                    <a:sym typeface="Helvetica Light"/>
                  </a:rPr>
                  <a:t>1 - Specificity</a:t>
                </a:r>
                <a:endParaRPr lang="en-US" altLang="en-US" b="0" kern="0" dirty="0">
                  <a:solidFill>
                    <a:srgbClr val="000000"/>
                  </a:solidFill>
                  <a:latin typeface="+mj-lt"/>
                  <a:sym typeface="Helvetica Light"/>
                </a:endParaRPr>
              </a:p>
            </p:txBody>
          </p:sp>
          <p:sp>
            <p:nvSpPr>
              <p:cNvPr id="39" name="Rectangle 269"/>
              <p:cNvSpPr>
                <a:spLocks noChangeArrowheads="1"/>
              </p:cNvSpPr>
              <p:nvPr/>
            </p:nvSpPr>
            <p:spPr bwMode="auto">
              <a:xfrm>
                <a:off x="8292983" y="5733995"/>
                <a:ext cx="2026766" cy="3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dirty="0">
                    <a:solidFill>
                      <a:srgbClr val="000000"/>
                    </a:solidFill>
                    <a:latin typeface="+mj-lt"/>
                    <a:sym typeface="Helvetica Light"/>
                  </a:rPr>
                  <a:t>Demographics Only</a:t>
                </a:r>
              </a:p>
              <a:p>
                <a:pPr defTabSz="642882" eaLnBrk="1" hangingPunct="1"/>
                <a:r>
                  <a:rPr lang="en-US" altLang="en-US" sz="800" b="0" kern="0" dirty="0">
                    <a:solidFill>
                      <a:srgbClr val="000000"/>
                    </a:solidFill>
                    <a:latin typeface="+mj-lt"/>
                    <a:sym typeface="Helvetica Light"/>
                  </a:rPr>
                  <a:t>Area under ROC curve = 0.613</a:t>
                </a:r>
                <a:endParaRPr lang="en-US" altLang="en-US" sz="2000" b="0" kern="0" dirty="0">
                  <a:solidFill>
                    <a:srgbClr val="000000"/>
                  </a:solidFill>
                  <a:latin typeface="+mj-lt"/>
                  <a:sym typeface="Helvetica Light"/>
                </a:endParaRPr>
              </a:p>
            </p:txBody>
          </p:sp>
          <p:cxnSp>
            <p:nvCxnSpPr>
              <p:cNvPr id="40" name="Straight Connector 39"/>
              <p:cNvCxnSpPr/>
              <p:nvPr/>
            </p:nvCxnSpPr>
            <p:spPr bwMode="auto">
              <a:xfrm flipH="1">
                <a:off x="7761812" y="5858181"/>
                <a:ext cx="454972"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269"/>
              <p:cNvSpPr>
                <a:spLocks noChangeArrowheads="1"/>
              </p:cNvSpPr>
              <p:nvPr/>
            </p:nvSpPr>
            <p:spPr bwMode="auto">
              <a:xfrm>
                <a:off x="8292983" y="6202864"/>
                <a:ext cx="2026766" cy="3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dirty="0">
                    <a:solidFill>
                      <a:srgbClr val="000000"/>
                    </a:solidFill>
                    <a:latin typeface="+mj-lt"/>
                    <a:sym typeface="Helvetica Light"/>
                  </a:rPr>
                  <a:t>Features Only</a:t>
                </a:r>
              </a:p>
              <a:p>
                <a:pPr defTabSz="642882" eaLnBrk="1" hangingPunct="1"/>
                <a:r>
                  <a:rPr lang="en-US" altLang="en-US" sz="800" b="0" kern="0" dirty="0">
                    <a:solidFill>
                      <a:srgbClr val="000000"/>
                    </a:solidFill>
                    <a:latin typeface="+mj-lt"/>
                    <a:sym typeface="Helvetica Light"/>
                  </a:rPr>
                  <a:t>Area under ROC curve = 0.928</a:t>
                </a:r>
                <a:endParaRPr lang="en-US" altLang="en-US" sz="2000" b="0" kern="0" dirty="0">
                  <a:solidFill>
                    <a:srgbClr val="000000"/>
                  </a:solidFill>
                  <a:latin typeface="+mj-lt"/>
                  <a:sym typeface="Helvetica Light"/>
                </a:endParaRPr>
              </a:p>
            </p:txBody>
          </p:sp>
          <p:cxnSp>
            <p:nvCxnSpPr>
              <p:cNvPr id="42" name="Straight Connector 41"/>
              <p:cNvCxnSpPr/>
              <p:nvPr/>
            </p:nvCxnSpPr>
            <p:spPr bwMode="auto">
              <a:xfrm flipH="1">
                <a:off x="7761812" y="6327049"/>
                <a:ext cx="454972" cy="0"/>
              </a:xfrm>
              <a:prstGeom prst="line">
                <a:avLst/>
              </a:prstGeom>
              <a:solidFill>
                <a:schemeClr val="accent1"/>
              </a:solidFill>
              <a:ln w="19050" cap="flat" cmpd="sng" algn="ctr">
                <a:solidFill>
                  <a:srgbClr val="008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Oval 19"/>
              <p:cNvSpPr>
                <a:spLocks noChangeArrowheads="1"/>
              </p:cNvSpPr>
              <p:nvPr/>
            </p:nvSpPr>
            <p:spPr bwMode="auto">
              <a:xfrm>
                <a:off x="4994482" y="733330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44" name="Oval 20"/>
              <p:cNvSpPr>
                <a:spLocks noChangeArrowheads="1"/>
              </p:cNvSpPr>
              <p:nvPr/>
            </p:nvSpPr>
            <p:spPr bwMode="auto">
              <a:xfrm>
                <a:off x="4994482" y="728726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45" name="Oval 21"/>
              <p:cNvSpPr>
                <a:spLocks noChangeArrowheads="1"/>
              </p:cNvSpPr>
              <p:nvPr/>
            </p:nvSpPr>
            <p:spPr bwMode="auto">
              <a:xfrm>
                <a:off x="4994482" y="724281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46" name="Oval 22"/>
              <p:cNvSpPr>
                <a:spLocks noChangeArrowheads="1"/>
              </p:cNvSpPr>
              <p:nvPr/>
            </p:nvSpPr>
            <p:spPr bwMode="auto">
              <a:xfrm>
                <a:off x="4994482" y="71967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47" name="Oval 23"/>
              <p:cNvSpPr>
                <a:spLocks noChangeArrowheads="1"/>
              </p:cNvSpPr>
              <p:nvPr/>
            </p:nvSpPr>
            <p:spPr bwMode="auto">
              <a:xfrm>
                <a:off x="4994482" y="7145982"/>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48" name="Oval 24"/>
              <p:cNvSpPr>
                <a:spLocks noChangeArrowheads="1"/>
              </p:cNvSpPr>
              <p:nvPr/>
            </p:nvSpPr>
            <p:spPr bwMode="auto">
              <a:xfrm>
                <a:off x="4994482" y="710153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49" name="Oval 25"/>
              <p:cNvSpPr>
                <a:spLocks noChangeArrowheads="1"/>
              </p:cNvSpPr>
              <p:nvPr/>
            </p:nvSpPr>
            <p:spPr bwMode="auto">
              <a:xfrm>
                <a:off x="4994482" y="705549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0" name="Oval 26"/>
              <p:cNvSpPr>
                <a:spLocks noChangeArrowheads="1"/>
              </p:cNvSpPr>
              <p:nvPr/>
            </p:nvSpPr>
            <p:spPr bwMode="auto">
              <a:xfrm>
                <a:off x="5027819" y="705549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1" name="Oval 27"/>
              <p:cNvSpPr>
                <a:spLocks noChangeArrowheads="1"/>
              </p:cNvSpPr>
              <p:nvPr/>
            </p:nvSpPr>
            <p:spPr bwMode="auto">
              <a:xfrm>
                <a:off x="5062744" y="7055494"/>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2" name="Oval 28"/>
              <p:cNvSpPr>
                <a:spLocks noChangeArrowheads="1"/>
              </p:cNvSpPr>
              <p:nvPr/>
            </p:nvSpPr>
            <p:spPr bwMode="auto">
              <a:xfrm>
                <a:off x="5096082" y="7055494"/>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3" name="Oval 29"/>
              <p:cNvSpPr>
                <a:spLocks noChangeArrowheads="1"/>
              </p:cNvSpPr>
              <p:nvPr/>
            </p:nvSpPr>
            <p:spPr bwMode="auto">
              <a:xfrm>
                <a:off x="5096082" y="7009457"/>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4" name="Oval 30"/>
              <p:cNvSpPr>
                <a:spLocks noChangeArrowheads="1"/>
              </p:cNvSpPr>
              <p:nvPr/>
            </p:nvSpPr>
            <p:spPr bwMode="auto">
              <a:xfrm>
                <a:off x="5096082" y="6960244"/>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5" name="Oval 31"/>
              <p:cNvSpPr>
                <a:spLocks noChangeArrowheads="1"/>
              </p:cNvSpPr>
              <p:nvPr/>
            </p:nvSpPr>
            <p:spPr bwMode="auto">
              <a:xfrm>
                <a:off x="5096082" y="6914207"/>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6" name="Oval 32"/>
              <p:cNvSpPr>
                <a:spLocks noChangeArrowheads="1"/>
              </p:cNvSpPr>
              <p:nvPr/>
            </p:nvSpPr>
            <p:spPr bwMode="auto">
              <a:xfrm>
                <a:off x="5096082" y="6868169"/>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7" name="Oval 33"/>
              <p:cNvSpPr>
                <a:spLocks noChangeArrowheads="1"/>
              </p:cNvSpPr>
              <p:nvPr/>
            </p:nvSpPr>
            <p:spPr bwMode="auto">
              <a:xfrm>
                <a:off x="5096082" y="6822132"/>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8" name="Oval 34"/>
              <p:cNvSpPr>
                <a:spLocks noChangeArrowheads="1"/>
              </p:cNvSpPr>
              <p:nvPr/>
            </p:nvSpPr>
            <p:spPr bwMode="auto">
              <a:xfrm>
                <a:off x="5096082" y="6772919"/>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59" name="Oval 35"/>
              <p:cNvSpPr>
                <a:spLocks noChangeArrowheads="1"/>
              </p:cNvSpPr>
              <p:nvPr/>
            </p:nvSpPr>
            <p:spPr bwMode="auto">
              <a:xfrm>
                <a:off x="5096082" y="672688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0" name="Oval 36"/>
              <p:cNvSpPr>
                <a:spLocks noChangeArrowheads="1"/>
              </p:cNvSpPr>
              <p:nvPr/>
            </p:nvSpPr>
            <p:spPr bwMode="auto">
              <a:xfrm>
                <a:off x="5096082" y="668243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1" name="Oval 37"/>
              <p:cNvSpPr>
                <a:spLocks noChangeArrowheads="1"/>
              </p:cNvSpPr>
              <p:nvPr/>
            </p:nvSpPr>
            <p:spPr bwMode="auto">
              <a:xfrm>
                <a:off x="5131007" y="668243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2" name="Oval 38"/>
              <p:cNvSpPr>
                <a:spLocks noChangeArrowheads="1"/>
              </p:cNvSpPr>
              <p:nvPr/>
            </p:nvSpPr>
            <p:spPr bwMode="auto">
              <a:xfrm>
                <a:off x="5161169" y="66824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3" name="Oval 39"/>
              <p:cNvSpPr>
                <a:spLocks noChangeArrowheads="1"/>
              </p:cNvSpPr>
              <p:nvPr/>
            </p:nvSpPr>
            <p:spPr bwMode="auto">
              <a:xfrm>
                <a:off x="5196094" y="66824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4" name="Oval 40"/>
              <p:cNvSpPr>
                <a:spLocks noChangeArrowheads="1"/>
              </p:cNvSpPr>
              <p:nvPr/>
            </p:nvSpPr>
            <p:spPr bwMode="auto">
              <a:xfrm>
                <a:off x="5229432" y="66824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5" name="Oval 41"/>
              <p:cNvSpPr>
                <a:spLocks noChangeArrowheads="1"/>
              </p:cNvSpPr>
              <p:nvPr/>
            </p:nvSpPr>
            <p:spPr bwMode="auto">
              <a:xfrm>
                <a:off x="5229432" y="663639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6" name="Oval 42"/>
              <p:cNvSpPr>
                <a:spLocks noChangeArrowheads="1"/>
              </p:cNvSpPr>
              <p:nvPr/>
            </p:nvSpPr>
            <p:spPr bwMode="auto">
              <a:xfrm>
                <a:off x="5264357" y="6636394"/>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7" name="Oval 43"/>
              <p:cNvSpPr>
                <a:spLocks noChangeArrowheads="1"/>
              </p:cNvSpPr>
              <p:nvPr/>
            </p:nvSpPr>
            <p:spPr bwMode="auto">
              <a:xfrm>
                <a:off x="5299282" y="6636394"/>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8" name="Oval 44"/>
              <p:cNvSpPr>
                <a:spLocks noChangeArrowheads="1"/>
              </p:cNvSpPr>
              <p:nvPr/>
            </p:nvSpPr>
            <p:spPr bwMode="auto">
              <a:xfrm>
                <a:off x="5299282" y="6587182"/>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69" name="Oval 45"/>
              <p:cNvSpPr>
                <a:spLocks noChangeArrowheads="1"/>
              </p:cNvSpPr>
              <p:nvPr/>
            </p:nvSpPr>
            <p:spPr bwMode="auto">
              <a:xfrm>
                <a:off x="5332619" y="6587182"/>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0" name="Oval 46"/>
              <p:cNvSpPr>
                <a:spLocks noChangeArrowheads="1"/>
              </p:cNvSpPr>
              <p:nvPr/>
            </p:nvSpPr>
            <p:spPr bwMode="auto">
              <a:xfrm>
                <a:off x="5367544" y="65871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1" name="Oval 47"/>
              <p:cNvSpPr>
                <a:spLocks noChangeArrowheads="1"/>
              </p:cNvSpPr>
              <p:nvPr/>
            </p:nvSpPr>
            <p:spPr bwMode="auto">
              <a:xfrm>
                <a:off x="5397707" y="65871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2" name="Oval 48"/>
              <p:cNvSpPr>
                <a:spLocks noChangeArrowheads="1"/>
              </p:cNvSpPr>
              <p:nvPr/>
            </p:nvSpPr>
            <p:spPr bwMode="auto">
              <a:xfrm>
                <a:off x="5432632" y="65871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3" name="Oval 49"/>
              <p:cNvSpPr>
                <a:spLocks noChangeArrowheads="1"/>
              </p:cNvSpPr>
              <p:nvPr/>
            </p:nvSpPr>
            <p:spPr bwMode="auto">
              <a:xfrm>
                <a:off x="5465969" y="6587182"/>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4" name="Oval 50"/>
              <p:cNvSpPr>
                <a:spLocks noChangeArrowheads="1"/>
              </p:cNvSpPr>
              <p:nvPr/>
            </p:nvSpPr>
            <p:spPr bwMode="auto">
              <a:xfrm>
                <a:off x="5500894" y="6587182"/>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5" name="Oval 51"/>
              <p:cNvSpPr>
                <a:spLocks noChangeArrowheads="1"/>
              </p:cNvSpPr>
              <p:nvPr/>
            </p:nvSpPr>
            <p:spPr bwMode="auto">
              <a:xfrm>
                <a:off x="5535819" y="6587182"/>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6" name="Oval 52"/>
              <p:cNvSpPr>
                <a:spLocks noChangeArrowheads="1"/>
              </p:cNvSpPr>
              <p:nvPr/>
            </p:nvSpPr>
            <p:spPr bwMode="auto">
              <a:xfrm>
                <a:off x="5569157" y="65871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7" name="Oval 53"/>
              <p:cNvSpPr>
                <a:spLocks noChangeArrowheads="1"/>
              </p:cNvSpPr>
              <p:nvPr/>
            </p:nvSpPr>
            <p:spPr bwMode="auto">
              <a:xfrm>
                <a:off x="5604082" y="65871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8" name="Oval 54"/>
              <p:cNvSpPr>
                <a:spLocks noChangeArrowheads="1"/>
              </p:cNvSpPr>
              <p:nvPr/>
            </p:nvSpPr>
            <p:spPr bwMode="auto">
              <a:xfrm>
                <a:off x="5634244" y="65871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79" name="Oval 55"/>
              <p:cNvSpPr>
                <a:spLocks noChangeArrowheads="1"/>
              </p:cNvSpPr>
              <p:nvPr/>
            </p:nvSpPr>
            <p:spPr bwMode="auto">
              <a:xfrm>
                <a:off x="5634244" y="654114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0" name="Oval 56"/>
              <p:cNvSpPr>
                <a:spLocks noChangeArrowheads="1"/>
              </p:cNvSpPr>
              <p:nvPr/>
            </p:nvSpPr>
            <p:spPr bwMode="auto">
              <a:xfrm>
                <a:off x="5634244" y="649510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1" name="Oval 57"/>
              <p:cNvSpPr>
                <a:spLocks noChangeArrowheads="1"/>
              </p:cNvSpPr>
              <p:nvPr/>
            </p:nvSpPr>
            <p:spPr bwMode="auto">
              <a:xfrm>
                <a:off x="5669169" y="6495107"/>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2" name="Oval 58"/>
              <p:cNvSpPr>
                <a:spLocks noChangeArrowheads="1"/>
              </p:cNvSpPr>
              <p:nvPr/>
            </p:nvSpPr>
            <p:spPr bwMode="auto">
              <a:xfrm>
                <a:off x="5669169" y="6449069"/>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3" name="Oval 59"/>
              <p:cNvSpPr>
                <a:spLocks noChangeArrowheads="1"/>
              </p:cNvSpPr>
              <p:nvPr/>
            </p:nvSpPr>
            <p:spPr bwMode="auto">
              <a:xfrm>
                <a:off x="5702507" y="6449069"/>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4" name="Oval 60"/>
              <p:cNvSpPr>
                <a:spLocks noChangeArrowheads="1"/>
              </p:cNvSpPr>
              <p:nvPr/>
            </p:nvSpPr>
            <p:spPr bwMode="auto">
              <a:xfrm>
                <a:off x="5737432" y="644906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5" name="Oval 61"/>
              <p:cNvSpPr>
                <a:spLocks noChangeArrowheads="1"/>
              </p:cNvSpPr>
              <p:nvPr/>
            </p:nvSpPr>
            <p:spPr bwMode="auto">
              <a:xfrm>
                <a:off x="5770769" y="644906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6" name="Oval 62"/>
              <p:cNvSpPr>
                <a:spLocks noChangeArrowheads="1"/>
              </p:cNvSpPr>
              <p:nvPr/>
            </p:nvSpPr>
            <p:spPr bwMode="auto">
              <a:xfrm>
                <a:off x="5770769" y="639985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7" name="Oval 63"/>
              <p:cNvSpPr>
                <a:spLocks noChangeArrowheads="1"/>
              </p:cNvSpPr>
              <p:nvPr/>
            </p:nvSpPr>
            <p:spPr bwMode="auto">
              <a:xfrm>
                <a:off x="5805694" y="639985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8" name="Oval 64"/>
              <p:cNvSpPr>
                <a:spLocks noChangeArrowheads="1"/>
              </p:cNvSpPr>
              <p:nvPr/>
            </p:nvSpPr>
            <p:spPr bwMode="auto">
              <a:xfrm>
                <a:off x="5805694" y="6353819"/>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89" name="Oval 65"/>
              <p:cNvSpPr>
                <a:spLocks noChangeArrowheads="1"/>
              </p:cNvSpPr>
              <p:nvPr/>
            </p:nvSpPr>
            <p:spPr bwMode="auto">
              <a:xfrm>
                <a:off x="5805694" y="6307782"/>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0" name="Oval 66"/>
              <p:cNvSpPr>
                <a:spLocks noChangeArrowheads="1"/>
              </p:cNvSpPr>
              <p:nvPr/>
            </p:nvSpPr>
            <p:spPr bwMode="auto">
              <a:xfrm>
                <a:off x="5840619" y="6307782"/>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1" name="Oval 67"/>
              <p:cNvSpPr>
                <a:spLocks noChangeArrowheads="1"/>
              </p:cNvSpPr>
              <p:nvPr/>
            </p:nvSpPr>
            <p:spPr bwMode="auto">
              <a:xfrm>
                <a:off x="5840619" y="6263332"/>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2" name="Oval 68"/>
              <p:cNvSpPr>
                <a:spLocks noChangeArrowheads="1"/>
              </p:cNvSpPr>
              <p:nvPr/>
            </p:nvSpPr>
            <p:spPr bwMode="auto">
              <a:xfrm>
                <a:off x="5873957" y="6263332"/>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3" name="Oval 69"/>
              <p:cNvSpPr>
                <a:spLocks noChangeArrowheads="1"/>
              </p:cNvSpPr>
              <p:nvPr/>
            </p:nvSpPr>
            <p:spPr bwMode="auto">
              <a:xfrm>
                <a:off x="5873957" y="621253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4" name="Oval 70"/>
              <p:cNvSpPr>
                <a:spLocks noChangeArrowheads="1"/>
              </p:cNvSpPr>
              <p:nvPr/>
            </p:nvSpPr>
            <p:spPr bwMode="auto">
              <a:xfrm>
                <a:off x="5904119" y="621253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5" name="Oval 71"/>
              <p:cNvSpPr>
                <a:spLocks noChangeArrowheads="1"/>
              </p:cNvSpPr>
              <p:nvPr/>
            </p:nvSpPr>
            <p:spPr bwMode="auto">
              <a:xfrm>
                <a:off x="5939044" y="62125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6" name="Oval 72"/>
              <p:cNvSpPr>
                <a:spLocks noChangeArrowheads="1"/>
              </p:cNvSpPr>
              <p:nvPr/>
            </p:nvSpPr>
            <p:spPr bwMode="auto">
              <a:xfrm>
                <a:off x="5973969" y="62125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7" name="Oval 73"/>
              <p:cNvSpPr>
                <a:spLocks noChangeArrowheads="1"/>
              </p:cNvSpPr>
              <p:nvPr/>
            </p:nvSpPr>
            <p:spPr bwMode="auto">
              <a:xfrm>
                <a:off x="6007307" y="62125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8" name="Oval 74"/>
              <p:cNvSpPr>
                <a:spLocks noChangeArrowheads="1"/>
              </p:cNvSpPr>
              <p:nvPr/>
            </p:nvSpPr>
            <p:spPr bwMode="auto">
              <a:xfrm>
                <a:off x="6042232" y="621253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99" name="Oval 75"/>
              <p:cNvSpPr>
                <a:spLocks noChangeArrowheads="1"/>
              </p:cNvSpPr>
              <p:nvPr/>
            </p:nvSpPr>
            <p:spPr bwMode="auto">
              <a:xfrm>
                <a:off x="6042232" y="616808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0" name="Oval 76"/>
              <p:cNvSpPr>
                <a:spLocks noChangeArrowheads="1"/>
              </p:cNvSpPr>
              <p:nvPr/>
            </p:nvSpPr>
            <p:spPr bwMode="auto">
              <a:xfrm>
                <a:off x="6042232" y="6122044"/>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1" name="Oval 77"/>
              <p:cNvSpPr>
                <a:spLocks noChangeArrowheads="1"/>
              </p:cNvSpPr>
              <p:nvPr/>
            </p:nvSpPr>
            <p:spPr bwMode="auto">
              <a:xfrm>
                <a:off x="6075569" y="6122044"/>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2" name="Oval 78"/>
              <p:cNvSpPr>
                <a:spLocks noChangeArrowheads="1"/>
              </p:cNvSpPr>
              <p:nvPr/>
            </p:nvSpPr>
            <p:spPr bwMode="auto">
              <a:xfrm>
                <a:off x="6110494" y="6122044"/>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3" name="Oval 79"/>
              <p:cNvSpPr>
                <a:spLocks noChangeArrowheads="1"/>
              </p:cNvSpPr>
              <p:nvPr/>
            </p:nvSpPr>
            <p:spPr bwMode="auto">
              <a:xfrm>
                <a:off x="6140657" y="61220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4" name="Oval 80"/>
              <p:cNvSpPr>
                <a:spLocks noChangeArrowheads="1"/>
              </p:cNvSpPr>
              <p:nvPr/>
            </p:nvSpPr>
            <p:spPr bwMode="auto">
              <a:xfrm>
                <a:off x="6175582" y="61220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5" name="Oval 81"/>
              <p:cNvSpPr>
                <a:spLocks noChangeArrowheads="1"/>
              </p:cNvSpPr>
              <p:nvPr/>
            </p:nvSpPr>
            <p:spPr bwMode="auto">
              <a:xfrm>
                <a:off x="6175582" y="6076007"/>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6" name="Oval 82"/>
              <p:cNvSpPr>
                <a:spLocks noChangeArrowheads="1"/>
              </p:cNvSpPr>
              <p:nvPr/>
            </p:nvSpPr>
            <p:spPr bwMode="auto">
              <a:xfrm>
                <a:off x="6210507" y="6076007"/>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7" name="Oval 83"/>
              <p:cNvSpPr>
                <a:spLocks noChangeArrowheads="1"/>
              </p:cNvSpPr>
              <p:nvPr/>
            </p:nvSpPr>
            <p:spPr bwMode="auto">
              <a:xfrm>
                <a:off x="6243844" y="6076007"/>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8" name="Oval 84"/>
              <p:cNvSpPr>
                <a:spLocks noChangeArrowheads="1"/>
              </p:cNvSpPr>
              <p:nvPr/>
            </p:nvSpPr>
            <p:spPr bwMode="auto">
              <a:xfrm>
                <a:off x="6243844" y="6026794"/>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09" name="Oval 85"/>
              <p:cNvSpPr>
                <a:spLocks noChangeArrowheads="1"/>
              </p:cNvSpPr>
              <p:nvPr/>
            </p:nvSpPr>
            <p:spPr bwMode="auto">
              <a:xfrm>
                <a:off x="6278769" y="6026794"/>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0" name="Oval 86"/>
              <p:cNvSpPr>
                <a:spLocks noChangeArrowheads="1"/>
              </p:cNvSpPr>
              <p:nvPr/>
            </p:nvSpPr>
            <p:spPr bwMode="auto">
              <a:xfrm>
                <a:off x="6312107" y="6026794"/>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1" name="Oval 87"/>
              <p:cNvSpPr>
                <a:spLocks noChangeArrowheads="1"/>
              </p:cNvSpPr>
              <p:nvPr/>
            </p:nvSpPr>
            <p:spPr bwMode="auto">
              <a:xfrm>
                <a:off x="6347032" y="602679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2" name="Oval 88"/>
              <p:cNvSpPr>
                <a:spLocks noChangeArrowheads="1"/>
              </p:cNvSpPr>
              <p:nvPr/>
            </p:nvSpPr>
            <p:spPr bwMode="auto">
              <a:xfrm>
                <a:off x="6377194" y="602679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3" name="Oval 89"/>
              <p:cNvSpPr>
                <a:spLocks noChangeArrowheads="1"/>
              </p:cNvSpPr>
              <p:nvPr/>
            </p:nvSpPr>
            <p:spPr bwMode="auto">
              <a:xfrm>
                <a:off x="6412119" y="602679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4" name="Oval 90"/>
              <p:cNvSpPr>
                <a:spLocks noChangeArrowheads="1"/>
              </p:cNvSpPr>
              <p:nvPr/>
            </p:nvSpPr>
            <p:spPr bwMode="auto">
              <a:xfrm>
                <a:off x="6445457" y="6026794"/>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5" name="Oval 91"/>
              <p:cNvSpPr>
                <a:spLocks noChangeArrowheads="1"/>
              </p:cNvSpPr>
              <p:nvPr/>
            </p:nvSpPr>
            <p:spPr bwMode="auto">
              <a:xfrm>
                <a:off x="6480382" y="5980757"/>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6" name="Oval 92"/>
              <p:cNvSpPr>
                <a:spLocks noChangeArrowheads="1"/>
              </p:cNvSpPr>
              <p:nvPr/>
            </p:nvSpPr>
            <p:spPr bwMode="auto">
              <a:xfrm>
                <a:off x="6515307" y="5980757"/>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7" name="Oval 93"/>
              <p:cNvSpPr>
                <a:spLocks noChangeArrowheads="1"/>
              </p:cNvSpPr>
              <p:nvPr/>
            </p:nvSpPr>
            <p:spPr bwMode="auto">
              <a:xfrm>
                <a:off x="6515307" y="5934719"/>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8" name="Oval 94"/>
              <p:cNvSpPr>
                <a:spLocks noChangeArrowheads="1"/>
              </p:cNvSpPr>
              <p:nvPr/>
            </p:nvSpPr>
            <p:spPr bwMode="auto">
              <a:xfrm>
                <a:off x="6548644" y="593471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19" name="Oval 95"/>
              <p:cNvSpPr>
                <a:spLocks noChangeArrowheads="1"/>
              </p:cNvSpPr>
              <p:nvPr/>
            </p:nvSpPr>
            <p:spPr bwMode="auto">
              <a:xfrm>
                <a:off x="6583569" y="593471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0" name="Oval 96"/>
              <p:cNvSpPr>
                <a:spLocks noChangeArrowheads="1"/>
              </p:cNvSpPr>
              <p:nvPr/>
            </p:nvSpPr>
            <p:spPr bwMode="auto">
              <a:xfrm>
                <a:off x="6616907" y="593471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1" name="Oval 97"/>
              <p:cNvSpPr>
                <a:spLocks noChangeArrowheads="1"/>
              </p:cNvSpPr>
              <p:nvPr/>
            </p:nvSpPr>
            <p:spPr bwMode="auto">
              <a:xfrm>
                <a:off x="6648657" y="5934719"/>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2" name="Oval 98"/>
              <p:cNvSpPr>
                <a:spLocks noChangeArrowheads="1"/>
              </p:cNvSpPr>
              <p:nvPr/>
            </p:nvSpPr>
            <p:spPr bwMode="auto">
              <a:xfrm>
                <a:off x="6681994" y="5934719"/>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3" name="Oval 99"/>
              <p:cNvSpPr>
                <a:spLocks noChangeArrowheads="1"/>
              </p:cNvSpPr>
              <p:nvPr/>
            </p:nvSpPr>
            <p:spPr bwMode="auto">
              <a:xfrm>
                <a:off x="6681994" y="588868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4" name="Oval 100"/>
              <p:cNvSpPr>
                <a:spLocks noChangeArrowheads="1"/>
              </p:cNvSpPr>
              <p:nvPr/>
            </p:nvSpPr>
            <p:spPr bwMode="auto">
              <a:xfrm>
                <a:off x="6716919" y="588868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5" name="Oval 101"/>
              <p:cNvSpPr>
                <a:spLocks noChangeArrowheads="1"/>
              </p:cNvSpPr>
              <p:nvPr/>
            </p:nvSpPr>
            <p:spPr bwMode="auto">
              <a:xfrm>
                <a:off x="6750257" y="58886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6" name="Oval 102"/>
              <p:cNvSpPr>
                <a:spLocks noChangeArrowheads="1"/>
              </p:cNvSpPr>
              <p:nvPr/>
            </p:nvSpPr>
            <p:spPr bwMode="auto">
              <a:xfrm>
                <a:off x="6750257" y="583946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7" name="Oval 103"/>
              <p:cNvSpPr>
                <a:spLocks noChangeArrowheads="1"/>
              </p:cNvSpPr>
              <p:nvPr/>
            </p:nvSpPr>
            <p:spPr bwMode="auto">
              <a:xfrm>
                <a:off x="6750257" y="5793432"/>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8" name="Oval 104"/>
              <p:cNvSpPr>
                <a:spLocks noChangeArrowheads="1"/>
              </p:cNvSpPr>
              <p:nvPr/>
            </p:nvSpPr>
            <p:spPr bwMode="auto">
              <a:xfrm>
                <a:off x="6750257" y="57489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29" name="Oval 105"/>
              <p:cNvSpPr>
                <a:spLocks noChangeArrowheads="1"/>
              </p:cNvSpPr>
              <p:nvPr/>
            </p:nvSpPr>
            <p:spPr bwMode="auto">
              <a:xfrm>
                <a:off x="6785182" y="5748982"/>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0" name="Oval 106"/>
              <p:cNvSpPr>
                <a:spLocks noChangeArrowheads="1"/>
              </p:cNvSpPr>
              <p:nvPr/>
            </p:nvSpPr>
            <p:spPr bwMode="auto">
              <a:xfrm>
                <a:off x="6785182" y="570294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1" name="Oval 107"/>
              <p:cNvSpPr>
                <a:spLocks noChangeArrowheads="1"/>
              </p:cNvSpPr>
              <p:nvPr/>
            </p:nvSpPr>
            <p:spPr bwMode="auto">
              <a:xfrm>
                <a:off x="6820107" y="5702944"/>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2" name="Oval 108"/>
              <p:cNvSpPr>
                <a:spLocks noChangeArrowheads="1"/>
              </p:cNvSpPr>
              <p:nvPr/>
            </p:nvSpPr>
            <p:spPr bwMode="auto">
              <a:xfrm>
                <a:off x="6820107" y="565373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3" name="Oval 109"/>
              <p:cNvSpPr>
                <a:spLocks noChangeArrowheads="1"/>
              </p:cNvSpPr>
              <p:nvPr/>
            </p:nvSpPr>
            <p:spPr bwMode="auto">
              <a:xfrm>
                <a:off x="6853444" y="565373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4" name="Oval 110"/>
              <p:cNvSpPr>
                <a:spLocks noChangeArrowheads="1"/>
              </p:cNvSpPr>
              <p:nvPr/>
            </p:nvSpPr>
            <p:spPr bwMode="auto">
              <a:xfrm>
                <a:off x="6883607" y="565373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5" name="Oval 111"/>
              <p:cNvSpPr>
                <a:spLocks noChangeArrowheads="1"/>
              </p:cNvSpPr>
              <p:nvPr/>
            </p:nvSpPr>
            <p:spPr bwMode="auto">
              <a:xfrm>
                <a:off x="6918532" y="56537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6" name="Oval 112"/>
              <p:cNvSpPr>
                <a:spLocks noChangeArrowheads="1"/>
              </p:cNvSpPr>
              <p:nvPr/>
            </p:nvSpPr>
            <p:spPr bwMode="auto">
              <a:xfrm>
                <a:off x="6918532" y="560769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7" name="Oval 113"/>
              <p:cNvSpPr>
                <a:spLocks noChangeArrowheads="1"/>
              </p:cNvSpPr>
              <p:nvPr/>
            </p:nvSpPr>
            <p:spPr bwMode="auto">
              <a:xfrm>
                <a:off x="6918532" y="556165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8" name="Oval 114"/>
              <p:cNvSpPr>
                <a:spLocks noChangeArrowheads="1"/>
              </p:cNvSpPr>
              <p:nvPr/>
            </p:nvSpPr>
            <p:spPr bwMode="auto">
              <a:xfrm>
                <a:off x="6953457" y="556165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39" name="Oval 115"/>
              <p:cNvSpPr>
                <a:spLocks noChangeArrowheads="1"/>
              </p:cNvSpPr>
              <p:nvPr/>
            </p:nvSpPr>
            <p:spPr bwMode="auto">
              <a:xfrm>
                <a:off x="6953457" y="551561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0" name="Oval 116"/>
              <p:cNvSpPr>
                <a:spLocks noChangeArrowheads="1"/>
              </p:cNvSpPr>
              <p:nvPr/>
            </p:nvSpPr>
            <p:spPr bwMode="auto">
              <a:xfrm>
                <a:off x="6953457" y="5466407"/>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1" name="Oval 117"/>
              <p:cNvSpPr>
                <a:spLocks noChangeArrowheads="1"/>
              </p:cNvSpPr>
              <p:nvPr/>
            </p:nvSpPr>
            <p:spPr bwMode="auto">
              <a:xfrm>
                <a:off x="6953457" y="5420369"/>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2" name="Oval 118"/>
              <p:cNvSpPr>
                <a:spLocks noChangeArrowheads="1"/>
              </p:cNvSpPr>
              <p:nvPr/>
            </p:nvSpPr>
            <p:spPr bwMode="auto">
              <a:xfrm>
                <a:off x="6986794" y="5420369"/>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3" name="Oval 119"/>
              <p:cNvSpPr>
                <a:spLocks noChangeArrowheads="1"/>
              </p:cNvSpPr>
              <p:nvPr/>
            </p:nvSpPr>
            <p:spPr bwMode="auto">
              <a:xfrm>
                <a:off x="7021719" y="5420369"/>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4" name="Oval 120"/>
              <p:cNvSpPr>
                <a:spLocks noChangeArrowheads="1"/>
              </p:cNvSpPr>
              <p:nvPr/>
            </p:nvSpPr>
            <p:spPr bwMode="auto">
              <a:xfrm>
                <a:off x="7021719" y="5374332"/>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5" name="Oval 121"/>
              <p:cNvSpPr>
                <a:spLocks noChangeArrowheads="1"/>
              </p:cNvSpPr>
              <p:nvPr/>
            </p:nvSpPr>
            <p:spPr bwMode="auto">
              <a:xfrm>
                <a:off x="7056644" y="5374332"/>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6" name="Oval 122"/>
              <p:cNvSpPr>
                <a:spLocks noChangeArrowheads="1"/>
              </p:cNvSpPr>
              <p:nvPr/>
            </p:nvSpPr>
            <p:spPr bwMode="auto">
              <a:xfrm>
                <a:off x="7056644" y="532988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7" name="Oval 123"/>
              <p:cNvSpPr>
                <a:spLocks noChangeArrowheads="1"/>
              </p:cNvSpPr>
              <p:nvPr/>
            </p:nvSpPr>
            <p:spPr bwMode="auto">
              <a:xfrm>
                <a:off x="7089982" y="532988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8" name="Oval 124"/>
              <p:cNvSpPr>
                <a:spLocks noChangeArrowheads="1"/>
              </p:cNvSpPr>
              <p:nvPr/>
            </p:nvSpPr>
            <p:spPr bwMode="auto">
              <a:xfrm>
                <a:off x="7120144" y="53298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49" name="Oval 125"/>
              <p:cNvSpPr>
                <a:spLocks noChangeArrowheads="1"/>
              </p:cNvSpPr>
              <p:nvPr/>
            </p:nvSpPr>
            <p:spPr bwMode="auto">
              <a:xfrm>
                <a:off x="7155069" y="53298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0" name="Oval 126"/>
              <p:cNvSpPr>
                <a:spLocks noChangeArrowheads="1"/>
              </p:cNvSpPr>
              <p:nvPr/>
            </p:nvSpPr>
            <p:spPr bwMode="auto">
              <a:xfrm>
                <a:off x="7189994" y="53298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1" name="Oval 127"/>
              <p:cNvSpPr>
                <a:spLocks noChangeArrowheads="1"/>
              </p:cNvSpPr>
              <p:nvPr/>
            </p:nvSpPr>
            <p:spPr bwMode="auto">
              <a:xfrm>
                <a:off x="7223332" y="532988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2" name="Oval 128"/>
              <p:cNvSpPr>
                <a:spLocks noChangeArrowheads="1"/>
              </p:cNvSpPr>
              <p:nvPr/>
            </p:nvSpPr>
            <p:spPr bwMode="auto">
              <a:xfrm>
                <a:off x="7258257" y="532988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3" name="Oval 129"/>
              <p:cNvSpPr>
                <a:spLocks noChangeArrowheads="1"/>
              </p:cNvSpPr>
              <p:nvPr/>
            </p:nvSpPr>
            <p:spPr bwMode="auto">
              <a:xfrm>
                <a:off x="7291594" y="532988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4" name="Oval 130"/>
              <p:cNvSpPr>
                <a:spLocks noChangeArrowheads="1"/>
              </p:cNvSpPr>
              <p:nvPr/>
            </p:nvSpPr>
            <p:spPr bwMode="auto">
              <a:xfrm>
                <a:off x="7326519" y="53298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5" name="Oval 131"/>
              <p:cNvSpPr>
                <a:spLocks noChangeArrowheads="1"/>
              </p:cNvSpPr>
              <p:nvPr/>
            </p:nvSpPr>
            <p:spPr bwMode="auto">
              <a:xfrm>
                <a:off x="7326519" y="52838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6" name="Oval 132"/>
              <p:cNvSpPr>
                <a:spLocks noChangeArrowheads="1"/>
              </p:cNvSpPr>
              <p:nvPr/>
            </p:nvSpPr>
            <p:spPr bwMode="auto">
              <a:xfrm>
                <a:off x="7361444" y="52838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7" name="Oval 133"/>
              <p:cNvSpPr>
                <a:spLocks noChangeArrowheads="1"/>
              </p:cNvSpPr>
              <p:nvPr/>
            </p:nvSpPr>
            <p:spPr bwMode="auto">
              <a:xfrm>
                <a:off x="7391607" y="52838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8" name="Oval 134"/>
              <p:cNvSpPr>
                <a:spLocks noChangeArrowheads="1"/>
              </p:cNvSpPr>
              <p:nvPr/>
            </p:nvSpPr>
            <p:spPr bwMode="auto">
              <a:xfrm>
                <a:off x="7424944" y="5283844"/>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59" name="Oval 135"/>
              <p:cNvSpPr>
                <a:spLocks noChangeArrowheads="1"/>
              </p:cNvSpPr>
              <p:nvPr/>
            </p:nvSpPr>
            <p:spPr bwMode="auto">
              <a:xfrm>
                <a:off x="7459869" y="5283844"/>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0" name="Oval 136"/>
              <p:cNvSpPr>
                <a:spLocks noChangeArrowheads="1"/>
              </p:cNvSpPr>
              <p:nvPr/>
            </p:nvSpPr>
            <p:spPr bwMode="auto">
              <a:xfrm>
                <a:off x="7459869" y="523463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1" name="Oval 137"/>
              <p:cNvSpPr>
                <a:spLocks noChangeArrowheads="1"/>
              </p:cNvSpPr>
              <p:nvPr/>
            </p:nvSpPr>
            <p:spPr bwMode="auto">
              <a:xfrm>
                <a:off x="7494794" y="523463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2" name="Oval 138"/>
              <p:cNvSpPr>
                <a:spLocks noChangeArrowheads="1"/>
              </p:cNvSpPr>
              <p:nvPr/>
            </p:nvSpPr>
            <p:spPr bwMode="auto">
              <a:xfrm>
                <a:off x="7528132" y="52346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3" name="Oval 139"/>
              <p:cNvSpPr>
                <a:spLocks noChangeArrowheads="1"/>
              </p:cNvSpPr>
              <p:nvPr/>
            </p:nvSpPr>
            <p:spPr bwMode="auto">
              <a:xfrm>
                <a:off x="7563057" y="52346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4" name="Oval 140"/>
              <p:cNvSpPr>
                <a:spLocks noChangeArrowheads="1"/>
              </p:cNvSpPr>
              <p:nvPr/>
            </p:nvSpPr>
            <p:spPr bwMode="auto">
              <a:xfrm>
                <a:off x="7596394" y="52346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5" name="Oval 141"/>
              <p:cNvSpPr>
                <a:spLocks noChangeArrowheads="1"/>
              </p:cNvSpPr>
              <p:nvPr/>
            </p:nvSpPr>
            <p:spPr bwMode="auto">
              <a:xfrm>
                <a:off x="7628144" y="523463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6" name="Oval 142"/>
              <p:cNvSpPr>
                <a:spLocks noChangeArrowheads="1"/>
              </p:cNvSpPr>
              <p:nvPr/>
            </p:nvSpPr>
            <p:spPr bwMode="auto">
              <a:xfrm>
                <a:off x="7628144" y="5188594"/>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7" name="Oval 143"/>
              <p:cNvSpPr>
                <a:spLocks noChangeArrowheads="1"/>
              </p:cNvSpPr>
              <p:nvPr/>
            </p:nvSpPr>
            <p:spPr bwMode="auto">
              <a:xfrm>
                <a:off x="7628144" y="5142557"/>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8" name="Oval 144"/>
              <p:cNvSpPr>
                <a:spLocks noChangeArrowheads="1"/>
              </p:cNvSpPr>
              <p:nvPr/>
            </p:nvSpPr>
            <p:spPr bwMode="auto">
              <a:xfrm>
                <a:off x="7628144" y="5096519"/>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69" name="Oval 145"/>
              <p:cNvSpPr>
                <a:spLocks noChangeArrowheads="1"/>
              </p:cNvSpPr>
              <p:nvPr/>
            </p:nvSpPr>
            <p:spPr bwMode="auto">
              <a:xfrm>
                <a:off x="7628144" y="5047307"/>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0" name="Oval 146"/>
              <p:cNvSpPr>
                <a:spLocks noChangeArrowheads="1"/>
              </p:cNvSpPr>
              <p:nvPr/>
            </p:nvSpPr>
            <p:spPr bwMode="auto">
              <a:xfrm>
                <a:off x="7661482" y="5047307"/>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1" name="Oval 147"/>
              <p:cNvSpPr>
                <a:spLocks noChangeArrowheads="1"/>
              </p:cNvSpPr>
              <p:nvPr/>
            </p:nvSpPr>
            <p:spPr bwMode="auto">
              <a:xfrm>
                <a:off x="7696407" y="5047307"/>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2" name="Oval 148"/>
              <p:cNvSpPr>
                <a:spLocks noChangeArrowheads="1"/>
              </p:cNvSpPr>
              <p:nvPr/>
            </p:nvSpPr>
            <p:spPr bwMode="auto">
              <a:xfrm>
                <a:off x="7696407" y="5001269"/>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3" name="Oval 149"/>
              <p:cNvSpPr>
                <a:spLocks noChangeArrowheads="1"/>
              </p:cNvSpPr>
              <p:nvPr/>
            </p:nvSpPr>
            <p:spPr bwMode="auto">
              <a:xfrm>
                <a:off x="7696407" y="495523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4" name="Oval 150"/>
              <p:cNvSpPr>
                <a:spLocks noChangeArrowheads="1"/>
              </p:cNvSpPr>
              <p:nvPr/>
            </p:nvSpPr>
            <p:spPr bwMode="auto">
              <a:xfrm>
                <a:off x="7729744" y="4955232"/>
                <a:ext cx="20638"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5" name="Oval 151"/>
              <p:cNvSpPr>
                <a:spLocks noChangeArrowheads="1"/>
              </p:cNvSpPr>
              <p:nvPr/>
            </p:nvSpPr>
            <p:spPr bwMode="auto">
              <a:xfrm>
                <a:off x="7764669" y="495523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6" name="Oval 152"/>
              <p:cNvSpPr>
                <a:spLocks noChangeArrowheads="1"/>
              </p:cNvSpPr>
              <p:nvPr/>
            </p:nvSpPr>
            <p:spPr bwMode="auto">
              <a:xfrm>
                <a:off x="7764669" y="490919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7" name="Oval 153"/>
              <p:cNvSpPr>
                <a:spLocks noChangeArrowheads="1"/>
              </p:cNvSpPr>
              <p:nvPr/>
            </p:nvSpPr>
            <p:spPr bwMode="auto">
              <a:xfrm>
                <a:off x="7799594" y="490919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8" name="Oval 154"/>
              <p:cNvSpPr>
                <a:spLocks noChangeArrowheads="1"/>
              </p:cNvSpPr>
              <p:nvPr/>
            </p:nvSpPr>
            <p:spPr bwMode="auto">
              <a:xfrm>
                <a:off x="7832932" y="4909194"/>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79" name="Oval 155"/>
              <p:cNvSpPr>
                <a:spLocks noChangeArrowheads="1"/>
              </p:cNvSpPr>
              <p:nvPr/>
            </p:nvSpPr>
            <p:spPr bwMode="auto">
              <a:xfrm>
                <a:off x="7864682" y="4859982"/>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0" name="Oval 156"/>
              <p:cNvSpPr>
                <a:spLocks noChangeArrowheads="1"/>
              </p:cNvSpPr>
              <p:nvPr/>
            </p:nvSpPr>
            <p:spPr bwMode="auto">
              <a:xfrm>
                <a:off x="7898019" y="4859982"/>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1" name="Oval 157"/>
              <p:cNvSpPr>
                <a:spLocks noChangeArrowheads="1"/>
              </p:cNvSpPr>
              <p:nvPr/>
            </p:nvSpPr>
            <p:spPr bwMode="auto">
              <a:xfrm>
                <a:off x="7898019" y="48139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2" name="Oval 158"/>
              <p:cNvSpPr>
                <a:spLocks noChangeArrowheads="1"/>
              </p:cNvSpPr>
              <p:nvPr/>
            </p:nvSpPr>
            <p:spPr bwMode="auto">
              <a:xfrm>
                <a:off x="7932944" y="48139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3" name="Oval 159"/>
              <p:cNvSpPr>
                <a:spLocks noChangeArrowheads="1"/>
              </p:cNvSpPr>
              <p:nvPr/>
            </p:nvSpPr>
            <p:spPr bwMode="auto">
              <a:xfrm>
                <a:off x="7966282" y="48139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4" name="Oval 160"/>
              <p:cNvSpPr>
                <a:spLocks noChangeArrowheads="1"/>
              </p:cNvSpPr>
              <p:nvPr/>
            </p:nvSpPr>
            <p:spPr bwMode="auto">
              <a:xfrm>
                <a:off x="8001207" y="4813944"/>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5" name="Oval 161"/>
              <p:cNvSpPr>
                <a:spLocks noChangeArrowheads="1"/>
              </p:cNvSpPr>
              <p:nvPr/>
            </p:nvSpPr>
            <p:spPr bwMode="auto">
              <a:xfrm>
                <a:off x="8036132" y="4813944"/>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6" name="Oval 162"/>
              <p:cNvSpPr>
                <a:spLocks noChangeArrowheads="1"/>
              </p:cNvSpPr>
              <p:nvPr/>
            </p:nvSpPr>
            <p:spPr bwMode="auto">
              <a:xfrm>
                <a:off x="8069469" y="4813944"/>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7" name="Oval 163"/>
              <p:cNvSpPr>
                <a:spLocks noChangeArrowheads="1"/>
              </p:cNvSpPr>
              <p:nvPr/>
            </p:nvSpPr>
            <p:spPr bwMode="auto">
              <a:xfrm>
                <a:off x="8099632" y="48139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8" name="Oval 164"/>
              <p:cNvSpPr>
                <a:spLocks noChangeArrowheads="1"/>
              </p:cNvSpPr>
              <p:nvPr/>
            </p:nvSpPr>
            <p:spPr bwMode="auto">
              <a:xfrm>
                <a:off x="8134557" y="48139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89" name="Oval 165"/>
              <p:cNvSpPr>
                <a:spLocks noChangeArrowheads="1"/>
              </p:cNvSpPr>
              <p:nvPr/>
            </p:nvSpPr>
            <p:spPr bwMode="auto">
              <a:xfrm>
                <a:off x="8169482" y="48139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0" name="Oval 166"/>
              <p:cNvSpPr>
                <a:spLocks noChangeArrowheads="1"/>
              </p:cNvSpPr>
              <p:nvPr/>
            </p:nvSpPr>
            <p:spPr bwMode="auto">
              <a:xfrm>
                <a:off x="8202819" y="4813944"/>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1" name="Oval 167"/>
              <p:cNvSpPr>
                <a:spLocks noChangeArrowheads="1"/>
              </p:cNvSpPr>
              <p:nvPr/>
            </p:nvSpPr>
            <p:spPr bwMode="auto">
              <a:xfrm>
                <a:off x="8202819" y="4769494"/>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2" name="Oval 168"/>
              <p:cNvSpPr>
                <a:spLocks noChangeArrowheads="1"/>
              </p:cNvSpPr>
              <p:nvPr/>
            </p:nvSpPr>
            <p:spPr bwMode="auto">
              <a:xfrm>
                <a:off x="8202819" y="4723457"/>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3" name="Oval 169"/>
              <p:cNvSpPr>
                <a:spLocks noChangeArrowheads="1"/>
              </p:cNvSpPr>
              <p:nvPr/>
            </p:nvSpPr>
            <p:spPr bwMode="auto">
              <a:xfrm>
                <a:off x="8237744" y="4723457"/>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4" name="Oval 170"/>
              <p:cNvSpPr>
                <a:spLocks noChangeArrowheads="1"/>
              </p:cNvSpPr>
              <p:nvPr/>
            </p:nvSpPr>
            <p:spPr bwMode="auto">
              <a:xfrm>
                <a:off x="8271082" y="4723457"/>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5" name="Oval 171"/>
              <p:cNvSpPr>
                <a:spLocks noChangeArrowheads="1"/>
              </p:cNvSpPr>
              <p:nvPr/>
            </p:nvSpPr>
            <p:spPr bwMode="auto">
              <a:xfrm>
                <a:off x="8306007" y="472345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6" name="Oval 172"/>
              <p:cNvSpPr>
                <a:spLocks noChangeArrowheads="1"/>
              </p:cNvSpPr>
              <p:nvPr/>
            </p:nvSpPr>
            <p:spPr bwMode="auto">
              <a:xfrm>
                <a:off x="8336169" y="472345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7" name="Oval 173"/>
              <p:cNvSpPr>
                <a:spLocks noChangeArrowheads="1"/>
              </p:cNvSpPr>
              <p:nvPr/>
            </p:nvSpPr>
            <p:spPr bwMode="auto">
              <a:xfrm>
                <a:off x="8371094" y="4723457"/>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8" name="Oval 174"/>
              <p:cNvSpPr>
                <a:spLocks noChangeArrowheads="1"/>
              </p:cNvSpPr>
              <p:nvPr/>
            </p:nvSpPr>
            <p:spPr bwMode="auto">
              <a:xfrm>
                <a:off x="8404432" y="4723457"/>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199" name="Oval 175"/>
              <p:cNvSpPr>
                <a:spLocks noChangeArrowheads="1"/>
              </p:cNvSpPr>
              <p:nvPr/>
            </p:nvSpPr>
            <p:spPr bwMode="auto">
              <a:xfrm>
                <a:off x="8439357" y="4723457"/>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0" name="Oval 176"/>
              <p:cNvSpPr>
                <a:spLocks noChangeArrowheads="1"/>
              </p:cNvSpPr>
              <p:nvPr/>
            </p:nvSpPr>
            <p:spPr bwMode="auto">
              <a:xfrm>
                <a:off x="8474282" y="4723457"/>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1" name="Oval 177"/>
              <p:cNvSpPr>
                <a:spLocks noChangeArrowheads="1"/>
              </p:cNvSpPr>
              <p:nvPr/>
            </p:nvSpPr>
            <p:spPr bwMode="auto">
              <a:xfrm>
                <a:off x="8474282" y="4674244"/>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2" name="Oval 178"/>
              <p:cNvSpPr>
                <a:spLocks noChangeArrowheads="1"/>
              </p:cNvSpPr>
              <p:nvPr/>
            </p:nvSpPr>
            <p:spPr bwMode="auto">
              <a:xfrm>
                <a:off x="8507619" y="46742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3" name="Oval 179"/>
              <p:cNvSpPr>
                <a:spLocks noChangeArrowheads="1"/>
              </p:cNvSpPr>
              <p:nvPr/>
            </p:nvSpPr>
            <p:spPr bwMode="auto">
              <a:xfrm>
                <a:off x="8542544" y="46742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4" name="Oval 180"/>
              <p:cNvSpPr>
                <a:spLocks noChangeArrowheads="1"/>
              </p:cNvSpPr>
              <p:nvPr/>
            </p:nvSpPr>
            <p:spPr bwMode="auto">
              <a:xfrm>
                <a:off x="8577469" y="46742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5" name="Oval 181"/>
              <p:cNvSpPr>
                <a:spLocks noChangeArrowheads="1"/>
              </p:cNvSpPr>
              <p:nvPr/>
            </p:nvSpPr>
            <p:spPr bwMode="auto">
              <a:xfrm>
                <a:off x="8607632" y="4674244"/>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6" name="Oval 182"/>
              <p:cNvSpPr>
                <a:spLocks noChangeArrowheads="1"/>
              </p:cNvSpPr>
              <p:nvPr/>
            </p:nvSpPr>
            <p:spPr bwMode="auto">
              <a:xfrm>
                <a:off x="8640969" y="4628207"/>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7" name="Oval 183"/>
              <p:cNvSpPr>
                <a:spLocks noChangeArrowheads="1"/>
              </p:cNvSpPr>
              <p:nvPr/>
            </p:nvSpPr>
            <p:spPr bwMode="auto">
              <a:xfrm>
                <a:off x="8640969" y="4582169"/>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8" name="Oval 184"/>
              <p:cNvSpPr>
                <a:spLocks noChangeArrowheads="1"/>
              </p:cNvSpPr>
              <p:nvPr/>
            </p:nvSpPr>
            <p:spPr bwMode="auto">
              <a:xfrm>
                <a:off x="8675894" y="4582169"/>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09" name="Oval 185"/>
              <p:cNvSpPr>
                <a:spLocks noChangeArrowheads="1"/>
              </p:cNvSpPr>
              <p:nvPr/>
            </p:nvSpPr>
            <p:spPr bwMode="auto">
              <a:xfrm>
                <a:off x="8710819" y="4582169"/>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0" name="Oval 186"/>
              <p:cNvSpPr>
                <a:spLocks noChangeArrowheads="1"/>
              </p:cNvSpPr>
              <p:nvPr/>
            </p:nvSpPr>
            <p:spPr bwMode="auto">
              <a:xfrm>
                <a:off x="8744157" y="4582169"/>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1" name="Oval 187"/>
              <p:cNvSpPr>
                <a:spLocks noChangeArrowheads="1"/>
              </p:cNvSpPr>
              <p:nvPr/>
            </p:nvSpPr>
            <p:spPr bwMode="auto">
              <a:xfrm>
                <a:off x="8779082" y="4582169"/>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2" name="Oval 188"/>
              <p:cNvSpPr>
                <a:spLocks noChangeArrowheads="1"/>
              </p:cNvSpPr>
              <p:nvPr/>
            </p:nvSpPr>
            <p:spPr bwMode="auto">
              <a:xfrm>
                <a:off x="8812419" y="4582169"/>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3" name="Oval 189"/>
              <p:cNvSpPr>
                <a:spLocks noChangeArrowheads="1"/>
              </p:cNvSpPr>
              <p:nvPr/>
            </p:nvSpPr>
            <p:spPr bwMode="auto">
              <a:xfrm>
                <a:off x="8812419" y="4536132"/>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4" name="Oval 190"/>
              <p:cNvSpPr>
                <a:spLocks noChangeArrowheads="1"/>
              </p:cNvSpPr>
              <p:nvPr/>
            </p:nvSpPr>
            <p:spPr bwMode="auto">
              <a:xfrm>
                <a:off x="8844169" y="4536132"/>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5" name="Oval 191"/>
              <p:cNvSpPr>
                <a:spLocks noChangeArrowheads="1"/>
              </p:cNvSpPr>
              <p:nvPr/>
            </p:nvSpPr>
            <p:spPr bwMode="auto">
              <a:xfrm>
                <a:off x="8877507" y="4536132"/>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6" name="Oval 192"/>
              <p:cNvSpPr>
                <a:spLocks noChangeArrowheads="1"/>
              </p:cNvSpPr>
              <p:nvPr/>
            </p:nvSpPr>
            <p:spPr bwMode="auto">
              <a:xfrm>
                <a:off x="8912432" y="4536132"/>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7" name="Oval 193"/>
              <p:cNvSpPr>
                <a:spLocks noChangeArrowheads="1"/>
              </p:cNvSpPr>
              <p:nvPr/>
            </p:nvSpPr>
            <p:spPr bwMode="auto">
              <a:xfrm>
                <a:off x="8912432" y="448691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8" name="Oval 194"/>
              <p:cNvSpPr>
                <a:spLocks noChangeArrowheads="1"/>
              </p:cNvSpPr>
              <p:nvPr/>
            </p:nvSpPr>
            <p:spPr bwMode="auto">
              <a:xfrm>
                <a:off x="8945769" y="448691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19" name="Oval 195"/>
              <p:cNvSpPr>
                <a:spLocks noChangeArrowheads="1"/>
              </p:cNvSpPr>
              <p:nvPr/>
            </p:nvSpPr>
            <p:spPr bwMode="auto">
              <a:xfrm>
                <a:off x="8980694" y="4486919"/>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0" name="Oval 196"/>
              <p:cNvSpPr>
                <a:spLocks noChangeArrowheads="1"/>
              </p:cNvSpPr>
              <p:nvPr/>
            </p:nvSpPr>
            <p:spPr bwMode="auto">
              <a:xfrm>
                <a:off x="9015619" y="4486919"/>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1" name="Oval 197"/>
              <p:cNvSpPr>
                <a:spLocks noChangeArrowheads="1"/>
              </p:cNvSpPr>
              <p:nvPr/>
            </p:nvSpPr>
            <p:spPr bwMode="auto">
              <a:xfrm>
                <a:off x="9048957" y="444088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2" name="Oval 198"/>
              <p:cNvSpPr>
                <a:spLocks noChangeArrowheads="1"/>
              </p:cNvSpPr>
              <p:nvPr/>
            </p:nvSpPr>
            <p:spPr bwMode="auto">
              <a:xfrm>
                <a:off x="9079119" y="44408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3" name="Oval 199"/>
              <p:cNvSpPr>
                <a:spLocks noChangeArrowheads="1"/>
              </p:cNvSpPr>
              <p:nvPr/>
            </p:nvSpPr>
            <p:spPr bwMode="auto">
              <a:xfrm>
                <a:off x="9114044" y="44408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4" name="Oval 200"/>
              <p:cNvSpPr>
                <a:spLocks noChangeArrowheads="1"/>
              </p:cNvSpPr>
              <p:nvPr/>
            </p:nvSpPr>
            <p:spPr bwMode="auto">
              <a:xfrm>
                <a:off x="9148969" y="4440882"/>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5" name="Oval 201"/>
              <p:cNvSpPr>
                <a:spLocks noChangeArrowheads="1"/>
              </p:cNvSpPr>
              <p:nvPr/>
            </p:nvSpPr>
            <p:spPr bwMode="auto">
              <a:xfrm>
                <a:off x="9182307" y="4440882"/>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6" name="Oval 202"/>
              <p:cNvSpPr>
                <a:spLocks noChangeArrowheads="1"/>
              </p:cNvSpPr>
              <p:nvPr/>
            </p:nvSpPr>
            <p:spPr bwMode="auto">
              <a:xfrm>
                <a:off x="9217232" y="4440882"/>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7" name="Oval 203"/>
              <p:cNvSpPr>
                <a:spLocks noChangeArrowheads="1"/>
              </p:cNvSpPr>
              <p:nvPr/>
            </p:nvSpPr>
            <p:spPr bwMode="auto">
              <a:xfrm>
                <a:off x="9217232" y="4394844"/>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8" name="Oval 204"/>
              <p:cNvSpPr>
                <a:spLocks noChangeArrowheads="1"/>
              </p:cNvSpPr>
              <p:nvPr/>
            </p:nvSpPr>
            <p:spPr bwMode="auto">
              <a:xfrm>
                <a:off x="9250569" y="4394844"/>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29" name="Oval 206"/>
              <p:cNvSpPr>
                <a:spLocks noChangeArrowheads="1"/>
              </p:cNvSpPr>
              <p:nvPr/>
            </p:nvSpPr>
            <p:spPr bwMode="auto">
              <a:xfrm>
                <a:off x="9285494" y="4394844"/>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0" name="Oval 207"/>
              <p:cNvSpPr>
                <a:spLocks noChangeArrowheads="1"/>
              </p:cNvSpPr>
              <p:nvPr/>
            </p:nvSpPr>
            <p:spPr bwMode="auto">
              <a:xfrm>
                <a:off x="9320419" y="435039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1" name="Oval 208"/>
              <p:cNvSpPr>
                <a:spLocks noChangeArrowheads="1"/>
              </p:cNvSpPr>
              <p:nvPr/>
            </p:nvSpPr>
            <p:spPr bwMode="auto">
              <a:xfrm>
                <a:off x="9385507" y="4299594"/>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2" name="Oval 209"/>
              <p:cNvSpPr>
                <a:spLocks noChangeArrowheads="1"/>
              </p:cNvSpPr>
              <p:nvPr/>
            </p:nvSpPr>
            <p:spPr bwMode="auto">
              <a:xfrm>
                <a:off x="9418844" y="4299594"/>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3" name="Oval 210"/>
              <p:cNvSpPr>
                <a:spLocks noChangeArrowheads="1"/>
              </p:cNvSpPr>
              <p:nvPr/>
            </p:nvSpPr>
            <p:spPr bwMode="auto">
              <a:xfrm>
                <a:off x="9418844" y="4255144"/>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4" name="Oval 211"/>
              <p:cNvSpPr>
                <a:spLocks noChangeArrowheads="1"/>
              </p:cNvSpPr>
              <p:nvPr/>
            </p:nvSpPr>
            <p:spPr bwMode="auto">
              <a:xfrm>
                <a:off x="9453769" y="4255144"/>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5" name="Oval 212"/>
              <p:cNvSpPr>
                <a:spLocks noChangeArrowheads="1"/>
              </p:cNvSpPr>
              <p:nvPr/>
            </p:nvSpPr>
            <p:spPr bwMode="auto">
              <a:xfrm>
                <a:off x="9487107" y="425514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6" name="Oval 213"/>
              <p:cNvSpPr>
                <a:spLocks noChangeArrowheads="1"/>
              </p:cNvSpPr>
              <p:nvPr/>
            </p:nvSpPr>
            <p:spPr bwMode="auto">
              <a:xfrm>
                <a:off x="9556957" y="4255144"/>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7" name="Oval 214"/>
              <p:cNvSpPr>
                <a:spLocks noChangeArrowheads="1"/>
              </p:cNvSpPr>
              <p:nvPr/>
            </p:nvSpPr>
            <p:spPr bwMode="auto">
              <a:xfrm>
                <a:off x="9587119" y="4255144"/>
                <a:ext cx="22225"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8" name="Oval 215"/>
              <p:cNvSpPr>
                <a:spLocks noChangeArrowheads="1"/>
              </p:cNvSpPr>
              <p:nvPr/>
            </p:nvSpPr>
            <p:spPr bwMode="auto">
              <a:xfrm>
                <a:off x="9620457" y="4255144"/>
                <a:ext cx="23813"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39" name="Oval 216"/>
              <p:cNvSpPr>
                <a:spLocks noChangeArrowheads="1"/>
              </p:cNvSpPr>
              <p:nvPr/>
            </p:nvSpPr>
            <p:spPr bwMode="auto">
              <a:xfrm>
                <a:off x="9620457" y="4209106"/>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0" name="Oval 217"/>
              <p:cNvSpPr>
                <a:spLocks noChangeArrowheads="1"/>
              </p:cNvSpPr>
              <p:nvPr/>
            </p:nvSpPr>
            <p:spPr bwMode="auto">
              <a:xfrm>
                <a:off x="9655382" y="4209106"/>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1" name="Oval 218"/>
              <p:cNvSpPr>
                <a:spLocks noChangeArrowheads="1"/>
              </p:cNvSpPr>
              <p:nvPr/>
            </p:nvSpPr>
            <p:spPr bwMode="auto">
              <a:xfrm>
                <a:off x="9690307" y="4209106"/>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2" name="Oval 219"/>
              <p:cNvSpPr>
                <a:spLocks noChangeArrowheads="1"/>
              </p:cNvSpPr>
              <p:nvPr/>
            </p:nvSpPr>
            <p:spPr bwMode="auto">
              <a:xfrm>
                <a:off x="9723644" y="4209106"/>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3" name="Oval 220"/>
              <p:cNvSpPr>
                <a:spLocks noChangeArrowheads="1"/>
              </p:cNvSpPr>
              <p:nvPr/>
            </p:nvSpPr>
            <p:spPr bwMode="auto">
              <a:xfrm>
                <a:off x="9758569" y="4209106"/>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4" name="Oval 221"/>
              <p:cNvSpPr>
                <a:spLocks noChangeArrowheads="1"/>
              </p:cNvSpPr>
              <p:nvPr/>
            </p:nvSpPr>
            <p:spPr bwMode="auto">
              <a:xfrm>
                <a:off x="9791907" y="4209106"/>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5" name="Oval 222"/>
              <p:cNvSpPr>
                <a:spLocks noChangeArrowheads="1"/>
              </p:cNvSpPr>
              <p:nvPr/>
            </p:nvSpPr>
            <p:spPr bwMode="auto">
              <a:xfrm>
                <a:off x="9823657" y="4209106"/>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6" name="Oval 223"/>
              <p:cNvSpPr>
                <a:spLocks noChangeArrowheads="1"/>
              </p:cNvSpPr>
              <p:nvPr/>
            </p:nvSpPr>
            <p:spPr bwMode="auto">
              <a:xfrm>
                <a:off x="9856994" y="4209106"/>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7" name="Oval 224"/>
              <p:cNvSpPr>
                <a:spLocks noChangeArrowheads="1"/>
              </p:cNvSpPr>
              <p:nvPr/>
            </p:nvSpPr>
            <p:spPr bwMode="auto">
              <a:xfrm>
                <a:off x="9891919" y="4209106"/>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8" name="Oval 225"/>
              <p:cNvSpPr>
                <a:spLocks noChangeArrowheads="1"/>
              </p:cNvSpPr>
              <p:nvPr/>
            </p:nvSpPr>
            <p:spPr bwMode="auto">
              <a:xfrm>
                <a:off x="9925257" y="4209106"/>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49" name="Oval 226"/>
              <p:cNvSpPr>
                <a:spLocks noChangeArrowheads="1"/>
              </p:cNvSpPr>
              <p:nvPr/>
            </p:nvSpPr>
            <p:spPr bwMode="auto">
              <a:xfrm>
                <a:off x="9925257" y="416306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0" name="Oval 227"/>
              <p:cNvSpPr>
                <a:spLocks noChangeArrowheads="1"/>
              </p:cNvSpPr>
              <p:nvPr/>
            </p:nvSpPr>
            <p:spPr bwMode="auto">
              <a:xfrm>
                <a:off x="9960182" y="4163069"/>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1" name="Oval 228"/>
              <p:cNvSpPr>
                <a:spLocks noChangeArrowheads="1"/>
              </p:cNvSpPr>
              <p:nvPr/>
            </p:nvSpPr>
            <p:spPr bwMode="auto">
              <a:xfrm>
                <a:off x="9995107" y="4163069"/>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2" name="Oval 229"/>
              <p:cNvSpPr>
                <a:spLocks noChangeArrowheads="1"/>
              </p:cNvSpPr>
              <p:nvPr/>
            </p:nvSpPr>
            <p:spPr bwMode="auto">
              <a:xfrm>
                <a:off x="9995107" y="4113856"/>
                <a:ext cx="22225"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3" name="Oval 230"/>
              <p:cNvSpPr>
                <a:spLocks noChangeArrowheads="1"/>
              </p:cNvSpPr>
              <p:nvPr/>
            </p:nvSpPr>
            <p:spPr bwMode="auto">
              <a:xfrm>
                <a:off x="10028444" y="4113856"/>
                <a:ext cx="23813"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4" name="Oval 231"/>
              <p:cNvSpPr>
                <a:spLocks noChangeArrowheads="1"/>
              </p:cNvSpPr>
              <p:nvPr/>
            </p:nvSpPr>
            <p:spPr bwMode="auto">
              <a:xfrm>
                <a:off x="10063369" y="4113856"/>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5" name="Oval 232"/>
              <p:cNvSpPr>
                <a:spLocks noChangeArrowheads="1"/>
              </p:cNvSpPr>
              <p:nvPr/>
            </p:nvSpPr>
            <p:spPr bwMode="auto">
              <a:xfrm>
                <a:off x="10063369" y="4067819"/>
                <a:ext cx="19050" cy="22225"/>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6" name="Oval 233"/>
              <p:cNvSpPr>
                <a:spLocks noChangeArrowheads="1"/>
              </p:cNvSpPr>
              <p:nvPr/>
            </p:nvSpPr>
            <p:spPr bwMode="auto">
              <a:xfrm>
                <a:off x="10063369" y="4021781"/>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7" name="Oval 234"/>
              <p:cNvSpPr>
                <a:spLocks noChangeArrowheads="1"/>
              </p:cNvSpPr>
              <p:nvPr/>
            </p:nvSpPr>
            <p:spPr bwMode="auto">
              <a:xfrm>
                <a:off x="10093532" y="4021781"/>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8" name="Oval 235"/>
              <p:cNvSpPr>
                <a:spLocks noChangeArrowheads="1"/>
              </p:cNvSpPr>
              <p:nvPr/>
            </p:nvSpPr>
            <p:spPr bwMode="auto">
              <a:xfrm>
                <a:off x="10093532" y="39757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59" name="Oval 236"/>
              <p:cNvSpPr>
                <a:spLocks noChangeArrowheads="1"/>
              </p:cNvSpPr>
              <p:nvPr/>
            </p:nvSpPr>
            <p:spPr bwMode="auto">
              <a:xfrm>
                <a:off x="10128457" y="39757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0" name="Oval 237"/>
              <p:cNvSpPr>
                <a:spLocks noChangeArrowheads="1"/>
              </p:cNvSpPr>
              <p:nvPr/>
            </p:nvSpPr>
            <p:spPr bwMode="auto">
              <a:xfrm>
                <a:off x="10161794" y="3975744"/>
                <a:ext cx="23813"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1" name="Oval 238"/>
              <p:cNvSpPr>
                <a:spLocks noChangeArrowheads="1"/>
              </p:cNvSpPr>
              <p:nvPr/>
            </p:nvSpPr>
            <p:spPr bwMode="auto">
              <a:xfrm>
                <a:off x="10196719" y="3975744"/>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2" name="Oval 239"/>
              <p:cNvSpPr>
                <a:spLocks noChangeArrowheads="1"/>
              </p:cNvSpPr>
              <p:nvPr/>
            </p:nvSpPr>
            <p:spPr bwMode="auto">
              <a:xfrm>
                <a:off x="10231644" y="3975744"/>
                <a:ext cx="22225"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3" name="Oval 240"/>
              <p:cNvSpPr>
                <a:spLocks noChangeArrowheads="1"/>
              </p:cNvSpPr>
              <p:nvPr/>
            </p:nvSpPr>
            <p:spPr bwMode="auto">
              <a:xfrm>
                <a:off x="10264982" y="39757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4" name="Oval 241"/>
              <p:cNvSpPr>
                <a:spLocks noChangeArrowheads="1"/>
              </p:cNvSpPr>
              <p:nvPr/>
            </p:nvSpPr>
            <p:spPr bwMode="auto">
              <a:xfrm>
                <a:off x="10299907" y="3975744"/>
                <a:ext cx="19050" cy="23813"/>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5" name="Oval 242"/>
              <p:cNvSpPr>
                <a:spLocks noChangeArrowheads="1"/>
              </p:cNvSpPr>
              <p:nvPr/>
            </p:nvSpPr>
            <p:spPr bwMode="auto">
              <a:xfrm>
                <a:off x="10299907" y="3926531"/>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6" name="Oval 243"/>
              <p:cNvSpPr>
                <a:spLocks noChangeArrowheads="1"/>
              </p:cNvSpPr>
              <p:nvPr/>
            </p:nvSpPr>
            <p:spPr bwMode="auto">
              <a:xfrm>
                <a:off x="10299907" y="3926531"/>
                <a:ext cx="19050" cy="19050"/>
              </a:xfrm>
              <a:prstGeom prst="ellipse">
                <a:avLst/>
              </a:prstGeom>
              <a:solidFill>
                <a:srgbClr val="FF0000"/>
              </a:solid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7" name="Freeform 18"/>
              <p:cNvSpPr>
                <a:spLocks/>
              </p:cNvSpPr>
              <p:nvPr/>
            </p:nvSpPr>
            <p:spPr bwMode="auto">
              <a:xfrm>
                <a:off x="5004959" y="3953963"/>
                <a:ext cx="5305425" cy="3406775"/>
              </a:xfrm>
              <a:custGeom>
                <a:avLst/>
                <a:gdLst>
                  <a:gd name="T0" fmla="*/ 0 w 1392"/>
                  <a:gd name="T1" fmla="*/ 858 h 894"/>
                  <a:gd name="T2" fmla="*/ 0 w 1392"/>
                  <a:gd name="T3" fmla="*/ 809 h 894"/>
                  <a:gd name="T4" fmla="*/ 0 w 1392"/>
                  <a:gd name="T5" fmla="*/ 760 h 894"/>
                  <a:gd name="T6" fmla="*/ 0 w 1392"/>
                  <a:gd name="T7" fmla="*/ 711 h 894"/>
                  <a:gd name="T8" fmla="*/ 0 w 1392"/>
                  <a:gd name="T9" fmla="*/ 662 h 894"/>
                  <a:gd name="T10" fmla="*/ 0 w 1392"/>
                  <a:gd name="T11" fmla="*/ 613 h 894"/>
                  <a:gd name="T12" fmla="*/ 0 w 1392"/>
                  <a:gd name="T13" fmla="*/ 564 h 894"/>
                  <a:gd name="T14" fmla="*/ 18 w 1392"/>
                  <a:gd name="T15" fmla="*/ 539 h 894"/>
                  <a:gd name="T16" fmla="*/ 27 w 1392"/>
                  <a:gd name="T17" fmla="*/ 502 h 894"/>
                  <a:gd name="T18" fmla="*/ 44 w 1392"/>
                  <a:gd name="T19" fmla="*/ 478 h 894"/>
                  <a:gd name="T20" fmla="*/ 53 w 1392"/>
                  <a:gd name="T21" fmla="*/ 441 h 894"/>
                  <a:gd name="T22" fmla="*/ 62 w 1392"/>
                  <a:gd name="T23" fmla="*/ 404 h 894"/>
                  <a:gd name="T24" fmla="*/ 62 w 1392"/>
                  <a:gd name="T25" fmla="*/ 356 h 894"/>
                  <a:gd name="T26" fmla="*/ 71 w 1392"/>
                  <a:gd name="T27" fmla="*/ 319 h 894"/>
                  <a:gd name="T28" fmla="*/ 89 w 1392"/>
                  <a:gd name="T29" fmla="*/ 294 h 894"/>
                  <a:gd name="T30" fmla="*/ 106 w 1392"/>
                  <a:gd name="T31" fmla="*/ 270 h 894"/>
                  <a:gd name="T32" fmla="*/ 115 w 1392"/>
                  <a:gd name="T33" fmla="*/ 233 h 894"/>
                  <a:gd name="T34" fmla="*/ 124 w 1392"/>
                  <a:gd name="T35" fmla="*/ 196 h 894"/>
                  <a:gd name="T36" fmla="*/ 142 w 1392"/>
                  <a:gd name="T37" fmla="*/ 172 h 894"/>
                  <a:gd name="T38" fmla="*/ 168 w 1392"/>
                  <a:gd name="T39" fmla="*/ 160 h 894"/>
                  <a:gd name="T40" fmla="*/ 186 w 1392"/>
                  <a:gd name="T41" fmla="*/ 135 h 894"/>
                  <a:gd name="T42" fmla="*/ 213 w 1392"/>
                  <a:gd name="T43" fmla="*/ 123 h 894"/>
                  <a:gd name="T44" fmla="*/ 231 w 1392"/>
                  <a:gd name="T45" fmla="*/ 98 h 894"/>
                  <a:gd name="T46" fmla="*/ 239 w 1392"/>
                  <a:gd name="T47" fmla="*/ 62 h 894"/>
                  <a:gd name="T48" fmla="*/ 275 w 1392"/>
                  <a:gd name="T49" fmla="*/ 62 h 894"/>
                  <a:gd name="T50" fmla="*/ 310 w 1392"/>
                  <a:gd name="T51" fmla="*/ 62 h 894"/>
                  <a:gd name="T52" fmla="*/ 337 w 1392"/>
                  <a:gd name="T53" fmla="*/ 49 h 894"/>
                  <a:gd name="T54" fmla="*/ 363 w 1392"/>
                  <a:gd name="T55" fmla="*/ 37 h 894"/>
                  <a:gd name="T56" fmla="*/ 399 w 1392"/>
                  <a:gd name="T57" fmla="*/ 37 h 894"/>
                  <a:gd name="T58" fmla="*/ 434 w 1392"/>
                  <a:gd name="T59" fmla="*/ 37 h 894"/>
                  <a:gd name="T60" fmla="*/ 470 w 1392"/>
                  <a:gd name="T61" fmla="*/ 37 h 894"/>
                  <a:gd name="T62" fmla="*/ 505 w 1392"/>
                  <a:gd name="T63" fmla="*/ 37 h 894"/>
                  <a:gd name="T64" fmla="*/ 541 w 1392"/>
                  <a:gd name="T65" fmla="*/ 37 h 894"/>
                  <a:gd name="T66" fmla="*/ 567 w 1392"/>
                  <a:gd name="T67" fmla="*/ 25 h 894"/>
                  <a:gd name="T68" fmla="*/ 594 w 1392"/>
                  <a:gd name="T69" fmla="*/ 13 h 894"/>
                  <a:gd name="T70" fmla="*/ 621 w 1392"/>
                  <a:gd name="T71" fmla="*/ 0 h 894"/>
                  <a:gd name="T72" fmla="*/ 656 w 1392"/>
                  <a:gd name="T73" fmla="*/ 0 h 894"/>
                  <a:gd name="T74" fmla="*/ 691 w 1392"/>
                  <a:gd name="T75" fmla="*/ 0 h 894"/>
                  <a:gd name="T76" fmla="*/ 727 w 1392"/>
                  <a:gd name="T77" fmla="*/ 0 h 894"/>
                  <a:gd name="T78" fmla="*/ 762 w 1392"/>
                  <a:gd name="T79" fmla="*/ 0 h 894"/>
                  <a:gd name="T80" fmla="*/ 798 w 1392"/>
                  <a:gd name="T81" fmla="*/ 0 h 894"/>
                  <a:gd name="T82" fmla="*/ 833 w 1392"/>
                  <a:gd name="T83" fmla="*/ 0 h 894"/>
                  <a:gd name="T84" fmla="*/ 869 w 1392"/>
                  <a:gd name="T85" fmla="*/ 0 h 894"/>
                  <a:gd name="T86" fmla="*/ 904 w 1392"/>
                  <a:gd name="T87" fmla="*/ 0 h 894"/>
                  <a:gd name="T88" fmla="*/ 940 w 1392"/>
                  <a:gd name="T89" fmla="*/ 0 h 894"/>
                  <a:gd name="T90" fmla="*/ 975 w 1392"/>
                  <a:gd name="T91" fmla="*/ 0 h 894"/>
                  <a:gd name="T92" fmla="*/ 1010 w 1392"/>
                  <a:gd name="T93" fmla="*/ 0 h 894"/>
                  <a:gd name="T94" fmla="*/ 1046 w 1392"/>
                  <a:gd name="T95" fmla="*/ 0 h 894"/>
                  <a:gd name="T96" fmla="*/ 1081 w 1392"/>
                  <a:gd name="T97" fmla="*/ 0 h 894"/>
                  <a:gd name="T98" fmla="*/ 1117 w 1392"/>
                  <a:gd name="T99" fmla="*/ 0 h 894"/>
                  <a:gd name="T100" fmla="*/ 1152 w 1392"/>
                  <a:gd name="T101" fmla="*/ 0 h 894"/>
                  <a:gd name="T102" fmla="*/ 1188 w 1392"/>
                  <a:gd name="T103" fmla="*/ 0 h 894"/>
                  <a:gd name="T104" fmla="*/ 1223 w 1392"/>
                  <a:gd name="T105" fmla="*/ 0 h 894"/>
                  <a:gd name="T106" fmla="*/ 1259 w 1392"/>
                  <a:gd name="T107" fmla="*/ 0 h 894"/>
                  <a:gd name="T108" fmla="*/ 1294 w 1392"/>
                  <a:gd name="T109" fmla="*/ 0 h 894"/>
                  <a:gd name="T110" fmla="*/ 1330 w 1392"/>
                  <a:gd name="T111" fmla="*/ 0 h 894"/>
                  <a:gd name="T112" fmla="*/ 1365 w 1392"/>
                  <a:gd name="T113" fmla="*/ 0 h 894"/>
                  <a:gd name="T114" fmla="*/ 1392 w 1392"/>
                  <a:gd name="T115"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2" h="894">
                    <a:moveTo>
                      <a:pt x="0" y="894"/>
                    </a:moveTo>
                    <a:lnTo>
                      <a:pt x="0" y="882"/>
                    </a:lnTo>
                    <a:lnTo>
                      <a:pt x="0" y="870"/>
                    </a:lnTo>
                    <a:lnTo>
                      <a:pt x="0" y="858"/>
                    </a:lnTo>
                    <a:lnTo>
                      <a:pt x="0" y="845"/>
                    </a:lnTo>
                    <a:lnTo>
                      <a:pt x="0" y="833"/>
                    </a:lnTo>
                    <a:lnTo>
                      <a:pt x="0" y="821"/>
                    </a:lnTo>
                    <a:lnTo>
                      <a:pt x="0" y="809"/>
                    </a:lnTo>
                    <a:lnTo>
                      <a:pt x="0" y="796"/>
                    </a:lnTo>
                    <a:lnTo>
                      <a:pt x="0" y="784"/>
                    </a:lnTo>
                    <a:lnTo>
                      <a:pt x="0" y="772"/>
                    </a:lnTo>
                    <a:lnTo>
                      <a:pt x="0" y="760"/>
                    </a:lnTo>
                    <a:lnTo>
                      <a:pt x="0" y="747"/>
                    </a:lnTo>
                    <a:lnTo>
                      <a:pt x="0" y="735"/>
                    </a:lnTo>
                    <a:lnTo>
                      <a:pt x="0" y="723"/>
                    </a:lnTo>
                    <a:lnTo>
                      <a:pt x="0" y="711"/>
                    </a:lnTo>
                    <a:lnTo>
                      <a:pt x="0" y="698"/>
                    </a:lnTo>
                    <a:lnTo>
                      <a:pt x="0" y="686"/>
                    </a:lnTo>
                    <a:lnTo>
                      <a:pt x="0" y="674"/>
                    </a:lnTo>
                    <a:lnTo>
                      <a:pt x="0" y="662"/>
                    </a:lnTo>
                    <a:lnTo>
                      <a:pt x="0" y="649"/>
                    </a:lnTo>
                    <a:lnTo>
                      <a:pt x="0" y="637"/>
                    </a:lnTo>
                    <a:lnTo>
                      <a:pt x="0" y="625"/>
                    </a:lnTo>
                    <a:lnTo>
                      <a:pt x="0" y="613"/>
                    </a:lnTo>
                    <a:lnTo>
                      <a:pt x="0" y="600"/>
                    </a:lnTo>
                    <a:lnTo>
                      <a:pt x="0" y="588"/>
                    </a:lnTo>
                    <a:lnTo>
                      <a:pt x="0" y="576"/>
                    </a:lnTo>
                    <a:lnTo>
                      <a:pt x="0" y="564"/>
                    </a:lnTo>
                    <a:lnTo>
                      <a:pt x="9" y="564"/>
                    </a:lnTo>
                    <a:lnTo>
                      <a:pt x="18" y="564"/>
                    </a:lnTo>
                    <a:lnTo>
                      <a:pt x="18" y="551"/>
                    </a:lnTo>
                    <a:lnTo>
                      <a:pt x="18" y="539"/>
                    </a:lnTo>
                    <a:lnTo>
                      <a:pt x="18" y="527"/>
                    </a:lnTo>
                    <a:lnTo>
                      <a:pt x="18" y="515"/>
                    </a:lnTo>
                    <a:lnTo>
                      <a:pt x="27" y="515"/>
                    </a:lnTo>
                    <a:lnTo>
                      <a:pt x="27" y="502"/>
                    </a:lnTo>
                    <a:lnTo>
                      <a:pt x="36" y="502"/>
                    </a:lnTo>
                    <a:lnTo>
                      <a:pt x="36" y="490"/>
                    </a:lnTo>
                    <a:lnTo>
                      <a:pt x="36" y="478"/>
                    </a:lnTo>
                    <a:lnTo>
                      <a:pt x="44" y="478"/>
                    </a:lnTo>
                    <a:lnTo>
                      <a:pt x="44" y="466"/>
                    </a:lnTo>
                    <a:lnTo>
                      <a:pt x="44" y="453"/>
                    </a:lnTo>
                    <a:lnTo>
                      <a:pt x="53" y="453"/>
                    </a:lnTo>
                    <a:lnTo>
                      <a:pt x="53" y="441"/>
                    </a:lnTo>
                    <a:lnTo>
                      <a:pt x="53" y="429"/>
                    </a:lnTo>
                    <a:lnTo>
                      <a:pt x="62" y="429"/>
                    </a:lnTo>
                    <a:lnTo>
                      <a:pt x="62" y="417"/>
                    </a:lnTo>
                    <a:lnTo>
                      <a:pt x="62" y="404"/>
                    </a:lnTo>
                    <a:lnTo>
                      <a:pt x="62" y="392"/>
                    </a:lnTo>
                    <a:lnTo>
                      <a:pt x="62" y="380"/>
                    </a:lnTo>
                    <a:lnTo>
                      <a:pt x="62" y="368"/>
                    </a:lnTo>
                    <a:lnTo>
                      <a:pt x="62" y="356"/>
                    </a:lnTo>
                    <a:lnTo>
                      <a:pt x="71" y="356"/>
                    </a:lnTo>
                    <a:lnTo>
                      <a:pt x="71" y="343"/>
                    </a:lnTo>
                    <a:lnTo>
                      <a:pt x="71" y="331"/>
                    </a:lnTo>
                    <a:lnTo>
                      <a:pt x="71" y="319"/>
                    </a:lnTo>
                    <a:lnTo>
                      <a:pt x="80" y="319"/>
                    </a:lnTo>
                    <a:lnTo>
                      <a:pt x="80" y="307"/>
                    </a:lnTo>
                    <a:lnTo>
                      <a:pt x="80" y="294"/>
                    </a:lnTo>
                    <a:lnTo>
                      <a:pt x="89" y="294"/>
                    </a:lnTo>
                    <a:lnTo>
                      <a:pt x="98" y="294"/>
                    </a:lnTo>
                    <a:lnTo>
                      <a:pt x="98" y="282"/>
                    </a:lnTo>
                    <a:lnTo>
                      <a:pt x="98" y="270"/>
                    </a:lnTo>
                    <a:lnTo>
                      <a:pt x="106" y="270"/>
                    </a:lnTo>
                    <a:lnTo>
                      <a:pt x="115" y="270"/>
                    </a:lnTo>
                    <a:lnTo>
                      <a:pt x="115" y="258"/>
                    </a:lnTo>
                    <a:lnTo>
                      <a:pt x="115" y="245"/>
                    </a:lnTo>
                    <a:lnTo>
                      <a:pt x="115" y="233"/>
                    </a:lnTo>
                    <a:lnTo>
                      <a:pt x="124" y="233"/>
                    </a:lnTo>
                    <a:lnTo>
                      <a:pt x="124" y="221"/>
                    </a:lnTo>
                    <a:lnTo>
                      <a:pt x="124" y="209"/>
                    </a:lnTo>
                    <a:lnTo>
                      <a:pt x="124" y="196"/>
                    </a:lnTo>
                    <a:lnTo>
                      <a:pt x="133" y="196"/>
                    </a:lnTo>
                    <a:lnTo>
                      <a:pt x="133" y="184"/>
                    </a:lnTo>
                    <a:lnTo>
                      <a:pt x="133" y="172"/>
                    </a:lnTo>
                    <a:lnTo>
                      <a:pt x="142" y="172"/>
                    </a:lnTo>
                    <a:lnTo>
                      <a:pt x="151" y="172"/>
                    </a:lnTo>
                    <a:lnTo>
                      <a:pt x="160" y="172"/>
                    </a:lnTo>
                    <a:lnTo>
                      <a:pt x="168" y="172"/>
                    </a:lnTo>
                    <a:lnTo>
                      <a:pt x="168" y="160"/>
                    </a:lnTo>
                    <a:lnTo>
                      <a:pt x="168" y="147"/>
                    </a:lnTo>
                    <a:lnTo>
                      <a:pt x="168" y="135"/>
                    </a:lnTo>
                    <a:lnTo>
                      <a:pt x="177" y="135"/>
                    </a:lnTo>
                    <a:lnTo>
                      <a:pt x="186" y="135"/>
                    </a:lnTo>
                    <a:lnTo>
                      <a:pt x="186" y="123"/>
                    </a:lnTo>
                    <a:lnTo>
                      <a:pt x="195" y="123"/>
                    </a:lnTo>
                    <a:lnTo>
                      <a:pt x="204" y="123"/>
                    </a:lnTo>
                    <a:lnTo>
                      <a:pt x="213" y="123"/>
                    </a:lnTo>
                    <a:lnTo>
                      <a:pt x="222" y="123"/>
                    </a:lnTo>
                    <a:lnTo>
                      <a:pt x="222" y="111"/>
                    </a:lnTo>
                    <a:lnTo>
                      <a:pt x="231" y="111"/>
                    </a:lnTo>
                    <a:lnTo>
                      <a:pt x="231" y="98"/>
                    </a:lnTo>
                    <a:lnTo>
                      <a:pt x="231" y="86"/>
                    </a:lnTo>
                    <a:lnTo>
                      <a:pt x="231" y="74"/>
                    </a:lnTo>
                    <a:lnTo>
                      <a:pt x="231" y="62"/>
                    </a:lnTo>
                    <a:lnTo>
                      <a:pt x="239" y="62"/>
                    </a:lnTo>
                    <a:lnTo>
                      <a:pt x="248" y="62"/>
                    </a:lnTo>
                    <a:lnTo>
                      <a:pt x="257" y="62"/>
                    </a:lnTo>
                    <a:lnTo>
                      <a:pt x="266" y="62"/>
                    </a:lnTo>
                    <a:lnTo>
                      <a:pt x="275" y="62"/>
                    </a:lnTo>
                    <a:lnTo>
                      <a:pt x="284" y="62"/>
                    </a:lnTo>
                    <a:lnTo>
                      <a:pt x="293" y="62"/>
                    </a:lnTo>
                    <a:lnTo>
                      <a:pt x="301" y="62"/>
                    </a:lnTo>
                    <a:lnTo>
                      <a:pt x="310" y="62"/>
                    </a:lnTo>
                    <a:lnTo>
                      <a:pt x="310" y="49"/>
                    </a:lnTo>
                    <a:lnTo>
                      <a:pt x="319" y="49"/>
                    </a:lnTo>
                    <a:lnTo>
                      <a:pt x="328" y="49"/>
                    </a:lnTo>
                    <a:lnTo>
                      <a:pt x="337" y="49"/>
                    </a:lnTo>
                    <a:lnTo>
                      <a:pt x="346" y="49"/>
                    </a:lnTo>
                    <a:lnTo>
                      <a:pt x="355" y="49"/>
                    </a:lnTo>
                    <a:lnTo>
                      <a:pt x="355" y="37"/>
                    </a:lnTo>
                    <a:lnTo>
                      <a:pt x="363" y="37"/>
                    </a:lnTo>
                    <a:lnTo>
                      <a:pt x="372" y="37"/>
                    </a:lnTo>
                    <a:lnTo>
                      <a:pt x="381" y="37"/>
                    </a:lnTo>
                    <a:lnTo>
                      <a:pt x="390" y="37"/>
                    </a:lnTo>
                    <a:lnTo>
                      <a:pt x="399" y="37"/>
                    </a:lnTo>
                    <a:lnTo>
                      <a:pt x="408" y="37"/>
                    </a:lnTo>
                    <a:lnTo>
                      <a:pt x="417" y="37"/>
                    </a:lnTo>
                    <a:lnTo>
                      <a:pt x="426" y="37"/>
                    </a:lnTo>
                    <a:lnTo>
                      <a:pt x="434" y="37"/>
                    </a:lnTo>
                    <a:lnTo>
                      <a:pt x="443" y="37"/>
                    </a:lnTo>
                    <a:lnTo>
                      <a:pt x="452" y="37"/>
                    </a:lnTo>
                    <a:lnTo>
                      <a:pt x="461" y="37"/>
                    </a:lnTo>
                    <a:lnTo>
                      <a:pt x="470" y="37"/>
                    </a:lnTo>
                    <a:lnTo>
                      <a:pt x="479" y="37"/>
                    </a:lnTo>
                    <a:lnTo>
                      <a:pt x="488" y="37"/>
                    </a:lnTo>
                    <a:lnTo>
                      <a:pt x="496" y="37"/>
                    </a:lnTo>
                    <a:lnTo>
                      <a:pt x="505" y="37"/>
                    </a:lnTo>
                    <a:lnTo>
                      <a:pt x="514" y="37"/>
                    </a:lnTo>
                    <a:lnTo>
                      <a:pt x="523" y="37"/>
                    </a:lnTo>
                    <a:lnTo>
                      <a:pt x="532" y="37"/>
                    </a:lnTo>
                    <a:lnTo>
                      <a:pt x="541" y="37"/>
                    </a:lnTo>
                    <a:lnTo>
                      <a:pt x="550" y="37"/>
                    </a:lnTo>
                    <a:lnTo>
                      <a:pt x="550" y="25"/>
                    </a:lnTo>
                    <a:lnTo>
                      <a:pt x="558" y="25"/>
                    </a:lnTo>
                    <a:lnTo>
                      <a:pt x="567" y="25"/>
                    </a:lnTo>
                    <a:lnTo>
                      <a:pt x="576" y="25"/>
                    </a:lnTo>
                    <a:lnTo>
                      <a:pt x="585" y="25"/>
                    </a:lnTo>
                    <a:lnTo>
                      <a:pt x="594" y="25"/>
                    </a:lnTo>
                    <a:lnTo>
                      <a:pt x="594" y="13"/>
                    </a:lnTo>
                    <a:lnTo>
                      <a:pt x="603" y="13"/>
                    </a:lnTo>
                    <a:lnTo>
                      <a:pt x="612" y="13"/>
                    </a:lnTo>
                    <a:lnTo>
                      <a:pt x="621" y="13"/>
                    </a:lnTo>
                    <a:lnTo>
                      <a:pt x="621" y="0"/>
                    </a:lnTo>
                    <a:lnTo>
                      <a:pt x="629" y="0"/>
                    </a:lnTo>
                    <a:lnTo>
                      <a:pt x="638" y="0"/>
                    </a:lnTo>
                    <a:lnTo>
                      <a:pt x="647" y="0"/>
                    </a:lnTo>
                    <a:lnTo>
                      <a:pt x="656" y="0"/>
                    </a:lnTo>
                    <a:lnTo>
                      <a:pt x="665" y="0"/>
                    </a:lnTo>
                    <a:lnTo>
                      <a:pt x="674" y="0"/>
                    </a:lnTo>
                    <a:lnTo>
                      <a:pt x="683" y="0"/>
                    </a:lnTo>
                    <a:lnTo>
                      <a:pt x="691" y="0"/>
                    </a:lnTo>
                    <a:lnTo>
                      <a:pt x="700" y="0"/>
                    </a:lnTo>
                    <a:lnTo>
                      <a:pt x="709" y="0"/>
                    </a:lnTo>
                    <a:lnTo>
                      <a:pt x="718" y="0"/>
                    </a:lnTo>
                    <a:lnTo>
                      <a:pt x="727" y="0"/>
                    </a:lnTo>
                    <a:lnTo>
                      <a:pt x="736" y="0"/>
                    </a:lnTo>
                    <a:lnTo>
                      <a:pt x="745" y="0"/>
                    </a:lnTo>
                    <a:lnTo>
                      <a:pt x="753" y="0"/>
                    </a:lnTo>
                    <a:lnTo>
                      <a:pt x="762" y="0"/>
                    </a:lnTo>
                    <a:lnTo>
                      <a:pt x="771" y="0"/>
                    </a:lnTo>
                    <a:lnTo>
                      <a:pt x="780" y="0"/>
                    </a:lnTo>
                    <a:lnTo>
                      <a:pt x="789" y="0"/>
                    </a:lnTo>
                    <a:lnTo>
                      <a:pt x="798" y="0"/>
                    </a:lnTo>
                    <a:lnTo>
                      <a:pt x="807" y="0"/>
                    </a:lnTo>
                    <a:lnTo>
                      <a:pt x="815" y="0"/>
                    </a:lnTo>
                    <a:lnTo>
                      <a:pt x="824" y="0"/>
                    </a:lnTo>
                    <a:lnTo>
                      <a:pt x="833" y="0"/>
                    </a:lnTo>
                    <a:lnTo>
                      <a:pt x="842" y="0"/>
                    </a:lnTo>
                    <a:lnTo>
                      <a:pt x="851" y="0"/>
                    </a:lnTo>
                    <a:lnTo>
                      <a:pt x="860" y="0"/>
                    </a:lnTo>
                    <a:lnTo>
                      <a:pt x="869" y="0"/>
                    </a:lnTo>
                    <a:lnTo>
                      <a:pt x="877" y="0"/>
                    </a:lnTo>
                    <a:lnTo>
                      <a:pt x="886" y="0"/>
                    </a:lnTo>
                    <a:lnTo>
                      <a:pt x="895" y="0"/>
                    </a:lnTo>
                    <a:lnTo>
                      <a:pt x="904" y="0"/>
                    </a:lnTo>
                    <a:lnTo>
                      <a:pt x="913" y="0"/>
                    </a:lnTo>
                    <a:lnTo>
                      <a:pt x="922" y="0"/>
                    </a:lnTo>
                    <a:lnTo>
                      <a:pt x="931" y="0"/>
                    </a:lnTo>
                    <a:lnTo>
                      <a:pt x="940" y="0"/>
                    </a:lnTo>
                    <a:lnTo>
                      <a:pt x="948" y="0"/>
                    </a:lnTo>
                    <a:lnTo>
                      <a:pt x="957" y="0"/>
                    </a:lnTo>
                    <a:lnTo>
                      <a:pt x="966" y="0"/>
                    </a:lnTo>
                    <a:lnTo>
                      <a:pt x="975" y="0"/>
                    </a:lnTo>
                    <a:lnTo>
                      <a:pt x="984" y="0"/>
                    </a:lnTo>
                    <a:lnTo>
                      <a:pt x="993" y="0"/>
                    </a:lnTo>
                    <a:lnTo>
                      <a:pt x="1002" y="0"/>
                    </a:lnTo>
                    <a:lnTo>
                      <a:pt x="1010" y="0"/>
                    </a:lnTo>
                    <a:lnTo>
                      <a:pt x="1019" y="0"/>
                    </a:lnTo>
                    <a:lnTo>
                      <a:pt x="1028" y="0"/>
                    </a:lnTo>
                    <a:lnTo>
                      <a:pt x="1037" y="0"/>
                    </a:lnTo>
                    <a:lnTo>
                      <a:pt x="1046" y="0"/>
                    </a:lnTo>
                    <a:lnTo>
                      <a:pt x="1055" y="0"/>
                    </a:lnTo>
                    <a:lnTo>
                      <a:pt x="1064" y="0"/>
                    </a:lnTo>
                    <a:lnTo>
                      <a:pt x="1072" y="0"/>
                    </a:lnTo>
                    <a:lnTo>
                      <a:pt x="1081" y="0"/>
                    </a:lnTo>
                    <a:lnTo>
                      <a:pt x="1090" y="0"/>
                    </a:lnTo>
                    <a:lnTo>
                      <a:pt x="1099" y="0"/>
                    </a:lnTo>
                    <a:lnTo>
                      <a:pt x="1108" y="0"/>
                    </a:lnTo>
                    <a:lnTo>
                      <a:pt x="1117" y="0"/>
                    </a:lnTo>
                    <a:lnTo>
                      <a:pt x="1126" y="0"/>
                    </a:lnTo>
                    <a:lnTo>
                      <a:pt x="1135" y="0"/>
                    </a:lnTo>
                    <a:lnTo>
                      <a:pt x="1143" y="0"/>
                    </a:lnTo>
                    <a:lnTo>
                      <a:pt x="1152" y="0"/>
                    </a:lnTo>
                    <a:lnTo>
                      <a:pt x="1161" y="0"/>
                    </a:lnTo>
                    <a:lnTo>
                      <a:pt x="1170" y="0"/>
                    </a:lnTo>
                    <a:lnTo>
                      <a:pt x="1179" y="0"/>
                    </a:lnTo>
                    <a:lnTo>
                      <a:pt x="1188" y="0"/>
                    </a:lnTo>
                    <a:lnTo>
                      <a:pt x="1197" y="0"/>
                    </a:lnTo>
                    <a:lnTo>
                      <a:pt x="1205" y="0"/>
                    </a:lnTo>
                    <a:lnTo>
                      <a:pt x="1214" y="0"/>
                    </a:lnTo>
                    <a:lnTo>
                      <a:pt x="1223" y="0"/>
                    </a:lnTo>
                    <a:lnTo>
                      <a:pt x="1232" y="0"/>
                    </a:lnTo>
                    <a:lnTo>
                      <a:pt x="1241" y="0"/>
                    </a:lnTo>
                    <a:lnTo>
                      <a:pt x="1250" y="0"/>
                    </a:lnTo>
                    <a:lnTo>
                      <a:pt x="1259" y="0"/>
                    </a:lnTo>
                    <a:lnTo>
                      <a:pt x="1267" y="0"/>
                    </a:lnTo>
                    <a:lnTo>
                      <a:pt x="1276" y="0"/>
                    </a:lnTo>
                    <a:lnTo>
                      <a:pt x="1285" y="0"/>
                    </a:lnTo>
                    <a:lnTo>
                      <a:pt x="1294" y="0"/>
                    </a:lnTo>
                    <a:lnTo>
                      <a:pt x="1303" y="0"/>
                    </a:lnTo>
                    <a:lnTo>
                      <a:pt x="1312" y="0"/>
                    </a:lnTo>
                    <a:lnTo>
                      <a:pt x="1321" y="0"/>
                    </a:lnTo>
                    <a:lnTo>
                      <a:pt x="1330" y="0"/>
                    </a:lnTo>
                    <a:lnTo>
                      <a:pt x="1338" y="0"/>
                    </a:lnTo>
                    <a:lnTo>
                      <a:pt x="1347" y="0"/>
                    </a:lnTo>
                    <a:lnTo>
                      <a:pt x="1356" y="0"/>
                    </a:lnTo>
                    <a:lnTo>
                      <a:pt x="1365" y="0"/>
                    </a:lnTo>
                    <a:lnTo>
                      <a:pt x="1374" y="0"/>
                    </a:lnTo>
                    <a:lnTo>
                      <a:pt x="1383" y="0"/>
                    </a:lnTo>
                    <a:lnTo>
                      <a:pt x="1392" y="0"/>
                    </a:lnTo>
                    <a:lnTo>
                      <a:pt x="1392"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8" name="Freeform 18"/>
              <p:cNvSpPr>
                <a:spLocks/>
              </p:cNvSpPr>
              <p:nvPr/>
            </p:nvSpPr>
            <p:spPr bwMode="auto">
              <a:xfrm>
                <a:off x="5005594" y="3965520"/>
                <a:ext cx="5305425" cy="3406775"/>
              </a:xfrm>
              <a:custGeom>
                <a:avLst/>
                <a:gdLst>
                  <a:gd name="T0" fmla="*/ 0 w 1392"/>
                  <a:gd name="T1" fmla="*/ 882 h 894"/>
                  <a:gd name="T2" fmla="*/ 0 w 1392"/>
                  <a:gd name="T3" fmla="*/ 858 h 894"/>
                  <a:gd name="T4" fmla="*/ 0 w 1392"/>
                  <a:gd name="T5" fmla="*/ 833 h 894"/>
                  <a:gd name="T6" fmla="*/ 0 w 1392"/>
                  <a:gd name="T7" fmla="*/ 809 h 894"/>
                  <a:gd name="T8" fmla="*/ 0 w 1392"/>
                  <a:gd name="T9" fmla="*/ 784 h 894"/>
                  <a:gd name="T10" fmla="*/ 0 w 1392"/>
                  <a:gd name="T11" fmla="*/ 747 h 894"/>
                  <a:gd name="T12" fmla="*/ 0 w 1392"/>
                  <a:gd name="T13" fmla="*/ 723 h 894"/>
                  <a:gd name="T14" fmla="*/ 9 w 1392"/>
                  <a:gd name="T15" fmla="*/ 711 h 894"/>
                  <a:gd name="T16" fmla="*/ 9 w 1392"/>
                  <a:gd name="T17" fmla="*/ 674 h 894"/>
                  <a:gd name="T18" fmla="*/ 9 w 1392"/>
                  <a:gd name="T19" fmla="*/ 649 h 894"/>
                  <a:gd name="T20" fmla="*/ 18 w 1392"/>
                  <a:gd name="T21" fmla="*/ 637 h 894"/>
                  <a:gd name="T22" fmla="*/ 27 w 1392"/>
                  <a:gd name="T23" fmla="*/ 625 h 894"/>
                  <a:gd name="T24" fmla="*/ 36 w 1392"/>
                  <a:gd name="T25" fmla="*/ 600 h 894"/>
                  <a:gd name="T26" fmla="*/ 36 w 1392"/>
                  <a:gd name="T27" fmla="*/ 564 h 894"/>
                  <a:gd name="T28" fmla="*/ 36 w 1392"/>
                  <a:gd name="T29" fmla="*/ 539 h 894"/>
                  <a:gd name="T30" fmla="*/ 36 w 1392"/>
                  <a:gd name="T31" fmla="*/ 502 h 894"/>
                  <a:gd name="T32" fmla="*/ 53 w 1392"/>
                  <a:gd name="T33" fmla="*/ 502 h 894"/>
                  <a:gd name="T34" fmla="*/ 53 w 1392"/>
                  <a:gd name="T35" fmla="*/ 453 h 894"/>
                  <a:gd name="T36" fmla="*/ 62 w 1392"/>
                  <a:gd name="T37" fmla="*/ 380 h 894"/>
                  <a:gd name="T38" fmla="*/ 89 w 1392"/>
                  <a:gd name="T39" fmla="*/ 307 h 894"/>
                  <a:gd name="T40" fmla="*/ 89 w 1392"/>
                  <a:gd name="T41" fmla="*/ 258 h 894"/>
                  <a:gd name="T42" fmla="*/ 98 w 1392"/>
                  <a:gd name="T43" fmla="*/ 233 h 894"/>
                  <a:gd name="T44" fmla="*/ 106 w 1392"/>
                  <a:gd name="T45" fmla="*/ 221 h 894"/>
                  <a:gd name="T46" fmla="*/ 124 w 1392"/>
                  <a:gd name="T47" fmla="*/ 184 h 894"/>
                  <a:gd name="T48" fmla="*/ 142 w 1392"/>
                  <a:gd name="T49" fmla="*/ 160 h 894"/>
                  <a:gd name="T50" fmla="*/ 151 w 1392"/>
                  <a:gd name="T51" fmla="*/ 147 h 894"/>
                  <a:gd name="T52" fmla="*/ 168 w 1392"/>
                  <a:gd name="T53" fmla="*/ 135 h 894"/>
                  <a:gd name="T54" fmla="*/ 195 w 1392"/>
                  <a:gd name="T55" fmla="*/ 123 h 894"/>
                  <a:gd name="T56" fmla="*/ 213 w 1392"/>
                  <a:gd name="T57" fmla="*/ 111 h 894"/>
                  <a:gd name="T58" fmla="*/ 239 w 1392"/>
                  <a:gd name="T59" fmla="*/ 111 h 894"/>
                  <a:gd name="T60" fmla="*/ 257 w 1392"/>
                  <a:gd name="T61" fmla="*/ 86 h 894"/>
                  <a:gd name="T62" fmla="*/ 275 w 1392"/>
                  <a:gd name="T63" fmla="*/ 86 h 894"/>
                  <a:gd name="T64" fmla="*/ 293 w 1392"/>
                  <a:gd name="T65" fmla="*/ 62 h 894"/>
                  <a:gd name="T66" fmla="*/ 310 w 1392"/>
                  <a:gd name="T67" fmla="*/ 49 h 894"/>
                  <a:gd name="T68" fmla="*/ 346 w 1392"/>
                  <a:gd name="T69" fmla="*/ 49 h 894"/>
                  <a:gd name="T70" fmla="*/ 408 w 1392"/>
                  <a:gd name="T71" fmla="*/ 37 h 894"/>
                  <a:gd name="T72" fmla="*/ 452 w 1392"/>
                  <a:gd name="T73" fmla="*/ 37 h 894"/>
                  <a:gd name="T74" fmla="*/ 488 w 1392"/>
                  <a:gd name="T75" fmla="*/ 37 h 894"/>
                  <a:gd name="T76" fmla="*/ 532 w 1392"/>
                  <a:gd name="T77" fmla="*/ 25 h 894"/>
                  <a:gd name="T78" fmla="*/ 567 w 1392"/>
                  <a:gd name="T79" fmla="*/ 25 h 894"/>
                  <a:gd name="T80" fmla="*/ 594 w 1392"/>
                  <a:gd name="T81" fmla="*/ 25 h 894"/>
                  <a:gd name="T82" fmla="*/ 674 w 1392"/>
                  <a:gd name="T83" fmla="*/ 25 h 894"/>
                  <a:gd name="T84" fmla="*/ 700 w 1392"/>
                  <a:gd name="T85" fmla="*/ 25 h 894"/>
                  <a:gd name="T86" fmla="*/ 736 w 1392"/>
                  <a:gd name="T87" fmla="*/ 25 h 894"/>
                  <a:gd name="T88" fmla="*/ 798 w 1392"/>
                  <a:gd name="T89" fmla="*/ 13 h 894"/>
                  <a:gd name="T90" fmla="*/ 851 w 1392"/>
                  <a:gd name="T91" fmla="*/ 13 h 894"/>
                  <a:gd name="T92" fmla="*/ 940 w 1392"/>
                  <a:gd name="T93" fmla="*/ 13 h 894"/>
                  <a:gd name="T94" fmla="*/ 957 w 1392"/>
                  <a:gd name="T95" fmla="*/ 13 h 894"/>
                  <a:gd name="T96" fmla="*/ 984 w 1392"/>
                  <a:gd name="T97" fmla="*/ 0 h 894"/>
                  <a:gd name="T98" fmla="*/ 1037 w 1392"/>
                  <a:gd name="T99" fmla="*/ 0 h 894"/>
                  <a:gd name="T100" fmla="*/ 1152 w 1392"/>
                  <a:gd name="T101" fmla="*/ 0 h 894"/>
                  <a:gd name="T102" fmla="*/ 1232 w 1392"/>
                  <a:gd name="T103" fmla="*/ 0 h 894"/>
                  <a:gd name="T104" fmla="*/ 1330 w 1392"/>
                  <a:gd name="T105" fmla="*/ 0 h 894"/>
                  <a:gd name="T106" fmla="*/ 1392 w 1392"/>
                  <a:gd name="T107"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2" h="894">
                    <a:moveTo>
                      <a:pt x="0" y="894"/>
                    </a:moveTo>
                    <a:lnTo>
                      <a:pt x="0" y="882"/>
                    </a:lnTo>
                    <a:lnTo>
                      <a:pt x="0" y="870"/>
                    </a:lnTo>
                    <a:lnTo>
                      <a:pt x="0" y="858"/>
                    </a:lnTo>
                    <a:lnTo>
                      <a:pt x="0" y="845"/>
                    </a:lnTo>
                    <a:lnTo>
                      <a:pt x="0" y="833"/>
                    </a:lnTo>
                    <a:lnTo>
                      <a:pt x="0" y="821"/>
                    </a:lnTo>
                    <a:lnTo>
                      <a:pt x="0" y="809"/>
                    </a:lnTo>
                    <a:lnTo>
                      <a:pt x="0" y="796"/>
                    </a:lnTo>
                    <a:lnTo>
                      <a:pt x="0" y="784"/>
                    </a:lnTo>
                    <a:lnTo>
                      <a:pt x="0" y="760"/>
                    </a:lnTo>
                    <a:lnTo>
                      <a:pt x="0" y="747"/>
                    </a:lnTo>
                    <a:lnTo>
                      <a:pt x="0" y="735"/>
                    </a:lnTo>
                    <a:lnTo>
                      <a:pt x="0" y="723"/>
                    </a:lnTo>
                    <a:lnTo>
                      <a:pt x="0" y="711"/>
                    </a:lnTo>
                    <a:lnTo>
                      <a:pt x="9" y="711"/>
                    </a:lnTo>
                    <a:lnTo>
                      <a:pt x="9" y="686"/>
                    </a:lnTo>
                    <a:lnTo>
                      <a:pt x="9" y="674"/>
                    </a:lnTo>
                    <a:lnTo>
                      <a:pt x="9" y="662"/>
                    </a:lnTo>
                    <a:lnTo>
                      <a:pt x="9" y="649"/>
                    </a:lnTo>
                    <a:lnTo>
                      <a:pt x="18" y="649"/>
                    </a:lnTo>
                    <a:lnTo>
                      <a:pt x="18" y="637"/>
                    </a:lnTo>
                    <a:lnTo>
                      <a:pt x="27" y="637"/>
                    </a:lnTo>
                    <a:lnTo>
                      <a:pt x="27" y="625"/>
                    </a:lnTo>
                    <a:lnTo>
                      <a:pt x="27" y="600"/>
                    </a:lnTo>
                    <a:lnTo>
                      <a:pt x="36" y="600"/>
                    </a:lnTo>
                    <a:lnTo>
                      <a:pt x="36" y="576"/>
                    </a:lnTo>
                    <a:lnTo>
                      <a:pt x="36" y="564"/>
                    </a:lnTo>
                    <a:lnTo>
                      <a:pt x="36" y="551"/>
                    </a:lnTo>
                    <a:lnTo>
                      <a:pt x="36" y="539"/>
                    </a:lnTo>
                    <a:lnTo>
                      <a:pt x="36" y="527"/>
                    </a:lnTo>
                    <a:lnTo>
                      <a:pt x="36" y="502"/>
                    </a:lnTo>
                    <a:lnTo>
                      <a:pt x="44" y="502"/>
                    </a:lnTo>
                    <a:lnTo>
                      <a:pt x="53" y="502"/>
                    </a:lnTo>
                    <a:lnTo>
                      <a:pt x="53" y="478"/>
                    </a:lnTo>
                    <a:lnTo>
                      <a:pt x="53" y="453"/>
                    </a:lnTo>
                    <a:lnTo>
                      <a:pt x="53" y="441"/>
                    </a:lnTo>
                    <a:lnTo>
                      <a:pt x="62" y="380"/>
                    </a:lnTo>
                    <a:lnTo>
                      <a:pt x="71" y="331"/>
                    </a:lnTo>
                    <a:lnTo>
                      <a:pt x="89" y="307"/>
                    </a:lnTo>
                    <a:lnTo>
                      <a:pt x="89" y="282"/>
                    </a:lnTo>
                    <a:lnTo>
                      <a:pt x="89" y="258"/>
                    </a:lnTo>
                    <a:lnTo>
                      <a:pt x="89" y="233"/>
                    </a:lnTo>
                    <a:lnTo>
                      <a:pt x="98" y="233"/>
                    </a:lnTo>
                    <a:lnTo>
                      <a:pt x="106" y="233"/>
                    </a:lnTo>
                    <a:lnTo>
                      <a:pt x="106" y="221"/>
                    </a:lnTo>
                    <a:lnTo>
                      <a:pt x="115" y="221"/>
                    </a:lnTo>
                    <a:lnTo>
                      <a:pt x="124" y="184"/>
                    </a:lnTo>
                    <a:lnTo>
                      <a:pt x="133" y="172"/>
                    </a:lnTo>
                    <a:lnTo>
                      <a:pt x="142" y="160"/>
                    </a:lnTo>
                    <a:lnTo>
                      <a:pt x="142" y="147"/>
                    </a:lnTo>
                    <a:lnTo>
                      <a:pt x="151" y="147"/>
                    </a:lnTo>
                    <a:lnTo>
                      <a:pt x="151" y="135"/>
                    </a:lnTo>
                    <a:lnTo>
                      <a:pt x="168" y="135"/>
                    </a:lnTo>
                    <a:lnTo>
                      <a:pt x="177" y="135"/>
                    </a:lnTo>
                    <a:lnTo>
                      <a:pt x="195" y="123"/>
                    </a:lnTo>
                    <a:lnTo>
                      <a:pt x="204" y="123"/>
                    </a:lnTo>
                    <a:lnTo>
                      <a:pt x="213" y="111"/>
                    </a:lnTo>
                    <a:lnTo>
                      <a:pt x="231" y="111"/>
                    </a:lnTo>
                    <a:lnTo>
                      <a:pt x="239" y="111"/>
                    </a:lnTo>
                    <a:lnTo>
                      <a:pt x="239" y="98"/>
                    </a:lnTo>
                    <a:lnTo>
                      <a:pt x="257" y="86"/>
                    </a:lnTo>
                    <a:lnTo>
                      <a:pt x="266" y="86"/>
                    </a:lnTo>
                    <a:lnTo>
                      <a:pt x="275" y="86"/>
                    </a:lnTo>
                    <a:lnTo>
                      <a:pt x="284" y="62"/>
                    </a:lnTo>
                    <a:lnTo>
                      <a:pt x="293" y="62"/>
                    </a:lnTo>
                    <a:lnTo>
                      <a:pt x="293" y="49"/>
                    </a:lnTo>
                    <a:lnTo>
                      <a:pt x="310" y="49"/>
                    </a:lnTo>
                    <a:lnTo>
                      <a:pt x="337" y="49"/>
                    </a:lnTo>
                    <a:lnTo>
                      <a:pt x="346" y="49"/>
                    </a:lnTo>
                    <a:lnTo>
                      <a:pt x="399" y="37"/>
                    </a:lnTo>
                    <a:lnTo>
                      <a:pt x="408" y="37"/>
                    </a:lnTo>
                    <a:lnTo>
                      <a:pt x="417" y="37"/>
                    </a:lnTo>
                    <a:lnTo>
                      <a:pt x="452" y="37"/>
                    </a:lnTo>
                    <a:lnTo>
                      <a:pt x="461" y="37"/>
                    </a:lnTo>
                    <a:lnTo>
                      <a:pt x="488" y="37"/>
                    </a:lnTo>
                    <a:lnTo>
                      <a:pt x="496" y="25"/>
                    </a:lnTo>
                    <a:lnTo>
                      <a:pt x="532" y="25"/>
                    </a:lnTo>
                    <a:lnTo>
                      <a:pt x="558" y="25"/>
                    </a:lnTo>
                    <a:lnTo>
                      <a:pt x="567" y="25"/>
                    </a:lnTo>
                    <a:lnTo>
                      <a:pt x="576" y="25"/>
                    </a:lnTo>
                    <a:lnTo>
                      <a:pt x="594" y="25"/>
                    </a:lnTo>
                    <a:lnTo>
                      <a:pt x="656" y="25"/>
                    </a:lnTo>
                    <a:lnTo>
                      <a:pt x="674" y="25"/>
                    </a:lnTo>
                    <a:lnTo>
                      <a:pt x="691" y="25"/>
                    </a:lnTo>
                    <a:lnTo>
                      <a:pt x="700" y="25"/>
                    </a:lnTo>
                    <a:lnTo>
                      <a:pt x="718" y="25"/>
                    </a:lnTo>
                    <a:lnTo>
                      <a:pt x="736" y="25"/>
                    </a:lnTo>
                    <a:lnTo>
                      <a:pt x="745" y="25"/>
                    </a:lnTo>
                    <a:lnTo>
                      <a:pt x="798" y="13"/>
                    </a:lnTo>
                    <a:lnTo>
                      <a:pt x="833" y="13"/>
                    </a:lnTo>
                    <a:lnTo>
                      <a:pt x="851" y="13"/>
                    </a:lnTo>
                    <a:lnTo>
                      <a:pt x="860" y="13"/>
                    </a:lnTo>
                    <a:lnTo>
                      <a:pt x="940" y="13"/>
                    </a:lnTo>
                    <a:lnTo>
                      <a:pt x="948" y="13"/>
                    </a:lnTo>
                    <a:lnTo>
                      <a:pt x="957" y="13"/>
                    </a:lnTo>
                    <a:lnTo>
                      <a:pt x="975" y="0"/>
                    </a:lnTo>
                    <a:lnTo>
                      <a:pt x="984" y="0"/>
                    </a:lnTo>
                    <a:lnTo>
                      <a:pt x="993" y="0"/>
                    </a:lnTo>
                    <a:lnTo>
                      <a:pt x="1037" y="0"/>
                    </a:lnTo>
                    <a:lnTo>
                      <a:pt x="1064" y="0"/>
                    </a:lnTo>
                    <a:lnTo>
                      <a:pt x="1152" y="0"/>
                    </a:lnTo>
                    <a:lnTo>
                      <a:pt x="1188" y="0"/>
                    </a:lnTo>
                    <a:lnTo>
                      <a:pt x="1232" y="0"/>
                    </a:lnTo>
                    <a:lnTo>
                      <a:pt x="1241" y="0"/>
                    </a:lnTo>
                    <a:lnTo>
                      <a:pt x="1330" y="0"/>
                    </a:lnTo>
                    <a:lnTo>
                      <a:pt x="1392" y="0"/>
                    </a:lnTo>
                    <a:lnTo>
                      <a:pt x="1392" y="0"/>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sp>
            <p:nvSpPr>
              <p:cNvPr id="269" name="Rectangle 269"/>
              <p:cNvSpPr>
                <a:spLocks noChangeArrowheads="1"/>
              </p:cNvSpPr>
              <p:nvPr/>
            </p:nvSpPr>
            <p:spPr bwMode="auto">
              <a:xfrm>
                <a:off x="8292983" y="6660062"/>
                <a:ext cx="2026766" cy="3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42882" eaLnBrk="1" hangingPunct="1"/>
                <a:r>
                  <a:rPr lang="en-US" altLang="en-US" sz="800" b="0" kern="0" dirty="0">
                    <a:solidFill>
                      <a:srgbClr val="000000"/>
                    </a:solidFill>
                    <a:latin typeface="+mj-lt"/>
                    <a:sym typeface="Helvetica Light"/>
                  </a:rPr>
                  <a:t>Features and Demographics</a:t>
                </a:r>
              </a:p>
              <a:p>
                <a:pPr defTabSz="642882" eaLnBrk="1" hangingPunct="1"/>
                <a:r>
                  <a:rPr lang="en-US" altLang="en-US" sz="800" b="0" kern="0" dirty="0">
                    <a:solidFill>
                      <a:srgbClr val="000000"/>
                    </a:solidFill>
                    <a:latin typeface="+mj-lt"/>
                    <a:sym typeface="Helvetica Light"/>
                  </a:rPr>
                  <a:t>Area under ROC curve = 0.936</a:t>
                </a:r>
                <a:endParaRPr lang="en-US" altLang="en-US" sz="2000" b="0" kern="0" dirty="0">
                  <a:solidFill>
                    <a:srgbClr val="000000"/>
                  </a:solidFill>
                  <a:latin typeface="+mj-lt"/>
                  <a:sym typeface="Helvetica Light"/>
                </a:endParaRPr>
              </a:p>
            </p:txBody>
          </p:sp>
          <p:cxnSp>
            <p:nvCxnSpPr>
              <p:cNvPr id="270" name="Straight Connector 269"/>
              <p:cNvCxnSpPr/>
              <p:nvPr/>
            </p:nvCxnSpPr>
            <p:spPr bwMode="auto">
              <a:xfrm flipH="1">
                <a:off x="7761812" y="6784249"/>
                <a:ext cx="454972" cy="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Line 19"/>
              <p:cNvSpPr>
                <a:spLocks noChangeShapeType="1"/>
              </p:cNvSpPr>
              <p:nvPr/>
            </p:nvSpPr>
            <p:spPr bwMode="auto">
              <a:xfrm flipV="1">
                <a:off x="5005594" y="3965520"/>
                <a:ext cx="5305425" cy="3406775"/>
              </a:xfrm>
              <a:prstGeom prst="line">
                <a:avLst/>
              </a:prstGeom>
              <a:noFill/>
              <a:ln w="19050">
                <a:solidFill>
                  <a:srgbClr val="2D6D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410730" eaLnBrk="1" fontAlgn="auto">
                  <a:spcBef>
                    <a:spcPts val="0"/>
                  </a:spcBef>
                  <a:spcAft>
                    <a:spcPts val="0"/>
                  </a:spcAft>
                </a:pPr>
                <a:endParaRPr lang="en-US" sz="2500" b="0" kern="0">
                  <a:solidFill>
                    <a:srgbClr val="000000"/>
                  </a:solidFill>
                  <a:latin typeface="+mj-lt"/>
                  <a:sym typeface="Helvetica Light"/>
                </a:endParaRPr>
              </a:p>
            </p:txBody>
          </p:sp>
        </p:grpSp>
        <p:sp>
          <p:nvSpPr>
            <p:cNvPr id="4" name="TextBox 3"/>
            <p:cNvSpPr txBox="1"/>
            <p:nvPr/>
          </p:nvSpPr>
          <p:spPr>
            <a:xfrm>
              <a:off x="-5027" y="1143000"/>
              <a:ext cx="4553712" cy="523220"/>
            </a:xfrm>
            <a:prstGeom prst="rect">
              <a:avLst/>
            </a:prstGeom>
            <a:solidFill>
              <a:srgbClr val="DFF0F1"/>
            </a:solidFill>
            <a:ln w="6350">
              <a:solidFill>
                <a:schemeClr val="tx1"/>
              </a:solidFill>
            </a:ln>
          </p:spPr>
          <p:txBody>
            <a:bodyPr wrap="square" rtlCol="0">
              <a:spAutoFit/>
            </a:bodyPr>
            <a:lstStyle/>
            <a:p>
              <a:pPr algn="ctr"/>
              <a:r>
                <a:rPr lang="en-US" sz="1400" dirty="0">
                  <a:latin typeface="+mj-lt"/>
                </a:rPr>
                <a:t>A radiomic model of 5 features is</a:t>
              </a:r>
            </a:p>
            <a:p>
              <a:pPr algn="ctr"/>
              <a:r>
                <a:rPr lang="en-US" sz="1400" dirty="0">
                  <a:latin typeface="+mj-lt"/>
                </a:rPr>
                <a:t>highly predictive of lung cancer risk (AUROC=0.94)</a:t>
              </a:r>
            </a:p>
          </p:txBody>
        </p:sp>
      </p:grpSp>
      <p:pic>
        <p:nvPicPr>
          <p:cNvPr id="273" name="Picture 272" descr="Screen Clipping"/>
          <p:cNvPicPr preferRelativeResize="0">
            <a:picLocks/>
          </p:cNvPicPr>
          <p:nvPr/>
        </p:nvPicPr>
        <p:blipFill rotWithShape="1">
          <a:blip r:embed="rId7">
            <a:extLst>
              <a:ext uri="{28A0092B-C50C-407E-A947-70E740481C1C}">
                <a14:useLocalDpi xmlns:a14="http://schemas.microsoft.com/office/drawing/2010/main" val="0"/>
              </a:ext>
            </a:extLst>
          </a:blip>
          <a:srcRect b="1936"/>
          <a:stretch/>
        </p:blipFill>
        <p:spPr>
          <a:xfrm>
            <a:off x="4524492" y="2249424"/>
            <a:ext cx="4619508" cy="4608576"/>
          </a:xfrm>
          <a:prstGeom prst="rect">
            <a:avLst/>
          </a:prstGeom>
          <a:ln>
            <a:solidFill>
              <a:schemeClr val="tx1"/>
            </a:solidFill>
          </a:ln>
        </p:spPr>
      </p:pic>
      <p:sp>
        <p:nvSpPr>
          <p:cNvPr id="276" name="TextBox 275"/>
          <p:cNvSpPr txBox="1"/>
          <p:nvPr/>
        </p:nvSpPr>
        <p:spPr>
          <a:xfrm>
            <a:off x="4538693" y="3727560"/>
            <a:ext cx="4553712" cy="523220"/>
          </a:xfrm>
          <a:prstGeom prst="rect">
            <a:avLst/>
          </a:prstGeom>
          <a:solidFill>
            <a:srgbClr val="DFF0F1"/>
          </a:solidFill>
          <a:ln w="6350">
            <a:solidFill>
              <a:schemeClr val="tx1"/>
            </a:solidFill>
          </a:ln>
        </p:spPr>
        <p:txBody>
          <a:bodyPr wrap="square" rtlCol="0">
            <a:spAutoFit/>
          </a:bodyPr>
          <a:lstStyle/>
          <a:p>
            <a:pPr algn="ctr"/>
            <a:r>
              <a:rPr lang="en-US" sz="1400" dirty="0">
                <a:latin typeface="+mj-lt"/>
              </a:rPr>
              <a:t>High-profile review  in </a:t>
            </a:r>
            <a:r>
              <a:rPr lang="en-US" sz="1400" i="1" dirty="0">
                <a:latin typeface="+mj-lt"/>
              </a:rPr>
              <a:t>CA CANCER J CLIN </a:t>
            </a:r>
            <a:r>
              <a:rPr lang="en-US" sz="1400" dirty="0">
                <a:latin typeface="+mj-lt"/>
              </a:rPr>
              <a:t>on artificial intelligence in Cancer Imaging</a:t>
            </a:r>
          </a:p>
        </p:txBody>
      </p:sp>
    </p:spTree>
    <p:extLst>
      <p:ext uri="{BB962C8B-B14F-4D97-AF65-F5344CB8AC3E}">
        <p14:creationId xmlns:p14="http://schemas.microsoft.com/office/powerpoint/2010/main" val="256517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A4F4-E617-4692-8DAD-A2A99B5BF719}"/>
              </a:ext>
            </a:extLst>
          </p:cNvPr>
          <p:cNvSpPr>
            <a:spLocks noGrp="1"/>
          </p:cNvSpPr>
          <p:nvPr>
            <p:ph type="title"/>
          </p:nvPr>
        </p:nvSpPr>
        <p:spPr>
          <a:xfrm>
            <a:off x="533400" y="0"/>
            <a:ext cx="6846912" cy="1219200"/>
          </a:xfrm>
        </p:spPr>
        <p:txBody>
          <a:bodyPr/>
          <a:lstStyle/>
          <a:p>
            <a:r>
              <a:rPr lang="en-US" dirty="0"/>
              <a:t>Scientific Advances: Prostate Cancer</a:t>
            </a:r>
          </a:p>
        </p:txBody>
      </p:sp>
      <p:sp>
        <p:nvSpPr>
          <p:cNvPr id="3" name="Content Placeholder 2">
            <a:extLst>
              <a:ext uri="{FF2B5EF4-FFF2-40B4-BE49-F238E27FC236}">
                <a16:creationId xmlns:a16="http://schemas.microsoft.com/office/drawing/2014/main" id="{F3E21D91-27CC-4709-831F-0067DDFC3AE3}"/>
              </a:ext>
            </a:extLst>
          </p:cNvPr>
          <p:cNvSpPr>
            <a:spLocks noGrp="1"/>
          </p:cNvSpPr>
          <p:nvPr>
            <p:ph idx="1"/>
          </p:nvPr>
        </p:nvSpPr>
        <p:spPr/>
        <p:txBody>
          <a:bodyPr/>
          <a:lstStyle/>
          <a:p>
            <a:pPr>
              <a:buFont typeface="Arial" panose="020B0604020202020204" pitchFamily="34" charset="0"/>
              <a:buChar char="•"/>
            </a:pPr>
            <a:r>
              <a:rPr lang="en-US" dirty="0"/>
              <a:t>Targeted proteomic approach to biomarker discovery</a:t>
            </a:r>
          </a:p>
          <a:p>
            <a:pPr>
              <a:buFont typeface="Arial" panose="020B0604020202020204" pitchFamily="34" charset="0"/>
              <a:buChar char="•"/>
            </a:pPr>
            <a:r>
              <a:rPr lang="en-US" dirty="0"/>
              <a:t>PRISM-SRM successfully develop for predictive biomarkers for aggressive prostate disease</a:t>
            </a:r>
          </a:p>
          <a:p>
            <a:pPr>
              <a:buFont typeface="Arial" panose="020B0604020202020204" pitchFamily="34" charset="0"/>
              <a:buChar char="•"/>
            </a:pPr>
            <a:r>
              <a:rPr lang="en-US" dirty="0"/>
              <a:t>Heath disparity shown among African and White Americans in pace of disease progression associated with</a:t>
            </a:r>
            <a:r>
              <a:rPr lang="en-US" sz="2133" dirty="0">
                <a:solidFill>
                  <a:prstClr val="white"/>
                </a:solidFill>
                <a:latin typeface="Calibri" charset="0"/>
                <a:ea typeface="ＭＳ Ｐゴシック" charset="0"/>
              </a:rPr>
              <a:t> </a:t>
            </a:r>
            <a:r>
              <a:rPr lang="en-US" sz="2400" dirty="0">
                <a:latin typeface="Calibri" charset="0"/>
                <a:ea typeface="ＭＳ Ｐゴシック" charset="0"/>
              </a:rPr>
              <a:t>deletion site on 3q13.31 which is mapped to the </a:t>
            </a:r>
            <a:r>
              <a:rPr lang="en-US" sz="2400" i="1" dirty="0">
                <a:latin typeface="Calibri" charset="0"/>
                <a:ea typeface="ＭＳ Ｐゴシック" charset="0"/>
              </a:rPr>
              <a:t>LSAMP</a:t>
            </a:r>
            <a:r>
              <a:rPr lang="en-US" sz="2400" dirty="0">
                <a:latin typeface="Calibri" charset="0"/>
                <a:ea typeface="ＭＳ Ｐゴシック" charset="0"/>
              </a:rPr>
              <a:t> gene locus </a:t>
            </a:r>
          </a:p>
          <a:p>
            <a:pPr>
              <a:buFont typeface="Arial" panose="020B0604020202020204" pitchFamily="34" charset="0"/>
              <a:buChar char="•"/>
            </a:pPr>
            <a:r>
              <a:rPr lang="en-US" sz="2400" dirty="0">
                <a:latin typeface="Calibri" charset="0"/>
                <a:ea typeface="ＭＳ Ｐゴシック" charset="0"/>
              </a:rPr>
              <a:t>Potential glycosylated biomarkers assayed</a:t>
            </a:r>
          </a:p>
          <a:p>
            <a:pPr lvl="0" eaLnBrk="1" fontAlgn="auto" hangingPunct="1">
              <a:spcAft>
                <a:spcPts val="0"/>
              </a:spcAft>
              <a:buFont typeface="Arial" panose="020B0604020202020204" pitchFamily="34" charset="0"/>
              <a:buChar char="•"/>
            </a:pPr>
            <a:r>
              <a:rPr lang="en-US" sz="2400" kern="1200" dirty="0">
                <a:solidFill>
                  <a:prstClr val="black"/>
                </a:solidFill>
                <a:latin typeface="Calibri"/>
              </a:rPr>
              <a:t>Developed a post-DRE, whole urine-based targeted </a:t>
            </a:r>
            <a:r>
              <a:rPr lang="en-US" sz="2400" kern="1200" dirty="0" err="1">
                <a:solidFill>
                  <a:prstClr val="black"/>
                </a:solidFill>
                <a:latin typeface="Calibri"/>
              </a:rPr>
              <a:t>RNAseq</a:t>
            </a:r>
            <a:r>
              <a:rPr lang="en-US" sz="2400" kern="1200" dirty="0">
                <a:solidFill>
                  <a:prstClr val="black"/>
                </a:solidFill>
                <a:latin typeface="Calibri"/>
              </a:rPr>
              <a:t> assay for </a:t>
            </a:r>
            <a:r>
              <a:rPr lang="en-US" sz="2400" kern="1200" dirty="0" err="1">
                <a:solidFill>
                  <a:prstClr val="black"/>
                </a:solidFill>
                <a:latin typeface="Calibri"/>
              </a:rPr>
              <a:t>PCa</a:t>
            </a:r>
            <a:r>
              <a:rPr lang="en-US" sz="2400" kern="1200" dirty="0">
                <a:solidFill>
                  <a:prstClr val="black"/>
                </a:solidFill>
                <a:latin typeface="Calibri"/>
              </a:rPr>
              <a:t> early detection</a:t>
            </a:r>
          </a:p>
          <a:p>
            <a:pPr lvl="1" eaLnBrk="1" fontAlgn="auto" hangingPunct="1">
              <a:spcAft>
                <a:spcPts val="0"/>
              </a:spcAft>
              <a:buClrTx/>
              <a:buFont typeface="Arial" panose="020B0604020202020204" pitchFamily="34" charset="0"/>
              <a:buChar char="–"/>
            </a:pPr>
            <a:r>
              <a:rPr lang="en-US" sz="2400" b="1" kern="1200" dirty="0">
                <a:solidFill>
                  <a:prstClr val="black"/>
                </a:solidFill>
                <a:latin typeface="Calibri"/>
                <a:ea typeface="+mn-ea"/>
                <a:cs typeface="+mn-cs"/>
              </a:rPr>
              <a:t>Highly correlated to current clinically validated assay assessing T2:ERG and PCA3 (</a:t>
            </a:r>
            <a:r>
              <a:rPr lang="en-US" sz="2400" b="1" kern="1200" dirty="0" err="1">
                <a:solidFill>
                  <a:prstClr val="black"/>
                </a:solidFill>
                <a:latin typeface="Calibri"/>
                <a:ea typeface="+mn-ea"/>
                <a:cs typeface="+mn-cs"/>
              </a:rPr>
              <a:t>MiPS</a:t>
            </a:r>
            <a:r>
              <a:rPr lang="en-US" sz="2400" b="1" kern="1200" dirty="0">
                <a:solidFill>
                  <a:prstClr val="black"/>
                </a:solidFill>
                <a:latin typeface="Calibri"/>
                <a:ea typeface="+mn-ea"/>
                <a:cs typeface="+mn-cs"/>
              </a:rPr>
              <a:t>)</a:t>
            </a:r>
          </a:p>
          <a:p>
            <a:pPr lvl="1" eaLnBrk="1" fontAlgn="auto" hangingPunct="1">
              <a:spcAft>
                <a:spcPts val="0"/>
              </a:spcAft>
              <a:buClrTx/>
              <a:buFont typeface="Arial" panose="020B0604020202020204" pitchFamily="34" charset="0"/>
              <a:buChar char="–"/>
            </a:pPr>
            <a:r>
              <a:rPr lang="en-US" sz="2400" b="1" kern="1200" dirty="0">
                <a:solidFill>
                  <a:prstClr val="black"/>
                </a:solidFill>
                <a:latin typeface="Calibri"/>
                <a:ea typeface="+mn-ea"/>
                <a:cs typeface="+mn-cs"/>
              </a:rPr>
              <a:t>NGS platform allows for evolution of content</a:t>
            </a:r>
          </a:p>
          <a:p>
            <a:pPr lvl="1" eaLnBrk="1" fontAlgn="auto" hangingPunct="1">
              <a:spcAft>
                <a:spcPts val="0"/>
              </a:spcAft>
              <a:buClrTx/>
              <a:buFont typeface="Arial" panose="020B0604020202020204" pitchFamily="34" charset="0"/>
              <a:buChar char="–"/>
            </a:pPr>
            <a:endParaRPr lang="en-US" sz="2400" b="1" kern="1200" dirty="0">
              <a:solidFill>
                <a:prstClr val="black"/>
              </a:solidFill>
              <a:latin typeface="Calibri"/>
              <a:ea typeface="+mn-ea"/>
              <a:cs typeface="+mn-cs"/>
            </a:endParaRPr>
          </a:p>
        </p:txBody>
      </p:sp>
    </p:spTree>
    <p:extLst>
      <p:ext uri="{BB962C8B-B14F-4D97-AF65-F5344CB8AC3E}">
        <p14:creationId xmlns:p14="http://schemas.microsoft.com/office/powerpoint/2010/main" val="200390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RN BDL Applicant Orientation Meeting April 21 2016-page-00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itle 1"/>
          <p:cNvSpPr>
            <a:spLocks noGrp="1"/>
          </p:cNvSpPr>
          <p:nvPr>
            <p:ph type="title"/>
          </p:nvPr>
        </p:nvSpPr>
        <p:spPr>
          <a:xfrm>
            <a:off x="519046" y="236456"/>
            <a:ext cx="6858000" cy="642938"/>
          </a:xfrm>
        </p:spPr>
        <p:txBody>
          <a:bodyPr>
            <a:normAutofit fontScale="90000"/>
          </a:bodyPr>
          <a:lstStyle/>
          <a:p>
            <a:r>
              <a:rPr lang="en-US" dirty="0"/>
              <a:t>Highlight: ?P</a:t>
            </a:r>
            <a:r>
              <a:rPr lang="en-US" b="1" dirty="0"/>
              <a:t>rostate cancer early detection tests on the horizon</a:t>
            </a:r>
            <a:endParaRPr lang="en-US" dirty="0"/>
          </a:p>
        </p:txBody>
      </p:sp>
      <p:grpSp>
        <p:nvGrpSpPr>
          <p:cNvPr id="6" name="Group 5"/>
          <p:cNvGrpSpPr/>
          <p:nvPr/>
        </p:nvGrpSpPr>
        <p:grpSpPr>
          <a:xfrm>
            <a:off x="1257301" y="1888404"/>
            <a:ext cx="6614567" cy="3257550"/>
            <a:chOff x="76199" y="2133600"/>
            <a:chExt cx="8974149" cy="44196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2133600"/>
              <a:ext cx="432682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970" y="2808348"/>
              <a:ext cx="4512378" cy="258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1269331" y="5387797"/>
            <a:ext cx="7463459" cy="415498"/>
          </a:xfrm>
          <a:prstGeom prst="rect">
            <a:avLst/>
          </a:prstGeom>
          <a:noFill/>
        </p:spPr>
        <p:txBody>
          <a:bodyPr wrap="square" rtlCol="0">
            <a:spAutoFit/>
          </a:bodyPr>
          <a:lstStyle/>
          <a:p>
            <a:r>
              <a:rPr lang="en-US" sz="2100" b="1" dirty="0">
                <a:solidFill>
                  <a:prstClr val="black"/>
                </a:solidFill>
                <a:latin typeface="Calibri"/>
              </a:rPr>
              <a:t>None specifically use markers of aggressive prostate cancer</a:t>
            </a:r>
          </a:p>
        </p:txBody>
      </p:sp>
    </p:spTree>
    <p:extLst>
      <p:ext uri="{BB962C8B-B14F-4D97-AF65-F5344CB8AC3E}">
        <p14:creationId xmlns:p14="http://schemas.microsoft.com/office/powerpoint/2010/main" val="192604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028700"/>
            <a:ext cx="6172200" cy="857250"/>
          </a:xfrm>
        </p:spPr>
        <p:txBody>
          <a:bodyPr>
            <a:normAutofit/>
          </a:bodyPr>
          <a:lstStyle/>
          <a:p>
            <a:r>
              <a:rPr lang="en-US" sz="2400" dirty="0"/>
              <a:t>Research Highlights</a:t>
            </a:r>
          </a:p>
        </p:txBody>
      </p:sp>
      <p:sp>
        <p:nvSpPr>
          <p:cNvPr id="3" name="Content Placeholder 2"/>
          <p:cNvSpPr>
            <a:spLocks noGrp="1"/>
          </p:cNvSpPr>
          <p:nvPr>
            <p:ph idx="1"/>
          </p:nvPr>
        </p:nvSpPr>
        <p:spPr>
          <a:xfrm>
            <a:off x="1543050" y="1828800"/>
            <a:ext cx="6172200" cy="2228850"/>
          </a:xfrm>
        </p:spPr>
        <p:txBody>
          <a:bodyPr>
            <a:normAutofit/>
          </a:bodyPr>
          <a:lstStyle/>
          <a:p>
            <a:r>
              <a:rPr lang="en-US" sz="1800" dirty="0"/>
              <a:t>Established </a:t>
            </a:r>
            <a:r>
              <a:rPr lang="en-US" sz="1800" dirty="0" err="1"/>
              <a:t>MiPS</a:t>
            </a:r>
            <a:r>
              <a:rPr lang="en-US" sz="1800" dirty="0"/>
              <a:t>-NGS assay</a:t>
            </a:r>
          </a:p>
          <a:p>
            <a:r>
              <a:rPr lang="en-US" sz="1800" dirty="0"/>
              <a:t>Discovered/characterized novel </a:t>
            </a:r>
            <a:r>
              <a:rPr lang="en-US" sz="1800" dirty="0" err="1"/>
              <a:t>lncRNA</a:t>
            </a:r>
            <a:r>
              <a:rPr lang="en-US" sz="1800" dirty="0"/>
              <a:t> biomarkers (PCAT14, ARLNC1, and THOR)</a:t>
            </a:r>
          </a:p>
          <a:p>
            <a:r>
              <a:rPr lang="en-US" sz="1800" dirty="0"/>
              <a:t>Identified CDK12 a biomarker for sensitivity to immune checkpoint inhibitors</a:t>
            </a:r>
          </a:p>
        </p:txBody>
      </p:sp>
      <p:pic>
        <p:nvPicPr>
          <p:cNvPr id="4" name="Picture 3">
            <a:extLst>
              <a:ext uri="{FF2B5EF4-FFF2-40B4-BE49-F238E27FC236}">
                <a16:creationId xmlns:a16="http://schemas.microsoft.com/office/drawing/2014/main" id="{D838B958-D68A-4BA1-BDCD-EB4CC1510CDA}"/>
              </a:ext>
            </a:extLst>
          </p:cNvPr>
          <p:cNvPicPr>
            <a:picLocks noChangeAspect="1"/>
          </p:cNvPicPr>
          <p:nvPr/>
        </p:nvPicPr>
        <p:blipFill>
          <a:blip r:embed="rId2"/>
          <a:stretch>
            <a:fillRect/>
          </a:stretch>
        </p:blipFill>
        <p:spPr>
          <a:xfrm>
            <a:off x="3371850" y="3429001"/>
            <a:ext cx="2400300" cy="2388298"/>
          </a:xfrm>
          <a:prstGeom prst="rect">
            <a:avLst/>
          </a:prstGeom>
        </p:spPr>
      </p:pic>
      <p:sp>
        <p:nvSpPr>
          <p:cNvPr id="5" name="TextBox 4">
            <a:extLst>
              <a:ext uri="{FF2B5EF4-FFF2-40B4-BE49-F238E27FC236}">
                <a16:creationId xmlns:a16="http://schemas.microsoft.com/office/drawing/2014/main" id="{15EC8FDD-6418-4A32-819C-B306A12B6FAE}"/>
              </a:ext>
            </a:extLst>
          </p:cNvPr>
          <p:cNvSpPr txBox="1"/>
          <p:nvPr/>
        </p:nvSpPr>
        <p:spPr>
          <a:xfrm>
            <a:off x="1389972" y="5429251"/>
            <a:ext cx="1695678" cy="369332"/>
          </a:xfrm>
          <a:prstGeom prst="rect">
            <a:avLst/>
          </a:prstGeom>
          <a:noFill/>
        </p:spPr>
        <p:txBody>
          <a:bodyPr wrap="square" rtlCol="0">
            <a:spAutoFit/>
          </a:bodyPr>
          <a:lstStyle/>
          <a:p>
            <a:r>
              <a:rPr lang="en-US" sz="900" dirty="0">
                <a:solidFill>
                  <a:srgbClr val="000000"/>
                </a:solidFill>
                <a:latin typeface="Calibri"/>
              </a:rPr>
              <a:t>Wu, Cieslik, Robinson et al,  </a:t>
            </a:r>
            <a:r>
              <a:rPr lang="en-US" sz="900" i="1" dirty="0">
                <a:solidFill>
                  <a:srgbClr val="000000"/>
                </a:solidFill>
                <a:latin typeface="Calibri"/>
              </a:rPr>
              <a:t>Cell </a:t>
            </a:r>
            <a:r>
              <a:rPr lang="en-US" sz="900" dirty="0">
                <a:solidFill>
                  <a:srgbClr val="000000"/>
                </a:solidFill>
                <a:latin typeface="Calibri"/>
              </a:rPr>
              <a:t>2018</a:t>
            </a:r>
          </a:p>
        </p:txBody>
      </p:sp>
      <p:sp>
        <p:nvSpPr>
          <p:cNvPr id="6" name="TextBox 5">
            <a:extLst>
              <a:ext uri="{FF2B5EF4-FFF2-40B4-BE49-F238E27FC236}">
                <a16:creationId xmlns:a16="http://schemas.microsoft.com/office/drawing/2014/main" id="{ED117C06-C252-4FD9-BE0B-4BE0B56C722C}"/>
              </a:ext>
            </a:extLst>
          </p:cNvPr>
          <p:cNvSpPr txBox="1"/>
          <p:nvPr/>
        </p:nvSpPr>
        <p:spPr>
          <a:xfrm>
            <a:off x="-20588" y="-2786"/>
            <a:ext cx="6968852" cy="1077218"/>
          </a:xfrm>
          <a:prstGeom prst="rect">
            <a:avLst/>
          </a:prstGeom>
          <a:noFill/>
        </p:spPr>
        <p:txBody>
          <a:bodyPr wrap="square" rtlCol="0">
            <a:spAutoFit/>
          </a:bodyPr>
          <a:lstStyle/>
          <a:p>
            <a:r>
              <a:rPr lang="en-US" sz="3200" b="1" dirty="0">
                <a:solidFill>
                  <a:schemeClr val="bg1"/>
                </a:solidFill>
              </a:rPr>
              <a:t>Highlight: LncRNA as Potential Biomarkers</a:t>
            </a:r>
          </a:p>
        </p:txBody>
      </p:sp>
    </p:spTree>
    <p:extLst>
      <p:ext uri="{BB962C8B-B14F-4D97-AF65-F5344CB8AC3E}">
        <p14:creationId xmlns:p14="http://schemas.microsoft.com/office/powerpoint/2010/main" val="356500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957" y="92615"/>
            <a:ext cx="7992533" cy="848320"/>
          </a:xfrm>
        </p:spPr>
        <p:txBody>
          <a:bodyPr/>
          <a:lstStyle/>
          <a:p>
            <a:r>
              <a:rPr lang="en-US" altLang="en-US" sz="2900" dirty="0">
                <a:latin typeface="+mn-lt"/>
              </a:rPr>
              <a:t>Highlight: Prostate Cancer Imaging </a:t>
            </a:r>
          </a:p>
        </p:txBody>
      </p:sp>
      <p:sp>
        <p:nvSpPr>
          <p:cNvPr id="9" name="Content Placeholder 2"/>
          <p:cNvSpPr txBox="1">
            <a:spLocks/>
          </p:cNvSpPr>
          <p:nvPr/>
        </p:nvSpPr>
        <p:spPr>
          <a:xfrm>
            <a:off x="76200" y="1524001"/>
            <a:ext cx="5715000" cy="1676399"/>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4300" b="1" dirty="0">
                <a:solidFill>
                  <a:schemeClr val="tx1"/>
                </a:solidFill>
              </a:rPr>
              <a:t>1. Deploy a quantitative phantom to study the DWI variability in a scanner and across three participating sites</a:t>
            </a:r>
            <a:r>
              <a:rPr lang="en-US" sz="4300" dirty="0">
                <a:solidFill>
                  <a:schemeClr val="tx1"/>
                </a:solidFill>
              </a:rPr>
              <a:t>. </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During the next year, we will scan this phantom a minimum of 3 times at Moffitt, Michigan, U Miami using a Siemens </a:t>
            </a:r>
            <a:r>
              <a:rPr lang="en-US" dirty="0" err="1">
                <a:solidFill>
                  <a:schemeClr val="tx1"/>
                </a:solidFill>
              </a:rPr>
              <a:t>Skyra</a:t>
            </a:r>
            <a:r>
              <a:rPr lang="en-US" dirty="0">
                <a:solidFill>
                  <a:schemeClr val="tx1"/>
                </a:solidFill>
              </a:rPr>
              <a:t> 3.0 T system with a 32-channel phased array Body Coil</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algn="l"/>
            <a:endParaRPr lang="en-US" sz="4900" b="1" dirty="0">
              <a:solidFill>
                <a:schemeClr val="tx1"/>
              </a:solidFill>
            </a:endParaRPr>
          </a:p>
          <a:p>
            <a:pPr algn="l"/>
            <a:endParaRPr lang="en-US" sz="4900" b="1" dirty="0">
              <a:solidFill>
                <a:schemeClr val="tx1"/>
              </a:solidFill>
            </a:endParaRPr>
          </a:p>
          <a:p>
            <a:pPr marL="514350" indent="-514350">
              <a:buAutoNum type="arabicPeriod"/>
            </a:pPr>
            <a:endParaRPr lang="en-US" dirty="0">
              <a:solidFill>
                <a:schemeClr val="tx1"/>
              </a:solidFill>
            </a:endParaRPr>
          </a:p>
        </p:txBody>
      </p:sp>
      <p:pic>
        <p:nvPicPr>
          <p:cNvPr id="10" name="Picture 9" descr="L:\YBMof_L\ResYB-L\RadioProj_L\Prostate_Prj\Prj_MRPhantom\Docs\pics\qMRI-Pca-phant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172107" cy="2683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YBMof_L\ResYB-L\RadioProj_L\Prostate_Prj\Prj_MRPhantom\Docs\pics\pic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795" y="3879938"/>
            <a:ext cx="2793205" cy="1600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192741" y="3285982"/>
            <a:ext cx="2971800" cy="160019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400" dirty="0">
                <a:solidFill>
                  <a:schemeClr val="tx1"/>
                </a:solidFill>
              </a:rPr>
              <a:t>We converged on the scanner parameters obtained from three centers.</a:t>
            </a:r>
          </a:p>
          <a:p>
            <a:pPr marL="285750" indent="-285750" algn="l">
              <a:buFont typeface="Arial" panose="020B0604020202020204" pitchFamily="34" charset="0"/>
              <a:buChar char="•"/>
            </a:pPr>
            <a:r>
              <a:rPr lang="en-US" sz="1400" dirty="0">
                <a:solidFill>
                  <a:schemeClr val="tx1"/>
                </a:solidFill>
              </a:rPr>
              <a:t> Set aside funding  was released in Oct 2018.</a:t>
            </a:r>
          </a:p>
          <a:p>
            <a:pPr marL="285750" indent="-285750" algn="l">
              <a:buFont typeface="Arial" panose="020B0604020202020204" pitchFamily="34" charset="0"/>
              <a:buChar char="•"/>
            </a:pPr>
            <a:r>
              <a:rPr lang="en-US" sz="1400" dirty="0">
                <a:solidFill>
                  <a:schemeClr val="tx1"/>
                </a:solidFill>
              </a:rPr>
              <a:t>Physical phantom received 3/12/2019</a:t>
            </a:r>
          </a:p>
          <a:p>
            <a:pPr marL="457200" indent="-457200" algn="l">
              <a:buFont typeface="Arial" panose="020B0604020202020204" pitchFamily="34" charset="0"/>
              <a:buChar char="•"/>
            </a:pPr>
            <a:endParaRPr lang="en-US" sz="1400" dirty="0">
              <a:solidFill>
                <a:schemeClr val="tx1"/>
              </a:solidFill>
            </a:endParaRPr>
          </a:p>
          <a:p>
            <a:pPr marL="457200" indent="-457200" algn="l">
              <a:buFont typeface="Arial" panose="020B0604020202020204" pitchFamily="34" charset="0"/>
              <a:buChar char="•"/>
            </a:pPr>
            <a:endParaRPr lang="en-US" sz="1400"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algn="l"/>
            <a:endParaRPr lang="en-US" sz="4900" b="1" dirty="0">
              <a:solidFill>
                <a:schemeClr val="tx1"/>
              </a:solidFill>
            </a:endParaRPr>
          </a:p>
          <a:p>
            <a:pPr algn="l"/>
            <a:endParaRPr lang="en-US" sz="4900" b="1" dirty="0">
              <a:solidFill>
                <a:schemeClr val="tx1"/>
              </a:solidFill>
            </a:endParaRPr>
          </a:p>
          <a:p>
            <a:pPr marL="514350" indent="-514350">
              <a:buAutoNum type="arabicPeriod"/>
            </a:pPr>
            <a:endParaRPr lang="en-US" dirty="0">
              <a:solidFill>
                <a:schemeClr val="tx1"/>
              </a:solidFill>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276600"/>
            <a:ext cx="2895600"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a:xfrm>
            <a:off x="192741" y="2918009"/>
            <a:ext cx="1981200" cy="4110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b="1" dirty="0">
                <a:solidFill>
                  <a:schemeClr val="tx1"/>
                </a:solidFill>
              </a:rPr>
              <a:t>Progress:</a:t>
            </a:r>
            <a:endParaRPr lang="en-US" sz="1400" dirty="0">
              <a:solidFill>
                <a:schemeClr val="tx1"/>
              </a:solidFill>
            </a:endParaRPr>
          </a:p>
          <a:p>
            <a:pPr marL="457200" indent="-457200" algn="l">
              <a:buFont typeface="Arial" panose="020B0604020202020204" pitchFamily="34" charset="0"/>
              <a:buChar char="•"/>
            </a:pPr>
            <a:endParaRPr lang="en-US" sz="1400"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algn="l"/>
            <a:endParaRPr lang="en-US" sz="4900" b="1" dirty="0">
              <a:solidFill>
                <a:schemeClr val="tx1"/>
              </a:solidFill>
            </a:endParaRPr>
          </a:p>
          <a:p>
            <a:pPr algn="l"/>
            <a:endParaRPr lang="en-US" sz="4900" b="1" dirty="0">
              <a:solidFill>
                <a:schemeClr val="tx1"/>
              </a:solidFill>
            </a:endParaRPr>
          </a:p>
          <a:p>
            <a:pPr marL="514350" indent="-514350">
              <a:buAutoNum type="arabicPeriod"/>
            </a:pPr>
            <a:endParaRPr lang="en-US" dirty="0">
              <a:solidFill>
                <a:schemeClr val="tx1"/>
              </a:solidFill>
            </a:endParaRPr>
          </a:p>
        </p:txBody>
      </p:sp>
      <p:pic>
        <p:nvPicPr>
          <p:cNvPr id="15" name="Picture 3" descr="F:\Users\YBMof_L\ResYB-L\RadioProj_L\Prostate_Prj\Prj_EDRN\Prj_MR_Phantom\Doc\Manual\IMG_0444-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257799"/>
            <a:ext cx="1981200" cy="14016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Users\YBMof_L\ResYB-L\RadioProj_L\Prostate_Prj\Prj_EDRN\Prj_MR_Phantom\Doc\Manual\IMG_0442-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365" y="5226424"/>
            <a:ext cx="2895600" cy="14329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6600" y="1002268"/>
            <a:ext cx="1826141" cy="369332"/>
          </a:xfrm>
          <a:prstGeom prst="rect">
            <a:avLst/>
          </a:prstGeom>
        </p:spPr>
        <p:txBody>
          <a:bodyPr wrap="none">
            <a:spAutoFit/>
          </a:bodyPr>
          <a:lstStyle/>
          <a:p>
            <a:r>
              <a:rPr lang="en-US" dirty="0">
                <a:solidFill>
                  <a:srgbClr val="0000FF"/>
                </a:solidFill>
                <a:latin typeface="+mn-lt"/>
              </a:rPr>
              <a:t>Phantom Study </a:t>
            </a:r>
          </a:p>
        </p:txBody>
      </p:sp>
      <p:pic>
        <p:nvPicPr>
          <p:cNvPr id="17" name="Picture 2" descr="http://fastlaneclothing.com/moffitt/wp-content/uploads/sites/10/2015/02/MOFFITT_2c_RG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2296" y="6248400"/>
            <a:ext cx="1581704" cy="39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957" y="92615"/>
            <a:ext cx="7992533" cy="848320"/>
          </a:xfrm>
        </p:spPr>
        <p:txBody>
          <a:bodyPr/>
          <a:lstStyle/>
          <a:p>
            <a:r>
              <a:rPr lang="en-US" altLang="en-US" sz="2900" dirty="0"/>
              <a:t>Highlight: Prostate Cancer Imaging </a:t>
            </a:r>
            <a:endParaRPr lang="en-US" altLang="en-US" sz="2900" dirty="0">
              <a:latin typeface="+mn-lt"/>
            </a:endParaRPr>
          </a:p>
        </p:txBody>
      </p:sp>
      <p:sp>
        <p:nvSpPr>
          <p:cNvPr id="4" name="Content Placeholder 2"/>
          <p:cNvSpPr>
            <a:spLocks noGrp="1"/>
          </p:cNvSpPr>
          <p:nvPr>
            <p:ph idx="1"/>
          </p:nvPr>
        </p:nvSpPr>
        <p:spPr>
          <a:xfrm>
            <a:off x="76200" y="1981200"/>
            <a:ext cx="5410200" cy="2743199"/>
          </a:xfrm>
        </p:spPr>
        <p:txBody>
          <a:bodyPr>
            <a:normAutofit fontScale="92500" lnSpcReduction="10000"/>
          </a:bodyPr>
          <a:lstStyle/>
          <a:p>
            <a:pPr marL="0" indent="0">
              <a:buNone/>
            </a:pPr>
            <a:r>
              <a:rPr lang="en-US" sz="1800" b="1" dirty="0"/>
              <a:t>Aim 1:Evaluate US TRUS Biopsy System</a:t>
            </a:r>
          </a:p>
          <a:p>
            <a:pPr marL="285750" lvl="1" indent="-171450"/>
            <a:r>
              <a:rPr lang="en-US" sz="1400" dirty="0">
                <a:solidFill>
                  <a:srgbClr val="0000FF"/>
                </a:solidFill>
              </a:rPr>
              <a:t>Obtain needle tracks for the targeted biopsy system </a:t>
            </a:r>
          </a:p>
          <a:p>
            <a:pPr marL="0" indent="0">
              <a:buNone/>
            </a:pPr>
            <a:endParaRPr lang="en-US" sz="1800" b="1" dirty="0"/>
          </a:p>
          <a:p>
            <a:pPr marL="0" indent="0">
              <a:buNone/>
            </a:pPr>
            <a:r>
              <a:rPr lang="en-US" sz="1800" b="1" dirty="0"/>
              <a:t>Aim 2:Radiomics at the biopsy location</a:t>
            </a:r>
          </a:p>
          <a:p>
            <a:pPr marL="285750" indent="-171450">
              <a:buFont typeface="Arial" panose="020B0604020202020204" pitchFamily="34" charset="0"/>
              <a:buChar char="•"/>
            </a:pPr>
            <a:r>
              <a:rPr lang="en-US" sz="1400" b="0" dirty="0">
                <a:solidFill>
                  <a:srgbClr val="0000FF"/>
                </a:solidFill>
              </a:rPr>
              <a:t>Obtain </a:t>
            </a:r>
            <a:r>
              <a:rPr lang="en-US" sz="1400" b="0" dirty="0" err="1">
                <a:solidFill>
                  <a:srgbClr val="0000FF"/>
                </a:solidFill>
              </a:rPr>
              <a:t>radiomic</a:t>
            </a:r>
            <a:r>
              <a:rPr lang="en-US" sz="1400" b="0" dirty="0">
                <a:solidFill>
                  <a:srgbClr val="0000FF"/>
                </a:solidFill>
              </a:rPr>
              <a:t> characterization around the region of the biopsy. </a:t>
            </a:r>
          </a:p>
          <a:p>
            <a:pPr marL="0" indent="0">
              <a:buNone/>
            </a:pPr>
            <a:endParaRPr lang="en-US" sz="1800" b="1" dirty="0"/>
          </a:p>
          <a:p>
            <a:pPr marL="0" indent="0">
              <a:buNone/>
            </a:pPr>
            <a:r>
              <a:rPr lang="en-US" sz="1800" b="1" dirty="0"/>
              <a:t>Aim 3: Statistical Analysis </a:t>
            </a:r>
          </a:p>
          <a:p>
            <a:pPr marL="400050" indent="-285750">
              <a:buFont typeface="Arial" panose="020B0604020202020204" pitchFamily="34" charset="0"/>
              <a:buChar char="•"/>
            </a:pPr>
            <a:r>
              <a:rPr lang="en-US" sz="1400" b="0" dirty="0">
                <a:solidFill>
                  <a:srgbClr val="0000FF"/>
                </a:solidFill>
              </a:rPr>
              <a:t>Ability of targeted biopsy to find clinically significant cancers compared to core biopsy. </a:t>
            </a:r>
          </a:p>
          <a:p>
            <a:pPr marL="400050" indent="-285750">
              <a:buFont typeface="Arial" panose="020B0604020202020204" pitchFamily="34" charset="0"/>
              <a:buChar char="•"/>
            </a:pPr>
            <a:r>
              <a:rPr lang="en-US" sz="1400" b="0" dirty="0">
                <a:solidFill>
                  <a:srgbClr val="0000FF"/>
                </a:solidFill>
              </a:rPr>
              <a:t>Evaluate variability of TRUS biopsy system. </a:t>
            </a:r>
          </a:p>
          <a:p>
            <a:pPr marL="0" indent="0">
              <a:buNone/>
            </a:pPr>
            <a:endParaRPr lang="en-US" sz="1400" dirty="0">
              <a:solidFill>
                <a:srgbClr val="002060"/>
              </a:solidFill>
            </a:endParaRPr>
          </a:p>
          <a:p>
            <a:pPr lvl="1"/>
            <a:endParaRPr lang="en-US" sz="1800" dirty="0"/>
          </a:p>
        </p:txBody>
      </p:sp>
      <p:pic>
        <p:nvPicPr>
          <p:cNvPr id="6" name="Picture 2" descr="L:\YBMof_L\ResYB-L\RadioProj_L\Prostate_Prj\Docs\Talks-Prost\Y2018\EDRN-talk\urona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402" y="4340958"/>
            <a:ext cx="2912635" cy="18415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L:\YBMof_L\ResYB-L\RadioProj_L\Prostate_Prj\Docs\Talks-Prost\Y2018\EDRN-talk\fig-unor-targe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763" y="1676400"/>
            <a:ext cx="2902278" cy="186520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6200" y="4618177"/>
            <a:ext cx="1981200" cy="4110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b="1" u="sng" dirty="0"/>
              <a:t>Progress:</a:t>
            </a:r>
            <a:endParaRPr lang="en-US" sz="1400" u="sng" dirty="0"/>
          </a:p>
          <a:p>
            <a:pPr marL="457200" indent="-457200" algn="l">
              <a:buFont typeface="Arial" panose="020B0604020202020204" pitchFamily="34" charset="0"/>
              <a:buChar char="•"/>
            </a:pPr>
            <a:endParaRPr lang="en-US" sz="1400" u="sng" dirty="0"/>
          </a:p>
          <a:p>
            <a:pPr marL="457200" indent="-457200" algn="l">
              <a:buFont typeface="Arial" panose="020B0604020202020204" pitchFamily="34" charset="0"/>
              <a:buChar char="•"/>
            </a:pPr>
            <a:endParaRPr lang="en-US" u="sng" dirty="0"/>
          </a:p>
          <a:p>
            <a:pPr algn="l"/>
            <a:endParaRPr lang="en-US" sz="4900" b="1" u="sng" dirty="0"/>
          </a:p>
          <a:p>
            <a:pPr algn="l"/>
            <a:endParaRPr lang="en-US" sz="4900" b="1" u="sng" dirty="0"/>
          </a:p>
          <a:p>
            <a:pPr marL="514350" indent="-514350">
              <a:buAutoNum type="arabicPeriod"/>
            </a:pPr>
            <a:endParaRPr lang="en-US" u="sng" dirty="0"/>
          </a:p>
        </p:txBody>
      </p:sp>
      <p:sp>
        <p:nvSpPr>
          <p:cNvPr id="9" name="Content Placeholder 2"/>
          <p:cNvSpPr txBox="1">
            <a:spLocks/>
          </p:cNvSpPr>
          <p:nvPr/>
        </p:nvSpPr>
        <p:spPr>
          <a:xfrm>
            <a:off x="304800" y="4893793"/>
            <a:ext cx="4267200" cy="160019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400" dirty="0"/>
              <a:t>We started our discussion with Research groups at </a:t>
            </a:r>
            <a:r>
              <a:rPr lang="en-US" sz="1400" dirty="0" err="1"/>
              <a:t>DynaCAD</a:t>
            </a:r>
            <a:r>
              <a:rPr lang="en-US" sz="1400" dirty="0"/>
              <a:t> </a:t>
            </a:r>
            <a:r>
              <a:rPr lang="en-US" sz="1400" dirty="0" err="1"/>
              <a:t>Uronav</a:t>
            </a:r>
            <a:r>
              <a:rPr lang="en-US" sz="1400" dirty="0"/>
              <a:t> to obtain digital map (</a:t>
            </a:r>
            <a:r>
              <a:rPr lang="en-US" sz="1400" dirty="0" err="1"/>
              <a:t>Dicom</a:t>
            </a:r>
            <a:r>
              <a:rPr lang="en-US" sz="1400" dirty="0"/>
              <a:t> RT) of the needle locations. </a:t>
            </a:r>
          </a:p>
          <a:p>
            <a:pPr marL="285750" indent="-285750" algn="l">
              <a:buFont typeface="Arial" panose="020B0604020202020204" pitchFamily="34" charset="0"/>
              <a:buChar char="•"/>
            </a:pPr>
            <a:r>
              <a:rPr lang="en-US" sz="1400" dirty="0"/>
              <a:t>Preliminary 2D maps and locations has been exchanged.  Pending institutional NDA agreement and/or server purchase, full disclosure will be obtained. </a:t>
            </a:r>
          </a:p>
          <a:p>
            <a:pPr marL="285750" indent="-285750" algn="l">
              <a:buFont typeface="Arial" panose="020B0604020202020204" pitchFamily="34" charset="0"/>
              <a:buChar char="•"/>
            </a:pPr>
            <a:r>
              <a:rPr lang="en-US" sz="1400" dirty="0"/>
              <a:t>Currently they provide rendered image with biopsy locations. </a:t>
            </a:r>
          </a:p>
          <a:p>
            <a:pPr marL="457200" indent="-457200" algn="l">
              <a:buFont typeface="Arial" panose="020B0604020202020204" pitchFamily="34" charset="0"/>
              <a:buChar char="•"/>
            </a:pPr>
            <a:endParaRPr lang="en-US" sz="1400" dirty="0"/>
          </a:p>
          <a:p>
            <a:pPr marL="457200" indent="-457200" algn="l">
              <a:buFont typeface="Arial" panose="020B0604020202020204" pitchFamily="34" charset="0"/>
              <a:buChar char="•"/>
            </a:pPr>
            <a:endParaRPr lang="en-US" sz="1400" dirty="0"/>
          </a:p>
          <a:p>
            <a:pPr marL="457200" indent="-457200" algn="l">
              <a:buFont typeface="Arial" panose="020B0604020202020204" pitchFamily="34" charset="0"/>
              <a:buChar char="•"/>
            </a:pPr>
            <a:endParaRPr lang="en-US" dirty="0"/>
          </a:p>
          <a:p>
            <a:pPr algn="l"/>
            <a:endParaRPr lang="en-US" sz="4900" b="1" dirty="0"/>
          </a:p>
          <a:p>
            <a:pPr algn="l"/>
            <a:endParaRPr lang="en-US" sz="4900" b="1" dirty="0"/>
          </a:p>
          <a:p>
            <a:pPr marL="514350" indent="-514350">
              <a:buAutoNum type="arabicPeriod"/>
            </a:pPr>
            <a:endParaRPr lang="en-US" dirty="0"/>
          </a:p>
        </p:txBody>
      </p:sp>
      <p:pic>
        <p:nvPicPr>
          <p:cNvPr id="10" name="Picture 2" descr="http://fastlaneclothing.com/moffitt/wp-content/uploads/sites/10/2015/02/MOFFITT_2c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2296" y="6248400"/>
            <a:ext cx="1581704" cy="3914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1154668"/>
            <a:ext cx="6829148" cy="369332"/>
          </a:xfrm>
          <a:prstGeom prst="rect">
            <a:avLst/>
          </a:prstGeom>
        </p:spPr>
        <p:txBody>
          <a:bodyPr wrap="square">
            <a:spAutoFit/>
          </a:bodyPr>
          <a:lstStyle/>
          <a:p>
            <a:pPr algn="ctr"/>
            <a:r>
              <a:rPr lang="en-US" dirty="0">
                <a:solidFill>
                  <a:srgbClr val="0000FF"/>
                </a:solidFill>
                <a:latin typeface="Arial" panose="020B0604020202020204" pitchFamily="34" charset="0"/>
                <a:cs typeface="Arial" panose="020B0604020202020204" pitchFamily="34" charset="0"/>
              </a:rPr>
              <a:t>Evaluate Prostate Biopsy System &amp; Radiomics </a:t>
            </a:r>
          </a:p>
        </p:txBody>
      </p:sp>
    </p:spTree>
    <p:extLst>
      <p:ext uri="{BB962C8B-B14F-4D97-AF65-F5344CB8AC3E}">
        <p14:creationId xmlns:p14="http://schemas.microsoft.com/office/powerpoint/2010/main" val="3487309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2B5C-1566-4DC7-BF80-DC7F3BBF18B7}"/>
              </a:ext>
            </a:extLst>
          </p:cNvPr>
          <p:cNvSpPr>
            <a:spLocks noGrp="1"/>
          </p:cNvSpPr>
          <p:nvPr>
            <p:ph type="title"/>
          </p:nvPr>
        </p:nvSpPr>
        <p:spPr>
          <a:xfrm>
            <a:off x="152400" y="-152400"/>
            <a:ext cx="8229600" cy="1219200"/>
          </a:xfrm>
        </p:spPr>
        <p:txBody>
          <a:bodyPr/>
          <a:lstStyle/>
          <a:p>
            <a:r>
              <a:rPr lang="en-US" dirty="0"/>
              <a:t>Scientific Advances: Resources</a:t>
            </a:r>
          </a:p>
        </p:txBody>
      </p:sp>
      <p:sp>
        <p:nvSpPr>
          <p:cNvPr id="3" name="Content Placeholder 2">
            <a:extLst>
              <a:ext uri="{FF2B5EF4-FFF2-40B4-BE49-F238E27FC236}">
                <a16:creationId xmlns:a16="http://schemas.microsoft.com/office/drawing/2014/main" id="{C494F64F-FE56-480A-9014-6337B536000A}"/>
              </a:ext>
            </a:extLst>
          </p:cNvPr>
          <p:cNvSpPr>
            <a:spLocks noGrp="1"/>
          </p:cNvSpPr>
          <p:nvPr>
            <p:ph idx="1"/>
          </p:nvPr>
        </p:nvSpPr>
        <p:spPr>
          <a:xfrm>
            <a:off x="228600" y="1340768"/>
            <a:ext cx="8686800" cy="4700736"/>
          </a:xfrm>
        </p:spPr>
        <p:txBody>
          <a:bodyPr/>
          <a:lstStyle/>
          <a:p>
            <a:pPr>
              <a:buFont typeface="Arial" panose="020B0604020202020204" pitchFamily="34" charset="0"/>
              <a:buChar char="•"/>
            </a:pPr>
            <a:r>
              <a:rPr lang="en-US" dirty="0"/>
              <a:t>High-Risk Cohort for Pancreatic Cancer (Gloria Peterson, Mayo)</a:t>
            </a:r>
          </a:p>
          <a:p>
            <a:pPr>
              <a:buFont typeface="Arial" panose="020B0604020202020204" pitchFamily="34" charset="0"/>
              <a:buChar char="•"/>
            </a:pPr>
            <a:r>
              <a:rPr lang="en-US" dirty="0"/>
              <a:t>Prostate Active Surveillance Study (PASS) Cohort with Canary Foundation</a:t>
            </a:r>
          </a:p>
          <a:p>
            <a:pPr>
              <a:buFont typeface="Arial" panose="020B0604020202020204" pitchFamily="34" charset="0"/>
              <a:buChar char="•"/>
            </a:pPr>
            <a:r>
              <a:rPr lang="en-US" dirty="0"/>
              <a:t>EDRN-DOD Collaboration on The Detection of Early Lung Cancer Among Military Personnel-1 (Nodule Cohort)</a:t>
            </a:r>
          </a:p>
          <a:p>
            <a:pPr>
              <a:buFont typeface="Arial" panose="020B0604020202020204" pitchFamily="34" charset="0"/>
              <a:buChar char="•"/>
            </a:pPr>
            <a:r>
              <a:rPr lang="en-US" dirty="0"/>
              <a:t>EDRN-DOD Collaboration on The Detection of Early Lung Cancer Among  Military Personnel-2 (Screening Cohort)</a:t>
            </a:r>
          </a:p>
          <a:p>
            <a:pPr>
              <a:buFont typeface="Arial" panose="020B0604020202020204" pitchFamily="34" charset="0"/>
              <a:buChar char="•"/>
            </a:pPr>
            <a:r>
              <a:rPr lang="en-US" dirty="0"/>
              <a:t>Pancreatic Cancer Biomarker Hybridoma Cell Lines (</a:t>
            </a:r>
            <a:r>
              <a:rPr lang="en-US" dirty="0" err="1"/>
              <a:t>Lustgarten</a:t>
            </a:r>
            <a:r>
              <a:rPr lang="en-US" dirty="0"/>
              <a:t>)</a:t>
            </a:r>
          </a:p>
          <a:p>
            <a:pPr>
              <a:buFont typeface="Arial" panose="020B0604020202020204" pitchFamily="34" charset="0"/>
              <a:buChar char="•"/>
            </a:pPr>
            <a:r>
              <a:rPr lang="en-US" dirty="0"/>
              <a:t>New Onset of Diabetes (NOD) Cohort for Pancreatic Cancer; collaboration with NCORP, </a:t>
            </a:r>
            <a:r>
              <a:rPr lang="en-US" dirty="0" err="1"/>
              <a:t>PanCAN</a:t>
            </a:r>
            <a:endParaRPr lang="en-US" dirty="0"/>
          </a:p>
          <a:p>
            <a:pPr lvl="0">
              <a:buFont typeface="Arial" panose="020B0604020202020204" pitchFamily="34" charset="0"/>
              <a:buChar char="•"/>
            </a:pPr>
            <a:r>
              <a:rPr lang="en-US" dirty="0">
                <a:solidFill>
                  <a:srgbClr val="000000"/>
                </a:solidFill>
              </a:rPr>
              <a:t>NCI-JPL Informatic resources, tools and data science</a:t>
            </a:r>
          </a:p>
          <a:p>
            <a:pPr lvl="0">
              <a:buFont typeface="Arial" panose="020B0604020202020204" pitchFamily="34" charset="0"/>
              <a:buChar char="•"/>
            </a:pPr>
            <a:r>
              <a:rPr lang="en-US" dirty="0">
                <a:solidFill>
                  <a:srgbClr val="000000"/>
                </a:solidFill>
              </a:rPr>
              <a:t>NCI-NIST QA program on measurements and reference samples</a:t>
            </a:r>
          </a:p>
          <a:p>
            <a:pPr lvl="0">
              <a:buFont typeface="Arial" panose="020B0604020202020204" pitchFamily="34" charset="0"/>
              <a:buChar char="•"/>
            </a:pPr>
            <a:r>
              <a:rPr lang="en-US" dirty="0">
                <a:solidFill>
                  <a:srgbClr val="000000"/>
                </a:solidFill>
              </a:rPr>
              <a:t>NCI-PNNL Mass Spectrometry Infrastructure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79553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09D0E-5DE2-4C07-9C38-89EE3077665A}"/>
              </a:ext>
            </a:extLst>
          </p:cNvPr>
          <p:cNvSpPr>
            <a:spLocks noGrp="1"/>
          </p:cNvSpPr>
          <p:nvPr>
            <p:ph idx="1"/>
          </p:nvPr>
        </p:nvSpPr>
        <p:spPr>
          <a:xfrm>
            <a:off x="84572" y="1546604"/>
            <a:ext cx="5485966" cy="4953000"/>
          </a:xfrm>
        </p:spPr>
        <p:txBody>
          <a:bodyPr/>
          <a:lstStyle/>
          <a:p>
            <a:pPr marL="227013" lvl="0" indent="-227013" defTabSz="457200" eaLnBrk="1" fontAlgn="auto" hangingPunct="1">
              <a:spcBef>
                <a:spcPts val="0"/>
              </a:spcBef>
              <a:spcAft>
                <a:spcPts val="0"/>
              </a:spcAft>
              <a:buFont typeface="Wingdings" charset="2"/>
              <a:buChar char="§"/>
            </a:pPr>
            <a:r>
              <a:rPr lang="en-US" altLang="x-none" b="0" kern="1200" dirty="0">
                <a:solidFill>
                  <a:prstClr val="black"/>
                </a:solidFill>
              </a:rPr>
              <a:t>Development of an advanced Knowledge System to </a:t>
            </a:r>
            <a:r>
              <a:rPr lang="en-US" altLang="x-none" b="0" i="1" kern="1200" dirty="0">
                <a:solidFill>
                  <a:prstClr val="black"/>
                </a:solidFill>
              </a:rPr>
              <a:t>capture</a:t>
            </a:r>
            <a:r>
              <a:rPr lang="en-US" altLang="x-none" b="0" kern="1200" dirty="0">
                <a:solidFill>
                  <a:prstClr val="black"/>
                </a:solidFill>
              </a:rPr>
              <a:t>, process, </a:t>
            </a:r>
            <a:r>
              <a:rPr lang="en-US" altLang="x-none" b="0" i="1" kern="1200" dirty="0">
                <a:solidFill>
                  <a:prstClr val="black"/>
                </a:solidFill>
              </a:rPr>
              <a:t>share</a:t>
            </a:r>
            <a:r>
              <a:rPr lang="en-US" altLang="x-none" b="0" kern="1200" dirty="0">
                <a:solidFill>
                  <a:prstClr val="black"/>
                </a:solidFill>
              </a:rPr>
              <a:t> and support </a:t>
            </a:r>
            <a:r>
              <a:rPr lang="en-US" altLang="x-none" b="0" i="1" kern="1200" dirty="0">
                <a:solidFill>
                  <a:prstClr val="black"/>
                </a:solidFill>
              </a:rPr>
              <a:t>reproducible analysis </a:t>
            </a:r>
            <a:r>
              <a:rPr lang="en-US" altLang="x-none" b="0" kern="1200" dirty="0">
                <a:solidFill>
                  <a:prstClr val="black"/>
                </a:solidFill>
              </a:rPr>
              <a:t>for biomarker research</a:t>
            </a:r>
          </a:p>
          <a:p>
            <a:pPr marL="630238" lvl="1" indent="-231775" defTabSz="457200" eaLnBrk="1" fontAlgn="auto" hangingPunct="1">
              <a:spcBef>
                <a:spcPts val="0"/>
              </a:spcBef>
              <a:spcAft>
                <a:spcPts val="0"/>
              </a:spcAft>
              <a:buClrTx/>
              <a:buFont typeface="Wingdings" charset="2"/>
              <a:buChar char="§"/>
            </a:pPr>
            <a:r>
              <a:rPr lang="en-US" altLang="x-none" sz="2000" kern="1200" dirty="0">
                <a:solidFill>
                  <a:prstClr val="black"/>
                </a:solidFill>
                <a:ea typeface="+mn-ea"/>
                <a:cs typeface="+mn-cs"/>
              </a:rPr>
              <a:t>Working with three key programs in cancer research (~100 investigators)</a:t>
            </a:r>
          </a:p>
          <a:p>
            <a:pPr marL="630238" lvl="1" indent="-231775" defTabSz="457200" eaLnBrk="1" fontAlgn="auto" hangingPunct="1">
              <a:spcBef>
                <a:spcPts val="0"/>
              </a:spcBef>
              <a:spcAft>
                <a:spcPts val="0"/>
              </a:spcAft>
              <a:buClrTx/>
              <a:buFont typeface="Wingdings" charset="2"/>
              <a:buChar char="§"/>
            </a:pPr>
            <a:r>
              <a:rPr lang="en-US" altLang="x-none" sz="2000" kern="1200" dirty="0">
                <a:solidFill>
                  <a:prstClr val="black"/>
                </a:solidFill>
                <a:ea typeface="+mn-ea"/>
                <a:cs typeface="+mn-cs"/>
              </a:rPr>
              <a:t>Genomics, Proteomics, Imaging, </a:t>
            </a:r>
            <a:r>
              <a:rPr lang="en-US" altLang="x-none" sz="2000" kern="1200" dirty="0" err="1">
                <a:solidFill>
                  <a:prstClr val="black"/>
                </a:solidFill>
                <a:ea typeface="+mn-ea"/>
                <a:cs typeface="+mn-cs"/>
              </a:rPr>
              <a:t>etc</a:t>
            </a:r>
            <a:r>
              <a:rPr lang="en-US" altLang="x-none" sz="2000" kern="1200" dirty="0">
                <a:solidFill>
                  <a:prstClr val="black"/>
                </a:solidFill>
                <a:ea typeface="+mn-ea"/>
                <a:cs typeface="+mn-cs"/>
              </a:rPr>
              <a:t> data types of data</a:t>
            </a:r>
          </a:p>
          <a:p>
            <a:pPr marL="457200" lvl="1" indent="0" defTabSz="457200" eaLnBrk="1" fontAlgn="auto" hangingPunct="1">
              <a:spcBef>
                <a:spcPts val="0"/>
              </a:spcBef>
              <a:spcAft>
                <a:spcPts val="0"/>
              </a:spcAft>
              <a:buClrTx/>
              <a:buFont typeface="Wingdings" charset="2"/>
              <a:buChar char="§"/>
            </a:pPr>
            <a:endParaRPr lang="en-US" altLang="x-none" sz="2000" kern="1200" dirty="0">
              <a:solidFill>
                <a:prstClr val="black"/>
              </a:solidFill>
              <a:ea typeface="+mn-ea"/>
              <a:cs typeface="+mn-cs"/>
            </a:endParaRPr>
          </a:p>
          <a:p>
            <a:pPr marL="227013" lvl="0" indent="-227013" defTabSz="457200" eaLnBrk="1" fontAlgn="auto" hangingPunct="1">
              <a:spcBef>
                <a:spcPts val="0"/>
              </a:spcBef>
              <a:spcAft>
                <a:spcPts val="0"/>
              </a:spcAft>
              <a:buFont typeface="Wingdings" charset="2"/>
              <a:buChar char="§"/>
            </a:pPr>
            <a:r>
              <a:rPr lang="en-US" altLang="x-none" b="0" kern="1200" dirty="0">
                <a:solidFill>
                  <a:prstClr val="black"/>
                </a:solidFill>
              </a:rPr>
              <a:t>NASA-NCI partnership, leveraging informatics and data science technologies from planetary and Earth science</a:t>
            </a:r>
          </a:p>
          <a:p>
            <a:pPr marL="630238" lvl="1" indent="-231775" defTabSz="457200" eaLnBrk="1" fontAlgn="auto" hangingPunct="1">
              <a:spcBef>
                <a:spcPts val="0"/>
              </a:spcBef>
              <a:spcAft>
                <a:spcPts val="0"/>
              </a:spcAft>
              <a:buClrTx/>
              <a:buFont typeface="Wingdings" charset="2"/>
              <a:buChar char="§"/>
            </a:pPr>
            <a:r>
              <a:rPr lang="en-US" altLang="x-none" sz="2000" kern="1200" dirty="0">
                <a:solidFill>
                  <a:prstClr val="black"/>
                </a:solidFill>
                <a:ea typeface="+mn-ea"/>
                <a:cs typeface="+mn-cs"/>
              </a:rPr>
              <a:t>Reproducible, Big Data Systems for exploring the universe</a:t>
            </a:r>
          </a:p>
          <a:p>
            <a:pPr marL="630238" lvl="1" indent="-231775" defTabSz="457200" eaLnBrk="1" fontAlgn="auto" hangingPunct="1">
              <a:spcBef>
                <a:spcPts val="0"/>
              </a:spcBef>
              <a:spcAft>
                <a:spcPts val="0"/>
              </a:spcAft>
              <a:buClrTx/>
              <a:buFont typeface="Wingdings" charset="2"/>
              <a:buChar char="§"/>
            </a:pPr>
            <a:r>
              <a:rPr lang="en-US" altLang="x-none" sz="2000" kern="1200" dirty="0">
                <a:solidFill>
                  <a:prstClr val="black"/>
                </a:solidFill>
                <a:ea typeface="+mn-ea"/>
                <a:cs typeface="+mn-cs"/>
              </a:rPr>
              <a:t>Software and data science methodology transfer</a:t>
            </a:r>
          </a:p>
          <a:p>
            <a:endParaRPr lang="en-US" dirty="0"/>
          </a:p>
        </p:txBody>
      </p:sp>
      <p:sp>
        <p:nvSpPr>
          <p:cNvPr id="5" name="Title 1">
            <a:extLst>
              <a:ext uri="{FF2B5EF4-FFF2-40B4-BE49-F238E27FC236}">
                <a16:creationId xmlns:a16="http://schemas.microsoft.com/office/drawing/2014/main" id="{F2B4D169-27A6-46E1-B1F7-543F7E396975}"/>
              </a:ext>
            </a:extLst>
          </p:cNvPr>
          <p:cNvSpPr>
            <a:spLocks noGrp="1"/>
          </p:cNvSpPr>
          <p:nvPr>
            <p:ph type="title"/>
          </p:nvPr>
        </p:nvSpPr>
        <p:spPr>
          <a:xfrm>
            <a:off x="84572" y="77787"/>
            <a:ext cx="6693763" cy="911225"/>
          </a:xfrm>
        </p:spPr>
        <p:txBody>
          <a:bodyPr>
            <a:normAutofit fontScale="90000"/>
          </a:bodyPr>
          <a:lstStyle/>
          <a:p>
            <a:pPr algn="l">
              <a:defRPr/>
            </a:pPr>
            <a:r>
              <a:rPr lang="en-US" sz="3100" b="1" dirty="0"/>
              <a:t>NCI/JPL Data Science Collaboration: </a:t>
            </a:r>
            <a:r>
              <a:rPr lang="en-US" sz="2800" dirty="0"/>
              <a:t>Crossing Disciplines</a:t>
            </a:r>
          </a:p>
        </p:txBody>
      </p:sp>
      <p:pic>
        <p:nvPicPr>
          <p:cNvPr id="6" name="Picture 4" descr="35244 P06-33E4 BCH UDB x40.jpeg">
            <a:extLst>
              <a:ext uri="{FF2B5EF4-FFF2-40B4-BE49-F238E27FC236}">
                <a16:creationId xmlns:a16="http://schemas.microsoft.com/office/drawing/2014/main" id="{6852FE91-A78D-4E40-A0A1-821B663B2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03675"/>
            <a:ext cx="22177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pl.png">
            <a:extLst>
              <a:ext uri="{FF2B5EF4-FFF2-40B4-BE49-F238E27FC236}">
                <a16:creationId xmlns:a16="http://schemas.microsoft.com/office/drawing/2014/main" id="{E33D8F2C-0B2C-4EF8-B524-E4AF3A0D14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0563" y="1487488"/>
            <a:ext cx="19970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asted-image.png">
            <a:extLst>
              <a:ext uri="{FF2B5EF4-FFF2-40B4-BE49-F238E27FC236}">
                <a16:creationId xmlns:a16="http://schemas.microsoft.com/office/drawing/2014/main" id="{6E87A7C0-7C55-4861-9D83-F133589461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4850" y="5743575"/>
            <a:ext cx="18700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8" descr="PIA13746-16.jpg">
            <a:extLst>
              <a:ext uri="{FF2B5EF4-FFF2-40B4-BE49-F238E27FC236}">
                <a16:creationId xmlns:a16="http://schemas.microsoft.com/office/drawing/2014/main" id="{6AA24DD2-E6BE-4BB7-9BE0-6C72C706CC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2344738"/>
            <a:ext cx="2986088"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NCI.png">
            <a:extLst>
              <a:ext uri="{FF2B5EF4-FFF2-40B4-BE49-F238E27FC236}">
                <a16:creationId xmlns:a16="http://schemas.microsoft.com/office/drawing/2014/main" id="{D89E6C3B-8615-4092-AC26-810355944FC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70538" y="1358900"/>
            <a:ext cx="147002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916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5E23E4-2D2D-4679-B4C1-E59534B4A1B8}"/>
              </a:ext>
            </a:extLst>
          </p:cNvPr>
          <p:cNvSpPr>
            <a:spLocks noGrp="1"/>
          </p:cNvSpPr>
          <p:nvPr>
            <p:ph type="title"/>
          </p:nvPr>
        </p:nvSpPr>
        <p:spPr>
          <a:xfrm>
            <a:off x="55766" y="0"/>
            <a:ext cx="7504441" cy="975652"/>
          </a:xfrm>
        </p:spPr>
        <p:txBody>
          <a:bodyPr>
            <a:normAutofit fontScale="90000"/>
          </a:bodyPr>
          <a:lstStyle/>
          <a:p>
            <a:r>
              <a:rPr lang="en-US" altLang="x-none" dirty="0"/>
              <a:t>Integration of multiple computational pipelines for data integration on cloud and locally hosted</a:t>
            </a:r>
          </a:p>
        </p:txBody>
      </p:sp>
      <p:grpSp>
        <p:nvGrpSpPr>
          <p:cNvPr id="5" name="Group 4">
            <a:extLst>
              <a:ext uri="{FF2B5EF4-FFF2-40B4-BE49-F238E27FC236}">
                <a16:creationId xmlns:a16="http://schemas.microsoft.com/office/drawing/2014/main" id="{9A8749C0-293F-40A5-BBC2-7A4D2B27EDA5}"/>
              </a:ext>
            </a:extLst>
          </p:cNvPr>
          <p:cNvGrpSpPr/>
          <p:nvPr/>
        </p:nvGrpSpPr>
        <p:grpSpPr>
          <a:xfrm>
            <a:off x="93700" y="1262225"/>
            <a:ext cx="8974138" cy="5367338"/>
            <a:chOff x="76200" y="1371600"/>
            <a:chExt cx="8974138" cy="5367338"/>
          </a:xfrm>
        </p:grpSpPr>
        <p:sp>
          <p:nvSpPr>
            <p:cNvPr id="6" name="Line 18">
              <a:extLst>
                <a:ext uri="{FF2B5EF4-FFF2-40B4-BE49-F238E27FC236}">
                  <a16:creationId xmlns:a16="http://schemas.microsoft.com/office/drawing/2014/main" id="{47A4D3E3-71D8-41E8-902A-8243A5722D0F}"/>
                </a:ext>
              </a:extLst>
            </p:cNvPr>
            <p:cNvSpPr>
              <a:spLocks noChangeShapeType="1"/>
            </p:cNvSpPr>
            <p:nvPr/>
          </p:nvSpPr>
          <p:spPr bwMode="auto">
            <a:xfrm>
              <a:off x="2743200" y="2438400"/>
              <a:ext cx="2057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1419" tIns="45709" rIns="91419" bIns="45709" anchor="ctr"/>
            <a:lstStyle/>
            <a:p>
              <a:endParaRPr lang="en-US"/>
            </a:p>
          </p:txBody>
        </p:sp>
        <p:graphicFrame>
          <p:nvGraphicFramePr>
            <p:cNvPr id="7" name="Object 4">
              <a:extLst>
                <a:ext uri="{FF2B5EF4-FFF2-40B4-BE49-F238E27FC236}">
                  <a16:creationId xmlns:a16="http://schemas.microsoft.com/office/drawing/2014/main" id="{1BA95EF4-0663-4169-B0F8-0B3F3C5DDADF}"/>
                </a:ext>
              </a:extLst>
            </p:cNvPr>
            <p:cNvGraphicFramePr>
              <a:graphicFrameLocks noChangeAspect="1"/>
            </p:cNvGraphicFramePr>
            <p:nvPr>
              <p:extLst/>
            </p:nvPr>
          </p:nvGraphicFramePr>
          <p:xfrm>
            <a:off x="533400" y="2117725"/>
            <a:ext cx="650875" cy="773113"/>
          </p:xfrm>
          <a:graphic>
            <a:graphicData uri="http://schemas.openxmlformats.org/presentationml/2006/ole">
              <mc:AlternateContent xmlns:mc="http://schemas.openxmlformats.org/markup-compatibility/2006">
                <mc:Choice xmlns:v="urn:schemas-microsoft-com:vml" Requires="v">
                  <p:oleObj spid="_x0000_s1104" name="Clip" r:id="rId4" imgW="3454400" imgH="3467100" progId="MS_ClipArt_Gallery.5">
                    <p:embed/>
                  </p:oleObj>
                </mc:Choice>
                <mc:Fallback>
                  <p:oleObj name="Clip" r:id="rId4" imgW="3454400" imgH="3467100" progId="MS_ClipArt_Gallery.5">
                    <p:embed/>
                    <p:pic>
                      <p:nvPicPr>
                        <p:cNvPr id="7" name="Object 4">
                          <a:extLst>
                            <a:ext uri="{FF2B5EF4-FFF2-40B4-BE49-F238E27FC236}">
                              <a16:creationId xmlns:a16="http://schemas.microsoft.com/office/drawing/2014/main" id="{1BA95EF4-0663-4169-B0F8-0B3F3C5DD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17725"/>
                          <a:ext cx="6508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22">
              <a:extLst>
                <a:ext uri="{FF2B5EF4-FFF2-40B4-BE49-F238E27FC236}">
                  <a16:creationId xmlns:a16="http://schemas.microsoft.com/office/drawing/2014/main" id="{1A0C5CC5-C58D-4A58-8664-DBA7A4A1F01B}"/>
                </a:ext>
              </a:extLst>
            </p:cNvPr>
            <p:cNvSpPr txBox="1">
              <a:spLocks noChangeAspect="1" noChangeArrowheads="1"/>
            </p:cNvSpPr>
            <p:nvPr/>
          </p:nvSpPr>
          <p:spPr bwMode="auto">
            <a:xfrm rot="21595043">
              <a:off x="227013" y="186055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Instrument</a:t>
              </a:r>
            </a:p>
          </p:txBody>
        </p:sp>
        <p:sp>
          <p:nvSpPr>
            <p:cNvPr id="9" name="AutoShape 23">
              <a:extLst>
                <a:ext uri="{FF2B5EF4-FFF2-40B4-BE49-F238E27FC236}">
                  <a16:creationId xmlns:a16="http://schemas.microsoft.com/office/drawing/2014/main" id="{DD41A549-69FE-4F66-B4C0-5E102D3E7273}"/>
                </a:ext>
              </a:extLst>
            </p:cNvPr>
            <p:cNvSpPr>
              <a:spLocks noChangeAspect="1" noChangeArrowheads="1"/>
            </p:cNvSpPr>
            <p:nvPr/>
          </p:nvSpPr>
          <p:spPr bwMode="auto">
            <a:xfrm>
              <a:off x="2133600" y="2235200"/>
              <a:ext cx="609600" cy="45085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lnSpc>
                  <a:spcPct val="30000"/>
                </a:lnSpc>
                <a:spcBef>
                  <a:spcPct val="0"/>
                </a:spcBef>
                <a:buFontTx/>
                <a:buNone/>
              </a:pPr>
              <a:endParaRPr lang="x-none" altLang="x-none" sz="1200">
                <a:latin typeface="Times" charset="0"/>
              </a:endParaRPr>
            </a:p>
          </p:txBody>
        </p:sp>
        <p:sp>
          <p:nvSpPr>
            <p:cNvPr id="10" name="Text Box 27">
              <a:extLst>
                <a:ext uri="{FF2B5EF4-FFF2-40B4-BE49-F238E27FC236}">
                  <a16:creationId xmlns:a16="http://schemas.microsoft.com/office/drawing/2014/main" id="{DCD43666-7D1F-4BF1-A192-3B5B33037BD3}"/>
                </a:ext>
              </a:extLst>
            </p:cNvPr>
            <p:cNvSpPr txBox="1">
              <a:spLocks noChangeAspect="1" noChangeArrowheads="1"/>
            </p:cNvSpPr>
            <p:nvPr/>
          </p:nvSpPr>
          <p:spPr bwMode="auto">
            <a:xfrm rot="21595043">
              <a:off x="1603375" y="2668588"/>
              <a:ext cx="1598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Laboratory Data Repository</a:t>
              </a:r>
            </a:p>
          </p:txBody>
        </p:sp>
        <p:sp>
          <p:nvSpPr>
            <p:cNvPr id="11" name="Line 32">
              <a:extLst>
                <a:ext uri="{FF2B5EF4-FFF2-40B4-BE49-F238E27FC236}">
                  <a16:creationId xmlns:a16="http://schemas.microsoft.com/office/drawing/2014/main" id="{5C8B87C3-2AD8-464E-BA4F-A6897C2C1C0E}"/>
                </a:ext>
              </a:extLst>
            </p:cNvPr>
            <p:cNvSpPr>
              <a:spLocks noChangeShapeType="1"/>
            </p:cNvSpPr>
            <p:nvPr/>
          </p:nvSpPr>
          <p:spPr bwMode="auto">
            <a:xfrm>
              <a:off x="1143000" y="2414588"/>
              <a:ext cx="9906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1419" tIns="45709" rIns="91419" bIns="45709" anchor="ctr"/>
            <a:lstStyle/>
            <a:p>
              <a:endParaRPr lang="en-US"/>
            </a:p>
          </p:txBody>
        </p:sp>
        <p:sp>
          <p:nvSpPr>
            <p:cNvPr id="12" name="Rectangle 33">
              <a:extLst>
                <a:ext uri="{FF2B5EF4-FFF2-40B4-BE49-F238E27FC236}">
                  <a16:creationId xmlns:a16="http://schemas.microsoft.com/office/drawing/2014/main" id="{7436BE3D-AFEE-44CB-988F-F8B9A7AB8920}"/>
                </a:ext>
              </a:extLst>
            </p:cNvPr>
            <p:cNvSpPr>
              <a:spLocks noChangeArrowheads="1"/>
            </p:cNvSpPr>
            <p:nvPr/>
          </p:nvSpPr>
          <p:spPr bwMode="auto">
            <a:xfrm>
              <a:off x="76200" y="1371600"/>
              <a:ext cx="48768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x-none" altLang="x-none" sz="2800"/>
            </a:p>
          </p:txBody>
        </p:sp>
        <p:sp>
          <p:nvSpPr>
            <p:cNvPr id="13" name="Text Box 37">
              <a:extLst>
                <a:ext uri="{FF2B5EF4-FFF2-40B4-BE49-F238E27FC236}">
                  <a16:creationId xmlns:a16="http://schemas.microsoft.com/office/drawing/2014/main" id="{15D7CCB8-FF6E-4D8E-B3F9-9DFC5B4A8C22}"/>
                </a:ext>
              </a:extLst>
            </p:cNvPr>
            <p:cNvSpPr txBox="1">
              <a:spLocks noChangeArrowheads="1"/>
            </p:cNvSpPr>
            <p:nvPr/>
          </p:nvSpPr>
          <p:spPr bwMode="auto">
            <a:xfrm>
              <a:off x="3048000" y="1905000"/>
              <a:ext cx="1835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200" b="1"/>
                <a:t>Publish Data Sets with</a:t>
              </a:r>
            </a:p>
          </p:txBody>
        </p:sp>
        <p:sp>
          <p:nvSpPr>
            <p:cNvPr id="14" name="TextBox 1">
              <a:extLst>
                <a:ext uri="{FF2B5EF4-FFF2-40B4-BE49-F238E27FC236}">
                  <a16:creationId xmlns:a16="http://schemas.microsoft.com/office/drawing/2014/main" id="{E2E2B7DC-4D4D-44F2-B6E1-4AAC5C2E0B14}"/>
                </a:ext>
              </a:extLst>
            </p:cNvPr>
            <p:cNvSpPr txBox="1">
              <a:spLocks noChangeArrowheads="1"/>
            </p:cNvSpPr>
            <p:nvPr/>
          </p:nvSpPr>
          <p:spPr bwMode="auto">
            <a:xfrm>
              <a:off x="2133600" y="1371600"/>
              <a:ext cx="1187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ja-JP" altLang="en-US" sz="1600" b="1"/>
                <a:t>“</a:t>
              </a:r>
              <a:r>
                <a:rPr lang="en-US" altLang="ja-JP" sz="1600" b="1" u="sng"/>
                <a:t>LabCAS</a:t>
              </a:r>
              <a:r>
                <a:rPr lang="ja-JP" altLang="en-US" sz="1600" b="1"/>
                <a:t>”</a:t>
              </a:r>
              <a:endParaRPr lang="en-US" altLang="x-none" sz="1600" b="1"/>
            </a:p>
          </p:txBody>
        </p:sp>
        <p:sp>
          <p:nvSpPr>
            <p:cNvPr id="15" name="Rectangle 14">
              <a:extLst>
                <a:ext uri="{FF2B5EF4-FFF2-40B4-BE49-F238E27FC236}">
                  <a16:creationId xmlns:a16="http://schemas.microsoft.com/office/drawing/2014/main" id="{E281989F-E344-4696-9551-61F338AF9827}"/>
                </a:ext>
              </a:extLst>
            </p:cNvPr>
            <p:cNvSpPr>
              <a:spLocks noChangeArrowheads="1"/>
            </p:cNvSpPr>
            <p:nvPr/>
          </p:nvSpPr>
          <p:spPr bwMode="auto">
            <a:xfrm>
              <a:off x="152400" y="1905000"/>
              <a:ext cx="4724400" cy="12954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a:defRPr/>
              </a:pPr>
              <a:endParaRPr lang="x-none" altLang="x-none">
                <a:solidFill>
                  <a:srgbClr val="FFFFFF"/>
                </a:solidFill>
              </a:endParaRPr>
            </a:p>
          </p:txBody>
        </p:sp>
        <p:sp>
          <p:nvSpPr>
            <p:cNvPr id="16" name="TextBox 1">
              <a:extLst>
                <a:ext uri="{FF2B5EF4-FFF2-40B4-BE49-F238E27FC236}">
                  <a16:creationId xmlns:a16="http://schemas.microsoft.com/office/drawing/2014/main" id="{CB361294-B00E-4E22-A890-E6B5DCF0E731}"/>
                </a:ext>
              </a:extLst>
            </p:cNvPr>
            <p:cNvSpPr txBox="1">
              <a:spLocks noChangeArrowheads="1"/>
            </p:cNvSpPr>
            <p:nvPr/>
          </p:nvSpPr>
          <p:spPr bwMode="auto">
            <a:xfrm>
              <a:off x="2895600" y="2133600"/>
              <a:ext cx="195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b="1"/>
                <a:t>Common Data Elements</a:t>
              </a:r>
            </a:p>
          </p:txBody>
        </p:sp>
        <p:sp>
          <p:nvSpPr>
            <p:cNvPr id="17" name="Text Box 6">
              <a:extLst>
                <a:ext uri="{FF2B5EF4-FFF2-40B4-BE49-F238E27FC236}">
                  <a16:creationId xmlns:a16="http://schemas.microsoft.com/office/drawing/2014/main" id="{D786447E-3D72-48DB-A580-7C19C81F4224}"/>
                </a:ext>
              </a:extLst>
            </p:cNvPr>
            <p:cNvSpPr txBox="1">
              <a:spLocks noChangeAspect="1" noChangeArrowheads="1"/>
            </p:cNvSpPr>
            <p:nvPr/>
          </p:nvSpPr>
          <p:spPr bwMode="auto">
            <a:xfrm rot="21595043">
              <a:off x="3352800" y="2820988"/>
              <a:ext cx="1614488" cy="414337"/>
            </a:xfrm>
            <a:prstGeom prst="rect">
              <a:avLst/>
            </a:prstGeom>
            <a:noFill/>
            <a:ln>
              <a:noFill/>
            </a:ln>
            <a:extLst/>
          </p:spPr>
          <p:txBody>
            <a:bodyPr wrap="none" lIns="91419" tIns="45709" rIns="91419" bIns="4570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defRPr/>
              </a:pPr>
              <a:r>
                <a:rPr lang="en-US" sz="1050" i="1" dirty="0"/>
                <a:t>Science Data </a:t>
              </a:r>
              <a:br>
                <a:rPr lang="en-US" sz="1050" i="1" dirty="0"/>
              </a:br>
              <a:r>
                <a:rPr lang="en-US" sz="1050" i="1" dirty="0"/>
                <a:t>Processing Algorithm</a:t>
              </a:r>
            </a:p>
          </p:txBody>
        </p:sp>
        <p:graphicFrame>
          <p:nvGraphicFramePr>
            <p:cNvPr id="18" name="Object 3">
              <a:extLst>
                <a:ext uri="{FF2B5EF4-FFF2-40B4-BE49-F238E27FC236}">
                  <a16:creationId xmlns:a16="http://schemas.microsoft.com/office/drawing/2014/main" id="{5B1FE0A5-E10B-4478-BBF2-ED2EC87CF11A}"/>
                </a:ext>
              </a:extLst>
            </p:cNvPr>
            <p:cNvGraphicFramePr>
              <a:graphicFrameLocks noChangeAspect="1"/>
            </p:cNvGraphicFramePr>
            <p:nvPr>
              <p:extLst/>
            </p:nvPr>
          </p:nvGraphicFramePr>
          <p:xfrm>
            <a:off x="3276600" y="2590800"/>
            <a:ext cx="463550" cy="431800"/>
          </p:xfrm>
          <a:graphic>
            <a:graphicData uri="http://schemas.openxmlformats.org/presentationml/2006/ole">
              <mc:AlternateContent xmlns:mc="http://schemas.openxmlformats.org/markup-compatibility/2006">
                <mc:Choice xmlns:v="urn:schemas-microsoft-com:vml" Requires="v">
                  <p:oleObj spid="_x0000_s1105" name="Clip" r:id="rId6" imgW="2667000" imgH="2108200" progId="MS_ClipArt_Gallery.2">
                    <p:embed/>
                  </p:oleObj>
                </mc:Choice>
                <mc:Fallback>
                  <p:oleObj name="Clip" r:id="rId6" imgW="2667000" imgH="2108200" progId="MS_ClipArt_Gallery.2">
                    <p:embed/>
                    <p:pic>
                      <p:nvPicPr>
                        <p:cNvPr id="18" name="Object 3">
                          <a:extLst>
                            <a:ext uri="{FF2B5EF4-FFF2-40B4-BE49-F238E27FC236}">
                              <a16:creationId xmlns:a16="http://schemas.microsoft.com/office/drawing/2014/main" id="{5B1FE0A5-E10B-4478-BBF2-ED2EC87CF1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590800"/>
                          <a:ext cx="463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AutoShape 10">
              <a:extLst>
                <a:ext uri="{FF2B5EF4-FFF2-40B4-BE49-F238E27FC236}">
                  <a16:creationId xmlns:a16="http://schemas.microsoft.com/office/drawing/2014/main" id="{7FDB382C-8B3F-4B02-80BA-B666ADEDC3DD}"/>
                </a:ext>
              </a:extLst>
            </p:cNvPr>
            <p:cNvCxnSpPr>
              <a:cxnSpLocks noChangeAspect="1" noChangeShapeType="1"/>
              <a:endCxn id="10" idx="3"/>
            </p:cNvCxnSpPr>
            <p:nvPr/>
          </p:nvCxnSpPr>
          <p:spPr bwMode="auto">
            <a:xfrm>
              <a:off x="2743200" y="2590800"/>
              <a:ext cx="458788" cy="3063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20" name="Line 18">
              <a:extLst>
                <a:ext uri="{FF2B5EF4-FFF2-40B4-BE49-F238E27FC236}">
                  <a16:creationId xmlns:a16="http://schemas.microsoft.com/office/drawing/2014/main" id="{BBFFD9B5-58FD-4437-A951-4409537B44C8}"/>
                </a:ext>
              </a:extLst>
            </p:cNvPr>
            <p:cNvSpPr>
              <a:spLocks noChangeShapeType="1"/>
            </p:cNvSpPr>
            <p:nvPr/>
          </p:nvSpPr>
          <p:spPr bwMode="auto">
            <a:xfrm>
              <a:off x="2768600" y="3886200"/>
              <a:ext cx="2057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1419" tIns="45709" rIns="91419" bIns="45709" anchor="ctr"/>
            <a:lstStyle/>
            <a:p>
              <a:endParaRPr lang="en-US"/>
            </a:p>
          </p:txBody>
        </p:sp>
        <p:graphicFrame>
          <p:nvGraphicFramePr>
            <p:cNvPr id="21" name="Object 4">
              <a:extLst>
                <a:ext uri="{FF2B5EF4-FFF2-40B4-BE49-F238E27FC236}">
                  <a16:creationId xmlns:a16="http://schemas.microsoft.com/office/drawing/2014/main" id="{3D86F6D3-D3F8-495A-B85F-EA67485BD130}"/>
                </a:ext>
              </a:extLst>
            </p:cNvPr>
            <p:cNvGraphicFramePr>
              <a:graphicFrameLocks noChangeAspect="1"/>
            </p:cNvGraphicFramePr>
            <p:nvPr>
              <p:extLst/>
            </p:nvPr>
          </p:nvGraphicFramePr>
          <p:xfrm>
            <a:off x="558800" y="3565525"/>
            <a:ext cx="650875" cy="773113"/>
          </p:xfrm>
          <a:graphic>
            <a:graphicData uri="http://schemas.openxmlformats.org/presentationml/2006/ole">
              <mc:AlternateContent xmlns:mc="http://schemas.openxmlformats.org/markup-compatibility/2006">
                <mc:Choice xmlns:v="urn:schemas-microsoft-com:vml" Requires="v">
                  <p:oleObj spid="_x0000_s1106" name="Clip" r:id="rId8" imgW="3454400" imgH="3467100" progId="MS_ClipArt_Gallery.5">
                    <p:embed/>
                  </p:oleObj>
                </mc:Choice>
                <mc:Fallback>
                  <p:oleObj name="Clip" r:id="rId8" imgW="3454400" imgH="3467100" progId="MS_ClipArt_Gallery.5">
                    <p:embed/>
                    <p:pic>
                      <p:nvPicPr>
                        <p:cNvPr id="21" name="Object 4">
                          <a:extLst>
                            <a:ext uri="{FF2B5EF4-FFF2-40B4-BE49-F238E27FC236}">
                              <a16:creationId xmlns:a16="http://schemas.microsoft.com/office/drawing/2014/main" id="{3D86F6D3-D3F8-495A-B85F-EA67485BD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565525"/>
                          <a:ext cx="6508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22">
              <a:extLst>
                <a:ext uri="{FF2B5EF4-FFF2-40B4-BE49-F238E27FC236}">
                  <a16:creationId xmlns:a16="http://schemas.microsoft.com/office/drawing/2014/main" id="{CA9C063C-B16E-45D4-AF96-8BD9A4D0EF0F}"/>
                </a:ext>
              </a:extLst>
            </p:cNvPr>
            <p:cNvSpPr txBox="1">
              <a:spLocks noChangeAspect="1" noChangeArrowheads="1"/>
            </p:cNvSpPr>
            <p:nvPr/>
          </p:nvSpPr>
          <p:spPr bwMode="auto">
            <a:xfrm rot="21595043">
              <a:off x="252413" y="330835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Instrument</a:t>
              </a:r>
            </a:p>
          </p:txBody>
        </p:sp>
        <p:sp>
          <p:nvSpPr>
            <p:cNvPr id="23" name="AutoShape 23">
              <a:extLst>
                <a:ext uri="{FF2B5EF4-FFF2-40B4-BE49-F238E27FC236}">
                  <a16:creationId xmlns:a16="http://schemas.microsoft.com/office/drawing/2014/main" id="{C2342AA7-0C27-40CF-8D6B-115442530469}"/>
                </a:ext>
              </a:extLst>
            </p:cNvPr>
            <p:cNvSpPr>
              <a:spLocks noChangeAspect="1" noChangeArrowheads="1"/>
            </p:cNvSpPr>
            <p:nvPr/>
          </p:nvSpPr>
          <p:spPr bwMode="auto">
            <a:xfrm>
              <a:off x="2159000" y="3683000"/>
              <a:ext cx="609600" cy="45085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lnSpc>
                  <a:spcPct val="30000"/>
                </a:lnSpc>
                <a:spcBef>
                  <a:spcPct val="0"/>
                </a:spcBef>
                <a:buFontTx/>
                <a:buNone/>
              </a:pPr>
              <a:endParaRPr lang="x-none" altLang="x-none" sz="1200">
                <a:latin typeface="Times" charset="0"/>
              </a:endParaRPr>
            </a:p>
          </p:txBody>
        </p:sp>
        <p:sp>
          <p:nvSpPr>
            <p:cNvPr id="24" name="Text Box 27">
              <a:extLst>
                <a:ext uri="{FF2B5EF4-FFF2-40B4-BE49-F238E27FC236}">
                  <a16:creationId xmlns:a16="http://schemas.microsoft.com/office/drawing/2014/main" id="{AEF083D3-2732-422F-8B4D-DC05F3A3861F}"/>
                </a:ext>
              </a:extLst>
            </p:cNvPr>
            <p:cNvSpPr txBox="1">
              <a:spLocks noChangeAspect="1" noChangeArrowheads="1"/>
            </p:cNvSpPr>
            <p:nvPr/>
          </p:nvSpPr>
          <p:spPr bwMode="auto">
            <a:xfrm rot="21595043">
              <a:off x="1628775" y="4116388"/>
              <a:ext cx="1598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Laboratory Data Repository</a:t>
              </a:r>
            </a:p>
          </p:txBody>
        </p:sp>
        <p:sp>
          <p:nvSpPr>
            <p:cNvPr id="25" name="Line 32">
              <a:extLst>
                <a:ext uri="{FF2B5EF4-FFF2-40B4-BE49-F238E27FC236}">
                  <a16:creationId xmlns:a16="http://schemas.microsoft.com/office/drawing/2014/main" id="{14F011F9-798B-4A42-9307-CC2383C590FF}"/>
                </a:ext>
              </a:extLst>
            </p:cNvPr>
            <p:cNvSpPr>
              <a:spLocks noChangeShapeType="1"/>
            </p:cNvSpPr>
            <p:nvPr/>
          </p:nvSpPr>
          <p:spPr bwMode="auto">
            <a:xfrm>
              <a:off x="1168400" y="3862388"/>
              <a:ext cx="9906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1419" tIns="45709" rIns="91419" bIns="45709" anchor="ctr"/>
            <a:lstStyle/>
            <a:p>
              <a:endParaRPr lang="en-US"/>
            </a:p>
          </p:txBody>
        </p:sp>
        <p:sp>
          <p:nvSpPr>
            <p:cNvPr id="26" name="Text Box 37">
              <a:extLst>
                <a:ext uri="{FF2B5EF4-FFF2-40B4-BE49-F238E27FC236}">
                  <a16:creationId xmlns:a16="http://schemas.microsoft.com/office/drawing/2014/main" id="{D630E138-252F-4425-9D9B-C62B9CF054FA}"/>
                </a:ext>
              </a:extLst>
            </p:cNvPr>
            <p:cNvSpPr txBox="1">
              <a:spLocks noChangeArrowheads="1"/>
            </p:cNvSpPr>
            <p:nvPr/>
          </p:nvSpPr>
          <p:spPr bwMode="auto">
            <a:xfrm>
              <a:off x="3073400" y="3352800"/>
              <a:ext cx="1835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200" b="1"/>
                <a:t>Publish Data Sets with</a:t>
              </a:r>
            </a:p>
          </p:txBody>
        </p:sp>
        <p:sp>
          <p:nvSpPr>
            <p:cNvPr id="27" name="Rectangle 26">
              <a:extLst>
                <a:ext uri="{FF2B5EF4-FFF2-40B4-BE49-F238E27FC236}">
                  <a16:creationId xmlns:a16="http://schemas.microsoft.com/office/drawing/2014/main" id="{18A5E291-7808-4E25-936A-D7AC3F2B2C1F}"/>
                </a:ext>
              </a:extLst>
            </p:cNvPr>
            <p:cNvSpPr>
              <a:spLocks noChangeArrowheads="1"/>
            </p:cNvSpPr>
            <p:nvPr/>
          </p:nvSpPr>
          <p:spPr bwMode="auto">
            <a:xfrm>
              <a:off x="152400" y="3352800"/>
              <a:ext cx="4724400" cy="12954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a:defRPr/>
              </a:pPr>
              <a:endParaRPr lang="x-none" altLang="x-none">
                <a:solidFill>
                  <a:srgbClr val="FFFFFF"/>
                </a:solidFill>
              </a:endParaRPr>
            </a:p>
          </p:txBody>
        </p:sp>
        <p:sp>
          <p:nvSpPr>
            <p:cNvPr id="28" name="TextBox 73">
              <a:extLst>
                <a:ext uri="{FF2B5EF4-FFF2-40B4-BE49-F238E27FC236}">
                  <a16:creationId xmlns:a16="http://schemas.microsoft.com/office/drawing/2014/main" id="{3EE6E8F3-48FC-46D7-89E3-2BC8A759C48A}"/>
                </a:ext>
              </a:extLst>
            </p:cNvPr>
            <p:cNvSpPr txBox="1">
              <a:spLocks noChangeArrowheads="1"/>
            </p:cNvSpPr>
            <p:nvPr/>
          </p:nvSpPr>
          <p:spPr bwMode="auto">
            <a:xfrm>
              <a:off x="2921000" y="3581400"/>
              <a:ext cx="195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b="1"/>
                <a:t>Common Data Elements</a:t>
              </a:r>
            </a:p>
          </p:txBody>
        </p:sp>
        <p:sp>
          <p:nvSpPr>
            <p:cNvPr id="29" name="Text Box 6">
              <a:extLst>
                <a:ext uri="{FF2B5EF4-FFF2-40B4-BE49-F238E27FC236}">
                  <a16:creationId xmlns:a16="http://schemas.microsoft.com/office/drawing/2014/main" id="{C8D893CB-43D3-4BB1-A765-83EB91A60711}"/>
                </a:ext>
              </a:extLst>
            </p:cNvPr>
            <p:cNvSpPr txBox="1">
              <a:spLocks noChangeAspect="1" noChangeArrowheads="1"/>
            </p:cNvSpPr>
            <p:nvPr/>
          </p:nvSpPr>
          <p:spPr bwMode="auto">
            <a:xfrm rot="21595043">
              <a:off x="3378200" y="4268788"/>
              <a:ext cx="1614488" cy="414337"/>
            </a:xfrm>
            <a:prstGeom prst="rect">
              <a:avLst/>
            </a:prstGeom>
            <a:noFill/>
            <a:ln>
              <a:noFill/>
            </a:ln>
            <a:extLst/>
          </p:spPr>
          <p:txBody>
            <a:bodyPr wrap="none" lIns="91419" tIns="45709" rIns="91419" bIns="4570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defRPr/>
              </a:pPr>
              <a:r>
                <a:rPr lang="en-US" sz="1050" i="1" dirty="0"/>
                <a:t>Science Data </a:t>
              </a:r>
              <a:br>
                <a:rPr lang="en-US" sz="1050" i="1" dirty="0"/>
              </a:br>
              <a:r>
                <a:rPr lang="en-US" sz="1050" i="1" dirty="0"/>
                <a:t>Processing Algorithm</a:t>
              </a:r>
            </a:p>
          </p:txBody>
        </p:sp>
        <p:graphicFrame>
          <p:nvGraphicFramePr>
            <p:cNvPr id="30" name="Object 3">
              <a:extLst>
                <a:ext uri="{FF2B5EF4-FFF2-40B4-BE49-F238E27FC236}">
                  <a16:creationId xmlns:a16="http://schemas.microsoft.com/office/drawing/2014/main" id="{6A7199F1-A3F9-4A99-AA88-AF6C50D3ADD7}"/>
                </a:ext>
              </a:extLst>
            </p:cNvPr>
            <p:cNvGraphicFramePr>
              <a:graphicFrameLocks noChangeAspect="1"/>
            </p:cNvGraphicFramePr>
            <p:nvPr>
              <p:extLst/>
            </p:nvPr>
          </p:nvGraphicFramePr>
          <p:xfrm>
            <a:off x="3302000" y="4038600"/>
            <a:ext cx="463550" cy="431800"/>
          </p:xfrm>
          <a:graphic>
            <a:graphicData uri="http://schemas.openxmlformats.org/presentationml/2006/ole">
              <mc:AlternateContent xmlns:mc="http://schemas.openxmlformats.org/markup-compatibility/2006">
                <mc:Choice xmlns:v="urn:schemas-microsoft-com:vml" Requires="v">
                  <p:oleObj spid="_x0000_s1107" name="Clip" r:id="rId9" imgW="2667000" imgH="2108200" progId="MS_ClipArt_Gallery.2">
                    <p:embed/>
                  </p:oleObj>
                </mc:Choice>
                <mc:Fallback>
                  <p:oleObj name="Clip" r:id="rId9" imgW="2667000" imgH="2108200" progId="MS_ClipArt_Gallery.2">
                    <p:embed/>
                    <p:pic>
                      <p:nvPicPr>
                        <p:cNvPr id="30" name="Object 3">
                          <a:extLst>
                            <a:ext uri="{FF2B5EF4-FFF2-40B4-BE49-F238E27FC236}">
                              <a16:creationId xmlns:a16="http://schemas.microsoft.com/office/drawing/2014/main" id="{6A7199F1-A3F9-4A99-AA88-AF6C50D3AD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0" y="4038600"/>
                          <a:ext cx="463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 name="AutoShape 10">
              <a:extLst>
                <a:ext uri="{FF2B5EF4-FFF2-40B4-BE49-F238E27FC236}">
                  <a16:creationId xmlns:a16="http://schemas.microsoft.com/office/drawing/2014/main" id="{13B38867-7531-4549-9FE7-999BAC55CD51}"/>
                </a:ext>
              </a:extLst>
            </p:cNvPr>
            <p:cNvCxnSpPr>
              <a:cxnSpLocks noChangeAspect="1" noChangeShapeType="1"/>
              <a:endCxn id="24" idx="3"/>
            </p:cNvCxnSpPr>
            <p:nvPr/>
          </p:nvCxnSpPr>
          <p:spPr bwMode="auto">
            <a:xfrm>
              <a:off x="2768600" y="4038600"/>
              <a:ext cx="458788" cy="3063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32" name="Line 18">
              <a:extLst>
                <a:ext uri="{FF2B5EF4-FFF2-40B4-BE49-F238E27FC236}">
                  <a16:creationId xmlns:a16="http://schemas.microsoft.com/office/drawing/2014/main" id="{8382242D-0030-4687-BED7-FC97FA50451B}"/>
                </a:ext>
              </a:extLst>
            </p:cNvPr>
            <p:cNvSpPr>
              <a:spLocks noChangeShapeType="1"/>
            </p:cNvSpPr>
            <p:nvPr/>
          </p:nvSpPr>
          <p:spPr bwMode="auto">
            <a:xfrm>
              <a:off x="2768600" y="5380038"/>
              <a:ext cx="2057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1419" tIns="45709" rIns="91419" bIns="45709" anchor="ctr"/>
            <a:lstStyle/>
            <a:p>
              <a:endParaRPr lang="en-US"/>
            </a:p>
          </p:txBody>
        </p:sp>
        <p:graphicFrame>
          <p:nvGraphicFramePr>
            <p:cNvPr id="33" name="Object 4">
              <a:extLst>
                <a:ext uri="{FF2B5EF4-FFF2-40B4-BE49-F238E27FC236}">
                  <a16:creationId xmlns:a16="http://schemas.microsoft.com/office/drawing/2014/main" id="{B90C239D-C562-42A8-81B3-75E3B3F83CC6}"/>
                </a:ext>
              </a:extLst>
            </p:cNvPr>
            <p:cNvGraphicFramePr>
              <a:graphicFrameLocks noChangeAspect="1"/>
            </p:cNvGraphicFramePr>
            <p:nvPr>
              <p:extLst/>
            </p:nvPr>
          </p:nvGraphicFramePr>
          <p:xfrm>
            <a:off x="558800" y="5059363"/>
            <a:ext cx="650875" cy="773112"/>
          </p:xfrm>
          <a:graphic>
            <a:graphicData uri="http://schemas.openxmlformats.org/presentationml/2006/ole">
              <mc:AlternateContent xmlns:mc="http://schemas.openxmlformats.org/markup-compatibility/2006">
                <mc:Choice xmlns:v="urn:schemas-microsoft-com:vml" Requires="v">
                  <p:oleObj spid="_x0000_s1108" name="Clip" r:id="rId10" imgW="3454400" imgH="3467100" progId="MS_ClipArt_Gallery.5">
                    <p:embed/>
                  </p:oleObj>
                </mc:Choice>
                <mc:Fallback>
                  <p:oleObj name="Clip" r:id="rId10" imgW="3454400" imgH="3467100" progId="MS_ClipArt_Gallery.5">
                    <p:embed/>
                    <p:pic>
                      <p:nvPicPr>
                        <p:cNvPr id="33" name="Object 4">
                          <a:extLst>
                            <a:ext uri="{FF2B5EF4-FFF2-40B4-BE49-F238E27FC236}">
                              <a16:creationId xmlns:a16="http://schemas.microsoft.com/office/drawing/2014/main" id="{B90C239D-C562-42A8-81B3-75E3B3F83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5059363"/>
                          <a:ext cx="6508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 Box 22">
              <a:extLst>
                <a:ext uri="{FF2B5EF4-FFF2-40B4-BE49-F238E27FC236}">
                  <a16:creationId xmlns:a16="http://schemas.microsoft.com/office/drawing/2014/main" id="{0C12C52F-2645-4A95-A5EA-A0E1837AFAD8}"/>
                </a:ext>
              </a:extLst>
            </p:cNvPr>
            <p:cNvSpPr txBox="1">
              <a:spLocks noChangeAspect="1" noChangeArrowheads="1"/>
            </p:cNvSpPr>
            <p:nvPr/>
          </p:nvSpPr>
          <p:spPr bwMode="auto">
            <a:xfrm rot="21595043">
              <a:off x="252413" y="4802188"/>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Instrument</a:t>
              </a:r>
            </a:p>
          </p:txBody>
        </p:sp>
        <p:sp>
          <p:nvSpPr>
            <p:cNvPr id="35" name="AutoShape 23">
              <a:extLst>
                <a:ext uri="{FF2B5EF4-FFF2-40B4-BE49-F238E27FC236}">
                  <a16:creationId xmlns:a16="http://schemas.microsoft.com/office/drawing/2014/main" id="{0BAAB79F-3718-43F8-B348-773FAD955048}"/>
                </a:ext>
              </a:extLst>
            </p:cNvPr>
            <p:cNvSpPr>
              <a:spLocks noChangeAspect="1" noChangeArrowheads="1"/>
            </p:cNvSpPr>
            <p:nvPr/>
          </p:nvSpPr>
          <p:spPr bwMode="auto">
            <a:xfrm>
              <a:off x="2159000" y="5176838"/>
              <a:ext cx="609600" cy="45085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lnSpc>
                  <a:spcPct val="30000"/>
                </a:lnSpc>
                <a:spcBef>
                  <a:spcPct val="0"/>
                </a:spcBef>
                <a:buFontTx/>
                <a:buNone/>
              </a:pPr>
              <a:endParaRPr lang="x-none" altLang="x-none" sz="1200">
                <a:latin typeface="Times" charset="0"/>
              </a:endParaRPr>
            </a:p>
          </p:txBody>
        </p:sp>
        <p:sp>
          <p:nvSpPr>
            <p:cNvPr id="36" name="Text Box 27">
              <a:extLst>
                <a:ext uri="{FF2B5EF4-FFF2-40B4-BE49-F238E27FC236}">
                  <a16:creationId xmlns:a16="http://schemas.microsoft.com/office/drawing/2014/main" id="{C1BD79BF-DA18-4745-94B4-86CD295EE071}"/>
                </a:ext>
              </a:extLst>
            </p:cNvPr>
            <p:cNvSpPr txBox="1">
              <a:spLocks noChangeAspect="1" noChangeArrowheads="1"/>
            </p:cNvSpPr>
            <p:nvPr/>
          </p:nvSpPr>
          <p:spPr bwMode="auto">
            <a:xfrm rot="21595043">
              <a:off x="1628775" y="5610225"/>
              <a:ext cx="1598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Laboratory Data Repository</a:t>
              </a:r>
            </a:p>
          </p:txBody>
        </p:sp>
        <p:sp>
          <p:nvSpPr>
            <p:cNvPr id="37" name="Line 32">
              <a:extLst>
                <a:ext uri="{FF2B5EF4-FFF2-40B4-BE49-F238E27FC236}">
                  <a16:creationId xmlns:a16="http://schemas.microsoft.com/office/drawing/2014/main" id="{7926D3B8-5B35-4799-AC1D-CB8175EDF5E4}"/>
                </a:ext>
              </a:extLst>
            </p:cNvPr>
            <p:cNvSpPr>
              <a:spLocks noChangeShapeType="1"/>
            </p:cNvSpPr>
            <p:nvPr/>
          </p:nvSpPr>
          <p:spPr bwMode="auto">
            <a:xfrm>
              <a:off x="1168400" y="5356225"/>
              <a:ext cx="9906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1419" tIns="45709" rIns="91419" bIns="45709" anchor="ctr"/>
            <a:lstStyle/>
            <a:p>
              <a:endParaRPr lang="en-US"/>
            </a:p>
          </p:txBody>
        </p:sp>
        <p:sp>
          <p:nvSpPr>
            <p:cNvPr id="38" name="Text Box 37">
              <a:extLst>
                <a:ext uri="{FF2B5EF4-FFF2-40B4-BE49-F238E27FC236}">
                  <a16:creationId xmlns:a16="http://schemas.microsoft.com/office/drawing/2014/main" id="{87B5BED6-68BD-4A57-A12F-D4263E4EA008}"/>
                </a:ext>
              </a:extLst>
            </p:cNvPr>
            <p:cNvSpPr txBox="1">
              <a:spLocks noChangeArrowheads="1"/>
            </p:cNvSpPr>
            <p:nvPr/>
          </p:nvSpPr>
          <p:spPr bwMode="auto">
            <a:xfrm>
              <a:off x="3073400" y="4846638"/>
              <a:ext cx="1835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200" b="1"/>
                <a:t>Publish Data Sets with</a:t>
              </a:r>
            </a:p>
          </p:txBody>
        </p:sp>
        <p:sp>
          <p:nvSpPr>
            <p:cNvPr id="39" name="Rectangle 38">
              <a:extLst>
                <a:ext uri="{FF2B5EF4-FFF2-40B4-BE49-F238E27FC236}">
                  <a16:creationId xmlns:a16="http://schemas.microsoft.com/office/drawing/2014/main" id="{660F4795-2153-4A98-8387-8EB95E27AFD3}"/>
                </a:ext>
              </a:extLst>
            </p:cNvPr>
            <p:cNvSpPr>
              <a:spLocks noChangeArrowheads="1"/>
            </p:cNvSpPr>
            <p:nvPr/>
          </p:nvSpPr>
          <p:spPr bwMode="auto">
            <a:xfrm>
              <a:off x="152400" y="4846638"/>
              <a:ext cx="4724400" cy="12954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a:defRPr/>
              </a:pPr>
              <a:endParaRPr lang="x-none" altLang="x-none">
                <a:solidFill>
                  <a:srgbClr val="FFFFFF"/>
                </a:solidFill>
              </a:endParaRPr>
            </a:p>
          </p:txBody>
        </p:sp>
        <p:sp>
          <p:nvSpPr>
            <p:cNvPr id="40" name="TextBox 85">
              <a:extLst>
                <a:ext uri="{FF2B5EF4-FFF2-40B4-BE49-F238E27FC236}">
                  <a16:creationId xmlns:a16="http://schemas.microsoft.com/office/drawing/2014/main" id="{47A86408-7DF3-4F98-9433-5C16AEF63F4A}"/>
                </a:ext>
              </a:extLst>
            </p:cNvPr>
            <p:cNvSpPr txBox="1">
              <a:spLocks noChangeArrowheads="1"/>
            </p:cNvSpPr>
            <p:nvPr/>
          </p:nvSpPr>
          <p:spPr bwMode="auto">
            <a:xfrm>
              <a:off x="2921000" y="5075238"/>
              <a:ext cx="195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b="1"/>
                <a:t>Common Data Elements</a:t>
              </a:r>
            </a:p>
          </p:txBody>
        </p:sp>
        <p:sp>
          <p:nvSpPr>
            <p:cNvPr id="41" name="Text Box 6">
              <a:extLst>
                <a:ext uri="{FF2B5EF4-FFF2-40B4-BE49-F238E27FC236}">
                  <a16:creationId xmlns:a16="http://schemas.microsoft.com/office/drawing/2014/main" id="{90914BE9-B692-4780-A66F-314B84555A8C}"/>
                </a:ext>
              </a:extLst>
            </p:cNvPr>
            <p:cNvSpPr txBox="1">
              <a:spLocks noChangeAspect="1" noChangeArrowheads="1"/>
            </p:cNvSpPr>
            <p:nvPr/>
          </p:nvSpPr>
          <p:spPr bwMode="auto">
            <a:xfrm rot="21595043">
              <a:off x="3378200" y="5762625"/>
              <a:ext cx="1614488" cy="414338"/>
            </a:xfrm>
            <a:prstGeom prst="rect">
              <a:avLst/>
            </a:prstGeom>
            <a:noFill/>
            <a:ln>
              <a:noFill/>
            </a:ln>
            <a:extLst/>
          </p:spPr>
          <p:txBody>
            <a:bodyPr wrap="none" lIns="91419" tIns="45709" rIns="91419" bIns="4570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defRPr/>
              </a:pPr>
              <a:r>
                <a:rPr lang="en-US" sz="1050" i="1" dirty="0"/>
                <a:t>Science Data </a:t>
              </a:r>
              <a:br>
                <a:rPr lang="en-US" sz="1050" i="1" dirty="0"/>
              </a:br>
              <a:r>
                <a:rPr lang="en-US" sz="1050" i="1" dirty="0"/>
                <a:t>Processing Algorithm</a:t>
              </a:r>
            </a:p>
          </p:txBody>
        </p:sp>
        <p:graphicFrame>
          <p:nvGraphicFramePr>
            <p:cNvPr id="42" name="Object 3">
              <a:extLst>
                <a:ext uri="{FF2B5EF4-FFF2-40B4-BE49-F238E27FC236}">
                  <a16:creationId xmlns:a16="http://schemas.microsoft.com/office/drawing/2014/main" id="{E68D05ED-E5EB-4AB7-8CB1-2B0CCCD7DF85}"/>
                </a:ext>
              </a:extLst>
            </p:cNvPr>
            <p:cNvGraphicFramePr>
              <a:graphicFrameLocks noChangeAspect="1"/>
            </p:cNvGraphicFramePr>
            <p:nvPr>
              <p:extLst/>
            </p:nvPr>
          </p:nvGraphicFramePr>
          <p:xfrm>
            <a:off x="3302000" y="5532438"/>
            <a:ext cx="463550" cy="431800"/>
          </p:xfrm>
          <a:graphic>
            <a:graphicData uri="http://schemas.openxmlformats.org/presentationml/2006/ole">
              <mc:AlternateContent xmlns:mc="http://schemas.openxmlformats.org/markup-compatibility/2006">
                <mc:Choice xmlns:v="urn:schemas-microsoft-com:vml" Requires="v">
                  <p:oleObj spid="_x0000_s1109" name="Clip" r:id="rId11" imgW="2667000" imgH="2108200" progId="MS_ClipArt_Gallery.2">
                    <p:embed/>
                  </p:oleObj>
                </mc:Choice>
                <mc:Fallback>
                  <p:oleObj name="Clip" r:id="rId11" imgW="2667000" imgH="2108200" progId="MS_ClipArt_Gallery.2">
                    <p:embed/>
                    <p:pic>
                      <p:nvPicPr>
                        <p:cNvPr id="42" name="Object 3">
                          <a:extLst>
                            <a:ext uri="{FF2B5EF4-FFF2-40B4-BE49-F238E27FC236}">
                              <a16:creationId xmlns:a16="http://schemas.microsoft.com/office/drawing/2014/main" id="{E68D05ED-E5EB-4AB7-8CB1-2B0CCCD7D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0" y="5532438"/>
                          <a:ext cx="463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3" name="AutoShape 10">
              <a:extLst>
                <a:ext uri="{FF2B5EF4-FFF2-40B4-BE49-F238E27FC236}">
                  <a16:creationId xmlns:a16="http://schemas.microsoft.com/office/drawing/2014/main" id="{B6CE3015-6721-4E1A-96C2-597CC29DBE89}"/>
                </a:ext>
              </a:extLst>
            </p:cNvPr>
            <p:cNvCxnSpPr>
              <a:cxnSpLocks noChangeAspect="1" noChangeShapeType="1"/>
              <a:endCxn id="36" idx="3"/>
            </p:cNvCxnSpPr>
            <p:nvPr/>
          </p:nvCxnSpPr>
          <p:spPr bwMode="auto">
            <a:xfrm>
              <a:off x="2768600" y="5532438"/>
              <a:ext cx="458788" cy="306387"/>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44" name="TextBox 4">
              <a:extLst>
                <a:ext uri="{FF2B5EF4-FFF2-40B4-BE49-F238E27FC236}">
                  <a16:creationId xmlns:a16="http://schemas.microsoft.com/office/drawing/2014/main" id="{36E577E6-503C-4607-BA43-0A9E52E0DEA4}"/>
                </a:ext>
              </a:extLst>
            </p:cNvPr>
            <p:cNvSpPr txBox="1">
              <a:spLocks noChangeArrowheads="1"/>
            </p:cNvSpPr>
            <p:nvPr/>
          </p:nvSpPr>
          <p:spPr bwMode="auto">
            <a:xfrm>
              <a:off x="228600" y="2800350"/>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dirty="0"/>
                <a:t>Sequencer</a:t>
              </a:r>
            </a:p>
          </p:txBody>
        </p:sp>
        <p:sp>
          <p:nvSpPr>
            <p:cNvPr id="45" name="TextBox 90">
              <a:extLst>
                <a:ext uri="{FF2B5EF4-FFF2-40B4-BE49-F238E27FC236}">
                  <a16:creationId xmlns:a16="http://schemas.microsoft.com/office/drawing/2014/main" id="{C36EA6D4-7DE4-401F-82C4-EE2E182F6ADE}"/>
                </a:ext>
              </a:extLst>
            </p:cNvPr>
            <p:cNvSpPr txBox="1">
              <a:spLocks noChangeArrowheads="1"/>
            </p:cNvSpPr>
            <p:nvPr/>
          </p:nvSpPr>
          <p:spPr bwMode="auto">
            <a:xfrm>
              <a:off x="228600" y="42672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a:t>Imaging</a:t>
              </a:r>
            </a:p>
          </p:txBody>
        </p:sp>
        <p:sp>
          <p:nvSpPr>
            <p:cNvPr id="46" name="TextBox 91">
              <a:extLst>
                <a:ext uri="{FF2B5EF4-FFF2-40B4-BE49-F238E27FC236}">
                  <a16:creationId xmlns:a16="http://schemas.microsoft.com/office/drawing/2014/main" id="{D67F30E0-3D81-4ED7-8A6A-FDA80B9F9470}"/>
                </a:ext>
              </a:extLst>
            </p:cNvPr>
            <p:cNvSpPr txBox="1">
              <a:spLocks noChangeArrowheads="1"/>
            </p:cNvSpPr>
            <p:nvPr/>
          </p:nvSpPr>
          <p:spPr bwMode="auto">
            <a:xfrm>
              <a:off x="152400" y="579120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a:t>Pathology</a:t>
              </a:r>
            </a:p>
          </p:txBody>
        </p:sp>
        <p:sp>
          <p:nvSpPr>
            <p:cNvPr id="47" name="Alternate Process 47">
              <a:extLst>
                <a:ext uri="{FF2B5EF4-FFF2-40B4-BE49-F238E27FC236}">
                  <a16:creationId xmlns:a16="http://schemas.microsoft.com/office/drawing/2014/main" id="{E716C3F2-63C2-4630-8FEB-A0697F8294CF}"/>
                </a:ext>
              </a:extLst>
            </p:cNvPr>
            <p:cNvSpPr>
              <a:spLocks noChangeArrowheads="1"/>
            </p:cNvSpPr>
            <p:nvPr/>
          </p:nvSpPr>
          <p:spPr bwMode="auto">
            <a:xfrm>
              <a:off x="5176838" y="2141538"/>
              <a:ext cx="3814762" cy="2582862"/>
            </a:xfrm>
            <a:prstGeom prst="flowChartAlternateProcess">
              <a:avLst/>
            </a:prstGeom>
            <a:solidFill>
              <a:srgbClr val="E4F3F4"/>
            </a:solidFill>
            <a:ln w="9525">
              <a:solidFill>
                <a:srgbClr val="B6DCDF"/>
              </a:solidFill>
              <a:miter lim="800000"/>
              <a:headEnd/>
              <a:tailEnd/>
            </a:ln>
            <a:effectLst>
              <a:outerShdw blurRad="40000" dist="23000" dir="5400000" rotWithShape="0">
                <a:srgbClr val="000000">
                  <a:alpha val="34998"/>
                </a:srgbClr>
              </a:outerShdw>
            </a:effec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defRPr/>
              </a:pPr>
              <a:endParaRPr lang="en-US" altLang="x-none" dirty="0">
                <a:solidFill>
                  <a:srgbClr val="FFFFFF"/>
                </a:solidFill>
              </a:endParaRPr>
            </a:p>
            <a:p>
              <a:pPr eaLnBrk="1" hangingPunct="1">
                <a:defRPr/>
              </a:pPr>
              <a:endParaRPr lang="en-US" altLang="x-none" dirty="0">
                <a:solidFill>
                  <a:srgbClr val="FFFFFF"/>
                </a:solidFill>
              </a:endParaRPr>
            </a:p>
            <a:p>
              <a:pPr eaLnBrk="1" hangingPunct="1">
                <a:defRPr/>
              </a:pPr>
              <a:endParaRPr lang="en-US" altLang="x-none" dirty="0">
                <a:solidFill>
                  <a:srgbClr val="FFFFFF"/>
                </a:solidFill>
              </a:endParaRPr>
            </a:p>
            <a:p>
              <a:pPr eaLnBrk="1" hangingPunct="1">
                <a:defRPr/>
              </a:pPr>
              <a:endParaRPr lang="en-US" altLang="x-none" dirty="0">
                <a:solidFill>
                  <a:srgbClr val="FFFFFF"/>
                </a:solidFill>
              </a:endParaRPr>
            </a:p>
            <a:p>
              <a:pPr eaLnBrk="1" hangingPunct="1">
                <a:defRPr/>
              </a:pPr>
              <a:endParaRPr lang="en-US" altLang="x-none" sz="1600" dirty="0">
                <a:solidFill>
                  <a:srgbClr val="000000"/>
                </a:solidFill>
              </a:endParaRPr>
            </a:p>
          </p:txBody>
        </p:sp>
        <p:sp>
          <p:nvSpPr>
            <p:cNvPr id="48" name="AutoShape 5">
              <a:extLst>
                <a:ext uri="{FF2B5EF4-FFF2-40B4-BE49-F238E27FC236}">
                  <a16:creationId xmlns:a16="http://schemas.microsoft.com/office/drawing/2014/main" id="{7F990D5B-1DD9-453C-9F5B-C336D5952570}"/>
                </a:ext>
              </a:extLst>
            </p:cNvPr>
            <p:cNvSpPr>
              <a:spLocks noChangeAspect="1" noChangeArrowheads="1"/>
            </p:cNvSpPr>
            <p:nvPr/>
          </p:nvSpPr>
          <p:spPr bwMode="auto">
            <a:xfrm>
              <a:off x="5791200" y="1524000"/>
              <a:ext cx="2743200" cy="60960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r>
                <a:rPr lang="en-US" altLang="x-none" sz="1400">
                  <a:latin typeface="Times" charset="0"/>
                </a:rPr>
                <a:t>Integrated Knowledge</a:t>
              </a:r>
            </a:p>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r>
                <a:rPr lang="en-US" altLang="x-none" sz="1400">
                  <a:latin typeface="Times" charset="0"/>
                </a:rPr>
                <a:t>Database</a:t>
              </a:r>
            </a:p>
          </p:txBody>
        </p:sp>
        <p:sp>
          <p:nvSpPr>
            <p:cNvPr id="49" name="AutoShape 5">
              <a:extLst>
                <a:ext uri="{FF2B5EF4-FFF2-40B4-BE49-F238E27FC236}">
                  <a16:creationId xmlns:a16="http://schemas.microsoft.com/office/drawing/2014/main" id="{9ABA8702-E0C0-4262-9EE4-0AC7E3B48CB7}"/>
                </a:ext>
              </a:extLst>
            </p:cNvPr>
            <p:cNvSpPr>
              <a:spLocks noChangeAspect="1" noChangeArrowheads="1"/>
            </p:cNvSpPr>
            <p:nvPr/>
          </p:nvSpPr>
          <p:spPr bwMode="auto">
            <a:xfrm>
              <a:off x="5343525" y="29718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Image Data</a:t>
              </a:r>
            </a:p>
          </p:txBody>
        </p:sp>
        <p:sp>
          <p:nvSpPr>
            <p:cNvPr id="50" name="AutoShape 5">
              <a:extLst>
                <a:ext uri="{FF2B5EF4-FFF2-40B4-BE49-F238E27FC236}">
                  <a16:creationId xmlns:a16="http://schemas.microsoft.com/office/drawing/2014/main" id="{E8AB0F87-E12D-44EC-A4D5-C9E43D661733}"/>
                </a:ext>
              </a:extLst>
            </p:cNvPr>
            <p:cNvSpPr>
              <a:spLocks noChangeAspect="1" noChangeArrowheads="1"/>
            </p:cNvSpPr>
            <p:nvPr/>
          </p:nvSpPr>
          <p:spPr bwMode="auto">
            <a:xfrm>
              <a:off x="6553200" y="29718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Pathology Data</a:t>
              </a:r>
            </a:p>
          </p:txBody>
        </p:sp>
        <p:sp>
          <p:nvSpPr>
            <p:cNvPr id="51" name="AutoShape 5">
              <a:extLst>
                <a:ext uri="{FF2B5EF4-FFF2-40B4-BE49-F238E27FC236}">
                  <a16:creationId xmlns:a16="http://schemas.microsoft.com/office/drawing/2014/main" id="{BE2930F2-6769-4AC4-9AD3-BC96D90107F5}"/>
                </a:ext>
              </a:extLst>
            </p:cNvPr>
            <p:cNvSpPr>
              <a:spLocks noChangeAspect="1" noChangeArrowheads="1"/>
            </p:cNvSpPr>
            <p:nvPr/>
          </p:nvSpPr>
          <p:spPr bwMode="auto">
            <a:xfrm>
              <a:off x="7772400" y="29718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Genomics Data</a:t>
              </a:r>
            </a:p>
          </p:txBody>
        </p:sp>
        <p:sp>
          <p:nvSpPr>
            <p:cNvPr id="52" name="Rectangle 51">
              <a:extLst>
                <a:ext uri="{FF2B5EF4-FFF2-40B4-BE49-F238E27FC236}">
                  <a16:creationId xmlns:a16="http://schemas.microsoft.com/office/drawing/2014/main" id="{0A978A56-D3F1-4B23-915C-EC82EA337128}"/>
                </a:ext>
              </a:extLst>
            </p:cNvPr>
            <p:cNvSpPr>
              <a:spLocks noChangeArrowheads="1"/>
            </p:cNvSpPr>
            <p:nvPr/>
          </p:nvSpPr>
          <p:spPr bwMode="auto">
            <a:xfrm>
              <a:off x="5181600" y="1371600"/>
              <a:ext cx="3868738" cy="33528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defRPr/>
              </a:pPr>
              <a:endParaRPr lang="x-none" altLang="x-none">
                <a:solidFill>
                  <a:srgbClr val="FFFFFF"/>
                </a:solidFill>
              </a:endParaRPr>
            </a:p>
          </p:txBody>
        </p:sp>
        <p:sp>
          <p:nvSpPr>
            <p:cNvPr id="53" name="AutoShape 5">
              <a:extLst>
                <a:ext uri="{FF2B5EF4-FFF2-40B4-BE49-F238E27FC236}">
                  <a16:creationId xmlns:a16="http://schemas.microsoft.com/office/drawing/2014/main" id="{D595D7FF-7BAD-4927-83BE-D7E1ED1169CA}"/>
                </a:ext>
              </a:extLst>
            </p:cNvPr>
            <p:cNvSpPr>
              <a:spLocks noChangeAspect="1" noChangeArrowheads="1"/>
            </p:cNvSpPr>
            <p:nvPr/>
          </p:nvSpPr>
          <p:spPr bwMode="auto">
            <a:xfrm>
              <a:off x="5867400" y="38100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Protocols</a:t>
              </a:r>
            </a:p>
          </p:txBody>
        </p:sp>
        <p:sp>
          <p:nvSpPr>
            <p:cNvPr id="54" name="AutoShape 5">
              <a:extLst>
                <a:ext uri="{FF2B5EF4-FFF2-40B4-BE49-F238E27FC236}">
                  <a16:creationId xmlns:a16="http://schemas.microsoft.com/office/drawing/2014/main" id="{3793ADB6-C744-419F-B06E-DEAE737C89D0}"/>
                </a:ext>
              </a:extLst>
            </p:cNvPr>
            <p:cNvSpPr>
              <a:spLocks noChangeAspect="1" noChangeArrowheads="1"/>
            </p:cNvSpPr>
            <p:nvPr/>
          </p:nvSpPr>
          <p:spPr bwMode="auto">
            <a:xfrm>
              <a:off x="7239000" y="38100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r>
                <a:rPr lang="en-US" altLang="x-none" sz="1100">
                  <a:latin typeface="Times" charset="0"/>
                </a:rPr>
                <a:t>Sites</a:t>
              </a:r>
            </a:p>
          </p:txBody>
        </p:sp>
        <p:cxnSp>
          <p:nvCxnSpPr>
            <p:cNvPr id="55" name="Straight Connector 54">
              <a:extLst>
                <a:ext uri="{FF2B5EF4-FFF2-40B4-BE49-F238E27FC236}">
                  <a16:creationId xmlns:a16="http://schemas.microsoft.com/office/drawing/2014/main" id="{FD404E98-F874-4758-9284-B51EE0F349DC}"/>
                </a:ext>
              </a:extLst>
            </p:cNvPr>
            <p:cNvCxnSpPr>
              <a:cxnSpLocks noChangeShapeType="1"/>
            </p:cNvCxnSpPr>
            <p:nvPr/>
          </p:nvCxnSpPr>
          <p:spPr bwMode="auto">
            <a:xfrm>
              <a:off x="7010400" y="4724400"/>
              <a:ext cx="0" cy="457200"/>
            </a:xfrm>
            <a:prstGeom prst="line">
              <a:avLst/>
            </a:prstGeom>
            <a:noFill/>
            <a:ln w="25400">
              <a:solidFill>
                <a:schemeClr val="tx1"/>
              </a:solidFill>
              <a:prstDash val="sysDot"/>
              <a:round/>
              <a:headEnd type="triangle" w="med" len="med"/>
              <a:tailEnd type="triangl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6" name="AutoShape 5">
              <a:extLst>
                <a:ext uri="{FF2B5EF4-FFF2-40B4-BE49-F238E27FC236}">
                  <a16:creationId xmlns:a16="http://schemas.microsoft.com/office/drawing/2014/main" id="{5CE63E78-610B-4898-807D-123ECAB52874}"/>
                </a:ext>
              </a:extLst>
            </p:cNvPr>
            <p:cNvSpPr>
              <a:spLocks noChangeAspect="1" noChangeArrowheads="1"/>
            </p:cNvSpPr>
            <p:nvPr/>
          </p:nvSpPr>
          <p:spPr bwMode="auto">
            <a:xfrm>
              <a:off x="6553200" y="2244725"/>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r>
                <a:rPr lang="en-US" altLang="x-none" sz="1100">
                  <a:latin typeface="Times" charset="0"/>
                </a:rPr>
                <a:t>Biomarkers</a:t>
              </a:r>
            </a:p>
          </p:txBody>
        </p:sp>
        <p:sp>
          <p:nvSpPr>
            <p:cNvPr id="57" name="AutoShape 5">
              <a:extLst>
                <a:ext uri="{FF2B5EF4-FFF2-40B4-BE49-F238E27FC236}">
                  <a16:creationId xmlns:a16="http://schemas.microsoft.com/office/drawing/2014/main" id="{F8E8A297-1445-498D-8A05-5633D80F3172}"/>
                </a:ext>
              </a:extLst>
            </p:cNvPr>
            <p:cNvSpPr>
              <a:spLocks noChangeAspect="1" noChangeArrowheads="1"/>
            </p:cNvSpPr>
            <p:nvPr/>
          </p:nvSpPr>
          <p:spPr bwMode="auto">
            <a:xfrm>
              <a:off x="5486400" y="54102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NCI Imaging</a:t>
              </a: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Data</a:t>
              </a:r>
            </a:p>
          </p:txBody>
        </p:sp>
        <p:sp>
          <p:nvSpPr>
            <p:cNvPr id="58" name="AutoShape 5">
              <a:extLst>
                <a:ext uri="{FF2B5EF4-FFF2-40B4-BE49-F238E27FC236}">
                  <a16:creationId xmlns:a16="http://schemas.microsoft.com/office/drawing/2014/main" id="{1E2D6640-3276-4A7E-AA32-51D81FB197B3}"/>
                </a:ext>
              </a:extLst>
            </p:cNvPr>
            <p:cNvSpPr>
              <a:spLocks noChangeAspect="1" noChangeArrowheads="1"/>
            </p:cNvSpPr>
            <p:nvPr/>
          </p:nvSpPr>
          <p:spPr bwMode="auto">
            <a:xfrm>
              <a:off x="6705600" y="54102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caBio</a:t>
              </a:r>
            </a:p>
          </p:txBody>
        </p:sp>
        <p:sp>
          <p:nvSpPr>
            <p:cNvPr id="59" name="AutoShape 5">
              <a:extLst>
                <a:ext uri="{FF2B5EF4-FFF2-40B4-BE49-F238E27FC236}">
                  <a16:creationId xmlns:a16="http://schemas.microsoft.com/office/drawing/2014/main" id="{0DD3C82D-5C16-4733-BF4E-321143D3EDA3}"/>
                </a:ext>
              </a:extLst>
            </p:cNvPr>
            <p:cNvSpPr>
              <a:spLocks noChangeAspect="1" noChangeArrowheads="1"/>
            </p:cNvSpPr>
            <p:nvPr/>
          </p:nvSpPr>
          <p:spPr bwMode="auto">
            <a:xfrm>
              <a:off x="7848600" y="54102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Other </a:t>
              </a: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Resources</a:t>
              </a:r>
            </a:p>
          </p:txBody>
        </p:sp>
        <p:sp>
          <p:nvSpPr>
            <p:cNvPr id="60" name="TextBox 59">
              <a:extLst>
                <a:ext uri="{FF2B5EF4-FFF2-40B4-BE49-F238E27FC236}">
                  <a16:creationId xmlns:a16="http://schemas.microsoft.com/office/drawing/2014/main" id="{9AE0CE54-03D6-4327-A01F-0EA1B7924FFF}"/>
                </a:ext>
              </a:extLst>
            </p:cNvPr>
            <p:cNvSpPr txBox="1"/>
            <p:nvPr/>
          </p:nvSpPr>
          <p:spPr>
            <a:xfrm>
              <a:off x="914400" y="6400800"/>
              <a:ext cx="6945313" cy="338138"/>
            </a:xfrm>
            <a:prstGeom prst="rect">
              <a:avLst/>
            </a:prstGeom>
            <a:solidFill>
              <a:schemeClr val="bg2">
                <a:lumMod val="60000"/>
                <a:lumOff val="40000"/>
              </a:schemeClr>
            </a:solidFill>
            <a:ln>
              <a:solidFill>
                <a:schemeClr val="tx1"/>
              </a:solidFill>
            </a:ln>
          </p:spPr>
          <p:txBody>
            <a:bodyPr wrap="none">
              <a:spAutoFit/>
            </a:bodyPr>
            <a:lstStyle/>
            <a:p>
              <a:pPr eaLnBrk="1" hangingPunct="1">
                <a:defRPr/>
              </a:pPr>
              <a:r>
                <a:rPr lang="en-US" sz="1600" dirty="0">
                  <a:ea typeface="ＭＳ Ｐゴシック" charset="0"/>
                </a:rPr>
                <a:t>Scalable computing, common data elements, computational methods</a:t>
              </a:r>
            </a:p>
          </p:txBody>
        </p:sp>
        <p:sp>
          <p:nvSpPr>
            <p:cNvPr id="61" name="TextBox 1">
              <a:extLst>
                <a:ext uri="{FF2B5EF4-FFF2-40B4-BE49-F238E27FC236}">
                  <a16:creationId xmlns:a16="http://schemas.microsoft.com/office/drawing/2014/main" id="{22A9F784-AF8D-448B-8B1B-6BB62F2BF581}"/>
                </a:ext>
              </a:extLst>
            </p:cNvPr>
            <p:cNvSpPr txBox="1">
              <a:spLocks noChangeArrowheads="1"/>
            </p:cNvSpPr>
            <p:nvPr/>
          </p:nvSpPr>
          <p:spPr bwMode="auto">
            <a:xfrm>
              <a:off x="6005513" y="5064125"/>
              <a:ext cx="1928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a:t>Other Resources</a:t>
              </a:r>
            </a:p>
          </p:txBody>
        </p:sp>
      </p:grpSp>
    </p:spTree>
    <p:extLst>
      <p:ext uri="{BB962C8B-B14F-4D97-AF65-F5344CB8AC3E}">
        <p14:creationId xmlns:p14="http://schemas.microsoft.com/office/powerpoint/2010/main" val="329136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45998-7147-4915-B2F3-1C49959AA6E9}"/>
              </a:ext>
            </a:extLst>
          </p:cNvPr>
          <p:cNvSpPr>
            <a:spLocks noGrp="1"/>
          </p:cNvSpPr>
          <p:nvPr>
            <p:ph idx="1"/>
          </p:nvPr>
        </p:nvSpPr>
        <p:spPr>
          <a:xfrm>
            <a:off x="55728" y="1403445"/>
            <a:ext cx="4256964" cy="3000233"/>
          </a:xfrm>
        </p:spPr>
        <p:txBody>
          <a:bodyPr/>
          <a:lstStyle/>
          <a:p>
            <a:pPr marL="227013" lvl="0" indent="-227013" defTabSz="457200" eaLnBrk="1" hangingPunct="1">
              <a:buFont typeface="Arial" pitchFamily="34" charset="0"/>
              <a:buChar char="•"/>
              <a:defRPr/>
            </a:pPr>
            <a:r>
              <a:rPr lang="en-US" sz="1400" b="0" kern="1200" dirty="0">
                <a:solidFill>
                  <a:prstClr val="black"/>
                </a:solidFill>
                <a:latin typeface="Arial" pitchFamily="34" charset="0"/>
                <a:cs typeface="Arial" pitchFamily="34" charset="0"/>
              </a:rPr>
              <a:t>Apply machine learning and deep learning methods and libraries into data pipelines and data commons</a:t>
            </a:r>
          </a:p>
          <a:p>
            <a:pPr marL="227013" lvl="0" indent="-227013" defTabSz="457200" eaLnBrk="1" hangingPunct="1">
              <a:buFont typeface="Arial" pitchFamily="34" charset="0"/>
              <a:buChar char="•"/>
              <a:defRPr/>
            </a:pPr>
            <a:r>
              <a:rPr lang="en-US" sz="1400" b="0" kern="1200" dirty="0">
                <a:solidFill>
                  <a:prstClr val="black"/>
                </a:solidFill>
                <a:latin typeface="Arial" pitchFamily="34" charset="0"/>
                <a:cs typeface="Arial" pitchFamily="34" charset="0"/>
              </a:rPr>
              <a:t>Plug-in many open-source viewers and analytical tools (client and server side)</a:t>
            </a:r>
          </a:p>
          <a:p>
            <a:pPr marL="627063" lvl="2" indent="-227013" defTabSz="457200" eaLnBrk="1" hangingPunct="1">
              <a:buClrTx/>
              <a:buFont typeface="Arial" pitchFamily="34" charset="0"/>
              <a:buChar char="–"/>
              <a:defRPr/>
            </a:pPr>
            <a:r>
              <a:rPr lang="en-US" sz="1500" kern="1200" dirty="0" err="1">
                <a:solidFill>
                  <a:prstClr val="black"/>
                </a:solidFill>
                <a:latin typeface="Arial" pitchFamily="34" charset="0"/>
                <a:ea typeface="+mn-ea"/>
                <a:cs typeface="Arial" pitchFamily="34" charset="0"/>
              </a:rPr>
              <a:t>caMicroscope</a:t>
            </a:r>
            <a:endParaRPr lang="en-US" sz="1500" kern="1200" dirty="0">
              <a:solidFill>
                <a:prstClr val="black"/>
              </a:solidFill>
              <a:latin typeface="Arial" pitchFamily="34" charset="0"/>
              <a:ea typeface="+mn-ea"/>
              <a:cs typeface="Arial" pitchFamily="34" charset="0"/>
            </a:endParaRPr>
          </a:p>
          <a:p>
            <a:pPr marL="627063" lvl="2" indent="-227013" defTabSz="457200" eaLnBrk="1" hangingPunct="1">
              <a:buClrTx/>
              <a:buFont typeface="Arial" pitchFamily="34" charset="0"/>
              <a:buChar char="–"/>
              <a:defRPr/>
            </a:pPr>
            <a:r>
              <a:rPr lang="en-US" sz="1500" kern="1200" dirty="0">
                <a:solidFill>
                  <a:prstClr val="black"/>
                </a:solidFill>
                <a:latin typeface="Arial" pitchFamily="34" charset="0"/>
                <a:ea typeface="+mn-ea"/>
                <a:cs typeface="Arial" pitchFamily="34" charset="0"/>
              </a:rPr>
              <a:t>OHIF DICOM Viewer</a:t>
            </a:r>
          </a:p>
          <a:p>
            <a:pPr marL="627063" lvl="2" indent="-227013" defTabSz="457200" eaLnBrk="1" hangingPunct="1">
              <a:buClrTx/>
              <a:buFont typeface="Arial" pitchFamily="34" charset="0"/>
              <a:buChar char="–"/>
              <a:defRPr/>
            </a:pPr>
            <a:r>
              <a:rPr lang="en-US" sz="1500" kern="1200" dirty="0">
                <a:solidFill>
                  <a:prstClr val="black"/>
                </a:solidFill>
                <a:latin typeface="Arial" pitchFamily="34" charset="0"/>
                <a:ea typeface="+mn-ea"/>
                <a:cs typeface="Arial" pitchFamily="34" charset="0"/>
              </a:rPr>
              <a:t>3D Slicer</a:t>
            </a:r>
          </a:p>
          <a:p>
            <a:pPr marL="227013" lvl="0" indent="-227013" defTabSz="457200" eaLnBrk="1" hangingPunct="1">
              <a:buFont typeface="Arial" pitchFamily="34" charset="0"/>
              <a:buChar char="•"/>
              <a:defRPr/>
            </a:pPr>
            <a:r>
              <a:rPr lang="en-US" sz="1400" b="0" kern="1200" dirty="0">
                <a:solidFill>
                  <a:prstClr val="black"/>
                </a:solidFill>
                <a:latin typeface="Arial" pitchFamily="34" charset="0"/>
                <a:cs typeface="Arial" pitchFamily="34" charset="0"/>
              </a:rPr>
              <a:t>Crowd sourcing analysis</a:t>
            </a:r>
          </a:p>
          <a:p>
            <a:pPr marL="227013" lvl="0" indent="-227013" defTabSz="457200" eaLnBrk="1" hangingPunct="1">
              <a:buFont typeface="Arial" pitchFamily="34" charset="0"/>
              <a:buChar char="•"/>
              <a:defRPr/>
            </a:pPr>
            <a:r>
              <a:rPr lang="en-US" sz="1400" b="0" kern="1200" dirty="0">
                <a:solidFill>
                  <a:prstClr val="black"/>
                </a:solidFill>
                <a:latin typeface="Arial" pitchFamily="34" charset="0"/>
                <a:cs typeface="Arial" pitchFamily="34" charset="0"/>
              </a:rPr>
              <a:t>Image archive for multi-site studies for EDRN and MCL programs</a:t>
            </a:r>
          </a:p>
          <a:p>
            <a:pPr marL="227013" lvl="0" indent="-227013" defTabSz="457200" eaLnBrk="1" hangingPunct="1">
              <a:buFont typeface="Arial" pitchFamily="34" charset="0"/>
              <a:buChar char="•"/>
              <a:defRPr/>
            </a:pPr>
            <a:r>
              <a:rPr lang="en-US" sz="1400" b="0" kern="1200" dirty="0">
                <a:solidFill>
                  <a:prstClr val="black"/>
                </a:solidFill>
                <a:latin typeface="Arial" pitchFamily="34" charset="0"/>
                <a:cs typeface="Arial" pitchFamily="34" charset="0"/>
              </a:rPr>
              <a:t>Scale on the cloud</a:t>
            </a:r>
            <a:endParaRPr lang="en-US" sz="1400" b="0" i="1" kern="1200" dirty="0">
              <a:solidFill>
                <a:prstClr val="black"/>
              </a:solidFill>
              <a:latin typeface="Arial" pitchFamily="34" charset="0"/>
              <a:cs typeface="Arial" pitchFamily="34" charset="0"/>
            </a:endParaRPr>
          </a:p>
          <a:p>
            <a:endParaRPr lang="en-US" dirty="0"/>
          </a:p>
        </p:txBody>
      </p:sp>
      <p:sp>
        <p:nvSpPr>
          <p:cNvPr id="4" name="Title 1">
            <a:extLst>
              <a:ext uri="{FF2B5EF4-FFF2-40B4-BE49-F238E27FC236}">
                <a16:creationId xmlns:a16="http://schemas.microsoft.com/office/drawing/2014/main" id="{A6C134D0-F334-406D-B6C7-CF8B363BB238}"/>
              </a:ext>
            </a:extLst>
          </p:cNvPr>
          <p:cNvSpPr>
            <a:spLocks noGrp="1"/>
          </p:cNvSpPr>
          <p:nvPr>
            <p:ph type="title"/>
          </p:nvPr>
        </p:nvSpPr>
        <p:spPr>
          <a:xfrm>
            <a:off x="0" y="0"/>
            <a:ext cx="7842913" cy="1009934"/>
          </a:xfrm>
        </p:spPr>
        <p:txBody>
          <a:bodyPr>
            <a:normAutofit/>
          </a:bodyPr>
          <a:lstStyle/>
          <a:p>
            <a:pPr>
              <a:defRPr/>
            </a:pPr>
            <a:r>
              <a:rPr lang="en-US" dirty="0"/>
              <a:t>Analytical Methods and Tools to Integrate Diverse Data</a:t>
            </a:r>
          </a:p>
        </p:txBody>
      </p:sp>
      <p:pic>
        <p:nvPicPr>
          <p:cNvPr id="5" name="Picture 6">
            <a:extLst>
              <a:ext uri="{FF2B5EF4-FFF2-40B4-BE49-F238E27FC236}">
                <a16:creationId xmlns:a16="http://schemas.microsoft.com/office/drawing/2014/main" id="{F6BCF197-2911-4738-A978-A7E40F5FBA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10" y="4481317"/>
            <a:ext cx="37274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C878A3F5-A740-4D89-9767-1FBE287982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550" y="1725613"/>
            <a:ext cx="37623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creen Shot 2018-04-10 at 2.00.39 PM.png">
            <a:extLst>
              <a:ext uri="{FF2B5EF4-FFF2-40B4-BE49-F238E27FC236}">
                <a16:creationId xmlns:a16="http://schemas.microsoft.com/office/drawing/2014/main" id="{7E60DDF3-04BA-40B5-AE07-9798DD8C98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6090" y="4187314"/>
            <a:ext cx="3514220" cy="190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95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957" y="92615"/>
            <a:ext cx="7992533" cy="848320"/>
          </a:xfrm>
        </p:spPr>
        <p:txBody>
          <a:bodyPr/>
          <a:lstStyle/>
          <a:p>
            <a:r>
              <a:rPr lang="en-US" altLang="en-US" sz="2900" dirty="0"/>
              <a:t>Highlights: Prostate Cancer Imaging </a:t>
            </a:r>
            <a:endParaRPr lang="en-US" altLang="en-US" sz="2900" dirty="0">
              <a:latin typeface="+mn-lt"/>
            </a:endParaRPr>
          </a:p>
        </p:txBody>
      </p:sp>
      <p:pic>
        <p:nvPicPr>
          <p:cNvPr id="4" name="Picture 2" descr="http://fastlaneclothing.com/moffitt/wp-content/uploads/sites/10/2015/02/MOFFITT_2c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96" y="6248400"/>
            <a:ext cx="1581704" cy="3914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236186" y="1759668"/>
            <a:ext cx="2603013" cy="2133600"/>
          </a:xfrm>
        </p:spPr>
        <p:txBody>
          <a:bodyPr>
            <a:normAutofit/>
          </a:bodyPr>
          <a:lstStyle/>
          <a:p>
            <a:pPr marL="0" indent="0">
              <a:buNone/>
            </a:pPr>
            <a:r>
              <a:rPr lang="en-US" sz="1400" dirty="0"/>
              <a:t>* Goal is to find regions in the prostate biopsy to obtain risk assessment for the patients. </a:t>
            </a:r>
          </a:p>
          <a:p>
            <a:pPr>
              <a:buFont typeface="Arial" charset="0"/>
              <a:buChar char="•"/>
            </a:pPr>
            <a:endParaRPr lang="en-US" sz="1400" dirty="0"/>
          </a:p>
          <a:p>
            <a:pPr>
              <a:buFont typeface="Arial" charset="0"/>
              <a:buChar char="•"/>
            </a:pPr>
            <a:r>
              <a:rPr lang="en-US" sz="1300" dirty="0"/>
              <a:t>Combined </a:t>
            </a:r>
            <a:r>
              <a:rPr lang="en-US" sz="1300" dirty="0" err="1"/>
              <a:t>radiomic</a:t>
            </a:r>
            <a:r>
              <a:rPr lang="en-US" sz="1300" dirty="0"/>
              <a:t> </a:t>
            </a:r>
            <a:r>
              <a:rPr lang="en-US" sz="1300" dirty="0" err="1"/>
              <a:t>Predcitor</a:t>
            </a:r>
            <a:r>
              <a:rPr lang="en-US" sz="1300" dirty="0"/>
              <a:t> (T2, ADC) is ~0.84 </a:t>
            </a:r>
          </a:p>
          <a:p>
            <a:pPr marL="0" indent="0">
              <a:buNone/>
            </a:pPr>
            <a:r>
              <a:rPr lang="en-US" sz="1300" dirty="0"/>
              <a:t>(Sample size: ~54 Patients). </a:t>
            </a:r>
          </a:p>
          <a:p>
            <a:pPr>
              <a:buFont typeface="Arial" charset="0"/>
              <a:buChar char="•"/>
            </a:pP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1" y="1759668"/>
            <a:ext cx="5772013" cy="2121979"/>
          </a:xfrm>
          <a:prstGeom prst="rect">
            <a:avLst/>
          </a:prstGeom>
          <a:noFill/>
        </p:spPr>
      </p:pic>
      <p:pic>
        <p:nvPicPr>
          <p:cNvPr id="9"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21832"/>
          <a:stretch/>
        </p:blipFill>
        <p:spPr bwMode="auto">
          <a:xfrm>
            <a:off x="76201" y="4561595"/>
            <a:ext cx="13716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1812552" y="4784192"/>
            <a:ext cx="1281168" cy="6990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2816" y="6123695"/>
            <a:ext cx="858369" cy="338554"/>
          </a:xfrm>
          <a:prstGeom prst="rect">
            <a:avLst/>
          </a:prstGeom>
          <a:noFill/>
        </p:spPr>
        <p:txBody>
          <a:bodyPr wrap="square" rtlCol="0">
            <a:spAutoFit/>
          </a:bodyPr>
          <a:lstStyle/>
          <a:p>
            <a:r>
              <a:rPr lang="en-US" sz="1600" b="1" i="1" dirty="0">
                <a:latin typeface="+mn-lt"/>
              </a:rPr>
              <a:t>ROI</a:t>
            </a:r>
          </a:p>
        </p:txBody>
      </p:sp>
      <p:sp>
        <p:nvSpPr>
          <p:cNvPr id="12" name="Right Arrow 11"/>
          <p:cNvSpPr/>
          <p:nvPr/>
        </p:nvSpPr>
        <p:spPr>
          <a:xfrm>
            <a:off x="1524000" y="4875334"/>
            <a:ext cx="228600" cy="381000"/>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12550" y="4841341"/>
            <a:ext cx="1281170" cy="553998"/>
          </a:xfrm>
          <a:prstGeom prst="rect">
            <a:avLst/>
          </a:prstGeom>
          <a:noFill/>
        </p:spPr>
        <p:txBody>
          <a:bodyPr wrap="square" rtlCol="0">
            <a:spAutoFit/>
          </a:bodyPr>
          <a:lstStyle/>
          <a:p>
            <a:r>
              <a:rPr lang="en-US" dirty="0">
                <a:latin typeface="+mn-lt"/>
              </a:rPr>
              <a:t>Features </a:t>
            </a:r>
          </a:p>
          <a:p>
            <a:r>
              <a:rPr lang="en-US" sz="1200" dirty="0">
                <a:latin typeface="+mn-lt"/>
              </a:rPr>
              <a:t>(T1, ADC,DCE)</a:t>
            </a:r>
          </a:p>
        </p:txBody>
      </p:sp>
      <p:sp>
        <p:nvSpPr>
          <p:cNvPr id="14" name="Rounded Rectangle 13"/>
          <p:cNvSpPr/>
          <p:nvPr/>
        </p:nvSpPr>
        <p:spPr>
          <a:xfrm>
            <a:off x="3290889" y="4801078"/>
            <a:ext cx="1447798" cy="6990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90889" y="4831411"/>
            <a:ext cx="1600200" cy="584775"/>
          </a:xfrm>
          <a:prstGeom prst="rect">
            <a:avLst/>
          </a:prstGeom>
          <a:noFill/>
        </p:spPr>
        <p:txBody>
          <a:bodyPr wrap="square" rtlCol="0">
            <a:spAutoFit/>
          </a:bodyPr>
          <a:lstStyle/>
          <a:p>
            <a:r>
              <a:rPr lang="en-US" sz="1600" dirty="0">
                <a:latin typeface="+mn-lt"/>
              </a:rPr>
              <a:t>Redundancy Reduction</a:t>
            </a:r>
          </a:p>
        </p:txBody>
      </p:sp>
      <p:sp>
        <p:nvSpPr>
          <p:cNvPr id="16" name="Right Arrow 15"/>
          <p:cNvSpPr/>
          <p:nvPr/>
        </p:nvSpPr>
        <p:spPr>
          <a:xfrm>
            <a:off x="3124200" y="4943228"/>
            <a:ext cx="182880" cy="381000"/>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97654" y="5800529"/>
            <a:ext cx="1907746" cy="646331"/>
          </a:xfrm>
          <a:prstGeom prst="rect">
            <a:avLst/>
          </a:prstGeom>
          <a:noFill/>
        </p:spPr>
        <p:txBody>
          <a:bodyPr wrap="square" rtlCol="0">
            <a:spAutoFit/>
          </a:bodyPr>
          <a:lstStyle/>
          <a:p>
            <a:r>
              <a:rPr lang="en-US" i="1" dirty="0">
                <a:solidFill>
                  <a:srgbClr val="FF0000"/>
                </a:solidFill>
                <a:latin typeface="+mn-lt"/>
              </a:rPr>
              <a:t>Discriminator</a:t>
            </a:r>
          </a:p>
          <a:p>
            <a:r>
              <a:rPr lang="en-US" i="1" dirty="0">
                <a:solidFill>
                  <a:srgbClr val="FF0000"/>
                </a:solidFill>
                <a:latin typeface="+mn-lt"/>
              </a:rPr>
              <a:t> Analysis</a:t>
            </a:r>
          </a:p>
        </p:txBody>
      </p:sp>
      <p:sp>
        <p:nvSpPr>
          <p:cNvPr id="18" name="Right Arrow 17"/>
          <p:cNvSpPr/>
          <p:nvPr/>
        </p:nvSpPr>
        <p:spPr>
          <a:xfrm rot="5400000">
            <a:off x="3904469" y="5494447"/>
            <a:ext cx="182880" cy="381000"/>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L:\YBMof_L\ResYB-L\RadioProj_L\Prostate_Prj\Bin-ClsAll\UM062017\ComAll\ADCnT2\re-gen-fig_ROCAll_figROC_Comb_LocIDx10_ImgF_gdim3_3ImgF-Surv_GS6vsGTE7_cnt9_mat-300d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3619" y="4043065"/>
            <a:ext cx="2636837" cy="2205335"/>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6172200" y="3560794"/>
            <a:ext cx="2211998" cy="6417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p>
        </p:txBody>
      </p:sp>
    </p:spTree>
    <p:extLst>
      <p:ext uri="{BB962C8B-B14F-4D97-AF65-F5344CB8AC3E}">
        <p14:creationId xmlns:p14="http://schemas.microsoft.com/office/powerpoint/2010/main" val="25871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A0B2C-8BAE-4CB9-879F-220B73EA6095}"/>
              </a:ext>
            </a:extLst>
          </p:cNvPr>
          <p:cNvPicPr>
            <a:picLocks noChangeAspect="1"/>
          </p:cNvPicPr>
          <p:nvPr/>
        </p:nvPicPr>
        <p:blipFill>
          <a:blip r:embed="rId2"/>
          <a:stretch>
            <a:fillRect/>
          </a:stretch>
        </p:blipFill>
        <p:spPr>
          <a:xfrm>
            <a:off x="457200" y="1981200"/>
            <a:ext cx="8313726" cy="3352800"/>
          </a:xfrm>
          <a:prstGeom prst="rect">
            <a:avLst/>
          </a:prstGeom>
        </p:spPr>
      </p:pic>
      <p:sp>
        <p:nvSpPr>
          <p:cNvPr id="6" name="TextBox 5">
            <a:extLst>
              <a:ext uri="{FF2B5EF4-FFF2-40B4-BE49-F238E27FC236}">
                <a16:creationId xmlns:a16="http://schemas.microsoft.com/office/drawing/2014/main" id="{DCC98BCE-8128-4375-A0A6-FDB05AED3AE1}"/>
              </a:ext>
            </a:extLst>
          </p:cNvPr>
          <p:cNvSpPr txBox="1"/>
          <p:nvPr/>
        </p:nvSpPr>
        <p:spPr>
          <a:xfrm>
            <a:off x="152400" y="76200"/>
            <a:ext cx="7948779" cy="769441"/>
          </a:xfrm>
          <a:prstGeom prst="rect">
            <a:avLst/>
          </a:prstGeom>
          <a:noFill/>
        </p:spPr>
        <p:txBody>
          <a:bodyPr wrap="none" rtlCol="0">
            <a:spAutoFit/>
          </a:bodyPr>
          <a:lstStyle/>
          <a:p>
            <a:r>
              <a:rPr lang="en-US" sz="2200" b="1" dirty="0">
                <a:solidFill>
                  <a:schemeClr val="bg1"/>
                </a:solidFill>
              </a:rPr>
              <a:t>EDRN-DOD Collaboration on The Detection of Early </a:t>
            </a:r>
          </a:p>
          <a:p>
            <a:r>
              <a:rPr lang="en-US" sz="2200" b="1" dirty="0">
                <a:solidFill>
                  <a:schemeClr val="bg1"/>
                </a:solidFill>
              </a:rPr>
              <a:t>Lung Cancer Among Military Personnel-1 (Nodule Cohort)</a:t>
            </a:r>
          </a:p>
        </p:txBody>
      </p:sp>
    </p:spTree>
    <p:extLst>
      <p:ext uri="{BB962C8B-B14F-4D97-AF65-F5344CB8AC3E}">
        <p14:creationId xmlns:p14="http://schemas.microsoft.com/office/powerpoint/2010/main" val="280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E0FCF726-EC31-4984-B387-282B6A5211B3}"/>
              </a:ext>
            </a:extLst>
          </p:cNvPr>
          <p:cNvSpPr txBox="1">
            <a:spLocks noChangeArrowheads="1"/>
          </p:cNvSpPr>
          <p:nvPr/>
        </p:nvSpPr>
        <p:spPr bwMode="auto">
          <a:xfrm>
            <a:off x="6616701" y="1960034"/>
            <a:ext cx="2379133" cy="337015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defTabSz="685849">
              <a:defRPr/>
            </a:pPr>
            <a:endParaRPr lang="en-US" altLang="en-US" sz="1500" b="0" i="1" dirty="0">
              <a:solidFill>
                <a:srgbClr val="ED7D31"/>
              </a:solidFill>
            </a:endParaRPr>
          </a:p>
          <a:p>
            <a:pPr defTabSz="685849">
              <a:defRPr/>
            </a:pPr>
            <a:endParaRPr lang="en-US" altLang="en-US" sz="1500" b="0" i="1" dirty="0">
              <a:solidFill>
                <a:srgbClr val="ED7D31"/>
              </a:solidFill>
            </a:endParaRPr>
          </a:p>
          <a:p>
            <a:pPr defTabSz="685849">
              <a:defRPr/>
            </a:pPr>
            <a:endParaRPr lang="en-US" altLang="en-US" sz="1500" b="0" i="1" dirty="0">
              <a:solidFill>
                <a:srgbClr val="FFFF99"/>
              </a:solidFill>
            </a:endParaRPr>
          </a:p>
          <a:p>
            <a:pPr defTabSz="685849">
              <a:defRPr/>
            </a:pPr>
            <a:r>
              <a:rPr lang="en-US" altLang="en-US" sz="1500" dirty="0">
                <a:solidFill>
                  <a:srgbClr val="FFFF99"/>
                </a:solidFill>
                <a:effectLst>
                  <a:outerShdw blurRad="38100" dist="38100" dir="2700000" algn="tl">
                    <a:srgbClr val="000000"/>
                  </a:outerShdw>
                </a:effectLst>
              </a:rPr>
              <a:t>An “infrastructure”    for supporting collaborative research on molecular, genetic and other biomarkers in human cancer detection and risk assessment.</a:t>
            </a:r>
          </a:p>
          <a:p>
            <a:pPr defTabSz="685849">
              <a:defRPr/>
            </a:pPr>
            <a:endParaRPr lang="en-US" altLang="en-US" sz="1500" i="1" dirty="0">
              <a:solidFill>
                <a:srgbClr val="3366FF"/>
              </a:solidFill>
            </a:endParaRPr>
          </a:p>
          <a:p>
            <a:pPr defTabSz="685849">
              <a:defRPr/>
            </a:pPr>
            <a:endParaRPr lang="en-US" altLang="en-US" sz="1500" b="0" i="1" dirty="0">
              <a:solidFill>
                <a:srgbClr val="ED7D31"/>
              </a:solidFill>
            </a:endParaRPr>
          </a:p>
          <a:p>
            <a:pPr defTabSz="685849">
              <a:defRPr/>
            </a:pPr>
            <a:endParaRPr lang="en-US" altLang="en-US" sz="1500" b="0" i="1" dirty="0">
              <a:solidFill>
                <a:srgbClr val="ED7D31"/>
              </a:solidFill>
            </a:endParaRPr>
          </a:p>
          <a:p>
            <a:pPr defTabSz="685849">
              <a:defRPr/>
            </a:pPr>
            <a:endParaRPr lang="en-US" altLang="en-US" sz="1800" b="0" dirty="0">
              <a:solidFill>
                <a:srgbClr val="3366FF"/>
              </a:solidFill>
              <a:latin typeface="Times New Roman" panose="02020603050405020304" pitchFamily="18" charset="0"/>
            </a:endParaRPr>
          </a:p>
        </p:txBody>
      </p:sp>
      <p:sp>
        <p:nvSpPr>
          <p:cNvPr id="1045511" name="Text Box 7">
            <a:extLst>
              <a:ext uri="{FF2B5EF4-FFF2-40B4-BE49-F238E27FC236}">
                <a16:creationId xmlns:a16="http://schemas.microsoft.com/office/drawing/2014/main" id="{5A20D893-8242-40EE-AAB0-CFAA625909DF}"/>
              </a:ext>
            </a:extLst>
          </p:cNvPr>
          <p:cNvSpPr txBox="1">
            <a:spLocks noChangeAspect="1" noChangeArrowheads="1"/>
          </p:cNvSpPr>
          <p:nvPr/>
        </p:nvSpPr>
        <p:spPr bwMode="auto">
          <a:xfrm>
            <a:off x="148168" y="4849989"/>
            <a:ext cx="1683455" cy="630766"/>
          </a:xfrm>
          <a:prstGeom prst="rect">
            <a:avLst/>
          </a:prstGeom>
          <a:solidFill>
            <a:srgbClr val="92D050"/>
          </a:solidFill>
          <a:ln w="9525">
            <a:noFill/>
            <a:miter lim="800000"/>
            <a:headEnd/>
            <a:tailEnd/>
          </a:ln>
          <a:effectLst>
            <a:outerShdw blurRad="50800" dist="38100" dir="18900000" algn="tr">
              <a:srgbClr val="000000">
                <a:alpha val="43000"/>
              </a:srgbClr>
            </a:outerShdw>
          </a:effectLst>
        </p:spPr>
        <p:txBody>
          <a:bodyPr tIns="68580" bIns="68580" anchor="ct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algn="ctr" defTabSz="685849">
              <a:defRPr/>
            </a:pPr>
            <a:r>
              <a:rPr lang="en-US" altLang="en-US" sz="1050" dirty="0">
                <a:solidFill>
                  <a:srgbClr val="0070C0"/>
                </a:solidFill>
              </a:rPr>
              <a:t>Network Consulting </a:t>
            </a:r>
          </a:p>
          <a:p>
            <a:pPr algn="ctr" defTabSz="685849">
              <a:defRPr/>
            </a:pPr>
            <a:r>
              <a:rPr lang="en-US" altLang="en-US" sz="1050" dirty="0">
                <a:solidFill>
                  <a:srgbClr val="0070C0"/>
                </a:solidFill>
              </a:rPr>
              <a:t>Team</a:t>
            </a:r>
          </a:p>
          <a:p>
            <a:pPr algn="ctr" defTabSz="685849">
              <a:defRPr/>
            </a:pPr>
            <a:r>
              <a:rPr lang="en-US" altLang="en-US" sz="1050" i="1" dirty="0">
                <a:solidFill>
                  <a:srgbClr val="0070C0"/>
                </a:solidFill>
              </a:rPr>
              <a:t>Chair: Larry Norton</a:t>
            </a:r>
          </a:p>
        </p:txBody>
      </p:sp>
      <p:grpSp>
        <p:nvGrpSpPr>
          <p:cNvPr id="18436" name="Group 20">
            <a:extLst>
              <a:ext uri="{FF2B5EF4-FFF2-40B4-BE49-F238E27FC236}">
                <a16:creationId xmlns:a16="http://schemas.microsoft.com/office/drawing/2014/main" id="{9108A95E-B761-4ED4-BDEE-78F0252A2EFE}"/>
              </a:ext>
            </a:extLst>
          </p:cNvPr>
          <p:cNvGrpSpPr>
            <a:grpSpLocks/>
          </p:cNvGrpSpPr>
          <p:nvPr/>
        </p:nvGrpSpPr>
        <p:grpSpPr bwMode="auto">
          <a:xfrm>
            <a:off x="1481667" y="1310923"/>
            <a:ext cx="3791656" cy="3067756"/>
            <a:chOff x="1638300" y="2133600"/>
            <a:chExt cx="3276600" cy="2971800"/>
          </a:xfrm>
        </p:grpSpPr>
        <p:graphicFrame>
          <p:nvGraphicFramePr>
            <p:cNvPr id="16" name="Chart 15">
              <a:extLst>
                <a:ext uri="{FF2B5EF4-FFF2-40B4-BE49-F238E27FC236}">
                  <a16:creationId xmlns:a16="http://schemas.microsoft.com/office/drawing/2014/main" id="{B5C8F7AF-CB20-4320-A68D-45FE44F0DA59}"/>
                </a:ext>
              </a:extLst>
            </p:cNvPr>
            <p:cNvGraphicFramePr/>
            <p:nvPr/>
          </p:nvGraphicFramePr>
          <p:xfrm>
            <a:off x="1638300" y="2133600"/>
            <a:ext cx="3276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25F11D75-6913-44C7-95E2-B9C19EFDAF9D}"/>
                </a:ext>
              </a:extLst>
            </p:cNvPr>
            <p:cNvSpPr>
              <a:spLocks noChangeArrowheads="1"/>
            </p:cNvSpPr>
            <p:nvPr/>
          </p:nvSpPr>
          <p:spPr bwMode="auto">
            <a:xfrm>
              <a:off x="3493048" y="2996160"/>
              <a:ext cx="1295031" cy="559031"/>
            </a:xfrm>
            <a:prstGeom prst="rect">
              <a:avLst/>
            </a:prstGeom>
            <a:noFill/>
            <a:ln w="9525">
              <a:noFill/>
              <a:miter lim="800000"/>
              <a:headEnd/>
              <a:tailEnd/>
            </a:ln>
            <a:effectLst/>
          </p:spPr>
          <p:txBody>
            <a:bodyPr>
              <a:spAutoFit/>
            </a:bodyP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defTabSz="685849">
                <a:defRPr/>
              </a:pPr>
              <a:r>
                <a:rPr lang="en-US" altLang="en-US" sz="1050" dirty="0">
                  <a:solidFill>
                    <a:srgbClr val="002060"/>
                  </a:solidFill>
                </a:rPr>
                <a:t>Biomarker</a:t>
              </a:r>
            </a:p>
            <a:p>
              <a:pPr defTabSz="685849">
                <a:defRPr/>
              </a:pPr>
              <a:r>
                <a:rPr lang="en-US" altLang="en-US" sz="1050" dirty="0">
                  <a:solidFill>
                    <a:srgbClr val="002060"/>
                  </a:solidFill>
                </a:rPr>
                <a:t>Development </a:t>
              </a:r>
            </a:p>
            <a:p>
              <a:pPr defTabSz="685849">
                <a:defRPr/>
              </a:pPr>
              <a:r>
                <a:rPr lang="en-US" altLang="en-US" sz="1050" dirty="0">
                  <a:solidFill>
                    <a:srgbClr val="002060"/>
                  </a:solidFill>
                </a:rPr>
                <a:t>Laboratories</a:t>
              </a:r>
            </a:p>
          </p:txBody>
        </p:sp>
        <p:sp>
          <p:nvSpPr>
            <p:cNvPr id="19" name="Rectangle 18">
              <a:extLst>
                <a:ext uri="{FF2B5EF4-FFF2-40B4-BE49-F238E27FC236}">
                  <a16:creationId xmlns:a16="http://schemas.microsoft.com/office/drawing/2014/main" id="{83B21896-6293-4BFB-9D0C-EF67444B5E79}"/>
                </a:ext>
              </a:extLst>
            </p:cNvPr>
            <p:cNvSpPr>
              <a:spLocks noChangeArrowheads="1"/>
            </p:cNvSpPr>
            <p:nvPr/>
          </p:nvSpPr>
          <p:spPr bwMode="auto">
            <a:xfrm>
              <a:off x="2406539" y="2931912"/>
              <a:ext cx="1295031" cy="559031"/>
            </a:xfrm>
            <a:prstGeom prst="rect">
              <a:avLst/>
            </a:prstGeom>
            <a:noFill/>
            <a:ln w="9525">
              <a:noFill/>
              <a:miter lim="800000"/>
              <a:headEnd/>
              <a:tailEnd/>
            </a:ln>
            <a:effectLst/>
          </p:spPr>
          <p:txBody>
            <a:bodyPr>
              <a:spAutoFit/>
            </a:bodyP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defTabSz="685849">
                <a:defRPr/>
              </a:pPr>
              <a:r>
                <a:rPr lang="en-US" altLang="en-US" sz="1050" dirty="0">
                  <a:solidFill>
                    <a:srgbClr val="FFFFFF"/>
                  </a:solidFill>
                  <a:effectLst>
                    <a:outerShdw blurRad="38100" dist="38100" dir="2700000" algn="tl">
                      <a:srgbClr val="000000"/>
                    </a:outerShdw>
                  </a:effectLst>
                </a:rPr>
                <a:t>Biomarker</a:t>
              </a:r>
            </a:p>
            <a:p>
              <a:pPr defTabSz="685849">
                <a:defRPr/>
              </a:pPr>
              <a:r>
                <a:rPr lang="en-US" altLang="en-US" sz="1050" dirty="0">
                  <a:solidFill>
                    <a:srgbClr val="FFFFFF"/>
                  </a:solidFill>
                  <a:effectLst>
                    <a:outerShdw blurRad="38100" dist="38100" dir="2700000" algn="tl">
                      <a:srgbClr val="000000"/>
                    </a:outerShdw>
                  </a:effectLst>
                </a:rPr>
                <a:t>Development </a:t>
              </a:r>
            </a:p>
            <a:p>
              <a:pPr defTabSz="685849">
                <a:defRPr/>
              </a:pPr>
              <a:r>
                <a:rPr lang="en-US" altLang="en-US" sz="1050" dirty="0">
                  <a:solidFill>
                    <a:srgbClr val="FFFFFF"/>
                  </a:solidFill>
                  <a:effectLst>
                    <a:outerShdw blurRad="38100" dist="38100" dir="2700000" algn="tl">
                      <a:srgbClr val="000000"/>
                    </a:outerShdw>
                  </a:effectLst>
                </a:rPr>
                <a:t>Laboratories</a:t>
              </a:r>
              <a:endParaRPr lang="en-US" altLang="en-US" sz="1050" dirty="0">
                <a:solidFill>
                  <a:srgbClr val="FFFF00"/>
                </a:solidFill>
                <a:effectLst>
                  <a:outerShdw blurRad="38100" dist="38100" dir="2700000" algn="tl">
                    <a:srgbClr val="000000"/>
                  </a:outerShdw>
                </a:effectLst>
              </a:endParaRPr>
            </a:p>
          </p:txBody>
        </p:sp>
        <p:sp>
          <p:nvSpPr>
            <p:cNvPr id="20" name="Rectangle 19">
              <a:extLst>
                <a:ext uri="{FF2B5EF4-FFF2-40B4-BE49-F238E27FC236}">
                  <a16:creationId xmlns:a16="http://schemas.microsoft.com/office/drawing/2014/main" id="{01FF947E-C5F8-472A-BB1D-FD425A25267E}"/>
                </a:ext>
              </a:extLst>
            </p:cNvPr>
            <p:cNvSpPr>
              <a:spLocks noChangeArrowheads="1"/>
            </p:cNvSpPr>
            <p:nvPr/>
          </p:nvSpPr>
          <p:spPr bwMode="auto">
            <a:xfrm>
              <a:off x="2400442" y="4114344"/>
              <a:ext cx="2057173" cy="402502"/>
            </a:xfrm>
            <a:prstGeom prst="rect">
              <a:avLst/>
            </a:prstGeom>
            <a:noFill/>
            <a:ln w="9525">
              <a:noFill/>
              <a:miter lim="800000"/>
              <a:headEnd/>
              <a:tailEnd/>
            </a:ln>
            <a:effectLst/>
          </p:spPr>
          <p:txBody>
            <a:bodyPr>
              <a:spAutoFit/>
            </a:bodyP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algn="ctr" defTabSz="685849">
                <a:defRPr/>
              </a:pPr>
              <a:r>
                <a:rPr lang="en-US" altLang="en-US" sz="1050" dirty="0">
                  <a:solidFill>
                    <a:prstClr val="white"/>
                  </a:solidFill>
                  <a:effectLst>
                    <a:outerShdw blurRad="38100" dist="38100" dir="2700000" algn="tl">
                      <a:srgbClr val="000000"/>
                    </a:outerShdw>
                  </a:effectLst>
                </a:rPr>
                <a:t>Clinical Epidemiology &amp; </a:t>
              </a:r>
            </a:p>
            <a:p>
              <a:pPr algn="ctr" defTabSz="685849">
                <a:defRPr/>
              </a:pPr>
              <a:r>
                <a:rPr lang="en-US" altLang="en-US" sz="1050" dirty="0">
                  <a:solidFill>
                    <a:prstClr val="white"/>
                  </a:solidFill>
                  <a:effectLst>
                    <a:outerShdw blurRad="38100" dist="38100" dir="2700000" algn="tl">
                      <a:srgbClr val="000000"/>
                    </a:outerShdw>
                  </a:effectLst>
                </a:rPr>
                <a:t>Validation Centers</a:t>
              </a:r>
            </a:p>
          </p:txBody>
        </p:sp>
      </p:grpSp>
      <p:grpSp>
        <p:nvGrpSpPr>
          <p:cNvPr id="27659" name="Group 20">
            <a:extLst>
              <a:ext uri="{FF2B5EF4-FFF2-40B4-BE49-F238E27FC236}">
                <a16:creationId xmlns:a16="http://schemas.microsoft.com/office/drawing/2014/main" id="{AD46112A-C5D4-4D8E-A523-D1C5E274D53E}"/>
              </a:ext>
            </a:extLst>
          </p:cNvPr>
          <p:cNvGrpSpPr>
            <a:grpSpLocks/>
          </p:cNvGrpSpPr>
          <p:nvPr/>
        </p:nvGrpSpPr>
        <p:grpSpPr bwMode="auto">
          <a:xfrm>
            <a:off x="2186798" y="4832745"/>
            <a:ext cx="4069510" cy="648660"/>
            <a:chOff x="1992827" y="5851216"/>
            <a:chExt cx="4216629" cy="864176"/>
          </a:xfrm>
          <a:solidFill>
            <a:srgbClr val="FF0000"/>
          </a:solidFill>
        </p:grpSpPr>
        <p:sp>
          <p:nvSpPr>
            <p:cNvPr id="12" name="Text Box 7">
              <a:extLst>
                <a:ext uri="{FF2B5EF4-FFF2-40B4-BE49-F238E27FC236}">
                  <a16:creationId xmlns:a16="http://schemas.microsoft.com/office/drawing/2014/main" id="{C525D5B0-EE21-4C2A-BC59-900A72F13B66}"/>
                </a:ext>
              </a:extLst>
            </p:cNvPr>
            <p:cNvSpPr txBox="1">
              <a:spLocks noChangeAspect="1" noChangeArrowheads="1"/>
            </p:cNvSpPr>
            <p:nvPr/>
          </p:nvSpPr>
          <p:spPr bwMode="auto">
            <a:xfrm>
              <a:off x="1992827" y="5880659"/>
              <a:ext cx="2292762" cy="834733"/>
            </a:xfrm>
            <a:prstGeom prst="rect">
              <a:avLst/>
            </a:prstGeom>
            <a:grpFill/>
            <a:ln w="9525">
              <a:noFill/>
              <a:miter lim="800000"/>
              <a:headEnd/>
              <a:tailEnd/>
            </a:ln>
            <a:effectLst>
              <a:outerShdw blurRad="50800" dist="38100" dir="18900000" algn="tr">
                <a:srgbClr val="000000">
                  <a:alpha val="43000"/>
                </a:srgbClr>
              </a:outerShdw>
            </a:effectLst>
          </p:spPr>
          <p:txBody>
            <a:bodyPr tIns="68580" bIns="68580" anchor="ct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algn="ctr" defTabSz="685849">
                <a:defRPr/>
              </a:pPr>
              <a:r>
                <a:rPr lang="en-US" altLang="en-US" sz="1050" dirty="0">
                  <a:solidFill>
                    <a:srgbClr val="FFFFFF"/>
                  </a:solidFill>
                  <a:effectLst>
                    <a:outerShdw blurRad="38100" dist="38100" dir="2700000" algn="tl">
                      <a:srgbClr val="000000"/>
                    </a:outerShdw>
                  </a:effectLst>
                </a:rPr>
                <a:t>Steering Committee</a:t>
              </a:r>
            </a:p>
            <a:p>
              <a:pPr algn="ctr" defTabSz="685849">
                <a:defRPr/>
              </a:pPr>
              <a:r>
                <a:rPr lang="en-US" altLang="en-US" sz="1050" i="1" dirty="0">
                  <a:solidFill>
                    <a:srgbClr val="FFFFFF"/>
                  </a:solidFill>
                  <a:effectLst>
                    <a:outerShdw blurRad="38100" dist="38100" dir="2700000" algn="tl">
                      <a:srgbClr val="000000"/>
                    </a:outerShdw>
                  </a:effectLst>
                </a:rPr>
                <a:t>Chair: Joshua </a:t>
              </a:r>
              <a:r>
                <a:rPr lang="en-US" altLang="en-US" sz="1050" i="1" dirty="0" err="1">
                  <a:solidFill>
                    <a:srgbClr val="FFFFFF"/>
                  </a:solidFill>
                  <a:effectLst>
                    <a:outerShdw blurRad="38100" dist="38100" dir="2700000" algn="tl">
                      <a:srgbClr val="000000"/>
                    </a:outerShdw>
                  </a:effectLst>
                </a:rPr>
                <a:t>LaBaer</a:t>
              </a:r>
              <a:endParaRPr lang="en-US" altLang="en-US" sz="1050" i="1" dirty="0">
                <a:solidFill>
                  <a:srgbClr val="FFFFFF"/>
                </a:solidFill>
                <a:effectLst>
                  <a:outerShdw blurRad="38100" dist="38100" dir="2700000" algn="tl">
                    <a:srgbClr val="000000"/>
                  </a:outerShdw>
                </a:effectLst>
              </a:endParaRPr>
            </a:p>
            <a:p>
              <a:pPr algn="ctr" defTabSz="685849">
                <a:defRPr/>
              </a:pPr>
              <a:r>
                <a:rPr lang="en-US" altLang="en-US" sz="1050" i="1" dirty="0">
                  <a:solidFill>
                    <a:srgbClr val="FFFFFF"/>
                  </a:solidFill>
                  <a:effectLst>
                    <a:outerShdw blurRad="38100" dist="38100" dir="2700000" algn="tl">
                      <a:srgbClr val="000000"/>
                    </a:outerShdw>
                  </a:effectLst>
                </a:rPr>
                <a:t>Co-Chair: Arul </a:t>
              </a:r>
              <a:r>
                <a:rPr lang="en-US" altLang="en-US" sz="1050" i="1" dirty="0" err="1">
                  <a:solidFill>
                    <a:srgbClr val="FFFFFF"/>
                  </a:solidFill>
                  <a:effectLst>
                    <a:outerShdw blurRad="38100" dist="38100" dir="2700000" algn="tl">
                      <a:srgbClr val="000000"/>
                    </a:outerShdw>
                  </a:effectLst>
                </a:rPr>
                <a:t>Chinnaiyan</a:t>
              </a:r>
              <a:endParaRPr lang="en-US" altLang="en-US" sz="1050" i="1" dirty="0">
                <a:solidFill>
                  <a:srgbClr val="FFFF00"/>
                </a:solidFill>
                <a:effectLst>
                  <a:outerShdw blurRad="38100" dist="38100" dir="2700000" algn="tl">
                    <a:srgbClr val="000000"/>
                  </a:outerShdw>
                </a:effectLst>
              </a:endParaRPr>
            </a:p>
          </p:txBody>
        </p:sp>
        <p:sp>
          <p:nvSpPr>
            <p:cNvPr id="13" name="Text Box 7">
              <a:extLst>
                <a:ext uri="{FF2B5EF4-FFF2-40B4-BE49-F238E27FC236}">
                  <a16:creationId xmlns:a16="http://schemas.microsoft.com/office/drawing/2014/main" id="{B96D39B0-7161-4407-82AA-D58166AC2D8D}"/>
                </a:ext>
              </a:extLst>
            </p:cNvPr>
            <p:cNvSpPr txBox="1">
              <a:spLocks noChangeAspect="1" noChangeArrowheads="1"/>
            </p:cNvSpPr>
            <p:nvPr/>
          </p:nvSpPr>
          <p:spPr bwMode="auto">
            <a:xfrm>
              <a:off x="4642520" y="5851216"/>
              <a:ext cx="1566936" cy="834729"/>
            </a:xfrm>
            <a:prstGeom prst="rect">
              <a:avLst/>
            </a:prstGeom>
            <a:solidFill>
              <a:schemeClr val="accent1"/>
            </a:solidFill>
            <a:ln w="9525">
              <a:noFill/>
              <a:miter lim="800000"/>
              <a:headEnd/>
              <a:tailEnd/>
            </a:ln>
            <a:effectLst>
              <a:outerShdw blurRad="50800" dist="38100" dir="18900000" algn="tr">
                <a:srgbClr val="000000">
                  <a:alpha val="43000"/>
                </a:srgbClr>
              </a:outerShdw>
            </a:effectLst>
          </p:spPr>
          <p:txBody>
            <a:bodyPr tIns="68580" bIns="68580" anchor="ct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algn="ctr" defTabSz="685849">
                <a:defRPr/>
              </a:pPr>
              <a:r>
                <a:rPr lang="en-US" altLang="en-US" sz="1050" dirty="0">
                  <a:solidFill>
                    <a:srgbClr val="FFFFFF"/>
                  </a:solidFill>
                  <a:effectLst>
                    <a:outerShdw blurRad="38100" dist="38100" dir="2700000" algn="tl">
                      <a:srgbClr val="000000"/>
                    </a:outerShdw>
                  </a:effectLst>
                </a:rPr>
                <a:t>Data Management &amp; Coordinating Center</a:t>
              </a:r>
            </a:p>
            <a:p>
              <a:pPr algn="ctr" defTabSz="685849">
                <a:defRPr/>
              </a:pPr>
              <a:r>
                <a:rPr lang="en-US" altLang="en-US" sz="1050" i="1" dirty="0">
                  <a:solidFill>
                    <a:srgbClr val="FFFFFF"/>
                  </a:solidFill>
                  <a:effectLst>
                    <a:outerShdw blurRad="38100" dist="38100" dir="2700000" algn="tl">
                      <a:srgbClr val="000000"/>
                    </a:outerShdw>
                  </a:effectLst>
                </a:rPr>
                <a:t>Director: </a:t>
              </a:r>
              <a:r>
                <a:rPr lang="en-US" altLang="en-US" sz="1050" i="1" dirty="0" err="1">
                  <a:solidFill>
                    <a:srgbClr val="FFFFFF"/>
                  </a:solidFill>
                  <a:effectLst>
                    <a:outerShdw blurRad="38100" dist="38100" dir="2700000" algn="tl">
                      <a:srgbClr val="000000"/>
                    </a:outerShdw>
                  </a:effectLst>
                </a:rPr>
                <a:t>Ziding</a:t>
              </a:r>
              <a:r>
                <a:rPr lang="en-US" altLang="en-US" sz="1050" i="1" dirty="0">
                  <a:solidFill>
                    <a:srgbClr val="FFFFFF"/>
                  </a:solidFill>
                  <a:effectLst>
                    <a:outerShdw blurRad="38100" dist="38100" dir="2700000" algn="tl">
                      <a:srgbClr val="000000"/>
                    </a:outerShdw>
                  </a:effectLst>
                </a:rPr>
                <a:t> Feng</a:t>
              </a:r>
              <a:endParaRPr lang="en-US" altLang="en-US" sz="1050" i="1" dirty="0">
                <a:solidFill>
                  <a:srgbClr val="FFFF00"/>
                </a:solidFill>
                <a:effectLst>
                  <a:outerShdw blurRad="38100" dist="38100" dir="2700000" algn="tl">
                    <a:srgbClr val="000000"/>
                  </a:outerShdw>
                </a:effectLst>
              </a:endParaRPr>
            </a:p>
          </p:txBody>
        </p:sp>
      </p:grpSp>
      <p:sp>
        <p:nvSpPr>
          <p:cNvPr id="23" name="Left-Right Arrow 22">
            <a:extLst>
              <a:ext uri="{FF2B5EF4-FFF2-40B4-BE49-F238E27FC236}">
                <a16:creationId xmlns:a16="http://schemas.microsoft.com/office/drawing/2014/main" id="{F9CC3AD0-EAE8-46DE-AB69-D914CD036BC9}"/>
              </a:ext>
            </a:extLst>
          </p:cNvPr>
          <p:cNvSpPr/>
          <p:nvPr/>
        </p:nvSpPr>
        <p:spPr bwMode="auto">
          <a:xfrm rot="16200000">
            <a:off x="3208867" y="4538134"/>
            <a:ext cx="337256" cy="83256"/>
          </a:xfrm>
          <a:prstGeom prst="leftRightArrow">
            <a:avLst/>
          </a:prstGeom>
          <a:solidFill>
            <a:srgbClr val="00B050"/>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defTabSz="685849">
              <a:defRPr/>
            </a:pPr>
            <a:endParaRPr lang="en-US" altLang="en-US" sz="3600">
              <a:solidFill>
                <a:prstClr val="black"/>
              </a:solidFill>
            </a:endParaRPr>
          </a:p>
        </p:txBody>
      </p:sp>
      <p:sp>
        <p:nvSpPr>
          <p:cNvPr id="25" name="Left-Right Arrow 22">
            <a:extLst>
              <a:ext uri="{FF2B5EF4-FFF2-40B4-BE49-F238E27FC236}">
                <a16:creationId xmlns:a16="http://schemas.microsoft.com/office/drawing/2014/main" id="{F0FC6E9B-BBF5-4FF0-867D-E8EDE157C78A}"/>
              </a:ext>
            </a:extLst>
          </p:cNvPr>
          <p:cNvSpPr/>
          <p:nvPr/>
        </p:nvSpPr>
        <p:spPr bwMode="auto">
          <a:xfrm>
            <a:off x="4447822" y="5077178"/>
            <a:ext cx="248356" cy="105834"/>
          </a:xfrm>
          <a:prstGeom prst="leftRightArrow">
            <a:avLst/>
          </a:prstGeom>
          <a:solidFill>
            <a:srgbClr val="00B050"/>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defTabSz="685849">
              <a:defRPr/>
            </a:pPr>
            <a:endParaRPr lang="en-US" altLang="en-US" sz="3600" dirty="0">
              <a:solidFill>
                <a:prstClr val="black"/>
              </a:solidFill>
            </a:endParaRPr>
          </a:p>
        </p:txBody>
      </p:sp>
      <p:sp>
        <p:nvSpPr>
          <p:cNvPr id="26" name="Left-Right Arrow 22">
            <a:extLst>
              <a:ext uri="{FF2B5EF4-FFF2-40B4-BE49-F238E27FC236}">
                <a16:creationId xmlns:a16="http://schemas.microsoft.com/office/drawing/2014/main" id="{2CF920DE-5447-4BB3-BC3A-C0A36DB57B8C}"/>
              </a:ext>
            </a:extLst>
          </p:cNvPr>
          <p:cNvSpPr/>
          <p:nvPr/>
        </p:nvSpPr>
        <p:spPr bwMode="auto">
          <a:xfrm>
            <a:off x="1907822" y="5094112"/>
            <a:ext cx="248356" cy="104422"/>
          </a:xfrm>
          <a:prstGeom prst="leftRightArrow">
            <a:avLst/>
          </a:prstGeom>
          <a:solidFill>
            <a:srgbClr val="00B050"/>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a:lstStyle>
            <a:lvl1pPr>
              <a:defRPr sz="4800" b="1">
                <a:solidFill>
                  <a:schemeClr val="tx1"/>
                </a:solidFill>
                <a:latin typeface="arial" panose="020B0604020202020204" pitchFamily="34" charset="0"/>
                <a:ea typeface="MS PGothic" panose="020B0600070205080204" pitchFamily="34" charset="-128"/>
              </a:defRPr>
            </a:lvl1pPr>
            <a:lvl2pPr marL="742950" indent="-285750">
              <a:defRPr sz="4800" b="1">
                <a:solidFill>
                  <a:schemeClr val="tx1"/>
                </a:solidFill>
                <a:latin typeface="arial" panose="020B0604020202020204" pitchFamily="34" charset="0"/>
                <a:ea typeface="MS PGothic" panose="020B0600070205080204" pitchFamily="34" charset="-128"/>
              </a:defRPr>
            </a:lvl2pPr>
            <a:lvl3pPr marL="1143000" indent="-228600">
              <a:defRPr sz="4800" b="1">
                <a:solidFill>
                  <a:schemeClr val="tx1"/>
                </a:solidFill>
                <a:latin typeface="arial" panose="020B0604020202020204" pitchFamily="34" charset="0"/>
                <a:ea typeface="MS PGothic" panose="020B0600070205080204" pitchFamily="34" charset="-128"/>
              </a:defRPr>
            </a:lvl3pPr>
            <a:lvl4pPr marL="1600200" indent="-228600">
              <a:defRPr sz="4800" b="1">
                <a:solidFill>
                  <a:schemeClr val="tx1"/>
                </a:solidFill>
                <a:latin typeface="arial" panose="020B0604020202020204" pitchFamily="34" charset="0"/>
                <a:ea typeface="MS PGothic" panose="020B0600070205080204" pitchFamily="34" charset="-128"/>
              </a:defRPr>
            </a:lvl4pPr>
            <a:lvl5pPr marL="2057400" indent="-228600">
              <a:defRPr sz="4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800" b="1">
                <a:solidFill>
                  <a:schemeClr val="tx1"/>
                </a:solidFill>
                <a:latin typeface="arial" panose="020B0604020202020204" pitchFamily="34" charset="0"/>
                <a:ea typeface="MS PGothic" panose="020B0600070205080204" pitchFamily="34" charset="-128"/>
              </a:defRPr>
            </a:lvl9pPr>
          </a:lstStyle>
          <a:p>
            <a:pPr defTabSz="685849">
              <a:defRPr/>
            </a:pPr>
            <a:endParaRPr lang="en-US" altLang="en-US" sz="3600" dirty="0">
              <a:solidFill>
                <a:prstClr val="black"/>
              </a:solidFill>
            </a:endParaRPr>
          </a:p>
        </p:txBody>
      </p:sp>
      <p:sp>
        <p:nvSpPr>
          <p:cNvPr id="27" name="Circular Arrow 14">
            <a:extLst>
              <a:ext uri="{FF2B5EF4-FFF2-40B4-BE49-F238E27FC236}">
                <a16:creationId xmlns:a16="http://schemas.microsoft.com/office/drawing/2014/main" id="{D1093BCA-ABFA-4AEB-B727-848C8984F05E}"/>
              </a:ext>
            </a:extLst>
          </p:cNvPr>
          <p:cNvSpPr/>
          <p:nvPr/>
        </p:nvSpPr>
        <p:spPr>
          <a:xfrm rot="20822791" flipH="1">
            <a:off x="1605845" y="932745"/>
            <a:ext cx="3045178" cy="2071511"/>
          </a:xfrm>
          <a:prstGeom prst="circularArrow">
            <a:avLst>
              <a:gd name="adj1" fmla="val 5214"/>
              <a:gd name="adj2" fmla="val 469105"/>
              <a:gd name="adj3" fmla="val 20608160"/>
              <a:gd name="adj4" fmla="val 11296375"/>
              <a:gd name="adj5" fmla="val 104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0716" tIns="35358" rIns="70716" bIns="35358" anchor="ctr"/>
          <a:lstStyle/>
          <a:p>
            <a:pPr algn="ctr" defTabSz="685849">
              <a:defRPr/>
            </a:pPr>
            <a:endParaRPr lang="en-US" sz="1266" dirty="0">
              <a:solidFill>
                <a:prstClr val="black"/>
              </a:solidFill>
            </a:endParaRPr>
          </a:p>
        </p:txBody>
      </p:sp>
      <p:sp>
        <p:nvSpPr>
          <p:cNvPr id="29" name="Circular Arrow 13">
            <a:extLst>
              <a:ext uri="{FF2B5EF4-FFF2-40B4-BE49-F238E27FC236}">
                <a16:creationId xmlns:a16="http://schemas.microsoft.com/office/drawing/2014/main" id="{410D8ECE-9269-49E7-B283-D9DF449CF45C}"/>
              </a:ext>
            </a:extLst>
          </p:cNvPr>
          <p:cNvSpPr/>
          <p:nvPr/>
        </p:nvSpPr>
        <p:spPr>
          <a:xfrm rot="6692366" flipH="1">
            <a:off x="3237795" y="2175229"/>
            <a:ext cx="2678289" cy="2089855"/>
          </a:xfrm>
          <a:prstGeom prst="circularArrow">
            <a:avLst>
              <a:gd name="adj1" fmla="val 5214"/>
              <a:gd name="adj2" fmla="val 469105"/>
              <a:gd name="adj3" fmla="val 20608160"/>
              <a:gd name="adj4" fmla="val 12404428"/>
              <a:gd name="adj5" fmla="val 1041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0716" tIns="35358" rIns="70716" bIns="35358" anchor="ctr"/>
          <a:lstStyle/>
          <a:p>
            <a:pPr algn="ctr" defTabSz="685849">
              <a:defRPr/>
            </a:pPr>
            <a:endParaRPr lang="en-US" sz="1266" dirty="0">
              <a:solidFill>
                <a:prstClr val="black"/>
              </a:solidFill>
            </a:endParaRPr>
          </a:p>
        </p:txBody>
      </p:sp>
      <p:sp>
        <p:nvSpPr>
          <p:cNvPr id="30" name="Circular Arrow 15">
            <a:extLst>
              <a:ext uri="{FF2B5EF4-FFF2-40B4-BE49-F238E27FC236}">
                <a16:creationId xmlns:a16="http://schemas.microsoft.com/office/drawing/2014/main" id="{E50530EC-07BE-422C-AA14-B002201FFC95}"/>
              </a:ext>
            </a:extLst>
          </p:cNvPr>
          <p:cNvSpPr/>
          <p:nvPr/>
        </p:nvSpPr>
        <p:spPr>
          <a:xfrm rot="13643409" flipH="1">
            <a:off x="1308101" y="2614790"/>
            <a:ext cx="2727677" cy="2027766"/>
          </a:xfrm>
          <a:prstGeom prst="circularArrow">
            <a:avLst>
              <a:gd name="adj1" fmla="val 5214"/>
              <a:gd name="adj2" fmla="val 469105"/>
              <a:gd name="adj3" fmla="val 20608160"/>
              <a:gd name="adj4" fmla="val 11514061"/>
              <a:gd name="adj5" fmla="val 104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0716" tIns="35358" rIns="70716" bIns="35358" anchor="ctr"/>
          <a:lstStyle/>
          <a:p>
            <a:pPr algn="ctr" defTabSz="685849">
              <a:defRPr/>
            </a:pPr>
            <a:endParaRPr lang="en-US" sz="1266" dirty="0">
              <a:solidFill>
                <a:prstClr val="black"/>
              </a:solidFill>
            </a:endParaRPr>
          </a:p>
        </p:txBody>
      </p:sp>
      <p:sp>
        <p:nvSpPr>
          <p:cNvPr id="31" name="TextBox 4">
            <a:extLst>
              <a:ext uri="{FF2B5EF4-FFF2-40B4-BE49-F238E27FC236}">
                <a16:creationId xmlns:a16="http://schemas.microsoft.com/office/drawing/2014/main" id="{72B56CCF-A632-4744-AB04-678583D54381}"/>
              </a:ext>
            </a:extLst>
          </p:cNvPr>
          <p:cNvSpPr txBox="1">
            <a:spLocks noChangeArrowheads="1"/>
          </p:cNvSpPr>
          <p:nvPr/>
        </p:nvSpPr>
        <p:spPr bwMode="auto">
          <a:xfrm>
            <a:off x="4679245" y="1816101"/>
            <a:ext cx="1008435" cy="28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716" tIns="35358" rIns="70716" bIns="35358">
            <a:spAutoFit/>
          </a:bodyPr>
          <a:lstStyle>
            <a:lvl1pPr>
              <a:spcBef>
                <a:spcPct val="20000"/>
              </a:spcBef>
              <a:buClr>
                <a:schemeClr val="tx2"/>
              </a:buClr>
              <a:buSzPct val="100000"/>
              <a:defRPr sz="36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9pPr>
          </a:lstStyle>
          <a:p>
            <a:pPr defTabSz="685849">
              <a:spcBef>
                <a:spcPct val="0"/>
              </a:spcBef>
              <a:buClrTx/>
              <a:buSzTx/>
              <a:defRPr/>
            </a:pPr>
            <a:r>
              <a:rPr lang="en-US" altLang="en-US" sz="1406" dirty="0">
                <a:solidFill>
                  <a:srgbClr val="FF0000"/>
                </a:solidFill>
              </a:rPr>
              <a:t>Discovery</a:t>
            </a:r>
          </a:p>
        </p:txBody>
      </p:sp>
      <p:sp>
        <p:nvSpPr>
          <p:cNvPr id="32" name="TextBox 6">
            <a:extLst>
              <a:ext uri="{FF2B5EF4-FFF2-40B4-BE49-F238E27FC236}">
                <a16:creationId xmlns:a16="http://schemas.microsoft.com/office/drawing/2014/main" id="{B3BA017A-3A07-4F85-B3C3-7E74806652BF}"/>
              </a:ext>
            </a:extLst>
          </p:cNvPr>
          <p:cNvSpPr txBox="1">
            <a:spLocks noChangeArrowheads="1"/>
          </p:cNvSpPr>
          <p:nvPr/>
        </p:nvSpPr>
        <p:spPr bwMode="auto">
          <a:xfrm>
            <a:off x="3550356" y="4138789"/>
            <a:ext cx="1075441" cy="4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716" tIns="35358" rIns="70716" bIns="35358">
            <a:spAutoFit/>
          </a:bodyPr>
          <a:lstStyle>
            <a:lvl1pPr>
              <a:spcBef>
                <a:spcPct val="20000"/>
              </a:spcBef>
              <a:buClr>
                <a:schemeClr val="tx2"/>
              </a:buClr>
              <a:buSzPct val="100000"/>
              <a:defRPr sz="36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9pPr>
          </a:lstStyle>
          <a:p>
            <a:pPr defTabSz="685849">
              <a:spcBef>
                <a:spcPct val="0"/>
              </a:spcBef>
              <a:buClrTx/>
              <a:buSzTx/>
              <a:defRPr/>
            </a:pPr>
            <a:r>
              <a:rPr lang="en-US" altLang="en-US" sz="1406" dirty="0">
                <a:solidFill>
                  <a:srgbClr val="FF0000"/>
                </a:solidFill>
              </a:rPr>
              <a:t>Validation</a:t>
            </a:r>
            <a:r>
              <a:rPr lang="en-US" altLang="en-US" sz="2250" dirty="0">
                <a:solidFill>
                  <a:prstClr val="black"/>
                </a:solidFill>
              </a:rPr>
              <a:t> </a:t>
            </a:r>
          </a:p>
        </p:txBody>
      </p:sp>
      <p:sp>
        <p:nvSpPr>
          <p:cNvPr id="33" name="TextBox 5">
            <a:extLst>
              <a:ext uri="{FF2B5EF4-FFF2-40B4-BE49-F238E27FC236}">
                <a16:creationId xmlns:a16="http://schemas.microsoft.com/office/drawing/2014/main" id="{34A4D4A5-C9EC-40C3-9047-FDBC0E729487}"/>
              </a:ext>
            </a:extLst>
          </p:cNvPr>
          <p:cNvSpPr txBox="1">
            <a:spLocks noChangeArrowheads="1"/>
          </p:cNvSpPr>
          <p:nvPr/>
        </p:nvSpPr>
        <p:spPr bwMode="auto">
          <a:xfrm>
            <a:off x="221545" y="2326923"/>
            <a:ext cx="1861232" cy="28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716" tIns="35358" rIns="70716" bIns="35358">
            <a:spAutoFit/>
          </a:bodyPr>
          <a:lstStyle>
            <a:lvl1pPr>
              <a:spcBef>
                <a:spcPct val="20000"/>
              </a:spcBef>
              <a:buClr>
                <a:schemeClr val="tx2"/>
              </a:buClr>
              <a:buSzPct val="100000"/>
              <a:defRPr sz="36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MS PGothic" panose="020B0600070205080204" pitchFamily="34" charset="-128"/>
              </a:defRPr>
            </a:lvl9pPr>
          </a:lstStyle>
          <a:p>
            <a:pPr defTabSz="685849">
              <a:spcBef>
                <a:spcPct val="0"/>
              </a:spcBef>
              <a:buClrTx/>
              <a:buSzTx/>
              <a:defRPr/>
            </a:pPr>
            <a:r>
              <a:rPr lang="en-US" altLang="en-US" sz="1406" dirty="0">
                <a:solidFill>
                  <a:srgbClr val="70AD47">
                    <a:lumMod val="75000"/>
                  </a:srgbClr>
                </a:solidFill>
              </a:rPr>
              <a:t>Assay Development</a:t>
            </a:r>
          </a:p>
        </p:txBody>
      </p:sp>
      <p:sp>
        <p:nvSpPr>
          <p:cNvPr id="34" name="Text Box 3">
            <a:extLst>
              <a:ext uri="{FF2B5EF4-FFF2-40B4-BE49-F238E27FC236}">
                <a16:creationId xmlns:a16="http://schemas.microsoft.com/office/drawing/2014/main" id="{B541BCF7-287A-49F0-AEFC-0023C22686EB}"/>
              </a:ext>
            </a:extLst>
          </p:cNvPr>
          <p:cNvSpPr txBox="1">
            <a:spLocks noChangeArrowheads="1"/>
          </p:cNvSpPr>
          <p:nvPr/>
        </p:nvSpPr>
        <p:spPr bwMode="auto">
          <a:xfrm>
            <a:off x="3124200" y="912990"/>
            <a:ext cx="6690078" cy="440738"/>
          </a:xfrm>
          <a:prstGeom prst="rect">
            <a:avLst/>
          </a:prstGeom>
          <a:noFill/>
          <a:ln w="9525">
            <a:noFill/>
            <a:miter lim="800000"/>
            <a:headEnd/>
            <a:tailEnd/>
          </a:ln>
        </p:spPr>
        <p:txBody>
          <a:bodyPr lIns="70716" tIns="35358" rIns="70716" bIns="35358">
            <a:spAutoFit/>
          </a:bodyPr>
          <a:lstStyle/>
          <a:p>
            <a:pPr algn="ctr" defTabSz="685849">
              <a:defRPr/>
            </a:pPr>
            <a:r>
              <a:rPr lang="en-US" sz="2400" b="1" dirty="0">
                <a:solidFill>
                  <a:prstClr val="black"/>
                </a:solidFill>
                <a:latin typeface="Arial" panose="020B0604020202020204" pitchFamily="34" charset="0"/>
                <a:cs typeface="Arial" panose="020B0604020202020204" pitchFamily="34" charset="0"/>
              </a:rPr>
              <a:t>Organization of EDRN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2128 -0.06129 C -0.03116 -0.08234 -0.06973 -0.13761 -0.08099 -0.18779 C -0.09225 -0.23798 -0.09472 -0.31222 -0.08886 -0.36309 C -0.08299 -0.41397 -0.06926 -0.45745 -0.04612 -0.49307 C -0.02298 -0.52868 0.01034 -0.56407 0.04953 -0.57725 C 0.08856 -0.59043 0.15999 -0.57332 0.18899 -0.57216 " pathEditMode="relative" rAng="0" ptsTypes="aaaaaa">
                                      <p:cBhvr>
                                        <p:cTn id="6" dur="2000" fill="hold"/>
                                        <p:tgtEl>
                                          <p:spTgt spid="1045511"/>
                                        </p:tgtEl>
                                        <p:attrNameLst>
                                          <p:attrName>ppt_x</p:attrName>
                                          <p:attrName>ppt_y</p:attrName>
                                        </p:attrNameLst>
                                      </p:cBhvr>
                                      <p:rCtr x="6834" y="-26457"/>
                                    </p:animMotion>
                                  </p:childTnLst>
                                </p:cTn>
                              </p:par>
                            </p:childTnLst>
                          </p:cTn>
                        </p:par>
                        <p:par>
                          <p:cTn id="7" fill="hold" nodeType="afterGroup">
                            <p:stCondLst>
                              <p:cond delay="2000"/>
                            </p:stCondLst>
                            <p:childTnLst>
                              <p:par>
                                <p:cTn id="8" presetID="35" presetClass="path" presetSubtype="0" accel="50000" decel="50000" fill="hold" nodeType="afterEffect">
                                  <p:stCondLst>
                                    <p:cond delay="0"/>
                                  </p:stCondLst>
                                  <p:childTnLst>
                                    <p:animMotion origin="layout" path="M -5.49213E-7 1.25809E-6 L -0.09827 -0.0007 " pathEditMode="relative" rAng="0" ptsTypes="AA">
                                      <p:cBhvr>
                                        <p:cTn id="9" dur="2000" fill="hold"/>
                                        <p:tgtEl>
                                          <p:spTgt spid="27659"/>
                                        </p:tgtEl>
                                        <p:attrNameLst>
                                          <p:attrName>ppt_x</p:attrName>
                                          <p:attrName>ppt_y</p:attrName>
                                        </p:attrNameLst>
                                      </p:cBhvr>
                                      <p:rCtr x="-49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1EB00-07CE-43C6-AE0F-B795C0530594}"/>
              </a:ext>
            </a:extLst>
          </p:cNvPr>
          <p:cNvPicPr>
            <a:picLocks noChangeAspect="1"/>
          </p:cNvPicPr>
          <p:nvPr/>
        </p:nvPicPr>
        <p:blipFill>
          <a:blip r:embed="rId2"/>
          <a:stretch>
            <a:fillRect/>
          </a:stretch>
        </p:blipFill>
        <p:spPr>
          <a:xfrm>
            <a:off x="533400" y="1524000"/>
            <a:ext cx="7924800" cy="3524599"/>
          </a:xfrm>
          <a:prstGeom prst="rect">
            <a:avLst/>
          </a:prstGeom>
        </p:spPr>
      </p:pic>
      <p:sp>
        <p:nvSpPr>
          <p:cNvPr id="3" name="TextBox 2">
            <a:extLst>
              <a:ext uri="{FF2B5EF4-FFF2-40B4-BE49-F238E27FC236}">
                <a16:creationId xmlns:a16="http://schemas.microsoft.com/office/drawing/2014/main" id="{92C774EA-2F75-4F61-8A42-8D489D26783F}"/>
              </a:ext>
            </a:extLst>
          </p:cNvPr>
          <p:cNvSpPr txBox="1"/>
          <p:nvPr/>
        </p:nvSpPr>
        <p:spPr>
          <a:xfrm>
            <a:off x="76200" y="152400"/>
            <a:ext cx="8001000" cy="769441"/>
          </a:xfrm>
          <a:prstGeom prst="rect">
            <a:avLst/>
          </a:prstGeom>
          <a:noFill/>
        </p:spPr>
        <p:txBody>
          <a:bodyPr wrap="square" rtlCol="0">
            <a:spAutoFit/>
          </a:bodyPr>
          <a:lstStyle/>
          <a:p>
            <a:r>
              <a:rPr lang="en-US" sz="2200" b="1" dirty="0">
                <a:solidFill>
                  <a:schemeClr val="bg1"/>
                </a:solidFill>
              </a:rPr>
              <a:t>EDRN-DOD Collaboration on The Detection of Early Lung Cancer Among Military Personnel-2 (Screening Cohort)</a:t>
            </a:r>
          </a:p>
        </p:txBody>
      </p:sp>
    </p:spTree>
    <p:extLst>
      <p:ext uri="{BB962C8B-B14F-4D97-AF65-F5344CB8AC3E}">
        <p14:creationId xmlns:p14="http://schemas.microsoft.com/office/powerpoint/2010/main" val="2749398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a:extLst>
              <a:ext uri="{FF2B5EF4-FFF2-40B4-BE49-F238E27FC236}">
                <a16:creationId xmlns:a16="http://schemas.microsoft.com/office/drawing/2014/main" id="{F1B7BA80-586B-47E7-93A5-13D9AE16DA25}"/>
              </a:ext>
            </a:extLst>
          </p:cNvPr>
          <p:cNvSpPr>
            <a:spLocks noGrp="1"/>
          </p:cNvSpPr>
          <p:nvPr>
            <p:ph type="title"/>
          </p:nvPr>
        </p:nvSpPr>
        <p:spPr>
          <a:xfrm>
            <a:off x="152400" y="70644"/>
            <a:ext cx="8305800" cy="1219200"/>
          </a:xfrm>
        </p:spPr>
        <p:txBody>
          <a:bodyPr/>
          <a:lstStyle/>
          <a:p>
            <a:r>
              <a:rPr lang="en-US" altLang="en-US" sz="2800" dirty="0"/>
              <a:t>Various Portals: </a:t>
            </a:r>
            <a:br>
              <a:rPr lang="en-US" altLang="en-US" sz="2800" dirty="0"/>
            </a:br>
            <a:r>
              <a:rPr lang="en-US" altLang="en-US" sz="2800" dirty="0"/>
              <a:t>Dissemination and Access to Biomarker Data </a:t>
            </a:r>
            <a:br>
              <a:rPr lang="en-US" altLang="en-US" sz="2800" dirty="0"/>
            </a:br>
            <a:endParaRPr lang="en-US" altLang="en-US" sz="2800" dirty="0"/>
          </a:p>
        </p:txBody>
      </p:sp>
      <p:sp>
        <p:nvSpPr>
          <p:cNvPr id="26626" name="Slide Number Placeholder 3">
            <a:extLst>
              <a:ext uri="{FF2B5EF4-FFF2-40B4-BE49-F238E27FC236}">
                <a16:creationId xmlns:a16="http://schemas.microsoft.com/office/drawing/2014/main" id="{3099D434-513D-426F-8DD4-4A8137F62F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00B5316-E6F8-447F-A8B9-0BE63417EA8B}" type="slidenum">
              <a:rPr lang="en-US" altLang="en-US" sz="1200">
                <a:solidFill>
                  <a:srgbClr val="606060"/>
                </a:solidFill>
              </a:rPr>
              <a:pPr>
                <a:spcBef>
                  <a:spcPct val="0"/>
                </a:spcBef>
                <a:buFontTx/>
                <a:buNone/>
              </a:pPr>
              <a:t>31</a:t>
            </a:fld>
            <a:endParaRPr lang="en-US" altLang="en-US" sz="1200">
              <a:solidFill>
                <a:srgbClr val="606060"/>
              </a:solidFill>
            </a:endParaRPr>
          </a:p>
        </p:txBody>
      </p:sp>
      <p:sp>
        <p:nvSpPr>
          <p:cNvPr id="26627" name="Rectangle 3">
            <a:extLst>
              <a:ext uri="{FF2B5EF4-FFF2-40B4-BE49-F238E27FC236}">
                <a16:creationId xmlns:a16="http://schemas.microsoft.com/office/drawing/2014/main" id="{DD1D5597-6CD0-4B48-B27B-AC710DD94BE5}"/>
              </a:ext>
            </a:extLst>
          </p:cNvPr>
          <p:cNvSpPr txBox="1">
            <a:spLocks noChangeArrowheads="1"/>
          </p:cNvSpPr>
          <p:nvPr/>
        </p:nvSpPr>
        <p:spPr bwMode="auto">
          <a:xfrm>
            <a:off x="5029200" y="1905000"/>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buFont typeface="Arial" panose="020B0604020202020204" pitchFamily="34" charset="0"/>
              <a:buChar char="•"/>
            </a:pPr>
            <a:r>
              <a:rPr lang="en-US" altLang="en-US" sz="2000" b="1" dirty="0"/>
              <a:t>Gateway to information</a:t>
            </a:r>
          </a:p>
          <a:p>
            <a:pPr eaLnBrk="1" hangingPunct="1">
              <a:lnSpc>
                <a:spcPct val="90000"/>
              </a:lnSpc>
              <a:buFont typeface="Arial" panose="020B0604020202020204" pitchFamily="34" charset="0"/>
              <a:buChar char="•"/>
            </a:pPr>
            <a:r>
              <a:rPr lang="en-US" altLang="en-US" sz="2000" b="1" dirty="0"/>
              <a:t>Integration of internal and external information</a:t>
            </a:r>
          </a:p>
          <a:p>
            <a:pPr eaLnBrk="1" hangingPunct="1">
              <a:lnSpc>
                <a:spcPct val="90000"/>
              </a:lnSpc>
              <a:buFont typeface="Arial" panose="020B0604020202020204" pitchFamily="34" charset="0"/>
              <a:buChar char="•"/>
            </a:pPr>
            <a:r>
              <a:rPr lang="en-US" altLang="en-US" sz="2000" b="1" dirty="0"/>
              <a:t>Access to research data and analytical tools</a:t>
            </a:r>
          </a:p>
          <a:p>
            <a:pPr eaLnBrk="1" hangingPunct="1">
              <a:lnSpc>
                <a:spcPct val="90000"/>
              </a:lnSpc>
              <a:buFont typeface="Arial" panose="020B0604020202020204" pitchFamily="34" charset="0"/>
              <a:buChar char="•"/>
            </a:pPr>
            <a:r>
              <a:rPr lang="en-US" altLang="en-US" sz="2000" b="1" dirty="0"/>
              <a:t>Google-like search</a:t>
            </a:r>
          </a:p>
          <a:p>
            <a:pPr eaLnBrk="1" hangingPunct="1">
              <a:lnSpc>
                <a:spcPct val="90000"/>
              </a:lnSpc>
              <a:buFont typeface="Arial" panose="020B0604020202020204" pitchFamily="34" charset="0"/>
              <a:buChar char="•"/>
            </a:pPr>
            <a:r>
              <a:rPr lang="en-US" altLang="en-US" sz="2000" b="1" dirty="0"/>
              <a:t>Multi-level Security</a:t>
            </a:r>
          </a:p>
          <a:p>
            <a:pPr eaLnBrk="1" hangingPunct="1">
              <a:lnSpc>
                <a:spcPct val="90000"/>
              </a:lnSpc>
              <a:buFont typeface="Arial" panose="020B0604020202020204" pitchFamily="34" charset="0"/>
              <a:buChar char="•"/>
            </a:pPr>
            <a:endParaRPr lang="en-US" altLang="en-US" sz="2000" b="1" dirty="0"/>
          </a:p>
        </p:txBody>
      </p:sp>
      <p:sp>
        <p:nvSpPr>
          <p:cNvPr id="26628" name="Rectangle 5">
            <a:extLst>
              <a:ext uri="{FF2B5EF4-FFF2-40B4-BE49-F238E27FC236}">
                <a16:creationId xmlns:a16="http://schemas.microsoft.com/office/drawing/2014/main" id="{BF4A40F6-F073-4118-A40D-1CC9C5E23267}"/>
              </a:ext>
            </a:extLst>
          </p:cNvPr>
          <p:cNvSpPr>
            <a:spLocks noChangeArrowheads="1"/>
          </p:cNvSpPr>
          <p:nvPr/>
        </p:nvSpPr>
        <p:spPr bwMode="auto">
          <a:xfrm>
            <a:off x="228600" y="5410200"/>
            <a:ext cx="3659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800">
                <a:hlinkClick r:id="rId3"/>
              </a:rPr>
              <a:t>http://cancer.gov/edrn</a:t>
            </a:r>
            <a:endParaRPr lang="en-US" altLang="en-US" sz="2800"/>
          </a:p>
          <a:p>
            <a:pPr eaLnBrk="1" hangingPunct="1">
              <a:spcBef>
                <a:spcPct val="0"/>
              </a:spcBef>
              <a:buFontTx/>
              <a:buNone/>
            </a:pPr>
            <a:r>
              <a:rPr lang="en-US" altLang="en-US" sz="2800">
                <a:hlinkClick r:id="rId4"/>
              </a:rPr>
              <a:t>http://mcl.jpl.nasa.gov</a:t>
            </a:r>
            <a:endParaRPr lang="en-US" altLang="en-US" sz="2800"/>
          </a:p>
          <a:p>
            <a:pPr eaLnBrk="1" hangingPunct="1">
              <a:spcBef>
                <a:spcPct val="0"/>
              </a:spcBef>
              <a:buFontTx/>
              <a:buNone/>
            </a:pPr>
            <a:endParaRPr lang="en-US" altLang="en-US" sz="2800"/>
          </a:p>
        </p:txBody>
      </p:sp>
      <p:pic>
        <p:nvPicPr>
          <p:cNvPr id="26629" name="Picture 13" descr="Screen shot 2010-07-30 at 10.02.59 AM.png">
            <a:extLst>
              <a:ext uri="{FF2B5EF4-FFF2-40B4-BE49-F238E27FC236}">
                <a16:creationId xmlns:a16="http://schemas.microsoft.com/office/drawing/2014/main" id="{C6A2C5B9-AA7B-45BF-898F-2E350F82CE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4724400" cy="3875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38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AC50-4C82-4B1D-847B-0BF120B46E27}"/>
              </a:ext>
            </a:extLst>
          </p:cNvPr>
          <p:cNvSpPr>
            <a:spLocks noGrp="1"/>
          </p:cNvSpPr>
          <p:nvPr>
            <p:ph type="title"/>
          </p:nvPr>
        </p:nvSpPr>
        <p:spPr>
          <a:xfrm>
            <a:off x="152400" y="-152400"/>
            <a:ext cx="7620000" cy="1219200"/>
          </a:xfrm>
        </p:spPr>
        <p:txBody>
          <a:bodyPr/>
          <a:lstStyle/>
          <a:p>
            <a:r>
              <a:rPr lang="en-US" dirty="0"/>
              <a:t>Research Partnerships with Federal and Not-for-Profit Entities</a:t>
            </a:r>
          </a:p>
        </p:txBody>
      </p:sp>
      <p:sp>
        <p:nvSpPr>
          <p:cNvPr id="3" name="Content Placeholder 2">
            <a:extLst>
              <a:ext uri="{FF2B5EF4-FFF2-40B4-BE49-F238E27FC236}">
                <a16:creationId xmlns:a16="http://schemas.microsoft.com/office/drawing/2014/main" id="{FD2FF269-CC2F-40AF-BB0A-CF464506479E}"/>
              </a:ext>
            </a:extLst>
          </p:cNvPr>
          <p:cNvSpPr>
            <a:spLocks noGrp="1"/>
          </p:cNvSpPr>
          <p:nvPr>
            <p:ph idx="1"/>
          </p:nvPr>
        </p:nvSpPr>
        <p:spPr>
          <a:xfrm>
            <a:off x="533400" y="1447800"/>
            <a:ext cx="8229600" cy="4648200"/>
          </a:xfrm>
        </p:spPr>
        <p:txBody>
          <a:bodyPr/>
          <a:lstStyle/>
          <a:p>
            <a:r>
              <a:rPr lang="en-US" dirty="0"/>
              <a:t>Federal Partnerships</a:t>
            </a:r>
          </a:p>
          <a:p>
            <a:pPr indent="53975">
              <a:tabLst>
                <a:tab pos="396875" algn="l"/>
              </a:tabLst>
            </a:pPr>
            <a:r>
              <a:rPr lang="en-US" dirty="0"/>
              <a:t>- </a:t>
            </a:r>
            <a:r>
              <a:rPr lang="en-US" sz="1600" b="0" dirty="0"/>
              <a:t>National Institute of Standards and Technology (NIST)</a:t>
            </a:r>
          </a:p>
          <a:p>
            <a:pPr lvl="0" indent="53975">
              <a:tabLst>
                <a:tab pos="396875" algn="l"/>
              </a:tabLst>
            </a:pPr>
            <a:r>
              <a:rPr lang="en-US" sz="1600" b="0" dirty="0"/>
              <a:t>- Jet Propulsion Laboratory, NASA</a:t>
            </a:r>
          </a:p>
          <a:p>
            <a:pPr lvl="0" indent="53975">
              <a:tabLst>
                <a:tab pos="396875" algn="l"/>
              </a:tabLst>
            </a:pPr>
            <a:r>
              <a:rPr lang="en-US" sz="1600" b="0" dirty="0"/>
              <a:t>- Pacific Northwest National Laboratory (PNNL)</a:t>
            </a:r>
          </a:p>
          <a:p>
            <a:pPr lvl="0" indent="53975">
              <a:tabLst>
                <a:tab pos="396875" algn="l"/>
              </a:tabLst>
            </a:pPr>
            <a:r>
              <a:rPr lang="en-US" sz="1600" b="0" dirty="0"/>
              <a:t>- Center for Prostate Disease Research (CPDR), Department of Defense</a:t>
            </a:r>
          </a:p>
          <a:p>
            <a:pPr lvl="0"/>
            <a:r>
              <a:rPr lang="en-US" dirty="0"/>
              <a:t>International Partnerships</a:t>
            </a:r>
          </a:p>
          <a:p>
            <a:pPr marL="577850" indent="-228600"/>
            <a:r>
              <a:rPr lang="en-US" dirty="0"/>
              <a:t>- </a:t>
            </a:r>
            <a:r>
              <a:rPr lang="en-US" sz="1600" b="0" dirty="0"/>
              <a:t>Japan Agency for Medical Research and Development (AMED) </a:t>
            </a:r>
          </a:p>
          <a:p>
            <a:pPr marL="577850" lvl="0" indent="-228600"/>
            <a:r>
              <a:rPr lang="en-US" sz="1600" b="0" dirty="0"/>
              <a:t>- Chinese Academy of Medical Sciences China EDRN (Beijing and Shanghai)</a:t>
            </a:r>
          </a:p>
          <a:p>
            <a:pPr marL="577850" indent="-228600"/>
            <a:r>
              <a:rPr lang="en-US" sz="1600" b="0" dirty="0"/>
              <a:t>- </a:t>
            </a:r>
            <a:r>
              <a:rPr lang="en-US" sz="1600" b="0" dirty="0" err="1"/>
              <a:t>Clínica</a:t>
            </a:r>
            <a:r>
              <a:rPr lang="en-US" sz="1600" b="0" dirty="0"/>
              <a:t> Las Condes/Universidad de Chile, Chile (Mesothelioma project) </a:t>
            </a:r>
          </a:p>
          <a:p>
            <a:pPr lvl="0"/>
            <a:r>
              <a:rPr lang="en-US" dirty="0"/>
              <a:t>Foundations</a:t>
            </a:r>
          </a:p>
          <a:p>
            <a:pPr marL="396875" lvl="0" indent="0"/>
            <a:r>
              <a:rPr lang="en-US" dirty="0"/>
              <a:t>- </a:t>
            </a:r>
            <a:r>
              <a:rPr lang="en-US" sz="1600" b="0" dirty="0" err="1"/>
              <a:t>Lustgarten</a:t>
            </a:r>
            <a:r>
              <a:rPr lang="en-US" sz="1600" b="0" dirty="0"/>
              <a:t> Foundation</a:t>
            </a:r>
          </a:p>
          <a:p>
            <a:pPr marL="396875" lvl="0" indent="0"/>
            <a:r>
              <a:rPr lang="en-US" sz="1600" b="0" dirty="0"/>
              <a:t>- Kenner Family Research Fund</a:t>
            </a:r>
          </a:p>
          <a:p>
            <a:pPr marL="396875" lvl="0" indent="0"/>
            <a:r>
              <a:rPr lang="en-US" sz="1600" b="0" dirty="0"/>
              <a:t>- Pancreatic Cancer Action Network (</a:t>
            </a:r>
            <a:r>
              <a:rPr lang="en-US" sz="1600" b="0" dirty="0" err="1"/>
              <a:t>PanCAN</a:t>
            </a:r>
            <a:r>
              <a:rPr lang="en-US" sz="1600" b="0" dirty="0"/>
              <a:t>)</a:t>
            </a:r>
          </a:p>
          <a:p>
            <a:pPr marL="396875" lvl="0" indent="0"/>
            <a:r>
              <a:rPr lang="en-US" sz="1600" b="0" dirty="0"/>
              <a:t>- Canary Foundation</a:t>
            </a:r>
          </a:p>
          <a:p>
            <a:endParaRPr lang="en-US" dirty="0"/>
          </a:p>
        </p:txBody>
      </p:sp>
    </p:spTree>
    <p:extLst>
      <p:ext uri="{BB962C8B-B14F-4D97-AF65-F5344CB8AC3E}">
        <p14:creationId xmlns:p14="http://schemas.microsoft.com/office/powerpoint/2010/main" val="2557683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txBox="1">
            <a:spLocks/>
          </p:cNvSpPr>
          <p:nvPr/>
        </p:nvSpPr>
        <p:spPr>
          <a:xfrm>
            <a:off x="107504" y="5031432"/>
            <a:ext cx="8928992" cy="1781944"/>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rPr>
              <a:t>Honorable Prime Minister of India </a:t>
            </a:r>
            <a:r>
              <a:rPr kumimoji="0" lang="en-US" sz="2000" i="0" u="none" strike="noStrike" kern="1200" cap="none" spc="0" normalizeH="0" baseline="0" noProof="0" dirty="0" err="1">
                <a:ln>
                  <a:noFill/>
                </a:ln>
                <a:solidFill>
                  <a:srgbClr val="FF0000"/>
                </a:solidFill>
                <a:effectLst/>
                <a:uLnTx/>
                <a:uFillTx/>
                <a:latin typeface="Arial" pitchFamily="34" charset="0"/>
                <a:ea typeface="ＭＳ Ｐゴシック" pitchFamily="34" charset="-128"/>
                <a:cs typeface="Arial" pitchFamily="34" charset="0"/>
              </a:rPr>
              <a:t>Shri</a:t>
            </a:r>
            <a:r>
              <a:rPr kumimoji="0" lang="en-US" sz="200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rPr>
              <a:t> </a:t>
            </a:r>
            <a:r>
              <a:rPr kumimoji="0" lang="en-US" sz="2000" i="0" u="none" strike="noStrike" kern="1200" cap="none" spc="0" normalizeH="0" baseline="0" noProof="0" dirty="0" err="1">
                <a:ln>
                  <a:noFill/>
                </a:ln>
                <a:solidFill>
                  <a:srgbClr val="FF0000"/>
                </a:solidFill>
                <a:effectLst/>
                <a:uLnTx/>
                <a:uFillTx/>
                <a:latin typeface="Arial" pitchFamily="34" charset="0"/>
                <a:ea typeface="ＭＳ Ｐゴシック" pitchFamily="34" charset="-128"/>
                <a:cs typeface="Arial" pitchFamily="34" charset="0"/>
              </a:rPr>
              <a:t>Narendra</a:t>
            </a:r>
            <a:r>
              <a:rPr kumimoji="0" lang="en-US" sz="200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rPr>
              <a:t> </a:t>
            </a:r>
            <a:r>
              <a:rPr kumimoji="0" lang="en-US" sz="2000" i="0" u="none" strike="noStrike" kern="1200" cap="none" spc="0" normalizeH="0" baseline="0" noProof="0" dirty="0" err="1">
                <a:ln>
                  <a:noFill/>
                </a:ln>
                <a:solidFill>
                  <a:srgbClr val="FF0000"/>
                </a:solidFill>
                <a:effectLst/>
                <a:uLnTx/>
                <a:uFillTx/>
                <a:latin typeface="Arial" pitchFamily="34" charset="0"/>
                <a:ea typeface="ＭＳ Ｐゴシック" pitchFamily="34" charset="-128"/>
                <a:cs typeface="Arial" pitchFamily="34" charset="0"/>
              </a:rPr>
              <a:t>Modi</a:t>
            </a:r>
            <a:r>
              <a:rPr kumimoji="0" lang="en-US" sz="200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rPr>
              <a:t> and President Barack Obama</a:t>
            </a:r>
            <a:r>
              <a:rPr kumimoji="0" lang="en-US" sz="200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agreed in principle to initiate cooperative activities to increase capacity in </a:t>
            </a:r>
            <a:r>
              <a:rPr kumimoji="0" lang="en-US" altLang="en-US" sz="200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a:t>
            </a:r>
            <a:r>
              <a:rPr kumimoji="0" lang="en-US" altLang="ja-JP" sz="2000" i="0" u="none" strike="noStrike" kern="1200" cap="none" spc="0" normalizeH="0" baseline="0" noProof="0" dirty="0">
                <a:ln>
                  <a:noFill/>
                </a:ln>
                <a:solidFill>
                  <a:srgbClr val="0409E2"/>
                </a:solidFill>
                <a:effectLst/>
                <a:uLnTx/>
                <a:uFillTx/>
                <a:latin typeface="Arial" pitchFamily="34" charset="0"/>
                <a:ea typeface="ＭＳ Ｐゴシック" pitchFamily="34" charset="-128"/>
                <a:cs typeface="Arial" pitchFamily="34" charset="0"/>
              </a:rPr>
              <a:t>Translational  cancer research</a:t>
            </a:r>
            <a:r>
              <a:rPr kumimoji="0" lang="en-US" altLang="en-US" sz="2000" i="0" u="none" strike="noStrike" kern="1200" cap="none" spc="0" normalizeH="0" baseline="0" noProof="0" dirty="0">
                <a:ln>
                  <a:noFill/>
                </a:ln>
                <a:solidFill>
                  <a:srgbClr val="0409E2"/>
                </a:solidFill>
                <a:effectLst/>
                <a:uLnTx/>
                <a:uFillTx/>
                <a:latin typeface="Arial" pitchFamily="34" charset="0"/>
                <a:ea typeface="ＭＳ Ｐゴシック" pitchFamily="34" charset="-128"/>
                <a:cs typeface="Arial" pitchFamily="34" charset="0"/>
              </a:rPr>
              <a:t>”</a:t>
            </a:r>
            <a:r>
              <a:rPr kumimoji="0" lang="en-US" altLang="ja-JP" sz="200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including by developing collaborative programs for and with India's upcoming </a:t>
            </a:r>
            <a:r>
              <a:rPr kumimoji="0" lang="en-US" altLang="ja-JP" sz="200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rPr>
              <a:t>National Cancer Institute- India, </a:t>
            </a:r>
            <a:r>
              <a:rPr kumimoji="0" lang="en-US" altLang="ja-JP" sz="200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AIIMS, New Delhi </a:t>
            </a:r>
            <a:endParaRPr kumimoji="0" lang="en-US" sz="200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
        <p:nvSpPr>
          <p:cNvPr id="3" name="Content Placeholder 1"/>
          <p:cNvSpPr txBox="1">
            <a:spLocks/>
          </p:cNvSpPr>
          <p:nvPr/>
        </p:nvSpPr>
        <p:spPr>
          <a:xfrm>
            <a:off x="5029200" y="1600200"/>
            <a:ext cx="4419600" cy="4525963"/>
          </a:xfrm>
          <a:prstGeom prst="rect">
            <a:avLst/>
          </a:prstGeom>
        </p:spPr>
        <p:txBody>
          <a:bodyPr>
            <a:normAutofit/>
          </a:bodyPr>
          <a:lstStyle/>
          <a:p>
            <a:pPr marL="365760" indent="-256032" defTabSz="914400" fontAlgn="auto">
              <a:spcBef>
                <a:spcPts val="400"/>
              </a:spcBef>
              <a:spcAft>
                <a:spcPts val="0"/>
              </a:spcAft>
              <a:buClr>
                <a:schemeClr val="accent1"/>
              </a:buClr>
              <a:buSzPct val="68000"/>
              <a:buFont typeface="Wingdings 3"/>
              <a:buChar char=""/>
              <a:defRPr/>
            </a:pPr>
            <a:endParaRPr lang="en-US" sz="2700" dirty="0">
              <a:latin typeface="+mn-lt"/>
              <a:ea typeface="+mn-ea"/>
            </a:endParaRPr>
          </a:p>
        </p:txBody>
      </p:sp>
      <p:pic>
        <p:nvPicPr>
          <p:cNvPr id="4" name="Picture 3" descr="C:\Users\acer\Desktop\Modi-obama photo.jpg"/>
          <p:cNvPicPr/>
          <p:nvPr/>
        </p:nvPicPr>
        <p:blipFill>
          <a:blip r:embed="rId4" cstate="print"/>
          <a:srcRect/>
          <a:stretch>
            <a:fillRect/>
          </a:stretch>
        </p:blipFill>
        <p:spPr bwMode="auto">
          <a:xfrm>
            <a:off x="1066800" y="1340768"/>
            <a:ext cx="7239000" cy="3581399"/>
          </a:xfrm>
          <a:prstGeom prst="rect">
            <a:avLst/>
          </a:prstGeom>
          <a:ln>
            <a:noFill/>
          </a:ln>
          <a:effectLst>
            <a:softEdge rad="112500"/>
          </a:effectLst>
        </p:spPr>
      </p:pic>
      <p:sp>
        <p:nvSpPr>
          <p:cNvPr id="5" name="Rectangle 4"/>
          <p:cNvSpPr/>
          <p:nvPr/>
        </p:nvSpPr>
        <p:spPr>
          <a:xfrm>
            <a:off x="107504" y="83096"/>
            <a:ext cx="6910289" cy="60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en-IN" b="1" dirty="0">
                <a:solidFill>
                  <a:schemeClr val="bg1"/>
                </a:solidFill>
                <a:latin typeface="Arial" pitchFamily="34" charset="0"/>
                <a:cs typeface="Arial" pitchFamily="34" charset="0"/>
              </a:rPr>
              <a:t>JOINT STATEMENT ISSUED ON 30TH SEPTEMBER 2014</a:t>
            </a:r>
            <a:endParaRPr lang="en-US" b="1" dirty="0">
              <a:solidFill>
                <a:schemeClr val="bg1"/>
              </a:solidFill>
              <a:latin typeface="Arial" pitchFamily="34" charset="0"/>
              <a:cs typeface="Arial" pitchFamily="34" charset="0"/>
            </a:endParaRPr>
          </a:p>
        </p:txBody>
      </p:sp>
      <p:pic>
        <p:nvPicPr>
          <p:cNvPr id="6" name="Picture 4" descr="Related image"/>
          <p:cNvPicPr>
            <a:picLocks noChangeAspect="1" noChangeArrowheads="1"/>
          </p:cNvPicPr>
          <p:nvPr/>
        </p:nvPicPr>
        <p:blipFill>
          <a:blip r:embed="rId5" cstate="print"/>
          <a:srcRect/>
          <a:stretch>
            <a:fillRect/>
          </a:stretch>
        </p:blipFill>
        <p:spPr bwMode="auto">
          <a:xfrm>
            <a:off x="8495928" y="6209928"/>
            <a:ext cx="648072" cy="64807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0">
            <a:extLst>
              <a:ext uri="{FF2B5EF4-FFF2-40B4-BE49-F238E27FC236}">
                <a16:creationId xmlns:a16="http://schemas.microsoft.com/office/drawing/2014/main" id="{37FBDD4A-5569-4CC5-B69D-2ADB2332E9A7}"/>
              </a:ext>
            </a:extLst>
          </p:cNvPr>
          <p:cNvGrpSpPr>
            <a:grpSpLocks/>
          </p:cNvGrpSpPr>
          <p:nvPr/>
        </p:nvGrpSpPr>
        <p:grpSpPr bwMode="auto">
          <a:xfrm>
            <a:off x="3292123" y="1588911"/>
            <a:ext cx="4622800" cy="4289778"/>
            <a:chOff x="2866948" y="509174"/>
            <a:chExt cx="6163694" cy="5718565"/>
          </a:xfrm>
        </p:grpSpPr>
        <p:sp>
          <p:nvSpPr>
            <p:cNvPr id="5" name="Oval 4">
              <a:extLst>
                <a:ext uri="{FF2B5EF4-FFF2-40B4-BE49-F238E27FC236}">
                  <a16:creationId xmlns:a16="http://schemas.microsoft.com/office/drawing/2014/main" id="{B7BA1BDA-C9CA-4947-A75B-858DD851CE1D}"/>
                </a:ext>
              </a:extLst>
            </p:cNvPr>
            <p:cNvSpPr/>
            <p:nvPr/>
          </p:nvSpPr>
          <p:spPr>
            <a:xfrm>
              <a:off x="3384352" y="1118653"/>
              <a:ext cx="4903109" cy="4407434"/>
            </a:xfrm>
            <a:prstGeom prst="ellipse">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3000" dirty="0">
                  <a:solidFill>
                    <a:prstClr val="white"/>
                  </a:solidFill>
                  <a:latin typeface="Calibri" panose="020F0502020204030204"/>
                </a:rPr>
                <a:t>EDRN</a:t>
              </a:r>
            </a:p>
          </p:txBody>
        </p:sp>
        <p:sp>
          <p:nvSpPr>
            <p:cNvPr id="6" name="Oval 5">
              <a:extLst>
                <a:ext uri="{FF2B5EF4-FFF2-40B4-BE49-F238E27FC236}">
                  <a16:creationId xmlns:a16="http://schemas.microsoft.com/office/drawing/2014/main" id="{E9F781F9-6F42-45B7-9ADD-523D682F373F}"/>
                </a:ext>
              </a:extLst>
            </p:cNvPr>
            <p:cNvSpPr/>
            <p:nvPr/>
          </p:nvSpPr>
          <p:spPr>
            <a:xfrm>
              <a:off x="4321323" y="4858293"/>
              <a:ext cx="1155222"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PCDC</a:t>
              </a:r>
            </a:p>
          </p:txBody>
        </p:sp>
        <p:sp>
          <p:nvSpPr>
            <p:cNvPr id="7" name="Oval 6">
              <a:extLst>
                <a:ext uri="{FF2B5EF4-FFF2-40B4-BE49-F238E27FC236}">
                  <a16:creationId xmlns:a16="http://schemas.microsoft.com/office/drawing/2014/main" id="{4124E2A7-F245-4105-A049-366A64844FDC}"/>
                </a:ext>
              </a:extLst>
            </p:cNvPr>
            <p:cNvSpPr/>
            <p:nvPr/>
          </p:nvSpPr>
          <p:spPr>
            <a:xfrm>
              <a:off x="3250768" y="4250696"/>
              <a:ext cx="1157103"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49">
                <a:defRPr/>
              </a:pPr>
              <a:r>
                <a:rPr lang="en-US" sz="1350" dirty="0">
                  <a:solidFill>
                    <a:prstClr val="white"/>
                  </a:solidFill>
                  <a:latin typeface="Calibri" panose="020F0502020204030204"/>
                </a:rPr>
                <a:t>CTRLC</a:t>
              </a:r>
            </a:p>
          </p:txBody>
        </p:sp>
        <p:sp>
          <p:nvSpPr>
            <p:cNvPr id="8" name="Oval 7">
              <a:extLst>
                <a:ext uri="{FF2B5EF4-FFF2-40B4-BE49-F238E27FC236}">
                  <a16:creationId xmlns:a16="http://schemas.microsoft.com/office/drawing/2014/main" id="{1419B314-A3CA-463A-A526-C156653A2175}"/>
                </a:ext>
              </a:extLst>
            </p:cNvPr>
            <p:cNvSpPr/>
            <p:nvPr/>
          </p:nvSpPr>
          <p:spPr>
            <a:xfrm>
              <a:off x="2912103" y="3155892"/>
              <a:ext cx="1155222"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49">
                <a:defRPr/>
              </a:pPr>
              <a:r>
                <a:rPr lang="en-US" sz="1350" dirty="0">
                  <a:solidFill>
                    <a:prstClr val="white"/>
                  </a:solidFill>
                  <a:latin typeface="Calibri" panose="020F0502020204030204"/>
                </a:rPr>
                <a:t>Liquid  biopsy</a:t>
              </a:r>
            </a:p>
          </p:txBody>
        </p:sp>
        <p:sp>
          <p:nvSpPr>
            <p:cNvPr id="9" name="Oval 8">
              <a:extLst>
                <a:ext uri="{FF2B5EF4-FFF2-40B4-BE49-F238E27FC236}">
                  <a16:creationId xmlns:a16="http://schemas.microsoft.com/office/drawing/2014/main" id="{D5985828-0624-4468-93CF-EEECF03A5017}"/>
                </a:ext>
              </a:extLst>
            </p:cNvPr>
            <p:cNvSpPr/>
            <p:nvPr/>
          </p:nvSpPr>
          <p:spPr>
            <a:xfrm>
              <a:off x="2866948" y="2034752"/>
              <a:ext cx="1155222"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CIB</a:t>
              </a:r>
            </a:p>
          </p:txBody>
        </p:sp>
        <p:sp>
          <p:nvSpPr>
            <p:cNvPr id="10" name="Oval 9">
              <a:extLst>
                <a:ext uri="{FF2B5EF4-FFF2-40B4-BE49-F238E27FC236}">
                  <a16:creationId xmlns:a16="http://schemas.microsoft.com/office/drawing/2014/main" id="{7EE7790E-3751-4017-8C43-9E6A6F0F54AB}"/>
                </a:ext>
              </a:extLst>
            </p:cNvPr>
            <p:cNvSpPr/>
            <p:nvPr/>
          </p:nvSpPr>
          <p:spPr>
            <a:xfrm>
              <a:off x="3504766" y="1086674"/>
              <a:ext cx="1157104" cy="1036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49">
                <a:defRPr/>
              </a:pPr>
              <a:r>
                <a:rPr lang="en-US" sz="900" dirty="0">
                  <a:solidFill>
                    <a:prstClr val="white"/>
                  </a:solidFill>
                  <a:latin typeface="Calibri" panose="020F0502020204030204"/>
                </a:rPr>
                <a:t>Exosome-Derived Analytes </a:t>
              </a:r>
            </a:p>
          </p:txBody>
        </p:sp>
        <p:sp>
          <p:nvSpPr>
            <p:cNvPr id="11" name="Oval 10">
              <a:extLst>
                <a:ext uri="{FF2B5EF4-FFF2-40B4-BE49-F238E27FC236}">
                  <a16:creationId xmlns:a16="http://schemas.microsoft.com/office/drawing/2014/main" id="{6FAF70F6-9DCB-4035-92EC-0D4003F78517}"/>
                </a:ext>
              </a:extLst>
            </p:cNvPr>
            <p:cNvSpPr/>
            <p:nvPr/>
          </p:nvSpPr>
          <p:spPr>
            <a:xfrm>
              <a:off x="4541456" y="509174"/>
              <a:ext cx="1157103"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MCL</a:t>
              </a:r>
            </a:p>
          </p:txBody>
        </p:sp>
        <p:sp>
          <p:nvSpPr>
            <p:cNvPr id="12" name="Oval 11">
              <a:extLst>
                <a:ext uri="{FF2B5EF4-FFF2-40B4-BE49-F238E27FC236}">
                  <a16:creationId xmlns:a16="http://schemas.microsoft.com/office/drawing/2014/main" id="{780D0D9D-9F36-4D10-8019-4658A8C77D7D}"/>
                </a:ext>
              </a:extLst>
            </p:cNvPr>
            <p:cNvSpPr/>
            <p:nvPr/>
          </p:nvSpPr>
          <p:spPr>
            <a:xfrm>
              <a:off x="7645880" y="1867333"/>
              <a:ext cx="1157103"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CPDR</a:t>
              </a:r>
            </a:p>
          </p:txBody>
        </p:sp>
        <p:sp>
          <p:nvSpPr>
            <p:cNvPr id="13" name="Oval 12">
              <a:extLst>
                <a:ext uri="{FF2B5EF4-FFF2-40B4-BE49-F238E27FC236}">
                  <a16:creationId xmlns:a16="http://schemas.microsoft.com/office/drawing/2014/main" id="{4CE98822-DB27-49E8-9FA7-986E3B24D703}"/>
                </a:ext>
              </a:extLst>
            </p:cNvPr>
            <p:cNvSpPr/>
            <p:nvPr/>
          </p:nvSpPr>
          <p:spPr>
            <a:xfrm>
              <a:off x="5770055" y="509174"/>
              <a:ext cx="1157104"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49">
                <a:defRPr/>
              </a:pPr>
              <a:r>
                <a:rPr lang="en-US" sz="1125" dirty="0">
                  <a:solidFill>
                    <a:prstClr val="white"/>
                  </a:solidFill>
                  <a:latin typeface="Calibri" panose="020F0502020204030204"/>
                </a:rPr>
                <a:t>Alliance </a:t>
              </a:r>
            </a:p>
          </p:txBody>
        </p:sp>
        <p:sp>
          <p:nvSpPr>
            <p:cNvPr id="14" name="Oval 13">
              <a:extLst>
                <a:ext uri="{FF2B5EF4-FFF2-40B4-BE49-F238E27FC236}">
                  <a16:creationId xmlns:a16="http://schemas.microsoft.com/office/drawing/2014/main" id="{15044837-C8FE-42E1-A5EA-67D01E890174}"/>
                </a:ext>
              </a:extLst>
            </p:cNvPr>
            <p:cNvSpPr/>
            <p:nvPr/>
          </p:nvSpPr>
          <p:spPr>
            <a:xfrm>
              <a:off x="7875420" y="2920753"/>
              <a:ext cx="1155222"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PNNL</a:t>
              </a:r>
            </a:p>
          </p:txBody>
        </p:sp>
        <p:sp>
          <p:nvSpPr>
            <p:cNvPr id="15" name="Oval 14">
              <a:extLst>
                <a:ext uri="{FF2B5EF4-FFF2-40B4-BE49-F238E27FC236}">
                  <a16:creationId xmlns:a16="http://schemas.microsoft.com/office/drawing/2014/main" id="{4E2AE1B2-596E-4669-8AE0-36077FED1D22}"/>
                </a:ext>
              </a:extLst>
            </p:cNvPr>
            <p:cNvSpPr/>
            <p:nvPr/>
          </p:nvSpPr>
          <p:spPr>
            <a:xfrm>
              <a:off x="6861307" y="1045290"/>
              <a:ext cx="1155222"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NIST</a:t>
              </a:r>
            </a:p>
          </p:txBody>
        </p:sp>
        <p:sp>
          <p:nvSpPr>
            <p:cNvPr id="16" name="Oval 15">
              <a:extLst>
                <a:ext uri="{FF2B5EF4-FFF2-40B4-BE49-F238E27FC236}">
                  <a16:creationId xmlns:a16="http://schemas.microsoft.com/office/drawing/2014/main" id="{F72C3C13-5C53-483E-A88E-C8A2FD7F63BE}"/>
                </a:ext>
              </a:extLst>
            </p:cNvPr>
            <p:cNvSpPr/>
            <p:nvPr/>
          </p:nvSpPr>
          <p:spPr>
            <a:xfrm>
              <a:off x="5531109" y="5193130"/>
              <a:ext cx="1157103"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CPDPC</a:t>
              </a:r>
            </a:p>
          </p:txBody>
        </p:sp>
        <p:sp>
          <p:nvSpPr>
            <p:cNvPr id="17" name="Oval 16">
              <a:extLst>
                <a:ext uri="{FF2B5EF4-FFF2-40B4-BE49-F238E27FC236}">
                  <a16:creationId xmlns:a16="http://schemas.microsoft.com/office/drawing/2014/main" id="{D9D378A3-08CD-492E-B74D-D860FA1F8C9F}"/>
                </a:ext>
              </a:extLst>
            </p:cNvPr>
            <p:cNvSpPr/>
            <p:nvPr/>
          </p:nvSpPr>
          <p:spPr>
            <a:xfrm>
              <a:off x="6810508" y="4841364"/>
              <a:ext cx="1157103" cy="1036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PCA</a:t>
              </a:r>
            </a:p>
          </p:txBody>
        </p:sp>
        <p:sp>
          <p:nvSpPr>
            <p:cNvPr id="20" name="Oval 19">
              <a:extLst>
                <a:ext uri="{FF2B5EF4-FFF2-40B4-BE49-F238E27FC236}">
                  <a16:creationId xmlns:a16="http://schemas.microsoft.com/office/drawing/2014/main" id="{F11158BE-8F00-47BA-A693-29655079778D}"/>
                </a:ext>
              </a:extLst>
            </p:cNvPr>
            <p:cNvSpPr/>
            <p:nvPr/>
          </p:nvSpPr>
          <p:spPr>
            <a:xfrm>
              <a:off x="7548044" y="3987341"/>
              <a:ext cx="1157103" cy="1034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white"/>
                  </a:solidFill>
                  <a:latin typeface="Calibri" panose="020F0502020204030204"/>
                </a:rPr>
                <a:t>JPL</a:t>
              </a:r>
            </a:p>
          </p:txBody>
        </p:sp>
      </p:grpSp>
      <p:sp>
        <p:nvSpPr>
          <p:cNvPr id="22" name="Oval 21">
            <a:extLst>
              <a:ext uri="{FF2B5EF4-FFF2-40B4-BE49-F238E27FC236}">
                <a16:creationId xmlns:a16="http://schemas.microsoft.com/office/drawing/2014/main" id="{DA680757-E8B0-4221-9D84-6D281890A2CD}"/>
              </a:ext>
            </a:extLst>
          </p:cNvPr>
          <p:cNvSpPr/>
          <p:nvPr/>
        </p:nvSpPr>
        <p:spPr>
          <a:xfrm>
            <a:off x="8058857" y="1549400"/>
            <a:ext cx="866422" cy="91581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srgbClr val="C00000"/>
                </a:solidFill>
                <a:latin typeface="Calibri" panose="020F0502020204030204"/>
              </a:rPr>
              <a:t>US EDRN-Japan</a:t>
            </a:r>
          </a:p>
        </p:txBody>
      </p:sp>
      <p:sp>
        <p:nvSpPr>
          <p:cNvPr id="23" name="Oval 22">
            <a:extLst>
              <a:ext uri="{FF2B5EF4-FFF2-40B4-BE49-F238E27FC236}">
                <a16:creationId xmlns:a16="http://schemas.microsoft.com/office/drawing/2014/main" id="{3BA16B43-75EC-4C49-B054-F13A8709064E}"/>
              </a:ext>
            </a:extLst>
          </p:cNvPr>
          <p:cNvSpPr/>
          <p:nvPr/>
        </p:nvSpPr>
        <p:spPr>
          <a:xfrm>
            <a:off x="8136467" y="2623256"/>
            <a:ext cx="866422" cy="915811"/>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srgbClr val="00B050"/>
                </a:solidFill>
                <a:latin typeface="Calibri" panose="020F0502020204030204"/>
              </a:rPr>
              <a:t>US EDRN-Chile </a:t>
            </a:r>
          </a:p>
        </p:txBody>
      </p:sp>
      <p:sp>
        <p:nvSpPr>
          <p:cNvPr id="24" name="Oval 23">
            <a:extLst>
              <a:ext uri="{FF2B5EF4-FFF2-40B4-BE49-F238E27FC236}">
                <a16:creationId xmlns:a16="http://schemas.microsoft.com/office/drawing/2014/main" id="{31F7EF67-20B9-4CEF-9983-37A8F3C9B5A5}"/>
              </a:ext>
            </a:extLst>
          </p:cNvPr>
          <p:cNvSpPr/>
          <p:nvPr/>
        </p:nvSpPr>
        <p:spPr>
          <a:xfrm>
            <a:off x="8223956" y="3670301"/>
            <a:ext cx="866422" cy="9158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9">
              <a:defRPr/>
            </a:pPr>
            <a:r>
              <a:rPr lang="en-US" sz="1350" dirty="0">
                <a:solidFill>
                  <a:prstClr val="black"/>
                </a:solidFill>
                <a:latin typeface="Calibri" panose="020F0502020204030204"/>
              </a:rPr>
              <a:t>US EDRN-China </a:t>
            </a:r>
          </a:p>
        </p:txBody>
      </p:sp>
      <p:sp>
        <p:nvSpPr>
          <p:cNvPr id="36" name="TextBox 35">
            <a:extLst>
              <a:ext uri="{FF2B5EF4-FFF2-40B4-BE49-F238E27FC236}">
                <a16:creationId xmlns:a16="http://schemas.microsoft.com/office/drawing/2014/main" id="{81B078EF-558E-4948-8E1C-09C321638C79}"/>
              </a:ext>
            </a:extLst>
          </p:cNvPr>
          <p:cNvSpPr txBox="1"/>
          <p:nvPr/>
        </p:nvSpPr>
        <p:spPr>
          <a:xfrm>
            <a:off x="141111" y="1706034"/>
            <a:ext cx="3201812" cy="4178067"/>
          </a:xfrm>
          <a:prstGeom prst="rect">
            <a:avLst/>
          </a:prstGeom>
          <a:noFill/>
        </p:spPr>
        <p:txBody>
          <a:bodyPr>
            <a:spAutoFit/>
          </a:bodyPr>
          <a:lstStyle/>
          <a:p>
            <a:pPr defTabSz="685849">
              <a:defRPr/>
            </a:pPr>
            <a:r>
              <a:rPr lang="en-US" sz="1200" b="1" i="1" dirty="0">
                <a:solidFill>
                  <a:prstClr val="black"/>
                </a:solidFill>
                <a:latin typeface="Calibri" panose="020F0502020204030204"/>
                <a:ea typeface="MS PGothic" panose="020B0600070205080204" pitchFamily="34" charset="-128"/>
              </a:rPr>
              <a:t>Programs</a:t>
            </a:r>
          </a:p>
          <a:p>
            <a:pPr marL="214328" indent="-214328" defTabSz="685849">
              <a:buFont typeface="Wingdings" panose="05000000000000000000" pitchFamily="2" charset="2"/>
              <a:buChar char="§"/>
              <a:defRPr/>
            </a:pPr>
            <a:r>
              <a:rPr lang="en-US" sz="1200" i="1" dirty="0">
                <a:solidFill>
                  <a:prstClr val="black"/>
                </a:solidFill>
                <a:latin typeface="Calibri" panose="020F0502020204030204"/>
                <a:ea typeface="MS PGothic" panose="020B0600070205080204" pitchFamily="34" charset="-128"/>
              </a:rPr>
              <a:t>Early Detection Research Network</a:t>
            </a:r>
            <a:r>
              <a:rPr lang="en-US" sz="1200" dirty="0">
                <a:solidFill>
                  <a:prstClr val="black"/>
                </a:solidFill>
                <a:latin typeface="Calibri" panose="020F0502020204030204"/>
                <a:ea typeface="MS PGothic" panose="020B0600070205080204" pitchFamily="34" charset="-128"/>
              </a:rPr>
              <a:t> (EDRN)</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Molecular and Cellular Characterization of Screen-Detected Lesions (MCL)</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Alliance of </a:t>
            </a:r>
            <a:r>
              <a:rPr lang="en-US" sz="1200" dirty="0" err="1">
                <a:solidFill>
                  <a:prstClr val="black"/>
                </a:solidFill>
                <a:latin typeface="Calibri" panose="020F0502020204030204"/>
                <a:ea typeface="MS PGothic" panose="020B0600070205080204" pitchFamily="34" charset="-128"/>
              </a:rPr>
              <a:t>Glycobiologists</a:t>
            </a:r>
            <a:r>
              <a:rPr lang="en-US" sz="1200" dirty="0">
                <a:solidFill>
                  <a:prstClr val="black"/>
                </a:solidFill>
                <a:latin typeface="Calibri" panose="020F0502020204030204"/>
                <a:ea typeface="MS PGothic" panose="020B0600070205080204" pitchFamily="34" charset="-128"/>
              </a:rPr>
              <a:t> for Cancer</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Exosome-Derived Analytes for Cancer</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Consortium for Imaging and Biomarkers (CIB)</a:t>
            </a:r>
          </a:p>
          <a:p>
            <a:pPr marL="214328" indent="-214328" defTabSz="685849">
              <a:buFont typeface="Wingdings" panose="05000000000000000000" pitchFamily="2" charset="2"/>
              <a:buChar char="§"/>
              <a:defRPr/>
            </a:pPr>
            <a:r>
              <a:rPr lang="en-US" sz="1200" dirty="0">
                <a:solidFill>
                  <a:srgbClr val="000000"/>
                </a:solidFill>
                <a:latin typeface="Calibri" panose="020F0502020204030204"/>
                <a:ea typeface="Times New Roman" panose="02020603050405020304" pitchFamily="18" charset="0"/>
                <a:cs typeface="Times New Roman" panose="02020603050405020304" pitchFamily="18" charset="0"/>
              </a:rPr>
              <a:t>Liquid Biopsy for Early Cancer Assessment</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Consortium on Translational Research for Liver Cancer</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Pancreatic Cancer Detection Consortium (PCDC)</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Chronic Pancreatitis, Diabetes and Pancreatic Cancer (CPDPC)</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Pre-Cancer Atlas (PCA)</a:t>
            </a:r>
          </a:p>
          <a:p>
            <a:pPr defTabSz="685849">
              <a:defRPr/>
            </a:pPr>
            <a:r>
              <a:rPr lang="en-US" sz="1200" b="1" i="1" dirty="0">
                <a:solidFill>
                  <a:prstClr val="black"/>
                </a:solidFill>
                <a:latin typeface="Calibri" panose="020F0502020204030204"/>
                <a:ea typeface="MS PGothic" panose="020B0600070205080204" pitchFamily="34" charset="-128"/>
              </a:rPr>
              <a:t>Inert Agency Agreements (IAA)</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 National Institute of Standards and Technology (NIST)</a:t>
            </a:r>
          </a:p>
          <a:p>
            <a:pPr marL="214328" indent="-214328" defTabSz="685849">
              <a:buFont typeface="Wingdings" panose="05000000000000000000" pitchFamily="2" charset="2"/>
              <a:buChar char="§"/>
              <a:defRPr/>
            </a:pPr>
            <a:r>
              <a:rPr lang="en-US" sz="1200" dirty="0">
                <a:solidFill>
                  <a:prstClr val="black"/>
                </a:solidFill>
                <a:latin typeface="Calibri" panose="020F0502020204030204"/>
                <a:ea typeface="MS PGothic" panose="020B0600070205080204" pitchFamily="34" charset="-128"/>
              </a:rPr>
              <a:t>Pacific Northwest National Laboratory (PNNL)</a:t>
            </a:r>
          </a:p>
          <a:p>
            <a:pPr marL="214328" indent="-214328" defTabSz="685849">
              <a:buFont typeface="Wingdings" panose="05000000000000000000" pitchFamily="2" charset="2"/>
              <a:buChar char="§"/>
              <a:defRPr/>
            </a:pPr>
            <a:r>
              <a:rPr lang="en-US" sz="1200" dirty="0">
                <a:solidFill>
                  <a:srgbClr val="000000"/>
                </a:solidFill>
                <a:latin typeface="Calibri" panose="020F0502020204030204"/>
                <a:ea typeface="Times New Roman" panose="02020603050405020304" pitchFamily="18" charset="0"/>
                <a:cs typeface="Times New Roman" panose="02020603050405020304" pitchFamily="18" charset="0"/>
              </a:rPr>
              <a:t>Center for Prostate Disease Research (CPDR)</a:t>
            </a:r>
            <a:endParaRPr lang="en-US" sz="1200" dirty="0">
              <a:solidFill>
                <a:prstClr val="black"/>
              </a:solidFill>
              <a:latin typeface="Calibri" panose="020F0502020204030204"/>
              <a:ea typeface="MS PGothic" panose="020B0600070205080204" pitchFamily="34" charset="-128"/>
            </a:endParaRPr>
          </a:p>
          <a:p>
            <a:pPr marL="214328" indent="-214328" defTabSz="685849">
              <a:buFont typeface="Wingdings" panose="05000000000000000000" pitchFamily="2" charset="2"/>
              <a:buChar char="§"/>
              <a:defRPr/>
            </a:pPr>
            <a:endParaRPr lang="en-US" sz="1350" dirty="0">
              <a:solidFill>
                <a:prstClr val="black"/>
              </a:solidFill>
              <a:latin typeface="Calibri" panose="020F0502020204030204"/>
              <a:ea typeface="MS PGothic" panose="020B0600070205080204" pitchFamily="34" charset="-128"/>
            </a:endParaRPr>
          </a:p>
        </p:txBody>
      </p:sp>
      <p:sp>
        <p:nvSpPr>
          <p:cNvPr id="37" name="TextBox 36">
            <a:extLst>
              <a:ext uri="{FF2B5EF4-FFF2-40B4-BE49-F238E27FC236}">
                <a16:creationId xmlns:a16="http://schemas.microsoft.com/office/drawing/2014/main" id="{DDF97EB3-E4AE-44E0-BF62-72CF6A50FCB0}"/>
              </a:ext>
            </a:extLst>
          </p:cNvPr>
          <p:cNvSpPr txBox="1"/>
          <p:nvPr/>
        </p:nvSpPr>
        <p:spPr>
          <a:xfrm>
            <a:off x="179212" y="609600"/>
            <a:ext cx="8432117" cy="461665"/>
          </a:xfrm>
          <a:prstGeom prst="rect">
            <a:avLst/>
          </a:prstGeom>
          <a:noFill/>
        </p:spPr>
        <p:txBody>
          <a:bodyPr wrap="none">
            <a:spAutoFit/>
          </a:bodyPr>
          <a:lstStyle/>
          <a:p>
            <a:pPr defTabSz="685849">
              <a:defRPr/>
            </a:pPr>
            <a:r>
              <a:rPr lang="en-US" sz="2400" b="1" dirty="0">
                <a:solidFill>
                  <a:prstClr val="black"/>
                </a:solidFill>
                <a:latin typeface="Arial" panose="020B0604020202020204" pitchFamily="34" charset="0"/>
                <a:ea typeface="MS PGothic" panose="020B0600070205080204" pitchFamily="34" charset="-128"/>
                <a:cs typeface="Arial" panose="020B0604020202020204" pitchFamily="34" charset="0"/>
              </a:rPr>
              <a:t>EDRN Serves as HUB to Many Sister Programs (Spokes)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B47D05-696E-489D-8F80-A9015552398A}"/>
              </a:ext>
            </a:extLst>
          </p:cNvPr>
          <p:cNvSpPr>
            <a:spLocks noChangeArrowheads="1"/>
          </p:cNvSpPr>
          <p:nvPr/>
        </p:nvSpPr>
        <p:spPr bwMode="auto">
          <a:xfrm>
            <a:off x="0" y="-38100"/>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4800" b="1"/>
          </a:p>
        </p:txBody>
      </p:sp>
      <p:sp>
        <p:nvSpPr>
          <p:cNvPr id="6157" name="Text Box 13">
            <a:extLst>
              <a:ext uri="{FF2B5EF4-FFF2-40B4-BE49-F238E27FC236}">
                <a16:creationId xmlns:a16="http://schemas.microsoft.com/office/drawing/2014/main" id="{DF57B417-913A-4D54-A1A6-A5139591F4EC}"/>
              </a:ext>
            </a:extLst>
          </p:cNvPr>
          <p:cNvSpPr txBox="1">
            <a:spLocks noChangeArrowheads="1"/>
          </p:cNvSpPr>
          <p:nvPr/>
        </p:nvSpPr>
        <p:spPr bwMode="auto">
          <a:xfrm>
            <a:off x="0" y="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170" name="Text Box 26">
            <a:extLst>
              <a:ext uri="{FF2B5EF4-FFF2-40B4-BE49-F238E27FC236}">
                <a16:creationId xmlns:a16="http://schemas.microsoft.com/office/drawing/2014/main" id="{AC1439E5-FEE3-4099-A621-C506F7908703}"/>
              </a:ext>
            </a:extLst>
          </p:cNvPr>
          <p:cNvSpPr txBox="1">
            <a:spLocks noChangeArrowheads="1"/>
          </p:cNvSpPr>
          <p:nvPr/>
        </p:nvSpPr>
        <p:spPr bwMode="auto">
          <a:xfrm>
            <a:off x="161080" y="303767"/>
            <a:ext cx="80548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chemeClr val="bg1"/>
                </a:solidFill>
              </a:rPr>
              <a:t>It’s a Village: </a:t>
            </a:r>
            <a:r>
              <a:rPr lang="en-US" altLang="en-US" sz="2800" b="1" dirty="0">
                <a:solidFill>
                  <a:schemeClr val="bg1"/>
                </a:solidFill>
                <a:latin typeface="Arial" panose="020B0604020202020204" pitchFamily="34" charset="0"/>
              </a:rPr>
              <a:t>The Cancer Biomarkers </a:t>
            </a:r>
            <a:r>
              <a:rPr lang="en-US" altLang="en-US" sz="2800" b="1" dirty="0">
                <a:solidFill>
                  <a:schemeClr val="bg1"/>
                </a:solidFill>
              </a:rPr>
              <a:t>Partners</a:t>
            </a:r>
            <a:endParaRPr lang="en-US" altLang="en-US" sz="2800" b="1" dirty="0">
              <a:solidFill>
                <a:schemeClr val="bg1"/>
              </a:solidFill>
              <a:latin typeface="Arial" panose="020B0604020202020204" pitchFamily="34" charset="0"/>
            </a:endParaRPr>
          </a:p>
        </p:txBody>
      </p:sp>
      <p:graphicFrame>
        <p:nvGraphicFramePr>
          <p:cNvPr id="4" name="Diagram 3">
            <a:extLst>
              <a:ext uri="{FF2B5EF4-FFF2-40B4-BE49-F238E27FC236}">
                <a16:creationId xmlns:a16="http://schemas.microsoft.com/office/drawing/2014/main" id="{29B6ABEF-89B8-4E51-96D7-58322857B50C}"/>
              </a:ext>
            </a:extLst>
          </p:cNvPr>
          <p:cNvGraphicFramePr/>
          <p:nvPr>
            <p:extLst/>
          </p:nvPr>
        </p:nvGraphicFramePr>
        <p:xfrm>
          <a:off x="1518702"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B365FEAB-85D6-4B72-9DE2-F88C228FBBCA}"/>
              </a:ext>
            </a:extLst>
          </p:cNvPr>
          <p:cNvGrpSpPr/>
          <p:nvPr/>
        </p:nvGrpSpPr>
        <p:grpSpPr>
          <a:xfrm>
            <a:off x="2966502" y="1769852"/>
            <a:ext cx="3701642" cy="3525826"/>
            <a:chOff x="2966502" y="1769852"/>
            <a:chExt cx="3701642" cy="3525826"/>
          </a:xfrm>
        </p:grpSpPr>
        <p:sp>
          <p:nvSpPr>
            <p:cNvPr id="17" name="Text Box 22">
              <a:extLst>
                <a:ext uri="{FF2B5EF4-FFF2-40B4-BE49-F238E27FC236}">
                  <a16:creationId xmlns:a16="http://schemas.microsoft.com/office/drawing/2014/main" id="{A536E40C-EF73-4CF2-9683-5F895E1546A4}"/>
                </a:ext>
              </a:extLst>
            </p:cNvPr>
            <p:cNvSpPr txBox="1">
              <a:spLocks noChangeArrowheads="1"/>
            </p:cNvSpPr>
            <p:nvPr/>
          </p:nvSpPr>
          <p:spPr bwMode="auto">
            <a:xfrm>
              <a:off x="4348868" y="3152001"/>
              <a:ext cx="11695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003399"/>
                  </a:solidFill>
                  <a:latin typeface="Arial" panose="020B0604020202020204" pitchFamily="34" charset="0"/>
                </a:rPr>
                <a:t>CBRG </a:t>
              </a:r>
            </a:p>
          </p:txBody>
        </p:sp>
        <p:sp>
          <p:nvSpPr>
            <p:cNvPr id="18" name="Text Box 22">
              <a:extLst>
                <a:ext uri="{FF2B5EF4-FFF2-40B4-BE49-F238E27FC236}">
                  <a16:creationId xmlns:a16="http://schemas.microsoft.com/office/drawing/2014/main" id="{DA20CA3A-4118-4BF7-AAFB-19297D10B7A1}"/>
                </a:ext>
              </a:extLst>
            </p:cNvPr>
            <p:cNvSpPr txBox="1">
              <a:spLocks noChangeArrowheads="1"/>
            </p:cNvSpPr>
            <p:nvPr/>
          </p:nvSpPr>
          <p:spPr bwMode="auto">
            <a:xfrm>
              <a:off x="2966502" y="3167390"/>
              <a:ext cx="1066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latin typeface="Arial" panose="020B0604020202020204" pitchFamily="34" charset="0"/>
                </a:rPr>
                <a:t>Academia</a:t>
              </a:r>
            </a:p>
          </p:txBody>
        </p:sp>
        <p:sp>
          <p:nvSpPr>
            <p:cNvPr id="19" name="Text Box 22">
              <a:extLst>
                <a:ext uri="{FF2B5EF4-FFF2-40B4-BE49-F238E27FC236}">
                  <a16:creationId xmlns:a16="http://schemas.microsoft.com/office/drawing/2014/main" id="{7D729CE4-DF04-44BF-981B-6C4390F365B7}"/>
                </a:ext>
              </a:extLst>
            </p:cNvPr>
            <p:cNvSpPr txBox="1">
              <a:spLocks noChangeArrowheads="1"/>
            </p:cNvSpPr>
            <p:nvPr/>
          </p:nvSpPr>
          <p:spPr bwMode="auto">
            <a:xfrm>
              <a:off x="4109502" y="1769852"/>
              <a:ext cx="12800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latin typeface="Arial" panose="020B0604020202020204" pitchFamily="34" charset="0"/>
                </a:rPr>
                <a:t>Private Enterprises</a:t>
              </a:r>
            </a:p>
          </p:txBody>
        </p:sp>
        <p:sp>
          <p:nvSpPr>
            <p:cNvPr id="20" name="Text Box 22">
              <a:extLst>
                <a:ext uri="{FF2B5EF4-FFF2-40B4-BE49-F238E27FC236}">
                  <a16:creationId xmlns:a16="http://schemas.microsoft.com/office/drawing/2014/main" id="{CA728978-B1F7-403B-B9D8-A6373FA7D592}"/>
                </a:ext>
              </a:extLst>
            </p:cNvPr>
            <p:cNvSpPr txBox="1">
              <a:spLocks noChangeArrowheads="1"/>
            </p:cNvSpPr>
            <p:nvPr/>
          </p:nvSpPr>
          <p:spPr bwMode="auto">
            <a:xfrm>
              <a:off x="5601344" y="2951946"/>
              <a:ext cx="1066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latin typeface="Arial" panose="020B0604020202020204" pitchFamily="34" charset="0"/>
                </a:rPr>
                <a:t>Patient Advocacy Groups</a:t>
              </a:r>
            </a:p>
          </p:txBody>
        </p:sp>
        <p:sp>
          <p:nvSpPr>
            <p:cNvPr id="21" name="Text Box 22">
              <a:extLst>
                <a:ext uri="{FF2B5EF4-FFF2-40B4-BE49-F238E27FC236}">
                  <a16:creationId xmlns:a16="http://schemas.microsoft.com/office/drawing/2014/main" id="{1A32AA20-575D-4F76-8785-30F5E9BEC499}"/>
                </a:ext>
              </a:extLst>
            </p:cNvPr>
            <p:cNvSpPr txBox="1">
              <a:spLocks noChangeArrowheads="1"/>
            </p:cNvSpPr>
            <p:nvPr/>
          </p:nvSpPr>
          <p:spPr bwMode="auto">
            <a:xfrm>
              <a:off x="3358115" y="4464681"/>
              <a:ext cx="24841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400" b="1" dirty="0"/>
                <a:t>Federal Agencies and International Partners</a:t>
              </a:r>
            </a:p>
            <a:p>
              <a:pPr algn="ctr"/>
              <a:r>
                <a:rPr lang="en-US" altLang="en-US" sz="1000" dirty="0">
                  <a:latin typeface="Arial" panose="020B0604020202020204" pitchFamily="34" charset="0"/>
                </a:rPr>
                <a:t>(Other NCI Programs, NIST, CPDR, JPL, FDA)</a:t>
              </a:r>
            </a:p>
          </p:txBody>
        </p:sp>
      </p:grpSp>
    </p:spTree>
    <p:extLst>
      <p:ext uri="{BB962C8B-B14F-4D97-AF65-F5344CB8AC3E}">
        <p14:creationId xmlns:p14="http://schemas.microsoft.com/office/powerpoint/2010/main" val="68965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639F-BE55-4002-92A7-D3DA035090D7}"/>
              </a:ext>
            </a:extLst>
          </p:cNvPr>
          <p:cNvSpPr>
            <a:spLocks noGrp="1"/>
          </p:cNvSpPr>
          <p:nvPr>
            <p:ph type="title"/>
          </p:nvPr>
        </p:nvSpPr>
        <p:spPr/>
        <p:txBody>
          <a:bodyPr/>
          <a:lstStyle/>
          <a:p>
            <a:r>
              <a:rPr lang="en-US" dirty="0"/>
              <a:t>Scientific Advances</a:t>
            </a:r>
          </a:p>
        </p:txBody>
      </p:sp>
      <p:sp>
        <p:nvSpPr>
          <p:cNvPr id="3" name="Content Placeholder 2">
            <a:extLst>
              <a:ext uri="{FF2B5EF4-FFF2-40B4-BE49-F238E27FC236}">
                <a16:creationId xmlns:a16="http://schemas.microsoft.com/office/drawing/2014/main" id="{5B5339AD-8289-4956-B9E1-3B731C39EBFF}"/>
              </a:ext>
            </a:extLst>
          </p:cNvPr>
          <p:cNvSpPr>
            <a:spLocks noGrp="1"/>
          </p:cNvSpPr>
          <p:nvPr>
            <p:ph idx="1"/>
          </p:nvPr>
        </p:nvSpPr>
        <p:spPr>
          <a:xfrm>
            <a:off x="683568" y="2636912"/>
            <a:ext cx="8229600" cy="1769368"/>
          </a:xfrm>
        </p:spPr>
        <p:txBody>
          <a:bodyPr/>
          <a:lstStyle/>
          <a:p>
            <a:pPr>
              <a:buFont typeface="Arial" panose="020B0604020202020204" pitchFamily="34" charset="0"/>
              <a:buChar char="•"/>
            </a:pPr>
            <a:r>
              <a:rPr lang="en-US" dirty="0"/>
              <a:t>Scientific Advances: Technology, Approaches and Resources</a:t>
            </a:r>
          </a:p>
          <a:p>
            <a:pPr>
              <a:buFont typeface="Arial" panose="020B0604020202020204" pitchFamily="34" charset="0"/>
              <a:buChar char="•"/>
            </a:pPr>
            <a:r>
              <a:rPr lang="en-US" dirty="0"/>
              <a:t>Scientific Advances: Organ-specific Research</a:t>
            </a:r>
          </a:p>
          <a:p>
            <a:pPr>
              <a:buFont typeface="Arial" panose="020B0604020202020204" pitchFamily="34" charset="0"/>
              <a:buChar char="•"/>
            </a:pPr>
            <a:r>
              <a:rPr lang="en-US" dirty="0"/>
              <a:t>Resources</a:t>
            </a:r>
          </a:p>
          <a:p>
            <a:pPr>
              <a:buFont typeface="Arial" panose="020B0604020202020204" pitchFamily="34" charset="0"/>
              <a:buChar char="•"/>
            </a:pPr>
            <a:r>
              <a:rPr lang="en-US" dirty="0"/>
              <a:t>Partnerships</a:t>
            </a:r>
          </a:p>
          <a:p>
            <a:pPr>
              <a:buFont typeface="Arial" panose="020B0604020202020204" pitchFamily="34" charset="0"/>
              <a:buChar char="•"/>
            </a:pPr>
            <a:r>
              <a:rPr lang="en-US" dirty="0"/>
              <a:t>New Frontiers</a:t>
            </a:r>
          </a:p>
          <a:p>
            <a:pPr marL="0" indent="0"/>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94087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3CD0-FFEF-45F6-816D-AD85781DC75B}"/>
              </a:ext>
            </a:extLst>
          </p:cNvPr>
          <p:cNvSpPr>
            <a:spLocks noGrp="1"/>
          </p:cNvSpPr>
          <p:nvPr>
            <p:ph type="title"/>
          </p:nvPr>
        </p:nvSpPr>
        <p:spPr>
          <a:xfrm>
            <a:off x="533400" y="0"/>
            <a:ext cx="7134944" cy="1219200"/>
          </a:xfrm>
        </p:spPr>
        <p:txBody>
          <a:bodyPr/>
          <a:lstStyle/>
          <a:p>
            <a:r>
              <a:rPr lang="en-US" dirty="0"/>
              <a:t>Scientific Advances: Technology</a:t>
            </a:r>
          </a:p>
        </p:txBody>
      </p:sp>
      <p:sp>
        <p:nvSpPr>
          <p:cNvPr id="3" name="Content Placeholder 2">
            <a:extLst>
              <a:ext uri="{FF2B5EF4-FFF2-40B4-BE49-F238E27FC236}">
                <a16:creationId xmlns:a16="http://schemas.microsoft.com/office/drawing/2014/main" id="{B1B8EACF-85D6-4BB7-8A31-B757719E9068}"/>
              </a:ext>
            </a:extLst>
          </p:cNvPr>
          <p:cNvSpPr>
            <a:spLocks noGrp="1"/>
          </p:cNvSpPr>
          <p:nvPr>
            <p:ph idx="1"/>
          </p:nvPr>
        </p:nvSpPr>
        <p:spPr/>
        <p:txBody>
          <a:bodyPr/>
          <a:lstStyle/>
          <a:p>
            <a:pPr>
              <a:buFont typeface="Arial" panose="020B0604020202020204" pitchFamily="34" charset="0"/>
              <a:buChar char="•"/>
            </a:pPr>
            <a:r>
              <a:rPr lang="en-US" altLang="en-US" dirty="0"/>
              <a:t>High-resolution melt chip array platform developed for analysis of methylated DNA markers (University of Pittsburgh)</a:t>
            </a:r>
          </a:p>
          <a:p>
            <a:pPr>
              <a:buFont typeface="Arial" panose="020B0604020202020204" pitchFamily="34" charset="0"/>
              <a:buChar char="•"/>
            </a:pPr>
            <a:r>
              <a:rPr lang="en-US" altLang="en-US" dirty="0"/>
              <a:t>NAPA (Nucleic Acid Programable Array) for </a:t>
            </a:r>
            <a:r>
              <a:rPr lang="en-US" altLang="en-US" dirty="0" err="1"/>
              <a:t>Glycomic</a:t>
            </a:r>
            <a:r>
              <a:rPr lang="en-US" altLang="en-US" dirty="0"/>
              <a:t> Biology (ASU)</a:t>
            </a:r>
          </a:p>
          <a:p>
            <a:pPr>
              <a:buFont typeface="Arial" panose="020B0604020202020204" pitchFamily="34" charset="0"/>
              <a:buChar char="•"/>
            </a:pPr>
            <a:r>
              <a:rPr lang="en-US" altLang="en-US" dirty="0"/>
              <a:t>Antibody-free SRM Assays: Ovary and Prostate (PNNL, CPDR and NCI Investigators)</a:t>
            </a:r>
          </a:p>
          <a:p>
            <a:pPr>
              <a:buFont typeface="Arial" panose="020B0604020202020204" pitchFamily="34" charset="0"/>
              <a:buChar char="•"/>
            </a:pPr>
            <a:r>
              <a:rPr lang="en-US" altLang="en-US" dirty="0"/>
              <a:t>Radio-</a:t>
            </a:r>
            <a:r>
              <a:rPr lang="en-US" altLang="en-US" dirty="0" err="1"/>
              <a:t>Phomic</a:t>
            </a:r>
            <a:r>
              <a:rPr lang="en-US" altLang="en-US" dirty="0"/>
              <a:t> features extraction for small nodules/lesions with unknown clinical significance (Moffitt)</a:t>
            </a:r>
          </a:p>
          <a:p>
            <a:pPr>
              <a:buFont typeface="Arial" panose="020B0604020202020204" pitchFamily="34" charset="0"/>
              <a:buChar char="•"/>
            </a:pPr>
            <a:r>
              <a:rPr lang="en-US" dirty="0"/>
              <a:t>Deep Learning Approaches to Classify Lesions into low- or high-risk groups (Moffitt, Vanderbilt)</a:t>
            </a:r>
          </a:p>
          <a:p>
            <a:pPr>
              <a:buFont typeface="Arial" panose="020B0604020202020204" pitchFamily="34" charset="0"/>
              <a:buChar char="•"/>
            </a:pPr>
            <a:r>
              <a:rPr lang="en-US" dirty="0" err="1"/>
              <a:t>CancerSeek</a:t>
            </a:r>
            <a:r>
              <a:rPr lang="en-US" dirty="0"/>
              <a:t>: A multi-analyte Diagnostic Assay for </a:t>
            </a:r>
            <a:r>
              <a:rPr lang="en-US" dirty="0" err="1"/>
              <a:t>PanCancer</a:t>
            </a:r>
            <a:r>
              <a:rPr lang="en-US" dirty="0"/>
              <a:t> detection</a:t>
            </a:r>
          </a:p>
        </p:txBody>
      </p:sp>
    </p:spTree>
    <p:extLst>
      <p:ext uri="{BB962C8B-B14F-4D97-AF65-F5344CB8AC3E}">
        <p14:creationId xmlns:p14="http://schemas.microsoft.com/office/powerpoint/2010/main" val="359201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4009-7D62-437F-ABCC-25C8AC5E97A9}"/>
              </a:ext>
            </a:extLst>
          </p:cNvPr>
          <p:cNvSpPr>
            <a:spLocks noGrp="1"/>
          </p:cNvSpPr>
          <p:nvPr>
            <p:ph type="title"/>
          </p:nvPr>
        </p:nvSpPr>
        <p:spPr>
          <a:xfrm>
            <a:off x="533400" y="0"/>
            <a:ext cx="6918920" cy="1219200"/>
          </a:xfrm>
        </p:spPr>
        <p:txBody>
          <a:bodyPr/>
          <a:lstStyle/>
          <a:p>
            <a:r>
              <a:rPr lang="en-US" dirty="0"/>
              <a:t>Scientific Advances: Breast and Ovarian Cancers</a:t>
            </a:r>
          </a:p>
        </p:txBody>
      </p:sp>
      <p:sp>
        <p:nvSpPr>
          <p:cNvPr id="3" name="Content Placeholder 2">
            <a:extLst>
              <a:ext uri="{FF2B5EF4-FFF2-40B4-BE49-F238E27FC236}">
                <a16:creationId xmlns:a16="http://schemas.microsoft.com/office/drawing/2014/main" id="{2691FB61-1ABB-476A-91A2-CAAFC2DE2C93}"/>
              </a:ext>
            </a:extLst>
          </p:cNvPr>
          <p:cNvSpPr>
            <a:spLocks noGrp="1"/>
          </p:cNvSpPr>
          <p:nvPr>
            <p:ph idx="1"/>
          </p:nvPr>
        </p:nvSpPr>
        <p:spPr/>
        <p:txBody>
          <a:bodyPr/>
          <a:lstStyle/>
          <a:p>
            <a:pPr>
              <a:buFont typeface="Arial" panose="020B0604020202020204" pitchFamily="34" charset="0"/>
              <a:buChar char="•"/>
            </a:pPr>
            <a:r>
              <a:rPr lang="en-US" sz="1600" dirty="0"/>
              <a:t>NAPPA technology to study immune response to autoantigens and their post translational modifications for early detection</a:t>
            </a:r>
          </a:p>
          <a:p>
            <a:pPr>
              <a:buFont typeface="Arial" panose="020B0604020202020204" pitchFamily="34" charset="0"/>
              <a:buChar char="•"/>
            </a:pPr>
            <a:r>
              <a:rPr lang="en-US" sz="1600" dirty="0"/>
              <a:t>Circulating plasma biomarkers of breast cancer using PDX models</a:t>
            </a:r>
          </a:p>
          <a:p>
            <a:pPr>
              <a:buFont typeface="Arial" panose="020B0604020202020204" pitchFamily="34" charset="0"/>
              <a:buChar char="•"/>
            </a:pPr>
            <a:r>
              <a:rPr lang="en-US" sz="1600" dirty="0"/>
              <a:t>Retrospective and prospective collection of 2D- and 3D-mammography images and blood samples to develop combined image features and circulating blood biomarkers for breast cancer</a:t>
            </a:r>
          </a:p>
          <a:p>
            <a:pPr>
              <a:buFont typeface="Arial" panose="020B0604020202020204" pitchFamily="34" charset="0"/>
              <a:buChar char="•"/>
            </a:pPr>
            <a:r>
              <a:rPr lang="en-US" sz="1600" dirty="0"/>
              <a:t>Phase 3 validation of blood-based biomarkers for ER+ breast cancer </a:t>
            </a:r>
          </a:p>
          <a:p>
            <a:pPr>
              <a:buFont typeface="Arial" panose="020B0604020202020204" pitchFamily="34" charset="0"/>
              <a:buChar char="•"/>
            </a:pPr>
            <a:r>
              <a:rPr lang="en-US" sz="1600" dirty="0"/>
              <a:t>Risk models for prediction of breast cancer</a:t>
            </a:r>
          </a:p>
          <a:p>
            <a:pPr>
              <a:buFont typeface="Arial" panose="020B0604020202020204" pitchFamily="34" charset="0"/>
              <a:buChar char="•"/>
            </a:pPr>
            <a:r>
              <a:rPr lang="en-US" sz="1600" dirty="0" err="1"/>
              <a:t>PapSeek</a:t>
            </a:r>
            <a:r>
              <a:rPr lang="en-US" sz="1600" dirty="0"/>
              <a:t> test for early detection of OC Elucidation of the clonal relationship between high-grade serous OC (HGSOC) and its presumed precursor lesion, serous tubal intraepithelial carcinoma (STIC) </a:t>
            </a:r>
          </a:p>
          <a:p>
            <a:pPr>
              <a:buFont typeface="Arial" panose="020B0604020202020204" pitchFamily="34" charset="0"/>
              <a:buChar char="•"/>
            </a:pPr>
            <a:r>
              <a:rPr lang="en-US" sz="1600" dirty="0"/>
              <a:t>Phase 2 and 3 validation of auto-antibodies (</a:t>
            </a:r>
            <a:r>
              <a:rPr lang="en-US" sz="1600" dirty="0" err="1"/>
              <a:t>AAbs</a:t>
            </a:r>
            <a:r>
              <a:rPr lang="en-US" sz="1600" dirty="0"/>
              <a:t>) as early detection biomarkers for serous ovarian cancer (SOC)</a:t>
            </a:r>
          </a:p>
          <a:p>
            <a:pPr>
              <a:buFont typeface="Arial" panose="020B0604020202020204" pitchFamily="34" charset="0"/>
              <a:buChar char="•"/>
            </a:pPr>
            <a:r>
              <a:rPr lang="en-US" sz="1600" dirty="0">
                <a:solidFill>
                  <a:srgbClr val="000000"/>
                </a:solidFill>
              </a:rPr>
              <a:t>Proteomic, Genomic, and Longitudinal Pathways to Ovarian Cancer Biomarker Discovery</a:t>
            </a:r>
          </a:p>
          <a:p>
            <a:pPr>
              <a:buFont typeface="Arial" panose="020B0604020202020204" pitchFamily="34" charset="0"/>
              <a:buChar char="•"/>
            </a:pPr>
            <a:r>
              <a:rPr lang="en-US" sz="1600" dirty="0">
                <a:solidFill>
                  <a:srgbClr val="000000"/>
                </a:solidFill>
              </a:rPr>
              <a:t>Uterine Lavage </a:t>
            </a:r>
            <a:r>
              <a:rPr lang="en-US" sz="1600" dirty="0" err="1">
                <a:solidFill>
                  <a:srgbClr val="000000"/>
                </a:solidFill>
              </a:rPr>
              <a:t>tDNA</a:t>
            </a:r>
            <a:r>
              <a:rPr lang="en-US" sz="1600" dirty="0">
                <a:solidFill>
                  <a:srgbClr val="000000"/>
                </a:solidFill>
              </a:rPr>
              <a:t> and circulating protein BMs for early detection of OC. </a:t>
            </a:r>
            <a:r>
              <a:rPr lang="en-US" sz="1600" b="0" dirty="0">
                <a:solidFill>
                  <a:srgbClr val="000000"/>
                </a:solidFill>
              </a:rPr>
              <a:t>8-site collaborative study under FHCRC IRB review. Patient accrual is anticipated to commence in July 2019.</a:t>
            </a:r>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55841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3968-407A-4351-A89D-D55960A93004}"/>
              </a:ext>
            </a:extLst>
          </p:cNvPr>
          <p:cNvSpPr>
            <a:spLocks noGrp="1"/>
          </p:cNvSpPr>
          <p:nvPr>
            <p:ph type="title"/>
          </p:nvPr>
        </p:nvSpPr>
        <p:spPr>
          <a:xfrm>
            <a:off x="26623" y="-27384"/>
            <a:ext cx="7236047" cy="1219200"/>
          </a:xfrm>
        </p:spPr>
        <p:txBody>
          <a:bodyPr/>
          <a:lstStyle/>
          <a:p>
            <a:r>
              <a:rPr lang="en-US" dirty="0"/>
              <a:t>Highlights: Breast Cancer - Highlights</a:t>
            </a:r>
          </a:p>
        </p:txBody>
      </p:sp>
      <p:sp>
        <p:nvSpPr>
          <p:cNvPr id="3" name="Content Placeholder 2">
            <a:extLst>
              <a:ext uri="{FF2B5EF4-FFF2-40B4-BE49-F238E27FC236}">
                <a16:creationId xmlns:a16="http://schemas.microsoft.com/office/drawing/2014/main" id="{D0261B5A-546A-489C-A12B-B96E3EEA3892}"/>
              </a:ext>
            </a:extLst>
          </p:cNvPr>
          <p:cNvSpPr>
            <a:spLocks noGrp="1"/>
          </p:cNvSpPr>
          <p:nvPr>
            <p:ph idx="1"/>
          </p:nvPr>
        </p:nvSpPr>
        <p:spPr>
          <a:xfrm>
            <a:off x="533400" y="1612669"/>
            <a:ext cx="8229600" cy="4953000"/>
          </a:xfrm>
        </p:spPr>
        <p:txBody>
          <a:bodyPr/>
          <a:lstStyle/>
          <a:p>
            <a:pPr marL="630238" indent="-285750">
              <a:spcBef>
                <a:spcPts val="0"/>
              </a:spcBef>
              <a:buFont typeface="Arial" panose="020B0604020202020204" pitchFamily="34" charset="0"/>
              <a:buChar char="•"/>
            </a:pPr>
            <a:r>
              <a:rPr lang="en-US" sz="1600" dirty="0"/>
              <a:t>Retrospective and prospective collection of 2D- and 3D-mammography images and blood samples to develop combined image features and circulating blood biomarkers for breast cancer. </a:t>
            </a:r>
            <a:r>
              <a:rPr lang="en-US" sz="1200" b="0" dirty="0"/>
              <a:t>The Duke BDL/Moffitt CVC collaboration is actively accruing 3D-mammography images and fresh blood samples from cases and controls (BI-RADS 4); blood samples are being analyzed for the detection of Cancer-Associated Macrophage-Like (CAML) cells and other biomarkers, including CA125 and a number of </a:t>
            </a:r>
            <a:r>
              <a:rPr lang="en-US" sz="1200" b="0" dirty="0" err="1"/>
              <a:t>TAAbs</a:t>
            </a:r>
            <a:r>
              <a:rPr lang="en-US" sz="1200" b="0" dirty="0"/>
              <a:t> associated with TNBC</a:t>
            </a:r>
          </a:p>
          <a:p>
            <a:pPr marL="0" indent="0">
              <a:spcBef>
                <a:spcPts val="0"/>
              </a:spcBef>
            </a:pPr>
            <a:endParaRPr lang="en-US" sz="1600" b="0" dirty="0"/>
          </a:p>
          <a:p>
            <a:pPr marL="685800" lvl="1">
              <a:spcBef>
                <a:spcPts val="0"/>
              </a:spcBef>
              <a:buFont typeface="Arial" panose="020B0604020202020204" pitchFamily="34" charset="0"/>
              <a:buChar char="•"/>
            </a:pPr>
            <a:r>
              <a:rPr lang="en-US" sz="1600" b="1" dirty="0"/>
              <a:t>Circulating plasma biomarkers of breast cancer using PDX models to be used in conjunction with mammography (±ultrasound) to improve sensitivity and specificity during screening. </a:t>
            </a:r>
          </a:p>
          <a:p>
            <a:pPr marL="1030288" lvl="1">
              <a:spcBef>
                <a:spcPts val="0"/>
              </a:spcBef>
              <a:buFont typeface="Wingdings" panose="05000000000000000000" pitchFamily="2" charset="2"/>
              <a:buChar char="§"/>
            </a:pPr>
            <a:r>
              <a:rPr lang="en-US" sz="1200" b="0" dirty="0"/>
              <a:t>5,124 uniquely human peptides were identified in the plasma of breast cancer-bearing PDX mice, mapping to ~1,247 human proteins</a:t>
            </a:r>
          </a:p>
          <a:p>
            <a:pPr marL="1030288" lvl="1">
              <a:spcBef>
                <a:spcPts val="0"/>
              </a:spcBef>
              <a:buFont typeface="Wingdings" panose="05000000000000000000" pitchFamily="2" charset="2"/>
              <a:buChar char="§"/>
            </a:pPr>
            <a:r>
              <a:rPr lang="en-US" sz="1200" b="0" dirty="0"/>
              <a:t>Phase 2: Biomarker candidates are being tested in EDRN Breast Reference Set samples using Accurate Inclusion Mass Screening (AIMS), a new method developed for confident identification of human specific peptides </a:t>
            </a:r>
          </a:p>
          <a:p>
            <a:pPr marL="344488" indent="0">
              <a:spcBef>
                <a:spcPts val="0"/>
              </a:spcBef>
            </a:pPr>
            <a:endParaRPr lang="en-US" sz="1400" b="0" dirty="0"/>
          </a:p>
          <a:p>
            <a:pPr marL="630238" indent="-285750">
              <a:spcBef>
                <a:spcPts val="0"/>
              </a:spcBef>
              <a:buFont typeface="Wingdings" panose="05000000000000000000" pitchFamily="2" charset="2"/>
              <a:buChar char="§"/>
            </a:pPr>
            <a:endParaRPr lang="en-US" sz="1400" dirty="0"/>
          </a:p>
          <a:p>
            <a:pPr marL="0" indent="0"/>
            <a:endParaRPr lang="en-US" sz="1600" b="0" u="sng" dirty="0"/>
          </a:p>
        </p:txBody>
      </p:sp>
    </p:spTree>
    <p:extLst>
      <p:ext uri="{BB962C8B-B14F-4D97-AF65-F5344CB8AC3E}">
        <p14:creationId xmlns:p14="http://schemas.microsoft.com/office/powerpoint/2010/main" val="238925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7AC2-0936-4292-B66D-6961D8DD4502}"/>
              </a:ext>
            </a:extLst>
          </p:cNvPr>
          <p:cNvSpPr>
            <a:spLocks noGrp="1"/>
          </p:cNvSpPr>
          <p:nvPr>
            <p:ph type="title"/>
          </p:nvPr>
        </p:nvSpPr>
        <p:spPr>
          <a:xfrm>
            <a:off x="533400" y="0"/>
            <a:ext cx="6990928" cy="1219200"/>
          </a:xfrm>
        </p:spPr>
        <p:txBody>
          <a:bodyPr/>
          <a:lstStyle/>
          <a:p>
            <a:r>
              <a:rPr lang="en-US" dirty="0"/>
              <a:t>Highlights: Breast Cancer </a:t>
            </a:r>
          </a:p>
        </p:txBody>
      </p:sp>
      <p:sp>
        <p:nvSpPr>
          <p:cNvPr id="3" name="Content Placeholder 2">
            <a:extLst>
              <a:ext uri="{FF2B5EF4-FFF2-40B4-BE49-F238E27FC236}">
                <a16:creationId xmlns:a16="http://schemas.microsoft.com/office/drawing/2014/main" id="{C4517696-F3A4-4E8F-9CAF-0AD64FD58C6F}"/>
              </a:ext>
            </a:extLst>
          </p:cNvPr>
          <p:cNvSpPr>
            <a:spLocks noGrp="1"/>
          </p:cNvSpPr>
          <p:nvPr>
            <p:ph idx="1"/>
          </p:nvPr>
        </p:nvSpPr>
        <p:spPr>
          <a:xfrm>
            <a:off x="533400" y="1371600"/>
            <a:ext cx="8229600" cy="5225752"/>
          </a:xfrm>
        </p:spPr>
        <p:txBody>
          <a:bodyPr/>
          <a:lstStyle/>
          <a:p>
            <a:pPr>
              <a:buFont typeface="Arial" panose="020B0604020202020204" pitchFamily="34" charset="0"/>
              <a:buChar char="•"/>
            </a:pPr>
            <a:r>
              <a:rPr lang="en-US" sz="1400" dirty="0"/>
              <a:t>Phase 2 and 3 validation of auto-antibodies (</a:t>
            </a:r>
            <a:r>
              <a:rPr lang="en-US" sz="1400" dirty="0" err="1"/>
              <a:t>AAbs</a:t>
            </a:r>
            <a:r>
              <a:rPr lang="en-US" sz="1400" dirty="0"/>
              <a:t>) as early detection biomarkers for serous ovarian cancer (SOC): </a:t>
            </a:r>
            <a:r>
              <a:rPr lang="en-US" sz="1400" b="0" dirty="0"/>
              <a:t>Two collaborative studies (MDACC, ASU, FHCRC) have assembled a cohort of 950 samples (250 OC cases, 200 benign pelvic mass controls and 500 healthy controls) to determine the SEN, SPE and PPV of </a:t>
            </a:r>
            <a:r>
              <a:rPr lang="en-US" sz="1400" b="0" dirty="0" err="1"/>
              <a:t>TAAbs</a:t>
            </a:r>
            <a:r>
              <a:rPr lang="en-US" sz="1400" b="0" dirty="0"/>
              <a:t> to </a:t>
            </a:r>
            <a:r>
              <a:rPr lang="en-US" sz="1400" b="0" i="1" dirty="0"/>
              <a:t>TP53 </a:t>
            </a:r>
            <a:r>
              <a:rPr lang="en-US" sz="1400" b="0" dirty="0"/>
              <a:t>and other auto-antigens (MUC16, MSLN, IGFBP2 and ITGB8) to detect OC. Preliminary data using 3 different assays for </a:t>
            </a:r>
            <a:r>
              <a:rPr lang="en-US" sz="1400" b="0" i="1" dirty="0"/>
              <a:t>TP53 </a:t>
            </a:r>
            <a:r>
              <a:rPr lang="en-US" sz="1400" b="0" dirty="0" err="1"/>
              <a:t>AAbs</a:t>
            </a:r>
            <a:r>
              <a:rPr lang="en-US" sz="1400" b="0" dirty="0"/>
              <a:t> indicate a SEN of 13.2%-21.6% at a SPE of 97.6% – 98%. </a:t>
            </a:r>
          </a:p>
          <a:p>
            <a:pPr>
              <a:buFont typeface="Arial" panose="020B0604020202020204" pitchFamily="34" charset="0"/>
              <a:buChar char="•"/>
            </a:pPr>
            <a:endParaRPr lang="en-US" b="0" dirty="0"/>
          </a:p>
          <a:p>
            <a:pPr marL="285750" lvl="0" indent="-285750">
              <a:spcBef>
                <a:spcPts val="0"/>
              </a:spcBef>
              <a:buFont typeface="Arial" panose="020B0604020202020204" pitchFamily="34" charset="0"/>
              <a:buChar char="•"/>
            </a:pPr>
            <a:r>
              <a:rPr lang="en-US" sz="1500" dirty="0">
                <a:solidFill>
                  <a:srgbClr val="000000"/>
                </a:solidFill>
              </a:rPr>
              <a:t>Proteomic, Genomic, and Longitudinal Pathways to Ovarian Cancer Biomarker Discovery </a:t>
            </a:r>
            <a:r>
              <a:rPr lang="en-US" sz="1500" b="0" dirty="0">
                <a:solidFill>
                  <a:srgbClr val="000000"/>
                </a:solidFill>
              </a:rPr>
              <a:t>(MGH BDL)</a:t>
            </a:r>
            <a:r>
              <a:rPr lang="en-US" sz="1500" dirty="0">
                <a:solidFill>
                  <a:srgbClr val="000000"/>
                </a:solidFill>
              </a:rPr>
              <a:t>. </a:t>
            </a:r>
            <a:r>
              <a:rPr lang="en-US" sz="1500" b="0" dirty="0">
                <a:solidFill>
                  <a:srgbClr val="000000"/>
                </a:solidFill>
              </a:rPr>
              <a:t>Longitudinal pre-diagnostic case-control  plasma samples from two screening studies (CGN and GOG-0199) analyzed by mass-spec/transcriptomics and </a:t>
            </a:r>
            <a:r>
              <a:rPr lang="en-US" sz="1500" b="0" dirty="0" err="1">
                <a:solidFill>
                  <a:srgbClr val="000000"/>
                </a:solidFill>
              </a:rPr>
              <a:t>iMRM</a:t>
            </a:r>
            <a:r>
              <a:rPr lang="en-US" sz="1500" b="0" dirty="0">
                <a:solidFill>
                  <a:srgbClr val="000000"/>
                </a:solidFill>
              </a:rPr>
              <a:t> of top 50 candidates, and by O-link discovery of 1,008 protein Proximity Elongation Assays (PEAs).</a:t>
            </a:r>
          </a:p>
          <a:p>
            <a:pPr marL="0" lvl="0" indent="0">
              <a:lnSpc>
                <a:spcPts val="1000"/>
              </a:lnSpc>
              <a:spcBef>
                <a:spcPts val="0"/>
              </a:spcBef>
            </a:pPr>
            <a:endParaRPr lang="en-US" sz="1500" b="0" dirty="0">
              <a:solidFill>
                <a:srgbClr val="000000"/>
              </a:solidFill>
            </a:endParaRPr>
          </a:p>
          <a:p>
            <a:pPr marL="512763" lvl="0" indent="-285750">
              <a:spcBef>
                <a:spcPts val="0"/>
              </a:spcBef>
              <a:buFont typeface="Wingdings" panose="05000000000000000000" pitchFamily="2" charset="2"/>
              <a:buChar char="§"/>
            </a:pPr>
            <a:r>
              <a:rPr lang="en-US" sz="1400" b="0" dirty="0" err="1">
                <a:solidFill>
                  <a:srgbClr val="000000"/>
                </a:solidFill>
              </a:rPr>
              <a:t>iMRM</a:t>
            </a:r>
            <a:r>
              <a:rPr lang="en-US" sz="1400" b="0" dirty="0">
                <a:solidFill>
                  <a:srgbClr val="000000"/>
                </a:solidFill>
              </a:rPr>
              <a:t> with 15 protein candidates: (HE4, </a:t>
            </a:r>
            <a:r>
              <a:rPr lang="da-DK" sz="1400" b="0" dirty="0">
                <a:solidFill>
                  <a:srgbClr val="000000"/>
                </a:solidFill>
              </a:rPr>
              <a:t>SPINT1, TIMP1, IGFBP1, IGFBP2 + 10 novel BMs)</a:t>
            </a:r>
          </a:p>
          <a:p>
            <a:pPr marL="973137" lvl="1">
              <a:spcBef>
                <a:spcPts val="0"/>
              </a:spcBef>
              <a:buClrTx/>
              <a:buFont typeface="Arial" panose="020B0604020202020204" pitchFamily="34" charset="0"/>
              <a:buChar char="•"/>
            </a:pPr>
            <a:r>
              <a:rPr lang="en-US" sz="1400" dirty="0">
                <a:solidFill>
                  <a:srgbClr val="000000"/>
                </a:solidFill>
              </a:rPr>
              <a:t>SEN=23%-38% at SPE=95%</a:t>
            </a:r>
          </a:p>
          <a:p>
            <a:pPr marL="914400" lvl="1" indent="-227013">
              <a:lnSpc>
                <a:spcPts val="1000"/>
              </a:lnSpc>
              <a:spcBef>
                <a:spcPts val="0"/>
              </a:spcBef>
              <a:buClrTx/>
              <a:buFont typeface="Arial" panose="020B0604020202020204" pitchFamily="34" charset="0"/>
              <a:buChar char="•"/>
            </a:pPr>
            <a:endParaRPr lang="en-US" sz="1400" dirty="0">
              <a:solidFill>
                <a:srgbClr val="000000"/>
              </a:solidFill>
            </a:endParaRPr>
          </a:p>
          <a:p>
            <a:pPr marL="512763" lvl="0" indent="-285750">
              <a:spcBef>
                <a:spcPts val="0"/>
              </a:spcBef>
              <a:buFont typeface="Wingdings" panose="05000000000000000000" pitchFamily="2" charset="2"/>
              <a:buChar char="§"/>
            </a:pPr>
            <a:r>
              <a:rPr lang="en-US" sz="1400" b="0" dirty="0">
                <a:solidFill>
                  <a:srgbClr val="000000"/>
                </a:solidFill>
              </a:rPr>
              <a:t>O-link with 23 protein candidates: (MUC16, HE4, SPINT1, FR-alpha, KRT19 + 18 novel BMs)</a:t>
            </a:r>
          </a:p>
          <a:p>
            <a:pPr marL="973137" lvl="1">
              <a:spcBef>
                <a:spcPts val="0"/>
              </a:spcBef>
              <a:buClrTx/>
              <a:buFont typeface="Arial" panose="020B0604020202020204" pitchFamily="34" charset="0"/>
              <a:buChar char="•"/>
            </a:pPr>
            <a:r>
              <a:rPr lang="en-US" sz="1400" dirty="0">
                <a:solidFill>
                  <a:srgbClr val="000000"/>
                </a:solidFill>
              </a:rPr>
              <a:t>SEN=38%-53% at SPE=95%</a:t>
            </a:r>
          </a:p>
          <a:p>
            <a:pPr marL="914400" lvl="1" indent="-227013">
              <a:spcBef>
                <a:spcPts val="0"/>
              </a:spcBef>
              <a:buClrTx/>
              <a:buFont typeface="Arial" panose="020B0604020202020204" pitchFamily="34" charset="0"/>
              <a:buChar char="•"/>
            </a:pPr>
            <a:endParaRPr lang="en-US" sz="1400" dirty="0">
              <a:solidFill>
                <a:srgbClr val="000000"/>
              </a:solidFill>
            </a:endParaRPr>
          </a:p>
          <a:p>
            <a:pPr marL="285750" lvl="0" indent="-285750">
              <a:spcBef>
                <a:spcPts val="0"/>
              </a:spcBef>
              <a:buFont typeface="Arial" panose="020B0604020202020204" pitchFamily="34" charset="0"/>
              <a:buChar char="•"/>
            </a:pPr>
            <a:r>
              <a:rPr lang="en-US" sz="1500" dirty="0">
                <a:solidFill>
                  <a:srgbClr val="000000"/>
                </a:solidFill>
              </a:rPr>
              <a:t>Uterine Lavage </a:t>
            </a:r>
            <a:r>
              <a:rPr lang="en-US" sz="1500" dirty="0" err="1">
                <a:solidFill>
                  <a:srgbClr val="000000"/>
                </a:solidFill>
              </a:rPr>
              <a:t>tDNA</a:t>
            </a:r>
            <a:r>
              <a:rPr lang="en-US" sz="1500" dirty="0">
                <a:solidFill>
                  <a:srgbClr val="000000"/>
                </a:solidFill>
              </a:rPr>
              <a:t> and circulating protein BMs for early detection of OC. </a:t>
            </a:r>
            <a:r>
              <a:rPr lang="en-US" sz="1500" b="0" dirty="0">
                <a:solidFill>
                  <a:srgbClr val="000000"/>
                </a:solidFill>
              </a:rPr>
              <a:t>The clinical protocol for the 8-site collaborative study has been developed and is currently under FHCRC IRB review. Patient accrual is anticipated to commence in July 2019.</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66447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957" y="92615"/>
            <a:ext cx="7992533" cy="848320"/>
          </a:xfrm>
        </p:spPr>
        <p:txBody>
          <a:bodyPr/>
          <a:lstStyle/>
          <a:p>
            <a:r>
              <a:rPr lang="en-US" altLang="en-US" sz="2900" dirty="0"/>
              <a:t>Highlights: Breast Cancer Imaging </a:t>
            </a:r>
            <a:endParaRPr lang="en-US" altLang="en-US" sz="2900"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2936"/>
            <a:ext cx="3015996" cy="3712464"/>
          </a:xfrm>
          <a:prstGeom prst="rect">
            <a:avLst/>
          </a:prstGeom>
        </p:spPr>
      </p:pic>
      <p:sp>
        <p:nvSpPr>
          <p:cNvPr id="8" name="Rectangle 7"/>
          <p:cNvSpPr/>
          <p:nvPr/>
        </p:nvSpPr>
        <p:spPr>
          <a:xfrm>
            <a:off x="318431" y="1143000"/>
            <a:ext cx="8763000" cy="400110"/>
          </a:xfrm>
          <a:prstGeom prst="rect">
            <a:avLst/>
          </a:prstGeom>
        </p:spPr>
        <p:txBody>
          <a:bodyPr wrap="square">
            <a:spAutoFit/>
          </a:bodyPr>
          <a:lstStyle/>
          <a:p>
            <a:pPr algn="ctr"/>
            <a:r>
              <a:rPr lang="en-US" sz="2000" dirty="0">
                <a:solidFill>
                  <a:srgbClr val="0000FF"/>
                </a:solidFill>
                <a:latin typeface="+mn-lt"/>
              </a:rPr>
              <a:t>Wavelet expansion feature predicts breast cancer risk</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827567"/>
            <a:ext cx="5689646" cy="2843202"/>
          </a:xfrm>
          <a:prstGeom prst="rect">
            <a:avLst/>
          </a:prstGeom>
          <a:ln>
            <a:solidFill>
              <a:schemeClr val="tx1"/>
            </a:solidFill>
          </a:ln>
        </p:spPr>
      </p:pic>
      <p:sp>
        <p:nvSpPr>
          <p:cNvPr id="3" name="Right Arrow 2"/>
          <p:cNvSpPr/>
          <p:nvPr/>
        </p:nvSpPr>
        <p:spPr>
          <a:xfrm rot="19216706">
            <a:off x="831524" y="2708821"/>
            <a:ext cx="1281992" cy="329662"/>
          </a:xfrm>
          <a:prstGeom prst="rightArrow">
            <a:avLst>
              <a:gd name="adj1" fmla="val 50000"/>
              <a:gd name="adj2" fmla="val 657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45492" y="1827567"/>
            <a:ext cx="4191954" cy="1421601"/>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7800" y="3249168"/>
            <a:ext cx="4191954" cy="1421601"/>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4953000"/>
            <a:ext cx="8839200" cy="1661993"/>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b="0" dirty="0">
                <a:solidFill>
                  <a:prstClr val="black"/>
                </a:solidFill>
                <a:latin typeface="+mn-lt"/>
              </a:rPr>
              <a:t>Typical mammogram  is decomposed with a wavelet expansion yielding a multiresolution view/level</a:t>
            </a:r>
          </a:p>
          <a:p>
            <a:pPr marL="285750" indent="-285750" eaLnBrk="1" fontAlgn="auto" hangingPunct="1">
              <a:spcBef>
                <a:spcPts val="0"/>
              </a:spcBef>
              <a:spcAft>
                <a:spcPts val="0"/>
              </a:spcAft>
              <a:buFont typeface="Arial" panose="020B0604020202020204" pitchFamily="34" charset="0"/>
              <a:buChar char="•"/>
            </a:pPr>
            <a:endParaRPr lang="en-US" sz="1050" b="0" dirty="0">
              <a:solidFill>
                <a:prstClr val="black"/>
              </a:solidFill>
              <a:latin typeface="+mn-lt"/>
            </a:endParaRPr>
          </a:p>
          <a:p>
            <a:pPr marL="285750" indent="-285750" eaLnBrk="1" fontAlgn="auto" hangingPunct="1">
              <a:spcBef>
                <a:spcPts val="0"/>
              </a:spcBef>
              <a:spcAft>
                <a:spcPts val="0"/>
              </a:spcAft>
              <a:buFont typeface="Arial" panose="020B0604020202020204" pitchFamily="34" charset="0"/>
              <a:buChar char="•"/>
            </a:pPr>
            <a:r>
              <a:rPr lang="en-US" b="0" dirty="0">
                <a:solidFill>
                  <a:prstClr val="black"/>
                </a:solidFill>
                <a:latin typeface="+mn-lt"/>
              </a:rPr>
              <a:t>The resulting levels capture detail at different spatial scales are significantly associated with 22% to 39% increase in breast cancer risk</a:t>
            </a:r>
          </a:p>
          <a:p>
            <a:pPr marL="285750" indent="-285750" eaLnBrk="1" fontAlgn="auto" hangingPunct="1">
              <a:spcBef>
                <a:spcPts val="0"/>
              </a:spcBef>
              <a:spcAft>
                <a:spcPts val="0"/>
              </a:spcAft>
              <a:buFont typeface="Arial" panose="020B0604020202020204" pitchFamily="34" charset="0"/>
              <a:buChar char="•"/>
            </a:pPr>
            <a:endParaRPr lang="en-US" b="0" dirty="0">
              <a:solidFill>
                <a:prstClr val="black"/>
              </a:solidFill>
              <a:latin typeface="+mn-lt"/>
            </a:endParaRPr>
          </a:p>
        </p:txBody>
      </p:sp>
      <p:pic>
        <p:nvPicPr>
          <p:cNvPr id="13" name="Picture 2" descr="http://fastlaneclothing.com/moffitt/wp-content/uploads/sites/10/2015/02/MOFFITT_2c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2296" y="6248400"/>
            <a:ext cx="1581704" cy="39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0896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I_cbrg_1b_alt">
  <a:themeElements>
    <a:clrScheme name="NCI_cbrg_1b_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I_cbrg_1b_alt">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I_cbrg_1b_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I_cbrg_1b_a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I_cbrg_1b_a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I_cbrg_1b_a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I_cbrg_1b_a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I_cbrg_1b_a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I_cbrg_1b_a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I_cbrg_1b_a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I_cbrg_1b_a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I_cbrg_1b_a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I_cbrg_1b_a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I_cbrg_1b_a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3302</TotalTime>
  <Words>3638</Words>
  <Application>Microsoft Office PowerPoint</Application>
  <PresentationFormat>On-screen Show (4:3)</PresentationFormat>
  <Paragraphs>481</Paragraphs>
  <Slides>35</Slides>
  <Notes>22</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2" baseType="lpstr">
      <vt:lpstr>MS PGothic</vt:lpstr>
      <vt:lpstr>MS PGothic</vt:lpstr>
      <vt:lpstr>Arial</vt:lpstr>
      <vt:lpstr>Arial</vt:lpstr>
      <vt:lpstr>Arial Black</vt:lpstr>
      <vt:lpstr>Bookman Old Style</vt:lpstr>
      <vt:lpstr>Calibri</vt:lpstr>
      <vt:lpstr>Calibri Light</vt:lpstr>
      <vt:lpstr>Helvetica Light</vt:lpstr>
      <vt:lpstr>Times</vt:lpstr>
      <vt:lpstr>Times New Roman</vt:lpstr>
      <vt:lpstr>Wingdings</vt:lpstr>
      <vt:lpstr>Wingdings 3</vt:lpstr>
      <vt:lpstr>Office Theme</vt:lpstr>
      <vt:lpstr>NCI_cbrg_1b_alt</vt:lpstr>
      <vt:lpstr>1_Office Theme</vt:lpstr>
      <vt:lpstr>Clip</vt:lpstr>
      <vt:lpstr>PowerPoint Presentation</vt:lpstr>
      <vt:lpstr>PowerPoint Presentation</vt:lpstr>
      <vt:lpstr>PowerPoint Presentation</vt:lpstr>
      <vt:lpstr>Scientific Advances</vt:lpstr>
      <vt:lpstr>Scientific Advances: Technology</vt:lpstr>
      <vt:lpstr>Scientific Advances: Breast and Ovarian Cancers</vt:lpstr>
      <vt:lpstr>Highlights: Breast Cancer - Highlights</vt:lpstr>
      <vt:lpstr>Highlights: Breast Cancer </vt:lpstr>
      <vt:lpstr>Highlights: Breast Cancer Imaging </vt:lpstr>
      <vt:lpstr>Scientific Advances: Colon and GI Cancers</vt:lpstr>
      <vt:lpstr>Highlight: Colon and GI Cancers</vt:lpstr>
      <vt:lpstr>Highlight: Colon and GI Cancers</vt:lpstr>
      <vt:lpstr>PowerPoint Presentation</vt:lpstr>
      <vt:lpstr>PowerPoint Presentation</vt:lpstr>
      <vt:lpstr>Scientific Advances: Lung and Upper-Aerodigestive Cancers</vt:lpstr>
      <vt:lpstr>Highlight: Lung Cancer</vt:lpstr>
      <vt:lpstr>Highlight: Sodium-glucose transporter 2 is a diagnostic and therapeutic target for early-stage lung adenocarcinoma</vt:lpstr>
      <vt:lpstr>Highlights -  Lung Cancer Imaging </vt:lpstr>
      <vt:lpstr>Scientific Advances: Prostate Cancer</vt:lpstr>
      <vt:lpstr>Highlight: ?Prostate cancer early detection tests on the horizon</vt:lpstr>
      <vt:lpstr>Research Highlights</vt:lpstr>
      <vt:lpstr>Highlight: Prostate Cancer Imaging </vt:lpstr>
      <vt:lpstr>Highlight: Prostate Cancer Imaging </vt:lpstr>
      <vt:lpstr>Scientific Advances: Resources</vt:lpstr>
      <vt:lpstr>NCI/JPL Data Science Collaboration: Crossing Disciplines</vt:lpstr>
      <vt:lpstr>Integration of multiple computational pipelines for data integration on cloud and locally hosted</vt:lpstr>
      <vt:lpstr>Analytical Methods and Tools to Integrate Diverse Data</vt:lpstr>
      <vt:lpstr>Highlights: Prostate Cancer Imaging </vt:lpstr>
      <vt:lpstr>PowerPoint Presentation</vt:lpstr>
      <vt:lpstr>PowerPoint Presentation</vt:lpstr>
      <vt:lpstr>Various Portals:  Dissemination and Access to Biomarker Data  </vt:lpstr>
      <vt:lpstr>Research Partnerships with Federal and Not-for-Profit Entities</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Ashok Sharma</dc:creator>
  <cp:lastModifiedBy>Srivastava, Sudhir (NIH/NCI) [E]</cp:lastModifiedBy>
  <cp:revision>53</cp:revision>
  <dcterms:created xsi:type="dcterms:W3CDTF">2018-07-17T06:47:59Z</dcterms:created>
  <dcterms:modified xsi:type="dcterms:W3CDTF">2019-03-15T18:09:11Z</dcterms:modified>
</cp:coreProperties>
</file>