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53"/>
  </p:notesMasterIdLst>
  <p:handoutMasterIdLst>
    <p:handoutMasterId r:id="rId54"/>
  </p:handoutMasterIdLst>
  <p:sldIdLst>
    <p:sldId id="433" r:id="rId5"/>
    <p:sldId id="316" r:id="rId6"/>
    <p:sldId id="457" r:id="rId7"/>
    <p:sldId id="356" r:id="rId8"/>
    <p:sldId id="357" r:id="rId9"/>
    <p:sldId id="358" r:id="rId10"/>
    <p:sldId id="538" r:id="rId11"/>
    <p:sldId id="387" r:id="rId12"/>
    <p:sldId id="388" r:id="rId13"/>
    <p:sldId id="389" r:id="rId14"/>
    <p:sldId id="390" r:id="rId15"/>
    <p:sldId id="361" r:id="rId16"/>
    <p:sldId id="362" r:id="rId17"/>
    <p:sldId id="363" r:id="rId18"/>
    <p:sldId id="391" r:id="rId19"/>
    <p:sldId id="392" r:id="rId20"/>
    <p:sldId id="409" r:id="rId21"/>
    <p:sldId id="410" r:id="rId22"/>
    <p:sldId id="411" r:id="rId23"/>
    <p:sldId id="477" r:id="rId24"/>
    <p:sldId id="478" r:id="rId25"/>
    <p:sldId id="364" r:id="rId26"/>
    <p:sldId id="365" r:id="rId27"/>
    <p:sldId id="476" r:id="rId28"/>
    <p:sldId id="393" r:id="rId29"/>
    <p:sldId id="463" r:id="rId30"/>
    <p:sldId id="368" r:id="rId31"/>
    <p:sldId id="369" r:id="rId32"/>
    <p:sldId id="539" r:id="rId33"/>
    <p:sldId id="491" r:id="rId34"/>
    <p:sldId id="493" r:id="rId35"/>
    <p:sldId id="492" r:id="rId36"/>
    <p:sldId id="494" r:id="rId37"/>
    <p:sldId id="495" r:id="rId38"/>
    <p:sldId id="540" r:id="rId39"/>
    <p:sldId id="485" r:id="rId40"/>
    <p:sldId id="480" r:id="rId41"/>
    <p:sldId id="535" r:id="rId42"/>
    <p:sldId id="481" r:id="rId43"/>
    <p:sldId id="482" r:id="rId44"/>
    <p:sldId id="541" r:id="rId45"/>
    <p:sldId id="502" r:id="rId46"/>
    <p:sldId id="501" r:id="rId47"/>
    <p:sldId id="466" r:id="rId48"/>
    <p:sldId id="467" r:id="rId49"/>
    <p:sldId id="462" r:id="rId50"/>
    <p:sldId id="534" r:id="rId51"/>
    <p:sldId id="414" r:id="rId52"/>
  </p:sldIdLst>
  <p:sldSz cx="9144000" cy="6858000" type="screen4x3"/>
  <p:notesSz cx="69977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1899817-C5DB-0E4D-B81C-92040233A3C2}">
          <p14:sldIdLst>
            <p14:sldId id="433"/>
            <p14:sldId id="316"/>
            <p14:sldId id="457"/>
            <p14:sldId id="356"/>
            <p14:sldId id="357"/>
            <p14:sldId id="358"/>
            <p14:sldId id="538"/>
            <p14:sldId id="387"/>
            <p14:sldId id="388"/>
            <p14:sldId id="389"/>
            <p14:sldId id="390"/>
            <p14:sldId id="361"/>
            <p14:sldId id="362"/>
            <p14:sldId id="363"/>
            <p14:sldId id="391"/>
            <p14:sldId id="392"/>
            <p14:sldId id="409"/>
            <p14:sldId id="410"/>
            <p14:sldId id="411"/>
            <p14:sldId id="477"/>
            <p14:sldId id="478"/>
            <p14:sldId id="364"/>
            <p14:sldId id="365"/>
            <p14:sldId id="476"/>
            <p14:sldId id="393"/>
            <p14:sldId id="463"/>
            <p14:sldId id="368"/>
            <p14:sldId id="369"/>
            <p14:sldId id="539"/>
            <p14:sldId id="491"/>
            <p14:sldId id="493"/>
            <p14:sldId id="492"/>
            <p14:sldId id="494"/>
            <p14:sldId id="495"/>
            <p14:sldId id="540"/>
            <p14:sldId id="485"/>
            <p14:sldId id="480"/>
            <p14:sldId id="535"/>
            <p14:sldId id="481"/>
            <p14:sldId id="482"/>
            <p14:sldId id="541"/>
            <p14:sldId id="502"/>
            <p14:sldId id="501"/>
            <p14:sldId id="466"/>
            <p14:sldId id="467"/>
            <p14:sldId id="462"/>
            <p14:sldId id="534"/>
            <p14:sldId id="4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21">
          <p15:clr>
            <a:srgbClr val="A4A3A4"/>
          </p15:clr>
        </p15:guide>
        <p15:guide id="2" pos="3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D211"/>
    <a:srgbClr val="E46C0A"/>
    <a:srgbClr val="00A651"/>
    <a:srgbClr val="3399FF"/>
    <a:srgbClr val="009444"/>
    <a:srgbClr val="262626"/>
    <a:srgbClr val="212121"/>
    <a:srgbClr val="00AEF1"/>
    <a:srgbClr val="0094F1"/>
    <a:srgbClr val="28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74" autoAdjust="0"/>
    <p:restoredTop sz="94660"/>
  </p:normalViewPr>
  <p:slideViewPr>
    <p:cSldViewPr snapToGrid="0" snapToObjects="1" showGuides="1">
      <p:cViewPr varScale="1">
        <p:scale>
          <a:sx n="88" d="100"/>
          <a:sy n="88" d="100"/>
        </p:scale>
        <p:origin x="797" y="53"/>
      </p:cViewPr>
      <p:guideLst>
        <p:guide orient="horz" pos="1021"/>
        <p:guide pos="34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259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3032337" cy="464185"/>
          </a:xfrm>
          <a:prstGeom prst="rect">
            <a:avLst/>
          </a:prstGeom>
        </p:spPr>
        <p:txBody>
          <a:bodyPr vert="horz" lIns="93831" tIns="46916" rIns="93831" bIns="469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747" y="1"/>
            <a:ext cx="3032337" cy="464185"/>
          </a:xfrm>
          <a:prstGeom prst="rect">
            <a:avLst/>
          </a:prstGeom>
        </p:spPr>
        <p:txBody>
          <a:bodyPr vert="horz" lIns="93831" tIns="46916" rIns="93831" bIns="46916" rtlCol="0"/>
          <a:lstStyle>
            <a:lvl1pPr algn="r">
              <a:defRPr sz="1200"/>
            </a:lvl1pPr>
          </a:lstStyle>
          <a:p>
            <a:fld id="{8FCDB23D-51F8-8843-B797-6F8CA9AD8489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17905"/>
            <a:ext cx="3032337" cy="464185"/>
          </a:xfrm>
          <a:prstGeom prst="rect">
            <a:avLst/>
          </a:prstGeom>
        </p:spPr>
        <p:txBody>
          <a:bodyPr vert="horz" lIns="93831" tIns="46916" rIns="93831" bIns="469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747" y="8817905"/>
            <a:ext cx="3032337" cy="464185"/>
          </a:xfrm>
          <a:prstGeom prst="rect">
            <a:avLst/>
          </a:prstGeom>
        </p:spPr>
        <p:txBody>
          <a:bodyPr vert="horz" lIns="93831" tIns="46916" rIns="93831" bIns="46916" rtlCol="0" anchor="b"/>
          <a:lstStyle>
            <a:lvl1pPr algn="r">
              <a:defRPr sz="1200"/>
            </a:lvl1pPr>
          </a:lstStyle>
          <a:p>
            <a:fld id="{B0D5D4FF-FEC2-934E-816C-3BB159370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776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3032337" cy="464185"/>
          </a:xfrm>
          <a:prstGeom prst="rect">
            <a:avLst/>
          </a:prstGeom>
        </p:spPr>
        <p:txBody>
          <a:bodyPr vert="horz" lIns="93831" tIns="46916" rIns="93831" bIns="469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7" y="1"/>
            <a:ext cx="3032337" cy="464185"/>
          </a:xfrm>
          <a:prstGeom prst="rect">
            <a:avLst/>
          </a:prstGeom>
        </p:spPr>
        <p:txBody>
          <a:bodyPr vert="horz" lIns="93831" tIns="46916" rIns="93831" bIns="46916" rtlCol="0"/>
          <a:lstStyle>
            <a:lvl1pPr algn="r">
              <a:defRPr sz="1200"/>
            </a:lvl1pPr>
          </a:lstStyle>
          <a:p>
            <a:fld id="{57BA886E-5484-8344-9B95-2023D1BEE4EA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831" tIns="46916" rIns="93831" bIns="469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1" y="4409761"/>
            <a:ext cx="5598160" cy="4177665"/>
          </a:xfrm>
          <a:prstGeom prst="rect">
            <a:avLst/>
          </a:prstGeom>
        </p:spPr>
        <p:txBody>
          <a:bodyPr vert="horz" lIns="93831" tIns="46916" rIns="93831" bIns="4691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817905"/>
            <a:ext cx="3032337" cy="464185"/>
          </a:xfrm>
          <a:prstGeom prst="rect">
            <a:avLst/>
          </a:prstGeom>
        </p:spPr>
        <p:txBody>
          <a:bodyPr vert="horz" lIns="93831" tIns="46916" rIns="93831" bIns="469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7" y="8817905"/>
            <a:ext cx="3032337" cy="464185"/>
          </a:xfrm>
          <a:prstGeom prst="rect">
            <a:avLst/>
          </a:prstGeom>
        </p:spPr>
        <p:txBody>
          <a:bodyPr vert="horz" lIns="93831" tIns="46916" rIns="93831" bIns="46916" rtlCol="0" anchor="b"/>
          <a:lstStyle>
            <a:lvl1pPr algn="r">
              <a:defRPr sz="1200"/>
            </a:lvl1pPr>
          </a:lstStyle>
          <a:p>
            <a:fld id="{98E8BD6A-C5B1-8649-A254-2B13E1098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440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3965363" y="8819515"/>
            <a:ext cx="3032337" cy="46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31" tIns="46516" rIns="93031" bIns="4651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B40329B-4090-4F40-A198-62521CF5D5BB}" type="slidenum">
              <a:rPr lang="en-US" altLang="en-US">
                <a:ea typeface="MS PGothic" pitchFamily="34" charset="-128"/>
                <a:cs typeface="Arial" charset="0"/>
              </a:rPr>
              <a:pPr algn="r" eaLnBrk="1" hangingPunct="1">
                <a:spcBef>
                  <a:spcPct val="0"/>
                </a:spcBef>
              </a:pPr>
              <a:t>3</a:t>
            </a:fld>
            <a:endParaRPr lang="en-US" altLang="en-US">
              <a:ea typeface="MS PGothic" pitchFamily="34" charset="-128"/>
              <a:cs typeface="Arial" charset="0"/>
            </a:endParaRPr>
          </a:p>
        </p:txBody>
      </p:sp>
      <p:sp>
        <p:nvSpPr>
          <p:cNvPr id="7168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CA" altLang="en-US" smtClean="0"/>
              <a:t>Canadian stats</a:t>
            </a:r>
          </a:p>
          <a:p>
            <a:r>
              <a:rPr lang="en-CA" altLang="en-US" smtClean="0"/>
              <a:t>Third most common cancer death in males	</a:t>
            </a:r>
          </a:p>
        </p:txBody>
      </p:sp>
    </p:spTree>
    <p:extLst>
      <p:ext uri="{BB962C8B-B14F-4D97-AF65-F5344CB8AC3E}">
        <p14:creationId xmlns:p14="http://schemas.microsoft.com/office/powerpoint/2010/main" val="1013436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8BD6A-C5B1-8649-A254-2B13E109891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8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0420" y="120216"/>
            <a:ext cx="7634175" cy="6728963"/>
          </a:xfrm>
          <a:prstGeom prst="rect">
            <a:avLst/>
          </a:prstGeom>
        </p:spPr>
      </p:pic>
      <p:pic>
        <p:nvPicPr>
          <p:cNvPr id="5" name="Picture 4" descr="crystal-logo-v4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51" y="2397904"/>
            <a:ext cx="1969998" cy="251553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8671371" y="2383740"/>
            <a:ext cx="473179" cy="2532345"/>
          </a:xfrm>
          <a:prstGeom prst="rect">
            <a:avLst/>
          </a:prstGeom>
          <a:solidFill>
            <a:srgbClr val="0094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2454030" y="2383740"/>
            <a:ext cx="6131169" cy="2532345"/>
          </a:xfrm>
          <a:prstGeom prst="rect">
            <a:avLst/>
          </a:prstGeom>
          <a:solidFill>
            <a:srgbClr val="009C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-7011" y="2397905"/>
            <a:ext cx="283308" cy="2515536"/>
          </a:xfrm>
          <a:prstGeom prst="rect">
            <a:avLst/>
          </a:prstGeom>
          <a:solidFill>
            <a:srgbClr val="D433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3068" y="2526587"/>
            <a:ext cx="5925721" cy="2227796"/>
          </a:xfrm>
        </p:spPr>
        <p:txBody>
          <a:bodyPr/>
          <a:lstStyle>
            <a:lvl1pPr algn="l">
              <a:defRPr b="0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921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al -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8614" y="120216"/>
            <a:ext cx="7634175" cy="672896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" y="2545411"/>
            <a:ext cx="7961922" cy="2292513"/>
          </a:xfrm>
          <a:prstGeom prst="rect">
            <a:avLst/>
          </a:prstGeom>
          <a:solidFill>
            <a:srgbClr val="D433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6975" y="2713567"/>
            <a:ext cx="7338640" cy="1949612"/>
          </a:xfrm>
        </p:spPr>
        <p:txBody>
          <a:bodyPr anchor="ctr" anchorCtr="0">
            <a:normAutofit/>
          </a:bodyPr>
          <a:lstStyle>
            <a:lvl1pPr algn="l">
              <a:defRPr sz="36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Transition Title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22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752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75" y="484388"/>
            <a:ext cx="8229600" cy="10469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20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grayscl/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4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6712" b="30290"/>
          <a:stretch/>
        </p:blipFill>
        <p:spPr>
          <a:xfrm>
            <a:off x="4077632" y="2372315"/>
            <a:ext cx="5089083" cy="45119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466" y="612795"/>
            <a:ext cx="8112475" cy="69109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5264" y="1524016"/>
            <a:ext cx="8112474" cy="38555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5264" y="5497731"/>
            <a:ext cx="8112474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6056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6250" y="144815"/>
            <a:ext cx="7633625" cy="672906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0" y="3035023"/>
            <a:ext cx="9144000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0" i="0" dirty="0" smtClean="0">
                <a:latin typeface="Century Gothic"/>
                <a:cs typeface="Century Gothic"/>
              </a:rPr>
              <a:t>Funding for the Ontario Institute for Cancer Research</a:t>
            </a:r>
          </a:p>
          <a:p>
            <a:pPr algn="ctr">
              <a:lnSpc>
                <a:spcPct val="120000"/>
              </a:lnSpc>
            </a:pPr>
            <a:r>
              <a:rPr lang="en-US" sz="2400" b="0" i="0" dirty="0" smtClean="0">
                <a:latin typeface="Century Gothic"/>
                <a:cs typeface="Century Gothic"/>
              </a:rPr>
              <a:t>is provided by the Government of Ontario</a:t>
            </a:r>
            <a:endParaRPr lang="en-US" sz="2400" b="0" i="0" dirty="0">
              <a:latin typeface="Century Gothic"/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896" y="5019913"/>
            <a:ext cx="2147062" cy="7123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9733" y="660491"/>
            <a:ext cx="1961388" cy="14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96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552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762000"/>
            <a:ext cx="4225925" cy="5634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6925" y="762000"/>
            <a:ext cx="4227513" cy="5634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4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yan -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grayscl/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4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6712" b="30290"/>
          <a:stretch/>
        </p:blipFill>
        <p:spPr>
          <a:xfrm>
            <a:off x="4140415" y="2415680"/>
            <a:ext cx="5007001" cy="44391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75" y="508083"/>
            <a:ext cx="8229600" cy="933945"/>
          </a:xfrm>
        </p:spPr>
        <p:txBody>
          <a:bodyPr/>
          <a:lstStyle>
            <a:lvl1pPr>
              <a:defRPr>
                <a:solidFill>
                  <a:srgbClr val="0094F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" y="4"/>
            <a:ext cx="117663" cy="6896981"/>
          </a:xfrm>
          <a:prstGeom prst="rect">
            <a:avLst/>
          </a:prstGeom>
          <a:solidFill>
            <a:srgbClr val="009C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8509"/>
            <a:ext cx="8229600" cy="4697091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61687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an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6975" y="508083"/>
            <a:ext cx="8229600" cy="933945"/>
          </a:xfrm>
        </p:spPr>
        <p:txBody>
          <a:bodyPr/>
          <a:lstStyle>
            <a:lvl1pPr>
              <a:defRPr>
                <a:solidFill>
                  <a:srgbClr val="0094F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98509"/>
            <a:ext cx="8229600" cy="4697091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1" y="4"/>
            <a:ext cx="117663" cy="6896981"/>
          </a:xfrm>
          <a:prstGeom prst="rect">
            <a:avLst/>
          </a:prstGeom>
          <a:solidFill>
            <a:srgbClr val="009C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67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-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8614" y="120216"/>
            <a:ext cx="7634175" cy="672896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2545411"/>
            <a:ext cx="7961922" cy="2292513"/>
          </a:xfrm>
          <a:prstGeom prst="rect">
            <a:avLst/>
          </a:prstGeom>
          <a:solidFill>
            <a:srgbClr val="009C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66975" y="2713567"/>
            <a:ext cx="7338640" cy="1949612"/>
          </a:xfrm>
        </p:spPr>
        <p:txBody>
          <a:bodyPr anchor="ctr" anchorCtr="0">
            <a:normAutofit/>
          </a:bodyPr>
          <a:lstStyle>
            <a:lvl1pPr algn="l">
              <a:defRPr sz="36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Transition Title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66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grayscl/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4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6712" b="30290"/>
          <a:stretch/>
        </p:blipFill>
        <p:spPr>
          <a:xfrm>
            <a:off x="4179491" y="2415680"/>
            <a:ext cx="5007001" cy="4439157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-1" y="4"/>
            <a:ext cx="117663" cy="6896981"/>
          </a:xfrm>
          <a:prstGeom prst="rect">
            <a:avLst/>
          </a:prstGeom>
          <a:solidFill>
            <a:srgbClr val="0094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6975" y="508083"/>
            <a:ext cx="8229600" cy="933945"/>
          </a:xfrm>
        </p:spPr>
        <p:txBody>
          <a:bodyPr/>
          <a:lstStyle>
            <a:lvl1pPr>
              <a:defRPr>
                <a:solidFill>
                  <a:srgbClr val="00944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98509"/>
            <a:ext cx="8229600" cy="4697091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04604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" y="4"/>
            <a:ext cx="117663" cy="6896981"/>
          </a:xfrm>
          <a:prstGeom prst="rect">
            <a:avLst/>
          </a:prstGeom>
          <a:solidFill>
            <a:srgbClr val="0094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6975" y="508083"/>
            <a:ext cx="8229600" cy="933945"/>
          </a:xfrm>
        </p:spPr>
        <p:txBody>
          <a:bodyPr/>
          <a:lstStyle>
            <a:lvl1pPr>
              <a:defRPr>
                <a:solidFill>
                  <a:srgbClr val="00944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698509"/>
            <a:ext cx="8229600" cy="4697091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65323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8614" y="120216"/>
            <a:ext cx="7634175" cy="672896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2545411"/>
            <a:ext cx="7961922" cy="2292513"/>
          </a:xfrm>
          <a:prstGeom prst="rect">
            <a:avLst/>
          </a:prstGeom>
          <a:solidFill>
            <a:srgbClr val="0094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66975" y="2713567"/>
            <a:ext cx="7338640" cy="1949612"/>
          </a:xfrm>
        </p:spPr>
        <p:txBody>
          <a:bodyPr anchor="ctr" anchorCtr="0">
            <a:normAutofit/>
          </a:bodyPr>
          <a:lstStyle>
            <a:lvl1pPr algn="l">
              <a:defRPr sz="36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Transition Title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823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al -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grayscl/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4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6712" b="30290"/>
          <a:stretch/>
        </p:blipFill>
        <p:spPr>
          <a:xfrm>
            <a:off x="4179491" y="2399805"/>
            <a:ext cx="5007001" cy="443915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6975" y="508083"/>
            <a:ext cx="8229600" cy="933945"/>
          </a:xfrm>
        </p:spPr>
        <p:txBody>
          <a:bodyPr/>
          <a:lstStyle>
            <a:lvl1pPr>
              <a:defRPr>
                <a:solidFill>
                  <a:srgbClr val="D4333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1698509"/>
            <a:ext cx="8229600" cy="4697091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-11723" y="1"/>
            <a:ext cx="129385" cy="6896984"/>
          </a:xfrm>
          <a:prstGeom prst="rect">
            <a:avLst/>
          </a:prstGeom>
          <a:solidFill>
            <a:srgbClr val="D433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75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al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6975" y="508083"/>
            <a:ext cx="8229600" cy="933945"/>
          </a:xfrm>
        </p:spPr>
        <p:txBody>
          <a:bodyPr/>
          <a:lstStyle>
            <a:lvl1pPr>
              <a:defRPr>
                <a:solidFill>
                  <a:srgbClr val="D4333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698509"/>
            <a:ext cx="8229600" cy="4697091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11723" y="1"/>
            <a:ext cx="129385" cy="6896984"/>
          </a:xfrm>
          <a:prstGeom prst="rect">
            <a:avLst/>
          </a:prstGeom>
          <a:solidFill>
            <a:srgbClr val="D433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72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6975" y="328084"/>
            <a:ext cx="8229600" cy="1046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97995"/>
            <a:ext cx="8229600" cy="5247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88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5" r:id="rId4"/>
    <p:sldLayoutId id="2147483661" r:id="rId5"/>
    <p:sldLayoutId id="2147483662" r:id="rId6"/>
    <p:sldLayoutId id="2147483666" r:id="rId7"/>
    <p:sldLayoutId id="2147483663" r:id="rId8"/>
    <p:sldLayoutId id="2147483664" r:id="rId9"/>
    <p:sldLayoutId id="2147483668" r:id="rId10"/>
    <p:sldLayoutId id="2147483667" r:id="rId11"/>
    <p:sldLayoutId id="2147483654" r:id="rId12"/>
    <p:sldLayoutId id="2147483657" r:id="rId13"/>
    <p:sldLayoutId id="2147483669" r:id="rId14"/>
    <p:sldLayoutId id="2147483670" r:id="rId15"/>
    <p:sldLayoutId id="2147483671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457200" indent="-4572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2400" b="0" i="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914400" indent="-4572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2400" b="0" i="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371600" indent="-4572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2400" b="0" i="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828800" indent="-4572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2400" b="0" i="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286000" indent="-4572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2400" b="0" i="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3068" y="2448415"/>
            <a:ext cx="5925721" cy="2371076"/>
          </a:xfrm>
        </p:spPr>
        <p:txBody>
          <a:bodyPr>
            <a:noAutofit/>
          </a:bodyPr>
          <a:lstStyle/>
          <a:p>
            <a:r>
              <a:rPr lang="en-US" dirty="0" smtClean="0"/>
              <a:t>The Integrative Genomics of Early Prostate Cancer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700" b="1" dirty="0" smtClean="0">
                <a:latin typeface="Century Gothic" panose="020B0502020202020204" pitchFamily="34" charset="0"/>
              </a:rPr>
              <a:t/>
            </a:r>
            <a:br>
              <a:rPr lang="en-US" sz="700" b="1" dirty="0" smtClean="0">
                <a:latin typeface="Century Gothic" panose="020B0502020202020204" pitchFamily="34" charset="0"/>
              </a:rPr>
            </a:br>
            <a:r>
              <a:rPr lang="en-US" sz="1000" b="1" dirty="0" smtClean="0">
                <a:latin typeface="Century Gothic" panose="020B0502020202020204" pitchFamily="34" charset="0"/>
              </a:rPr>
              <a:t/>
            </a:r>
            <a:br>
              <a:rPr lang="en-US" sz="1000" b="1" dirty="0" smtClean="0">
                <a:latin typeface="Century Gothic" panose="020B0502020202020204" pitchFamily="34" charset="0"/>
              </a:rPr>
            </a:br>
            <a:r>
              <a:rPr lang="en-US" sz="2000" dirty="0" smtClean="0">
                <a:latin typeface="Century Gothic" panose="020B0502020202020204" pitchFamily="34" charset="0"/>
              </a:rPr>
              <a:t>Dr. Paul C. Boutros</a:t>
            </a:r>
            <a:br>
              <a:rPr lang="en-US" sz="2000" dirty="0" smtClean="0">
                <a:latin typeface="Century Gothic" panose="020B0502020202020204" pitchFamily="34" charset="0"/>
              </a:rPr>
            </a:br>
            <a:r>
              <a:rPr lang="en-US" sz="2000" dirty="0" smtClean="0">
                <a:latin typeface="Century Gothic" panose="020B0502020202020204" pitchFamily="34" charset="0"/>
              </a:rPr>
              <a:t>University </a:t>
            </a:r>
            <a:r>
              <a:rPr lang="en-US" sz="2000" smtClean="0">
                <a:latin typeface="Century Gothic" panose="020B0502020202020204" pitchFamily="34" charset="0"/>
              </a:rPr>
              <a:t>of California, Los Angeles</a:t>
            </a:r>
            <a:endParaRPr lang="en-US" sz="2000" dirty="0"/>
          </a:p>
        </p:txBody>
      </p:sp>
      <p:pic>
        <p:nvPicPr>
          <p:cNvPr id="1026" name="Picture 2" descr="http://prostatecancer.ca/CMSPages/images/PCC_HeaderLogo_Resiz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2943" y="4982868"/>
            <a:ext cx="2578506" cy="184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eabba.com.au/wordpress/wp-content/uploads/2014/10/Movember300x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23" y="4986068"/>
            <a:ext cx="2709876" cy="180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www.genomecanada.ca/images/logos/GenomeCanadaCol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0231" y="6031428"/>
            <a:ext cx="1255931" cy="76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10889" y="4970837"/>
            <a:ext cx="1405273" cy="99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Image result for university of california los angeles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6" y="70175"/>
            <a:ext cx="5009517" cy="16711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30" name="Picture 6" descr="Image result for Canadian cancer society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505" y="5807965"/>
            <a:ext cx="1285036" cy="102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NSERC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952" y="5075289"/>
            <a:ext cx="1828140" cy="7830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AutoShape 12" descr="Image result for university of toronto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2" name="Picture 18" descr="https://learnonline.ecampusontario.ca/App_Content/Institution/425/Logos/UTCrst_Stacked_655_1024x768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14" y="27046"/>
            <a:ext cx="2887427" cy="216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98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4"/>
          <p:cNvSpPr>
            <a:spLocks noGrp="1"/>
          </p:cNvSpPr>
          <p:nvPr>
            <p:ph type="title"/>
          </p:nvPr>
        </p:nvSpPr>
        <p:spPr>
          <a:xfrm>
            <a:off x="466725" y="182880"/>
            <a:ext cx="8229600" cy="933450"/>
          </a:xfrm>
        </p:spPr>
        <p:txBody>
          <a:bodyPr>
            <a:normAutofit/>
          </a:bodyPr>
          <a:lstStyle/>
          <a:p>
            <a:r>
              <a:rPr lang="en-US" altLang="en-US" sz="3200" dirty="0" smtClean="0"/>
              <a:t>Immense Intra-Prostatic Diversity…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0" y="1987550"/>
            <a:ext cx="895350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5114925"/>
            <a:ext cx="73152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360738" y="1693863"/>
            <a:ext cx="2112962" cy="4791075"/>
          </a:xfrm>
          <a:prstGeom prst="rect">
            <a:avLst/>
          </a:prstGeom>
          <a:noFill/>
          <a:ln w="63500">
            <a:solidFill>
              <a:srgbClr val="0094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0" name="Rectangle 9"/>
          <p:cNvSpPr/>
          <p:nvPr/>
        </p:nvSpPr>
        <p:spPr>
          <a:xfrm>
            <a:off x="6296025" y="1704975"/>
            <a:ext cx="1316038" cy="4791075"/>
          </a:xfrm>
          <a:prstGeom prst="rect">
            <a:avLst/>
          </a:prstGeom>
          <a:noFill/>
          <a:ln w="63500">
            <a:solidFill>
              <a:srgbClr val="0094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5762445" y="6510817"/>
            <a:ext cx="34577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400" dirty="0">
                <a:solidFill>
                  <a:schemeClr val="tx1"/>
                </a:solidFill>
                <a:latin typeface="Arial" pitchFamily="34" charset="0"/>
              </a:rPr>
              <a:t>Boutros </a:t>
            </a:r>
            <a:r>
              <a:rPr lang="en-CA" altLang="en-US" sz="1400" i="1" dirty="0">
                <a:solidFill>
                  <a:schemeClr val="tx1"/>
                </a:solidFill>
                <a:latin typeface="Arial" pitchFamily="34" charset="0"/>
              </a:rPr>
              <a:t>et al. </a:t>
            </a:r>
            <a:r>
              <a:rPr lang="en-CA" altLang="en-US" sz="1400" dirty="0">
                <a:solidFill>
                  <a:schemeClr val="tx1"/>
                </a:solidFill>
                <a:latin typeface="Arial" pitchFamily="34" charset="0"/>
              </a:rPr>
              <a:t>Nature Genetics 2015</a:t>
            </a:r>
          </a:p>
        </p:txBody>
      </p:sp>
    </p:spTree>
    <p:extLst>
      <p:ext uri="{BB962C8B-B14F-4D97-AF65-F5344CB8AC3E}">
        <p14:creationId xmlns:p14="http://schemas.microsoft.com/office/powerpoint/2010/main" val="384051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4"/>
          <p:cNvSpPr>
            <a:spLocks noGrp="1"/>
          </p:cNvSpPr>
          <p:nvPr>
            <p:ph type="title"/>
          </p:nvPr>
        </p:nvSpPr>
        <p:spPr>
          <a:xfrm>
            <a:off x="466725" y="0"/>
            <a:ext cx="8229600" cy="933450"/>
          </a:xfrm>
        </p:spPr>
        <p:txBody>
          <a:bodyPr>
            <a:normAutofit/>
          </a:bodyPr>
          <a:lstStyle/>
          <a:p>
            <a:r>
              <a:rPr lang="en-US" altLang="en-US" sz="3200" dirty="0" smtClean="0"/>
              <a:t>…At All Levels of Investigation</a:t>
            </a:r>
          </a:p>
        </p:txBody>
      </p:sp>
      <p:pic>
        <p:nvPicPr>
          <p:cNvPr id="30723" name="Picture 2" descr="C:\Manuscripts\2013\CPCGENE-HeterogeneityStudy\RawFigures\Figure3-SVs\Fig3A_SV-summar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94"/>
          <a:stretch>
            <a:fillRect/>
          </a:stretch>
        </p:blipFill>
        <p:spPr bwMode="auto">
          <a:xfrm>
            <a:off x="1171575" y="763588"/>
            <a:ext cx="6413500" cy="601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6604" y="70943"/>
            <a:ext cx="8611736" cy="933945"/>
          </a:xfrm>
        </p:spPr>
        <p:txBody>
          <a:bodyPr>
            <a:noAutofit/>
          </a:bodyPr>
          <a:lstStyle/>
          <a:p>
            <a:r>
              <a:rPr lang="en-US" altLang="en-US" sz="3200" dirty="0" smtClean="0"/>
              <a:t>Is </a:t>
            </a:r>
            <a:r>
              <a:rPr lang="en-US" altLang="en-US" sz="3200" dirty="0"/>
              <a:t>This Heterogeneity Clinically Relevant?</a:t>
            </a:r>
            <a:endParaRPr lang="en-US" sz="3200" dirty="0"/>
          </a:p>
        </p:txBody>
      </p:sp>
      <p:pic>
        <p:nvPicPr>
          <p:cNvPr id="7" name="Picture 2" descr="C:\Manuscripts\2013\CPCGENE-HeterogeneityStudy\RawFigures\Figure5-clinicalsignificance\Fig5A_CPCG0103-heterogeneityplo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0" t="4649" r="2286" b="8018"/>
          <a:stretch>
            <a:fillRect/>
          </a:stretch>
        </p:blipFill>
        <p:spPr bwMode="auto">
          <a:xfrm>
            <a:off x="425450" y="1004888"/>
            <a:ext cx="85217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Manuscripts\2013\CPCGENE-HeterogeneityStudy\RawFigures\Figure5-clinicalsignificance\Fig5A_CPCG0103-heterogeneitypl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3" y="2703513"/>
            <a:ext cx="8983662" cy="1871662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315200" y="1524000"/>
            <a:ext cx="1511300" cy="5240338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39800" y="4198938"/>
            <a:ext cx="706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400" dirty="0">
                <a:solidFill>
                  <a:srgbClr val="FFC000"/>
                </a:solidFill>
                <a:latin typeface="Arial" charset="0"/>
                <a:ea typeface="MS PGothic" pitchFamily="34" charset="-128"/>
              </a:rPr>
              <a:t>3+4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136775" y="4198938"/>
            <a:ext cx="706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400">
                <a:solidFill>
                  <a:srgbClr val="FFC000"/>
                </a:solidFill>
                <a:latin typeface="Arial" charset="0"/>
                <a:ea typeface="MS PGothic" pitchFamily="34" charset="-128"/>
              </a:rPr>
              <a:t>3+4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757488" y="4211638"/>
            <a:ext cx="708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400">
                <a:solidFill>
                  <a:srgbClr val="FFC000"/>
                </a:solidFill>
                <a:latin typeface="Arial" charset="0"/>
                <a:ea typeface="MS PGothic" pitchFamily="34" charset="-128"/>
              </a:rPr>
              <a:t>3+4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370888" y="4217988"/>
            <a:ext cx="708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400">
                <a:solidFill>
                  <a:srgbClr val="FFC000"/>
                </a:solidFill>
                <a:latin typeface="Arial" charset="0"/>
                <a:ea typeface="MS PGothic" pitchFamily="34" charset="-128"/>
              </a:rPr>
              <a:t>3+4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883275" y="4216400"/>
            <a:ext cx="708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400">
                <a:solidFill>
                  <a:srgbClr val="FFC000"/>
                </a:solidFill>
                <a:latin typeface="Arial" charset="0"/>
                <a:ea typeface="MS PGothic" pitchFamily="34" charset="-128"/>
              </a:rPr>
              <a:t>3+4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781925" y="4224338"/>
            <a:ext cx="708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400">
                <a:solidFill>
                  <a:srgbClr val="FFC000"/>
                </a:solidFill>
                <a:latin typeface="Arial" charset="0"/>
                <a:ea typeface="MS PGothic" pitchFamily="34" charset="-128"/>
              </a:rPr>
              <a:t>3+4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984625" y="4198938"/>
            <a:ext cx="708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400">
                <a:solidFill>
                  <a:srgbClr val="FF0000"/>
                </a:solidFill>
                <a:latin typeface="Arial" charset="0"/>
                <a:ea typeface="MS PGothic" pitchFamily="34" charset="-128"/>
              </a:rPr>
              <a:t>4+3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660900" y="4216400"/>
            <a:ext cx="708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400">
                <a:solidFill>
                  <a:srgbClr val="FF0000"/>
                </a:solidFill>
                <a:latin typeface="Arial" charset="0"/>
                <a:ea typeface="MS PGothic" pitchFamily="34" charset="-128"/>
              </a:rPr>
              <a:t>4+3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451600" y="4217988"/>
            <a:ext cx="708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400">
                <a:solidFill>
                  <a:srgbClr val="FF0000"/>
                </a:solidFill>
                <a:latin typeface="Arial" charset="0"/>
                <a:ea typeface="MS PGothic" pitchFamily="34" charset="-128"/>
              </a:rPr>
              <a:t>4+3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503" y="6609402"/>
            <a:ext cx="3029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Boutros </a:t>
            </a:r>
            <a:r>
              <a:rPr lang="en-CA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Nature Genetics 2015</a:t>
            </a: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30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9738" y="168028"/>
            <a:ext cx="8229600" cy="522841"/>
          </a:xfrm>
        </p:spPr>
        <p:txBody>
          <a:bodyPr>
            <a:noAutofit/>
          </a:bodyPr>
          <a:lstStyle/>
          <a:p>
            <a:r>
              <a:rPr lang="en-US" altLang="en-US" sz="3200" dirty="0" smtClean="0"/>
              <a:t>Multiple Primaries</a:t>
            </a:r>
            <a:endParaRPr lang="en-US" sz="3200" dirty="0"/>
          </a:p>
        </p:txBody>
      </p:sp>
      <p:pic>
        <p:nvPicPr>
          <p:cNvPr id="8" name="Picture 3" descr="C:\Manuscripts\2013\CPCGENE-HeterogeneityStudy\RawFigures\Figure6-multiclonality\Fig6A_CPCG0183_SNVs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088" y="3455988"/>
            <a:ext cx="8470900" cy="338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Manuscripts\2013\CPCGENE-HeterogeneityStudy\RawFigures\Figure6-multiclonality\Fig6B_CPCG0183_CNAs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088" y="690869"/>
            <a:ext cx="8470900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40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 descr="2013-08-28_RT_heatmaps_k4_genes_ternary_jaccard_ward_allPts_ri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4682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Training Cohort</a:t>
            </a:r>
            <a:endParaRPr lang="en-US" sz="3200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919413" y="2398713"/>
            <a:ext cx="14097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CA" altLang="en-US" sz="2200" b="1" i="1" dirty="0">
                <a:solidFill>
                  <a:schemeClr val="tx1"/>
                </a:solidFill>
                <a:cs typeface="Arial" charset="0"/>
              </a:rPr>
              <a:t>NKX3-1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405313" y="1504950"/>
            <a:ext cx="977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CA" altLang="en-US" sz="2200" b="1" i="1" dirty="0">
                <a:solidFill>
                  <a:schemeClr val="tx1"/>
                </a:solidFill>
                <a:cs typeface="Arial" charset="0"/>
              </a:rPr>
              <a:t>MYC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818188" y="1108075"/>
            <a:ext cx="11811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CA" altLang="en-US" sz="2200" b="1" i="1" dirty="0">
                <a:solidFill>
                  <a:schemeClr val="tx1"/>
                </a:solidFill>
                <a:cs typeface="Arial" charset="0"/>
              </a:rPr>
              <a:t>RB1</a:t>
            </a:r>
          </a:p>
        </p:txBody>
      </p:sp>
    </p:spTree>
    <p:extLst>
      <p:ext uri="{BB962C8B-B14F-4D97-AF65-F5344CB8AC3E}">
        <p14:creationId xmlns:p14="http://schemas.microsoft.com/office/powerpoint/2010/main" val="92604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4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33450"/>
          </a:xfrm>
        </p:spPr>
        <p:txBody>
          <a:bodyPr>
            <a:normAutofit/>
          </a:bodyPr>
          <a:lstStyle/>
          <a:p>
            <a:r>
              <a:rPr lang="en-CA" altLang="en-US" sz="3200" dirty="0" smtClean="0"/>
              <a:t>Cluster CNA profiles</a:t>
            </a:r>
            <a:endParaRPr lang="en-US" altLang="en-US" sz="3200" dirty="0" smtClean="0"/>
          </a:p>
        </p:txBody>
      </p:sp>
      <p:grpSp>
        <p:nvGrpSpPr>
          <p:cNvPr id="34819" name="Group 22"/>
          <p:cNvGrpSpPr>
            <a:grpSpLocks/>
          </p:cNvGrpSpPr>
          <p:nvPr/>
        </p:nvGrpSpPr>
        <p:grpSpPr bwMode="auto">
          <a:xfrm>
            <a:off x="638175" y="1327150"/>
            <a:ext cx="8520113" cy="4949825"/>
            <a:chOff x="150" y="983"/>
            <a:chExt cx="5367" cy="3118"/>
          </a:xfrm>
        </p:grpSpPr>
        <p:sp>
          <p:nvSpPr>
            <p:cNvPr id="34821" name="Rectangle 21"/>
            <p:cNvSpPr>
              <a:spLocks noChangeArrowheads="1"/>
            </p:cNvSpPr>
            <p:nvPr/>
          </p:nvSpPr>
          <p:spPr bwMode="auto">
            <a:xfrm>
              <a:off x="150" y="983"/>
              <a:ext cx="5281" cy="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CA" altLang="en-US">
                <a:solidFill>
                  <a:schemeClr val="tx1"/>
                </a:solidFill>
                <a:latin typeface="Arial" pitchFamily="34" charset="0"/>
              </a:endParaRPr>
            </a:p>
          </p:txBody>
        </p:sp>
        <p:grpSp>
          <p:nvGrpSpPr>
            <p:cNvPr id="34822" name="Group 11"/>
            <p:cNvGrpSpPr>
              <a:grpSpLocks/>
            </p:cNvGrpSpPr>
            <p:nvPr/>
          </p:nvGrpSpPr>
          <p:grpSpPr bwMode="auto">
            <a:xfrm>
              <a:off x="158" y="987"/>
              <a:ext cx="5359" cy="3114"/>
              <a:chOff x="251520" y="1567582"/>
              <a:chExt cx="8506348" cy="4943186"/>
            </a:xfrm>
          </p:grpSpPr>
          <p:pic>
            <p:nvPicPr>
              <p:cNvPr id="34823" name="Picture 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1680" y="4941168"/>
                <a:ext cx="7066188" cy="156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24" name="Picture 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3927" y="2774722"/>
                <a:ext cx="6834537" cy="1158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25" name="Picture 1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7704" y="3974085"/>
                <a:ext cx="6840292" cy="1039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26" name="Picture 11" descr="2012-09-03_cluster_CN_profiles_notRounded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977157"/>
                <a:ext cx="1235075" cy="39100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27" name="Picture 12" descr="2012-09-03_cluster_CN_profiles_notRounded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6620" y="1567582"/>
                <a:ext cx="236538" cy="4765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28" name="Picture 8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5091" y="1708991"/>
                <a:ext cx="6803373" cy="1143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4820" name="TextBox 15"/>
          <p:cNvSpPr txBox="1">
            <a:spLocks noChangeArrowheads="1"/>
          </p:cNvSpPr>
          <p:nvPr/>
        </p:nvSpPr>
        <p:spPr bwMode="auto">
          <a:xfrm>
            <a:off x="123298" y="6592482"/>
            <a:ext cx="39703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400" dirty="0">
                <a:solidFill>
                  <a:schemeClr val="tx1"/>
                </a:solidFill>
                <a:latin typeface="Arial" pitchFamily="34" charset="0"/>
              </a:rPr>
              <a:t>Lalonde </a:t>
            </a:r>
            <a:r>
              <a:rPr lang="en-CA" altLang="en-US" sz="1400" i="1" dirty="0">
                <a:solidFill>
                  <a:schemeClr val="tx1"/>
                </a:solidFill>
                <a:latin typeface="Arial" pitchFamily="34" charset="0"/>
              </a:rPr>
              <a:t>et al. </a:t>
            </a:r>
            <a:r>
              <a:rPr lang="en-CA" altLang="en-US" sz="1400" dirty="0">
                <a:solidFill>
                  <a:schemeClr val="tx1"/>
                </a:solidFill>
                <a:latin typeface="Arial" pitchFamily="34" charset="0"/>
              </a:rPr>
              <a:t>Lancet Oncology 2014</a:t>
            </a:r>
          </a:p>
        </p:txBody>
      </p:sp>
    </p:spTree>
    <p:extLst>
      <p:ext uri="{BB962C8B-B14F-4D97-AF65-F5344CB8AC3E}">
        <p14:creationId xmlns:p14="http://schemas.microsoft.com/office/powerpoint/2010/main" val="162020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4"/>
          <p:cNvSpPr>
            <a:spLocks noGrp="1"/>
          </p:cNvSpPr>
          <p:nvPr>
            <p:ph type="title"/>
          </p:nvPr>
        </p:nvSpPr>
        <p:spPr>
          <a:xfrm>
            <a:off x="457200" y="41275"/>
            <a:ext cx="8229600" cy="804863"/>
          </a:xfrm>
        </p:spPr>
        <p:txBody>
          <a:bodyPr>
            <a:normAutofit/>
          </a:bodyPr>
          <a:lstStyle/>
          <a:p>
            <a:r>
              <a:rPr lang="en-CA" altLang="en-US" sz="3200" dirty="0" smtClean="0"/>
              <a:t>Clusters are associated with outcome</a:t>
            </a:r>
            <a:endParaRPr lang="en-US" altLang="en-US" sz="3200" dirty="0" smtClean="0"/>
          </a:p>
        </p:txBody>
      </p:sp>
      <p:pic>
        <p:nvPicPr>
          <p:cNvPr id="35843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93863" y="695325"/>
            <a:ext cx="6046787" cy="6046788"/>
          </a:xfrm>
        </p:spPr>
      </p:pic>
    </p:spTree>
    <p:extLst>
      <p:ext uri="{BB962C8B-B14F-4D97-AF65-F5344CB8AC3E}">
        <p14:creationId xmlns:p14="http://schemas.microsoft.com/office/powerpoint/2010/main" val="91019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 idx="4294967295"/>
          </p:nvPr>
        </p:nvSpPr>
        <p:spPr>
          <a:xfrm>
            <a:off x="397401" y="3444"/>
            <a:ext cx="8229600" cy="1046960"/>
          </a:xfrm>
        </p:spPr>
        <p:txBody>
          <a:bodyPr>
            <a:normAutofit/>
          </a:bodyPr>
          <a:lstStyle/>
          <a:p>
            <a:r>
              <a:rPr lang="en-CA" altLang="en-US" sz="3200" dirty="0">
                <a:solidFill>
                  <a:srgbClr val="0094F1"/>
                </a:solidFill>
              </a:rPr>
              <a:t>PGA as a biomarker</a:t>
            </a:r>
          </a:p>
        </p:txBody>
      </p:sp>
      <p:pic>
        <p:nvPicPr>
          <p:cNvPr id="46083" name="Picture 4" descr="P:\private\Collaborators\Rob Bristow\aCGH_PrCa\PGA\survival\tertile_cutpoint\2014-02-06_MSKCC_PGA_binary_KM_lowIntRisk.tiff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8338" y="1050404"/>
            <a:ext cx="5724525" cy="512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8842" y="4124739"/>
            <a:ext cx="15206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PGA = </a:t>
            </a:r>
          </a:p>
          <a:p>
            <a:r>
              <a:rPr lang="en-CA" sz="2400" dirty="0" smtClean="0"/>
              <a:t>Percent Genome</a:t>
            </a:r>
          </a:p>
          <a:p>
            <a:r>
              <a:rPr lang="en-CA" sz="2400" dirty="0" smtClean="0"/>
              <a:t>Altered</a:t>
            </a:r>
            <a:endParaRPr lang="en-CA" sz="2400" dirty="0"/>
          </a:p>
        </p:txBody>
      </p:sp>
      <p:sp>
        <p:nvSpPr>
          <p:cNvPr id="5" name="TextBox 15"/>
          <p:cNvSpPr txBox="1">
            <a:spLocks noChangeArrowheads="1"/>
          </p:cNvSpPr>
          <p:nvPr/>
        </p:nvSpPr>
        <p:spPr bwMode="auto">
          <a:xfrm>
            <a:off x="106046" y="6592482"/>
            <a:ext cx="39703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400" dirty="0">
                <a:solidFill>
                  <a:schemeClr val="tx1"/>
                </a:solidFill>
                <a:latin typeface="Arial" pitchFamily="34" charset="0"/>
              </a:rPr>
              <a:t>Lalonde </a:t>
            </a:r>
            <a:r>
              <a:rPr lang="en-CA" altLang="en-US" sz="1400" i="1" dirty="0">
                <a:solidFill>
                  <a:schemeClr val="tx1"/>
                </a:solidFill>
                <a:latin typeface="Arial" pitchFamily="34" charset="0"/>
              </a:rPr>
              <a:t>et al. </a:t>
            </a:r>
            <a:r>
              <a:rPr lang="en-CA" altLang="en-US" sz="1400" dirty="0">
                <a:solidFill>
                  <a:schemeClr val="tx1"/>
                </a:solidFill>
                <a:latin typeface="Arial" pitchFamily="34" charset="0"/>
              </a:rPr>
              <a:t>Lancet Oncology 2014</a:t>
            </a:r>
          </a:p>
        </p:txBody>
      </p:sp>
    </p:spTree>
    <p:extLst>
      <p:ext uri="{BB962C8B-B14F-4D97-AF65-F5344CB8AC3E}">
        <p14:creationId xmlns:p14="http://schemas.microsoft.com/office/powerpoint/2010/main" val="164945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01850" y="1125538"/>
            <a:ext cx="4981575" cy="5238750"/>
          </a:xfr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07" name="Title 10"/>
          <p:cNvSpPr>
            <a:spLocks noGrp="1"/>
          </p:cNvSpPr>
          <p:nvPr>
            <p:ph type="title"/>
          </p:nvPr>
        </p:nvSpPr>
        <p:spPr>
          <a:xfrm>
            <a:off x="466975" y="182880"/>
            <a:ext cx="8229600" cy="1046960"/>
          </a:xfrm>
        </p:spPr>
        <p:txBody>
          <a:bodyPr>
            <a:noAutofit/>
          </a:bodyPr>
          <a:lstStyle/>
          <a:p>
            <a:r>
              <a:rPr lang="en-CA" altLang="en-US" sz="3200" dirty="0">
                <a:solidFill>
                  <a:srgbClr val="0094F1"/>
                </a:solidFill>
              </a:rPr>
              <a:t>Hypoxia and genomic instability</a:t>
            </a:r>
          </a:p>
        </p:txBody>
      </p:sp>
      <p:sp>
        <p:nvSpPr>
          <p:cNvPr id="47108" name="Rectangle 2"/>
          <p:cNvSpPr>
            <a:spLocks noChangeArrowheads="1"/>
          </p:cNvSpPr>
          <p:nvPr/>
        </p:nvSpPr>
        <p:spPr bwMode="auto">
          <a:xfrm>
            <a:off x="3479800" y="2374900"/>
            <a:ext cx="2143125" cy="61436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</a:pPr>
            <a:endParaRPr lang="en-CA" altLang="en-US" sz="1800" b="1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398838" y="5745163"/>
            <a:ext cx="3289300" cy="600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3300" b="1">
                <a:solidFill>
                  <a:schemeClr val="tx1"/>
                </a:solidFill>
                <a:latin typeface="Arial" pitchFamily="34" charset="0"/>
              </a:rPr>
              <a:t>Hypoxia (%)</a:t>
            </a:r>
          </a:p>
        </p:txBody>
      </p:sp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106046" y="6592482"/>
            <a:ext cx="39703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400" dirty="0">
                <a:solidFill>
                  <a:schemeClr val="tx1"/>
                </a:solidFill>
                <a:latin typeface="Arial" pitchFamily="34" charset="0"/>
              </a:rPr>
              <a:t>Lalonde </a:t>
            </a:r>
            <a:r>
              <a:rPr lang="en-CA" altLang="en-US" sz="1400" i="1" dirty="0">
                <a:solidFill>
                  <a:schemeClr val="tx1"/>
                </a:solidFill>
                <a:latin typeface="Arial" pitchFamily="34" charset="0"/>
              </a:rPr>
              <a:t>et al. </a:t>
            </a:r>
            <a:r>
              <a:rPr lang="en-CA" altLang="en-US" sz="1400" dirty="0">
                <a:solidFill>
                  <a:schemeClr val="tx1"/>
                </a:solidFill>
                <a:latin typeface="Arial" pitchFamily="34" charset="0"/>
              </a:rPr>
              <a:t>Lancet Oncology 2014</a:t>
            </a:r>
          </a:p>
        </p:txBody>
      </p:sp>
    </p:spTree>
    <p:extLst>
      <p:ext uri="{BB962C8B-B14F-4D97-AF65-F5344CB8AC3E}">
        <p14:creationId xmlns:p14="http://schemas.microsoft.com/office/powerpoint/2010/main" val="65893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6975" y="182880"/>
            <a:ext cx="8229600" cy="933945"/>
          </a:xfrm>
        </p:spPr>
        <p:txBody>
          <a:bodyPr lIns="91420" tIns="45711" rIns="91420" bIns="45711">
            <a:normAutofit/>
          </a:bodyPr>
          <a:lstStyle/>
          <a:p>
            <a:pPr>
              <a:defRPr/>
            </a:pPr>
            <a:r>
              <a:rPr lang="en-CA" altLang="en-US" sz="3200" dirty="0" smtClean="0"/>
              <a:t>Hypoxia and genomic instability</a:t>
            </a:r>
          </a:p>
        </p:txBody>
      </p:sp>
      <p:pic>
        <p:nvPicPr>
          <p:cNvPr id="48131" name="Picture 7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25"/>
          <a:stretch/>
        </p:blipFill>
        <p:spPr>
          <a:xfrm>
            <a:off x="225410" y="1019175"/>
            <a:ext cx="6823090" cy="5700802"/>
          </a:xfr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55201" y="3376810"/>
            <a:ext cx="2566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Hypoxia</a:t>
            </a:r>
          </a:p>
          <a:p>
            <a:r>
              <a:rPr lang="en-US" dirty="0" smtClean="0"/>
              <a:t>High Genomic Instability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94816" y="1407712"/>
            <a:ext cx="2522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Hypoxia</a:t>
            </a:r>
          </a:p>
          <a:p>
            <a:r>
              <a:rPr lang="en-US" dirty="0" smtClean="0"/>
              <a:t>Low Genomic Instability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4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6975" y="182880"/>
            <a:ext cx="8229600" cy="93394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Pathway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98510"/>
            <a:ext cx="8229600" cy="4339982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Prostate Cancer</a:t>
            </a:r>
            <a:endParaRPr lang="en-US" sz="3000" b="1" dirty="0" smtClean="0"/>
          </a:p>
          <a:p>
            <a:r>
              <a:rPr lang="en-CA" altLang="en-US" sz="3000" dirty="0" smtClean="0"/>
              <a:t>Genome</a:t>
            </a:r>
            <a:endParaRPr lang="en-CA" altLang="en-US" sz="3000" dirty="0"/>
          </a:p>
          <a:p>
            <a:r>
              <a:rPr lang="en-CA" altLang="en-US" sz="3000" dirty="0" smtClean="0"/>
              <a:t>Transcriptome</a:t>
            </a:r>
          </a:p>
          <a:p>
            <a:r>
              <a:rPr lang="en-CA" altLang="en-US" sz="3000" dirty="0" smtClean="0"/>
              <a:t>Proteome</a:t>
            </a:r>
          </a:p>
          <a:p>
            <a:r>
              <a:rPr lang="en-CA" altLang="en-US" sz="3000" dirty="0" smtClean="0"/>
              <a:t>Integration</a:t>
            </a:r>
            <a:endParaRPr lang="en-CA" altLang="en-US" sz="3000" dirty="0" smtClean="0"/>
          </a:p>
          <a:p>
            <a:r>
              <a:rPr lang="en-CA" altLang="en-US" sz="3000" dirty="0" smtClean="0"/>
              <a:t>Summary</a:t>
            </a:r>
            <a:endParaRPr lang="en-CA" altLang="en-US" sz="3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19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121" y="2475782"/>
            <a:ext cx="8969446" cy="3329796"/>
          </a:xfrm>
        </p:spPr>
      </p:pic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106046" y="6592482"/>
            <a:ext cx="39703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400" dirty="0" smtClean="0">
                <a:solidFill>
                  <a:schemeClr val="tx1"/>
                </a:solidFill>
                <a:latin typeface="Arial" pitchFamily="34" charset="0"/>
              </a:rPr>
              <a:t>Bhandari </a:t>
            </a:r>
            <a:r>
              <a:rPr lang="en-CA" altLang="en-US" sz="1400" i="1" dirty="0" smtClean="0">
                <a:solidFill>
                  <a:schemeClr val="tx1"/>
                </a:solidFill>
                <a:latin typeface="Arial" pitchFamily="34" charset="0"/>
              </a:rPr>
              <a:t>et </a:t>
            </a:r>
            <a:r>
              <a:rPr lang="en-CA" altLang="en-US" sz="1400" i="1" dirty="0">
                <a:solidFill>
                  <a:schemeClr val="tx1"/>
                </a:solidFill>
                <a:latin typeface="Arial" pitchFamily="34" charset="0"/>
              </a:rPr>
              <a:t>al. </a:t>
            </a:r>
            <a:r>
              <a:rPr lang="en-CA" altLang="en-US" sz="1400" dirty="0" smtClean="0">
                <a:solidFill>
                  <a:schemeClr val="tx1"/>
                </a:solidFill>
                <a:latin typeface="Arial" pitchFamily="34" charset="0"/>
              </a:rPr>
              <a:t>Nature Genetics 2019</a:t>
            </a:r>
            <a:endParaRPr lang="en-CA" altLang="en-US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8567" y="220092"/>
            <a:ext cx="8229600" cy="933945"/>
          </a:xfrm>
        </p:spPr>
        <p:txBody>
          <a:bodyPr/>
          <a:lstStyle/>
          <a:p>
            <a:r>
              <a:rPr lang="en-US" dirty="0" smtClean="0"/>
              <a:t>Aside: Hypoxia-Somatic Interactions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16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567" y="220092"/>
            <a:ext cx="8229600" cy="933945"/>
          </a:xfrm>
        </p:spPr>
        <p:txBody>
          <a:bodyPr/>
          <a:lstStyle/>
          <a:p>
            <a:r>
              <a:rPr lang="en-US" dirty="0" smtClean="0"/>
              <a:t>Aside: Hypoxia-Somatic Interactions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9777" y="1154037"/>
            <a:ext cx="6054820" cy="28701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4111" y="3828217"/>
            <a:ext cx="5900485" cy="2950243"/>
          </a:xfrm>
          <a:prstGeom prst="rect">
            <a:avLst/>
          </a:prstGeom>
        </p:spPr>
      </p:pic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106045" y="6592482"/>
            <a:ext cx="3344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CA" altLang="en-US" sz="1400" dirty="0" smtClean="0">
                <a:solidFill>
                  <a:schemeClr val="tx1"/>
                </a:solidFill>
                <a:latin typeface="Arial" pitchFamily="34" charset="0"/>
              </a:rPr>
              <a:t>Bhandari </a:t>
            </a:r>
            <a:r>
              <a:rPr lang="en-CA" altLang="en-US" sz="1400" i="1" dirty="0" smtClean="0">
                <a:solidFill>
                  <a:schemeClr val="tx1"/>
                </a:solidFill>
                <a:latin typeface="Arial" pitchFamily="34" charset="0"/>
              </a:rPr>
              <a:t>et </a:t>
            </a:r>
            <a:r>
              <a:rPr lang="en-CA" altLang="en-US" sz="1400" i="1" dirty="0">
                <a:solidFill>
                  <a:schemeClr val="tx1"/>
                </a:solidFill>
                <a:latin typeface="Arial" pitchFamily="34" charset="0"/>
              </a:rPr>
              <a:t>al. </a:t>
            </a:r>
            <a:r>
              <a:rPr lang="en-CA" altLang="en-US" sz="1400" dirty="0">
                <a:solidFill>
                  <a:schemeClr val="tx1"/>
                </a:solidFill>
                <a:latin typeface="Arial" pitchFamily="34" charset="0"/>
              </a:rPr>
              <a:t>Nature Genetics </a:t>
            </a:r>
            <a:r>
              <a:rPr lang="en-CA" altLang="en-US" sz="1400" dirty="0" smtClean="0">
                <a:solidFill>
                  <a:schemeClr val="tx1"/>
                </a:solidFill>
                <a:latin typeface="Arial" pitchFamily="34" charset="0"/>
              </a:rPr>
              <a:t>2019</a:t>
            </a:r>
            <a:endParaRPr lang="en-CA" altLang="en-US" sz="1400" dirty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3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6975" y="182880"/>
            <a:ext cx="8229600" cy="933945"/>
          </a:xfrm>
        </p:spPr>
        <p:txBody>
          <a:bodyPr>
            <a:normAutofit/>
          </a:bodyPr>
          <a:lstStyle/>
          <a:p>
            <a:r>
              <a:rPr lang="en-CA" altLang="en-US" sz="3200" dirty="0"/>
              <a:t>Classifier evaluation</a:t>
            </a:r>
            <a:endParaRPr lang="en-US" sz="3200" dirty="0"/>
          </a:p>
        </p:txBody>
      </p:sp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0325" y="1210016"/>
            <a:ext cx="5273675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Group 21"/>
          <p:cNvGraphicFramePr>
            <a:graphicFrameLocks noGrp="1"/>
          </p:cNvGraphicFramePr>
          <p:nvPr>
            <p:ph sz="quarter" idx="4294967295"/>
          </p:nvPr>
        </p:nvGraphicFramePr>
        <p:xfrm>
          <a:off x="77788" y="1533525"/>
          <a:ext cx="3627437" cy="2109789"/>
        </p:xfrm>
        <a:graphic>
          <a:graphicData uri="http://schemas.openxmlformats.org/drawingml/2006/table">
            <a:tbl>
              <a:tblPr/>
              <a:tblGrid>
                <a:gridCol w="1681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83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marT="45732" marB="4573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Predictions</a:t>
                      </a:r>
                    </a:p>
                  </a:txBody>
                  <a:tcPr marT="45732" marB="4573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836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Accuracy</a:t>
                      </a:r>
                    </a:p>
                  </a:txBody>
                  <a:tcPr marT="45732" marB="45732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77.5%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836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Sensitivity</a:t>
                      </a:r>
                    </a:p>
                  </a:txBody>
                  <a:tcPr marT="45732" marB="45732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50.0%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9281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Specificity</a:t>
                      </a: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AUC</a:t>
                      </a:r>
                    </a:p>
                  </a:txBody>
                  <a:tcPr marT="45732" marB="45732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83.8%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0.658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77788" y="4811805"/>
            <a:ext cx="393041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altLang="en-US" sz="3400" b="1" dirty="0">
                <a:cs typeface="Arial" charset="0"/>
              </a:rPr>
              <a:t>100 genomic </a:t>
            </a:r>
            <a:r>
              <a:rPr lang="en-CA" altLang="en-US" sz="3400" b="1" dirty="0" smtClean="0">
                <a:cs typeface="Arial" charset="0"/>
              </a:rPr>
              <a:t>regions </a:t>
            </a:r>
            <a:r>
              <a:rPr lang="en-CA" altLang="en-US" sz="3400" b="1" dirty="0">
                <a:cs typeface="Arial" charset="0"/>
              </a:rPr>
              <a:t/>
            </a:r>
            <a:br>
              <a:rPr lang="en-CA" altLang="en-US" sz="3400" b="1" dirty="0">
                <a:cs typeface="Arial" charset="0"/>
              </a:rPr>
            </a:br>
            <a:r>
              <a:rPr lang="en-CA" altLang="en-US" sz="3400" b="1" dirty="0">
                <a:cs typeface="Arial" charset="0"/>
              </a:rPr>
              <a:t>or 245 genes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788" y="6550223"/>
            <a:ext cx="3098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Lalonde </a:t>
            </a:r>
            <a:r>
              <a:rPr lang="en-CA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Lancet Oncology 2014</a:t>
            </a: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3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6975" y="182880"/>
            <a:ext cx="8229600" cy="933945"/>
          </a:xfrm>
        </p:spPr>
        <p:txBody>
          <a:bodyPr>
            <a:noAutofit/>
          </a:bodyPr>
          <a:lstStyle/>
          <a:p>
            <a:r>
              <a:rPr lang="en-CA" altLang="en-US" sz="3200" kern="0" dirty="0" smtClean="0"/>
              <a:t>This </a:t>
            </a:r>
            <a:r>
              <a:rPr lang="en-CA" altLang="en-US" sz="3200" kern="0" dirty="0"/>
              <a:t>Is the Best Performing </a:t>
            </a:r>
            <a:r>
              <a:rPr lang="en-CA" altLang="en-US" sz="3200" kern="0" dirty="0" smtClean="0"/>
              <a:t>Signature</a:t>
            </a:r>
            <a:endParaRPr lang="en-US" sz="3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500" y="934107"/>
            <a:ext cx="5924550" cy="592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1883" y="6487738"/>
            <a:ext cx="1499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With GenomeDx</a:t>
            </a: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6975" y="182880"/>
            <a:ext cx="8229600" cy="933945"/>
          </a:xfrm>
        </p:spPr>
        <p:txBody>
          <a:bodyPr>
            <a:noAutofit/>
          </a:bodyPr>
          <a:lstStyle/>
          <a:p>
            <a:r>
              <a:rPr lang="en-CA" sz="3200" kern="0" dirty="0" smtClean="0"/>
              <a:t>Validation in &gt;500 Patients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07379" y="6550223"/>
            <a:ext cx="3198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Lalonde </a:t>
            </a:r>
            <a:r>
              <a:rPr lang="en-CA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European Urology 2017</a:t>
            </a: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7379" y="1853177"/>
            <a:ext cx="9038402" cy="2776101"/>
            <a:chOff x="105598" y="2115076"/>
            <a:chExt cx="9038402" cy="27761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598" y="2432649"/>
              <a:ext cx="9038402" cy="245852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043796" y="2115076"/>
              <a:ext cx="1035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/>
                <a:t>Low-Risk</a:t>
              </a:r>
              <a:endParaRPr lang="en-US" b="1" u="sng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91154" y="2115076"/>
              <a:ext cx="1886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/>
                <a:t>Intermediate-Risk</a:t>
              </a:r>
              <a:endParaRPr lang="en-US" b="1" u="sng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43954" y="2120827"/>
              <a:ext cx="10775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/>
                <a:t>High-Risk</a:t>
              </a:r>
              <a:endParaRPr lang="en-US" b="1" u="sng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932317" y="5365630"/>
            <a:ext cx="5725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AUC ~0.8 in tertiary validation cohorts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08613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75" y="182880"/>
            <a:ext cx="8229600" cy="933945"/>
          </a:xfrm>
        </p:spPr>
        <p:txBody>
          <a:bodyPr>
            <a:normAutofit/>
          </a:bodyPr>
          <a:lstStyle/>
          <a:p>
            <a:r>
              <a:rPr lang="en-CA" sz="3200" dirty="0" smtClean="0"/>
              <a:t>What About Other Mutation Types?</a:t>
            </a:r>
            <a:endParaRPr lang="en-CA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200 Newly Diagnosed Intermediate-Risk Tumours</a:t>
            </a:r>
          </a:p>
          <a:p>
            <a:r>
              <a:rPr lang="en-US" dirty="0" smtClean="0"/>
              <a:t>WGS of tumour/normal pairs (~80x coverage)</a:t>
            </a:r>
          </a:p>
          <a:p>
            <a:r>
              <a:rPr lang="en-US" dirty="0" smtClean="0"/>
              <a:t>Array-based Methylomes</a:t>
            </a:r>
          </a:p>
          <a:p>
            <a:r>
              <a:rPr lang="en-US" dirty="0" smtClean="0"/>
              <a:t>Array-based RNA profiling</a:t>
            </a:r>
          </a:p>
          <a:p>
            <a:r>
              <a:rPr lang="en-US" dirty="0" smtClean="0"/>
              <a:t>Clinical outcome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498" y="6550223"/>
            <a:ext cx="2172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Fraser </a:t>
            </a:r>
            <a:r>
              <a:rPr lang="en-CA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Nature 2017</a:t>
            </a: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93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75" y="182880"/>
            <a:ext cx="8229600" cy="933945"/>
          </a:xfrm>
        </p:spPr>
        <p:txBody>
          <a:bodyPr>
            <a:normAutofit/>
          </a:bodyPr>
          <a:lstStyle/>
          <a:p>
            <a:r>
              <a:rPr lang="en-CA" sz="3200" dirty="0" smtClean="0"/>
              <a:t>What About Other Mutation Types?</a:t>
            </a:r>
            <a:endParaRPr lang="en-CA" sz="3200" dirty="0"/>
          </a:p>
        </p:txBody>
      </p:sp>
      <p:pic>
        <p:nvPicPr>
          <p:cNvPr id="1026" name="Picture 2" descr="C:\Manuscripts\2013\CPCGENE-100Genomes-Survey\Nature\Submission2\Figures\Figure 1 - GS x Mutation Survey.tif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5552" y="1066236"/>
            <a:ext cx="7205870" cy="55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058" y="6567813"/>
            <a:ext cx="2172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Fraser </a:t>
            </a:r>
            <a:r>
              <a:rPr lang="en-CA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Nature 2017</a:t>
            </a: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14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6975" y="182880"/>
            <a:ext cx="8229600" cy="933945"/>
          </a:xfrm>
        </p:spPr>
        <p:txBody>
          <a:bodyPr>
            <a:normAutofit/>
          </a:bodyPr>
          <a:lstStyle/>
          <a:p>
            <a:r>
              <a:rPr lang="en-CA" sz="3200" kern="0" dirty="0" smtClean="0"/>
              <a:t>WGS of 200 Prostate Tumours</a:t>
            </a:r>
            <a:endParaRPr lang="en-US" sz="3200" dirty="0"/>
          </a:p>
        </p:txBody>
      </p:sp>
      <p:pic>
        <p:nvPicPr>
          <p:cNvPr id="2050" name="Picture 2" descr="C:\Manuscripts\2013\CPCGENE-100Genomes-Survey\Nature\Submission2\Figures\Figure 4 - Clinical Significance.tiff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55"/>
          <a:stretch/>
        </p:blipFill>
        <p:spPr bwMode="auto">
          <a:xfrm>
            <a:off x="1283453" y="1066180"/>
            <a:ext cx="6276191" cy="573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85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6975" y="182880"/>
            <a:ext cx="8229600" cy="933945"/>
          </a:xfrm>
        </p:spPr>
        <p:txBody>
          <a:bodyPr>
            <a:normAutofit/>
          </a:bodyPr>
          <a:lstStyle/>
          <a:p>
            <a:r>
              <a:rPr lang="en-CA" sz="3200" kern="0" dirty="0" smtClean="0"/>
              <a:t>WGS of 200 Prostate Tumours</a:t>
            </a:r>
            <a:endParaRPr lang="en-US" sz="3200" dirty="0"/>
          </a:p>
        </p:txBody>
      </p:sp>
      <p:pic>
        <p:nvPicPr>
          <p:cNvPr id="2050" name="Picture 2" descr="C:\Manuscripts\2013\CPCGENE-100Genomes-Survey\Nature\Submission2\Figures\Figure 4 - Clinical Significance.tif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9747" y="1330859"/>
            <a:ext cx="5124261" cy="486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1498" y="6550223"/>
            <a:ext cx="2172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Fraser </a:t>
            </a:r>
            <a:r>
              <a:rPr lang="en-CA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Nature 2017</a:t>
            </a: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43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6975" y="182880"/>
            <a:ext cx="8229600" cy="93394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Pathway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98510"/>
            <a:ext cx="8229600" cy="4339982"/>
          </a:xfrm>
        </p:spPr>
        <p:txBody>
          <a:bodyPr>
            <a:normAutofit/>
          </a:bodyPr>
          <a:lstStyle/>
          <a:p>
            <a:r>
              <a:rPr lang="en-US" sz="3000" dirty="0" smtClean="0"/>
              <a:t>Prostate Cancer</a:t>
            </a:r>
            <a:endParaRPr lang="en-US" sz="3000" dirty="0" smtClean="0"/>
          </a:p>
          <a:p>
            <a:r>
              <a:rPr lang="en-CA" altLang="en-US" sz="3000" dirty="0" smtClean="0"/>
              <a:t>Genome</a:t>
            </a:r>
            <a:endParaRPr lang="en-CA" altLang="en-US" sz="3000" dirty="0"/>
          </a:p>
          <a:p>
            <a:r>
              <a:rPr lang="en-CA" altLang="en-US" sz="3000" b="1" dirty="0" err="1" smtClean="0"/>
              <a:t>Epigenome</a:t>
            </a:r>
            <a:r>
              <a:rPr lang="en-CA" altLang="en-US" sz="3000" b="1" dirty="0" smtClean="0"/>
              <a:t> &amp; Transcriptome</a:t>
            </a:r>
          </a:p>
          <a:p>
            <a:r>
              <a:rPr lang="en-CA" altLang="en-US" sz="3000" dirty="0" smtClean="0"/>
              <a:t>Proteome</a:t>
            </a:r>
          </a:p>
          <a:p>
            <a:r>
              <a:rPr lang="en-CA" altLang="en-US" sz="3000" dirty="0" smtClean="0"/>
              <a:t>Integration</a:t>
            </a:r>
            <a:endParaRPr lang="en-CA" altLang="en-US" sz="3000" dirty="0" smtClean="0"/>
          </a:p>
          <a:p>
            <a:r>
              <a:rPr lang="en-CA" altLang="en-US" sz="3000" dirty="0" smtClean="0"/>
              <a:t>Summary</a:t>
            </a:r>
            <a:endParaRPr lang="en-CA" altLang="en-US" sz="3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66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374650" y="1081166"/>
            <a:ext cx="4197350" cy="5041900"/>
          </a:xfrm>
        </p:spPr>
        <p:txBody>
          <a:bodyPr>
            <a:normAutofit lnSpcReduction="10000"/>
          </a:bodyPr>
          <a:lstStyle/>
          <a:p>
            <a:pPr marL="0" indent="0">
              <a:buFontTx/>
              <a:buNone/>
            </a:pPr>
            <a:r>
              <a:rPr lang="en-US" altLang="en-US" sz="2400" b="1" u="sng" dirty="0" smtClean="0"/>
              <a:t>Incidence:</a:t>
            </a:r>
          </a:p>
          <a:p>
            <a:pPr marL="0" indent="0">
              <a:buFontTx/>
              <a:buNone/>
            </a:pPr>
            <a:r>
              <a:rPr lang="en-US" altLang="en-US" sz="2400" dirty="0" smtClean="0"/>
              <a:t>~1 in 7 men</a:t>
            </a:r>
          </a:p>
          <a:p>
            <a:pPr marL="0" indent="0">
              <a:buFontTx/>
              <a:buNone/>
            </a:pPr>
            <a:r>
              <a:rPr lang="en-US" altLang="en-US" sz="2400" dirty="0" smtClean="0"/>
              <a:t>		(1,515 per million)</a:t>
            </a:r>
          </a:p>
          <a:p>
            <a:pPr marL="0" indent="0">
              <a:buFontTx/>
              <a:buNone/>
            </a:pPr>
            <a:endParaRPr lang="en-US" altLang="en-US" sz="2400" dirty="0" smtClean="0"/>
          </a:p>
          <a:p>
            <a:pPr marL="0" indent="0">
              <a:buFontTx/>
              <a:buNone/>
            </a:pPr>
            <a:r>
              <a:rPr lang="en-US" altLang="en-US" sz="2400" b="1" u="sng" dirty="0" smtClean="0"/>
              <a:t>Mortality:</a:t>
            </a:r>
            <a:br>
              <a:rPr lang="en-US" altLang="en-US" sz="2400" b="1" u="sng" dirty="0" smtClean="0"/>
            </a:br>
            <a:r>
              <a:rPr lang="en-US" altLang="en-US" dirty="0" smtClean="0"/>
              <a:t>~1 in 4 patients</a:t>
            </a:r>
            <a:endParaRPr lang="en-US" altLang="en-US" sz="2400" dirty="0" smtClean="0"/>
          </a:p>
          <a:p>
            <a:pPr marL="0" indent="0">
              <a:buFontTx/>
              <a:buNone/>
            </a:pPr>
            <a:r>
              <a:rPr lang="en-US" altLang="en-US" sz="2400" dirty="0" smtClean="0"/>
              <a:t>		(242 per million)</a:t>
            </a:r>
          </a:p>
          <a:p>
            <a:pPr marL="0" indent="0">
              <a:buFontTx/>
              <a:buNone/>
            </a:pPr>
            <a:endParaRPr lang="en-US" altLang="en-US" sz="2400" dirty="0" smtClean="0"/>
          </a:p>
          <a:p>
            <a:pPr marL="0" indent="0">
              <a:buFontTx/>
              <a:buNone/>
            </a:pPr>
            <a:r>
              <a:rPr lang="en-US" altLang="en-US" sz="2400" b="1" u="sng" dirty="0" smtClean="0"/>
              <a:t>Risk factors</a:t>
            </a:r>
            <a:r>
              <a:rPr lang="en-US" altLang="en-US" sz="2400" dirty="0" smtClean="0"/>
              <a:t>: </a:t>
            </a:r>
          </a:p>
          <a:p>
            <a:pPr marL="457200" lvl="1" indent="0"/>
            <a:r>
              <a:rPr lang="en-US" altLang="en-US" sz="2000" dirty="0" smtClean="0"/>
              <a:t>Age</a:t>
            </a:r>
          </a:p>
          <a:p>
            <a:pPr marL="457200" lvl="1" indent="0"/>
            <a:r>
              <a:rPr lang="en-US" altLang="en-US" sz="2000" dirty="0" smtClean="0"/>
              <a:t>Family history</a:t>
            </a:r>
          </a:p>
          <a:p>
            <a:pPr marL="457200" lvl="1" indent="0"/>
            <a:r>
              <a:rPr lang="en-US" altLang="en-US" sz="2000" dirty="0" smtClean="0"/>
              <a:t>High-fat diet</a:t>
            </a:r>
          </a:p>
          <a:p>
            <a:pPr marL="457200" lvl="1" indent="0"/>
            <a:r>
              <a:rPr lang="en-US" altLang="en-US" sz="2000" dirty="0" smtClean="0"/>
              <a:t>African ancestry</a:t>
            </a:r>
            <a:endParaRPr lang="en-CA" altLang="en-US" sz="2000" dirty="0" smtClean="0"/>
          </a:p>
        </p:txBody>
      </p:sp>
      <p:pic>
        <p:nvPicPr>
          <p:cNvPr id="21507" name="Picture 3" descr="prostate_gland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35513" y="1584404"/>
            <a:ext cx="4159250" cy="4171950"/>
          </a:xfr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182880"/>
            <a:ext cx="9144000" cy="1143000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0"/>
              </a:spcBef>
              <a:buNone/>
              <a:defRPr sz="4100" b="0" i="0">
                <a:solidFill>
                  <a:srgbClr val="0094F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3200" dirty="0"/>
              <a:t>Prostate Pathology: Epidemiology</a:t>
            </a:r>
          </a:p>
        </p:txBody>
      </p:sp>
      <p:pic>
        <p:nvPicPr>
          <p:cNvPr id="1026" name="Picture 2" descr="C:\Users\pboutros\Desktop\incidence_and_mortality_1975-20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4271" y="1230914"/>
            <a:ext cx="4835771" cy="483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37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75" y="508083"/>
            <a:ext cx="8521750" cy="933945"/>
          </a:xfrm>
        </p:spPr>
        <p:txBody>
          <a:bodyPr>
            <a:normAutofit/>
          </a:bodyPr>
          <a:lstStyle/>
          <a:p>
            <a:r>
              <a:rPr lang="en-US" dirty="0" smtClean="0"/>
              <a:t>Methylome &amp; Enhancer Landscapes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013" y="1442027"/>
            <a:ext cx="9018130" cy="4484320"/>
          </a:xfrm>
        </p:spPr>
      </p:pic>
      <p:sp>
        <p:nvSpPr>
          <p:cNvPr id="6" name="TextBox 5"/>
          <p:cNvSpPr txBox="1"/>
          <p:nvPr/>
        </p:nvSpPr>
        <p:spPr>
          <a:xfrm>
            <a:off x="966160" y="5814204"/>
            <a:ext cx="629685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619 Methylomes (450k) from Localized Tumours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7479" y="6607122"/>
            <a:ext cx="1837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Shiah </a:t>
            </a:r>
            <a:r>
              <a:rPr lang="en-CA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in review</a:t>
            </a: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11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2528" y="1871931"/>
            <a:ext cx="4734800" cy="4270077"/>
          </a:xfrm>
        </p:spPr>
      </p:pic>
      <p:sp>
        <p:nvSpPr>
          <p:cNvPr id="6" name="TextBox 5"/>
          <p:cNvSpPr txBox="1"/>
          <p:nvPr/>
        </p:nvSpPr>
        <p:spPr>
          <a:xfrm>
            <a:off x="6340415" y="6493944"/>
            <a:ext cx="2829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Kron </a:t>
            </a:r>
            <a:r>
              <a:rPr lang="en-CA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Nature Genetics 2017</a:t>
            </a: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6975" y="508083"/>
            <a:ext cx="8521750" cy="933945"/>
          </a:xfrm>
        </p:spPr>
        <p:txBody>
          <a:bodyPr>
            <a:normAutofit/>
          </a:bodyPr>
          <a:lstStyle/>
          <a:p>
            <a:r>
              <a:rPr lang="en-US" dirty="0" smtClean="0"/>
              <a:t>Methylome &amp; Enhancer Landscapes</a:t>
            </a:r>
            <a:endParaRPr lang="en-US" dirty="0"/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618" y="1442028"/>
            <a:ext cx="3300568" cy="535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8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09759" y="6493944"/>
            <a:ext cx="226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Chen </a:t>
            </a:r>
            <a:r>
              <a:rPr lang="en-CA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Cell </a:t>
            </a:r>
            <a:r>
              <a:rPr lang="en-CA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6975" y="508083"/>
            <a:ext cx="8521750" cy="933945"/>
          </a:xfrm>
        </p:spPr>
        <p:txBody>
          <a:bodyPr>
            <a:normAutofit/>
          </a:bodyPr>
          <a:lstStyle/>
          <a:p>
            <a:r>
              <a:rPr lang="en-US" dirty="0" smtClean="0"/>
              <a:t>Transcriptome: </a:t>
            </a:r>
            <a:r>
              <a:rPr lang="en-US" dirty="0" err="1" smtClean="0"/>
              <a:t>circRNAs</a:t>
            </a:r>
            <a:endParaRPr lang="en-US" dirty="0"/>
          </a:p>
        </p:txBody>
      </p:sp>
      <p:pic>
        <p:nvPicPr>
          <p:cNvPr id="11" name="内容占位符 4">
            <a:extLst>
              <a:ext uri="{FF2B5EF4-FFF2-40B4-BE49-F238E27FC236}">
                <a16:creationId xmlns:a16="http://schemas.microsoft.com/office/drawing/2014/main" id="{2AD0D4F3-F7F6-4F7E-9AB6-8EF10280B3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408" y="1690778"/>
            <a:ext cx="4753155" cy="4908430"/>
          </a:xfrm>
        </p:spPr>
      </p:pic>
      <p:pic>
        <p:nvPicPr>
          <p:cNvPr id="12" name="Picture 6" descr="2017-09-19_circRNA_med0_cluster_survival_collapse.png">
            <a:extLst>
              <a:ext uri="{FF2B5EF4-FFF2-40B4-BE49-F238E27FC236}">
                <a16:creationId xmlns:a16="http://schemas.microsoft.com/office/drawing/2014/main" id="{F8C9C869-8D5C-4BBC-B597-01CF38EBD3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9843" y="1582911"/>
            <a:ext cx="4080036" cy="36487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58199" y="5493453"/>
            <a:ext cx="3943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Samples: </a:t>
            </a:r>
            <a:r>
              <a:rPr lang="en-US" dirty="0" smtClean="0"/>
              <a:t>155 intermediate-risk tumours</a:t>
            </a:r>
          </a:p>
          <a:p>
            <a:r>
              <a:rPr lang="en-US" b="1" dirty="0" smtClean="0"/>
              <a:t>Median: </a:t>
            </a:r>
            <a:r>
              <a:rPr lang="en-US" dirty="0" smtClean="0"/>
              <a:t>450M reads/sample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31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540" y="508083"/>
            <a:ext cx="8721305" cy="93394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Transcriptome: </a:t>
            </a:r>
            <a:r>
              <a:rPr lang="en-US" dirty="0" err="1" smtClean="0"/>
              <a:t>circRNA</a:t>
            </a:r>
            <a:r>
              <a:rPr lang="en-US" dirty="0" smtClean="0"/>
              <a:t> dropout screen</a:t>
            </a:r>
            <a:endParaRPr lang="en-US" dirty="0"/>
          </a:p>
        </p:txBody>
      </p:sp>
      <p:pic>
        <p:nvPicPr>
          <p:cNvPr id="5" name="Picture 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5199" y="1571049"/>
            <a:ext cx="8081049" cy="43121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10235" y="6498649"/>
            <a:ext cx="7280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Functional screen in prostate 4 cancer cell lines, PC3, 22RV1, V16A, </a:t>
            </a:r>
            <a:r>
              <a:rPr lang="en-US" altLang="zh-CN" dirty="0" err="1" smtClean="0"/>
              <a:t>LnCap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554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Transcriptome: </a:t>
            </a:r>
            <a:r>
              <a:rPr lang="en-US" dirty="0" err="1" smtClean="0"/>
              <a:t>circRNAs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48"/>
          <a:stretch/>
        </p:blipFill>
        <p:spPr>
          <a:xfrm>
            <a:off x="5333268" y="2009955"/>
            <a:ext cx="3765677" cy="391639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16312" y="1624180"/>
            <a:ext cx="2575502" cy="4995894"/>
            <a:chOff x="253225" y="1601696"/>
            <a:chExt cx="2575502" cy="499589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127" y="1601696"/>
              <a:ext cx="2541600" cy="180015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527" y="3188626"/>
              <a:ext cx="2550898" cy="1800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225" y="4797590"/>
              <a:ext cx="2563200" cy="180000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1057113" y="1258092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KD38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2667210" y="1624180"/>
            <a:ext cx="2595600" cy="5011115"/>
            <a:chOff x="6462832" y="1753576"/>
            <a:chExt cx="2595600" cy="501111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2832" y="1753576"/>
              <a:ext cx="2595600" cy="18002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2832" y="4964691"/>
              <a:ext cx="2556000" cy="18000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2832" y="3355947"/>
              <a:ext cx="2548800" cy="1799780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3560422" y="123473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OE38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21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6975" y="182880"/>
            <a:ext cx="8229600" cy="93394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Pathway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98510"/>
            <a:ext cx="8229600" cy="4339982"/>
          </a:xfrm>
        </p:spPr>
        <p:txBody>
          <a:bodyPr>
            <a:normAutofit/>
          </a:bodyPr>
          <a:lstStyle/>
          <a:p>
            <a:r>
              <a:rPr lang="en-US" sz="3000" dirty="0" smtClean="0"/>
              <a:t>Prostate Cancer</a:t>
            </a:r>
            <a:endParaRPr lang="en-US" sz="3000" dirty="0" smtClean="0"/>
          </a:p>
          <a:p>
            <a:r>
              <a:rPr lang="en-CA" altLang="en-US" sz="3000" dirty="0" smtClean="0"/>
              <a:t>Genome</a:t>
            </a:r>
            <a:endParaRPr lang="en-CA" altLang="en-US" sz="3000" dirty="0"/>
          </a:p>
          <a:p>
            <a:r>
              <a:rPr lang="en-CA" altLang="en-US" sz="3000" dirty="0" err="1" smtClean="0"/>
              <a:t>Epigenome</a:t>
            </a:r>
            <a:r>
              <a:rPr lang="en-CA" altLang="en-US" sz="3000" dirty="0" smtClean="0"/>
              <a:t> &amp; Transcriptome</a:t>
            </a:r>
          </a:p>
          <a:p>
            <a:r>
              <a:rPr lang="en-CA" altLang="en-US" sz="3000" b="1" dirty="0" smtClean="0"/>
              <a:t>Proteome</a:t>
            </a:r>
          </a:p>
          <a:p>
            <a:r>
              <a:rPr lang="en-CA" altLang="en-US" sz="3000" dirty="0" smtClean="0"/>
              <a:t>Integration</a:t>
            </a:r>
            <a:endParaRPr lang="en-CA" altLang="en-US" sz="3000" dirty="0" smtClean="0"/>
          </a:p>
          <a:p>
            <a:r>
              <a:rPr lang="en-CA" altLang="en-US" sz="3000" dirty="0" smtClean="0"/>
              <a:t>Summary</a:t>
            </a:r>
            <a:endParaRPr lang="en-CA" altLang="en-US" sz="3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26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77" y="301049"/>
            <a:ext cx="8229600" cy="933945"/>
          </a:xfrm>
        </p:spPr>
        <p:txBody>
          <a:bodyPr/>
          <a:lstStyle/>
          <a:p>
            <a:r>
              <a:rPr lang="en-US" dirty="0" smtClean="0"/>
              <a:t>What About the Proteome?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68" y="1234994"/>
            <a:ext cx="6482757" cy="5628413"/>
          </a:xfrm>
        </p:spPr>
      </p:pic>
    </p:spTree>
    <p:extLst>
      <p:ext uri="{BB962C8B-B14F-4D97-AF65-F5344CB8AC3E}">
        <p14:creationId xmlns:p14="http://schemas.microsoft.com/office/powerpoint/2010/main" val="63025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447" y="350461"/>
            <a:ext cx="8229600" cy="93394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Protein Has Greater Dynamic Range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980" y="1166108"/>
            <a:ext cx="5614253" cy="5614253"/>
          </a:xfrm>
        </p:spPr>
      </p:pic>
      <p:sp>
        <p:nvSpPr>
          <p:cNvPr id="7" name="TextBox 6"/>
          <p:cNvSpPr txBox="1"/>
          <p:nvPr/>
        </p:nvSpPr>
        <p:spPr>
          <a:xfrm>
            <a:off x="81498" y="6550223"/>
            <a:ext cx="2861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Sinha </a:t>
            </a:r>
            <a:r>
              <a:rPr lang="en-CA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Cancer Cell </a:t>
            </a:r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CA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CA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press)</a:t>
            </a: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86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76" y="508083"/>
            <a:ext cx="8988724" cy="933945"/>
          </a:xfrm>
        </p:spPr>
        <p:txBody>
          <a:bodyPr>
            <a:normAutofit/>
          </a:bodyPr>
          <a:lstStyle/>
          <a:p>
            <a:r>
              <a:rPr lang="en-US" dirty="0" smtClean="0"/>
              <a:t>Divergent Pathways from RNA &amp; Protein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32" y="1698625"/>
            <a:ext cx="5771998" cy="5035245"/>
          </a:xfrm>
        </p:spPr>
      </p:pic>
    </p:spTree>
    <p:extLst>
      <p:ext uri="{BB962C8B-B14F-4D97-AF65-F5344CB8AC3E}">
        <p14:creationId xmlns:p14="http://schemas.microsoft.com/office/powerpoint/2010/main" val="30629593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688" y="326929"/>
            <a:ext cx="8229600" cy="933945"/>
          </a:xfrm>
        </p:spPr>
        <p:txBody>
          <a:bodyPr>
            <a:normAutofit/>
          </a:bodyPr>
          <a:lstStyle/>
          <a:p>
            <a:r>
              <a:rPr lang="en-US" dirty="0" smtClean="0"/>
              <a:t>Protein Weakly Associated to RNA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5158" y="6550223"/>
            <a:ext cx="2861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Sinha </a:t>
            </a:r>
            <a:r>
              <a:rPr lang="en-CA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Cancer Cell (</a:t>
            </a:r>
            <a:r>
              <a:rPr lang="en-CA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 press</a:t>
            </a:r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3163" r="3551" b="4380"/>
          <a:stretch/>
        </p:blipFill>
        <p:spPr>
          <a:xfrm>
            <a:off x="124719" y="2346385"/>
            <a:ext cx="9048517" cy="3459192"/>
          </a:xfrm>
        </p:spPr>
      </p:pic>
    </p:spTree>
    <p:extLst>
      <p:ext uri="{BB962C8B-B14F-4D97-AF65-F5344CB8AC3E}">
        <p14:creationId xmlns:p14="http://schemas.microsoft.com/office/powerpoint/2010/main" val="172765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75" y="182880"/>
            <a:ext cx="8229600" cy="933945"/>
          </a:xfrm>
        </p:spPr>
        <p:txBody>
          <a:bodyPr>
            <a:normAutofit/>
          </a:bodyPr>
          <a:lstStyle/>
          <a:p>
            <a:r>
              <a:rPr lang="en-CA" sz="3200" dirty="0" smtClean="0"/>
              <a:t>Prostate </a:t>
            </a:r>
            <a:r>
              <a:rPr lang="en-CA" sz="3200" dirty="0"/>
              <a:t>Cancer Prognosis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70794"/>
            <a:ext cx="8229600" cy="469709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Digital Rectal</a:t>
            </a:r>
          </a:p>
          <a:p>
            <a:pPr>
              <a:spcBef>
                <a:spcPct val="0"/>
              </a:spcBef>
              <a:buNone/>
            </a:pPr>
            <a:r>
              <a:rPr lang="en-CA" altLang="en-US" b="1" dirty="0"/>
              <a:t>	   </a:t>
            </a:r>
            <a:r>
              <a:rPr lang="en-CA" altLang="en-US" dirty="0"/>
              <a:t>Exam	       Imaging 	 Biopsy	   </a:t>
            </a:r>
            <a:r>
              <a:rPr lang="en-CA" altLang="en-US" dirty="0" smtClean="0"/>
              <a:t> Blood </a:t>
            </a:r>
            <a:r>
              <a:rPr lang="en-CA" altLang="en-US" dirty="0"/>
              <a:t>test </a:t>
            </a:r>
          </a:p>
        </p:txBody>
      </p:sp>
      <p:pic>
        <p:nvPicPr>
          <p:cNvPr id="5" name="Picture 5" descr="digital-rectal-examin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68"/>
          <a:stretch>
            <a:fillRect/>
          </a:stretch>
        </p:blipFill>
        <p:spPr bwMode="auto">
          <a:xfrm>
            <a:off x="698121" y="2183415"/>
            <a:ext cx="2020888" cy="19113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 St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4583" y="2194527"/>
            <a:ext cx="1189038" cy="19002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utocut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1035" y="2194527"/>
            <a:ext cx="1554162" cy="19113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gloved-hand-with-blood-vi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1295" y="2194527"/>
            <a:ext cx="2128837" cy="19113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9"/>
          <p:cNvSpPr>
            <a:spLocks/>
          </p:cNvSpPr>
          <p:nvPr/>
        </p:nvSpPr>
        <p:spPr bwMode="auto">
          <a:xfrm rot="5400000">
            <a:off x="2207743" y="2219787"/>
            <a:ext cx="465137" cy="4289425"/>
          </a:xfrm>
          <a:prstGeom prst="rightBrace">
            <a:avLst>
              <a:gd name="adj1" fmla="val 76849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CA" altLang="en-US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5413503" y="4167164"/>
            <a:ext cx="0" cy="465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7458251" y="4167164"/>
            <a:ext cx="0" cy="465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2" name="Rectangle 11"/>
          <p:cNvSpPr/>
          <p:nvPr/>
        </p:nvSpPr>
        <p:spPr>
          <a:xfrm>
            <a:off x="1708564" y="4745294"/>
            <a:ext cx="646644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CA" altLang="en-US" sz="2100" dirty="0">
                <a:latin typeface="Century Gothic"/>
                <a:cs typeface="Century Gothic"/>
              </a:rPr>
              <a:t>TNM stage	                 </a:t>
            </a:r>
            <a:r>
              <a:rPr lang="en-CA" altLang="en-US" sz="2100" dirty="0" smtClean="0">
                <a:latin typeface="Century Gothic"/>
                <a:cs typeface="Century Gothic"/>
              </a:rPr>
              <a:t> Tumour </a:t>
            </a:r>
            <a:r>
              <a:rPr lang="en-CA" altLang="en-US" sz="2100" dirty="0">
                <a:latin typeface="Century Gothic"/>
                <a:cs typeface="Century Gothic"/>
              </a:rPr>
              <a:t>grade	      </a:t>
            </a:r>
            <a:r>
              <a:rPr lang="en-CA" altLang="en-US" sz="2100" dirty="0" smtClean="0">
                <a:latin typeface="Century Gothic"/>
                <a:cs typeface="Century Gothic"/>
              </a:rPr>
              <a:t>      PSA</a:t>
            </a:r>
            <a:endParaRPr lang="en-CA" altLang="en-US" sz="2100" dirty="0">
              <a:latin typeface="Century Gothic"/>
              <a:cs typeface="Century Gothic"/>
            </a:endParaRPr>
          </a:p>
        </p:txBody>
      </p:sp>
      <p:sp>
        <p:nvSpPr>
          <p:cNvPr id="13" name="Line 18"/>
          <p:cNvSpPr>
            <a:spLocks noChangeShapeType="1"/>
          </p:cNvSpPr>
          <p:nvPr/>
        </p:nvSpPr>
        <p:spPr bwMode="auto">
          <a:xfrm>
            <a:off x="466975" y="5300117"/>
            <a:ext cx="842962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531813" y="5457402"/>
            <a:ext cx="1465262" cy="763587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400" dirty="0">
                <a:solidFill>
                  <a:schemeClr val="bg1"/>
                </a:solidFill>
                <a:latin typeface="Arial" charset="0"/>
              </a:rPr>
              <a:t>Low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400" dirty="0">
                <a:solidFill>
                  <a:schemeClr val="bg1"/>
                </a:solidFill>
                <a:latin typeface="Arial" charset="0"/>
              </a:rPr>
              <a:t>risk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2494278" y="5446126"/>
            <a:ext cx="1951037" cy="758825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400" dirty="0">
                <a:solidFill>
                  <a:schemeClr val="bg1"/>
                </a:solidFill>
                <a:latin typeface="Arial" charset="0"/>
              </a:rPr>
              <a:t>Intermediate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400" dirty="0">
                <a:solidFill>
                  <a:schemeClr val="bg1"/>
                </a:solidFill>
                <a:latin typeface="Arial" charset="0"/>
              </a:rPr>
              <a:t>risk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4903922" y="5462164"/>
            <a:ext cx="1311275" cy="763587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400" dirty="0">
                <a:solidFill>
                  <a:schemeClr val="bg1"/>
                </a:solidFill>
                <a:latin typeface="Arial" charset="0"/>
              </a:rPr>
              <a:t>High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400" dirty="0">
                <a:solidFill>
                  <a:schemeClr val="bg1"/>
                </a:solidFill>
                <a:latin typeface="Arial" charset="0"/>
              </a:rPr>
              <a:t>risk</a:t>
            </a: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6927707" y="5638185"/>
            <a:ext cx="1622425" cy="487363"/>
          </a:xfrm>
          <a:prstGeom prst="rect">
            <a:avLst/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200" dirty="0">
                <a:solidFill>
                  <a:schemeClr val="bg1"/>
                </a:solidFill>
                <a:latin typeface="Arial" charset="0"/>
              </a:rPr>
              <a:t>Metastatic</a:t>
            </a:r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1211397" y="6362535"/>
            <a:ext cx="4348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1566995" y="6335713"/>
            <a:ext cx="3992564" cy="526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ClrTx/>
            </a:pPr>
            <a:r>
              <a:rPr lang="en-CA" altLang="en-US" b="1" dirty="0">
                <a:solidFill>
                  <a:schemeClr val="tx1"/>
                </a:solidFill>
                <a:latin typeface="Century Gothic"/>
                <a:cs typeface="Century Gothic"/>
              </a:rPr>
              <a:t>Localized cancers</a:t>
            </a:r>
          </a:p>
        </p:txBody>
      </p:sp>
    </p:spTree>
    <p:extLst>
      <p:ext uri="{BB962C8B-B14F-4D97-AF65-F5344CB8AC3E}">
        <p14:creationId xmlns:p14="http://schemas.microsoft.com/office/powerpoint/2010/main" val="408798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699" y="232038"/>
            <a:ext cx="8229600" cy="93394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RNA Complements Protein Biomarkers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486" y="1010834"/>
            <a:ext cx="5666011" cy="5666011"/>
          </a:xfrm>
        </p:spPr>
      </p:pic>
      <p:sp>
        <p:nvSpPr>
          <p:cNvPr id="6" name="TextBox 5"/>
          <p:cNvSpPr txBox="1"/>
          <p:nvPr/>
        </p:nvSpPr>
        <p:spPr>
          <a:xfrm>
            <a:off x="117683" y="6550223"/>
            <a:ext cx="2861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Sinha </a:t>
            </a:r>
            <a:r>
              <a:rPr lang="en-CA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Cancer Cell (</a:t>
            </a:r>
            <a:r>
              <a:rPr lang="en-CA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 press)</a:t>
            </a: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50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6975" y="182880"/>
            <a:ext cx="8229600" cy="93394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Pathway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98510"/>
            <a:ext cx="8229600" cy="4339982"/>
          </a:xfrm>
        </p:spPr>
        <p:txBody>
          <a:bodyPr>
            <a:normAutofit/>
          </a:bodyPr>
          <a:lstStyle/>
          <a:p>
            <a:r>
              <a:rPr lang="en-US" sz="3000" dirty="0" smtClean="0"/>
              <a:t>Prostate Cancer</a:t>
            </a:r>
            <a:endParaRPr lang="en-US" sz="3000" dirty="0" smtClean="0"/>
          </a:p>
          <a:p>
            <a:r>
              <a:rPr lang="en-CA" altLang="en-US" sz="3000" dirty="0" smtClean="0"/>
              <a:t>Genome</a:t>
            </a:r>
            <a:endParaRPr lang="en-CA" altLang="en-US" sz="3000" dirty="0"/>
          </a:p>
          <a:p>
            <a:r>
              <a:rPr lang="en-CA" altLang="en-US" sz="3000" dirty="0" err="1" smtClean="0"/>
              <a:t>Epigenome</a:t>
            </a:r>
            <a:r>
              <a:rPr lang="en-CA" altLang="en-US" sz="3000" dirty="0" smtClean="0"/>
              <a:t> &amp; Transcriptome</a:t>
            </a:r>
          </a:p>
          <a:p>
            <a:r>
              <a:rPr lang="en-CA" altLang="en-US" sz="3000" dirty="0" smtClean="0"/>
              <a:t>Proteome</a:t>
            </a:r>
          </a:p>
          <a:p>
            <a:r>
              <a:rPr lang="en-CA" altLang="en-US" sz="3000" b="1" dirty="0" smtClean="0"/>
              <a:t>Integration</a:t>
            </a:r>
            <a:endParaRPr lang="en-CA" altLang="en-US" sz="3000" b="1" dirty="0" smtClean="0"/>
          </a:p>
          <a:p>
            <a:r>
              <a:rPr lang="en-CA" altLang="en-US" sz="3000" dirty="0" smtClean="0"/>
              <a:t>Summary</a:t>
            </a:r>
            <a:endParaRPr lang="en-CA" altLang="en-US" sz="3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71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8792" y="182880"/>
            <a:ext cx="8437783" cy="933945"/>
          </a:xfrm>
        </p:spPr>
        <p:txBody>
          <a:bodyPr>
            <a:normAutofit/>
          </a:bodyPr>
          <a:lstStyle/>
          <a:p>
            <a:r>
              <a:rPr lang="en-CA" sz="3200" kern="0" dirty="0" smtClean="0"/>
              <a:t>Algorithm Benchmarking: SMC-Het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41882" y="6550897"/>
            <a:ext cx="2026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Salcedo </a:t>
            </a:r>
            <a:r>
              <a:rPr lang="en-CA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in review</a:t>
            </a: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lh4.googleusercontent.com/23v9BzqGwiLfgn2xnBEmrcUPNdSDU9Fl-a2PBbDMVekpcCiKeHIJKXWCZEf7buhIPnWIjl9bVTBaAr_BYgibv5Kx-jMcxCd3lztKGb_mw5K1VlE2UNf8N1GDQaa6Z-tuA2Lw5lW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687" y="1159126"/>
            <a:ext cx="5072331" cy="507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82" y="1159711"/>
            <a:ext cx="3550223" cy="507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0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6975" y="182880"/>
            <a:ext cx="8229600" cy="933945"/>
          </a:xfrm>
        </p:spPr>
        <p:txBody>
          <a:bodyPr>
            <a:normAutofit/>
          </a:bodyPr>
          <a:lstStyle/>
          <a:p>
            <a:r>
              <a:rPr lang="en-CA" sz="3200" kern="0" dirty="0" smtClean="0"/>
              <a:t>Perhaps it matters how we get there?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106" y="1369277"/>
            <a:ext cx="8700010" cy="48417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498" y="6559523"/>
            <a:ext cx="2026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Espiritu </a:t>
            </a:r>
            <a:r>
              <a:rPr lang="en-CA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Cell 2018</a:t>
            </a: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7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024" y="85389"/>
            <a:ext cx="9005976" cy="933945"/>
          </a:xfrm>
        </p:spPr>
        <p:txBody>
          <a:bodyPr>
            <a:noAutofit/>
          </a:bodyPr>
          <a:lstStyle/>
          <a:p>
            <a:r>
              <a:rPr lang="en-US" sz="2900" dirty="0" smtClean="0"/>
              <a:t>Changing Mutational Processes During Evolution</a:t>
            </a:r>
            <a:endParaRPr lang="en-US" sz="2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07" y="958892"/>
            <a:ext cx="7206097" cy="578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6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75" y="309677"/>
            <a:ext cx="8229600" cy="933945"/>
          </a:xfrm>
        </p:spPr>
        <p:txBody>
          <a:bodyPr/>
          <a:lstStyle/>
          <a:p>
            <a:r>
              <a:rPr lang="en-US" dirty="0" smtClean="0"/>
              <a:t>Evolution Drives Aggressivity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5" y="1143137"/>
            <a:ext cx="8203721" cy="54474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89961" y="1012506"/>
            <a:ext cx="1295868" cy="1323439"/>
          </a:xfrm>
          <a:prstGeom prst="rect">
            <a:avLst/>
          </a:prstGeom>
          <a:solidFill>
            <a:srgbClr val="F8D21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Monoclonal</a:t>
            </a:r>
          </a:p>
          <a:p>
            <a:r>
              <a:rPr lang="en-US" sz="1600" b="1" dirty="0" err="1" smtClean="0"/>
              <a:t>Normoxic</a:t>
            </a:r>
            <a:endParaRPr lang="en-US" sz="1600" b="1" dirty="0" smtClean="0"/>
          </a:p>
          <a:p>
            <a:r>
              <a:rPr lang="en-US" sz="1600" b="1" dirty="0" smtClean="0"/>
              <a:t>Stable</a:t>
            </a:r>
          </a:p>
          <a:p>
            <a:r>
              <a:rPr lang="en-US" sz="1600" b="1" dirty="0" smtClean="0"/>
              <a:t>MRI-invisible</a:t>
            </a:r>
          </a:p>
          <a:p>
            <a:r>
              <a:rPr lang="en-US" sz="1600" b="1" dirty="0" smtClean="0"/>
              <a:t>IDC/CA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977051" y="3726027"/>
            <a:ext cx="1138453" cy="1323439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Polyclonal</a:t>
            </a:r>
          </a:p>
          <a:p>
            <a:r>
              <a:rPr lang="en-US" sz="1600" b="1" dirty="0" smtClean="0"/>
              <a:t>Hypoxic</a:t>
            </a:r>
          </a:p>
          <a:p>
            <a:r>
              <a:rPr lang="en-US" sz="1600" b="1" dirty="0" smtClean="0"/>
              <a:t>Unstable</a:t>
            </a:r>
          </a:p>
          <a:p>
            <a:r>
              <a:rPr lang="en-US" sz="1600" b="1" dirty="0" smtClean="0"/>
              <a:t>MRI-visible</a:t>
            </a:r>
          </a:p>
          <a:p>
            <a:r>
              <a:rPr lang="en-US" sz="1600" b="1" dirty="0" smtClean="0"/>
              <a:t>IDC/CA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52963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6975" y="182880"/>
            <a:ext cx="8229600" cy="93394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Summary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6745" y="1152913"/>
            <a:ext cx="8967255" cy="387056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CA" altLang="en-US" sz="1800" dirty="0" smtClean="0"/>
              <a:t>Biomarkers </a:t>
            </a:r>
            <a:r>
              <a:rPr lang="en-CA" altLang="en-US" sz="1800" dirty="0" smtClean="0"/>
              <a:t>can overcome spatial heterogeneity by considering tumour:</a:t>
            </a:r>
            <a:endParaRPr lang="en-CA" altLang="en-US" sz="1800" dirty="0"/>
          </a:p>
          <a:p>
            <a:pPr lvl="2">
              <a:lnSpc>
                <a:spcPct val="120000"/>
              </a:lnSpc>
            </a:pPr>
            <a:r>
              <a:rPr lang="en-CA" altLang="en-US" sz="1800" dirty="0" smtClean="0"/>
              <a:t>Mutation Density</a:t>
            </a:r>
            <a:endParaRPr lang="en-CA" altLang="en-US" sz="1800" dirty="0" smtClean="0"/>
          </a:p>
          <a:p>
            <a:pPr lvl="2">
              <a:lnSpc>
                <a:spcPct val="120000"/>
              </a:lnSpc>
            </a:pPr>
            <a:r>
              <a:rPr lang="en-CA" altLang="en-US" sz="1800" dirty="0" smtClean="0"/>
              <a:t>Histology</a:t>
            </a:r>
          </a:p>
          <a:p>
            <a:pPr lvl="2">
              <a:lnSpc>
                <a:spcPct val="120000"/>
              </a:lnSpc>
            </a:pPr>
            <a:r>
              <a:rPr lang="en-CA" altLang="en-US" sz="1800" dirty="0" smtClean="0"/>
              <a:t>Micro-Environment</a:t>
            </a:r>
          </a:p>
          <a:p>
            <a:pPr lvl="2">
              <a:lnSpc>
                <a:spcPct val="120000"/>
              </a:lnSpc>
            </a:pPr>
            <a:r>
              <a:rPr lang="en-CA" altLang="en-US" sz="1800" dirty="0" smtClean="0"/>
              <a:t>Radiologic Visibility</a:t>
            </a:r>
          </a:p>
          <a:p>
            <a:pPr lvl="2">
              <a:lnSpc>
                <a:spcPct val="120000"/>
              </a:lnSpc>
            </a:pPr>
            <a:r>
              <a:rPr lang="en-CA" altLang="en-US" sz="1800" dirty="0" smtClean="0"/>
              <a:t>Evolutionary Features</a:t>
            </a:r>
            <a:endParaRPr lang="en-CA" altLang="en-US" sz="1800" dirty="0"/>
          </a:p>
          <a:p>
            <a:pPr>
              <a:lnSpc>
                <a:spcPct val="120000"/>
              </a:lnSpc>
            </a:pPr>
            <a:r>
              <a:rPr lang="en-CA" altLang="en-US" sz="1800" dirty="0" smtClean="0"/>
              <a:t>Actively working via the EDRN to translate these to non-invasive diagnostics (Semmes, Kislinger, Nyalwidhe)</a:t>
            </a:r>
            <a:endParaRPr lang="en-CA" altLang="en-US" sz="1800" dirty="0"/>
          </a:p>
          <a:p>
            <a:pPr>
              <a:lnSpc>
                <a:spcPct val="120000"/>
              </a:lnSpc>
            </a:pPr>
            <a:r>
              <a:rPr lang="en-CA" altLang="en-US" sz="1800" dirty="0" smtClean="0"/>
              <a:t>These </a:t>
            </a:r>
            <a:r>
              <a:rPr lang="en-CA" altLang="en-US" sz="1800" dirty="0" smtClean="0"/>
              <a:t>data call for composite germline, somatic, imaging and fluid biomarkers to diagnose, </a:t>
            </a:r>
            <a:r>
              <a:rPr lang="en-CA" altLang="en-US" sz="1800" dirty="0" err="1" smtClean="0"/>
              <a:t>prognose</a:t>
            </a:r>
            <a:r>
              <a:rPr lang="en-CA" altLang="en-US" sz="1800" dirty="0" smtClean="0"/>
              <a:t> and monitor progression.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8072" y="5707878"/>
            <a:ext cx="7510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These studies required extensive inter-disciplinary team-work and collaboration (and funding!).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27670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3669"/>
            <a:ext cx="8229600" cy="755828"/>
          </a:xfrm>
        </p:spPr>
        <p:txBody>
          <a:bodyPr>
            <a:normAutofit/>
          </a:bodyPr>
          <a:lstStyle/>
          <a:p>
            <a:r>
              <a:rPr lang="en-US" dirty="0" smtClean="0"/>
              <a:t>CPC-GENE: The People Involved</a:t>
            </a:r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6925" y="1174750"/>
            <a:ext cx="2354263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238125" y="776288"/>
            <a:ext cx="2257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Dr. Robert Bristow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2852738" y="747713"/>
            <a:ext cx="33575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Dr. Theodore van der Kwast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357498" y="2866757"/>
            <a:ext cx="2467407" cy="3970318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prstShdw prst="shdw17" dist="17961" dir="2700000">
              <a:srgbClr val="000000"/>
            </a:prstShdw>
          </a:effec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u="sng" dirty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Boutros Lab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Julia Hopkins</a:t>
            </a:r>
            <a:endParaRPr lang="en-US" altLang="en-US" sz="1800" dirty="0">
              <a:solidFill>
                <a:schemeClr val="tx1"/>
              </a:solidFill>
              <a:latin typeface="Arial" charset="0"/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Sujun Chen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Vinayak Bhandari</a:t>
            </a:r>
            <a:endParaRPr lang="en-US" altLang="en-US" sz="1800" dirty="0">
              <a:solidFill>
                <a:schemeClr val="tx1"/>
              </a:solidFill>
              <a:latin typeface="Arial" charset="0"/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Vincent Huang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Emilie</a:t>
            </a:r>
            <a:r>
              <a:rPr lang="en-US" altLang="en-US" sz="1800" dirty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 </a:t>
            </a:r>
            <a:r>
              <a:rPr lang="en-US" altLang="en-US" sz="1800" b="1" dirty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Lalonde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Takafumi Yamaguchi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Katie Houlahan</a:t>
            </a:r>
            <a:endParaRPr lang="en-US" altLang="en-US" sz="1800" dirty="0">
              <a:solidFill>
                <a:schemeClr val="tx1"/>
              </a:solidFill>
              <a:latin typeface="Arial" charset="0"/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Julie Livingstone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Natalie Fox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Sylvia Shiah</a:t>
            </a:r>
            <a:endParaRPr lang="en-US" altLang="en-US" sz="1800" dirty="0">
              <a:solidFill>
                <a:schemeClr val="tx1"/>
              </a:solidFill>
              <a:latin typeface="Arial" charset="0"/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Lawrence Heisler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Shadrielle Espiritu</a:t>
            </a:r>
            <a:endParaRPr lang="en-US" altLang="en-US" sz="1800" dirty="0">
              <a:solidFill>
                <a:schemeClr val="tx1"/>
              </a:solidFill>
              <a:latin typeface="Arial" charset="0"/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Veronica Sabelnykova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37719" y="5316300"/>
            <a:ext cx="1771319" cy="15081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/>
              <a:t>Informatics</a:t>
            </a:r>
          </a:p>
          <a:p>
            <a:pPr>
              <a:defRPr/>
            </a:pPr>
            <a:r>
              <a:rPr lang="en-US" sz="1800" dirty="0"/>
              <a:t>Timothy Beck</a:t>
            </a:r>
          </a:p>
          <a:p>
            <a:pPr>
              <a:defRPr/>
            </a:pPr>
            <a:r>
              <a:rPr lang="en-US" sz="1800" dirty="0"/>
              <a:t>Fouad Yousif</a:t>
            </a:r>
          </a:p>
          <a:p>
            <a:pPr>
              <a:defRPr/>
            </a:pPr>
            <a:r>
              <a:rPr lang="en-US" sz="1800" dirty="0"/>
              <a:t>Robert Denroche</a:t>
            </a:r>
          </a:p>
          <a:p>
            <a:pPr>
              <a:defRPr/>
            </a:pPr>
            <a:r>
              <a:rPr lang="en-US" sz="1800" dirty="0"/>
              <a:t>Xuemei Luo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3536950" y="2860808"/>
            <a:ext cx="1818126" cy="2339102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u="sng" dirty="0" smtClean="0"/>
              <a:t>-Omics</a:t>
            </a:r>
            <a:endParaRPr lang="en-US" sz="2000" b="1" u="sng" dirty="0"/>
          </a:p>
          <a:p>
            <a:pPr>
              <a:defRPr/>
            </a:pPr>
            <a:r>
              <a:rPr lang="en-US" sz="1800" dirty="0" err="1"/>
              <a:t>Taryne</a:t>
            </a:r>
            <a:r>
              <a:rPr lang="en-US" sz="1800" dirty="0"/>
              <a:t> Chong</a:t>
            </a:r>
          </a:p>
          <a:p>
            <a:pPr>
              <a:defRPr/>
            </a:pPr>
            <a:r>
              <a:rPr lang="en-US" sz="1800" b="1" i="1" dirty="0" smtClean="0"/>
              <a:t>Ankit Sinha</a:t>
            </a:r>
            <a:endParaRPr lang="en-US" sz="1800" b="1" i="1" dirty="0"/>
          </a:p>
          <a:p>
            <a:pPr>
              <a:defRPr/>
            </a:pPr>
            <a:r>
              <a:rPr lang="en-US" sz="1800" dirty="0"/>
              <a:t>Michelle Sam</a:t>
            </a:r>
          </a:p>
          <a:p>
            <a:pPr>
              <a:defRPr/>
            </a:pPr>
            <a:r>
              <a:rPr lang="en-US" sz="1800" dirty="0"/>
              <a:t>Jeremy Johns</a:t>
            </a:r>
          </a:p>
          <a:p>
            <a:pPr>
              <a:defRPr/>
            </a:pPr>
            <a:r>
              <a:rPr lang="en-US" sz="1800" dirty="0"/>
              <a:t>Lee Timms</a:t>
            </a:r>
          </a:p>
          <a:p>
            <a:pPr>
              <a:defRPr/>
            </a:pPr>
            <a:r>
              <a:rPr lang="en-US" sz="1800" dirty="0"/>
              <a:t>Nicholas Buchner</a:t>
            </a:r>
          </a:p>
          <a:p>
            <a:pPr>
              <a:defRPr/>
            </a:pPr>
            <a:r>
              <a:rPr lang="en-US" sz="1800" dirty="0"/>
              <a:t>Ada Wong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536950" y="5324846"/>
            <a:ext cx="1963554" cy="1492716"/>
          </a:xfrm>
          <a:prstGeom prst="rect">
            <a:avLst/>
          </a:prstGeom>
          <a:solidFill>
            <a:srgbClr val="CCE8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900" b="1" u="sng" dirty="0" err="1"/>
              <a:t>Clinico</a:t>
            </a:r>
            <a:r>
              <a:rPr lang="en-US" sz="1900" b="1" u="sng" dirty="0"/>
              <a:t>-Molecular</a:t>
            </a:r>
          </a:p>
          <a:p>
            <a:pPr>
              <a:defRPr/>
            </a:pPr>
            <a:r>
              <a:rPr lang="en-US" sz="1800" dirty="0"/>
              <a:t>Dominique Trudel</a:t>
            </a:r>
          </a:p>
          <a:p>
            <a:pPr>
              <a:defRPr/>
            </a:pPr>
            <a:r>
              <a:rPr lang="en-US" sz="1800" dirty="0" smtClean="0"/>
              <a:t>Alice </a:t>
            </a:r>
            <a:r>
              <a:rPr lang="en-US" sz="1800" dirty="0" err="1" smtClean="0"/>
              <a:t>Meng</a:t>
            </a:r>
            <a:endParaRPr lang="en-US" sz="1800" dirty="0"/>
          </a:p>
          <a:p>
            <a:pPr>
              <a:defRPr/>
            </a:pPr>
            <a:r>
              <a:rPr lang="en-US" sz="1800" dirty="0" smtClean="0"/>
              <a:t>Alejandro Berlin</a:t>
            </a:r>
          </a:p>
          <a:p>
            <a:pPr>
              <a:defRPr/>
            </a:pPr>
            <a:r>
              <a:rPr lang="en-US" dirty="0" smtClean="0"/>
              <a:t>Melvin Chua</a:t>
            </a:r>
            <a:endParaRPr lang="en-US" sz="1800" dirty="0"/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537719" y="2846388"/>
            <a:ext cx="1737207" cy="233910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u="sng" dirty="0"/>
              <a:t>PIs &amp; PMs</a:t>
            </a:r>
          </a:p>
          <a:p>
            <a:pPr>
              <a:defRPr/>
            </a:pPr>
            <a:r>
              <a:rPr lang="en-US" sz="1800" dirty="0" err="1" smtClean="0"/>
              <a:t>Melania</a:t>
            </a:r>
            <a:r>
              <a:rPr lang="en-US" sz="1800" dirty="0" smtClean="0"/>
              <a:t> </a:t>
            </a:r>
            <a:r>
              <a:rPr lang="en-US" sz="1800" dirty="0"/>
              <a:t>Pintilie</a:t>
            </a:r>
          </a:p>
          <a:p>
            <a:pPr>
              <a:defRPr/>
            </a:pPr>
            <a:r>
              <a:rPr lang="en-US" sz="1800" b="1" i="1" dirty="0" smtClean="0"/>
              <a:t>Hansen He</a:t>
            </a:r>
            <a:endParaRPr lang="en-US" sz="1800" b="1" i="1" dirty="0"/>
          </a:p>
          <a:p>
            <a:pPr>
              <a:defRPr/>
            </a:pPr>
            <a:r>
              <a:rPr lang="en-US" sz="1800" dirty="0" smtClean="0"/>
              <a:t>John McPherson</a:t>
            </a:r>
            <a:endParaRPr lang="en-US" sz="1800" dirty="0"/>
          </a:p>
          <a:p>
            <a:pPr>
              <a:defRPr/>
            </a:pPr>
            <a:r>
              <a:rPr lang="en-US" sz="1800" dirty="0"/>
              <a:t>Colin </a:t>
            </a:r>
            <a:r>
              <a:rPr lang="en-US" sz="1800" dirty="0" smtClean="0"/>
              <a:t>Collins</a:t>
            </a:r>
          </a:p>
          <a:p>
            <a:pPr>
              <a:defRPr/>
            </a:pPr>
            <a:r>
              <a:rPr lang="en-US" b="1" i="1" dirty="0"/>
              <a:t>Michael Fraser</a:t>
            </a:r>
          </a:p>
          <a:p>
            <a:pPr>
              <a:defRPr/>
            </a:pPr>
            <a:r>
              <a:rPr lang="en-US" sz="1800" dirty="0" smtClean="0"/>
              <a:t>Thomas Hudson</a:t>
            </a:r>
          </a:p>
          <a:p>
            <a:pPr>
              <a:defRPr/>
            </a:pPr>
            <a:r>
              <a:rPr lang="en-US" dirty="0" smtClean="0"/>
              <a:t>Mathieu Lupien</a:t>
            </a:r>
            <a:endParaRPr lang="en-US" sz="18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1198562"/>
            <a:ext cx="2377742" cy="158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6302672" y="720725"/>
            <a:ext cx="25607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Dr. </a:t>
            </a:r>
            <a:r>
              <a:rPr lang="en-US" altLang="en-US" sz="20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Thomas Kislinger</a:t>
            </a:r>
            <a:endParaRPr lang="en-US" altLang="en-US" sz="2000" dirty="0">
              <a:solidFill>
                <a:schemeClr val="tx1"/>
              </a:solidFill>
              <a:latin typeface="Arial" charset="0"/>
              <a:ea typeface="MS PGothic" pitchFamily="34" charset="-128"/>
            </a:endParaRPr>
          </a:p>
        </p:txBody>
      </p:sp>
      <p:pic>
        <p:nvPicPr>
          <p:cNvPr id="19" name="Picture 2" descr="http://kislingerlab.uhnres.utoronto.ca/image/tk_fp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3495" y="1144588"/>
            <a:ext cx="1469898" cy="163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32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boutros\Desktop\BL Group photo_11.29.2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6170"/>
            <a:ext cx="9143999" cy="677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7146" y="6399677"/>
            <a:ext cx="6343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Positions Available: pboutros@mednet.ucla.edu</a:t>
            </a:r>
            <a:endParaRPr lang="en-US" sz="2400" b="1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457200" y="33669"/>
            <a:ext cx="8229600" cy="7558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5" name="Picture 2" descr="Image result for university of california los angele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" y="26630"/>
            <a:ext cx="2272597" cy="75812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6262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2070" y="182880"/>
            <a:ext cx="8985258" cy="933945"/>
          </a:xfrm>
        </p:spPr>
        <p:txBody>
          <a:bodyPr>
            <a:noAutofit/>
          </a:bodyPr>
          <a:lstStyle/>
          <a:p>
            <a:r>
              <a:rPr lang="en-US" altLang="en-US" sz="3200" dirty="0" smtClean="0"/>
              <a:t>Clinical </a:t>
            </a:r>
            <a:r>
              <a:rPr lang="en-US" altLang="en-US" sz="3200" dirty="0"/>
              <a:t>stratification of localized cancer</a:t>
            </a:r>
            <a:endParaRPr lang="en-US" sz="3200" dirty="0"/>
          </a:p>
        </p:txBody>
      </p:sp>
      <p:grpSp>
        <p:nvGrpSpPr>
          <p:cNvPr id="7" name="Group 36"/>
          <p:cNvGrpSpPr>
            <a:grpSpLocks/>
          </p:cNvGrpSpPr>
          <p:nvPr/>
        </p:nvGrpSpPr>
        <p:grpSpPr bwMode="auto">
          <a:xfrm>
            <a:off x="87313" y="1401763"/>
            <a:ext cx="7085012" cy="5121275"/>
            <a:chOff x="55" y="1144"/>
            <a:chExt cx="3841" cy="2965"/>
          </a:xfrm>
        </p:grpSpPr>
        <p:sp>
          <p:nvSpPr>
            <p:cNvPr id="8" name="Rectangle 37"/>
            <p:cNvSpPr>
              <a:spLocks noChangeArrowheads="1"/>
            </p:cNvSpPr>
            <p:nvPr/>
          </p:nvSpPr>
          <p:spPr bwMode="auto">
            <a:xfrm>
              <a:off x="63" y="1144"/>
              <a:ext cx="160" cy="2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CA" altLang="en-US">
                <a:solidFill>
                  <a:schemeClr val="tx1"/>
                </a:solidFill>
                <a:latin typeface="Arial" charset="0"/>
              </a:endParaRPr>
            </a:p>
          </p:txBody>
        </p:sp>
        <p:grpSp>
          <p:nvGrpSpPr>
            <p:cNvPr id="9" name="Group 38"/>
            <p:cNvGrpSpPr>
              <a:grpSpLocks/>
            </p:cNvGrpSpPr>
            <p:nvPr/>
          </p:nvGrpSpPr>
          <p:grpSpPr bwMode="auto">
            <a:xfrm>
              <a:off x="55" y="1144"/>
              <a:ext cx="3841" cy="2965"/>
              <a:chOff x="55" y="1144"/>
              <a:chExt cx="3841" cy="2965"/>
            </a:xfrm>
          </p:grpSpPr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" y="1144"/>
                <a:ext cx="3557" cy="29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 Box 9"/>
              <p:cNvSpPr txBox="1">
                <a:spLocks noChangeArrowheads="1"/>
              </p:cNvSpPr>
              <p:nvPr/>
            </p:nvSpPr>
            <p:spPr bwMode="auto">
              <a:xfrm>
                <a:off x="2782" y="2774"/>
                <a:ext cx="85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CA" altLang="en-US" sz="1800" b="1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High</a:t>
                </a:r>
              </a:p>
            </p:txBody>
          </p:sp>
          <p:sp>
            <p:nvSpPr>
              <p:cNvPr id="12" name="Text Box 11"/>
              <p:cNvSpPr txBox="1">
                <a:spLocks noChangeArrowheads="1"/>
              </p:cNvSpPr>
              <p:nvPr/>
            </p:nvSpPr>
            <p:spPr bwMode="auto">
              <a:xfrm>
                <a:off x="2782" y="1474"/>
                <a:ext cx="85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CA" altLang="en-US" sz="1800" b="1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Low</a:t>
                </a:r>
              </a:p>
            </p:txBody>
          </p:sp>
          <p:sp>
            <p:nvSpPr>
              <p:cNvPr id="13" name="Text Box 12"/>
              <p:cNvSpPr txBox="1">
                <a:spLocks noChangeArrowheads="1"/>
              </p:cNvSpPr>
              <p:nvPr/>
            </p:nvSpPr>
            <p:spPr bwMode="auto">
              <a:xfrm rot="10800000">
                <a:off x="55" y="1172"/>
                <a:ext cx="274" cy="19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>
                <a:spAutoFit/>
              </a:bodyPr>
              <a:lstStyle>
                <a:lvl1pPr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CA" altLang="en-US" sz="2100" b="1">
                    <a:solidFill>
                      <a:schemeClr val="tx1"/>
                    </a:solidFill>
                    <a:latin typeface="Arial" charset="0"/>
                    <a:cs typeface="Arial" charset="0"/>
                  </a:rPr>
                  <a:t>% Biochemical RFR</a:t>
                </a:r>
              </a:p>
            </p:txBody>
          </p:sp>
          <p:sp>
            <p:nvSpPr>
              <p:cNvPr id="14" name="Text Box 10"/>
              <p:cNvSpPr txBox="1">
                <a:spLocks noChangeArrowheads="1"/>
              </p:cNvSpPr>
              <p:nvPr/>
            </p:nvSpPr>
            <p:spPr bwMode="auto">
              <a:xfrm>
                <a:off x="2820" y="2124"/>
                <a:ext cx="107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CA" altLang="en-US" sz="1800" b="1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Intermediate</a:t>
                </a:r>
              </a:p>
            </p:txBody>
          </p:sp>
          <p:sp>
            <p:nvSpPr>
              <p:cNvPr id="15" name="Rectangle 22"/>
              <p:cNvSpPr>
                <a:spLocks noChangeArrowheads="1"/>
              </p:cNvSpPr>
              <p:nvPr/>
            </p:nvSpPr>
            <p:spPr bwMode="auto">
              <a:xfrm>
                <a:off x="524" y="3299"/>
                <a:ext cx="3149" cy="4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CA" altLang="en-US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6" name="Rectangle 45"/>
          <p:cNvSpPr>
            <a:spLocks noChangeArrowheads="1"/>
          </p:cNvSpPr>
          <p:nvPr/>
        </p:nvSpPr>
        <p:spPr bwMode="auto">
          <a:xfrm>
            <a:off x="6400800" y="2333625"/>
            <a:ext cx="2647950" cy="615950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>
                <a:solidFill>
                  <a:schemeClr val="bg1"/>
                </a:solidFill>
                <a:latin typeface="Arial" charset="0"/>
              </a:rPr>
              <a:t>Active Surveillance</a:t>
            </a:r>
          </a:p>
        </p:txBody>
      </p:sp>
      <p:sp>
        <p:nvSpPr>
          <p:cNvPr id="17" name="Rectangle 46"/>
          <p:cNvSpPr>
            <a:spLocks noGrp="1" noChangeArrowheads="1"/>
          </p:cNvSpPr>
          <p:nvPr>
            <p:ph idx="1"/>
          </p:nvPr>
        </p:nvSpPr>
        <p:spPr bwMode="auto">
          <a:xfrm>
            <a:off x="6427020" y="3460636"/>
            <a:ext cx="2608367" cy="726933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 dirty="0">
                <a:solidFill>
                  <a:schemeClr val="bg1"/>
                </a:solidFill>
                <a:latin typeface="Arial" charset="0"/>
              </a:rPr>
              <a:t>Radiotherapy or </a:t>
            </a:r>
            <a:br>
              <a:rPr lang="en-CA" alt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CA" altLang="en-US" sz="1800" dirty="0">
                <a:solidFill>
                  <a:schemeClr val="bg1"/>
                </a:solidFill>
                <a:latin typeface="Arial" charset="0"/>
              </a:rPr>
              <a:t>Radical prostatectomy</a:t>
            </a:r>
          </a:p>
        </p:txBody>
      </p:sp>
      <p:sp>
        <p:nvSpPr>
          <p:cNvPr id="18" name="Rectangle 47"/>
          <p:cNvSpPr>
            <a:spLocks noChangeArrowheads="1"/>
          </p:cNvSpPr>
          <p:nvPr/>
        </p:nvSpPr>
        <p:spPr bwMode="auto">
          <a:xfrm>
            <a:off x="6467475" y="4710113"/>
            <a:ext cx="2581275" cy="928687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 dirty="0">
                <a:solidFill>
                  <a:schemeClr val="bg1"/>
                </a:solidFill>
                <a:latin typeface="Arial" charset="0"/>
              </a:rPr>
              <a:t>Radiotherapy or </a:t>
            </a:r>
            <a:br>
              <a:rPr lang="en-CA" alt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CA" altLang="en-US" sz="1800" dirty="0">
                <a:solidFill>
                  <a:schemeClr val="bg1"/>
                </a:solidFill>
                <a:latin typeface="Arial" charset="0"/>
              </a:rPr>
              <a:t>Radical prostatectomy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 dirty="0">
                <a:solidFill>
                  <a:schemeClr val="bg1"/>
                </a:solidFill>
                <a:latin typeface="Arial" charset="0"/>
              </a:rPr>
              <a:t>+ adjuvant treatment</a:t>
            </a:r>
          </a:p>
        </p:txBody>
      </p:sp>
      <p:sp>
        <p:nvSpPr>
          <p:cNvPr id="19" name="Freeform 48"/>
          <p:cNvSpPr>
            <a:spLocks/>
          </p:cNvSpPr>
          <p:nvPr/>
        </p:nvSpPr>
        <p:spPr bwMode="auto">
          <a:xfrm>
            <a:off x="4748213" y="2339975"/>
            <a:ext cx="493712" cy="877888"/>
          </a:xfrm>
          <a:custGeom>
            <a:avLst/>
            <a:gdLst>
              <a:gd name="T0" fmla="*/ 2147483647 w 311"/>
              <a:gd name="T1" fmla="*/ 2147483647 h 553"/>
              <a:gd name="T2" fmla="*/ 2147483647 w 311"/>
              <a:gd name="T3" fmla="*/ 2147483647 h 553"/>
              <a:gd name="T4" fmla="*/ 2147483647 w 311"/>
              <a:gd name="T5" fmla="*/ 0 h 5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1" h="553">
                <a:moveTo>
                  <a:pt x="311" y="553"/>
                </a:moveTo>
                <a:cubicBezTo>
                  <a:pt x="182" y="431"/>
                  <a:pt x="54" y="309"/>
                  <a:pt x="27" y="217"/>
                </a:cubicBezTo>
                <a:cubicBezTo>
                  <a:pt x="0" y="125"/>
                  <a:pt x="132" y="35"/>
                  <a:pt x="146" y="0"/>
                </a:cubicBezTo>
              </a:path>
            </a:pathLst>
          </a:custGeom>
          <a:noFill/>
          <a:ln w="57150" cmpd="sng">
            <a:solidFill>
              <a:srgbClr val="FF66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0" name="Freeform 49"/>
          <p:cNvSpPr>
            <a:spLocks/>
          </p:cNvSpPr>
          <p:nvPr/>
        </p:nvSpPr>
        <p:spPr bwMode="auto">
          <a:xfrm flipV="1">
            <a:off x="4741863" y="3425825"/>
            <a:ext cx="493712" cy="927100"/>
          </a:xfrm>
          <a:custGeom>
            <a:avLst/>
            <a:gdLst>
              <a:gd name="T0" fmla="*/ 2147483647 w 311"/>
              <a:gd name="T1" fmla="*/ 2147483647 h 553"/>
              <a:gd name="T2" fmla="*/ 2147483647 w 311"/>
              <a:gd name="T3" fmla="*/ 2147483647 h 553"/>
              <a:gd name="T4" fmla="*/ 2147483647 w 311"/>
              <a:gd name="T5" fmla="*/ 0 h 5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1" h="553">
                <a:moveTo>
                  <a:pt x="311" y="553"/>
                </a:moveTo>
                <a:cubicBezTo>
                  <a:pt x="182" y="431"/>
                  <a:pt x="54" y="309"/>
                  <a:pt x="27" y="217"/>
                </a:cubicBezTo>
                <a:cubicBezTo>
                  <a:pt x="0" y="125"/>
                  <a:pt x="132" y="35"/>
                  <a:pt x="146" y="0"/>
                </a:cubicBezTo>
              </a:path>
            </a:pathLst>
          </a:custGeom>
          <a:noFill/>
          <a:ln w="57150" cmpd="sng">
            <a:solidFill>
              <a:srgbClr val="FF66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1" name="ZoneTexte 4"/>
          <p:cNvSpPr txBox="1">
            <a:spLocks noChangeArrowheads="1"/>
          </p:cNvSpPr>
          <p:nvPr/>
        </p:nvSpPr>
        <p:spPr bwMode="auto">
          <a:xfrm>
            <a:off x="6665344" y="6500911"/>
            <a:ext cx="24786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D'Amico</a:t>
            </a:r>
            <a:r>
              <a:rPr lang="it-IT" altLang="en-US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it-IT" alt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2001</a:t>
            </a:r>
            <a:endParaRPr lang="fr-CA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79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182880"/>
            <a:ext cx="8420100" cy="933945"/>
          </a:xfrm>
        </p:spPr>
        <p:txBody>
          <a:bodyPr>
            <a:noAutofit/>
          </a:bodyPr>
          <a:lstStyle/>
          <a:p>
            <a:r>
              <a:rPr lang="en-US" altLang="en-US" sz="3200" dirty="0" smtClean="0"/>
              <a:t>CPC-GENE</a:t>
            </a:r>
            <a:r>
              <a:rPr lang="en-US" altLang="en-US" sz="3200" dirty="0"/>
              <a:t>: Clinical Outcome Studies</a:t>
            </a:r>
            <a:endParaRPr lang="en-US" sz="320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04800" y="1600200"/>
            <a:ext cx="2160588" cy="762000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prstShdw prst="shdw17" dist="17961" dir="2700000">
              <a:srgbClr val="993D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b="1" dirty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IGRT Cohort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b="1" dirty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(Radiotherapy)</a:t>
            </a: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3429000" y="1600200"/>
            <a:ext cx="1873250" cy="366713"/>
          </a:xfrm>
          <a:prstGeom prst="rect">
            <a:avLst/>
          </a:prstGeom>
          <a:solidFill>
            <a:srgbClr val="FF99CC"/>
          </a:solidFill>
          <a:ln>
            <a:noFill/>
          </a:ln>
          <a:effectLst>
            <a:prstShdw prst="shdw17" dist="17961" dir="2700000">
              <a:srgbClr val="995C7A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300-patient TMA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76238" y="4341813"/>
            <a:ext cx="1576387" cy="771525"/>
          </a:xfrm>
          <a:prstGeom prst="rect">
            <a:avLst/>
          </a:prstGeom>
          <a:solidFill>
            <a:srgbClr val="00FFFF"/>
          </a:solidFill>
          <a:ln w="9525">
            <a:solidFill>
              <a:srgbClr val="00FFFF"/>
            </a:solidFill>
            <a:miter lim="800000"/>
            <a:headEnd/>
            <a:tailEnd/>
          </a:ln>
          <a:effectLst>
            <a:prstShdw prst="shdw17" dist="17961" dir="2700000">
              <a:srgbClr val="009999"/>
            </a:prstShdw>
          </a:effec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b="1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RP Cohort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b="1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(Surgery)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3352800" y="5181600"/>
            <a:ext cx="2514600" cy="369888"/>
          </a:xfrm>
          <a:prstGeom prst="rect">
            <a:avLst/>
          </a:prstGeom>
          <a:solidFill>
            <a:srgbClr val="FF99CC"/>
          </a:solidFill>
          <a:ln>
            <a:noFill/>
          </a:ln>
          <a:effectLst>
            <a:prstShdw prst="shdw17" dist="17961" dir="2700000">
              <a:srgbClr val="995C7A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Multiple national TMAs</a:t>
            </a: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7315200" y="1234687"/>
            <a:ext cx="1668492" cy="641350"/>
          </a:xfrm>
          <a:prstGeom prst="rect">
            <a:avLst/>
          </a:prstGeom>
          <a:solidFill>
            <a:srgbClr val="333333"/>
          </a:solidFill>
          <a:ln>
            <a:noFill/>
          </a:ln>
          <a:effectLst>
            <a:prstShdw prst="shdw17" dist="17961" dir="2700000">
              <a:srgbClr val="1F1F1F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olidFill>
                  <a:schemeClr val="bg2"/>
                </a:solidFill>
                <a:latin typeface="Arial" charset="0"/>
                <a:ea typeface="MS PGothic" pitchFamily="34" charset="-128"/>
              </a:rPr>
              <a:t>All patients </a:t>
            </a:r>
            <a:r>
              <a:rPr lang="en-US" altLang="en-US" sz="1800" b="1" dirty="0" err="1" smtClean="0">
                <a:solidFill>
                  <a:schemeClr val="bg2"/>
                </a:solidFill>
                <a:latin typeface="Arial" charset="0"/>
                <a:ea typeface="MS PGothic" pitchFamily="34" charset="-128"/>
              </a:rPr>
              <a:t>reconsented</a:t>
            </a:r>
            <a:endParaRPr lang="en-US" altLang="en-US" sz="1800" b="1" dirty="0">
              <a:solidFill>
                <a:schemeClr val="bg2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581400" y="2895600"/>
            <a:ext cx="2898775" cy="1281113"/>
          </a:xfrm>
          <a:prstGeom prst="rect">
            <a:avLst/>
          </a:prstGeom>
          <a:solidFill>
            <a:srgbClr val="00FF00"/>
          </a:solidFill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u="sng" dirty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Central Pathology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1800" b="1" dirty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 2-3 Pathologists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1800" b="1" dirty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 &gt;70% tumour cellularity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1800" b="1" dirty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 Gleason concordance</a:t>
            </a:r>
          </a:p>
        </p:txBody>
      </p:sp>
      <p:sp>
        <p:nvSpPr>
          <p:cNvPr id="16" name="Text Box 13"/>
          <p:cNvSpPr txBox="1">
            <a:spLocks noGrp="1" noChangeArrowheads="1"/>
          </p:cNvSpPr>
          <p:nvPr>
            <p:ph idx="1"/>
          </p:nvPr>
        </p:nvSpPr>
        <p:spPr bwMode="auto">
          <a:xfrm>
            <a:off x="280472" y="1691048"/>
            <a:ext cx="2775119" cy="21421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800" dirty="0" smtClean="0">
              <a:latin typeface="Arial" pitchFamily="34" charset="0"/>
              <a:ea typeface="ＭＳ Ｐゴシック" pitchFamily="34" charset="-128"/>
            </a:endParaRPr>
          </a:p>
          <a:p>
            <a:pPr>
              <a:defRPr/>
            </a:pPr>
            <a:endParaRPr lang="en-US" sz="1800" dirty="0" smtClean="0">
              <a:latin typeface="Arial" pitchFamily="34" charset="0"/>
              <a:ea typeface="ＭＳ Ｐゴシック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 dirty="0" smtClean="0">
                <a:latin typeface="Arial" pitchFamily="34" charset="0"/>
                <a:ea typeface="ＭＳ Ｐゴシック" pitchFamily="34" charset="-128"/>
              </a:rPr>
              <a:t>150 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cases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 dirty="0" smtClean="0">
                <a:latin typeface="Arial" pitchFamily="34" charset="0"/>
                <a:ea typeface="ＭＳ Ｐゴシック" pitchFamily="34" charset="-128"/>
              </a:rPr>
              <a:t>150 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specimens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Mostly matched blood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O</a:t>
            </a:r>
            <a:r>
              <a:rPr lang="en-US" sz="1800" baseline="-25000" dirty="0">
                <a:latin typeface="Arial" pitchFamily="34" charset="0"/>
                <a:ea typeface="ＭＳ Ｐゴシック" pitchFamily="34" charset="-128"/>
              </a:rPr>
              <a:t>2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 measurements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 dirty="0" smtClean="0">
                <a:latin typeface="Arial" pitchFamily="34" charset="0"/>
                <a:ea typeface="ＭＳ Ｐゴシック" pitchFamily="34" charset="-128"/>
              </a:rPr>
              <a:t>10-year 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median follow-up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304800" y="5103813"/>
            <a:ext cx="2646878" cy="120032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300 cases</a:t>
            </a:r>
          </a:p>
          <a:p>
            <a:pPr>
              <a:defRPr/>
            </a:pP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350 specimens</a:t>
            </a:r>
          </a:p>
          <a:p>
            <a:pPr>
              <a:defRPr/>
            </a:pP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Matched blood</a:t>
            </a:r>
          </a:p>
          <a:p>
            <a:pPr>
              <a:defRPr/>
            </a:pPr>
            <a:r>
              <a:rPr lang="en-US" dirty="0">
                <a:latin typeface="Arial" pitchFamily="34" charset="0"/>
                <a:ea typeface="ＭＳ Ｐゴシック" pitchFamily="34" charset="-128"/>
              </a:rPr>
              <a:t>8</a:t>
            </a:r>
            <a:r>
              <a:rPr lang="en-US" sz="1800" dirty="0" smtClean="0">
                <a:latin typeface="Arial" pitchFamily="34" charset="0"/>
                <a:ea typeface="ＭＳ Ｐゴシック" pitchFamily="34" charset="-128"/>
              </a:rPr>
              <a:t>-year 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median follow-up</a:t>
            </a:r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2590800" y="2057400"/>
            <a:ext cx="914400" cy="406400"/>
          </a:xfrm>
          <a:custGeom>
            <a:avLst/>
            <a:gdLst>
              <a:gd name="T0" fmla="*/ 0 w 576"/>
              <a:gd name="T1" fmla="*/ 96 h 256"/>
              <a:gd name="T2" fmla="*/ 240 w 576"/>
              <a:gd name="T3" fmla="*/ 240 h 256"/>
              <a:gd name="T4" fmla="*/ 576 w 576"/>
              <a:gd name="T5" fmla="*/ 0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76" h="256">
                <a:moveTo>
                  <a:pt x="0" y="96"/>
                </a:moveTo>
                <a:cubicBezTo>
                  <a:pt x="72" y="176"/>
                  <a:pt x="144" y="256"/>
                  <a:pt x="240" y="240"/>
                </a:cubicBezTo>
                <a:cubicBezTo>
                  <a:pt x="336" y="224"/>
                  <a:pt x="456" y="112"/>
                  <a:pt x="576" y="0"/>
                </a:cubicBezTo>
              </a:path>
            </a:pathLst>
          </a:custGeom>
          <a:noFill/>
          <a:ln w="47625">
            <a:solidFill>
              <a:schemeClr val="tx1"/>
            </a:solidFill>
            <a:round/>
            <a:headEnd/>
            <a:tailEnd type="stealth" w="lg" len="lg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CA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>
            <a:off x="2514600" y="2362200"/>
            <a:ext cx="914400" cy="533400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stealth" w="lg" len="lg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CA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 flipV="1">
            <a:off x="2133600" y="4191000"/>
            <a:ext cx="1295400" cy="838200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stealth" w="lg" len="lg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CA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1" name="Freeform 17"/>
          <p:cNvSpPr>
            <a:spLocks/>
          </p:cNvSpPr>
          <p:nvPr/>
        </p:nvSpPr>
        <p:spPr bwMode="auto">
          <a:xfrm rot="10800000" flipH="1">
            <a:off x="2514600" y="4724400"/>
            <a:ext cx="914400" cy="406400"/>
          </a:xfrm>
          <a:custGeom>
            <a:avLst/>
            <a:gdLst>
              <a:gd name="T0" fmla="*/ 0 w 576"/>
              <a:gd name="T1" fmla="*/ 96 h 256"/>
              <a:gd name="T2" fmla="*/ 240 w 576"/>
              <a:gd name="T3" fmla="*/ 240 h 256"/>
              <a:gd name="T4" fmla="*/ 576 w 576"/>
              <a:gd name="T5" fmla="*/ 0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76" h="256">
                <a:moveTo>
                  <a:pt x="0" y="96"/>
                </a:moveTo>
                <a:cubicBezTo>
                  <a:pt x="72" y="176"/>
                  <a:pt x="144" y="256"/>
                  <a:pt x="240" y="240"/>
                </a:cubicBezTo>
                <a:cubicBezTo>
                  <a:pt x="336" y="224"/>
                  <a:pt x="456" y="112"/>
                  <a:pt x="576" y="0"/>
                </a:cubicBezTo>
              </a:path>
            </a:pathLst>
          </a:custGeom>
          <a:noFill/>
          <a:ln w="47625">
            <a:solidFill>
              <a:schemeClr val="tx1"/>
            </a:solidFill>
            <a:round/>
            <a:headEnd/>
            <a:tailEnd type="stealth" w="lg" len="lg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CA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 flipV="1">
            <a:off x="6172200" y="3505200"/>
            <a:ext cx="1143000" cy="0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stealth" w="lg" len="lg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CA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7490364" y="2797492"/>
            <a:ext cx="1493328" cy="14773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prstShdw prst="shdw17" dist="17961" dir="2700000">
              <a:srgbClr val="1F1F1F"/>
            </a:prstShdw>
          </a:effectLst>
          <a:extLst/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 smtClean="0">
                <a:solidFill>
                  <a:schemeClr val="bg2"/>
                </a:solidFill>
                <a:latin typeface="Arial" charset="0"/>
                <a:ea typeface="MS PGothic" pitchFamily="34" charset="-128"/>
              </a:rPr>
              <a:t>WGS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 smtClean="0">
                <a:solidFill>
                  <a:schemeClr val="bg2"/>
                </a:solidFill>
                <a:latin typeface="Arial" charset="0"/>
                <a:ea typeface="MS PGothic" pitchFamily="34" charset="-128"/>
              </a:rPr>
              <a:t>Methylation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 smtClean="0">
                <a:solidFill>
                  <a:schemeClr val="bg2"/>
                </a:solidFill>
                <a:latin typeface="Arial" charset="0"/>
                <a:ea typeface="MS PGothic" pitchFamily="34" charset="-128"/>
              </a:rPr>
              <a:t>H3K27Ac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 smtClean="0">
                <a:solidFill>
                  <a:schemeClr val="bg2"/>
                </a:solidFill>
                <a:latin typeface="Arial" charset="0"/>
                <a:ea typeface="MS PGothic" pitchFamily="34" charset="-128"/>
              </a:rPr>
              <a:t>RNA-</a:t>
            </a:r>
            <a:r>
              <a:rPr lang="en-US" altLang="en-US" sz="1800" b="1" dirty="0" err="1" smtClean="0">
                <a:solidFill>
                  <a:schemeClr val="bg2"/>
                </a:solidFill>
                <a:latin typeface="Arial" charset="0"/>
                <a:ea typeface="MS PGothic" pitchFamily="34" charset="-128"/>
              </a:rPr>
              <a:t>Seq</a:t>
            </a:r>
            <a:endParaRPr lang="en-US" altLang="en-US" sz="1800" b="1" dirty="0" smtClean="0">
              <a:solidFill>
                <a:schemeClr val="bg2"/>
              </a:solidFill>
              <a:latin typeface="Arial" charset="0"/>
              <a:ea typeface="MS PGothic" pitchFamily="34" charset="-128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 smtClean="0">
                <a:solidFill>
                  <a:schemeClr val="bg2"/>
                </a:solidFill>
                <a:latin typeface="Arial" charset="0"/>
                <a:ea typeface="MS PGothic" pitchFamily="34" charset="-128"/>
              </a:rPr>
              <a:t>Proteomics</a:t>
            </a:r>
            <a:endParaRPr lang="en-US" altLang="en-US" sz="1800" b="1" dirty="0">
              <a:solidFill>
                <a:schemeClr val="bg2"/>
              </a:solidFill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429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6975" y="182880"/>
            <a:ext cx="8229600" cy="93394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Pathway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98510"/>
            <a:ext cx="8229600" cy="4339982"/>
          </a:xfrm>
        </p:spPr>
        <p:txBody>
          <a:bodyPr>
            <a:normAutofit/>
          </a:bodyPr>
          <a:lstStyle/>
          <a:p>
            <a:r>
              <a:rPr lang="en-US" sz="3000" dirty="0" smtClean="0"/>
              <a:t>Prostate Cancer</a:t>
            </a:r>
            <a:endParaRPr lang="en-US" sz="3000" dirty="0" smtClean="0"/>
          </a:p>
          <a:p>
            <a:r>
              <a:rPr lang="en-CA" altLang="en-US" sz="3000" b="1" dirty="0" smtClean="0"/>
              <a:t>Genome</a:t>
            </a:r>
            <a:endParaRPr lang="en-CA" altLang="en-US" sz="3000" b="1" dirty="0"/>
          </a:p>
          <a:p>
            <a:r>
              <a:rPr lang="en-CA" altLang="en-US" sz="3000" dirty="0" err="1" smtClean="0"/>
              <a:t>Epigenome</a:t>
            </a:r>
            <a:r>
              <a:rPr lang="en-CA" altLang="en-US" sz="3000" dirty="0" smtClean="0"/>
              <a:t> &amp; Transcriptome</a:t>
            </a:r>
          </a:p>
          <a:p>
            <a:r>
              <a:rPr lang="en-CA" altLang="en-US" sz="3000" dirty="0" smtClean="0"/>
              <a:t>Proteome</a:t>
            </a:r>
          </a:p>
          <a:p>
            <a:r>
              <a:rPr lang="en-CA" altLang="en-US" sz="3000" dirty="0" smtClean="0"/>
              <a:t>Integration</a:t>
            </a:r>
            <a:endParaRPr lang="en-CA" altLang="en-US" sz="3000" dirty="0" smtClean="0"/>
          </a:p>
          <a:p>
            <a:r>
              <a:rPr lang="en-CA" altLang="en-US" sz="3000" dirty="0" smtClean="0"/>
              <a:t>Summary</a:t>
            </a:r>
            <a:endParaRPr lang="en-CA" altLang="en-US" sz="3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04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4"/>
          <p:cNvSpPr>
            <a:spLocks noGrp="1"/>
          </p:cNvSpPr>
          <p:nvPr>
            <p:ph type="title"/>
          </p:nvPr>
        </p:nvSpPr>
        <p:spPr>
          <a:xfrm>
            <a:off x="161925" y="182880"/>
            <a:ext cx="8229600" cy="692150"/>
          </a:xfrm>
        </p:spPr>
        <p:txBody>
          <a:bodyPr>
            <a:normAutofit/>
          </a:bodyPr>
          <a:lstStyle/>
          <a:p>
            <a:r>
              <a:rPr lang="en-US" altLang="en-US" sz="3200" smtClean="0"/>
              <a:t>Spatial Sampling of Prostate Cancer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0950" y="1050925"/>
            <a:ext cx="4102100" cy="580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4545013" y="2110811"/>
            <a:ext cx="2049462" cy="1469877"/>
          </a:xfrm>
          <a:prstGeom prst="roundRect">
            <a:avLst>
              <a:gd name="adj" fmla="val 16667"/>
            </a:avLst>
          </a:prstGeom>
          <a:noFill/>
          <a:ln w="85725" algn="ctr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CA" altLang="en-US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7653" name="TextBox 1"/>
          <p:cNvSpPr txBox="1">
            <a:spLocks noChangeArrowheads="1"/>
          </p:cNvSpPr>
          <p:nvPr/>
        </p:nvSpPr>
        <p:spPr bwMode="auto">
          <a:xfrm>
            <a:off x="5762445" y="6510817"/>
            <a:ext cx="34577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400" dirty="0">
                <a:solidFill>
                  <a:schemeClr val="tx1"/>
                </a:solidFill>
                <a:latin typeface="Arial" pitchFamily="34" charset="0"/>
              </a:rPr>
              <a:t>Boutros </a:t>
            </a:r>
            <a:r>
              <a:rPr lang="en-CA" altLang="en-US" sz="1400" i="1" dirty="0">
                <a:solidFill>
                  <a:schemeClr val="tx1"/>
                </a:solidFill>
                <a:latin typeface="Arial" pitchFamily="34" charset="0"/>
              </a:rPr>
              <a:t>et al. </a:t>
            </a:r>
            <a:r>
              <a:rPr lang="en-CA" altLang="en-US" sz="1400" dirty="0">
                <a:solidFill>
                  <a:schemeClr val="tx1"/>
                </a:solidFill>
                <a:latin typeface="Arial" pitchFamily="34" charset="0"/>
              </a:rPr>
              <a:t>Nature Genetics 2015</a:t>
            </a:r>
          </a:p>
        </p:txBody>
      </p:sp>
    </p:spTree>
    <p:extLst>
      <p:ext uri="{BB962C8B-B14F-4D97-AF65-F5344CB8AC3E}">
        <p14:creationId xmlns:p14="http://schemas.microsoft.com/office/powerpoint/2010/main" val="161858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5213" y="2281238"/>
            <a:ext cx="6105525" cy="402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888" y="0"/>
            <a:ext cx="275907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5762445" y="6510817"/>
            <a:ext cx="34577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400" dirty="0">
                <a:solidFill>
                  <a:schemeClr val="tx1"/>
                </a:solidFill>
                <a:latin typeface="Arial" pitchFamily="34" charset="0"/>
              </a:rPr>
              <a:t>Boutros </a:t>
            </a:r>
            <a:r>
              <a:rPr lang="en-CA" altLang="en-US" sz="1400" i="1" dirty="0">
                <a:solidFill>
                  <a:schemeClr val="tx1"/>
                </a:solidFill>
                <a:latin typeface="Arial" pitchFamily="34" charset="0"/>
              </a:rPr>
              <a:t>et al. </a:t>
            </a:r>
            <a:r>
              <a:rPr lang="en-CA" altLang="en-US" sz="1400" dirty="0">
                <a:solidFill>
                  <a:schemeClr val="tx1"/>
                </a:solidFill>
                <a:latin typeface="Arial" pitchFamily="34" charset="0"/>
              </a:rPr>
              <a:t>Nature Genetics 2015</a:t>
            </a:r>
          </a:p>
        </p:txBody>
      </p:sp>
    </p:spTree>
    <p:extLst>
      <p:ext uri="{BB962C8B-B14F-4D97-AF65-F5344CB8AC3E}">
        <p14:creationId xmlns:p14="http://schemas.microsoft.com/office/powerpoint/2010/main" val="5557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C9F38B6504114481121E452F0625DC" ma:contentTypeVersion="1" ma:contentTypeDescription="Create a new document." ma:contentTypeScope="" ma:versionID="4e5bf5b940e195446b59fb13a40a01a1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dcce58c87e9fcebab8021569449a8d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AF1FB6-2D4F-4195-8832-4EDA5B0D510D}">
  <ds:schemaRefs>
    <ds:schemaRef ds:uri="http://schemas.microsoft.com/office/2006/documentManagement/types"/>
    <ds:schemaRef ds:uri="http://purl.org/dc/dcmitype/"/>
    <ds:schemaRef ds:uri="http://purl.org/dc/terms/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sharepoint/v3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A3CC9E7-3AEB-4CAC-BC0D-1E1CFC06288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43B60C3-90D1-41C7-B1B0-17106007A0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13874</TotalTime>
  <Words>780</Words>
  <Application>Microsoft Office PowerPoint</Application>
  <PresentationFormat>On-screen Show (4:3)</PresentationFormat>
  <Paragraphs>271</Paragraphs>
  <Slides>48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ＭＳ Ｐゴシック</vt:lpstr>
      <vt:lpstr>ＭＳ Ｐゴシック</vt:lpstr>
      <vt:lpstr>宋体</vt:lpstr>
      <vt:lpstr>Arial</vt:lpstr>
      <vt:lpstr>Calibri</vt:lpstr>
      <vt:lpstr>Century Gothic</vt:lpstr>
      <vt:lpstr>Times New Roman</vt:lpstr>
      <vt:lpstr>Verdana</vt:lpstr>
      <vt:lpstr>Office Theme</vt:lpstr>
      <vt:lpstr>The Integrative Genomics of Early Prostate Cancer    Dr. Paul C. Boutros University of California, Los Angeles</vt:lpstr>
      <vt:lpstr>Pathway</vt:lpstr>
      <vt:lpstr>PowerPoint Presentation</vt:lpstr>
      <vt:lpstr>Prostate Cancer Prognosis</vt:lpstr>
      <vt:lpstr>Clinical stratification of localized cancer</vt:lpstr>
      <vt:lpstr>CPC-GENE: Clinical Outcome Studies</vt:lpstr>
      <vt:lpstr>Pathway</vt:lpstr>
      <vt:lpstr>Spatial Sampling of Prostate Cancer</vt:lpstr>
      <vt:lpstr>PowerPoint Presentation</vt:lpstr>
      <vt:lpstr>Immense Intra-Prostatic Diversity…</vt:lpstr>
      <vt:lpstr>…At All Levels of Investigation</vt:lpstr>
      <vt:lpstr>Is This Heterogeneity Clinically Relevant?</vt:lpstr>
      <vt:lpstr>Multiple Primaries</vt:lpstr>
      <vt:lpstr>Training Cohort</vt:lpstr>
      <vt:lpstr>Cluster CNA profiles</vt:lpstr>
      <vt:lpstr>Clusters are associated with outcome</vt:lpstr>
      <vt:lpstr>PGA as a biomarker</vt:lpstr>
      <vt:lpstr>Hypoxia and genomic instability</vt:lpstr>
      <vt:lpstr>Hypoxia and genomic instability</vt:lpstr>
      <vt:lpstr>Aside: Hypoxia-Somatic Interactions</vt:lpstr>
      <vt:lpstr>Aside: Hypoxia-Somatic Interactions</vt:lpstr>
      <vt:lpstr>Classifier evaluation</vt:lpstr>
      <vt:lpstr>This Is the Best Performing Signature</vt:lpstr>
      <vt:lpstr>Validation in &gt;500 Patients</vt:lpstr>
      <vt:lpstr>What About Other Mutation Types?</vt:lpstr>
      <vt:lpstr>What About Other Mutation Types?</vt:lpstr>
      <vt:lpstr>WGS of 200 Prostate Tumours</vt:lpstr>
      <vt:lpstr>WGS of 200 Prostate Tumours</vt:lpstr>
      <vt:lpstr>Pathway</vt:lpstr>
      <vt:lpstr>Methylome &amp; Enhancer Landscapes</vt:lpstr>
      <vt:lpstr>Methylome &amp; Enhancer Landscapes</vt:lpstr>
      <vt:lpstr>Transcriptome: circRNAs</vt:lpstr>
      <vt:lpstr>Transcriptome: circRNA dropout screen</vt:lpstr>
      <vt:lpstr>Transcriptome: circRNAs</vt:lpstr>
      <vt:lpstr>Pathway</vt:lpstr>
      <vt:lpstr>What About the Proteome?</vt:lpstr>
      <vt:lpstr>Protein Has Greater Dynamic Range</vt:lpstr>
      <vt:lpstr>Divergent Pathways from RNA &amp; Protein</vt:lpstr>
      <vt:lpstr>Protein Weakly Associated to RNA</vt:lpstr>
      <vt:lpstr>RNA Complements Protein Biomarkers</vt:lpstr>
      <vt:lpstr>Pathway</vt:lpstr>
      <vt:lpstr>Algorithm Benchmarking: SMC-Het</vt:lpstr>
      <vt:lpstr>Perhaps it matters how we get there?</vt:lpstr>
      <vt:lpstr>Changing Mutational Processes During Evolution</vt:lpstr>
      <vt:lpstr>Evolution Drives Aggressivity</vt:lpstr>
      <vt:lpstr>Summary</vt:lpstr>
      <vt:lpstr>CPC-GENE: The People Involved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Boutros, Paul C.</cp:lastModifiedBy>
  <cp:revision>553</cp:revision>
  <cp:lastPrinted>2014-06-13T13:22:39Z</cp:lastPrinted>
  <dcterms:created xsi:type="dcterms:W3CDTF">2014-05-15T15:04:18Z</dcterms:created>
  <dcterms:modified xsi:type="dcterms:W3CDTF">2019-03-17T15:41:56Z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0x01010003C9F38B6504114481121E452F0625DC</vt:lpwstr>
  </property>
</Properties>
</file>