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8"/>
  </p:notesMasterIdLst>
  <p:sldIdLst>
    <p:sldId id="256" r:id="rId4"/>
    <p:sldId id="257" r:id="rId5"/>
    <p:sldId id="258" r:id="rId6"/>
    <p:sldId id="272" r:id="rId7"/>
    <p:sldId id="274" r:id="rId8"/>
    <p:sldId id="332" r:id="rId9"/>
    <p:sldId id="340" r:id="rId10"/>
    <p:sldId id="359" r:id="rId11"/>
    <p:sldId id="362" r:id="rId12"/>
    <p:sldId id="354" r:id="rId13"/>
    <p:sldId id="361" r:id="rId14"/>
    <p:sldId id="364" r:id="rId15"/>
    <p:sldId id="363" r:id="rId16"/>
    <p:sldId id="287" r:id="rId17"/>
    <p:sldId id="341" r:id="rId18"/>
    <p:sldId id="344" r:id="rId19"/>
    <p:sldId id="342" r:id="rId20"/>
    <p:sldId id="360" r:id="rId21"/>
    <p:sldId id="357" r:id="rId22"/>
    <p:sldId id="349" r:id="rId23"/>
    <p:sldId id="351" r:id="rId24"/>
    <p:sldId id="358" r:id="rId25"/>
    <p:sldId id="353" r:id="rId26"/>
    <p:sldId id="35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83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4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46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D2632-FE3B-4550-87F0-91DC55B6B72F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E1115-F6F6-4616-B542-ADDACC0FF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02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24320-D3A8-49C4-80F3-91C577C096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latinLnBrk="0"/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24320-D3A8-49C4-80F3-91C577C096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51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65C7F-8740-4C79-AEC1-F25EA8508D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93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65C7F-8740-4C79-AEC1-F25EA8508D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6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https://link.springer.com/article/10.1007/s11427-013-4522-0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65C7F-8740-4C79-AEC1-F25EA8508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657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65C7F-8740-4C79-AEC1-F25EA8508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88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39EDD-380F-4B87-9D5B-955985941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34A205-7350-4C18-85DD-1FE1FA132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15155-BD7D-4E2B-9655-35E50256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E3FB-2EE4-4319-8387-EB6542167E8A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69A99-CC85-4E66-ADD6-E45894DA5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519DB-6595-41B1-A071-20FAD509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EA6-F984-4499-8325-5AA33861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7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9EF49-92C1-49C3-8A58-137BB09F8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01A7A-AA1E-49E9-A9C4-87BB9EB3B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B59B0-DA2C-43FA-9D5A-63046631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E3FB-2EE4-4319-8387-EB6542167E8A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289F9-EBB7-4D91-9FAC-76DEAD90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C46E5-D833-4147-82E1-A5A146F6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EA6-F984-4499-8325-5AA33861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99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21B6AF-2C3B-4BEC-A6AB-7D7F2A8D40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0DB89-4B17-4980-890A-359529E8A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6DB72-C8A8-4538-8875-010B7F2D3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E3FB-2EE4-4319-8387-EB6542167E8A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9BA1E-1C1E-4F22-8511-4A1C56716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14624-345D-454B-9E26-350DD0C1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EA6-F984-4499-8325-5AA33861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48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ctrTitle"/>
          </p:nvPr>
        </p:nvSpPr>
        <p:spPr>
          <a:xfrm>
            <a:off x="415611" y="992766"/>
            <a:ext cx="11360800" cy="27369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5200"/>
            </a:lvl1pPr>
            <a:lvl2pPr lvl="1" algn="ctr" rtl="0">
              <a:spcBef>
                <a:spcPts val="0"/>
              </a:spcBef>
              <a:buSzPct val="100000"/>
              <a:defRPr sz="5200"/>
            </a:lvl2pPr>
            <a:lvl3pPr lvl="2" algn="ctr" rtl="0">
              <a:spcBef>
                <a:spcPts val="0"/>
              </a:spcBef>
              <a:buSzPct val="100000"/>
              <a:defRPr sz="5200"/>
            </a:lvl3pPr>
            <a:lvl4pPr lvl="3" algn="ctr" rtl="0">
              <a:spcBef>
                <a:spcPts val="0"/>
              </a:spcBef>
              <a:buSzPct val="100000"/>
              <a:defRPr sz="5200"/>
            </a:lvl4pPr>
            <a:lvl5pPr lvl="4" algn="ctr" rtl="0">
              <a:spcBef>
                <a:spcPts val="0"/>
              </a:spcBef>
              <a:buSzPct val="100000"/>
              <a:defRPr sz="5200"/>
            </a:lvl5pPr>
            <a:lvl6pPr lvl="5" algn="ctr" rtl="0">
              <a:spcBef>
                <a:spcPts val="0"/>
              </a:spcBef>
              <a:buSzPct val="100000"/>
              <a:defRPr sz="5200"/>
            </a:lvl6pPr>
            <a:lvl7pPr lvl="6" algn="ctr" rtl="0">
              <a:spcBef>
                <a:spcPts val="0"/>
              </a:spcBef>
              <a:buSzPct val="100000"/>
              <a:defRPr sz="5200"/>
            </a:lvl7pPr>
            <a:lvl8pPr lvl="7" algn="ctr" rtl="0">
              <a:spcBef>
                <a:spcPts val="0"/>
              </a:spcBef>
              <a:buSzPct val="100000"/>
              <a:defRPr sz="5200"/>
            </a:lvl8pPr>
            <a:lvl9pPr lvl="8" algn="ctr" rtl="0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54403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3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91474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83273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0541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6567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61617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3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31622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6096000" y="-166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200"/>
            </a:lvl1pPr>
            <a:lvl2pPr lvl="1" algn="ctr" rtl="0">
              <a:spcBef>
                <a:spcPts val="0"/>
              </a:spcBef>
              <a:buSzPct val="100000"/>
              <a:defRPr sz="4200"/>
            </a:lvl2pPr>
            <a:lvl3pPr lvl="2" algn="ctr" rtl="0">
              <a:spcBef>
                <a:spcPts val="0"/>
              </a:spcBef>
              <a:buSzPct val="100000"/>
              <a:defRPr sz="4200"/>
            </a:lvl3pPr>
            <a:lvl4pPr lvl="3" algn="ctr" rtl="0">
              <a:spcBef>
                <a:spcPts val="0"/>
              </a:spcBef>
              <a:buSzPct val="100000"/>
              <a:defRPr sz="4200"/>
            </a:lvl4pPr>
            <a:lvl5pPr lvl="4" algn="ctr" rtl="0">
              <a:spcBef>
                <a:spcPts val="0"/>
              </a:spcBef>
              <a:buSzPct val="100000"/>
              <a:defRPr sz="4200"/>
            </a:lvl5pPr>
            <a:lvl6pPr lvl="5" algn="ctr" rtl="0">
              <a:spcBef>
                <a:spcPts val="0"/>
              </a:spcBef>
              <a:buSzPct val="100000"/>
              <a:defRPr sz="4200"/>
            </a:lvl6pPr>
            <a:lvl7pPr lvl="6" algn="ctr" rtl="0">
              <a:spcBef>
                <a:spcPts val="0"/>
              </a:spcBef>
              <a:buSzPct val="100000"/>
              <a:defRPr sz="4200"/>
            </a:lvl7pPr>
            <a:lvl8pPr lvl="7" algn="ctr" rtl="0">
              <a:spcBef>
                <a:spcPts val="0"/>
              </a:spcBef>
              <a:buSzPct val="100000"/>
              <a:defRPr sz="4200"/>
            </a:lvl8pPr>
            <a:lvl9pPr lvl="8" algn="ctr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9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075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C5D26-E529-45DB-9761-837BB873A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E4541-CC9C-4390-B1D5-EC334FFFC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40D89-6102-454E-A233-E3CE110FC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E3FB-2EE4-4319-8387-EB6542167E8A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D0244-647B-4643-AAFB-CAB2340F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0DCE1-FE47-484E-A801-82DF386EC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EA6-F984-4499-8325-5AA33861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58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415600" y="5640766"/>
            <a:ext cx="7998400" cy="8067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79834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1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12000"/>
            </a:lvl1pPr>
            <a:lvl2pPr lvl="1" algn="ctr" rtl="0">
              <a:spcBef>
                <a:spcPts val="0"/>
              </a:spcBef>
              <a:buSzPct val="100000"/>
              <a:defRPr sz="12000"/>
            </a:lvl2pPr>
            <a:lvl3pPr lvl="2" algn="ctr" rtl="0">
              <a:spcBef>
                <a:spcPts val="0"/>
              </a:spcBef>
              <a:buSzPct val="100000"/>
              <a:defRPr sz="12000"/>
            </a:lvl3pPr>
            <a:lvl4pPr lvl="3" algn="ctr" rtl="0">
              <a:spcBef>
                <a:spcPts val="0"/>
              </a:spcBef>
              <a:buSzPct val="100000"/>
              <a:defRPr sz="12000"/>
            </a:lvl4pPr>
            <a:lvl5pPr lvl="4" algn="ctr" rtl="0">
              <a:spcBef>
                <a:spcPts val="0"/>
              </a:spcBef>
              <a:buSzPct val="100000"/>
              <a:defRPr sz="12000"/>
            </a:lvl5pPr>
            <a:lvl6pPr lvl="5" algn="ctr" rtl="0">
              <a:spcBef>
                <a:spcPts val="0"/>
              </a:spcBef>
              <a:buSzPct val="100000"/>
              <a:defRPr sz="12000"/>
            </a:lvl6pPr>
            <a:lvl7pPr lvl="6" algn="ctr" rtl="0">
              <a:spcBef>
                <a:spcPts val="0"/>
              </a:spcBef>
              <a:buSzPct val="100000"/>
              <a:defRPr sz="12000"/>
            </a:lvl7pPr>
            <a:lvl8pPr lvl="7" algn="ctr" rtl="0">
              <a:spcBef>
                <a:spcPts val="0"/>
              </a:spcBef>
              <a:buSzPct val="100000"/>
              <a:defRPr sz="12000"/>
            </a:lvl8pPr>
            <a:lvl9pPr lvl="8" algn="ctr" rtl="0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415600" y="4202966"/>
            <a:ext cx="11360800" cy="1734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16174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1268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852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98E8D-FA86-4B89-B118-B6DAF95D4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5D71C-A635-4AED-817C-50A2DFA460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06264-D669-4EF5-B678-F196ED5AD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72C0-2651-4ACF-AEE7-0ED2A76EB900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9522B-86AD-4580-9860-BA2C00FE2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44C9E-BEFB-43C0-8FEC-B872BEB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398D-1A87-425D-B157-454FCFB96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7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D9165-F7EE-4D69-B6F4-0A94C090C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1BE54-48B6-4984-9511-84B660DA3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EC950-0F48-4CB7-A48B-BB0EE87BD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72C0-2651-4ACF-AEE7-0ED2A76EB900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740F5-4F29-4163-953B-2E0288F9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54F27-E5DA-4EAC-9190-C50BAAF2A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398D-1A87-425D-B157-454FCFB96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98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51A03-5BC9-4B97-9241-2F72E7139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A5157-66A6-4BFD-A51E-7DD3BC89F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1EDC6-FBBD-4255-A8AA-09E8BB3C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72C0-2651-4ACF-AEE7-0ED2A76EB900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F212D-9CCA-4582-8193-F2731366F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CC958-4279-4E00-9DD6-8AA39CB2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398D-1A87-425D-B157-454FCFB96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67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A662D-0B04-4D64-A204-D50064D94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D4948-2A53-4819-B191-7ED6F98CC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CF9E0-EC86-4B31-89C3-EECE0A3AD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F39E8-E82D-4C2C-8BE0-B6B3E51F1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72C0-2651-4ACF-AEE7-0ED2A76EB900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445EA-5664-4417-8373-F03FB4BF3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E0B58C-1954-4564-9BBF-D5EAA5182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398D-1A87-425D-B157-454FCFB96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717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1E566-AF6D-49D0-88BA-30C8DFCE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F471A-113D-4BAA-9C95-3C4FB359B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AAA11-8948-474D-B51B-1B7D00201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B91366-CED7-4EDF-B97B-D15B3327B6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66653E-E95D-4D95-A51F-EDC38C53D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FA3D5F-785F-4F83-8038-BEDAB1A62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72C0-2651-4ACF-AEE7-0ED2A76EB900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305C0C-54DE-4A1D-9E3F-E44422A90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EE847D-BD62-4DF4-A058-2FEE4CDC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398D-1A87-425D-B157-454FCFB96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53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B3D88-1C36-4266-B871-8B10C64A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A9E1F0-BA8F-40A0-9B02-B957AC469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72C0-2651-4ACF-AEE7-0ED2A76EB900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B0F018-81C2-4C7C-B6E2-EF8E68F15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C548A-6104-45D0-B962-6E004851C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398D-1A87-425D-B157-454FCFB96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03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C5EBA-0A3B-4338-A650-746DD666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54A9A-9E2F-43CB-B100-063388880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079DF-5388-4630-BAFD-8679AAEFE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E3FB-2EE4-4319-8387-EB6542167E8A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60E40-4930-45AA-9C0B-3A5041FF3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5C271-1E98-42BE-828E-BDC2B398E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EA6-F984-4499-8325-5AA33861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96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EC5A0F-29BF-425E-A2D7-163D152C4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72C0-2651-4ACF-AEE7-0ED2A76EB900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DC768E-4ED4-49EE-9800-04FEACD67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234F8-81F5-4AE9-9E07-91F148AA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398D-1A87-425D-B157-454FCFB96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880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02387-81D4-405B-8E0C-83E57FB19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36198-391A-4F61-A5B0-35AAEC6B7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FD59E5-3AA0-420C-9CE0-22C7CE054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8C01E-7933-4C3E-8B1E-8AEC6E887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72C0-2651-4ACF-AEE7-0ED2A76EB900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9D900-522C-46FC-9A09-70CF53440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A8E2F-0A0B-4485-B7F8-A8DB86360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398D-1A87-425D-B157-454FCFB96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344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C8742-8176-4B97-A478-66DB3F29E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A53A8B-4DDE-4521-94A1-4C6E555D25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8BD39-9F23-4002-A4F0-A3067149F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A01870-F3FC-415F-9979-95EF4CB06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72C0-2651-4ACF-AEE7-0ED2A76EB900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61F64-2019-4764-A160-FB82337EE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EC814-4048-42E4-90FA-03311C197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398D-1A87-425D-B157-454FCFB96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55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E8C3-7430-4104-9FBA-B4155FCF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0E95E-3E4A-4BDB-B97E-DA5CBF4D9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A1CF0-45AA-4BDB-8592-0A038EB6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72C0-2651-4ACF-AEE7-0ED2A76EB900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5D556-0D64-480A-B502-864587DA4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AF3AD-D210-44FD-84B4-97F00719C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398D-1A87-425D-B157-454FCFB96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906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B10CC8-6630-4DA6-A43D-50FD2E8B6A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8B35A-64D2-4DFE-BA42-14B1FED7B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2FAF3-37B1-4F11-A6BF-CA0FD58B0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72C0-2651-4ACF-AEE7-0ED2A76EB900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4D8EF-69DE-4028-859E-0AAD22C7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695F-108C-4C4D-B1D3-06D6E00EC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398D-1A87-425D-B157-454FCFB96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75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E9E35-AC8E-4242-8139-E2479091C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B52A7-ED5B-4344-9404-99926D2360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50539-88E6-4A50-B071-BF84BA7D3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5DAC8-23B2-443F-B307-3DB235A3B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E3FB-2EE4-4319-8387-EB6542167E8A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D4B48-2F83-428D-9BCB-126379E95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FE018-8FBE-4FB3-97D9-6135BFF69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EA6-F984-4499-8325-5AA33861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1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65E29-72D6-4166-A2F8-215EF7AB3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B29A0-1D6E-4CFB-AAE2-36BB73E18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6A79B-2228-4172-9AD1-DD74F4E2F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70FBF-B5C7-42AD-B5B0-2D604BC584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D5602E-18E1-40EB-AF24-EB44D875F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48471D-866F-4D19-A0C4-5FD48F1CD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E3FB-2EE4-4319-8387-EB6542167E8A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46B757-D7B6-41EA-A40A-35C0159A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4CB319-8D1E-40B3-B282-DFD6CB5D2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EA6-F984-4499-8325-5AA33861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35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09DA-7B37-4F52-9E38-F904F740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BF4820-240B-45AF-84B9-D36B3DD0B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E3FB-2EE4-4319-8387-EB6542167E8A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2A398-DB60-4438-B2E7-68389580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747B4F-1FB4-43B8-AEB6-2A68F826E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EA6-F984-4499-8325-5AA33861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821369-59DE-44C7-A041-A74BCF858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E3FB-2EE4-4319-8387-EB6542167E8A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DF4494-57D8-48D2-B305-2622191E4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E3220-D294-477E-B1C2-67194145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EA6-F984-4499-8325-5AA33861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54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88945-B7A5-456C-AC5C-118AC0513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A082F-0DC9-4B73-929D-001395B4B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CADF7-72AD-485B-9689-59E2EEEAE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4DA42-BEF8-4719-BCB5-56CA61CF5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E3FB-2EE4-4319-8387-EB6542167E8A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D6CF0-BE04-4CFF-9456-8ED7E62D7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6E559-C85B-485C-8618-39101652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EA6-F984-4499-8325-5AA33861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83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B36F-BAD4-4804-9904-0E9626FC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85D8F6-DE68-4C90-8D37-3915F66349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58F785-108E-4ED1-A6E5-EA06B234A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E7EE2-D0B3-4212-B1B2-054287380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E3FB-2EE4-4319-8387-EB6542167E8A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A3EB4-6ACF-4416-968B-66C545A7C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ADF8B-D490-4EA5-A239-FAABD2272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EA6-F984-4499-8325-5AA33861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3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4B29DC-AEB6-41AD-BAAF-BA4BC06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5154A-984C-4526-91B1-071B23F2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68971-5847-4881-9620-5235382EA5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2E3FB-2EE4-4319-8387-EB6542167E8A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25A12-B2BC-419F-81F6-C9A7383E3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AAE1E-F6E5-4EF7-B4E3-B12BE0869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09EA6-F984-4499-8325-5AA33861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45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algn="r"/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512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C7F07B-C907-4E8D-AC3F-15D618275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D4548-C22E-4093-AFA4-5D9CA886D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F06C8-3CEC-440C-A7B6-ACE3A061F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872C0-2651-4ACF-AEE7-0ED2A76EB900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AC329-13FB-4B62-A9BE-45120176C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7EC7F-77C6-44A0-B3EE-B8F2BFD4B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0398D-1A87-425D-B157-454FCFB96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9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93F422-10A0-406A-953C-C31FFB8B9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</p:spPr>
        <p:txBody>
          <a:bodyPr>
            <a:normAutofit/>
          </a:bodyPr>
          <a:lstStyle/>
          <a:p>
            <a:r>
              <a:rPr lang="en-US" sz="37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Circular RNAs as </a:t>
            </a:r>
            <a:br>
              <a:rPr lang="en-US" sz="37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7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 Biomarkers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8C3B00-9E29-44C3-9332-70C8DD176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FFFFFF"/>
                </a:solidFill>
              </a:rPr>
              <a:t>Arul M. Chinnaiyan, M.D., Ph.D.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FFFFFF"/>
                </a:solidFill>
              </a:rPr>
              <a:t>EDRN BDL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FFFFFF"/>
                </a:solidFill>
              </a:rPr>
              <a:t>University of Michigan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FFFFFF"/>
                </a:solidFill>
              </a:rPr>
              <a:t>Howard Hughes Medical </a:t>
            </a:r>
            <a:r>
              <a:rPr lang="en-US" sz="2000" dirty="0" err="1">
                <a:solidFill>
                  <a:srgbClr val="FFFFFF"/>
                </a:solidFill>
              </a:rPr>
              <a:t>Insitute</a:t>
            </a:r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7A4ABF7-23C5-43DF-8EB4-7BEE2DD51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7"/>
          <a:stretch/>
        </p:blipFill>
        <p:spPr>
          <a:xfrm>
            <a:off x="5556483" y="492573"/>
            <a:ext cx="5748223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26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9C50A6-27B0-4DCE-9A44-197B8267D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894" y="1305863"/>
            <a:ext cx="3190717" cy="4574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B4B3CC-79F6-4F05-AD1C-129F3BC9D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149" y="1634048"/>
            <a:ext cx="4041556" cy="39272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C0FCA5-C16B-4D17-9AB8-1582A6AA2385}"/>
              </a:ext>
            </a:extLst>
          </p:cNvPr>
          <p:cNvSpPr/>
          <p:nvPr/>
        </p:nvSpPr>
        <p:spPr>
          <a:xfrm>
            <a:off x="655692" y="5514791"/>
            <a:ext cx="557916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apture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RNA-Seq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EDC90B-A3DE-403D-8087-77AE9061A6B8}"/>
              </a:ext>
            </a:extLst>
          </p:cNvPr>
          <p:cNvSpPr/>
          <p:nvPr/>
        </p:nvSpPr>
        <p:spPr>
          <a:xfrm>
            <a:off x="5759328" y="5560958"/>
            <a:ext cx="55791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qRT-PCR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19E1F-E011-4E05-BA91-F4368C2787FD}"/>
              </a:ext>
            </a:extLst>
          </p:cNvPr>
          <p:cNvSpPr txBox="1"/>
          <p:nvPr/>
        </p:nvSpPr>
        <p:spPr>
          <a:xfrm>
            <a:off x="2915729" y="548087"/>
            <a:ext cx="5687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circRNAs</a:t>
            </a:r>
            <a:r>
              <a:rPr lang="en-US" sz="3600" b="1" dirty="0"/>
              <a:t> Detectable in Urine</a:t>
            </a:r>
          </a:p>
        </p:txBody>
      </p:sp>
    </p:spTree>
    <p:extLst>
      <p:ext uri="{BB962C8B-B14F-4D97-AF65-F5344CB8AC3E}">
        <p14:creationId xmlns:p14="http://schemas.microsoft.com/office/powerpoint/2010/main" val="293249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A1CAC-17A1-4D65-966A-734F82AA4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42" y="255672"/>
            <a:ext cx="11360800" cy="763500"/>
          </a:xfrm>
        </p:spPr>
        <p:txBody>
          <a:bodyPr/>
          <a:lstStyle/>
          <a:p>
            <a:r>
              <a:rPr lang="en-US" sz="3200" b="1" dirty="0" err="1"/>
              <a:t>circRNA</a:t>
            </a:r>
            <a:r>
              <a:rPr lang="en-US" sz="3200" b="1" dirty="0"/>
              <a:t> biomarkers of prostate cancer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CC132E-E417-41EB-85F2-2BD300073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766" y="2432649"/>
            <a:ext cx="212568" cy="1853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8201FE-5802-4F9D-BA07-D684E979E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334" y="2037340"/>
            <a:ext cx="3492450" cy="235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137BD4-E378-4491-B8F5-171FF0DD5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766" y="4309184"/>
            <a:ext cx="3073278" cy="693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88BB0D-32CD-4B91-8AA8-515621D62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7604" y="975116"/>
            <a:ext cx="2283525" cy="36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605E42-6316-428F-91F4-3ECDF21F8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0784" y="1250400"/>
            <a:ext cx="3492450" cy="25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E69D25-A347-4C94-8714-AED65516A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6894" y="4100878"/>
            <a:ext cx="2898123" cy="25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9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38DCE-1D83-439E-89B9-B3FE1FFE1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points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D3B19-207C-4870-A5E6-BC1A0617A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3326" y="1536633"/>
            <a:ext cx="10338010" cy="4555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Capture exome RNA-seq is an efficient approach to detect (exon containing) </a:t>
            </a:r>
            <a:r>
              <a:rPr lang="en-US" dirty="0" err="1">
                <a:solidFill>
                  <a:schemeClr val="tx1"/>
                </a:solidFill>
              </a:rPr>
              <a:t>circRNAs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We identified a novel class of </a:t>
            </a:r>
            <a:r>
              <a:rPr lang="en-US" dirty="0" err="1">
                <a:solidFill>
                  <a:schemeClr val="tx1"/>
                </a:solidFill>
              </a:rPr>
              <a:t>circRNAs</a:t>
            </a:r>
            <a:r>
              <a:rPr lang="en-US" dirty="0">
                <a:solidFill>
                  <a:schemeClr val="tx1"/>
                </a:solidFill>
              </a:rPr>
              <a:t> called read-through </a:t>
            </a:r>
            <a:r>
              <a:rPr lang="en-US" dirty="0" err="1">
                <a:solidFill>
                  <a:schemeClr val="tx1"/>
                </a:solidFill>
              </a:rPr>
              <a:t>circRNAs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Many novel </a:t>
            </a:r>
            <a:r>
              <a:rPr lang="en-US" dirty="0" err="1">
                <a:solidFill>
                  <a:schemeClr val="tx1"/>
                </a:solidFill>
              </a:rPr>
              <a:t>circRNAs</a:t>
            </a:r>
            <a:r>
              <a:rPr lang="en-US" dirty="0">
                <a:solidFill>
                  <a:schemeClr val="tx1"/>
                </a:solidFill>
              </a:rPr>
              <a:t> identified employing a compendium of &gt;2000 RNA-seq dataset of primarily advanced cancers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MiOncoCirc</a:t>
            </a:r>
            <a:r>
              <a:rPr lang="en-US" dirty="0">
                <a:solidFill>
                  <a:schemeClr val="tx1"/>
                </a:solidFill>
              </a:rPr>
              <a:t> serves as resource to identify </a:t>
            </a:r>
            <a:r>
              <a:rPr lang="en-US" dirty="0" err="1">
                <a:solidFill>
                  <a:schemeClr val="tx1"/>
                </a:solidFill>
              </a:rPr>
              <a:t>circRNA</a:t>
            </a:r>
            <a:r>
              <a:rPr lang="en-US" dirty="0">
                <a:solidFill>
                  <a:schemeClr val="tx1"/>
                </a:solidFill>
              </a:rPr>
              <a:t> biomarkers from clinically obtained tumor samples</a:t>
            </a:r>
          </a:p>
          <a:p>
            <a:r>
              <a:rPr lang="en-US" dirty="0">
                <a:solidFill>
                  <a:schemeClr val="tx1"/>
                </a:solidFill>
              </a:rPr>
              <a:t> Tissue and cancer specific </a:t>
            </a:r>
            <a:r>
              <a:rPr lang="en-US" dirty="0" err="1">
                <a:solidFill>
                  <a:schemeClr val="tx1"/>
                </a:solidFill>
              </a:rPr>
              <a:t>circRNAs</a:t>
            </a:r>
            <a:r>
              <a:rPr lang="en-US" dirty="0">
                <a:solidFill>
                  <a:schemeClr val="tx1"/>
                </a:solidFill>
              </a:rPr>
              <a:t> were nominated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circRNAs</a:t>
            </a:r>
            <a:r>
              <a:rPr lang="en-US" dirty="0">
                <a:solidFill>
                  <a:schemeClr val="tx1"/>
                </a:solidFill>
              </a:rPr>
              <a:t> are more stable than linear RNAs and thus can be detected in non-invasive samples (e.g., blood, urine, and saliva)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40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BC218-A4BD-4CAD-BE01-479BD58EA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6966" y="212976"/>
            <a:ext cx="11360800" cy="763500"/>
          </a:xfrm>
        </p:spPr>
        <p:txBody>
          <a:bodyPr/>
          <a:lstStyle/>
          <a:p>
            <a:r>
              <a:rPr lang="en-US" b="1" dirty="0"/>
              <a:t>Acknowledgements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1EC68-C296-4C1B-9A7C-A003F08A0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8647" y="1819616"/>
            <a:ext cx="11360800" cy="4555200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dirty="0"/>
              <a:t>Yajia Zhang</a:t>
            </a:r>
            <a:endParaRPr lang="en-US" baseline="30000" dirty="0"/>
          </a:p>
          <a:p>
            <a:pPr>
              <a:spcAft>
                <a:spcPts val="600"/>
              </a:spcAft>
              <a:buNone/>
            </a:pPr>
            <a:r>
              <a:rPr lang="en-US" dirty="0"/>
              <a:t>Sudhanshu Shukla</a:t>
            </a:r>
            <a:endParaRPr lang="en-US" baseline="30000" dirty="0"/>
          </a:p>
          <a:p>
            <a:pPr>
              <a:spcAft>
                <a:spcPts val="600"/>
              </a:spcAft>
              <a:buNone/>
            </a:pPr>
            <a:r>
              <a:rPr lang="en-US" dirty="0"/>
              <a:t>Lanbo Xiao</a:t>
            </a:r>
            <a:endParaRPr lang="en-US" baseline="30000" dirty="0"/>
          </a:p>
          <a:p>
            <a:pPr>
              <a:spcAft>
                <a:spcPts val="600"/>
              </a:spcAft>
              <a:buNone/>
            </a:pPr>
            <a:r>
              <a:rPr lang="en-US" dirty="0"/>
              <a:t>Yuping Zhang</a:t>
            </a:r>
            <a:endParaRPr lang="en-US" baseline="30000" dirty="0"/>
          </a:p>
          <a:p>
            <a:pPr>
              <a:spcAft>
                <a:spcPts val="600"/>
              </a:spcAft>
              <a:buNone/>
            </a:pPr>
            <a:r>
              <a:rPr lang="en-US" dirty="0"/>
              <a:t>Yi-Mi Wu</a:t>
            </a:r>
          </a:p>
          <a:p>
            <a:pPr>
              <a:spcAft>
                <a:spcPts val="600"/>
              </a:spcAft>
              <a:buNone/>
            </a:pPr>
            <a:r>
              <a:rPr lang="en-US" dirty="0"/>
              <a:t>Saravana M. Dhanasekaran</a:t>
            </a:r>
            <a:endParaRPr lang="en-US" baseline="30000" dirty="0"/>
          </a:p>
          <a:p>
            <a:pPr>
              <a:spcAft>
                <a:spcPts val="600"/>
              </a:spcAft>
              <a:buNone/>
            </a:pPr>
            <a:r>
              <a:rPr lang="en-US" dirty="0"/>
              <a:t>Carl Engelke</a:t>
            </a:r>
            <a:endParaRPr lang="en-US" baseline="30000" dirty="0"/>
          </a:p>
          <a:p>
            <a:pPr>
              <a:spcAft>
                <a:spcPts val="600"/>
              </a:spcAft>
              <a:buNone/>
            </a:pPr>
            <a:r>
              <a:rPr lang="en-US" dirty="0"/>
              <a:t>Xuhong Cao</a:t>
            </a:r>
          </a:p>
          <a:p>
            <a:pPr>
              <a:spcAft>
                <a:spcPts val="600"/>
              </a:spcAft>
              <a:buNone/>
            </a:pPr>
            <a:r>
              <a:rPr lang="en-US" dirty="0"/>
              <a:t>Mi-</a:t>
            </a:r>
            <a:r>
              <a:rPr lang="en-US" dirty="0" err="1"/>
              <a:t>Oncoseq</a:t>
            </a:r>
            <a:r>
              <a:rPr lang="en-US" dirty="0"/>
              <a:t> Program</a:t>
            </a:r>
          </a:p>
        </p:txBody>
      </p:sp>
      <p:pic>
        <p:nvPicPr>
          <p:cNvPr id="1026" name="Picture 2" descr="Image result for Josh Vo michigan">
            <a:extLst>
              <a:ext uri="{FF2B5EF4-FFF2-40B4-BE49-F238E27FC236}">
                <a16:creationId xmlns:a16="http://schemas.microsoft.com/office/drawing/2014/main" id="{87E7D088-89C0-4559-BCD2-E5AA14936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966" y="1105374"/>
            <a:ext cx="14859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an robinson michigan">
            <a:extLst>
              <a:ext uri="{FF2B5EF4-FFF2-40B4-BE49-F238E27FC236}">
                <a16:creationId xmlns:a16="http://schemas.microsoft.com/office/drawing/2014/main" id="{30B7AAD5-DBB9-4872-82ED-F4AB2E14C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966" y="3661989"/>
            <a:ext cx="1485900" cy="204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arcin cieslik michigan">
            <a:extLst>
              <a:ext uri="{FF2B5EF4-FFF2-40B4-BE49-F238E27FC236}">
                <a16:creationId xmlns:a16="http://schemas.microsoft.com/office/drawing/2014/main" id="{B796B6C9-F8FC-469C-8278-F1842374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918" y="1105374"/>
            <a:ext cx="14859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Alexey I. Nesvizhskii  michigan">
            <a:extLst>
              <a:ext uri="{FF2B5EF4-FFF2-40B4-BE49-F238E27FC236}">
                <a16:creationId xmlns:a16="http://schemas.microsoft.com/office/drawing/2014/main" id="{B6C84AA2-F23A-4217-AE3F-56546C05D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918" y="3649200"/>
            <a:ext cx="14859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7DCE4F-31CF-466F-AE7D-AFB891F9C4AB}"/>
              </a:ext>
            </a:extLst>
          </p:cNvPr>
          <p:cNvSpPr txBox="1"/>
          <p:nvPr/>
        </p:nvSpPr>
        <p:spPr>
          <a:xfrm>
            <a:off x="4511662" y="3101284"/>
            <a:ext cx="130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US"/>
              <a:t>Josh N. Vo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22DB4B-3DD1-4B51-8444-6034AC57DABA}"/>
              </a:ext>
            </a:extLst>
          </p:cNvPr>
          <p:cNvSpPr txBox="1"/>
          <p:nvPr/>
        </p:nvSpPr>
        <p:spPr>
          <a:xfrm>
            <a:off x="6312388" y="3137548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US" dirty="0"/>
              <a:t>Marcin Cieslik</a:t>
            </a:r>
            <a:endParaRPr lang="en-US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F0F0D9-1609-4B6C-BBBB-7A11F4521E27}"/>
              </a:ext>
            </a:extLst>
          </p:cNvPr>
          <p:cNvSpPr txBox="1"/>
          <p:nvPr/>
        </p:nvSpPr>
        <p:spPr>
          <a:xfrm>
            <a:off x="6542995" y="5664254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Alexey I. </a:t>
            </a:r>
          </a:p>
          <a:p>
            <a:pPr>
              <a:buNone/>
            </a:pPr>
            <a:r>
              <a:rPr lang="en-US" dirty="0"/>
              <a:t>Nesvizhskii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1069A7-0682-485C-8BC6-661A43BF4E49}"/>
              </a:ext>
            </a:extLst>
          </p:cNvPr>
          <p:cNvSpPr txBox="1"/>
          <p:nvPr/>
        </p:nvSpPr>
        <p:spPr>
          <a:xfrm>
            <a:off x="4229137" y="5752626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US" dirty="0"/>
              <a:t>Dan R. Robinson</a:t>
            </a:r>
            <a:endParaRPr lang="en-US" baseline="30000" dirty="0"/>
          </a:p>
        </p:txBody>
      </p:sp>
      <p:pic>
        <p:nvPicPr>
          <p:cNvPr id="1034" name="Picture 10" descr="Image result for EDRN logo">
            <a:extLst>
              <a:ext uri="{FF2B5EF4-FFF2-40B4-BE49-F238E27FC236}">
                <a16:creationId xmlns:a16="http://schemas.microsoft.com/office/drawing/2014/main" id="{54BEE058-E388-47E7-B5AB-CBEAFDFB2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119" y="957302"/>
            <a:ext cx="1467401" cy="115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cptac logo">
            <a:extLst>
              <a:ext uri="{FF2B5EF4-FFF2-40B4-BE49-F238E27FC236}">
                <a16:creationId xmlns:a16="http://schemas.microsoft.com/office/drawing/2014/main" id="{7FEFB3B2-AEB9-4789-8ABC-063D80987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990" y="4309359"/>
            <a:ext cx="1324029" cy="62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089504-FA05-46F3-9AE4-785536C26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9052" y="2723316"/>
            <a:ext cx="1333967" cy="8284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FC529A-537E-4A31-8281-66E35F05AA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015" y="5352576"/>
            <a:ext cx="1296871" cy="898968"/>
          </a:xfrm>
          <a:prstGeom prst="rect">
            <a:avLst/>
          </a:prstGeom>
          <a:solidFill>
            <a:srgbClr val="000000">
              <a:alpha val="23137"/>
            </a:srgbClr>
          </a:solidFill>
        </p:spPr>
      </p:pic>
    </p:spTree>
    <p:extLst>
      <p:ext uri="{BB962C8B-B14F-4D97-AF65-F5344CB8AC3E}">
        <p14:creationId xmlns:p14="http://schemas.microsoft.com/office/powerpoint/2010/main" val="1776152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7A5C37-2CD7-4E95-8CE5-C48F5869F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435"/>
            <a:ext cx="8046742" cy="43351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5D6AC1-9262-47AC-9CFC-04251CF86635}"/>
              </a:ext>
            </a:extLst>
          </p:cNvPr>
          <p:cNvSpPr/>
          <p:nvPr/>
        </p:nvSpPr>
        <p:spPr>
          <a:xfrm>
            <a:off x="7773319" y="3429000"/>
            <a:ext cx="333200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A “structural rearrangement” of USP9Y-TTTY15</a:t>
            </a:r>
          </a:p>
        </p:txBody>
      </p:sp>
    </p:spTree>
    <p:extLst>
      <p:ext uri="{BB962C8B-B14F-4D97-AF65-F5344CB8AC3E}">
        <p14:creationId xmlns:p14="http://schemas.microsoft.com/office/powerpoint/2010/main" val="199268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9F604F-1F33-48BB-B411-6E1AC7069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05" y="175493"/>
            <a:ext cx="6387549" cy="3535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CDC5A6-DFE1-4E19-9537-018322A75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436" y="490537"/>
            <a:ext cx="4010025" cy="5876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EB4A96-C436-4A99-8DDE-0F3ABE90C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07" y="3711281"/>
            <a:ext cx="6096000" cy="239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9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D35A1E-9CC4-433D-81A4-C801E70DA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86" y="0"/>
            <a:ext cx="5946032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D35744-0695-4E5B-8EDF-9F204DFD8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696" y="728870"/>
            <a:ext cx="5444658" cy="61291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DE061C-AC33-4A86-90E2-7E1891DAA89E}"/>
              </a:ext>
            </a:extLst>
          </p:cNvPr>
          <p:cNvSpPr/>
          <p:nvPr/>
        </p:nvSpPr>
        <p:spPr>
          <a:xfrm>
            <a:off x="376386" y="145149"/>
            <a:ext cx="832625" cy="742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FA0CF3-4DE9-4C70-B875-A4301B8E1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64" y="3429000"/>
            <a:ext cx="3845562" cy="328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2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BACA27-9FBC-4548-8170-9D9D6FE2D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45" y="0"/>
            <a:ext cx="583219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315DC9-771B-47C4-AAC9-48BB6191C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869" y="1039123"/>
            <a:ext cx="3673590" cy="51006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1BEB65-EDF9-4DD6-B84B-507186AF2F63}"/>
              </a:ext>
            </a:extLst>
          </p:cNvPr>
          <p:cNvSpPr/>
          <p:nvPr/>
        </p:nvSpPr>
        <p:spPr>
          <a:xfrm>
            <a:off x="424070" y="0"/>
            <a:ext cx="832625" cy="742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0B95BD-C116-4331-B408-C93DE70F66D0}"/>
              </a:ext>
            </a:extLst>
          </p:cNvPr>
          <p:cNvSpPr/>
          <p:nvPr/>
        </p:nvSpPr>
        <p:spPr>
          <a:xfrm>
            <a:off x="424070" y="2686878"/>
            <a:ext cx="832625" cy="742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CD2353-12E0-4440-A964-8D9B27A3733B}"/>
              </a:ext>
            </a:extLst>
          </p:cNvPr>
          <p:cNvSpPr/>
          <p:nvPr/>
        </p:nvSpPr>
        <p:spPr>
          <a:xfrm>
            <a:off x="3019119" y="2859919"/>
            <a:ext cx="638481" cy="56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9F8E09-FDE7-43EC-8A50-B54595E1892A}"/>
              </a:ext>
            </a:extLst>
          </p:cNvPr>
          <p:cNvSpPr/>
          <p:nvPr/>
        </p:nvSpPr>
        <p:spPr>
          <a:xfrm>
            <a:off x="7862789" y="1042896"/>
            <a:ext cx="638481" cy="56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C422F7-453F-4E79-BCA5-C54139DD9FA9}"/>
              </a:ext>
            </a:extLst>
          </p:cNvPr>
          <p:cNvSpPr/>
          <p:nvPr/>
        </p:nvSpPr>
        <p:spPr>
          <a:xfrm>
            <a:off x="6795707" y="4760384"/>
            <a:ext cx="1611609" cy="1436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7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028312-0274-4A8E-A3B8-071871A03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71" y="483303"/>
            <a:ext cx="5680190" cy="5406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D5602D-88F6-41F2-B5A9-E27157231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459" y="65412"/>
            <a:ext cx="6063541" cy="5627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3E1961-65C9-45A6-9FE3-B68600346286}"/>
              </a:ext>
            </a:extLst>
          </p:cNvPr>
          <p:cNvSpPr/>
          <p:nvPr/>
        </p:nvSpPr>
        <p:spPr>
          <a:xfrm>
            <a:off x="1851175" y="6136170"/>
            <a:ext cx="929390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25 localized prostate cancer vs. 25 matched adjacent normal</a:t>
            </a:r>
            <a:endParaRPr lang="en-US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05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3C58906-0F62-421A-9803-F7EEB6250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1: Neuroendocrine </a:t>
            </a:r>
            <a:r>
              <a:rPr 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0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ifferentiation in Prostate </a:t>
            </a:r>
            <a:r>
              <a:rPr 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0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ancer (NEPC)</a:t>
            </a:r>
          </a:p>
        </p:txBody>
      </p:sp>
      <p:pic>
        <p:nvPicPr>
          <p:cNvPr id="1026" name="Picture 2" descr="Prostate cancer cells">
            <a:extLst>
              <a:ext uri="{FF2B5EF4-FFF2-40B4-BE49-F238E27FC236}">
                <a16:creationId xmlns:a16="http://schemas.microsoft.com/office/drawing/2014/main" id="{06275F3A-BF08-40A5-8F83-67557FA43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809" y="2463284"/>
            <a:ext cx="4417052" cy="38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euroendocrine prostate cancer">
            <a:extLst>
              <a:ext uri="{FF2B5EF4-FFF2-40B4-BE49-F238E27FC236}">
                <a16:creationId xmlns:a16="http://schemas.microsoft.com/office/drawing/2014/main" id="{E581C3E0-03EC-4BBB-86D3-97A8A5BA6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9" y="2570838"/>
            <a:ext cx="6624561" cy="38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285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AF854-57DD-487C-A2F2-4FC648AB9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893"/>
            <a:ext cx="10515600" cy="1325563"/>
          </a:xfrm>
        </p:spPr>
        <p:txBody>
          <a:bodyPr/>
          <a:lstStyle/>
          <a:p>
            <a:r>
              <a:rPr lang="en-US" b="1" dirty="0" err="1"/>
              <a:t>circRNAs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307FC-0501-41D6-BD57-AA0E81099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331" y="1501409"/>
            <a:ext cx="8194705" cy="499146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Class of non coding RNA formed from pre-mRNAs through </a:t>
            </a:r>
            <a:r>
              <a:rPr lang="en-US" dirty="0" err="1"/>
              <a:t>backsplicing</a:t>
            </a:r>
            <a:r>
              <a:rPr lang="en-US" dirty="0"/>
              <a:t> (first characterized &gt;25 years ago)</a:t>
            </a:r>
          </a:p>
          <a:p>
            <a:r>
              <a:rPr lang="en-US" dirty="0"/>
              <a:t>Single-stranded and covalently closed; lack Poly A</a:t>
            </a:r>
          </a:p>
          <a:p>
            <a:r>
              <a:rPr lang="en-US" dirty="0"/>
              <a:t>RNA seq based technologies have discovered thousands of </a:t>
            </a:r>
            <a:r>
              <a:rPr lang="en-US" dirty="0" err="1"/>
              <a:t>circRNAs</a:t>
            </a:r>
            <a:endParaRPr lang="en-US" dirty="0"/>
          </a:p>
          <a:p>
            <a:r>
              <a:rPr lang="en-US" dirty="0"/>
              <a:t>Often expression does not correlate with cognate linear RNA</a:t>
            </a:r>
          </a:p>
          <a:p>
            <a:r>
              <a:rPr lang="en-US" dirty="0"/>
              <a:t>Varied biological roles have been suggested (</a:t>
            </a:r>
            <a:r>
              <a:rPr lang="en-US" sz="2000" dirty="0"/>
              <a:t>e.g., miRNA sponges, EMT, tumorigenesis</a:t>
            </a:r>
            <a:r>
              <a:rPr lang="en-US" dirty="0"/>
              <a:t>)</a:t>
            </a:r>
          </a:p>
          <a:p>
            <a:r>
              <a:rPr lang="en-US" dirty="0"/>
              <a:t>Due to their covalently closed structure are resistant to exonucleases</a:t>
            </a:r>
          </a:p>
          <a:p>
            <a:r>
              <a:rPr lang="en-US" dirty="0"/>
              <a:t>Due to enhanced stability can be found in biospecimens such as plasma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1E5CBE-2B80-4D4B-906D-FFB6F2C2A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2030216"/>
            <a:ext cx="3657600" cy="380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F7DC2D-48B5-46DA-B87F-24A555106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2971353"/>
            <a:ext cx="1350198" cy="1291954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4C00637-43B3-4667-BD86-176E941C5E2F}"/>
              </a:ext>
            </a:extLst>
          </p:cNvPr>
          <p:cNvSpPr txBox="1">
            <a:spLocks/>
          </p:cNvSpPr>
          <p:nvPr/>
        </p:nvSpPr>
        <p:spPr>
          <a:xfrm>
            <a:off x="5661314" y="4407638"/>
            <a:ext cx="877277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ym typeface="Wingdings" panose="05000000000000000000" pitchFamily="2" charset="2"/>
              </a:rPr>
              <a:t>Circular Exonic RNA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1279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382972-26C4-4555-9999-6D6EFAF07614}"/>
              </a:ext>
            </a:extLst>
          </p:cNvPr>
          <p:cNvSpPr/>
          <p:nvPr/>
        </p:nvSpPr>
        <p:spPr>
          <a:xfrm>
            <a:off x="0" y="5326445"/>
            <a:ext cx="832625" cy="742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A2923D-96A8-4EF1-9682-7B48295C0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689" y="0"/>
            <a:ext cx="5568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80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7280C-70E1-482D-AD16-8462D18E9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900" y="421520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Assess the Stability of CircRNAs in Extracellular Spaces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3C6BC-4857-433D-89BE-DCC08549A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045" y="3480929"/>
            <a:ext cx="1984224" cy="3072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656D16-F66F-4490-8CCA-469D9E141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728" y="3624503"/>
            <a:ext cx="1291725" cy="287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58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3C58906-0F62-421A-9803-F7EEB6250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Example 2: </a:t>
            </a:r>
            <a:r>
              <a:rPr lang="en-US" sz="3000" b="1" i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AR</a:t>
            </a:r>
            <a:r>
              <a:rPr lang="en-US" sz="30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 Amplification in CRPC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9673A9-EF83-4ED4-A2B2-41914F0F1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68" y="2417322"/>
            <a:ext cx="4432471" cy="33814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61CF10-60EB-4149-A44A-862D8C4BD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651" y="2289823"/>
            <a:ext cx="5023274" cy="44406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8BD741-956B-4346-93B6-7C02148E88EE}"/>
              </a:ext>
            </a:extLst>
          </p:cNvPr>
          <p:cNvSpPr/>
          <p:nvPr/>
        </p:nvSpPr>
        <p:spPr>
          <a:xfrm>
            <a:off x="378068" y="6329848"/>
            <a:ext cx="5844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*included mCRPC cases with more than 5 copies of AR</a:t>
            </a:r>
          </a:p>
        </p:txBody>
      </p:sp>
    </p:spTree>
    <p:extLst>
      <p:ext uri="{BB962C8B-B14F-4D97-AF65-F5344CB8AC3E}">
        <p14:creationId xmlns:p14="http://schemas.microsoft.com/office/powerpoint/2010/main" val="1517431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8EB23-34AE-4C97-B293-DFE158938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483" y="304800"/>
            <a:ext cx="8107907" cy="49960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8714D3-733C-4B8C-B7A0-D012D777D672}"/>
              </a:ext>
            </a:extLst>
          </p:cNvPr>
          <p:cNvSpPr/>
          <p:nvPr/>
        </p:nvSpPr>
        <p:spPr>
          <a:xfrm>
            <a:off x="1219199" y="5300870"/>
            <a:ext cx="104225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Incubate in human plasma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“Mimic” circulating RNAs in blood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Samples were harvested at 0, 15, 30, 45, 60, and 75 min.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076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61E923-76E7-4B87-B9C9-4B2684655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4" y="854722"/>
            <a:ext cx="5565914" cy="4760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3A9F60-DF3D-498A-BC4E-89B0B0B06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802" y="210881"/>
            <a:ext cx="5565914" cy="54045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14E6C2-A821-49AD-9AD3-0F29420F4BF0}"/>
              </a:ext>
            </a:extLst>
          </p:cNvPr>
          <p:cNvSpPr/>
          <p:nvPr/>
        </p:nvSpPr>
        <p:spPr>
          <a:xfrm>
            <a:off x="516835" y="5693012"/>
            <a:ext cx="557916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Rnase-R treated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(degrade open-ended RNAs)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A5EB72-AF97-4CFC-90AC-BBEB60D53D7A}"/>
              </a:ext>
            </a:extLst>
          </p:cNvPr>
          <p:cNvSpPr/>
          <p:nvPr/>
        </p:nvSpPr>
        <p:spPr>
          <a:xfrm>
            <a:off x="6778646" y="5693012"/>
            <a:ext cx="557916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Actinomycin-D treated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(Inhibit transcriptions)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761C12-73DA-4F31-AA5A-C844D2194E2A}"/>
              </a:ext>
            </a:extLst>
          </p:cNvPr>
          <p:cNvSpPr/>
          <p:nvPr/>
        </p:nvSpPr>
        <p:spPr>
          <a:xfrm>
            <a:off x="6520070" y="303214"/>
            <a:ext cx="832625" cy="742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97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Shape 170"/>
          <p:cNvGrpSpPr/>
          <p:nvPr/>
        </p:nvGrpSpPr>
        <p:grpSpPr>
          <a:xfrm>
            <a:off x="7293000" y="1228352"/>
            <a:ext cx="2741368" cy="5120201"/>
            <a:chOff x="457200" y="760575"/>
            <a:chExt cx="3060587" cy="5716424"/>
          </a:xfrm>
        </p:grpSpPr>
        <p:pic>
          <p:nvPicPr>
            <p:cNvPr id="171" name="Shape 17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7200" y="823466"/>
              <a:ext cx="3060587" cy="56535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Shape 172"/>
            <p:cNvSpPr/>
            <p:nvPr/>
          </p:nvSpPr>
          <p:spPr>
            <a:xfrm>
              <a:off x="573625" y="760575"/>
              <a:ext cx="382500" cy="382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Shape 176"/>
          <p:cNvSpPr txBox="1"/>
          <p:nvPr/>
        </p:nvSpPr>
        <p:spPr>
          <a:xfrm>
            <a:off x="476640" y="6444000"/>
            <a:ext cx="3375000" cy="41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Cieślik et. al, </a:t>
            </a:r>
            <a:r>
              <a:rPr lang="en" sz="1400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Genome Research </a:t>
            </a:r>
            <a:r>
              <a:rPr lang="en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2015</a:t>
            </a:r>
          </a:p>
        </p:txBody>
      </p:sp>
      <p:pic>
        <p:nvPicPr>
          <p:cNvPr id="177" name="Shape 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0855" y="2118737"/>
            <a:ext cx="1894289" cy="26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5E147F-3AE8-444A-A965-B998CC411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00" y="1849799"/>
            <a:ext cx="6783413" cy="3158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B24729C-913C-409F-A420-CAA4FCF9D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EAF32-8EEB-4A24-A3FC-9BA7743B3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822" y="996519"/>
            <a:ext cx="9604356" cy="58614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811681-8AC1-46E7-B306-9A129A93A497}"/>
              </a:ext>
            </a:extLst>
          </p:cNvPr>
          <p:cNvSpPr/>
          <p:nvPr/>
        </p:nvSpPr>
        <p:spPr>
          <a:xfrm>
            <a:off x="1600793" y="997334"/>
            <a:ext cx="832625" cy="742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A114F5-7B0C-4988-9B02-03A93EA61199}"/>
              </a:ext>
            </a:extLst>
          </p:cNvPr>
          <p:cNvSpPr/>
          <p:nvPr/>
        </p:nvSpPr>
        <p:spPr>
          <a:xfrm>
            <a:off x="6249485" y="1127004"/>
            <a:ext cx="480357" cy="428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9796" y="309982"/>
            <a:ext cx="10732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Exome Capture RNA-Seq Is an Effective Method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 Profile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circRNAs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645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5FB35C-6B56-46FA-9704-DE90AE8AF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375" y="229236"/>
            <a:ext cx="4069632" cy="6399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71F6BE-A16A-4EF6-9797-5B08316B4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118" y="3485736"/>
            <a:ext cx="3460883" cy="289660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FED0A01-6161-424E-A310-B6641530C687}"/>
              </a:ext>
            </a:extLst>
          </p:cNvPr>
          <p:cNvSpPr/>
          <p:nvPr/>
        </p:nvSpPr>
        <p:spPr>
          <a:xfrm>
            <a:off x="6419743" y="3114675"/>
            <a:ext cx="832625" cy="742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DAAFDF-F3C8-4BF7-BFA2-BC60948419E5}"/>
              </a:ext>
            </a:extLst>
          </p:cNvPr>
          <p:cNvSpPr txBox="1"/>
          <p:nvPr/>
        </p:nvSpPr>
        <p:spPr>
          <a:xfrm>
            <a:off x="573915" y="403663"/>
            <a:ext cx="57262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Building the </a:t>
            </a:r>
            <a:r>
              <a:rPr lang="en-US" sz="2800" b="1" dirty="0" err="1"/>
              <a:t>MiOncoCirc</a:t>
            </a:r>
            <a:r>
              <a:rPr lang="en-US" sz="2800" b="1" dirty="0"/>
              <a:t> Compendium with Exome</a:t>
            </a:r>
          </a:p>
          <a:p>
            <a:pPr algn="ctr"/>
            <a:r>
              <a:rPr lang="en-US" sz="2800" b="1" dirty="0"/>
              <a:t>Capture RNA-Seq</a:t>
            </a:r>
          </a:p>
          <a:p>
            <a:pPr algn="ctr"/>
            <a:endParaRPr 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FA3B7C-2CD1-4795-8E13-3C3E98A20BAA}"/>
              </a:ext>
            </a:extLst>
          </p:cNvPr>
          <p:cNvSpPr txBox="1"/>
          <p:nvPr/>
        </p:nvSpPr>
        <p:spPr>
          <a:xfrm>
            <a:off x="573915" y="2546647"/>
            <a:ext cx="5628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&gt;2000 tumors, &gt;30 tumor types, &gt; 30 metastatic sites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904D72-5C29-4122-90AF-E787F7FC9E0E}"/>
              </a:ext>
            </a:extLst>
          </p:cNvPr>
          <p:cNvSpPr txBox="1"/>
          <p:nvPr/>
        </p:nvSpPr>
        <p:spPr>
          <a:xfrm>
            <a:off x="170917" y="6382345"/>
            <a:ext cx="1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 et al </a:t>
            </a:r>
            <a:r>
              <a:rPr lang="en-US" i="1" dirty="0"/>
              <a:t>Cell </a:t>
            </a:r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111216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173934-4BA8-4552-8A5C-8CA318A1E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08" y="2039089"/>
            <a:ext cx="4080851" cy="395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0195D7-79C9-4AD1-A724-F932368BB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527" y="2102668"/>
            <a:ext cx="3989610" cy="3953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6EFB2C-FD02-41F0-B25A-2E382EF0E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871" y="2425037"/>
            <a:ext cx="3046732" cy="3308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C04EF1-DB30-4C5C-A328-AA44657409EF}"/>
              </a:ext>
            </a:extLst>
          </p:cNvPr>
          <p:cNvSpPr txBox="1"/>
          <p:nvPr/>
        </p:nvSpPr>
        <p:spPr>
          <a:xfrm>
            <a:off x="2173856" y="802257"/>
            <a:ext cx="8497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Characteristics of </a:t>
            </a:r>
            <a:r>
              <a:rPr lang="en-US" sz="3200" b="1" dirty="0" err="1"/>
              <a:t>circRNAs</a:t>
            </a:r>
            <a:r>
              <a:rPr lang="en-US" sz="3200" b="1" dirty="0"/>
              <a:t> in </a:t>
            </a:r>
            <a:r>
              <a:rPr lang="en-US" sz="3200" b="1" dirty="0" err="1"/>
              <a:t>MiOncoCirc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3633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C4AC2BA-5557-498B-B752-B76E2E1A59F9}"/>
              </a:ext>
            </a:extLst>
          </p:cNvPr>
          <p:cNvSpPr/>
          <p:nvPr/>
        </p:nvSpPr>
        <p:spPr>
          <a:xfrm>
            <a:off x="380774" y="66697"/>
            <a:ext cx="832625" cy="742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B672C2-1C6B-41D6-9C5A-B86F15C53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42" y="2325297"/>
            <a:ext cx="4202254" cy="20005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3C363E-E531-49DC-941B-C4F315CC1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2325297"/>
            <a:ext cx="4045659" cy="24406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432EFC-E50D-4B3B-9CCA-195F1C3D001F}"/>
              </a:ext>
            </a:extLst>
          </p:cNvPr>
          <p:cNvSpPr txBox="1"/>
          <p:nvPr/>
        </p:nvSpPr>
        <p:spPr>
          <a:xfrm>
            <a:off x="1798288" y="379494"/>
            <a:ext cx="9299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Identification of novel read-through </a:t>
            </a:r>
            <a:r>
              <a:rPr lang="en-US" sz="3200" b="1" dirty="0" err="1"/>
              <a:t>circRNAs</a:t>
            </a:r>
            <a:endParaRPr lang="en-US" sz="32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9A1D1C-826F-4552-B493-D99FAA58C076}"/>
              </a:ext>
            </a:extLst>
          </p:cNvPr>
          <p:cNvSpPr/>
          <p:nvPr/>
        </p:nvSpPr>
        <p:spPr>
          <a:xfrm>
            <a:off x="6651171" y="4381500"/>
            <a:ext cx="429986" cy="38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3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71AA81-18D6-4D1E-8713-312F92EA3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87196"/>
            <a:ext cx="2053093" cy="594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F9630D-219F-4F8D-9C5A-6D6EAC8E5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619" y="1939643"/>
            <a:ext cx="3402691" cy="3238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BEFDE6-6324-4A30-AAA6-528EA18A9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150" y="2482552"/>
            <a:ext cx="4794755" cy="763500"/>
          </a:xfrm>
        </p:spPr>
        <p:txBody>
          <a:bodyPr/>
          <a:lstStyle/>
          <a:p>
            <a:r>
              <a:rPr lang="en-US" sz="3200" b="1" dirty="0"/>
              <a:t>Expression Patterns and Characteristics of </a:t>
            </a:r>
            <a:r>
              <a:rPr lang="en-US" sz="3200" b="1" dirty="0" err="1"/>
              <a:t>circRNAs</a:t>
            </a:r>
            <a:r>
              <a:rPr lang="en-US" sz="3200" b="1" dirty="0"/>
              <a:t> in Cancer</a:t>
            </a:r>
          </a:p>
        </p:txBody>
      </p:sp>
    </p:spTree>
    <p:extLst>
      <p:ext uri="{BB962C8B-B14F-4D97-AF65-F5344CB8AC3E}">
        <p14:creationId xmlns:p14="http://schemas.microsoft.com/office/powerpoint/2010/main" val="395249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1BCDC-4D8F-45AC-8D11-CA4E603F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064" y="332120"/>
            <a:ext cx="11360800" cy="7635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Assess the Stability of </a:t>
            </a:r>
            <a:r>
              <a:rPr lang="en-US" b="1" dirty="0" err="1">
                <a:solidFill>
                  <a:schemeClr val="tx1"/>
                </a:solidFill>
              </a:rPr>
              <a:t>CircRNAs</a:t>
            </a:r>
            <a:r>
              <a:rPr lang="en-US" b="1" dirty="0">
                <a:solidFill>
                  <a:schemeClr val="tx1"/>
                </a:solidFill>
              </a:rPr>
              <a:t> in Extracellular Spaces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B0ECB-811F-44B9-AF82-22235299E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6F36DB-5388-402C-80B3-3A3E7A8CC2C6}"/>
              </a:ext>
            </a:extLst>
          </p:cNvPr>
          <p:cNvSpPr txBox="1">
            <a:spLocks/>
          </p:cNvSpPr>
          <p:nvPr/>
        </p:nvSpPr>
        <p:spPr>
          <a:xfrm>
            <a:off x="3252870" y="930479"/>
            <a:ext cx="7080738" cy="39741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5400" b="1" kern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Assess the Stability of </a:t>
            </a:r>
            <a:r>
              <a:rPr lang="en-US" sz="5400" b="1" kern="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CircRNAs</a:t>
            </a:r>
            <a:r>
              <a:rPr lang="en-US" sz="5400" b="1" kern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in Extracellular Spaces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443C04-B9EC-46E4-9373-17FF83F98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560" y="1619184"/>
            <a:ext cx="1440822" cy="2230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D3FC4D-C02B-4410-9307-F1A95A075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331" y="1693979"/>
            <a:ext cx="1002361" cy="2230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A2E0F7-88E8-4E6E-867A-12D489862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486" y="4193746"/>
            <a:ext cx="2837270" cy="2426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F3622E-A9D6-495D-8E98-D7C9C694A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24" y="1116023"/>
            <a:ext cx="2562171" cy="2487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AFAE83-AAB5-4197-8E03-5E8D364C5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893" y="3603928"/>
            <a:ext cx="4037514" cy="24879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A78B93-18FF-428A-910D-C5D7882F2FDC}"/>
              </a:ext>
            </a:extLst>
          </p:cNvPr>
          <p:cNvSpPr/>
          <p:nvPr/>
        </p:nvSpPr>
        <p:spPr>
          <a:xfrm>
            <a:off x="5138642" y="6132639"/>
            <a:ext cx="61640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Incubate RNA</a:t>
            </a: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human plasma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“Mimic” circulating RNAs in blood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Samples were harvested at 0, 15, 30, 45, 60, and 75 min.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858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487</Words>
  <Application>Microsoft Office PowerPoint</Application>
  <PresentationFormat>Widescreen</PresentationFormat>
  <Paragraphs>77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Simple Light</vt:lpstr>
      <vt:lpstr>1_Office Theme</vt:lpstr>
      <vt:lpstr>Development of Circular RNAs as  Cancer Biomarkers</vt:lpstr>
      <vt:lpstr>circRNAs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Expression Patterns and Characteristics of circRNAs in Cancer</vt:lpstr>
      <vt:lpstr>Assess the Stability of CircRNAs in Extracellular Spaces </vt:lpstr>
      <vt:lpstr>PowerPoint Presentation</vt:lpstr>
      <vt:lpstr>circRNA biomarkers of prostate cancer</vt:lpstr>
      <vt:lpstr>Take home points</vt:lpstr>
      <vt:lpstr>Acknowledgements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1: Neuroendocrine Differentiation in Prostate Cancer (NEPC)</vt:lpstr>
      <vt:lpstr>PowerPoint Presentation</vt:lpstr>
      <vt:lpstr>Assess the Stability of CircRNAs in Extracellular Spaces</vt:lpstr>
      <vt:lpstr>Example 2: AR Amplification in CRPC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Circular RNAs as  Cancer Biomarkers</dc:title>
  <dc:creator>Arul Chinnaiyan</dc:creator>
  <cp:lastModifiedBy>Arul Chinnaiyan</cp:lastModifiedBy>
  <cp:revision>29</cp:revision>
  <dcterms:created xsi:type="dcterms:W3CDTF">2019-03-16T18:10:27Z</dcterms:created>
  <dcterms:modified xsi:type="dcterms:W3CDTF">2019-03-18T12:21:07Z</dcterms:modified>
</cp:coreProperties>
</file>