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5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6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7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868" r:id="rId2"/>
    <p:sldMasterId id="2147483952" r:id="rId3"/>
    <p:sldMasterId id="2147483992" r:id="rId4"/>
    <p:sldMasterId id="2147484069" r:id="rId5"/>
    <p:sldMasterId id="2147484308" r:id="rId6"/>
    <p:sldMasterId id="2147484324" r:id="rId7"/>
    <p:sldMasterId id="2147484335" r:id="rId8"/>
    <p:sldMasterId id="2147484364" r:id="rId9"/>
    <p:sldMasterId id="2147484536" r:id="rId10"/>
    <p:sldMasterId id="2147484957" r:id="rId11"/>
    <p:sldMasterId id="2147485016" r:id="rId12"/>
    <p:sldMasterId id="2147485036" r:id="rId13"/>
    <p:sldMasterId id="2147485173" r:id="rId14"/>
    <p:sldMasterId id="2147485281" r:id="rId15"/>
    <p:sldMasterId id="2147485335" r:id="rId16"/>
    <p:sldMasterId id="2147485415" r:id="rId17"/>
    <p:sldMasterId id="2147485427" r:id="rId18"/>
  </p:sldMasterIdLst>
  <p:notesMasterIdLst>
    <p:notesMasterId r:id="rId45"/>
  </p:notesMasterIdLst>
  <p:sldIdLst>
    <p:sldId id="308" r:id="rId19"/>
    <p:sldId id="3117" r:id="rId20"/>
    <p:sldId id="3118" r:id="rId21"/>
    <p:sldId id="3092" r:id="rId22"/>
    <p:sldId id="907" r:id="rId23"/>
    <p:sldId id="2911" r:id="rId24"/>
    <p:sldId id="3093" r:id="rId25"/>
    <p:sldId id="2124" r:id="rId26"/>
    <p:sldId id="3135" r:id="rId27"/>
    <p:sldId id="3134" r:id="rId28"/>
    <p:sldId id="305" r:id="rId29"/>
    <p:sldId id="313" r:id="rId30"/>
    <p:sldId id="3125" r:id="rId31"/>
    <p:sldId id="3126" r:id="rId32"/>
    <p:sldId id="330" r:id="rId33"/>
    <p:sldId id="284" r:id="rId34"/>
    <p:sldId id="3114" r:id="rId35"/>
    <p:sldId id="3115" r:id="rId36"/>
    <p:sldId id="288" r:id="rId37"/>
    <p:sldId id="3137" r:id="rId38"/>
    <p:sldId id="3122" r:id="rId39"/>
    <p:sldId id="3123" r:id="rId40"/>
    <p:sldId id="3124" r:id="rId41"/>
    <p:sldId id="3136" r:id="rId42"/>
    <p:sldId id="2139" r:id="rId43"/>
    <p:sldId id="27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38E17E-85F1-0A4A-AD8B-B259ED489B65}">
          <p14:sldIdLst>
            <p14:sldId id="308"/>
            <p14:sldId id="3117"/>
            <p14:sldId id="3118"/>
            <p14:sldId id="3092"/>
            <p14:sldId id="907"/>
            <p14:sldId id="2911"/>
            <p14:sldId id="3093"/>
            <p14:sldId id="2124"/>
            <p14:sldId id="3135"/>
            <p14:sldId id="3134"/>
            <p14:sldId id="305"/>
            <p14:sldId id="313"/>
            <p14:sldId id="3125"/>
            <p14:sldId id="3126"/>
            <p14:sldId id="330"/>
            <p14:sldId id="284"/>
            <p14:sldId id="3114"/>
            <p14:sldId id="3115"/>
            <p14:sldId id="288"/>
            <p14:sldId id="3137"/>
            <p14:sldId id="3122"/>
            <p14:sldId id="3123"/>
            <p14:sldId id="3124"/>
            <p14:sldId id="3136"/>
            <p14:sldId id="2139"/>
            <p14:sldId id="273"/>
          </p14:sldIdLst>
        </p14:section>
        <p14:section name="Untitled Section" id="{EAF19D63-7AC6-3047-8FA9-793692D8BF1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5" autoAdjust="0"/>
    <p:restoredTop sz="93088"/>
  </p:normalViewPr>
  <p:slideViewPr>
    <p:cSldViewPr snapToGrid="0">
      <p:cViewPr varScale="1">
        <p:scale>
          <a:sx n="88" d="100"/>
          <a:sy n="88" d="100"/>
        </p:scale>
        <p:origin x="65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6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presProps" Target="pres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5A2EC-3E16-4F56-AAE7-200BBA1DEC0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551A8-46A0-44DD-908C-A34D8F9D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h/books?id=GP0xkFW2YUwC&amp;pg=PA83&amp;lpg=PA83&amp;dq=ilk+prostate+cancer&amp;source=bl&amp;ots=YsYFyiK9h-&amp;sig=vrwI7JrOxhO6zec6YMVCND4mldE&amp;hl=en&amp;sa=X&amp;ved=0ahUKEwj8ibjT0NXbAhWoyaYKHfD3BDYQ6AEIdDAI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search?client=firefox-b-ab&amp;tbm=bks&amp;q=inauthor:%22Natasha+Kyprianou%22&amp;sa=X&amp;ved=0ahUKEwj8ibjT0NXbAhWoyaYKHfD3BDYQ9AgIdTAI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3C77BA-3FE6-FB41-B9B4-C724DF53C424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1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Also: epigenetic regulation and DNA</a:t>
            </a:r>
            <a:r>
              <a:rPr lang="en-US" baseline="0" dirty="0"/>
              <a:t> </a:t>
            </a:r>
            <a:r>
              <a:rPr lang="en-US" baseline="0"/>
              <a:t>damage repair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A218F-71C7-2A45-971E-98DA855CC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63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551A8-46A0-44DD-908C-A34D8F9D81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46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1916-18E4-3845-B8AC-503F652F922A}" type="slidenum">
              <a:rPr lang="en-GB" smtClean="0">
                <a:solidFill>
                  <a:srgbClr val="000000"/>
                </a:solidFill>
              </a:rPr>
              <a:pPr/>
              <a:t>6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9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41916-18E4-3845-B8AC-503F652F92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80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551A8-46A0-44DD-908C-A34D8F9D81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99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Protein quantity levels measured by SWATH mass spectrometry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203E3F"/>
                </a:solidFill>
                <a:latin typeface="Helvetica"/>
                <a:cs typeface="Helvetica"/>
              </a:rPr>
              <a:t>Abundances of protein complex members tend to correlate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60 cancer cell lines representing different tissues (NCI60)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Abundance levels of proteins that are in stable complexes tend to correlate</a:t>
            </a:r>
          </a:p>
          <a:p>
            <a:pPr lvl="1"/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p-value &lt; 10</a:t>
            </a:r>
            <a:r>
              <a:rPr lang="en-US" sz="17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-15 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when compared to other protein pairs</a:t>
            </a:r>
          </a:p>
          <a:p>
            <a:pPr lvl="1"/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100 times enrichment in high correlation values (i.e. correlation &gt; 0.8, p-value &lt; 10</a:t>
            </a:r>
            <a:r>
              <a:rPr lang="en-US" sz="17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-15 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A138A-4384-B645-9A4F-B66D8D90FAE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65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 </a:t>
            </a:r>
            <a:r>
              <a:rPr lang="en-US" baseline="0" dirty="0" err="1"/>
              <a:t>makli</a:t>
            </a:r>
            <a:r>
              <a:rPr lang="en-US" baseline="0" dirty="0"/>
              <a:t> </a:t>
            </a:r>
            <a:r>
              <a:rPr lang="en-US" baseline="0" dirty="0" err="1"/>
              <a:t>smo</a:t>
            </a:r>
            <a:r>
              <a:rPr lang="en-US" baseline="0" dirty="0"/>
              <a:t> outliers s precise </a:t>
            </a:r>
            <a:r>
              <a:rPr lang="en-US" baseline="0" dirty="0" err="1"/>
              <a:t>varijabilnosti</a:t>
            </a:r>
            <a:r>
              <a:rPr lang="en-US" baseline="0" dirty="0"/>
              <a:t> u normal</a:t>
            </a:r>
            <a:endParaRPr lang="en-US" dirty="0"/>
          </a:p>
          <a:p>
            <a:r>
              <a:rPr lang="en-US" dirty="0"/>
              <a:t>Selection of a representative interaction for each protein that drives the signal. </a:t>
            </a:r>
          </a:p>
          <a:p>
            <a:r>
              <a:rPr lang="en-US" dirty="0"/>
              <a:t>I </a:t>
            </a:r>
            <a:r>
              <a:rPr lang="en-US" dirty="0" err="1"/>
              <a:t>multipl</a:t>
            </a:r>
            <a:r>
              <a:rPr lang="en-US" baseline="0" dirty="0"/>
              <a:t> testing correction.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A138A-4384-B645-9A4F-B66D8D90FAE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70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cs typeface="Rockwell"/>
              </a:rPr>
              <a:t>CAV1</a:t>
            </a:r>
          </a:p>
          <a:p>
            <a:r>
              <a:rPr lang="en-US" dirty="0"/>
              <a:t>The scaffolding protein encoded by this gene is the main component of the </a:t>
            </a:r>
            <a:r>
              <a:rPr lang="en-US" dirty="0" err="1"/>
              <a:t>caveolae</a:t>
            </a:r>
            <a:r>
              <a:rPr lang="en-US" dirty="0"/>
              <a:t> plasma membranes found in most cell types. The protein links integrin subunits to the tyrosine kinase FYN, an initiating step in coupling </a:t>
            </a:r>
            <a:r>
              <a:rPr lang="en-US" dirty="0" err="1"/>
              <a:t>integrins</a:t>
            </a:r>
            <a:r>
              <a:rPr lang="en-US" dirty="0"/>
              <a:t> to the </a:t>
            </a:r>
            <a:r>
              <a:rPr lang="en-US" dirty="0" err="1"/>
              <a:t>Ras</a:t>
            </a:r>
            <a:r>
              <a:rPr lang="en-US" dirty="0"/>
              <a:t>-ERK pathway and promoting cell cycle progression. The gene is a tumor suppressor gene candidate and a negative regulator of the Ras-p42/44 mitogen-activated kinase cascade. </a:t>
            </a:r>
            <a:r>
              <a:rPr lang="en-US" dirty="0" err="1"/>
              <a:t>Caveolin</a:t>
            </a:r>
            <a:r>
              <a:rPr lang="en-US" dirty="0"/>
              <a:t> 1 and </a:t>
            </a:r>
            <a:r>
              <a:rPr lang="en-US" dirty="0" err="1"/>
              <a:t>caveolin</a:t>
            </a:r>
            <a:r>
              <a:rPr lang="en-US" dirty="0"/>
              <a:t> 2 are located next to each other on chromosome 7 and express </a:t>
            </a:r>
            <a:r>
              <a:rPr lang="en-US" dirty="0" err="1"/>
              <a:t>colocalizing</a:t>
            </a:r>
            <a:r>
              <a:rPr lang="en-US" dirty="0"/>
              <a:t> proteins that form a stable hetero-</a:t>
            </a:r>
            <a:r>
              <a:rPr lang="en-US" dirty="0" err="1"/>
              <a:t>oligomeric</a:t>
            </a:r>
            <a:r>
              <a:rPr lang="en-US" dirty="0"/>
              <a:t> complex.</a:t>
            </a:r>
            <a:endParaRPr lang="en-US" sz="1200" dirty="0">
              <a:cs typeface="Rockwell"/>
            </a:endParaRPr>
          </a:p>
          <a:p>
            <a:r>
              <a:rPr lang="en-US" sz="1200" dirty="0">
                <a:cs typeface="Rockwell"/>
              </a:rPr>
              <a:t>https://</a:t>
            </a:r>
            <a:r>
              <a:rPr lang="en-US" sz="1200" dirty="0" err="1">
                <a:cs typeface="Rockwell"/>
              </a:rPr>
              <a:t>www.genecards.org</a:t>
            </a:r>
            <a:r>
              <a:rPr lang="en-US" sz="1200" dirty="0">
                <a:cs typeface="Rockwell"/>
              </a:rPr>
              <a:t>/</a:t>
            </a:r>
            <a:r>
              <a:rPr lang="en-US" sz="1200" dirty="0" err="1">
                <a:cs typeface="Rockwell"/>
              </a:rPr>
              <a:t>cgi</a:t>
            </a:r>
            <a:r>
              <a:rPr lang="en-US" sz="1200" dirty="0">
                <a:cs typeface="Rockwell"/>
              </a:rPr>
              <a:t>-bin/</a:t>
            </a:r>
            <a:r>
              <a:rPr lang="en-US" sz="1200" dirty="0" err="1">
                <a:cs typeface="Rockwell"/>
              </a:rPr>
              <a:t>carddisp.pl?gene</a:t>
            </a:r>
            <a:r>
              <a:rPr lang="en-US" sz="1200" dirty="0">
                <a:cs typeface="Rockwell"/>
              </a:rPr>
              <a:t>=CAV1 </a:t>
            </a:r>
          </a:p>
          <a:p>
            <a:endParaRPr lang="en-US" sz="1200" dirty="0">
              <a:cs typeface="Rockwell"/>
            </a:endParaRPr>
          </a:p>
          <a:p>
            <a:endParaRPr lang="en-US" sz="1200" dirty="0">
              <a:cs typeface="Rockwell"/>
            </a:endParaRPr>
          </a:p>
          <a:p>
            <a:r>
              <a:rPr lang="en-US" sz="1200" dirty="0">
                <a:cs typeface="Rockwell"/>
              </a:rPr>
              <a:t>GSN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Rockwell"/>
                <a:cs typeface="Rockwell"/>
              </a:rPr>
              <a:t>ILK/HSPB90AA1			1.4 x10</a:t>
            </a:r>
            <a:r>
              <a:rPr lang="en-US" sz="1200" baseline="30000" dirty="0">
                <a:latin typeface="Rockwell"/>
                <a:cs typeface="Rockwell"/>
              </a:rPr>
              <a:t>-7</a:t>
            </a:r>
          </a:p>
          <a:p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Rockwell"/>
            </a:endParaRPr>
          </a:p>
          <a:p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Rockwell"/>
            </a:endParaRPr>
          </a:p>
          <a:p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BZW1 basic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leucine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zipper and W2 domains 1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promotes cell growth, stimulates cell cycle regulation</a:t>
            </a:r>
          </a:p>
          <a:p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/>
              <a:t>integrin-linked kinase (</a:t>
            </a:r>
            <a:r>
              <a:rPr lang="en-US" i="1" dirty="0"/>
              <a:t>ILK</a:t>
            </a:r>
            <a:r>
              <a:rPr lang="en-US" dirty="0"/>
              <a:t>)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b="1" dirty="0">
                <a:hlinkClick r:id="rId3"/>
              </a:rPr>
              <a:t>Molecular Exploitation of Apoptosis Pathways in Prostate Cancer</a:t>
            </a:r>
            <a:endParaRPr lang="en-US" b="1" dirty="0"/>
          </a:p>
          <a:p>
            <a:r>
              <a:rPr lang="en-US" i="1" dirty="0">
                <a:effectLst/>
              </a:rPr>
              <a:t>https://</a:t>
            </a:r>
            <a:r>
              <a:rPr lang="en-US" i="1" dirty="0" err="1">
                <a:effectLst/>
              </a:rPr>
              <a:t>books.google.ch</a:t>
            </a:r>
            <a:r>
              <a:rPr lang="en-US" i="1" dirty="0">
                <a:effectLst/>
              </a:rPr>
              <a:t>/</a:t>
            </a:r>
            <a:r>
              <a:rPr lang="en-US" i="1" dirty="0" err="1">
                <a:effectLst/>
              </a:rPr>
              <a:t>books?isbn</a:t>
            </a:r>
            <a:r>
              <a:rPr lang="en-US" i="1" dirty="0">
                <a:effectLst/>
              </a:rPr>
              <a:t>=1848164491</a:t>
            </a:r>
            <a:endParaRPr lang="en-US" dirty="0">
              <a:effectLst/>
            </a:endParaRPr>
          </a:p>
          <a:p>
            <a:r>
              <a:rPr lang="en-US" dirty="0">
                <a:hlinkClick r:id="rId4"/>
              </a:rPr>
              <a:t>Natasha Kyprianou</a:t>
            </a:r>
            <a:r>
              <a:rPr lang="en-US" dirty="0"/>
              <a:t> - 2012 - ‎Medical</a:t>
            </a:r>
          </a:p>
          <a:p>
            <a:r>
              <a:rPr lang="en-US" dirty="0"/>
              <a:t>Importantly, however, in cancer cells </a:t>
            </a:r>
            <a:r>
              <a:rPr lang="en-US" i="1" dirty="0"/>
              <a:t>ILK</a:t>
            </a:r>
            <a:r>
              <a:rPr lang="en-US" dirty="0"/>
              <a:t> activity is constitutively activated in PTEN-negative human cancers, such as </a:t>
            </a:r>
            <a:r>
              <a:rPr lang="en-US" i="1" dirty="0"/>
              <a:t>prostate cancer</a:t>
            </a:r>
            <a:r>
              <a:rPr lang="en-US" dirty="0"/>
              <a:t>,</a:t>
            </a:r>
          </a:p>
          <a:p>
            <a:r>
              <a:rPr lang="en-US" dirty="0"/>
              <a:t>U </a:t>
            </a:r>
            <a:r>
              <a:rPr lang="en-US" dirty="0" err="1"/>
              <a:t>google</a:t>
            </a:r>
            <a:r>
              <a:rPr lang="en-US" dirty="0"/>
              <a:t>:</a:t>
            </a:r>
            <a:r>
              <a:rPr lang="en-US" baseline="0" dirty="0"/>
              <a:t> ilk prostate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E490-AF75-BA41-A355-FCBF13C86A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58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whole idea was started from a</a:t>
            </a:r>
            <a:r>
              <a:rPr lang="en-US" baseline="0" dirty="0"/>
              <a:t> Nat Biotech paper by Hass and colleagues.</a:t>
            </a:r>
          </a:p>
          <a:p>
            <a:endParaRPr lang="en-US" baseline="0" dirty="0"/>
          </a:p>
          <a:p>
            <a:r>
              <a:rPr lang="en-US" baseline="0" dirty="0"/>
              <a:t>There are three shortcomings in their </a:t>
            </a:r>
            <a:r>
              <a:rPr lang="en-US" baseline="0" dirty="0" err="1"/>
              <a:t>algorith</a:t>
            </a:r>
            <a:r>
              <a:rPr lang="en-US" baseline="0" dirty="0"/>
              <a:t>,</a:t>
            </a:r>
          </a:p>
          <a:p>
            <a:r>
              <a:rPr lang="en-US" baseline="0" dirty="0"/>
              <a:t>1. They can maximally identify one outlier per pair/interaction with their algorithm (this is a very significant one since finding something biologically interesting with a single outlier is quite hard. We usually look for a pattern and one sample/condition identified is not enough. We usually have a dataset with several small sub-groups. In the case of my </a:t>
            </a:r>
            <a:r>
              <a:rPr lang="en-US" baseline="0" dirty="0" err="1"/>
              <a:t>Mtb</a:t>
            </a:r>
            <a:r>
              <a:rPr lang="en-US" baseline="0" dirty="0"/>
              <a:t> dataset, there are strains from different lineages. Or NCI60, several cell lines from various tissues and so on)</a:t>
            </a:r>
          </a:p>
          <a:p>
            <a:r>
              <a:rPr lang="en-US" baseline="0" dirty="0"/>
              <a:t>2. Sometimes, the identified outlier (sample) is not dysregulated. Rather that pair in the sample is highly either upregulated or downregulated (red dots on the plot).</a:t>
            </a:r>
          </a:p>
          <a:p>
            <a:r>
              <a:rPr lang="en-US" baseline="0" dirty="0"/>
              <a:t>3. There is no global FDR correction while they have analyzed thousands of protein interactions (this is not 100% necessary and can be justified by a statistical reason – Testing a new protein interaction doesn’t add the number of the dysregulated samples in the previous pair. So they are independent!)</a:t>
            </a:r>
          </a:p>
          <a:p>
            <a:endParaRPr lang="en-US" baseline="0" dirty="0"/>
          </a:p>
          <a:p>
            <a:r>
              <a:rPr lang="en-US" dirty="0"/>
              <a:t>Therefore,</a:t>
            </a:r>
            <a:r>
              <a:rPr lang="en-US" baseline="0" dirty="0"/>
              <a:t> we developed a new algorithm to address the shortcomings.</a:t>
            </a:r>
          </a:p>
        </p:txBody>
      </p:sp>
    </p:spTree>
    <p:extLst>
      <p:ext uri="{BB962C8B-B14F-4D97-AF65-F5344CB8AC3E}">
        <p14:creationId xmlns:p14="http://schemas.microsoft.com/office/powerpoint/2010/main" val="1896169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551A8-46A0-44DD-908C-A34D8F9D81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2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47E54-5C05-D74E-ACCC-3FC147E270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05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6330A-9A75-3840-BF3D-171CF52C5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006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0E1A79-2017-CA4C-99F7-EC7FE786EEE2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50B3E-0AA7-D74B-8213-96FF03ADDE45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865687-4606-8445-B510-9F1263A41C00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315B9-C1E6-EE43-915B-7E72751720B5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0954C-60DC-FE4B-A394-88B136887876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26ABF-A3E3-1842-A30E-41C8AD94B87E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74AE46-46E6-A748-9FA1-454B5F354C58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5B200-6963-8648-B510-65BEC9DAC304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A9C235-33CF-9A46-97AF-451EA041F364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6CC90-A303-E549-96A5-1F2E2E9F611E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Bild durch Klicken auf das Symbol hinzufügen und in den Hintergrund stellen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976" y="1044001"/>
            <a:ext cx="11542459" cy="980062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520" y="152402"/>
            <a:ext cx="11902608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23977" y="620714"/>
            <a:ext cx="1154245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" y="306000"/>
            <a:ext cx="971440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976" y="6957490"/>
            <a:ext cx="84996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>
                <a:solidFill>
                  <a:schemeClr val="tx1"/>
                </a:solidFill>
              </a:rPr>
              <a:t>Bild</a:t>
            </a:r>
            <a:r>
              <a:rPr lang="de-CH" sz="1400" baseline="0" dirty="0">
                <a:solidFill>
                  <a:schemeClr val="tx1"/>
                </a:solidFill>
              </a:rPr>
              <a:t> ersetzen: Bild markieren – rechte Maustaste – Bild ändern</a:t>
            </a:r>
            <a:endParaRPr lang="de-CH" sz="1400" dirty="0">
              <a:solidFill>
                <a:schemeClr val="tx1"/>
              </a:solidFill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822" y="-385093"/>
            <a:ext cx="12423716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3177704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978" y="4563876"/>
            <a:ext cx="11542457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351">
                <a:solidFill>
                  <a:schemeClr val="bg1"/>
                </a:solidFill>
              </a:defRPr>
            </a:lvl1pPr>
            <a:lvl2pPr marL="3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920778" y="6308726"/>
            <a:ext cx="612239" cy="468312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29448" y="6308726"/>
            <a:ext cx="355600" cy="468312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8" y="3429000"/>
            <a:ext cx="11542457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40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6096795" y="6308726"/>
            <a:ext cx="4633693" cy="459776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976" y="619200"/>
            <a:ext cx="11542459" cy="2809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/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6" y="4823308"/>
            <a:ext cx="11542459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10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976" y="5809756"/>
            <a:ext cx="11542459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351">
                <a:solidFill>
                  <a:schemeClr val="bg1"/>
                </a:solidFill>
              </a:defRPr>
            </a:lvl1pPr>
            <a:lvl2pPr marL="3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920778" y="6308726"/>
            <a:ext cx="612239" cy="468312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096795" y="6308726"/>
            <a:ext cx="4633693" cy="4597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29448" y="6308726"/>
            <a:ext cx="355600" cy="468312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976" y="620713"/>
            <a:ext cx="11542459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6" y="4823308"/>
            <a:ext cx="11542459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10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976" y="5809756"/>
            <a:ext cx="11542459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351">
                <a:solidFill>
                  <a:schemeClr val="tx1"/>
                </a:solidFill>
              </a:defRPr>
            </a:lvl1pPr>
            <a:lvl2pPr marL="3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920778" y="6308726"/>
            <a:ext cx="612239" cy="468312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096795" y="6308726"/>
            <a:ext cx="4633693" cy="459776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29448" y="6308726"/>
            <a:ext cx="355600" cy="468312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976" y="620716"/>
            <a:ext cx="11542459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/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20778" y="6308726"/>
            <a:ext cx="612239" cy="468312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795" y="6308726"/>
            <a:ext cx="4633693" cy="45977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9448" y="6308726"/>
            <a:ext cx="355600" cy="468312"/>
          </a:xfrm>
          <a:prstGeom prst="rect">
            <a:avLst/>
          </a:prstGeom>
        </p:spPr>
        <p:txBody>
          <a:bodyPr/>
          <a:lstStyle/>
          <a:p>
            <a:fld id="{0AD79F4D-134E-4880-B3AF-A65155322D5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9728D-5A85-3749-9428-75745196A1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491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532205"/>
            <a:ext cx="10298263" cy="843726"/>
          </a:xfrm>
        </p:spPr>
        <p:txBody>
          <a:bodyPr/>
          <a:lstStyle>
            <a:lvl1pPr>
              <a:defRPr>
                <a:solidFill>
                  <a:srgbClr val="115781"/>
                </a:solidFill>
              </a:defRPr>
            </a:lvl1pPr>
          </a:lstStyle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3" y="1618536"/>
            <a:ext cx="10298263" cy="4144963"/>
          </a:xfrm>
        </p:spPr>
        <p:txBody>
          <a:bodyPr/>
          <a:lstStyle>
            <a:lvl1pPr>
              <a:buClr>
                <a:srgbClr val="4A6191"/>
              </a:buClr>
              <a:defRPr/>
            </a:lvl1pPr>
            <a:lvl2pPr>
              <a:buClr>
                <a:srgbClr val="4A6191"/>
              </a:buClr>
              <a:defRPr/>
            </a:lvl2pPr>
            <a:lvl3pPr>
              <a:buClr>
                <a:srgbClr val="4A6191"/>
              </a:buClr>
              <a:defRPr/>
            </a:lvl3pPr>
            <a:lvl4pPr>
              <a:buClr>
                <a:srgbClr val="4A6191"/>
              </a:buClr>
              <a:defRPr/>
            </a:lvl4pPr>
            <a:lvl5pPr>
              <a:buClr>
                <a:srgbClr val="4A6191"/>
              </a:buClr>
              <a:defRPr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3499" y="6465888"/>
            <a:ext cx="816091" cy="468312"/>
          </a:xfrm>
          <a:prstGeom prst="rect">
            <a:avLst/>
          </a:prstGeom>
        </p:spPr>
        <p:txBody>
          <a:bodyPr/>
          <a:lstStyle/>
          <a:p>
            <a:fld id="{729A5C9C-7DD6-9549-B807-994CAA787CE6}" type="datetimeFigureOut">
              <a:rPr lang="de-DE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18.03.19</a:t>
            </a:fld>
            <a:endParaRPr lang="de-DE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1" y="6465888"/>
            <a:ext cx="4278151" cy="468312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1801" y="6465888"/>
            <a:ext cx="355600" cy="468312"/>
          </a:xfrm>
          <a:prstGeom prst="rect">
            <a:avLst/>
          </a:prstGeom>
        </p:spPr>
        <p:txBody>
          <a:bodyPr/>
          <a:lstStyle/>
          <a:p>
            <a:fld id="{060B1130-B7DC-2042-A024-606CEFED548A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3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3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2EF21C-50FA-49AA-A7C9-D8C16BECBB22}" type="datetimeFigureOut">
              <a:rPr lang="de-DE" smtClean="0">
                <a:solidFill>
                  <a:prstClr val="black"/>
                </a:solidFill>
              </a:rPr>
              <a:pPr/>
              <a:t>18.03.19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EB8E9CE-449F-4711-8CE8-21D9E74253A5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919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307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205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837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503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8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ED9C0-7CC0-2540-B3B1-625C77A21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365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084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73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294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942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780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532205"/>
            <a:ext cx="10298263" cy="843726"/>
          </a:xfrm>
        </p:spPr>
        <p:txBody>
          <a:bodyPr/>
          <a:lstStyle>
            <a:lvl1pPr>
              <a:defRPr>
                <a:solidFill>
                  <a:srgbClr val="115781"/>
                </a:solidFill>
              </a:defRPr>
            </a:lvl1pPr>
          </a:lstStyle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3" y="1618536"/>
            <a:ext cx="10298263" cy="4144963"/>
          </a:xfrm>
        </p:spPr>
        <p:txBody>
          <a:bodyPr/>
          <a:lstStyle>
            <a:lvl1pPr>
              <a:buClr>
                <a:srgbClr val="4A6191"/>
              </a:buClr>
              <a:defRPr/>
            </a:lvl1pPr>
            <a:lvl2pPr>
              <a:buClr>
                <a:srgbClr val="4A6191"/>
              </a:buClr>
              <a:defRPr/>
            </a:lvl2pPr>
            <a:lvl3pPr>
              <a:buClr>
                <a:srgbClr val="4A6191"/>
              </a:buClr>
              <a:defRPr/>
            </a:lvl3pPr>
            <a:lvl4pPr>
              <a:buClr>
                <a:srgbClr val="4A6191"/>
              </a:buClr>
              <a:defRPr/>
            </a:lvl4pPr>
            <a:lvl5pPr>
              <a:buClr>
                <a:srgbClr val="4A6191"/>
              </a:buClr>
              <a:defRPr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5C9C-7DD6-9549-B807-994CAA787CE6}" type="datetimeFigureOut">
              <a:rPr lang="de-DE" smtClean="0"/>
              <a:t>18.03.19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1130-B7DC-2042-A024-606CEFED548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1404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98D8E-E410-9F4B-9BC3-BAF1E93D33AB}" type="datetime1">
              <a:rPr lang="de-CH" altLang="en-US"/>
              <a:pPr>
                <a:defRPr/>
              </a:pPr>
              <a:t>18.03.19</a:t>
            </a:fld>
            <a:endParaRPr lang="de-CH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6251-B478-A240-86CD-D29CBCE9D272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7260043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CCED-4038-4DC8-A3CC-9D8BB71051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2019/3/18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A45C-5578-40CF-B5F4-82C4A0897E06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771282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532205"/>
            <a:ext cx="10298263" cy="843726"/>
          </a:xfrm>
        </p:spPr>
        <p:txBody>
          <a:bodyPr/>
          <a:lstStyle>
            <a:lvl1pPr>
              <a:defRPr>
                <a:solidFill>
                  <a:srgbClr val="115781"/>
                </a:solidFill>
              </a:defRPr>
            </a:lvl1pPr>
          </a:lstStyle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3" y="1618536"/>
            <a:ext cx="10298263" cy="4144963"/>
          </a:xfrm>
        </p:spPr>
        <p:txBody>
          <a:bodyPr/>
          <a:lstStyle>
            <a:lvl1pPr>
              <a:buClr>
                <a:srgbClr val="4A6191"/>
              </a:buClr>
              <a:defRPr/>
            </a:lvl1pPr>
            <a:lvl2pPr>
              <a:buClr>
                <a:srgbClr val="4A6191"/>
              </a:buClr>
              <a:defRPr/>
            </a:lvl2pPr>
            <a:lvl3pPr>
              <a:buClr>
                <a:srgbClr val="4A6191"/>
              </a:buClr>
              <a:defRPr/>
            </a:lvl3pPr>
            <a:lvl4pPr>
              <a:buClr>
                <a:srgbClr val="4A6191"/>
              </a:buClr>
              <a:defRPr/>
            </a:lvl4pPr>
            <a:lvl5pPr>
              <a:buClr>
                <a:srgbClr val="4A6191"/>
              </a:buClr>
              <a:defRPr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5C9C-7DD6-9549-B807-994CAA787CE6}" type="datetimeFigureOut">
              <a:rPr lang="de-DE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18.03.19</a:t>
            </a:fld>
            <a:endParaRPr lang="de-DE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1130-B7DC-2042-A024-606CEFED548A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167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2A63-B81D-CA4C-91C6-46425EB4A02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723-F9EE-9445-AEEB-CEDB89BA05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345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97E8F-523B-8144-A769-2C2A1C4312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477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532205"/>
            <a:ext cx="10298263" cy="843726"/>
          </a:xfrm>
        </p:spPr>
        <p:txBody>
          <a:bodyPr/>
          <a:lstStyle>
            <a:lvl1pPr>
              <a:defRPr>
                <a:solidFill>
                  <a:srgbClr val="115781"/>
                </a:solidFill>
              </a:defRPr>
            </a:lvl1pPr>
          </a:lstStyle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3" y="1618536"/>
            <a:ext cx="10298263" cy="4144963"/>
          </a:xfrm>
        </p:spPr>
        <p:txBody>
          <a:bodyPr/>
          <a:lstStyle>
            <a:lvl1pPr>
              <a:buClr>
                <a:srgbClr val="4A6191"/>
              </a:buClr>
              <a:defRPr/>
            </a:lvl1pPr>
            <a:lvl2pPr>
              <a:buClr>
                <a:srgbClr val="4A6191"/>
              </a:buClr>
              <a:defRPr/>
            </a:lvl2pPr>
            <a:lvl3pPr>
              <a:buClr>
                <a:srgbClr val="4A6191"/>
              </a:buClr>
              <a:defRPr/>
            </a:lvl3pPr>
            <a:lvl4pPr>
              <a:buClr>
                <a:srgbClr val="4A6191"/>
              </a:buClr>
              <a:defRPr/>
            </a:lvl4pPr>
            <a:lvl5pPr>
              <a:buClr>
                <a:srgbClr val="4A6191"/>
              </a:buClr>
              <a:defRPr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5C9C-7DD6-9549-B807-994CAA787CE6}" type="datetimeFigureOut">
              <a:rPr lang="de-DE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18.03.19</a:t>
            </a:fld>
            <a:endParaRPr lang="de-DE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1130-B7DC-2042-A024-606CEFED548A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227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A06EA7-0F60-0F45-B4DA-B2F039A18202}" type="datetimeFigureOut">
              <a:rPr lang="de-DE" altLang="x-none"/>
              <a:pPr/>
              <a:t>18.03.19</a:t>
            </a:fld>
            <a:endParaRPr lang="de-DE" altLang="x-non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A53B4-D005-B340-93B7-4E2C72C25F4B}" type="slidenum">
              <a:rPr lang="de-DE" altLang="x-none"/>
              <a:pPr/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2679828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4563876"/>
            <a:ext cx="11328400" cy="1673412"/>
          </a:xfrm>
          <a:solidFill>
            <a:schemeClr val="bg2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9025" r="112" b="21320"/>
          <a:stretch/>
        </p:blipFill>
        <p:spPr>
          <a:xfrm>
            <a:off x="431800" y="620713"/>
            <a:ext cx="11328400" cy="28082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3429000"/>
            <a:ext cx="11328400" cy="1152128"/>
          </a:xfrm>
          <a:solidFill>
            <a:schemeClr val="bg2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9589363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5809754"/>
            <a:ext cx="11328400" cy="427535"/>
          </a:xfrm>
          <a:solidFill>
            <a:schemeClr val="bg2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/>
              <a:t>Bild auf Platzhalter ziehen oder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8720263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/>
              <a:t>Bild auf Platzhalter ziehen oder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160628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1" y="1063255"/>
            <a:ext cx="11328399" cy="960809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128664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4036050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1928687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70919575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/>
              <a:t>Bild auf Platzhalter ziehen oder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6945136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AF5A-5A45-3744-B50A-A14CC146589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51EF-5979-684C-AEBB-A8315F0E3F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1072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auftak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431800" y="1565138"/>
            <a:ext cx="11328400" cy="4672150"/>
          </a:xfrm>
          <a:solidFill>
            <a:schemeClr val="tx1"/>
          </a:solidFill>
        </p:spPr>
        <p:txBody>
          <a:bodyPr lIns="144000" tIns="450000"/>
          <a:lstStyle>
            <a:lvl1pPr marL="0" indent="0">
              <a:lnSpc>
                <a:spcPct val="114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Inhalt und Hintergrundfarbe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612000"/>
            <a:ext cx="11328400" cy="972000"/>
          </a:xfrm>
          <a:solidFill>
            <a:schemeClr val="tx1"/>
          </a:solidFill>
        </p:spPr>
        <p:txBody>
          <a:bodyPr lIns="140400"/>
          <a:lstStyle>
            <a:lvl1pPr>
              <a:lnSpc>
                <a:spcPct val="10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und Hintergrundfarbe bearbeiten</a:t>
            </a:r>
          </a:p>
        </p:txBody>
      </p:sp>
    </p:spTree>
    <p:extLst>
      <p:ext uri="{BB962C8B-B14F-4D97-AF65-F5344CB8AC3E}">
        <p14:creationId xmlns:p14="http://schemas.microsoft.com/office/powerpoint/2010/main" val="147923802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auftak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612001"/>
            <a:ext cx="11328400" cy="5616575"/>
          </a:xfrm>
          <a:solidFill>
            <a:schemeClr val="tx1"/>
          </a:solidFill>
        </p:spPr>
        <p:txBody>
          <a:bodyPr lIns="144000" tIns="450000" bIns="0" anchor="t" anchorCtr="0"/>
          <a:lstStyle>
            <a:lvl1pPr>
              <a:lnSpc>
                <a:spcPct val="113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und Hintergrundfarbe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248691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87224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AF5A-5A45-3744-B50A-A14CC146589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51EF-5979-684C-AEBB-A8315F0E3F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6450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1" b="31272"/>
          <a:stretch/>
        </p:blipFill>
        <p:spPr>
          <a:xfrm>
            <a:off x="431969" y="620713"/>
            <a:ext cx="11328062" cy="28082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1" y="4563876"/>
            <a:ext cx="11328400" cy="1673412"/>
          </a:xfrm>
          <a:solidFill>
            <a:schemeClr val="bg2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June 8/9, 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N.N.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1" y="3429000"/>
            <a:ext cx="11328400" cy="1152128"/>
          </a:xfrm>
          <a:solidFill>
            <a:schemeClr val="bg2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7661841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1" y="4823307"/>
            <a:ext cx="11328400" cy="1013969"/>
          </a:xfrm>
          <a:solidFill>
            <a:schemeClr val="bg2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1" y="5809755"/>
            <a:ext cx="11328400" cy="427535"/>
          </a:xfrm>
          <a:solidFill>
            <a:schemeClr val="bg2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June 8/9, 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N.N.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1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1512749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1" y="4823307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1" y="5809755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June 8/9, 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N.N.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1" y="620715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24383408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620714"/>
            <a:ext cx="11328398" cy="465726"/>
          </a:xfrm>
          <a:solidFill>
            <a:schemeClr val="bg1"/>
          </a:solidFill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1" y="152402"/>
            <a:ext cx="11811000" cy="612775"/>
            <a:chOff x="142875" y="152400"/>
            <a:chExt cx="8858250" cy="612775"/>
          </a:xfrm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>
                <a:solidFill>
                  <a:prstClr val="white"/>
                </a:solidFill>
              </a:endParaRPr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>
                <a:solidFill>
                  <a:prstClr val="white"/>
                </a:solidFill>
              </a:endParaRPr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>
                <a:solidFill>
                  <a:prstClr val="white"/>
                </a:solidFill>
              </a:endParaRPr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783306" cy="170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1" y="1063256"/>
            <a:ext cx="11328399" cy="960809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3107380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D (Hintergrundbild)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620714"/>
            <a:ext cx="11328398" cy="465726"/>
          </a:xfrm>
          <a:solidFill>
            <a:schemeClr val="bg1"/>
          </a:solidFill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1" y="152402"/>
            <a:ext cx="11811000" cy="612775"/>
            <a:chOff x="142875" y="152400"/>
            <a:chExt cx="8858250" cy="612775"/>
          </a:xfrm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>
                <a:solidFill>
                  <a:prstClr val="white"/>
                </a:solidFill>
              </a:endParaRPr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>
                <a:solidFill>
                  <a:prstClr val="white"/>
                </a:solidFill>
              </a:endParaRPr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>
                <a:solidFill>
                  <a:prstClr val="white"/>
                </a:solidFill>
              </a:endParaRPr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783306" cy="170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1" y="1063256"/>
            <a:ext cx="11328399" cy="960809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222007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1" y="2024064"/>
            <a:ext cx="11328400" cy="421004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June 8/9, 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N.N.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2042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D76-181E-6549-A87D-6858C5E5FEED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5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2" y="2024065"/>
            <a:ext cx="5472178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June 8/9, 2016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N.N.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6823436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June 8/9, 2016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N.N.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6912747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June 8/9, 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N.N.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1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77943779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auftak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June 8/9, 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N.N.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431801" y="1565138"/>
            <a:ext cx="11328400" cy="4672150"/>
          </a:xfrm>
          <a:solidFill>
            <a:schemeClr val="tx1"/>
          </a:solidFill>
        </p:spPr>
        <p:txBody>
          <a:bodyPr lIns="144000" tIns="450000"/>
          <a:lstStyle>
            <a:lvl1pPr marL="0" indent="0">
              <a:lnSpc>
                <a:spcPct val="114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Inhalt und Hintergrundfarbe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1" y="612000"/>
            <a:ext cx="11328400" cy="972000"/>
          </a:xfrm>
          <a:solidFill>
            <a:schemeClr val="tx1"/>
          </a:solidFill>
        </p:spPr>
        <p:txBody>
          <a:bodyPr lIns="140400"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und Hintergrundfarbe bearbeiten</a:t>
            </a:r>
          </a:p>
        </p:txBody>
      </p:sp>
    </p:spTree>
    <p:extLst>
      <p:ext uri="{BB962C8B-B14F-4D97-AF65-F5344CB8AC3E}">
        <p14:creationId xmlns:p14="http://schemas.microsoft.com/office/powerpoint/2010/main" val="1630832782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auftak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1" y="612002"/>
            <a:ext cx="11328400" cy="5616575"/>
          </a:xfrm>
          <a:solidFill>
            <a:schemeClr val="tx1"/>
          </a:solidFill>
        </p:spPr>
        <p:txBody>
          <a:bodyPr lIns="144000" tIns="450000" bIns="0" anchor="t" anchorCtr="0"/>
          <a:lstStyle>
            <a:lvl1pPr>
              <a:lnSpc>
                <a:spcPct val="113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und Hintergrundfarbe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June 8/9, 2016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N.N.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96825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33707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37881" y="625853"/>
            <a:ext cx="10905239" cy="30462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999" kern="0" spc="15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1515583" y="6303059"/>
            <a:ext cx="343044" cy="2987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7" y="6257744"/>
            <a:ext cx="431079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FCEE2C88-6C8F-484D-AF69-578F576B1F44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0581" y="415429"/>
            <a:ext cx="10905239" cy="15607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000" kern="0" spc="20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50581" y="1016002"/>
            <a:ext cx="10892539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350" dirty="0">
              <a:solidFill>
                <a:srgbClr val="118C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765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E404B-A29D-E846-81B0-466B9FBE0A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51EF-5979-684C-AEBB-A8315F0E3F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1708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3922E-93BE-E746-B631-DD7AE3AD003A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69407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532205"/>
            <a:ext cx="10298263" cy="843726"/>
          </a:xfrm>
        </p:spPr>
        <p:txBody>
          <a:bodyPr/>
          <a:lstStyle>
            <a:lvl1pPr>
              <a:defRPr>
                <a:solidFill>
                  <a:srgbClr val="115781"/>
                </a:solidFill>
              </a:defRPr>
            </a:lvl1pPr>
          </a:lstStyle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3" y="1618536"/>
            <a:ext cx="10298263" cy="4144963"/>
          </a:xfrm>
        </p:spPr>
        <p:txBody>
          <a:bodyPr/>
          <a:lstStyle>
            <a:lvl1pPr>
              <a:buClr>
                <a:srgbClr val="4A6191"/>
              </a:buClr>
              <a:defRPr/>
            </a:lvl1pPr>
            <a:lvl2pPr>
              <a:buClr>
                <a:srgbClr val="4A6191"/>
              </a:buClr>
              <a:defRPr/>
            </a:lvl2pPr>
            <a:lvl3pPr>
              <a:buClr>
                <a:srgbClr val="4A6191"/>
              </a:buClr>
              <a:defRPr/>
            </a:lvl3pPr>
            <a:lvl4pPr>
              <a:buClr>
                <a:srgbClr val="4A6191"/>
              </a:buClr>
              <a:defRPr/>
            </a:lvl4pPr>
            <a:lvl5pPr>
              <a:buClr>
                <a:srgbClr val="4A6191"/>
              </a:buClr>
              <a:defRPr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5C9C-7DD6-9549-B807-994CAA787CE6}" type="datetimeFigureOut">
              <a:rPr lang="de-DE" smtClean="0"/>
              <a:t>18.03.19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1130-B7DC-2042-A024-606CEFED548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71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803B-9385-4444-AFCA-0F05FCEA2AE0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5546928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CD47-E65B-614A-BF92-F6959E9550AD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79613702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err="1"/>
              <a:t>Bild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das Symbol </a:t>
            </a:r>
            <a:r>
              <a:rPr lang="en-GB" err="1"/>
              <a:t>hinzufügen</a:t>
            </a:r>
            <a:r>
              <a:rPr lang="en-GB"/>
              <a:t> und in den </a:t>
            </a:r>
            <a:r>
              <a:rPr lang="en-GB" err="1"/>
              <a:t>Hintergrund</a:t>
            </a:r>
            <a:r>
              <a:rPr lang="en-GB"/>
              <a:t> </a:t>
            </a:r>
            <a:r>
              <a:rPr lang="en-GB" err="1"/>
              <a:t>stellen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solidFill>
                  <a:prstClr val="black"/>
                </a:solidFill>
              </a:rPr>
              <a:t>Change picture: Select picture – right click – change picture</a:t>
            </a:r>
          </a:p>
        </p:txBody>
      </p:sp>
    </p:spTree>
    <p:extLst>
      <p:ext uri="{BB962C8B-B14F-4D97-AF65-F5344CB8AC3E}">
        <p14:creationId xmlns:p14="http://schemas.microsoft.com/office/powerpoint/2010/main" val="72801649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350A-872D-3248-9D20-28F01200B833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188629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8EC26-D43D-2948-859A-1F71B285E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38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E602-337C-F840-8AE4-7B9A069E51F0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10583499" y="6465888"/>
            <a:ext cx="816091" cy="468312"/>
          </a:xfrm>
        </p:spPr>
        <p:txBody>
          <a:bodyPr/>
          <a:lstStyle/>
          <a:p>
            <a:fld id="{4DD4A938-4F93-E642-992A-7C18B8E4C082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096001" y="6465888"/>
            <a:ext cx="4278151" cy="468312"/>
          </a:xfrm>
        </p:spPr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1501801" y="6465888"/>
            <a:ext cx="3556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54645942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76B6-66C5-7446-9F32-3E6F8F5CF7D8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15A3F-0025-6A4B-A0E0-C3E3E34AE449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0748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2E4A-8B80-8746-BB18-6E2696536E29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9850-E190-40E6-A8E8-9261DAB46304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14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B9DC-1AE7-4D40-994A-D6FCBC3C6A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>
                <a:solidFill>
                  <a:prstClr val="black">
                    <a:tint val="75000"/>
                  </a:prstClr>
                </a:solidFill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C403-F1C8-4CAF-B30B-DD67A5E91799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86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5702" y="914401"/>
            <a:ext cx="9298516" cy="430887"/>
          </a:xfrm>
          <a:prstGeom prst="rect">
            <a:avLst/>
          </a:prstGeo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425701" y="1645038"/>
            <a:ext cx="9298516" cy="162095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848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7B9B-C555-AD4E-856D-FC62CEDDC47A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25822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A66D-0663-F44B-9526-7976CEF2E189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63378435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152E-5215-D54A-8305-647F9ADE10CD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8978028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2"/>
            <a:ext cx="10363200" cy="1362075"/>
          </a:xfrm>
          <a:prstGeom prst="rect">
            <a:avLst/>
          </a:prstGeom>
        </p:spPr>
        <p:txBody>
          <a:bodyPr vert="horz"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83F82-EEDE-9A47-9215-9C74FDC67F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89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err="1"/>
              <a:t>Bild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das Symbol </a:t>
            </a:r>
            <a:r>
              <a:rPr lang="en-GB" err="1"/>
              <a:t>hinzufügen</a:t>
            </a:r>
            <a:r>
              <a:rPr lang="en-GB"/>
              <a:t> und in den </a:t>
            </a:r>
            <a:r>
              <a:rPr lang="en-GB" err="1"/>
              <a:t>Hintergrund</a:t>
            </a:r>
            <a:r>
              <a:rPr lang="en-GB"/>
              <a:t> </a:t>
            </a:r>
            <a:r>
              <a:rPr lang="en-GB" err="1"/>
              <a:t>stellen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solidFill>
                  <a:prstClr val="black"/>
                </a:solidFill>
              </a:rPr>
              <a:t>Change picture: Select picture – right click – change picture</a:t>
            </a:r>
          </a:p>
        </p:txBody>
      </p:sp>
    </p:spTree>
    <p:extLst>
      <p:ext uri="{BB962C8B-B14F-4D97-AF65-F5344CB8AC3E}">
        <p14:creationId xmlns:p14="http://schemas.microsoft.com/office/powerpoint/2010/main" val="106637030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71A1-D67A-B44E-805C-D87F8E31ED9E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9093876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5F00-C35C-5040-8D18-7CC2C1FE7996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3724366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10583499" y="6465888"/>
            <a:ext cx="816091" cy="468312"/>
          </a:xfrm>
        </p:spPr>
        <p:txBody>
          <a:bodyPr/>
          <a:lstStyle/>
          <a:p>
            <a:fld id="{B2358A5F-C970-214E-84CC-61BCE08EE18E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096001" y="6465888"/>
            <a:ext cx="4278151" cy="468312"/>
          </a:xfrm>
        </p:spPr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1501801" y="6465888"/>
            <a:ext cx="3556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314902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EFEE-BC3F-924D-9C5C-C8D07421B30E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92428878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2D20-0DB1-AE47-BB47-D81430C0FC0E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6353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E148F-204E-D44D-944C-AAB4E5F67769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9850-E190-40E6-A8E8-9261DAB46304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4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AA74-8514-D648-9C49-6379C15258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>
                <a:solidFill>
                  <a:prstClr val="black">
                    <a:tint val="75000"/>
                  </a:prstClr>
                </a:solidFill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C403-F1C8-4CAF-B30B-DD67A5E91799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7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856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5702" y="914401"/>
            <a:ext cx="9298516" cy="430887"/>
          </a:xfrm>
          <a:prstGeom prst="rect">
            <a:avLst/>
          </a:prstGeo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425701" y="1645038"/>
            <a:ext cx="9298516" cy="162095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22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06680-62F4-514D-893F-20FD6B50B3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92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D76-181E-6549-A87D-6858C5E5FEED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9494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803B-9385-4444-AFCA-0F05FCEA2AE0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5214359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CD47-E65B-614A-BF92-F6959E9550AD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7537699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err="1"/>
              <a:t>Bild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das Symbol </a:t>
            </a:r>
            <a:r>
              <a:rPr lang="en-GB" err="1"/>
              <a:t>hinzufügen</a:t>
            </a:r>
            <a:r>
              <a:rPr lang="en-GB"/>
              <a:t> und in den </a:t>
            </a:r>
            <a:r>
              <a:rPr lang="en-GB" err="1"/>
              <a:t>Hintergrund</a:t>
            </a:r>
            <a:r>
              <a:rPr lang="en-GB"/>
              <a:t> </a:t>
            </a:r>
            <a:r>
              <a:rPr lang="en-GB" err="1"/>
              <a:t>stellen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>
                <a:solidFill>
                  <a:prstClr val="black"/>
                </a:solidFill>
              </a:rPr>
              <a:t>Change picture: Select picture – right click – change picture</a:t>
            </a:r>
          </a:p>
        </p:txBody>
      </p:sp>
    </p:spTree>
    <p:extLst>
      <p:ext uri="{BB962C8B-B14F-4D97-AF65-F5344CB8AC3E}">
        <p14:creationId xmlns:p14="http://schemas.microsoft.com/office/powerpoint/2010/main" val="63137787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350A-872D-3248-9D20-28F01200B833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0861767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E602-337C-F840-8AE4-7B9A069E51F0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4467580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10583499" y="6465888"/>
            <a:ext cx="816091" cy="468312"/>
          </a:xfrm>
        </p:spPr>
        <p:txBody>
          <a:bodyPr/>
          <a:lstStyle/>
          <a:p>
            <a:fld id="{4DD4A938-4F93-E642-992A-7C18B8E4C082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096001" y="6465888"/>
            <a:ext cx="4278151" cy="468312"/>
          </a:xfrm>
        </p:spPr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1501801" y="6465888"/>
            <a:ext cx="3556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5843860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76B6-66C5-7446-9F32-3E6F8F5CF7D8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51725154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15A3F-0025-6A4B-A0E0-C3E3E34AE449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9864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2E4A-8B80-8746-BB18-6E2696536E29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9850-E190-40E6-A8E8-9261DAB46304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1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04C73-5A00-7945-8713-1E134846C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95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B9DC-1AE7-4D40-994A-D6FCBC3C6A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>
                <a:solidFill>
                  <a:prstClr val="black">
                    <a:tint val="75000"/>
                  </a:prstClr>
                </a:solidFill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C403-F1C8-4CAF-B30B-DD67A5E91799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28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5702" y="914401"/>
            <a:ext cx="9298516" cy="430887"/>
          </a:xfrm>
          <a:prstGeom prst="rect">
            <a:avLst/>
          </a:prstGeo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425701" y="1645038"/>
            <a:ext cx="9298516" cy="162095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327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IEX_PPT_title_2015_FI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16000" y="6553200"/>
            <a:ext cx="1727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80" rIns="18288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711200" y="4578351"/>
            <a:ext cx="10363200" cy="950913"/>
          </a:xfrm>
        </p:spPr>
        <p:txBody>
          <a:bodyPr lIns="91440" anchor="b"/>
          <a:lstStyle>
            <a:lvl1pPr>
              <a:defRPr sz="2800" smtClean="0">
                <a:solidFill>
                  <a:schemeClr val="tx2"/>
                </a:solidFill>
                <a:ea typeface="ＭＳ Ｐゴシック" pitchFamily="34" charset="-12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515" name="Rectangle 27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717551" y="5630864"/>
            <a:ext cx="8534400" cy="731837"/>
          </a:xfrm>
        </p:spPr>
        <p:txBody>
          <a:bodyPr lIns="91440" rIns="91440"/>
          <a:lstStyle>
            <a:lvl1pPr marL="0" indent="0">
              <a:buFont typeface="Wingdings" pitchFamily="2" charset="2"/>
              <a:buNone/>
              <a:defRPr smtClean="0">
                <a:solidFill>
                  <a:schemeClr val="tx2"/>
                </a:solidFill>
                <a:ea typeface="ＭＳ Ｐゴシック" pitchFamily="34" charset="-12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p:transition>
    <p:wipe dir="r"/>
  </p:transition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1" r="829" b="16675"/>
          <a:stretch>
            <a:fillRect/>
          </a:stretch>
        </p:blipFill>
        <p:spPr bwMode="auto">
          <a:xfrm>
            <a:off x="0" y="2324101"/>
            <a:ext cx="121920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48" y="3097827"/>
            <a:ext cx="10995152" cy="662346"/>
          </a:xfrm>
        </p:spPr>
        <p:txBody>
          <a:bodyPr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hf sldNum="0"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BS_Slide_header_ta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4" y="0"/>
            <a:ext cx="1222798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48" y="189784"/>
            <a:ext cx="10995152" cy="6623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48" y="1380744"/>
            <a:ext cx="10972800" cy="4561064"/>
          </a:xfrm>
        </p:spPr>
        <p:txBody>
          <a:bodyPr/>
          <a:lstStyle>
            <a:lvl1pPr marL="233363" indent="-233363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448" y="907098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BS_Slide_header_ta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4" y="0"/>
            <a:ext cx="1222798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832" y="1905000"/>
            <a:ext cx="5384800" cy="4150032"/>
          </a:xfrm>
          <a:noFill/>
        </p:spPr>
        <p:txBody>
          <a:bodyPr/>
          <a:lstStyle>
            <a:lvl1pPr marL="233363" indent="-169863"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567" y="1905000"/>
            <a:ext cx="5384800" cy="4150032"/>
          </a:xfrm>
          <a:noFill/>
        </p:spPr>
        <p:txBody>
          <a:bodyPr/>
          <a:lstStyle>
            <a:lvl1pPr marL="233363" indent="-169863"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6448" y="189784"/>
            <a:ext cx="10995152" cy="6623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60917" y="1219200"/>
            <a:ext cx="5384800" cy="609600"/>
          </a:xfrm>
        </p:spPr>
        <p:txBody>
          <a:bodyPr anchor="b"/>
          <a:lstStyle>
            <a:lvl1pPr marL="0" indent="0">
              <a:buNone/>
              <a:defRPr sz="2000" b="1" i="0"/>
            </a:lvl1pPr>
            <a:lvl2pPr marL="396875" indent="0">
              <a:buNone/>
              <a:defRPr/>
            </a:lvl2pPr>
            <a:lvl3pPr marL="746125" indent="0">
              <a:buNone/>
              <a:defRPr/>
            </a:lvl3pPr>
            <a:lvl4pPr marL="1089025" indent="0">
              <a:buNone/>
              <a:defRPr/>
            </a:lvl4pPr>
            <a:lvl5pPr marL="143033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197600" y="1219200"/>
            <a:ext cx="5384800" cy="609600"/>
          </a:xfrm>
        </p:spPr>
        <p:txBody>
          <a:bodyPr anchor="b"/>
          <a:lstStyle>
            <a:lvl1pPr marL="0" indent="0">
              <a:buNone/>
              <a:defRPr sz="2000" b="1" i="0"/>
            </a:lvl1pPr>
            <a:lvl2pPr marL="396875" indent="0">
              <a:buNone/>
              <a:defRPr/>
            </a:lvl2pPr>
            <a:lvl3pPr marL="746125" indent="0">
              <a:buNone/>
              <a:defRPr/>
            </a:lvl3pPr>
            <a:lvl4pPr marL="1089025" indent="0">
              <a:buNone/>
              <a:defRPr/>
            </a:lvl4pPr>
            <a:lvl5pPr marL="143033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hf sldNum="0"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IEX_PPT_closing_2015_F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>
    <p:wipe dir="r"/>
  </p:transition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48" y="-9144"/>
            <a:ext cx="10995152" cy="66234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58800" y="1234440"/>
            <a:ext cx="10972800" cy="4707368"/>
          </a:xfrm>
        </p:spPr>
        <p:txBody>
          <a:bodyPr/>
          <a:lstStyle>
            <a:lvl1pPr marL="233363" indent="-233363"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6448" y="647211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>
    <p:wipe dir="r"/>
  </p:transition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E4AA5-7BB5-6840-9D94-1DDAB05A5C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279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(No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48" y="-9144"/>
            <a:ext cx="10995152" cy="66234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58800" y="1234440"/>
            <a:ext cx="10972800" cy="4707368"/>
          </a:xfrm>
        </p:spPr>
        <p:txBody>
          <a:bodyPr/>
          <a:lstStyle>
            <a:lvl1pPr marL="0" indent="0">
              <a:spcBef>
                <a:spcPts val="1600"/>
              </a:spcBef>
              <a:buFontTx/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6448" y="647211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>
    <p:wipe dir="r"/>
  </p:transition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48" y="1234440"/>
            <a:ext cx="5384800" cy="4389120"/>
          </a:xfrm>
          <a:noFill/>
          <a:ln w="9525">
            <a:noFill/>
            <a:miter lim="800000"/>
            <a:headEnd/>
            <a:tailEnd/>
          </a:ln>
        </p:spPr>
        <p:txBody>
          <a:bodyPr lIns="182880" tIns="137160" rIns="182880" bIns="137160"/>
          <a:lstStyle>
            <a:lvl1pPr>
              <a:defRPr lang="en-US" sz="1800" dirty="0" smtClean="0">
                <a:solidFill>
                  <a:schemeClr val="tx1"/>
                </a:solidFill>
              </a:defRPr>
            </a:lvl1pPr>
            <a:lvl2pPr>
              <a:defRPr lang="en-US" sz="1400" dirty="0" smtClean="0">
                <a:solidFill>
                  <a:schemeClr val="tx1"/>
                </a:solidFill>
              </a:defRPr>
            </a:lvl2pPr>
            <a:lvl3pPr>
              <a:defRPr lang="en-US" sz="1200" dirty="0" smtClean="0">
                <a:solidFill>
                  <a:schemeClr val="tx1"/>
                </a:solidFill>
              </a:defRPr>
            </a:lvl3pPr>
            <a:lvl4pPr>
              <a:defRPr lang="en-US" sz="1100" dirty="0" smtClean="0">
                <a:solidFill>
                  <a:schemeClr val="tx1"/>
                </a:solidFill>
              </a:defRPr>
            </a:lvl4pPr>
            <a:lvl5pPr>
              <a:defRPr lang="en-US" sz="105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1234440"/>
            <a:ext cx="5384800" cy="4389120"/>
          </a:xfrm>
          <a:noFill/>
        </p:spPr>
        <p:txBody>
          <a:bodyPr lIns="182880" tIns="137160" rIns="182880" bIns="137160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6448" y="-9144"/>
            <a:ext cx="10995152" cy="66234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6448" y="647211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BS_Slide_header_ta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4" y="0"/>
            <a:ext cx="1222798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799" y="1356495"/>
            <a:ext cx="8552427" cy="412498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249716" y="1356495"/>
            <a:ext cx="2288077" cy="1307398"/>
          </a:xfrm>
          <a:prstGeom prst="rect">
            <a:avLst/>
          </a:prstGeom>
        </p:spPr>
        <p:txBody>
          <a:bodyPr lIns="71268" tIns="35634" rIns="71268" bIns="3563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249716" y="4173048"/>
            <a:ext cx="2288077" cy="1307398"/>
          </a:xfrm>
          <a:prstGeom prst="rect">
            <a:avLst/>
          </a:prstGeom>
        </p:spPr>
        <p:txBody>
          <a:bodyPr lIns="71268" tIns="35634" rIns="71268" bIns="3563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249716" y="2760736"/>
            <a:ext cx="2288077" cy="1307398"/>
          </a:xfrm>
          <a:prstGeom prst="rect">
            <a:avLst/>
          </a:prstGeom>
        </p:spPr>
        <p:txBody>
          <a:bodyPr lIns="71268" tIns="35634" rIns="71268" bIns="3563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448" y="907098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6448" y="189784"/>
            <a:ext cx="10995152" cy="6623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hf sldNum="0"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832" y="1354854"/>
            <a:ext cx="5384800" cy="4700178"/>
          </a:xfrm>
        </p:spPr>
        <p:txBody>
          <a:bodyPr/>
          <a:lstStyle>
            <a:lvl1pPr marL="233363" indent="-233363">
              <a:defRPr sz="22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567" y="1354854"/>
            <a:ext cx="5384800" cy="4700178"/>
          </a:xfrm>
        </p:spPr>
        <p:txBody>
          <a:bodyPr/>
          <a:lstStyle>
            <a:lvl1pPr marL="233363" indent="-233363">
              <a:defRPr sz="22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380744"/>
            <a:ext cx="10972800" cy="4561064"/>
          </a:xfrm>
        </p:spPr>
        <p:txBody>
          <a:bodyPr/>
          <a:lstStyle>
            <a:lvl1pPr marL="233363" indent="-233363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6448" y="846139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4C75B3-1634-CA49-8457-B585D1AB07F3}" type="slidenum">
              <a:rPr lang="en-GB" altLang="en-US" sz="240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 sz="2400">
              <a:ea typeface="ＭＳ Ｐゴシック" charset="-128"/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BB6509-5C42-164D-99BE-F34A7AB627BD}" type="slidenum">
              <a:rPr lang="en-GB" altLang="en-US" sz="240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 sz="2400">
              <a:ea typeface="ＭＳ Ｐゴシック" charset="-128"/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978" y="4563876"/>
            <a:ext cx="11542457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351">
                <a:solidFill>
                  <a:schemeClr val="bg1"/>
                </a:solidFill>
              </a:defRPr>
            </a:lvl1pPr>
            <a:lvl2pPr marL="3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8" y="3429000"/>
            <a:ext cx="11542457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40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976" y="619200"/>
            <a:ext cx="11542459" cy="2809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/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6" y="4823308"/>
            <a:ext cx="11542459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10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976" y="5809756"/>
            <a:ext cx="11542459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351">
                <a:solidFill>
                  <a:schemeClr val="bg1"/>
                </a:solidFill>
              </a:defRPr>
            </a:lvl1pPr>
            <a:lvl2pPr marL="3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976" y="620713"/>
            <a:ext cx="11542459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6" y="4823308"/>
            <a:ext cx="11542459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10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976" y="5809756"/>
            <a:ext cx="11542459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351">
                <a:solidFill>
                  <a:schemeClr val="tx1"/>
                </a:solidFill>
              </a:defRPr>
            </a:lvl1pPr>
            <a:lvl2pPr marL="3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976" y="620716"/>
            <a:ext cx="11542459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/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2C968-F37D-4047-8DF1-A24A7923C5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77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err="1"/>
              <a:t>Bild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das Symbol </a:t>
            </a:r>
            <a:r>
              <a:rPr lang="en-GB" err="1"/>
              <a:t>hinzufügen</a:t>
            </a:r>
            <a:r>
              <a:rPr lang="en-GB"/>
              <a:t> und in den </a:t>
            </a:r>
            <a:r>
              <a:rPr lang="en-GB" err="1"/>
              <a:t>Hintergrund</a:t>
            </a:r>
            <a:r>
              <a:rPr lang="en-GB"/>
              <a:t> </a:t>
            </a:r>
            <a:r>
              <a:rPr lang="en-GB" err="1"/>
              <a:t>stellen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976" y="1044001"/>
            <a:ext cx="11542459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101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520" y="152403"/>
            <a:ext cx="11902608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>
                <a:solidFill>
                  <a:prstClr val="white"/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>
                <a:solidFill>
                  <a:prstClr val="white"/>
                </a:solidFill>
              </a:endParaRPr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>
                <a:solidFill>
                  <a:prstClr val="white"/>
                </a:solidFill>
              </a:endParaRPr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976" y="620714"/>
            <a:ext cx="11542459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351">
                <a:solidFill>
                  <a:schemeClr val="tx1"/>
                </a:solidFill>
              </a:defRPr>
            </a:lvl1pPr>
            <a:lvl2pPr marL="3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" y="306000"/>
            <a:ext cx="971440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978" y="6957492"/>
            <a:ext cx="849961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>
                <a:solidFill>
                  <a:prstClr val="black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822" y="-385093"/>
            <a:ext cx="12423716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/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976" y="2024064"/>
            <a:ext cx="11542459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976" y="620714"/>
            <a:ext cx="11542459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977" y="2024066"/>
            <a:ext cx="557982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375"/>
              </a:spcBef>
              <a:defRPr sz="1501"/>
            </a:lvl1pPr>
            <a:lvl2pPr>
              <a:lnSpc>
                <a:spcPct val="100000"/>
              </a:lnSpc>
              <a:spcBef>
                <a:spcPts val="300"/>
              </a:spcBef>
              <a:defRPr sz="1351"/>
            </a:lvl2pPr>
            <a:lvl3pPr>
              <a:lnSpc>
                <a:spcPct val="100000"/>
              </a:lnSpc>
              <a:spcBef>
                <a:spcPts val="300"/>
              </a:spcBef>
              <a:defRPr sz="1200"/>
            </a:lvl3pPr>
            <a:lvl4pPr marL="808758" indent="-133403">
              <a:lnSpc>
                <a:spcPct val="100000"/>
              </a:lnSpc>
              <a:spcBef>
                <a:spcPts val="300"/>
              </a:spcBef>
              <a:defRPr sz="1050"/>
            </a:lvl4pPr>
            <a:lvl5pPr>
              <a:defRPr sz="105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2" y="2024066"/>
            <a:ext cx="556938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375"/>
              </a:spcBef>
              <a:defRPr sz="1501"/>
            </a:lvl1pPr>
            <a:lvl2pPr>
              <a:lnSpc>
                <a:spcPct val="100000"/>
              </a:lnSpc>
              <a:spcBef>
                <a:spcPts val="300"/>
              </a:spcBef>
              <a:defRPr sz="1351"/>
            </a:lvl2pPr>
            <a:lvl3pPr>
              <a:lnSpc>
                <a:spcPct val="100000"/>
              </a:lnSpc>
              <a:spcBef>
                <a:spcPts val="300"/>
              </a:spcBef>
              <a:defRPr sz="1200"/>
            </a:lvl3pPr>
            <a:lvl4pPr>
              <a:lnSpc>
                <a:spcPct val="100000"/>
              </a:lnSpc>
              <a:spcBef>
                <a:spcPts val="300"/>
              </a:spcBef>
              <a:defRPr sz="1050"/>
            </a:lvl4pPr>
            <a:lvl5pPr>
              <a:defRPr sz="105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976" y="620714"/>
            <a:ext cx="11542459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976" y="620714"/>
            <a:ext cx="11542459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976" y="620713"/>
            <a:ext cx="11542459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>
              <a:solidFill>
                <a:prstClr val="white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" y="306000"/>
            <a:ext cx="967356" cy="157734"/>
          </a:xfrm>
          <a:prstGeom prst="rect">
            <a:avLst/>
          </a:prstGeom>
        </p:spPr>
      </p:pic>
    </p:spTree>
    <p:extLst/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Nov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9F4D-134E-4880-B3AF-A65155322D5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IEX_PPT_title_2015_FI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16000" y="6553200"/>
            <a:ext cx="1727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80" rIns="18288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711200" y="4578351"/>
            <a:ext cx="10363200" cy="950913"/>
          </a:xfrm>
        </p:spPr>
        <p:txBody>
          <a:bodyPr lIns="91440" anchor="b"/>
          <a:lstStyle>
            <a:lvl1pPr>
              <a:defRPr sz="2800" smtClean="0">
                <a:solidFill>
                  <a:schemeClr val="tx2"/>
                </a:solidFill>
                <a:ea typeface="ＭＳ Ｐゴシック" pitchFamily="34" charset="-12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515" name="Rectangle 27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717551" y="5630864"/>
            <a:ext cx="8534400" cy="731837"/>
          </a:xfrm>
        </p:spPr>
        <p:txBody>
          <a:bodyPr lIns="91440" rIns="91440"/>
          <a:lstStyle>
            <a:lvl1pPr marL="0" indent="0">
              <a:buFont typeface="Wingdings" pitchFamily="2" charset="2"/>
              <a:buNone/>
              <a:defRPr smtClean="0">
                <a:solidFill>
                  <a:schemeClr val="tx2"/>
                </a:solidFill>
                <a:ea typeface="ＭＳ Ｐゴシック" pitchFamily="34" charset="-12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wipe dir="r"/>
  </p:transition>
  <p:hf sldNum="0"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1" r="829" b="16675"/>
          <a:stretch>
            <a:fillRect/>
          </a:stretch>
        </p:blipFill>
        <p:spPr bwMode="auto">
          <a:xfrm>
            <a:off x="0" y="2324101"/>
            <a:ext cx="121920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48" y="3097827"/>
            <a:ext cx="10995152" cy="662346"/>
          </a:xfrm>
        </p:spPr>
        <p:txBody>
          <a:bodyPr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1134" y="6615114"/>
            <a:ext cx="227541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6C54CB60-CDB6-E443-87E1-A2B814D4246D}" type="slidenum">
              <a:rPr lang="en-US" altLang="en-US" sz="1000" smtClean="0">
                <a:solidFill>
                  <a:srgbClr val="B2B2B2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1000">
                <a:solidFill>
                  <a:srgbClr val="B2B2B2"/>
                </a:solidFill>
                <a:latin typeface="Arial" charset="0"/>
              </a:rPr>
              <a:t>        © 2015 AB Sciex</a:t>
            </a:r>
          </a:p>
        </p:txBody>
      </p:sp>
      <p:pic>
        <p:nvPicPr>
          <p:cNvPr id="6" name="Picture 4" descr="ABS_Slide_header_ta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4" y="0"/>
            <a:ext cx="1222798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48" y="189784"/>
            <a:ext cx="10995152" cy="6623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48" y="1380744"/>
            <a:ext cx="10972800" cy="4561064"/>
          </a:xfrm>
        </p:spPr>
        <p:txBody>
          <a:bodyPr/>
          <a:lstStyle>
            <a:lvl1pPr marL="233363" indent="-233363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448" y="907098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53754-5625-A54B-84C6-562B7B93E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087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1134" y="6615114"/>
            <a:ext cx="227541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64CCC5F-EF8E-164D-8EA2-EBE4290A4147}" type="slidenum">
              <a:rPr lang="en-US" altLang="en-US" sz="1000" smtClean="0">
                <a:solidFill>
                  <a:srgbClr val="B2B2B2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1000">
                <a:solidFill>
                  <a:srgbClr val="B2B2B2"/>
                </a:solidFill>
                <a:latin typeface="Arial" charset="0"/>
              </a:rPr>
              <a:t>        © 2015 AB Sciex</a:t>
            </a:r>
          </a:p>
        </p:txBody>
      </p:sp>
      <p:pic>
        <p:nvPicPr>
          <p:cNvPr id="10" name="Picture 4" descr="ABS_Slide_header_ta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4" y="0"/>
            <a:ext cx="1222798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832" y="1905000"/>
            <a:ext cx="5384800" cy="4150032"/>
          </a:xfrm>
          <a:noFill/>
        </p:spPr>
        <p:txBody>
          <a:bodyPr/>
          <a:lstStyle>
            <a:lvl1pPr marL="233363" indent="-169863"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567" y="1905000"/>
            <a:ext cx="5384800" cy="4150032"/>
          </a:xfrm>
          <a:noFill/>
        </p:spPr>
        <p:txBody>
          <a:bodyPr/>
          <a:lstStyle>
            <a:lvl1pPr marL="233363" indent="-169863"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6448" y="189784"/>
            <a:ext cx="10995152" cy="6623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60917" y="1219200"/>
            <a:ext cx="5384800" cy="609600"/>
          </a:xfrm>
        </p:spPr>
        <p:txBody>
          <a:bodyPr anchor="b"/>
          <a:lstStyle>
            <a:lvl1pPr marL="0" indent="0">
              <a:buNone/>
              <a:defRPr sz="2000" b="1" i="0"/>
            </a:lvl1pPr>
            <a:lvl2pPr marL="396875" indent="0">
              <a:buNone/>
              <a:defRPr/>
            </a:lvl2pPr>
            <a:lvl3pPr marL="746125" indent="0">
              <a:buNone/>
              <a:defRPr/>
            </a:lvl3pPr>
            <a:lvl4pPr marL="1089025" indent="0">
              <a:buNone/>
              <a:defRPr/>
            </a:lvl4pPr>
            <a:lvl5pPr marL="143033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197600" y="1219200"/>
            <a:ext cx="5384800" cy="609600"/>
          </a:xfrm>
        </p:spPr>
        <p:txBody>
          <a:bodyPr anchor="b"/>
          <a:lstStyle>
            <a:lvl1pPr marL="0" indent="0">
              <a:buNone/>
              <a:defRPr sz="2000" b="1" i="0"/>
            </a:lvl1pPr>
            <a:lvl2pPr marL="396875" indent="0">
              <a:buNone/>
              <a:defRPr/>
            </a:lvl2pPr>
            <a:lvl3pPr marL="746125" indent="0">
              <a:buNone/>
              <a:defRPr/>
            </a:lvl3pPr>
            <a:lvl4pPr marL="1089025" indent="0">
              <a:buNone/>
              <a:defRPr/>
            </a:lvl4pPr>
            <a:lvl5pPr marL="143033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hf sldNum="0"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sldNum="0"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IEX_PPT_closing_2015_F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hf sldNum="0"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48" y="-9144"/>
            <a:ext cx="10995152" cy="66234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58800" y="1234440"/>
            <a:ext cx="10972800" cy="4707368"/>
          </a:xfrm>
        </p:spPr>
        <p:txBody>
          <a:bodyPr/>
          <a:lstStyle>
            <a:lvl1pPr marL="233363" indent="-233363"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6448" y="647211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  <p:hf sldNum="0"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(No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48" y="-9144"/>
            <a:ext cx="10995152" cy="66234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58800" y="1234440"/>
            <a:ext cx="10972800" cy="4707368"/>
          </a:xfrm>
        </p:spPr>
        <p:txBody>
          <a:bodyPr/>
          <a:lstStyle>
            <a:lvl1pPr marL="0" indent="0">
              <a:spcBef>
                <a:spcPts val="1600"/>
              </a:spcBef>
              <a:buFontTx/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6448" y="647211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  <p:hf sldNum="0"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48" y="1234440"/>
            <a:ext cx="5384800" cy="4389120"/>
          </a:xfrm>
          <a:noFill/>
          <a:ln w="9525">
            <a:noFill/>
            <a:miter lim="800000"/>
            <a:headEnd/>
            <a:tailEnd/>
          </a:ln>
        </p:spPr>
        <p:txBody>
          <a:bodyPr lIns="182880" tIns="137160" rIns="182880" bIns="137160"/>
          <a:lstStyle>
            <a:lvl1pPr>
              <a:defRPr lang="en-US" sz="1800" dirty="0" smtClean="0">
                <a:solidFill>
                  <a:schemeClr val="tx1"/>
                </a:solidFill>
              </a:defRPr>
            </a:lvl1pPr>
            <a:lvl2pPr>
              <a:defRPr lang="en-US" sz="1400" dirty="0" smtClean="0">
                <a:solidFill>
                  <a:schemeClr val="tx1"/>
                </a:solidFill>
              </a:defRPr>
            </a:lvl2pPr>
            <a:lvl3pPr>
              <a:defRPr lang="en-US" sz="1200" dirty="0" smtClean="0">
                <a:solidFill>
                  <a:schemeClr val="tx1"/>
                </a:solidFill>
              </a:defRPr>
            </a:lvl3pPr>
            <a:lvl4pPr>
              <a:defRPr lang="en-US" sz="1100" dirty="0" smtClean="0">
                <a:solidFill>
                  <a:schemeClr val="tx1"/>
                </a:solidFill>
              </a:defRPr>
            </a:lvl4pPr>
            <a:lvl5pPr>
              <a:defRPr lang="en-US" sz="105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1234440"/>
            <a:ext cx="5384800" cy="4389120"/>
          </a:xfrm>
          <a:noFill/>
        </p:spPr>
        <p:txBody>
          <a:bodyPr lIns="182880" tIns="137160" rIns="182880" bIns="137160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6448" y="-9144"/>
            <a:ext cx="10995152" cy="66234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6448" y="647211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hf sldNum="0"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1134" y="6615114"/>
            <a:ext cx="227541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B91C6635-20F9-0345-92A7-ECA73DA59D55}" type="slidenum">
              <a:rPr lang="en-US" altLang="en-US" sz="1000" smtClean="0">
                <a:solidFill>
                  <a:srgbClr val="B2B2B2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1000">
                <a:solidFill>
                  <a:srgbClr val="B2B2B2"/>
                </a:solidFill>
                <a:latin typeface="Arial" charset="0"/>
              </a:rPr>
              <a:t>        © 2015 AB Sciex</a:t>
            </a:r>
          </a:p>
        </p:txBody>
      </p:sp>
      <p:pic>
        <p:nvPicPr>
          <p:cNvPr id="12" name="Picture 4" descr="ABS_Slide_header_ta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4" y="0"/>
            <a:ext cx="1222798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799" y="1356495"/>
            <a:ext cx="8552427" cy="412498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249716" y="1356495"/>
            <a:ext cx="2288077" cy="1307398"/>
          </a:xfrm>
          <a:prstGeom prst="rect">
            <a:avLst/>
          </a:prstGeom>
        </p:spPr>
        <p:txBody>
          <a:bodyPr lIns="71268" tIns="35634" rIns="71268" bIns="3563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249716" y="4173048"/>
            <a:ext cx="2288077" cy="1307398"/>
          </a:xfrm>
          <a:prstGeom prst="rect">
            <a:avLst/>
          </a:prstGeom>
        </p:spPr>
        <p:txBody>
          <a:bodyPr lIns="71268" tIns="35634" rIns="71268" bIns="3563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249716" y="2760736"/>
            <a:ext cx="2288077" cy="1307398"/>
          </a:xfrm>
          <a:prstGeom prst="rect">
            <a:avLst/>
          </a:prstGeom>
        </p:spPr>
        <p:txBody>
          <a:bodyPr lIns="71268" tIns="35634" rIns="71268" bIns="3563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6448" y="907098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6448" y="189784"/>
            <a:ext cx="10995152" cy="6623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832" y="1354854"/>
            <a:ext cx="5384800" cy="4700178"/>
          </a:xfrm>
        </p:spPr>
        <p:txBody>
          <a:bodyPr/>
          <a:lstStyle>
            <a:lvl1pPr marL="233363" indent="-233363">
              <a:defRPr sz="22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567" y="1354854"/>
            <a:ext cx="5384800" cy="4700178"/>
          </a:xfrm>
        </p:spPr>
        <p:txBody>
          <a:bodyPr/>
          <a:lstStyle>
            <a:lvl1pPr marL="233363" indent="-233363">
              <a:defRPr sz="22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380744"/>
            <a:ext cx="10972800" cy="4561064"/>
          </a:xfrm>
        </p:spPr>
        <p:txBody>
          <a:bodyPr/>
          <a:lstStyle>
            <a:lvl1pPr marL="233363" indent="-233363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6448" y="846139"/>
            <a:ext cx="11012085" cy="3883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00F07-F926-8C4E-8422-EF51516557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702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978" y="4563876"/>
            <a:ext cx="11542457" cy="1673412"/>
          </a:xfrm>
          <a:solidFill>
            <a:schemeClr val="accent1"/>
          </a:solidFill>
        </p:spPr>
        <p:txBody>
          <a:bodyPr lIns="144000" tIns="10800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978" y="3429000"/>
            <a:ext cx="11542457" cy="1152128"/>
          </a:xfrm>
          <a:solidFill>
            <a:schemeClr val="accent1"/>
          </a:solidFill>
        </p:spPr>
        <p:txBody>
          <a:bodyPr tIns="7200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976" y="619200"/>
            <a:ext cx="11542459" cy="2809800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30.09.2014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E6F93-52EB-9D4D-9D77-BAFF98BFAC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HUPO 2015 Vancouver                 30.09.2015</a:t>
            </a:r>
            <a:endParaRPr lang="en-GB"/>
          </a:p>
        </p:txBody>
      </p:sp>
    </p:spTree>
    <p:extLst/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3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3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2EF21C-50FA-49AA-A7C9-D8C16BECBB22}" type="datetimeFigureOut">
              <a:rPr lang="de-DE" smtClean="0">
                <a:solidFill>
                  <a:prstClr val="black"/>
                </a:solidFill>
              </a:rPr>
              <a:pPr/>
              <a:t>18.03.19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EB8E9CE-449F-4711-8CE8-21D9E74253A5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4CF58-B207-1345-BB23-4F1CF10A5136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5562FE-25A8-9D4B-A77B-E52AA08C3DBA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8656D1-4C17-7D43-9912-73930952432C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92F5F-0D2C-9E4D-8B28-F248740602CA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A35CF5-FFA9-504F-A25B-DB09D777FE15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2CC91-B012-064C-8F77-857DC47C803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872AAF-3F8E-3D4A-9D8E-46F2EA0E007C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622E6-AD27-A441-A914-FB772138874A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9086EB-8B3C-B341-8704-E6071F2846E1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C911-97C0-B843-B316-0A19F167CF58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6E59A1-4839-A447-A639-CFA43C48E8B3}" type="datetimeFigureOut">
              <a:rPr lang="de-DE" altLang="en-US"/>
              <a:pPr/>
              <a:t>18.03.19</a:t>
            </a:fld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56C8A-6301-0042-9A0F-AFA369AA5B06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2929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0B160E-A3E8-3041-9CFE-FA7C5C30F7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1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3"/>
          <p:cNvSpPr txBox="1">
            <a:spLocks/>
          </p:cNvSpPr>
          <p:nvPr userDrawn="1"/>
        </p:nvSpPr>
        <p:spPr>
          <a:xfrm>
            <a:off x="10766400" y="6381328"/>
            <a:ext cx="1632000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6AE60A-B69C-4790-82F7-3882EDF23186}" type="slidenum">
              <a:rPr lang="de-DE" sz="1100" smtClean="0">
                <a:solidFill>
                  <a:prstClr val="black"/>
                </a:solidFill>
              </a:rPr>
              <a:pPr algn="ctr"/>
              <a:t>‹#›</a:t>
            </a:fld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0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257175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6501F4-9C1C-1248-AF2A-C55895E7C998}" type="datetimeFigureOut">
              <a:rPr lang="de-DE" alt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18.03.19</a:t>
            </a:fld>
            <a:endParaRPr lang="de-DE" altLang="en-US">
              <a:ea typeface="ＭＳ Ｐゴシック" charset="-128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3BF21E-C135-2943-98FB-98BB003F5C40}" type="slidenum">
              <a:rPr lang="de-DE" alt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635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8" r:id="rId1"/>
    <p:sldLayoutId id="2147484959" r:id="rId2"/>
    <p:sldLayoutId id="2147484960" r:id="rId3"/>
    <p:sldLayoutId id="2147484961" r:id="rId4"/>
    <p:sldLayoutId id="2147484962" r:id="rId5"/>
    <p:sldLayoutId id="2147484963" r:id="rId6"/>
    <p:sldLayoutId id="2147484964" r:id="rId7"/>
    <p:sldLayoutId id="2147484965" r:id="rId8"/>
    <p:sldLayoutId id="2147484966" r:id="rId9"/>
    <p:sldLayoutId id="2147484967" r:id="rId10"/>
    <p:sldLayoutId id="2147484968" r:id="rId11"/>
    <p:sldLayoutId id="21474853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822" y="-385093"/>
            <a:ext cx="12423716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977" y="2024064"/>
            <a:ext cx="11533424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40778" y="6300190"/>
            <a:ext cx="141277" cy="468312"/>
          </a:xfrm>
          <a:prstGeom prst="rect">
            <a:avLst/>
          </a:prstGeom>
          <a:noFill/>
        </p:spPr>
        <p:txBody>
          <a:bodyPr wrap="none" lIns="27011" rIns="27011" rtlCol="0" anchor="ctr" anchorCtr="0">
            <a:noAutofit/>
          </a:bodyPr>
          <a:lstStyle/>
          <a:p>
            <a:pPr algn="ctr"/>
            <a:r>
              <a:rPr lang="en-GB" sz="600">
                <a:solidFill>
                  <a:prstClr val="black"/>
                </a:solidFill>
              </a:rPr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83290" y="6300189"/>
            <a:ext cx="141277" cy="468312"/>
          </a:xfrm>
          <a:prstGeom prst="rect">
            <a:avLst/>
          </a:prstGeom>
          <a:noFill/>
        </p:spPr>
        <p:txBody>
          <a:bodyPr wrap="none" lIns="27011" rIns="27011" rtlCol="0" anchor="ctr" anchorCtr="0">
            <a:noAutofit/>
          </a:bodyPr>
          <a:lstStyle/>
          <a:p>
            <a:pPr algn="ctr"/>
            <a:r>
              <a:rPr lang="en-GB" sz="600">
                <a:solidFill>
                  <a:prstClr val="black"/>
                </a:solidFill>
              </a:rPr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977" y="620714"/>
            <a:ext cx="11533425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" y="306000"/>
            <a:ext cx="971440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3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2" r:id="rId5"/>
  </p:sldLayoutIdLst>
  <p:transition>
    <p:fade/>
  </p:transition>
  <p:hf hdr="0"/>
  <p:txStyles>
    <p:titleStyle>
      <a:lvl1pPr algn="l" defTabSz="686074" rtl="0" eaLnBrk="1" latinLnBrk="0" hangingPunct="1">
        <a:lnSpc>
          <a:spcPct val="100000"/>
        </a:lnSpc>
        <a:spcBef>
          <a:spcPct val="0"/>
        </a:spcBef>
        <a:buNone/>
        <a:defRPr sz="210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571" indent="-271571" algn="l" defTabSz="686074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 typeface="Wingdings" pitchFamily="2" charset="2"/>
        <a:buChar char="§"/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70485" indent="-198914" algn="l" defTabSz="686074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Wingdings" pitchFamily="2" charset="2"/>
        <a:buChar char="§"/>
        <a:defRPr sz="1501" kern="1200">
          <a:solidFill>
            <a:schemeClr val="tx1"/>
          </a:solidFill>
          <a:latin typeface="+mn-lt"/>
          <a:ea typeface="+mn-ea"/>
          <a:cs typeface="+mn-cs"/>
        </a:defRPr>
      </a:lvl2pPr>
      <a:lvl3pPr marL="670590" indent="-200105" algn="l" defTabSz="686074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Wingdings" pitchFamily="2" charset="2"/>
        <a:buChar char="§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808758" indent="-133403" algn="l" defTabSz="686074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46926" indent="-138168" algn="l" defTabSz="686074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704" indent="-171519" algn="l" defTabSz="686074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6pPr>
      <a:lvl7pPr marL="2229742" indent="-171519" algn="l" defTabSz="686074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7pPr>
      <a:lvl8pPr marL="2572779" indent="-171519" algn="l" defTabSz="686074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8pPr>
      <a:lvl9pPr marL="2915816" indent="-171519" algn="l" defTabSz="686074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37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074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111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149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5186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8223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1260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4297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275">
          <p15:clr>
            <a:srgbClr val="F26B43"/>
          </p15:clr>
        </p15:guide>
        <p15:guide id="4" orient="horz" pos="391">
          <p15:clr>
            <a:srgbClr val="F26B43"/>
          </p15:clr>
        </p15:guide>
        <p15:guide id="5" orient="horz" pos="3045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pos="153">
          <p15:clr>
            <a:srgbClr val="F26B43"/>
          </p15:clr>
        </p15:guide>
        <p15:guide id="8" pos="5602">
          <p15:clr>
            <a:srgbClr val="F26B43"/>
          </p15:clr>
        </p15:guide>
        <p15:guide id="9" pos="5688">
          <p15:clr>
            <a:srgbClr val="F26B43"/>
          </p15:clr>
        </p15:guide>
        <p15:guide id="10" orient="horz" pos="3997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3"/>
          <p:cNvSpPr txBox="1">
            <a:spLocks/>
          </p:cNvSpPr>
          <p:nvPr userDrawn="1"/>
        </p:nvSpPr>
        <p:spPr>
          <a:xfrm>
            <a:off x="10766400" y="6381328"/>
            <a:ext cx="1632000" cy="36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4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257175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C875F-FD95-4B33-B508-5D20851C6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1A55D-EA15-4641-84A1-41619B70F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4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4" r:id="rId1"/>
    <p:sldLayoutId id="2147485175" r:id="rId2"/>
    <p:sldLayoutId id="2147485176" r:id="rId3"/>
    <p:sldLayoutId id="2147485177" r:id="rId4"/>
    <p:sldLayoutId id="2147485178" r:id="rId5"/>
    <p:sldLayoutId id="2147485179" r:id="rId6"/>
    <p:sldLayoutId id="2147485180" r:id="rId7"/>
    <p:sldLayoutId id="2147485181" r:id="rId8"/>
    <p:sldLayoutId id="2147485182" r:id="rId9"/>
    <p:sldLayoutId id="2147485183" r:id="rId10"/>
    <p:sldLayoutId id="2147485184" r:id="rId11"/>
    <p:sldLayoutId id="214748545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3" tIns="45708" rIns="91413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de-CH" altLang="en-US"/>
          </a:p>
        </p:txBody>
      </p:sp>
      <p:sp>
        <p:nvSpPr>
          <p:cNvPr id="1208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de-CH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13" tIns="45708" rIns="91413" bIns="4570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D2A6E3E-CED0-354F-A5CA-877E75D3B51E}" type="datetime1">
              <a:rPr lang="de-CH" altLang="en-US"/>
              <a:pPr>
                <a:defRPr/>
              </a:pPr>
              <a:t>18.03.19</a:t>
            </a:fld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13" tIns="45708" rIns="91413" bIns="4570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13" tIns="45708" rIns="91413" bIns="4570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5AF84D5-1466-8B47-9941-C5EB91C54C2C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31168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326" r:id="rId2"/>
    <p:sldLayoutId id="2147485367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06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3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6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3863" indent="-228534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0" indent="-228534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95" indent="-228534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0" indent="-228534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8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4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31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6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1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9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749B619-85C0-3547-B12F-0F6F6B0A1C75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defTabSz="457200"/>
              <a:t>3/18/19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EA70723-F9EE-9445-AEEB-CEDB89BA050D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26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6" r:id="rId1"/>
    <p:sldLayoutId id="2147485338" r:id="rId2"/>
    <p:sldLayoutId id="2147485339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10-Nov-2015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5227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6" r:id="rId1"/>
    <p:sldLayoutId id="2147485417" r:id="rId2"/>
    <p:sldLayoutId id="2147485418" r:id="rId3"/>
    <p:sldLayoutId id="2147485419" r:id="rId4"/>
    <p:sldLayoutId id="2147485420" r:id="rId5"/>
    <p:sldLayoutId id="2147485421" r:id="rId6"/>
    <p:sldLayoutId id="2147485422" r:id="rId7"/>
    <p:sldLayoutId id="2147485423" r:id="rId8"/>
    <p:sldLayoutId id="2147485424" r:id="rId9"/>
    <p:sldLayoutId id="2147485425" r:id="rId10"/>
    <p:sldLayoutId id="2147485426" r:id="rId11"/>
    <p:sldLayoutId id="2147485458" r:id="rId12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June 8/9, 2016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N.N.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501802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2024064"/>
            <a:ext cx="11311917" cy="4210046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>
                <a:solidFill>
                  <a:prstClr val="black"/>
                </a:solidFill>
              </a:rPr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>
                <a:solidFill>
                  <a:prstClr val="black"/>
                </a:solidFill>
              </a:rPr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1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3722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8" r:id="rId1"/>
    <p:sldLayoutId id="2147485429" r:id="rId2"/>
    <p:sldLayoutId id="2147485430" r:id="rId3"/>
    <p:sldLayoutId id="2147485431" r:id="rId4"/>
    <p:sldLayoutId id="2147485432" r:id="rId5"/>
    <p:sldLayoutId id="2147485433" r:id="rId6"/>
    <p:sldLayoutId id="2147485434" r:id="rId7"/>
    <p:sldLayoutId id="2147485435" r:id="rId8"/>
    <p:sldLayoutId id="2147485436" r:id="rId9"/>
    <p:sldLayoutId id="2147485437" r:id="rId10"/>
    <p:sldLayoutId id="2147485438" r:id="rId11"/>
    <p:sldLayoutId id="2147485439" r:id="rId12"/>
    <p:sldLayoutId id="2147485440" r:id="rId13"/>
    <p:sldLayoutId id="2147485441" r:id="rId14"/>
    <p:sldLayoutId id="2147485442" r:id="rId15"/>
    <p:sldLayoutId id="2147485457" r:id="rId16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749B619-85C0-3547-B12F-0F6F6B0A1C75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defTabSz="457200"/>
              <a:t>3/18/19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t>Ben Collins -- collins@imsb.biol.ethz.ch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EA70723-F9EE-9445-AEEB-CEDB89BA050D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2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465888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FC2DEB0-25CA-6F43-A10F-738D4F754E4A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465888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1828800"/>
            <a:ext cx="11311917" cy="4408488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457352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1000">
                <a:solidFill>
                  <a:srgbClr val="1F407A">
                    <a:lumMod val="60000"/>
                    <a:lumOff val="40000"/>
                  </a:srgbClr>
                </a:solidFill>
              </a:rPr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457351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1000">
                <a:solidFill>
                  <a:srgbClr val="1F407A">
                    <a:lumMod val="60000"/>
                    <a:lumOff val="40000"/>
                  </a:srgbClr>
                </a:solidFill>
              </a:rPr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08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5" r:id="rId12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465888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DE5AE8E-18F5-6247-B0E5-50B879738235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465888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1828800"/>
            <a:ext cx="11311917" cy="4408488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457352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1000">
                <a:solidFill>
                  <a:srgbClr val="1F407A">
                    <a:lumMod val="60000"/>
                    <a:lumOff val="40000"/>
                  </a:srgbClr>
                </a:solidFill>
              </a:rPr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457351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1000">
                <a:solidFill>
                  <a:srgbClr val="1F407A">
                    <a:lumMod val="60000"/>
                    <a:lumOff val="40000"/>
                  </a:srgbClr>
                </a:solidFill>
              </a:rPr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86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465888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FC2DEB0-25CA-6F43-A10F-738D4F754E4A}" type="datetime1">
              <a:rPr lang="en-US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3/18/19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465888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F407A">
                    <a:lumMod val="60000"/>
                    <a:lumOff val="40000"/>
                  </a:srgbClr>
                </a:solidFill>
              </a:rPr>
              <a:t>Ben Collins -- collins@imsb.biol.ethz.ch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C6AE60A-B69C-4790-82F7-3882EDF23186}" type="slidenum">
              <a:rPr lang="en-GB" smtClean="0">
                <a:solidFill>
                  <a:srgbClr val="1F407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1F407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1828800"/>
            <a:ext cx="11311917" cy="4408488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457352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1000">
                <a:solidFill>
                  <a:srgbClr val="1F407A">
                    <a:lumMod val="60000"/>
                    <a:lumOff val="40000"/>
                  </a:srgbClr>
                </a:solidFill>
              </a:rPr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457351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1000">
                <a:solidFill>
                  <a:srgbClr val="1F407A">
                    <a:lumMod val="60000"/>
                    <a:lumOff val="40000"/>
                  </a:srgbClr>
                </a:solidFill>
              </a:rPr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51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2" r:id="rId12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5517" y="1235075"/>
            <a:ext cx="10996083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5517" y="190500"/>
            <a:ext cx="1099608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16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  <p:sldLayoutId id="2147484323" r:id="rId15"/>
  </p:sldLayoutIdLst>
  <p:transition>
    <p:wipe dir="r"/>
  </p:transition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0B4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0B4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0B4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0B4"/>
          </a:solidFill>
          <a:latin typeface="Arial" charset="0"/>
        </a:defRPr>
      </a:lvl9pPr>
    </p:titleStyle>
    <p:bodyStyle>
      <a:lvl1pPr marL="233363" indent="-233363" algn="l" rtl="0" eaLnBrk="0" fontAlgn="base" hangingPunct="0">
        <a:spcBef>
          <a:spcPts val="1200"/>
        </a:spcBef>
        <a:spcAft>
          <a:spcPct val="0"/>
        </a:spcAft>
        <a:buClr>
          <a:srgbClr val="F99D31"/>
        </a:buClr>
        <a:buSzPct val="120000"/>
        <a:buFont typeface="Arial" charset="0"/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1825" indent="-234950" algn="l" rtl="0" eaLnBrk="0" fontAlgn="base" hangingPunct="0">
        <a:spcBef>
          <a:spcPts val="300"/>
        </a:spcBef>
        <a:spcAft>
          <a:spcPct val="0"/>
        </a:spcAft>
        <a:buClr>
          <a:srgbClr val="F99D31"/>
        </a:buClr>
        <a:buFont typeface="Calibri" charset="0"/>
        <a:buChar char="‒"/>
        <a:defRPr>
          <a:solidFill>
            <a:schemeClr val="tx1"/>
          </a:solidFill>
          <a:latin typeface="+mn-lt"/>
          <a:ea typeface="ＭＳ Ｐゴシック" charset="-128"/>
        </a:defRPr>
      </a:lvl2pPr>
      <a:lvl3pPr marL="973138" indent="-227013" algn="l" rtl="0" eaLnBrk="0" fontAlgn="base" hangingPunct="0">
        <a:spcBef>
          <a:spcPts val="300"/>
        </a:spcBef>
        <a:spcAft>
          <a:spcPct val="0"/>
        </a:spcAft>
        <a:buClr>
          <a:srgbClr val="F99D31"/>
        </a:buClr>
        <a:buFont typeface="Calibri" charset="0"/>
        <a:buChar char="‒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312863" indent="-223838" algn="l" rtl="0" eaLnBrk="0" fontAlgn="base" hangingPunct="0">
        <a:spcBef>
          <a:spcPts val="300"/>
        </a:spcBef>
        <a:spcAft>
          <a:spcPct val="0"/>
        </a:spcAft>
        <a:buClr>
          <a:srgbClr val="F99D31"/>
        </a:buClr>
        <a:buFont typeface="Calibri" charset="0"/>
        <a:buChar char="‒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1654175" indent="-223838" algn="l" rtl="0" eaLnBrk="0" fontAlgn="base" hangingPunct="0">
        <a:spcBef>
          <a:spcPts val="300"/>
        </a:spcBef>
        <a:spcAft>
          <a:spcPct val="0"/>
        </a:spcAft>
        <a:buClr>
          <a:srgbClr val="F99D31"/>
        </a:buClr>
        <a:buFont typeface="Calibri" charset="0"/>
        <a:buChar char="‒"/>
        <a:defRPr sz="1200">
          <a:solidFill>
            <a:schemeClr val="tx1"/>
          </a:solidFill>
          <a:latin typeface="+mn-lt"/>
          <a:ea typeface="ＭＳ Ｐゴシック" charset="-128"/>
        </a:defRPr>
      </a:lvl5pPr>
      <a:lvl6pPr marL="2233613" indent="-228600" algn="l" rtl="0" eaLnBrk="1" fontAlgn="base" hangingPunct="1">
        <a:spcBef>
          <a:spcPct val="30000"/>
        </a:spcBef>
        <a:spcAft>
          <a:spcPct val="0"/>
        </a:spcAft>
        <a:buClr>
          <a:srgbClr val="EFA900"/>
        </a:buClr>
        <a:buChar char="»"/>
        <a:defRPr>
          <a:solidFill>
            <a:schemeClr val="tx1"/>
          </a:solidFill>
          <a:latin typeface="+mn-lt"/>
        </a:defRPr>
      </a:lvl6pPr>
      <a:lvl7pPr marL="2690813" indent="-228600" algn="l" rtl="0" eaLnBrk="1" fontAlgn="base" hangingPunct="1">
        <a:spcBef>
          <a:spcPct val="30000"/>
        </a:spcBef>
        <a:spcAft>
          <a:spcPct val="0"/>
        </a:spcAft>
        <a:buClr>
          <a:srgbClr val="EFA900"/>
        </a:buClr>
        <a:buChar char="»"/>
        <a:defRPr>
          <a:solidFill>
            <a:schemeClr val="tx1"/>
          </a:solidFill>
          <a:latin typeface="+mn-lt"/>
        </a:defRPr>
      </a:lvl7pPr>
      <a:lvl8pPr marL="3148013" indent="-228600" algn="l" rtl="0" eaLnBrk="1" fontAlgn="base" hangingPunct="1">
        <a:spcBef>
          <a:spcPct val="30000"/>
        </a:spcBef>
        <a:spcAft>
          <a:spcPct val="0"/>
        </a:spcAft>
        <a:buClr>
          <a:srgbClr val="EFA900"/>
        </a:buClr>
        <a:buChar char="»"/>
        <a:defRPr>
          <a:solidFill>
            <a:schemeClr val="tx1"/>
          </a:solidFill>
          <a:latin typeface="+mn-lt"/>
        </a:defRPr>
      </a:lvl8pPr>
      <a:lvl9pPr marL="3605213" indent="-228600" algn="l" rtl="0" eaLnBrk="1" fontAlgn="base" hangingPunct="1">
        <a:spcBef>
          <a:spcPct val="30000"/>
        </a:spcBef>
        <a:spcAft>
          <a:spcPct val="0"/>
        </a:spcAft>
        <a:buClr>
          <a:srgbClr val="EFA900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822" y="-385093"/>
            <a:ext cx="12423716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520" y="152403"/>
            <a:ext cx="11902608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>
                <a:solidFill>
                  <a:prstClr val="white"/>
                </a:solidFill>
              </a:endParaRP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>
                <a:solidFill>
                  <a:prstClr val="white"/>
                </a:solidFill>
              </a:endParaRPr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>
                <a:solidFill>
                  <a:prstClr val="white"/>
                </a:solidFill>
              </a:endParaRPr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20778" y="6308726"/>
            <a:ext cx="612239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28 Nov 2016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795" y="6308726"/>
            <a:ext cx="463369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prstClr val="black"/>
                </a:solidFill>
              </a:rPr>
              <a:t>Tiannan Guo: guo@imsb.biol.ethz.ch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9448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6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977" y="2024064"/>
            <a:ext cx="11533424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40778" y="6300190"/>
            <a:ext cx="141277" cy="468312"/>
          </a:xfrm>
          <a:prstGeom prst="rect">
            <a:avLst/>
          </a:prstGeom>
          <a:noFill/>
        </p:spPr>
        <p:txBody>
          <a:bodyPr wrap="none" lIns="27011" rIns="27011" rtlCol="0" anchor="ctr" anchorCtr="0">
            <a:noAutofit/>
          </a:bodyPr>
          <a:lstStyle/>
          <a:p>
            <a:pPr algn="ctr"/>
            <a:r>
              <a:rPr lang="en-GB" sz="600">
                <a:solidFill>
                  <a:prstClr val="black"/>
                </a:solidFill>
              </a:rPr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83290" y="6300189"/>
            <a:ext cx="141277" cy="468312"/>
          </a:xfrm>
          <a:prstGeom prst="rect">
            <a:avLst/>
          </a:prstGeom>
          <a:noFill/>
        </p:spPr>
        <p:txBody>
          <a:bodyPr wrap="none" lIns="27011" rIns="27011" rtlCol="0" anchor="ctr" anchorCtr="0">
            <a:noAutofit/>
          </a:bodyPr>
          <a:lstStyle/>
          <a:p>
            <a:pPr algn="ctr"/>
            <a:r>
              <a:rPr lang="en-GB" sz="600">
                <a:solidFill>
                  <a:prstClr val="black"/>
                </a:solidFill>
              </a:rPr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977" y="620714"/>
            <a:ext cx="11533425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977" y="6308727"/>
            <a:ext cx="5772024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600" b="1">
                <a:solidFill>
                  <a:prstClr val="black"/>
                </a:solidFill>
              </a:rPr>
              <a:t>Department of Biology, Institute of Molecular Systems Biology</a:t>
            </a:r>
            <a:endParaRPr lang="en-GB" sz="600">
              <a:solidFill>
                <a:prstClr val="black"/>
              </a:solidFill>
            </a:endParaRP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" y="306000"/>
            <a:ext cx="971440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9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</p:sldLayoutIdLst>
  <p:transition>
    <p:fade/>
  </p:transition>
  <p:hf hdr="0"/>
  <p:txStyles>
    <p:titleStyle>
      <a:lvl1pPr algn="l" defTabSz="686074" rtl="0" eaLnBrk="1" latinLnBrk="0" hangingPunct="1">
        <a:lnSpc>
          <a:spcPct val="100000"/>
        </a:lnSpc>
        <a:spcBef>
          <a:spcPct val="0"/>
        </a:spcBef>
        <a:buNone/>
        <a:defRPr sz="210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571" indent="-271571" algn="l" defTabSz="686074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 typeface="Wingdings" pitchFamily="2" charset="2"/>
        <a:buChar char="§"/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70485" indent="-198914" algn="l" defTabSz="686074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Wingdings" pitchFamily="2" charset="2"/>
        <a:buChar char="§"/>
        <a:defRPr sz="1501" kern="1200">
          <a:solidFill>
            <a:schemeClr val="tx1"/>
          </a:solidFill>
          <a:latin typeface="+mn-lt"/>
          <a:ea typeface="+mn-ea"/>
          <a:cs typeface="+mn-cs"/>
        </a:defRPr>
      </a:lvl2pPr>
      <a:lvl3pPr marL="670590" indent="-200105" algn="l" defTabSz="686074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Wingdings" pitchFamily="2" charset="2"/>
        <a:buChar char="§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808758" indent="-133403" algn="l" defTabSz="686074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46926" indent="-138168" algn="l" defTabSz="686074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704" indent="-171519" algn="l" defTabSz="686074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6pPr>
      <a:lvl7pPr marL="2229742" indent="-171519" algn="l" defTabSz="686074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7pPr>
      <a:lvl8pPr marL="2572779" indent="-171519" algn="l" defTabSz="686074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8pPr>
      <a:lvl9pPr marL="2915816" indent="-171519" algn="l" defTabSz="686074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37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074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111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149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5186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8223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1260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4297" algn="l" defTabSz="6860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275">
          <p15:clr>
            <a:srgbClr val="F26B43"/>
          </p15:clr>
        </p15:guide>
        <p15:guide id="4" orient="horz" pos="391">
          <p15:clr>
            <a:srgbClr val="F26B43"/>
          </p15:clr>
        </p15:guide>
        <p15:guide id="5" orient="horz" pos="3045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pos="153">
          <p15:clr>
            <a:srgbClr val="F26B43"/>
          </p15:clr>
        </p15:guide>
        <p15:guide id="8" pos="5602">
          <p15:clr>
            <a:srgbClr val="F26B43"/>
          </p15:clr>
        </p15:guide>
        <p15:guide id="9" pos="5688">
          <p15:clr>
            <a:srgbClr val="F26B43"/>
          </p15:clr>
        </p15:guide>
        <p15:guide id="10" orient="horz" pos="3997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5517" y="1235075"/>
            <a:ext cx="10996083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2515" name="Text Box 5"/>
          <p:cNvSpPr txBox="1">
            <a:spLocks noChangeArrowheads="1"/>
          </p:cNvSpPr>
          <p:nvPr/>
        </p:nvSpPr>
        <p:spPr bwMode="auto">
          <a:xfrm>
            <a:off x="601134" y="6615114"/>
            <a:ext cx="227541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FEA0BC-088F-EC41-9A08-C17F2F40F172}" type="slidenum">
              <a:rPr lang="en-US" altLang="en-US" sz="1000" smtClean="0">
                <a:solidFill>
                  <a:srgbClr val="B2B2B2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1000">
                <a:solidFill>
                  <a:srgbClr val="B2B2B2"/>
                </a:solidFill>
                <a:latin typeface="Arial" charset="0"/>
              </a:rPr>
              <a:t>        © 2015 AB Sciex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5517" y="190500"/>
            <a:ext cx="1099608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82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  <p:sldLayoutId id="2147484348" r:id="rId13"/>
  </p:sldLayoutIdLst>
  <p:transition>
    <p:wipe dir="r"/>
  </p:transition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0B4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0B4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0B4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0B4"/>
          </a:solidFill>
          <a:latin typeface="Arial" charset="0"/>
        </a:defRPr>
      </a:lvl9pPr>
    </p:titleStyle>
    <p:bodyStyle>
      <a:lvl1pPr marL="233363" indent="-233363" algn="l" rtl="0" eaLnBrk="0" fontAlgn="base" hangingPunct="0">
        <a:spcBef>
          <a:spcPts val="1200"/>
        </a:spcBef>
        <a:spcAft>
          <a:spcPct val="0"/>
        </a:spcAft>
        <a:buClr>
          <a:srgbClr val="F99D31"/>
        </a:buClr>
        <a:buSzPct val="120000"/>
        <a:buFont typeface="Arial" charset="0"/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1825" indent="-234950" algn="l" rtl="0" eaLnBrk="0" fontAlgn="base" hangingPunct="0">
        <a:spcBef>
          <a:spcPts val="300"/>
        </a:spcBef>
        <a:spcAft>
          <a:spcPct val="0"/>
        </a:spcAft>
        <a:buClr>
          <a:srgbClr val="F99D31"/>
        </a:buClr>
        <a:buFont typeface="Calibri" charset="0"/>
        <a:buChar char="‒"/>
        <a:defRPr>
          <a:solidFill>
            <a:schemeClr val="tx1"/>
          </a:solidFill>
          <a:latin typeface="+mn-lt"/>
          <a:ea typeface="ＭＳ Ｐゴシック" charset="-128"/>
        </a:defRPr>
      </a:lvl2pPr>
      <a:lvl3pPr marL="973138" indent="-227013" algn="l" rtl="0" eaLnBrk="0" fontAlgn="base" hangingPunct="0">
        <a:spcBef>
          <a:spcPts val="300"/>
        </a:spcBef>
        <a:spcAft>
          <a:spcPct val="0"/>
        </a:spcAft>
        <a:buClr>
          <a:srgbClr val="F99D31"/>
        </a:buClr>
        <a:buFont typeface="Calibri" charset="0"/>
        <a:buChar char="‒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312863" indent="-223838" algn="l" rtl="0" eaLnBrk="0" fontAlgn="base" hangingPunct="0">
        <a:spcBef>
          <a:spcPts val="300"/>
        </a:spcBef>
        <a:spcAft>
          <a:spcPct val="0"/>
        </a:spcAft>
        <a:buClr>
          <a:srgbClr val="F99D31"/>
        </a:buClr>
        <a:buFont typeface="Calibri" charset="0"/>
        <a:buChar char="‒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1654175" indent="-223838" algn="l" rtl="0" eaLnBrk="0" fontAlgn="base" hangingPunct="0">
        <a:spcBef>
          <a:spcPts val="300"/>
        </a:spcBef>
        <a:spcAft>
          <a:spcPct val="0"/>
        </a:spcAft>
        <a:buClr>
          <a:srgbClr val="F99D31"/>
        </a:buClr>
        <a:buFont typeface="Calibri" charset="0"/>
        <a:buChar char="‒"/>
        <a:defRPr sz="1200">
          <a:solidFill>
            <a:schemeClr val="tx1"/>
          </a:solidFill>
          <a:latin typeface="+mn-lt"/>
          <a:ea typeface="ＭＳ Ｐゴシック" charset="-128"/>
        </a:defRPr>
      </a:lvl5pPr>
      <a:lvl6pPr marL="2233613" indent="-228600" algn="l" rtl="0" eaLnBrk="1" fontAlgn="base" hangingPunct="1">
        <a:spcBef>
          <a:spcPct val="30000"/>
        </a:spcBef>
        <a:spcAft>
          <a:spcPct val="0"/>
        </a:spcAft>
        <a:buClr>
          <a:srgbClr val="EFA900"/>
        </a:buClr>
        <a:buChar char="»"/>
        <a:defRPr>
          <a:solidFill>
            <a:schemeClr val="tx1"/>
          </a:solidFill>
          <a:latin typeface="+mn-lt"/>
        </a:defRPr>
      </a:lvl6pPr>
      <a:lvl7pPr marL="2690813" indent="-228600" algn="l" rtl="0" eaLnBrk="1" fontAlgn="base" hangingPunct="1">
        <a:spcBef>
          <a:spcPct val="30000"/>
        </a:spcBef>
        <a:spcAft>
          <a:spcPct val="0"/>
        </a:spcAft>
        <a:buClr>
          <a:srgbClr val="EFA900"/>
        </a:buClr>
        <a:buChar char="»"/>
        <a:defRPr>
          <a:solidFill>
            <a:schemeClr val="tx1"/>
          </a:solidFill>
          <a:latin typeface="+mn-lt"/>
        </a:defRPr>
      </a:lvl7pPr>
      <a:lvl8pPr marL="3148013" indent="-228600" algn="l" rtl="0" eaLnBrk="1" fontAlgn="base" hangingPunct="1">
        <a:spcBef>
          <a:spcPct val="30000"/>
        </a:spcBef>
        <a:spcAft>
          <a:spcPct val="0"/>
        </a:spcAft>
        <a:buClr>
          <a:srgbClr val="EFA900"/>
        </a:buClr>
        <a:buChar char="»"/>
        <a:defRPr>
          <a:solidFill>
            <a:schemeClr val="tx1"/>
          </a:solidFill>
          <a:latin typeface="+mn-lt"/>
        </a:defRPr>
      </a:lvl8pPr>
      <a:lvl9pPr marL="3605213" indent="-228600" algn="l" rtl="0" eaLnBrk="1" fontAlgn="base" hangingPunct="1">
        <a:spcBef>
          <a:spcPct val="30000"/>
        </a:spcBef>
        <a:spcAft>
          <a:spcPct val="0"/>
        </a:spcAft>
        <a:buClr>
          <a:srgbClr val="EFA900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uppieren 7"/>
          <p:cNvGrpSpPr>
            <a:grpSpLocks/>
          </p:cNvGrpSpPr>
          <p:nvPr/>
        </p:nvGrpSpPr>
        <p:grpSpPr bwMode="auto">
          <a:xfrm>
            <a:off x="-376767" y="-385763"/>
            <a:ext cx="12422717" cy="7161213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989" y="-253357"/>
              <a:ext cx="263471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7475" y="-253357"/>
              <a:ext cx="263471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304"/>
              <a:ext cx="262385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436"/>
              <a:ext cx="262385" cy="1588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853"/>
              <a:ext cx="262385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6605"/>
              <a:ext cx="262385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385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464" y="-253357"/>
              <a:ext cx="263471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590"/>
              <a:ext cx="262385" cy="1588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1066"/>
              <a:ext cx="262385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954"/>
              <a:ext cx="262385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1127" y="-253357"/>
              <a:ext cx="263471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452" y="-253357"/>
              <a:ext cx="263471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520" y="152403"/>
            <a:ext cx="11902608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7" name="Rechteck 26"/>
            <p:cNvSpPr/>
            <p:nvPr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9885" y="6308726"/>
            <a:ext cx="613833" cy="46831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/>
                </a:solidFill>
                <a:latin typeface="Arial"/>
                <a:ea typeface="+mn-ea"/>
              </a:defRPr>
            </a:lvl1pPr>
          </a:lstStyle>
          <a:p>
            <a:pPr>
              <a:defRPr/>
            </a:pPr>
            <a:r>
              <a:rPr lang="en-US"/>
              <a:t>30.09.2014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01" y="6308726"/>
            <a:ext cx="4635500" cy="46037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/>
                </a:solidFill>
                <a:latin typeface="Arial"/>
                <a:ea typeface="+mn-ea"/>
              </a:defRPr>
            </a:lvl1pPr>
          </a:lstStyle>
          <a:p>
            <a:pPr>
              <a:defRPr/>
            </a:pPr>
            <a:r>
              <a:rPr lang="fr-FR"/>
              <a:t>HUPO 2015 Vancouver                 30.09.2015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8967" y="6308726"/>
            <a:ext cx="355600" cy="468313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FF794C-2768-C145-9D1E-5916169B431E}" type="slidenum">
              <a:rPr lang="en-GB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ea typeface="ＭＳ Ｐゴシック" charset="-128"/>
            </a:endParaRPr>
          </a:p>
        </p:txBody>
      </p:sp>
      <p:sp>
        <p:nvSpPr>
          <p:cNvPr id="9831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23851" y="2024064"/>
            <a:ext cx="11533716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40400" tIns="0" rIns="144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Erste Ebene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9831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1" y="620713"/>
            <a:ext cx="11533716" cy="971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44000" tIns="54000" rIns="144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pic>
        <p:nvPicPr>
          <p:cNvPr id="98313" name="Bild 18" descr="g_eth_logo_kurz_neg_Schutzra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06388"/>
            <a:ext cx="971549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0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61950" indent="-361950" algn="l" rtl="0" eaLnBrk="0" fontAlgn="base" hangingPunct="0">
        <a:spcBef>
          <a:spcPts val="5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627063" indent="-26511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93763" indent="-26670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Font typeface="Wingdings" charset="2"/>
        <a:buChar char="§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77913" indent="-17780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262063" indent="-1841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1.emf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11200" y="0"/>
            <a:ext cx="10668000" cy="2206171"/>
          </a:xfrm>
          <a:noFill/>
          <a:ln>
            <a:miter lim="800000"/>
            <a:headEnd/>
            <a:tailEnd/>
          </a:ln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b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 Measurement and inference of contextual biomarkers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844800" y="3124202"/>
            <a:ext cx="8229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Ruedi Aebersold, </a:t>
            </a:r>
            <a:r>
              <a:rPr lang="en-US" sz="2800" dirty="0" err="1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Ph.D</a:t>
            </a:r>
            <a:endParaRPr lang="en-US" sz="28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Institute of Molecular Systems Biology, ETH-Zürich;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Faculty of Science, University of  </a:t>
            </a:r>
            <a:r>
              <a:rPr lang="en-US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Zürich</a:t>
            </a:r>
            <a:b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endParaRPr lang="en-US" sz="8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0" y="2819400"/>
            <a:ext cx="12192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 descr="signet_ETH_rz_3f_klei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0400" y="4876800"/>
            <a:ext cx="2844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A93277-163D-7642-B98C-E43C23ACB758}"/>
              </a:ext>
            </a:extLst>
          </p:cNvPr>
          <p:cNvSpPr txBox="1"/>
          <p:nvPr/>
        </p:nvSpPr>
        <p:spPr>
          <a:xfrm>
            <a:off x="-457200" y="674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9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7047" y="1758862"/>
            <a:ext cx="8902096" cy="1845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4A6191"/>
              </a:buClr>
              <a:buSzPct val="5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4A6191"/>
              </a:buClr>
              <a:buSzPct val="5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4A6191"/>
              </a:buClr>
              <a:buSzPct val="5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4A6191"/>
              </a:buClr>
              <a:buSzPct val="5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4A6191"/>
              </a:buClr>
              <a:buSzPct val="5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0579" y="6039054"/>
            <a:ext cx="4000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Century Gothic" panose="020B0502020202020204" pitchFamily="34" charset="0"/>
                <a:cs typeface="Helvetica"/>
              </a:rPr>
              <a:t>Panel of 60 cancer cell lines (NCI60)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895162" y="4559948"/>
            <a:ext cx="2273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Helvetica"/>
                <a:cs typeface="Helvetica"/>
              </a:rPr>
              <a:t>Protein abundance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52455" y="3411470"/>
            <a:ext cx="63857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Example: ATP synthase subunit alpha (proteins ATP5A1 and ATP5B)</a:t>
            </a:r>
          </a:p>
        </p:txBody>
      </p:sp>
      <p:pic>
        <p:nvPicPr>
          <p:cNvPr id="3" name="Picture 2" descr="corelNCI6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3959281"/>
            <a:ext cx="7728856" cy="1919009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22475" y="1778004"/>
            <a:ext cx="7723697" cy="3767784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Expression levels of proteins that are in the same complex tend to correlate across different samples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22475" y="532205"/>
            <a:ext cx="7723697" cy="8437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115781"/>
                </a:solidFill>
                <a:latin typeface="Adobe Garamond Pro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03E3F"/>
                </a:solidFill>
                <a:latin typeface="Century Gothic" panose="020B0502020202020204" pitchFamily="34" charset="0"/>
              </a:rPr>
              <a:t>SWATH MS protein abundances</a:t>
            </a: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CDA4B6F0-DF01-2646-9402-4B2566F50CDA}"/>
              </a:ext>
            </a:extLst>
          </p:cNvPr>
          <p:cNvSpPr/>
          <p:nvPr/>
        </p:nvSpPr>
        <p:spPr>
          <a:xfrm rot="5400000">
            <a:off x="4871078" y="4901077"/>
            <a:ext cx="2476514" cy="445770"/>
          </a:xfrm>
          <a:prstGeom prst="donut">
            <a:avLst>
              <a:gd name="adj" fmla="val 3031"/>
            </a:avLst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5D937A85-E583-2F49-9147-4139C2150CAC}"/>
              </a:ext>
            </a:extLst>
          </p:cNvPr>
          <p:cNvSpPr/>
          <p:nvPr/>
        </p:nvSpPr>
        <p:spPr>
          <a:xfrm rot="5400000">
            <a:off x="7263758" y="4859167"/>
            <a:ext cx="2476514" cy="445770"/>
          </a:xfrm>
          <a:prstGeom prst="donut">
            <a:avLst>
              <a:gd name="adj" fmla="val 3031"/>
            </a:avLst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Line 4">
            <a:extLst>
              <a:ext uri="{FF2B5EF4-FFF2-40B4-BE49-F238E27FC236}">
                <a16:creationId xmlns:a16="http://schemas.microsoft.com/office/drawing/2014/main" id="{56E15B77-3AF6-F549-A5EB-27E975C3BA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16889"/>
            <a:ext cx="9144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3839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BFCD9E-F2FD-F945-9686-C27621AE02A8}"/>
              </a:ext>
            </a:extLst>
          </p:cNvPr>
          <p:cNvGrpSpPr/>
          <p:nvPr/>
        </p:nvGrpSpPr>
        <p:grpSpPr>
          <a:xfrm>
            <a:off x="2187785" y="17848529"/>
            <a:ext cx="9497520" cy="4849497"/>
            <a:chOff x="1106094" y="17389004"/>
            <a:chExt cx="12663360" cy="48494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BC8AFF-B1F2-B04B-A23C-BB6094530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20" b="7423"/>
            <a:stretch/>
          </p:blipFill>
          <p:spPr>
            <a:xfrm>
              <a:off x="1257072" y="17441441"/>
              <a:ext cx="4087446" cy="22592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0DE89C-022F-7E46-A147-1D17D7478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34" b="-1036"/>
            <a:stretch/>
          </p:blipFill>
          <p:spPr>
            <a:xfrm>
              <a:off x="1257172" y="19700620"/>
              <a:ext cx="4087346" cy="25090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BFA816-8E3C-874E-ADF5-1D277A831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769" b="6779"/>
            <a:stretch/>
          </p:blipFill>
          <p:spPr>
            <a:xfrm>
              <a:off x="5404949" y="17455025"/>
              <a:ext cx="4053617" cy="22717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6C92E4-2875-DC4D-9CA5-D30DA9A54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583" t="11127" b="580"/>
            <a:stretch/>
          </p:blipFill>
          <p:spPr>
            <a:xfrm>
              <a:off x="5369300" y="19745697"/>
              <a:ext cx="4151682" cy="24370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FA858C-6B44-364C-A682-ECD60FAC0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343" b="12110"/>
            <a:stretch/>
          </p:blipFill>
          <p:spPr>
            <a:xfrm>
              <a:off x="9475388" y="17510040"/>
              <a:ext cx="4294066" cy="2102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C26944-075D-5841-829F-9FFF62F39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882"/>
            <a:stretch/>
          </p:blipFill>
          <p:spPr>
            <a:xfrm>
              <a:off x="9475387" y="19700620"/>
              <a:ext cx="4294067" cy="25378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57B431-80FC-7A4E-B896-74D7B5AD53AA}"/>
                </a:ext>
              </a:extLst>
            </p:cNvPr>
            <p:cNvSpPr txBox="1"/>
            <p:nvPr/>
          </p:nvSpPr>
          <p:spPr>
            <a:xfrm>
              <a:off x="9381990" y="1742702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E04AE3-BAB1-D341-BF8E-94FB2FABF075}"/>
                </a:ext>
              </a:extLst>
            </p:cNvPr>
            <p:cNvSpPr txBox="1"/>
            <p:nvPr/>
          </p:nvSpPr>
          <p:spPr>
            <a:xfrm>
              <a:off x="5277534" y="1963175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9CED6C-9186-EE46-8D87-9E08D8EC7EA0}"/>
                </a:ext>
              </a:extLst>
            </p:cNvPr>
            <p:cNvSpPr txBox="1"/>
            <p:nvPr/>
          </p:nvSpPr>
          <p:spPr>
            <a:xfrm>
              <a:off x="5277534" y="17399511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07CE12-35D2-D04A-9D3E-B10A0CBD838D}"/>
                </a:ext>
              </a:extLst>
            </p:cNvPr>
            <p:cNvSpPr txBox="1"/>
            <p:nvPr/>
          </p:nvSpPr>
          <p:spPr>
            <a:xfrm>
              <a:off x="1106094" y="1970376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8D178-0789-544B-97EB-1A559DAC74D4}"/>
                </a:ext>
              </a:extLst>
            </p:cNvPr>
            <p:cNvSpPr txBox="1"/>
            <p:nvPr/>
          </p:nvSpPr>
          <p:spPr>
            <a:xfrm>
              <a:off x="1173078" y="17389004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0D0FED-C70E-EB45-A1AB-1104358A9854}"/>
                </a:ext>
              </a:extLst>
            </p:cNvPr>
            <p:cNvSpPr txBox="1"/>
            <p:nvPr/>
          </p:nvSpPr>
          <p:spPr>
            <a:xfrm>
              <a:off x="9453998" y="1974569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F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726D28-F722-D244-92A3-D94499B5463F}"/>
              </a:ext>
            </a:extLst>
          </p:cNvPr>
          <p:cNvGrpSpPr/>
          <p:nvPr/>
        </p:nvGrpSpPr>
        <p:grpSpPr>
          <a:xfrm>
            <a:off x="2302085" y="18000929"/>
            <a:ext cx="9497520" cy="4849497"/>
            <a:chOff x="1106094" y="17389004"/>
            <a:chExt cx="12663360" cy="48494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09F4E94-4B66-E84F-BF1A-9771FA376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20" b="7423"/>
            <a:stretch/>
          </p:blipFill>
          <p:spPr>
            <a:xfrm>
              <a:off x="1257072" y="17441441"/>
              <a:ext cx="4087446" cy="225927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D39FE7-E325-1247-BCEB-3C3DB1249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34" b="-1036"/>
            <a:stretch/>
          </p:blipFill>
          <p:spPr>
            <a:xfrm>
              <a:off x="1257172" y="19700620"/>
              <a:ext cx="4087346" cy="250903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B6A8D87-217C-E542-ADA4-16AA552A1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769" b="6779"/>
            <a:stretch/>
          </p:blipFill>
          <p:spPr>
            <a:xfrm>
              <a:off x="5404949" y="17455025"/>
              <a:ext cx="4053617" cy="227177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80356A7-C3DC-8B4C-B73C-D8C555AA1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583" t="11127" b="580"/>
            <a:stretch/>
          </p:blipFill>
          <p:spPr>
            <a:xfrm>
              <a:off x="5369300" y="19745697"/>
              <a:ext cx="4151682" cy="243702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E3EA0F-4B72-9848-88A6-ACDA4748E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343" b="12110"/>
            <a:stretch/>
          </p:blipFill>
          <p:spPr>
            <a:xfrm>
              <a:off x="9475388" y="17510040"/>
              <a:ext cx="4294066" cy="210218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6C56DC-4542-D845-8F75-BA1011517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882"/>
            <a:stretch/>
          </p:blipFill>
          <p:spPr>
            <a:xfrm>
              <a:off x="9475387" y="19700620"/>
              <a:ext cx="4294067" cy="25378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729552-F3B4-8B40-ACAA-D5EA87BB311F}"/>
                </a:ext>
              </a:extLst>
            </p:cNvPr>
            <p:cNvSpPr txBox="1"/>
            <p:nvPr/>
          </p:nvSpPr>
          <p:spPr>
            <a:xfrm>
              <a:off x="9381990" y="1742702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FF14A6-242B-4F4F-B9E9-65FD371E8E22}"/>
                </a:ext>
              </a:extLst>
            </p:cNvPr>
            <p:cNvSpPr txBox="1"/>
            <p:nvPr/>
          </p:nvSpPr>
          <p:spPr>
            <a:xfrm>
              <a:off x="5277534" y="1963175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CAEA62-34FB-B443-BF82-EFCDFCC89F3F}"/>
                </a:ext>
              </a:extLst>
            </p:cNvPr>
            <p:cNvSpPr txBox="1"/>
            <p:nvPr/>
          </p:nvSpPr>
          <p:spPr>
            <a:xfrm>
              <a:off x="5277534" y="17399511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84BABE-4C57-9840-8C5D-F02C2A9783E8}"/>
                </a:ext>
              </a:extLst>
            </p:cNvPr>
            <p:cNvSpPr txBox="1"/>
            <p:nvPr/>
          </p:nvSpPr>
          <p:spPr>
            <a:xfrm>
              <a:off x="1106094" y="1970376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ECBFE3-59F1-1642-BDFD-ADC93A67D1E6}"/>
                </a:ext>
              </a:extLst>
            </p:cNvPr>
            <p:cNvSpPr txBox="1"/>
            <p:nvPr/>
          </p:nvSpPr>
          <p:spPr>
            <a:xfrm>
              <a:off x="1173078" y="17389004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9E3E25-9D25-AA41-A5F8-231AE5208AAC}"/>
                </a:ext>
              </a:extLst>
            </p:cNvPr>
            <p:cNvSpPr txBox="1"/>
            <p:nvPr/>
          </p:nvSpPr>
          <p:spPr>
            <a:xfrm>
              <a:off x="9453998" y="1974569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F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52E4B33-F152-E944-9DC9-4C44820D230A}"/>
              </a:ext>
            </a:extLst>
          </p:cNvPr>
          <p:cNvGrpSpPr/>
          <p:nvPr/>
        </p:nvGrpSpPr>
        <p:grpSpPr>
          <a:xfrm>
            <a:off x="2416385" y="18153329"/>
            <a:ext cx="9497520" cy="4849497"/>
            <a:chOff x="1106094" y="17389004"/>
            <a:chExt cx="12663360" cy="484949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375C36-42A4-0744-B52D-EB5B8F9B8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20" b="7423"/>
            <a:stretch/>
          </p:blipFill>
          <p:spPr>
            <a:xfrm>
              <a:off x="1257072" y="17441441"/>
              <a:ext cx="4087446" cy="225927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D356C4-37A4-D741-88C0-4F76FDFED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34" b="-1036"/>
            <a:stretch/>
          </p:blipFill>
          <p:spPr>
            <a:xfrm>
              <a:off x="1257172" y="19700620"/>
              <a:ext cx="4087346" cy="25090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341DED-8421-5441-B23D-0139F065E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769" b="6779"/>
            <a:stretch/>
          </p:blipFill>
          <p:spPr>
            <a:xfrm>
              <a:off x="5404949" y="17455025"/>
              <a:ext cx="4053617" cy="22717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32F5091-B041-0C43-86DB-340DBE425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583" t="11127" b="580"/>
            <a:stretch/>
          </p:blipFill>
          <p:spPr>
            <a:xfrm>
              <a:off x="5369300" y="19745697"/>
              <a:ext cx="4151682" cy="243702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96B161C-57AD-E940-B9D4-A12608584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343" b="12110"/>
            <a:stretch/>
          </p:blipFill>
          <p:spPr>
            <a:xfrm>
              <a:off x="9475388" y="17510040"/>
              <a:ext cx="4294066" cy="210218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EC09D72-011E-224F-805B-A1D45F487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882"/>
            <a:stretch/>
          </p:blipFill>
          <p:spPr>
            <a:xfrm>
              <a:off x="9475387" y="19700620"/>
              <a:ext cx="4294067" cy="253788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49AD31-2E3E-044E-AF84-EA82C448D8D4}"/>
                </a:ext>
              </a:extLst>
            </p:cNvPr>
            <p:cNvSpPr txBox="1"/>
            <p:nvPr/>
          </p:nvSpPr>
          <p:spPr>
            <a:xfrm>
              <a:off x="9381990" y="1742702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8C69DFE-6901-A549-88A1-9D8E9B042788}"/>
                </a:ext>
              </a:extLst>
            </p:cNvPr>
            <p:cNvSpPr txBox="1"/>
            <p:nvPr/>
          </p:nvSpPr>
          <p:spPr>
            <a:xfrm>
              <a:off x="5277534" y="1963175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6083C7C-943D-5348-AA69-B6B2B7A0A8B1}"/>
                </a:ext>
              </a:extLst>
            </p:cNvPr>
            <p:cNvSpPr txBox="1"/>
            <p:nvPr/>
          </p:nvSpPr>
          <p:spPr>
            <a:xfrm>
              <a:off x="5277534" y="17399511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2DA0E8E-9BD6-4241-AF24-F46F8BE57B86}"/>
                </a:ext>
              </a:extLst>
            </p:cNvPr>
            <p:cNvSpPr txBox="1"/>
            <p:nvPr/>
          </p:nvSpPr>
          <p:spPr>
            <a:xfrm>
              <a:off x="1106094" y="1970376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AF15CB6-21F2-1842-B04E-435661106535}"/>
                </a:ext>
              </a:extLst>
            </p:cNvPr>
            <p:cNvSpPr txBox="1"/>
            <p:nvPr/>
          </p:nvSpPr>
          <p:spPr>
            <a:xfrm>
              <a:off x="1173078" y="17389004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450F81-AA85-9940-92A5-E54F2599F987}"/>
                </a:ext>
              </a:extLst>
            </p:cNvPr>
            <p:cNvSpPr txBox="1"/>
            <p:nvPr/>
          </p:nvSpPr>
          <p:spPr>
            <a:xfrm>
              <a:off x="9453998" y="1974569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F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EE2BCF9-D59A-E64B-BE3D-483BFDEE4F24}"/>
              </a:ext>
            </a:extLst>
          </p:cNvPr>
          <p:cNvGrpSpPr/>
          <p:nvPr/>
        </p:nvGrpSpPr>
        <p:grpSpPr>
          <a:xfrm>
            <a:off x="2530685" y="18305729"/>
            <a:ext cx="9497520" cy="4849497"/>
            <a:chOff x="1106094" y="17389004"/>
            <a:chExt cx="12663360" cy="484949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342C2D6-FA09-FB4B-81E0-266FD1917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20" b="7423"/>
            <a:stretch/>
          </p:blipFill>
          <p:spPr>
            <a:xfrm>
              <a:off x="1257072" y="17441441"/>
              <a:ext cx="4087446" cy="225927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DCA9E72-DBD5-164B-BF81-855ACF8AE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34" b="-1036"/>
            <a:stretch/>
          </p:blipFill>
          <p:spPr>
            <a:xfrm>
              <a:off x="1257172" y="19700620"/>
              <a:ext cx="4087346" cy="250903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8F1AF23-029A-2C40-93FB-25A1D8799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769" b="6779"/>
            <a:stretch/>
          </p:blipFill>
          <p:spPr>
            <a:xfrm>
              <a:off x="5404949" y="17455025"/>
              <a:ext cx="4053617" cy="227177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8AAECA5-9366-BB4C-864C-36D657DAD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583" t="11127" b="580"/>
            <a:stretch/>
          </p:blipFill>
          <p:spPr>
            <a:xfrm>
              <a:off x="5369300" y="19745697"/>
              <a:ext cx="4151682" cy="243702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F344691-AE4C-2747-B1EC-A2C1DFD1A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343" b="12110"/>
            <a:stretch/>
          </p:blipFill>
          <p:spPr>
            <a:xfrm>
              <a:off x="9475388" y="17510040"/>
              <a:ext cx="4294066" cy="210218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CFDF1CB-5243-1F45-AC0A-9822F987C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882"/>
            <a:stretch/>
          </p:blipFill>
          <p:spPr>
            <a:xfrm>
              <a:off x="9475387" y="19700620"/>
              <a:ext cx="4294067" cy="2537881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4ADE307-2196-9041-9CB4-C35D99EF21DE}"/>
                </a:ext>
              </a:extLst>
            </p:cNvPr>
            <p:cNvSpPr txBox="1"/>
            <p:nvPr/>
          </p:nvSpPr>
          <p:spPr>
            <a:xfrm>
              <a:off x="9381990" y="1742702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75367C4-7770-7445-B5F6-F300350DB745}"/>
                </a:ext>
              </a:extLst>
            </p:cNvPr>
            <p:cNvSpPr txBox="1"/>
            <p:nvPr/>
          </p:nvSpPr>
          <p:spPr>
            <a:xfrm>
              <a:off x="5277534" y="1963175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6E9319-F9CB-3D4E-A476-B1093B27A91D}"/>
                </a:ext>
              </a:extLst>
            </p:cNvPr>
            <p:cNvSpPr txBox="1"/>
            <p:nvPr/>
          </p:nvSpPr>
          <p:spPr>
            <a:xfrm>
              <a:off x="5277534" y="17399511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99BD374-CAAC-DF4B-A85C-742429F12EDF}"/>
                </a:ext>
              </a:extLst>
            </p:cNvPr>
            <p:cNvSpPr txBox="1"/>
            <p:nvPr/>
          </p:nvSpPr>
          <p:spPr>
            <a:xfrm>
              <a:off x="1106094" y="1970376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AFD7D6F-58F4-FD4C-A858-077673E04FB1}"/>
                </a:ext>
              </a:extLst>
            </p:cNvPr>
            <p:cNvSpPr txBox="1"/>
            <p:nvPr/>
          </p:nvSpPr>
          <p:spPr>
            <a:xfrm>
              <a:off x="1173078" y="17389004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F6CAF96-5B3B-994F-83BB-A9AB69D1D0F2}"/>
                </a:ext>
              </a:extLst>
            </p:cNvPr>
            <p:cNvSpPr txBox="1"/>
            <p:nvPr/>
          </p:nvSpPr>
          <p:spPr>
            <a:xfrm>
              <a:off x="9453998" y="1974569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F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50E68C-5812-3D4A-A5DE-673F6C24B2DE}"/>
              </a:ext>
            </a:extLst>
          </p:cNvPr>
          <p:cNvGrpSpPr/>
          <p:nvPr/>
        </p:nvGrpSpPr>
        <p:grpSpPr>
          <a:xfrm>
            <a:off x="2644984" y="18458129"/>
            <a:ext cx="9497520" cy="4849497"/>
            <a:chOff x="1106094" y="17389004"/>
            <a:chExt cx="12663360" cy="484949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877078E-045F-954A-915A-E1D897D4C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20" b="7423"/>
            <a:stretch/>
          </p:blipFill>
          <p:spPr>
            <a:xfrm>
              <a:off x="1257072" y="17441441"/>
              <a:ext cx="4087446" cy="2259272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7DD874C-CF61-3D49-8ABD-653F49CF5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34" b="-1036"/>
            <a:stretch/>
          </p:blipFill>
          <p:spPr>
            <a:xfrm>
              <a:off x="1257172" y="19700620"/>
              <a:ext cx="4087346" cy="250903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30D33CC-BBC2-044E-91AC-C6FBA30E0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769" b="6779"/>
            <a:stretch/>
          </p:blipFill>
          <p:spPr>
            <a:xfrm>
              <a:off x="5404949" y="17455025"/>
              <a:ext cx="4053617" cy="227177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5B9D353-F779-C94B-8A29-F300A342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583" t="11127" b="580"/>
            <a:stretch/>
          </p:blipFill>
          <p:spPr>
            <a:xfrm>
              <a:off x="5369300" y="19745697"/>
              <a:ext cx="4151682" cy="2437029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D28DBA6-25EF-784A-BFF4-7DA5E9C1E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343" b="12110"/>
            <a:stretch/>
          </p:blipFill>
          <p:spPr>
            <a:xfrm>
              <a:off x="9475388" y="17510040"/>
              <a:ext cx="4294066" cy="210218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C505706-0551-CE48-B4BD-8E5F65210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882"/>
            <a:stretch/>
          </p:blipFill>
          <p:spPr>
            <a:xfrm>
              <a:off x="9475387" y="19700620"/>
              <a:ext cx="4294067" cy="253788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240FB09-712E-6044-9962-0DA86E583629}"/>
                </a:ext>
              </a:extLst>
            </p:cNvPr>
            <p:cNvSpPr txBox="1"/>
            <p:nvPr/>
          </p:nvSpPr>
          <p:spPr>
            <a:xfrm>
              <a:off x="9381990" y="1742702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02ED200-8057-CD49-BA91-5BBD92A97E23}"/>
                </a:ext>
              </a:extLst>
            </p:cNvPr>
            <p:cNvSpPr txBox="1"/>
            <p:nvPr/>
          </p:nvSpPr>
          <p:spPr>
            <a:xfrm>
              <a:off x="5277534" y="1963175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E0FF4A0-3856-3E44-9EDC-CFDA167F22FC}"/>
                </a:ext>
              </a:extLst>
            </p:cNvPr>
            <p:cNvSpPr txBox="1"/>
            <p:nvPr/>
          </p:nvSpPr>
          <p:spPr>
            <a:xfrm>
              <a:off x="5277534" y="17399511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5E3D1C6-390C-124B-B6C2-342E372AB4DA}"/>
                </a:ext>
              </a:extLst>
            </p:cNvPr>
            <p:cNvSpPr txBox="1"/>
            <p:nvPr/>
          </p:nvSpPr>
          <p:spPr>
            <a:xfrm>
              <a:off x="1106094" y="1970376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A7260B9-E722-0F40-AD18-0C3769D29015}"/>
                </a:ext>
              </a:extLst>
            </p:cNvPr>
            <p:cNvSpPr txBox="1"/>
            <p:nvPr/>
          </p:nvSpPr>
          <p:spPr>
            <a:xfrm>
              <a:off x="1173078" y="17389004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A3CDDA-B791-534D-BAC3-80800F3D318F}"/>
                </a:ext>
              </a:extLst>
            </p:cNvPr>
            <p:cNvSpPr txBox="1"/>
            <p:nvPr/>
          </p:nvSpPr>
          <p:spPr>
            <a:xfrm>
              <a:off x="9453998" y="1974569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F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75B39EB-FA94-F54E-A963-45F769B60897}"/>
              </a:ext>
            </a:extLst>
          </p:cNvPr>
          <p:cNvGrpSpPr/>
          <p:nvPr/>
        </p:nvGrpSpPr>
        <p:grpSpPr>
          <a:xfrm>
            <a:off x="2759285" y="18610529"/>
            <a:ext cx="9497520" cy="4849497"/>
            <a:chOff x="1106094" y="17389004"/>
            <a:chExt cx="12663360" cy="4849497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2B3AD50-0439-664F-9492-60C22CD7B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20" b="7423"/>
            <a:stretch/>
          </p:blipFill>
          <p:spPr>
            <a:xfrm>
              <a:off x="1257072" y="17441441"/>
              <a:ext cx="4087446" cy="225927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B8587A1-76CC-154D-806C-8530C90E1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34" b="-1036"/>
            <a:stretch/>
          </p:blipFill>
          <p:spPr>
            <a:xfrm>
              <a:off x="1257172" y="19700620"/>
              <a:ext cx="4087346" cy="250903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7774F8F-43F3-D446-AFB6-DE7711F2B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769" b="6779"/>
            <a:stretch/>
          </p:blipFill>
          <p:spPr>
            <a:xfrm>
              <a:off x="5404949" y="17455025"/>
              <a:ext cx="4053617" cy="227177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1132EDB-6E1C-9F4E-9209-6490BD5DF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583" t="11127" b="580"/>
            <a:stretch/>
          </p:blipFill>
          <p:spPr>
            <a:xfrm>
              <a:off x="5369300" y="19745697"/>
              <a:ext cx="4151682" cy="24370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1C9CB0-3C01-C144-8D0C-FBD43630A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343" b="12110"/>
            <a:stretch/>
          </p:blipFill>
          <p:spPr>
            <a:xfrm>
              <a:off x="9475388" y="17510040"/>
              <a:ext cx="4294066" cy="210218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76D0009-DFE1-4748-A016-A95AA8DFD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882"/>
            <a:stretch/>
          </p:blipFill>
          <p:spPr>
            <a:xfrm>
              <a:off x="9475387" y="19700620"/>
              <a:ext cx="4294067" cy="2537881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476175B-3EC1-7948-BF5C-1A113E2E2157}"/>
                </a:ext>
              </a:extLst>
            </p:cNvPr>
            <p:cNvSpPr txBox="1"/>
            <p:nvPr/>
          </p:nvSpPr>
          <p:spPr>
            <a:xfrm>
              <a:off x="9381990" y="1742702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E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910DCFD-0D9D-EC47-9AFE-92EF913453B5}"/>
                </a:ext>
              </a:extLst>
            </p:cNvPr>
            <p:cNvSpPr txBox="1"/>
            <p:nvPr/>
          </p:nvSpPr>
          <p:spPr>
            <a:xfrm>
              <a:off x="5277534" y="19631759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A20CA7-0619-2840-A2C4-6DD9A98F59BC}"/>
                </a:ext>
              </a:extLst>
            </p:cNvPr>
            <p:cNvSpPr txBox="1"/>
            <p:nvPr/>
          </p:nvSpPr>
          <p:spPr>
            <a:xfrm>
              <a:off x="5277534" y="17399511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2448FD0-3F8D-8B47-8140-7AA6E84D4CC1}"/>
                </a:ext>
              </a:extLst>
            </p:cNvPr>
            <p:cNvSpPr txBox="1"/>
            <p:nvPr/>
          </p:nvSpPr>
          <p:spPr>
            <a:xfrm>
              <a:off x="1106094" y="1970376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5982D0C-7C08-E64B-AA18-57790068889C}"/>
                </a:ext>
              </a:extLst>
            </p:cNvPr>
            <p:cNvSpPr txBox="1"/>
            <p:nvPr/>
          </p:nvSpPr>
          <p:spPr>
            <a:xfrm>
              <a:off x="1173078" y="17389004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C4726AF-0802-D24F-9E9E-33106465BBFA}"/>
                </a:ext>
              </a:extLst>
            </p:cNvPr>
            <p:cNvSpPr txBox="1"/>
            <p:nvPr/>
          </p:nvSpPr>
          <p:spPr>
            <a:xfrm>
              <a:off x="9453998" y="19745697"/>
              <a:ext cx="360040" cy="4739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</a:rPr>
                <a:t>F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929F80D4-1FDE-D04F-84FC-2B93761692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-5210"/>
          <a:stretch/>
        </p:blipFill>
        <p:spPr>
          <a:xfrm>
            <a:off x="1713322" y="1528517"/>
            <a:ext cx="5045651" cy="4815529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B9E8577B-0941-334F-A27A-FB02595977E9}"/>
              </a:ext>
            </a:extLst>
          </p:cNvPr>
          <p:cNvSpPr txBox="1"/>
          <p:nvPr/>
        </p:nvSpPr>
        <p:spPr>
          <a:xfrm>
            <a:off x="6773038" y="4022313"/>
            <a:ext cx="3909028" cy="1458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3366FF"/>
                </a:solidFill>
                <a:latin typeface="Adobe Garamond Pro"/>
                <a:cs typeface="Adobe Garamond Pro"/>
              </a:rPr>
              <a:t>Blue: </a:t>
            </a:r>
            <a:r>
              <a:rPr lang="en-US" sz="1500" dirty="0">
                <a:latin typeface="Adobe Garamond Pro"/>
                <a:cs typeface="Adobe Garamond Pro"/>
              </a:rPr>
              <a:t>all possible pairs in the NCI-60 dataset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C00000"/>
                </a:solidFill>
                <a:latin typeface="Adobe Garamond Pro"/>
                <a:cs typeface="Adobe Garamond Pro"/>
              </a:rPr>
              <a:t>Dark red: </a:t>
            </a:r>
            <a:r>
              <a:rPr lang="en-US" sz="1500" dirty="0">
                <a:latin typeface="Adobe Garamond Pro"/>
                <a:cs typeface="Adobe Garamond Pro"/>
              </a:rPr>
              <a:t>all possible interactions between NCI-60 proteins present in CORUM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  <a:latin typeface="Adobe Garamond Pro"/>
                <a:cs typeface="Adobe Garamond Pro"/>
              </a:rPr>
              <a:t>Light red: </a:t>
            </a:r>
            <a:r>
              <a:rPr lang="en-US" sz="1500" dirty="0">
                <a:latin typeface="Adobe Garamond Pro"/>
                <a:cs typeface="Adobe Garamond Pro"/>
              </a:rPr>
              <a:t>CORUM interacting pairs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71657" y="6488668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"/>
                <a:cs typeface="Adobe Garamond Pro"/>
              </a:rPr>
              <a:t>Figure: Chiara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"/>
                <a:cs typeface="Adobe Garamond Pro"/>
              </a:rPr>
              <a:t>Auwerx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"/>
                <a:cs typeface="Adobe Garamond Pro"/>
              </a:rPr>
              <a:t> 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905099" y="1276679"/>
            <a:ext cx="4463142" cy="5852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2050815" y="326586"/>
            <a:ext cx="6842523" cy="8437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4A6191"/>
                </a:solidFill>
                <a:latin typeface="Adobe Garamond Pro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203E3F"/>
                </a:solidFill>
              </a:rPr>
              <a:t>Proteins in the same complex tend to have stable quantitative ratios</a:t>
            </a:r>
            <a:br>
              <a:rPr lang="en-US" sz="3000" dirty="0">
                <a:solidFill>
                  <a:srgbClr val="203E3F"/>
                </a:solidFill>
              </a:rPr>
            </a:br>
            <a:br>
              <a:rPr lang="en-US" sz="3000" b="1" dirty="0">
                <a:solidFill>
                  <a:srgbClr val="203E3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br>
              <a:rPr lang="en-US" sz="3000" b="1" dirty="0">
                <a:solidFill>
                  <a:srgbClr val="203E3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endParaRPr lang="en-US" sz="3000" dirty="0">
              <a:solidFill>
                <a:srgbClr val="203E3F"/>
              </a:solidFill>
            </a:endParaRPr>
          </a:p>
        </p:txBody>
      </p:sp>
      <p:sp>
        <p:nvSpPr>
          <p:cNvPr id="85" name="Line 4">
            <a:extLst>
              <a:ext uri="{FF2B5EF4-FFF2-40B4-BE49-F238E27FC236}">
                <a16:creationId xmlns:a16="http://schemas.microsoft.com/office/drawing/2014/main" id="{58C349B0-8E96-1242-BB9F-FE448C6D86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96401"/>
            <a:ext cx="9144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8045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022475" y="274176"/>
            <a:ext cx="7723697" cy="8437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115781"/>
                </a:solidFill>
                <a:latin typeface="Adobe Garamond Pro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03E3F"/>
                </a:solidFill>
                <a:latin typeface="Century Gothic" panose="020B0502020202020204" pitchFamily="34" charset="0"/>
              </a:rPr>
              <a:t>Method</a:t>
            </a:r>
          </a:p>
        </p:txBody>
      </p:sp>
      <p:pic>
        <p:nvPicPr>
          <p:cNvPr id="12" name="Picture 11" descr="stoichio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30" y="1267076"/>
            <a:ext cx="7869954" cy="43535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8130" y="6137906"/>
            <a:ext cx="434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dobe Garamond Pro"/>
                <a:cs typeface="Adobe Garamond Pro"/>
              </a:rPr>
              <a:t>Method is available as an R package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2B6E8-9B35-754D-A898-FBDCACA99A22}"/>
              </a:ext>
            </a:extLst>
          </p:cNvPr>
          <p:cNvSpPr txBox="1"/>
          <p:nvPr/>
        </p:nvSpPr>
        <p:spPr>
          <a:xfrm>
            <a:off x="5685180" y="6559822"/>
            <a:ext cx="6646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Buljan</a:t>
            </a:r>
            <a:r>
              <a:rPr lang="en-US" sz="1100" dirty="0"/>
              <a:t> et al: Proceedings of the 64th ASMS Conference on Mass Spectrometry and Allied Topics, 2016.</a:t>
            </a:r>
            <a:endParaRPr lang="en-US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398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716" y="533400"/>
            <a:ext cx="4911631" cy="994172"/>
          </a:xfrm>
        </p:spPr>
        <p:txBody>
          <a:bodyPr>
            <a:normAutofit/>
          </a:bodyPr>
          <a:lstStyle/>
          <a:p>
            <a:r>
              <a:rPr lang="en-US" sz="2700" dirty="0"/>
              <a:t>Graphical abstract </a:t>
            </a:r>
          </a:p>
        </p:txBody>
      </p:sp>
      <p:pic>
        <p:nvPicPr>
          <p:cNvPr id="1026" name="Picture 2" descr="https://lh4.googleusercontent.com/HGVaQ3VcW9fx4-1RsYwm4G9ssD6rucxe2qDvkddirmPJ7h93DIDrDJLN4IC6J-ZKTmn5MarOvaOwy4zHfLhxbI-4gEmBS2E-SB81jo-GvQjSSc2G-BD3iTIrng-uSTjv1LGY3Ti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17" y="2538757"/>
            <a:ext cx="3052559" cy="207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51" y="2045360"/>
            <a:ext cx="5478431" cy="2799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2027420"/>
            <a:ext cx="542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H&amp;E staining of tissue sections from one patient</a:t>
            </a: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>
            <a:off x="2755452" y="1729446"/>
            <a:ext cx="6858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95600" y="5341484"/>
            <a:ext cx="7239000" cy="9831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Biopsies from prostate glands for 39 prostate cancer patients with known outcome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Proteomics data for 105 prostate punches, 2 replicates,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210 proteomes</a:t>
            </a:r>
          </a:p>
        </p:txBody>
      </p:sp>
    </p:spTree>
    <p:extLst>
      <p:ext uri="{BB962C8B-B14F-4D97-AF65-F5344CB8AC3E}">
        <p14:creationId xmlns:p14="http://schemas.microsoft.com/office/powerpoint/2010/main" val="762512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2" y="685800"/>
            <a:ext cx="6753497" cy="526664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Proteomic data: Protein quantification via  SWATH-MS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6200" y="2938566"/>
            <a:ext cx="2583818" cy="135016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Classical  approach: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Correlate abundance of individual proteins with clinical phenotype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3861618" y="1849204"/>
            <a:ext cx="3605982" cy="3602348"/>
            <a:chOff x="-1089" y="-1805"/>
            <a:chExt cx="7938" cy="7930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089" y="-1805"/>
              <a:ext cx="7938" cy="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9" y="-1805"/>
              <a:ext cx="7946" cy="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886200" y="5602070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210 SWATH runs for 105 tissue punches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3812 proteins quantified across samples</a:t>
            </a:r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>
            <a:off x="2755452" y="1466851"/>
            <a:ext cx="6858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97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89427" y="1182645"/>
            <a:ext cx="6374902" cy="2109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4A6191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A6191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4A619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4A6191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4A6191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solidFill>
                  <a:srgbClr val="800000"/>
                </a:solidFill>
                <a:latin typeface="Century Gothic" panose="020B0502020202020204" pitchFamily="34" charset="0"/>
                <a:cs typeface="Adobe Garamond Pro"/>
              </a:rPr>
              <a:t>Strongest signal:</a:t>
            </a:r>
          </a:p>
          <a:p>
            <a:pPr marL="0" indent="0">
              <a:buNone/>
            </a:pPr>
            <a:endParaRPr lang="en-US" sz="1200" dirty="0">
              <a:latin typeface="Century Gothic" panose="020B0502020202020204" pitchFamily="34" charset="0"/>
              <a:cs typeface="Rockwell"/>
            </a:endParaRPr>
          </a:p>
          <a:p>
            <a:pPr marL="0" indent="0">
              <a:buNone/>
            </a:pP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CCT2,3,4,8</a:t>
            </a:r>
            <a:r>
              <a:rPr lang="en-US" sz="2300" dirty="0">
                <a:solidFill>
                  <a:srgbClr val="800000"/>
                </a:solidFill>
                <a:latin typeface="Century Gothic" panose="020B0502020202020204" pitchFamily="34" charset="0"/>
                <a:cs typeface="Adobe Garamond Pro"/>
              </a:rPr>
              <a:t>/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ILK 			1.7 x10</a:t>
            </a:r>
            <a:r>
              <a:rPr lang="en-US" sz="23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-8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VDAC1</a:t>
            </a:r>
            <a:r>
              <a:rPr lang="en-US" sz="2300" dirty="0">
                <a:solidFill>
                  <a:srgbClr val="800000"/>
                </a:solidFill>
                <a:latin typeface="Century Gothic" panose="020B0502020202020204" pitchFamily="34" charset="0"/>
                <a:cs typeface="Adobe Garamond Pro"/>
              </a:rPr>
              <a:t>/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CAV1</a:t>
            </a:r>
            <a:r>
              <a:rPr lang="en-US" sz="2300" dirty="0">
                <a:solidFill>
                  <a:srgbClr val="800000"/>
                </a:solidFill>
                <a:latin typeface="Century Gothic" panose="020B0502020202020204" pitchFamily="34" charset="0"/>
                <a:cs typeface="Adobe Garamond Pro"/>
              </a:rPr>
              <a:t>/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VCP		1.1 x10</a:t>
            </a:r>
            <a:r>
              <a:rPr lang="en-US" sz="23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-7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Adobe Garamond Pro"/>
            </a:endParaRPr>
          </a:p>
          <a:p>
            <a:pPr marL="0" indent="0">
              <a:buNone/>
            </a:pP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YWHAZ</a:t>
            </a:r>
            <a:r>
              <a:rPr lang="en-US" sz="2300" dirty="0">
                <a:solidFill>
                  <a:srgbClr val="800000"/>
                </a:solidFill>
                <a:latin typeface="Century Gothic" panose="020B0502020202020204" pitchFamily="34" charset="0"/>
                <a:cs typeface="Adobe Garamond Pro"/>
              </a:rPr>
              <a:t>/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YWHAB			1.4 x10</a:t>
            </a:r>
            <a:r>
              <a:rPr lang="en-US" sz="23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dobe Garamond Pro"/>
              </a:rPr>
              <a:t>-6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38470" y="249183"/>
            <a:ext cx="11277601" cy="9334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115781"/>
                </a:solidFill>
                <a:latin typeface="Adobe Garamond Pro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03E3F"/>
                </a:solidFill>
                <a:latin typeface="Century Gothic" panose="020B0502020202020204" pitchFamily="34" charset="0"/>
              </a:rPr>
              <a:t>Significant differences between 7a and 7b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93331" y="4473026"/>
            <a:ext cx="8974670" cy="1874766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rgbClr val="800000"/>
                </a:solidFill>
                <a:latin typeface="Century Gothic" panose="020B0502020202020204" pitchFamily="34" charset="0"/>
                <a:cs typeface="Adobe Garamond Pro"/>
              </a:rPr>
              <a:t>CAV1</a:t>
            </a:r>
            <a:r>
              <a:rPr lang="en-US" sz="1600" dirty="0">
                <a:latin typeface="Century Gothic" panose="020B0502020202020204" pitchFamily="34" charset="0"/>
                <a:cs typeface="Adobe Garamond Pro"/>
              </a:rPr>
              <a:t> integrates several oncogenic signaling pathways with membrane proteins</a:t>
            </a:r>
          </a:p>
          <a:p>
            <a:pPr lvl="1"/>
            <a:r>
              <a:rPr lang="en-US" sz="1600" dirty="0">
                <a:latin typeface="Century Gothic" panose="020B0502020202020204" pitchFamily="34" charset="0"/>
                <a:cs typeface="Adobe Garamond Pro"/>
              </a:rPr>
              <a:t>Regulates metabolism in cancer and is associated with cancer progression and prognosis</a:t>
            </a:r>
          </a:p>
          <a:p>
            <a:pPr lvl="1"/>
            <a:r>
              <a:rPr lang="en-US" sz="1600" dirty="0">
                <a:latin typeface="Century Gothic" panose="020B0502020202020204" pitchFamily="34" charset="0"/>
                <a:cs typeface="Adobe Garamond Pro"/>
              </a:rPr>
              <a:t>Contradictory role in prostate cancer: reported both as a TS and Oncogene</a:t>
            </a:r>
          </a:p>
          <a:p>
            <a:r>
              <a:rPr lang="en-US" sz="1600" b="1" dirty="0">
                <a:solidFill>
                  <a:srgbClr val="800000"/>
                </a:solidFill>
                <a:latin typeface="Century Gothic" panose="020B0502020202020204" pitchFamily="34" charset="0"/>
              </a:rPr>
              <a:t>VDAC1</a:t>
            </a:r>
            <a:r>
              <a:rPr lang="en-US" sz="1600" dirty="0">
                <a:latin typeface="Century Gothic" panose="020B0502020202020204" pitchFamily="34" charset="0"/>
              </a:rPr>
              <a:t> is at the crossroads of cell metabolism, apoptosis and cell stress</a:t>
            </a:r>
          </a:p>
          <a:p>
            <a:r>
              <a:rPr lang="en-US" sz="1600" b="1" dirty="0">
                <a:solidFill>
                  <a:srgbClr val="800000"/>
                </a:solidFill>
                <a:latin typeface="Century Gothic" panose="020B0502020202020204" pitchFamily="34" charset="0"/>
              </a:rPr>
              <a:t>VCP</a:t>
            </a:r>
            <a:r>
              <a:rPr lang="en-US" sz="1600" dirty="0">
                <a:latin typeface="Century Gothic" panose="020B0502020202020204" pitchFamily="34" charset="0"/>
              </a:rPr>
              <a:t> promotes cell invasion and migration in prostate cancer cell lines</a:t>
            </a:r>
            <a:endParaRPr lang="en-US" sz="1600" dirty="0">
              <a:latin typeface="Century Gothic" panose="020B0502020202020204" pitchFamily="34" charset="0"/>
              <a:cs typeface="Adobe Garamon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4953" y="3744838"/>
            <a:ext cx="893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800000"/>
                </a:solidFill>
                <a:latin typeface="Century Gothic" panose="020B0502020202020204" pitchFamily="34" charset="0"/>
                <a:cs typeface="Adobe Garamond Pro"/>
              </a:rPr>
              <a:t>CCT2,CCT3,CCT4 and CCT8 </a:t>
            </a:r>
            <a:r>
              <a:rPr lang="en-US" sz="1600" dirty="0">
                <a:latin typeface="Century Gothic" panose="020B0502020202020204" pitchFamily="34" charset="0"/>
                <a:cs typeface="Adobe Garamond Pro"/>
              </a:rPr>
              <a:t>are highly </a:t>
            </a:r>
            <a:r>
              <a:rPr lang="en-US" sz="1600" dirty="0" err="1">
                <a:latin typeface="Century Gothic" panose="020B0502020202020204" pitchFamily="34" charset="0"/>
                <a:cs typeface="Adobe Garamond Pro"/>
              </a:rPr>
              <a:t>upregulated</a:t>
            </a:r>
            <a:r>
              <a:rPr lang="en-US" sz="1600" dirty="0">
                <a:latin typeface="Century Gothic" panose="020B0502020202020204" pitchFamily="34" charset="0"/>
                <a:cs typeface="Adobe Garamond Pro"/>
              </a:rPr>
              <a:t> and drive the shift (</a:t>
            </a:r>
            <a:r>
              <a:rPr lang="en-US" sz="1600" b="1" dirty="0" err="1">
                <a:solidFill>
                  <a:srgbClr val="800000"/>
                </a:solidFill>
                <a:latin typeface="Century Gothic" panose="020B0502020202020204" pitchFamily="34" charset="0"/>
                <a:cs typeface="Adobe Garamond Pro"/>
              </a:rPr>
              <a:t>Chaperonin</a:t>
            </a:r>
            <a:r>
              <a:rPr lang="en-US" sz="1600" b="1" dirty="0">
                <a:solidFill>
                  <a:srgbClr val="800000"/>
                </a:solidFill>
                <a:latin typeface="Century Gothic" panose="020B0502020202020204" pitchFamily="34" charset="0"/>
                <a:cs typeface="Adobe Garamond Pro"/>
              </a:rPr>
              <a:t> complex</a:t>
            </a:r>
            <a:r>
              <a:rPr lang="en-US" sz="1600" dirty="0">
                <a:latin typeface="Century Gothic" panose="020B0502020202020204" pitchFamily="34" charset="0"/>
                <a:cs typeface="Adobe Garamond Pro"/>
              </a:rPr>
              <a:t>).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6" name="Line 18">
            <a:extLst>
              <a:ext uri="{FF2B5EF4-FFF2-40B4-BE49-F238E27FC236}">
                <a16:creationId xmlns:a16="http://schemas.microsoft.com/office/drawing/2014/main" id="{55205E1B-9F74-5D46-975A-BF1464CA4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175" y="950018"/>
            <a:ext cx="6858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0123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47" y="3090536"/>
            <a:ext cx="11328400" cy="972000"/>
          </a:xfrm>
        </p:spPr>
        <p:txBody>
          <a:bodyPr/>
          <a:lstStyle/>
          <a:p>
            <a:pPr algn="ctr"/>
            <a:r>
              <a:rPr lang="en-US" b="0" dirty="0">
                <a:latin typeface="Century Gothic" panose="020B0502020202020204" pitchFamily="34" charset="0"/>
              </a:rPr>
              <a:t>What if  we  </a:t>
            </a:r>
            <a:r>
              <a:rPr lang="en-US" dirty="0">
                <a:latin typeface="Century Gothic" panose="020B0502020202020204" pitchFamily="34" charset="0"/>
              </a:rPr>
              <a:t>do not </a:t>
            </a:r>
            <a:r>
              <a:rPr lang="en-US" b="0" dirty="0">
                <a:latin typeface="Century Gothic" panose="020B0502020202020204" pitchFamily="34" charset="0"/>
              </a:rPr>
              <a:t>have prior classification?</a:t>
            </a:r>
            <a:br>
              <a:rPr lang="en-US" b="0" dirty="0">
                <a:latin typeface="Century Gothic" panose="020B0502020202020204" pitchFamily="34" charset="0"/>
              </a:rPr>
            </a:br>
            <a:br>
              <a:rPr lang="en-US" b="0" dirty="0">
                <a:latin typeface="Century Gothic" panose="020B0502020202020204" pitchFamily="34" charset="0"/>
              </a:rPr>
            </a:br>
            <a:r>
              <a:rPr lang="en-US" b="0" dirty="0">
                <a:latin typeface="Century Gothic" panose="020B0502020202020204" pitchFamily="34" charset="0"/>
              </a:rPr>
              <a:t>An unsupervised algorithm to identify dysregulated protein complex across various conditions</a:t>
            </a:r>
          </a:p>
        </p:txBody>
      </p:sp>
    </p:spTree>
    <p:extLst>
      <p:ext uri="{BB962C8B-B14F-4D97-AF65-F5344CB8AC3E}">
        <p14:creationId xmlns:p14="http://schemas.microsoft.com/office/powerpoint/2010/main" val="192322417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23152"/>
            <a:ext cx="11328400" cy="972000"/>
          </a:xfrm>
        </p:spPr>
        <p:txBody>
          <a:bodyPr/>
          <a:lstStyle/>
          <a:p>
            <a:r>
              <a:rPr lang="en-US" b="0" dirty="0">
                <a:latin typeface="Century Gothic" panose="020B0502020202020204" pitchFamily="34" charset="0"/>
              </a:rPr>
              <a:t>Concept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5905" y="1645375"/>
            <a:ext cx="4023987" cy="2591444"/>
            <a:chOff x="393762" y="2509381"/>
            <a:chExt cx="5101871" cy="30083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62" y="3596827"/>
              <a:ext cx="4990900" cy="1920885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752476" y="3628020"/>
              <a:ext cx="2133600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623657" y="3637845"/>
              <a:ext cx="1614138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951420" y="3637845"/>
              <a:ext cx="591601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90306" y="3252807"/>
              <a:ext cx="1411869" cy="357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regulated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01269" y="3293590"/>
              <a:ext cx="1494364" cy="357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regulated</a:t>
              </a: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133725" y="2904290"/>
              <a:ext cx="219075" cy="65491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40418" y="2509381"/>
              <a:ext cx="1738217" cy="357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dysregulated</a:t>
              </a:r>
            </a:p>
          </p:txBody>
        </p:sp>
      </p:grpSp>
      <p:sp>
        <p:nvSpPr>
          <p:cNvPr id="15" name="Curved Right Arrow 14"/>
          <p:cNvSpPr/>
          <p:nvPr/>
        </p:nvSpPr>
        <p:spPr>
          <a:xfrm>
            <a:off x="85635" y="4143632"/>
            <a:ext cx="346165" cy="770709"/>
          </a:xfrm>
          <a:prstGeom prst="curv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042049" y="4477953"/>
            <a:ext cx="2579" cy="189683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040190" y="6358909"/>
            <a:ext cx="2290853" cy="1733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rot="19700862">
            <a:off x="1223895" y="5127571"/>
            <a:ext cx="1249232" cy="81109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5922" y="6396595"/>
            <a:ext cx="1634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Abundance of protein 1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035517" y="4340444"/>
            <a:ext cx="1527132" cy="1634124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467455" y="4735012"/>
            <a:ext cx="1527132" cy="1634124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828510" y="5107097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022624" y="5110215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26498" y="5202579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35297" y="5202579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141937" y="5193229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040158" y="5302371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432496" y="5751646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606608" y="5749560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610483" y="5841924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519282" y="5841924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725922" y="5832573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624142" y="5941716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892081" y="5494320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066194" y="5492234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070068" y="5584598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978867" y="5584598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185507" y="5575247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083727" y="5684390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618020" y="5231759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742202" y="5181970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785978" y="5321989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537834" y="5342812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952759" y="5329455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753086" y="5464957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2208211" y="5247189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212085" y="5339554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120885" y="5339554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2327525" y="5330203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225745" y="5439346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687561" y="5524990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691435" y="5617354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600234" y="5617354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806874" y="5608003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705095" y="5717146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614927" y="5378210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404437" y="5502871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528619" y="5453082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517271" y="5626096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1324251" y="5613924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970552" y="5795572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1959205" y="5706219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794259" y="5897054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869541" y="5803729"/>
            <a:ext cx="52072" cy="541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58943" y="4770750"/>
            <a:ext cx="52072" cy="5416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 rot="16200000">
            <a:off x="40058" y="5265745"/>
            <a:ext cx="1723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Abundance of protein 2</a:t>
            </a:r>
          </a:p>
        </p:txBody>
      </p:sp>
      <p:sp>
        <p:nvSpPr>
          <p:cNvPr id="82" name="Up Arrow 81"/>
          <p:cNvSpPr/>
          <p:nvPr/>
        </p:nvSpPr>
        <p:spPr>
          <a:xfrm>
            <a:off x="1220593" y="4873503"/>
            <a:ext cx="135872" cy="10846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3083386" y="5112559"/>
            <a:ext cx="52072" cy="5416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Up Arrow 84"/>
          <p:cNvSpPr/>
          <p:nvPr/>
        </p:nvSpPr>
        <p:spPr>
          <a:xfrm>
            <a:off x="3038506" y="5215319"/>
            <a:ext cx="135872" cy="10846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5628817" y="1744973"/>
            <a:ext cx="4947265" cy="4255334"/>
            <a:chOff x="7217252" y="2515183"/>
            <a:chExt cx="4440977" cy="3712687"/>
          </a:xfrm>
        </p:grpSpPr>
        <p:cxnSp>
          <p:nvCxnSpPr>
            <p:cNvPr id="87" name="Straight Arrow Connector 86"/>
            <p:cNvCxnSpPr/>
            <p:nvPr/>
          </p:nvCxnSpPr>
          <p:spPr>
            <a:xfrm flipV="1">
              <a:off x="7587808" y="2747314"/>
              <a:ext cx="4529" cy="32020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7584543" y="5922576"/>
              <a:ext cx="4022816" cy="2926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10956546" y="5463995"/>
              <a:ext cx="91440" cy="9144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9806039" y="3336855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7989901" y="575277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7814872" y="5419189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0215654" y="323285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0107086" y="3539089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19700862">
              <a:off x="7907135" y="3843940"/>
              <a:ext cx="2193694" cy="136921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890866" y="5986194"/>
              <a:ext cx="1767363" cy="24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Abundance of protein 1</a:t>
              </a:r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7576337" y="2515183"/>
              <a:ext cx="2681696" cy="275858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8334835" y="3181257"/>
              <a:ext cx="2681696" cy="275858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8968859" y="380937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9309730" y="381464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9316533" y="397056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9156382" y="397056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9519248" y="395477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9340520" y="413902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8273445" y="489744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8579193" y="489392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8585996" y="504984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8425845" y="504984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8788711" y="503406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8609983" y="521830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9080492" y="44630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9386240" y="445953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9393043" y="46154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9232892" y="461545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9595758" y="459966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9417030" y="478391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8599232" y="401982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8817299" y="393577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8894172" y="41721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8458423" y="420729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9187045" y="418474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8836412" y="441348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9635628" y="404587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9642431" y="420179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9482280" y="420179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9845146" y="418600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9666418" y="437025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8721348" y="451482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8728151" y="46707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8568000" y="46707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8930866" y="465496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8752138" y="483920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8593800" y="426704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8224173" y="447748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8442240" y="439344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8422313" y="468550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8083364" y="466495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9218290" y="497160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9198365" y="482076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8908713" y="514291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9040911" y="498537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7968681" y="3241588"/>
              <a:ext cx="91440" cy="9144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11097167" y="4237651"/>
              <a:ext cx="91440" cy="9144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0976077" y="4374547"/>
              <a:ext cx="91440" cy="9144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11339894" y="4316290"/>
              <a:ext cx="91440" cy="9144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11167818" y="4397905"/>
              <a:ext cx="91440" cy="9144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 rot="16200000">
              <a:off x="6457896" y="3602598"/>
              <a:ext cx="1767363" cy="248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Abundance of protein 2</a:t>
              </a:r>
            </a:p>
          </p:txBody>
        </p:sp>
        <p:sp>
          <p:nvSpPr>
            <p:cNvPr id="148" name="Oval 147"/>
            <p:cNvSpPr/>
            <p:nvPr/>
          </p:nvSpPr>
          <p:spPr>
            <a:xfrm>
              <a:off x="10872668" y="4137310"/>
              <a:ext cx="663717" cy="43781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9" name="Down Arrow 148"/>
            <p:cNvSpPr/>
            <p:nvPr/>
          </p:nvSpPr>
          <p:spPr>
            <a:xfrm>
              <a:off x="11056970" y="3674175"/>
              <a:ext cx="282924" cy="360353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50" name="Up Arrow 149"/>
            <p:cNvSpPr/>
            <p:nvPr/>
          </p:nvSpPr>
          <p:spPr>
            <a:xfrm>
              <a:off x="7901336" y="3404020"/>
              <a:ext cx="238596" cy="18310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51" name="Up Arrow 150"/>
            <p:cNvSpPr/>
            <p:nvPr/>
          </p:nvSpPr>
          <p:spPr>
            <a:xfrm>
              <a:off x="10882968" y="5636196"/>
              <a:ext cx="238596" cy="18310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0DA5115-FC7E-4F42-9885-8F4B2857A565}"/>
              </a:ext>
            </a:extLst>
          </p:cNvPr>
          <p:cNvSpPr/>
          <p:nvPr/>
        </p:nvSpPr>
        <p:spPr>
          <a:xfrm>
            <a:off x="6351720" y="6226074"/>
            <a:ext cx="5695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Outlyers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computed by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Mahalanobis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distance (M)</a:t>
            </a:r>
          </a:p>
        </p:txBody>
      </p:sp>
    </p:spTree>
    <p:extLst>
      <p:ext uri="{BB962C8B-B14F-4D97-AF65-F5344CB8AC3E}">
        <p14:creationId xmlns:p14="http://schemas.microsoft.com/office/powerpoint/2010/main" val="37997709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9756"/>
            <a:ext cx="11328400" cy="783341"/>
          </a:xfrm>
        </p:spPr>
        <p:txBody>
          <a:bodyPr/>
          <a:lstStyle/>
          <a:p>
            <a:pPr algn="ctr"/>
            <a:r>
              <a:rPr lang="en-US" b="0" dirty="0">
                <a:latin typeface="Century Gothic" panose="020B0502020202020204" pitchFamily="34" charset="0"/>
              </a:rPr>
              <a:t>Benchmarking (~7000 vs 152 proteins)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74" y="1300323"/>
            <a:ext cx="9935852" cy="4394393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8E6BC59A-4C81-D045-AD91-D4C1FAED3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92" y="5834409"/>
            <a:ext cx="5569744" cy="945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8F5F7-1482-6345-9054-41D543247752}"/>
              </a:ext>
            </a:extLst>
          </p:cNvPr>
          <p:cNvSpPr txBox="1"/>
          <p:nvPr/>
        </p:nvSpPr>
        <p:spPr>
          <a:xfrm>
            <a:off x="1108436" y="6127845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Data source: </a:t>
            </a:r>
          </a:p>
        </p:txBody>
      </p:sp>
      <p:sp>
        <p:nvSpPr>
          <p:cNvPr id="6" name="Line 18">
            <a:extLst>
              <a:ext uri="{FF2B5EF4-FFF2-40B4-BE49-F238E27FC236}">
                <a16:creationId xmlns:a16="http://schemas.microsoft.com/office/drawing/2014/main" id="{B92904B8-01A6-9748-9C3C-D8F0735DC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175" y="936766"/>
            <a:ext cx="6858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453743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43635"/>
            <a:ext cx="11328400" cy="972000"/>
          </a:xfrm>
        </p:spPr>
        <p:txBody>
          <a:bodyPr/>
          <a:lstStyle/>
          <a:p>
            <a:pPr algn="ctr"/>
            <a:r>
              <a:rPr lang="en-US" sz="2400" b="0" dirty="0">
                <a:latin typeface="Century Gothic" panose="020B0502020202020204" pitchFamily="34" charset="0"/>
              </a:rPr>
              <a:t>Benchmarking: Basal, luminal and non-malignant  cells show different network states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26" y="1457740"/>
            <a:ext cx="9329531" cy="5334272"/>
          </a:xfrm>
          <a:prstGeom prst="rect">
            <a:avLst/>
          </a:prstGeom>
        </p:spPr>
      </p:pic>
      <p:sp>
        <p:nvSpPr>
          <p:cNvPr id="4" name="Line 18">
            <a:extLst>
              <a:ext uri="{FF2B5EF4-FFF2-40B4-BE49-F238E27FC236}">
                <a16:creationId xmlns:a16="http://schemas.microsoft.com/office/drawing/2014/main" id="{088FEDEA-E938-C245-9E75-C617F0E69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175" y="1201806"/>
            <a:ext cx="6858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317394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Common data structure for protein biomarker research 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17410" name="Group 5"/>
          <p:cNvGrpSpPr>
            <a:grpSpLocks/>
          </p:cNvGrpSpPr>
          <p:nvPr/>
        </p:nvGrpSpPr>
        <p:grpSpPr bwMode="auto">
          <a:xfrm>
            <a:off x="2695801" y="1805518"/>
            <a:ext cx="6027285" cy="4871053"/>
            <a:chOff x="290839" y="1073161"/>
            <a:chExt cx="2297901" cy="3022094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674775" y="1998518"/>
              <a:ext cx="1441450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555712" y="2146131"/>
              <a:ext cx="0" cy="151104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38" name="TextBox 70"/>
            <p:cNvSpPr txBox="1">
              <a:spLocks noChangeArrowheads="1"/>
            </p:cNvSpPr>
            <p:nvPr/>
          </p:nvSpPr>
          <p:spPr bwMode="auto">
            <a:xfrm>
              <a:off x="808124" y="1680668"/>
              <a:ext cx="965200" cy="276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replicates</a:t>
              </a:r>
              <a:endParaRPr lang="de-DE" sz="1800" dirty="0"/>
            </a:p>
          </p:txBody>
        </p:sp>
        <p:sp>
          <p:nvSpPr>
            <p:cNvPr id="17439" name="TextBox 71"/>
            <p:cNvSpPr txBox="1">
              <a:spLocks noChangeArrowheads="1"/>
            </p:cNvSpPr>
            <p:nvPr/>
          </p:nvSpPr>
          <p:spPr bwMode="auto">
            <a:xfrm rot="16200000">
              <a:off x="-121357" y="2688175"/>
              <a:ext cx="965200" cy="140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proteins</a:t>
              </a:r>
              <a:endParaRPr lang="de-DE" sz="1800" dirty="0"/>
            </a:p>
          </p:txBody>
        </p:sp>
        <p:sp>
          <p:nvSpPr>
            <p:cNvPr id="17440" name="TextBox 87"/>
            <p:cNvSpPr txBox="1">
              <a:spLocks noChangeArrowheads="1"/>
            </p:cNvSpPr>
            <p:nvPr/>
          </p:nvSpPr>
          <p:spPr bwMode="auto">
            <a:xfrm>
              <a:off x="433474" y="1073161"/>
              <a:ext cx="2155266" cy="56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133" b="1" dirty="0"/>
                <a:t>Protein </a:t>
              </a:r>
              <a:r>
                <a:rPr lang="en-US" sz="2133" b="1" dirty="0">
                  <a:latin typeface="Century Gothic" panose="020B0502020202020204" pitchFamily="34" charset="0"/>
                </a:rPr>
                <a:t>identification</a:t>
              </a:r>
              <a:r>
                <a:rPr lang="en-US" sz="2133" b="1" dirty="0"/>
                <a:t> and quantification</a:t>
              </a:r>
            </a:p>
          </p:txBody>
        </p:sp>
        <p:pic>
          <p:nvPicPr>
            <p:cNvPr id="17441" name="Picture 3" descr="Screen Shot 2017-06-04 at 18.32.2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0" t="18172"/>
            <a:stretch>
              <a:fillRect/>
            </a:stretch>
          </p:blipFill>
          <p:spPr bwMode="auto">
            <a:xfrm>
              <a:off x="674774" y="2118818"/>
              <a:ext cx="1495425" cy="19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Line 1028">
            <a:extLst>
              <a:ext uri="{FF2B5EF4-FFF2-40B4-BE49-F238E27FC236}">
                <a16:creationId xmlns:a16="http://schemas.microsoft.com/office/drawing/2014/main" id="{BC03BF8E-A6AF-EB42-8EE3-830B820AE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4988" y="1153731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78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47" y="2030360"/>
            <a:ext cx="11328400" cy="972000"/>
          </a:xfrm>
        </p:spPr>
        <p:txBody>
          <a:bodyPr/>
          <a:lstStyle/>
          <a:p>
            <a:pPr algn="ctr"/>
            <a:r>
              <a:rPr lang="en-US" b="0" dirty="0">
                <a:latin typeface="Century Gothic" panose="020B0502020202020204" pitchFamily="34" charset="0"/>
              </a:rPr>
              <a:t>Can we use identify subgroups using the non-supervised method to inform the supervised biomarker algorithm?</a:t>
            </a:r>
            <a:br>
              <a:rPr lang="en-US" b="0" dirty="0">
                <a:latin typeface="Century Gothic" panose="020B0502020202020204" pitchFamily="34" charset="0"/>
              </a:rPr>
            </a:br>
            <a:br>
              <a:rPr lang="en-US" b="0" dirty="0">
                <a:latin typeface="Century Gothic" panose="020B0502020202020204" pitchFamily="34" charset="0"/>
              </a:rPr>
            </a:b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D09766-DB88-544E-AE3B-F2067F8459FF}"/>
              </a:ext>
            </a:extLst>
          </p:cNvPr>
          <p:cNvSpPr/>
          <p:nvPr/>
        </p:nvSpPr>
        <p:spPr>
          <a:xfrm>
            <a:off x="3048000" y="32721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Mertins</a:t>
            </a:r>
            <a:r>
              <a:rPr lang="en-US" i="1" dirty="0">
                <a:solidFill>
                  <a:srgbClr val="000000"/>
                </a:solidFill>
                <a:latin typeface="Century Gothic" panose="020B0502020202020204" pitchFamily="34" charset="0"/>
              </a:rPr>
              <a:t> et al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. 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Proteogenomics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connects somatic mutations to 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signalling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in breast cancer,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 Nature 2016.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9E4DA-7E65-5C47-A04C-486047D59B24}"/>
              </a:ext>
            </a:extLst>
          </p:cNvPr>
          <p:cNvSpPr txBox="1"/>
          <p:nvPr/>
        </p:nvSpPr>
        <p:spPr>
          <a:xfrm>
            <a:off x="1497497" y="34323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Data: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DA6F2-0AB2-7945-8D09-D95CA6C4C7B6}"/>
              </a:ext>
            </a:extLst>
          </p:cNvPr>
          <p:cNvSpPr/>
          <p:nvPr/>
        </p:nvSpPr>
        <p:spPr>
          <a:xfrm>
            <a:off x="1497497" y="4572653"/>
            <a:ext cx="92102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The samples comprise of: Luminal A (23), Luminal B (24), Her2 (12) and Basal (18).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Here we use Basal the 18 basal samples because they are a heterogenous group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655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ir_heatmap_3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6" y="600679"/>
            <a:ext cx="6813175" cy="5860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74E34-F621-6645-9A9E-DB65A438B1ED}"/>
              </a:ext>
            </a:extLst>
          </p:cNvPr>
          <p:cNvSpPr txBox="1"/>
          <p:nvPr/>
        </p:nvSpPr>
        <p:spPr>
          <a:xfrm>
            <a:off x="8229602" y="2186609"/>
            <a:ext cx="37901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non-supervised analysis of dysregulated complexes  identifies two groups of basal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We  now use these as input for supervised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This is </a:t>
            </a:r>
            <a:r>
              <a:rPr lang="en-US" b="1" dirty="0">
                <a:latin typeface="Century Gothic" panose="020B0502020202020204" pitchFamily="34" charset="0"/>
              </a:rPr>
              <a:t>not </a:t>
            </a:r>
            <a:r>
              <a:rPr lang="en-US" dirty="0">
                <a:latin typeface="Century Gothic" panose="020B0502020202020204" pitchFamily="34" charset="0"/>
              </a:rPr>
              <a:t>a circular argument because different proteins are used by either algorithm</a:t>
            </a:r>
          </a:p>
        </p:txBody>
      </p:sp>
    </p:spTree>
    <p:extLst>
      <p:ext uri="{BB962C8B-B14F-4D97-AF65-F5344CB8AC3E}">
        <p14:creationId xmlns:p14="http://schemas.microsoft.com/office/powerpoint/2010/main" val="1205882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59025"/>
            <a:ext cx="11328400" cy="665062"/>
          </a:xfrm>
        </p:spPr>
        <p:txBody>
          <a:bodyPr>
            <a:noAutofit/>
          </a:bodyPr>
          <a:lstStyle/>
          <a:p>
            <a:r>
              <a:rPr lang="en-US" b="0" dirty="0">
                <a:latin typeface="Century Gothic" panose="020B0502020202020204" pitchFamily="34" charset="0"/>
                <a:cs typeface="Times New Roman"/>
              </a:rPr>
              <a:t>Proteins with altered quantitative ratios in tested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965" y="2020051"/>
            <a:ext cx="8686800" cy="132827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Times Roman"/>
                <a:cs typeface="Times Roman"/>
              </a:rPr>
              <a:t>303 proteins in total (170 pairs)</a:t>
            </a:r>
          </a:p>
          <a:p>
            <a:r>
              <a:rPr lang="en-US" sz="2800" dirty="0">
                <a:latin typeface="Times Roman"/>
                <a:cs typeface="Times Roman"/>
              </a:rPr>
              <a:t>They are enriched in </a:t>
            </a:r>
            <a:r>
              <a:rPr lang="en-US" sz="2800" dirty="0" err="1">
                <a:latin typeface="Times Roman"/>
                <a:cs typeface="Times Roman"/>
              </a:rPr>
              <a:t>Reactome</a:t>
            </a:r>
            <a:r>
              <a:rPr lang="en-US" sz="2800" dirty="0">
                <a:latin typeface="Times Roman"/>
                <a:cs typeface="Times Roman"/>
              </a:rPr>
              <a:t> pathways related to cell invasion, proliferation and mitotic regulation</a:t>
            </a:r>
          </a:p>
        </p:txBody>
      </p:sp>
      <p:pic>
        <p:nvPicPr>
          <p:cNvPr id="5" name="Picture 4" descr="rho_formins_reactome_term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18" y="3889900"/>
            <a:ext cx="6917765" cy="2071630"/>
          </a:xfrm>
          <a:prstGeom prst="rect">
            <a:avLst/>
          </a:prstGeom>
        </p:spPr>
      </p:pic>
      <p:sp>
        <p:nvSpPr>
          <p:cNvPr id="6" name="Line 18">
            <a:extLst>
              <a:ext uri="{FF2B5EF4-FFF2-40B4-BE49-F238E27FC236}">
                <a16:creationId xmlns:a16="http://schemas.microsoft.com/office/drawing/2014/main" id="{592B6B45-19A7-744A-9430-7119465C3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175" y="936766"/>
            <a:ext cx="6858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9215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90" y="24365"/>
            <a:ext cx="12118009" cy="972000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Century Gothic" panose="020B0502020202020204" pitchFamily="34" charset="0"/>
                <a:cs typeface="Times New Roman"/>
              </a:rPr>
              <a:t>Proteins with altered quantitative ratios in tested samples</a:t>
            </a:r>
            <a:endParaRPr lang="en-US" sz="3200" b="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600201"/>
            <a:ext cx="9216887" cy="1148976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  <a:cs typeface="Times Roman"/>
              </a:rPr>
              <a:t>Many of the proteins have connected biological roles and several of them form stable protein complexes </a:t>
            </a:r>
          </a:p>
        </p:txBody>
      </p:sp>
      <p:pic>
        <p:nvPicPr>
          <p:cNvPr id="4" name="Picture 3" descr="significant_compl_basal_ami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2749177"/>
            <a:ext cx="5976472" cy="3743328"/>
          </a:xfrm>
          <a:prstGeom prst="rect">
            <a:avLst/>
          </a:prstGeom>
        </p:spPr>
      </p:pic>
      <p:sp>
        <p:nvSpPr>
          <p:cNvPr id="5" name="Line 18">
            <a:extLst>
              <a:ext uri="{FF2B5EF4-FFF2-40B4-BE49-F238E27FC236}">
                <a16:creationId xmlns:a16="http://schemas.microsoft.com/office/drawing/2014/main" id="{953B3EDD-45EC-F942-A4F0-9611BEA2F2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175" y="1201808"/>
            <a:ext cx="6858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105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4DC52-913C-634F-8A41-0628110D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3392"/>
            <a:ext cx="11328400" cy="972000"/>
          </a:xfrm>
        </p:spPr>
        <p:txBody>
          <a:bodyPr/>
          <a:lstStyle/>
          <a:p>
            <a:r>
              <a:rPr lang="en-US" b="0" dirty="0">
                <a:latin typeface="Century Gothic" panose="020B0502020202020204" pitchFamily="34" charset="0"/>
              </a:rPr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4EE7E-D8D3-1040-AD8F-88D8B3C68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416358"/>
            <a:ext cx="11311917" cy="4213224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Swath/DIA  MS generates high quality and now also deep protein matrices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Proteins generally act in cooperation with other proteins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We  developed and benchmarked a supervised and an non-supervised algorithm to use SWATH/DIA data matrices  to find new subgroups and to detect </a:t>
            </a:r>
            <a:r>
              <a:rPr lang="en-US" b="1" dirty="0">
                <a:latin typeface="Century Gothic" panose="020B0502020202020204" pitchFamily="34" charset="0"/>
              </a:rPr>
              <a:t>contextual</a:t>
            </a:r>
            <a:r>
              <a:rPr lang="en-US" dirty="0">
                <a:latin typeface="Century Gothic" panose="020B0502020202020204" pitchFamily="34" charset="0"/>
              </a:rPr>
              <a:t> biomarkers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The two algorithms are complementary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Additional results from same data  -- </a:t>
            </a:r>
            <a:r>
              <a:rPr lang="en-US" b="1" dirty="0">
                <a:latin typeface="Century Gothic" panose="020B0502020202020204" pitchFamily="34" charset="0"/>
              </a:rPr>
              <a:t>new information for free</a:t>
            </a:r>
          </a:p>
        </p:txBody>
      </p:sp>
    </p:spTree>
    <p:extLst>
      <p:ext uri="{BB962C8B-B14F-4D97-AF65-F5344CB8AC3E}">
        <p14:creationId xmlns:p14="http://schemas.microsoft.com/office/powerpoint/2010/main" val="3966403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6"/>
          <p:cNvSpPr txBox="1">
            <a:spLocks noChangeArrowheads="1"/>
          </p:cNvSpPr>
          <p:nvPr/>
        </p:nvSpPr>
        <p:spPr bwMode="auto">
          <a:xfrm>
            <a:off x="1809750" y="1054101"/>
            <a:ext cx="26162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200" b="1" kern="0" err="1">
                <a:latin typeface="ETH Light" pitchFamily="2" charset="0"/>
                <a:ea typeface="ＭＳ Ｐゴシック" charset="0"/>
                <a:cs typeface="ＭＳ Ｐゴシック" charset="0"/>
              </a:rPr>
              <a:t>Acknowledgements</a:t>
            </a:r>
            <a:endParaRPr lang="de-CH" sz="2200" b="1" kern="0">
              <a:latin typeface="ETH Light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hteck 2"/>
          <p:cNvSpPr/>
          <p:nvPr/>
        </p:nvSpPr>
        <p:spPr>
          <a:xfrm>
            <a:off x="1524001" y="4763"/>
            <a:ext cx="2214563" cy="544512"/>
          </a:xfrm>
          <a:prstGeom prst="rect">
            <a:avLst/>
          </a:prstGeom>
          <a:solidFill>
            <a:srgbClr val="449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50532" name="Picture 27" descr="Die Grafik &quot;http://www.imsb.ethz.ch/images/head_bg_home_c010.jpg&quot; kann nicht angezeigt werden, weil sie Fehler enthäl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4763"/>
            <a:ext cx="692943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29" descr="foot_unit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88" y="4763"/>
            <a:ext cx="4683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Bild 18" descr="g_eth_logo_kurz_neg_Schutzrau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68276"/>
            <a:ext cx="1584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1"/>
          <p:cNvSpPr txBox="1"/>
          <p:nvPr/>
        </p:nvSpPr>
        <p:spPr>
          <a:xfrm>
            <a:off x="4060825" y="161925"/>
            <a:ext cx="47575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b="1" cap="smal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TH Light" pitchFamily="2" charset="0"/>
                <a:ea typeface="ＭＳ Ｐゴシック" charset="0"/>
                <a:cs typeface="ＭＳ Ｐゴシック" charset="0"/>
              </a:rPr>
              <a:t>Institute of Molecular Systems Biology</a:t>
            </a:r>
            <a:endParaRPr lang="de-DE" b="1" cap="small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TH Light" pitchFamily="2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0538" name="Picture 10" descr="SystemsX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69" y="6034314"/>
            <a:ext cx="1422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9" name="Picture 11" descr="401px-European_Research_Council_logo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500688"/>
            <a:ext cx="13906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40" name="TextBox 1"/>
          <p:cNvSpPr txBox="1">
            <a:spLocks noChangeArrowheads="1"/>
          </p:cNvSpPr>
          <p:nvPr/>
        </p:nvSpPr>
        <p:spPr bwMode="auto">
          <a:xfrm>
            <a:off x="1196008" y="5943601"/>
            <a:ext cx="16562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charset="0"/>
              </a:rPr>
              <a:t>SNSF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charset="0"/>
              </a:rPr>
              <a:t>NIH/EDRN</a:t>
            </a:r>
          </a:p>
        </p:txBody>
      </p:sp>
      <p:sp>
        <p:nvSpPr>
          <p:cNvPr id="2" name="Rectangle 1"/>
          <p:cNvSpPr/>
          <p:nvPr/>
        </p:nvSpPr>
        <p:spPr>
          <a:xfrm>
            <a:off x="313296" y="2130390"/>
            <a:ext cx="2552700" cy="215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b="1" dirty="0">
                <a:latin typeface="Arial" charset="0"/>
                <a:ea typeface="ＭＳ Ｐゴシック" charset="-128"/>
                <a:cs typeface="ＭＳ Ｐゴシック" charset="-128"/>
              </a:rPr>
              <a:t>Swath development</a:t>
            </a: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: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Ludovic</a:t>
            </a: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  Gillet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Pedro Navarro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Ben Collins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Yansheng</a:t>
            </a: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 Liu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George Rosenberger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Sabine Amon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Fabienne  Meier-</a:t>
            </a: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Abt</a:t>
            </a: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39093" y="1095139"/>
            <a:ext cx="3672962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88826" y="1230527"/>
            <a:ext cx="3672962" cy="3699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b="1" dirty="0">
                <a:latin typeface="Arial" charset="0"/>
                <a:ea typeface="ＭＳ Ｐゴシック" charset="-128"/>
                <a:cs typeface="ＭＳ Ｐゴシック" charset="-128"/>
              </a:rPr>
              <a:t>Supervised contextual algorithm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Marija</a:t>
            </a: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Buljan</a:t>
            </a: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Chiara  </a:t>
            </a: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Auwerx</a:t>
            </a: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Amair</a:t>
            </a: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Banaei</a:t>
            </a: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b="1" dirty="0">
                <a:latin typeface="Arial" charset="0"/>
                <a:ea typeface="ＭＳ Ｐゴシック" charset="-128"/>
                <a:cs typeface="ＭＳ Ｐゴシック" charset="-128"/>
              </a:rPr>
              <a:t>Non-supervised contextual algorithm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Amir </a:t>
            </a: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Banaei</a:t>
            </a: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Marija</a:t>
            </a:r>
            <a:r>
              <a:rPr lang="en-GB" dirty="0">
                <a:latin typeface="Arial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GB" dirty="0" err="1">
                <a:latin typeface="Arial" charset="0"/>
                <a:ea typeface="ＭＳ Ｐゴシック" charset="-128"/>
                <a:cs typeface="ＭＳ Ｐゴシック" charset="-128"/>
              </a:rPr>
              <a:t>Buljan</a:t>
            </a: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079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1" descr="401px-European_Research_Council_logo.svg.png">
            <a:extLst>
              <a:ext uri="{FF2B5EF4-FFF2-40B4-BE49-F238E27FC236}">
                <a16:creationId xmlns:a16="http://schemas.microsoft.com/office/drawing/2014/main" id="{D88828D1-6A8F-1F46-A568-BC3B90FAF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500688"/>
            <a:ext cx="13906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Logo _A_Prospects.pdf">
            <a:extLst>
              <a:ext uri="{FF2B5EF4-FFF2-40B4-BE49-F238E27FC236}">
                <a16:creationId xmlns:a16="http://schemas.microsoft.com/office/drawing/2014/main" id="{E9590F3C-26FA-A64E-8760-CF66DE9B0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26" y="5672997"/>
            <a:ext cx="2659891" cy="229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919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3">
            <a:extLst>
              <a:ext uri="{FF2B5EF4-FFF2-40B4-BE49-F238E27FC236}">
                <a16:creationId xmlns:a16="http://schemas.microsoft.com/office/drawing/2014/main" id="{4D6F7F82-F9B9-4985-A870-5F45FE3B9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" y="0"/>
            <a:ext cx="12195479" cy="6858000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146845" y="152402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1" name="Rechteck 10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14" name="Bild 18" descr="g_eth_logo_kurz_neg_Schutzra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2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438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Common data structure for protein biomarker research 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17410" name="Group 5"/>
          <p:cNvGrpSpPr>
            <a:grpSpLocks/>
          </p:cNvGrpSpPr>
          <p:nvPr/>
        </p:nvGrpSpPr>
        <p:grpSpPr bwMode="auto">
          <a:xfrm>
            <a:off x="312264" y="1805518"/>
            <a:ext cx="3139274" cy="4030133"/>
            <a:chOff x="234285" y="1073161"/>
            <a:chExt cx="2354455" cy="3022094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674775" y="1998518"/>
              <a:ext cx="1441450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555712" y="2146131"/>
              <a:ext cx="0" cy="151104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38" name="TextBox 70"/>
            <p:cNvSpPr txBox="1">
              <a:spLocks noChangeArrowheads="1"/>
            </p:cNvSpPr>
            <p:nvPr/>
          </p:nvSpPr>
          <p:spPr bwMode="auto">
            <a:xfrm>
              <a:off x="808124" y="1680668"/>
              <a:ext cx="965200" cy="25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samples</a:t>
              </a:r>
              <a:endParaRPr lang="de-DE" sz="1600"/>
            </a:p>
          </p:txBody>
        </p:sp>
        <p:sp>
          <p:nvSpPr>
            <p:cNvPr id="17439" name="TextBox 71"/>
            <p:cNvSpPr txBox="1">
              <a:spLocks noChangeArrowheads="1"/>
            </p:cNvSpPr>
            <p:nvPr/>
          </p:nvSpPr>
          <p:spPr bwMode="auto">
            <a:xfrm rot="16200000">
              <a:off x="-121357" y="2631622"/>
              <a:ext cx="965200" cy="25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proteins</a:t>
              </a:r>
              <a:endParaRPr lang="de-DE" sz="1600"/>
            </a:p>
          </p:txBody>
        </p:sp>
        <p:sp>
          <p:nvSpPr>
            <p:cNvPr id="17440" name="TextBox 87"/>
            <p:cNvSpPr txBox="1">
              <a:spLocks noChangeArrowheads="1"/>
            </p:cNvSpPr>
            <p:nvPr/>
          </p:nvSpPr>
          <p:spPr bwMode="auto">
            <a:xfrm>
              <a:off x="433474" y="1073161"/>
              <a:ext cx="2155266" cy="56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133" b="1" dirty="0"/>
                <a:t>Protein </a:t>
              </a:r>
              <a:r>
                <a:rPr lang="en-US" sz="2133" b="1" dirty="0">
                  <a:latin typeface="Century Gothic" panose="020B0502020202020204" pitchFamily="34" charset="0"/>
                </a:rPr>
                <a:t>identification</a:t>
              </a:r>
              <a:r>
                <a:rPr lang="en-US" sz="2133" b="1" dirty="0"/>
                <a:t> and quantification</a:t>
              </a:r>
            </a:p>
          </p:txBody>
        </p:sp>
        <p:pic>
          <p:nvPicPr>
            <p:cNvPr id="17441" name="Picture 3" descr="Screen Shot 2017-06-04 at 18.32.2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0" t="18172"/>
            <a:stretch>
              <a:fillRect/>
            </a:stretch>
          </p:blipFill>
          <p:spPr bwMode="auto">
            <a:xfrm>
              <a:off x="674774" y="2118818"/>
              <a:ext cx="1495425" cy="19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Line 1028">
            <a:extLst>
              <a:ext uri="{FF2B5EF4-FFF2-40B4-BE49-F238E27FC236}">
                <a16:creationId xmlns:a16="http://schemas.microsoft.com/office/drawing/2014/main" id="{BC03BF8E-A6AF-EB42-8EE3-830B820AE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4988" y="1153731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B6281-207D-2C44-AC9F-C2433412AFB0}"/>
              </a:ext>
            </a:extLst>
          </p:cNvPr>
          <p:cNvSpPr txBox="1"/>
          <p:nvPr/>
        </p:nvSpPr>
        <p:spPr>
          <a:xfrm>
            <a:off x="4893969" y="2537139"/>
            <a:ext cx="68773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Such datasets are used in biomarker research for: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Clustering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Machine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307963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Common data structure for protein biomarker research 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17410" name="Group 5"/>
          <p:cNvGrpSpPr>
            <a:grpSpLocks/>
          </p:cNvGrpSpPr>
          <p:nvPr/>
        </p:nvGrpSpPr>
        <p:grpSpPr bwMode="auto">
          <a:xfrm>
            <a:off x="312264" y="1805518"/>
            <a:ext cx="3139274" cy="4030133"/>
            <a:chOff x="234285" y="1073161"/>
            <a:chExt cx="2354455" cy="3022094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674775" y="1998518"/>
              <a:ext cx="1441450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555712" y="2146131"/>
              <a:ext cx="0" cy="151104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38" name="TextBox 70"/>
            <p:cNvSpPr txBox="1">
              <a:spLocks noChangeArrowheads="1"/>
            </p:cNvSpPr>
            <p:nvPr/>
          </p:nvSpPr>
          <p:spPr bwMode="auto">
            <a:xfrm>
              <a:off x="808124" y="1680668"/>
              <a:ext cx="965200" cy="25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samples</a:t>
              </a:r>
              <a:endParaRPr lang="de-DE" sz="1600"/>
            </a:p>
          </p:txBody>
        </p:sp>
        <p:sp>
          <p:nvSpPr>
            <p:cNvPr id="17439" name="TextBox 71"/>
            <p:cNvSpPr txBox="1">
              <a:spLocks noChangeArrowheads="1"/>
            </p:cNvSpPr>
            <p:nvPr/>
          </p:nvSpPr>
          <p:spPr bwMode="auto">
            <a:xfrm rot="16200000">
              <a:off x="-121357" y="2631622"/>
              <a:ext cx="965200" cy="25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proteins</a:t>
              </a:r>
              <a:endParaRPr lang="de-DE" sz="1600"/>
            </a:p>
          </p:txBody>
        </p:sp>
        <p:sp>
          <p:nvSpPr>
            <p:cNvPr id="17440" name="TextBox 87"/>
            <p:cNvSpPr txBox="1">
              <a:spLocks noChangeArrowheads="1"/>
            </p:cNvSpPr>
            <p:nvPr/>
          </p:nvSpPr>
          <p:spPr bwMode="auto">
            <a:xfrm>
              <a:off x="433474" y="1073161"/>
              <a:ext cx="2155266" cy="56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133" b="1" dirty="0"/>
                <a:t>Protein </a:t>
              </a:r>
              <a:r>
                <a:rPr lang="en-US" sz="2133" b="1" dirty="0">
                  <a:latin typeface="Century Gothic" panose="020B0502020202020204" pitchFamily="34" charset="0"/>
                </a:rPr>
                <a:t>identification</a:t>
              </a:r>
              <a:r>
                <a:rPr lang="en-US" sz="2133" b="1" dirty="0"/>
                <a:t> and quantification</a:t>
              </a:r>
            </a:p>
          </p:txBody>
        </p:sp>
        <p:pic>
          <p:nvPicPr>
            <p:cNvPr id="17441" name="Picture 3" descr="Screen Shot 2017-06-04 at 18.32.2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0" t="18172"/>
            <a:stretch>
              <a:fillRect/>
            </a:stretch>
          </p:blipFill>
          <p:spPr bwMode="auto">
            <a:xfrm>
              <a:off x="674774" y="2118818"/>
              <a:ext cx="1495425" cy="19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Line 1028">
            <a:extLst>
              <a:ext uri="{FF2B5EF4-FFF2-40B4-BE49-F238E27FC236}">
                <a16:creationId xmlns:a16="http://schemas.microsoft.com/office/drawing/2014/main" id="{BC03BF8E-A6AF-EB42-8EE3-830B820AE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4988" y="1153731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B6281-207D-2C44-AC9F-C2433412AFB0}"/>
              </a:ext>
            </a:extLst>
          </p:cNvPr>
          <p:cNvSpPr txBox="1"/>
          <p:nvPr/>
        </p:nvSpPr>
        <p:spPr>
          <a:xfrm>
            <a:off x="4893969" y="2537139"/>
            <a:ext cx="68773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larger </a:t>
            </a:r>
            <a:r>
              <a:rPr lang="en-US" b="1" i="1" dirty="0">
                <a:latin typeface="Century Gothic" panose="020B0502020202020204" pitchFamily="34" charset="0"/>
              </a:rPr>
              <a:t>n</a:t>
            </a:r>
            <a:r>
              <a:rPr lang="en-US" dirty="0">
                <a:latin typeface="Century Gothic" panose="020B0502020202020204" pitchFamily="34" charset="0"/>
              </a:rPr>
              <a:t> (replicates) the 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more </a:t>
            </a:r>
            <a:r>
              <a:rPr lang="en-US" u="sng" dirty="0">
                <a:latin typeface="Century Gothic" panose="020B0502020202020204" pitchFamily="34" charset="0"/>
              </a:rPr>
              <a:t>precise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i="1" dirty="0">
                <a:latin typeface="Century Gothic" panose="020B0502020202020204" pitchFamily="34" charset="0"/>
              </a:rPr>
              <a:t>n</a:t>
            </a:r>
            <a:r>
              <a:rPr lang="en-US" dirty="0">
                <a:latin typeface="Century Gothic" panose="020B0502020202020204" pitchFamily="34" charset="0"/>
              </a:rPr>
              <a:t> (proteins) the 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SWATH/DIA MS has emerged as a powerful method to quantify  large numbers of biological replicates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Initially the number of proteins quantified per sample was criticized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method is still rapidly evolving  </a:t>
            </a:r>
          </a:p>
        </p:txBody>
      </p:sp>
    </p:spTree>
    <p:extLst>
      <p:ext uri="{BB962C8B-B14F-4D97-AF65-F5344CB8AC3E}">
        <p14:creationId xmlns:p14="http://schemas.microsoft.com/office/powerpoint/2010/main" val="207189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Box 65"/>
          <p:cNvSpPr txBox="1">
            <a:spLocks noChangeArrowheads="1"/>
          </p:cNvSpPr>
          <p:nvPr/>
        </p:nvSpPr>
        <p:spPr bwMode="auto">
          <a:xfrm>
            <a:off x="2801939" y="109539"/>
            <a:ext cx="829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SWATH/DIA-MS principle: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  <a:sym typeface="Wingdings" charset="2"/>
              </a:rPr>
              <a:t>Peptide-centric data analysis</a:t>
            </a:r>
            <a:endParaRPr lang="en-US" alt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286000" y="1163639"/>
            <a:ext cx="3282950" cy="1698625"/>
            <a:chOff x="1000125" y="1071495"/>
            <a:chExt cx="3282950" cy="1698323"/>
          </a:xfrm>
        </p:grpSpPr>
        <p:grpSp>
          <p:nvGrpSpPr>
            <p:cNvPr id="76816" name="Group 39"/>
            <p:cNvGrpSpPr>
              <a:grpSpLocks/>
            </p:cNvGrpSpPr>
            <p:nvPr/>
          </p:nvGrpSpPr>
          <p:grpSpPr bwMode="auto">
            <a:xfrm>
              <a:off x="3305175" y="1071495"/>
              <a:ext cx="977900" cy="1020581"/>
              <a:chOff x="3428709" y="1562805"/>
              <a:chExt cx="1151027" cy="1007767"/>
            </a:xfrm>
          </p:grpSpPr>
          <p:sp>
            <p:nvSpPr>
              <p:cNvPr id="1389" name="Vertical Scroll 1388"/>
              <p:cNvSpPr>
                <a:spLocks noChangeArrowheads="1"/>
              </p:cNvSpPr>
              <p:nvPr/>
            </p:nvSpPr>
            <p:spPr bwMode="auto">
              <a:xfrm>
                <a:off x="3428709" y="1562805"/>
                <a:ext cx="1151027" cy="1007767"/>
              </a:xfrm>
              <a:prstGeom prst="verticalScroll">
                <a:avLst>
                  <a:gd name="adj" fmla="val 125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CH">
                  <a:solidFill>
                    <a:prstClr val="white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6821" name="TextBox 152"/>
              <p:cNvSpPr txBox="1">
                <a:spLocks noChangeArrowheads="1"/>
              </p:cNvSpPr>
              <p:nvPr/>
            </p:nvSpPr>
            <p:spPr bwMode="auto">
              <a:xfrm>
                <a:off x="3521620" y="1891329"/>
                <a:ext cx="1008056" cy="638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srgbClr val="000000"/>
                    </a:solidFill>
                    <a:latin typeface="Arial" charset="0"/>
                  </a:rPr>
                  <a:t>Query Peptides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srgbClr val="00B0F0"/>
                    </a:solidFill>
                    <a:latin typeface="Arial" charset="0"/>
                  </a:rPr>
                  <a:t>Proteins</a:t>
                </a:r>
              </a:p>
            </p:txBody>
          </p:sp>
        </p:grpSp>
        <p:sp>
          <p:nvSpPr>
            <p:cNvPr id="1395" name="Left-Right-Up Arrow 1394"/>
            <p:cNvSpPr>
              <a:spLocks/>
            </p:cNvSpPr>
            <p:nvPr/>
          </p:nvSpPr>
          <p:spPr bwMode="auto">
            <a:xfrm rot="10800000">
              <a:off x="2152650" y="1454014"/>
              <a:ext cx="1052513" cy="382520"/>
            </a:xfrm>
            <a:custGeom>
              <a:avLst/>
              <a:gdLst>
                <a:gd name="T0" fmla="*/ 526257 w 1052513"/>
                <a:gd name="T1" fmla="*/ 0 h 382520"/>
                <a:gd name="T2" fmla="*/ 0 w 1052513"/>
                <a:gd name="T3" fmla="*/ 286890 h 382520"/>
                <a:gd name="T4" fmla="*/ 526257 w 1052513"/>
                <a:gd name="T5" fmla="*/ 334705 h 382520"/>
                <a:gd name="T6" fmla="*/ 1052513 w 1052513"/>
                <a:gd name="T7" fmla="*/ 286890 h 38252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47815 w 1052513"/>
                <a:gd name="T13" fmla="*/ 239075 h 382520"/>
                <a:gd name="T14" fmla="*/ 1004698 w 1052513"/>
                <a:gd name="T15" fmla="*/ 334705 h 3825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2513" h="382520">
                  <a:moveTo>
                    <a:pt x="0" y="286890"/>
                  </a:moveTo>
                  <a:lnTo>
                    <a:pt x="95630" y="191260"/>
                  </a:lnTo>
                  <a:lnTo>
                    <a:pt x="95630" y="239075"/>
                  </a:lnTo>
                  <a:lnTo>
                    <a:pt x="478442" y="239075"/>
                  </a:lnTo>
                  <a:lnTo>
                    <a:pt x="478442" y="95630"/>
                  </a:lnTo>
                  <a:lnTo>
                    <a:pt x="430627" y="95630"/>
                  </a:lnTo>
                  <a:lnTo>
                    <a:pt x="526257" y="0"/>
                  </a:lnTo>
                  <a:lnTo>
                    <a:pt x="621887" y="95630"/>
                  </a:lnTo>
                  <a:lnTo>
                    <a:pt x="574072" y="95630"/>
                  </a:lnTo>
                  <a:lnTo>
                    <a:pt x="574072" y="239075"/>
                  </a:lnTo>
                  <a:lnTo>
                    <a:pt x="956883" y="239075"/>
                  </a:lnTo>
                  <a:lnTo>
                    <a:pt x="956883" y="191260"/>
                  </a:lnTo>
                  <a:lnTo>
                    <a:pt x="1052513" y="286890"/>
                  </a:lnTo>
                  <a:lnTo>
                    <a:pt x="956883" y="382520"/>
                  </a:lnTo>
                  <a:lnTo>
                    <a:pt x="956883" y="334705"/>
                  </a:lnTo>
                  <a:lnTo>
                    <a:pt x="95630" y="334705"/>
                  </a:lnTo>
                  <a:lnTo>
                    <a:pt x="95630" y="382520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768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06" t="57945" r="20139" b="26105"/>
            <a:stretch>
              <a:fillRect/>
            </a:stretch>
          </p:blipFill>
          <p:spPr bwMode="auto">
            <a:xfrm>
              <a:off x="1000125" y="1193800"/>
              <a:ext cx="1122363" cy="89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9" name="TextBox 1422"/>
            <p:cNvSpPr txBox="1">
              <a:spLocks noChangeArrowheads="1"/>
            </p:cNvSpPr>
            <p:nvPr/>
          </p:nvSpPr>
          <p:spPr bwMode="auto">
            <a:xfrm>
              <a:off x="2039814" y="2000377"/>
              <a:ext cx="180530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b="1">
                  <a:solidFill>
                    <a:srgbClr val="000000"/>
                  </a:solidFill>
                  <a:latin typeface="Arial" charset="0"/>
                </a:rPr>
                <a:t>MS Coordinates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000000"/>
                  </a:solidFill>
                  <a:latin typeface="Arial" charset="0"/>
                </a:rPr>
                <a:t>Best fragment ion signals,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000000"/>
                  </a:solidFill>
                  <a:latin typeface="Arial" charset="0"/>
                </a:rPr>
                <a:t>Relative ion intensities,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000000"/>
                  </a:solidFill>
                  <a:latin typeface="Arial" charset="0"/>
                </a:rPr>
                <a:t>Retention time 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701925" y="2792413"/>
            <a:ext cx="2427288" cy="2432050"/>
            <a:chOff x="1454944" y="2779776"/>
            <a:chExt cx="2427288" cy="2431987"/>
          </a:xfrm>
        </p:grpSpPr>
        <p:grpSp>
          <p:nvGrpSpPr>
            <p:cNvPr id="76812" name="Group 21"/>
            <p:cNvGrpSpPr>
              <a:grpSpLocks/>
            </p:cNvGrpSpPr>
            <p:nvPr/>
          </p:nvGrpSpPr>
          <p:grpSpPr bwMode="auto">
            <a:xfrm>
              <a:off x="1454944" y="3405566"/>
              <a:ext cx="2427288" cy="1806197"/>
              <a:chOff x="1454944" y="3405566"/>
              <a:chExt cx="2427288" cy="1806197"/>
            </a:xfrm>
          </p:grpSpPr>
          <p:pic>
            <p:nvPicPr>
              <p:cNvPr id="7681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750" y="3719513"/>
                <a:ext cx="2052638" cy="149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815" name="TextBox 1361"/>
              <p:cNvSpPr txBox="1">
                <a:spLocks noChangeArrowheads="1"/>
              </p:cNvSpPr>
              <p:nvPr/>
            </p:nvSpPr>
            <p:spPr bwMode="auto">
              <a:xfrm>
                <a:off x="1454944" y="3405566"/>
                <a:ext cx="2427288" cy="307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 b="1">
                    <a:solidFill>
                      <a:srgbClr val="000000"/>
                    </a:solidFill>
                    <a:latin typeface="Arial" charset="0"/>
                  </a:rPr>
                  <a:t>Data extraction </a:t>
                </a:r>
              </a:p>
            </p:txBody>
          </p:sp>
        </p:grpSp>
        <p:cxnSp>
          <p:nvCxnSpPr>
            <p:cNvPr id="19" name="Straight Arrow Connector 18"/>
            <p:cNvCxnSpPr>
              <a:cxnSpLocks noChangeShapeType="1"/>
            </p:cNvCxnSpPr>
            <p:nvPr/>
          </p:nvCxnSpPr>
          <p:spPr bwMode="auto">
            <a:xfrm>
              <a:off x="2678907" y="2779776"/>
              <a:ext cx="0" cy="53656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036764" y="4921251"/>
            <a:ext cx="3425825" cy="1755775"/>
            <a:chOff x="857250" y="4815459"/>
            <a:chExt cx="3425825" cy="1755204"/>
          </a:xfrm>
        </p:grpSpPr>
        <p:pic>
          <p:nvPicPr>
            <p:cNvPr id="768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2" t="62347" r="53758" b="20016"/>
            <a:stretch>
              <a:fillRect/>
            </a:stretch>
          </p:blipFill>
          <p:spPr bwMode="auto">
            <a:xfrm>
              <a:off x="857250" y="5310188"/>
              <a:ext cx="3425825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39" name="Straight Arrow Connector 1438"/>
            <p:cNvCxnSpPr>
              <a:cxnSpLocks noChangeShapeType="1"/>
            </p:cNvCxnSpPr>
            <p:nvPr/>
          </p:nvCxnSpPr>
          <p:spPr bwMode="auto">
            <a:xfrm>
              <a:off x="2668587" y="4815459"/>
              <a:ext cx="11113" cy="42055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76805" name="Line 18"/>
          <p:cNvSpPr>
            <a:spLocks noChangeShapeType="1"/>
          </p:cNvSpPr>
          <p:nvPr/>
        </p:nvSpPr>
        <p:spPr bwMode="auto">
          <a:xfrm>
            <a:off x="1641475" y="617538"/>
            <a:ext cx="9144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latin typeface="Comic Sans MS" charset="0"/>
              <a:ea typeface="ＭＳ Ｐゴシック" charset="-128"/>
            </a:endParaRPr>
          </a:p>
        </p:txBody>
      </p:sp>
      <p:sp>
        <p:nvSpPr>
          <p:cNvPr id="76806" name="TextBox 9"/>
          <p:cNvSpPr txBox="1">
            <a:spLocks noChangeArrowheads="1"/>
          </p:cNvSpPr>
          <p:nvPr/>
        </p:nvSpPr>
        <p:spPr bwMode="auto">
          <a:xfrm>
            <a:off x="2354263" y="846139"/>
            <a:ext cx="1795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Reference library</a:t>
            </a:r>
          </a:p>
        </p:txBody>
      </p:sp>
      <p:sp>
        <p:nvSpPr>
          <p:cNvPr id="76807" name="TextBox 10"/>
          <p:cNvSpPr txBox="1">
            <a:spLocks noChangeArrowheads="1"/>
          </p:cNvSpPr>
          <p:nvPr/>
        </p:nvSpPr>
        <p:spPr bwMode="auto">
          <a:xfrm>
            <a:off x="6127750" y="2195514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8" name="Rectangle 6"/>
          <p:cNvSpPr>
            <a:spLocks noChangeArrowheads="1"/>
          </p:cNvSpPr>
          <p:nvPr/>
        </p:nvSpPr>
        <p:spPr bwMode="auto">
          <a:xfrm>
            <a:off x="6111880" y="1117686"/>
            <a:ext cx="45720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Data independent  MS scan of </a:t>
            </a:r>
            <a:r>
              <a:rPr lang="en-US" alt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all</a:t>
            </a:r>
            <a:r>
              <a:rPr lang="en-US" alt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peptides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altLang="en-US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Targeted data analysis (peptide-centric) using reference spectra as  prior information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altLang="en-US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Generation of permanent digital record of a sample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altLang="en-US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10.000’</a:t>
            </a:r>
            <a:r>
              <a:rPr lang="en-US" altLang="ja-JP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s  of peptides analyzed in a sample at low cv and high reproducibility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altLang="ja-JP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20-60 samples a day </a:t>
            </a:r>
            <a:r>
              <a:rPr lang="en-US" altLang="ja-JP" sz="1800">
                <a:solidFill>
                  <a:srgbClr val="000000"/>
                </a:solidFill>
                <a:latin typeface="Century Gothic" panose="020B0502020202020204" pitchFamily="34" charset="0"/>
              </a:rPr>
              <a:t>per machine</a:t>
            </a:r>
            <a:endParaRPr lang="en-US" altLang="ja-JP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altLang="ja-JP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809" name="Rectangle 2"/>
          <p:cNvSpPr>
            <a:spLocks noChangeArrowheads="1"/>
          </p:cNvSpPr>
          <p:nvPr/>
        </p:nvSpPr>
        <p:spPr bwMode="auto">
          <a:xfrm>
            <a:off x="6172200" y="5662606"/>
            <a:ext cx="4572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charset="0"/>
              </a:rPr>
              <a:t>Reiter et al. </a:t>
            </a:r>
            <a:r>
              <a:rPr lang="en-US" altLang="en-US" i="1">
                <a:solidFill>
                  <a:srgbClr val="000000"/>
                </a:solidFill>
                <a:latin typeface="Calibri" charset="0"/>
              </a:rPr>
              <a:t>Nature Methods, 2011;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en-US" i="1" err="1">
                <a:solidFill>
                  <a:srgbClr val="000000"/>
                </a:solidFill>
                <a:latin typeface="Calibri" charset="0"/>
              </a:rPr>
              <a:t>Roest</a:t>
            </a:r>
            <a:r>
              <a:rPr lang="en-US" altLang="en-US" i="1">
                <a:solidFill>
                  <a:srgbClr val="000000"/>
                </a:solidFill>
                <a:latin typeface="Calibri" charset="0"/>
              </a:rPr>
              <a:t>, Rosenberger et al, Nature </a:t>
            </a:r>
            <a:r>
              <a:rPr lang="en-US" altLang="en-US" i="1" err="1">
                <a:solidFill>
                  <a:srgbClr val="000000"/>
                </a:solidFill>
                <a:latin typeface="Calibri" charset="0"/>
              </a:rPr>
              <a:t>Biotechnol</a:t>
            </a:r>
            <a:r>
              <a:rPr lang="en-US" altLang="en-US" i="1">
                <a:solidFill>
                  <a:srgbClr val="000000"/>
                </a:solidFill>
                <a:latin typeface="Calibri" charset="0"/>
              </a:rPr>
              <a:t>. 2014</a:t>
            </a:r>
          </a:p>
          <a:p>
            <a:pPr lvl="0"/>
            <a:r>
              <a:rPr lang="en-US">
                <a:solidFill>
                  <a:prstClr val="black"/>
                </a:solidFill>
                <a:latin typeface="Calibri" panose="020F0502020204030204"/>
                <a:ea typeface=""/>
              </a:rPr>
              <a:t>(Rosenberger, et al, Nature Scientific Data. 2014. 140031)</a:t>
            </a:r>
          </a:p>
          <a:p>
            <a:pPr lvl="0"/>
            <a:r>
              <a:rPr lang="en-US">
                <a:solidFill>
                  <a:prstClr val="black"/>
                </a:solidFill>
                <a:latin typeface="Calibri" panose="020F0502020204030204"/>
                <a:ea typeface=""/>
              </a:rPr>
              <a:t>Schubert, O. T., et al. (2015)  Nat </a:t>
            </a:r>
            <a:r>
              <a:rPr lang="en-US" err="1">
                <a:solidFill>
                  <a:prstClr val="black"/>
                </a:solidFill>
                <a:latin typeface="Calibri" panose="020F0502020204030204"/>
                <a:ea typeface=""/>
              </a:rPr>
              <a:t>Protoc</a:t>
            </a:r>
            <a:r>
              <a:rPr lang="en-US">
                <a:solidFill>
                  <a:prstClr val="black"/>
                </a:solidFill>
                <a:latin typeface="Calibri" panose="020F0502020204030204"/>
                <a:ea typeface=""/>
              </a:rPr>
              <a:t> 10(3): 426-441</a:t>
            </a:r>
          </a:p>
          <a:p>
            <a:pPr lvl="0"/>
            <a:r>
              <a:rPr lang="en-US" err="1">
                <a:solidFill>
                  <a:prstClr val="black"/>
                </a:solidFill>
                <a:latin typeface="Calibri" panose="020F0502020204030204"/>
                <a:ea typeface=""/>
              </a:rPr>
              <a:t>Kusebauch</a:t>
            </a:r>
            <a:r>
              <a:rPr lang="en-US">
                <a:solidFill>
                  <a:prstClr val="black"/>
                </a:solidFill>
                <a:latin typeface="Calibri" panose="020F0502020204030204"/>
                <a:ea typeface=""/>
              </a:rPr>
              <a:t> et al . (2016)  Cell</a:t>
            </a:r>
            <a:r>
              <a:rPr lang="en-US" sz="1400">
                <a:solidFill>
                  <a:prstClr val="black"/>
                </a:solidFill>
                <a:latin typeface="Calibri" panose="020F0502020204030204"/>
                <a:ea typeface=""/>
              </a:rPr>
              <a:t>.</a:t>
            </a:r>
          </a:p>
          <a:p>
            <a:pPr lvl="0"/>
            <a:r>
              <a:rPr lang="en-US">
                <a:solidFill>
                  <a:prstClr val="black"/>
                </a:solidFill>
                <a:latin typeface="Calibri" panose="020F0502020204030204"/>
                <a:ea typeface=""/>
              </a:rPr>
              <a:t>Gillet et al (2012) MCP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193146" y="1021118"/>
            <a:ext cx="4648200" cy="121919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kern="0" dirty="0">
                <a:solidFill>
                  <a:prstClr val="white"/>
                </a:solidFill>
              </a:rPr>
              <a:t>Total -- 4,960  proteins / 39,928 peptide PGs</a:t>
            </a:r>
          </a:p>
          <a:p>
            <a:pPr algn="ctr"/>
            <a:r>
              <a:rPr lang="en-US" sz="1600" b="1" kern="0" dirty="0">
                <a:solidFill>
                  <a:prstClr val="white"/>
                </a:solidFill>
              </a:rPr>
              <a:t>Site median – 4,691 / 34,286 PGs</a:t>
            </a:r>
          </a:p>
          <a:p>
            <a:pPr algn="ctr"/>
            <a:endParaRPr lang="en-US" sz="1600" b="1" kern="0" dirty="0">
              <a:solidFill>
                <a:prstClr val="white"/>
              </a:solidFill>
            </a:endParaRPr>
          </a:p>
          <a:p>
            <a:pPr algn="ctr"/>
            <a:r>
              <a:rPr lang="en-US" sz="1600" b="1" dirty="0">
                <a:solidFill>
                  <a:prstClr val="white"/>
                </a:solidFill>
              </a:rPr>
              <a:t>(1% protein FDR / 1% peptide PG FDR)</a:t>
            </a:r>
            <a:endParaRPr lang="en-US" sz="1600" kern="0" dirty="0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A35FEC-BBC1-0244-AF05-550A7F7A4636}"/>
              </a:ext>
            </a:extLst>
          </p:cNvPr>
          <p:cNvGrpSpPr/>
          <p:nvPr/>
        </p:nvGrpSpPr>
        <p:grpSpPr>
          <a:xfrm>
            <a:off x="360014" y="1474528"/>
            <a:ext cx="2623592" cy="276999"/>
            <a:chOff x="360014" y="1770745"/>
            <a:chExt cx="2623592" cy="276999"/>
          </a:xfrm>
        </p:grpSpPr>
        <p:sp>
          <p:nvSpPr>
            <p:cNvPr id="8" name="TextBox 7"/>
            <p:cNvSpPr txBox="1"/>
            <p:nvPr/>
          </p:nvSpPr>
          <p:spPr>
            <a:xfrm>
              <a:off x="360014" y="1770745"/>
              <a:ext cx="2623592" cy="2769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prstClr val="black"/>
                  </a:solidFill>
                  <a:latin typeface="Times New Roman" charset="0"/>
                  <a:cs typeface=""/>
                </a:rPr>
                <a:t>accumulated proteins detected</a:t>
              </a:r>
              <a:endParaRPr lang="en-GB" sz="1200" dirty="0">
                <a:solidFill>
                  <a:prstClr val="black"/>
                </a:solidFill>
                <a:latin typeface="Times New Roman" charset="0"/>
                <a:cs typeface="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525292" y="1922122"/>
              <a:ext cx="309048" cy="1"/>
            </a:xfrm>
            <a:prstGeom prst="line">
              <a:avLst/>
            </a:prstGeom>
            <a:ln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47850" y="198106"/>
            <a:ext cx="8496300" cy="522286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State ca. 2016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6" r="6666" b="3880"/>
          <a:stretch/>
        </p:blipFill>
        <p:spPr>
          <a:xfrm>
            <a:off x="273460" y="2242044"/>
            <a:ext cx="8532688" cy="3684996"/>
          </a:xfrm>
          <a:prstGeom prst="rect">
            <a:avLst/>
          </a:prstGeom>
        </p:spPr>
      </p:pic>
      <p:sp>
        <p:nvSpPr>
          <p:cNvPr id="11" name="Line 1028"/>
          <p:cNvSpPr>
            <a:spLocks noChangeShapeType="1"/>
          </p:cNvSpPr>
          <p:nvPr/>
        </p:nvSpPr>
        <p:spPr bwMode="auto">
          <a:xfrm>
            <a:off x="1914525" y="8382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prstClr val="black"/>
              </a:solidFill>
              <a:latin typeface="Times New Roman" charset="0"/>
              <a:cs typeface="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B085E0-C389-4241-AB62-AD0093890598}"/>
              </a:ext>
            </a:extLst>
          </p:cNvPr>
          <p:cNvSpPr txBox="1"/>
          <p:nvPr/>
        </p:nvSpPr>
        <p:spPr>
          <a:xfrm>
            <a:off x="218941" y="6542468"/>
            <a:ext cx="3339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Collins D, Hunter c et al, Nat.  Comm. 2017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D2E85-6689-2E4E-A908-193EC79D9EC3}"/>
              </a:ext>
            </a:extLst>
          </p:cNvPr>
          <p:cNvSpPr txBox="1"/>
          <p:nvPr/>
        </p:nvSpPr>
        <p:spPr>
          <a:xfrm>
            <a:off x="8960945" y="3037530"/>
            <a:ext cx="3178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Total HEK293 cell lysate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Triple TOF 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Ca. 1 microgram total  peptide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For tissue this is biopsy level (~50ug peptide per mg of tissue)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entury Gothic" panose="020B0502020202020204" pitchFamily="34" charset="0"/>
              </a:rPr>
              <a:t>Cv</a:t>
            </a:r>
            <a:r>
              <a:rPr lang="en-US" dirty="0">
                <a:latin typeface="Century Gothic" panose="020B0502020202020204" pitchFamily="34" charset="0"/>
              </a:rPr>
              <a:t> ~12%</a:t>
            </a:r>
          </a:p>
        </p:txBody>
      </p:sp>
    </p:spTree>
    <p:extLst>
      <p:ext uri="{BB962C8B-B14F-4D97-AF65-F5344CB8AC3E}">
        <p14:creationId xmlns:p14="http://schemas.microsoft.com/office/powerpoint/2010/main" val="2886770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47850" y="198106"/>
            <a:ext cx="8496300" cy="522286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Present state: Lumos trapping instrument</a:t>
            </a:r>
          </a:p>
        </p:txBody>
      </p:sp>
      <p:sp>
        <p:nvSpPr>
          <p:cNvPr id="11" name="Line 1028"/>
          <p:cNvSpPr>
            <a:spLocks noChangeShapeType="1"/>
          </p:cNvSpPr>
          <p:nvPr/>
        </p:nvSpPr>
        <p:spPr bwMode="auto">
          <a:xfrm>
            <a:off x="1914525" y="8382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B085E0-C389-4241-AB62-AD0093890598}"/>
              </a:ext>
            </a:extLst>
          </p:cNvPr>
          <p:cNvSpPr txBox="1"/>
          <p:nvPr/>
        </p:nvSpPr>
        <p:spPr>
          <a:xfrm>
            <a:off x="218941" y="6542468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Amon S, Meier-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 et al , revision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D2E85-6689-2E4E-A908-193EC79D9EC3}"/>
              </a:ext>
            </a:extLst>
          </p:cNvPr>
          <p:cNvSpPr txBox="1"/>
          <p:nvPr/>
        </p:nvSpPr>
        <p:spPr>
          <a:xfrm>
            <a:off x="6941706" y="1700015"/>
            <a:ext cx="48221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human cell lysate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Lumos instrument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Variable  amounts of  peptide injected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903D8-BE4D-8249-8BBB-98F758A58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1" y="1034245"/>
            <a:ext cx="5435600" cy="375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81ABCA-D177-1446-AFA8-E1B51C69E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91" y="3599543"/>
            <a:ext cx="4022949" cy="3161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50F273-32F2-FA43-BD88-8E0E45FCB11E}"/>
              </a:ext>
            </a:extLst>
          </p:cNvPr>
          <p:cNvSpPr txBox="1"/>
          <p:nvPr/>
        </p:nvSpPr>
        <p:spPr>
          <a:xfrm>
            <a:off x="3925911" y="5548392"/>
            <a:ext cx="216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Ca. 10 HeLa cells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equivalent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57D15E-5C4E-9246-9093-76FA860A76DA}"/>
              </a:ext>
            </a:extLst>
          </p:cNvPr>
          <p:cNvCxnSpPr/>
          <p:nvPr/>
        </p:nvCxnSpPr>
        <p:spPr>
          <a:xfrm flipV="1">
            <a:off x="4912963" y="4494507"/>
            <a:ext cx="0" cy="991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98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E1E89-2EE0-4320-B5A2-F15E505D5862}" type="datetime1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18.03.19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7231" y="234051"/>
            <a:ext cx="9772650" cy="706874"/>
          </a:xfrm>
        </p:spPr>
        <p:txBody>
          <a:bodyPr/>
          <a:lstStyle/>
          <a:p>
            <a:r>
              <a:rPr lang="en-US" sz="2800" b="0" dirty="0">
                <a:latin typeface="Century Gothic" charset="0"/>
                <a:ea typeface="Century Gothic" charset="0"/>
                <a:cs typeface="Century Gothic" charset="0"/>
              </a:rPr>
              <a:t>Protein function depends on structure and modularity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631240"/>
              </p:ext>
            </p:extLst>
          </p:nvPr>
        </p:nvGraphicFramePr>
        <p:xfrm>
          <a:off x="434950" y="1507463"/>
          <a:ext cx="11214776" cy="51654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7106">
                  <a:extLst>
                    <a:ext uri="{9D8B030D-6E8A-4147-A177-3AD203B41FA5}">
                      <a16:colId xmlns:a16="http://schemas.microsoft.com/office/drawing/2014/main" val="2283939959"/>
                    </a:ext>
                  </a:extLst>
                </a:gridCol>
                <a:gridCol w="1547518">
                  <a:extLst>
                    <a:ext uri="{9D8B030D-6E8A-4147-A177-3AD203B41FA5}">
                      <a16:colId xmlns:a16="http://schemas.microsoft.com/office/drawing/2014/main" val="4023474769"/>
                    </a:ext>
                  </a:extLst>
                </a:gridCol>
                <a:gridCol w="6400152">
                  <a:extLst>
                    <a:ext uri="{9D8B030D-6E8A-4147-A177-3AD203B41FA5}">
                      <a16:colId xmlns:a16="http://schemas.microsoft.com/office/drawing/2014/main" val="2116794586"/>
                    </a:ext>
                  </a:extLst>
                </a:gridCol>
              </a:tblGrid>
              <a:tr h="76395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71238"/>
                  </a:ext>
                </a:extLst>
              </a:tr>
              <a:tr h="76395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554410"/>
                  </a:ext>
                </a:extLst>
              </a:tr>
              <a:tr h="2109687">
                <a:tc>
                  <a:txBody>
                    <a:bodyPr/>
                    <a:lstStyle/>
                    <a:p>
                      <a:pPr marL="0" marR="0" lvl="0" indent="0" algn="l" defTabSz="686074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Pauling</a:t>
                      </a:r>
                    </a:p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1949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Sickle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cell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anemia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molecular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disease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Mechanistically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connecting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genomic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variability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phenotypic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variability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019986"/>
                  </a:ext>
                </a:extLst>
              </a:tr>
              <a:tr h="763951">
                <a:tc>
                  <a:txBody>
                    <a:bodyPr/>
                    <a:lstStyle/>
                    <a:p>
                      <a:pPr marL="0" algn="l" defTabSz="686074" rtl="0" eaLnBrk="1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6074" rtl="0" eaLnBrk="1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6074" rtl="0" eaLnBrk="1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610754"/>
                  </a:ext>
                </a:extLst>
              </a:tr>
              <a:tr h="763951">
                <a:tc>
                  <a:txBody>
                    <a:bodyPr/>
                    <a:lstStyle/>
                    <a:p>
                      <a:pPr marL="0" algn="l" defTabSz="686074" rtl="0" eaLnBrk="1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6074" rtl="0" eaLnBrk="1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6074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198893"/>
                  </a:ext>
                </a:extLst>
              </a:tr>
            </a:tbl>
          </a:graphicData>
        </a:graphic>
      </p:graphicFrame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524000" y="1216889"/>
            <a:ext cx="9144000" cy="0"/>
          </a:xfrm>
          <a:prstGeom prst="line">
            <a:avLst/>
          </a:prstGeom>
          <a:noFill/>
          <a:ln w="76200" cmpd="dbl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77521" y="1507463"/>
          <a:ext cx="11239763" cy="8734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1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50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341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Anfinsen</a:t>
                      </a:r>
                    </a:p>
                  </a:txBody>
                  <a:tcPr marT="55321" marB="5532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1961</a:t>
                      </a:r>
                    </a:p>
                  </a:txBody>
                  <a:tcPr marT="55321" marB="5532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Protein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function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depends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on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structure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protein</a:t>
                      </a:r>
                      <a:r>
                        <a:rPr lang="de-CH" sz="24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baseline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sequence</a:t>
                      </a:r>
                      <a:r>
                        <a:rPr lang="de-CH" sz="24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baseline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contains</a:t>
                      </a:r>
                      <a:r>
                        <a:rPr lang="de-CH" sz="24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baseline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fold</a:t>
                      </a:r>
                      <a:r>
                        <a:rPr lang="de-CH" sz="24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baseline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info</a:t>
                      </a:r>
                      <a:r>
                        <a:rPr lang="de-CH" sz="24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55321" marB="5532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C0C9D7-2DF5-4540-9D51-CFF817CE4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07022"/>
              </p:ext>
            </p:extLst>
          </p:nvPr>
        </p:nvGraphicFramePr>
        <p:xfrm>
          <a:off x="434950" y="2393226"/>
          <a:ext cx="11167072" cy="709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6694">
                  <a:extLst>
                    <a:ext uri="{9D8B030D-6E8A-4147-A177-3AD203B41FA5}">
                      <a16:colId xmlns:a16="http://schemas.microsoft.com/office/drawing/2014/main" val="3914200336"/>
                    </a:ext>
                  </a:extLst>
                </a:gridCol>
                <a:gridCol w="1487576">
                  <a:extLst>
                    <a:ext uri="{9D8B030D-6E8A-4147-A177-3AD203B41FA5}">
                      <a16:colId xmlns:a16="http://schemas.microsoft.com/office/drawing/2014/main" val="3012730225"/>
                    </a:ext>
                  </a:extLst>
                </a:gridCol>
                <a:gridCol w="6412802">
                  <a:extLst>
                    <a:ext uri="{9D8B030D-6E8A-4147-A177-3AD203B41FA5}">
                      <a16:colId xmlns:a16="http://schemas.microsoft.com/office/drawing/2014/main" val="1932499373"/>
                    </a:ext>
                  </a:extLst>
                </a:gridCol>
              </a:tblGrid>
              <a:tr h="6812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Hartwell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, et 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1999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Modular 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Cell</a:t>
                      </a:r>
                      <a:r>
                        <a:rPr lang="de-CH" sz="2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24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Biology</a:t>
                      </a:r>
                      <a:endParaRPr lang="de-CH" sz="2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0419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6FF408F-01E2-9044-944A-D35F1730FB8C}"/>
              </a:ext>
            </a:extLst>
          </p:cNvPr>
          <p:cNvSpPr/>
          <p:nvPr/>
        </p:nvSpPr>
        <p:spPr>
          <a:xfrm>
            <a:off x="434950" y="4505739"/>
            <a:ext cx="11531763" cy="2271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entury Gothic" panose="020B0502020202020204" pitchFamily="34" charset="0"/>
              </a:rPr>
              <a:t>UltUlti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FF937-826D-6D44-B843-4C41745E87E3}"/>
              </a:ext>
            </a:extLst>
          </p:cNvPr>
          <p:cNvSpPr txBox="1"/>
          <p:nvPr/>
        </p:nvSpPr>
        <p:spPr>
          <a:xfrm>
            <a:off x="246745" y="5646059"/>
            <a:ext cx="11912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Ultimately altered </a:t>
            </a:r>
            <a:r>
              <a:rPr lang="en-US" sz="2400">
                <a:latin typeface="Century Gothic" panose="020B0502020202020204" pitchFamily="34" charset="0"/>
              </a:rPr>
              <a:t>phenotypes (cancer</a:t>
            </a:r>
            <a:r>
              <a:rPr lang="en-US" sz="2400" dirty="0">
                <a:latin typeface="Century Gothic" panose="020B0502020202020204" pitchFamily="34" charset="0"/>
              </a:rPr>
              <a:t>) are the result of altered biochemistry </a:t>
            </a:r>
          </a:p>
        </p:txBody>
      </p:sp>
    </p:spTree>
    <p:extLst>
      <p:ext uri="{BB962C8B-B14F-4D97-AF65-F5344CB8AC3E}">
        <p14:creationId xmlns:p14="http://schemas.microsoft.com/office/powerpoint/2010/main" val="338912031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47" y="3090536"/>
            <a:ext cx="11328400" cy="972000"/>
          </a:xfrm>
        </p:spPr>
        <p:txBody>
          <a:bodyPr/>
          <a:lstStyle/>
          <a:p>
            <a:pPr algn="ctr"/>
            <a:r>
              <a:rPr lang="en-US" b="0" dirty="0">
                <a:latin typeface="Century Gothic" panose="020B0502020202020204" pitchFamily="34" charset="0"/>
              </a:rPr>
              <a:t>Can we use contextual information as  biomarkers ?</a:t>
            </a:r>
            <a:br>
              <a:rPr lang="en-US" b="0" dirty="0">
                <a:latin typeface="Century Gothic" panose="020B0502020202020204" pitchFamily="34" charset="0"/>
              </a:rPr>
            </a:br>
            <a:br>
              <a:rPr lang="en-US" b="0" dirty="0">
                <a:latin typeface="Century Gothic" panose="020B0502020202020204" pitchFamily="34" charset="0"/>
              </a:rPr>
            </a:br>
            <a:r>
              <a:rPr lang="en-US" b="0" dirty="0">
                <a:latin typeface="Century Gothic" panose="020B0502020202020204" pitchFamily="34" charset="0"/>
              </a:rPr>
              <a:t>A supervised algorithm to identify dysregulated protein complex across various conditions</a:t>
            </a:r>
          </a:p>
        </p:txBody>
      </p:sp>
    </p:spTree>
    <p:extLst>
      <p:ext uri="{BB962C8B-B14F-4D97-AF65-F5344CB8AC3E}">
        <p14:creationId xmlns:p14="http://schemas.microsoft.com/office/powerpoint/2010/main" val="90651164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1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eth_praesentation_4zu3_ETH1">
  <a:themeElements>
    <a:clrScheme name="ETH Zuerich - Externe Kommunikation">
      <a:dk1>
        <a:sysClr val="windowText" lastClr="000000"/>
      </a:dk1>
      <a:lt1>
        <a:sysClr val="window" lastClr="FFFFFF"/>
      </a:lt1>
      <a:dk2>
        <a:srgbClr val="1269B0"/>
      </a:dk2>
      <a:lt2>
        <a:srgbClr val="1F407A"/>
      </a:lt2>
      <a:accent1>
        <a:srgbClr val="72791C"/>
      </a:accent1>
      <a:accent2>
        <a:srgbClr val="91056A"/>
      </a:accent2>
      <a:accent3>
        <a:srgbClr val="6F6F64"/>
      </a:accent3>
      <a:accent4>
        <a:srgbClr val="A8322D"/>
      </a:accent4>
      <a:accent5>
        <a:srgbClr val="007A96"/>
      </a:accent5>
      <a:accent6>
        <a:srgbClr val="956013"/>
      </a:accent6>
      <a:hlink>
        <a:srgbClr val="1269B0"/>
      </a:hlink>
      <a:folHlink>
        <a:srgbClr val="8CB63C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_eth_praesentation_16zu9_ETH1">
  <a:themeElements>
    <a:clrScheme name="ETH Zuerich - ETH 1">
      <a:dk1>
        <a:sysClr val="windowText" lastClr="000000"/>
      </a:dk1>
      <a:lt1>
        <a:sysClr val="window" lastClr="FFFFFF"/>
      </a:lt1>
      <a:dk2>
        <a:srgbClr val="1269B0"/>
      </a:dk2>
      <a:lt2>
        <a:srgbClr val="1F407A"/>
      </a:lt2>
      <a:accent1>
        <a:srgbClr val="72791C"/>
      </a:accent1>
      <a:accent2>
        <a:srgbClr val="91056A"/>
      </a:accent2>
      <a:accent3>
        <a:srgbClr val="6F6F64"/>
      </a:accent3>
      <a:accent4>
        <a:srgbClr val="A8322D"/>
      </a:accent4>
      <a:accent5>
        <a:srgbClr val="007A96"/>
      </a:accent5>
      <a:accent6>
        <a:srgbClr val="956013"/>
      </a:accent6>
      <a:hlink>
        <a:srgbClr val="1269B0"/>
      </a:hlink>
      <a:folHlink>
        <a:srgbClr val="8CB63C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eth_praesentation_4zu3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4.xml><?xml version="1.0" encoding="utf-8"?>
<a:theme xmlns:a="http://schemas.openxmlformats.org/drawingml/2006/main" name="5_eth_praesentation_4zu3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5.xml><?xml version="1.0" encoding="utf-8"?>
<a:theme xmlns:a="http://schemas.openxmlformats.org/drawingml/2006/main" name="8_eth_praesentation_4zu3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6.xml><?xml version="1.0" encoding="utf-8"?>
<a:theme xmlns:a="http://schemas.openxmlformats.org/drawingml/2006/main" name="AB SCIEX_Presentation_2014_legal">
  <a:themeElements>
    <a:clrScheme name="AB Sciex">
      <a:dk1>
        <a:srgbClr val="000000"/>
      </a:dk1>
      <a:lt1>
        <a:srgbClr val="FFFFFF"/>
      </a:lt1>
      <a:dk2>
        <a:srgbClr val="0084A9"/>
      </a:dk2>
      <a:lt2>
        <a:srgbClr val="00AFDB"/>
      </a:lt2>
      <a:accent1>
        <a:srgbClr val="004A64"/>
      </a:accent1>
      <a:accent2>
        <a:srgbClr val="006B6E"/>
      </a:accent2>
      <a:accent3>
        <a:srgbClr val="66BC29"/>
      </a:accent3>
      <a:accent4>
        <a:srgbClr val="A12641"/>
      </a:accent4>
      <a:accent5>
        <a:srgbClr val="F99D31"/>
      </a:accent5>
      <a:accent6>
        <a:srgbClr val="D7EFF9"/>
      </a:accent6>
      <a:hlink>
        <a:srgbClr val="0084A9"/>
      </a:hlink>
      <a:folHlink>
        <a:srgbClr val="00AFDB"/>
      </a:folHlink>
    </a:clrScheme>
    <a:fontScheme name="Exec_0603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45720" rIns="182880" bIns="45720" numCol="1" rtlCol="0" anchor="ctr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0" tIns="45720" rIns="0" bIns="45720" numCol="1" anchor="t" anchorCtr="0" compatLnSpc="1">
        <a:prstTxWarp prst="textNoShape">
          <a:avLst/>
        </a:prstTxWarp>
      </a:bodyPr>
      <a:lstStyle>
        <a:defPPr>
          <a:defRPr kern="0" smtClean="0"/>
        </a:defPPr>
      </a:lstStyle>
    </a:txDef>
  </a:objectDefaults>
  <a:extraClrSchemeLst>
    <a:extraClrScheme>
      <a:clrScheme name="AB SCIEX_Presentation_2014_legal 1">
        <a:dk1>
          <a:srgbClr val="606062"/>
        </a:dk1>
        <a:lt1>
          <a:srgbClr val="FFFFFF"/>
        </a:lt1>
        <a:dk2>
          <a:srgbClr val="0084A9"/>
        </a:dk2>
        <a:lt2>
          <a:srgbClr val="004A64"/>
        </a:lt2>
        <a:accent1>
          <a:srgbClr val="00AFDB"/>
        </a:accent1>
        <a:accent2>
          <a:srgbClr val="F99C3D"/>
        </a:accent2>
        <a:accent3>
          <a:srgbClr val="FFFFFF"/>
        </a:accent3>
        <a:accent4>
          <a:srgbClr val="515153"/>
        </a:accent4>
        <a:accent5>
          <a:srgbClr val="AAD4EA"/>
        </a:accent5>
        <a:accent6>
          <a:srgbClr val="E28D36"/>
        </a:accent6>
        <a:hlink>
          <a:srgbClr val="BFBFC0"/>
        </a:hlink>
        <a:folHlink>
          <a:srgbClr val="AAD4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B SCIEX_Presentation_2014_legalV02Bp.potx" id="{2F931398-8A78-4306-8EEF-C3313558B496}" vid="{81865EAE-DFC4-4F6B-90D3-FFDD5000A61E}"/>
    </a:ext>
  </a:extLst>
</a:theme>
</file>

<file path=ppt/theme/theme7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8.xml><?xml version="1.0" encoding="utf-8"?>
<a:theme xmlns:a="http://schemas.openxmlformats.org/drawingml/2006/main" name="1_AB SCIEX_Presentation_2014_legal">
  <a:themeElements>
    <a:clrScheme name="AB Sciex">
      <a:dk1>
        <a:srgbClr val="000000"/>
      </a:dk1>
      <a:lt1>
        <a:srgbClr val="FFFFFF"/>
      </a:lt1>
      <a:dk2>
        <a:srgbClr val="0084A9"/>
      </a:dk2>
      <a:lt2>
        <a:srgbClr val="00AFDB"/>
      </a:lt2>
      <a:accent1>
        <a:srgbClr val="004A64"/>
      </a:accent1>
      <a:accent2>
        <a:srgbClr val="006B6E"/>
      </a:accent2>
      <a:accent3>
        <a:srgbClr val="66BC29"/>
      </a:accent3>
      <a:accent4>
        <a:srgbClr val="A12641"/>
      </a:accent4>
      <a:accent5>
        <a:srgbClr val="F99D31"/>
      </a:accent5>
      <a:accent6>
        <a:srgbClr val="D7EFF9"/>
      </a:accent6>
      <a:hlink>
        <a:srgbClr val="0084A9"/>
      </a:hlink>
      <a:folHlink>
        <a:srgbClr val="00AFDB"/>
      </a:folHlink>
    </a:clrScheme>
    <a:fontScheme name="Exec_0603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45720" rIns="182880" bIns="45720" numCol="1" rtlCol="0" anchor="ctr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0" tIns="45720" rIns="0" bIns="45720" numCol="1" anchor="t" anchorCtr="0" compatLnSpc="1">
        <a:prstTxWarp prst="textNoShape">
          <a:avLst/>
        </a:prstTxWarp>
      </a:bodyPr>
      <a:lstStyle>
        <a:defPPr>
          <a:defRPr kern="0" smtClean="0"/>
        </a:defPPr>
      </a:lstStyle>
    </a:txDef>
  </a:objectDefaults>
  <a:extraClrSchemeLst>
    <a:extraClrScheme>
      <a:clrScheme name="AB SCIEX_Presentation_2014_legal 1">
        <a:dk1>
          <a:srgbClr val="606062"/>
        </a:dk1>
        <a:lt1>
          <a:srgbClr val="FFFFFF"/>
        </a:lt1>
        <a:dk2>
          <a:srgbClr val="0084A9"/>
        </a:dk2>
        <a:lt2>
          <a:srgbClr val="004A64"/>
        </a:lt2>
        <a:accent1>
          <a:srgbClr val="00AFDB"/>
        </a:accent1>
        <a:accent2>
          <a:srgbClr val="F99C3D"/>
        </a:accent2>
        <a:accent3>
          <a:srgbClr val="FFFFFF"/>
        </a:accent3>
        <a:accent4>
          <a:srgbClr val="515153"/>
        </a:accent4>
        <a:accent5>
          <a:srgbClr val="AAD4EA"/>
        </a:accent5>
        <a:accent6>
          <a:srgbClr val="E28D36"/>
        </a:accent6>
        <a:hlink>
          <a:srgbClr val="BFBFC0"/>
        </a:hlink>
        <a:folHlink>
          <a:srgbClr val="AAD4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B SCIEX_Presentation_2014_legalV02Bp.potx" id="{2F931398-8A78-4306-8EEF-C3313558B496}" vid="{81865EAE-DFC4-4F6B-90D3-FFDD5000A61E}"/>
    </a:ext>
  </a:extLst>
</a:theme>
</file>

<file path=ppt/theme/theme9.xml><?xml version="1.0" encoding="utf-8"?>
<a:theme xmlns:a="http://schemas.openxmlformats.org/drawingml/2006/main" name="1_Yansheng_CrossLab_HUPO15mi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Yansheng_CrossLab_HUPO15mins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FFFFFF"/>
        </a:accent3>
        <a:accent4>
          <a:srgbClr val="000000"/>
        </a:accent4>
        <a:accent5>
          <a:srgbClr val="ABAFBE"/>
        </a:accent5>
        <a:accent6>
          <a:srgbClr val="3C558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26009</TotalTime>
  <Words>1504</Words>
  <Application>Microsoft Macintosh PowerPoint</Application>
  <PresentationFormat>Widescreen</PresentationFormat>
  <Paragraphs>282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26</vt:i4>
      </vt:variant>
    </vt:vector>
  </HeadingPairs>
  <TitlesOfParts>
    <vt:vector size="60" baseType="lpstr">
      <vt:lpstr>ＭＳ Ｐゴシック</vt:lpstr>
      <vt:lpstr>Adobe Garamond Pro</vt:lpstr>
      <vt:lpstr>Arial</vt:lpstr>
      <vt:lpstr>Calibri</vt:lpstr>
      <vt:lpstr>Calibri Light</vt:lpstr>
      <vt:lpstr>Century Gothic</vt:lpstr>
      <vt:lpstr>Comic Sans MS</vt:lpstr>
      <vt:lpstr>ETH Light</vt:lpstr>
      <vt:lpstr>Helvetica</vt:lpstr>
      <vt:lpstr>Roboto Light</vt:lpstr>
      <vt:lpstr>Roboto Medium</vt:lpstr>
      <vt:lpstr>Rockwell</vt:lpstr>
      <vt:lpstr>StarSymbol</vt:lpstr>
      <vt:lpstr>Times New Roman</vt:lpstr>
      <vt:lpstr>Times Roman</vt:lpstr>
      <vt:lpstr>Wingdings</vt:lpstr>
      <vt:lpstr>Blank Presentation</vt:lpstr>
      <vt:lpstr>11_Office Theme</vt:lpstr>
      <vt:lpstr>7_eth_praesentation_4zu3_ETH1</vt:lpstr>
      <vt:lpstr>5_eth_praesentation_4zu3_ETH1</vt:lpstr>
      <vt:lpstr>8_eth_praesentation_4zu3_ETH1</vt:lpstr>
      <vt:lpstr>AB SCIEX_Presentation_2014_legal</vt:lpstr>
      <vt:lpstr>eth_praesentation_16zu9_ETH1</vt:lpstr>
      <vt:lpstr>1_AB SCIEX_Presentation_2014_legal</vt:lpstr>
      <vt:lpstr>1_Yansheng_CrossLab_HUPO15mins</vt:lpstr>
      <vt:lpstr>6_Larissa-Design</vt:lpstr>
      <vt:lpstr>3_Larissa-Design</vt:lpstr>
      <vt:lpstr>3_eth_praesentation_16zu9_ETH1</vt:lpstr>
      <vt:lpstr>Larissa-Design</vt:lpstr>
      <vt:lpstr>7_Office Theme</vt:lpstr>
      <vt:lpstr>6_Office Theme</vt:lpstr>
      <vt:lpstr>12_Office Theme</vt:lpstr>
      <vt:lpstr>eth_praesentation_4zu3_ETH1</vt:lpstr>
      <vt:lpstr>2_eth_praesentation_16zu9_ETH1</vt:lpstr>
      <vt:lpstr>    Measurement and inference of contextual biomarkers</vt:lpstr>
      <vt:lpstr>Common data structure for protein biomarker research </vt:lpstr>
      <vt:lpstr>Common data structure for protein biomarker research </vt:lpstr>
      <vt:lpstr>Common data structure for protein biomarker research </vt:lpstr>
      <vt:lpstr>PowerPoint Presentation</vt:lpstr>
      <vt:lpstr>State ca. 2016</vt:lpstr>
      <vt:lpstr>Present state: Lumos trapping instrument</vt:lpstr>
      <vt:lpstr>Protein function depends on structure and modularity</vt:lpstr>
      <vt:lpstr>Can we use contextual information as  biomarkers ?  A supervised algorithm to identify dysregulated protein complex across various conditions</vt:lpstr>
      <vt:lpstr>PowerPoint Presentation</vt:lpstr>
      <vt:lpstr>PowerPoint Presentation</vt:lpstr>
      <vt:lpstr>PowerPoint Presentation</vt:lpstr>
      <vt:lpstr>Graphical abstract </vt:lpstr>
      <vt:lpstr>Proteomic data: Protein quantification via  SWATH-MS</vt:lpstr>
      <vt:lpstr>PowerPoint Presentation</vt:lpstr>
      <vt:lpstr>What if  we  do not have prior classification?  An unsupervised algorithm to identify dysregulated protein complex across various conditions</vt:lpstr>
      <vt:lpstr>Concept</vt:lpstr>
      <vt:lpstr>Benchmarking (~7000 vs 152 proteins)</vt:lpstr>
      <vt:lpstr>Benchmarking: Basal, luminal and non-malignant  cells show different network states</vt:lpstr>
      <vt:lpstr>Can we use identify subgroups using the non-supervised method to inform the supervised biomarker algorithm?  </vt:lpstr>
      <vt:lpstr>PowerPoint Presentation</vt:lpstr>
      <vt:lpstr>Proteins with altered quantitative ratios in tested samples</vt:lpstr>
      <vt:lpstr>Proteins with altered quantitative ratios in tested samples</vt:lpstr>
      <vt:lpstr>Summary 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Tiannan Guo</dc:creator>
  <cp:lastModifiedBy>Ruedi Aebersold</cp:lastModifiedBy>
  <cp:revision>795</cp:revision>
  <dcterms:created xsi:type="dcterms:W3CDTF">2015-09-09T16:16:12Z</dcterms:created>
  <dcterms:modified xsi:type="dcterms:W3CDTF">2019-03-18T14:05:16Z</dcterms:modified>
</cp:coreProperties>
</file>