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4" r:id="rId16"/>
    <p:sldId id="275" r:id="rId17"/>
    <p:sldId id="276" r:id="rId18"/>
    <p:sldId id="269" r:id="rId19"/>
    <p:sldId id="270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2857"/>
  </p:normalViewPr>
  <p:slideViewPr>
    <p:cSldViewPr snapToGrid="0" snapToObjects="1">
      <p:cViewPr>
        <p:scale>
          <a:sx n="65" d="100"/>
          <a:sy n="65" d="100"/>
        </p:scale>
        <p:origin x="8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5FD21-34CA-F242-8572-90F2245E48D9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F6F5-A6FE-F447-8CA9-E620BD77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0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A809D-74BD-7749-A7BD-AE2F4C3261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4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42975" y="4344988"/>
            <a:ext cx="5027613" cy="4129087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BBA1-5EF2-7242-8243-BF78511E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4F663-E91D-BC44-AD81-9CB7EBAC3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78A2-0A56-CB46-91B9-D48592C0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AD0E-555D-524E-9889-F6565B74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BBB67-8357-C44A-91A0-36471884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423D-5DF9-304E-AC0C-D351AC64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EF1DA-AB96-8D41-B046-136430DDE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46B1-BE1F-FB4E-9EFA-189007BE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A622B-9409-5D46-A582-52D6CAB2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A4E2-4F63-4948-A737-7BA72B81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22EA3-DC1F-D749-8358-D46CA05AF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1075-4F7C-8A42-82F4-5A281108C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40EF-2C10-C04A-81C8-9C79C0E1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63ED-01BA-BC43-B800-298AA4EC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EFD1D-5BD5-C14E-AFE4-556E52E5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8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7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0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7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7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DC3B-EE03-444D-8217-CC0F74D2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F96A9-4300-3248-BEDB-70730B04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4A0E-3B8E-BC4F-ADA2-5340523F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34F3-D8F0-4D46-9CA3-593AC07B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3743-E7A9-534E-85D7-1AD8C058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5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64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29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23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94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08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6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61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52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48BF-7E0C-754D-A319-FD1B5933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A24F9-25F3-634A-9FD2-B40E3A8BC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EF54-0B00-5740-B860-D42ED439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3843-BAC3-154C-88F7-D744FC2D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C9D5-9DF9-4745-85A0-1E86B4D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865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610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27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233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DEC4-93BA-1D4C-A48A-5A67AFEE97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5864-9079-F44C-BA79-06FE7C8568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 t="-60000" b="-60000"/>
          <a:stretch>
            <a:fillRect/>
          </a:stretch>
        </p:blipFill>
        <p:spPr bwMode="auto">
          <a:xfrm>
            <a:off x="609600" y="1325880"/>
            <a:ext cx="10972800" cy="4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7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CE45-EB91-3447-B9E8-AC29EFFC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B8DA-F22D-A14C-9C75-44BD59F59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E9A28-5FDC-CA44-8105-5AB138801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D7FAA-7520-274A-BA5E-D819416E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DCD9C-B71B-A648-B4AE-036DBAA0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76945-781F-CE41-9B36-D038907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3EDA-76E1-084E-88F1-B2498FBE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D6929-F0E1-E140-9B12-4BFB14098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C99C2-48FE-8B46-B201-3BA38C47B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8C77C-8151-8841-A6E7-8E129A98F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BDC11-77CA-BA41-9749-67326A3EB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E6261-3E9E-4448-9844-9C3AA9CC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CC3-89E0-0744-80CC-00A1D9A0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286D3-7EA3-EF42-9E22-CA271051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0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6EB6-27CE-7349-8A91-4A9807E0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26C94-AA53-8148-8820-27E10471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8803-3CA0-3F4E-91F3-A47F5CC6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BE9C7-E9EC-054F-A2BA-1E09A46E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F247E-C28C-E544-BA8A-C054E723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0CC5A-805B-1849-83DB-44008B0D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80299-BCE9-104B-A760-B21176C6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B438-E356-0B43-A34F-C80058D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431AB-5267-E249-85C6-5B0D2827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C280E-9BA7-C04D-ABFD-A0B69A4A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6353A-732D-D341-A850-974688A2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4C63E-13BB-D942-98E9-E42250AB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34F90-E718-394F-95EE-84722F7D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8E7-4AF5-2C48-8296-AA3A903E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7B5FF-630E-5240-9B81-E85296EF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28E28-203A-9C49-BB4E-29D3C54AC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808AB-3AC6-9F4A-A325-AE9E307C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EF1E-B736-2A44-A2BB-51B32016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64DF-CD74-1142-A686-EE1779F9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FCD53-5C88-8049-B9A1-9868A59F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AF27F-1CA5-C44E-86B3-D72255C93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853C-5934-694D-94AB-261729407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E3E4-C159-3A4E-8FCF-29C1E81E8BBD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23BD-909D-AD45-9BBD-8D47575ED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3EBB4-804F-AE4D-B5B1-36FB6BB27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AB92-9EE8-2446-AB11-2DD7EF8F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1C0-68D5-4B60-955F-F937D32CE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94A-E5E0-4D11-BFE1-8B3CCD4D8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5E1C-DEAA-46D5-884D-D570558204F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B4F7-52AB-4BDD-9E53-28A3FC92A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3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8.png@01D10755.E65268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8B0C-9D56-604C-8DC8-C1C7C951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Collaborative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6F1B0-1F3C-3449-A6DA-336E7B897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EDRN and MCL</a:t>
            </a:r>
          </a:p>
        </p:txBody>
      </p:sp>
    </p:spTree>
    <p:extLst>
      <p:ext uri="{BB962C8B-B14F-4D97-AF65-F5344CB8AC3E}">
        <p14:creationId xmlns:p14="http://schemas.microsoft.com/office/powerpoint/2010/main" val="210738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recursive partitioning (tree) models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294" y="1676400"/>
            <a:ext cx="11703049" cy="4414838"/>
          </a:xfrm>
        </p:spPr>
        <p:txBody>
          <a:bodyPr>
            <a:normAutofit/>
          </a:bodyPr>
          <a:lstStyle/>
          <a:p>
            <a:r>
              <a:rPr lang="en-US" dirty="0"/>
              <a:t>2 methods available in R</a:t>
            </a:r>
          </a:p>
          <a:p>
            <a:pPr lvl="1"/>
            <a:r>
              <a:rPr lang="en-US" b="1" dirty="0" err="1"/>
              <a:t>rpart</a:t>
            </a:r>
            <a:r>
              <a:rPr lang="en-US" dirty="0"/>
              <a:t> - splits predictors to minimize node impurity</a:t>
            </a:r>
          </a:p>
          <a:p>
            <a:pPr lvl="2"/>
            <a:r>
              <a:rPr lang="en-US" dirty="0"/>
              <a:t>selects split that makes survival in each branch homogeneous</a:t>
            </a:r>
          </a:p>
          <a:p>
            <a:pPr lvl="2"/>
            <a:r>
              <a:rPr lang="en-US" dirty="0"/>
              <a:t>often leads to </a:t>
            </a:r>
            <a:r>
              <a:rPr lang="en-US" dirty="0" err="1"/>
              <a:t>overfitting</a:t>
            </a:r>
            <a:r>
              <a:rPr lang="en-US" dirty="0"/>
              <a:t> so tree must be pruned</a:t>
            </a:r>
          </a:p>
          <a:p>
            <a:pPr lvl="1"/>
            <a:r>
              <a:rPr lang="en-US" b="1" dirty="0"/>
              <a:t>party</a:t>
            </a:r>
            <a:r>
              <a:rPr lang="en-US" dirty="0"/>
              <a:t> - splits predictors based on statistical tests </a:t>
            </a:r>
          </a:p>
          <a:p>
            <a:pPr lvl="2"/>
            <a:r>
              <a:rPr lang="en-US" dirty="0"/>
              <a:t>survival in each branch of split is statistically different</a:t>
            </a:r>
          </a:p>
          <a:p>
            <a:pPr lvl="2"/>
            <a:r>
              <a:rPr lang="en-US" dirty="0"/>
              <a:t>eliminates need for pruning</a:t>
            </a:r>
          </a:p>
        </p:txBody>
      </p:sp>
    </p:spTree>
    <p:extLst>
      <p:ext uri="{BB962C8B-B14F-4D97-AF65-F5344CB8AC3E}">
        <p14:creationId xmlns:p14="http://schemas.microsoft.com/office/powerpoint/2010/main" val="131605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18023"/>
            <a:ext cx="1145589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Recursive Partitioning (R:PART) in STO3 Tamoxifen Trial based on breast cancer specific survival</a:t>
            </a:r>
          </a:p>
        </p:txBody>
      </p:sp>
      <p:pic>
        <p:nvPicPr>
          <p:cNvPr id="4" name="Content Placeholder 3" descr="C:\Users\cyau\Documents\Collaborations\STO1_rpart\MayVisitOutputs\rpart_combined_figur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12" y="1536305"/>
            <a:ext cx="6999915" cy="3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2256" y="1864580"/>
            <a:ext cx="3262759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MammaPrint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risk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Tumor Grade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Tumor Size (&lt;2, &gt;2)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and HER2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72" y="6367979"/>
            <a:ext cx="8656386" cy="369332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Esserman,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Borowsky,Benz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van’t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Veer,  Lindstrom  et al  in press JAMA Oncology 2017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D226E9B-9CA3-0D45-88A5-F9872D7C501E}"/>
              </a:ext>
            </a:extLst>
          </p:cNvPr>
          <p:cNvSpPr/>
          <p:nvPr/>
        </p:nvSpPr>
        <p:spPr>
          <a:xfrm>
            <a:off x="11208727" y="2161309"/>
            <a:ext cx="163546" cy="4364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61176-B9E5-2648-99FF-3F9A7B238330}"/>
              </a:ext>
            </a:extLst>
          </p:cNvPr>
          <p:cNvSpPr txBox="1"/>
          <p:nvPr/>
        </p:nvSpPr>
        <p:spPr>
          <a:xfrm>
            <a:off x="11392593" y="2077258"/>
            <a:ext cx="906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</a:t>
            </a:r>
          </a:p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24867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58"/>
            <a:ext cx="10972800" cy="1143000"/>
          </a:xfrm>
        </p:spPr>
        <p:txBody>
          <a:bodyPr/>
          <a:lstStyle/>
          <a:p>
            <a:r>
              <a:rPr lang="en-US" dirty="0"/>
              <a:t>Clinical Impact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13340"/>
          <a:stretch/>
        </p:blipFill>
        <p:spPr bwMode="auto">
          <a:xfrm>
            <a:off x="2018300" y="907218"/>
            <a:ext cx="9093685" cy="613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06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7" y="243344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is the biology driving Ultra-Low tumors?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23" y="4205724"/>
            <a:ext cx="9993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are the molecular features of Indolent Breast Cancers?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can we use across other cancer types?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8369" y="5692171"/>
            <a:ext cx="846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Christina </a:t>
            </a:r>
            <a:r>
              <a:rPr lang="en-US" sz="2400" b="1" dirty="0" err="1">
                <a:solidFill>
                  <a:srgbClr val="0070C0"/>
                </a:solidFill>
              </a:rPr>
              <a:t>Yau</a:t>
            </a:r>
            <a:r>
              <a:rPr lang="en-US" sz="2400" b="1" dirty="0">
                <a:solidFill>
                  <a:srgbClr val="0070C0"/>
                </a:solidFill>
              </a:rPr>
              <a:t>, Laura </a:t>
            </a:r>
            <a:r>
              <a:rPr lang="en-US" sz="2400" b="1" dirty="0" err="1">
                <a:solidFill>
                  <a:srgbClr val="0070C0"/>
                </a:solidFill>
              </a:rPr>
              <a:t>van’t</a:t>
            </a:r>
            <a:r>
              <a:rPr lang="en-US" sz="2400" b="1" dirty="0">
                <a:solidFill>
                  <a:srgbClr val="0070C0"/>
                </a:solidFill>
              </a:rPr>
              <a:t> Veer, Laura Esserman, Linda Lindstrom</a:t>
            </a:r>
          </a:p>
        </p:txBody>
      </p:sp>
    </p:spTree>
    <p:extLst>
      <p:ext uri="{BB962C8B-B14F-4D97-AF65-F5344CB8AC3E}">
        <p14:creationId xmlns:p14="http://schemas.microsoft.com/office/powerpoint/2010/main" val="32447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Significant expression differences can be found between MP Ultralow and MP low risk cases even within the HR+HER2-, Luminal A, Ki76-low  subset of patients in the STO-3 trial </a:t>
            </a:r>
            <a:endParaRPr lang="en-US" sz="1800" b="1" dirty="0"/>
          </a:p>
        </p:txBody>
      </p:sp>
      <p:pic>
        <p:nvPicPr>
          <p:cNvPr id="1026" name="Picture 2" descr="C:\Users\cyau\Documents\Collaborations\STO1_rpart\ExpressionData\UltraLowBiological\HRHER2KILowLumA_By_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1" y="2116930"/>
            <a:ext cx="2543303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4400" y="2895600"/>
            <a:ext cx="990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399544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Differential Expression Analysis comparing Low (but not Ultralow) Risk with Ultralow Risk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9288"/>
            <a:ext cx="3657600" cy="425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21" y="5594930"/>
            <a:ext cx="4223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enrichment in processes relating to DNA packaging, intracellular transport and second-messenger mediated signaling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21" y="4876833"/>
            <a:ext cx="1789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Risk assignment by 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4A73F-3A80-054A-AB01-07870D3DD070}"/>
              </a:ext>
            </a:extLst>
          </p:cNvPr>
          <p:cNvSpPr txBox="1"/>
          <p:nvPr/>
        </p:nvSpPr>
        <p:spPr>
          <a:xfrm>
            <a:off x="1143000" y="6333594"/>
            <a:ext cx="9776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UNIQUE TO ORGAN TYPE OR COMMON AMONGST TUMORS ACROSS ORGANS OF ORIGIN?</a:t>
            </a:r>
          </a:p>
        </p:txBody>
      </p:sp>
    </p:spTree>
    <p:extLst>
      <p:ext uri="{BB962C8B-B14F-4D97-AF65-F5344CB8AC3E}">
        <p14:creationId xmlns:p14="http://schemas.microsoft.com/office/powerpoint/2010/main" val="30033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ABBA-2D4E-7442-8F5A-6D1A50C6A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C09223-6278-9C4E-A2DC-03269BA12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4A6F-F3C9-1F41-9614-B4556D8C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Nomenclature for Lesions that are not life threatening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F564-A063-0C4B-BBD3-F03E1D19B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Early detection will make more difference if you can eliminate the </a:t>
            </a:r>
            <a:r>
              <a:rPr lang="en-US" dirty="0" err="1"/>
              <a:t>ultralows</a:t>
            </a:r>
            <a:r>
              <a:rPr lang="en-US" dirty="0"/>
              <a:t> at time of diagnosis</a:t>
            </a:r>
          </a:p>
          <a:p>
            <a:pPr lvl="1"/>
            <a:r>
              <a:rPr lang="en-US" dirty="0"/>
              <a:t>Are we ready to </a:t>
            </a:r>
            <a:r>
              <a:rPr lang="en-US" dirty="0" err="1"/>
              <a:t>Ultralows</a:t>
            </a:r>
            <a:r>
              <a:rPr lang="en-US" dirty="0"/>
              <a:t> need to be demoted from cancer status (like Pluto)</a:t>
            </a:r>
          </a:p>
          <a:p>
            <a:pPr lvl="1"/>
            <a:endParaRPr lang="en-US" dirty="0"/>
          </a:p>
          <a:p>
            <a:r>
              <a:rPr lang="en-US" dirty="0"/>
              <a:t>What is common across cancers and how can we learn across the groups?</a:t>
            </a:r>
          </a:p>
          <a:p>
            <a:endParaRPr lang="en-US" dirty="0"/>
          </a:p>
          <a:p>
            <a:r>
              <a:rPr lang="en-US" dirty="0"/>
              <a:t>Common features of ultralow risk disease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(“x of 6"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IDLE classification)</a:t>
            </a:r>
          </a:p>
          <a:p>
            <a:pPr lvl="1"/>
            <a:r>
              <a:rPr lang="en-US" dirty="0"/>
              <a:t>Tumor Gene expression:  DNA packaging genes? (UC Breast team) </a:t>
            </a:r>
          </a:p>
          <a:p>
            <a:pPr lvl="1"/>
            <a:r>
              <a:rPr lang="en-US" dirty="0"/>
              <a:t>Immune environment?  (MCL consortium)</a:t>
            </a:r>
          </a:p>
          <a:p>
            <a:pPr lvl="1"/>
            <a:r>
              <a:rPr lang="en-US" dirty="0" err="1"/>
              <a:t>Radiomics</a:t>
            </a:r>
            <a:r>
              <a:rPr lang="en-US" dirty="0"/>
              <a:t> features (Denny, </a:t>
            </a:r>
            <a:r>
              <a:rPr lang="en-US" dirty="0" err="1"/>
              <a:t>Gillies</a:t>
            </a:r>
            <a:r>
              <a:rPr lang="en-US"/>
              <a:t>, others)</a:t>
            </a:r>
            <a:endParaRPr lang="en-US" dirty="0"/>
          </a:p>
          <a:p>
            <a:pPr lvl="1"/>
            <a:r>
              <a:rPr lang="en-US" dirty="0"/>
              <a:t>Exosome in the Urine (Semmes)</a:t>
            </a:r>
          </a:p>
          <a:p>
            <a:pPr lvl="1"/>
            <a:r>
              <a:rPr lang="en-US" dirty="0"/>
              <a:t>Exosomes in the plasma (</a:t>
            </a:r>
            <a:r>
              <a:rPr lang="en-US" dirty="0" err="1"/>
              <a:t>Paulovich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Methylation markers (Herman)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1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1740-9401-B84D-9AD5-18C2DC1D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Risk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2016-0900-4149-91BA-F1309C75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grow too quickly or spread too early to benefit from serial screening</a:t>
            </a:r>
          </a:p>
          <a:p>
            <a:endParaRPr lang="en-US" dirty="0"/>
          </a:p>
          <a:p>
            <a:r>
              <a:rPr lang="en-US" dirty="0"/>
              <a:t>Goal should be identifying risk factors </a:t>
            </a:r>
          </a:p>
          <a:p>
            <a:pPr lvl="1"/>
            <a:r>
              <a:rPr lang="en-US" dirty="0"/>
              <a:t>Establish high risk cohorts (</a:t>
            </a:r>
            <a:r>
              <a:rPr lang="en-US" dirty="0" err="1"/>
              <a:t>e.g.WISDOM</a:t>
            </a:r>
            <a:r>
              <a:rPr lang="en-US" dirty="0"/>
              <a:t>, xxx, xxx)</a:t>
            </a:r>
          </a:p>
          <a:p>
            <a:pPr lvl="1"/>
            <a:r>
              <a:rPr lang="en-US" dirty="0"/>
              <a:t>Develop and validate Markers of risk for most consequential (aggressive) cancers</a:t>
            </a:r>
          </a:p>
          <a:p>
            <a:pPr lvl="2"/>
            <a:r>
              <a:rPr lang="en-US" dirty="0"/>
              <a:t>Markers of failure to repair DNA (Anderson)</a:t>
            </a:r>
          </a:p>
          <a:p>
            <a:pPr lvl="2"/>
            <a:r>
              <a:rPr lang="en-US" dirty="0"/>
              <a:t>Circulating inflammatory markers</a:t>
            </a:r>
          </a:p>
          <a:p>
            <a:pPr lvl="2"/>
            <a:r>
              <a:rPr lang="en-US" dirty="0"/>
              <a:t>?Microbiome</a:t>
            </a:r>
          </a:p>
          <a:p>
            <a:pPr lvl="2"/>
            <a:r>
              <a:rPr lang="en-US" dirty="0" err="1"/>
              <a:t>Autoanbiobies</a:t>
            </a:r>
            <a:r>
              <a:rPr lang="en-US" dirty="0"/>
              <a:t> (Anderson)</a:t>
            </a:r>
          </a:p>
          <a:p>
            <a:endParaRPr lang="en-US" dirty="0"/>
          </a:p>
          <a:p>
            <a:r>
              <a:rPr lang="en-US" dirty="0"/>
              <a:t>Focus on prevention</a:t>
            </a:r>
          </a:p>
          <a:p>
            <a:pPr lvl="1"/>
            <a:r>
              <a:rPr lang="en-US" dirty="0"/>
              <a:t>Especially important for cancers that can be cured with immuno-oncology combinations earlier in disease course (neoadjuvant)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581B-C801-0543-880C-5D3FC881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Cohorts with serum at NCI Frederick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0316-C827-594C-A638-9FA2EE0D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acquiring the associated blocks and characterizing the tumors as ultralow, late recurrence risk, and early recurrence</a:t>
            </a:r>
          </a:p>
          <a:p>
            <a:pPr lvl="1"/>
            <a:r>
              <a:rPr lang="en-US" dirty="0"/>
              <a:t>EDRN Cohort 1  (screen detected)</a:t>
            </a:r>
          </a:p>
          <a:p>
            <a:pPr lvl="1"/>
            <a:r>
              <a:rPr lang="en-US" dirty="0"/>
              <a:t>EDRN Cohort 2  (diagnostic)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CPTAC collection 1500 cases from 4 sites</a:t>
            </a:r>
          </a:p>
        </p:txBody>
      </p:sp>
    </p:spTree>
    <p:extLst>
      <p:ext uri="{BB962C8B-B14F-4D97-AF65-F5344CB8AC3E}">
        <p14:creationId xmlns:p14="http://schemas.microsoft.com/office/powerpoint/2010/main" val="159504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6907-0C34-1D47-BE18-E800A675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Measures of </a:t>
            </a:r>
            <a:r>
              <a:rPr lang="en-US" dirty="0" err="1"/>
              <a:t>Overdiagnosis</a:t>
            </a:r>
            <a:r>
              <a:rPr lang="en-US" dirty="0"/>
              <a:t>, Harm into Screening/Biomarker Studies at Inception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008-7A27-134B-9194-2DC1DD331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the potential harms as well as benefits</a:t>
            </a:r>
          </a:p>
          <a:p>
            <a:endParaRPr lang="en-US" dirty="0"/>
          </a:p>
          <a:p>
            <a:r>
              <a:rPr lang="en-US" dirty="0"/>
              <a:t>Establish thresholds for SPECIFICITY below which interventions cause more harm than good</a:t>
            </a:r>
          </a:p>
          <a:p>
            <a:endParaRPr lang="en-US" dirty="0"/>
          </a:p>
          <a:p>
            <a:r>
              <a:rPr lang="en-US" dirty="0"/>
              <a:t>Educate the public, clinicians about the need to study cohorts, find risk factors, but avoid intervention unless certain conditions are met</a:t>
            </a:r>
          </a:p>
          <a:p>
            <a:endParaRPr lang="en-US" dirty="0"/>
          </a:p>
          <a:p>
            <a:r>
              <a:rPr lang="en-US" dirty="0"/>
              <a:t>All prospective studies should include measures of </a:t>
            </a:r>
            <a:r>
              <a:rPr lang="en-US" dirty="0" err="1"/>
              <a:t>overdiagnosis</a:t>
            </a:r>
            <a:r>
              <a:rPr lang="en-US" dirty="0"/>
              <a:t>, molecular profiling, tumor immune environment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Characterizing Biology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81"/>
            <a:ext cx="10948307" cy="210978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Expression profiling  (Ultralow risk threshold);</a:t>
            </a:r>
          </a:p>
          <a:p>
            <a:r>
              <a:rPr lang="en-US" sz="3500" dirty="0" err="1"/>
              <a:t>Intratumor</a:t>
            </a:r>
            <a:r>
              <a:rPr lang="en-US" sz="3500" dirty="0"/>
              <a:t> heterogeneity. Copy number,</a:t>
            </a:r>
          </a:p>
          <a:p>
            <a:r>
              <a:rPr lang="en-US" sz="3500" dirty="0"/>
              <a:t>Immune profiling (via expression arrays, multiplex immunohistochemistry)</a:t>
            </a:r>
          </a:p>
          <a:p>
            <a:r>
              <a:rPr lang="en-US" sz="3500" dirty="0"/>
              <a:t>Imaging features (amorphous vs. linear calcifications, </a:t>
            </a:r>
            <a:r>
              <a:rPr lang="en-US" sz="3500" dirty="0" err="1"/>
              <a:t>stroma</a:t>
            </a:r>
            <a:r>
              <a:rPr lang="en-US" sz="3500" dirty="0"/>
              <a:t> density)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02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964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Expression Profiling- Ultralow Risk Threshold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Validation:  STO-3 Trial, Raster, MINDACT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48" y="1616301"/>
            <a:ext cx="7805045" cy="52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64000" y="3257609"/>
            <a:ext cx="4343933" cy="18404"/>
          </a:xfrm>
          <a:prstGeom prst="line">
            <a:avLst/>
          </a:prstGeom>
          <a:ln w="57150" cmpd="sng">
            <a:solidFill>
              <a:srgbClr val="70AD47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" y="5934670"/>
            <a:ext cx="2774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Veer Nature 2002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Esserman,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BCRT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Veer,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BCRT 2017</a:t>
            </a:r>
          </a:p>
        </p:txBody>
      </p:sp>
    </p:spTree>
    <p:extLst>
      <p:ext uri="{BB962C8B-B14F-4D97-AF65-F5344CB8AC3E}">
        <p14:creationId xmlns:p14="http://schemas.microsoft.com/office/powerpoint/2010/main" val="192870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Specific Survival of the </a:t>
            </a:r>
            <a:r>
              <a:rPr lang="en-US" dirty="0" err="1"/>
              <a:t>Transbig</a:t>
            </a:r>
            <a:r>
              <a:rPr lang="en-US" dirty="0"/>
              <a:t> Data set:  TEST SET</a:t>
            </a:r>
          </a:p>
        </p:txBody>
      </p:sp>
      <p:pic>
        <p:nvPicPr>
          <p:cNvPr id="4" name="Picture 3" descr="cid:image008.png@01D10755.E652687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r="6284"/>
          <a:stretch>
            <a:fillRect/>
          </a:stretch>
        </p:blipFill>
        <p:spPr bwMode="auto">
          <a:xfrm>
            <a:off x="2925415" y="1633371"/>
            <a:ext cx="6114248" cy="5247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1390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:Users:Lillis:Desktop:STO:CY:April2016:TrialSche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56" y="1563436"/>
            <a:ext cx="9533245" cy="51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in the STO 3 Trial </a:t>
            </a:r>
            <a:br>
              <a:rPr lang="en-US" dirty="0"/>
            </a:br>
            <a:r>
              <a:rPr lang="en-US" sz="2200" dirty="0"/>
              <a:t>conducted in Stockholm: postmenopausal women,  &lt;3cm, N0 tumors</a:t>
            </a:r>
            <a:br>
              <a:rPr lang="en-US" sz="2200" dirty="0"/>
            </a:br>
            <a:r>
              <a:rPr lang="en-US" sz="2200" dirty="0"/>
              <a:t>1976-1991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6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5" y="391918"/>
            <a:ext cx="2939143" cy="3472543"/>
          </a:xfrm>
        </p:spPr>
        <p:txBody>
          <a:bodyPr>
            <a:noAutofit/>
          </a:bodyPr>
          <a:lstStyle/>
          <a:p>
            <a:r>
              <a:rPr lang="en-US" sz="3600" dirty="0"/>
              <a:t>STO-3 trial </a:t>
            </a:r>
            <a:br>
              <a:rPr lang="en-US" sz="3600" dirty="0"/>
            </a:br>
            <a:r>
              <a:rPr lang="en-US" sz="2000" dirty="0"/>
              <a:t>1976-1991</a:t>
            </a:r>
            <a:br>
              <a:rPr lang="en-US" sz="2000" dirty="0"/>
            </a:br>
            <a:r>
              <a:rPr lang="en-US" sz="2000" dirty="0"/>
              <a:t>Low Risk Breast cancer</a:t>
            </a:r>
            <a:br>
              <a:rPr lang="en-US" sz="2000" dirty="0"/>
            </a:br>
            <a:r>
              <a:rPr lang="en-US" sz="2000" dirty="0"/>
              <a:t>postmenopausal women  Tumors &lt;3cm, N0</a:t>
            </a:r>
          </a:p>
        </p:txBody>
      </p:sp>
      <p:pic>
        <p:nvPicPr>
          <p:cNvPr id="4" name="Picture 3" descr="C:\Users\cyau\Documents\Collaborations\STO1_rpart\UltraLow\Figure1_v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7467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7968343" y="587829"/>
            <a:ext cx="816428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0088" y="152416"/>
            <a:ext cx="241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Randomized to Tamoxifen x 2 years  OR No Endocrine 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72" y="6367979"/>
            <a:ext cx="8656386" cy="369332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Esserman,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Borowsky,Benz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van’t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Veer,  Lindstrom  et al  in press JAMA Oncology 2017</a:t>
            </a:r>
          </a:p>
        </p:txBody>
      </p:sp>
    </p:spTree>
    <p:extLst>
      <p:ext uri="{BB962C8B-B14F-4D97-AF65-F5344CB8AC3E}">
        <p14:creationId xmlns:p14="http://schemas.microsoft.com/office/powerpoint/2010/main" val="401637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Patients by 70 Gene,</a:t>
            </a:r>
            <a:br>
              <a:rPr lang="en-US" dirty="0"/>
            </a:br>
            <a:r>
              <a:rPr lang="en-US" dirty="0"/>
              <a:t>Ultralow, </a:t>
            </a:r>
            <a:r>
              <a:rPr lang="en-US" dirty="0" err="1"/>
              <a:t>low≠ultralow</a:t>
            </a:r>
            <a:r>
              <a:rPr lang="en-US" dirty="0"/>
              <a:t>, high</a:t>
            </a:r>
          </a:p>
        </p:txBody>
      </p:sp>
      <p:pic>
        <p:nvPicPr>
          <p:cNvPr id="5" name="Picture 4" descr="C:\Users\cyau\Documents\Collaborations\STO1_rpart\UltraLow\Revisions\Figure2_contralateral_censored_AB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9" t="53907" b="1"/>
          <a:stretch/>
        </p:blipFill>
        <p:spPr bwMode="auto">
          <a:xfrm>
            <a:off x="200511" y="1487327"/>
            <a:ext cx="11381892" cy="50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9755" y="6488668"/>
            <a:ext cx="43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Esserman et al JAMA oncology in press 2017</a:t>
            </a:r>
          </a:p>
        </p:txBody>
      </p:sp>
    </p:spTree>
    <p:extLst>
      <p:ext uri="{BB962C8B-B14F-4D97-AF65-F5344CB8AC3E}">
        <p14:creationId xmlns:p14="http://schemas.microsoft.com/office/powerpoint/2010/main" val="56807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most critical Drivers?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partitioning can provide insights about biology . . .  </a:t>
            </a:r>
          </a:p>
        </p:txBody>
      </p:sp>
    </p:spTree>
    <p:extLst>
      <p:ext uri="{BB962C8B-B14F-4D97-AF65-F5344CB8AC3E}">
        <p14:creationId xmlns:p14="http://schemas.microsoft.com/office/powerpoint/2010/main" val="119873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3" y="346075"/>
            <a:ext cx="10767484" cy="908050"/>
          </a:xfrm>
          <a:ln/>
        </p:spPr>
        <p:txBody>
          <a:bodyPr>
            <a:normAutofit/>
          </a:bodyPr>
          <a:lstStyle/>
          <a:p>
            <a:pPr defTabSz="457200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/>
              <a:t>recursive partitioning (tree) models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11108573" cy="4337050"/>
          </a:xfrm>
          <a:ln/>
        </p:spPr>
        <p:txBody>
          <a:bodyPr>
            <a:normAutofit fontScale="77500" lnSpcReduction="20000"/>
          </a:bodyPr>
          <a:lstStyle/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Nonparametric method for: 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 selecting predictors of outcome (variable selection)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 selecting splitting points (e.g. cut-points in continuous variables)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 testing (all) interactions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endParaRPr lang="en-US" dirty="0"/>
          </a:p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Does not rely on assumption of proportional hazards</a:t>
            </a:r>
          </a:p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endParaRPr lang="en-US" dirty="0"/>
          </a:p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Easy to understand – output consists of decision tree rather than hazard ratios</a:t>
            </a:r>
          </a:p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endParaRPr lang="en-US" dirty="0"/>
          </a:p>
          <a:p>
            <a:pPr marL="338138" indent="-338138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General idea of tree models: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 Allow for the presence of multiple “groups” self determined by the data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Split the data into increasingly homogeneous sub-groups</a:t>
            </a:r>
          </a:p>
          <a:p>
            <a:pPr marL="741363" lvl="1" defTabSz="457200">
              <a:lnSpc>
                <a:spcPct val="85000"/>
              </a:lnSpc>
              <a:tabLst>
                <a:tab pos="452438" algn="l"/>
                <a:tab pos="911225" algn="l"/>
                <a:tab pos="1368425" algn="l"/>
                <a:tab pos="1825625" algn="l"/>
                <a:tab pos="2281238" algn="l"/>
                <a:tab pos="2740025" algn="l"/>
                <a:tab pos="3197225" algn="l"/>
                <a:tab pos="3654425" algn="l"/>
                <a:tab pos="4110038" algn="l"/>
                <a:tab pos="4568825" algn="l"/>
                <a:tab pos="5026025" algn="l"/>
                <a:tab pos="5483225" algn="l"/>
                <a:tab pos="5938838" algn="l"/>
                <a:tab pos="6397625" algn="l"/>
                <a:tab pos="6854825" algn="l"/>
                <a:tab pos="7310438" algn="l"/>
                <a:tab pos="7767638" algn="l"/>
                <a:tab pos="8226425" algn="l"/>
                <a:tab pos="8683625" algn="l"/>
                <a:tab pos="9139238" algn="l"/>
              </a:tabLst>
            </a:pPr>
            <a:r>
              <a:rPr lang="en-US" dirty="0"/>
              <a:t> Inference not so well developed</a:t>
            </a:r>
          </a:p>
        </p:txBody>
      </p:sp>
    </p:spTree>
    <p:extLst>
      <p:ext uri="{BB962C8B-B14F-4D97-AF65-F5344CB8AC3E}">
        <p14:creationId xmlns:p14="http://schemas.microsoft.com/office/powerpoint/2010/main" val="3712003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800</Words>
  <Application>Microsoft Macintosh PowerPoint</Application>
  <PresentationFormat>Widescreen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1_Office Theme</vt:lpstr>
      <vt:lpstr>8_Office Theme</vt:lpstr>
      <vt:lpstr>Collaborative Opportunities</vt:lpstr>
      <vt:lpstr>Tools for Characterizing Biology</vt:lpstr>
      <vt:lpstr>Expression Profiling- Ultralow Risk Threshold  Validation:  STO-3 Trial, Raster, MINDACT </vt:lpstr>
      <vt:lpstr>Breast Cancer Specific Survival of the Transbig Data set:  TEST SET</vt:lpstr>
      <vt:lpstr>Validation in the STO 3 Trial  conducted in Stockholm: postmenopausal women,  &lt;3cm, N0 tumors 1976-1991 </vt:lpstr>
      <vt:lpstr>STO-3 trial  1976-1991 Low Risk Breast cancer postmenopausal women  Tumors &lt;3cm, N0</vt:lpstr>
      <vt:lpstr>All Patients by 70 Gene, Ultralow, low≠ultralow, high</vt:lpstr>
      <vt:lpstr>What are the most critical Drivers?</vt:lpstr>
      <vt:lpstr>recursive partitioning (tree) models</vt:lpstr>
      <vt:lpstr>recursive partitioning (tree) models</vt:lpstr>
      <vt:lpstr>Recursive Partitioning (R:PART) in STO3 Tamoxifen Trial based on breast cancer specific survival</vt:lpstr>
      <vt:lpstr>Clinical Impact</vt:lpstr>
      <vt:lpstr>What is the biology driving Ultra-Low tumors?</vt:lpstr>
      <vt:lpstr>Significant expression differences can be found between MP Ultralow and MP low risk cases even within the HR+HER2-, Luminal A, Ki76-low  subset of patients in the STO-3 trial </vt:lpstr>
      <vt:lpstr>Opportunities</vt:lpstr>
      <vt:lpstr>Common Nomenclature for Lesions that are not life threatening</vt:lpstr>
      <vt:lpstr>Highest Risk cancers</vt:lpstr>
      <vt:lpstr>Cohorts with serum at NCI Frederick</vt:lpstr>
      <vt:lpstr>Integrate Measures of Overdiagnosis, Harm into Screening/Biomarker Studies at Inception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2018-03-07T18:59:58Z</dcterms:created>
  <dcterms:modified xsi:type="dcterms:W3CDTF">2018-03-08T21:00:54Z</dcterms:modified>
</cp:coreProperties>
</file>