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304" r:id="rId2"/>
    <p:sldId id="343" r:id="rId3"/>
    <p:sldId id="307" r:id="rId4"/>
    <p:sldId id="315" r:id="rId5"/>
    <p:sldId id="308" r:id="rId6"/>
    <p:sldId id="309" r:id="rId7"/>
    <p:sldId id="313" r:id="rId8"/>
    <p:sldId id="310" r:id="rId9"/>
    <p:sldId id="311" r:id="rId10"/>
    <p:sldId id="318" r:id="rId11"/>
    <p:sldId id="316" r:id="rId12"/>
    <p:sldId id="321" r:id="rId13"/>
    <p:sldId id="323" r:id="rId14"/>
    <p:sldId id="327" r:id="rId15"/>
    <p:sldId id="319" r:id="rId16"/>
    <p:sldId id="326" r:id="rId17"/>
    <p:sldId id="330" r:id="rId18"/>
    <p:sldId id="331" r:id="rId19"/>
    <p:sldId id="332" r:id="rId20"/>
    <p:sldId id="333" r:id="rId21"/>
    <p:sldId id="335" r:id="rId22"/>
    <p:sldId id="342" r:id="rId23"/>
    <p:sldId id="329" r:id="rId24"/>
    <p:sldId id="336" r:id="rId25"/>
    <p:sldId id="337" r:id="rId26"/>
    <p:sldId id="338" r:id="rId27"/>
    <p:sldId id="339" r:id="rId28"/>
    <p:sldId id="340" r:id="rId29"/>
    <p:sldId id="34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EC94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748" autoAdjust="0"/>
  </p:normalViewPr>
  <p:slideViewPr>
    <p:cSldViewPr>
      <p:cViewPr>
        <p:scale>
          <a:sx n="75" d="100"/>
          <a:sy n="75" d="100"/>
        </p:scale>
        <p:origin x="-1589" y="-293"/>
      </p:cViewPr>
      <p:guideLst>
        <p:guide orient="horz" pos="2160"/>
        <p:guide pos="2880"/>
      </p:guideLst>
    </p:cSldViewPr>
  </p:slideViewPr>
  <p:notesTextViewPr>
    <p:cViewPr>
      <p:scale>
        <a:sx n="1" d="1"/>
        <a:sy n="1" d="1"/>
      </p:scale>
      <p:origin x="0" y="0"/>
    </p:cViewPr>
  </p:notesTextViewPr>
  <p:sorterViewPr>
    <p:cViewPr>
      <p:scale>
        <a:sx n="100" d="100"/>
        <a:sy n="100" d="100"/>
      </p:scale>
      <p:origin x="0" y="486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FD6DA0-4548-493B-81A4-8C9A8D7D73F1}" type="datetimeFigureOut">
              <a:rPr lang="en-US" smtClean="0"/>
              <a:t>3/5/2018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D5C7FD-633C-4327-A60D-46781D29F42A}" type="slidenum">
              <a:rPr lang="en-US" smtClean="0"/>
              <a:t>‹#›</a:t>
            </a:fld>
            <a:endParaRPr lang="en-US"/>
          </a:p>
        </p:txBody>
      </p:sp>
    </p:spTree>
    <p:extLst>
      <p:ext uri="{BB962C8B-B14F-4D97-AF65-F5344CB8AC3E}">
        <p14:creationId xmlns:p14="http://schemas.microsoft.com/office/powerpoint/2010/main" val="2371037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fontAlgn="auto">
              <a:spcBef>
                <a:spcPts val="0"/>
              </a:spcBef>
              <a:spcAft>
                <a:spcPts val="0"/>
              </a:spcAft>
              <a:defRPr/>
            </a:pPr>
            <a:fld id="{0578821E-E8E6-4DBD-A08B-779614DF61A1}" type="slidenum">
              <a:rPr lang="en-US" sz="1800" kern="0" smtClean="0">
                <a:solidFill>
                  <a:sysClr val="windowText" lastClr="000000"/>
                </a:solidFill>
              </a:rPr>
              <a:pPr fontAlgn="auto">
                <a:spcBef>
                  <a:spcPts val="0"/>
                </a:spcBef>
                <a:spcAft>
                  <a:spcPts val="0"/>
                </a:spcAft>
                <a:defRPr/>
              </a:pPr>
              <a:t>2</a:t>
            </a:fld>
            <a:endParaRPr lang="en-US" sz="1800" kern="0">
              <a:solidFill>
                <a:sysClr val="windowText" lastClr="000000"/>
              </a:solidFill>
            </a:endParaRPr>
          </a:p>
        </p:txBody>
      </p:sp>
    </p:spTree>
    <p:extLst>
      <p:ext uri="{BB962C8B-B14F-4D97-AF65-F5344CB8AC3E}">
        <p14:creationId xmlns:p14="http://schemas.microsoft.com/office/powerpoint/2010/main" val="2833514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32172" indent="-280406" eaLnBrk="0" hangingPunct="0">
              <a:spcBef>
                <a:spcPct val="30000"/>
              </a:spcBef>
              <a:defRPr sz="1200">
                <a:solidFill>
                  <a:schemeClr val="tx1"/>
                </a:solidFill>
                <a:latin typeface="Calibri" pitchFamily="34" charset="0"/>
              </a:defRPr>
            </a:lvl2pPr>
            <a:lvl3pPr marL="1127857" indent="-224325" eaLnBrk="0" hangingPunct="0">
              <a:spcBef>
                <a:spcPct val="30000"/>
              </a:spcBef>
              <a:defRPr sz="1200">
                <a:solidFill>
                  <a:schemeClr val="tx1"/>
                </a:solidFill>
                <a:latin typeface="Calibri" pitchFamily="34" charset="0"/>
              </a:defRPr>
            </a:lvl3pPr>
            <a:lvl4pPr marL="1579623" indent="-224325" eaLnBrk="0" hangingPunct="0">
              <a:spcBef>
                <a:spcPct val="30000"/>
              </a:spcBef>
              <a:defRPr sz="1200">
                <a:solidFill>
                  <a:schemeClr val="tx1"/>
                </a:solidFill>
                <a:latin typeface="Calibri" pitchFamily="34" charset="0"/>
              </a:defRPr>
            </a:lvl4pPr>
            <a:lvl5pPr marL="2031389" indent="-224325" eaLnBrk="0" hangingPunct="0">
              <a:spcBef>
                <a:spcPct val="30000"/>
              </a:spcBef>
              <a:defRPr sz="1200">
                <a:solidFill>
                  <a:schemeClr val="tx1"/>
                </a:solidFill>
                <a:latin typeface="Calibri" pitchFamily="34" charset="0"/>
              </a:defRPr>
            </a:lvl5pPr>
            <a:lvl6pPr marL="2480039" indent="-224325" eaLnBrk="0" fontAlgn="base" hangingPunct="0">
              <a:spcBef>
                <a:spcPct val="30000"/>
              </a:spcBef>
              <a:spcAft>
                <a:spcPct val="0"/>
              </a:spcAft>
              <a:defRPr sz="1200">
                <a:solidFill>
                  <a:schemeClr val="tx1"/>
                </a:solidFill>
                <a:latin typeface="Calibri" pitchFamily="34" charset="0"/>
              </a:defRPr>
            </a:lvl6pPr>
            <a:lvl7pPr marL="2928690" indent="-224325" eaLnBrk="0" fontAlgn="base" hangingPunct="0">
              <a:spcBef>
                <a:spcPct val="30000"/>
              </a:spcBef>
              <a:spcAft>
                <a:spcPct val="0"/>
              </a:spcAft>
              <a:defRPr sz="1200">
                <a:solidFill>
                  <a:schemeClr val="tx1"/>
                </a:solidFill>
                <a:latin typeface="Calibri" pitchFamily="34" charset="0"/>
              </a:defRPr>
            </a:lvl7pPr>
            <a:lvl8pPr marL="3377340" indent="-224325" eaLnBrk="0" fontAlgn="base" hangingPunct="0">
              <a:spcBef>
                <a:spcPct val="30000"/>
              </a:spcBef>
              <a:spcAft>
                <a:spcPct val="0"/>
              </a:spcAft>
              <a:defRPr sz="1200">
                <a:solidFill>
                  <a:schemeClr val="tx1"/>
                </a:solidFill>
                <a:latin typeface="Calibri" pitchFamily="34" charset="0"/>
              </a:defRPr>
            </a:lvl8pPr>
            <a:lvl9pPr marL="3825991" indent="-224325"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B5A1AEC8-4C7E-43C1-A13A-A28350D73219}" type="slidenum">
              <a:rPr lang="en-US" altLang="en-US" smtClean="0">
                <a:cs typeface="Arial" charset="0"/>
              </a:rPr>
              <a:pPr eaLnBrk="1" fontAlgn="base" hangingPunct="1">
                <a:spcBef>
                  <a:spcPct val="0"/>
                </a:spcBef>
                <a:spcAft>
                  <a:spcPct val="0"/>
                </a:spcAft>
              </a:pPr>
              <a:t>13</a:t>
            </a:fld>
            <a:endParaRPr lang="en-US" altLang="en-US" smtClean="0">
              <a:cs typeface="Arial" charset="0"/>
            </a:endParaRPr>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32172" indent="-280406" eaLnBrk="0" hangingPunct="0">
              <a:spcBef>
                <a:spcPct val="30000"/>
              </a:spcBef>
              <a:defRPr sz="1200">
                <a:solidFill>
                  <a:schemeClr val="tx1"/>
                </a:solidFill>
                <a:latin typeface="Calibri" pitchFamily="34" charset="0"/>
              </a:defRPr>
            </a:lvl2pPr>
            <a:lvl3pPr marL="1127857" indent="-224325" eaLnBrk="0" hangingPunct="0">
              <a:spcBef>
                <a:spcPct val="30000"/>
              </a:spcBef>
              <a:defRPr sz="1200">
                <a:solidFill>
                  <a:schemeClr val="tx1"/>
                </a:solidFill>
                <a:latin typeface="Calibri" pitchFamily="34" charset="0"/>
              </a:defRPr>
            </a:lvl3pPr>
            <a:lvl4pPr marL="1579623" indent="-224325" eaLnBrk="0" hangingPunct="0">
              <a:spcBef>
                <a:spcPct val="30000"/>
              </a:spcBef>
              <a:defRPr sz="1200">
                <a:solidFill>
                  <a:schemeClr val="tx1"/>
                </a:solidFill>
                <a:latin typeface="Calibri" pitchFamily="34" charset="0"/>
              </a:defRPr>
            </a:lvl4pPr>
            <a:lvl5pPr marL="2031389" indent="-224325" eaLnBrk="0" hangingPunct="0">
              <a:spcBef>
                <a:spcPct val="30000"/>
              </a:spcBef>
              <a:defRPr sz="1200">
                <a:solidFill>
                  <a:schemeClr val="tx1"/>
                </a:solidFill>
                <a:latin typeface="Calibri" pitchFamily="34" charset="0"/>
              </a:defRPr>
            </a:lvl5pPr>
            <a:lvl6pPr marL="2480039" indent="-224325" eaLnBrk="0" fontAlgn="base" hangingPunct="0">
              <a:spcBef>
                <a:spcPct val="30000"/>
              </a:spcBef>
              <a:spcAft>
                <a:spcPct val="0"/>
              </a:spcAft>
              <a:defRPr sz="1200">
                <a:solidFill>
                  <a:schemeClr val="tx1"/>
                </a:solidFill>
                <a:latin typeface="Calibri" pitchFamily="34" charset="0"/>
              </a:defRPr>
            </a:lvl6pPr>
            <a:lvl7pPr marL="2928690" indent="-224325" eaLnBrk="0" fontAlgn="base" hangingPunct="0">
              <a:spcBef>
                <a:spcPct val="30000"/>
              </a:spcBef>
              <a:spcAft>
                <a:spcPct val="0"/>
              </a:spcAft>
              <a:defRPr sz="1200">
                <a:solidFill>
                  <a:schemeClr val="tx1"/>
                </a:solidFill>
                <a:latin typeface="Calibri" pitchFamily="34" charset="0"/>
              </a:defRPr>
            </a:lvl7pPr>
            <a:lvl8pPr marL="3377340" indent="-224325" eaLnBrk="0" fontAlgn="base" hangingPunct="0">
              <a:spcBef>
                <a:spcPct val="30000"/>
              </a:spcBef>
              <a:spcAft>
                <a:spcPct val="0"/>
              </a:spcAft>
              <a:defRPr sz="1200">
                <a:solidFill>
                  <a:schemeClr val="tx1"/>
                </a:solidFill>
                <a:latin typeface="Calibri" pitchFamily="34" charset="0"/>
              </a:defRPr>
            </a:lvl8pPr>
            <a:lvl9pPr marL="3825991" indent="-224325"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B5A1AEC8-4C7E-43C1-A13A-A28350D73219}" type="slidenum">
              <a:rPr lang="en-US" altLang="en-US" smtClean="0">
                <a:cs typeface="Arial" charset="0"/>
              </a:rPr>
              <a:pPr eaLnBrk="1" fontAlgn="base" hangingPunct="1">
                <a:spcBef>
                  <a:spcPct val="0"/>
                </a:spcBef>
                <a:spcAft>
                  <a:spcPct val="0"/>
                </a:spcAft>
              </a:pPr>
              <a:t>14</a:t>
            </a:fld>
            <a:endParaRPr lang="en-US" altLang="en-US" smtClean="0">
              <a:cs typeface="Arial" charset="0"/>
            </a:endParaRPr>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32172" indent="-280406" eaLnBrk="0" hangingPunct="0">
              <a:spcBef>
                <a:spcPct val="30000"/>
              </a:spcBef>
              <a:defRPr sz="1200">
                <a:solidFill>
                  <a:schemeClr val="tx1"/>
                </a:solidFill>
                <a:latin typeface="Calibri" pitchFamily="34" charset="0"/>
              </a:defRPr>
            </a:lvl2pPr>
            <a:lvl3pPr marL="1127857" indent="-224325" eaLnBrk="0" hangingPunct="0">
              <a:spcBef>
                <a:spcPct val="30000"/>
              </a:spcBef>
              <a:defRPr sz="1200">
                <a:solidFill>
                  <a:schemeClr val="tx1"/>
                </a:solidFill>
                <a:latin typeface="Calibri" pitchFamily="34" charset="0"/>
              </a:defRPr>
            </a:lvl3pPr>
            <a:lvl4pPr marL="1579623" indent="-224325" eaLnBrk="0" hangingPunct="0">
              <a:spcBef>
                <a:spcPct val="30000"/>
              </a:spcBef>
              <a:defRPr sz="1200">
                <a:solidFill>
                  <a:schemeClr val="tx1"/>
                </a:solidFill>
                <a:latin typeface="Calibri" pitchFamily="34" charset="0"/>
              </a:defRPr>
            </a:lvl4pPr>
            <a:lvl5pPr marL="2031389" indent="-224325" eaLnBrk="0" hangingPunct="0">
              <a:spcBef>
                <a:spcPct val="30000"/>
              </a:spcBef>
              <a:defRPr sz="1200">
                <a:solidFill>
                  <a:schemeClr val="tx1"/>
                </a:solidFill>
                <a:latin typeface="Calibri" pitchFamily="34" charset="0"/>
              </a:defRPr>
            </a:lvl5pPr>
            <a:lvl6pPr marL="2480039" indent="-224325" eaLnBrk="0" fontAlgn="base" hangingPunct="0">
              <a:spcBef>
                <a:spcPct val="30000"/>
              </a:spcBef>
              <a:spcAft>
                <a:spcPct val="0"/>
              </a:spcAft>
              <a:defRPr sz="1200">
                <a:solidFill>
                  <a:schemeClr val="tx1"/>
                </a:solidFill>
                <a:latin typeface="Calibri" pitchFamily="34" charset="0"/>
              </a:defRPr>
            </a:lvl6pPr>
            <a:lvl7pPr marL="2928690" indent="-224325" eaLnBrk="0" fontAlgn="base" hangingPunct="0">
              <a:spcBef>
                <a:spcPct val="30000"/>
              </a:spcBef>
              <a:spcAft>
                <a:spcPct val="0"/>
              </a:spcAft>
              <a:defRPr sz="1200">
                <a:solidFill>
                  <a:schemeClr val="tx1"/>
                </a:solidFill>
                <a:latin typeface="Calibri" pitchFamily="34" charset="0"/>
              </a:defRPr>
            </a:lvl7pPr>
            <a:lvl8pPr marL="3377340" indent="-224325" eaLnBrk="0" fontAlgn="base" hangingPunct="0">
              <a:spcBef>
                <a:spcPct val="30000"/>
              </a:spcBef>
              <a:spcAft>
                <a:spcPct val="0"/>
              </a:spcAft>
              <a:defRPr sz="1200">
                <a:solidFill>
                  <a:schemeClr val="tx1"/>
                </a:solidFill>
                <a:latin typeface="Calibri" pitchFamily="34" charset="0"/>
              </a:defRPr>
            </a:lvl8pPr>
            <a:lvl9pPr marL="3825991" indent="-224325"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B5A1AEC8-4C7E-43C1-A13A-A28350D73219}" type="slidenum">
              <a:rPr lang="en-US" altLang="en-US" smtClean="0">
                <a:cs typeface="Arial" charset="0"/>
              </a:rPr>
              <a:pPr eaLnBrk="1" fontAlgn="base" hangingPunct="1">
                <a:spcBef>
                  <a:spcPct val="0"/>
                </a:spcBef>
                <a:spcAft>
                  <a:spcPct val="0"/>
                </a:spcAft>
              </a:pPr>
              <a:t>17</a:t>
            </a:fld>
            <a:endParaRPr lang="en-US" altLang="en-US" smtClean="0">
              <a:cs typeface="Arial" charset="0"/>
            </a:endParaRPr>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3773606" y="6355260"/>
            <a:ext cx="2133600" cy="365125"/>
          </a:xfrm>
        </p:spPr>
        <p:txBody>
          <a:bodyPr/>
          <a:lstStyle/>
          <a:p>
            <a:fld id="{DCA4AC99-0963-417A-9D24-8A183797C0A0}" type="datetimeFigureOut">
              <a:rPr lang="en-US" smtClean="0"/>
              <a:t>3/5/2018</a:t>
            </a:fld>
            <a:endParaRPr lang="en-US"/>
          </a:p>
        </p:txBody>
      </p:sp>
      <p:pic>
        <p:nvPicPr>
          <p:cNvPr id="8" name="Picture 7" descr="FDA_B&amp;W_Primary_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0947" y="261425"/>
            <a:ext cx="2703422" cy="563312"/>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endParaRPr lang="en-US"/>
          </a:p>
        </p:txBody>
      </p:sp>
    </p:spTree>
    <p:extLst>
      <p:ext uri="{BB962C8B-B14F-4D97-AF65-F5344CB8AC3E}">
        <p14:creationId xmlns:p14="http://schemas.microsoft.com/office/powerpoint/2010/main" val="1073698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555241" y="6356350"/>
            <a:ext cx="2133600" cy="365125"/>
          </a:xfrm>
        </p:spPr>
        <p:txBody>
          <a:bodyPr/>
          <a:lstStyle/>
          <a:p>
            <a:fld id="{DCA4AC99-0963-417A-9D24-8A183797C0A0}" type="datetimeFigureOut">
              <a:rPr lang="en-US" smtClean="0"/>
              <a:t>3/5/2018</a:t>
            </a:fld>
            <a:endParaRPr lang="en-US"/>
          </a:p>
        </p:txBody>
      </p:sp>
      <p:pic>
        <p:nvPicPr>
          <p:cNvPr id="7" name="Picture 6" descr="FDA_FullColor_Monogra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231470" y="5291167"/>
            <a:ext cx="620543" cy="743080"/>
          </a:xfrm>
          <a:prstGeom prst="rect">
            <a:avLst/>
          </a:prstGeom>
        </p:spPr>
      </p:pic>
      <p:sp>
        <p:nvSpPr>
          <p:cNvPr id="9" name="Footer Placeholder 4"/>
          <p:cNvSpPr>
            <a:spLocks noGrp="1"/>
          </p:cNvSpPr>
          <p:nvPr>
            <p:ph type="ftr" sz="quarter" idx="11"/>
          </p:nvPr>
        </p:nvSpPr>
        <p:spPr>
          <a:xfrm rot="5400000">
            <a:off x="-1161972" y="1451193"/>
            <a:ext cx="2895600" cy="365125"/>
          </a:xfrm>
        </p:spPr>
        <p:txBody>
          <a:bodyPr/>
          <a:lstStyle/>
          <a:p>
            <a:endParaRPr lang="en-US"/>
          </a:p>
        </p:txBody>
      </p:sp>
      <p:sp>
        <p:nvSpPr>
          <p:cNvPr id="8" name="TextBox 7"/>
          <p:cNvSpPr txBox="1"/>
          <p:nvPr/>
        </p:nvSpPr>
        <p:spPr>
          <a:xfrm rot="5400000">
            <a:off x="117044" y="6376216"/>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638449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500650" y="6354123"/>
            <a:ext cx="2133600" cy="365125"/>
          </a:xfrm>
        </p:spPr>
        <p:txBody>
          <a:bodyPr/>
          <a:lstStyle/>
          <a:p>
            <a:fld id="{DCA4AC99-0963-417A-9D24-8A183797C0A0}" type="datetimeFigureOut">
              <a:rPr lang="en-US" smtClean="0"/>
              <a:t>3/5/2018</a:t>
            </a:fld>
            <a:endParaRPr lang="en-US"/>
          </a:p>
        </p:txBody>
      </p:sp>
      <p:sp>
        <p:nvSpPr>
          <p:cNvPr id="7" name="Footer Placeholder 4"/>
          <p:cNvSpPr>
            <a:spLocks noGrp="1"/>
          </p:cNvSpPr>
          <p:nvPr>
            <p:ph type="ftr" sz="quarter" idx="11"/>
          </p:nvPr>
        </p:nvSpPr>
        <p:spPr>
          <a:xfrm>
            <a:off x="304800" y="6384925"/>
            <a:ext cx="2895600" cy="365125"/>
          </a:xfrm>
        </p:spPr>
        <p:txBody>
          <a:bodyPr/>
          <a:lstStyle/>
          <a:p>
            <a:endParaRPr lang="en-US"/>
          </a:p>
        </p:txBody>
      </p:sp>
      <p:pic>
        <p:nvPicPr>
          <p:cNvPr id="9" name="Picture 8" descr="FDA_FullColor_Monogra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218888" y="5307876"/>
            <a:ext cx="620543" cy="743080"/>
          </a:xfrm>
          <a:prstGeom prst="rect">
            <a:avLst/>
          </a:prstGeom>
        </p:spPr>
      </p:pic>
      <p:sp>
        <p:nvSpPr>
          <p:cNvPr id="10" name="TextBox 9"/>
          <p:cNvSpPr txBox="1"/>
          <p:nvPr/>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104323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6" name="Picture 5" descr="FDA_B&amp;W_Primary_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4236" y="2648601"/>
            <a:ext cx="4198518" cy="874845"/>
          </a:xfrm>
          <a:prstGeom prst="rect">
            <a:avLst/>
          </a:prstGeom>
        </p:spPr>
      </p:pic>
    </p:spTree>
    <p:extLst>
      <p:ext uri="{BB962C8B-B14F-4D97-AF65-F5344CB8AC3E}">
        <p14:creationId xmlns:p14="http://schemas.microsoft.com/office/powerpoint/2010/main" val="609147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086600" cy="7159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468438" y="1593850"/>
            <a:ext cx="7261225" cy="4826000"/>
          </a:xfrm>
        </p:spPr>
        <p:txBody>
          <a:bodyPr/>
          <a:lstStyle/>
          <a:p>
            <a:r>
              <a:rPr lang="en-US" smtClean="0"/>
              <a:t>Click icon to add SmartArt graphic</a:t>
            </a:r>
            <a:endParaRPr lang="en-US" dirty="0"/>
          </a:p>
        </p:txBody>
      </p:sp>
      <p:sp>
        <p:nvSpPr>
          <p:cNvPr id="4" name="Slide Number Placeholder 3"/>
          <p:cNvSpPr>
            <a:spLocks noGrp="1"/>
          </p:cNvSpPr>
          <p:nvPr>
            <p:ph type="sldNum" sz="quarter" idx="10"/>
          </p:nvPr>
        </p:nvSpPr>
        <p:spPr>
          <a:xfrm>
            <a:off x="6553200" y="6245225"/>
            <a:ext cx="2133600" cy="476250"/>
          </a:xfrm>
        </p:spPr>
        <p:txBody>
          <a:bodyPr/>
          <a:lstStyle>
            <a:lvl1pPr>
              <a:defRPr/>
            </a:lvl1pPr>
          </a:lstStyle>
          <a:p>
            <a:fld id="{19843FEE-BF64-47AA-8FA7-A5089A0CBB65}" type="slidenum">
              <a:rPr lang="en-US" smtClean="0"/>
              <a:t>‹#›</a:t>
            </a:fld>
            <a:endParaRPr lang="en-US"/>
          </a:p>
        </p:txBody>
      </p:sp>
    </p:spTree>
    <p:extLst>
      <p:ext uri="{BB962C8B-B14F-4D97-AF65-F5344CB8AC3E}">
        <p14:creationId xmlns:p14="http://schemas.microsoft.com/office/powerpoint/2010/main" val="3505478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49" y="1023679"/>
            <a:ext cx="8509103" cy="926020"/>
          </a:xfrm>
        </p:spPr>
        <p:txBody>
          <a:bodyPr/>
          <a:lstStyle/>
          <a:p>
            <a:r>
              <a:rPr lang="en-US" smtClean="0"/>
              <a:t>Click to edit Master title style</a:t>
            </a:r>
            <a:endParaRPr lang="en-US"/>
          </a:p>
        </p:txBody>
      </p:sp>
      <p:sp>
        <p:nvSpPr>
          <p:cNvPr id="3" name="Content Placeholder 2"/>
          <p:cNvSpPr>
            <a:spLocks noGrp="1"/>
          </p:cNvSpPr>
          <p:nvPr>
            <p:ph idx="1"/>
          </p:nvPr>
        </p:nvSpPr>
        <p:spPr>
          <a:xfrm>
            <a:off x="323850" y="2009775"/>
            <a:ext cx="8509103" cy="428604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3676650" y="6375400"/>
            <a:ext cx="2133600" cy="365125"/>
          </a:xfrm>
        </p:spPr>
        <p:txBody>
          <a:bodyPr/>
          <a:lstStyle>
            <a:lvl1pPr algn="ctr">
              <a:defRPr/>
            </a:lvl1pPr>
          </a:lstStyle>
          <a:p>
            <a:fld id="{DCA4AC99-0963-417A-9D24-8A183797C0A0}" type="datetimeFigureOut">
              <a:rPr lang="en-US" smtClean="0"/>
              <a:t>3/5/2018</a:t>
            </a:fld>
            <a:endParaRPr lang="en-US"/>
          </a:p>
        </p:txBody>
      </p:sp>
      <p:sp>
        <p:nvSpPr>
          <p:cNvPr id="5" name="Footer Placeholder 4"/>
          <p:cNvSpPr>
            <a:spLocks noGrp="1"/>
          </p:cNvSpPr>
          <p:nvPr>
            <p:ph type="ftr" sz="quarter" idx="11"/>
          </p:nvPr>
        </p:nvSpPr>
        <p:spPr>
          <a:xfrm>
            <a:off x="247650" y="6384925"/>
            <a:ext cx="2895600" cy="365125"/>
          </a:xfrm>
        </p:spPr>
        <p:txBody>
          <a:bodyPr/>
          <a:lstStyle/>
          <a:p>
            <a:endParaRPr lang="en-US"/>
          </a:p>
        </p:txBody>
      </p:sp>
      <p:pic>
        <p:nvPicPr>
          <p:cNvPr id="7" name="Picture 6" descr="FDA_FullColor_Monogra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TextBox 8"/>
          <p:cNvSpPr txBox="1"/>
          <p:nvPr/>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229544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762375" y="6334125"/>
            <a:ext cx="2133600" cy="365125"/>
          </a:xfrm>
        </p:spPr>
        <p:txBody>
          <a:bodyPr/>
          <a:lstStyle/>
          <a:p>
            <a:fld id="{DCA4AC99-0963-417A-9D24-8A183797C0A0}" type="datetimeFigureOut">
              <a:rPr lang="en-US" smtClean="0"/>
              <a:t>3/5/2018</a:t>
            </a:fld>
            <a:endParaRPr lang="en-US"/>
          </a:p>
        </p:txBody>
      </p:sp>
      <p:sp>
        <p:nvSpPr>
          <p:cNvPr id="6" name="Footer Placeholder 4"/>
          <p:cNvSpPr>
            <a:spLocks noGrp="1"/>
          </p:cNvSpPr>
          <p:nvPr>
            <p:ph type="ftr" sz="quarter" idx="11"/>
          </p:nvPr>
        </p:nvSpPr>
        <p:spPr>
          <a:xfrm>
            <a:off x="304800" y="6384925"/>
            <a:ext cx="2895600" cy="365125"/>
          </a:xfrm>
        </p:spPr>
        <p:txBody>
          <a:bodyPr/>
          <a:lstStyle/>
          <a:p>
            <a:endParaRPr lang="en-US"/>
          </a:p>
        </p:txBody>
      </p:sp>
    </p:spTree>
    <p:extLst>
      <p:ext uri="{BB962C8B-B14F-4D97-AF65-F5344CB8AC3E}">
        <p14:creationId xmlns:p14="http://schemas.microsoft.com/office/powerpoint/2010/main" val="389358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609834" y="6349336"/>
            <a:ext cx="2133600" cy="365125"/>
          </a:xfrm>
        </p:spPr>
        <p:txBody>
          <a:bodyPr/>
          <a:lstStyle/>
          <a:p>
            <a:fld id="{DCA4AC99-0963-417A-9D24-8A183797C0A0}" type="datetimeFigureOut">
              <a:rPr lang="en-US" smtClean="0"/>
              <a:t>3/5/2018</a:t>
            </a:fld>
            <a:endParaRPr lang="en-US"/>
          </a:p>
        </p:txBody>
      </p:sp>
      <p:pic>
        <p:nvPicPr>
          <p:cNvPr id="7" name="Picture 6" descr="FDA_FullColor_Monogra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2410" y="269796"/>
            <a:ext cx="620543" cy="743080"/>
          </a:xfrm>
          <a:prstGeom prst="rect">
            <a:avLst/>
          </a:prstGeom>
        </p:spPr>
      </p:pic>
      <p:sp>
        <p:nvSpPr>
          <p:cNvPr id="8" name="Footer Placeholder 4"/>
          <p:cNvSpPr>
            <a:spLocks noGrp="1"/>
          </p:cNvSpPr>
          <p:nvPr>
            <p:ph type="ftr" sz="quarter" idx="11"/>
          </p:nvPr>
        </p:nvSpPr>
        <p:spPr>
          <a:xfrm>
            <a:off x="304800" y="6384925"/>
            <a:ext cx="2895600" cy="365125"/>
          </a:xfrm>
        </p:spPr>
        <p:txBody>
          <a:bodyPr/>
          <a:lstStyle/>
          <a:p>
            <a:endParaRPr lang="en-US"/>
          </a:p>
        </p:txBody>
      </p:sp>
      <p:sp>
        <p:nvSpPr>
          <p:cNvPr id="10" name="TextBox 9"/>
          <p:cNvSpPr txBox="1"/>
          <p:nvPr/>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249819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514307" y="6380336"/>
            <a:ext cx="2133600" cy="365125"/>
          </a:xfrm>
        </p:spPr>
        <p:txBody>
          <a:bodyPr/>
          <a:lstStyle/>
          <a:p>
            <a:fld id="{DCA4AC99-0963-417A-9D24-8A183797C0A0}" type="datetimeFigureOut">
              <a:rPr lang="en-US" smtClean="0"/>
              <a:t>3/5/2018</a:t>
            </a:fld>
            <a:endParaRPr lang="en-US"/>
          </a:p>
        </p:txBody>
      </p:sp>
      <p:pic>
        <p:nvPicPr>
          <p:cNvPr id="8" name="Picture 7" descr="FDA_FullColor_Monogra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endParaRPr lang="en-US"/>
          </a:p>
        </p:txBody>
      </p:sp>
      <p:sp>
        <p:nvSpPr>
          <p:cNvPr id="11" name="TextBox 10"/>
          <p:cNvSpPr txBox="1"/>
          <p:nvPr/>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181172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3886200" y="6384925"/>
            <a:ext cx="2133600" cy="365125"/>
          </a:xfrm>
        </p:spPr>
        <p:txBody>
          <a:bodyPr/>
          <a:lstStyle/>
          <a:p>
            <a:fld id="{DCA4AC99-0963-417A-9D24-8A183797C0A0}" type="datetimeFigureOut">
              <a:rPr lang="en-US" smtClean="0"/>
              <a:t>3/5/2018</a:t>
            </a:fld>
            <a:endParaRPr lang="en-US"/>
          </a:p>
        </p:txBody>
      </p:sp>
      <p:pic>
        <p:nvPicPr>
          <p:cNvPr id="10" name="Picture 9" descr="FDA_FullColor_Monogra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11" name="Footer Placeholder 4"/>
          <p:cNvSpPr>
            <a:spLocks noGrp="1"/>
          </p:cNvSpPr>
          <p:nvPr>
            <p:ph type="ftr" sz="quarter" idx="11"/>
          </p:nvPr>
        </p:nvSpPr>
        <p:spPr>
          <a:xfrm>
            <a:off x="304800" y="6384925"/>
            <a:ext cx="2895600" cy="365125"/>
          </a:xfrm>
        </p:spPr>
        <p:txBody>
          <a:bodyPr/>
          <a:lstStyle/>
          <a:p>
            <a:endParaRPr lang="en-US"/>
          </a:p>
        </p:txBody>
      </p:sp>
      <p:sp>
        <p:nvSpPr>
          <p:cNvPr id="13" name="TextBox 12"/>
          <p:cNvSpPr txBox="1"/>
          <p:nvPr/>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50450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3596185" y="6391749"/>
            <a:ext cx="2133600" cy="365125"/>
          </a:xfrm>
        </p:spPr>
        <p:txBody>
          <a:bodyPr/>
          <a:lstStyle/>
          <a:p>
            <a:fld id="{DCA4AC99-0963-417A-9D24-8A183797C0A0}" type="datetimeFigureOut">
              <a:rPr lang="en-US" smtClean="0"/>
              <a:t>3/5/2018</a:t>
            </a:fld>
            <a:endParaRPr lang="en-US"/>
          </a:p>
        </p:txBody>
      </p:sp>
      <p:pic>
        <p:nvPicPr>
          <p:cNvPr id="6" name="Picture 5" descr="FDA_FullColor_Monogra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7" name="Footer Placeholder 4"/>
          <p:cNvSpPr>
            <a:spLocks noGrp="1"/>
          </p:cNvSpPr>
          <p:nvPr>
            <p:ph type="ftr" sz="quarter" idx="11"/>
          </p:nvPr>
        </p:nvSpPr>
        <p:spPr>
          <a:xfrm>
            <a:off x="304800" y="6384925"/>
            <a:ext cx="2895600" cy="365125"/>
          </a:xfrm>
        </p:spPr>
        <p:txBody>
          <a:bodyPr/>
          <a:lstStyle/>
          <a:p>
            <a:endParaRPr lang="en-US"/>
          </a:p>
        </p:txBody>
      </p:sp>
      <p:sp>
        <p:nvSpPr>
          <p:cNvPr id="9" name="TextBox 8"/>
          <p:cNvSpPr txBox="1"/>
          <p:nvPr/>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950559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65513" y="6349337"/>
            <a:ext cx="2133600" cy="365125"/>
          </a:xfrm>
        </p:spPr>
        <p:txBody>
          <a:bodyPr/>
          <a:lstStyle/>
          <a:p>
            <a:fld id="{DCA4AC99-0963-417A-9D24-8A183797C0A0}" type="datetimeFigureOut">
              <a:rPr lang="en-US" smtClean="0"/>
              <a:t>3/5/2018</a:t>
            </a:fld>
            <a:endParaRPr lang="en-US"/>
          </a:p>
        </p:txBody>
      </p:sp>
      <p:pic>
        <p:nvPicPr>
          <p:cNvPr id="8" name="Picture 7" descr="FDA_FullColor_Monogra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endParaRPr lang="en-US"/>
          </a:p>
        </p:txBody>
      </p:sp>
      <p:sp>
        <p:nvSpPr>
          <p:cNvPr id="11" name="TextBox 10"/>
          <p:cNvSpPr txBox="1"/>
          <p:nvPr/>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850138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719014" y="6384925"/>
            <a:ext cx="2133600" cy="365125"/>
          </a:xfrm>
        </p:spPr>
        <p:txBody>
          <a:bodyPr/>
          <a:lstStyle/>
          <a:p>
            <a:fld id="{DCA4AC99-0963-417A-9D24-8A183797C0A0}" type="datetimeFigureOut">
              <a:rPr lang="en-US" smtClean="0"/>
              <a:t>3/5/2018</a:t>
            </a:fld>
            <a:endParaRPr lang="en-US"/>
          </a:p>
        </p:txBody>
      </p:sp>
      <p:pic>
        <p:nvPicPr>
          <p:cNvPr id="8" name="Picture 7" descr="FDA_FullColor_Monogra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endParaRPr lang="en-US"/>
          </a:p>
        </p:txBody>
      </p:sp>
      <p:sp>
        <p:nvSpPr>
          <p:cNvPr id="11" name="TextBox 10"/>
          <p:cNvSpPr txBox="1"/>
          <p:nvPr/>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4251043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A4AC99-0963-417A-9D24-8A183797C0A0}" type="datetimeFigureOut">
              <a:rPr lang="en-US" smtClean="0"/>
              <a:t>3/5/2018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843FEE-BF64-47AA-8FA7-A5089A0CBB65}" type="slidenum">
              <a:rPr lang="en-US" smtClean="0"/>
              <a:t>‹#›</a:t>
            </a:fld>
            <a:endParaRPr lang="en-US"/>
          </a:p>
        </p:txBody>
      </p:sp>
    </p:spTree>
    <p:extLst>
      <p:ext uri="{BB962C8B-B14F-4D97-AF65-F5344CB8AC3E}">
        <p14:creationId xmlns:p14="http://schemas.microsoft.com/office/powerpoint/2010/main" val="1126301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1470025"/>
          </a:xfrm>
        </p:spPr>
        <p:txBody>
          <a:bodyPr rtlCol="0">
            <a:normAutofit fontScale="90000"/>
          </a:bodyPr>
          <a:lstStyle/>
          <a:p>
            <a:pPr eaLnBrk="1" fontAlgn="auto" hangingPunct="1">
              <a:spcAft>
                <a:spcPts val="0"/>
              </a:spcAft>
              <a:defRPr/>
            </a:pPr>
            <a:r>
              <a:rPr lang="en-US" dirty="0" smtClean="0"/>
              <a:t>Regulatory considerations for In Vitro Diagnostic Multivariate Index Assays (IVDMIA)</a:t>
            </a:r>
          </a:p>
        </p:txBody>
      </p:sp>
      <p:sp>
        <p:nvSpPr>
          <p:cNvPr id="3" name="TextBox 2"/>
          <p:cNvSpPr txBox="1"/>
          <p:nvPr/>
        </p:nvSpPr>
        <p:spPr>
          <a:xfrm>
            <a:off x="762000" y="3813175"/>
            <a:ext cx="7696200" cy="2474524"/>
          </a:xfrm>
          <a:prstGeom prst="rect">
            <a:avLst/>
          </a:prstGeom>
          <a:noFill/>
        </p:spPr>
        <p:txBody>
          <a:bodyPr wrap="square" rtlCol="0">
            <a:spAutoFit/>
          </a:bodyPr>
          <a:lstStyle/>
          <a:p>
            <a:pPr algn="ctr"/>
            <a:r>
              <a:rPr lang="en-US" sz="2400" dirty="0" smtClean="0"/>
              <a:t>Aaron Schetter, PhD </a:t>
            </a:r>
            <a:r>
              <a:rPr lang="en-US" sz="2400" dirty="0" smtClean="0"/>
              <a:t>MPH</a:t>
            </a:r>
          </a:p>
          <a:p>
            <a:pPr algn="ctr"/>
            <a:endParaRPr lang="en-US" sz="2400" dirty="0" smtClean="0"/>
          </a:p>
          <a:p>
            <a:pPr algn="ctr">
              <a:spcBef>
                <a:spcPct val="0"/>
              </a:spcBef>
            </a:pPr>
            <a:r>
              <a:rPr lang="en-US" altLang="en-US" sz="2400" dirty="0"/>
              <a:t>Food and Drug Administration (FDA)</a:t>
            </a:r>
          </a:p>
          <a:p>
            <a:pPr algn="ctr">
              <a:lnSpc>
                <a:spcPct val="90000"/>
              </a:lnSpc>
              <a:spcBef>
                <a:spcPct val="25000"/>
              </a:spcBef>
            </a:pPr>
            <a:r>
              <a:rPr lang="en-US" altLang="en-US" sz="2400" dirty="0"/>
              <a:t>Center for Devices and Radiological Health (CDRH)</a:t>
            </a:r>
          </a:p>
          <a:p>
            <a:pPr algn="ctr">
              <a:lnSpc>
                <a:spcPct val="90000"/>
              </a:lnSpc>
              <a:spcBef>
                <a:spcPct val="25000"/>
              </a:spcBef>
            </a:pPr>
            <a:r>
              <a:rPr lang="en-US" altLang="en-US" sz="2400" dirty="0"/>
              <a:t>Office of In Vitro Diagnostics and Radiological Health (OIR</a:t>
            </a:r>
            <a:r>
              <a:rPr lang="en-US" altLang="en-US" sz="2400" dirty="0" smtClean="0"/>
              <a:t>)</a:t>
            </a:r>
          </a:p>
          <a:p>
            <a:pPr algn="ctr">
              <a:lnSpc>
                <a:spcPct val="90000"/>
              </a:lnSpc>
              <a:spcBef>
                <a:spcPct val="25000"/>
              </a:spcBef>
            </a:pPr>
            <a:r>
              <a:rPr lang="en-US" altLang="en-US" sz="2400" dirty="0" smtClean="0"/>
              <a:t>Division of Molecular Genetics and Pathology (DMGP)</a:t>
            </a:r>
            <a:endParaRPr lang="en-US" altLang="en-US" sz="2400" dirty="0"/>
          </a:p>
        </p:txBody>
      </p:sp>
    </p:spTree>
    <p:extLst>
      <p:ext uri="{BB962C8B-B14F-4D97-AF65-F5344CB8AC3E}">
        <p14:creationId xmlns:p14="http://schemas.microsoft.com/office/powerpoint/2010/main" val="1094539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Review Challenges of IVDMIA (2)</a:t>
            </a:r>
            <a:endParaRPr lang="en-US" dirty="0"/>
          </a:p>
        </p:txBody>
      </p:sp>
      <p:sp>
        <p:nvSpPr>
          <p:cNvPr id="6" name="TextBox 5"/>
          <p:cNvSpPr txBox="1"/>
          <p:nvPr/>
        </p:nvSpPr>
        <p:spPr>
          <a:xfrm>
            <a:off x="304800" y="1371600"/>
            <a:ext cx="8534400" cy="5139869"/>
          </a:xfrm>
          <a:prstGeom prst="rect">
            <a:avLst/>
          </a:prstGeom>
          <a:noFill/>
        </p:spPr>
        <p:txBody>
          <a:bodyPr wrap="square" rtlCol="0">
            <a:spAutoFit/>
          </a:bodyPr>
          <a:lstStyle/>
          <a:p>
            <a:r>
              <a:rPr lang="en-US" sz="3200" dirty="0" smtClean="0"/>
              <a:t>If you intend to market your IVDMIA, the platform you use must be labeled for IVD use.</a:t>
            </a:r>
          </a:p>
          <a:p>
            <a:endParaRPr lang="en-US" sz="2200" dirty="0" smtClean="0"/>
          </a:p>
          <a:p>
            <a:pPr marL="342900" indent="-342900">
              <a:buFont typeface="Arial" panose="020B0604020202020204" pitchFamily="34" charset="0"/>
              <a:buChar char="•"/>
            </a:pPr>
            <a:r>
              <a:rPr lang="en-US" sz="2200" dirty="0" smtClean="0"/>
              <a:t>IVDMIAs are frequently developed on Research Use Only (RUO) platforms.</a:t>
            </a:r>
          </a:p>
          <a:p>
            <a:pPr marL="342900" indent="-342900">
              <a:buFont typeface="Arial" panose="020B0604020202020204" pitchFamily="34" charset="0"/>
              <a:buChar char="•"/>
            </a:pPr>
            <a:endParaRPr lang="en-US" sz="2200" dirty="0" smtClean="0"/>
          </a:p>
          <a:p>
            <a:pPr marL="342900" indent="-342900">
              <a:buFont typeface="Arial" panose="020B0604020202020204" pitchFamily="34" charset="0"/>
              <a:buChar char="•"/>
            </a:pPr>
            <a:r>
              <a:rPr lang="en-US" sz="2200" dirty="0" smtClean="0"/>
              <a:t>FDA approval of your test will requires that your assay can be run on an IVD labeled test system (including platform and software).</a:t>
            </a:r>
          </a:p>
          <a:p>
            <a:pPr marL="342900" indent="-342900">
              <a:buFont typeface="Arial" panose="020B0604020202020204" pitchFamily="34" charset="0"/>
              <a:buChar char="•"/>
            </a:pPr>
            <a:endParaRPr lang="en-US" sz="2200" dirty="0" smtClean="0"/>
          </a:p>
          <a:p>
            <a:pPr marL="342900" indent="-342900">
              <a:buFont typeface="Arial" panose="020B0604020202020204" pitchFamily="34" charset="0"/>
              <a:buChar char="•"/>
            </a:pPr>
            <a:r>
              <a:rPr lang="en-US" sz="2200" dirty="0" smtClean="0"/>
              <a:t>As your research progresses and you plan on developing an test, plan for how your test could run on an IVD labeled system and/or plan on bringing the platform (as well as assay) for approval.</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smtClean="0"/>
              <a:t>Discuss with the Agency</a:t>
            </a:r>
            <a:endParaRPr lang="en-US" sz="2200" dirty="0"/>
          </a:p>
        </p:txBody>
      </p:sp>
    </p:spTree>
    <p:extLst>
      <p:ext uri="{BB962C8B-B14F-4D97-AF65-F5344CB8AC3E}">
        <p14:creationId xmlns:p14="http://schemas.microsoft.com/office/powerpoint/2010/main" val="18998107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1143000"/>
          </a:xfrm>
        </p:spPr>
        <p:txBody>
          <a:bodyPr>
            <a:normAutofit fontScale="90000"/>
          </a:bodyPr>
          <a:lstStyle/>
          <a:p>
            <a:r>
              <a:rPr lang="en-US" dirty="0" smtClean="0"/>
              <a:t>Analytical requirements for IVDMIA</a:t>
            </a:r>
            <a:endParaRPr lang="en-US" dirty="0"/>
          </a:p>
        </p:txBody>
      </p:sp>
      <p:sp>
        <p:nvSpPr>
          <p:cNvPr id="3" name="TextBox 2"/>
          <p:cNvSpPr txBox="1"/>
          <p:nvPr/>
        </p:nvSpPr>
        <p:spPr>
          <a:xfrm>
            <a:off x="533400" y="1219200"/>
            <a:ext cx="7848600" cy="5262979"/>
          </a:xfrm>
          <a:prstGeom prst="rect">
            <a:avLst/>
          </a:prstGeom>
          <a:noFill/>
        </p:spPr>
        <p:txBody>
          <a:bodyPr wrap="square" rtlCol="0">
            <a:spAutoFit/>
          </a:bodyPr>
          <a:lstStyle/>
          <a:p>
            <a:pPr marL="342900" indent="-342900">
              <a:buFont typeface="Arial" panose="020B0604020202020204" pitchFamily="34" charset="0"/>
              <a:buChar char="•"/>
            </a:pPr>
            <a:r>
              <a:rPr lang="en-US" sz="2400" dirty="0"/>
              <a:t>Each IVDMIA is unique </a:t>
            </a:r>
            <a:r>
              <a:rPr lang="en-US" sz="2400" dirty="0" smtClean="0"/>
              <a:t>and </a:t>
            </a:r>
            <a:r>
              <a:rPr lang="en-US" sz="2400" dirty="0"/>
              <a:t>presents their own specific analytical challenges. </a:t>
            </a:r>
            <a:endParaRPr lang="en-US" sz="2400" dirty="0" smtClean="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Contains all of the same components as single Analyte tests.</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The key analytical studies should be designed to evaluate the variability in the final IVDMIA score.  It will also evaluate the variability of the individual Analyte measurements.</a:t>
            </a:r>
          </a:p>
          <a:p>
            <a:pPr marL="342900" indent="-342900">
              <a:buFont typeface="Arial" panose="020B0604020202020204" pitchFamily="34" charset="0"/>
              <a:buChar char="•"/>
            </a:pPr>
            <a:endParaRPr lang="en-US" sz="2400" dirty="0" smtClean="0"/>
          </a:p>
          <a:p>
            <a:pPr marL="800100" lvl="1" indent="-342900">
              <a:buFont typeface="Arial" panose="020B0604020202020204" pitchFamily="34" charset="0"/>
              <a:buChar char="•"/>
            </a:pPr>
            <a:r>
              <a:rPr lang="en-US" sz="2400" i="1" dirty="0" smtClean="0"/>
              <a:t>Note:  Correlation analysis of all analytes vs all analytes as R values are not interpretable in terms of the analytical reproducibility of the test.</a:t>
            </a:r>
            <a:endParaRPr lang="en-US" sz="2400" dirty="0"/>
          </a:p>
        </p:txBody>
      </p:sp>
    </p:spTree>
    <p:extLst>
      <p:ext uri="{BB962C8B-B14F-4D97-AF65-F5344CB8AC3E}">
        <p14:creationId xmlns:p14="http://schemas.microsoft.com/office/powerpoint/2010/main" val="20008675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1143000"/>
          </a:xfrm>
        </p:spPr>
        <p:txBody>
          <a:bodyPr>
            <a:normAutofit fontScale="90000"/>
          </a:bodyPr>
          <a:lstStyle/>
          <a:p>
            <a:r>
              <a:rPr lang="en-US" dirty="0"/>
              <a:t>Analytical requirements for IVDMIA</a:t>
            </a:r>
          </a:p>
        </p:txBody>
      </p:sp>
      <p:sp>
        <p:nvSpPr>
          <p:cNvPr id="3" name="Rectangle 3"/>
          <p:cNvSpPr>
            <a:spLocks noChangeArrowheads="1"/>
          </p:cNvSpPr>
          <p:nvPr/>
        </p:nvSpPr>
        <p:spPr bwMode="auto">
          <a:xfrm>
            <a:off x="146050" y="1382713"/>
            <a:ext cx="88392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Aft>
                <a:spcPct val="10000"/>
              </a:spcAft>
            </a:pPr>
            <a:r>
              <a:rPr lang="en-US" altLang="en-US" sz="2800" dirty="0">
                <a:latin typeface="Tahoma" pitchFamily="34" charset="0"/>
                <a:cs typeface="Times New Roman" pitchFamily="18" charset="0"/>
              </a:rPr>
              <a:t>Comprehensive analytical validation studies (including pre-analytical studies)</a:t>
            </a:r>
          </a:p>
          <a:p>
            <a:pPr lvl="1" eaLnBrk="1" hangingPunct="1">
              <a:spcAft>
                <a:spcPct val="10000"/>
              </a:spcAft>
            </a:pPr>
            <a:r>
              <a:rPr lang="en-US" altLang="en-US" sz="2400" dirty="0">
                <a:latin typeface="Tahoma" pitchFamily="34" charset="0"/>
                <a:cs typeface="Times New Roman" pitchFamily="18" charset="0"/>
              </a:rPr>
              <a:t>Does it measure the </a:t>
            </a:r>
            <a:r>
              <a:rPr lang="en-US" altLang="en-US" sz="2400" dirty="0" smtClean="0">
                <a:latin typeface="Tahoma" pitchFamily="34" charset="0"/>
                <a:cs typeface="Times New Roman" pitchFamily="18" charset="0"/>
              </a:rPr>
              <a:t>analytes (and final score) </a:t>
            </a:r>
            <a:r>
              <a:rPr lang="en-US" altLang="en-US" sz="2400" dirty="0">
                <a:latin typeface="Tahoma" pitchFamily="34" charset="0"/>
                <a:cs typeface="Times New Roman" pitchFamily="18" charset="0"/>
              </a:rPr>
              <a:t>accurately and reliably in the hands of the intended users </a:t>
            </a:r>
            <a:r>
              <a:rPr lang="en-US" altLang="en-US" sz="2400" dirty="0" smtClean="0">
                <a:latin typeface="Tahoma" pitchFamily="34" charset="0"/>
                <a:cs typeface="Times New Roman" pitchFamily="18" charset="0"/>
              </a:rPr>
              <a:t>with the </a:t>
            </a:r>
            <a:r>
              <a:rPr lang="en-US" altLang="en-US" sz="2400" dirty="0">
                <a:latin typeface="Tahoma" pitchFamily="34" charset="0"/>
                <a:cs typeface="Times New Roman" pitchFamily="18" charset="0"/>
              </a:rPr>
              <a:t>various sources of </a:t>
            </a:r>
            <a:r>
              <a:rPr lang="en-US" altLang="en-US" sz="2400" dirty="0" smtClean="0">
                <a:latin typeface="Tahoma" pitchFamily="34" charset="0"/>
                <a:cs typeface="Times New Roman" pitchFamily="18" charset="0"/>
              </a:rPr>
              <a:t>variability that are expected?</a:t>
            </a:r>
            <a:endParaRPr lang="en-US" altLang="en-US" sz="2400" dirty="0">
              <a:latin typeface="Tahoma" pitchFamily="34" charset="0"/>
              <a:cs typeface="Times New Roman" pitchFamily="18" charset="0"/>
            </a:endParaRPr>
          </a:p>
          <a:p>
            <a:pPr lvl="2" eaLnBrk="1" hangingPunct="1">
              <a:spcAft>
                <a:spcPct val="10000"/>
              </a:spcAft>
            </a:pPr>
            <a:r>
              <a:rPr lang="en-US" altLang="en-US" sz="2000" dirty="0" smtClean="0">
                <a:latin typeface="Tahoma" pitchFamily="34" charset="0"/>
                <a:cs typeface="Times New Roman" pitchFamily="18" charset="0"/>
              </a:rPr>
              <a:t>Requires clinical specimens from intended use sample type.</a:t>
            </a:r>
            <a:endParaRPr lang="en-US" altLang="en-US" sz="2000" dirty="0">
              <a:latin typeface="Tahoma" pitchFamily="34" charset="0"/>
              <a:cs typeface="Times New Roman" pitchFamily="18" charset="0"/>
            </a:endParaRPr>
          </a:p>
          <a:p>
            <a:pPr lvl="1" eaLnBrk="1" hangingPunct="1">
              <a:spcAft>
                <a:spcPct val="10000"/>
              </a:spcAft>
            </a:pPr>
            <a:r>
              <a:rPr lang="en-US" altLang="en-US" sz="2400" dirty="0">
                <a:latin typeface="Tahoma" pitchFamily="34" charset="0"/>
                <a:cs typeface="Times New Roman" pitchFamily="18" charset="0"/>
              </a:rPr>
              <a:t>What specimen handling is required?</a:t>
            </a:r>
          </a:p>
          <a:p>
            <a:pPr lvl="2" eaLnBrk="1" hangingPunct="1">
              <a:spcAft>
                <a:spcPct val="10000"/>
              </a:spcAft>
            </a:pPr>
            <a:r>
              <a:rPr lang="en-US" altLang="en-US" sz="2000" dirty="0">
                <a:latin typeface="Tahoma" pitchFamily="34" charset="0"/>
                <a:cs typeface="Times New Roman" pitchFamily="18" charset="0"/>
              </a:rPr>
              <a:t>Sample type/matrix: Serum, EDTA/Heparin Plasma, Urine</a:t>
            </a:r>
          </a:p>
          <a:p>
            <a:pPr lvl="2" eaLnBrk="1" hangingPunct="1">
              <a:spcAft>
                <a:spcPct val="10000"/>
              </a:spcAft>
            </a:pPr>
            <a:r>
              <a:rPr lang="en-US" altLang="en-US" sz="2000" dirty="0">
                <a:latin typeface="Tahoma" pitchFamily="34" charset="0"/>
                <a:cs typeface="Times New Roman" pitchFamily="18" charset="0"/>
              </a:rPr>
              <a:t>Collection /transport/storage: Preservative/stabilizer</a:t>
            </a:r>
          </a:p>
          <a:p>
            <a:pPr lvl="2" eaLnBrk="1" hangingPunct="1">
              <a:spcAft>
                <a:spcPct val="10000"/>
              </a:spcAft>
            </a:pPr>
            <a:r>
              <a:rPr lang="en-US" altLang="en-US" sz="2000" dirty="0">
                <a:latin typeface="Tahoma" pitchFamily="34" charset="0"/>
                <a:cs typeface="Times New Roman" pitchFamily="18" charset="0"/>
              </a:rPr>
              <a:t>Preparation: Fixation/sectioning, micro-/macro-dissection</a:t>
            </a:r>
          </a:p>
          <a:p>
            <a:pPr lvl="2" eaLnBrk="1" hangingPunct="1">
              <a:spcAft>
                <a:spcPct val="10000"/>
              </a:spcAft>
            </a:pPr>
            <a:r>
              <a:rPr lang="en-US" altLang="en-US" sz="2000" dirty="0">
                <a:latin typeface="Tahoma" pitchFamily="34" charset="0"/>
                <a:cs typeface="Times New Roman" pitchFamily="18" charset="0"/>
              </a:rPr>
              <a:t>Sample stability: Real-time, freeze thaw</a:t>
            </a:r>
          </a:p>
          <a:p>
            <a:pPr lvl="3" eaLnBrk="1" hangingPunct="1">
              <a:spcAft>
                <a:spcPct val="10000"/>
              </a:spcAft>
            </a:pPr>
            <a:r>
              <a:rPr lang="en-US" altLang="en-US" sz="1800" dirty="0">
                <a:latin typeface="Tahoma" pitchFamily="34" charset="0"/>
                <a:cs typeface="Times New Roman" pitchFamily="18" charset="0"/>
              </a:rPr>
              <a:t>Especially important for use of archived samples for clinical studies </a:t>
            </a:r>
          </a:p>
          <a:p>
            <a:pPr lvl="1" eaLnBrk="1" hangingPunct="1">
              <a:spcAft>
                <a:spcPct val="10000"/>
              </a:spcAft>
            </a:pPr>
            <a:endParaRPr lang="en-US" altLang="en-US" sz="2400" dirty="0">
              <a:latin typeface="Tahoma" pitchFamily="34" charset="0"/>
              <a:cs typeface="Times New Roman" pitchFamily="18" charset="0"/>
            </a:endParaRPr>
          </a:p>
          <a:p>
            <a:pPr eaLnBrk="1" hangingPunct="1">
              <a:spcAft>
                <a:spcPct val="10000"/>
              </a:spcAft>
            </a:pPr>
            <a:endParaRPr lang="en-US" altLang="en-US" sz="2800" dirty="0">
              <a:latin typeface="Tahoma" pitchFamily="34" charset="0"/>
              <a:cs typeface="Times New Roman" pitchFamily="18" charset="0"/>
            </a:endParaRPr>
          </a:p>
        </p:txBody>
      </p:sp>
    </p:spTree>
    <p:extLst>
      <p:ext uri="{BB962C8B-B14F-4D97-AF65-F5344CB8AC3E}">
        <p14:creationId xmlns:p14="http://schemas.microsoft.com/office/powerpoint/2010/main" val="25047073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ChangeArrowheads="1"/>
          </p:cNvSpPr>
          <p:nvPr/>
        </p:nvSpPr>
        <p:spPr bwMode="auto">
          <a:xfrm>
            <a:off x="152400" y="1219200"/>
            <a:ext cx="88392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Aft>
                <a:spcPct val="10000"/>
              </a:spcAft>
            </a:pPr>
            <a:r>
              <a:rPr lang="en-US" altLang="en-US" sz="2400" dirty="0" smtClean="0">
                <a:latin typeface="Tahoma" pitchFamily="34" charset="0"/>
                <a:cs typeface="Times New Roman" pitchFamily="18" charset="0"/>
              </a:rPr>
              <a:t>Biomarker distribution in intended use specimens</a:t>
            </a:r>
          </a:p>
          <a:p>
            <a:pPr lvl="1" eaLnBrk="1" hangingPunct="1">
              <a:spcAft>
                <a:spcPct val="10000"/>
              </a:spcAft>
            </a:pPr>
            <a:r>
              <a:rPr lang="en-US" altLang="en-US" sz="2000" dirty="0">
                <a:latin typeface="Tahoma" pitchFamily="34" charset="0"/>
                <a:cs typeface="Times New Roman" pitchFamily="18" charset="0"/>
              </a:rPr>
              <a:t>Evaluate the range if IVDMIA scores and range of levels of the individual analytes in IU specimens.  Provides information </a:t>
            </a:r>
            <a:r>
              <a:rPr lang="en-US" altLang="en-US" sz="2000" dirty="0" smtClean="0">
                <a:latin typeface="Tahoma" pitchFamily="34" charset="0"/>
                <a:cs typeface="Times New Roman" pitchFamily="18" charset="0"/>
              </a:rPr>
              <a:t>about the samples </a:t>
            </a:r>
            <a:r>
              <a:rPr lang="en-US" altLang="en-US" sz="2000" dirty="0">
                <a:latin typeface="Tahoma" pitchFamily="34" charset="0"/>
                <a:cs typeface="Times New Roman" pitchFamily="18" charset="0"/>
              </a:rPr>
              <a:t>that should be included in analytical studies.</a:t>
            </a:r>
          </a:p>
          <a:p>
            <a:pPr lvl="1" eaLnBrk="1" hangingPunct="1">
              <a:spcAft>
                <a:spcPct val="10000"/>
              </a:spcAft>
            </a:pPr>
            <a:r>
              <a:rPr lang="en-US" altLang="en-US" sz="2000" dirty="0" smtClean="0">
                <a:latin typeface="Tahoma" pitchFamily="34" charset="0"/>
                <a:cs typeface="Times New Roman" pitchFamily="18" charset="0"/>
              </a:rPr>
              <a:t>Helps guide acceptance criteria for analytical studies.</a:t>
            </a:r>
          </a:p>
          <a:p>
            <a:pPr lvl="1" eaLnBrk="1" hangingPunct="1">
              <a:spcAft>
                <a:spcPct val="10000"/>
              </a:spcAft>
            </a:pPr>
            <a:r>
              <a:rPr lang="en-US" altLang="en-US" sz="2000" dirty="0" smtClean="0">
                <a:latin typeface="Tahoma" pitchFamily="34" charset="0"/>
                <a:cs typeface="Times New Roman" pitchFamily="18" charset="0"/>
              </a:rPr>
              <a:t>Helps estimate False detection rates at given variability.</a:t>
            </a:r>
          </a:p>
          <a:p>
            <a:pPr eaLnBrk="1" hangingPunct="1">
              <a:spcAft>
                <a:spcPct val="10000"/>
              </a:spcAft>
            </a:pPr>
            <a:r>
              <a:rPr lang="en-US" altLang="en-US" sz="2400" dirty="0" smtClean="0">
                <a:latin typeface="Tahoma" pitchFamily="34" charset="0"/>
                <a:cs typeface="Times New Roman" pitchFamily="18" charset="0"/>
              </a:rPr>
              <a:t>Sensitivity/Linearity </a:t>
            </a:r>
            <a:r>
              <a:rPr lang="en-US" altLang="en-US" sz="2400" dirty="0">
                <a:latin typeface="Tahoma" pitchFamily="34" charset="0"/>
                <a:cs typeface="Times New Roman" pitchFamily="18" charset="0"/>
              </a:rPr>
              <a:t>(LOB/LOD/LOQ</a:t>
            </a:r>
            <a:r>
              <a:rPr lang="en-US" altLang="en-US" sz="2400" dirty="0" smtClean="0">
                <a:latin typeface="Tahoma" pitchFamily="34" charset="0"/>
                <a:cs typeface="Times New Roman" pitchFamily="18" charset="0"/>
              </a:rPr>
              <a:t>)</a:t>
            </a:r>
          </a:p>
          <a:p>
            <a:pPr lvl="1" eaLnBrk="1" hangingPunct="1">
              <a:spcAft>
                <a:spcPct val="10000"/>
              </a:spcAft>
            </a:pPr>
            <a:r>
              <a:rPr lang="en-US" altLang="en-US" sz="2000" dirty="0" smtClean="0">
                <a:latin typeface="Tahoma" pitchFamily="34" charset="0"/>
                <a:cs typeface="Times New Roman" pitchFamily="18" charset="0"/>
              </a:rPr>
              <a:t>Analyses should be designed to evaluate the individual analytes and your final IVDMIA score.</a:t>
            </a:r>
          </a:p>
          <a:p>
            <a:pPr lvl="1" eaLnBrk="1" hangingPunct="1">
              <a:spcAft>
                <a:spcPct val="10000"/>
              </a:spcAft>
            </a:pPr>
            <a:r>
              <a:rPr lang="en-US" altLang="en-US" sz="2000" dirty="0" smtClean="0">
                <a:latin typeface="Tahoma" pitchFamily="34" charset="0"/>
                <a:cs typeface="Times New Roman" pitchFamily="18" charset="0"/>
              </a:rPr>
              <a:t>Evaluate how changing total Analyte amounts affect final IVDMIA score.</a:t>
            </a:r>
          </a:p>
          <a:p>
            <a:pPr lvl="1" eaLnBrk="1" hangingPunct="1">
              <a:spcAft>
                <a:spcPct val="10000"/>
              </a:spcAft>
            </a:pPr>
            <a:r>
              <a:rPr lang="en-US" altLang="en-US" sz="2000" dirty="0" smtClean="0">
                <a:latin typeface="Tahoma" pitchFamily="34" charset="0"/>
                <a:cs typeface="Times New Roman" pitchFamily="18" charset="0"/>
              </a:rPr>
              <a:t>Validate minimum amount of specimen is needed for a reliable IVDMIA score.</a:t>
            </a:r>
          </a:p>
          <a:p>
            <a:pPr marL="457200" lvl="1" indent="0" eaLnBrk="1" hangingPunct="1">
              <a:spcAft>
                <a:spcPct val="10000"/>
              </a:spcAft>
              <a:buNone/>
            </a:pPr>
            <a:endParaRPr lang="en-US" altLang="en-US" sz="2000" dirty="0" smtClean="0">
              <a:latin typeface="Tahoma" pitchFamily="34" charset="0"/>
              <a:cs typeface="Times New Roman" pitchFamily="18" charset="0"/>
            </a:endParaRPr>
          </a:p>
          <a:p>
            <a:pPr lvl="1" eaLnBrk="1" hangingPunct="1">
              <a:spcAft>
                <a:spcPct val="10000"/>
              </a:spcAft>
            </a:pPr>
            <a:endParaRPr lang="en-US" altLang="en-US" sz="2000" dirty="0">
              <a:latin typeface="Tahoma" pitchFamily="34" charset="0"/>
              <a:cs typeface="Times New Roman" pitchFamily="18" charset="0"/>
            </a:endParaRPr>
          </a:p>
        </p:txBody>
      </p:sp>
      <p:sp>
        <p:nvSpPr>
          <p:cNvPr id="5" name="Title 1"/>
          <p:cNvSpPr>
            <a:spLocks noGrp="1"/>
          </p:cNvSpPr>
          <p:nvPr>
            <p:ph type="title"/>
          </p:nvPr>
        </p:nvSpPr>
        <p:spPr>
          <a:xfrm>
            <a:off x="228600" y="152400"/>
            <a:ext cx="8229600" cy="1143000"/>
          </a:xfrm>
        </p:spPr>
        <p:txBody>
          <a:bodyPr>
            <a:normAutofit/>
          </a:bodyPr>
          <a:lstStyle/>
          <a:p>
            <a:r>
              <a:rPr lang="en-US" dirty="0" smtClean="0"/>
              <a:t>IVDMIA analytical considerations</a:t>
            </a:r>
            <a:endParaRPr lang="en-US" dirty="0"/>
          </a:p>
        </p:txBody>
      </p:sp>
    </p:spTree>
    <p:extLst>
      <p:ext uri="{BB962C8B-B14F-4D97-AF65-F5344CB8AC3E}">
        <p14:creationId xmlns:p14="http://schemas.microsoft.com/office/powerpoint/2010/main" val="40699718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ChangeArrowheads="1"/>
          </p:cNvSpPr>
          <p:nvPr/>
        </p:nvSpPr>
        <p:spPr bwMode="auto">
          <a:xfrm>
            <a:off x="152400" y="1295400"/>
            <a:ext cx="88392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Aft>
                <a:spcPct val="10000"/>
              </a:spcAft>
            </a:pPr>
            <a:r>
              <a:rPr lang="en-US" altLang="en-US" sz="2800" dirty="0">
                <a:latin typeface="Tahoma" pitchFamily="34" charset="0"/>
                <a:cs typeface="Times New Roman" pitchFamily="18" charset="0"/>
              </a:rPr>
              <a:t>Precision (Repeatability / Reproducibility)</a:t>
            </a:r>
          </a:p>
          <a:p>
            <a:pPr lvl="1" eaLnBrk="1" hangingPunct="1">
              <a:spcAft>
                <a:spcPct val="10000"/>
              </a:spcAft>
            </a:pPr>
            <a:r>
              <a:rPr lang="en-US" altLang="en-US" sz="2400" dirty="0" smtClean="0">
                <a:latin typeface="Tahoma" pitchFamily="34" charset="0"/>
                <a:cs typeface="Times New Roman" pitchFamily="18" charset="0"/>
              </a:rPr>
              <a:t>Need patient samples that span the range of IVDMIA scores.  </a:t>
            </a:r>
          </a:p>
          <a:p>
            <a:pPr lvl="1" eaLnBrk="1" hangingPunct="1">
              <a:spcAft>
                <a:spcPct val="10000"/>
              </a:spcAft>
            </a:pPr>
            <a:r>
              <a:rPr lang="en-US" altLang="en-US" sz="2400" dirty="0" smtClean="0">
                <a:latin typeface="Tahoma" pitchFamily="34" charset="0"/>
                <a:cs typeface="Times New Roman" pitchFamily="18" charset="0"/>
              </a:rPr>
              <a:t>Must have patient samples near decision cutoff of IVDMIA score.</a:t>
            </a:r>
          </a:p>
          <a:p>
            <a:pPr lvl="1" eaLnBrk="1" hangingPunct="1">
              <a:spcAft>
                <a:spcPct val="10000"/>
              </a:spcAft>
            </a:pPr>
            <a:r>
              <a:rPr lang="en-US" altLang="en-US" sz="2400" dirty="0" smtClean="0">
                <a:latin typeface="Tahoma" pitchFamily="34" charset="0"/>
                <a:cs typeface="Times New Roman" pitchFamily="18" charset="0"/>
              </a:rPr>
              <a:t>Provide analyses of qualitative call and variability of IVDMIA score (i.e. SD, %CV, </a:t>
            </a:r>
            <a:r>
              <a:rPr lang="en-US" altLang="en-US" sz="2400" dirty="0" err="1" smtClean="0">
                <a:latin typeface="Tahoma" pitchFamily="34" charset="0"/>
                <a:cs typeface="Times New Roman" pitchFamily="18" charset="0"/>
              </a:rPr>
              <a:t>etc</a:t>
            </a:r>
            <a:r>
              <a:rPr lang="en-US" altLang="en-US" sz="2400" dirty="0" smtClean="0">
                <a:latin typeface="Tahoma" pitchFamily="34" charset="0"/>
                <a:cs typeface="Times New Roman" pitchFamily="18" charset="0"/>
              </a:rPr>
              <a:t>).</a:t>
            </a:r>
          </a:p>
          <a:p>
            <a:pPr lvl="1" eaLnBrk="1" hangingPunct="1">
              <a:spcAft>
                <a:spcPct val="10000"/>
              </a:spcAft>
            </a:pPr>
            <a:r>
              <a:rPr lang="en-US" altLang="en-US" sz="2400" dirty="0" smtClean="0">
                <a:latin typeface="Tahoma" pitchFamily="34" charset="0"/>
                <a:cs typeface="Times New Roman" pitchFamily="18" charset="0"/>
              </a:rPr>
              <a:t>Limitless combinations of factors to achieve a final IVDMIA score and likely not possible to includes samples that accurately test precision characteristics these combinations.  </a:t>
            </a:r>
          </a:p>
          <a:p>
            <a:pPr lvl="2" eaLnBrk="1" hangingPunct="1">
              <a:spcAft>
                <a:spcPct val="10000"/>
              </a:spcAft>
            </a:pPr>
            <a:r>
              <a:rPr lang="en-US" altLang="en-US" sz="2000" dirty="0" smtClean="0">
                <a:latin typeface="Tahoma" pitchFamily="34" charset="0"/>
                <a:cs typeface="Times New Roman" pitchFamily="18" charset="0"/>
              </a:rPr>
              <a:t>May request simulations.  Recommend discussion with Agency prior to study initiation.</a:t>
            </a:r>
          </a:p>
        </p:txBody>
      </p:sp>
      <p:sp>
        <p:nvSpPr>
          <p:cNvPr id="5" name="Title 1"/>
          <p:cNvSpPr>
            <a:spLocks noGrp="1"/>
          </p:cNvSpPr>
          <p:nvPr>
            <p:ph type="title"/>
          </p:nvPr>
        </p:nvSpPr>
        <p:spPr>
          <a:xfrm>
            <a:off x="228600" y="152400"/>
            <a:ext cx="8229600" cy="1143000"/>
          </a:xfrm>
        </p:spPr>
        <p:txBody>
          <a:bodyPr>
            <a:normAutofit/>
          </a:bodyPr>
          <a:lstStyle/>
          <a:p>
            <a:r>
              <a:rPr lang="en-US" dirty="0" smtClean="0"/>
              <a:t>IVDMIA analytical considerations</a:t>
            </a:r>
            <a:endParaRPr lang="en-US" dirty="0"/>
          </a:p>
        </p:txBody>
      </p:sp>
    </p:spTree>
    <p:extLst>
      <p:ext uri="{BB962C8B-B14F-4D97-AF65-F5344CB8AC3E}">
        <p14:creationId xmlns:p14="http://schemas.microsoft.com/office/powerpoint/2010/main" val="15102592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Cologuard</a:t>
            </a:r>
            <a:r>
              <a:rPr lang="en-US" dirty="0" smtClean="0"/>
              <a:t> ®</a:t>
            </a:r>
            <a:endParaRPr lang="en-US" dirty="0"/>
          </a:p>
        </p:txBody>
      </p:sp>
      <p:sp>
        <p:nvSpPr>
          <p:cNvPr id="3" name="Subtitle 2"/>
          <p:cNvSpPr>
            <a:spLocks noGrp="1"/>
          </p:cNvSpPr>
          <p:nvPr>
            <p:ph type="subTitle" idx="1"/>
          </p:nvPr>
        </p:nvSpPr>
        <p:spPr>
          <a:xfrm>
            <a:off x="1371600" y="3886200"/>
            <a:ext cx="6400800" cy="2209800"/>
          </a:xfrm>
        </p:spPr>
        <p:txBody>
          <a:bodyPr>
            <a:normAutofit fontScale="77500" lnSpcReduction="20000"/>
          </a:bodyPr>
          <a:lstStyle/>
          <a:p>
            <a:r>
              <a:rPr lang="en-US" dirty="0" smtClean="0"/>
              <a:t>Example of FDA approved IVDMIA for colorectal cancer screening</a:t>
            </a:r>
          </a:p>
          <a:p>
            <a:endParaRPr lang="en-US" dirty="0"/>
          </a:p>
          <a:p>
            <a:r>
              <a:rPr lang="en-US" dirty="0" smtClean="0"/>
              <a:t>Summary of Safety and Effectiveness</a:t>
            </a:r>
          </a:p>
          <a:p>
            <a:r>
              <a:rPr lang="en-US" dirty="0"/>
              <a:t>https://www.accessdata.fda.gov/cdrh_docs/pdf13/P130017b.pdf</a:t>
            </a:r>
            <a:endParaRPr lang="en-US" dirty="0" smtClean="0"/>
          </a:p>
        </p:txBody>
      </p:sp>
    </p:spTree>
    <p:extLst>
      <p:ext uri="{BB962C8B-B14F-4D97-AF65-F5344CB8AC3E}">
        <p14:creationId xmlns:p14="http://schemas.microsoft.com/office/powerpoint/2010/main" val="526734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09103" cy="926020"/>
          </a:xfrm>
        </p:spPr>
        <p:txBody>
          <a:bodyPr>
            <a:normAutofit/>
          </a:bodyPr>
          <a:lstStyle/>
          <a:p>
            <a:r>
              <a:rPr lang="en-US" i="1" dirty="0" err="1" smtClean="0"/>
              <a:t>Cologuard</a:t>
            </a:r>
            <a:r>
              <a:rPr lang="en-US" i="1" dirty="0" smtClean="0"/>
              <a:t> </a:t>
            </a:r>
            <a:endParaRPr lang="en-US" i="1" dirty="0"/>
          </a:p>
        </p:txBody>
      </p:sp>
      <p:sp>
        <p:nvSpPr>
          <p:cNvPr id="3" name="Content Placeholder 2"/>
          <p:cNvSpPr>
            <a:spLocks noGrp="1"/>
          </p:cNvSpPr>
          <p:nvPr>
            <p:ph idx="1"/>
          </p:nvPr>
        </p:nvSpPr>
        <p:spPr>
          <a:xfrm>
            <a:off x="330097" y="914401"/>
            <a:ext cx="8509103" cy="5381418"/>
          </a:xfrm>
        </p:spPr>
        <p:txBody>
          <a:bodyPr>
            <a:normAutofit fontScale="70000" lnSpcReduction="20000"/>
          </a:bodyPr>
          <a:lstStyle/>
          <a:p>
            <a:endParaRPr lang="en-US" dirty="0"/>
          </a:p>
          <a:p>
            <a:pPr marL="0" indent="0">
              <a:buNone/>
            </a:pPr>
            <a:r>
              <a:rPr lang="en-US" b="1" u="sng" dirty="0" smtClean="0"/>
              <a:t>Intended Use:</a:t>
            </a:r>
          </a:p>
          <a:p>
            <a:pPr marL="0" indent="0">
              <a:buNone/>
            </a:pPr>
            <a:r>
              <a:rPr lang="en-US" i="1" dirty="0" err="1" smtClean="0"/>
              <a:t>Cologuard</a:t>
            </a:r>
            <a:r>
              <a:rPr lang="en-US" i="1" dirty="0" smtClean="0"/>
              <a:t> </a:t>
            </a:r>
            <a:r>
              <a:rPr lang="en-US" dirty="0"/>
              <a:t>is intended for the qualitative detection of colorectal neoplasia associated DNA markers and for the presence of occult hemoglobin in human stool. </a:t>
            </a:r>
            <a:r>
              <a:rPr lang="en-US" i="1" dirty="0" err="1"/>
              <a:t>Cologuard</a:t>
            </a:r>
            <a:r>
              <a:rPr lang="en-US" i="1" dirty="0"/>
              <a:t> </a:t>
            </a:r>
            <a:r>
              <a:rPr lang="en-US" dirty="0"/>
              <a:t>is for use with the </a:t>
            </a:r>
            <a:r>
              <a:rPr lang="en-US" i="1" dirty="0" err="1"/>
              <a:t>Cologuard</a:t>
            </a:r>
            <a:r>
              <a:rPr lang="en-US" i="1" dirty="0"/>
              <a:t> </a:t>
            </a:r>
            <a:r>
              <a:rPr lang="en-US" dirty="0"/>
              <a:t>collection kit and the following instruments: </a:t>
            </a:r>
            <a:r>
              <a:rPr lang="en-US" dirty="0" err="1"/>
              <a:t>BioTek</a:t>
            </a:r>
            <a:r>
              <a:rPr lang="en-US" dirty="0"/>
              <a:t> ELx808 Absorbance Microplate Reader; Applied Biosystems® 7500 Fast </a:t>
            </a:r>
            <a:r>
              <a:rPr lang="en-US" dirty="0" err="1"/>
              <a:t>Dx</a:t>
            </a:r>
            <a:r>
              <a:rPr lang="en-US" dirty="0"/>
              <a:t> Real-Time PCR; Hamilton </a:t>
            </a:r>
            <a:r>
              <a:rPr lang="en-US" dirty="0" err="1"/>
              <a:t>Microlab</a:t>
            </a:r>
            <a:r>
              <a:rPr lang="en-US" dirty="0"/>
              <a:t>® </a:t>
            </a:r>
            <a:r>
              <a:rPr lang="en-US" dirty="0" err="1"/>
              <a:t>STARlet</a:t>
            </a:r>
            <a:r>
              <a:rPr lang="en-US" dirty="0"/>
              <a:t>; and the Exact Sciences System Software with </a:t>
            </a:r>
            <a:r>
              <a:rPr lang="en-US" i="1" dirty="0" err="1"/>
              <a:t>Cologuard</a:t>
            </a:r>
            <a:r>
              <a:rPr lang="en-US" i="1" dirty="0"/>
              <a:t> </a:t>
            </a:r>
            <a:r>
              <a:rPr lang="en-US" dirty="0"/>
              <a:t>Test Definition. </a:t>
            </a:r>
            <a:endParaRPr lang="en-US" dirty="0" smtClean="0"/>
          </a:p>
          <a:p>
            <a:pPr marL="0" indent="0">
              <a:buNone/>
            </a:pPr>
            <a:r>
              <a:rPr lang="en-US" b="1" u="sng" dirty="0" smtClean="0"/>
              <a:t>Indications for Use:  </a:t>
            </a:r>
          </a:p>
          <a:p>
            <a:pPr marL="0" indent="0">
              <a:buNone/>
            </a:pPr>
            <a:r>
              <a:rPr lang="en-US" b="1" i="1" dirty="0" err="1" smtClean="0"/>
              <a:t>Cologuard</a:t>
            </a:r>
            <a:r>
              <a:rPr lang="en-US" b="1" i="1" dirty="0" smtClean="0"/>
              <a:t> </a:t>
            </a:r>
            <a:r>
              <a:rPr lang="en-US" b="1" dirty="0" smtClean="0"/>
              <a:t>is intended for the qualitative detection of colorectal neoplasia associated DNA markers and for the presence of occult hemoglobin in human stool. </a:t>
            </a:r>
            <a:r>
              <a:rPr lang="en-US" dirty="0" smtClean="0"/>
              <a:t>A positive result may indicate the presence of colorectal cancer (CRC) or advanced adenoma (AA) and should be followed by diagnostic colonoscopy. </a:t>
            </a:r>
            <a:r>
              <a:rPr lang="en-US" i="1" dirty="0" err="1" smtClean="0"/>
              <a:t>Cologuard</a:t>
            </a:r>
            <a:r>
              <a:rPr lang="en-US" i="1" dirty="0" smtClean="0"/>
              <a:t> </a:t>
            </a:r>
            <a:r>
              <a:rPr lang="en-US" dirty="0" smtClean="0"/>
              <a:t>is indicated to screen adults of either sex, 50 years or older, who are at typical average-risk for CRC. </a:t>
            </a:r>
            <a:r>
              <a:rPr lang="en-US" i="1" dirty="0" err="1" smtClean="0"/>
              <a:t>Cologuard</a:t>
            </a:r>
            <a:r>
              <a:rPr lang="en-US" i="1" dirty="0" smtClean="0"/>
              <a:t> </a:t>
            </a:r>
            <a:r>
              <a:rPr lang="en-US" dirty="0" smtClean="0"/>
              <a:t>is not a replacement for diagnostic colonoscopy or surveillance colonoscopy in high risk individuals.</a:t>
            </a:r>
            <a:endParaRPr lang="en-US" dirty="0"/>
          </a:p>
        </p:txBody>
      </p:sp>
    </p:spTree>
    <p:extLst>
      <p:ext uri="{BB962C8B-B14F-4D97-AF65-F5344CB8AC3E}">
        <p14:creationId xmlns:p14="http://schemas.microsoft.com/office/powerpoint/2010/main" val="42915520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ChangeArrowheads="1"/>
          </p:cNvSpPr>
          <p:nvPr/>
        </p:nvSpPr>
        <p:spPr bwMode="auto">
          <a:xfrm>
            <a:off x="152400" y="1447800"/>
            <a:ext cx="88392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Aft>
                <a:spcPct val="10000"/>
              </a:spcAft>
            </a:pPr>
            <a:r>
              <a:rPr lang="en-US" altLang="en-US" sz="2400" dirty="0" smtClean="0">
                <a:latin typeface="Tahoma" pitchFamily="34" charset="0"/>
                <a:cs typeface="Times New Roman" pitchFamily="18" charset="0"/>
              </a:rPr>
              <a:t>Stool based test in which patient collects stool into preservatives and mails the specimen to test lab.</a:t>
            </a:r>
          </a:p>
          <a:p>
            <a:pPr eaLnBrk="1" hangingPunct="1">
              <a:spcAft>
                <a:spcPct val="10000"/>
              </a:spcAft>
            </a:pPr>
            <a:r>
              <a:rPr lang="en-US" altLang="en-US" sz="2400" dirty="0" smtClean="0">
                <a:latin typeface="Tahoma" pitchFamily="34" charset="0"/>
                <a:cs typeface="Times New Roman" pitchFamily="18" charset="0"/>
              </a:rPr>
              <a:t>Laboratory measures the following:</a:t>
            </a:r>
          </a:p>
          <a:p>
            <a:pPr lvl="1" eaLnBrk="1" hangingPunct="1">
              <a:spcAft>
                <a:spcPct val="10000"/>
              </a:spcAft>
            </a:pPr>
            <a:r>
              <a:rPr lang="en-US" altLang="en-US" sz="2400" dirty="0" smtClean="0">
                <a:latin typeface="Tahoma" pitchFamily="34" charset="0"/>
                <a:cs typeface="Times New Roman" pitchFamily="18" charset="0"/>
              </a:rPr>
              <a:t>DNA analytes:</a:t>
            </a:r>
          </a:p>
          <a:p>
            <a:pPr lvl="2" eaLnBrk="1" hangingPunct="1">
              <a:spcAft>
                <a:spcPct val="10000"/>
              </a:spcAft>
            </a:pPr>
            <a:r>
              <a:rPr lang="en-US" altLang="en-US" sz="1800" dirty="0" smtClean="0">
                <a:latin typeface="Tahoma" pitchFamily="34" charset="0"/>
                <a:cs typeface="Times New Roman" pitchFamily="18" charset="0"/>
              </a:rPr>
              <a:t>Methylated DNA (</a:t>
            </a:r>
            <a:r>
              <a:rPr lang="en-US" altLang="en-US" sz="1800" i="1" dirty="0" smtClean="0">
                <a:latin typeface="Tahoma" pitchFamily="34" charset="0"/>
                <a:cs typeface="Times New Roman" pitchFamily="18" charset="0"/>
              </a:rPr>
              <a:t>NDRG4, BMP3</a:t>
            </a:r>
            <a:r>
              <a:rPr lang="en-US" altLang="en-US" sz="1800" dirty="0" smtClean="0">
                <a:latin typeface="Tahoma" pitchFamily="34" charset="0"/>
                <a:cs typeface="Times New Roman" pitchFamily="18" charset="0"/>
              </a:rPr>
              <a:t>)</a:t>
            </a:r>
          </a:p>
          <a:p>
            <a:pPr lvl="2" eaLnBrk="1" hangingPunct="1">
              <a:spcAft>
                <a:spcPct val="10000"/>
              </a:spcAft>
            </a:pPr>
            <a:r>
              <a:rPr lang="en-US" altLang="en-US" sz="1800" dirty="0" smtClean="0">
                <a:latin typeface="Tahoma" pitchFamily="34" charset="0"/>
                <a:cs typeface="Times New Roman" pitchFamily="18" charset="0"/>
              </a:rPr>
              <a:t>Specific DNA mutations (</a:t>
            </a:r>
            <a:r>
              <a:rPr lang="en-US" altLang="en-US" sz="1800" i="1" dirty="0" smtClean="0">
                <a:latin typeface="Tahoma" pitchFamily="34" charset="0"/>
                <a:cs typeface="Times New Roman" pitchFamily="18" charset="0"/>
              </a:rPr>
              <a:t>KRAS</a:t>
            </a:r>
            <a:r>
              <a:rPr lang="en-US" altLang="en-US" sz="1800" dirty="0" smtClean="0">
                <a:latin typeface="Tahoma" pitchFamily="34" charset="0"/>
                <a:cs typeface="Times New Roman" pitchFamily="18" charset="0"/>
              </a:rPr>
              <a:t>)</a:t>
            </a:r>
          </a:p>
          <a:p>
            <a:pPr lvl="2" eaLnBrk="1" hangingPunct="1">
              <a:spcAft>
                <a:spcPct val="10000"/>
              </a:spcAft>
            </a:pPr>
            <a:r>
              <a:rPr lang="en-US" altLang="en-US" sz="1800" dirty="0" smtClean="0">
                <a:latin typeface="Tahoma" pitchFamily="34" charset="0"/>
                <a:cs typeface="Times New Roman" pitchFamily="18" charset="0"/>
              </a:rPr>
              <a:t>Total human DNA (</a:t>
            </a:r>
            <a:r>
              <a:rPr lang="en-US" altLang="en-US" sz="1800" i="1" dirty="0" smtClean="0">
                <a:latin typeface="Tahoma" pitchFamily="34" charset="0"/>
                <a:cs typeface="Times New Roman" pitchFamily="18" charset="0"/>
              </a:rPr>
              <a:t>ACTB</a:t>
            </a:r>
            <a:r>
              <a:rPr lang="en-US" altLang="en-US" sz="1800" dirty="0" smtClean="0">
                <a:latin typeface="Tahoma" pitchFamily="34" charset="0"/>
                <a:cs typeface="Times New Roman" pitchFamily="18" charset="0"/>
              </a:rPr>
              <a:t>)</a:t>
            </a:r>
          </a:p>
          <a:p>
            <a:pPr lvl="1" eaLnBrk="1" hangingPunct="1">
              <a:spcAft>
                <a:spcPct val="10000"/>
              </a:spcAft>
            </a:pPr>
            <a:r>
              <a:rPr lang="en-US" altLang="en-US" sz="2400" dirty="0" smtClean="0">
                <a:latin typeface="Tahoma" pitchFamily="34" charset="0"/>
                <a:cs typeface="Times New Roman" pitchFamily="18" charset="0"/>
              </a:rPr>
              <a:t>Protein analyte:</a:t>
            </a:r>
          </a:p>
          <a:p>
            <a:pPr lvl="2" eaLnBrk="1" hangingPunct="1">
              <a:spcAft>
                <a:spcPct val="10000"/>
              </a:spcAft>
            </a:pPr>
            <a:r>
              <a:rPr lang="en-US" altLang="en-US" sz="1800" dirty="0" smtClean="0">
                <a:latin typeface="Tahoma" pitchFamily="34" charset="0"/>
                <a:cs typeface="Times New Roman" pitchFamily="18" charset="0"/>
              </a:rPr>
              <a:t>Hemoglobin</a:t>
            </a:r>
            <a:endParaRPr lang="en-US" altLang="en-US" sz="1800" dirty="0">
              <a:latin typeface="Tahoma" pitchFamily="34" charset="0"/>
              <a:cs typeface="Times New Roman" pitchFamily="18" charset="0"/>
            </a:endParaRPr>
          </a:p>
          <a:p>
            <a:pPr eaLnBrk="1" hangingPunct="1">
              <a:spcAft>
                <a:spcPct val="10000"/>
              </a:spcAft>
            </a:pPr>
            <a:r>
              <a:rPr lang="en-US" altLang="en-US" sz="2400" dirty="0" smtClean="0">
                <a:latin typeface="Tahoma" pitchFamily="34" charset="0"/>
                <a:cs typeface="Times New Roman" pitchFamily="18" charset="0"/>
              </a:rPr>
              <a:t>Aggregate of these individually weighted markers determines the composite score (0-1000).  </a:t>
            </a:r>
            <a:endParaRPr lang="en-US" altLang="en-US" sz="2400" dirty="0">
              <a:latin typeface="Tahoma" pitchFamily="34" charset="0"/>
              <a:cs typeface="Times New Roman" pitchFamily="18" charset="0"/>
            </a:endParaRPr>
          </a:p>
          <a:p>
            <a:pPr lvl="1" eaLnBrk="1" hangingPunct="1">
              <a:spcAft>
                <a:spcPct val="10000"/>
              </a:spcAft>
            </a:pPr>
            <a:r>
              <a:rPr lang="en-US" altLang="en-US" sz="2000" dirty="0" smtClean="0">
                <a:latin typeface="Tahoma" pitchFamily="34" charset="0"/>
                <a:cs typeface="Times New Roman" pitchFamily="18" charset="0"/>
              </a:rPr>
              <a:t>If composite score ≤ 183, then negative. Only the qualitative result is included in the final report.</a:t>
            </a:r>
            <a:endParaRPr lang="en-US" altLang="en-US" sz="2000" dirty="0">
              <a:latin typeface="Tahoma" pitchFamily="34" charset="0"/>
              <a:cs typeface="Times New Roman" pitchFamily="18" charset="0"/>
            </a:endParaRPr>
          </a:p>
        </p:txBody>
      </p:sp>
      <p:sp>
        <p:nvSpPr>
          <p:cNvPr id="5" name="Title 1"/>
          <p:cNvSpPr>
            <a:spLocks noGrp="1"/>
          </p:cNvSpPr>
          <p:nvPr>
            <p:ph type="title"/>
          </p:nvPr>
        </p:nvSpPr>
        <p:spPr>
          <a:xfrm>
            <a:off x="228600" y="152400"/>
            <a:ext cx="8229600" cy="1143000"/>
          </a:xfrm>
        </p:spPr>
        <p:txBody>
          <a:bodyPr>
            <a:normAutofit/>
          </a:bodyPr>
          <a:lstStyle/>
          <a:p>
            <a:r>
              <a:rPr lang="en-US" dirty="0" smtClean="0"/>
              <a:t>Device Description</a:t>
            </a:r>
            <a:endParaRPr lang="en-US" dirty="0"/>
          </a:p>
        </p:txBody>
      </p:sp>
    </p:spTree>
    <p:extLst>
      <p:ext uri="{BB962C8B-B14F-4D97-AF65-F5344CB8AC3E}">
        <p14:creationId xmlns:p14="http://schemas.microsoft.com/office/powerpoint/2010/main" val="4198604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9380"/>
            <a:ext cx="8509103" cy="926020"/>
          </a:xfrm>
        </p:spPr>
        <p:txBody>
          <a:bodyPr>
            <a:normAutofit fontScale="90000"/>
          </a:bodyPr>
          <a:lstStyle/>
          <a:p>
            <a:r>
              <a:rPr lang="en-US" dirty="0" smtClean="0"/>
              <a:t>Algorithm Development and </a:t>
            </a:r>
            <a:br>
              <a:rPr lang="en-US" dirty="0" smtClean="0"/>
            </a:br>
            <a:r>
              <a:rPr lang="en-US" dirty="0" smtClean="0"/>
              <a:t>Cut-off Determination</a:t>
            </a:r>
            <a:endParaRPr lang="en-US" dirty="0"/>
          </a:p>
        </p:txBody>
      </p:sp>
      <p:sp>
        <p:nvSpPr>
          <p:cNvPr id="3" name="Content Placeholder 2"/>
          <p:cNvSpPr>
            <a:spLocks noGrp="1"/>
          </p:cNvSpPr>
          <p:nvPr>
            <p:ph idx="1"/>
          </p:nvPr>
        </p:nvSpPr>
        <p:spPr>
          <a:xfrm>
            <a:off x="323850" y="1628982"/>
            <a:ext cx="8509103" cy="4848018"/>
          </a:xfrm>
        </p:spPr>
        <p:txBody>
          <a:bodyPr/>
          <a:lstStyle/>
          <a:p>
            <a:r>
              <a:rPr lang="en-US" dirty="0" smtClean="0"/>
              <a:t>Algorithm development included 953 samples including 794 normal samples, 73 advanced adenomas and 86 cancers.</a:t>
            </a:r>
          </a:p>
          <a:p>
            <a:r>
              <a:rPr lang="en-US" dirty="0" smtClean="0"/>
              <a:t>Derived sensitivity specificity for training set was 98% for cancer and 57% for advanced adenoma.</a:t>
            </a:r>
            <a:endParaRPr lang="en-US" dirty="0"/>
          </a:p>
        </p:txBody>
      </p:sp>
    </p:spTree>
    <p:extLst>
      <p:ext uri="{BB962C8B-B14F-4D97-AF65-F5344CB8AC3E}">
        <p14:creationId xmlns:p14="http://schemas.microsoft.com/office/powerpoint/2010/main" val="2787567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9380"/>
            <a:ext cx="8509103" cy="926020"/>
          </a:xfrm>
        </p:spPr>
        <p:txBody>
          <a:bodyPr>
            <a:normAutofit/>
          </a:bodyPr>
          <a:lstStyle/>
          <a:p>
            <a:r>
              <a:rPr lang="en-US" dirty="0" smtClean="0"/>
              <a:t>Clinical Validation Study</a:t>
            </a:r>
            <a:endParaRPr lang="en-US" dirty="0"/>
          </a:p>
        </p:txBody>
      </p:sp>
      <p:sp>
        <p:nvSpPr>
          <p:cNvPr id="3" name="Content Placeholder 2"/>
          <p:cNvSpPr>
            <a:spLocks noGrp="1"/>
          </p:cNvSpPr>
          <p:nvPr>
            <p:ph idx="1"/>
          </p:nvPr>
        </p:nvSpPr>
        <p:spPr>
          <a:xfrm>
            <a:off x="323850" y="1371600"/>
            <a:ext cx="8509103" cy="4848018"/>
          </a:xfrm>
        </p:spPr>
        <p:txBody>
          <a:bodyPr>
            <a:normAutofit lnSpcReduction="10000"/>
          </a:bodyPr>
          <a:lstStyle/>
          <a:p>
            <a:r>
              <a:rPr lang="en-US" dirty="0" smtClean="0"/>
              <a:t>Prospective, cross-sectional, multi-center study of subjects between ages 50-84 who were at average risk for the development of colorectal cancer.</a:t>
            </a:r>
          </a:p>
          <a:p>
            <a:pPr lvl="1"/>
            <a:r>
              <a:rPr lang="en-US" dirty="0" smtClean="0"/>
              <a:t>12,776 patients were enrolled</a:t>
            </a:r>
          </a:p>
          <a:p>
            <a:pPr lvl="2"/>
            <a:r>
              <a:rPr lang="en-US" dirty="0" smtClean="0"/>
              <a:t>10,023 in primary analysis</a:t>
            </a:r>
          </a:p>
          <a:p>
            <a:pPr lvl="2"/>
            <a:r>
              <a:rPr lang="en-US" dirty="0" smtClean="0"/>
              <a:t>2,753 excluded due to unusable data (e.g., no colonoscopy, untestable stool sample,)</a:t>
            </a:r>
          </a:p>
          <a:p>
            <a:pPr lvl="1"/>
            <a:r>
              <a:rPr lang="en-US" dirty="0" smtClean="0"/>
              <a:t>90 sites in the US and Canada, including colonoscopy centers primary care sites</a:t>
            </a:r>
          </a:p>
          <a:p>
            <a:pPr lvl="1"/>
            <a:r>
              <a:rPr lang="en-US" dirty="0" smtClean="0"/>
              <a:t>Stool samples tested at one of 3 labs</a:t>
            </a:r>
          </a:p>
          <a:p>
            <a:pPr lvl="1"/>
            <a:endParaRPr lang="en-US" dirty="0" smtClean="0"/>
          </a:p>
        </p:txBody>
      </p:sp>
    </p:spTree>
    <p:extLst>
      <p:ext uri="{BB962C8B-B14F-4D97-AF65-F5344CB8AC3E}">
        <p14:creationId xmlns:p14="http://schemas.microsoft.com/office/powerpoint/2010/main" val="3303345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23850" y="1023938"/>
            <a:ext cx="8509000" cy="925512"/>
          </a:xfrm>
        </p:spPr>
        <p:txBody>
          <a:bodyPr/>
          <a:lstStyle/>
          <a:p>
            <a:pPr eaLnBrk="1" hangingPunct="1"/>
            <a:r>
              <a:rPr lang="en-US" altLang="en-US">
                <a:solidFill>
                  <a:srgbClr val="0070C0"/>
                </a:solidFill>
              </a:rPr>
              <a:t>Disclaimer</a:t>
            </a:r>
          </a:p>
        </p:txBody>
      </p:sp>
      <p:sp>
        <p:nvSpPr>
          <p:cNvPr id="24579" name="Content Placeholder 2"/>
          <p:cNvSpPr>
            <a:spLocks noGrp="1"/>
          </p:cNvSpPr>
          <p:nvPr>
            <p:ph idx="1"/>
          </p:nvPr>
        </p:nvSpPr>
        <p:spPr>
          <a:xfrm>
            <a:off x="323850" y="2009775"/>
            <a:ext cx="8509000" cy="4286250"/>
          </a:xfrm>
        </p:spPr>
        <p:txBody>
          <a:bodyPr/>
          <a:lstStyle/>
          <a:p>
            <a:pPr marL="0" indent="0" algn="ctr" eaLnBrk="1" hangingPunct="1">
              <a:buFont typeface="Arial" panose="020B0604020202020204" pitchFamily="34" charset="0"/>
              <a:buNone/>
            </a:pPr>
            <a:r>
              <a:rPr lang="en-US" altLang="en-US"/>
              <a:t>This presentation is intended for informational purposes only and does not constitute legal or regulatory advice. Please see the Federal Food, Drug, and Cosmetic Act and 21 CFR Subchapter H for a full list of requirements by FDA</a:t>
            </a:r>
          </a:p>
        </p:txBody>
      </p:sp>
      <p:sp>
        <p:nvSpPr>
          <p:cNvPr id="3" name="Rectangle 2"/>
          <p:cNvSpPr/>
          <p:nvPr/>
        </p:nvSpPr>
        <p:spPr>
          <a:xfrm>
            <a:off x="2336800" y="4608513"/>
            <a:ext cx="4481513" cy="1905000"/>
          </a:xfrm>
          <a:prstGeom prst="rect">
            <a:avLst/>
          </a:prstGeom>
          <a:blipFill dpi="0" rotWithShape="1">
            <a:blip r:embed="rId3">
              <a:alphaModFix amt="62000"/>
            </a:blip>
            <a:srcRect/>
            <a:stretch>
              <a:fillRect/>
            </a:stretch>
          </a:blip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kern="0">
              <a:solidFill>
                <a:sysClr val="windowText" lastClr="000000"/>
              </a:solidFill>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6980"/>
            <a:ext cx="8509103" cy="926020"/>
          </a:xfrm>
        </p:spPr>
        <p:txBody>
          <a:bodyPr/>
          <a:lstStyle/>
          <a:p>
            <a:r>
              <a:rPr lang="en-US" dirty="0" smtClean="0"/>
              <a:t>Primary Effectiveness Results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69291853"/>
              </p:ext>
            </p:extLst>
          </p:nvPr>
        </p:nvGraphicFramePr>
        <p:xfrm>
          <a:off x="76200" y="1219200"/>
          <a:ext cx="8843963" cy="1554162"/>
        </p:xfrm>
        <a:graphic>
          <a:graphicData uri="http://schemas.openxmlformats.org/drawingml/2006/table">
            <a:tbl>
              <a:tblPr firstRow="1" firstCol="1" bandRow="1">
                <a:tableStyleId>{21E4AEA4-8DFA-4A89-87EB-49C32662AFE0}</a:tableStyleId>
              </a:tblPr>
              <a:tblGrid>
                <a:gridCol w="1708833">
                  <a:extLst>
                    <a:ext uri="{9D8B030D-6E8A-4147-A177-3AD203B41FA5}">
                      <a16:colId xmlns:a16="http://schemas.microsoft.com/office/drawing/2014/main" xmlns="" val="2841045692"/>
                    </a:ext>
                  </a:extLst>
                </a:gridCol>
                <a:gridCol w="2473312">
                  <a:extLst>
                    <a:ext uri="{9D8B030D-6E8A-4147-A177-3AD203B41FA5}">
                      <a16:colId xmlns:a16="http://schemas.microsoft.com/office/drawing/2014/main" xmlns="" val="391299818"/>
                    </a:ext>
                  </a:extLst>
                </a:gridCol>
                <a:gridCol w="2323415">
                  <a:extLst>
                    <a:ext uri="{9D8B030D-6E8A-4147-A177-3AD203B41FA5}">
                      <a16:colId xmlns:a16="http://schemas.microsoft.com/office/drawing/2014/main" xmlns="" val="3241865712"/>
                    </a:ext>
                  </a:extLst>
                </a:gridCol>
                <a:gridCol w="2338403">
                  <a:extLst>
                    <a:ext uri="{9D8B030D-6E8A-4147-A177-3AD203B41FA5}">
                      <a16:colId xmlns:a16="http://schemas.microsoft.com/office/drawing/2014/main" xmlns="" val="2397566021"/>
                    </a:ext>
                  </a:extLst>
                </a:gridCol>
              </a:tblGrid>
              <a:tr h="548528">
                <a:tc>
                  <a:txBody>
                    <a:bodyPr/>
                    <a:lstStyle/>
                    <a:p>
                      <a:pPr marL="0" marR="0" algn="ctr">
                        <a:spcBef>
                          <a:spcPts val="0"/>
                        </a:spcBef>
                        <a:spcAft>
                          <a:spcPts val="0"/>
                        </a:spcAft>
                      </a:pPr>
                      <a:r>
                        <a:rPr lang="en-US" sz="2200" i="1" dirty="0" err="1">
                          <a:effectLst/>
                          <a:latin typeface="Arial" panose="020B0604020202020204" pitchFamily="34" charset="0"/>
                          <a:ea typeface="+mn-ea"/>
                          <a:cs typeface="Arial" panose="020B0604020202020204" pitchFamily="34" charset="0"/>
                        </a:rPr>
                        <a:t>Cologuard</a:t>
                      </a:r>
                      <a:endParaRPr lang="en-US" sz="2200" i="1" dirty="0">
                        <a:effectLst/>
                        <a:latin typeface="Arial" panose="020B0604020202020204" pitchFamily="34" charset="0"/>
                        <a:ea typeface="Times New Roman"/>
                        <a:cs typeface="Arial" panose="020B0604020202020204" pitchFamily="34" charset="0"/>
                      </a:endParaRPr>
                    </a:p>
                  </a:txBody>
                  <a:tcPr marL="68573" marR="68573" marT="0" marB="0" anchor="b">
                    <a:solidFill>
                      <a:schemeClr val="tx2"/>
                    </a:solidFill>
                  </a:tcPr>
                </a:tc>
                <a:tc>
                  <a:txBody>
                    <a:bodyPr/>
                    <a:lstStyle/>
                    <a:p>
                      <a:pPr marL="0" marR="0" algn="ctr">
                        <a:spcBef>
                          <a:spcPts val="0"/>
                        </a:spcBef>
                        <a:spcAft>
                          <a:spcPts val="0"/>
                        </a:spcAft>
                      </a:pPr>
                      <a:r>
                        <a:rPr lang="en-US" sz="2200" dirty="0">
                          <a:effectLst/>
                          <a:latin typeface="Arial" panose="020B0604020202020204" pitchFamily="34" charset="0"/>
                          <a:cs typeface="Arial" panose="020B0604020202020204" pitchFamily="34" charset="0"/>
                        </a:rPr>
                        <a:t>CRC Ca</a:t>
                      </a:r>
                      <a:r>
                        <a:rPr lang="en-US" sz="2200" spc="5" dirty="0">
                          <a:effectLst/>
                          <a:latin typeface="Arial" panose="020B0604020202020204" pitchFamily="34" charset="0"/>
                          <a:cs typeface="Arial" panose="020B0604020202020204" pitchFamily="34" charset="0"/>
                        </a:rPr>
                        <a:t>t</a:t>
                      </a:r>
                      <a:r>
                        <a:rPr lang="en-US" sz="2200" dirty="0">
                          <a:effectLst/>
                          <a:latin typeface="Arial" panose="020B0604020202020204" pitchFamily="34" charset="0"/>
                          <a:cs typeface="Arial" panose="020B0604020202020204" pitchFamily="34" charset="0"/>
                        </a:rPr>
                        <a:t>e</a:t>
                      </a:r>
                      <a:r>
                        <a:rPr lang="en-US" sz="2200" spc="5" dirty="0">
                          <a:effectLst/>
                          <a:latin typeface="Arial" panose="020B0604020202020204" pitchFamily="34" charset="0"/>
                          <a:cs typeface="Arial" panose="020B0604020202020204" pitchFamily="34" charset="0"/>
                        </a:rPr>
                        <a:t>go</a:t>
                      </a:r>
                      <a:r>
                        <a:rPr lang="en-US" sz="2200" spc="10" dirty="0">
                          <a:effectLst/>
                          <a:latin typeface="Arial" panose="020B0604020202020204" pitchFamily="34" charset="0"/>
                          <a:cs typeface="Arial" panose="020B0604020202020204" pitchFamily="34" charset="0"/>
                        </a:rPr>
                        <a:t>r</a:t>
                      </a:r>
                      <a:r>
                        <a:rPr lang="en-US" sz="2200" dirty="0">
                          <a:effectLst/>
                          <a:latin typeface="Arial" panose="020B0604020202020204" pitchFamily="34" charset="0"/>
                          <a:cs typeface="Arial" panose="020B0604020202020204" pitchFamily="34" charset="0"/>
                        </a:rPr>
                        <a:t>y</a:t>
                      </a:r>
                      <a:r>
                        <a:rPr lang="en-US" sz="2200" spc="-50" dirty="0">
                          <a:effectLst/>
                          <a:latin typeface="Arial" panose="020B0604020202020204" pitchFamily="34" charset="0"/>
                          <a:cs typeface="Arial" panose="020B0604020202020204" pitchFamily="34" charset="0"/>
                        </a:rPr>
                        <a:t> </a:t>
                      </a:r>
                      <a:r>
                        <a:rPr lang="en-US" sz="2200" dirty="0">
                          <a:effectLst/>
                          <a:latin typeface="Arial" panose="020B0604020202020204" pitchFamily="34" charset="0"/>
                          <a:cs typeface="Arial" panose="020B0604020202020204" pitchFamily="34" charset="0"/>
                        </a:rPr>
                        <a:t>1</a:t>
                      </a:r>
                      <a:endParaRPr lang="en-US" sz="2200" dirty="0">
                        <a:effectLst/>
                        <a:latin typeface="Arial" panose="020B0604020202020204" pitchFamily="34" charset="0"/>
                        <a:ea typeface="Times New Roman"/>
                        <a:cs typeface="Arial" panose="020B0604020202020204" pitchFamily="34" charset="0"/>
                      </a:endParaRPr>
                    </a:p>
                  </a:txBody>
                  <a:tcPr marL="68573" marR="68573" marT="0" marB="0" anchor="b">
                    <a:solidFill>
                      <a:schemeClr val="tx2"/>
                    </a:solidFill>
                  </a:tcPr>
                </a:tc>
                <a:tc>
                  <a:txBody>
                    <a:bodyPr/>
                    <a:lstStyle/>
                    <a:p>
                      <a:pPr marL="0" marR="0" algn="ctr">
                        <a:spcBef>
                          <a:spcPts val="0"/>
                        </a:spcBef>
                        <a:spcAft>
                          <a:spcPts val="0"/>
                        </a:spcAft>
                      </a:pPr>
                      <a:r>
                        <a:rPr lang="en-US" sz="2200" dirty="0">
                          <a:effectLst/>
                          <a:latin typeface="Arial" panose="020B0604020202020204" pitchFamily="34" charset="0"/>
                          <a:cs typeface="Arial" panose="020B0604020202020204" pitchFamily="34" charset="0"/>
                        </a:rPr>
                        <a:t>AA Ca</a:t>
                      </a:r>
                      <a:r>
                        <a:rPr lang="en-US" sz="2200" spc="5" dirty="0">
                          <a:effectLst/>
                          <a:latin typeface="Arial" panose="020B0604020202020204" pitchFamily="34" charset="0"/>
                          <a:cs typeface="Arial" panose="020B0604020202020204" pitchFamily="34" charset="0"/>
                        </a:rPr>
                        <a:t>t</a:t>
                      </a:r>
                      <a:r>
                        <a:rPr lang="en-US" sz="2200" dirty="0">
                          <a:effectLst/>
                          <a:latin typeface="Arial" panose="020B0604020202020204" pitchFamily="34" charset="0"/>
                          <a:cs typeface="Arial" panose="020B0604020202020204" pitchFamily="34" charset="0"/>
                        </a:rPr>
                        <a:t>e</a:t>
                      </a:r>
                      <a:r>
                        <a:rPr lang="en-US" sz="2200" spc="5" dirty="0">
                          <a:effectLst/>
                          <a:latin typeface="Arial" panose="020B0604020202020204" pitchFamily="34" charset="0"/>
                          <a:cs typeface="Arial" panose="020B0604020202020204" pitchFamily="34" charset="0"/>
                        </a:rPr>
                        <a:t>go</a:t>
                      </a:r>
                      <a:r>
                        <a:rPr lang="en-US" sz="2200" spc="10" dirty="0">
                          <a:effectLst/>
                          <a:latin typeface="Arial" panose="020B0604020202020204" pitchFamily="34" charset="0"/>
                          <a:cs typeface="Arial" panose="020B0604020202020204" pitchFamily="34" charset="0"/>
                        </a:rPr>
                        <a:t>r</a:t>
                      </a:r>
                      <a:r>
                        <a:rPr lang="en-US" sz="2200" dirty="0">
                          <a:effectLst/>
                          <a:latin typeface="Arial" panose="020B0604020202020204" pitchFamily="34" charset="0"/>
                          <a:cs typeface="Arial" panose="020B0604020202020204" pitchFamily="34" charset="0"/>
                        </a:rPr>
                        <a:t>y 2</a:t>
                      </a:r>
                      <a:endParaRPr lang="en-US" sz="2200" dirty="0">
                        <a:effectLst/>
                        <a:latin typeface="Arial" panose="020B0604020202020204" pitchFamily="34" charset="0"/>
                        <a:ea typeface="Times New Roman"/>
                        <a:cs typeface="Arial" panose="020B0604020202020204" pitchFamily="34" charset="0"/>
                      </a:endParaRPr>
                    </a:p>
                  </a:txBody>
                  <a:tcPr marL="68573" marR="68573" marT="0" marB="0" anchor="b">
                    <a:solidFill>
                      <a:schemeClr val="tx2"/>
                    </a:solidFill>
                  </a:tcPr>
                </a:tc>
                <a:tc>
                  <a:txBody>
                    <a:bodyPr/>
                    <a:lstStyle/>
                    <a:p>
                      <a:pPr marL="0" marR="0" algn="ctr">
                        <a:spcBef>
                          <a:spcPts val="0"/>
                        </a:spcBef>
                        <a:spcAft>
                          <a:spcPts val="0"/>
                        </a:spcAft>
                      </a:pPr>
                      <a:r>
                        <a:rPr lang="en-US" sz="2200" dirty="0">
                          <a:effectLst/>
                          <a:latin typeface="Arial" panose="020B0604020202020204" pitchFamily="34" charset="0"/>
                          <a:cs typeface="Arial" panose="020B0604020202020204" pitchFamily="34" charset="0"/>
                        </a:rPr>
                        <a:t>Ca</a:t>
                      </a:r>
                      <a:r>
                        <a:rPr lang="en-US" sz="2200" spc="5" dirty="0">
                          <a:effectLst/>
                          <a:latin typeface="Arial" panose="020B0604020202020204" pitchFamily="34" charset="0"/>
                          <a:cs typeface="Arial" panose="020B0604020202020204" pitchFamily="34" charset="0"/>
                        </a:rPr>
                        <a:t>t</a:t>
                      </a:r>
                      <a:r>
                        <a:rPr lang="en-US" sz="2200" dirty="0">
                          <a:effectLst/>
                          <a:latin typeface="Arial" panose="020B0604020202020204" pitchFamily="34" charset="0"/>
                          <a:cs typeface="Arial" panose="020B0604020202020204" pitchFamily="34" charset="0"/>
                        </a:rPr>
                        <a:t>e</a:t>
                      </a:r>
                      <a:r>
                        <a:rPr lang="en-US" sz="2200" spc="5" dirty="0">
                          <a:effectLst/>
                          <a:latin typeface="Arial" panose="020B0604020202020204" pitchFamily="34" charset="0"/>
                          <a:cs typeface="Arial" panose="020B0604020202020204" pitchFamily="34" charset="0"/>
                        </a:rPr>
                        <a:t>go</a:t>
                      </a:r>
                      <a:r>
                        <a:rPr lang="en-US" sz="2200" spc="10" dirty="0">
                          <a:effectLst/>
                          <a:latin typeface="Arial" panose="020B0604020202020204" pitchFamily="34" charset="0"/>
                          <a:cs typeface="Arial" panose="020B0604020202020204" pitchFamily="34" charset="0"/>
                        </a:rPr>
                        <a:t>ries</a:t>
                      </a:r>
                      <a:r>
                        <a:rPr lang="en-US" sz="2200" spc="-50" dirty="0">
                          <a:effectLst/>
                          <a:latin typeface="Arial" panose="020B0604020202020204" pitchFamily="34" charset="0"/>
                          <a:cs typeface="Arial" panose="020B0604020202020204" pitchFamily="34" charset="0"/>
                        </a:rPr>
                        <a:t> </a:t>
                      </a:r>
                      <a:r>
                        <a:rPr lang="en-US" sz="2200" dirty="0">
                          <a:effectLst/>
                          <a:latin typeface="Arial" panose="020B0604020202020204" pitchFamily="34" charset="0"/>
                          <a:cs typeface="Arial" panose="020B0604020202020204" pitchFamily="34" charset="0"/>
                        </a:rPr>
                        <a:t>3-6</a:t>
                      </a:r>
                      <a:endParaRPr lang="en-US" sz="2200" dirty="0">
                        <a:effectLst/>
                        <a:latin typeface="Arial" panose="020B0604020202020204" pitchFamily="34" charset="0"/>
                        <a:ea typeface="Times New Roman"/>
                        <a:cs typeface="Arial" panose="020B0604020202020204" pitchFamily="34" charset="0"/>
                      </a:endParaRPr>
                    </a:p>
                  </a:txBody>
                  <a:tcPr marL="68573" marR="68573" marT="0" marB="0" anchor="b">
                    <a:solidFill>
                      <a:schemeClr val="tx2"/>
                    </a:solidFill>
                  </a:tcPr>
                </a:tc>
                <a:extLst>
                  <a:ext uri="{0D108BD9-81ED-4DB2-BD59-A6C34878D82A}">
                    <a16:rowId xmlns:a16="http://schemas.microsoft.com/office/drawing/2014/main" xmlns="" val="2655276864"/>
                  </a:ext>
                </a:extLst>
              </a:tr>
              <a:tr h="457106">
                <a:tc>
                  <a:txBody>
                    <a:bodyPr/>
                    <a:lstStyle/>
                    <a:p>
                      <a:pPr marL="0" marR="0" algn="ctr">
                        <a:spcBef>
                          <a:spcPts val="0"/>
                        </a:spcBef>
                        <a:spcAft>
                          <a:spcPts val="0"/>
                        </a:spcAft>
                      </a:pPr>
                      <a:r>
                        <a:rPr lang="en-US" sz="2200" dirty="0">
                          <a:effectLst/>
                          <a:latin typeface="Arial" panose="020B0604020202020204" pitchFamily="34" charset="0"/>
                          <a:cs typeface="Arial" panose="020B0604020202020204" pitchFamily="34" charset="0"/>
                        </a:rPr>
                        <a:t>Negative</a:t>
                      </a:r>
                      <a:endParaRPr lang="en-US" sz="2200" dirty="0">
                        <a:effectLst/>
                        <a:latin typeface="Arial" panose="020B0604020202020204" pitchFamily="34" charset="0"/>
                        <a:ea typeface="Times New Roman"/>
                        <a:cs typeface="Arial" panose="020B0604020202020204" pitchFamily="34" charset="0"/>
                      </a:endParaRPr>
                    </a:p>
                  </a:txBody>
                  <a:tcPr marL="68573" marR="68573" marT="0" marB="0">
                    <a:solidFill>
                      <a:schemeClr val="tx2"/>
                    </a:solidFill>
                  </a:tcPr>
                </a:tc>
                <a:tc>
                  <a:txBody>
                    <a:bodyPr/>
                    <a:lstStyle/>
                    <a:p>
                      <a:pPr marL="0" marR="0" algn="ctr">
                        <a:spcBef>
                          <a:spcPts val="0"/>
                        </a:spcBef>
                        <a:spcAft>
                          <a:spcPts val="0"/>
                        </a:spcAft>
                      </a:pPr>
                      <a:r>
                        <a:rPr lang="en-US" sz="2200" dirty="0">
                          <a:effectLst/>
                          <a:latin typeface="Arial" panose="020B0604020202020204" pitchFamily="34" charset="0"/>
                          <a:cs typeface="Arial" panose="020B0604020202020204" pitchFamily="34" charset="0"/>
                        </a:rPr>
                        <a:t>5</a:t>
                      </a:r>
                      <a:r>
                        <a:rPr lang="en-US" sz="2200" spc="-10" dirty="0">
                          <a:effectLst/>
                          <a:latin typeface="Arial" panose="020B0604020202020204" pitchFamily="34" charset="0"/>
                          <a:cs typeface="Arial" panose="020B0604020202020204" pitchFamily="34" charset="0"/>
                        </a:rPr>
                        <a:t> </a:t>
                      </a:r>
                      <a:r>
                        <a:rPr lang="en-US" sz="2200" spc="5" dirty="0">
                          <a:effectLst/>
                          <a:latin typeface="Arial" panose="020B0604020202020204" pitchFamily="34" charset="0"/>
                          <a:cs typeface="Arial" panose="020B0604020202020204" pitchFamily="34" charset="0"/>
                        </a:rPr>
                        <a:t>(7.7</a:t>
                      </a:r>
                      <a:r>
                        <a:rPr lang="en-US" sz="2200" dirty="0">
                          <a:effectLst/>
                          <a:latin typeface="Arial" panose="020B0604020202020204" pitchFamily="34" charset="0"/>
                          <a:cs typeface="Arial" panose="020B0604020202020204" pitchFamily="34" charset="0"/>
                        </a:rPr>
                        <a:t>)</a:t>
                      </a:r>
                      <a:endParaRPr lang="en-US" sz="2200" dirty="0">
                        <a:effectLst/>
                        <a:latin typeface="Arial" panose="020B0604020202020204" pitchFamily="34" charset="0"/>
                        <a:ea typeface="Times New Roman"/>
                        <a:cs typeface="Arial" panose="020B0604020202020204" pitchFamily="34" charset="0"/>
                      </a:endParaRPr>
                    </a:p>
                  </a:txBody>
                  <a:tcPr marL="68573" marR="68573" marT="0" marB="0" anchor="ctr">
                    <a:solidFill>
                      <a:schemeClr val="accent1">
                        <a:lumMod val="40000"/>
                        <a:lumOff val="60000"/>
                      </a:schemeClr>
                    </a:solidFill>
                  </a:tcPr>
                </a:tc>
                <a:tc>
                  <a:txBody>
                    <a:bodyPr/>
                    <a:lstStyle/>
                    <a:p>
                      <a:pPr marL="0" marR="0" algn="ctr">
                        <a:spcBef>
                          <a:spcPts val="0"/>
                        </a:spcBef>
                        <a:spcAft>
                          <a:spcPts val="0"/>
                        </a:spcAft>
                      </a:pPr>
                      <a:r>
                        <a:rPr lang="en-US" sz="2200" dirty="0">
                          <a:effectLst/>
                          <a:latin typeface="Arial" panose="020B0604020202020204" pitchFamily="34" charset="0"/>
                          <a:cs typeface="Arial" panose="020B0604020202020204" pitchFamily="34" charset="0"/>
                        </a:rPr>
                        <a:t>438</a:t>
                      </a:r>
                      <a:r>
                        <a:rPr lang="en-US" sz="2200" spc="-20" dirty="0">
                          <a:effectLst/>
                          <a:latin typeface="Arial" panose="020B0604020202020204" pitchFamily="34" charset="0"/>
                          <a:cs typeface="Arial" panose="020B0604020202020204" pitchFamily="34" charset="0"/>
                        </a:rPr>
                        <a:t> </a:t>
                      </a:r>
                      <a:r>
                        <a:rPr lang="en-US" sz="2200" spc="5" dirty="0">
                          <a:effectLst/>
                          <a:latin typeface="Arial" panose="020B0604020202020204" pitchFamily="34" charset="0"/>
                          <a:cs typeface="Arial" panose="020B0604020202020204" pitchFamily="34" charset="0"/>
                        </a:rPr>
                        <a:t>(</a:t>
                      </a:r>
                      <a:r>
                        <a:rPr lang="en-US" sz="2200" spc="10" dirty="0">
                          <a:effectLst/>
                          <a:latin typeface="Arial" panose="020B0604020202020204" pitchFamily="34" charset="0"/>
                          <a:cs typeface="Arial" panose="020B0604020202020204" pitchFamily="34" charset="0"/>
                        </a:rPr>
                        <a:t>57.6</a:t>
                      </a:r>
                      <a:r>
                        <a:rPr lang="en-US" sz="2200" dirty="0">
                          <a:effectLst/>
                          <a:latin typeface="Arial" panose="020B0604020202020204" pitchFamily="34" charset="0"/>
                          <a:cs typeface="Arial" panose="020B0604020202020204" pitchFamily="34" charset="0"/>
                        </a:rPr>
                        <a:t>)</a:t>
                      </a:r>
                      <a:endParaRPr lang="en-US" sz="2200" dirty="0">
                        <a:effectLst/>
                        <a:latin typeface="Arial" panose="020B0604020202020204" pitchFamily="34" charset="0"/>
                        <a:ea typeface="Times New Roman"/>
                        <a:cs typeface="Arial" panose="020B0604020202020204" pitchFamily="34" charset="0"/>
                      </a:endParaRPr>
                    </a:p>
                  </a:txBody>
                  <a:tcPr marL="68573" marR="68573" marT="0" marB="0" anchor="ctr">
                    <a:solidFill>
                      <a:schemeClr val="accent1">
                        <a:lumMod val="40000"/>
                        <a:lumOff val="60000"/>
                      </a:schemeClr>
                    </a:solidFill>
                  </a:tcPr>
                </a:tc>
                <a:tc>
                  <a:txBody>
                    <a:bodyPr/>
                    <a:lstStyle/>
                    <a:p>
                      <a:pPr marL="0" marR="0" algn="ctr">
                        <a:spcBef>
                          <a:spcPts val="0"/>
                        </a:spcBef>
                        <a:spcAft>
                          <a:spcPts val="0"/>
                        </a:spcAft>
                      </a:pPr>
                      <a:r>
                        <a:rPr lang="en-US" sz="2200" dirty="0">
                          <a:effectLst/>
                          <a:latin typeface="Arial" panose="020B0604020202020204" pitchFamily="34" charset="0"/>
                          <a:cs typeface="Arial" panose="020B0604020202020204" pitchFamily="34" charset="0"/>
                        </a:rPr>
                        <a:t>7967</a:t>
                      </a:r>
                      <a:r>
                        <a:rPr lang="en-US" sz="2200" spc="-20" dirty="0">
                          <a:effectLst/>
                          <a:latin typeface="Arial" panose="020B0604020202020204" pitchFamily="34" charset="0"/>
                          <a:cs typeface="Arial" panose="020B0604020202020204" pitchFamily="34" charset="0"/>
                        </a:rPr>
                        <a:t> </a:t>
                      </a:r>
                      <a:r>
                        <a:rPr lang="en-US" sz="2200" spc="5" dirty="0">
                          <a:effectLst/>
                          <a:latin typeface="Arial" panose="020B0604020202020204" pitchFamily="34" charset="0"/>
                          <a:cs typeface="Arial" panose="020B0604020202020204" pitchFamily="34" charset="0"/>
                        </a:rPr>
                        <a:t>(86.6</a:t>
                      </a:r>
                      <a:r>
                        <a:rPr lang="en-US" sz="2200" dirty="0">
                          <a:effectLst/>
                          <a:latin typeface="Arial" panose="020B0604020202020204" pitchFamily="34" charset="0"/>
                          <a:cs typeface="Arial" panose="020B0604020202020204" pitchFamily="34" charset="0"/>
                        </a:rPr>
                        <a:t>)</a:t>
                      </a:r>
                      <a:endParaRPr lang="en-US" sz="2200" dirty="0">
                        <a:effectLst/>
                        <a:latin typeface="Arial" panose="020B0604020202020204" pitchFamily="34" charset="0"/>
                        <a:ea typeface="Times New Roman"/>
                        <a:cs typeface="Arial" panose="020B0604020202020204" pitchFamily="34" charset="0"/>
                      </a:endParaRPr>
                    </a:p>
                  </a:txBody>
                  <a:tcPr marL="68573" marR="68573" marT="0" marB="0" anchor="ctr">
                    <a:solidFill>
                      <a:schemeClr val="accent1">
                        <a:lumMod val="40000"/>
                        <a:lumOff val="60000"/>
                      </a:schemeClr>
                    </a:solidFill>
                  </a:tcPr>
                </a:tc>
                <a:extLst>
                  <a:ext uri="{0D108BD9-81ED-4DB2-BD59-A6C34878D82A}">
                    <a16:rowId xmlns:a16="http://schemas.microsoft.com/office/drawing/2014/main" xmlns="" val="1146410061"/>
                  </a:ext>
                </a:extLst>
              </a:tr>
              <a:tr h="548528">
                <a:tc>
                  <a:txBody>
                    <a:bodyPr/>
                    <a:lstStyle/>
                    <a:p>
                      <a:pPr marL="0" marR="0" algn="ctr">
                        <a:spcBef>
                          <a:spcPts val="0"/>
                        </a:spcBef>
                        <a:spcAft>
                          <a:spcPts val="0"/>
                        </a:spcAft>
                      </a:pPr>
                      <a:r>
                        <a:rPr lang="en-US" sz="2200" dirty="0">
                          <a:effectLst/>
                          <a:latin typeface="Arial" panose="020B0604020202020204" pitchFamily="34" charset="0"/>
                          <a:cs typeface="Arial" panose="020B0604020202020204" pitchFamily="34" charset="0"/>
                        </a:rPr>
                        <a:t>Positive</a:t>
                      </a:r>
                      <a:endParaRPr lang="en-US" sz="2200" dirty="0">
                        <a:effectLst/>
                        <a:latin typeface="Arial" panose="020B0604020202020204" pitchFamily="34" charset="0"/>
                        <a:ea typeface="Times New Roman"/>
                        <a:cs typeface="Arial" panose="020B0604020202020204" pitchFamily="34" charset="0"/>
                      </a:endParaRPr>
                    </a:p>
                  </a:txBody>
                  <a:tcPr marL="68573" marR="68573" marT="0" marB="0">
                    <a:solidFill>
                      <a:schemeClr val="tx2"/>
                    </a:solidFill>
                  </a:tcPr>
                </a:tc>
                <a:tc>
                  <a:txBody>
                    <a:bodyPr/>
                    <a:lstStyle/>
                    <a:p>
                      <a:pPr marL="0" marR="0" algn="ctr">
                        <a:spcBef>
                          <a:spcPts val="0"/>
                        </a:spcBef>
                        <a:spcAft>
                          <a:spcPts val="0"/>
                        </a:spcAft>
                      </a:pPr>
                      <a:r>
                        <a:rPr lang="en-US" sz="2200" spc="-15" dirty="0">
                          <a:effectLst/>
                          <a:latin typeface="Arial" panose="020B0604020202020204" pitchFamily="34" charset="0"/>
                          <a:cs typeface="Arial" panose="020B0604020202020204" pitchFamily="34" charset="0"/>
                        </a:rPr>
                        <a:t>60 </a:t>
                      </a:r>
                      <a:r>
                        <a:rPr lang="en-US" sz="2200" spc="5" dirty="0">
                          <a:effectLst/>
                          <a:latin typeface="Arial" panose="020B0604020202020204" pitchFamily="34" charset="0"/>
                          <a:cs typeface="Arial" panose="020B0604020202020204" pitchFamily="34" charset="0"/>
                        </a:rPr>
                        <a:t>(9</a:t>
                      </a:r>
                      <a:r>
                        <a:rPr lang="en-US" sz="2200" dirty="0">
                          <a:effectLst/>
                          <a:latin typeface="Arial" panose="020B0604020202020204" pitchFamily="34" charset="0"/>
                          <a:cs typeface="Arial" panose="020B0604020202020204" pitchFamily="34" charset="0"/>
                        </a:rPr>
                        <a:t>2</a:t>
                      </a:r>
                      <a:r>
                        <a:rPr lang="en-US" sz="2200" spc="10" dirty="0">
                          <a:effectLst/>
                          <a:latin typeface="Arial" panose="020B0604020202020204" pitchFamily="34" charset="0"/>
                          <a:cs typeface="Arial" panose="020B0604020202020204" pitchFamily="34" charset="0"/>
                        </a:rPr>
                        <a:t>.</a:t>
                      </a:r>
                      <a:r>
                        <a:rPr lang="en-US" sz="2200" dirty="0">
                          <a:effectLst/>
                          <a:latin typeface="Arial" panose="020B0604020202020204" pitchFamily="34" charset="0"/>
                          <a:cs typeface="Arial" panose="020B0604020202020204" pitchFamily="34" charset="0"/>
                        </a:rPr>
                        <a:t>3)</a:t>
                      </a:r>
                      <a:endParaRPr lang="en-US" sz="2200" dirty="0">
                        <a:effectLst/>
                        <a:latin typeface="Arial" panose="020B0604020202020204" pitchFamily="34" charset="0"/>
                        <a:ea typeface="Times New Roman"/>
                        <a:cs typeface="Arial" panose="020B0604020202020204" pitchFamily="34" charset="0"/>
                      </a:endParaRPr>
                    </a:p>
                  </a:txBody>
                  <a:tcPr marL="68573" marR="68573" marT="0" marB="0" anchor="ctr">
                    <a:solidFill>
                      <a:schemeClr val="accent1">
                        <a:lumMod val="20000"/>
                        <a:lumOff val="80000"/>
                      </a:schemeClr>
                    </a:solidFill>
                  </a:tcPr>
                </a:tc>
                <a:tc>
                  <a:txBody>
                    <a:bodyPr/>
                    <a:lstStyle/>
                    <a:p>
                      <a:pPr marL="0" marR="0" algn="ctr">
                        <a:spcBef>
                          <a:spcPts val="0"/>
                        </a:spcBef>
                        <a:spcAft>
                          <a:spcPts val="0"/>
                        </a:spcAft>
                      </a:pPr>
                      <a:r>
                        <a:rPr lang="en-US" sz="2200" dirty="0">
                          <a:effectLst/>
                          <a:latin typeface="Arial" panose="020B0604020202020204" pitchFamily="34" charset="0"/>
                          <a:cs typeface="Arial" panose="020B0604020202020204" pitchFamily="34" charset="0"/>
                        </a:rPr>
                        <a:t>322</a:t>
                      </a:r>
                      <a:r>
                        <a:rPr lang="en-US" sz="2200" spc="-20" dirty="0">
                          <a:effectLst/>
                          <a:latin typeface="Arial" panose="020B0604020202020204" pitchFamily="34" charset="0"/>
                          <a:cs typeface="Arial" panose="020B0604020202020204" pitchFamily="34" charset="0"/>
                        </a:rPr>
                        <a:t> </a:t>
                      </a:r>
                      <a:r>
                        <a:rPr lang="en-US" sz="2200" spc="5" dirty="0">
                          <a:effectLst/>
                          <a:latin typeface="Arial" panose="020B0604020202020204" pitchFamily="34" charset="0"/>
                          <a:cs typeface="Arial" panose="020B0604020202020204" pitchFamily="34" charset="0"/>
                        </a:rPr>
                        <a:t>(42.4</a:t>
                      </a:r>
                      <a:r>
                        <a:rPr lang="en-US" sz="2200" dirty="0">
                          <a:effectLst/>
                          <a:latin typeface="Arial" panose="020B0604020202020204" pitchFamily="34" charset="0"/>
                          <a:cs typeface="Arial" panose="020B0604020202020204" pitchFamily="34" charset="0"/>
                        </a:rPr>
                        <a:t>)</a:t>
                      </a:r>
                      <a:endParaRPr lang="en-US" sz="2200" dirty="0">
                        <a:effectLst/>
                        <a:latin typeface="Arial" panose="020B0604020202020204" pitchFamily="34" charset="0"/>
                        <a:ea typeface="Times New Roman"/>
                        <a:cs typeface="Arial" panose="020B0604020202020204" pitchFamily="34" charset="0"/>
                      </a:endParaRPr>
                    </a:p>
                  </a:txBody>
                  <a:tcPr marL="68573" marR="68573" marT="0" marB="0" anchor="ctr">
                    <a:solidFill>
                      <a:schemeClr val="accent1">
                        <a:lumMod val="20000"/>
                        <a:lumOff val="80000"/>
                      </a:schemeClr>
                    </a:solidFill>
                  </a:tcPr>
                </a:tc>
                <a:tc>
                  <a:txBody>
                    <a:bodyPr/>
                    <a:lstStyle/>
                    <a:p>
                      <a:pPr marL="0" marR="0" algn="ctr">
                        <a:spcBef>
                          <a:spcPts val="0"/>
                        </a:spcBef>
                        <a:spcAft>
                          <a:spcPts val="0"/>
                        </a:spcAft>
                      </a:pPr>
                      <a:r>
                        <a:rPr lang="en-US" sz="2200" dirty="0">
                          <a:effectLst/>
                          <a:latin typeface="Arial" panose="020B0604020202020204" pitchFamily="34" charset="0"/>
                          <a:cs typeface="Arial" panose="020B0604020202020204" pitchFamily="34" charset="0"/>
                        </a:rPr>
                        <a:t>1231</a:t>
                      </a:r>
                      <a:r>
                        <a:rPr lang="en-US" sz="2200" spc="-15" dirty="0">
                          <a:effectLst/>
                          <a:latin typeface="Arial" panose="020B0604020202020204" pitchFamily="34" charset="0"/>
                          <a:cs typeface="Arial" panose="020B0604020202020204" pitchFamily="34" charset="0"/>
                        </a:rPr>
                        <a:t> </a:t>
                      </a:r>
                      <a:r>
                        <a:rPr lang="en-US" sz="2200" spc="5" dirty="0">
                          <a:effectLst/>
                          <a:latin typeface="Arial" panose="020B0604020202020204" pitchFamily="34" charset="0"/>
                          <a:cs typeface="Arial" panose="020B0604020202020204" pitchFamily="34" charset="0"/>
                        </a:rPr>
                        <a:t>(13.4</a:t>
                      </a:r>
                      <a:r>
                        <a:rPr lang="en-US" sz="2200" dirty="0">
                          <a:effectLst/>
                          <a:latin typeface="Arial" panose="020B0604020202020204" pitchFamily="34" charset="0"/>
                          <a:cs typeface="Arial" panose="020B0604020202020204" pitchFamily="34" charset="0"/>
                        </a:rPr>
                        <a:t>)</a:t>
                      </a:r>
                      <a:endParaRPr lang="en-US" sz="2200" dirty="0">
                        <a:effectLst/>
                        <a:latin typeface="Arial" panose="020B0604020202020204" pitchFamily="34" charset="0"/>
                        <a:ea typeface="Times New Roman"/>
                        <a:cs typeface="Arial" panose="020B0604020202020204" pitchFamily="34" charset="0"/>
                      </a:endParaRPr>
                    </a:p>
                  </a:txBody>
                  <a:tcPr marL="68573" marR="68573" marT="0" marB="0" anchor="ctr">
                    <a:solidFill>
                      <a:schemeClr val="accent1">
                        <a:lumMod val="20000"/>
                        <a:lumOff val="80000"/>
                      </a:schemeClr>
                    </a:solidFill>
                  </a:tcPr>
                </a:tc>
                <a:extLst>
                  <a:ext uri="{0D108BD9-81ED-4DB2-BD59-A6C34878D82A}">
                    <a16:rowId xmlns:a16="http://schemas.microsoft.com/office/drawing/2014/main" xmlns="" val="420923985"/>
                  </a:ext>
                </a:extLst>
              </a:tr>
            </a:tbl>
          </a:graphicData>
        </a:graphic>
      </p:graphicFrame>
      <p:sp>
        <p:nvSpPr>
          <p:cNvPr id="5" name="Content Placeholder 2"/>
          <p:cNvSpPr txBox="1">
            <a:spLocks/>
          </p:cNvSpPr>
          <p:nvPr/>
        </p:nvSpPr>
        <p:spPr bwMode="auto">
          <a:xfrm>
            <a:off x="228600" y="4038600"/>
            <a:ext cx="8229600"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ctr" rtl="0" fontAlgn="base">
              <a:lnSpc>
                <a:spcPct val="80000"/>
              </a:lnSpc>
              <a:spcBef>
                <a:spcPct val="20000"/>
              </a:spcBef>
              <a:spcAft>
                <a:spcPct val="0"/>
              </a:spcAft>
              <a:buChar char="•"/>
              <a:defRPr kern="1200">
                <a:solidFill>
                  <a:schemeClr val="tx1"/>
                </a:solidFill>
                <a:latin typeface="Arial" panose="020B0604020202020204" pitchFamily="34" charset="0"/>
                <a:ea typeface="+mn-ea"/>
                <a:cs typeface="Arial" panose="020B0604020202020204" pitchFamily="34" charset="0"/>
              </a:defRPr>
            </a:lvl1pPr>
            <a:lvl2pPr marL="457200" algn="ctr" rtl="0" fontAlgn="base">
              <a:lnSpc>
                <a:spcPct val="80000"/>
              </a:lnSpc>
              <a:spcBef>
                <a:spcPct val="20000"/>
              </a:spcBef>
              <a:spcAft>
                <a:spcPct val="0"/>
              </a:spcAft>
              <a:buChar char="•"/>
              <a:defRPr kern="1200">
                <a:solidFill>
                  <a:schemeClr val="tx1"/>
                </a:solidFill>
                <a:latin typeface="Arial" panose="020B0604020202020204" pitchFamily="34" charset="0"/>
                <a:ea typeface="+mn-ea"/>
                <a:cs typeface="Arial" panose="020B0604020202020204" pitchFamily="34" charset="0"/>
              </a:defRPr>
            </a:lvl2pPr>
            <a:lvl3pPr marL="914400" algn="ctr" rtl="0" fontAlgn="base">
              <a:lnSpc>
                <a:spcPct val="80000"/>
              </a:lnSpc>
              <a:spcBef>
                <a:spcPct val="20000"/>
              </a:spcBef>
              <a:spcAft>
                <a:spcPct val="0"/>
              </a:spcAft>
              <a:buChar char="•"/>
              <a:defRPr kern="1200">
                <a:solidFill>
                  <a:schemeClr val="tx1"/>
                </a:solidFill>
                <a:latin typeface="Arial" panose="020B0604020202020204" pitchFamily="34" charset="0"/>
                <a:ea typeface="+mn-ea"/>
                <a:cs typeface="Arial" panose="020B0604020202020204" pitchFamily="34" charset="0"/>
              </a:defRPr>
            </a:lvl3pPr>
            <a:lvl4pPr marL="1371600" algn="ctr" rtl="0" fontAlgn="base">
              <a:lnSpc>
                <a:spcPct val="80000"/>
              </a:lnSpc>
              <a:spcBef>
                <a:spcPct val="20000"/>
              </a:spcBef>
              <a:spcAft>
                <a:spcPct val="0"/>
              </a:spcAft>
              <a:buChar char="•"/>
              <a:defRPr kern="1200">
                <a:solidFill>
                  <a:schemeClr val="tx1"/>
                </a:solidFill>
                <a:latin typeface="Arial" panose="020B0604020202020204" pitchFamily="34" charset="0"/>
                <a:ea typeface="+mn-ea"/>
                <a:cs typeface="Arial" panose="020B0604020202020204" pitchFamily="34" charset="0"/>
              </a:defRPr>
            </a:lvl4pPr>
            <a:lvl5pPr marL="1828800" algn="ctr" rtl="0" fontAlgn="base">
              <a:lnSpc>
                <a:spcPct val="80000"/>
              </a:lnSpc>
              <a:spcBef>
                <a:spcPct val="20000"/>
              </a:spcBef>
              <a:spcAft>
                <a:spcPct val="0"/>
              </a:spcAft>
              <a:buChar char="•"/>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indent="0" algn="l" eaLnBrk="1" hangingPunct="1">
              <a:buClr>
                <a:srgbClr val="660000"/>
              </a:buClr>
              <a:buSzPct val="70000"/>
              <a:buFontTx/>
              <a:buNone/>
              <a:defRPr/>
            </a:pPr>
            <a:r>
              <a:rPr lang="en-US" altLang="en-US" sz="2800" b="1" dirty="0">
                <a:solidFill>
                  <a:schemeClr val="tx1"/>
                </a:solidFill>
                <a:latin typeface="+mj-lt"/>
                <a:cs typeface="Arial" charset="0"/>
              </a:rPr>
              <a:t>CRC Sensitivity</a:t>
            </a:r>
            <a:r>
              <a:rPr lang="en-US" altLang="en-US" sz="2800" dirty="0">
                <a:solidFill>
                  <a:schemeClr val="tx1"/>
                </a:solidFill>
                <a:latin typeface="+mj-lt"/>
                <a:cs typeface="Arial" charset="0"/>
              </a:rPr>
              <a:t>: 92.3% (60/65)</a:t>
            </a:r>
          </a:p>
          <a:p>
            <a:pPr marL="0" indent="0" algn="l" eaLnBrk="1" hangingPunct="1">
              <a:buClr>
                <a:srgbClr val="660000"/>
              </a:buClr>
              <a:buSzPct val="70000"/>
              <a:buFontTx/>
              <a:buNone/>
              <a:defRPr/>
            </a:pPr>
            <a:r>
              <a:rPr lang="en-US" altLang="en-US" sz="2800" dirty="0">
                <a:solidFill>
                  <a:schemeClr val="tx1"/>
                </a:solidFill>
                <a:latin typeface="+mj-lt"/>
                <a:cs typeface="Arial" charset="0"/>
              </a:rPr>
              <a:t>1-sided 95% lower confidence bound is 84.5%. </a:t>
            </a:r>
            <a:br>
              <a:rPr lang="en-US" altLang="en-US" sz="2800" dirty="0">
                <a:solidFill>
                  <a:schemeClr val="tx1"/>
                </a:solidFill>
                <a:latin typeface="+mj-lt"/>
                <a:cs typeface="Arial" charset="0"/>
              </a:rPr>
            </a:br>
            <a:r>
              <a:rPr lang="en-US" altLang="en-US" sz="2800" dirty="0">
                <a:solidFill>
                  <a:schemeClr val="tx1"/>
                </a:solidFill>
                <a:latin typeface="+mj-lt"/>
                <a:cs typeface="Arial" charset="0"/>
              </a:rPr>
              <a:t>Study goal of ≥ 65% </a:t>
            </a:r>
            <a:r>
              <a:rPr lang="en-US" altLang="en-US" sz="2800" dirty="0">
                <a:solidFill>
                  <a:srgbClr val="0000FF"/>
                </a:solidFill>
                <a:latin typeface="+mj-lt"/>
                <a:cs typeface="Arial" charset="0"/>
              </a:rPr>
              <a:t>was met</a:t>
            </a:r>
            <a:r>
              <a:rPr lang="en-US" altLang="en-US" sz="2800" dirty="0">
                <a:solidFill>
                  <a:schemeClr val="tx1"/>
                </a:solidFill>
                <a:latin typeface="+mj-lt"/>
                <a:cs typeface="Arial" charset="0"/>
              </a:rPr>
              <a:t>. </a:t>
            </a:r>
          </a:p>
          <a:p>
            <a:pPr marL="0" indent="0" algn="l" eaLnBrk="1" hangingPunct="1">
              <a:spcBef>
                <a:spcPts val="1200"/>
              </a:spcBef>
              <a:buClr>
                <a:srgbClr val="660000"/>
              </a:buClr>
              <a:buSzPct val="70000"/>
              <a:buFontTx/>
              <a:buNone/>
              <a:defRPr/>
            </a:pPr>
            <a:r>
              <a:rPr lang="en-US" altLang="en-US" sz="2800" b="1" dirty="0" smtClean="0">
                <a:solidFill>
                  <a:schemeClr val="tx1"/>
                </a:solidFill>
                <a:latin typeface="+mj-lt"/>
                <a:cs typeface="Arial" charset="0"/>
              </a:rPr>
              <a:t>Specificity</a:t>
            </a:r>
            <a:r>
              <a:rPr lang="en-US" altLang="en-US" sz="2800" dirty="0">
                <a:solidFill>
                  <a:schemeClr val="tx1"/>
                </a:solidFill>
                <a:latin typeface="+mj-lt"/>
                <a:cs typeface="Arial" charset="0"/>
              </a:rPr>
              <a:t>: 86.6% (7967/9198)</a:t>
            </a:r>
          </a:p>
          <a:p>
            <a:pPr marL="0" indent="0" algn="l" eaLnBrk="1" hangingPunct="1">
              <a:buClr>
                <a:srgbClr val="660000"/>
              </a:buClr>
              <a:buSzPct val="70000"/>
              <a:buFontTx/>
              <a:buNone/>
              <a:defRPr/>
            </a:pPr>
            <a:r>
              <a:rPr lang="en-US" altLang="en-US" sz="2800" dirty="0">
                <a:solidFill>
                  <a:schemeClr val="tx1"/>
                </a:solidFill>
                <a:latin typeface="+mj-lt"/>
                <a:cs typeface="Arial" charset="0"/>
              </a:rPr>
              <a:t>1-sided 95% lower confidence bound is 86.0%.</a:t>
            </a:r>
            <a:br>
              <a:rPr lang="en-US" altLang="en-US" sz="2800" dirty="0">
                <a:solidFill>
                  <a:schemeClr val="tx1"/>
                </a:solidFill>
                <a:latin typeface="+mj-lt"/>
                <a:cs typeface="Arial" charset="0"/>
              </a:rPr>
            </a:br>
            <a:r>
              <a:rPr lang="en-US" altLang="en-US" sz="2800" dirty="0">
                <a:solidFill>
                  <a:schemeClr val="tx1"/>
                </a:solidFill>
                <a:latin typeface="+mj-lt"/>
                <a:cs typeface="Arial" charset="0"/>
              </a:rPr>
              <a:t>Study goal of ≥ 85% </a:t>
            </a:r>
            <a:r>
              <a:rPr lang="en-US" altLang="en-US" sz="2800" dirty="0">
                <a:solidFill>
                  <a:srgbClr val="0000FF"/>
                </a:solidFill>
                <a:latin typeface="+mj-lt"/>
                <a:cs typeface="Arial" charset="0"/>
              </a:rPr>
              <a:t>was met</a:t>
            </a:r>
            <a:r>
              <a:rPr lang="en-US" altLang="en-US" sz="2800" dirty="0">
                <a:solidFill>
                  <a:schemeClr val="tx1"/>
                </a:solidFill>
                <a:latin typeface="+mj-lt"/>
                <a:cs typeface="Arial" charset="0"/>
              </a:rPr>
              <a:t>.</a:t>
            </a:r>
            <a:endParaRPr lang="en-US" altLang="en-US" dirty="0">
              <a:solidFill>
                <a:schemeClr val="tx1"/>
              </a:solidFill>
              <a:latin typeface="+mj-lt"/>
              <a:cs typeface="Arial" charset="0"/>
            </a:endParaRPr>
          </a:p>
          <a:p>
            <a:pPr>
              <a:buClr>
                <a:schemeClr val="bg2"/>
              </a:buClr>
              <a:buSzPct val="70000"/>
              <a:defRPr/>
            </a:pPr>
            <a:endParaRPr lang="en-US" altLang="en-US" sz="2400" dirty="0">
              <a:solidFill>
                <a:schemeClr val="tx1"/>
              </a:solidFill>
              <a:latin typeface="+mj-lt"/>
              <a:cs typeface="Arial" charset="0"/>
            </a:endParaRPr>
          </a:p>
          <a:p>
            <a:pPr>
              <a:buClr>
                <a:schemeClr val="bg2"/>
              </a:buClr>
              <a:buSzPct val="70000"/>
              <a:buFont typeface="Wingdings" pitchFamily="2" charset="2"/>
              <a:buNone/>
              <a:defRPr/>
            </a:pPr>
            <a:endParaRPr lang="en-US" altLang="en-US" sz="2400" dirty="0">
              <a:solidFill>
                <a:schemeClr val="tx1"/>
              </a:solidFill>
              <a:latin typeface="+mj-lt"/>
              <a:cs typeface="Arial" charset="0"/>
            </a:endParaRPr>
          </a:p>
          <a:p>
            <a:pPr>
              <a:buClr>
                <a:schemeClr val="bg2"/>
              </a:buClr>
              <a:buSzPct val="70000"/>
              <a:buFont typeface="Wingdings" pitchFamily="2" charset="2"/>
              <a:buNone/>
              <a:defRPr/>
            </a:pPr>
            <a:endParaRPr lang="en-US" altLang="en-US" sz="3200" dirty="0">
              <a:solidFill>
                <a:schemeClr val="tx1"/>
              </a:solidFill>
              <a:latin typeface="+mj-lt"/>
              <a:cs typeface="Arial" charset="0"/>
            </a:endParaRPr>
          </a:p>
        </p:txBody>
      </p:sp>
      <p:sp>
        <p:nvSpPr>
          <p:cNvPr id="6" name="TextBox 5"/>
          <p:cNvSpPr txBox="1"/>
          <p:nvPr/>
        </p:nvSpPr>
        <p:spPr>
          <a:xfrm>
            <a:off x="1752600" y="2819400"/>
            <a:ext cx="6858000" cy="1015663"/>
          </a:xfrm>
          <a:prstGeom prst="rect">
            <a:avLst/>
          </a:prstGeom>
          <a:noFill/>
        </p:spPr>
        <p:txBody>
          <a:bodyPr wrap="square" rtlCol="0">
            <a:spAutoFit/>
          </a:bodyPr>
          <a:lstStyle/>
          <a:p>
            <a:r>
              <a:rPr lang="en-US" sz="2000" dirty="0" smtClean="0"/>
              <a:t>Category 1: CRC stages 1-4</a:t>
            </a:r>
          </a:p>
          <a:p>
            <a:r>
              <a:rPr lang="en-US" sz="2000" dirty="0" smtClean="0"/>
              <a:t>Category 2: Advanced Adenoma</a:t>
            </a:r>
          </a:p>
          <a:p>
            <a:r>
              <a:rPr lang="en-US" sz="2000" dirty="0" smtClean="0"/>
              <a:t>Category 3-6: non-advanced adenoma and negative colonoscopy </a:t>
            </a:r>
            <a:endParaRPr lang="en-US" sz="2000" dirty="0"/>
          </a:p>
        </p:txBody>
      </p:sp>
    </p:spTree>
    <p:extLst>
      <p:ext uri="{BB962C8B-B14F-4D97-AF65-F5344CB8AC3E}">
        <p14:creationId xmlns:p14="http://schemas.microsoft.com/office/powerpoint/2010/main" val="4239143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7" y="228600"/>
            <a:ext cx="8509103" cy="926020"/>
          </a:xfrm>
        </p:spPr>
        <p:txBody>
          <a:bodyPr>
            <a:normAutofit fontScale="90000"/>
          </a:bodyPr>
          <a:lstStyle/>
          <a:p>
            <a:r>
              <a:rPr lang="en-US" dirty="0" smtClean="0"/>
              <a:t>Secondary Effectiveness: Comparison </a:t>
            </a:r>
            <a:br>
              <a:rPr lang="en-US" dirty="0" smtClean="0"/>
            </a:br>
            <a:r>
              <a:rPr lang="en-US" dirty="0" smtClean="0"/>
              <a:t>to FIT test</a:t>
            </a:r>
            <a:endParaRPr lang="en-US" dirty="0"/>
          </a:p>
        </p:txBody>
      </p:sp>
      <p:grpSp>
        <p:nvGrpSpPr>
          <p:cNvPr id="4" name="Group 3"/>
          <p:cNvGrpSpPr/>
          <p:nvPr/>
        </p:nvGrpSpPr>
        <p:grpSpPr>
          <a:xfrm>
            <a:off x="1225550" y="1219200"/>
            <a:ext cx="6623050" cy="5476875"/>
            <a:chOff x="1301750" y="1990725"/>
            <a:chExt cx="6623050" cy="5476875"/>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1750" y="1990725"/>
              <a:ext cx="6540500" cy="28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2550" y="4845050"/>
              <a:ext cx="6572250" cy="262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684807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7" y="228600"/>
            <a:ext cx="8509103" cy="926020"/>
          </a:xfrm>
        </p:spPr>
        <p:txBody>
          <a:bodyPr>
            <a:normAutofit fontScale="90000"/>
          </a:bodyPr>
          <a:lstStyle/>
          <a:p>
            <a:r>
              <a:rPr lang="en-US" dirty="0" smtClean="0"/>
              <a:t>Secondary Effectiveness: Comparison </a:t>
            </a:r>
            <a:br>
              <a:rPr lang="en-US" dirty="0" smtClean="0"/>
            </a:br>
            <a:r>
              <a:rPr lang="en-US" dirty="0" smtClean="0"/>
              <a:t>to FIT test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447800"/>
            <a:ext cx="5334000" cy="5034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9589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bwMode="auto">
          <a:xfrm>
            <a:off x="228600" y="228600"/>
            <a:ext cx="8382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fontAlgn="base">
              <a:spcBef>
                <a:spcPct val="0"/>
              </a:spcBef>
              <a:spcAft>
                <a:spcPct val="0"/>
              </a:spcAft>
              <a:defRPr sz="3600" b="1">
                <a:solidFill>
                  <a:schemeClr val="tx1"/>
                </a:solidFill>
                <a:latin typeface="Arial" charset="0"/>
              </a:defRPr>
            </a:lvl6pPr>
            <a:lvl7pPr marL="914400" algn="l" rtl="0" fontAlgn="base">
              <a:spcBef>
                <a:spcPct val="0"/>
              </a:spcBef>
              <a:spcAft>
                <a:spcPct val="0"/>
              </a:spcAft>
              <a:defRPr sz="3600" b="1">
                <a:solidFill>
                  <a:schemeClr val="tx1"/>
                </a:solidFill>
                <a:latin typeface="Arial" charset="0"/>
              </a:defRPr>
            </a:lvl7pPr>
            <a:lvl8pPr marL="1371600" algn="l" rtl="0" fontAlgn="base">
              <a:spcBef>
                <a:spcPct val="0"/>
              </a:spcBef>
              <a:spcAft>
                <a:spcPct val="0"/>
              </a:spcAft>
              <a:defRPr sz="3600" b="1">
                <a:solidFill>
                  <a:schemeClr val="tx1"/>
                </a:solidFill>
                <a:latin typeface="Arial" charset="0"/>
              </a:defRPr>
            </a:lvl8pPr>
            <a:lvl9pPr marL="1828800" algn="l" rtl="0" fontAlgn="base">
              <a:spcBef>
                <a:spcPct val="0"/>
              </a:spcBef>
              <a:spcAft>
                <a:spcPct val="0"/>
              </a:spcAft>
              <a:defRPr sz="3600" b="1">
                <a:solidFill>
                  <a:schemeClr val="tx1"/>
                </a:solidFill>
                <a:latin typeface="Arial" charset="0"/>
              </a:defRPr>
            </a:lvl9pPr>
          </a:lstStyle>
          <a:p>
            <a:r>
              <a:rPr lang="en-US" altLang="en-US" dirty="0"/>
              <a:t>Summary of Analytical Studies</a:t>
            </a:r>
          </a:p>
        </p:txBody>
      </p:sp>
      <p:sp>
        <p:nvSpPr>
          <p:cNvPr id="5" name="Content Placeholder 2"/>
          <p:cNvSpPr>
            <a:spLocks noGrp="1"/>
          </p:cNvSpPr>
          <p:nvPr/>
        </p:nvSpPr>
        <p:spPr bwMode="auto">
          <a:xfrm>
            <a:off x="533400" y="914400"/>
            <a:ext cx="8229600" cy="399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rgbClr val="292929"/>
                </a:solidFill>
                <a:latin typeface="+mn-lt"/>
                <a:ea typeface="+mn-ea"/>
                <a:cs typeface="+mn-cs"/>
              </a:defRPr>
            </a:lvl1pPr>
            <a:lvl2pPr marL="742950" indent="-285750" algn="l" rtl="0" eaLnBrk="0" fontAlgn="base" hangingPunct="0">
              <a:spcBef>
                <a:spcPct val="20000"/>
              </a:spcBef>
              <a:spcAft>
                <a:spcPct val="0"/>
              </a:spcAft>
              <a:buChar char="–"/>
              <a:defRPr sz="2400">
                <a:solidFill>
                  <a:srgbClr val="292929"/>
                </a:solidFill>
                <a:latin typeface="+mn-lt"/>
              </a:defRPr>
            </a:lvl2pPr>
            <a:lvl3pPr marL="1143000" indent="-228600" algn="l" rtl="0" eaLnBrk="0" fontAlgn="base" hangingPunct="0">
              <a:spcBef>
                <a:spcPct val="20000"/>
              </a:spcBef>
              <a:spcAft>
                <a:spcPct val="0"/>
              </a:spcAft>
              <a:buChar char="•"/>
              <a:defRPr sz="2000">
                <a:solidFill>
                  <a:srgbClr val="292929"/>
                </a:solidFill>
                <a:latin typeface="+mn-lt"/>
              </a:defRPr>
            </a:lvl3pPr>
            <a:lvl4pPr marL="1600200" indent="-228600" algn="l" rtl="0" eaLnBrk="0" fontAlgn="base" hangingPunct="0">
              <a:spcBef>
                <a:spcPct val="20000"/>
              </a:spcBef>
              <a:spcAft>
                <a:spcPct val="0"/>
              </a:spcAft>
              <a:buChar char="–"/>
              <a:defRPr>
                <a:solidFill>
                  <a:srgbClr val="292929"/>
                </a:solidFill>
                <a:latin typeface="+mn-lt"/>
              </a:defRPr>
            </a:lvl4pPr>
            <a:lvl5pPr marL="2057400" indent="-228600" algn="l" rtl="0" eaLnBrk="0" fontAlgn="base" hangingPunct="0">
              <a:spcBef>
                <a:spcPct val="20000"/>
              </a:spcBef>
              <a:spcAft>
                <a:spcPct val="0"/>
              </a:spcAft>
              <a:buChar char="»"/>
              <a:defRPr>
                <a:solidFill>
                  <a:srgbClr val="292929"/>
                </a:solidFill>
                <a:latin typeface="+mn-lt"/>
              </a:defRPr>
            </a:lvl5pPr>
            <a:lvl6pPr marL="2514600" indent="-228600" algn="l" rtl="0" fontAlgn="base">
              <a:spcBef>
                <a:spcPct val="20000"/>
              </a:spcBef>
              <a:spcAft>
                <a:spcPct val="0"/>
              </a:spcAft>
              <a:buChar char="»"/>
              <a:defRPr>
                <a:solidFill>
                  <a:srgbClr val="292929"/>
                </a:solidFill>
                <a:latin typeface="+mn-lt"/>
              </a:defRPr>
            </a:lvl6pPr>
            <a:lvl7pPr marL="2971800" indent="-228600" algn="l" rtl="0" fontAlgn="base">
              <a:spcBef>
                <a:spcPct val="20000"/>
              </a:spcBef>
              <a:spcAft>
                <a:spcPct val="0"/>
              </a:spcAft>
              <a:buChar char="»"/>
              <a:defRPr>
                <a:solidFill>
                  <a:srgbClr val="292929"/>
                </a:solidFill>
                <a:latin typeface="+mn-lt"/>
              </a:defRPr>
            </a:lvl7pPr>
            <a:lvl8pPr marL="3429000" indent="-228600" algn="l" rtl="0" fontAlgn="base">
              <a:spcBef>
                <a:spcPct val="20000"/>
              </a:spcBef>
              <a:spcAft>
                <a:spcPct val="0"/>
              </a:spcAft>
              <a:buChar char="»"/>
              <a:defRPr>
                <a:solidFill>
                  <a:srgbClr val="292929"/>
                </a:solidFill>
                <a:latin typeface="+mn-lt"/>
              </a:defRPr>
            </a:lvl8pPr>
            <a:lvl9pPr marL="3886200" indent="-228600" algn="l" rtl="0" fontAlgn="base">
              <a:spcBef>
                <a:spcPct val="20000"/>
              </a:spcBef>
              <a:spcAft>
                <a:spcPct val="0"/>
              </a:spcAft>
              <a:buChar char="»"/>
              <a:defRPr>
                <a:solidFill>
                  <a:srgbClr val="292929"/>
                </a:solidFill>
                <a:latin typeface="+mn-lt"/>
              </a:defRPr>
            </a:lvl9pPr>
          </a:lstStyle>
          <a:p>
            <a:r>
              <a:rPr lang="en-US" altLang="en-US" sz="2000" dirty="0">
                <a:solidFill>
                  <a:schemeClr val="tx1"/>
                </a:solidFill>
              </a:rPr>
              <a:t>Analytical Sensitivity</a:t>
            </a:r>
          </a:p>
          <a:p>
            <a:pPr lvl="1"/>
            <a:r>
              <a:rPr lang="en-US" altLang="en-US" sz="1800" dirty="0">
                <a:solidFill>
                  <a:schemeClr val="tx1"/>
                </a:solidFill>
              </a:rPr>
              <a:t>Limit of Detection</a:t>
            </a:r>
          </a:p>
          <a:p>
            <a:pPr lvl="1"/>
            <a:r>
              <a:rPr lang="en-US" altLang="en-US" sz="1800" dirty="0">
                <a:solidFill>
                  <a:schemeClr val="tx1"/>
                </a:solidFill>
              </a:rPr>
              <a:t>Limit of Quantitation </a:t>
            </a:r>
          </a:p>
          <a:p>
            <a:pPr lvl="1"/>
            <a:r>
              <a:rPr lang="en-US" altLang="en-US" sz="1800" dirty="0">
                <a:solidFill>
                  <a:schemeClr val="tx1"/>
                </a:solidFill>
              </a:rPr>
              <a:t>Limit of Blank</a:t>
            </a:r>
          </a:p>
          <a:p>
            <a:pPr lvl="1"/>
            <a:r>
              <a:rPr lang="en-US" altLang="en-US" sz="1800" dirty="0">
                <a:solidFill>
                  <a:schemeClr val="tx1"/>
                </a:solidFill>
              </a:rPr>
              <a:t>Linear Range, Linearity</a:t>
            </a:r>
          </a:p>
          <a:p>
            <a:r>
              <a:rPr lang="en-US" altLang="en-US" sz="2000" dirty="0">
                <a:solidFill>
                  <a:schemeClr val="tx1"/>
                </a:solidFill>
              </a:rPr>
              <a:t>Analytical Specificity </a:t>
            </a:r>
          </a:p>
          <a:p>
            <a:pPr lvl="1"/>
            <a:r>
              <a:rPr lang="en-US" altLang="en-US" sz="1800" dirty="0">
                <a:solidFill>
                  <a:schemeClr val="tx1"/>
                </a:solidFill>
              </a:rPr>
              <a:t>Double KRAS mutation</a:t>
            </a:r>
          </a:p>
          <a:p>
            <a:pPr lvl="1"/>
            <a:r>
              <a:rPr lang="en-US" altLang="en-US" sz="1800" dirty="0">
                <a:solidFill>
                  <a:schemeClr val="tx1"/>
                </a:solidFill>
              </a:rPr>
              <a:t>Partially Methylated Targets</a:t>
            </a:r>
          </a:p>
          <a:p>
            <a:pPr lvl="1"/>
            <a:r>
              <a:rPr lang="en-US" altLang="en-US" sz="1800" dirty="0">
                <a:solidFill>
                  <a:schemeClr val="tx1"/>
                </a:solidFill>
              </a:rPr>
              <a:t>WT KRAS</a:t>
            </a:r>
          </a:p>
          <a:p>
            <a:pPr lvl="1"/>
            <a:r>
              <a:rPr lang="en-US" altLang="en-US" sz="1800" dirty="0">
                <a:solidFill>
                  <a:schemeClr val="tx1"/>
                </a:solidFill>
              </a:rPr>
              <a:t>Cross-Reactivity</a:t>
            </a:r>
          </a:p>
          <a:p>
            <a:r>
              <a:rPr lang="en-US" altLang="en-US" sz="2000" dirty="0">
                <a:solidFill>
                  <a:schemeClr val="tx1"/>
                </a:solidFill>
              </a:rPr>
              <a:t>Interfering Substances, Carry-Over, and Cross Contamination</a:t>
            </a:r>
          </a:p>
          <a:p>
            <a:r>
              <a:rPr lang="en-US" altLang="en-US" sz="2000" dirty="0">
                <a:solidFill>
                  <a:schemeClr val="tx1"/>
                </a:solidFill>
              </a:rPr>
              <a:t>Development and Validation of the </a:t>
            </a:r>
            <a:r>
              <a:rPr lang="en-US" altLang="en-US" sz="2000" i="1" dirty="0" err="1">
                <a:solidFill>
                  <a:schemeClr val="tx1"/>
                </a:solidFill>
              </a:rPr>
              <a:t>Cologuard</a:t>
            </a:r>
            <a:r>
              <a:rPr lang="en-US" altLang="en-US" sz="2000" i="1" dirty="0">
                <a:solidFill>
                  <a:schemeClr val="tx1"/>
                </a:solidFill>
              </a:rPr>
              <a:t> </a:t>
            </a:r>
            <a:r>
              <a:rPr lang="en-US" altLang="en-US" sz="2000" dirty="0">
                <a:solidFill>
                  <a:schemeClr val="tx1"/>
                </a:solidFill>
              </a:rPr>
              <a:t>Algorithm and Cut-Off</a:t>
            </a:r>
          </a:p>
          <a:p>
            <a:r>
              <a:rPr lang="en-US" altLang="en-US" sz="2000" dirty="0">
                <a:solidFill>
                  <a:schemeClr val="tx1"/>
                </a:solidFill>
              </a:rPr>
              <a:t>Precision and Reproducibility (lab-to-lab and lot-to-lot)</a:t>
            </a:r>
          </a:p>
          <a:p>
            <a:r>
              <a:rPr lang="en-US" altLang="en-US" sz="2000" dirty="0">
                <a:solidFill>
                  <a:schemeClr val="tx1"/>
                </a:solidFill>
              </a:rPr>
              <a:t>Robustness</a:t>
            </a:r>
          </a:p>
          <a:p>
            <a:r>
              <a:rPr lang="en-US" altLang="en-US" sz="2000" dirty="0">
                <a:solidFill>
                  <a:schemeClr val="tx1"/>
                </a:solidFill>
              </a:rPr>
              <a:t>Serial Stool Study</a:t>
            </a:r>
          </a:p>
          <a:p>
            <a:r>
              <a:rPr lang="en-US" altLang="en-US" sz="2000" dirty="0">
                <a:solidFill>
                  <a:schemeClr val="tx1"/>
                </a:solidFill>
              </a:rPr>
              <a:t>Analytical Specificity to Other Cancers</a:t>
            </a:r>
          </a:p>
          <a:p>
            <a:r>
              <a:rPr lang="en-US" altLang="en-US" sz="2000" dirty="0"/>
              <a:t>Shelf-Life and Packaging Testing</a:t>
            </a:r>
          </a:p>
        </p:txBody>
      </p:sp>
    </p:spTree>
    <p:extLst>
      <p:ext uri="{BB962C8B-B14F-4D97-AF65-F5344CB8AC3E}">
        <p14:creationId xmlns:p14="http://schemas.microsoft.com/office/powerpoint/2010/main" val="3846202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60" y="76200"/>
            <a:ext cx="8509103" cy="926020"/>
          </a:xfrm>
        </p:spPr>
        <p:txBody>
          <a:bodyPr>
            <a:normAutofit/>
          </a:bodyPr>
          <a:lstStyle/>
          <a:p>
            <a:r>
              <a:rPr lang="en-US" sz="3600" dirty="0" smtClean="0"/>
              <a:t>Sensitivity (</a:t>
            </a:r>
            <a:r>
              <a:rPr lang="en-US" sz="3600" dirty="0" err="1" smtClean="0"/>
              <a:t>LoB</a:t>
            </a:r>
            <a:r>
              <a:rPr lang="en-US" sz="3600" dirty="0" smtClean="0"/>
              <a:t>, </a:t>
            </a:r>
            <a:r>
              <a:rPr lang="en-US" sz="3600" dirty="0" err="1" smtClean="0"/>
              <a:t>LoD</a:t>
            </a:r>
            <a:r>
              <a:rPr lang="en-US" sz="3600" dirty="0" smtClean="0"/>
              <a:t>, </a:t>
            </a:r>
            <a:r>
              <a:rPr lang="en-US" sz="3600" dirty="0" err="1" smtClean="0"/>
              <a:t>LoQ</a:t>
            </a:r>
            <a:r>
              <a:rPr lang="en-US" sz="3600" dirty="0"/>
              <a:t> </a:t>
            </a:r>
            <a:r>
              <a:rPr lang="en-US" sz="3600" dirty="0" smtClean="0"/>
              <a:t>and Linearity)</a:t>
            </a:r>
            <a:endParaRPr lang="en-US" sz="3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772160"/>
            <a:ext cx="7439025"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1000" y="5953760"/>
            <a:ext cx="7924800" cy="461665"/>
          </a:xfrm>
          <a:prstGeom prst="rect">
            <a:avLst/>
          </a:prstGeom>
          <a:noFill/>
        </p:spPr>
        <p:txBody>
          <a:bodyPr wrap="square" rtlCol="0">
            <a:spAutoFit/>
          </a:bodyPr>
          <a:lstStyle/>
          <a:p>
            <a:r>
              <a:rPr lang="en-US" sz="2400" b="1" dirty="0" smtClean="0"/>
              <a:t>Sensitivity data provided for each analyte</a:t>
            </a:r>
            <a:endParaRPr lang="en-US" sz="2400" b="1" dirty="0"/>
          </a:p>
        </p:txBody>
      </p:sp>
    </p:spTree>
    <p:extLst>
      <p:ext uri="{BB962C8B-B14F-4D97-AF65-F5344CB8AC3E}">
        <p14:creationId xmlns:p14="http://schemas.microsoft.com/office/powerpoint/2010/main" val="2951199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09103" cy="926020"/>
          </a:xfrm>
        </p:spPr>
        <p:txBody>
          <a:bodyPr/>
          <a:lstStyle/>
          <a:p>
            <a:r>
              <a:rPr lang="en-US" dirty="0" smtClean="0"/>
              <a:t>Specificity</a:t>
            </a:r>
            <a:endParaRPr lang="en-US" dirty="0"/>
          </a:p>
        </p:txBody>
      </p:sp>
      <p:sp>
        <p:nvSpPr>
          <p:cNvPr id="3" name="Content Placeholder 2"/>
          <p:cNvSpPr>
            <a:spLocks noGrp="1"/>
          </p:cNvSpPr>
          <p:nvPr>
            <p:ph idx="1"/>
          </p:nvPr>
        </p:nvSpPr>
        <p:spPr>
          <a:xfrm>
            <a:off x="323850" y="1219201"/>
            <a:ext cx="8509103" cy="5076618"/>
          </a:xfrm>
        </p:spPr>
        <p:txBody>
          <a:bodyPr>
            <a:normAutofit/>
          </a:bodyPr>
          <a:lstStyle/>
          <a:p>
            <a:r>
              <a:rPr lang="en-US" u="sng" dirty="0" smtClean="0"/>
              <a:t>For KRAS mutation detection: </a:t>
            </a:r>
            <a:r>
              <a:rPr lang="en-US" dirty="0" smtClean="0"/>
              <a:t>Evaluated for specificity using wild type KRAS DNA.</a:t>
            </a:r>
          </a:p>
          <a:p>
            <a:endParaRPr lang="en-US" dirty="0" smtClean="0"/>
          </a:p>
          <a:p>
            <a:r>
              <a:rPr lang="en-US" u="sng" dirty="0" smtClean="0"/>
              <a:t>For Methylation of BMP3 and NDRG4:  </a:t>
            </a:r>
            <a:r>
              <a:rPr lang="en-US" dirty="0" smtClean="0"/>
              <a:t>Evaluated for specificity using partially methylated BMP3 and NDRG4.</a:t>
            </a:r>
          </a:p>
          <a:p>
            <a:endParaRPr lang="en-US" u="sng" dirty="0" smtClean="0"/>
          </a:p>
          <a:p>
            <a:r>
              <a:rPr lang="en-US" u="sng" dirty="0" smtClean="0"/>
              <a:t>For Hemoglobin: </a:t>
            </a:r>
            <a:r>
              <a:rPr lang="en-US" dirty="0" smtClean="0"/>
              <a:t>Evaluated for cross-reactivity with animal hemoglobin and myoglobin.</a:t>
            </a:r>
          </a:p>
        </p:txBody>
      </p:sp>
    </p:spTree>
    <p:extLst>
      <p:ext uri="{BB962C8B-B14F-4D97-AF65-F5344CB8AC3E}">
        <p14:creationId xmlns:p14="http://schemas.microsoft.com/office/powerpoint/2010/main" val="29170427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753351" cy="926020"/>
          </a:xfrm>
        </p:spPr>
        <p:txBody>
          <a:bodyPr>
            <a:normAutofit fontScale="90000"/>
          </a:bodyPr>
          <a:lstStyle/>
          <a:p>
            <a:r>
              <a:rPr lang="en-US" dirty="0" smtClean="0"/>
              <a:t>Cross-reactivity with non-colorectal cancer</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738" y="1295400"/>
            <a:ext cx="7281862" cy="5307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4689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509103" cy="926020"/>
          </a:xfrm>
        </p:spPr>
        <p:txBody>
          <a:bodyPr/>
          <a:lstStyle/>
          <a:p>
            <a:r>
              <a:rPr lang="en-US" dirty="0" smtClean="0"/>
              <a:t>Precision and Reproducibility</a:t>
            </a:r>
            <a:endParaRPr lang="en-US" dirty="0"/>
          </a:p>
        </p:txBody>
      </p:sp>
      <p:sp>
        <p:nvSpPr>
          <p:cNvPr id="3" name="Content Placeholder 2"/>
          <p:cNvSpPr>
            <a:spLocks noGrp="1"/>
          </p:cNvSpPr>
          <p:nvPr>
            <p:ph idx="1"/>
          </p:nvPr>
        </p:nvSpPr>
        <p:spPr>
          <a:xfrm>
            <a:off x="323850" y="838200"/>
            <a:ext cx="8509103" cy="5229018"/>
          </a:xfrm>
        </p:spPr>
        <p:txBody>
          <a:bodyPr>
            <a:normAutofit/>
          </a:bodyPr>
          <a:lstStyle/>
          <a:p>
            <a:r>
              <a:rPr lang="en-US" sz="2400" dirty="0" smtClean="0"/>
              <a:t>Study design based on CLSI EP15-A2.  </a:t>
            </a:r>
          </a:p>
          <a:p>
            <a:pPr lvl="1"/>
            <a:r>
              <a:rPr lang="en-US" sz="2000" dirty="0" smtClean="0"/>
              <a:t>3-sites</a:t>
            </a:r>
            <a:r>
              <a:rPr lang="en-US" sz="2000" dirty="0"/>
              <a:t>, </a:t>
            </a:r>
            <a:r>
              <a:rPr lang="en-US" sz="2000" dirty="0" smtClean="0"/>
              <a:t>with 2 operators per site</a:t>
            </a:r>
          </a:p>
          <a:p>
            <a:pPr lvl="1"/>
            <a:r>
              <a:rPr lang="en-US" sz="2000" dirty="0" smtClean="0"/>
              <a:t>22 runs per site (11 per operator)</a:t>
            </a:r>
          </a:p>
          <a:p>
            <a:r>
              <a:rPr lang="en-US" sz="2400" dirty="0" smtClean="0"/>
              <a:t>Samples for study:  </a:t>
            </a:r>
          </a:p>
          <a:p>
            <a:pPr lvl="1"/>
            <a:r>
              <a:rPr lang="en-US" sz="2000" dirty="0" smtClean="0"/>
              <a:t>Stool pools were representing negative, high negative, low positive and high positive positives were generated by pooling residual stools samples for molecular and adding human blood to normal patients stool for hemoglobin.</a:t>
            </a:r>
          </a:p>
          <a:p>
            <a:pPr lvl="1"/>
            <a:r>
              <a:rPr lang="en-US" sz="2000" dirty="0" smtClean="0"/>
              <a:t>Negative, Low Positive and High Positive Controls.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109773"/>
            <a:ext cx="6731951" cy="2595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49586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228600"/>
            <a:ext cx="8509103" cy="926020"/>
          </a:xfrm>
        </p:spPr>
        <p:txBody>
          <a:bodyPr/>
          <a:lstStyle/>
          <a:p>
            <a:r>
              <a:rPr lang="en-US" dirty="0" smtClean="0"/>
              <a:t>Summary</a:t>
            </a:r>
            <a:endParaRPr lang="en-US" dirty="0"/>
          </a:p>
        </p:txBody>
      </p:sp>
      <p:sp>
        <p:nvSpPr>
          <p:cNvPr id="3" name="Content Placeholder 2"/>
          <p:cNvSpPr>
            <a:spLocks noGrp="1"/>
          </p:cNvSpPr>
          <p:nvPr>
            <p:ph idx="1"/>
          </p:nvPr>
        </p:nvSpPr>
        <p:spPr>
          <a:xfrm>
            <a:off x="323850" y="1219200"/>
            <a:ext cx="8509103" cy="5105400"/>
          </a:xfrm>
        </p:spPr>
        <p:txBody>
          <a:bodyPr>
            <a:normAutofit fontScale="92500" lnSpcReduction="20000"/>
          </a:bodyPr>
          <a:lstStyle/>
          <a:p>
            <a:r>
              <a:rPr lang="en-US" dirty="0" smtClean="0"/>
              <a:t>FDA has approved/cleared/classified several IVDMIAs.  Decision summaries are publically available.</a:t>
            </a:r>
          </a:p>
          <a:p>
            <a:r>
              <a:rPr lang="en-US" dirty="0" smtClean="0"/>
              <a:t>Lock down the assay prior to initiating analytical and clinical validation studies.</a:t>
            </a:r>
          </a:p>
          <a:p>
            <a:r>
              <a:rPr lang="en-US" dirty="0" smtClean="0"/>
              <a:t>Specific analytical considerations are needed to validate each analyte and the final IVDMIA score using appropriate specimens. </a:t>
            </a:r>
            <a:endParaRPr lang="en-US" dirty="0"/>
          </a:p>
          <a:p>
            <a:r>
              <a:rPr lang="en-US" dirty="0" smtClean="0"/>
              <a:t>Need a strategy to bring both test and platform to market.</a:t>
            </a:r>
          </a:p>
          <a:p>
            <a:r>
              <a:rPr lang="en-US" dirty="0" smtClean="0"/>
              <a:t>Encourage interaction with the Agency to ensure studies can meet their goals.</a:t>
            </a:r>
            <a:endParaRPr lang="en-US" dirty="0"/>
          </a:p>
        </p:txBody>
      </p:sp>
    </p:spTree>
    <p:extLst>
      <p:ext uri="{BB962C8B-B14F-4D97-AF65-F5344CB8AC3E}">
        <p14:creationId xmlns:p14="http://schemas.microsoft.com/office/powerpoint/2010/main" val="40738724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b="1" dirty="0" smtClean="0"/>
              <a:t>Thank you!</a:t>
            </a:r>
            <a:br>
              <a:rPr lang="en-US" b="1" dirty="0" smtClean="0"/>
            </a:br>
            <a:r>
              <a:rPr lang="en-US" b="1" dirty="0" smtClean="0"/>
              <a:t/>
            </a:r>
            <a:br>
              <a:rPr lang="en-US" b="1" dirty="0" smtClean="0"/>
            </a:br>
            <a:r>
              <a:rPr lang="en-US" b="1" dirty="0" smtClean="0"/>
              <a:t>Questions?</a:t>
            </a:r>
            <a:endParaRPr lang="en-US" b="1" dirty="0"/>
          </a:p>
        </p:txBody>
      </p:sp>
    </p:spTree>
    <p:extLst>
      <p:ext uri="{BB962C8B-B14F-4D97-AF65-F5344CB8AC3E}">
        <p14:creationId xmlns:p14="http://schemas.microsoft.com/office/powerpoint/2010/main" val="2377271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altLang="en-US" dirty="0" smtClean="0"/>
              <a:t>What is an IVDMIA?</a:t>
            </a:r>
          </a:p>
        </p:txBody>
      </p:sp>
      <p:sp>
        <p:nvSpPr>
          <p:cNvPr id="3" name="Rectangle 2"/>
          <p:cNvSpPr/>
          <p:nvPr/>
        </p:nvSpPr>
        <p:spPr>
          <a:xfrm>
            <a:off x="381000" y="1066800"/>
            <a:ext cx="8229600" cy="5632450"/>
          </a:xfrm>
          <a:prstGeom prst="rect">
            <a:avLst/>
          </a:prstGeom>
        </p:spPr>
        <p:txBody>
          <a:bodyPr>
            <a:spAutoFit/>
          </a:bodyPr>
          <a:lstStyle/>
          <a:p>
            <a:pPr>
              <a:defRPr/>
            </a:pPr>
            <a:r>
              <a:rPr lang="en-US" sz="2400" dirty="0"/>
              <a:t>IVDMIA is a </a:t>
            </a:r>
            <a:r>
              <a:rPr lang="en-US" sz="2400" i="1" dirty="0"/>
              <a:t>in vitro diagnostic </a:t>
            </a:r>
            <a:r>
              <a:rPr lang="en-US" sz="2400" dirty="0"/>
              <a:t>device</a:t>
            </a:r>
            <a:r>
              <a:rPr lang="en-US" sz="2400" i="1" dirty="0"/>
              <a:t> (IVD) </a:t>
            </a:r>
            <a:r>
              <a:rPr lang="en-US" sz="2400" dirty="0"/>
              <a:t>that:</a:t>
            </a:r>
          </a:p>
          <a:p>
            <a:pPr lvl="1">
              <a:defRPr/>
            </a:pPr>
            <a:endParaRPr lang="en-US" sz="2400" dirty="0"/>
          </a:p>
          <a:p>
            <a:pPr marL="914400" lvl="1" indent="-457200">
              <a:buFontTx/>
              <a:buAutoNum type="arabicParenR"/>
              <a:defRPr/>
            </a:pPr>
            <a:r>
              <a:rPr lang="en-US" sz="2400" dirty="0"/>
              <a:t>Combines the values of multiple variables using an interpretation function to yield a single, patient-specific result (e.g., a “classification,” “score,” “index,” etc.), that is intended for use in the diagnosis of disease or other conditions, or in the cure, mitigation, treatment or prevention of disease, and</a:t>
            </a:r>
          </a:p>
          <a:p>
            <a:pPr marL="914400" lvl="1" indent="-457200">
              <a:buFontTx/>
              <a:buAutoNum type="arabicParenR"/>
              <a:defRPr/>
            </a:pPr>
            <a:endParaRPr lang="en-US" sz="2400" dirty="0"/>
          </a:p>
          <a:p>
            <a:pPr marL="914400" lvl="1" indent="-457200">
              <a:buFontTx/>
              <a:buAutoNum type="arabicParenR"/>
              <a:defRPr/>
            </a:pPr>
            <a:r>
              <a:rPr lang="en-US" sz="2400" dirty="0"/>
              <a:t>Provides a result whose derivation is non-transparent and cannot be independently derived or verified by the end user</a:t>
            </a:r>
            <a:r>
              <a:rPr lang="en-US" sz="2400" dirty="0" smtClean="0"/>
              <a:t>.”</a:t>
            </a:r>
            <a:endParaRPr lang="en-US" sz="2400" dirty="0"/>
          </a:p>
          <a:p>
            <a:pPr>
              <a:defRPr/>
            </a:pPr>
            <a:endParaRPr lang="en-US" sz="2400" dirty="0"/>
          </a:p>
          <a:p>
            <a:pPr>
              <a:defRPr/>
            </a:pPr>
            <a:r>
              <a:rPr lang="en-US" sz="2400" b="1" i="1" u="sng" dirty="0"/>
              <a:t>Draft</a:t>
            </a:r>
            <a:r>
              <a:rPr lang="en-US" sz="2400" i="1" dirty="0"/>
              <a:t> definition from </a:t>
            </a:r>
            <a:r>
              <a:rPr lang="en-US" sz="2400" i="1" dirty="0" smtClean="0"/>
              <a:t>2007 FDA </a:t>
            </a:r>
            <a:r>
              <a:rPr lang="en-US" sz="2400" b="1" i="1" u="sng" dirty="0"/>
              <a:t>draft</a:t>
            </a:r>
            <a:r>
              <a:rPr lang="en-US" sz="2400" i="1" dirty="0"/>
              <a:t> guidance on “</a:t>
            </a:r>
            <a:r>
              <a:rPr lang="it-IT" sz="2400" i="1" dirty="0"/>
              <a:t>In Vitro Diagnostic Multivariate Index </a:t>
            </a:r>
            <a:r>
              <a:rPr lang="it-IT" sz="2400" i="1" dirty="0" smtClean="0"/>
              <a:t>Assays</a:t>
            </a:r>
            <a:r>
              <a:rPr lang="en-US" sz="2400" dirty="0" smtClean="0"/>
              <a:t>”</a:t>
            </a:r>
            <a:endParaRPr lang="en-US" sz="2400" i="1" dirty="0"/>
          </a:p>
        </p:txBody>
      </p:sp>
    </p:spTree>
    <p:extLst>
      <p:ext uri="{BB962C8B-B14F-4D97-AF65-F5344CB8AC3E}">
        <p14:creationId xmlns:p14="http://schemas.microsoft.com/office/powerpoint/2010/main" val="33309865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eaLnBrk="1" hangingPunct="1"/>
            <a:r>
              <a:rPr lang="en-US" altLang="en-US" dirty="0" smtClean="0"/>
              <a:t>What is an IVDMIA?</a:t>
            </a:r>
          </a:p>
        </p:txBody>
      </p:sp>
      <p:sp>
        <p:nvSpPr>
          <p:cNvPr id="5" name="Oval 4"/>
          <p:cNvSpPr/>
          <p:nvPr/>
        </p:nvSpPr>
        <p:spPr>
          <a:xfrm>
            <a:off x="990598" y="1768032"/>
            <a:ext cx="1676401" cy="100217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Analyte B</a:t>
            </a:r>
            <a:endParaRPr lang="en-US" b="1" dirty="0"/>
          </a:p>
        </p:txBody>
      </p:sp>
      <p:sp>
        <p:nvSpPr>
          <p:cNvPr id="7" name="Oval 6"/>
          <p:cNvSpPr/>
          <p:nvPr/>
        </p:nvSpPr>
        <p:spPr>
          <a:xfrm>
            <a:off x="304800" y="2884024"/>
            <a:ext cx="1676401" cy="100217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Analyte C</a:t>
            </a:r>
            <a:endParaRPr lang="en-US" b="1" dirty="0"/>
          </a:p>
        </p:txBody>
      </p:sp>
      <p:sp>
        <p:nvSpPr>
          <p:cNvPr id="8" name="Oval 7"/>
          <p:cNvSpPr/>
          <p:nvPr/>
        </p:nvSpPr>
        <p:spPr>
          <a:xfrm>
            <a:off x="304800" y="4038600"/>
            <a:ext cx="1676401" cy="100217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Analyte D</a:t>
            </a:r>
            <a:endParaRPr lang="en-US" b="1" dirty="0"/>
          </a:p>
        </p:txBody>
      </p:sp>
      <p:sp>
        <p:nvSpPr>
          <p:cNvPr id="9" name="Oval 8"/>
          <p:cNvSpPr/>
          <p:nvPr/>
        </p:nvSpPr>
        <p:spPr>
          <a:xfrm>
            <a:off x="990598" y="5170024"/>
            <a:ext cx="1676401" cy="100217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Analyte E</a:t>
            </a:r>
            <a:endParaRPr lang="en-US" b="1" dirty="0"/>
          </a:p>
        </p:txBody>
      </p:sp>
      <p:sp>
        <p:nvSpPr>
          <p:cNvPr id="10" name="Oval 9"/>
          <p:cNvSpPr/>
          <p:nvPr/>
        </p:nvSpPr>
        <p:spPr>
          <a:xfrm>
            <a:off x="2971799" y="5703424"/>
            <a:ext cx="1676401" cy="100217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Analyte X</a:t>
            </a:r>
            <a:endParaRPr lang="en-US" b="1" dirty="0"/>
          </a:p>
        </p:txBody>
      </p:sp>
      <p:sp>
        <p:nvSpPr>
          <p:cNvPr id="11" name="Oval 10"/>
          <p:cNvSpPr/>
          <p:nvPr/>
        </p:nvSpPr>
        <p:spPr>
          <a:xfrm>
            <a:off x="2819398" y="1131424"/>
            <a:ext cx="1676401" cy="100217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Analyte A</a:t>
            </a:r>
            <a:endParaRPr lang="en-US" b="1" dirty="0"/>
          </a:p>
        </p:txBody>
      </p:sp>
      <p:sp>
        <p:nvSpPr>
          <p:cNvPr id="12" name="Cube 11"/>
          <p:cNvSpPr/>
          <p:nvPr/>
        </p:nvSpPr>
        <p:spPr>
          <a:xfrm>
            <a:off x="3276600" y="2884024"/>
            <a:ext cx="2438400" cy="1905000"/>
          </a:xfrm>
          <a:prstGeom prst="cube">
            <a:avLst/>
          </a:prstGeom>
          <a:gradFill>
            <a:gsLst>
              <a:gs pos="0">
                <a:srgbClr val="000000"/>
              </a:gs>
              <a:gs pos="39999">
                <a:schemeClr val="tx1">
                  <a:lumMod val="85000"/>
                  <a:lumOff val="15000"/>
                </a:schemeClr>
              </a:gs>
              <a:gs pos="70000">
                <a:schemeClr val="tx1">
                  <a:lumMod val="50000"/>
                  <a:lumOff val="50000"/>
                </a:schemeClr>
              </a:gs>
              <a:gs pos="88000">
                <a:schemeClr val="bg1">
                  <a:lumMod val="50000"/>
                </a:schemeClr>
              </a:gs>
              <a:gs pos="100000">
                <a:schemeClr val="bg1">
                  <a:lumMod val="50000"/>
                </a:schemeClr>
              </a:gs>
            </a:gsLst>
            <a:lin ang="16200000" scaled="0"/>
          </a:gra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Black Box Algorithm</a:t>
            </a:r>
            <a:endParaRPr lang="en-US" sz="2400" b="1" dirty="0"/>
          </a:p>
        </p:txBody>
      </p:sp>
      <p:sp>
        <p:nvSpPr>
          <p:cNvPr id="13" name="Right Arrow 12"/>
          <p:cNvSpPr/>
          <p:nvPr/>
        </p:nvSpPr>
        <p:spPr>
          <a:xfrm rot="3360000">
            <a:off x="3697363" y="2269120"/>
            <a:ext cx="762000" cy="501088"/>
          </a:xfrm>
          <a:prstGeom prst="rightArrow">
            <a:avLst/>
          </a:prstGeom>
          <a:gradFill>
            <a:gsLst>
              <a:gs pos="0">
                <a:schemeClr val="bg1">
                  <a:lumMod val="50000"/>
                </a:schemeClr>
              </a:gs>
              <a:gs pos="100000">
                <a:schemeClr val="bg1">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p:cNvSpPr/>
          <p:nvPr/>
        </p:nvSpPr>
        <p:spPr>
          <a:xfrm rot="1560000">
            <a:off x="2590800" y="2590800"/>
            <a:ext cx="762000" cy="501088"/>
          </a:xfrm>
          <a:prstGeom prst="rightArrow">
            <a:avLst/>
          </a:prstGeom>
          <a:gradFill>
            <a:gsLst>
              <a:gs pos="0">
                <a:schemeClr val="bg1">
                  <a:lumMod val="50000"/>
                </a:schemeClr>
              </a:gs>
              <a:gs pos="100000">
                <a:schemeClr val="bg1">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2133600" y="3232712"/>
            <a:ext cx="762000" cy="501088"/>
          </a:xfrm>
          <a:prstGeom prst="rightArrow">
            <a:avLst/>
          </a:prstGeom>
          <a:gradFill>
            <a:gsLst>
              <a:gs pos="0">
                <a:schemeClr val="bg1">
                  <a:lumMod val="50000"/>
                </a:schemeClr>
              </a:gs>
              <a:gs pos="100000">
                <a:schemeClr val="bg1">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Arrow 16"/>
          <p:cNvSpPr/>
          <p:nvPr/>
        </p:nvSpPr>
        <p:spPr>
          <a:xfrm>
            <a:off x="2133600" y="4114800"/>
            <a:ext cx="762000" cy="501088"/>
          </a:xfrm>
          <a:prstGeom prst="rightArrow">
            <a:avLst/>
          </a:prstGeom>
          <a:gradFill>
            <a:gsLst>
              <a:gs pos="0">
                <a:schemeClr val="bg1">
                  <a:lumMod val="50000"/>
                </a:schemeClr>
              </a:gs>
              <a:gs pos="100000">
                <a:schemeClr val="bg1">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ight Arrow 17"/>
          <p:cNvSpPr/>
          <p:nvPr/>
        </p:nvSpPr>
        <p:spPr>
          <a:xfrm rot="20040000" flipV="1">
            <a:off x="2662072" y="4942263"/>
            <a:ext cx="762000" cy="501088"/>
          </a:xfrm>
          <a:prstGeom prst="rightArrow">
            <a:avLst/>
          </a:prstGeom>
          <a:gradFill>
            <a:gsLst>
              <a:gs pos="0">
                <a:schemeClr val="bg1">
                  <a:lumMod val="50000"/>
                </a:schemeClr>
              </a:gs>
              <a:gs pos="100000">
                <a:schemeClr val="bg1">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ight Arrow 18"/>
          <p:cNvSpPr/>
          <p:nvPr/>
        </p:nvSpPr>
        <p:spPr>
          <a:xfrm rot="18240000" flipV="1">
            <a:off x="3773563" y="5082222"/>
            <a:ext cx="762000" cy="501088"/>
          </a:xfrm>
          <a:prstGeom prst="rightArrow">
            <a:avLst/>
          </a:prstGeom>
          <a:gradFill>
            <a:gsLst>
              <a:gs pos="0">
                <a:schemeClr val="bg1">
                  <a:lumMod val="50000"/>
                </a:schemeClr>
              </a:gs>
              <a:gs pos="100000">
                <a:schemeClr val="bg1">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ight Arrow 19"/>
          <p:cNvSpPr/>
          <p:nvPr/>
        </p:nvSpPr>
        <p:spPr>
          <a:xfrm rot="18240000" flipV="1">
            <a:off x="5830963" y="2567622"/>
            <a:ext cx="762000" cy="501088"/>
          </a:xfrm>
          <a:prstGeom prst="rightArrow">
            <a:avLst/>
          </a:prstGeom>
          <a:gradFill>
            <a:gsLst>
              <a:gs pos="0">
                <a:srgbClr val="FF0000"/>
              </a:gs>
              <a:gs pos="100000">
                <a:srgbClr val="EC9492"/>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ight Arrow 20"/>
          <p:cNvSpPr/>
          <p:nvPr/>
        </p:nvSpPr>
        <p:spPr>
          <a:xfrm rot="3360000">
            <a:off x="5827637" y="4322690"/>
            <a:ext cx="762000" cy="501088"/>
          </a:xfrm>
          <a:prstGeom prst="rightArrow">
            <a:avLst/>
          </a:prstGeom>
          <a:gradFill>
            <a:gsLst>
              <a:gs pos="0">
                <a:srgbClr val="00B050"/>
              </a:gs>
              <a:gs pos="100000">
                <a:srgbClr val="92D05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Bevel 22"/>
          <p:cNvSpPr/>
          <p:nvPr/>
        </p:nvSpPr>
        <p:spPr>
          <a:xfrm>
            <a:off x="6857035" y="1768032"/>
            <a:ext cx="1600200" cy="1356168"/>
          </a:xfrm>
          <a:prstGeom prst="bevel">
            <a:avLst/>
          </a:prstGeom>
          <a:gradFill>
            <a:gsLst>
              <a:gs pos="0">
                <a:srgbClr val="FF0000"/>
              </a:gs>
              <a:gs pos="100000">
                <a:schemeClr val="accent2">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Test Positive</a:t>
            </a:r>
            <a:endParaRPr lang="en-US" b="1" dirty="0"/>
          </a:p>
        </p:txBody>
      </p:sp>
      <p:sp>
        <p:nvSpPr>
          <p:cNvPr id="25" name="Bevel 24"/>
          <p:cNvSpPr/>
          <p:nvPr/>
        </p:nvSpPr>
        <p:spPr>
          <a:xfrm>
            <a:off x="6857035" y="4314944"/>
            <a:ext cx="1600200" cy="1356168"/>
          </a:xfrm>
          <a:prstGeom prst="bevel">
            <a:avLst/>
          </a:prstGeom>
          <a:gradFill>
            <a:gsLst>
              <a:gs pos="0">
                <a:srgbClr val="00B050"/>
              </a:gs>
              <a:gs pos="100000">
                <a:srgbClr val="92D05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Test Negative</a:t>
            </a:r>
            <a:endParaRPr lang="en-US" b="1" dirty="0"/>
          </a:p>
        </p:txBody>
      </p:sp>
    </p:spTree>
    <p:extLst>
      <p:ext uri="{BB962C8B-B14F-4D97-AF65-F5344CB8AC3E}">
        <p14:creationId xmlns:p14="http://schemas.microsoft.com/office/powerpoint/2010/main" val="21308524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an IVDMIA Measure?</a:t>
            </a:r>
            <a:endParaRPr lang="en-US" dirty="0"/>
          </a:p>
        </p:txBody>
      </p:sp>
      <p:sp>
        <p:nvSpPr>
          <p:cNvPr id="5" name="Text Placeholder 4"/>
          <p:cNvSpPr>
            <a:spLocks noGrp="1"/>
          </p:cNvSpPr>
          <p:nvPr>
            <p:ph type="body" idx="1"/>
          </p:nvPr>
        </p:nvSpPr>
        <p:spPr/>
        <p:style>
          <a:lnRef idx="2">
            <a:schemeClr val="accent1"/>
          </a:lnRef>
          <a:fillRef idx="1">
            <a:schemeClr val="lt1"/>
          </a:fillRef>
          <a:effectRef idx="0">
            <a:schemeClr val="accent1"/>
          </a:effectRef>
          <a:fontRef idx="minor">
            <a:schemeClr val="dk1"/>
          </a:fontRef>
        </p:style>
        <p:txBody>
          <a:bodyPr/>
          <a:lstStyle/>
          <a:p>
            <a:r>
              <a:rPr lang="en-US" dirty="0" smtClean="0"/>
              <a:t>Analytes</a:t>
            </a:r>
            <a:endParaRPr lang="en-US" dirty="0"/>
          </a:p>
        </p:txBody>
      </p:sp>
      <p:sp>
        <p:nvSpPr>
          <p:cNvPr id="6" name="Content Placeholder 5"/>
          <p:cNvSpPr>
            <a:spLocks noGrp="1"/>
          </p:cNvSpPr>
          <p:nvPr>
            <p:ph sz="half" idx="2"/>
          </p:nvPr>
        </p:nvSpPr>
        <p:spPr>
          <a:xfrm>
            <a:off x="457200" y="2174875"/>
            <a:ext cx="4040188" cy="2701925"/>
          </a:xfrm>
        </p:spPr>
        <p:style>
          <a:lnRef idx="2">
            <a:schemeClr val="accent1"/>
          </a:lnRef>
          <a:fillRef idx="1">
            <a:schemeClr val="lt1"/>
          </a:fillRef>
          <a:effectRef idx="0">
            <a:schemeClr val="accent1"/>
          </a:effectRef>
          <a:fontRef idx="minor">
            <a:schemeClr val="dk1"/>
          </a:fontRef>
        </p:style>
        <p:txBody>
          <a:bodyPr/>
          <a:lstStyle/>
          <a:p>
            <a:r>
              <a:rPr lang="en-US" dirty="0" smtClean="0"/>
              <a:t>RNA</a:t>
            </a:r>
          </a:p>
          <a:p>
            <a:r>
              <a:rPr lang="en-US" dirty="0" smtClean="0"/>
              <a:t>DNA </a:t>
            </a:r>
          </a:p>
          <a:p>
            <a:r>
              <a:rPr lang="en-US" dirty="0" smtClean="0"/>
              <a:t>Protein</a:t>
            </a:r>
          </a:p>
          <a:p>
            <a:r>
              <a:rPr lang="en-US" dirty="0" smtClean="0"/>
              <a:t>Other</a:t>
            </a:r>
          </a:p>
          <a:p>
            <a:pPr marL="0" indent="0">
              <a:buNone/>
            </a:pPr>
            <a:r>
              <a:rPr lang="en-US" dirty="0" smtClean="0"/>
              <a:t>Can be combination of any or all.</a:t>
            </a:r>
            <a:endParaRPr lang="en-US" dirty="0"/>
          </a:p>
        </p:txBody>
      </p:sp>
      <p:sp>
        <p:nvSpPr>
          <p:cNvPr id="7" name="Text Placeholder 6"/>
          <p:cNvSpPr>
            <a:spLocks noGrp="1"/>
          </p:cNvSpPr>
          <p:nvPr>
            <p:ph type="body" sz="quarter" idx="3"/>
          </p:nvPr>
        </p:nvSpPr>
        <p:spPr/>
        <p:style>
          <a:lnRef idx="2">
            <a:schemeClr val="accent1"/>
          </a:lnRef>
          <a:fillRef idx="1">
            <a:schemeClr val="lt1"/>
          </a:fillRef>
          <a:effectRef idx="0">
            <a:schemeClr val="accent1"/>
          </a:effectRef>
          <a:fontRef idx="minor">
            <a:schemeClr val="dk1"/>
          </a:fontRef>
        </p:style>
        <p:txBody>
          <a:bodyPr/>
          <a:lstStyle/>
          <a:p>
            <a:r>
              <a:rPr lang="en-US" dirty="0" smtClean="0"/>
              <a:t>Sample Matrix</a:t>
            </a:r>
            <a:endParaRPr lang="en-US" dirty="0"/>
          </a:p>
        </p:txBody>
      </p:sp>
      <p:sp>
        <p:nvSpPr>
          <p:cNvPr id="8" name="Content Placeholder 7"/>
          <p:cNvSpPr>
            <a:spLocks noGrp="1"/>
          </p:cNvSpPr>
          <p:nvPr>
            <p:ph sz="quarter" idx="4"/>
          </p:nvPr>
        </p:nvSpPr>
        <p:spPr>
          <a:xfrm>
            <a:off x="4645025" y="2174875"/>
            <a:ext cx="4041775" cy="2701925"/>
          </a:xfrm>
        </p:spPr>
        <p:style>
          <a:lnRef idx="2">
            <a:schemeClr val="accent1"/>
          </a:lnRef>
          <a:fillRef idx="1">
            <a:schemeClr val="lt1"/>
          </a:fillRef>
          <a:effectRef idx="0">
            <a:schemeClr val="accent1"/>
          </a:effectRef>
          <a:fontRef idx="minor">
            <a:schemeClr val="dk1"/>
          </a:fontRef>
        </p:style>
        <p:txBody>
          <a:bodyPr/>
          <a:lstStyle/>
          <a:p>
            <a:r>
              <a:rPr lang="en-US" dirty="0" smtClean="0"/>
              <a:t>Tissue</a:t>
            </a:r>
          </a:p>
          <a:p>
            <a:r>
              <a:rPr lang="en-US" dirty="0" smtClean="0"/>
              <a:t>Blood</a:t>
            </a:r>
          </a:p>
          <a:p>
            <a:r>
              <a:rPr lang="en-US" dirty="0" smtClean="0"/>
              <a:t>Stool</a:t>
            </a:r>
          </a:p>
          <a:p>
            <a:r>
              <a:rPr lang="en-US" dirty="0" smtClean="0"/>
              <a:t>Other body Fluids</a:t>
            </a:r>
          </a:p>
          <a:p>
            <a:pPr marL="0" indent="0">
              <a:buNone/>
            </a:pPr>
            <a:r>
              <a:rPr lang="en-US" dirty="0" smtClean="0"/>
              <a:t>Can be combination of multiple matrices.</a:t>
            </a:r>
          </a:p>
          <a:p>
            <a:pPr marL="0" indent="0">
              <a:buNone/>
            </a:pPr>
            <a:endParaRPr lang="en-US" dirty="0" smtClean="0"/>
          </a:p>
        </p:txBody>
      </p:sp>
      <p:sp>
        <p:nvSpPr>
          <p:cNvPr id="9" name="TextBox 8"/>
          <p:cNvSpPr txBox="1"/>
          <p:nvPr/>
        </p:nvSpPr>
        <p:spPr>
          <a:xfrm>
            <a:off x="304800" y="5105400"/>
            <a:ext cx="8382000" cy="1384995"/>
          </a:xfrm>
          <a:prstGeom prst="rect">
            <a:avLst/>
          </a:prstGeom>
          <a:noFill/>
        </p:spPr>
        <p:txBody>
          <a:bodyPr wrap="square" rtlCol="0">
            <a:spAutoFit/>
          </a:bodyPr>
          <a:lstStyle/>
          <a:p>
            <a:r>
              <a:rPr lang="en-US" sz="2800" dirty="0" smtClean="0"/>
              <a:t>Each IVDMIA has a unique combination of analytes in different sample matrixes.  Specific analytical requirements depend on the specifics of the test.</a:t>
            </a:r>
            <a:endParaRPr lang="en-US" sz="2800" dirty="0"/>
          </a:p>
        </p:txBody>
      </p:sp>
    </p:spTree>
    <p:extLst>
      <p:ext uri="{BB962C8B-B14F-4D97-AF65-F5344CB8AC3E}">
        <p14:creationId xmlns:p14="http://schemas.microsoft.com/office/powerpoint/2010/main" val="3434396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IVDMIAs?</a:t>
            </a:r>
            <a:endParaRPr lang="en-US" dirty="0"/>
          </a:p>
        </p:txBody>
      </p:sp>
      <p:sp>
        <p:nvSpPr>
          <p:cNvPr id="3" name="TextBox 2"/>
          <p:cNvSpPr txBox="1"/>
          <p:nvPr/>
        </p:nvSpPr>
        <p:spPr>
          <a:xfrm>
            <a:off x="228600" y="1295400"/>
            <a:ext cx="8686800" cy="1569660"/>
          </a:xfrm>
          <a:prstGeom prst="rect">
            <a:avLst/>
          </a:prstGeom>
          <a:noFill/>
        </p:spPr>
        <p:txBody>
          <a:bodyPr wrap="square" rtlCol="0">
            <a:spAutoFit/>
          </a:bodyPr>
          <a:lstStyle/>
          <a:p>
            <a:r>
              <a:rPr lang="en-US" sz="3200" dirty="0" smtClean="0"/>
              <a:t>Potential that combination of multiple biomarkers may improve clinical accuracy compared to single biomarker. </a:t>
            </a:r>
            <a:endParaRPr lang="en-US" sz="3200" dirty="0"/>
          </a:p>
        </p:txBody>
      </p:sp>
      <p:sp>
        <p:nvSpPr>
          <p:cNvPr id="8" name="TextBox 7"/>
          <p:cNvSpPr txBox="1"/>
          <p:nvPr/>
        </p:nvSpPr>
        <p:spPr>
          <a:xfrm>
            <a:off x="5863590" y="6096000"/>
            <a:ext cx="1752600" cy="369332"/>
          </a:xfrm>
          <a:prstGeom prst="rect">
            <a:avLst/>
          </a:prstGeom>
          <a:noFill/>
        </p:spPr>
        <p:txBody>
          <a:bodyPr wrap="square" rtlCol="0">
            <a:spAutoFit/>
          </a:bodyPr>
          <a:lstStyle/>
          <a:p>
            <a:r>
              <a:rPr lang="en-US" dirty="0" smtClean="0"/>
              <a:t>1-specificity</a:t>
            </a:r>
            <a:endParaRPr lang="en-US" dirty="0"/>
          </a:p>
        </p:txBody>
      </p:sp>
      <p:sp>
        <p:nvSpPr>
          <p:cNvPr id="9" name="TextBox 8"/>
          <p:cNvSpPr txBox="1"/>
          <p:nvPr/>
        </p:nvSpPr>
        <p:spPr>
          <a:xfrm rot="16200000">
            <a:off x="3968234" y="3892035"/>
            <a:ext cx="1752600" cy="369332"/>
          </a:xfrm>
          <a:prstGeom prst="rect">
            <a:avLst/>
          </a:prstGeom>
          <a:noFill/>
        </p:spPr>
        <p:txBody>
          <a:bodyPr wrap="square" rtlCol="0">
            <a:spAutoFit/>
          </a:bodyPr>
          <a:lstStyle/>
          <a:p>
            <a:r>
              <a:rPr lang="en-US" dirty="0" smtClean="0"/>
              <a:t>sensitivity</a:t>
            </a:r>
            <a:endParaRPr lang="en-US" dirty="0"/>
          </a:p>
        </p:txBody>
      </p:sp>
      <p:grpSp>
        <p:nvGrpSpPr>
          <p:cNvPr id="14" name="Group 13"/>
          <p:cNvGrpSpPr/>
          <p:nvPr/>
        </p:nvGrpSpPr>
        <p:grpSpPr>
          <a:xfrm>
            <a:off x="5097780" y="2895600"/>
            <a:ext cx="3131820" cy="3131821"/>
            <a:chOff x="5173980" y="2819400"/>
            <a:chExt cx="3131820" cy="3131821"/>
          </a:xfrm>
        </p:grpSpPr>
        <p:grpSp>
          <p:nvGrpSpPr>
            <p:cNvPr id="7" name="Group 6"/>
            <p:cNvGrpSpPr/>
            <p:nvPr/>
          </p:nvGrpSpPr>
          <p:grpSpPr>
            <a:xfrm>
              <a:off x="5173980" y="2819400"/>
              <a:ext cx="3131820" cy="3131821"/>
              <a:chOff x="5021580" y="3124200"/>
              <a:chExt cx="2362200" cy="2362201"/>
            </a:xfrm>
          </p:grpSpPr>
          <p:cxnSp>
            <p:nvCxnSpPr>
              <p:cNvPr id="5" name="Straight Connector 4"/>
              <p:cNvCxnSpPr/>
              <p:nvPr/>
            </p:nvCxnSpPr>
            <p:spPr>
              <a:xfrm>
                <a:off x="5029200" y="3124200"/>
                <a:ext cx="0" cy="2362200"/>
              </a:xfrm>
              <a:prstGeom prst="line">
                <a:avLst/>
              </a:prstGeom>
              <a:ln w="412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rot="16200000">
                <a:off x="6202680" y="4305301"/>
                <a:ext cx="0" cy="2362200"/>
              </a:xfrm>
              <a:prstGeom prst="line">
                <a:avLst/>
              </a:prstGeom>
              <a:ln w="41275">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0" name="Straight Connector 9"/>
            <p:cNvCxnSpPr/>
            <p:nvPr/>
          </p:nvCxnSpPr>
          <p:spPr>
            <a:xfrm flipH="1">
              <a:off x="5181602" y="2819400"/>
              <a:ext cx="3124198" cy="3124200"/>
            </a:xfrm>
            <a:prstGeom prst="line">
              <a:avLst/>
            </a:prstGeom>
            <a:ln w="412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4" name="Freeform 23"/>
          <p:cNvSpPr/>
          <p:nvPr/>
        </p:nvSpPr>
        <p:spPr>
          <a:xfrm>
            <a:off x="5105400" y="2926002"/>
            <a:ext cx="3082565" cy="3101418"/>
          </a:xfrm>
          <a:custGeom>
            <a:avLst/>
            <a:gdLst>
              <a:gd name="connsiteX0" fmla="*/ 0 w 3082565"/>
              <a:gd name="connsiteY0" fmla="*/ 3101418 h 3101418"/>
              <a:gd name="connsiteX1" fmla="*/ 37708 w 3082565"/>
              <a:gd name="connsiteY1" fmla="*/ 3054284 h 3101418"/>
              <a:gd name="connsiteX2" fmla="*/ 56561 w 3082565"/>
              <a:gd name="connsiteY2" fmla="*/ 3016577 h 3101418"/>
              <a:gd name="connsiteX3" fmla="*/ 84842 w 3082565"/>
              <a:gd name="connsiteY3" fmla="*/ 2978870 h 3101418"/>
              <a:gd name="connsiteX4" fmla="*/ 113122 w 3082565"/>
              <a:gd name="connsiteY4" fmla="*/ 2903456 h 3101418"/>
              <a:gd name="connsiteX5" fmla="*/ 131976 w 3082565"/>
              <a:gd name="connsiteY5" fmla="*/ 2875175 h 3101418"/>
              <a:gd name="connsiteX6" fmla="*/ 160256 w 3082565"/>
              <a:gd name="connsiteY6" fmla="*/ 2790334 h 3101418"/>
              <a:gd name="connsiteX7" fmla="*/ 179110 w 3082565"/>
              <a:gd name="connsiteY7" fmla="*/ 2696066 h 3101418"/>
              <a:gd name="connsiteX8" fmla="*/ 197963 w 3082565"/>
              <a:gd name="connsiteY8" fmla="*/ 2639505 h 3101418"/>
              <a:gd name="connsiteX9" fmla="*/ 207390 w 3082565"/>
              <a:gd name="connsiteY9" fmla="*/ 2582944 h 3101418"/>
              <a:gd name="connsiteX10" fmla="*/ 235671 w 3082565"/>
              <a:gd name="connsiteY10" fmla="*/ 2498103 h 3101418"/>
              <a:gd name="connsiteX11" fmla="*/ 254524 w 3082565"/>
              <a:gd name="connsiteY11" fmla="*/ 2441542 h 3101418"/>
              <a:gd name="connsiteX12" fmla="*/ 273378 w 3082565"/>
              <a:gd name="connsiteY12" fmla="*/ 2413262 h 3101418"/>
              <a:gd name="connsiteX13" fmla="*/ 301658 w 3082565"/>
              <a:gd name="connsiteY13" fmla="*/ 2356701 h 3101418"/>
              <a:gd name="connsiteX14" fmla="*/ 311085 w 3082565"/>
              <a:gd name="connsiteY14" fmla="*/ 2328420 h 3101418"/>
              <a:gd name="connsiteX15" fmla="*/ 348792 w 3082565"/>
              <a:gd name="connsiteY15" fmla="*/ 2271860 h 3101418"/>
              <a:gd name="connsiteX16" fmla="*/ 367646 w 3082565"/>
              <a:gd name="connsiteY16" fmla="*/ 2243579 h 3101418"/>
              <a:gd name="connsiteX17" fmla="*/ 405353 w 3082565"/>
              <a:gd name="connsiteY17" fmla="*/ 2187018 h 3101418"/>
              <a:gd name="connsiteX18" fmla="*/ 414780 w 3082565"/>
              <a:gd name="connsiteY18" fmla="*/ 2158738 h 3101418"/>
              <a:gd name="connsiteX19" fmla="*/ 461914 w 3082565"/>
              <a:gd name="connsiteY19" fmla="*/ 2102177 h 3101418"/>
              <a:gd name="connsiteX20" fmla="*/ 471341 w 3082565"/>
              <a:gd name="connsiteY20" fmla="*/ 2073897 h 3101418"/>
              <a:gd name="connsiteX21" fmla="*/ 518475 w 3082565"/>
              <a:gd name="connsiteY21" fmla="*/ 2017336 h 3101418"/>
              <a:gd name="connsiteX22" fmla="*/ 537328 w 3082565"/>
              <a:gd name="connsiteY22" fmla="*/ 1979629 h 3101418"/>
              <a:gd name="connsiteX23" fmla="*/ 593889 w 3082565"/>
              <a:gd name="connsiteY23" fmla="*/ 1894787 h 3101418"/>
              <a:gd name="connsiteX24" fmla="*/ 650450 w 3082565"/>
              <a:gd name="connsiteY24" fmla="*/ 1809946 h 3101418"/>
              <a:gd name="connsiteX25" fmla="*/ 678730 w 3082565"/>
              <a:gd name="connsiteY25" fmla="*/ 1791093 h 3101418"/>
              <a:gd name="connsiteX26" fmla="*/ 716438 w 3082565"/>
              <a:gd name="connsiteY26" fmla="*/ 1734532 h 3101418"/>
              <a:gd name="connsiteX27" fmla="*/ 744718 w 3082565"/>
              <a:gd name="connsiteY27" fmla="*/ 1696825 h 3101418"/>
              <a:gd name="connsiteX28" fmla="*/ 763572 w 3082565"/>
              <a:gd name="connsiteY28" fmla="*/ 1668544 h 3101418"/>
              <a:gd name="connsiteX29" fmla="*/ 791852 w 3082565"/>
              <a:gd name="connsiteY29" fmla="*/ 1649691 h 3101418"/>
              <a:gd name="connsiteX30" fmla="*/ 801279 w 3082565"/>
              <a:gd name="connsiteY30" fmla="*/ 1611983 h 3101418"/>
              <a:gd name="connsiteX31" fmla="*/ 838986 w 3082565"/>
              <a:gd name="connsiteY31" fmla="*/ 1555423 h 3101418"/>
              <a:gd name="connsiteX32" fmla="*/ 857840 w 3082565"/>
              <a:gd name="connsiteY32" fmla="*/ 1527142 h 3101418"/>
              <a:gd name="connsiteX33" fmla="*/ 895547 w 3082565"/>
              <a:gd name="connsiteY33" fmla="*/ 1470581 h 3101418"/>
              <a:gd name="connsiteX34" fmla="*/ 914400 w 3082565"/>
              <a:gd name="connsiteY34" fmla="*/ 1442301 h 3101418"/>
              <a:gd name="connsiteX35" fmla="*/ 942681 w 3082565"/>
              <a:gd name="connsiteY35" fmla="*/ 1423447 h 3101418"/>
              <a:gd name="connsiteX36" fmla="*/ 989815 w 3082565"/>
              <a:gd name="connsiteY36" fmla="*/ 1376313 h 3101418"/>
              <a:gd name="connsiteX37" fmla="*/ 1018095 w 3082565"/>
              <a:gd name="connsiteY37" fmla="*/ 1319752 h 3101418"/>
              <a:gd name="connsiteX38" fmla="*/ 1046376 w 3082565"/>
              <a:gd name="connsiteY38" fmla="*/ 1291472 h 3101418"/>
              <a:gd name="connsiteX39" fmla="*/ 1065229 w 3082565"/>
              <a:gd name="connsiteY39" fmla="*/ 1263192 h 3101418"/>
              <a:gd name="connsiteX40" fmla="*/ 1093510 w 3082565"/>
              <a:gd name="connsiteY40" fmla="*/ 1234911 h 3101418"/>
              <a:gd name="connsiteX41" fmla="*/ 1121790 w 3082565"/>
              <a:gd name="connsiteY41" fmla="*/ 1187777 h 3101418"/>
              <a:gd name="connsiteX42" fmla="*/ 1150071 w 3082565"/>
              <a:gd name="connsiteY42" fmla="*/ 1159497 h 3101418"/>
              <a:gd name="connsiteX43" fmla="*/ 1178351 w 3082565"/>
              <a:gd name="connsiteY43" fmla="*/ 1102936 h 3101418"/>
              <a:gd name="connsiteX44" fmla="*/ 1206631 w 3082565"/>
              <a:gd name="connsiteY44" fmla="*/ 1074656 h 3101418"/>
              <a:gd name="connsiteX45" fmla="*/ 1253765 w 3082565"/>
              <a:gd name="connsiteY45" fmla="*/ 1018095 h 3101418"/>
              <a:gd name="connsiteX46" fmla="*/ 1282046 w 3082565"/>
              <a:gd name="connsiteY46" fmla="*/ 952107 h 3101418"/>
              <a:gd name="connsiteX47" fmla="*/ 1338607 w 3082565"/>
              <a:gd name="connsiteY47" fmla="*/ 904973 h 3101418"/>
              <a:gd name="connsiteX48" fmla="*/ 1376314 w 3082565"/>
              <a:gd name="connsiteY48" fmla="*/ 857839 h 3101418"/>
              <a:gd name="connsiteX49" fmla="*/ 1423448 w 3082565"/>
              <a:gd name="connsiteY49" fmla="*/ 820132 h 3101418"/>
              <a:gd name="connsiteX50" fmla="*/ 1451728 w 3082565"/>
              <a:gd name="connsiteY50" fmla="*/ 791851 h 3101418"/>
              <a:gd name="connsiteX51" fmla="*/ 1536570 w 3082565"/>
              <a:gd name="connsiteY51" fmla="*/ 735291 h 3101418"/>
              <a:gd name="connsiteX52" fmla="*/ 1593130 w 3082565"/>
              <a:gd name="connsiteY52" fmla="*/ 697583 h 3101418"/>
              <a:gd name="connsiteX53" fmla="*/ 1621411 w 3082565"/>
              <a:gd name="connsiteY53" fmla="*/ 688157 h 3101418"/>
              <a:gd name="connsiteX54" fmla="*/ 1715679 w 3082565"/>
              <a:gd name="connsiteY54" fmla="*/ 641023 h 3101418"/>
              <a:gd name="connsiteX55" fmla="*/ 1828800 w 3082565"/>
              <a:gd name="connsiteY55" fmla="*/ 565608 h 3101418"/>
              <a:gd name="connsiteX56" fmla="*/ 1857081 w 3082565"/>
              <a:gd name="connsiteY56" fmla="*/ 546755 h 3101418"/>
              <a:gd name="connsiteX57" fmla="*/ 1894788 w 3082565"/>
              <a:gd name="connsiteY57" fmla="*/ 537328 h 3101418"/>
              <a:gd name="connsiteX58" fmla="*/ 1960776 w 3082565"/>
              <a:gd name="connsiteY58" fmla="*/ 499620 h 3101418"/>
              <a:gd name="connsiteX59" fmla="*/ 2045617 w 3082565"/>
              <a:gd name="connsiteY59" fmla="*/ 452486 h 3101418"/>
              <a:gd name="connsiteX60" fmla="*/ 2083324 w 3082565"/>
              <a:gd name="connsiteY60" fmla="*/ 414779 h 3101418"/>
              <a:gd name="connsiteX61" fmla="*/ 2111605 w 3082565"/>
              <a:gd name="connsiteY61" fmla="*/ 405352 h 3101418"/>
              <a:gd name="connsiteX62" fmla="*/ 2168165 w 3082565"/>
              <a:gd name="connsiteY62" fmla="*/ 367645 h 3101418"/>
              <a:gd name="connsiteX63" fmla="*/ 2205873 w 3082565"/>
              <a:gd name="connsiteY63" fmla="*/ 348792 h 3101418"/>
              <a:gd name="connsiteX64" fmla="*/ 2243580 w 3082565"/>
              <a:gd name="connsiteY64" fmla="*/ 320511 h 3101418"/>
              <a:gd name="connsiteX65" fmla="*/ 2328421 w 3082565"/>
              <a:gd name="connsiteY65" fmla="*/ 263950 h 3101418"/>
              <a:gd name="connsiteX66" fmla="*/ 2356701 w 3082565"/>
              <a:gd name="connsiteY66" fmla="*/ 235670 h 3101418"/>
              <a:gd name="connsiteX67" fmla="*/ 2394409 w 3082565"/>
              <a:gd name="connsiteY67" fmla="*/ 226243 h 3101418"/>
              <a:gd name="connsiteX68" fmla="*/ 2422689 w 3082565"/>
              <a:gd name="connsiteY68" fmla="*/ 216816 h 3101418"/>
              <a:gd name="connsiteX69" fmla="*/ 2479250 w 3082565"/>
              <a:gd name="connsiteY69" fmla="*/ 179109 h 3101418"/>
              <a:gd name="connsiteX70" fmla="*/ 2535811 w 3082565"/>
              <a:gd name="connsiteY70" fmla="*/ 150829 h 3101418"/>
              <a:gd name="connsiteX71" fmla="*/ 2564091 w 3082565"/>
              <a:gd name="connsiteY71" fmla="*/ 131975 h 3101418"/>
              <a:gd name="connsiteX72" fmla="*/ 2620652 w 3082565"/>
              <a:gd name="connsiteY72" fmla="*/ 113122 h 3101418"/>
              <a:gd name="connsiteX73" fmla="*/ 2648932 w 3082565"/>
              <a:gd name="connsiteY73" fmla="*/ 94268 h 3101418"/>
              <a:gd name="connsiteX74" fmla="*/ 2705493 w 3082565"/>
              <a:gd name="connsiteY74" fmla="*/ 75414 h 3101418"/>
              <a:gd name="connsiteX75" fmla="*/ 2762054 w 3082565"/>
              <a:gd name="connsiteY75" fmla="*/ 56561 h 3101418"/>
              <a:gd name="connsiteX76" fmla="*/ 2818615 w 3082565"/>
              <a:gd name="connsiteY76" fmla="*/ 37707 h 3101418"/>
              <a:gd name="connsiteX77" fmla="*/ 2884603 w 3082565"/>
              <a:gd name="connsiteY77" fmla="*/ 18853 h 3101418"/>
              <a:gd name="connsiteX78" fmla="*/ 3082565 w 3082565"/>
              <a:gd name="connsiteY78" fmla="*/ 0 h 310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082565" h="3101418">
                <a:moveTo>
                  <a:pt x="0" y="3101418"/>
                </a:moveTo>
                <a:cubicBezTo>
                  <a:pt x="12569" y="3085707"/>
                  <a:pt x="26547" y="3071025"/>
                  <a:pt x="37708" y="3054284"/>
                </a:cubicBezTo>
                <a:cubicBezTo>
                  <a:pt x="45503" y="3042592"/>
                  <a:pt x="49113" y="3028493"/>
                  <a:pt x="56561" y="3016577"/>
                </a:cubicBezTo>
                <a:cubicBezTo>
                  <a:pt x="64888" y="3003254"/>
                  <a:pt x="75415" y="2991439"/>
                  <a:pt x="84842" y="2978870"/>
                </a:cubicBezTo>
                <a:cubicBezTo>
                  <a:pt x="93002" y="2954389"/>
                  <a:pt x="101847" y="2926007"/>
                  <a:pt x="113122" y="2903456"/>
                </a:cubicBezTo>
                <a:cubicBezTo>
                  <a:pt x="118189" y="2893322"/>
                  <a:pt x="125691" y="2884602"/>
                  <a:pt x="131976" y="2875175"/>
                </a:cubicBezTo>
                <a:cubicBezTo>
                  <a:pt x="152635" y="2771882"/>
                  <a:pt x="126804" y="2879541"/>
                  <a:pt x="160256" y="2790334"/>
                </a:cubicBezTo>
                <a:cubicBezTo>
                  <a:pt x="172007" y="2758998"/>
                  <a:pt x="170964" y="2728651"/>
                  <a:pt x="179110" y="2696066"/>
                </a:cubicBezTo>
                <a:cubicBezTo>
                  <a:pt x="183930" y="2676786"/>
                  <a:pt x="194696" y="2659108"/>
                  <a:pt x="197963" y="2639505"/>
                </a:cubicBezTo>
                <a:cubicBezTo>
                  <a:pt x="201105" y="2620651"/>
                  <a:pt x="202754" y="2601487"/>
                  <a:pt x="207390" y="2582944"/>
                </a:cubicBezTo>
                <a:cubicBezTo>
                  <a:pt x="207393" y="2582933"/>
                  <a:pt x="230956" y="2512249"/>
                  <a:pt x="235671" y="2498103"/>
                </a:cubicBezTo>
                <a:lnTo>
                  <a:pt x="254524" y="2441542"/>
                </a:lnTo>
                <a:cubicBezTo>
                  <a:pt x="258107" y="2430794"/>
                  <a:pt x="267093" y="2422689"/>
                  <a:pt x="273378" y="2413262"/>
                </a:cubicBezTo>
                <a:cubicBezTo>
                  <a:pt x="297073" y="2342176"/>
                  <a:pt x="265110" y="2429798"/>
                  <a:pt x="301658" y="2356701"/>
                </a:cubicBezTo>
                <a:cubicBezTo>
                  <a:pt x="306102" y="2347813"/>
                  <a:pt x="306259" y="2337106"/>
                  <a:pt x="311085" y="2328420"/>
                </a:cubicBezTo>
                <a:cubicBezTo>
                  <a:pt x="322089" y="2308613"/>
                  <a:pt x="336223" y="2290713"/>
                  <a:pt x="348792" y="2271860"/>
                </a:cubicBezTo>
                <a:lnTo>
                  <a:pt x="367646" y="2243579"/>
                </a:lnTo>
                <a:cubicBezTo>
                  <a:pt x="422218" y="2161721"/>
                  <a:pt x="315134" y="2277240"/>
                  <a:pt x="405353" y="2187018"/>
                </a:cubicBezTo>
                <a:cubicBezTo>
                  <a:pt x="408495" y="2177591"/>
                  <a:pt x="409268" y="2167006"/>
                  <a:pt x="414780" y="2158738"/>
                </a:cubicBezTo>
                <a:cubicBezTo>
                  <a:pt x="456478" y="2096191"/>
                  <a:pt x="431070" y="2163864"/>
                  <a:pt x="461914" y="2102177"/>
                </a:cubicBezTo>
                <a:cubicBezTo>
                  <a:pt x="466358" y="2093289"/>
                  <a:pt x="466897" y="2082785"/>
                  <a:pt x="471341" y="2073897"/>
                </a:cubicBezTo>
                <a:cubicBezTo>
                  <a:pt x="484467" y="2047645"/>
                  <a:pt x="497623" y="2038187"/>
                  <a:pt x="518475" y="2017336"/>
                </a:cubicBezTo>
                <a:cubicBezTo>
                  <a:pt x="524759" y="2004767"/>
                  <a:pt x="530098" y="1991679"/>
                  <a:pt x="537328" y="1979629"/>
                </a:cubicBezTo>
                <a:cubicBezTo>
                  <a:pt x="537328" y="1979628"/>
                  <a:pt x="584462" y="1908927"/>
                  <a:pt x="593889" y="1894787"/>
                </a:cubicBezTo>
                <a:lnTo>
                  <a:pt x="650450" y="1809946"/>
                </a:lnTo>
                <a:cubicBezTo>
                  <a:pt x="656734" y="1800519"/>
                  <a:pt x="669303" y="1797377"/>
                  <a:pt x="678730" y="1791093"/>
                </a:cubicBezTo>
                <a:cubicBezTo>
                  <a:pt x="694766" y="1742986"/>
                  <a:pt x="677920" y="1779469"/>
                  <a:pt x="716438" y="1734532"/>
                </a:cubicBezTo>
                <a:cubicBezTo>
                  <a:pt x="726663" y="1722603"/>
                  <a:pt x="735586" y="1709610"/>
                  <a:pt x="744718" y="1696825"/>
                </a:cubicBezTo>
                <a:cubicBezTo>
                  <a:pt x="751303" y="1687606"/>
                  <a:pt x="755561" y="1676555"/>
                  <a:pt x="763572" y="1668544"/>
                </a:cubicBezTo>
                <a:cubicBezTo>
                  <a:pt x="771583" y="1660533"/>
                  <a:pt x="782425" y="1655975"/>
                  <a:pt x="791852" y="1649691"/>
                </a:cubicBezTo>
                <a:cubicBezTo>
                  <a:pt x="794994" y="1637122"/>
                  <a:pt x="795485" y="1623571"/>
                  <a:pt x="801279" y="1611983"/>
                </a:cubicBezTo>
                <a:cubicBezTo>
                  <a:pt x="811412" y="1591716"/>
                  <a:pt x="826417" y="1574276"/>
                  <a:pt x="838986" y="1555423"/>
                </a:cubicBezTo>
                <a:lnTo>
                  <a:pt x="857840" y="1527142"/>
                </a:lnTo>
                <a:lnTo>
                  <a:pt x="895547" y="1470581"/>
                </a:lnTo>
                <a:cubicBezTo>
                  <a:pt x="901831" y="1461154"/>
                  <a:pt x="904973" y="1448585"/>
                  <a:pt x="914400" y="1442301"/>
                </a:cubicBezTo>
                <a:lnTo>
                  <a:pt x="942681" y="1423447"/>
                </a:lnTo>
                <a:cubicBezTo>
                  <a:pt x="992955" y="1348035"/>
                  <a:pt x="926970" y="1439158"/>
                  <a:pt x="989815" y="1376313"/>
                </a:cubicBezTo>
                <a:cubicBezTo>
                  <a:pt x="1034314" y="1331814"/>
                  <a:pt x="987426" y="1365754"/>
                  <a:pt x="1018095" y="1319752"/>
                </a:cubicBezTo>
                <a:cubicBezTo>
                  <a:pt x="1025490" y="1308660"/>
                  <a:pt x="1037841" y="1301714"/>
                  <a:pt x="1046376" y="1291472"/>
                </a:cubicBezTo>
                <a:cubicBezTo>
                  <a:pt x="1053629" y="1282769"/>
                  <a:pt x="1057976" y="1271895"/>
                  <a:pt x="1065229" y="1263192"/>
                </a:cubicBezTo>
                <a:cubicBezTo>
                  <a:pt x="1073764" y="1252950"/>
                  <a:pt x="1085511" y="1245576"/>
                  <a:pt x="1093510" y="1234911"/>
                </a:cubicBezTo>
                <a:cubicBezTo>
                  <a:pt x="1104503" y="1220253"/>
                  <a:pt x="1110797" y="1202435"/>
                  <a:pt x="1121790" y="1187777"/>
                </a:cubicBezTo>
                <a:cubicBezTo>
                  <a:pt x="1129789" y="1177112"/>
                  <a:pt x="1141536" y="1169739"/>
                  <a:pt x="1150071" y="1159497"/>
                </a:cubicBezTo>
                <a:cubicBezTo>
                  <a:pt x="1224232" y="1070503"/>
                  <a:pt x="1121668" y="1187960"/>
                  <a:pt x="1178351" y="1102936"/>
                </a:cubicBezTo>
                <a:cubicBezTo>
                  <a:pt x="1185746" y="1091844"/>
                  <a:pt x="1198882" y="1085504"/>
                  <a:pt x="1206631" y="1074656"/>
                </a:cubicBezTo>
                <a:cubicBezTo>
                  <a:pt x="1250122" y="1013768"/>
                  <a:pt x="1198014" y="1055261"/>
                  <a:pt x="1253765" y="1018095"/>
                </a:cubicBezTo>
                <a:cubicBezTo>
                  <a:pt x="1261458" y="995015"/>
                  <a:pt x="1267484" y="972494"/>
                  <a:pt x="1282046" y="952107"/>
                </a:cubicBezTo>
                <a:cubicBezTo>
                  <a:pt x="1298542" y="929012"/>
                  <a:pt x="1316057" y="920006"/>
                  <a:pt x="1338607" y="904973"/>
                </a:cubicBezTo>
                <a:cubicBezTo>
                  <a:pt x="1356957" y="849918"/>
                  <a:pt x="1333675" y="900478"/>
                  <a:pt x="1376314" y="857839"/>
                </a:cubicBezTo>
                <a:cubicBezTo>
                  <a:pt x="1418954" y="815199"/>
                  <a:pt x="1368390" y="838485"/>
                  <a:pt x="1423448" y="820132"/>
                </a:cubicBezTo>
                <a:cubicBezTo>
                  <a:pt x="1432875" y="810705"/>
                  <a:pt x="1441205" y="800036"/>
                  <a:pt x="1451728" y="791851"/>
                </a:cubicBezTo>
                <a:cubicBezTo>
                  <a:pt x="1451753" y="791832"/>
                  <a:pt x="1522417" y="744726"/>
                  <a:pt x="1536570" y="735291"/>
                </a:cubicBezTo>
                <a:lnTo>
                  <a:pt x="1593130" y="697583"/>
                </a:lnTo>
                <a:cubicBezTo>
                  <a:pt x="1601398" y="692071"/>
                  <a:pt x="1611984" y="691299"/>
                  <a:pt x="1621411" y="688157"/>
                </a:cubicBezTo>
                <a:cubicBezTo>
                  <a:pt x="1688752" y="643262"/>
                  <a:pt x="1655989" y="655944"/>
                  <a:pt x="1715679" y="641023"/>
                </a:cubicBezTo>
                <a:lnTo>
                  <a:pt x="1828800" y="565608"/>
                </a:lnTo>
                <a:cubicBezTo>
                  <a:pt x="1838227" y="559323"/>
                  <a:pt x="1846090" y="549503"/>
                  <a:pt x="1857081" y="546755"/>
                </a:cubicBezTo>
                <a:lnTo>
                  <a:pt x="1894788" y="537328"/>
                </a:lnTo>
                <a:cubicBezTo>
                  <a:pt x="2018469" y="444565"/>
                  <a:pt x="1868242" y="551027"/>
                  <a:pt x="1960776" y="499620"/>
                </a:cubicBezTo>
                <a:cubicBezTo>
                  <a:pt x="2058021" y="445595"/>
                  <a:pt x="1981625" y="473817"/>
                  <a:pt x="2045617" y="452486"/>
                </a:cubicBezTo>
                <a:cubicBezTo>
                  <a:pt x="2058186" y="439917"/>
                  <a:pt x="2068860" y="425111"/>
                  <a:pt x="2083324" y="414779"/>
                </a:cubicBezTo>
                <a:cubicBezTo>
                  <a:pt x="2091410" y="409003"/>
                  <a:pt x="2102919" y="410178"/>
                  <a:pt x="2111605" y="405352"/>
                </a:cubicBezTo>
                <a:cubicBezTo>
                  <a:pt x="2131412" y="394348"/>
                  <a:pt x="2147898" y="377778"/>
                  <a:pt x="2168165" y="367645"/>
                </a:cubicBezTo>
                <a:cubicBezTo>
                  <a:pt x="2180734" y="361361"/>
                  <a:pt x="2193956" y="356240"/>
                  <a:pt x="2205873" y="348792"/>
                </a:cubicBezTo>
                <a:cubicBezTo>
                  <a:pt x="2219196" y="340465"/>
                  <a:pt x="2230709" y="329521"/>
                  <a:pt x="2243580" y="320511"/>
                </a:cubicBezTo>
                <a:cubicBezTo>
                  <a:pt x="2271425" y="301020"/>
                  <a:pt x="2300141" y="282804"/>
                  <a:pt x="2328421" y="263950"/>
                </a:cubicBezTo>
                <a:cubicBezTo>
                  <a:pt x="2339513" y="256555"/>
                  <a:pt x="2345126" y="242284"/>
                  <a:pt x="2356701" y="235670"/>
                </a:cubicBezTo>
                <a:cubicBezTo>
                  <a:pt x="2367950" y="229242"/>
                  <a:pt x="2381951" y="229802"/>
                  <a:pt x="2394409" y="226243"/>
                </a:cubicBezTo>
                <a:cubicBezTo>
                  <a:pt x="2403963" y="223513"/>
                  <a:pt x="2413262" y="219958"/>
                  <a:pt x="2422689" y="216816"/>
                </a:cubicBezTo>
                <a:cubicBezTo>
                  <a:pt x="2476300" y="163207"/>
                  <a:pt x="2424680" y="206394"/>
                  <a:pt x="2479250" y="179109"/>
                </a:cubicBezTo>
                <a:cubicBezTo>
                  <a:pt x="2552344" y="142562"/>
                  <a:pt x="2464728" y="174523"/>
                  <a:pt x="2535811" y="150829"/>
                </a:cubicBezTo>
                <a:cubicBezTo>
                  <a:pt x="2545238" y="144544"/>
                  <a:pt x="2553738" y="136576"/>
                  <a:pt x="2564091" y="131975"/>
                </a:cubicBezTo>
                <a:cubicBezTo>
                  <a:pt x="2582252" y="123904"/>
                  <a:pt x="2620652" y="113122"/>
                  <a:pt x="2620652" y="113122"/>
                </a:cubicBezTo>
                <a:cubicBezTo>
                  <a:pt x="2630079" y="106837"/>
                  <a:pt x="2638579" y="98869"/>
                  <a:pt x="2648932" y="94268"/>
                </a:cubicBezTo>
                <a:cubicBezTo>
                  <a:pt x="2667093" y="86196"/>
                  <a:pt x="2686639" y="81699"/>
                  <a:pt x="2705493" y="75414"/>
                </a:cubicBezTo>
                <a:lnTo>
                  <a:pt x="2762054" y="56561"/>
                </a:lnTo>
                <a:lnTo>
                  <a:pt x="2818615" y="37707"/>
                </a:lnTo>
                <a:cubicBezTo>
                  <a:pt x="2837060" y="31559"/>
                  <a:pt x="2866106" y="21073"/>
                  <a:pt x="2884603" y="18853"/>
                </a:cubicBezTo>
                <a:cubicBezTo>
                  <a:pt x="2950417" y="10955"/>
                  <a:pt x="3082565" y="0"/>
                  <a:pt x="3082565" y="0"/>
                </a:cubicBezTo>
              </a:path>
            </a:pathLst>
          </a:custGeom>
          <a:ln w="25400">
            <a:solidFill>
              <a:srgbClr val="FFC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6" name="Freeform 25"/>
          <p:cNvSpPr/>
          <p:nvPr/>
        </p:nvSpPr>
        <p:spPr>
          <a:xfrm>
            <a:off x="5109328" y="2922309"/>
            <a:ext cx="3063711" cy="3101419"/>
          </a:xfrm>
          <a:custGeom>
            <a:avLst/>
            <a:gdLst>
              <a:gd name="connsiteX0" fmla="*/ 0 w 3063711"/>
              <a:gd name="connsiteY0" fmla="*/ 3101419 h 3101419"/>
              <a:gd name="connsiteX1" fmla="*/ 18853 w 3063711"/>
              <a:gd name="connsiteY1" fmla="*/ 3016578 h 3101419"/>
              <a:gd name="connsiteX2" fmla="*/ 37707 w 3063711"/>
              <a:gd name="connsiteY2" fmla="*/ 2960017 h 3101419"/>
              <a:gd name="connsiteX3" fmla="*/ 47134 w 3063711"/>
              <a:gd name="connsiteY3" fmla="*/ 2903456 h 3101419"/>
              <a:gd name="connsiteX4" fmla="*/ 56561 w 3063711"/>
              <a:gd name="connsiteY4" fmla="*/ 2875176 h 3101419"/>
              <a:gd name="connsiteX5" fmla="*/ 65987 w 3063711"/>
              <a:gd name="connsiteY5" fmla="*/ 2837468 h 3101419"/>
              <a:gd name="connsiteX6" fmla="*/ 75414 w 3063711"/>
              <a:gd name="connsiteY6" fmla="*/ 2743200 h 3101419"/>
              <a:gd name="connsiteX7" fmla="*/ 84841 w 3063711"/>
              <a:gd name="connsiteY7" fmla="*/ 2714920 h 3101419"/>
              <a:gd name="connsiteX8" fmla="*/ 94268 w 3063711"/>
              <a:gd name="connsiteY8" fmla="*/ 2582945 h 3101419"/>
              <a:gd name="connsiteX9" fmla="*/ 113121 w 3063711"/>
              <a:gd name="connsiteY9" fmla="*/ 2526384 h 3101419"/>
              <a:gd name="connsiteX10" fmla="*/ 131975 w 3063711"/>
              <a:gd name="connsiteY10" fmla="*/ 2469823 h 3101419"/>
              <a:gd name="connsiteX11" fmla="*/ 160256 w 3063711"/>
              <a:gd name="connsiteY11" fmla="*/ 2384982 h 3101419"/>
              <a:gd name="connsiteX12" fmla="*/ 169682 w 3063711"/>
              <a:gd name="connsiteY12" fmla="*/ 2356701 h 3101419"/>
              <a:gd name="connsiteX13" fmla="*/ 188536 w 3063711"/>
              <a:gd name="connsiteY13" fmla="*/ 2290714 h 3101419"/>
              <a:gd name="connsiteX14" fmla="*/ 197963 w 3063711"/>
              <a:gd name="connsiteY14" fmla="*/ 2253006 h 3101419"/>
              <a:gd name="connsiteX15" fmla="*/ 216816 w 3063711"/>
              <a:gd name="connsiteY15" fmla="*/ 2224726 h 3101419"/>
              <a:gd name="connsiteX16" fmla="*/ 235670 w 3063711"/>
              <a:gd name="connsiteY16" fmla="*/ 2168165 h 3101419"/>
              <a:gd name="connsiteX17" fmla="*/ 263950 w 3063711"/>
              <a:gd name="connsiteY17" fmla="*/ 2083324 h 3101419"/>
              <a:gd name="connsiteX18" fmla="*/ 282804 w 3063711"/>
              <a:gd name="connsiteY18" fmla="*/ 2055044 h 3101419"/>
              <a:gd name="connsiteX19" fmla="*/ 311084 w 3063711"/>
              <a:gd name="connsiteY19" fmla="*/ 1998483 h 3101419"/>
              <a:gd name="connsiteX20" fmla="*/ 320511 w 3063711"/>
              <a:gd name="connsiteY20" fmla="*/ 1970202 h 3101419"/>
              <a:gd name="connsiteX21" fmla="*/ 339365 w 3063711"/>
              <a:gd name="connsiteY21" fmla="*/ 1941922 h 3101419"/>
              <a:gd name="connsiteX22" fmla="*/ 358218 w 3063711"/>
              <a:gd name="connsiteY22" fmla="*/ 1885361 h 3101419"/>
              <a:gd name="connsiteX23" fmla="*/ 377072 w 3063711"/>
              <a:gd name="connsiteY23" fmla="*/ 1828800 h 3101419"/>
              <a:gd name="connsiteX24" fmla="*/ 395926 w 3063711"/>
              <a:gd name="connsiteY24" fmla="*/ 1800520 h 3101419"/>
              <a:gd name="connsiteX25" fmla="*/ 405352 w 3063711"/>
              <a:gd name="connsiteY25" fmla="*/ 1753386 h 3101419"/>
              <a:gd name="connsiteX26" fmla="*/ 424206 w 3063711"/>
              <a:gd name="connsiteY26" fmla="*/ 1725105 h 3101419"/>
              <a:gd name="connsiteX27" fmla="*/ 433633 w 3063711"/>
              <a:gd name="connsiteY27" fmla="*/ 1696825 h 3101419"/>
              <a:gd name="connsiteX28" fmla="*/ 452486 w 3063711"/>
              <a:gd name="connsiteY28" fmla="*/ 1668545 h 3101419"/>
              <a:gd name="connsiteX29" fmla="*/ 499620 w 3063711"/>
              <a:gd name="connsiteY29" fmla="*/ 1593130 h 3101419"/>
              <a:gd name="connsiteX30" fmla="*/ 537328 w 3063711"/>
              <a:gd name="connsiteY30" fmla="*/ 1536569 h 3101419"/>
              <a:gd name="connsiteX31" fmla="*/ 546754 w 3063711"/>
              <a:gd name="connsiteY31" fmla="*/ 1508289 h 3101419"/>
              <a:gd name="connsiteX32" fmla="*/ 584462 w 3063711"/>
              <a:gd name="connsiteY32" fmla="*/ 1451728 h 3101419"/>
              <a:gd name="connsiteX33" fmla="*/ 622169 w 3063711"/>
              <a:gd name="connsiteY33" fmla="*/ 1395167 h 3101419"/>
              <a:gd name="connsiteX34" fmla="*/ 650449 w 3063711"/>
              <a:gd name="connsiteY34" fmla="*/ 1376314 h 3101419"/>
              <a:gd name="connsiteX35" fmla="*/ 678730 w 3063711"/>
              <a:gd name="connsiteY35" fmla="*/ 1319753 h 3101419"/>
              <a:gd name="connsiteX36" fmla="*/ 707010 w 3063711"/>
              <a:gd name="connsiteY36" fmla="*/ 1300899 h 3101419"/>
              <a:gd name="connsiteX37" fmla="*/ 754144 w 3063711"/>
              <a:gd name="connsiteY37" fmla="*/ 1253765 h 3101419"/>
              <a:gd name="connsiteX38" fmla="*/ 791851 w 3063711"/>
              <a:gd name="connsiteY38" fmla="*/ 1197204 h 3101419"/>
              <a:gd name="connsiteX39" fmla="*/ 848412 w 3063711"/>
              <a:gd name="connsiteY39" fmla="*/ 1112363 h 3101419"/>
              <a:gd name="connsiteX40" fmla="*/ 876693 w 3063711"/>
              <a:gd name="connsiteY40" fmla="*/ 1074656 h 3101419"/>
              <a:gd name="connsiteX41" fmla="*/ 914400 w 3063711"/>
              <a:gd name="connsiteY41" fmla="*/ 1018095 h 3101419"/>
              <a:gd name="connsiteX42" fmla="*/ 952107 w 3063711"/>
              <a:gd name="connsiteY42" fmla="*/ 961534 h 3101419"/>
              <a:gd name="connsiteX43" fmla="*/ 980387 w 3063711"/>
              <a:gd name="connsiteY43" fmla="*/ 933254 h 3101419"/>
              <a:gd name="connsiteX44" fmla="*/ 1027521 w 3063711"/>
              <a:gd name="connsiteY44" fmla="*/ 886120 h 3101419"/>
              <a:gd name="connsiteX45" fmla="*/ 1036948 w 3063711"/>
              <a:gd name="connsiteY45" fmla="*/ 857839 h 3101419"/>
              <a:gd name="connsiteX46" fmla="*/ 1093509 w 3063711"/>
              <a:gd name="connsiteY46" fmla="*/ 820132 h 3101419"/>
              <a:gd name="connsiteX47" fmla="*/ 1178350 w 3063711"/>
              <a:gd name="connsiteY47" fmla="*/ 763571 h 3101419"/>
              <a:gd name="connsiteX48" fmla="*/ 1234911 w 3063711"/>
              <a:gd name="connsiteY48" fmla="*/ 725864 h 3101419"/>
              <a:gd name="connsiteX49" fmla="*/ 1263192 w 3063711"/>
              <a:gd name="connsiteY49" fmla="*/ 707011 h 3101419"/>
              <a:gd name="connsiteX50" fmla="*/ 1282045 w 3063711"/>
              <a:gd name="connsiteY50" fmla="*/ 678730 h 3101419"/>
              <a:gd name="connsiteX51" fmla="*/ 1338606 w 3063711"/>
              <a:gd name="connsiteY51" fmla="*/ 650450 h 3101419"/>
              <a:gd name="connsiteX52" fmla="*/ 1366886 w 3063711"/>
              <a:gd name="connsiteY52" fmla="*/ 631596 h 3101419"/>
              <a:gd name="connsiteX53" fmla="*/ 1423447 w 3063711"/>
              <a:gd name="connsiteY53" fmla="*/ 584462 h 3101419"/>
              <a:gd name="connsiteX54" fmla="*/ 1480008 w 3063711"/>
              <a:gd name="connsiteY54" fmla="*/ 556182 h 3101419"/>
              <a:gd name="connsiteX55" fmla="*/ 1536569 w 3063711"/>
              <a:gd name="connsiteY55" fmla="*/ 518475 h 3101419"/>
              <a:gd name="connsiteX56" fmla="*/ 1593130 w 3063711"/>
              <a:gd name="connsiteY56" fmla="*/ 480767 h 3101419"/>
              <a:gd name="connsiteX57" fmla="*/ 1611983 w 3063711"/>
              <a:gd name="connsiteY57" fmla="*/ 452487 h 3101419"/>
              <a:gd name="connsiteX58" fmla="*/ 1668544 w 3063711"/>
              <a:gd name="connsiteY58" fmla="*/ 414780 h 3101419"/>
              <a:gd name="connsiteX59" fmla="*/ 1715678 w 3063711"/>
              <a:gd name="connsiteY59" fmla="*/ 377072 h 3101419"/>
              <a:gd name="connsiteX60" fmla="*/ 1828800 w 3063711"/>
              <a:gd name="connsiteY60" fmla="*/ 320512 h 3101419"/>
              <a:gd name="connsiteX61" fmla="*/ 1885361 w 3063711"/>
              <a:gd name="connsiteY61" fmla="*/ 301658 h 3101419"/>
              <a:gd name="connsiteX62" fmla="*/ 1913641 w 3063711"/>
              <a:gd name="connsiteY62" fmla="*/ 292231 h 3101419"/>
              <a:gd name="connsiteX63" fmla="*/ 2083324 w 3063711"/>
              <a:gd name="connsiteY63" fmla="*/ 263951 h 3101419"/>
              <a:gd name="connsiteX64" fmla="*/ 2139884 w 3063711"/>
              <a:gd name="connsiteY64" fmla="*/ 245097 h 3101419"/>
              <a:gd name="connsiteX65" fmla="*/ 2168165 w 3063711"/>
              <a:gd name="connsiteY65" fmla="*/ 226244 h 3101419"/>
              <a:gd name="connsiteX66" fmla="*/ 2234152 w 3063711"/>
              <a:gd name="connsiteY66" fmla="*/ 207390 h 3101419"/>
              <a:gd name="connsiteX67" fmla="*/ 2262433 w 3063711"/>
              <a:gd name="connsiteY67" fmla="*/ 188536 h 3101419"/>
              <a:gd name="connsiteX68" fmla="*/ 2318994 w 3063711"/>
              <a:gd name="connsiteY68" fmla="*/ 169683 h 3101419"/>
              <a:gd name="connsiteX69" fmla="*/ 2375554 w 3063711"/>
              <a:gd name="connsiteY69" fmla="*/ 131976 h 3101419"/>
              <a:gd name="connsiteX70" fmla="*/ 2441542 w 3063711"/>
              <a:gd name="connsiteY70" fmla="*/ 113122 h 3101419"/>
              <a:gd name="connsiteX71" fmla="*/ 2469823 w 3063711"/>
              <a:gd name="connsiteY71" fmla="*/ 103695 h 3101419"/>
              <a:gd name="connsiteX72" fmla="*/ 2507530 w 3063711"/>
              <a:gd name="connsiteY72" fmla="*/ 94268 h 3101419"/>
              <a:gd name="connsiteX73" fmla="*/ 2592371 w 3063711"/>
              <a:gd name="connsiteY73" fmla="*/ 65988 h 3101419"/>
              <a:gd name="connsiteX74" fmla="*/ 2620651 w 3063711"/>
              <a:gd name="connsiteY74" fmla="*/ 56561 h 3101419"/>
              <a:gd name="connsiteX75" fmla="*/ 2667785 w 3063711"/>
              <a:gd name="connsiteY75" fmla="*/ 47134 h 3101419"/>
              <a:gd name="connsiteX76" fmla="*/ 2931736 w 3063711"/>
              <a:gd name="connsiteY76" fmla="*/ 28281 h 3101419"/>
              <a:gd name="connsiteX77" fmla="*/ 2960016 w 3063711"/>
              <a:gd name="connsiteY77" fmla="*/ 18854 h 3101419"/>
              <a:gd name="connsiteX78" fmla="*/ 3035431 w 3063711"/>
              <a:gd name="connsiteY78" fmla="*/ 0 h 3101419"/>
              <a:gd name="connsiteX79" fmla="*/ 3063711 w 3063711"/>
              <a:gd name="connsiteY79" fmla="*/ 9427 h 310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063711" h="3101419">
                <a:moveTo>
                  <a:pt x="0" y="3101419"/>
                </a:moveTo>
                <a:cubicBezTo>
                  <a:pt x="5380" y="3074522"/>
                  <a:pt x="10869" y="3043193"/>
                  <a:pt x="18853" y="3016578"/>
                </a:cubicBezTo>
                <a:cubicBezTo>
                  <a:pt x="24564" y="2997543"/>
                  <a:pt x="37707" y="2960017"/>
                  <a:pt x="37707" y="2960017"/>
                </a:cubicBezTo>
                <a:cubicBezTo>
                  <a:pt x="40849" y="2941163"/>
                  <a:pt x="42988" y="2922115"/>
                  <a:pt x="47134" y="2903456"/>
                </a:cubicBezTo>
                <a:cubicBezTo>
                  <a:pt x="49290" y="2893756"/>
                  <a:pt x="53831" y="2884730"/>
                  <a:pt x="56561" y="2875176"/>
                </a:cubicBezTo>
                <a:cubicBezTo>
                  <a:pt x="60120" y="2862718"/>
                  <a:pt x="62845" y="2850037"/>
                  <a:pt x="65987" y="2837468"/>
                </a:cubicBezTo>
                <a:cubicBezTo>
                  <a:pt x="69129" y="2806045"/>
                  <a:pt x="70612" y="2774412"/>
                  <a:pt x="75414" y="2743200"/>
                </a:cubicBezTo>
                <a:cubicBezTo>
                  <a:pt x="76925" y="2733379"/>
                  <a:pt x="83680" y="2724789"/>
                  <a:pt x="84841" y="2714920"/>
                </a:cubicBezTo>
                <a:cubicBezTo>
                  <a:pt x="89994" y="2671118"/>
                  <a:pt x="87726" y="2626561"/>
                  <a:pt x="94268" y="2582945"/>
                </a:cubicBezTo>
                <a:cubicBezTo>
                  <a:pt x="97216" y="2563291"/>
                  <a:pt x="106837" y="2545238"/>
                  <a:pt x="113121" y="2526384"/>
                </a:cubicBezTo>
                <a:lnTo>
                  <a:pt x="131975" y="2469823"/>
                </a:lnTo>
                <a:lnTo>
                  <a:pt x="160256" y="2384982"/>
                </a:lnTo>
                <a:cubicBezTo>
                  <a:pt x="163398" y="2375555"/>
                  <a:pt x="167272" y="2366341"/>
                  <a:pt x="169682" y="2356701"/>
                </a:cubicBezTo>
                <a:cubicBezTo>
                  <a:pt x="199156" y="2238807"/>
                  <a:pt x="161485" y="2385392"/>
                  <a:pt x="188536" y="2290714"/>
                </a:cubicBezTo>
                <a:cubicBezTo>
                  <a:pt x="192095" y="2278256"/>
                  <a:pt x="192859" y="2264915"/>
                  <a:pt x="197963" y="2253006"/>
                </a:cubicBezTo>
                <a:cubicBezTo>
                  <a:pt x="202426" y="2242593"/>
                  <a:pt x="212215" y="2235079"/>
                  <a:pt x="216816" y="2224726"/>
                </a:cubicBezTo>
                <a:cubicBezTo>
                  <a:pt x="224887" y="2206565"/>
                  <a:pt x="229385" y="2187019"/>
                  <a:pt x="235670" y="2168165"/>
                </a:cubicBezTo>
                <a:lnTo>
                  <a:pt x="263950" y="2083324"/>
                </a:lnTo>
                <a:cubicBezTo>
                  <a:pt x="267532" y="2072576"/>
                  <a:pt x="276519" y="2064471"/>
                  <a:pt x="282804" y="2055044"/>
                </a:cubicBezTo>
                <a:cubicBezTo>
                  <a:pt x="306499" y="1983958"/>
                  <a:pt x="274536" y="2071580"/>
                  <a:pt x="311084" y="1998483"/>
                </a:cubicBezTo>
                <a:cubicBezTo>
                  <a:pt x="315528" y="1989595"/>
                  <a:pt x="316067" y="1979090"/>
                  <a:pt x="320511" y="1970202"/>
                </a:cubicBezTo>
                <a:cubicBezTo>
                  <a:pt x="325578" y="1960069"/>
                  <a:pt x="334764" y="1952275"/>
                  <a:pt x="339365" y="1941922"/>
                </a:cubicBezTo>
                <a:cubicBezTo>
                  <a:pt x="347436" y="1923761"/>
                  <a:pt x="351934" y="1904215"/>
                  <a:pt x="358218" y="1885361"/>
                </a:cubicBezTo>
                <a:lnTo>
                  <a:pt x="377072" y="1828800"/>
                </a:lnTo>
                <a:cubicBezTo>
                  <a:pt x="380655" y="1818052"/>
                  <a:pt x="389641" y="1809947"/>
                  <a:pt x="395926" y="1800520"/>
                </a:cubicBezTo>
                <a:cubicBezTo>
                  <a:pt x="399068" y="1784809"/>
                  <a:pt x="399726" y="1768388"/>
                  <a:pt x="405352" y="1753386"/>
                </a:cubicBezTo>
                <a:cubicBezTo>
                  <a:pt x="409330" y="1742778"/>
                  <a:pt x="419139" y="1735239"/>
                  <a:pt x="424206" y="1725105"/>
                </a:cubicBezTo>
                <a:cubicBezTo>
                  <a:pt x="428650" y="1716217"/>
                  <a:pt x="429189" y="1705713"/>
                  <a:pt x="433633" y="1696825"/>
                </a:cubicBezTo>
                <a:cubicBezTo>
                  <a:pt x="438700" y="1686692"/>
                  <a:pt x="447885" y="1678898"/>
                  <a:pt x="452486" y="1668545"/>
                </a:cubicBezTo>
                <a:cubicBezTo>
                  <a:pt x="485550" y="1594151"/>
                  <a:pt x="448746" y="1627047"/>
                  <a:pt x="499620" y="1593130"/>
                </a:cubicBezTo>
                <a:cubicBezTo>
                  <a:pt x="522036" y="1525885"/>
                  <a:pt x="490250" y="1607186"/>
                  <a:pt x="537328" y="1536569"/>
                </a:cubicBezTo>
                <a:cubicBezTo>
                  <a:pt x="542840" y="1528301"/>
                  <a:pt x="541928" y="1516975"/>
                  <a:pt x="546754" y="1508289"/>
                </a:cubicBezTo>
                <a:cubicBezTo>
                  <a:pt x="557758" y="1488481"/>
                  <a:pt x="571893" y="1470582"/>
                  <a:pt x="584462" y="1451728"/>
                </a:cubicBezTo>
                <a:cubicBezTo>
                  <a:pt x="584463" y="1451726"/>
                  <a:pt x="622168" y="1395168"/>
                  <a:pt x="622169" y="1395167"/>
                </a:cubicBezTo>
                <a:lnTo>
                  <a:pt x="650449" y="1376314"/>
                </a:lnTo>
                <a:cubicBezTo>
                  <a:pt x="658117" y="1353311"/>
                  <a:pt x="660455" y="1338028"/>
                  <a:pt x="678730" y="1319753"/>
                </a:cubicBezTo>
                <a:cubicBezTo>
                  <a:pt x="686741" y="1311742"/>
                  <a:pt x="697583" y="1307184"/>
                  <a:pt x="707010" y="1300899"/>
                </a:cubicBezTo>
                <a:cubicBezTo>
                  <a:pt x="782434" y="1187767"/>
                  <a:pt x="666152" y="1354329"/>
                  <a:pt x="754144" y="1253765"/>
                </a:cubicBezTo>
                <a:cubicBezTo>
                  <a:pt x="769065" y="1236712"/>
                  <a:pt x="779282" y="1216058"/>
                  <a:pt x="791851" y="1197204"/>
                </a:cubicBezTo>
                <a:lnTo>
                  <a:pt x="848412" y="1112363"/>
                </a:lnTo>
                <a:cubicBezTo>
                  <a:pt x="857127" y="1099290"/>
                  <a:pt x="867683" y="1087527"/>
                  <a:pt x="876693" y="1074656"/>
                </a:cubicBezTo>
                <a:cubicBezTo>
                  <a:pt x="889687" y="1056093"/>
                  <a:pt x="901831" y="1036949"/>
                  <a:pt x="914400" y="1018095"/>
                </a:cubicBezTo>
                <a:lnTo>
                  <a:pt x="952107" y="961534"/>
                </a:lnTo>
                <a:cubicBezTo>
                  <a:pt x="959502" y="950442"/>
                  <a:pt x="971853" y="943495"/>
                  <a:pt x="980387" y="933254"/>
                </a:cubicBezTo>
                <a:cubicBezTo>
                  <a:pt x="1019665" y="886120"/>
                  <a:pt x="975675" y="920684"/>
                  <a:pt x="1027521" y="886120"/>
                </a:cubicBezTo>
                <a:cubicBezTo>
                  <a:pt x="1030663" y="876693"/>
                  <a:pt x="1029922" y="864865"/>
                  <a:pt x="1036948" y="857839"/>
                </a:cubicBezTo>
                <a:cubicBezTo>
                  <a:pt x="1052970" y="841817"/>
                  <a:pt x="1074655" y="832701"/>
                  <a:pt x="1093509" y="820132"/>
                </a:cubicBezTo>
                <a:lnTo>
                  <a:pt x="1178350" y="763571"/>
                </a:lnTo>
                <a:lnTo>
                  <a:pt x="1234911" y="725864"/>
                </a:lnTo>
                <a:lnTo>
                  <a:pt x="1263192" y="707011"/>
                </a:lnTo>
                <a:cubicBezTo>
                  <a:pt x="1269476" y="697584"/>
                  <a:pt x="1274034" y="686741"/>
                  <a:pt x="1282045" y="678730"/>
                </a:cubicBezTo>
                <a:cubicBezTo>
                  <a:pt x="1309059" y="651716"/>
                  <a:pt x="1307940" y="665783"/>
                  <a:pt x="1338606" y="650450"/>
                </a:cubicBezTo>
                <a:cubicBezTo>
                  <a:pt x="1348739" y="645383"/>
                  <a:pt x="1358182" y="638849"/>
                  <a:pt x="1366886" y="631596"/>
                </a:cubicBezTo>
                <a:cubicBezTo>
                  <a:pt x="1398154" y="605539"/>
                  <a:pt x="1388345" y="602014"/>
                  <a:pt x="1423447" y="584462"/>
                </a:cubicBezTo>
                <a:cubicBezTo>
                  <a:pt x="1465961" y="563205"/>
                  <a:pt x="1439486" y="589951"/>
                  <a:pt x="1480008" y="556182"/>
                </a:cubicBezTo>
                <a:cubicBezTo>
                  <a:pt x="1527084" y="516952"/>
                  <a:pt x="1486868" y="535040"/>
                  <a:pt x="1536569" y="518475"/>
                </a:cubicBezTo>
                <a:cubicBezTo>
                  <a:pt x="1555423" y="505906"/>
                  <a:pt x="1580561" y="499621"/>
                  <a:pt x="1593130" y="480767"/>
                </a:cubicBezTo>
                <a:cubicBezTo>
                  <a:pt x="1599414" y="471340"/>
                  <a:pt x="1603457" y="459947"/>
                  <a:pt x="1611983" y="452487"/>
                </a:cubicBezTo>
                <a:cubicBezTo>
                  <a:pt x="1629036" y="437566"/>
                  <a:pt x="1668544" y="414780"/>
                  <a:pt x="1668544" y="414780"/>
                </a:cubicBezTo>
                <a:cubicBezTo>
                  <a:pt x="1703380" y="362526"/>
                  <a:pt x="1667467" y="403856"/>
                  <a:pt x="1715678" y="377072"/>
                </a:cubicBezTo>
                <a:cubicBezTo>
                  <a:pt x="1825323" y="316158"/>
                  <a:pt x="1718688" y="357216"/>
                  <a:pt x="1828800" y="320512"/>
                </a:cubicBezTo>
                <a:lnTo>
                  <a:pt x="1885361" y="301658"/>
                </a:lnTo>
                <a:cubicBezTo>
                  <a:pt x="1894788" y="298516"/>
                  <a:pt x="1903897" y="294180"/>
                  <a:pt x="1913641" y="292231"/>
                </a:cubicBezTo>
                <a:cubicBezTo>
                  <a:pt x="2032751" y="268410"/>
                  <a:pt x="1976112" y="277353"/>
                  <a:pt x="2083324" y="263951"/>
                </a:cubicBezTo>
                <a:cubicBezTo>
                  <a:pt x="2102177" y="257666"/>
                  <a:pt x="2123348" y="256120"/>
                  <a:pt x="2139884" y="245097"/>
                </a:cubicBezTo>
                <a:cubicBezTo>
                  <a:pt x="2149311" y="238813"/>
                  <a:pt x="2157751" y="230707"/>
                  <a:pt x="2168165" y="226244"/>
                </a:cubicBezTo>
                <a:cubicBezTo>
                  <a:pt x="2210443" y="208125"/>
                  <a:pt x="2197469" y="225732"/>
                  <a:pt x="2234152" y="207390"/>
                </a:cubicBezTo>
                <a:cubicBezTo>
                  <a:pt x="2244286" y="202323"/>
                  <a:pt x="2252080" y="193137"/>
                  <a:pt x="2262433" y="188536"/>
                </a:cubicBezTo>
                <a:cubicBezTo>
                  <a:pt x="2280594" y="180465"/>
                  <a:pt x="2318994" y="169683"/>
                  <a:pt x="2318994" y="169683"/>
                </a:cubicBezTo>
                <a:lnTo>
                  <a:pt x="2375554" y="131976"/>
                </a:lnTo>
                <a:cubicBezTo>
                  <a:pt x="2384029" y="126326"/>
                  <a:pt x="2436043" y="114693"/>
                  <a:pt x="2441542" y="113122"/>
                </a:cubicBezTo>
                <a:cubicBezTo>
                  <a:pt x="2451097" y="110392"/>
                  <a:pt x="2460268" y="106425"/>
                  <a:pt x="2469823" y="103695"/>
                </a:cubicBezTo>
                <a:cubicBezTo>
                  <a:pt x="2482280" y="100136"/>
                  <a:pt x="2495121" y="97991"/>
                  <a:pt x="2507530" y="94268"/>
                </a:cubicBezTo>
                <a:cubicBezTo>
                  <a:pt x="2507577" y="94254"/>
                  <a:pt x="2578208" y="70709"/>
                  <a:pt x="2592371" y="65988"/>
                </a:cubicBezTo>
                <a:cubicBezTo>
                  <a:pt x="2601798" y="62846"/>
                  <a:pt x="2610907" y="58510"/>
                  <a:pt x="2620651" y="56561"/>
                </a:cubicBezTo>
                <a:cubicBezTo>
                  <a:pt x="2636362" y="53419"/>
                  <a:pt x="2651924" y="49400"/>
                  <a:pt x="2667785" y="47134"/>
                </a:cubicBezTo>
                <a:cubicBezTo>
                  <a:pt x="2761290" y="33776"/>
                  <a:pt x="2830855" y="33590"/>
                  <a:pt x="2931736" y="28281"/>
                </a:cubicBezTo>
                <a:cubicBezTo>
                  <a:pt x="2941163" y="25139"/>
                  <a:pt x="2950376" y="21264"/>
                  <a:pt x="2960016" y="18854"/>
                </a:cubicBezTo>
                <a:lnTo>
                  <a:pt x="3035431" y="0"/>
                </a:lnTo>
                <a:lnTo>
                  <a:pt x="3063711" y="9427"/>
                </a:lnTo>
              </a:path>
            </a:pathLst>
          </a:custGeom>
          <a:noFill/>
          <a:ln w="254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Freeform 28"/>
          <p:cNvSpPr/>
          <p:nvPr/>
        </p:nvSpPr>
        <p:spPr>
          <a:xfrm>
            <a:off x="5128181" y="2856322"/>
            <a:ext cx="3082565" cy="3139125"/>
          </a:xfrm>
          <a:custGeom>
            <a:avLst/>
            <a:gdLst>
              <a:gd name="connsiteX0" fmla="*/ 3082565 w 3082565"/>
              <a:gd name="connsiteY0" fmla="*/ 56560 h 3139125"/>
              <a:gd name="connsiteX1" fmla="*/ 3007151 w 3082565"/>
              <a:gd name="connsiteY1" fmla="*/ 28280 h 3139125"/>
              <a:gd name="connsiteX2" fmla="*/ 2828042 w 3082565"/>
              <a:gd name="connsiteY2" fmla="*/ 9426 h 3139125"/>
              <a:gd name="connsiteX3" fmla="*/ 2752627 w 3082565"/>
              <a:gd name="connsiteY3" fmla="*/ 0 h 3139125"/>
              <a:gd name="connsiteX4" fmla="*/ 2564091 w 3082565"/>
              <a:gd name="connsiteY4" fmla="*/ 9426 h 3139125"/>
              <a:gd name="connsiteX5" fmla="*/ 2498104 w 3082565"/>
              <a:gd name="connsiteY5" fmla="*/ 18853 h 3139125"/>
              <a:gd name="connsiteX6" fmla="*/ 2403835 w 3082565"/>
              <a:gd name="connsiteY6" fmla="*/ 28280 h 3139125"/>
              <a:gd name="connsiteX7" fmla="*/ 2205873 w 3082565"/>
              <a:gd name="connsiteY7" fmla="*/ 37707 h 3139125"/>
              <a:gd name="connsiteX8" fmla="*/ 2168165 w 3082565"/>
              <a:gd name="connsiteY8" fmla="*/ 47134 h 3139125"/>
              <a:gd name="connsiteX9" fmla="*/ 2121031 w 3082565"/>
              <a:gd name="connsiteY9" fmla="*/ 56560 h 3139125"/>
              <a:gd name="connsiteX10" fmla="*/ 2083324 w 3082565"/>
              <a:gd name="connsiteY10" fmla="*/ 75414 h 3139125"/>
              <a:gd name="connsiteX11" fmla="*/ 2026763 w 3082565"/>
              <a:gd name="connsiteY11" fmla="*/ 94268 h 3139125"/>
              <a:gd name="connsiteX12" fmla="*/ 1998483 w 3082565"/>
              <a:gd name="connsiteY12" fmla="*/ 103694 h 3139125"/>
              <a:gd name="connsiteX13" fmla="*/ 1941922 w 3082565"/>
              <a:gd name="connsiteY13" fmla="*/ 113121 h 3139125"/>
              <a:gd name="connsiteX14" fmla="*/ 1885361 w 3082565"/>
              <a:gd name="connsiteY14" fmla="*/ 131975 h 3139125"/>
              <a:gd name="connsiteX15" fmla="*/ 1847654 w 3082565"/>
              <a:gd name="connsiteY15" fmla="*/ 141402 h 3139125"/>
              <a:gd name="connsiteX16" fmla="*/ 1809947 w 3082565"/>
              <a:gd name="connsiteY16" fmla="*/ 160255 h 3139125"/>
              <a:gd name="connsiteX17" fmla="*/ 1753386 w 3082565"/>
              <a:gd name="connsiteY17" fmla="*/ 169682 h 3139125"/>
              <a:gd name="connsiteX18" fmla="*/ 1687398 w 3082565"/>
              <a:gd name="connsiteY18" fmla="*/ 188536 h 3139125"/>
              <a:gd name="connsiteX19" fmla="*/ 1611984 w 3082565"/>
              <a:gd name="connsiteY19" fmla="*/ 226243 h 3139125"/>
              <a:gd name="connsiteX20" fmla="*/ 1555423 w 3082565"/>
              <a:gd name="connsiteY20" fmla="*/ 254523 h 3139125"/>
              <a:gd name="connsiteX21" fmla="*/ 1527143 w 3082565"/>
              <a:gd name="connsiteY21" fmla="*/ 273377 h 3139125"/>
              <a:gd name="connsiteX22" fmla="*/ 1470582 w 3082565"/>
              <a:gd name="connsiteY22" fmla="*/ 301657 h 3139125"/>
              <a:gd name="connsiteX23" fmla="*/ 1423448 w 3082565"/>
              <a:gd name="connsiteY23" fmla="*/ 339365 h 3139125"/>
              <a:gd name="connsiteX24" fmla="*/ 1366887 w 3082565"/>
              <a:gd name="connsiteY24" fmla="*/ 377072 h 3139125"/>
              <a:gd name="connsiteX25" fmla="*/ 1338607 w 3082565"/>
              <a:gd name="connsiteY25" fmla="*/ 386499 h 3139125"/>
              <a:gd name="connsiteX26" fmla="*/ 1310326 w 3082565"/>
              <a:gd name="connsiteY26" fmla="*/ 405352 h 3139125"/>
              <a:gd name="connsiteX27" fmla="*/ 1263192 w 3082565"/>
              <a:gd name="connsiteY27" fmla="*/ 443059 h 3139125"/>
              <a:gd name="connsiteX28" fmla="*/ 1206631 w 3082565"/>
              <a:gd name="connsiteY28" fmla="*/ 480767 h 3139125"/>
              <a:gd name="connsiteX29" fmla="*/ 1140644 w 3082565"/>
              <a:gd name="connsiteY29" fmla="*/ 509047 h 3139125"/>
              <a:gd name="connsiteX30" fmla="*/ 1121790 w 3082565"/>
              <a:gd name="connsiteY30" fmla="*/ 537327 h 3139125"/>
              <a:gd name="connsiteX31" fmla="*/ 1065229 w 3082565"/>
              <a:gd name="connsiteY31" fmla="*/ 565608 h 3139125"/>
              <a:gd name="connsiteX32" fmla="*/ 1036949 w 3082565"/>
              <a:gd name="connsiteY32" fmla="*/ 584462 h 3139125"/>
              <a:gd name="connsiteX33" fmla="*/ 980388 w 3082565"/>
              <a:gd name="connsiteY33" fmla="*/ 631596 h 3139125"/>
              <a:gd name="connsiteX34" fmla="*/ 952108 w 3082565"/>
              <a:gd name="connsiteY34" fmla="*/ 641022 h 3139125"/>
              <a:gd name="connsiteX35" fmla="*/ 895547 w 3082565"/>
              <a:gd name="connsiteY35" fmla="*/ 697583 h 3139125"/>
              <a:gd name="connsiteX36" fmla="*/ 876693 w 3082565"/>
              <a:gd name="connsiteY36" fmla="*/ 725864 h 3139125"/>
              <a:gd name="connsiteX37" fmla="*/ 820132 w 3082565"/>
              <a:gd name="connsiteY37" fmla="*/ 772998 h 3139125"/>
              <a:gd name="connsiteX38" fmla="*/ 801279 w 3082565"/>
              <a:gd name="connsiteY38" fmla="*/ 801278 h 3139125"/>
              <a:gd name="connsiteX39" fmla="*/ 772998 w 3082565"/>
              <a:gd name="connsiteY39" fmla="*/ 820132 h 3139125"/>
              <a:gd name="connsiteX40" fmla="*/ 725864 w 3082565"/>
              <a:gd name="connsiteY40" fmla="*/ 876692 h 3139125"/>
              <a:gd name="connsiteX41" fmla="*/ 697584 w 3082565"/>
              <a:gd name="connsiteY41" fmla="*/ 895546 h 3139125"/>
              <a:gd name="connsiteX42" fmla="*/ 659877 w 3082565"/>
              <a:gd name="connsiteY42" fmla="*/ 952107 h 3139125"/>
              <a:gd name="connsiteX43" fmla="*/ 641023 w 3082565"/>
              <a:gd name="connsiteY43" fmla="*/ 980387 h 3139125"/>
              <a:gd name="connsiteX44" fmla="*/ 612743 w 3082565"/>
              <a:gd name="connsiteY44" fmla="*/ 1008668 h 3139125"/>
              <a:gd name="connsiteX45" fmla="*/ 593889 w 3082565"/>
              <a:gd name="connsiteY45" fmla="*/ 1036948 h 3139125"/>
              <a:gd name="connsiteX46" fmla="*/ 565609 w 3082565"/>
              <a:gd name="connsiteY46" fmla="*/ 1074655 h 3139125"/>
              <a:gd name="connsiteX47" fmla="*/ 546755 w 3082565"/>
              <a:gd name="connsiteY47" fmla="*/ 1102936 h 3139125"/>
              <a:gd name="connsiteX48" fmla="*/ 537328 w 3082565"/>
              <a:gd name="connsiteY48" fmla="*/ 1131216 h 3139125"/>
              <a:gd name="connsiteX49" fmla="*/ 509048 w 3082565"/>
              <a:gd name="connsiteY49" fmla="*/ 1150070 h 3139125"/>
              <a:gd name="connsiteX50" fmla="*/ 480767 w 3082565"/>
              <a:gd name="connsiteY50" fmla="*/ 1206631 h 3139125"/>
              <a:gd name="connsiteX51" fmla="*/ 471341 w 3082565"/>
              <a:gd name="connsiteY51" fmla="*/ 1234911 h 3139125"/>
              <a:gd name="connsiteX52" fmla="*/ 433633 w 3082565"/>
              <a:gd name="connsiteY52" fmla="*/ 1291472 h 3139125"/>
              <a:gd name="connsiteX53" fmla="*/ 405353 w 3082565"/>
              <a:gd name="connsiteY53" fmla="*/ 1348033 h 3139125"/>
              <a:gd name="connsiteX54" fmla="*/ 386499 w 3082565"/>
              <a:gd name="connsiteY54" fmla="*/ 1404593 h 3139125"/>
              <a:gd name="connsiteX55" fmla="*/ 367646 w 3082565"/>
              <a:gd name="connsiteY55" fmla="*/ 1442301 h 3139125"/>
              <a:gd name="connsiteX56" fmla="*/ 358219 w 3082565"/>
              <a:gd name="connsiteY56" fmla="*/ 1480008 h 3139125"/>
              <a:gd name="connsiteX57" fmla="*/ 320512 w 3082565"/>
              <a:gd name="connsiteY57" fmla="*/ 1536569 h 3139125"/>
              <a:gd name="connsiteX58" fmla="*/ 311085 w 3082565"/>
              <a:gd name="connsiteY58" fmla="*/ 1564849 h 3139125"/>
              <a:gd name="connsiteX59" fmla="*/ 292231 w 3082565"/>
              <a:gd name="connsiteY59" fmla="*/ 1593130 h 3139125"/>
              <a:gd name="connsiteX60" fmla="*/ 263951 w 3082565"/>
              <a:gd name="connsiteY60" fmla="*/ 1649690 h 3139125"/>
              <a:gd name="connsiteX61" fmla="*/ 245097 w 3082565"/>
              <a:gd name="connsiteY61" fmla="*/ 1706251 h 3139125"/>
              <a:gd name="connsiteX62" fmla="*/ 226244 w 3082565"/>
              <a:gd name="connsiteY62" fmla="*/ 1743958 h 3139125"/>
              <a:gd name="connsiteX63" fmla="*/ 207390 w 3082565"/>
              <a:gd name="connsiteY63" fmla="*/ 1809946 h 3139125"/>
              <a:gd name="connsiteX64" fmla="*/ 188537 w 3082565"/>
              <a:gd name="connsiteY64" fmla="*/ 1866507 h 3139125"/>
              <a:gd name="connsiteX65" fmla="*/ 179110 w 3082565"/>
              <a:gd name="connsiteY65" fmla="*/ 1904214 h 3139125"/>
              <a:gd name="connsiteX66" fmla="*/ 160256 w 3082565"/>
              <a:gd name="connsiteY66" fmla="*/ 1941921 h 3139125"/>
              <a:gd name="connsiteX67" fmla="*/ 150829 w 3082565"/>
              <a:gd name="connsiteY67" fmla="*/ 1989055 h 3139125"/>
              <a:gd name="connsiteX68" fmla="*/ 131976 w 3082565"/>
              <a:gd name="connsiteY68" fmla="*/ 2064470 h 3139125"/>
              <a:gd name="connsiteX69" fmla="*/ 122549 w 3082565"/>
              <a:gd name="connsiteY69" fmla="*/ 2139884 h 3139125"/>
              <a:gd name="connsiteX70" fmla="*/ 113122 w 3082565"/>
              <a:gd name="connsiteY70" fmla="*/ 2196445 h 3139125"/>
              <a:gd name="connsiteX71" fmla="*/ 103695 w 3082565"/>
              <a:gd name="connsiteY71" fmla="*/ 2328420 h 3139125"/>
              <a:gd name="connsiteX72" fmla="*/ 84842 w 3082565"/>
              <a:gd name="connsiteY72" fmla="*/ 2450969 h 3139125"/>
              <a:gd name="connsiteX73" fmla="*/ 75415 w 3082565"/>
              <a:gd name="connsiteY73" fmla="*/ 2535810 h 3139125"/>
              <a:gd name="connsiteX74" fmla="*/ 47134 w 3082565"/>
              <a:gd name="connsiteY74" fmla="*/ 2639505 h 3139125"/>
              <a:gd name="connsiteX75" fmla="*/ 37708 w 3082565"/>
              <a:gd name="connsiteY75" fmla="*/ 2667785 h 3139125"/>
              <a:gd name="connsiteX76" fmla="*/ 28281 w 3082565"/>
              <a:gd name="connsiteY76" fmla="*/ 2714919 h 3139125"/>
              <a:gd name="connsiteX77" fmla="*/ 18854 w 3082565"/>
              <a:gd name="connsiteY77" fmla="*/ 2780907 h 3139125"/>
              <a:gd name="connsiteX78" fmla="*/ 9427 w 3082565"/>
              <a:gd name="connsiteY78" fmla="*/ 2818614 h 3139125"/>
              <a:gd name="connsiteX79" fmla="*/ 0 w 3082565"/>
              <a:gd name="connsiteY79" fmla="*/ 2941163 h 3139125"/>
              <a:gd name="connsiteX80" fmla="*/ 9427 w 3082565"/>
              <a:gd name="connsiteY80" fmla="*/ 3139125 h 313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3082565" h="3139125">
                <a:moveTo>
                  <a:pt x="3082565" y="56560"/>
                </a:moveTo>
                <a:cubicBezTo>
                  <a:pt x="3073398" y="52893"/>
                  <a:pt x="3023771" y="31974"/>
                  <a:pt x="3007151" y="28280"/>
                </a:cubicBezTo>
                <a:cubicBezTo>
                  <a:pt x="2943077" y="14041"/>
                  <a:pt x="2899127" y="16196"/>
                  <a:pt x="2828042" y="9426"/>
                </a:cubicBezTo>
                <a:cubicBezTo>
                  <a:pt x="2802822" y="7024"/>
                  <a:pt x="2777765" y="3142"/>
                  <a:pt x="2752627" y="0"/>
                </a:cubicBezTo>
                <a:cubicBezTo>
                  <a:pt x="2689782" y="3142"/>
                  <a:pt x="2626843" y="4778"/>
                  <a:pt x="2564091" y="9426"/>
                </a:cubicBezTo>
                <a:cubicBezTo>
                  <a:pt x="2541933" y="11067"/>
                  <a:pt x="2520171" y="16257"/>
                  <a:pt x="2498104" y="18853"/>
                </a:cubicBezTo>
                <a:cubicBezTo>
                  <a:pt x="2466741" y="22543"/>
                  <a:pt x="2435349" y="26247"/>
                  <a:pt x="2403835" y="28280"/>
                </a:cubicBezTo>
                <a:cubicBezTo>
                  <a:pt x="2337910" y="32533"/>
                  <a:pt x="2271860" y="34565"/>
                  <a:pt x="2205873" y="37707"/>
                </a:cubicBezTo>
                <a:cubicBezTo>
                  <a:pt x="2193304" y="40849"/>
                  <a:pt x="2180813" y="44324"/>
                  <a:pt x="2168165" y="47134"/>
                </a:cubicBezTo>
                <a:cubicBezTo>
                  <a:pt x="2152524" y="50610"/>
                  <a:pt x="2136231" y="51493"/>
                  <a:pt x="2121031" y="56560"/>
                </a:cubicBezTo>
                <a:cubicBezTo>
                  <a:pt x="2107699" y="61004"/>
                  <a:pt x="2096372" y="70195"/>
                  <a:pt x="2083324" y="75414"/>
                </a:cubicBezTo>
                <a:cubicBezTo>
                  <a:pt x="2064872" y="82795"/>
                  <a:pt x="2045617" y="87984"/>
                  <a:pt x="2026763" y="94268"/>
                </a:cubicBezTo>
                <a:cubicBezTo>
                  <a:pt x="2017336" y="97410"/>
                  <a:pt x="2008284" y="102060"/>
                  <a:pt x="1998483" y="103694"/>
                </a:cubicBezTo>
                <a:lnTo>
                  <a:pt x="1941922" y="113121"/>
                </a:lnTo>
                <a:cubicBezTo>
                  <a:pt x="1923068" y="119406"/>
                  <a:pt x="1904641" y="127155"/>
                  <a:pt x="1885361" y="131975"/>
                </a:cubicBezTo>
                <a:cubicBezTo>
                  <a:pt x="1872792" y="135117"/>
                  <a:pt x="1859785" y="136853"/>
                  <a:pt x="1847654" y="141402"/>
                </a:cubicBezTo>
                <a:cubicBezTo>
                  <a:pt x="1834496" y="146336"/>
                  <a:pt x="1823407" y="156217"/>
                  <a:pt x="1809947" y="160255"/>
                </a:cubicBezTo>
                <a:cubicBezTo>
                  <a:pt x="1791639" y="165747"/>
                  <a:pt x="1772129" y="165933"/>
                  <a:pt x="1753386" y="169682"/>
                </a:cubicBezTo>
                <a:cubicBezTo>
                  <a:pt x="1740530" y="172253"/>
                  <a:pt x="1701516" y="182119"/>
                  <a:pt x="1687398" y="188536"/>
                </a:cubicBezTo>
                <a:cubicBezTo>
                  <a:pt x="1661812" y="200166"/>
                  <a:pt x="1637122" y="213674"/>
                  <a:pt x="1611984" y="226243"/>
                </a:cubicBezTo>
                <a:cubicBezTo>
                  <a:pt x="1538891" y="262790"/>
                  <a:pt x="1626505" y="230831"/>
                  <a:pt x="1555423" y="254523"/>
                </a:cubicBezTo>
                <a:cubicBezTo>
                  <a:pt x="1545996" y="260808"/>
                  <a:pt x="1537276" y="268310"/>
                  <a:pt x="1527143" y="273377"/>
                </a:cubicBezTo>
                <a:cubicBezTo>
                  <a:pt x="1449078" y="312410"/>
                  <a:pt x="1551636" y="247622"/>
                  <a:pt x="1470582" y="301657"/>
                </a:cubicBezTo>
                <a:cubicBezTo>
                  <a:pt x="1435746" y="353911"/>
                  <a:pt x="1471659" y="312581"/>
                  <a:pt x="1423448" y="339365"/>
                </a:cubicBezTo>
                <a:cubicBezTo>
                  <a:pt x="1403640" y="350369"/>
                  <a:pt x="1385741" y="364503"/>
                  <a:pt x="1366887" y="377072"/>
                </a:cubicBezTo>
                <a:cubicBezTo>
                  <a:pt x="1358619" y="382584"/>
                  <a:pt x="1347495" y="382055"/>
                  <a:pt x="1338607" y="386499"/>
                </a:cubicBezTo>
                <a:cubicBezTo>
                  <a:pt x="1328473" y="391566"/>
                  <a:pt x="1319753" y="399068"/>
                  <a:pt x="1310326" y="405352"/>
                </a:cubicBezTo>
                <a:cubicBezTo>
                  <a:pt x="1275490" y="457609"/>
                  <a:pt x="1311405" y="416274"/>
                  <a:pt x="1263192" y="443059"/>
                </a:cubicBezTo>
                <a:cubicBezTo>
                  <a:pt x="1243384" y="454063"/>
                  <a:pt x="1228128" y="473602"/>
                  <a:pt x="1206631" y="480767"/>
                </a:cubicBezTo>
                <a:cubicBezTo>
                  <a:pt x="1165019" y="494637"/>
                  <a:pt x="1187238" y="485749"/>
                  <a:pt x="1140644" y="509047"/>
                </a:cubicBezTo>
                <a:cubicBezTo>
                  <a:pt x="1134359" y="518474"/>
                  <a:pt x="1129801" y="529316"/>
                  <a:pt x="1121790" y="537327"/>
                </a:cubicBezTo>
                <a:cubicBezTo>
                  <a:pt x="1103515" y="555602"/>
                  <a:pt x="1088232" y="557940"/>
                  <a:pt x="1065229" y="565608"/>
                </a:cubicBezTo>
                <a:cubicBezTo>
                  <a:pt x="1055802" y="571893"/>
                  <a:pt x="1045653" y="577209"/>
                  <a:pt x="1036949" y="584462"/>
                </a:cubicBezTo>
                <a:cubicBezTo>
                  <a:pt x="1005682" y="610518"/>
                  <a:pt x="1015490" y="614045"/>
                  <a:pt x="980388" y="631596"/>
                </a:cubicBezTo>
                <a:cubicBezTo>
                  <a:pt x="971501" y="636040"/>
                  <a:pt x="961535" y="637880"/>
                  <a:pt x="952108" y="641022"/>
                </a:cubicBezTo>
                <a:lnTo>
                  <a:pt x="895547" y="697583"/>
                </a:lnTo>
                <a:cubicBezTo>
                  <a:pt x="887536" y="705594"/>
                  <a:pt x="884704" y="717853"/>
                  <a:pt x="876693" y="725864"/>
                </a:cubicBezTo>
                <a:cubicBezTo>
                  <a:pt x="802539" y="800018"/>
                  <a:pt x="897353" y="680333"/>
                  <a:pt x="820132" y="772998"/>
                </a:cubicBezTo>
                <a:cubicBezTo>
                  <a:pt x="812879" y="781701"/>
                  <a:pt x="809290" y="793267"/>
                  <a:pt x="801279" y="801278"/>
                </a:cubicBezTo>
                <a:cubicBezTo>
                  <a:pt x="793268" y="809289"/>
                  <a:pt x="781702" y="812879"/>
                  <a:pt x="772998" y="820132"/>
                </a:cubicBezTo>
                <a:cubicBezTo>
                  <a:pt x="680349" y="897339"/>
                  <a:pt x="800009" y="802547"/>
                  <a:pt x="725864" y="876692"/>
                </a:cubicBezTo>
                <a:cubicBezTo>
                  <a:pt x="717853" y="884703"/>
                  <a:pt x="707011" y="889261"/>
                  <a:pt x="697584" y="895546"/>
                </a:cubicBezTo>
                <a:lnTo>
                  <a:pt x="659877" y="952107"/>
                </a:lnTo>
                <a:cubicBezTo>
                  <a:pt x="653592" y="961534"/>
                  <a:pt x="649034" y="972376"/>
                  <a:pt x="641023" y="980387"/>
                </a:cubicBezTo>
                <a:cubicBezTo>
                  <a:pt x="631596" y="989814"/>
                  <a:pt x="621278" y="998426"/>
                  <a:pt x="612743" y="1008668"/>
                </a:cubicBezTo>
                <a:cubicBezTo>
                  <a:pt x="605490" y="1017372"/>
                  <a:pt x="600474" y="1027729"/>
                  <a:pt x="593889" y="1036948"/>
                </a:cubicBezTo>
                <a:cubicBezTo>
                  <a:pt x="584757" y="1049733"/>
                  <a:pt x="574741" y="1061870"/>
                  <a:pt x="565609" y="1074655"/>
                </a:cubicBezTo>
                <a:cubicBezTo>
                  <a:pt x="559024" y="1083874"/>
                  <a:pt x="551822" y="1092802"/>
                  <a:pt x="546755" y="1102936"/>
                </a:cubicBezTo>
                <a:cubicBezTo>
                  <a:pt x="542311" y="1111824"/>
                  <a:pt x="543535" y="1123457"/>
                  <a:pt x="537328" y="1131216"/>
                </a:cubicBezTo>
                <a:cubicBezTo>
                  <a:pt x="530250" y="1140063"/>
                  <a:pt x="518475" y="1143785"/>
                  <a:pt x="509048" y="1150070"/>
                </a:cubicBezTo>
                <a:cubicBezTo>
                  <a:pt x="485351" y="1221158"/>
                  <a:pt x="517318" y="1133527"/>
                  <a:pt x="480767" y="1206631"/>
                </a:cubicBezTo>
                <a:cubicBezTo>
                  <a:pt x="476323" y="1215519"/>
                  <a:pt x="476167" y="1226225"/>
                  <a:pt x="471341" y="1234911"/>
                </a:cubicBezTo>
                <a:cubicBezTo>
                  <a:pt x="460337" y="1254719"/>
                  <a:pt x="433633" y="1291472"/>
                  <a:pt x="433633" y="1291472"/>
                </a:cubicBezTo>
                <a:cubicBezTo>
                  <a:pt x="399264" y="1394586"/>
                  <a:pt x="454074" y="1238413"/>
                  <a:pt x="405353" y="1348033"/>
                </a:cubicBezTo>
                <a:cubicBezTo>
                  <a:pt x="397282" y="1366193"/>
                  <a:pt x="395386" y="1386818"/>
                  <a:pt x="386499" y="1404593"/>
                </a:cubicBezTo>
                <a:cubicBezTo>
                  <a:pt x="380215" y="1417162"/>
                  <a:pt x="372580" y="1429143"/>
                  <a:pt x="367646" y="1442301"/>
                </a:cubicBezTo>
                <a:cubicBezTo>
                  <a:pt x="363097" y="1454432"/>
                  <a:pt x="364013" y="1468420"/>
                  <a:pt x="358219" y="1480008"/>
                </a:cubicBezTo>
                <a:cubicBezTo>
                  <a:pt x="348085" y="1500275"/>
                  <a:pt x="333081" y="1517715"/>
                  <a:pt x="320512" y="1536569"/>
                </a:cubicBezTo>
                <a:cubicBezTo>
                  <a:pt x="315000" y="1544837"/>
                  <a:pt x="315529" y="1555961"/>
                  <a:pt x="311085" y="1564849"/>
                </a:cubicBezTo>
                <a:cubicBezTo>
                  <a:pt x="306018" y="1574983"/>
                  <a:pt x="298516" y="1583703"/>
                  <a:pt x="292231" y="1593130"/>
                </a:cubicBezTo>
                <a:cubicBezTo>
                  <a:pt x="257860" y="1696250"/>
                  <a:pt x="312674" y="1540065"/>
                  <a:pt x="263951" y="1649690"/>
                </a:cubicBezTo>
                <a:cubicBezTo>
                  <a:pt x="255879" y="1667851"/>
                  <a:pt x="251382" y="1687397"/>
                  <a:pt x="245097" y="1706251"/>
                </a:cubicBezTo>
                <a:cubicBezTo>
                  <a:pt x="240653" y="1719582"/>
                  <a:pt x="231779" y="1731042"/>
                  <a:pt x="226244" y="1743958"/>
                </a:cubicBezTo>
                <a:cubicBezTo>
                  <a:pt x="215684" y="1768598"/>
                  <a:pt x="215362" y="1783371"/>
                  <a:pt x="207390" y="1809946"/>
                </a:cubicBezTo>
                <a:cubicBezTo>
                  <a:pt x="201679" y="1828981"/>
                  <a:pt x="193357" y="1847227"/>
                  <a:pt x="188537" y="1866507"/>
                </a:cubicBezTo>
                <a:cubicBezTo>
                  <a:pt x="185395" y="1879076"/>
                  <a:pt x="183659" y="1892083"/>
                  <a:pt x="179110" y="1904214"/>
                </a:cubicBezTo>
                <a:cubicBezTo>
                  <a:pt x="174176" y="1917372"/>
                  <a:pt x="166541" y="1929352"/>
                  <a:pt x="160256" y="1941921"/>
                </a:cubicBezTo>
                <a:cubicBezTo>
                  <a:pt x="157114" y="1957632"/>
                  <a:pt x="154715" y="1973511"/>
                  <a:pt x="150829" y="1989055"/>
                </a:cubicBezTo>
                <a:cubicBezTo>
                  <a:pt x="134773" y="2053280"/>
                  <a:pt x="145873" y="1974145"/>
                  <a:pt x="131976" y="2064470"/>
                </a:cubicBezTo>
                <a:cubicBezTo>
                  <a:pt x="128124" y="2089509"/>
                  <a:pt x="126132" y="2114805"/>
                  <a:pt x="122549" y="2139884"/>
                </a:cubicBezTo>
                <a:cubicBezTo>
                  <a:pt x="119846" y="2158806"/>
                  <a:pt x="116264" y="2177591"/>
                  <a:pt x="113122" y="2196445"/>
                </a:cubicBezTo>
                <a:cubicBezTo>
                  <a:pt x="109980" y="2240437"/>
                  <a:pt x="107688" y="2284497"/>
                  <a:pt x="103695" y="2328420"/>
                </a:cubicBezTo>
                <a:cubicBezTo>
                  <a:pt x="89462" y="2484975"/>
                  <a:pt x="101018" y="2337731"/>
                  <a:pt x="84842" y="2450969"/>
                </a:cubicBezTo>
                <a:cubicBezTo>
                  <a:pt x="80818" y="2479137"/>
                  <a:pt x="79439" y="2507642"/>
                  <a:pt x="75415" y="2535810"/>
                </a:cubicBezTo>
                <a:cubicBezTo>
                  <a:pt x="68752" y="2582447"/>
                  <a:pt x="62792" y="2592532"/>
                  <a:pt x="47134" y="2639505"/>
                </a:cubicBezTo>
                <a:cubicBezTo>
                  <a:pt x="43992" y="2648932"/>
                  <a:pt x="39657" y="2658041"/>
                  <a:pt x="37708" y="2667785"/>
                </a:cubicBezTo>
                <a:cubicBezTo>
                  <a:pt x="34566" y="2683496"/>
                  <a:pt x="30915" y="2699115"/>
                  <a:pt x="28281" y="2714919"/>
                </a:cubicBezTo>
                <a:cubicBezTo>
                  <a:pt x="24628" y="2736836"/>
                  <a:pt x="22829" y="2759046"/>
                  <a:pt x="18854" y="2780907"/>
                </a:cubicBezTo>
                <a:cubicBezTo>
                  <a:pt x="16536" y="2793654"/>
                  <a:pt x="12569" y="2806045"/>
                  <a:pt x="9427" y="2818614"/>
                </a:cubicBezTo>
                <a:cubicBezTo>
                  <a:pt x="6285" y="2859464"/>
                  <a:pt x="0" y="2900193"/>
                  <a:pt x="0" y="2941163"/>
                </a:cubicBezTo>
                <a:cubicBezTo>
                  <a:pt x="0" y="3007225"/>
                  <a:pt x="9427" y="3073063"/>
                  <a:pt x="9427" y="3139125"/>
                </a:cubicBezTo>
              </a:path>
            </a:pathLst>
          </a:custGeom>
          <a:noFill/>
          <a:ln w="2540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Freeform 29"/>
          <p:cNvSpPr/>
          <p:nvPr/>
        </p:nvSpPr>
        <p:spPr>
          <a:xfrm>
            <a:off x="5105400" y="2775930"/>
            <a:ext cx="3101444" cy="3285505"/>
          </a:xfrm>
          <a:custGeom>
            <a:avLst/>
            <a:gdLst>
              <a:gd name="connsiteX0" fmla="*/ 3101444 w 3101444"/>
              <a:gd name="connsiteY0" fmla="*/ 89818 h 3285505"/>
              <a:gd name="connsiteX1" fmla="*/ 2969469 w 3101444"/>
              <a:gd name="connsiteY1" fmla="*/ 80392 h 3285505"/>
              <a:gd name="connsiteX2" fmla="*/ 2780932 w 3101444"/>
              <a:gd name="connsiteY2" fmla="*/ 61538 h 3285505"/>
              <a:gd name="connsiteX3" fmla="*/ 2743225 w 3101444"/>
              <a:gd name="connsiteY3" fmla="*/ 52111 h 3285505"/>
              <a:gd name="connsiteX4" fmla="*/ 2714945 w 3101444"/>
              <a:gd name="connsiteY4" fmla="*/ 42684 h 3285505"/>
              <a:gd name="connsiteX5" fmla="*/ 2601823 w 3101444"/>
              <a:gd name="connsiteY5" fmla="*/ 23831 h 3285505"/>
              <a:gd name="connsiteX6" fmla="*/ 2215324 w 3101444"/>
              <a:gd name="connsiteY6" fmla="*/ 23831 h 3285505"/>
              <a:gd name="connsiteX7" fmla="*/ 2007935 w 3101444"/>
              <a:gd name="connsiteY7" fmla="*/ 33258 h 3285505"/>
              <a:gd name="connsiteX8" fmla="*/ 1979654 w 3101444"/>
              <a:gd name="connsiteY8" fmla="*/ 42684 h 3285505"/>
              <a:gd name="connsiteX9" fmla="*/ 1932520 w 3101444"/>
              <a:gd name="connsiteY9" fmla="*/ 52111 h 3285505"/>
              <a:gd name="connsiteX10" fmla="*/ 1234937 w 3101444"/>
              <a:gd name="connsiteY10" fmla="*/ 61538 h 3285505"/>
              <a:gd name="connsiteX11" fmla="*/ 1112388 w 3101444"/>
              <a:gd name="connsiteY11" fmla="*/ 89818 h 3285505"/>
              <a:gd name="connsiteX12" fmla="*/ 1055827 w 3101444"/>
              <a:gd name="connsiteY12" fmla="*/ 108672 h 3285505"/>
              <a:gd name="connsiteX13" fmla="*/ 1027547 w 3101444"/>
              <a:gd name="connsiteY13" fmla="*/ 127526 h 3285505"/>
              <a:gd name="connsiteX14" fmla="*/ 923852 w 3101444"/>
              <a:gd name="connsiteY14" fmla="*/ 155806 h 3285505"/>
              <a:gd name="connsiteX15" fmla="*/ 867291 w 3101444"/>
              <a:gd name="connsiteY15" fmla="*/ 193513 h 3285505"/>
              <a:gd name="connsiteX16" fmla="*/ 839011 w 3101444"/>
              <a:gd name="connsiteY16" fmla="*/ 202940 h 3285505"/>
              <a:gd name="connsiteX17" fmla="*/ 782450 w 3101444"/>
              <a:gd name="connsiteY17" fmla="*/ 240647 h 3285505"/>
              <a:gd name="connsiteX18" fmla="*/ 725889 w 3101444"/>
              <a:gd name="connsiteY18" fmla="*/ 278355 h 3285505"/>
              <a:gd name="connsiteX19" fmla="*/ 697609 w 3101444"/>
              <a:gd name="connsiteY19" fmla="*/ 287781 h 3285505"/>
              <a:gd name="connsiteX20" fmla="*/ 641048 w 3101444"/>
              <a:gd name="connsiteY20" fmla="*/ 325489 h 3285505"/>
              <a:gd name="connsiteX21" fmla="*/ 593914 w 3101444"/>
              <a:gd name="connsiteY21" fmla="*/ 363196 h 3285505"/>
              <a:gd name="connsiteX22" fmla="*/ 565633 w 3101444"/>
              <a:gd name="connsiteY22" fmla="*/ 391476 h 3285505"/>
              <a:gd name="connsiteX23" fmla="*/ 509073 w 3101444"/>
              <a:gd name="connsiteY23" fmla="*/ 438610 h 3285505"/>
              <a:gd name="connsiteX24" fmla="*/ 471365 w 3101444"/>
              <a:gd name="connsiteY24" fmla="*/ 495171 h 3285505"/>
              <a:gd name="connsiteX25" fmla="*/ 443085 w 3101444"/>
              <a:gd name="connsiteY25" fmla="*/ 523451 h 3285505"/>
              <a:gd name="connsiteX26" fmla="*/ 405378 w 3101444"/>
              <a:gd name="connsiteY26" fmla="*/ 580012 h 3285505"/>
              <a:gd name="connsiteX27" fmla="*/ 386524 w 3101444"/>
              <a:gd name="connsiteY27" fmla="*/ 608293 h 3285505"/>
              <a:gd name="connsiteX28" fmla="*/ 367671 w 3101444"/>
              <a:gd name="connsiteY28" fmla="*/ 636573 h 3285505"/>
              <a:gd name="connsiteX29" fmla="*/ 358244 w 3101444"/>
              <a:gd name="connsiteY29" fmla="*/ 664854 h 3285505"/>
              <a:gd name="connsiteX30" fmla="*/ 329963 w 3101444"/>
              <a:gd name="connsiteY30" fmla="*/ 683707 h 3285505"/>
              <a:gd name="connsiteX31" fmla="*/ 301683 w 3101444"/>
              <a:gd name="connsiteY31" fmla="*/ 768548 h 3285505"/>
              <a:gd name="connsiteX32" fmla="*/ 292256 w 3101444"/>
              <a:gd name="connsiteY32" fmla="*/ 796829 h 3285505"/>
              <a:gd name="connsiteX33" fmla="*/ 263976 w 3101444"/>
              <a:gd name="connsiteY33" fmla="*/ 985365 h 3285505"/>
              <a:gd name="connsiteX34" fmla="*/ 245122 w 3101444"/>
              <a:gd name="connsiteY34" fmla="*/ 1041926 h 3285505"/>
              <a:gd name="connsiteX35" fmla="*/ 226269 w 3101444"/>
              <a:gd name="connsiteY35" fmla="*/ 1098486 h 3285505"/>
              <a:gd name="connsiteX36" fmla="*/ 216842 w 3101444"/>
              <a:gd name="connsiteY36" fmla="*/ 1126767 h 3285505"/>
              <a:gd name="connsiteX37" fmla="*/ 207415 w 3101444"/>
              <a:gd name="connsiteY37" fmla="*/ 1155047 h 3285505"/>
              <a:gd name="connsiteX38" fmla="*/ 179135 w 3101444"/>
              <a:gd name="connsiteY38" fmla="*/ 1249315 h 3285505"/>
              <a:gd name="connsiteX39" fmla="*/ 160281 w 3101444"/>
              <a:gd name="connsiteY39" fmla="*/ 1305876 h 3285505"/>
              <a:gd name="connsiteX40" fmla="*/ 141427 w 3101444"/>
              <a:gd name="connsiteY40" fmla="*/ 1334157 h 3285505"/>
              <a:gd name="connsiteX41" fmla="*/ 132000 w 3101444"/>
              <a:gd name="connsiteY41" fmla="*/ 1381291 h 3285505"/>
              <a:gd name="connsiteX42" fmla="*/ 113147 w 3101444"/>
              <a:gd name="connsiteY42" fmla="*/ 1447278 h 3285505"/>
              <a:gd name="connsiteX43" fmla="*/ 103720 w 3101444"/>
              <a:gd name="connsiteY43" fmla="*/ 1513266 h 3285505"/>
              <a:gd name="connsiteX44" fmla="*/ 94293 w 3101444"/>
              <a:gd name="connsiteY44" fmla="*/ 1569827 h 3285505"/>
              <a:gd name="connsiteX45" fmla="*/ 75440 w 3101444"/>
              <a:gd name="connsiteY45" fmla="*/ 2031740 h 3285505"/>
              <a:gd name="connsiteX46" fmla="*/ 66013 w 3101444"/>
              <a:gd name="connsiteY46" fmla="*/ 2078874 h 3285505"/>
              <a:gd name="connsiteX47" fmla="*/ 56586 w 3101444"/>
              <a:gd name="connsiteY47" fmla="*/ 2135435 h 3285505"/>
              <a:gd name="connsiteX48" fmla="*/ 47159 w 3101444"/>
              <a:gd name="connsiteY48" fmla="*/ 2455946 h 3285505"/>
              <a:gd name="connsiteX49" fmla="*/ 37732 w 3101444"/>
              <a:gd name="connsiteY49" fmla="*/ 2493654 h 3285505"/>
              <a:gd name="connsiteX50" fmla="*/ 28306 w 3101444"/>
              <a:gd name="connsiteY50" fmla="*/ 2540788 h 3285505"/>
              <a:gd name="connsiteX51" fmla="*/ 18879 w 3101444"/>
              <a:gd name="connsiteY51" fmla="*/ 2635056 h 3285505"/>
              <a:gd name="connsiteX52" fmla="*/ 9452 w 3101444"/>
              <a:gd name="connsiteY52" fmla="*/ 2682190 h 3285505"/>
              <a:gd name="connsiteX53" fmla="*/ 25 w 3101444"/>
              <a:gd name="connsiteY53" fmla="*/ 2767031 h 3285505"/>
              <a:gd name="connsiteX54" fmla="*/ 9452 w 3101444"/>
              <a:gd name="connsiteY54" fmla="*/ 3106396 h 3285505"/>
              <a:gd name="connsiteX55" fmla="*/ 18879 w 3101444"/>
              <a:gd name="connsiteY55" fmla="*/ 3162957 h 3285505"/>
              <a:gd name="connsiteX56" fmla="*/ 9452 w 3101444"/>
              <a:gd name="connsiteY56" fmla="*/ 3247798 h 3285505"/>
              <a:gd name="connsiteX57" fmla="*/ 25 w 3101444"/>
              <a:gd name="connsiteY57" fmla="*/ 3285505 h 3285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101444" h="3285505">
                <a:moveTo>
                  <a:pt x="3101444" y="89818"/>
                </a:moveTo>
                <a:lnTo>
                  <a:pt x="2969469" y="80392"/>
                </a:lnTo>
                <a:cubicBezTo>
                  <a:pt x="2703290" y="63220"/>
                  <a:pt x="2877806" y="89217"/>
                  <a:pt x="2780932" y="61538"/>
                </a:cubicBezTo>
                <a:cubicBezTo>
                  <a:pt x="2768475" y="57979"/>
                  <a:pt x="2755682" y="55670"/>
                  <a:pt x="2743225" y="52111"/>
                </a:cubicBezTo>
                <a:cubicBezTo>
                  <a:pt x="2733671" y="49381"/>
                  <a:pt x="2724689" y="44633"/>
                  <a:pt x="2714945" y="42684"/>
                </a:cubicBezTo>
                <a:cubicBezTo>
                  <a:pt x="2677460" y="35187"/>
                  <a:pt x="2601823" y="23831"/>
                  <a:pt x="2601823" y="23831"/>
                </a:cubicBezTo>
                <a:cubicBezTo>
                  <a:pt x="2460812" y="-23174"/>
                  <a:pt x="2576430" y="11794"/>
                  <a:pt x="2215324" y="23831"/>
                </a:cubicBezTo>
                <a:cubicBezTo>
                  <a:pt x="2146161" y="26136"/>
                  <a:pt x="2077065" y="30116"/>
                  <a:pt x="2007935" y="33258"/>
                </a:cubicBezTo>
                <a:cubicBezTo>
                  <a:pt x="1998508" y="36400"/>
                  <a:pt x="1989294" y="40274"/>
                  <a:pt x="1979654" y="42684"/>
                </a:cubicBezTo>
                <a:cubicBezTo>
                  <a:pt x="1964110" y="46570"/>
                  <a:pt x="1948537" y="51705"/>
                  <a:pt x="1932520" y="52111"/>
                </a:cubicBezTo>
                <a:cubicBezTo>
                  <a:pt x="1700046" y="57997"/>
                  <a:pt x="1467465" y="58396"/>
                  <a:pt x="1234937" y="61538"/>
                </a:cubicBezTo>
                <a:cubicBezTo>
                  <a:pt x="1157297" y="87418"/>
                  <a:pt x="1198050" y="77582"/>
                  <a:pt x="1112388" y="89818"/>
                </a:cubicBezTo>
                <a:cubicBezTo>
                  <a:pt x="1093534" y="96103"/>
                  <a:pt x="1072363" y="97648"/>
                  <a:pt x="1055827" y="108672"/>
                </a:cubicBezTo>
                <a:cubicBezTo>
                  <a:pt x="1046400" y="114957"/>
                  <a:pt x="1038155" y="123548"/>
                  <a:pt x="1027547" y="127526"/>
                </a:cubicBezTo>
                <a:cubicBezTo>
                  <a:pt x="987067" y="142706"/>
                  <a:pt x="963188" y="129582"/>
                  <a:pt x="923852" y="155806"/>
                </a:cubicBezTo>
                <a:cubicBezTo>
                  <a:pt x="904998" y="168375"/>
                  <a:pt x="888787" y="186347"/>
                  <a:pt x="867291" y="193513"/>
                </a:cubicBezTo>
                <a:cubicBezTo>
                  <a:pt x="857864" y="196655"/>
                  <a:pt x="847697" y="198114"/>
                  <a:pt x="839011" y="202940"/>
                </a:cubicBezTo>
                <a:cubicBezTo>
                  <a:pt x="819203" y="213944"/>
                  <a:pt x="801304" y="228078"/>
                  <a:pt x="782450" y="240647"/>
                </a:cubicBezTo>
                <a:lnTo>
                  <a:pt x="725889" y="278355"/>
                </a:lnTo>
                <a:cubicBezTo>
                  <a:pt x="717621" y="283867"/>
                  <a:pt x="707036" y="284639"/>
                  <a:pt x="697609" y="287781"/>
                </a:cubicBezTo>
                <a:lnTo>
                  <a:pt x="641048" y="325489"/>
                </a:lnTo>
                <a:cubicBezTo>
                  <a:pt x="555772" y="382341"/>
                  <a:pt x="686364" y="332378"/>
                  <a:pt x="593914" y="363196"/>
                </a:cubicBezTo>
                <a:cubicBezTo>
                  <a:pt x="584487" y="372623"/>
                  <a:pt x="575875" y="382941"/>
                  <a:pt x="565633" y="391476"/>
                </a:cubicBezTo>
                <a:cubicBezTo>
                  <a:pt x="531236" y="420140"/>
                  <a:pt x="539510" y="399477"/>
                  <a:pt x="509073" y="438610"/>
                </a:cubicBezTo>
                <a:cubicBezTo>
                  <a:pt x="495161" y="456496"/>
                  <a:pt x="487388" y="479148"/>
                  <a:pt x="471365" y="495171"/>
                </a:cubicBezTo>
                <a:cubicBezTo>
                  <a:pt x="461938" y="504598"/>
                  <a:pt x="451270" y="512928"/>
                  <a:pt x="443085" y="523451"/>
                </a:cubicBezTo>
                <a:cubicBezTo>
                  <a:pt x="429174" y="541337"/>
                  <a:pt x="417947" y="561158"/>
                  <a:pt x="405378" y="580012"/>
                </a:cubicBezTo>
                <a:lnTo>
                  <a:pt x="386524" y="608293"/>
                </a:lnTo>
                <a:cubicBezTo>
                  <a:pt x="380240" y="617720"/>
                  <a:pt x="371254" y="625825"/>
                  <a:pt x="367671" y="636573"/>
                </a:cubicBezTo>
                <a:cubicBezTo>
                  <a:pt x="364529" y="646000"/>
                  <a:pt x="364452" y="657095"/>
                  <a:pt x="358244" y="664854"/>
                </a:cubicBezTo>
                <a:cubicBezTo>
                  <a:pt x="351166" y="673701"/>
                  <a:pt x="339390" y="677423"/>
                  <a:pt x="329963" y="683707"/>
                </a:cubicBezTo>
                <a:lnTo>
                  <a:pt x="301683" y="768548"/>
                </a:lnTo>
                <a:lnTo>
                  <a:pt x="292256" y="796829"/>
                </a:lnTo>
                <a:cubicBezTo>
                  <a:pt x="283927" y="863464"/>
                  <a:pt x="282590" y="923319"/>
                  <a:pt x="263976" y="985365"/>
                </a:cubicBezTo>
                <a:cubicBezTo>
                  <a:pt x="258265" y="1004400"/>
                  <a:pt x="251407" y="1023072"/>
                  <a:pt x="245122" y="1041926"/>
                </a:cubicBezTo>
                <a:lnTo>
                  <a:pt x="226269" y="1098486"/>
                </a:lnTo>
                <a:lnTo>
                  <a:pt x="216842" y="1126767"/>
                </a:lnTo>
                <a:cubicBezTo>
                  <a:pt x="213700" y="1136194"/>
                  <a:pt x="209825" y="1145407"/>
                  <a:pt x="207415" y="1155047"/>
                </a:cubicBezTo>
                <a:cubicBezTo>
                  <a:pt x="193168" y="1212034"/>
                  <a:pt x="202085" y="1180465"/>
                  <a:pt x="179135" y="1249315"/>
                </a:cubicBezTo>
                <a:lnTo>
                  <a:pt x="160281" y="1305876"/>
                </a:lnTo>
                <a:cubicBezTo>
                  <a:pt x="156698" y="1316624"/>
                  <a:pt x="147712" y="1324730"/>
                  <a:pt x="141427" y="1334157"/>
                </a:cubicBezTo>
                <a:cubicBezTo>
                  <a:pt x="138285" y="1349868"/>
                  <a:pt x="135886" y="1365747"/>
                  <a:pt x="132000" y="1381291"/>
                </a:cubicBezTo>
                <a:cubicBezTo>
                  <a:pt x="118541" y="1435126"/>
                  <a:pt x="124900" y="1382636"/>
                  <a:pt x="113147" y="1447278"/>
                </a:cubicBezTo>
                <a:cubicBezTo>
                  <a:pt x="109172" y="1469139"/>
                  <a:pt x="107099" y="1491305"/>
                  <a:pt x="103720" y="1513266"/>
                </a:cubicBezTo>
                <a:cubicBezTo>
                  <a:pt x="100814" y="1532157"/>
                  <a:pt x="97435" y="1550973"/>
                  <a:pt x="94293" y="1569827"/>
                </a:cubicBezTo>
                <a:cubicBezTo>
                  <a:pt x="91907" y="1639020"/>
                  <a:pt x="83063" y="1936445"/>
                  <a:pt x="75440" y="2031740"/>
                </a:cubicBezTo>
                <a:cubicBezTo>
                  <a:pt x="74162" y="2047711"/>
                  <a:pt x="68879" y="2063110"/>
                  <a:pt x="66013" y="2078874"/>
                </a:cubicBezTo>
                <a:cubicBezTo>
                  <a:pt x="62594" y="2097679"/>
                  <a:pt x="59728" y="2116581"/>
                  <a:pt x="56586" y="2135435"/>
                </a:cubicBezTo>
                <a:cubicBezTo>
                  <a:pt x="53444" y="2242272"/>
                  <a:pt x="52777" y="2349211"/>
                  <a:pt x="47159" y="2455946"/>
                </a:cubicBezTo>
                <a:cubicBezTo>
                  <a:pt x="46478" y="2468884"/>
                  <a:pt x="40542" y="2481006"/>
                  <a:pt x="37732" y="2493654"/>
                </a:cubicBezTo>
                <a:cubicBezTo>
                  <a:pt x="34256" y="2509295"/>
                  <a:pt x="30424" y="2524906"/>
                  <a:pt x="28306" y="2540788"/>
                </a:cubicBezTo>
                <a:cubicBezTo>
                  <a:pt x="24132" y="2572090"/>
                  <a:pt x="23053" y="2603754"/>
                  <a:pt x="18879" y="2635056"/>
                </a:cubicBezTo>
                <a:cubicBezTo>
                  <a:pt x="16761" y="2650938"/>
                  <a:pt x="11718" y="2666329"/>
                  <a:pt x="9452" y="2682190"/>
                </a:cubicBezTo>
                <a:cubicBezTo>
                  <a:pt x="5428" y="2710358"/>
                  <a:pt x="3167" y="2738751"/>
                  <a:pt x="25" y="2767031"/>
                </a:cubicBezTo>
                <a:cubicBezTo>
                  <a:pt x="3167" y="2880153"/>
                  <a:pt x="4069" y="2993359"/>
                  <a:pt x="9452" y="3106396"/>
                </a:cubicBezTo>
                <a:cubicBezTo>
                  <a:pt x="10361" y="3125488"/>
                  <a:pt x="18879" y="3143843"/>
                  <a:pt x="18879" y="3162957"/>
                </a:cubicBezTo>
                <a:cubicBezTo>
                  <a:pt x="18879" y="3191411"/>
                  <a:pt x="14130" y="3219731"/>
                  <a:pt x="9452" y="3247798"/>
                </a:cubicBezTo>
                <a:cubicBezTo>
                  <a:pt x="-969" y="3310321"/>
                  <a:pt x="25" y="3256255"/>
                  <a:pt x="25" y="3285505"/>
                </a:cubicBezTo>
              </a:path>
            </a:pathLst>
          </a:custGeom>
          <a:noFill/>
          <a:ln w="25400">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228600" y="3276600"/>
            <a:ext cx="3581400" cy="461665"/>
          </a:xfrm>
          <a:prstGeom prst="rect">
            <a:avLst/>
          </a:prstGeom>
          <a:noFill/>
        </p:spPr>
        <p:txBody>
          <a:bodyPr wrap="square" rtlCol="0">
            <a:spAutoFit/>
          </a:bodyPr>
          <a:lstStyle/>
          <a:p>
            <a:r>
              <a:rPr lang="en-US" sz="2400" b="1" dirty="0" smtClean="0">
                <a:solidFill>
                  <a:srgbClr val="FFC000"/>
                </a:solidFill>
              </a:rPr>
              <a:t>One Analyte Test</a:t>
            </a:r>
          </a:p>
        </p:txBody>
      </p:sp>
      <p:sp>
        <p:nvSpPr>
          <p:cNvPr id="32" name="TextBox 31"/>
          <p:cNvSpPr txBox="1"/>
          <p:nvPr/>
        </p:nvSpPr>
        <p:spPr>
          <a:xfrm>
            <a:off x="228600" y="3733800"/>
            <a:ext cx="3581400" cy="461665"/>
          </a:xfrm>
          <a:prstGeom prst="rect">
            <a:avLst/>
          </a:prstGeom>
          <a:noFill/>
        </p:spPr>
        <p:txBody>
          <a:bodyPr wrap="square" rtlCol="0">
            <a:spAutoFit/>
          </a:bodyPr>
          <a:lstStyle/>
          <a:p>
            <a:r>
              <a:rPr lang="en-US" sz="2400" b="1" dirty="0" smtClean="0">
                <a:solidFill>
                  <a:srgbClr val="00B050"/>
                </a:solidFill>
              </a:rPr>
              <a:t>Two Analyte Test</a:t>
            </a:r>
          </a:p>
        </p:txBody>
      </p:sp>
      <p:sp>
        <p:nvSpPr>
          <p:cNvPr id="33" name="TextBox 32"/>
          <p:cNvSpPr txBox="1"/>
          <p:nvPr/>
        </p:nvSpPr>
        <p:spPr>
          <a:xfrm>
            <a:off x="228600" y="4251067"/>
            <a:ext cx="3581400" cy="461665"/>
          </a:xfrm>
          <a:prstGeom prst="rect">
            <a:avLst/>
          </a:prstGeom>
          <a:noFill/>
        </p:spPr>
        <p:txBody>
          <a:bodyPr wrap="square" rtlCol="0">
            <a:spAutoFit/>
          </a:bodyPr>
          <a:lstStyle/>
          <a:p>
            <a:r>
              <a:rPr lang="en-US" sz="2400" b="1" dirty="0" smtClean="0">
                <a:solidFill>
                  <a:srgbClr val="7030A0"/>
                </a:solidFill>
              </a:rPr>
              <a:t>Three Analyte Test</a:t>
            </a:r>
          </a:p>
        </p:txBody>
      </p:sp>
      <p:sp>
        <p:nvSpPr>
          <p:cNvPr id="34" name="TextBox 33"/>
          <p:cNvSpPr txBox="1"/>
          <p:nvPr/>
        </p:nvSpPr>
        <p:spPr>
          <a:xfrm>
            <a:off x="228600" y="4719935"/>
            <a:ext cx="3581400" cy="461665"/>
          </a:xfrm>
          <a:prstGeom prst="rect">
            <a:avLst/>
          </a:prstGeom>
          <a:noFill/>
        </p:spPr>
        <p:txBody>
          <a:bodyPr wrap="square" rtlCol="0">
            <a:spAutoFit/>
          </a:bodyPr>
          <a:lstStyle/>
          <a:p>
            <a:r>
              <a:rPr lang="en-US" sz="2400" b="1" dirty="0" smtClean="0">
                <a:solidFill>
                  <a:srgbClr val="00B0F0"/>
                </a:solidFill>
              </a:rPr>
              <a:t>Multi - Analyte Test</a:t>
            </a:r>
          </a:p>
        </p:txBody>
      </p:sp>
    </p:spTree>
    <p:extLst>
      <p:ext uri="{BB962C8B-B14F-4D97-AF65-F5344CB8AC3E}">
        <p14:creationId xmlns:p14="http://schemas.microsoft.com/office/powerpoint/2010/main" val="3385715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9" grpId="0" animBg="1"/>
      <p:bldP spid="30" grpId="0" animBg="1"/>
      <p:bldP spid="31" grpId="0"/>
      <p:bldP spid="32" grpId="0"/>
      <p:bldP spid="33"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762000" y="1143758"/>
            <a:ext cx="7010400" cy="4418842"/>
            <a:chOff x="228600" y="1115680"/>
            <a:chExt cx="7780283" cy="4904120"/>
          </a:xfrm>
        </p:grpSpPr>
        <p:sp>
          <p:nvSpPr>
            <p:cNvPr id="7" name="AutoShape 4"/>
            <p:cNvSpPr>
              <a:spLocks noChangeArrowheads="1"/>
            </p:cNvSpPr>
            <p:nvPr/>
          </p:nvSpPr>
          <p:spPr bwMode="auto">
            <a:xfrm>
              <a:off x="1028700" y="1115680"/>
              <a:ext cx="1752600" cy="838200"/>
            </a:xfrm>
            <a:prstGeom prst="roundRect">
              <a:avLst>
                <a:gd name="adj" fmla="val 16667"/>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1600" b="1" dirty="0"/>
                <a:t>Class </a:t>
              </a:r>
              <a:r>
                <a:rPr lang="en-US" altLang="en-US" sz="1600" b="1" dirty="0" smtClean="0"/>
                <a:t>II</a:t>
              </a:r>
            </a:p>
            <a:p>
              <a:pPr algn="ctr" eaLnBrk="1" hangingPunct="1">
                <a:spcBef>
                  <a:spcPct val="0"/>
                </a:spcBef>
                <a:buFontTx/>
                <a:buNone/>
              </a:pPr>
              <a:r>
                <a:rPr lang="en-US" altLang="en-US" sz="1600" b="1" dirty="0" smtClean="0"/>
                <a:t>(moderate risk)</a:t>
              </a:r>
              <a:endParaRPr lang="en-US" altLang="en-US" sz="1600" b="1" dirty="0"/>
            </a:p>
          </p:txBody>
        </p:sp>
        <p:sp>
          <p:nvSpPr>
            <p:cNvPr id="8" name="AutoShape 5"/>
            <p:cNvSpPr>
              <a:spLocks noChangeArrowheads="1"/>
            </p:cNvSpPr>
            <p:nvPr/>
          </p:nvSpPr>
          <p:spPr bwMode="auto">
            <a:xfrm>
              <a:off x="228600" y="2420605"/>
              <a:ext cx="1676400" cy="876300"/>
            </a:xfrm>
            <a:prstGeom prst="roundRect">
              <a:avLst>
                <a:gd name="adj" fmla="val 16667"/>
              </a:avLst>
            </a:prstGeom>
            <a:solidFill>
              <a:srgbClr val="8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1600" b="1" dirty="0">
                  <a:solidFill>
                    <a:schemeClr val="bg1"/>
                  </a:solidFill>
                </a:rPr>
                <a:t>Traditional </a:t>
              </a:r>
            </a:p>
            <a:p>
              <a:pPr algn="ctr" eaLnBrk="1" hangingPunct="1">
                <a:spcBef>
                  <a:spcPct val="0"/>
                </a:spcBef>
                <a:buFontTx/>
                <a:buNone/>
              </a:pPr>
              <a:r>
                <a:rPr lang="en-US" altLang="en-US" sz="1600" b="1" dirty="0">
                  <a:solidFill>
                    <a:schemeClr val="bg1"/>
                  </a:solidFill>
                </a:rPr>
                <a:t>510(k)</a:t>
              </a:r>
            </a:p>
          </p:txBody>
        </p:sp>
        <p:sp>
          <p:nvSpPr>
            <p:cNvPr id="9" name="AutoShape 8"/>
            <p:cNvSpPr>
              <a:spLocks noChangeArrowheads="1"/>
            </p:cNvSpPr>
            <p:nvPr/>
          </p:nvSpPr>
          <p:spPr bwMode="auto">
            <a:xfrm>
              <a:off x="5722883" y="2404839"/>
              <a:ext cx="2286000" cy="876300"/>
            </a:xfrm>
            <a:prstGeom prst="roundRect">
              <a:avLst>
                <a:gd name="adj" fmla="val 16667"/>
              </a:avLst>
            </a:prstGeom>
            <a:solidFill>
              <a:srgbClr val="8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1600" b="1" dirty="0">
                  <a:solidFill>
                    <a:schemeClr val="bg1"/>
                  </a:solidFill>
                </a:rPr>
                <a:t>Pre-market </a:t>
              </a:r>
            </a:p>
            <a:p>
              <a:pPr algn="ctr" eaLnBrk="1" hangingPunct="1">
                <a:spcBef>
                  <a:spcPct val="0"/>
                </a:spcBef>
                <a:buFontTx/>
                <a:buNone/>
              </a:pPr>
              <a:r>
                <a:rPr lang="en-US" altLang="en-US" sz="1600" b="1" dirty="0">
                  <a:solidFill>
                    <a:schemeClr val="bg1"/>
                  </a:solidFill>
                </a:rPr>
                <a:t>Application </a:t>
              </a:r>
            </a:p>
            <a:p>
              <a:pPr algn="ctr" eaLnBrk="1" hangingPunct="1">
                <a:spcBef>
                  <a:spcPct val="0"/>
                </a:spcBef>
                <a:buFontTx/>
                <a:buNone/>
              </a:pPr>
              <a:r>
                <a:rPr lang="en-US" altLang="en-US" sz="1600" b="1" dirty="0">
                  <a:solidFill>
                    <a:schemeClr val="bg1"/>
                  </a:solidFill>
                </a:rPr>
                <a:t>(PMA)</a:t>
              </a:r>
            </a:p>
          </p:txBody>
        </p:sp>
        <p:sp>
          <p:nvSpPr>
            <p:cNvPr id="11" name="AutoShape 12"/>
            <p:cNvSpPr>
              <a:spLocks noChangeArrowheads="1"/>
            </p:cNvSpPr>
            <p:nvPr/>
          </p:nvSpPr>
          <p:spPr bwMode="auto">
            <a:xfrm>
              <a:off x="5981700" y="1115680"/>
              <a:ext cx="1752600" cy="838200"/>
            </a:xfrm>
            <a:prstGeom prst="roundRect">
              <a:avLst>
                <a:gd name="adj" fmla="val 16667"/>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1600" b="1" dirty="0"/>
                <a:t>Class </a:t>
              </a:r>
              <a:r>
                <a:rPr lang="en-US" altLang="en-US" sz="1600" b="1" dirty="0" smtClean="0"/>
                <a:t>III</a:t>
              </a:r>
            </a:p>
            <a:p>
              <a:pPr algn="ctr" eaLnBrk="1" hangingPunct="1">
                <a:spcBef>
                  <a:spcPct val="0"/>
                </a:spcBef>
                <a:buFontTx/>
                <a:buNone/>
              </a:pPr>
              <a:r>
                <a:rPr lang="en-US" altLang="en-US" sz="1600" b="1" dirty="0" smtClean="0"/>
                <a:t>(high risk)</a:t>
              </a:r>
              <a:endParaRPr lang="en-US" altLang="en-US" sz="1600" b="1" dirty="0"/>
            </a:p>
          </p:txBody>
        </p:sp>
        <p:sp>
          <p:nvSpPr>
            <p:cNvPr id="12" name="AutoShape 16"/>
            <p:cNvSpPr>
              <a:spLocks noChangeArrowheads="1"/>
            </p:cNvSpPr>
            <p:nvPr/>
          </p:nvSpPr>
          <p:spPr bwMode="auto">
            <a:xfrm>
              <a:off x="990600" y="3352798"/>
              <a:ext cx="304800" cy="381000"/>
            </a:xfrm>
            <a:prstGeom prst="downArrow">
              <a:avLst>
                <a:gd name="adj1" fmla="val 50000"/>
                <a:gd name="adj2" fmla="val 3125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600"/>
            </a:p>
          </p:txBody>
        </p:sp>
        <p:sp>
          <p:nvSpPr>
            <p:cNvPr id="13" name="AutoShape 17"/>
            <p:cNvSpPr>
              <a:spLocks noChangeArrowheads="1"/>
            </p:cNvSpPr>
            <p:nvPr/>
          </p:nvSpPr>
          <p:spPr bwMode="auto">
            <a:xfrm>
              <a:off x="6705600" y="3352798"/>
              <a:ext cx="304800" cy="381000"/>
            </a:xfrm>
            <a:prstGeom prst="downArrow">
              <a:avLst>
                <a:gd name="adj1" fmla="val 50000"/>
                <a:gd name="adj2" fmla="val 3125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600"/>
            </a:p>
          </p:txBody>
        </p:sp>
        <p:sp>
          <p:nvSpPr>
            <p:cNvPr id="16" name="AutoShape 16"/>
            <p:cNvSpPr>
              <a:spLocks noChangeArrowheads="1"/>
            </p:cNvSpPr>
            <p:nvPr/>
          </p:nvSpPr>
          <p:spPr bwMode="auto">
            <a:xfrm>
              <a:off x="990600" y="1943099"/>
              <a:ext cx="304800" cy="381000"/>
            </a:xfrm>
            <a:prstGeom prst="downArrow">
              <a:avLst>
                <a:gd name="adj1" fmla="val 50000"/>
                <a:gd name="adj2" fmla="val 3125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600"/>
            </a:p>
          </p:txBody>
        </p:sp>
        <p:sp>
          <p:nvSpPr>
            <p:cNvPr id="17" name="AutoShape 17"/>
            <p:cNvSpPr>
              <a:spLocks noChangeArrowheads="1"/>
            </p:cNvSpPr>
            <p:nvPr/>
          </p:nvSpPr>
          <p:spPr bwMode="auto">
            <a:xfrm>
              <a:off x="6705600" y="2016228"/>
              <a:ext cx="304800" cy="381000"/>
            </a:xfrm>
            <a:prstGeom prst="downArrow">
              <a:avLst>
                <a:gd name="adj1" fmla="val 50000"/>
                <a:gd name="adj2" fmla="val 3125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600"/>
            </a:p>
          </p:txBody>
        </p:sp>
        <p:sp>
          <p:nvSpPr>
            <p:cNvPr id="18" name="AutoShape 5"/>
            <p:cNvSpPr>
              <a:spLocks noChangeArrowheads="1"/>
            </p:cNvSpPr>
            <p:nvPr/>
          </p:nvSpPr>
          <p:spPr bwMode="auto">
            <a:xfrm>
              <a:off x="2057400" y="2400299"/>
              <a:ext cx="1676400" cy="876300"/>
            </a:xfrm>
            <a:prstGeom prst="roundRect">
              <a:avLst>
                <a:gd name="adj" fmla="val 16667"/>
              </a:avLst>
            </a:prstGeom>
            <a:solidFill>
              <a:srgbClr val="8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1600" b="1" dirty="0" smtClean="0">
                  <a:solidFill>
                    <a:schemeClr val="bg1"/>
                  </a:solidFill>
                </a:rPr>
                <a:t>De novo 510(k)</a:t>
              </a:r>
              <a:endParaRPr lang="en-US" altLang="en-US" sz="1600" b="1" dirty="0">
                <a:solidFill>
                  <a:schemeClr val="bg1"/>
                </a:solidFill>
              </a:endParaRPr>
            </a:p>
            <a:p>
              <a:pPr algn="ctr" eaLnBrk="1" hangingPunct="1">
                <a:spcBef>
                  <a:spcPct val="0"/>
                </a:spcBef>
                <a:buFontTx/>
                <a:buNone/>
              </a:pPr>
              <a:r>
                <a:rPr lang="en-US" altLang="en-US" sz="1600" b="1" dirty="0" smtClean="0">
                  <a:solidFill>
                    <a:schemeClr val="bg1"/>
                  </a:solidFill>
                </a:rPr>
                <a:t>(no predicate)</a:t>
              </a:r>
              <a:endParaRPr lang="en-US" altLang="en-US" sz="1600" b="1" dirty="0">
                <a:solidFill>
                  <a:schemeClr val="bg1"/>
                </a:solidFill>
              </a:endParaRPr>
            </a:p>
          </p:txBody>
        </p:sp>
        <p:sp>
          <p:nvSpPr>
            <p:cNvPr id="19" name="AutoShape 16"/>
            <p:cNvSpPr>
              <a:spLocks noChangeArrowheads="1"/>
            </p:cNvSpPr>
            <p:nvPr/>
          </p:nvSpPr>
          <p:spPr bwMode="auto">
            <a:xfrm>
              <a:off x="2590800" y="1943099"/>
              <a:ext cx="304800" cy="381000"/>
            </a:xfrm>
            <a:prstGeom prst="downArrow">
              <a:avLst>
                <a:gd name="adj1" fmla="val 50000"/>
                <a:gd name="adj2" fmla="val 3125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600"/>
            </a:p>
          </p:txBody>
        </p:sp>
        <p:sp>
          <p:nvSpPr>
            <p:cNvPr id="20" name="AutoShape 5"/>
            <p:cNvSpPr>
              <a:spLocks noChangeArrowheads="1"/>
            </p:cNvSpPr>
            <p:nvPr/>
          </p:nvSpPr>
          <p:spPr bwMode="auto">
            <a:xfrm>
              <a:off x="228600" y="3733797"/>
              <a:ext cx="1676400" cy="2247901"/>
            </a:xfrm>
            <a:prstGeom prst="roundRect">
              <a:avLst>
                <a:gd name="adj" fmla="val 16667"/>
              </a:avLst>
            </a:prstGeom>
            <a:solidFill>
              <a:schemeClr val="tx2">
                <a:lumMod val="60000"/>
                <a:lumOff val="40000"/>
              </a:schemeClr>
            </a:solidFill>
            <a:ln>
              <a:noFill/>
            </a:ln>
            <a:effectLs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None/>
              </a:pPr>
              <a:r>
                <a:rPr lang="en-US" altLang="en-US" sz="1600" b="1" dirty="0">
                  <a:solidFill>
                    <a:schemeClr val="bg1"/>
                  </a:solidFill>
                </a:rPr>
                <a:t>FDA Clearance</a:t>
              </a:r>
            </a:p>
            <a:p>
              <a:pPr algn="ctr" eaLnBrk="1" hangingPunct="1">
                <a:spcBef>
                  <a:spcPct val="0"/>
                </a:spcBef>
                <a:buNone/>
              </a:pPr>
              <a:r>
                <a:rPr lang="en-US" sz="1600" b="1" dirty="0">
                  <a:solidFill>
                    <a:schemeClr val="bg1"/>
                  </a:solidFill>
                </a:rPr>
                <a:t>Device shows </a:t>
              </a:r>
            </a:p>
            <a:p>
              <a:pPr algn="ctr" eaLnBrk="1" hangingPunct="1">
                <a:spcBef>
                  <a:spcPct val="0"/>
                </a:spcBef>
                <a:buNone/>
              </a:pPr>
              <a:r>
                <a:rPr lang="en-US" sz="1600" b="1" dirty="0" smtClean="0">
                  <a:solidFill>
                    <a:schemeClr val="bg1"/>
                  </a:solidFill>
                </a:rPr>
                <a:t>substantial </a:t>
              </a:r>
            </a:p>
            <a:p>
              <a:pPr algn="ctr" eaLnBrk="1" hangingPunct="1">
                <a:spcBef>
                  <a:spcPct val="0"/>
                </a:spcBef>
                <a:buNone/>
              </a:pPr>
              <a:r>
                <a:rPr lang="en-US" sz="1600" b="1" dirty="0" smtClean="0">
                  <a:solidFill>
                    <a:schemeClr val="bg1"/>
                  </a:solidFill>
                </a:rPr>
                <a:t>equivalence</a:t>
              </a:r>
              <a:endParaRPr lang="en-US" sz="1600" b="1" dirty="0">
                <a:solidFill>
                  <a:schemeClr val="bg1"/>
                </a:solidFill>
              </a:endParaRPr>
            </a:p>
            <a:p>
              <a:pPr algn="ctr" eaLnBrk="1" hangingPunct="1">
                <a:spcBef>
                  <a:spcPct val="0"/>
                </a:spcBef>
                <a:buNone/>
              </a:pPr>
              <a:r>
                <a:rPr lang="en-US" sz="1600" b="1" dirty="0">
                  <a:solidFill>
                    <a:schemeClr val="bg1"/>
                  </a:solidFill>
                </a:rPr>
                <a:t>to a legally </a:t>
              </a:r>
              <a:endParaRPr lang="en-US" sz="1600" b="1" dirty="0" smtClean="0">
                <a:solidFill>
                  <a:schemeClr val="bg1"/>
                </a:solidFill>
              </a:endParaRPr>
            </a:p>
            <a:p>
              <a:pPr algn="ctr" eaLnBrk="1" hangingPunct="1">
                <a:spcBef>
                  <a:spcPct val="0"/>
                </a:spcBef>
                <a:buNone/>
              </a:pPr>
              <a:r>
                <a:rPr lang="en-US" sz="1600" b="1" dirty="0" smtClean="0">
                  <a:solidFill>
                    <a:schemeClr val="bg1"/>
                  </a:solidFill>
                </a:rPr>
                <a:t>marketed </a:t>
              </a:r>
              <a:endParaRPr lang="en-US" sz="1600" b="1" dirty="0">
                <a:solidFill>
                  <a:schemeClr val="bg1"/>
                </a:solidFill>
              </a:endParaRPr>
            </a:p>
            <a:p>
              <a:pPr algn="ctr" eaLnBrk="1" hangingPunct="1">
                <a:spcBef>
                  <a:spcPct val="0"/>
                </a:spcBef>
                <a:buNone/>
              </a:pPr>
              <a:r>
                <a:rPr lang="en-US" sz="1600" b="1" dirty="0">
                  <a:solidFill>
                    <a:schemeClr val="bg1"/>
                  </a:solidFill>
                </a:rPr>
                <a:t>predicate</a:t>
              </a:r>
            </a:p>
          </p:txBody>
        </p:sp>
        <p:sp>
          <p:nvSpPr>
            <p:cNvPr id="21" name="AutoShape 5"/>
            <p:cNvSpPr>
              <a:spLocks noChangeArrowheads="1"/>
            </p:cNvSpPr>
            <p:nvPr/>
          </p:nvSpPr>
          <p:spPr bwMode="auto">
            <a:xfrm>
              <a:off x="2057400" y="3771899"/>
              <a:ext cx="1676400" cy="2247901"/>
            </a:xfrm>
            <a:prstGeom prst="roundRect">
              <a:avLst>
                <a:gd name="adj" fmla="val 16667"/>
              </a:avLst>
            </a:prstGeom>
            <a:solidFill>
              <a:schemeClr val="tx2">
                <a:lumMod val="60000"/>
                <a:lumOff val="40000"/>
              </a:schemeClr>
            </a:solidFill>
            <a:ln>
              <a:noFill/>
            </a:ln>
            <a:effectLs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None/>
              </a:pPr>
              <a:r>
                <a:rPr lang="en-US" sz="1600" b="1" dirty="0" smtClean="0">
                  <a:solidFill>
                    <a:schemeClr val="bg1"/>
                  </a:solidFill>
                </a:rPr>
                <a:t>FDA</a:t>
              </a:r>
            </a:p>
            <a:p>
              <a:pPr algn="ctr" eaLnBrk="1" hangingPunct="1">
                <a:spcBef>
                  <a:spcPct val="0"/>
                </a:spcBef>
                <a:buNone/>
              </a:pPr>
              <a:r>
                <a:rPr lang="en-US" sz="1600" b="1" dirty="0" smtClean="0">
                  <a:solidFill>
                    <a:schemeClr val="bg1"/>
                  </a:solidFill>
                </a:rPr>
                <a:t>Classification </a:t>
              </a:r>
            </a:p>
            <a:p>
              <a:pPr algn="ctr" eaLnBrk="1" hangingPunct="1">
                <a:spcBef>
                  <a:spcPct val="0"/>
                </a:spcBef>
                <a:buNone/>
              </a:pPr>
              <a:r>
                <a:rPr lang="en-US" sz="1600" b="1" dirty="0" smtClean="0">
                  <a:solidFill>
                    <a:schemeClr val="bg1"/>
                  </a:solidFill>
                </a:rPr>
                <a:t>Device</a:t>
              </a:r>
            </a:p>
            <a:p>
              <a:pPr algn="ctr" eaLnBrk="1" hangingPunct="1">
                <a:spcBef>
                  <a:spcPct val="0"/>
                </a:spcBef>
                <a:buNone/>
              </a:pPr>
              <a:r>
                <a:rPr lang="en-US" sz="1600" b="1" dirty="0" smtClean="0">
                  <a:solidFill>
                    <a:schemeClr val="bg1"/>
                  </a:solidFill>
                </a:rPr>
                <a:t>Demonstrates</a:t>
              </a:r>
            </a:p>
            <a:p>
              <a:pPr algn="ctr" eaLnBrk="1" hangingPunct="1">
                <a:spcBef>
                  <a:spcPct val="0"/>
                </a:spcBef>
                <a:buNone/>
              </a:pPr>
              <a:r>
                <a:rPr lang="en-US" sz="1600" b="1" dirty="0" smtClean="0">
                  <a:solidFill>
                    <a:schemeClr val="bg1"/>
                  </a:solidFill>
                </a:rPr>
                <a:t>Safety and</a:t>
              </a:r>
            </a:p>
            <a:p>
              <a:pPr algn="ctr" eaLnBrk="1" hangingPunct="1">
                <a:spcBef>
                  <a:spcPct val="0"/>
                </a:spcBef>
                <a:buNone/>
              </a:pPr>
              <a:r>
                <a:rPr lang="en-US" sz="1600" b="1" dirty="0" smtClean="0">
                  <a:solidFill>
                    <a:schemeClr val="bg1"/>
                  </a:solidFill>
                </a:rPr>
                <a:t>Effectiveness</a:t>
              </a:r>
            </a:p>
            <a:p>
              <a:pPr algn="ctr" eaLnBrk="1" hangingPunct="1">
                <a:spcBef>
                  <a:spcPct val="0"/>
                </a:spcBef>
                <a:buNone/>
              </a:pPr>
              <a:r>
                <a:rPr lang="en-US" sz="1600" b="1" dirty="0" smtClean="0">
                  <a:solidFill>
                    <a:schemeClr val="bg1"/>
                  </a:solidFill>
                </a:rPr>
                <a:t>With Special</a:t>
              </a:r>
            </a:p>
            <a:p>
              <a:pPr algn="ctr" eaLnBrk="1" hangingPunct="1">
                <a:spcBef>
                  <a:spcPct val="0"/>
                </a:spcBef>
                <a:buNone/>
              </a:pPr>
              <a:r>
                <a:rPr lang="en-US" sz="1600" b="1" dirty="0" smtClean="0">
                  <a:solidFill>
                    <a:schemeClr val="bg1"/>
                  </a:solidFill>
                </a:rPr>
                <a:t>Controls </a:t>
              </a:r>
              <a:endParaRPr lang="en-US" sz="1600" b="1" dirty="0">
                <a:solidFill>
                  <a:schemeClr val="bg1"/>
                </a:solidFill>
              </a:endParaRPr>
            </a:p>
          </p:txBody>
        </p:sp>
        <p:sp>
          <p:nvSpPr>
            <p:cNvPr id="22" name="AutoShape 16"/>
            <p:cNvSpPr>
              <a:spLocks noChangeArrowheads="1"/>
            </p:cNvSpPr>
            <p:nvPr/>
          </p:nvSpPr>
          <p:spPr bwMode="auto">
            <a:xfrm>
              <a:off x="2667000" y="3390899"/>
              <a:ext cx="304800" cy="381000"/>
            </a:xfrm>
            <a:prstGeom prst="downArrow">
              <a:avLst>
                <a:gd name="adj1" fmla="val 50000"/>
                <a:gd name="adj2" fmla="val 3125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600"/>
            </a:p>
          </p:txBody>
        </p:sp>
        <p:sp>
          <p:nvSpPr>
            <p:cNvPr id="24" name="AutoShape 5"/>
            <p:cNvSpPr>
              <a:spLocks noChangeArrowheads="1"/>
            </p:cNvSpPr>
            <p:nvPr/>
          </p:nvSpPr>
          <p:spPr bwMode="auto">
            <a:xfrm>
              <a:off x="5722883" y="3733798"/>
              <a:ext cx="2286000" cy="2247901"/>
            </a:xfrm>
            <a:prstGeom prst="roundRect">
              <a:avLst>
                <a:gd name="adj" fmla="val 16667"/>
              </a:avLst>
            </a:prstGeom>
            <a:solidFill>
              <a:schemeClr val="tx2">
                <a:lumMod val="60000"/>
                <a:lumOff val="40000"/>
              </a:schemeClr>
            </a:solidFill>
            <a:ln>
              <a:noFill/>
            </a:ln>
            <a:effectLs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None/>
              </a:pPr>
              <a:r>
                <a:rPr lang="en-US" sz="1600" b="1" dirty="0" smtClean="0">
                  <a:solidFill>
                    <a:schemeClr val="bg1"/>
                  </a:solidFill>
                </a:rPr>
                <a:t>FDA Approval</a:t>
              </a:r>
            </a:p>
            <a:p>
              <a:pPr algn="ctr" eaLnBrk="1" hangingPunct="1">
                <a:spcBef>
                  <a:spcPct val="0"/>
                </a:spcBef>
                <a:buNone/>
              </a:pPr>
              <a:r>
                <a:rPr lang="en-US" sz="1600" b="1" dirty="0" smtClean="0">
                  <a:solidFill>
                    <a:schemeClr val="bg1"/>
                  </a:solidFill>
                </a:rPr>
                <a:t>Device Demonstrates</a:t>
              </a:r>
            </a:p>
            <a:p>
              <a:pPr algn="ctr" eaLnBrk="1" hangingPunct="1">
                <a:spcBef>
                  <a:spcPct val="0"/>
                </a:spcBef>
                <a:buNone/>
              </a:pPr>
              <a:r>
                <a:rPr lang="en-US" sz="1600" b="1" dirty="0" smtClean="0">
                  <a:solidFill>
                    <a:schemeClr val="bg1"/>
                  </a:solidFill>
                </a:rPr>
                <a:t>Safety And </a:t>
              </a:r>
            </a:p>
            <a:p>
              <a:pPr algn="ctr" eaLnBrk="1" hangingPunct="1">
                <a:spcBef>
                  <a:spcPct val="0"/>
                </a:spcBef>
                <a:buNone/>
              </a:pPr>
              <a:r>
                <a:rPr lang="en-US" sz="1600" b="1" dirty="0" smtClean="0">
                  <a:solidFill>
                    <a:schemeClr val="bg1"/>
                  </a:solidFill>
                </a:rPr>
                <a:t>Effectiveness</a:t>
              </a:r>
              <a:endParaRPr lang="en-US" sz="1600" b="1" dirty="0">
                <a:solidFill>
                  <a:schemeClr val="bg1"/>
                </a:solidFill>
              </a:endParaRPr>
            </a:p>
          </p:txBody>
        </p:sp>
      </p:grpSp>
      <p:sp>
        <p:nvSpPr>
          <p:cNvPr id="25" name="TextBox 24"/>
          <p:cNvSpPr txBox="1"/>
          <p:nvPr/>
        </p:nvSpPr>
        <p:spPr>
          <a:xfrm>
            <a:off x="304800" y="0"/>
            <a:ext cx="7772400" cy="1200329"/>
          </a:xfrm>
          <a:prstGeom prst="rect">
            <a:avLst/>
          </a:prstGeom>
          <a:noFill/>
        </p:spPr>
        <p:txBody>
          <a:bodyPr wrap="square" rtlCol="0">
            <a:spAutoFit/>
          </a:bodyPr>
          <a:lstStyle/>
          <a:p>
            <a:pPr algn="ctr"/>
            <a:r>
              <a:rPr lang="en-US" sz="3600" dirty="0" smtClean="0"/>
              <a:t>Intended Use (not test complexity) determines device classification</a:t>
            </a:r>
            <a:endParaRPr lang="en-US" sz="3600" dirty="0"/>
          </a:p>
        </p:txBody>
      </p:sp>
      <p:sp>
        <p:nvSpPr>
          <p:cNvPr id="26" name="TextBox 25"/>
          <p:cNvSpPr txBox="1"/>
          <p:nvPr/>
        </p:nvSpPr>
        <p:spPr>
          <a:xfrm>
            <a:off x="228600" y="5568885"/>
            <a:ext cx="8382000" cy="1200329"/>
          </a:xfrm>
          <a:prstGeom prst="rect">
            <a:avLst/>
          </a:prstGeom>
          <a:noFill/>
        </p:spPr>
        <p:txBody>
          <a:bodyPr wrap="square" rtlCol="0">
            <a:spAutoFit/>
          </a:bodyPr>
          <a:lstStyle/>
          <a:p>
            <a:r>
              <a:rPr lang="en-US" sz="2400" dirty="0" smtClean="0"/>
              <a:t>Early detection cancer markers are generally considered as cancer screening devices.  This type of device is usually considered a class III (high risk) device that requires a PMA.</a:t>
            </a:r>
            <a:endParaRPr lang="en-US" sz="2400" dirty="0"/>
          </a:p>
        </p:txBody>
      </p:sp>
    </p:spTree>
    <p:extLst>
      <p:ext uri="{BB962C8B-B14F-4D97-AF65-F5344CB8AC3E}">
        <p14:creationId xmlns:p14="http://schemas.microsoft.com/office/powerpoint/2010/main" val="38193940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11620"/>
            <a:ext cx="8509103" cy="926020"/>
          </a:xfrm>
        </p:spPr>
        <p:txBody>
          <a:bodyPr>
            <a:normAutofit/>
          </a:bodyPr>
          <a:lstStyle/>
          <a:p>
            <a:r>
              <a:rPr lang="en-US" dirty="0" smtClean="0"/>
              <a:t>Examples Approved IVDMIAs</a:t>
            </a:r>
            <a:endParaRPr lang="en-US" dirty="0"/>
          </a:p>
        </p:txBody>
      </p:sp>
      <p:sp>
        <p:nvSpPr>
          <p:cNvPr id="3" name="Content Placeholder 2"/>
          <p:cNvSpPr>
            <a:spLocks noGrp="1"/>
          </p:cNvSpPr>
          <p:nvPr>
            <p:ph idx="1"/>
          </p:nvPr>
        </p:nvSpPr>
        <p:spPr>
          <a:xfrm>
            <a:off x="0" y="914400"/>
            <a:ext cx="9067800" cy="5276643"/>
          </a:xfrm>
        </p:spPr>
        <p:txBody>
          <a:bodyPr>
            <a:noAutofit/>
          </a:bodyPr>
          <a:lstStyle/>
          <a:p>
            <a:r>
              <a:rPr lang="en-US" sz="1800" b="1" u="sng" dirty="0"/>
              <a:t>Banyan Brain Trauma </a:t>
            </a:r>
            <a:r>
              <a:rPr lang="en-US" sz="1800" b="1" u="sng" dirty="0" smtClean="0"/>
              <a:t>Indicator (DEN 170045).</a:t>
            </a:r>
            <a:r>
              <a:rPr lang="en-US" sz="1800" dirty="0" smtClean="0"/>
              <a:t> Qualitative test measuring the levels of 2 proteins in blood of to help identify patients with mild traumatic brain injury (i.e. concussions) </a:t>
            </a:r>
            <a:endParaRPr lang="en-US" sz="1800" b="1" u="sng" dirty="0" smtClean="0"/>
          </a:p>
          <a:p>
            <a:r>
              <a:rPr lang="en-US" sz="1800" b="1" u="sng" dirty="0" err="1" smtClean="0"/>
              <a:t>Cologuard</a:t>
            </a:r>
            <a:r>
              <a:rPr lang="en-US" sz="1800" b="1" u="sng" dirty="0" smtClean="0"/>
              <a:t> (P130017). </a:t>
            </a:r>
            <a:r>
              <a:rPr lang="en-US" sz="1800" dirty="0" smtClean="0"/>
              <a:t>Qualitative test evaluating the presence of DNA methylation of specific genes, DNA mutations of specific genes and the presence of hemoglobin in stool. Colorectal cancer screening test. </a:t>
            </a:r>
          </a:p>
          <a:p>
            <a:r>
              <a:rPr lang="en-US" sz="1800" b="1" u="sng" dirty="0" err="1"/>
              <a:t>Prosigna</a:t>
            </a:r>
            <a:r>
              <a:rPr lang="en-US" sz="1800" b="1" u="sng" dirty="0"/>
              <a:t> (K130010).  </a:t>
            </a:r>
            <a:r>
              <a:rPr lang="en-US" sz="1800" dirty="0"/>
              <a:t>Qualitative gene expression profiling test that evaluate the expression of 58 genes from breast cancer tissue.  The test assesses a patient’s risk of distant recurrence of disease.</a:t>
            </a:r>
          </a:p>
          <a:p>
            <a:r>
              <a:rPr lang="en-US" sz="1800" b="1" u="sng" dirty="0" smtClean="0"/>
              <a:t>OVA1 </a:t>
            </a:r>
            <a:r>
              <a:rPr lang="en-US" sz="1800" b="1" u="sng" dirty="0"/>
              <a:t>TEST (DEN090004).  </a:t>
            </a:r>
            <a:r>
              <a:rPr lang="en-US" sz="1800" dirty="0"/>
              <a:t>Qualitative serum test using 5 immunoassays as a aid to help further assess likelihood of malignancy for ovarian cancer. </a:t>
            </a:r>
            <a:endParaRPr lang="en-US" sz="1800" dirty="0" smtClean="0"/>
          </a:p>
          <a:p>
            <a:r>
              <a:rPr lang="en-US" sz="1800" b="1" u="sng" dirty="0" err="1" smtClean="0"/>
              <a:t>Pathwork</a:t>
            </a:r>
            <a:r>
              <a:rPr lang="en-US" sz="1800" b="1" u="sng" dirty="0" smtClean="0"/>
              <a:t> </a:t>
            </a:r>
            <a:r>
              <a:rPr lang="en-US" sz="1800" b="1" u="sng" dirty="0"/>
              <a:t>Tissue of Origin </a:t>
            </a:r>
            <a:r>
              <a:rPr lang="en-US" sz="1800" b="1" u="sng" dirty="0" smtClean="0"/>
              <a:t>Test (K080896). </a:t>
            </a:r>
            <a:r>
              <a:rPr lang="en-US" sz="1800" dirty="0" smtClean="0"/>
              <a:t>Evaluates RNA expression of 1550 genes using microarrays and compares against a database for 15 common malignancies to measure similarity of gene expression patterns.  </a:t>
            </a:r>
          </a:p>
          <a:p>
            <a:r>
              <a:rPr lang="en-US" sz="1800" b="1" u="sng" dirty="0" err="1"/>
              <a:t>AlloMap</a:t>
            </a:r>
            <a:r>
              <a:rPr lang="en-US" sz="1800" b="1" u="sng" dirty="0"/>
              <a:t> Molecular Expression Testing (K073482</a:t>
            </a:r>
            <a:r>
              <a:rPr lang="en-US" sz="1800" b="1" u="sng" dirty="0" smtClean="0"/>
              <a:t>).</a:t>
            </a:r>
            <a:r>
              <a:rPr lang="en-US" sz="1800" b="1" dirty="0" smtClean="0"/>
              <a:t>  </a:t>
            </a:r>
            <a:r>
              <a:rPr lang="en-US" sz="1800" dirty="0" smtClean="0"/>
              <a:t>Evaluates RNA expression of 20 gene from peripheral blood to aid in the identification of heart transplant recipients with stable allograft function.</a:t>
            </a:r>
            <a:r>
              <a:rPr lang="en-US" sz="1800" b="1" u="sng" dirty="0"/>
              <a:t> </a:t>
            </a:r>
            <a:endParaRPr lang="en-US" sz="1800" b="1" u="sng" dirty="0" smtClean="0"/>
          </a:p>
          <a:p>
            <a:r>
              <a:rPr lang="en-US" sz="1800" b="1" u="sng" dirty="0" err="1" smtClean="0"/>
              <a:t>Mammaprint</a:t>
            </a:r>
            <a:r>
              <a:rPr lang="en-US" sz="1800" b="1" u="sng" dirty="0" smtClean="0"/>
              <a:t> </a:t>
            </a:r>
            <a:r>
              <a:rPr lang="en-US" sz="1800" b="1" u="sng" dirty="0"/>
              <a:t>(K062694). </a:t>
            </a:r>
            <a:r>
              <a:rPr lang="en-US" sz="1800" dirty="0"/>
              <a:t>Qualitative gene expression profiling test that evaluate the expression of 70 genes from breast cancer tissue.  The results of the test are to be used as a prognostic marker for breast cancer recurrence.</a:t>
            </a:r>
          </a:p>
          <a:p>
            <a:endParaRPr lang="en-US" sz="1800" u="sng" dirty="0"/>
          </a:p>
        </p:txBody>
      </p:sp>
    </p:spTree>
    <p:extLst>
      <p:ext uri="{BB962C8B-B14F-4D97-AF65-F5344CB8AC3E}">
        <p14:creationId xmlns:p14="http://schemas.microsoft.com/office/powerpoint/2010/main" val="1826945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Challenges of IVDMIA</a:t>
            </a:r>
            <a:endParaRPr lang="en-US" dirty="0"/>
          </a:p>
        </p:txBody>
      </p:sp>
      <p:sp>
        <p:nvSpPr>
          <p:cNvPr id="4" name="TextBox 3"/>
          <p:cNvSpPr txBox="1"/>
          <p:nvPr/>
        </p:nvSpPr>
        <p:spPr>
          <a:xfrm>
            <a:off x="304800" y="1219200"/>
            <a:ext cx="8686800" cy="830997"/>
          </a:xfrm>
          <a:prstGeom prst="rect">
            <a:avLst/>
          </a:prstGeom>
          <a:noFill/>
        </p:spPr>
        <p:txBody>
          <a:bodyPr wrap="square" rtlCol="0">
            <a:spAutoFit/>
          </a:bodyPr>
          <a:lstStyle/>
          <a:p>
            <a:r>
              <a:rPr lang="en-US" sz="2400" b="1" dirty="0" smtClean="0">
                <a:solidFill>
                  <a:srgbClr val="FF0000"/>
                </a:solidFill>
              </a:rPr>
              <a:t>1.  Lock down your assay before you begin your analytical and clinical validation studies</a:t>
            </a:r>
            <a:endParaRPr lang="en-US" sz="2400" b="1" dirty="0">
              <a:solidFill>
                <a:srgbClr val="FF0000"/>
              </a:solidFill>
            </a:endParaRPr>
          </a:p>
        </p:txBody>
      </p:sp>
      <p:sp>
        <p:nvSpPr>
          <p:cNvPr id="5" name="TextBox 4"/>
          <p:cNvSpPr txBox="1"/>
          <p:nvPr/>
        </p:nvSpPr>
        <p:spPr>
          <a:xfrm>
            <a:off x="304800" y="2057400"/>
            <a:ext cx="8686800" cy="830997"/>
          </a:xfrm>
          <a:prstGeom prst="rect">
            <a:avLst/>
          </a:prstGeom>
          <a:noFill/>
        </p:spPr>
        <p:txBody>
          <a:bodyPr wrap="square" rtlCol="0">
            <a:spAutoFit/>
          </a:bodyPr>
          <a:lstStyle/>
          <a:p>
            <a:r>
              <a:rPr lang="en-US" sz="2400" b="1" dirty="0">
                <a:solidFill>
                  <a:srgbClr val="FF0000"/>
                </a:solidFill>
              </a:rPr>
              <a:t>2</a:t>
            </a:r>
            <a:r>
              <a:rPr lang="en-US" sz="2400" b="1" dirty="0" smtClean="0">
                <a:solidFill>
                  <a:srgbClr val="FF0000"/>
                </a:solidFill>
              </a:rPr>
              <a:t>.  Lock down your assay before you begin your analytical and clinical validation studies</a:t>
            </a:r>
            <a:endParaRPr lang="en-US" sz="2400" b="1" dirty="0">
              <a:solidFill>
                <a:srgbClr val="FF0000"/>
              </a:solidFill>
            </a:endParaRPr>
          </a:p>
        </p:txBody>
      </p:sp>
      <p:sp>
        <p:nvSpPr>
          <p:cNvPr id="6" name="TextBox 5"/>
          <p:cNvSpPr txBox="1"/>
          <p:nvPr/>
        </p:nvSpPr>
        <p:spPr>
          <a:xfrm>
            <a:off x="305602" y="2895600"/>
            <a:ext cx="8686800" cy="1200329"/>
          </a:xfrm>
          <a:prstGeom prst="rect">
            <a:avLst/>
          </a:prstGeom>
          <a:noFill/>
        </p:spPr>
        <p:txBody>
          <a:bodyPr wrap="square" rtlCol="0">
            <a:spAutoFit/>
          </a:bodyPr>
          <a:lstStyle/>
          <a:p>
            <a:r>
              <a:rPr lang="en-US" sz="2400" b="1" dirty="0" smtClean="0">
                <a:solidFill>
                  <a:srgbClr val="FF0000"/>
                </a:solidFill>
              </a:rPr>
              <a:t>3.  Lock down includes </a:t>
            </a:r>
            <a:r>
              <a:rPr lang="en-US" sz="2400" b="1" u="sng" dirty="0" smtClean="0">
                <a:solidFill>
                  <a:srgbClr val="FF0000"/>
                </a:solidFill>
              </a:rPr>
              <a:t>EVERYTHING</a:t>
            </a:r>
            <a:r>
              <a:rPr lang="en-US" sz="2400" b="1" dirty="0" smtClean="0">
                <a:solidFill>
                  <a:srgbClr val="FF0000"/>
                </a:solidFill>
              </a:rPr>
              <a:t> from </a:t>
            </a:r>
            <a:r>
              <a:rPr lang="en-US" sz="2400" b="1" dirty="0">
                <a:solidFill>
                  <a:srgbClr val="FF0000"/>
                </a:solidFill>
              </a:rPr>
              <a:t>how analytes are </a:t>
            </a:r>
            <a:r>
              <a:rPr lang="en-US" sz="2400" b="1" dirty="0" smtClean="0">
                <a:solidFill>
                  <a:srgbClr val="FF0000"/>
                </a:solidFill>
              </a:rPr>
              <a:t>measured to the algorithm, to </a:t>
            </a:r>
            <a:r>
              <a:rPr lang="en-US" sz="2400" b="1" dirty="0">
                <a:solidFill>
                  <a:srgbClr val="FF0000"/>
                </a:solidFill>
              </a:rPr>
              <a:t>the final patient report (Biomarker (+) vs </a:t>
            </a:r>
            <a:r>
              <a:rPr lang="en-US" sz="2400" b="1" dirty="0" smtClean="0">
                <a:solidFill>
                  <a:srgbClr val="FF0000"/>
                </a:solidFill>
              </a:rPr>
              <a:t>(-)).</a:t>
            </a:r>
            <a:endParaRPr lang="en-US" sz="2400" b="1" dirty="0">
              <a:solidFill>
                <a:srgbClr val="FF0000"/>
              </a:solidFill>
            </a:endParaRPr>
          </a:p>
        </p:txBody>
      </p:sp>
      <p:sp>
        <p:nvSpPr>
          <p:cNvPr id="7" name="TextBox 6"/>
          <p:cNvSpPr txBox="1"/>
          <p:nvPr/>
        </p:nvSpPr>
        <p:spPr>
          <a:xfrm>
            <a:off x="381000" y="4151055"/>
            <a:ext cx="8459002" cy="2246769"/>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Clinical trial specimens/patients are precious.</a:t>
            </a:r>
          </a:p>
          <a:p>
            <a:pPr marL="285750" indent="-285750">
              <a:buFont typeface="Arial" panose="020B0604020202020204" pitchFamily="34" charset="0"/>
              <a:buChar char="•"/>
            </a:pPr>
            <a:r>
              <a:rPr lang="en-US" sz="2000" dirty="0" smtClean="0"/>
              <a:t>Patients whose samples were used for assay development can’t be included in your final pivotal study.</a:t>
            </a:r>
          </a:p>
          <a:p>
            <a:pPr marL="285750" indent="-285750">
              <a:buFont typeface="Arial" panose="020B0604020202020204" pitchFamily="34" charset="0"/>
              <a:buChar char="•"/>
            </a:pPr>
            <a:r>
              <a:rPr lang="en-US" sz="2000" dirty="0" smtClean="0"/>
              <a:t>Making modifications to a assay after testing specimens of patients from your pivotal studies could result in all of them being considered exploratory.</a:t>
            </a:r>
          </a:p>
          <a:p>
            <a:pPr marL="285750" indent="-285750">
              <a:buFont typeface="Arial" panose="020B0604020202020204" pitchFamily="34" charset="0"/>
              <a:buChar char="•"/>
            </a:pPr>
            <a:r>
              <a:rPr lang="en-US" sz="2000" dirty="0" smtClean="0"/>
              <a:t>Some changes are unavoidable (i.e. clinical trial assay versus final assay), and may require bridging studies.  Details should be discussed before testing.</a:t>
            </a:r>
            <a:endParaRPr lang="en-US" sz="2000" dirty="0"/>
          </a:p>
        </p:txBody>
      </p:sp>
    </p:spTree>
    <p:extLst>
      <p:ext uri="{BB962C8B-B14F-4D97-AF65-F5344CB8AC3E}">
        <p14:creationId xmlns:p14="http://schemas.microsoft.com/office/powerpoint/2010/main" val="107026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theme/theme1.xml><?xml version="1.0" encoding="utf-8"?>
<a:theme xmlns:a="http://schemas.openxmlformats.org/drawingml/2006/main" name="FDA2017.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2287</TotalTime>
  <Words>2001</Words>
  <Application>Microsoft Office PowerPoint</Application>
  <PresentationFormat>On-screen Show (4:3)</PresentationFormat>
  <Paragraphs>241</Paragraphs>
  <Slides>29</Slides>
  <Notes>4</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FDA2017.2</vt:lpstr>
      <vt:lpstr>Regulatory considerations for In Vitro Diagnostic Multivariate Index Assays (IVDMIA)</vt:lpstr>
      <vt:lpstr>Disclaimer</vt:lpstr>
      <vt:lpstr>What is an IVDMIA?</vt:lpstr>
      <vt:lpstr>What is an IVDMIA?</vt:lpstr>
      <vt:lpstr>What can an IVDMIA Measure?</vt:lpstr>
      <vt:lpstr>Why IVDMIAs?</vt:lpstr>
      <vt:lpstr>PowerPoint Presentation</vt:lpstr>
      <vt:lpstr>Examples Approved IVDMIAs</vt:lpstr>
      <vt:lpstr>Review Challenges of IVDMIA</vt:lpstr>
      <vt:lpstr>Review Challenges of IVDMIA (2)</vt:lpstr>
      <vt:lpstr>Analytical requirements for IVDMIA</vt:lpstr>
      <vt:lpstr>Analytical requirements for IVDMIA</vt:lpstr>
      <vt:lpstr>IVDMIA analytical considerations</vt:lpstr>
      <vt:lpstr>IVDMIA analytical considerations</vt:lpstr>
      <vt:lpstr>Cologuard ®</vt:lpstr>
      <vt:lpstr>Cologuard </vt:lpstr>
      <vt:lpstr>Device Description</vt:lpstr>
      <vt:lpstr>Algorithm Development and  Cut-off Determination</vt:lpstr>
      <vt:lpstr>Clinical Validation Study</vt:lpstr>
      <vt:lpstr>Primary Effectiveness Results</vt:lpstr>
      <vt:lpstr>Secondary Effectiveness: Comparison  to FIT test</vt:lpstr>
      <vt:lpstr>Secondary Effectiveness: Comparison  to FIT test</vt:lpstr>
      <vt:lpstr>PowerPoint Presentation</vt:lpstr>
      <vt:lpstr>Sensitivity (LoB, LoD, LoQ and Linearity)</vt:lpstr>
      <vt:lpstr>Specificity</vt:lpstr>
      <vt:lpstr>Cross-reactivity with non-colorectal cancer</vt:lpstr>
      <vt:lpstr>Precision and Reproducibility</vt:lpstr>
      <vt:lpstr>Summary</vt:lpstr>
      <vt:lpstr>Thank you!  Questions?</vt:lpstr>
    </vt:vector>
  </TitlesOfParts>
  <Company>US FDA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Companion Diagnostics</dc:title>
  <dc:creator>Veeraraghavan, Janaki</dc:creator>
  <cp:lastModifiedBy>Aaron Schetter</cp:lastModifiedBy>
  <cp:revision>135</cp:revision>
  <dcterms:created xsi:type="dcterms:W3CDTF">2017-04-18T16:35:05Z</dcterms:created>
  <dcterms:modified xsi:type="dcterms:W3CDTF">2018-03-05T19:56:26Z</dcterms:modified>
</cp:coreProperties>
</file>