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5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6.xml" ContentType="application/vnd.openxmlformats-officedocument.theme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1" r:id="rId1"/>
    <p:sldMasterId id="2147483868" r:id="rId2"/>
    <p:sldMasterId id="2147483892" r:id="rId3"/>
    <p:sldMasterId id="2147484251" r:id="rId4"/>
    <p:sldMasterId id="2147484571" r:id="rId5"/>
    <p:sldMasterId id="2147484655" r:id="rId6"/>
    <p:sldMasterId id="2147484735" r:id="rId7"/>
    <p:sldMasterId id="2147484841" r:id="rId8"/>
  </p:sldMasterIdLst>
  <p:notesMasterIdLst>
    <p:notesMasterId r:id="rId54"/>
  </p:notesMasterIdLst>
  <p:handoutMasterIdLst>
    <p:handoutMasterId r:id="rId55"/>
  </p:handoutMasterIdLst>
  <p:sldIdLst>
    <p:sldId id="1073" r:id="rId9"/>
    <p:sldId id="996" r:id="rId10"/>
    <p:sldId id="1067" r:id="rId11"/>
    <p:sldId id="1191" r:id="rId12"/>
    <p:sldId id="1131" r:id="rId13"/>
    <p:sldId id="1168" r:id="rId14"/>
    <p:sldId id="1201" r:id="rId15"/>
    <p:sldId id="1200" r:id="rId16"/>
    <p:sldId id="1169" r:id="rId17"/>
    <p:sldId id="1013" r:id="rId18"/>
    <p:sldId id="1163" r:id="rId19"/>
    <p:sldId id="1146" r:id="rId20"/>
    <p:sldId id="1166" r:id="rId21"/>
    <p:sldId id="1167" r:id="rId22"/>
    <p:sldId id="1170" r:id="rId23"/>
    <p:sldId id="1171" r:id="rId24"/>
    <p:sldId id="1147" r:id="rId25"/>
    <p:sldId id="1081" r:id="rId26"/>
    <p:sldId id="1082" r:id="rId27"/>
    <p:sldId id="1192" r:id="rId28"/>
    <p:sldId id="1193" r:id="rId29"/>
    <p:sldId id="1083" r:id="rId30"/>
    <p:sldId id="1180" r:id="rId31"/>
    <p:sldId id="1138" r:id="rId32"/>
    <p:sldId id="1189" r:id="rId33"/>
    <p:sldId id="1098" r:id="rId34"/>
    <p:sldId id="1097" r:id="rId35"/>
    <p:sldId id="1099" r:id="rId36"/>
    <p:sldId id="1100" r:id="rId37"/>
    <p:sldId id="1194" r:id="rId38"/>
    <p:sldId id="1195" r:id="rId39"/>
    <p:sldId id="1196" r:id="rId40"/>
    <p:sldId id="1177" r:id="rId41"/>
    <p:sldId id="1176" r:id="rId42"/>
    <p:sldId id="1178" r:id="rId43"/>
    <p:sldId id="1184" r:id="rId44"/>
    <p:sldId id="1183" r:id="rId45"/>
    <p:sldId id="1197" r:id="rId46"/>
    <p:sldId id="1108" r:id="rId47"/>
    <p:sldId id="1130" r:id="rId48"/>
    <p:sldId id="1202" r:id="rId49"/>
    <p:sldId id="1198" r:id="rId50"/>
    <p:sldId id="1068" r:id="rId51"/>
    <p:sldId id="1119" r:id="rId52"/>
    <p:sldId id="1199" r:id="rId53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Calibri" pitchFamily="34" charset="0"/>
        <a:ea typeface="ＭＳ Ｐゴシック"/>
        <a:cs typeface="ＭＳ Ｐゴシック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Calibri" pitchFamily="34" charset="0"/>
        <a:ea typeface="ＭＳ Ｐゴシック"/>
        <a:cs typeface="ＭＳ Ｐゴシック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Calibri" pitchFamily="34" charset="0"/>
        <a:ea typeface="ＭＳ Ｐゴシック"/>
        <a:cs typeface="ＭＳ Ｐゴシック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Calibri" pitchFamily="34" charset="0"/>
        <a:ea typeface="ＭＳ Ｐゴシック"/>
        <a:cs typeface="ＭＳ Ｐゴシック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Calibri" pitchFamily="34" charset="0"/>
        <a:ea typeface="ＭＳ Ｐゴシック"/>
        <a:cs typeface="ＭＳ Ｐゴシック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Calibri" pitchFamily="34" charset="0"/>
        <a:ea typeface="ＭＳ Ｐゴシック"/>
        <a:cs typeface="ＭＳ Ｐゴシック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Calibri" pitchFamily="34" charset="0"/>
        <a:ea typeface="ＭＳ Ｐゴシック"/>
        <a:cs typeface="ＭＳ Ｐゴシック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Calibri" pitchFamily="34" charset="0"/>
        <a:ea typeface="ＭＳ Ｐゴシック"/>
        <a:cs typeface="ＭＳ Ｐゴシック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Calibri" pitchFamily="34" charset="0"/>
        <a:ea typeface="ＭＳ Ｐゴシック"/>
        <a:cs typeface="ＭＳ Ｐゴシック"/>
      </a:defRPr>
    </a:lvl9pPr>
  </p:defaultTextStyle>
  <p:extLst>
    <p:ext uri="{EFAFB233-063F-42B5-8137-9DF3F51BA10A}">
      <p15:sldGuideLst xmlns:p15="http://schemas.microsoft.com/office/powerpoint/2012/main">
        <p15:guide id="1" orient="horz" pos="1659">
          <p15:clr>
            <a:srgbClr val="A4A3A4"/>
          </p15:clr>
        </p15:guide>
        <p15:guide id="2" pos="92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CC3300"/>
    <a:srgbClr val="EEEEDE"/>
    <a:srgbClr val="EAE9DE"/>
    <a:srgbClr val="EDEDDB"/>
    <a:srgbClr val="006666"/>
    <a:srgbClr val="009999"/>
    <a:srgbClr val="F1F1D7"/>
    <a:srgbClr val="F2F1EA"/>
    <a:srgbClr val="F1F0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502" autoAdjust="0"/>
    <p:restoredTop sz="91120" autoAdjust="0"/>
  </p:normalViewPr>
  <p:slideViewPr>
    <p:cSldViewPr snapToGrid="0">
      <p:cViewPr varScale="1">
        <p:scale>
          <a:sx n="42" d="100"/>
          <a:sy n="42" d="100"/>
        </p:scale>
        <p:origin x="1090" y="53"/>
      </p:cViewPr>
      <p:guideLst>
        <p:guide orient="horz" pos="1659"/>
        <p:guide pos="92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18720"/>
    </p:cViewPr>
  </p:sorterViewPr>
  <p:notesViewPr>
    <p:cSldViewPr snapToGrid="0">
      <p:cViewPr varScale="1">
        <p:scale>
          <a:sx n="60" d="100"/>
          <a:sy n="60" d="100"/>
        </p:scale>
        <p:origin x="-2578" y="-91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slide" Target="slides/slide39.xml"/><Relationship Id="rId50" Type="http://schemas.openxmlformats.org/officeDocument/2006/relationships/slide" Target="slides/slide42.xml"/><Relationship Id="rId55" Type="http://schemas.openxmlformats.org/officeDocument/2006/relationships/handoutMaster" Target="handoutMasters/handoutMaster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9" Type="http://schemas.openxmlformats.org/officeDocument/2006/relationships/slide" Target="slides/slide21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53" Type="http://schemas.openxmlformats.org/officeDocument/2006/relationships/slide" Target="slides/slide45.xml"/><Relationship Id="rId58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slide" Target="slides/slide40.xml"/><Relationship Id="rId56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3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slide" Target="slides/slide38.xml"/><Relationship Id="rId59" Type="http://schemas.openxmlformats.org/officeDocument/2006/relationships/tableStyles" Target="tableStyles.xml"/><Relationship Id="rId20" Type="http://schemas.openxmlformats.org/officeDocument/2006/relationships/slide" Target="slides/slide12.xml"/><Relationship Id="rId41" Type="http://schemas.openxmlformats.org/officeDocument/2006/relationships/slide" Target="slides/slide33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slide" Target="slides/slide41.xml"/><Relationship Id="rId57" Type="http://schemas.openxmlformats.org/officeDocument/2006/relationships/viewProps" Target="viewProps.xml"/><Relationship Id="rId10" Type="http://schemas.openxmlformats.org/officeDocument/2006/relationships/slide" Target="slides/slide2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52" Type="http://schemas.openxmlformats.org/officeDocument/2006/relationships/slide" Target="slides/slide4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\\crcfile12.bccrc.ca\adybuncio\SpB_2013oct23.xls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0685926411976233"/>
          <c:y val="2.2963731696436781E-2"/>
          <c:w val="0.86766251928432614"/>
          <c:h val="0.86579403902457186"/>
        </c:manualLayout>
      </c:layout>
      <c:barChart>
        <c:barDir val="col"/>
        <c:grouping val="stacked"/>
        <c:varyColors val="0"/>
        <c:ser>
          <c:idx val="0"/>
          <c:order val="0"/>
          <c:spPr>
            <a:noFill/>
            <a:ln>
              <a:noFill/>
            </a:ln>
          </c:spPr>
          <c:invertIfNegative val="0"/>
          <c:errBars>
            <c:errBarType val="minus"/>
            <c:errValType val="cust"/>
            <c:noEndCap val="0"/>
            <c:plus>
              <c:numLit>
                <c:formatCode>General</c:formatCode>
                <c:ptCount val="1"/>
                <c:pt idx="0">
                  <c:v>1</c:v>
                </c:pt>
              </c:numLit>
            </c:plus>
            <c:minus>
              <c:numRef>
                <c:f>'ln SpB'!$U$9:$X$9</c:f>
                <c:numCache>
                  <c:formatCode>General</c:formatCode>
                  <c:ptCount val="4"/>
                  <c:pt idx="0">
                    <c:v>0.80018556074147251</c:v>
                  </c:pt>
                  <c:pt idx="1">
                    <c:v>0.56155522992558871</c:v>
                  </c:pt>
                  <c:pt idx="2">
                    <c:v>0.81966205880299858</c:v>
                  </c:pt>
                  <c:pt idx="3">
                    <c:v>0.77657086446277857</c:v>
                  </c:pt>
                </c:numCache>
              </c:numRef>
            </c:minus>
            <c:spPr>
              <a:ln w="25400">
                <a:solidFill>
                  <a:schemeClr val="accent1"/>
                </a:solidFill>
              </a:ln>
            </c:spPr>
          </c:errBars>
          <c:cat>
            <c:strRef>
              <c:f>'ln SpB'!$I$1:$L$1</c:f>
              <c:strCache>
                <c:ptCount val="4"/>
                <c:pt idx="0">
                  <c:v>Abnormal CT-No LC</c:v>
                </c:pt>
                <c:pt idx="1">
                  <c:v>LC -Incidence</c:v>
                </c:pt>
                <c:pt idx="2">
                  <c:v>LC -Prevalence</c:v>
                </c:pt>
                <c:pt idx="3">
                  <c:v>Normal-No LC</c:v>
                </c:pt>
              </c:strCache>
            </c:strRef>
          </c:cat>
          <c:val>
            <c:numRef>
              <c:f>'ln SpB'!$U$10:$X$10</c:f>
              <c:numCache>
                <c:formatCode>General</c:formatCode>
                <c:ptCount val="4"/>
                <c:pt idx="0">
                  <c:v>2.9051110662346491</c:v>
                </c:pt>
                <c:pt idx="1">
                  <c:v>4.0937031336418661</c:v>
                </c:pt>
                <c:pt idx="2">
                  <c:v>3.4847005138532068</c:v>
                </c:pt>
                <c:pt idx="3">
                  <c:v>2.7727542532291141</c:v>
                </c:pt>
              </c:numCache>
            </c:numRef>
          </c:val>
        </c:ser>
        <c:ser>
          <c:idx val="1"/>
          <c:order val="1"/>
          <c:spPr>
            <a:noFill/>
            <a:ln w="25400">
              <a:solidFill>
                <a:schemeClr val="accent1"/>
              </a:solidFill>
            </a:ln>
          </c:spPr>
          <c:invertIfNegative val="0"/>
          <c:cat>
            <c:strRef>
              <c:f>'ln SpB'!$I$1:$L$1</c:f>
              <c:strCache>
                <c:ptCount val="4"/>
                <c:pt idx="0">
                  <c:v>Abnormal CT-No LC</c:v>
                </c:pt>
                <c:pt idx="1">
                  <c:v>LC -Incidence</c:v>
                </c:pt>
                <c:pt idx="2">
                  <c:v>LC -Prevalence</c:v>
                </c:pt>
                <c:pt idx="3">
                  <c:v>Normal-No LC</c:v>
                </c:pt>
              </c:strCache>
            </c:strRef>
          </c:cat>
          <c:val>
            <c:numRef>
              <c:f>'ln SpB'!$U$11:$X$11</c:f>
              <c:numCache>
                <c:formatCode>General</c:formatCode>
                <c:ptCount val="4"/>
                <c:pt idx="0">
                  <c:v>0.61517827712475293</c:v>
                </c:pt>
                <c:pt idx="1">
                  <c:v>0.62441298201130646</c:v>
                </c:pt>
                <c:pt idx="2">
                  <c:v>0.53408781669124261</c:v>
                </c:pt>
                <c:pt idx="3">
                  <c:v>0.61399557078948785</c:v>
                </c:pt>
              </c:numCache>
            </c:numRef>
          </c:val>
        </c:ser>
        <c:ser>
          <c:idx val="2"/>
          <c:order val="2"/>
          <c:spPr>
            <a:noFill/>
            <a:ln w="25400">
              <a:solidFill>
                <a:srgbClr val="4F81BD"/>
              </a:solidFill>
            </a:ln>
          </c:spPr>
          <c:invertIfNegative val="0"/>
          <c:errBars>
            <c:errBarType val="plus"/>
            <c:errValType val="fixedVal"/>
            <c:noEndCap val="0"/>
            <c:val val="1"/>
            <c:spPr>
              <a:ln w="25400">
                <a:solidFill>
                  <a:schemeClr val="accent1"/>
                </a:solidFill>
              </a:ln>
            </c:spPr>
          </c:errBars>
          <c:cat>
            <c:strRef>
              <c:f>'ln SpB'!$I$1:$L$1</c:f>
              <c:strCache>
                <c:ptCount val="4"/>
                <c:pt idx="0">
                  <c:v>Abnormal CT-No LC</c:v>
                </c:pt>
                <c:pt idx="1">
                  <c:v>LC -Incidence</c:v>
                </c:pt>
                <c:pt idx="2">
                  <c:v>LC -Prevalence</c:v>
                </c:pt>
                <c:pt idx="3">
                  <c:v>Normal-No LC</c:v>
                </c:pt>
              </c:strCache>
            </c:strRef>
          </c:cat>
          <c:val>
            <c:numRef>
              <c:f>'ln SpB'!$U$12:$X$12</c:f>
              <c:numCache>
                <c:formatCode>General</c:formatCode>
                <c:ptCount val="4"/>
                <c:pt idx="0">
                  <c:v>0.57352318701343208</c:v>
                </c:pt>
                <c:pt idx="1">
                  <c:v>0.25872649037504952</c:v>
                </c:pt>
                <c:pt idx="2">
                  <c:v>0.59135278485247544</c:v>
                </c:pt>
                <c:pt idx="3">
                  <c:v>0.57683388381763256</c:v>
                </c:pt>
              </c:numCache>
            </c:numRef>
          </c:val>
        </c:ser>
        <c:ser>
          <c:idx val="3"/>
          <c:order val="3"/>
          <c:spPr>
            <a:noFill/>
            <a:ln>
              <a:noFill/>
            </a:ln>
          </c:spPr>
          <c:invertIfNegative val="0"/>
          <c:cat>
            <c:strRef>
              <c:f>'ln SpB'!$I$1:$L$1</c:f>
              <c:strCache>
                <c:ptCount val="4"/>
                <c:pt idx="0">
                  <c:v>Abnormal CT-No LC</c:v>
                </c:pt>
                <c:pt idx="1">
                  <c:v>LC -Incidence</c:v>
                </c:pt>
                <c:pt idx="2">
                  <c:v>LC -Prevalence</c:v>
                </c:pt>
                <c:pt idx="3">
                  <c:v>Normal-No LC</c:v>
                </c:pt>
              </c:strCache>
            </c:strRef>
          </c:cat>
          <c:val>
            <c:numRef>
              <c:f>'ln SpB'!$O$9:$R$9</c:f>
              <c:numCache>
                <c:formatCode>General</c:formatCode>
                <c:ptCount val="4"/>
                <c:pt idx="0">
                  <c:v>0.88526774678928921</c:v>
                </c:pt>
                <c:pt idx="1">
                  <c:v>0.78374655243779789</c:v>
                </c:pt>
                <c:pt idx="2">
                  <c:v>0.69979968220672772</c:v>
                </c:pt>
                <c:pt idx="3">
                  <c:v>0.79650323410958712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18536240"/>
        <c:axId val="218536800"/>
      </c:barChart>
      <c:catAx>
        <c:axId val="2185362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lang="en-US" sz="1600" b="1"/>
            </a:pPr>
            <a:endParaRPr lang="en-US"/>
          </a:p>
        </c:txPr>
        <c:crossAx val="218536800"/>
        <c:crosses val="autoZero"/>
        <c:auto val="1"/>
        <c:lblAlgn val="ctr"/>
        <c:lblOffset val="100"/>
        <c:noMultiLvlLbl val="0"/>
      </c:catAx>
      <c:valAx>
        <c:axId val="218536800"/>
        <c:scaling>
          <c:logBase val="2.7"/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en-US"/>
            </a:pPr>
            <a:endParaRPr lang="en-US"/>
          </a:p>
        </c:txPr>
        <c:crossAx val="218536240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  <c:userShapes r:id="rId3"/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1CA2B07-5324-1448-BF69-083D270934C1}" type="doc">
      <dgm:prSet loTypeId="urn:microsoft.com/office/officeart/2008/layout/HexagonCluster" loCatId="process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51F0733-A235-F843-91E5-38DAB8288D17}">
      <dgm:prSet phldrT="[Text]" custT="1"/>
      <dgm:spPr>
        <a:solidFill>
          <a:srgbClr val="F7B9E5"/>
        </a:solidFill>
        <a:ln>
          <a:solidFill>
            <a:srgbClr val="C3C3C3"/>
          </a:solidFill>
        </a:ln>
      </dgm:spPr>
      <dgm:t>
        <a:bodyPr/>
        <a:lstStyle/>
        <a:p>
          <a:r>
            <a:rPr lang="en-US" sz="1600" dirty="0" smtClean="0">
              <a:latin typeface="Arial" charset="0"/>
              <a:ea typeface="Arial" charset="0"/>
              <a:cs typeface="Arial" charset="0"/>
            </a:rPr>
            <a:t>Diagnostic Imaging</a:t>
          </a:r>
          <a:endParaRPr lang="en-US" sz="1600" dirty="0">
            <a:latin typeface="Arial" charset="0"/>
            <a:ea typeface="Arial" charset="0"/>
            <a:cs typeface="Arial" charset="0"/>
          </a:endParaRPr>
        </a:p>
      </dgm:t>
    </dgm:pt>
    <dgm:pt modelId="{717820DE-18F5-0248-891A-0366B212AA22}" type="parTrans" cxnId="{EDE7BFD7-3391-D246-9343-653B15FA7CBA}">
      <dgm:prSet/>
      <dgm:spPr/>
      <dgm:t>
        <a:bodyPr/>
        <a:lstStyle/>
        <a:p>
          <a:endParaRPr lang="en-US" sz="1600">
            <a:latin typeface="Arial" charset="0"/>
            <a:ea typeface="Arial" charset="0"/>
            <a:cs typeface="Arial" charset="0"/>
          </a:endParaRPr>
        </a:p>
      </dgm:t>
    </dgm:pt>
    <dgm:pt modelId="{CEDDCC56-DE07-A04D-9B17-297F3D7373B0}" type="sibTrans" cxnId="{EDE7BFD7-3391-D246-9343-653B15FA7CBA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>
          <a:solidFill>
            <a:srgbClr val="C3C3C3"/>
          </a:solidFill>
        </a:ln>
      </dgm:spPr>
      <dgm:t>
        <a:bodyPr/>
        <a:lstStyle/>
        <a:p>
          <a:endParaRPr lang="en-US" sz="1600">
            <a:latin typeface="Arial" charset="0"/>
            <a:ea typeface="Arial" charset="0"/>
            <a:cs typeface="Arial" charset="0"/>
          </a:endParaRPr>
        </a:p>
      </dgm:t>
    </dgm:pt>
    <dgm:pt modelId="{CC078687-F342-D747-8646-F5BDAA658073}">
      <dgm:prSet phldrT="[Text]" custT="1"/>
      <dgm:spPr>
        <a:solidFill>
          <a:srgbClr val="D8A5CA"/>
        </a:solidFill>
        <a:ln>
          <a:solidFill>
            <a:srgbClr val="C3C3C3"/>
          </a:solidFill>
        </a:ln>
      </dgm:spPr>
      <dgm:t>
        <a:bodyPr/>
        <a:lstStyle/>
        <a:p>
          <a:r>
            <a:rPr lang="en-US" sz="1600" dirty="0" smtClean="0">
              <a:latin typeface="Arial" charset="0"/>
              <a:ea typeface="Arial" charset="0"/>
              <a:cs typeface="Arial" charset="0"/>
            </a:rPr>
            <a:t>Blood Biomarkers</a:t>
          </a:r>
          <a:endParaRPr lang="en-US" sz="1600" dirty="0">
            <a:latin typeface="Arial" charset="0"/>
            <a:ea typeface="Arial" charset="0"/>
            <a:cs typeface="Arial" charset="0"/>
          </a:endParaRPr>
        </a:p>
      </dgm:t>
    </dgm:pt>
    <dgm:pt modelId="{0492D3EA-76E3-BB4C-851E-0046AB8D2690}" type="parTrans" cxnId="{81386B80-45A1-364A-BE78-F5BB9C48C5A9}">
      <dgm:prSet/>
      <dgm:spPr/>
      <dgm:t>
        <a:bodyPr/>
        <a:lstStyle/>
        <a:p>
          <a:endParaRPr lang="en-US" sz="1600">
            <a:latin typeface="Arial" charset="0"/>
            <a:ea typeface="Arial" charset="0"/>
            <a:cs typeface="Arial" charset="0"/>
          </a:endParaRPr>
        </a:p>
      </dgm:t>
    </dgm:pt>
    <dgm:pt modelId="{C55CB94C-8F0B-F747-879D-E10EFC904A2A}" type="sibTrans" cxnId="{81386B80-45A1-364A-BE78-F5BB9C48C5A9}">
      <dgm:prSet/>
      <dgm:spPr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7864" r="-136"/>
          </a:stretch>
        </a:blipFill>
        <a:ln>
          <a:solidFill>
            <a:srgbClr val="C3C3C3"/>
          </a:solidFill>
        </a:ln>
      </dgm:spPr>
      <dgm:t>
        <a:bodyPr/>
        <a:lstStyle/>
        <a:p>
          <a:endParaRPr lang="en-US" sz="1600">
            <a:latin typeface="Arial" charset="0"/>
            <a:ea typeface="Arial" charset="0"/>
            <a:cs typeface="Arial" charset="0"/>
          </a:endParaRPr>
        </a:p>
      </dgm:t>
    </dgm:pt>
    <dgm:pt modelId="{7A46C4AC-C95D-4D45-9EFC-9FD60279E1EF}">
      <dgm:prSet phldrT="[Text]" custT="1"/>
      <dgm:spPr>
        <a:solidFill>
          <a:srgbClr val="CFAEC3"/>
        </a:solidFill>
      </dgm:spPr>
      <dgm:t>
        <a:bodyPr/>
        <a:lstStyle/>
        <a:p>
          <a:r>
            <a:rPr lang="en-US" sz="1600" dirty="0" smtClean="0">
              <a:latin typeface="Arial" charset="0"/>
              <a:ea typeface="Arial" charset="0"/>
              <a:cs typeface="Arial" charset="0"/>
            </a:rPr>
            <a:t>Behavior Science</a:t>
          </a:r>
          <a:endParaRPr lang="en-US" sz="1600" dirty="0">
            <a:latin typeface="Arial" charset="0"/>
            <a:ea typeface="Arial" charset="0"/>
            <a:cs typeface="Arial" charset="0"/>
          </a:endParaRPr>
        </a:p>
      </dgm:t>
    </dgm:pt>
    <dgm:pt modelId="{52ACA9FA-D1B3-FC43-B9F1-0F67352574CB}" type="parTrans" cxnId="{212E93A5-6CD1-1B4B-B1EF-20734EEBF5BD}">
      <dgm:prSet/>
      <dgm:spPr/>
      <dgm:t>
        <a:bodyPr/>
        <a:lstStyle/>
        <a:p>
          <a:endParaRPr lang="en-US" sz="1600">
            <a:latin typeface="Arial" charset="0"/>
            <a:ea typeface="Arial" charset="0"/>
            <a:cs typeface="Arial" charset="0"/>
          </a:endParaRPr>
        </a:p>
      </dgm:t>
    </dgm:pt>
    <dgm:pt modelId="{DEAC60EA-7AEA-A546-BAD1-D14BC543D196}" type="sibTrans" cxnId="{212E93A5-6CD1-1B4B-B1EF-20734EEBF5BD}">
      <dgm:prSet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</dgm:spPr>
      <dgm:t>
        <a:bodyPr/>
        <a:lstStyle/>
        <a:p>
          <a:endParaRPr lang="en-US" sz="1600">
            <a:latin typeface="Arial" charset="0"/>
            <a:ea typeface="Arial" charset="0"/>
            <a:cs typeface="Arial" charset="0"/>
          </a:endParaRPr>
        </a:p>
      </dgm:t>
    </dgm:pt>
    <dgm:pt modelId="{9DBCB254-BC62-A340-8F11-4A1E3EFC626C}" type="pres">
      <dgm:prSet presAssocID="{F1CA2B07-5324-1448-BF69-083D270934C1}" presName="Name0" presStyleCnt="0">
        <dgm:presLayoutVars>
          <dgm:chMax val="21"/>
          <dgm:chPref val="21"/>
        </dgm:presLayoutVars>
      </dgm:prSet>
      <dgm:spPr/>
      <dgm:t>
        <a:bodyPr/>
        <a:lstStyle/>
        <a:p>
          <a:endParaRPr lang="en-US"/>
        </a:p>
      </dgm:t>
    </dgm:pt>
    <dgm:pt modelId="{58312631-F9FD-CC41-8940-CE2C6AA0FA6A}" type="pres">
      <dgm:prSet presAssocID="{B51F0733-A235-F843-91E5-38DAB8288D17}" presName="text1" presStyleCnt="0"/>
      <dgm:spPr/>
      <dgm:t>
        <a:bodyPr/>
        <a:lstStyle/>
        <a:p>
          <a:endParaRPr lang="en-US"/>
        </a:p>
      </dgm:t>
    </dgm:pt>
    <dgm:pt modelId="{3D1C9D73-9F73-FD4F-9D87-82880E0DA5AA}" type="pres">
      <dgm:prSet presAssocID="{B51F0733-A235-F843-91E5-38DAB8288D17}" presName="textRepeatNode" presStyleLbl="alignNode1" presStyleIdx="0" presStyleCnt="3" custLinFactY="-59150" custLinFactNeighborX="-5171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E5ACBE-91AB-4D4C-AC6E-F4BBB51F840E}" type="pres">
      <dgm:prSet presAssocID="{B51F0733-A235-F843-91E5-38DAB8288D17}" presName="textaccent1" presStyleCnt="0"/>
      <dgm:spPr/>
      <dgm:t>
        <a:bodyPr/>
        <a:lstStyle/>
        <a:p>
          <a:endParaRPr lang="en-US"/>
        </a:p>
      </dgm:t>
    </dgm:pt>
    <dgm:pt modelId="{2EFEC8FB-84A8-5E46-8326-8FFD6B651369}" type="pres">
      <dgm:prSet presAssocID="{B51F0733-A235-F843-91E5-38DAB8288D17}" presName="accentRepeatNode" presStyleLbl="solidAlignAcc1" presStyleIdx="0" presStyleCnt="6"/>
      <dgm:spPr>
        <a:noFill/>
        <a:ln>
          <a:noFill/>
        </a:ln>
      </dgm:spPr>
      <dgm:t>
        <a:bodyPr/>
        <a:lstStyle/>
        <a:p>
          <a:endParaRPr lang="en-US"/>
        </a:p>
      </dgm:t>
    </dgm:pt>
    <dgm:pt modelId="{51A2C796-9509-044A-A6FA-33B974B5FAD6}" type="pres">
      <dgm:prSet presAssocID="{CEDDCC56-DE07-A04D-9B17-297F3D7373B0}" presName="image1" presStyleCnt="0"/>
      <dgm:spPr/>
      <dgm:t>
        <a:bodyPr/>
        <a:lstStyle/>
        <a:p>
          <a:endParaRPr lang="en-US"/>
        </a:p>
      </dgm:t>
    </dgm:pt>
    <dgm:pt modelId="{1A8CD22F-870D-7947-9290-2A9D6A8A8558}" type="pres">
      <dgm:prSet presAssocID="{CEDDCC56-DE07-A04D-9B17-297F3D7373B0}" presName="imageRepeatNode" presStyleLbl="alignAcc1" presStyleIdx="0" presStyleCnt="3" custLinFactNeighborX="-4216" custLinFactNeighborY="-50096"/>
      <dgm:spPr/>
      <dgm:t>
        <a:bodyPr/>
        <a:lstStyle/>
        <a:p>
          <a:endParaRPr lang="en-US"/>
        </a:p>
      </dgm:t>
    </dgm:pt>
    <dgm:pt modelId="{A716CD0A-CF17-9E4A-ACD4-40A6377DBEEF}" type="pres">
      <dgm:prSet presAssocID="{CEDDCC56-DE07-A04D-9B17-297F3D7373B0}" presName="imageaccent1" presStyleCnt="0"/>
      <dgm:spPr/>
      <dgm:t>
        <a:bodyPr/>
        <a:lstStyle/>
        <a:p>
          <a:endParaRPr lang="en-US"/>
        </a:p>
      </dgm:t>
    </dgm:pt>
    <dgm:pt modelId="{0A6F15A9-720E-DC46-B1A5-7E558C8A92C9}" type="pres">
      <dgm:prSet presAssocID="{CEDDCC56-DE07-A04D-9B17-297F3D7373B0}" presName="accentRepeatNode" presStyleLbl="solidAlignAcc1" presStyleIdx="1" presStyleCnt="6"/>
      <dgm:spPr>
        <a:noFill/>
        <a:ln>
          <a:noFill/>
        </a:ln>
      </dgm:spPr>
      <dgm:t>
        <a:bodyPr/>
        <a:lstStyle/>
        <a:p>
          <a:endParaRPr lang="en-US"/>
        </a:p>
      </dgm:t>
    </dgm:pt>
    <dgm:pt modelId="{82407164-DCB1-F041-9194-EBC1C50A9E0C}" type="pres">
      <dgm:prSet presAssocID="{CC078687-F342-D747-8646-F5BDAA658073}" presName="text2" presStyleCnt="0"/>
      <dgm:spPr/>
      <dgm:t>
        <a:bodyPr/>
        <a:lstStyle/>
        <a:p>
          <a:endParaRPr lang="en-US"/>
        </a:p>
      </dgm:t>
    </dgm:pt>
    <dgm:pt modelId="{515F42B7-C528-6748-891D-0AFB5D0F4E70}" type="pres">
      <dgm:prSet presAssocID="{CC078687-F342-D747-8646-F5BDAA658073}" presName="textRepeatNode" presStyleLbl="alignNode1" presStyleIdx="1" presStyleCnt="3" custLinFactNeighborX="-5092" custLinFactNeighborY="-5160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6B0C3A-DC4F-7541-932E-812CFFE8E3EA}" type="pres">
      <dgm:prSet presAssocID="{CC078687-F342-D747-8646-F5BDAA658073}" presName="textaccent2" presStyleCnt="0"/>
      <dgm:spPr/>
      <dgm:t>
        <a:bodyPr/>
        <a:lstStyle/>
        <a:p>
          <a:endParaRPr lang="en-US"/>
        </a:p>
      </dgm:t>
    </dgm:pt>
    <dgm:pt modelId="{9D374BD7-82CE-4044-8951-FB0AF8C049B3}" type="pres">
      <dgm:prSet presAssocID="{CC078687-F342-D747-8646-F5BDAA658073}" presName="accentRepeatNode" presStyleLbl="solidAlignAcc1" presStyleIdx="2" presStyleCnt="6"/>
      <dgm:spPr>
        <a:noFill/>
        <a:ln>
          <a:noFill/>
        </a:ln>
      </dgm:spPr>
      <dgm:t>
        <a:bodyPr/>
        <a:lstStyle/>
        <a:p>
          <a:endParaRPr lang="en-US"/>
        </a:p>
      </dgm:t>
    </dgm:pt>
    <dgm:pt modelId="{E7D5205A-1F56-6C45-8A7F-4EEE20339F54}" type="pres">
      <dgm:prSet presAssocID="{C55CB94C-8F0B-F747-879D-E10EFC904A2A}" presName="image2" presStyleCnt="0"/>
      <dgm:spPr/>
      <dgm:t>
        <a:bodyPr/>
        <a:lstStyle/>
        <a:p>
          <a:endParaRPr lang="en-US"/>
        </a:p>
      </dgm:t>
    </dgm:pt>
    <dgm:pt modelId="{F4FCFDE1-9722-1C41-BACE-909DD9FEFDFF}" type="pres">
      <dgm:prSet presAssocID="{C55CB94C-8F0B-F747-879D-E10EFC904A2A}" presName="imageRepeatNode" presStyleLbl="alignAcc1" presStyleIdx="1" presStyleCnt="3" custLinFactY="-58963" custLinFactNeighborX="-6099" custLinFactNeighborY="-100000"/>
      <dgm:spPr/>
      <dgm:t>
        <a:bodyPr/>
        <a:lstStyle/>
        <a:p>
          <a:endParaRPr lang="en-US"/>
        </a:p>
      </dgm:t>
    </dgm:pt>
    <dgm:pt modelId="{DEFC7998-01F3-944C-9C66-7442D7928ED7}" type="pres">
      <dgm:prSet presAssocID="{C55CB94C-8F0B-F747-879D-E10EFC904A2A}" presName="imageaccent2" presStyleCnt="0"/>
      <dgm:spPr/>
      <dgm:t>
        <a:bodyPr/>
        <a:lstStyle/>
        <a:p>
          <a:endParaRPr lang="en-US"/>
        </a:p>
      </dgm:t>
    </dgm:pt>
    <dgm:pt modelId="{91B36BA1-F5BC-124D-ADE3-2F2C752E955A}" type="pres">
      <dgm:prSet presAssocID="{C55CB94C-8F0B-F747-879D-E10EFC904A2A}" presName="accentRepeatNode" presStyleLbl="solidAlignAcc1" presStyleIdx="3" presStyleCnt="6"/>
      <dgm:spPr>
        <a:noFill/>
        <a:ln>
          <a:noFill/>
        </a:ln>
      </dgm:spPr>
      <dgm:t>
        <a:bodyPr/>
        <a:lstStyle/>
        <a:p>
          <a:endParaRPr lang="en-US"/>
        </a:p>
      </dgm:t>
    </dgm:pt>
    <dgm:pt modelId="{0B06B3FE-D706-A842-B135-E336FFB24701}" type="pres">
      <dgm:prSet presAssocID="{7A46C4AC-C95D-4D45-9EFC-9FD60279E1EF}" presName="text3" presStyleCnt="0"/>
      <dgm:spPr/>
      <dgm:t>
        <a:bodyPr/>
        <a:lstStyle/>
        <a:p>
          <a:endParaRPr lang="en-US"/>
        </a:p>
      </dgm:t>
    </dgm:pt>
    <dgm:pt modelId="{B85DB067-EB0B-5740-BF5F-1E2FAAE46A18}" type="pres">
      <dgm:prSet presAssocID="{7A46C4AC-C95D-4D45-9EFC-9FD60279E1EF}" presName="textRepeatNode" presStyleLbl="alignNode1" presStyleIdx="2" presStyleCnt="3" custLinFactNeighborX="-4454" custLinFactNeighborY="5796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DFA240-C64D-474A-AFB3-B3E9CAB86CB5}" type="pres">
      <dgm:prSet presAssocID="{7A46C4AC-C95D-4D45-9EFC-9FD60279E1EF}" presName="textaccent3" presStyleCnt="0"/>
      <dgm:spPr/>
      <dgm:t>
        <a:bodyPr/>
        <a:lstStyle/>
        <a:p>
          <a:endParaRPr lang="en-US"/>
        </a:p>
      </dgm:t>
    </dgm:pt>
    <dgm:pt modelId="{A636E9B7-4B08-834A-AC31-F8FE5CBE006E}" type="pres">
      <dgm:prSet presAssocID="{7A46C4AC-C95D-4D45-9EFC-9FD60279E1EF}" presName="accentRepeatNode" presStyleLbl="solidAlignAcc1" presStyleIdx="4" presStyleCnt="6"/>
      <dgm:spPr>
        <a:noFill/>
        <a:ln>
          <a:noFill/>
        </a:ln>
      </dgm:spPr>
      <dgm:t>
        <a:bodyPr/>
        <a:lstStyle/>
        <a:p>
          <a:endParaRPr lang="en-US"/>
        </a:p>
      </dgm:t>
    </dgm:pt>
    <dgm:pt modelId="{7B0346F5-8EEF-EB46-AC09-4DB07760D375}" type="pres">
      <dgm:prSet presAssocID="{DEAC60EA-7AEA-A546-BAD1-D14BC543D196}" presName="image3" presStyleCnt="0"/>
      <dgm:spPr/>
      <dgm:t>
        <a:bodyPr/>
        <a:lstStyle/>
        <a:p>
          <a:endParaRPr lang="en-US"/>
        </a:p>
      </dgm:t>
    </dgm:pt>
    <dgm:pt modelId="{C5827E07-BAB2-7E41-9F49-A62A6C0E5E11}" type="pres">
      <dgm:prSet presAssocID="{DEAC60EA-7AEA-A546-BAD1-D14BC543D196}" presName="imageRepeatNode" presStyleLbl="alignAcc1" presStyleIdx="2" presStyleCnt="3" custLinFactY="65033" custLinFactNeighborX="-4488" custLinFactNeighborY="100000"/>
      <dgm:spPr/>
      <dgm:t>
        <a:bodyPr/>
        <a:lstStyle/>
        <a:p>
          <a:endParaRPr lang="en-US"/>
        </a:p>
      </dgm:t>
    </dgm:pt>
    <dgm:pt modelId="{89EBB846-8D9C-9543-BD0E-AD881DDC58F1}" type="pres">
      <dgm:prSet presAssocID="{DEAC60EA-7AEA-A546-BAD1-D14BC543D196}" presName="imageaccent3" presStyleCnt="0"/>
      <dgm:spPr/>
      <dgm:t>
        <a:bodyPr/>
        <a:lstStyle/>
        <a:p>
          <a:endParaRPr lang="en-US"/>
        </a:p>
      </dgm:t>
    </dgm:pt>
    <dgm:pt modelId="{DCA08589-35D3-2F48-A73B-35318DFD0BA3}" type="pres">
      <dgm:prSet presAssocID="{DEAC60EA-7AEA-A546-BAD1-D14BC543D196}" presName="accentRepeatNode" presStyleLbl="solidAlignAcc1" presStyleIdx="5" presStyleCnt="6"/>
      <dgm:spPr>
        <a:noFill/>
        <a:ln>
          <a:noFill/>
        </a:ln>
      </dgm:spPr>
      <dgm:t>
        <a:bodyPr/>
        <a:lstStyle/>
        <a:p>
          <a:endParaRPr lang="en-US"/>
        </a:p>
      </dgm:t>
    </dgm:pt>
  </dgm:ptLst>
  <dgm:cxnLst>
    <dgm:cxn modelId="{A82FD476-B9AE-4FA4-97DB-82A3210F91BB}" type="presOf" srcId="{C55CB94C-8F0B-F747-879D-E10EFC904A2A}" destId="{F4FCFDE1-9722-1C41-BACE-909DD9FEFDFF}" srcOrd="0" destOrd="0" presId="urn:microsoft.com/office/officeart/2008/layout/HexagonCluster"/>
    <dgm:cxn modelId="{212E93A5-6CD1-1B4B-B1EF-20734EEBF5BD}" srcId="{F1CA2B07-5324-1448-BF69-083D270934C1}" destId="{7A46C4AC-C95D-4D45-9EFC-9FD60279E1EF}" srcOrd="2" destOrd="0" parTransId="{52ACA9FA-D1B3-FC43-B9F1-0F67352574CB}" sibTransId="{DEAC60EA-7AEA-A546-BAD1-D14BC543D196}"/>
    <dgm:cxn modelId="{81386B80-45A1-364A-BE78-F5BB9C48C5A9}" srcId="{F1CA2B07-5324-1448-BF69-083D270934C1}" destId="{CC078687-F342-D747-8646-F5BDAA658073}" srcOrd="1" destOrd="0" parTransId="{0492D3EA-76E3-BB4C-851E-0046AB8D2690}" sibTransId="{C55CB94C-8F0B-F747-879D-E10EFC904A2A}"/>
    <dgm:cxn modelId="{4550961E-A94E-445D-8FE2-3952B21CC193}" type="presOf" srcId="{F1CA2B07-5324-1448-BF69-083D270934C1}" destId="{9DBCB254-BC62-A340-8F11-4A1E3EFC626C}" srcOrd="0" destOrd="0" presId="urn:microsoft.com/office/officeart/2008/layout/HexagonCluster"/>
    <dgm:cxn modelId="{07C058D2-DC2D-4D72-B361-1277AA17E598}" type="presOf" srcId="{CC078687-F342-D747-8646-F5BDAA658073}" destId="{515F42B7-C528-6748-891D-0AFB5D0F4E70}" srcOrd="0" destOrd="0" presId="urn:microsoft.com/office/officeart/2008/layout/HexagonCluster"/>
    <dgm:cxn modelId="{EDE7BFD7-3391-D246-9343-653B15FA7CBA}" srcId="{F1CA2B07-5324-1448-BF69-083D270934C1}" destId="{B51F0733-A235-F843-91E5-38DAB8288D17}" srcOrd="0" destOrd="0" parTransId="{717820DE-18F5-0248-891A-0366B212AA22}" sibTransId="{CEDDCC56-DE07-A04D-9B17-297F3D7373B0}"/>
    <dgm:cxn modelId="{18FE9E4D-178A-4316-BDD7-A8ADD748075E}" type="presOf" srcId="{CEDDCC56-DE07-A04D-9B17-297F3D7373B0}" destId="{1A8CD22F-870D-7947-9290-2A9D6A8A8558}" srcOrd="0" destOrd="0" presId="urn:microsoft.com/office/officeart/2008/layout/HexagonCluster"/>
    <dgm:cxn modelId="{AF7FBF0B-4621-41D2-A838-377196BB0C60}" type="presOf" srcId="{7A46C4AC-C95D-4D45-9EFC-9FD60279E1EF}" destId="{B85DB067-EB0B-5740-BF5F-1E2FAAE46A18}" srcOrd="0" destOrd="0" presId="urn:microsoft.com/office/officeart/2008/layout/HexagonCluster"/>
    <dgm:cxn modelId="{B775F664-E216-4BEF-A034-8DBCA72E40E5}" type="presOf" srcId="{B51F0733-A235-F843-91E5-38DAB8288D17}" destId="{3D1C9D73-9F73-FD4F-9D87-82880E0DA5AA}" srcOrd="0" destOrd="0" presId="urn:microsoft.com/office/officeart/2008/layout/HexagonCluster"/>
    <dgm:cxn modelId="{F2DE31BD-8AA3-489E-B351-548CC84CD4F2}" type="presOf" srcId="{DEAC60EA-7AEA-A546-BAD1-D14BC543D196}" destId="{C5827E07-BAB2-7E41-9F49-A62A6C0E5E11}" srcOrd="0" destOrd="0" presId="urn:microsoft.com/office/officeart/2008/layout/HexagonCluster"/>
    <dgm:cxn modelId="{BA3E4B03-BA6F-4C93-A3C7-33C22657EC02}" type="presParOf" srcId="{9DBCB254-BC62-A340-8F11-4A1E3EFC626C}" destId="{58312631-F9FD-CC41-8940-CE2C6AA0FA6A}" srcOrd="0" destOrd="0" presId="urn:microsoft.com/office/officeart/2008/layout/HexagonCluster"/>
    <dgm:cxn modelId="{12B02622-430A-448E-B70D-B381156A09FD}" type="presParOf" srcId="{58312631-F9FD-CC41-8940-CE2C6AA0FA6A}" destId="{3D1C9D73-9F73-FD4F-9D87-82880E0DA5AA}" srcOrd="0" destOrd="0" presId="urn:microsoft.com/office/officeart/2008/layout/HexagonCluster"/>
    <dgm:cxn modelId="{0AFD22C6-A068-4984-860F-66A7FE441071}" type="presParOf" srcId="{9DBCB254-BC62-A340-8F11-4A1E3EFC626C}" destId="{9BE5ACBE-91AB-4D4C-AC6E-F4BBB51F840E}" srcOrd="1" destOrd="0" presId="urn:microsoft.com/office/officeart/2008/layout/HexagonCluster"/>
    <dgm:cxn modelId="{E1C9D941-EACF-419F-AB09-2DCD6AF0579D}" type="presParOf" srcId="{9BE5ACBE-91AB-4D4C-AC6E-F4BBB51F840E}" destId="{2EFEC8FB-84A8-5E46-8326-8FFD6B651369}" srcOrd="0" destOrd="0" presId="urn:microsoft.com/office/officeart/2008/layout/HexagonCluster"/>
    <dgm:cxn modelId="{1B829ACB-69F6-4D72-AFC4-6B37057C1C73}" type="presParOf" srcId="{9DBCB254-BC62-A340-8F11-4A1E3EFC626C}" destId="{51A2C796-9509-044A-A6FA-33B974B5FAD6}" srcOrd="2" destOrd="0" presId="urn:microsoft.com/office/officeart/2008/layout/HexagonCluster"/>
    <dgm:cxn modelId="{E60D589B-B664-4A21-9460-B58DF488E4D3}" type="presParOf" srcId="{51A2C796-9509-044A-A6FA-33B974B5FAD6}" destId="{1A8CD22F-870D-7947-9290-2A9D6A8A8558}" srcOrd="0" destOrd="0" presId="urn:microsoft.com/office/officeart/2008/layout/HexagonCluster"/>
    <dgm:cxn modelId="{F8FAD122-1E24-4FFF-A59F-0211A3B7CE39}" type="presParOf" srcId="{9DBCB254-BC62-A340-8F11-4A1E3EFC626C}" destId="{A716CD0A-CF17-9E4A-ACD4-40A6377DBEEF}" srcOrd="3" destOrd="0" presId="urn:microsoft.com/office/officeart/2008/layout/HexagonCluster"/>
    <dgm:cxn modelId="{DCB2C0CA-69FE-49AF-BCFE-C8D445EB06A7}" type="presParOf" srcId="{A716CD0A-CF17-9E4A-ACD4-40A6377DBEEF}" destId="{0A6F15A9-720E-DC46-B1A5-7E558C8A92C9}" srcOrd="0" destOrd="0" presId="urn:microsoft.com/office/officeart/2008/layout/HexagonCluster"/>
    <dgm:cxn modelId="{F54E12BE-05BF-49F6-A62F-4DE3FFBC66C7}" type="presParOf" srcId="{9DBCB254-BC62-A340-8F11-4A1E3EFC626C}" destId="{82407164-DCB1-F041-9194-EBC1C50A9E0C}" srcOrd="4" destOrd="0" presId="urn:microsoft.com/office/officeart/2008/layout/HexagonCluster"/>
    <dgm:cxn modelId="{F19E5C27-02CB-49E4-87CB-A1D1E662B8E9}" type="presParOf" srcId="{82407164-DCB1-F041-9194-EBC1C50A9E0C}" destId="{515F42B7-C528-6748-891D-0AFB5D0F4E70}" srcOrd="0" destOrd="0" presId="urn:microsoft.com/office/officeart/2008/layout/HexagonCluster"/>
    <dgm:cxn modelId="{102F88ED-1F8B-4E3E-8533-8554D64F3FC6}" type="presParOf" srcId="{9DBCB254-BC62-A340-8F11-4A1E3EFC626C}" destId="{196B0C3A-DC4F-7541-932E-812CFFE8E3EA}" srcOrd="5" destOrd="0" presId="urn:microsoft.com/office/officeart/2008/layout/HexagonCluster"/>
    <dgm:cxn modelId="{DA4859B4-F947-450E-AB65-5BAAFA55C517}" type="presParOf" srcId="{196B0C3A-DC4F-7541-932E-812CFFE8E3EA}" destId="{9D374BD7-82CE-4044-8951-FB0AF8C049B3}" srcOrd="0" destOrd="0" presId="urn:microsoft.com/office/officeart/2008/layout/HexagonCluster"/>
    <dgm:cxn modelId="{21048BCB-F624-4BC4-BFC2-72E5C0006EEF}" type="presParOf" srcId="{9DBCB254-BC62-A340-8F11-4A1E3EFC626C}" destId="{E7D5205A-1F56-6C45-8A7F-4EEE20339F54}" srcOrd="6" destOrd="0" presId="urn:microsoft.com/office/officeart/2008/layout/HexagonCluster"/>
    <dgm:cxn modelId="{4FA5A8A1-A3EE-470C-A406-F1D40E35F95B}" type="presParOf" srcId="{E7D5205A-1F56-6C45-8A7F-4EEE20339F54}" destId="{F4FCFDE1-9722-1C41-BACE-909DD9FEFDFF}" srcOrd="0" destOrd="0" presId="urn:microsoft.com/office/officeart/2008/layout/HexagonCluster"/>
    <dgm:cxn modelId="{24D7319F-E315-4416-A7C9-35C08FE29DA8}" type="presParOf" srcId="{9DBCB254-BC62-A340-8F11-4A1E3EFC626C}" destId="{DEFC7998-01F3-944C-9C66-7442D7928ED7}" srcOrd="7" destOrd="0" presId="urn:microsoft.com/office/officeart/2008/layout/HexagonCluster"/>
    <dgm:cxn modelId="{61AC7A2E-8B5A-4E29-AF8F-37949EBF7B02}" type="presParOf" srcId="{DEFC7998-01F3-944C-9C66-7442D7928ED7}" destId="{91B36BA1-F5BC-124D-ADE3-2F2C752E955A}" srcOrd="0" destOrd="0" presId="urn:microsoft.com/office/officeart/2008/layout/HexagonCluster"/>
    <dgm:cxn modelId="{AB135B36-5468-40C2-B682-C05E0696CA79}" type="presParOf" srcId="{9DBCB254-BC62-A340-8F11-4A1E3EFC626C}" destId="{0B06B3FE-D706-A842-B135-E336FFB24701}" srcOrd="8" destOrd="0" presId="urn:microsoft.com/office/officeart/2008/layout/HexagonCluster"/>
    <dgm:cxn modelId="{3BDB3BFA-9FD0-40F5-82E2-E3E32FF518D6}" type="presParOf" srcId="{0B06B3FE-D706-A842-B135-E336FFB24701}" destId="{B85DB067-EB0B-5740-BF5F-1E2FAAE46A18}" srcOrd="0" destOrd="0" presId="urn:microsoft.com/office/officeart/2008/layout/HexagonCluster"/>
    <dgm:cxn modelId="{A2B4DF50-DBAE-4FE5-AE9D-663E6BCED1AF}" type="presParOf" srcId="{9DBCB254-BC62-A340-8F11-4A1E3EFC626C}" destId="{55DFA240-C64D-474A-AFB3-B3E9CAB86CB5}" srcOrd="9" destOrd="0" presId="urn:microsoft.com/office/officeart/2008/layout/HexagonCluster"/>
    <dgm:cxn modelId="{18E496DC-11DD-491E-AB60-51CA30697D9E}" type="presParOf" srcId="{55DFA240-C64D-474A-AFB3-B3E9CAB86CB5}" destId="{A636E9B7-4B08-834A-AC31-F8FE5CBE006E}" srcOrd="0" destOrd="0" presId="urn:microsoft.com/office/officeart/2008/layout/HexagonCluster"/>
    <dgm:cxn modelId="{887503DB-DB97-4CB1-AE7C-E42B7F93257E}" type="presParOf" srcId="{9DBCB254-BC62-A340-8F11-4A1E3EFC626C}" destId="{7B0346F5-8EEF-EB46-AC09-4DB07760D375}" srcOrd="10" destOrd="0" presId="urn:microsoft.com/office/officeart/2008/layout/HexagonCluster"/>
    <dgm:cxn modelId="{8FCA09A5-25CB-46CD-8408-E5BE376EDBD8}" type="presParOf" srcId="{7B0346F5-8EEF-EB46-AC09-4DB07760D375}" destId="{C5827E07-BAB2-7E41-9F49-A62A6C0E5E11}" srcOrd="0" destOrd="0" presId="urn:microsoft.com/office/officeart/2008/layout/HexagonCluster"/>
    <dgm:cxn modelId="{7CEF8749-F400-42D8-B6DE-F89B1EAF06BF}" type="presParOf" srcId="{9DBCB254-BC62-A340-8F11-4A1E3EFC626C}" destId="{89EBB846-8D9C-9543-BD0E-AD881DDC58F1}" srcOrd="11" destOrd="0" presId="urn:microsoft.com/office/officeart/2008/layout/HexagonCluster"/>
    <dgm:cxn modelId="{13050CE2-30EF-4FF3-AF76-291DBDD74097}" type="presParOf" srcId="{89EBB846-8D9C-9543-BD0E-AD881DDC58F1}" destId="{DCA08589-35D3-2F48-A73B-35318DFD0BA3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image" Target="../media/image46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0.00611</cdr:x>
      <cdr:y>0.23865</cdr:y>
    </cdr:from>
    <cdr:to>
      <cdr:x>0.05802</cdr:x>
      <cdr:y>0.55889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0283" y="1080120"/>
          <a:ext cx="427198" cy="144939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vert270" wrap="square" rtlCol="0"/>
        <a:lstStyle xmlns:a="http://schemas.openxmlformats.org/drawingml/2006/main"/>
        <a:p xmlns:a="http://schemas.openxmlformats.org/drawingml/2006/main">
          <a:r>
            <a:rPr lang="en-CA" sz="1800" b="1" dirty="0" err="1"/>
            <a:t>ln</a:t>
          </a:r>
          <a:r>
            <a:rPr lang="en-CA" sz="1800" b="1" dirty="0"/>
            <a:t> Pro-SPB</a:t>
          </a:r>
        </a:p>
      </cdr:txBody>
    </cdr:sp>
  </cdr:relSizeAnchor>
  <cdr:relSizeAnchor xmlns:cdr="http://schemas.openxmlformats.org/drawingml/2006/chartDrawing">
    <cdr:from>
      <cdr:x>0.175</cdr:x>
      <cdr:y>0.03182</cdr:y>
    </cdr:from>
    <cdr:to>
      <cdr:x>0.7858</cdr:x>
      <cdr:y>0.09649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440160" y="144016"/>
          <a:ext cx="5026640" cy="29269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en-CA" sz="1400" b="1" dirty="0"/>
            <a:t>P</a:t>
          </a:r>
          <a:r>
            <a:rPr lang="en-CA" sz="1400" b="1" dirty="0" smtClean="0"/>
            <a:t> </a:t>
          </a:r>
          <a:r>
            <a:rPr lang="en-CA" sz="1400" b="1" dirty="0"/>
            <a:t>&lt;0.01                           </a:t>
          </a:r>
          <a:r>
            <a:rPr lang="en-CA" sz="1400" b="1" dirty="0" smtClean="0"/>
            <a:t>       </a:t>
          </a:r>
          <a:r>
            <a:rPr lang="en-CA" sz="1400" b="1" dirty="0"/>
            <a:t>P</a:t>
          </a:r>
          <a:r>
            <a:rPr lang="en-CA" sz="1400" b="1" dirty="0" smtClean="0"/>
            <a:t>=0.027                              </a:t>
          </a:r>
          <a:r>
            <a:rPr lang="en-CA" sz="1400" b="1" dirty="0"/>
            <a:t>P</a:t>
          </a:r>
          <a:r>
            <a:rPr lang="en-CA" sz="1400" b="1" dirty="0" smtClean="0"/>
            <a:t>&lt;0.01</a:t>
          </a:r>
          <a:endParaRPr lang="en-CA" sz="1400" b="1" dirty="0"/>
        </a:p>
        <a:p xmlns:a="http://schemas.openxmlformats.org/drawingml/2006/main">
          <a:endParaRPr lang="en-CA" sz="1400" b="1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2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986" tIns="45493" rIns="90986" bIns="45493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ClrTx/>
              <a:defRPr sz="1200">
                <a:latin typeface="Arial" pitchFamily="34" charset="0"/>
                <a:cs typeface="ＭＳ Ｐゴシック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59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986" tIns="45493" rIns="90986" bIns="45493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ClrTx/>
              <a:defRPr sz="1200">
                <a:latin typeface="Arial" pitchFamily="34" charset="0"/>
                <a:cs typeface="ＭＳ Ｐゴシック"/>
              </a:defRPr>
            </a:lvl1pPr>
          </a:lstStyle>
          <a:p>
            <a:pPr>
              <a:defRPr/>
            </a:pPr>
            <a:fld id="{6888A0E6-86FE-4BD2-978F-0E299C33DAC9}" type="datetimeFigureOut">
              <a:rPr lang="en-US"/>
              <a:pPr>
                <a:defRPr/>
              </a:pPr>
              <a:t>3/6/2018</a:t>
            </a:fld>
            <a:endParaRPr lang="en-US" dirty="0"/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2" y="8829674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986" tIns="45493" rIns="90986" bIns="45493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ClrTx/>
              <a:defRPr sz="1200">
                <a:latin typeface="Arial" pitchFamily="34" charset="0"/>
                <a:cs typeface="ＭＳ Ｐゴシック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81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59" y="8829674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986" tIns="45493" rIns="90986" bIns="45493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ClrTx/>
              <a:defRPr sz="1200">
                <a:latin typeface="Arial" pitchFamily="34" charset="0"/>
                <a:cs typeface="ＭＳ Ｐゴシック"/>
              </a:defRPr>
            </a:lvl1pPr>
          </a:lstStyle>
          <a:p>
            <a:pPr>
              <a:defRPr/>
            </a:pPr>
            <a:fld id="{156E91FD-57F7-446B-AB5B-BD0755153D4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1240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12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701" tIns="46350" rIns="92701" bIns="46350" numCol="1" anchor="t" anchorCtr="0" compatLnSpc="1">
            <a:prstTxWarp prst="textNoShape">
              <a:avLst/>
            </a:prstTxWarp>
          </a:bodyPr>
          <a:lstStyle>
            <a:lvl1pPr defTabSz="876685" eaLnBrk="1" hangingPunct="1">
              <a:spcBef>
                <a:spcPct val="0"/>
              </a:spcBef>
              <a:buClrTx/>
              <a:defRPr sz="1200">
                <a:latin typeface="Arial" pitchFamily="34" charset="0"/>
                <a:cs typeface="ＭＳ Ｐゴシック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970359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701" tIns="46350" rIns="92701" bIns="46350" numCol="1" anchor="t" anchorCtr="0" compatLnSpc="1">
            <a:prstTxWarp prst="textNoShape">
              <a:avLst/>
            </a:prstTxWarp>
          </a:bodyPr>
          <a:lstStyle>
            <a:lvl1pPr algn="r" defTabSz="876685" eaLnBrk="1" hangingPunct="1">
              <a:spcBef>
                <a:spcPct val="0"/>
              </a:spcBef>
              <a:buClrTx/>
              <a:defRPr sz="1200">
                <a:latin typeface="Arial" pitchFamily="34" charset="0"/>
                <a:cs typeface="ＭＳ Ｐゴシック"/>
              </a:defRPr>
            </a:lvl1pPr>
          </a:lstStyle>
          <a:p>
            <a:pPr>
              <a:defRPr/>
            </a:pPr>
            <a:fld id="{F1F07C41-F9B0-4EBD-8005-4FF9AF16F3F2}" type="datetimeFigureOut">
              <a:rPr lang="en-US"/>
              <a:pPr>
                <a:defRPr/>
              </a:pPr>
              <a:t>3/6/2018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173" tIns="48087" rIns="96173" bIns="48087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701676" y="4416444"/>
            <a:ext cx="560705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701" tIns="46350" rIns="92701" bIns="463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12" y="8829674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701" tIns="46350" rIns="92701" bIns="46350" numCol="1" anchor="b" anchorCtr="0" compatLnSpc="1">
            <a:prstTxWarp prst="textNoShape">
              <a:avLst/>
            </a:prstTxWarp>
          </a:bodyPr>
          <a:lstStyle>
            <a:lvl1pPr defTabSz="876685" eaLnBrk="1" hangingPunct="1">
              <a:spcBef>
                <a:spcPct val="0"/>
              </a:spcBef>
              <a:buClrTx/>
              <a:defRPr sz="1200">
                <a:latin typeface="Arial" pitchFamily="34" charset="0"/>
                <a:cs typeface="ＭＳ Ｐゴシック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970359" y="8829674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701" tIns="46350" rIns="92701" bIns="46350" numCol="1" anchor="b" anchorCtr="0" compatLnSpc="1">
            <a:prstTxWarp prst="textNoShape">
              <a:avLst/>
            </a:prstTxWarp>
          </a:bodyPr>
          <a:lstStyle>
            <a:lvl1pPr algn="r" defTabSz="876685" eaLnBrk="1" hangingPunct="1">
              <a:spcBef>
                <a:spcPct val="0"/>
              </a:spcBef>
              <a:buClrTx/>
              <a:defRPr sz="1200">
                <a:latin typeface="Arial" pitchFamily="34" charset="0"/>
                <a:cs typeface="ＭＳ Ｐゴシック"/>
              </a:defRPr>
            </a:lvl1pPr>
          </a:lstStyle>
          <a:p>
            <a:pPr>
              <a:defRPr/>
            </a:pPr>
            <a:fld id="{2AE70A6F-EBF1-4083-932D-F83A43D240E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81877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8500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7D8BFA-60A4-4F1D-8E66-E4FCC68E6457}" type="slidenum">
              <a:rPr lang="en-US" altLang="ja-JP" smtClean="0"/>
              <a:pPr>
                <a:defRPr/>
              </a:pPr>
              <a:t>1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672839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C8D923-D127-499B-B6BD-21FB15C0F1A7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5179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0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81100" y="698500"/>
            <a:ext cx="4648200" cy="3486150"/>
          </a:xfrm>
          <a:ln/>
        </p:spPr>
      </p:sp>
      <p:sp>
        <p:nvSpPr>
          <p:cNvPr id="34509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3450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68B6724-FD87-4402-B3E5-BFCE69C33818}" type="slidenum">
              <a:rPr lang="en-US" altLang="ja-JP" smtClean="0">
                <a:solidFill>
                  <a:srgbClr val="000000"/>
                </a:solidFill>
              </a:rPr>
              <a:pPr/>
              <a:t>35</a:t>
            </a:fld>
            <a:endParaRPr lang="en-US" altLang="ja-JP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41740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368A047-114D-4C29-89D2-5FBB5DE167D1}" type="slidenum">
              <a:rPr lang="en-US" altLang="en-US" b="0" smtClean="0"/>
              <a:pPr/>
              <a:t>8</a:t>
            </a:fld>
            <a:endParaRPr lang="en-US" altLang="en-US" b="0" smtClean="0"/>
          </a:p>
        </p:txBody>
      </p:sp>
    </p:spTree>
    <p:extLst>
      <p:ext uri="{BB962C8B-B14F-4D97-AF65-F5344CB8AC3E}">
        <p14:creationId xmlns:p14="http://schemas.microsoft.com/office/powerpoint/2010/main" val="34985972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654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2365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EA18C9DE-1A34-43BE-8359-C9657DF36890}" type="slidenum">
              <a:rPr lang="en-US" altLang="en-US">
                <a:solidFill>
                  <a:srgbClr val="000000"/>
                </a:solidFill>
              </a:rPr>
              <a:pPr/>
              <a:t>10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09392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91EA04-B2AE-4B9E-92F1-B38F1A513DF3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30640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E70A6F-EBF1-4083-932D-F83A43D240ED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13877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E70A6F-EBF1-4083-932D-F83A43D240ED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04725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5175" cy="34305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882" name="ノート プレースホルダ 2"/>
          <p:cNvSpPr>
            <a:spLocks noGrp="1"/>
          </p:cNvSpPr>
          <p:nvPr>
            <p:ph type="body" idx="1"/>
          </p:nvPr>
        </p:nvSpPr>
        <p:spPr bwMode="auto">
          <a:xfrm>
            <a:off x="912813" y="4341813"/>
            <a:ext cx="5032375" cy="4116387"/>
          </a:xfrm>
          <a:noFill/>
        </p:spPr>
        <p:txBody>
          <a:bodyPr wrap="square" lIns="92105" tIns="46053" rIns="92105" bIns="46053" numCol="1" anchor="t" anchorCtr="0" compatLnSpc="1">
            <a:prstTxWarp prst="textNoShape">
              <a:avLst/>
            </a:prstTxWarp>
          </a:bodyPr>
          <a:lstStyle/>
          <a:p>
            <a:endParaRPr kumimoji="1" lang="ja-JP" altLang="en-US" smtClean="0">
              <a:cs typeface="ＭＳ Ｐゴシック"/>
            </a:endParaRPr>
          </a:p>
        </p:txBody>
      </p:sp>
      <p:sp>
        <p:nvSpPr>
          <p:cNvPr id="122883" name="スライド番号プレースホルダ 3"/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 lIns="92105" tIns="46053" rIns="92105" bIns="46053" anchor="b"/>
          <a:lstStyle/>
          <a:p>
            <a:pPr algn="r" defTabSz="920750" eaLnBrk="0" fontAlgn="auto" hangingPunct="0">
              <a:spcBef>
                <a:spcPts val="0"/>
              </a:spcBef>
              <a:spcAft>
                <a:spcPts val="0"/>
              </a:spcAft>
            </a:pPr>
            <a:fld id="{F1CF1532-ED07-43CB-8E13-5C41455549CF}" type="slidenum">
              <a:rPr lang="en-US" altLang="ja-JP" sz="1200">
                <a:solidFill>
                  <a:srgbClr val="000000"/>
                </a:solidFill>
                <a:latin typeface="Times New Roman" pitchFamily="18" charset="0"/>
                <a:ea typeface="ＭＳ Ｐゴシック" panose="020B0600070205080204" pitchFamily="34" charset="-128"/>
              </a:rPr>
              <a:pPr algn="r" defTabSz="920750" eaLnBrk="0" fontAlgn="auto" hangingPunct="0">
                <a:spcBef>
                  <a:spcPts val="0"/>
                </a:spcBef>
                <a:spcAft>
                  <a:spcPts val="0"/>
                </a:spcAft>
              </a:pPr>
              <a:t>24</a:t>
            </a:fld>
            <a:endParaRPr lang="en-US" altLang="ja-JP" sz="1200">
              <a:solidFill>
                <a:srgbClr val="000000"/>
              </a:solidFill>
              <a:latin typeface="Times New Roman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079689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8500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7D8BFA-60A4-4F1D-8E66-E4FCC68E6457}" type="slidenum">
              <a:rPr lang="en-US" altLang="ja-JP" smtClean="0"/>
              <a:pPr>
                <a:defRPr/>
              </a:pPr>
              <a:t>25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2911474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mtClean="0"/>
              <a:t>comparing incidence to abnormal p=0.055</a:t>
            </a:r>
            <a:br>
              <a:rPr lang="en-US" altLang="en-US" smtClean="0"/>
            </a:br>
            <a:r>
              <a:rPr lang="en-US" altLang="en-US" smtClean="0"/>
              <a:t>comparing incidence to prevalence p=0.550</a:t>
            </a:r>
            <a:br>
              <a:rPr lang="en-US" altLang="en-US" smtClean="0"/>
            </a:br>
            <a:endParaRPr lang="en-CA" altLang="en-US" smtClean="0"/>
          </a:p>
          <a:p>
            <a:pPr eaLnBrk="1" hangingPunct="1">
              <a:spcBef>
                <a:spcPct val="0"/>
              </a:spcBef>
            </a:pPr>
            <a:endParaRPr lang="en-CA" altLang="en-US" smtClean="0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89B99B8A-F6C9-4A8B-96E4-6C01C4DC8EC1}" type="slidenum">
              <a:rPr lang="en-CA" smtClean="0">
                <a:solidFill>
                  <a:prstClr val="black"/>
                </a:solidFill>
              </a:rPr>
              <a:pPr>
                <a:defRPr/>
              </a:pPr>
              <a:t>28</a:t>
            </a:fld>
            <a:endParaRPr lang="en-CA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67680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30171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6983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20712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685800"/>
            <a:ext cx="77216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711200" y="6229350"/>
            <a:ext cx="19304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49600" y="6229350"/>
            <a:ext cx="2844800" cy="51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 b="1" i="1">
                <a:solidFill>
                  <a:schemeClr val="bg2"/>
                </a:solidFill>
                <a:latin typeface="+mn-lt"/>
              </a:defRPr>
            </a:lvl1pPr>
          </a:lstStyle>
          <a:p>
            <a:endParaRPr lang="en-US">
              <a:solidFill>
                <a:srgbClr val="EEECE1"/>
              </a:solidFill>
            </a:endParaRPr>
          </a:p>
        </p:txBody>
      </p:sp>
      <p:sp>
        <p:nvSpPr>
          <p:cNvPr id="3379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604000" y="6229350"/>
            <a:ext cx="18288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fld id="{24461AD8-B846-466C-AAF4-4A22187BD71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3609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BFD8B7-309E-4594-9DC4-15080B11A918}" type="datetimeFigureOut">
              <a:rPr lang="en-US"/>
              <a:pPr>
                <a:defRPr/>
              </a:pPr>
              <a:t>3/6/2018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A463DB-FBC6-445B-AA3A-49381A4700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5791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1401763"/>
            <a:ext cx="9144000" cy="46037"/>
          </a:xfrm>
          <a:prstGeom prst="rect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4800" b="1">
              <a:solidFill>
                <a:srgbClr val="FFFF00"/>
              </a:solidFill>
              <a:latin typeface="Arial"/>
              <a:ea typeface="+mn-ea"/>
              <a:cs typeface="Arial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15050"/>
            <a:ext cx="152400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8170324-E665-4331-98A7-9DC1668467E6}" type="datetimeFigureOut">
              <a:rPr lang="en-US"/>
              <a:pPr>
                <a:defRPr/>
              </a:pPr>
              <a:t>3/6/2018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4AC5FD3-62E2-4D11-AB8D-7E69BBF2A6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4524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1401763"/>
            <a:ext cx="9144000" cy="46037"/>
          </a:xfrm>
          <a:prstGeom prst="rect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4800" b="1">
              <a:solidFill>
                <a:srgbClr val="FFFF00"/>
              </a:solidFill>
              <a:latin typeface="Arial"/>
              <a:ea typeface="+mn-ea"/>
              <a:cs typeface="Arial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15050"/>
            <a:ext cx="152400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none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4B2F9FF-217C-48B1-B6F4-E3B10C3F2026}" type="datetimeFigureOut">
              <a:rPr lang="en-US"/>
              <a:pPr>
                <a:defRPr/>
              </a:pPr>
              <a:t>3/6/2018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637CDD1-704C-4B9E-AFFD-262A6DC78E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6941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auto">
          <a:xfrm>
            <a:off x="0" y="1401763"/>
            <a:ext cx="9144000" cy="46037"/>
          </a:xfrm>
          <a:prstGeom prst="rect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4800" b="1">
              <a:solidFill>
                <a:srgbClr val="FFFF00"/>
              </a:solidFill>
              <a:latin typeface="Arial"/>
              <a:ea typeface="+mn-ea"/>
              <a:cs typeface="+mn-cs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15050"/>
            <a:ext cx="152400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7A3153-A162-42B0-85E9-A099BC8B35F3}" type="datetimeFigureOut">
              <a:rPr lang="en-US"/>
              <a:pPr>
                <a:defRPr/>
              </a:pPr>
              <a:t>3/6/2018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1A046F-EE77-43E7-BDE0-221C12C5EE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6000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auto">
          <a:xfrm>
            <a:off x="0" y="1447800"/>
            <a:ext cx="9144000" cy="46038"/>
          </a:xfrm>
          <a:prstGeom prst="rect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4800" b="1">
              <a:solidFill>
                <a:srgbClr val="FFFF00"/>
              </a:solidFill>
              <a:latin typeface="Arial"/>
              <a:ea typeface="+mn-ea"/>
              <a:cs typeface="+mn-cs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15050"/>
            <a:ext cx="152400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EA4665-1AAE-4F15-90DF-F908435EAC51}" type="datetimeFigureOut">
              <a:rPr lang="en-US"/>
              <a:pPr>
                <a:defRPr/>
              </a:pPr>
              <a:t>3/6/2018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13526C-DCD0-4158-A603-53D9763287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4734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0" y="1447800"/>
            <a:ext cx="9144000" cy="46038"/>
          </a:xfrm>
          <a:prstGeom prst="rect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4800" b="1">
              <a:solidFill>
                <a:srgbClr val="FFFF00"/>
              </a:solidFill>
              <a:latin typeface="Arial"/>
              <a:ea typeface="+mn-ea"/>
              <a:cs typeface="+mn-cs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15050"/>
            <a:ext cx="152400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3DE1C8-2201-4777-B851-05C447A0EBB7}" type="datetimeFigureOut">
              <a:rPr lang="en-US"/>
              <a:pPr>
                <a:defRPr/>
              </a:pPr>
              <a:t>3/6/2018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A294CE-B593-43A8-8E12-DD03BCC42E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1082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0" y="1401763"/>
            <a:ext cx="9144000" cy="46037"/>
          </a:xfrm>
          <a:prstGeom prst="rect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4800" b="1">
              <a:solidFill>
                <a:srgbClr val="FFFF00"/>
              </a:solidFill>
              <a:latin typeface="Arial"/>
              <a:ea typeface="+mn-ea"/>
              <a:cs typeface="+mn-cs"/>
            </a:endParaRPr>
          </a:p>
        </p:txBody>
      </p:sp>
      <p:pic>
        <p:nvPicPr>
          <p:cNvPr id="3" name="Picture 7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15050"/>
            <a:ext cx="152400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D15D2B-79B0-43AD-98B8-5EFBFD91CD35}" type="datetimeFigureOut">
              <a:rPr lang="en-US"/>
              <a:pPr>
                <a:defRPr/>
              </a:pPr>
              <a:t>3/6/2018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AE7C9C-A9F5-4C6E-BFA1-2B6A9E697D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558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30553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auto">
          <a:xfrm>
            <a:off x="0" y="1401763"/>
            <a:ext cx="9144000" cy="46037"/>
          </a:xfrm>
          <a:prstGeom prst="rect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4800" b="1">
              <a:solidFill>
                <a:srgbClr val="FFFF00"/>
              </a:solidFill>
              <a:latin typeface="Arial"/>
              <a:ea typeface="+mn-ea"/>
              <a:cs typeface="+mn-cs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15050"/>
            <a:ext cx="152400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F779C2-D3E4-4757-AD93-4232FC8BB6C4}" type="datetimeFigureOut">
              <a:rPr lang="en-US"/>
              <a:pPr>
                <a:defRPr/>
              </a:pPr>
              <a:t>3/6/2018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24DA12-1F88-4FC5-8073-430A93FF92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2425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auto">
          <a:xfrm>
            <a:off x="152400" y="3657600"/>
            <a:ext cx="9144000" cy="46038"/>
          </a:xfrm>
          <a:prstGeom prst="rect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4800" b="1">
              <a:solidFill>
                <a:srgbClr val="FFFF00"/>
              </a:solidFill>
              <a:latin typeface="Arial"/>
              <a:ea typeface="+mn-ea"/>
              <a:cs typeface="+mn-cs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15050"/>
            <a:ext cx="152400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895600"/>
            <a:ext cx="8534400" cy="566738"/>
          </a:xfrm>
        </p:spPr>
        <p:txBody>
          <a:bodyPr anchor="b"/>
          <a:lstStyle>
            <a:lvl1pPr algn="ctr">
              <a:defRPr sz="4000" b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05B63A-1EA3-4491-9901-EE5AC9DA0D92}" type="datetimeFigureOut">
              <a:rPr lang="en-US"/>
              <a:pPr>
                <a:defRPr/>
              </a:pPr>
              <a:t>3/6/2018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9E651D-C249-4615-8490-DEC848EEB5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572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76200" y="1401763"/>
            <a:ext cx="9144000" cy="46037"/>
          </a:xfrm>
          <a:prstGeom prst="rect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4800" b="1">
              <a:solidFill>
                <a:srgbClr val="FFFF00"/>
              </a:solidFill>
              <a:latin typeface="Arial"/>
              <a:ea typeface="+mn-ea"/>
              <a:cs typeface="+mn-cs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15050"/>
            <a:ext cx="152400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5D92A0-686F-408E-8D54-5A1B97EA5F4A}" type="datetimeFigureOut">
              <a:rPr lang="en-US"/>
              <a:pPr>
                <a:defRPr/>
              </a:pPr>
              <a:t>3/6/2018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9909B5-FA8E-47C0-B1DF-31F58CB1A3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6958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 rot="5400000">
            <a:off x="3101182" y="3405981"/>
            <a:ext cx="6858000" cy="46037"/>
          </a:xfrm>
          <a:prstGeom prst="rect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4800" b="1">
              <a:solidFill>
                <a:srgbClr val="FFFF00"/>
              </a:solidFill>
              <a:latin typeface="Arial"/>
              <a:ea typeface="+mn-ea"/>
              <a:cs typeface="+mn-cs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15050"/>
            <a:ext cx="152400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C10ABE-375B-4F31-9B89-BB7A4F4E43E7}" type="datetimeFigureOut">
              <a:rPr lang="en-US"/>
              <a:pPr>
                <a:defRPr/>
              </a:pPr>
              <a:t>3/6/2018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A5E653-7471-48E6-BB88-1906E8D26D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66837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BFD8B7-309E-4594-9DC4-15080B11A918}" type="datetimeFigureOut">
              <a:rPr lang="en-US"/>
              <a:pPr>
                <a:defRPr/>
              </a:pPr>
              <a:t>3/6/2018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A463DB-FBC6-445B-AA3A-49381A4700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34437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1401763"/>
            <a:ext cx="9144000" cy="46037"/>
          </a:xfrm>
          <a:prstGeom prst="rect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4800" b="1">
              <a:solidFill>
                <a:srgbClr val="FFFF00"/>
              </a:solidFill>
              <a:latin typeface="Arial"/>
              <a:ea typeface="+mn-ea"/>
              <a:cs typeface="Arial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15050"/>
            <a:ext cx="152400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8170324-E665-4331-98A7-9DC1668467E6}" type="datetimeFigureOut">
              <a:rPr lang="en-US"/>
              <a:pPr>
                <a:defRPr/>
              </a:pPr>
              <a:t>3/6/2018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4AC5FD3-62E2-4D11-AB8D-7E69BBF2A6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55100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1401763"/>
            <a:ext cx="9144000" cy="46037"/>
          </a:xfrm>
          <a:prstGeom prst="rect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4800" b="1">
              <a:solidFill>
                <a:srgbClr val="FFFF00"/>
              </a:solidFill>
              <a:latin typeface="Arial"/>
              <a:ea typeface="+mn-ea"/>
              <a:cs typeface="Arial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15050"/>
            <a:ext cx="152400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none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4B2F9FF-217C-48B1-B6F4-E3B10C3F2026}" type="datetimeFigureOut">
              <a:rPr lang="en-US"/>
              <a:pPr>
                <a:defRPr/>
              </a:pPr>
              <a:t>3/6/2018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637CDD1-704C-4B9E-AFFD-262A6DC78E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60419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auto">
          <a:xfrm>
            <a:off x="0" y="1401763"/>
            <a:ext cx="9144000" cy="46037"/>
          </a:xfrm>
          <a:prstGeom prst="rect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4800" b="1">
              <a:solidFill>
                <a:srgbClr val="FFFF00"/>
              </a:solidFill>
              <a:latin typeface="Arial"/>
              <a:ea typeface="+mn-ea"/>
              <a:cs typeface="+mn-cs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15050"/>
            <a:ext cx="152400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7A3153-A162-42B0-85E9-A099BC8B35F3}" type="datetimeFigureOut">
              <a:rPr lang="en-US"/>
              <a:pPr>
                <a:defRPr/>
              </a:pPr>
              <a:t>3/6/2018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1A046F-EE77-43E7-BDE0-221C12C5EE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37382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auto">
          <a:xfrm>
            <a:off x="0" y="1447800"/>
            <a:ext cx="9144000" cy="46038"/>
          </a:xfrm>
          <a:prstGeom prst="rect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4800" b="1">
              <a:solidFill>
                <a:srgbClr val="FFFF00"/>
              </a:solidFill>
              <a:latin typeface="Arial"/>
              <a:ea typeface="+mn-ea"/>
              <a:cs typeface="+mn-cs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15050"/>
            <a:ext cx="152400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EA4665-1AAE-4F15-90DF-F908435EAC51}" type="datetimeFigureOut">
              <a:rPr lang="en-US"/>
              <a:pPr>
                <a:defRPr/>
              </a:pPr>
              <a:t>3/6/2018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13526C-DCD0-4158-A603-53D9763287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08276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0" y="1447800"/>
            <a:ext cx="9144000" cy="46038"/>
          </a:xfrm>
          <a:prstGeom prst="rect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4800" b="1">
              <a:solidFill>
                <a:srgbClr val="FFFF00"/>
              </a:solidFill>
              <a:latin typeface="Arial"/>
              <a:ea typeface="+mn-ea"/>
              <a:cs typeface="+mn-cs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15050"/>
            <a:ext cx="152400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3DE1C8-2201-4777-B851-05C447A0EBB7}" type="datetimeFigureOut">
              <a:rPr lang="en-US"/>
              <a:pPr>
                <a:defRPr/>
              </a:pPr>
              <a:t>3/6/2018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A294CE-B593-43A8-8E12-DD03BCC42E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9132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565209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0" y="1401763"/>
            <a:ext cx="9144000" cy="46037"/>
          </a:xfrm>
          <a:prstGeom prst="rect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4800" b="1">
              <a:solidFill>
                <a:srgbClr val="FFFF00"/>
              </a:solidFill>
              <a:latin typeface="Arial"/>
              <a:ea typeface="+mn-ea"/>
              <a:cs typeface="+mn-cs"/>
            </a:endParaRPr>
          </a:p>
        </p:txBody>
      </p:sp>
      <p:pic>
        <p:nvPicPr>
          <p:cNvPr id="3" name="Picture 7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15050"/>
            <a:ext cx="152400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D15D2B-79B0-43AD-98B8-5EFBFD91CD35}" type="datetimeFigureOut">
              <a:rPr lang="en-US"/>
              <a:pPr>
                <a:defRPr/>
              </a:pPr>
              <a:t>3/6/2018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AE7C9C-A9F5-4C6E-BFA1-2B6A9E697D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0456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auto">
          <a:xfrm>
            <a:off x="0" y="1401763"/>
            <a:ext cx="9144000" cy="46037"/>
          </a:xfrm>
          <a:prstGeom prst="rect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4800" b="1">
              <a:solidFill>
                <a:srgbClr val="FFFF00"/>
              </a:solidFill>
              <a:latin typeface="Arial"/>
              <a:ea typeface="+mn-ea"/>
              <a:cs typeface="+mn-cs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15050"/>
            <a:ext cx="152400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F779C2-D3E4-4757-AD93-4232FC8BB6C4}" type="datetimeFigureOut">
              <a:rPr lang="en-US"/>
              <a:pPr>
                <a:defRPr/>
              </a:pPr>
              <a:t>3/6/2018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24DA12-1F88-4FC5-8073-430A93FF92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03049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auto">
          <a:xfrm>
            <a:off x="152400" y="3657600"/>
            <a:ext cx="9144000" cy="46038"/>
          </a:xfrm>
          <a:prstGeom prst="rect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4800" b="1">
              <a:solidFill>
                <a:srgbClr val="FFFF00"/>
              </a:solidFill>
              <a:latin typeface="Arial"/>
              <a:ea typeface="+mn-ea"/>
              <a:cs typeface="+mn-cs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15050"/>
            <a:ext cx="152400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895600"/>
            <a:ext cx="8534400" cy="566738"/>
          </a:xfrm>
        </p:spPr>
        <p:txBody>
          <a:bodyPr anchor="b"/>
          <a:lstStyle>
            <a:lvl1pPr algn="ctr">
              <a:defRPr sz="4000" b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05B63A-1EA3-4491-9901-EE5AC9DA0D92}" type="datetimeFigureOut">
              <a:rPr lang="en-US"/>
              <a:pPr>
                <a:defRPr/>
              </a:pPr>
              <a:t>3/6/2018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9E651D-C249-4615-8490-DEC848EEB5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17502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76200" y="1401763"/>
            <a:ext cx="9144000" cy="46037"/>
          </a:xfrm>
          <a:prstGeom prst="rect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4800" b="1">
              <a:solidFill>
                <a:srgbClr val="FFFF00"/>
              </a:solidFill>
              <a:latin typeface="Arial"/>
              <a:ea typeface="+mn-ea"/>
              <a:cs typeface="+mn-cs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15050"/>
            <a:ext cx="152400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5D92A0-686F-408E-8D54-5A1B97EA5F4A}" type="datetimeFigureOut">
              <a:rPr lang="en-US"/>
              <a:pPr>
                <a:defRPr/>
              </a:pPr>
              <a:t>3/6/2018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9909B5-FA8E-47C0-B1DF-31F58CB1A3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25487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 rot="5400000">
            <a:off x="3101182" y="3405981"/>
            <a:ext cx="6858000" cy="46037"/>
          </a:xfrm>
          <a:prstGeom prst="rect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4800" b="1">
              <a:solidFill>
                <a:srgbClr val="FFFF00"/>
              </a:solidFill>
              <a:latin typeface="Arial"/>
              <a:ea typeface="+mn-ea"/>
              <a:cs typeface="+mn-cs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15050"/>
            <a:ext cx="152400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C10ABE-375B-4F31-9B89-BB7A4F4E43E7}" type="datetimeFigureOut">
              <a:rPr lang="en-US"/>
              <a:pPr>
                <a:defRPr/>
              </a:pPr>
              <a:t>3/6/2018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A5E653-7471-48E6-BB88-1906E8D26D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82091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ppt_footerRevisedBlueAllBla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67400"/>
            <a:ext cx="9144000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2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68425" y="611188"/>
            <a:ext cx="6400800" cy="1311275"/>
          </a:xfrm>
        </p:spPr>
        <p:txBody>
          <a:bodyPr>
            <a:spAutoFit/>
          </a:bodyPr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68425" y="2911475"/>
            <a:ext cx="64770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320800" y="5378450"/>
            <a:ext cx="1622425" cy="457200"/>
          </a:xfr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71825" y="5378450"/>
            <a:ext cx="2997200" cy="457200"/>
          </a:xfr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0025" y="5378450"/>
            <a:ext cx="1371600" cy="457200"/>
          </a:xfr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E1E2D7A2-ED2C-46B5-BF3F-167AB952209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43627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E968B628-8B22-4902-8F2E-0903F016CCD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635865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49863A7F-3CFB-4DB8-886A-58B6850C4B4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671173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98613"/>
            <a:ext cx="4038600" cy="36861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98613"/>
            <a:ext cx="4038600" cy="36861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DBF0EFBF-EDDC-4829-9C8A-0D9DEBA7B7E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991355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6EA43112-D35C-4EED-8C5B-031618C9B3C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3327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038624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9430A790-752E-4ED5-8C2A-F812CE1E3B5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359383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1971E0D8-3726-40F4-AB59-4CB5FC899BC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671576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1EA44C27-02FD-4934-871C-5884C0E4C2F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002141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6A353165-C4B6-4544-8E6F-30D7096AE35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941912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3BDB70AB-EA02-45F0-9984-E3F2072B95A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927710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46751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46751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93E32AC2-59E7-4F8B-9625-9C88302E60D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119846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282575" y="1014413"/>
            <a:ext cx="8528050" cy="793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072018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282575" y="1014413"/>
            <a:ext cx="8528050" cy="793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895698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533400"/>
            <a:ext cx="77724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885950"/>
            <a:ext cx="8178800" cy="417195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31800" y="6229350"/>
            <a:ext cx="939800" cy="457200"/>
          </a:xfr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731000" y="6229350"/>
            <a:ext cx="1905000" cy="457200"/>
          </a:xfrm>
        </p:spPr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r>
              <a:rPr lang="en-US" altLang="en-US"/>
              <a:t> </a:t>
            </a:r>
            <a:r>
              <a:rPr lang="en-US" altLang="en-US">
                <a:solidFill>
                  <a:srgbClr val="000000"/>
                </a:solidFill>
              </a:rPr>
              <a:t>Slide </a:t>
            </a:r>
            <a:fld id="{6FFBA670-18A8-4FFC-868A-C2975D725773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667828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ppt_footerRevisedBlueAllBla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67400"/>
            <a:ext cx="9144000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2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68425" y="611188"/>
            <a:ext cx="6400800" cy="1311275"/>
          </a:xfrm>
        </p:spPr>
        <p:txBody>
          <a:bodyPr>
            <a:spAutoFit/>
          </a:bodyPr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68425" y="2911475"/>
            <a:ext cx="64770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320800" y="5378450"/>
            <a:ext cx="1622425" cy="457200"/>
          </a:xfr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71825" y="5378450"/>
            <a:ext cx="2997200" cy="457200"/>
          </a:xfr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0025" y="5378450"/>
            <a:ext cx="1371600" cy="457200"/>
          </a:xfr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C3E90E2A-1D6C-4EFF-B081-502A76C69B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67805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59941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ADCB5541-8893-4150-82B2-8C1B003627D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717891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57D9272B-BB90-4A4E-B1B5-12EDFC10F79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627114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98613"/>
            <a:ext cx="4038600" cy="36861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98613"/>
            <a:ext cx="4038600" cy="36861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6601AA38-7970-403D-9074-FFC2673CCBA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790866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05C51CFA-3B63-4B64-86C0-6D9A0CEDA46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549264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3139DC93-AFEF-425C-BA46-06B5050D7B2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749399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2BF22C34-C9E1-48F9-BD7E-9580D8AC461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795841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F13DACCA-19E4-4C59-87DC-4D264B9152A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458726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79738593-8704-4D0D-8F30-40BF3F42A64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742537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46FBCB58-9694-49D2-BF96-99C9E31BAB4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6487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46751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46751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B7DEC292-A9D3-4AD9-921A-3A810BDC845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772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358692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282575" y="1014413"/>
            <a:ext cx="8528050" cy="793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555405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282575" y="1014413"/>
            <a:ext cx="8528050" cy="793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911363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MDACC_CMYK_TC_tag_V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9663" y="6045200"/>
            <a:ext cx="1350962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282575" y="5935662"/>
            <a:ext cx="8528050" cy="793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0015" y="714352"/>
            <a:ext cx="7772400" cy="352766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9034594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282575" y="1014413"/>
            <a:ext cx="8528050" cy="793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201198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154700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12260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55150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080245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446327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7237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954007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094684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151069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60174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517631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675632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685800"/>
            <a:ext cx="77216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711200" y="6229350"/>
            <a:ext cx="19304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49600" y="6229350"/>
            <a:ext cx="2844800" cy="51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 b="1" i="1">
                <a:solidFill>
                  <a:schemeClr val="bg2"/>
                </a:solidFill>
                <a:latin typeface="+mn-lt"/>
              </a:defRPr>
            </a:lvl1pPr>
          </a:lstStyle>
          <a:p>
            <a:endParaRPr lang="en-US">
              <a:solidFill>
                <a:srgbClr val="EEECE1"/>
              </a:solidFill>
            </a:endParaRPr>
          </a:p>
        </p:txBody>
      </p:sp>
      <p:sp>
        <p:nvSpPr>
          <p:cNvPr id="3379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604000" y="6229350"/>
            <a:ext cx="18288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fld id="{24461AD8-B846-466C-AAF4-4A22187BD71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03345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2182E946-023C-4880-8CA2-6A2B95B83757}" type="datetimeFigureOut">
              <a:rPr lang="en-US"/>
              <a:pPr>
                <a:defRPr/>
              </a:pPr>
              <a:t>3/6/2018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A874EA6C-C9D4-42AD-8C86-5AE6DDFD34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98375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F6ABCD65-9532-4CC9-8BCC-EE7634E789D3}" type="datetimeFigureOut">
              <a:rPr lang="en-US"/>
              <a:pPr>
                <a:defRPr/>
              </a:pPr>
              <a:t>3/6/2018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3C816B69-7DFF-4E32-9519-B39E0E0DBA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72323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D0271EE9-1B6E-417E-81C6-F0F3B015E566}" type="datetimeFigureOut">
              <a:rPr lang="en-US"/>
              <a:pPr>
                <a:defRPr/>
              </a:pPr>
              <a:t>3/6/2018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A8684292-C71E-4182-9351-BC2CD0AB84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66104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8DE94FCA-519D-463B-B17E-775182E95414}" type="datetimeFigureOut">
              <a:rPr lang="en-US"/>
              <a:pPr>
                <a:defRPr/>
              </a:pPr>
              <a:t>3/6/2018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65734F9E-CCF7-45B0-8ADE-CF678B5C55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66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05254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343C235E-1E32-43D2-8307-E03DF8419F60}" type="datetimeFigureOut">
              <a:rPr lang="en-US"/>
              <a:pPr>
                <a:defRPr/>
              </a:pPr>
              <a:t>3/6/2018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F747F94E-87CF-4595-8247-4B66217E35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28155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DC6F84E4-D766-4626-AE3C-EC5F2CAE1CCF}" type="datetimeFigureOut">
              <a:rPr lang="en-US"/>
              <a:pPr>
                <a:defRPr/>
              </a:pPr>
              <a:t>3/6/2018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1E92E4BA-0972-45E3-ADC9-7417814BAF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26462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07733D6A-4C24-4612-8694-56C28CAD06EE}" type="datetimeFigureOut">
              <a:rPr lang="en-US"/>
              <a:pPr>
                <a:defRPr/>
              </a:pPr>
              <a:t>3/6/2018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B069240E-FDFD-48FD-99CE-8328D54498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42176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3CD32AC7-20BB-4ECB-96F2-D42AC6EC3955}" type="datetimeFigureOut">
              <a:rPr lang="en-US"/>
              <a:pPr>
                <a:defRPr/>
              </a:pPr>
              <a:t>3/6/2018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6F9769EB-5553-4F57-B781-7739B80DBA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26110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F08E91CD-FF81-43EC-BBEE-EBF3643DD110}" type="datetimeFigureOut">
              <a:rPr lang="en-US"/>
              <a:pPr>
                <a:defRPr/>
              </a:pPr>
              <a:t>3/6/2018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FE3681AF-2D0F-4633-99A3-F1B6453EA1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81659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659BD8B6-BE3F-40A1-8351-783BF226044F}" type="datetimeFigureOut">
              <a:rPr lang="en-US"/>
              <a:pPr>
                <a:defRPr/>
              </a:pPr>
              <a:t>3/6/2018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AD43D8A2-1015-43A3-B912-4CF8807E1A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52500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F31EFB5F-1089-4031-8676-755D4F1E2AE5}" type="datetimeFigureOut">
              <a:rPr lang="en-US"/>
              <a:pPr>
                <a:defRPr/>
              </a:pPr>
              <a:t>3/6/2018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36610581-A0BE-4EEE-8D60-0D7631C39A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17335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282575" y="1014413"/>
            <a:ext cx="8528050" cy="793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14578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ja-JP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63B9CF-689D-4B9E-9D49-EF5D32E5FB49}" type="slidenum"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308397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ja-JP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3539D3-9925-4B6D-BA6E-FB7614788C4A}" type="slidenum"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560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412143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ja-JP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7CA385-DD0B-43CE-892A-F02FB9D28579}" type="slidenum"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742101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ja-JP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96E907-C618-4AA5-BEE6-94C49D73ED16}" type="slidenum"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112310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ja-JP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A19C70-9E44-4A42-8ED9-3CA544C38470}" type="slidenum"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426643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ja-JP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A08A57-40CA-4465-B806-ECA6A4D43BA7}" type="slidenum"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880501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ja-JP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B055F5-8F36-479E-8432-6709B0E3FA44}" type="slidenum"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171353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ja-JP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3BE4C5-7DA2-441A-820C-A9DC0A44DEB9}" type="slidenum"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23603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ja-JP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5AEBF6-0A06-4656-B010-7B5E3BAECC59}" type="slidenum"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480267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ja-JP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452DD2-20F6-4839-85DD-FDBCBF433414}" type="slidenum"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859668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ja-JP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456DCB-9DF4-41CE-A3D1-35CD406BDC59}" type="slidenum"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69102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61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50.xml"/><Relationship Id="rId16" Type="http://schemas.openxmlformats.org/officeDocument/2006/relationships/theme" Target="../theme/theme5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slideLayout" Target="../slideLayouts/slideLayout6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5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4.xml"/><Relationship Id="rId5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73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3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8.xml"/><Relationship Id="rId7" Type="http://schemas.openxmlformats.org/officeDocument/2006/relationships/slideLayout" Target="../slideLayouts/slideLayout82.xml"/><Relationship Id="rId12" Type="http://schemas.openxmlformats.org/officeDocument/2006/relationships/slideLayout" Target="../slideLayouts/slideLayout87.xml"/><Relationship Id="rId2" Type="http://schemas.openxmlformats.org/officeDocument/2006/relationships/slideLayout" Target="../slideLayouts/slideLayout77.xml"/><Relationship Id="rId1" Type="http://schemas.openxmlformats.org/officeDocument/2006/relationships/slideLayout" Target="../slideLayouts/slideLayout76.xml"/><Relationship Id="rId6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6.xml"/><Relationship Id="rId5" Type="http://schemas.openxmlformats.org/officeDocument/2006/relationships/slideLayout" Target="../slideLayouts/slideLayout80.xml"/><Relationship Id="rId10" Type="http://schemas.openxmlformats.org/officeDocument/2006/relationships/slideLayout" Target="../slideLayouts/slideLayout85.xml"/><Relationship Id="rId4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4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5.xml"/><Relationship Id="rId3" Type="http://schemas.openxmlformats.org/officeDocument/2006/relationships/slideLayout" Target="../slideLayouts/slideLayout90.xml"/><Relationship Id="rId7" Type="http://schemas.openxmlformats.org/officeDocument/2006/relationships/slideLayout" Target="../slideLayouts/slideLayout9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9.xml"/><Relationship Id="rId1" Type="http://schemas.openxmlformats.org/officeDocument/2006/relationships/slideLayout" Target="../slideLayouts/slideLayout88.xml"/><Relationship Id="rId6" Type="http://schemas.openxmlformats.org/officeDocument/2006/relationships/slideLayout" Target="../slideLayouts/slideLayout93.xml"/><Relationship Id="rId11" Type="http://schemas.openxmlformats.org/officeDocument/2006/relationships/slideLayout" Target="../slideLayouts/slideLayout98.xml"/><Relationship Id="rId5" Type="http://schemas.openxmlformats.org/officeDocument/2006/relationships/slideLayout" Target="../slideLayouts/slideLayout92.xml"/><Relationship Id="rId10" Type="http://schemas.openxmlformats.org/officeDocument/2006/relationships/slideLayout" Target="../slideLayouts/slideLayout97.xml"/><Relationship Id="rId4" Type="http://schemas.openxmlformats.org/officeDocument/2006/relationships/slideLayout" Target="../slideLayouts/slideLayout91.xml"/><Relationship Id="rId9" Type="http://schemas.openxmlformats.org/officeDocument/2006/relationships/slideLayout" Target="../slideLayouts/slideLayout9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488C4"/>
            </a:gs>
            <a:gs pos="1000">
              <a:srgbClr val="00B0F0"/>
            </a:gs>
            <a:gs pos="26000">
              <a:srgbClr val="D4DEFF"/>
            </a:gs>
            <a:gs pos="100000">
              <a:srgbClr val="96AB94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3/6/2018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9854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860E1938-D13F-4719-8B22-EEA841FFB987}" type="datetimeFigureOut">
              <a:rPr lang="en-US">
                <a:ea typeface="+mn-ea"/>
              </a:rPr>
              <a:pPr>
                <a:defRPr/>
              </a:pPr>
              <a:t>3/6/2018</a:t>
            </a:fld>
            <a:endParaRPr lang="en-US"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5CA091F-AD02-43FF-9EFA-3769EC582FF7}" type="slidenum">
              <a:rPr lang="en-US">
                <a:ea typeface="+mn-ea"/>
              </a:rPr>
              <a:pPr>
                <a:defRPr/>
              </a:pPr>
              <a:t>‹#›</a:t>
            </a:fld>
            <a:endParaRPr lang="en-US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968854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9" r:id="rId1"/>
    <p:sldLayoutId id="2147483870" r:id="rId2"/>
    <p:sldLayoutId id="2147483871" r:id="rId3"/>
    <p:sldLayoutId id="2147483872" r:id="rId4"/>
    <p:sldLayoutId id="2147483873" r:id="rId5"/>
    <p:sldLayoutId id="2147483874" r:id="rId6"/>
    <p:sldLayoutId id="2147483875" r:id="rId7"/>
    <p:sldLayoutId id="2147483876" r:id="rId8"/>
    <p:sldLayoutId id="2147483877" r:id="rId9"/>
    <p:sldLayoutId id="2147483878" r:id="rId10"/>
    <p:sldLayoutId id="214748387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860E1938-D13F-4719-8B22-EEA841FFB987}" type="datetimeFigureOut">
              <a:rPr lang="en-US">
                <a:ea typeface="+mn-ea"/>
              </a:rPr>
              <a:pPr>
                <a:defRPr/>
              </a:pPr>
              <a:t>3/6/2018</a:t>
            </a:fld>
            <a:endParaRPr lang="en-US"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5CA091F-AD02-43FF-9EFA-3769EC582FF7}" type="slidenum">
              <a:rPr lang="en-US">
                <a:ea typeface="+mn-ea"/>
              </a:rPr>
              <a:pPr>
                <a:defRPr/>
              </a:pPr>
              <a:t>‹#›</a:t>
            </a:fld>
            <a:endParaRPr lang="en-US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563063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3" r:id="rId1"/>
    <p:sldLayoutId id="2147483894" r:id="rId2"/>
    <p:sldLayoutId id="2147483895" r:id="rId3"/>
    <p:sldLayoutId id="2147483896" r:id="rId4"/>
    <p:sldLayoutId id="2147483897" r:id="rId5"/>
    <p:sldLayoutId id="2147483898" r:id="rId6"/>
    <p:sldLayoutId id="2147483899" r:id="rId7"/>
    <p:sldLayoutId id="2147483900" r:id="rId8"/>
    <p:sldLayoutId id="2147483901" r:id="rId9"/>
    <p:sldLayoutId id="2147483902" r:id="rId10"/>
    <p:sldLayoutId id="214748390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7B8E5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09600"/>
            <a:ext cx="82296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98613"/>
            <a:ext cx="8229600" cy="368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542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53784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542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19400" y="5378450"/>
            <a:ext cx="3505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542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5378450"/>
            <a:ext cx="152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4148173-A910-432A-848B-D76C9B4B64D1}" type="slidenum">
              <a:rPr lang="en-US" altLang="en-US">
                <a:ea typeface="+mn-ea"/>
                <a:cs typeface="+mn-cs"/>
              </a:rPr>
              <a:pPr>
                <a:defRPr/>
              </a:pPr>
              <a:t>‹#›</a:t>
            </a:fld>
            <a:endParaRPr lang="en-US" altLang="en-US">
              <a:ea typeface="+mn-ea"/>
              <a:cs typeface="+mn-cs"/>
            </a:endParaRPr>
          </a:p>
        </p:txBody>
      </p:sp>
      <p:pic>
        <p:nvPicPr>
          <p:cNvPr id="1031" name="Picture 7" descr="ppt_footerRevisedBlueAllBlack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70575"/>
            <a:ext cx="9144000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5562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2" r:id="rId1"/>
    <p:sldLayoutId id="2147484253" r:id="rId2"/>
    <p:sldLayoutId id="2147484254" r:id="rId3"/>
    <p:sldLayoutId id="2147484255" r:id="rId4"/>
    <p:sldLayoutId id="2147484256" r:id="rId5"/>
    <p:sldLayoutId id="2147484257" r:id="rId6"/>
    <p:sldLayoutId id="2147484258" r:id="rId7"/>
    <p:sldLayoutId id="2147484259" r:id="rId8"/>
    <p:sldLayoutId id="2147484260" r:id="rId9"/>
    <p:sldLayoutId id="2147484261" r:id="rId10"/>
    <p:sldLayoutId id="2147484262" r:id="rId11"/>
    <p:sldLayoutId id="2147484263" r:id="rId12"/>
    <p:sldLayoutId id="2147484264" r:id="rId13"/>
    <p:sldLayoutId id="2147484265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0000"/>
        <a:buFont typeface="Times New Roman" panose="02020603050405020304" pitchFamily="18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000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Times New Roman" panose="02020603050405020304" pitchFamily="18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0000"/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0000"/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0000"/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0000"/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000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7B8E5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09600"/>
            <a:ext cx="82296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98613"/>
            <a:ext cx="8229600" cy="368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542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53784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42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19400" y="5378450"/>
            <a:ext cx="3505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42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5378450"/>
            <a:ext cx="152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C18A654-8817-4065-B6FE-8FC937FE318A}" type="slidenum">
              <a:rPr lang="en-US" altLang="en-US">
                <a:cs typeface="+mn-cs"/>
              </a:rPr>
              <a:pPr>
                <a:defRPr/>
              </a:pPr>
              <a:t>‹#›</a:t>
            </a:fld>
            <a:endParaRPr lang="en-US" altLang="en-US">
              <a:cs typeface="+mn-cs"/>
            </a:endParaRPr>
          </a:p>
        </p:txBody>
      </p:sp>
      <p:pic>
        <p:nvPicPr>
          <p:cNvPr id="1031" name="Picture 7" descr="ppt_footerRevisedBlueAllBlack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70575"/>
            <a:ext cx="9144000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0701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72" r:id="rId1"/>
    <p:sldLayoutId id="2147484573" r:id="rId2"/>
    <p:sldLayoutId id="2147484574" r:id="rId3"/>
    <p:sldLayoutId id="2147484575" r:id="rId4"/>
    <p:sldLayoutId id="2147484576" r:id="rId5"/>
    <p:sldLayoutId id="2147484577" r:id="rId6"/>
    <p:sldLayoutId id="2147484578" r:id="rId7"/>
    <p:sldLayoutId id="2147484579" r:id="rId8"/>
    <p:sldLayoutId id="2147484580" r:id="rId9"/>
    <p:sldLayoutId id="2147484581" r:id="rId10"/>
    <p:sldLayoutId id="2147484582" r:id="rId11"/>
    <p:sldLayoutId id="2147484583" r:id="rId12"/>
    <p:sldLayoutId id="2147484584" r:id="rId13"/>
    <p:sldLayoutId id="2147484586" r:id="rId14"/>
    <p:sldLayoutId id="2147484587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0000"/>
        <a:buFont typeface="Times New Roman" panose="02020603050405020304" pitchFamily="18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000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Times New Roman" panose="02020603050405020304" pitchFamily="18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0000"/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0000"/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0000"/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0000"/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000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488C4"/>
            </a:gs>
            <a:gs pos="1000">
              <a:srgbClr val="00B0F0"/>
            </a:gs>
            <a:gs pos="26000">
              <a:srgbClr val="D4DEFF"/>
            </a:gs>
            <a:gs pos="100000">
              <a:srgbClr val="96AB94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3/6/2018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9649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56" r:id="rId1"/>
    <p:sldLayoutId id="2147484657" r:id="rId2"/>
    <p:sldLayoutId id="2147484658" r:id="rId3"/>
    <p:sldLayoutId id="2147484659" r:id="rId4"/>
    <p:sldLayoutId id="2147484660" r:id="rId5"/>
    <p:sldLayoutId id="2147484661" r:id="rId6"/>
    <p:sldLayoutId id="2147484662" r:id="rId7"/>
    <p:sldLayoutId id="2147484663" r:id="rId8"/>
    <p:sldLayoutId id="2147484664" r:id="rId9"/>
    <p:sldLayoutId id="2147484665" r:id="rId10"/>
    <p:sldLayoutId id="2147484666" r:id="rId11"/>
    <p:sldLayoutId id="2147484667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8488C4"/>
            </a:gs>
            <a:gs pos="999">
              <a:srgbClr val="00B0F0"/>
            </a:gs>
            <a:gs pos="25999">
              <a:srgbClr val="D4DEFF"/>
            </a:gs>
            <a:gs pos="100000">
              <a:srgbClr val="96AB94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A765DC37-BEA4-4AA8-8AE0-DB5F12E42C27}" type="datetimeFigureOut">
              <a:rPr lang="en-US">
                <a:cs typeface="+mn-cs"/>
              </a:rPr>
              <a:pPr>
                <a:defRPr/>
              </a:pPr>
              <a:t>3/6/2018</a:t>
            </a:fld>
            <a:endParaRPr lang="en-US"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7BA1984D-A5AC-4C80-A26E-A8BB621EF536}" type="slidenum">
              <a:rPr lang="en-US">
                <a:cs typeface="+mn-cs"/>
              </a:rPr>
              <a:pPr>
                <a:defRPr/>
              </a:pPr>
              <a:t>‹#›</a:t>
            </a:fld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4555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36" r:id="rId1"/>
    <p:sldLayoutId id="2147484737" r:id="rId2"/>
    <p:sldLayoutId id="2147484738" r:id="rId3"/>
    <p:sldLayoutId id="2147484739" r:id="rId4"/>
    <p:sldLayoutId id="2147484740" r:id="rId5"/>
    <p:sldLayoutId id="2147484741" r:id="rId6"/>
    <p:sldLayoutId id="2147484742" r:id="rId7"/>
    <p:sldLayoutId id="2147484743" r:id="rId8"/>
    <p:sldLayoutId id="2147484744" r:id="rId9"/>
    <p:sldLayoutId id="2147484745" r:id="rId10"/>
    <p:sldLayoutId id="2147484746" r:id="rId11"/>
    <p:sldLayoutId id="2147484747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ja-JP" altLang="ja-JP">
              <a:solidFill>
                <a:prstClr val="black">
                  <a:tint val="75000"/>
                </a:prstClr>
              </a:solidFill>
              <a:latin typeface="Arial" charset="0"/>
              <a:ea typeface="ＭＳ Ｐゴシック" panose="020B0600070205080204" pitchFamily="34" charset="-128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ja-JP" altLang="ja-JP">
              <a:solidFill>
                <a:prstClr val="black">
                  <a:tint val="75000"/>
                </a:prstClr>
              </a:solidFill>
              <a:latin typeface="Arial" charset="0"/>
              <a:ea typeface="ＭＳ Ｐゴシック" panose="020B0600070205080204" pitchFamily="34" charset="-128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866E52E-6761-43D0-8CEE-96776E4849A6}" type="slidenum">
              <a:rPr lang="en-US" altLang="ja-JP" smtClean="0">
                <a:solidFill>
                  <a:prstClr val="black">
                    <a:tint val="75000"/>
                  </a:prstClr>
                </a:solidFill>
                <a:latin typeface="Arial" charset="0"/>
                <a:ea typeface="ＭＳ Ｐゴシック" panose="020B0600070205080204" pitchFamily="34" charset="-128"/>
                <a:cs typeface="Arial" charset="0"/>
              </a:rPr>
              <a:pPr>
                <a:defRPr/>
              </a:pPr>
              <a:t>‹#›</a:t>
            </a:fld>
            <a:endParaRPr lang="en-US" altLang="ja-JP">
              <a:solidFill>
                <a:prstClr val="black">
                  <a:tint val="75000"/>
                </a:prstClr>
              </a:solidFill>
              <a:latin typeface="Arial" charset="0"/>
              <a:ea typeface="ＭＳ Ｐゴシック" panose="020B0600070205080204" pitchFamily="34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799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42" r:id="rId1"/>
    <p:sldLayoutId id="2147484843" r:id="rId2"/>
    <p:sldLayoutId id="2147484844" r:id="rId3"/>
    <p:sldLayoutId id="2147484845" r:id="rId4"/>
    <p:sldLayoutId id="2147484846" r:id="rId5"/>
    <p:sldLayoutId id="2147484847" r:id="rId6"/>
    <p:sldLayoutId id="2147484848" r:id="rId7"/>
    <p:sldLayoutId id="2147484849" r:id="rId8"/>
    <p:sldLayoutId id="2147484850" r:id="rId9"/>
    <p:sldLayoutId id="2147484851" r:id="rId10"/>
    <p:sldLayoutId id="214748485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4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5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pubmed/?term=Zhu%20C%5bAuthor%5d&amp;cauthor=true&amp;cauthor_uid=25496156" TargetMode="External"/><Relationship Id="rId2" Type="http://schemas.openxmlformats.org/officeDocument/2006/relationships/hyperlink" Target="https://www.ncbi.nlm.nih.gov/pubmed/?term=zhu+c+aliquot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ncbi.nlm.nih.gov/pubmed/?term=Purdue%20M%5bAuthor%5d&amp;cauthor=true&amp;cauthor_uid=25496156" TargetMode="External"/><Relationship Id="rId5" Type="http://schemas.openxmlformats.org/officeDocument/2006/relationships/hyperlink" Target="https://www.ncbi.nlm.nih.gov/pubmed/?term=Huang%20WY%5bAuthor%5d&amp;cauthor=true&amp;cauthor_uid=25496156" TargetMode="External"/><Relationship Id="rId4" Type="http://schemas.openxmlformats.org/officeDocument/2006/relationships/hyperlink" Target="https://www.ncbi.nlm.nih.gov/pubmed/?term=Pinsky%20P%5bAuthor%5d&amp;cauthor=true&amp;cauthor_uid=25496156" TargetMode="Externa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5.e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7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46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3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0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0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5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613" y="377839"/>
            <a:ext cx="2533650" cy="2176463"/>
          </a:xfrm>
          <a:prstGeom prst="rect">
            <a:avLst/>
          </a:prstGeom>
          <a:ln w="25400" cap="sq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468438" y="2784330"/>
            <a:ext cx="650513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3200" b="1" dirty="0" smtClean="0">
                <a:solidFill>
                  <a:srgbClr val="FF0000"/>
                </a:solidFill>
              </a:rPr>
              <a:t>The </a:t>
            </a:r>
            <a:r>
              <a:rPr lang="en-US" sz="3200" b="1" dirty="0">
                <a:solidFill>
                  <a:srgbClr val="FF0000"/>
                </a:solidFill>
              </a:rPr>
              <a:t>Continuum </a:t>
            </a:r>
            <a:r>
              <a:rPr lang="en-US" sz="3200" b="1" dirty="0" smtClean="0">
                <a:solidFill>
                  <a:srgbClr val="FF0000"/>
                </a:solidFill>
              </a:rPr>
              <a:t>of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3200" b="1" dirty="0" smtClean="0">
                <a:solidFill>
                  <a:srgbClr val="FF0000"/>
                </a:solidFill>
              </a:rPr>
              <a:t>Risk </a:t>
            </a:r>
            <a:r>
              <a:rPr lang="en-US" sz="3200" b="1" dirty="0">
                <a:solidFill>
                  <a:srgbClr val="FF0000"/>
                </a:solidFill>
              </a:rPr>
              <a:t>Assessment and Early Detection through Blood Based Biomarkers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altLang="ja-JP" sz="3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3200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S. Hanash</a:t>
            </a:r>
            <a:endParaRPr lang="en-US" altLang="ja-JP" sz="3200" i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09966" y="400078"/>
            <a:ext cx="3309239" cy="1611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926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Oval 2"/>
          <p:cNvSpPr>
            <a:spLocks noChangeArrowheads="1"/>
          </p:cNvSpPr>
          <p:nvPr/>
        </p:nvSpPr>
        <p:spPr bwMode="auto">
          <a:xfrm>
            <a:off x="1676400" y="2971800"/>
            <a:ext cx="3260725" cy="3108325"/>
          </a:xfrm>
          <a:prstGeom prst="ellipse">
            <a:avLst/>
          </a:prstGeom>
          <a:solidFill>
            <a:srgbClr val="FF00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/>
            <a:endParaRPr lang="en-US" altLang="en-US" sz="1800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98659" name="Oval 3"/>
          <p:cNvSpPr>
            <a:spLocks noChangeArrowheads="1"/>
          </p:cNvSpPr>
          <p:nvPr/>
        </p:nvSpPr>
        <p:spPr bwMode="auto">
          <a:xfrm>
            <a:off x="3810000" y="2971800"/>
            <a:ext cx="3276600" cy="3108325"/>
          </a:xfrm>
          <a:prstGeom prst="ellipse">
            <a:avLst/>
          </a:prstGeom>
          <a:solidFill>
            <a:srgbClr val="80008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endParaRPr lang="en-US" altLang="en-US" sz="1800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98660" name="Text Box 4"/>
          <p:cNvSpPr txBox="1">
            <a:spLocks noChangeArrowheads="1"/>
          </p:cNvSpPr>
          <p:nvPr/>
        </p:nvSpPr>
        <p:spPr bwMode="auto">
          <a:xfrm>
            <a:off x="1905000" y="4191000"/>
            <a:ext cx="1828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1800" b="1" dirty="0" smtClean="0">
                <a:solidFill>
                  <a:srgbClr val="000000"/>
                </a:solidFill>
                <a:cs typeface="Arial" charset="0"/>
              </a:rPr>
              <a:t>Molecular</a:t>
            </a:r>
          </a:p>
          <a:p>
            <a:pPr algn="ctr"/>
            <a:r>
              <a:rPr lang="en-US" altLang="en-US" sz="1800" b="1" dirty="0" smtClean="0">
                <a:solidFill>
                  <a:srgbClr val="000000"/>
                </a:solidFill>
                <a:cs typeface="Arial" charset="0"/>
              </a:rPr>
              <a:t>Classification</a:t>
            </a:r>
          </a:p>
        </p:txBody>
      </p:sp>
      <p:sp>
        <p:nvSpPr>
          <p:cNvPr id="198661" name="Text Box 5"/>
          <p:cNvSpPr txBox="1">
            <a:spLocks noChangeArrowheads="1"/>
          </p:cNvSpPr>
          <p:nvPr/>
        </p:nvSpPr>
        <p:spPr bwMode="auto">
          <a:xfrm>
            <a:off x="4724400" y="4191000"/>
            <a:ext cx="18224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1800" b="1" smtClean="0">
                <a:solidFill>
                  <a:srgbClr val="000000"/>
                </a:solidFill>
                <a:cs typeface="Arial" charset="0"/>
              </a:rPr>
              <a:t>Early detection</a:t>
            </a:r>
          </a:p>
          <a:p>
            <a:pPr algn="ctr"/>
            <a:r>
              <a:rPr lang="en-US" altLang="en-US" sz="1800" b="1" smtClean="0">
                <a:solidFill>
                  <a:srgbClr val="000000"/>
                </a:solidFill>
                <a:cs typeface="Arial" charset="0"/>
              </a:rPr>
              <a:t>Signatures</a:t>
            </a:r>
          </a:p>
        </p:txBody>
      </p:sp>
      <p:sp>
        <p:nvSpPr>
          <p:cNvPr id="198662" name="Text Box 6"/>
          <p:cNvSpPr txBox="1">
            <a:spLocks noChangeArrowheads="1"/>
          </p:cNvSpPr>
          <p:nvPr/>
        </p:nvSpPr>
        <p:spPr bwMode="auto">
          <a:xfrm>
            <a:off x="3420122" y="2362200"/>
            <a:ext cx="196720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1800" b="1" dirty="0" smtClean="0">
                <a:solidFill>
                  <a:srgbClr val="000000"/>
                </a:solidFill>
                <a:cs typeface="Arial" charset="0"/>
              </a:rPr>
              <a:t>Risk signatures </a:t>
            </a:r>
          </a:p>
          <a:p>
            <a:pPr algn="ctr"/>
            <a:r>
              <a:rPr lang="en-US" altLang="en-US" sz="1800" dirty="0" smtClean="0">
                <a:solidFill>
                  <a:srgbClr val="000000"/>
                </a:solidFill>
                <a:cs typeface="Arial" charset="0"/>
              </a:rPr>
              <a:t> </a:t>
            </a:r>
          </a:p>
        </p:txBody>
      </p:sp>
      <p:sp>
        <p:nvSpPr>
          <p:cNvPr id="198663" name="Text Box 7"/>
          <p:cNvSpPr txBox="1">
            <a:spLocks noChangeArrowheads="1"/>
          </p:cNvSpPr>
          <p:nvPr/>
        </p:nvSpPr>
        <p:spPr bwMode="auto">
          <a:xfrm>
            <a:off x="1431925" y="6421438"/>
            <a:ext cx="67214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/>
            <a:r>
              <a:rPr lang="en-US" altLang="en-US" sz="2800" b="1" smtClean="0">
                <a:solidFill>
                  <a:srgbClr val="000000"/>
                </a:solidFill>
                <a:cs typeface="Arial" charset="0"/>
              </a:rPr>
              <a:t>         </a:t>
            </a:r>
          </a:p>
        </p:txBody>
      </p:sp>
      <p:sp>
        <p:nvSpPr>
          <p:cNvPr id="198664" name="Oval 8"/>
          <p:cNvSpPr>
            <a:spLocks noChangeArrowheads="1"/>
          </p:cNvSpPr>
          <p:nvPr/>
        </p:nvSpPr>
        <p:spPr bwMode="auto">
          <a:xfrm>
            <a:off x="2784475" y="1681609"/>
            <a:ext cx="3276600" cy="3108325"/>
          </a:xfrm>
          <a:prstGeom prst="ellipse">
            <a:avLst/>
          </a:prstGeom>
          <a:solidFill>
            <a:srgbClr val="0000FF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hangingPunct="0"/>
            <a:endParaRPr lang="en-US" altLang="en-US" sz="1800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894986" name="Text Box 10"/>
          <p:cNvSpPr txBox="1">
            <a:spLocks noChangeArrowheads="1"/>
          </p:cNvSpPr>
          <p:nvPr/>
        </p:nvSpPr>
        <p:spPr bwMode="auto">
          <a:xfrm>
            <a:off x="152400" y="-5209"/>
            <a:ext cx="866775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charset="0"/>
              </a:rPr>
              <a:t>Search for 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charset="0"/>
              </a:rPr>
              <a:t>blood based biomarkers through 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charset="0"/>
              </a:rPr>
              <a:t>cohort studies</a:t>
            </a:r>
          </a:p>
        </p:txBody>
      </p:sp>
      <p:sp>
        <p:nvSpPr>
          <p:cNvPr id="198667" name="Text Box 11"/>
          <p:cNvSpPr txBox="1">
            <a:spLocks noChangeArrowheads="1"/>
          </p:cNvSpPr>
          <p:nvPr/>
        </p:nvSpPr>
        <p:spPr bwMode="auto">
          <a:xfrm>
            <a:off x="2759500" y="1066800"/>
            <a:ext cx="332655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hangingPunct="0"/>
            <a:r>
              <a:rPr lang="en-US" altLang="en-US" sz="1800" b="1" dirty="0" smtClean="0">
                <a:solidFill>
                  <a:srgbClr val="000000"/>
                </a:solidFill>
                <a:cs typeface="Arial" charset="0"/>
              </a:rPr>
              <a:t>Blood collected up to 10 </a:t>
            </a:r>
            <a:r>
              <a:rPr lang="en-US" altLang="en-US" sz="1800" b="1" dirty="0" err="1" smtClean="0">
                <a:solidFill>
                  <a:srgbClr val="000000"/>
                </a:solidFill>
                <a:cs typeface="Arial" charset="0"/>
              </a:rPr>
              <a:t>yrs</a:t>
            </a:r>
            <a:r>
              <a:rPr lang="en-US" altLang="en-US" sz="1800" b="1" dirty="0" smtClean="0">
                <a:solidFill>
                  <a:srgbClr val="000000"/>
                </a:solidFill>
                <a:cs typeface="Arial" charset="0"/>
              </a:rPr>
              <a:t> </a:t>
            </a:r>
          </a:p>
          <a:p>
            <a:pPr algn="ctr" eaLnBrk="0" hangingPunct="0"/>
            <a:r>
              <a:rPr lang="en-US" altLang="en-US" sz="1800" b="1" dirty="0" smtClean="0">
                <a:solidFill>
                  <a:srgbClr val="000000"/>
                </a:solidFill>
                <a:cs typeface="Arial" charset="0"/>
              </a:rPr>
              <a:t>prior to </a:t>
            </a:r>
            <a:r>
              <a:rPr lang="en-US" altLang="en-US" sz="1800" b="1" dirty="0" err="1" smtClean="0">
                <a:solidFill>
                  <a:srgbClr val="000000"/>
                </a:solidFill>
                <a:cs typeface="Arial" charset="0"/>
              </a:rPr>
              <a:t>Dx</a:t>
            </a:r>
            <a:endParaRPr lang="en-US" altLang="en-US" sz="1800" b="1" dirty="0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98668" name="Text Box 12"/>
          <p:cNvSpPr txBox="1">
            <a:spLocks noChangeArrowheads="1"/>
          </p:cNvSpPr>
          <p:nvPr/>
        </p:nvSpPr>
        <p:spPr bwMode="auto">
          <a:xfrm>
            <a:off x="6934200" y="3657600"/>
            <a:ext cx="188595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hangingPunct="0"/>
            <a:r>
              <a:rPr lang="en-US" altLang="en-US" sz="1800" b="1" dirty="0" smtClean="0">
                <a:solidFill>
                  <a:srgbClr val="000000"/>
                </a:solidFill>
                <a:cs typeface="Arial" charset="0"/>
              </a:rPr>
              <a:t>Blood collected</a:t>
            </a:r>
          </a:p>
          <a:p>
            <a:pPr algn="ctr" eaLnBrk="0" hangingPunct="0"/>
            <a:r>
              <a:rPr lang="en-US" altLang="en-US" sz="1800" b="1" dirty="0" smtClean="0">
                <a:solidFill>
                  <a:srgbClr val="000000"/>
                </a:solidFill>
                <a:cs typeface="Arial" charset="0"/>
              </a:rPr>
              <a:t>0-24 months</a:t>
            </a:r>
          </a:p>
          <a:p>
            <a:pPr algn="ctr" eaLnBrk="0" hangingPunct="0"/>
            <a:r>
              <a:rPr lang="en-US" altLang="en-US" sz="1800" b="1" dirty="0" smtClean="0">
                <a:solidFill>
                  <a:srgbClr val="000000"/>
                </a:solidFill>
                <a:cs typeface="Arial" charset="0"/>
              </a:rPr>
              <a:t>prior to </a:t>
            </a:r>
            <a:r>
              <a:rPr lang="en-US" altLang="en-US" sz="1800" b="1" dirty="0" err="1" smtClean="0">
                <a:solidFill>
                  <a:srgbClr val="000000"/>
                </a:solidFill>
                <a:cs typeface="Arial" charset="0"/>
              </a:rPr>
              <a:t>Dx</a:t>
            </a:r>
            <a:endParaRPr lang="en-US" altLang="en-US" sz="1800" b="1" dirty="0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98669" name="Text Box 13"/>
          <p:cNvSpPr txBox="1">
            <a:spLocks noChangeArrowheads="1"/>
          </p:cNvSpPr>
          <p:nvPr/>
        </p:nvSpPr>
        <p:spPr bwMode="auto">
          <a:xfrm>
            <a:off x="0" y="3581400"/>
            <a:ext cx="18859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hangingPunct="0"/>
            <a:r>
              <a:rPr lang="en-US" altLang="en-US" sz="1800" b="1" dirty="0" smtClean="0">
                <a:solidFill>
                  <a:srgbClr val="000000"/>
                </a:solidFill>
                <a:cs typeface="Arial" charset="0"/>
              </a:rPr>
              <a:t>Blood collected</a:t>
            </a:r>
          </a:p>
          <a:p>
            <a:pPr algn="ctr" eaLnBrk="0" hangingPunct="0"/>
            <a:r>
              <a:rPr lang="en-US" altLang="en-US" sz="1800" b="1" dirty="0" smtClean="0">
                <a:solidFill>
                  <a:srgbClr val="000000"/>
                </a:solidFill>
                <a:cs typeface="Arial" charset="0"/>
              </a:rPr>
              <a:t>at </a:t>
            </a:r>
            <a:r>
              <a:rPr lang="en-US" altLang="en-US" sz="1800" b="1" dirty="0" err="1" smtClean="0">
                <a:solidFill>
                  <a:srgbClr val="000000"/>
                </a:solidFill>
                <a:cs typeface="Arial" charset="0"/>
              </a:rPr>
              <a:t>Dx</a:t>
            </a:r>
            <a:endParaRPr lang="en-US" altLang="en-US" sz="1800" b="1" dirty="0" smtClean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1805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" name="Group 77"/>
          <p:cNvGrpSpPr/>
          <p:nvPr/>
        </p:nvGrpSpPr>
        <p:grpSpPr>
          <a:xfrm>
            <a:off x="317736" y="482600"/>
            <a:ext cx="8198992" cy="6311900"/>
            <a:chOff x="571736" y="546100"/>
            <a:chExt cx="8198992" cy="6311900"/>
          </a:xfrm>
        </p:grpSpPr>
        <p:grpSp>
          <p:nvGrpSpPr>
            <p:cNvPr id="79" name="Group 32"/>
            <p:cNvGrpSpPr/>
            <p:nvPr/>
          </p:nvGrpSpPr>
          <p:grpSpPr>
            <a:xfrm>
              <a:off x="1257300" y="546100"/>
              <a:ext cx="6629400" cy="6311900"/>
              <a:chOff x="1155700" y="546100"/>
              <a:chExt cx="6629400" cy="6311900"/>
            </a:xfrm>
          </p:grpSpPr>
          <p:sp>
            <p:nvSpPr>
              <p:cNvPr id="85" name="Oval 84"/>
              <p:cNvSpPr/>
              <p:nvPr/>
            </p:nvSpPr>
            <p:spPr>
              <a:xfrm>
                <a:off x="2355850" y="546100"/>
                <a:ext cx="4229100" cy="4229100"/>
              </a:xfrm>
              <a:prstGeom prst="ellipse">
                <a:avLst/>
              </a:prstGeom>
              <a:solidFill>
                <a:srgbClr val="FF66FF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86" name="Oval 85"/>
              <p:cNvSpPr/>
              <p:nvPr/>
            </p:nvSpPr>
            <p:spPr>
              <a:xfrm>
                <a:off x="1155700" y="2628900"/>
                <a:ext cx="4229100" cy="4229100"/>
              </a:xfrm>
              <a:prstGeom prst="ellipse">
                <a:avLst/>
              </a:prstGeom>
              <a:solidFill>
                <a:srgbClr val="FFFF00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88" name="Oval 87"/>
              <p:cNvSpPr/>
              <p:nvPr/>
            </p:nvSpPr>
            <p:spPr>
              <a:xfrm>
                <a:off x="3556000" y="2628900"/>
                <a:ext cx="4229100" cy="4229100"/>
              </a:xfrm>
              <a:prstGeom prst="ellipse">
                <a:avLst/>
              </a:prstGeom>
              <a:solidFill>
                <a:srgbClr val="00B050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81" name="Text Box 3"/>
            <p:cNvSpPr txBox="1">
              <a:spLocks noChangeArrowheads="1"/>
            </p:cNvSpPr>
            <p:nvPr/>
          </p:nvSpPr>
          <p:spPr bwMode="auto">
            <a:xfrm>
              <a:off x="3477790" y="555625"/>
              <a:ext cx="2199110" cy="46166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altLang="ja-JP" sz="2400" dirty="0" smtClean="0">
                  <a:solidFill>
                    <a:prstClr val="black"/>
                  </a:solidFill>
                  <a:latin typeface="Arial" charset="0"/>
                  <a:ea typeface="ＭＳ Ｐゴシック" panose="020B0600070205080204" pitchFamily="34" charset="-128"/>
                  <a:cs typeface="Arial" charset="0"/>
                </a:rPr>
                <a:t>Mouse models</a:t>
              </a:r>
              <a:endParaRPr lang="en-US" altLang="ja-JP" sz="2400" dirty="0">
                <a:solidFill>
                  <a:prstClr val="black"/>
                </a:solidFill>
                <a:latin typeface="Arial" charset="0"/>
                <a:ea typeface="ＭＳ Ｐゴシック" panose="020B0600070205080204" pitchFamily="34" charset="-128"/>
                <a:cs typeface="Arial" charset="0"/>
              </a:endParaRPr>
            </a:p>
          </p:txBody>
        </p:sp>
        <p:sp>
          <p:nvSpPr>
            <p:cNvPr id="82" name="Text Box 3"/>
            <p:cNvSpPr txBox="1">
              <a:spLocks noChangeArrowheads="1"/>
            </p:cNvSpPr>
            <p:nvPr/>
          </p:nvSpPr>
          <p:spPr bwMode="auto">
            <a:xfrm>
              <a:off x="571736" y="4619625"/>
              <a:ext cx="1880643" cy="46166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ja-JP" sz="2400" dirty="0" smtClean="0">
                  <a:solidFill>
                    <a:prstClr val="black"/>
                  </a:solidFill>
                  <a:latin typeface="Arial" charset="0"/>
                  <a:ea typeface="ＭＳ Ｐゴシック" panose="020B0600070205080204" pitchFamily="34" charset="-128"/>
                  <a:cs typeface="Arial" charset="0"/>
                </a:rPr>
                <a:t>Cancer cells</a:t>
              </a:r>
              <a:endParaRPr lang="en-US" altLang="ja-JP" sz="2400" dirty="0">
                <a:solidFill>
                  <a:prstClr val="black"/>
                </a:solidFill>
                <a:latin typeface="Arial" charset="0"/>
                <a:ea typeface="ＭＳ Ｐゴシック" panose="020B0600070205080204" pitchFamily="34" charset="-128"/>
                <a:cs typeface="Arial" charset="0"/>
              </a:endParaRPr>
            </a:p>
          </p:txBody>
        </p:sp>
        <p:sp>
          <p:nvSpPr>
            <p:cNvPr id="84" name="Text Box 3"/>
            <p:cNvSpPr txBox="1">
              <a:spLocks noChangeArrowheads="1"/>
            </p:cNvSpPr>
            <p:nvPr/>
          </p:nvSpPr>
          <p:spPr bwMode="auto">
            <a:xfrm>
              <a:off x="6531012" y="4619625"/>
              <a:ext cx="2239716" cy="46166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ja-JP" sz="2400" dirty="0" smtClean="0">
                  <a:solidFill>
                    <a:prstClr val="black"/>
                  </a:solidFill>
                  <a:latin typeface="Arial" charset="0"/>
                  <a:ea typeface="ＭＳ Ｐゴシック" panose="020B0600070205080204" pitchFamily="34" charset="-128"/>
                  <a:cs typeface="Arial" charset="0"/>
                </a:rPr>
                <a:t>Human studies</a:t>
              </a:r>
              <a:endParaRPr lang="en-US" altLang="ja-JP" sz="2400" dirty="0">
                <a:solidFill>
                  <a:prstClr val="black"/>
                </a:solidFill>
                <a:latin typeface="Arial" charset="0"/>
                <a:ea typeface="ＭＳ Ｐゴシック" panose="020B0600070205080204" pitchFamily="34" charset="-128"/>
                <a:cs typeface="Arial" charset="0"/>
              </a:endParaRPr>
            </a:p>
          </p:txBody>
        </p:sp>
      </p:grpSp>
      <p:grpSp>
        <p:nvGrpSpPr>
          <p:cNvPr id="89" name="Group 88"/>
          <p:cNvGrpSpPr/>
          <p:nvPr/>
        </p:nvGrpSpPr>
        <p:grpSpPr>
          <a:xfrm>
            <a:off x="762000" y="990600"/>
            <a:ext cx="7099300" cy="5461000"/>
            <a:chOff x="1016000" y="990600"/>
            <a:chExt cx="7099300" cy="5461000"/>
          </a:xfrm>
        </p:grpSpPr>
        <p:grpSp>
          <p:nvGrpSpPr>
            <p:cNvPr id="60" name="Group 59"/>
            <p:cNvGrpSpPr/>
            <p:nvPr/>
          </p:nvGrpSpPr>
          <p:grpSpPr>
            <a:xfrm>
              <a:off x="1016000" y="2870200"/>
              <a:ext cx="1905000" cy="914400"/>
              <a:chOff x="1371600" y="2743200"/>
              <a:chExt cx="1905000" cy="914400"/>
            </a:xfrm>
          </p:grpSpPr>
          <p:sp>
            <p:nvSpPr>
              <p:cNvPr id="52" name="Oval 51"/>
              <p:cNvSpPr/>
              <p:nvPr/>
            </p:nvSpPr>
            <p:spPr bwMode="auto">
              <a:xfrm>
                <a:off x="1638300" y="2743200"/>
                <a:ext cx="1371600" cy="914400"/>
              </a:xfrm>
              <a:prstGeom prst="ellipse">
                <a:avLst/>
              </a:prstGeom>
              <a:gradFill flip="none" rotWithShape="1">
                <a:gsLst>
                  <a:gs pos="0">
                    <a:srgbClr val="FF9900">
                      <a:shade val="30000"/>
                      <a:satMod val="115000"/>
                    </a:srgbClr>
                  </a:gs>
                  <a:gs pos="50000">
                    <a:srgbClr val="FF9900">
                      <a:shade val="67500"/>
                      <a:satMod val="115000"/>
                    </a:srgbClr>
                  </a:gs>
                  <a:gs pos="100000">
                    <a:srgbClr val="FF9900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hangingPunct="0"/>
                <a:endParaRPr lang="en-US" sz="1800" smtClean="0">
                  <a:solidFill>
                    <a:prstClr val="white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53" name="TextBox 3"/>
              <p:cNvSpPr txBox="1">
                <a:spLocks noChangeArrowheads="1"/>
              </p:cNvSpPr>
              <p:nvPr/>
            </p:nvSpPr>
            <p:spPr bwMode="auto">
              <a:xfrm>
                <a:off x="1371600" y="3015734"/>
                <a:ext cx="190500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ja-JP" sz="1800" b="1" dirty="0" err="1" smtClean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  <a:ea typeface="ＭＳ Ｐゴシック" panose="020B0600070205080204" pitchFamily="34" charset="-128"/>
                  </a:rPr>
                  <a:t>Glycomics</a:t>
                </a:r>
                <a:endParaRPr lang="en-US" altLang="ja-JP" sz="1800" b="1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panose="020B0600070205080204" pitchFamily="34" charset="-128"/>
                </a:endParaRPr>
              </a:p>
            </p:txBody>
          </p:sp>
        </p:grpSp>
        <p:grpSp>
          <p:nvGrpSpPr>
            <p:cNvPr id="57" name="Group 56"/>
            <p:cNvGrpSpPr/>
            <p:nvPr/>
          </p:nvGrpSpPr>
          <p:grpSpPr>
            <a:xfrm>
              <a:off x="4787900" y="5537200"/>
              <a:ext cx="1905000" cy="914400"/>
              <a:chOff x="5029200" y="5410200"/>
              <a:chExt cx="1905000" cy="914400"/>
            </a:xfrm>
          </p:grpSpPr>
          <p:sp>
            <p:nvSpPr>
              <p:cNvPr id="55" name="Oval 54"/>
              <p:cNvSpPr/>
              <p:nvPr/>
            </p:nvSpPr>
            <p:spPr bwMode="auto">
              <a:xfrm>
                <a:off x="5295900" y="5410200"/>
                <a:ext cx="1371600" cy="914400"/>
              </a:xfrm>
              <a:prstGeom prst="ellipse">
                <a:avLst/>
              </a:prstGeom>
              <a:gradFill flip="none" rotWithShape="1">
                <a:gsLst>
                  <a:gs pos="0">
                    <a:srgbClr val="00FFFF">
                      <a:shade val="30000"/>
                      <a:satMod val="115000"/>
                    </a:srgbClr>
                  </a:gs>
                  <a:gs pos="50000">
                    <a:srgbClr val="00FFFF">
                      <a:shade val="67500"/>
                      <a:satMod val="115000"/>
                    </a:srgbClr>
                  </a:gs>
                  <a:gs pos="100000">
                    <a:srgbClr val="00FFFF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hangingPunct="0"/>
                <a:endParaRPr lang="en-US" sz="1800" smtClean="0">
                  <a:solidFill>
                    <a:prstClr val="white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56" name="TextBox 3"/>
              <p:cNvSpPr txBox="1">
                <a:spLocks noChangeArrowheads="1"/>
              </p:cNvSpPr>
              <p:nvPr/>
            </p:nvSpPr>
            <p:spPr bwMode="auto">
              <a:xfrm>
                <a:off x="5029200" y="5682734"/>
                <a:ext cx="1905000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ja-JP" sz="1400" b="1" dirty="0" smtClean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  <a:ea typeface="ＭＳ Ｐゴシック" panose="020B0600070205080204" pitchFamily="34" charset="-128"/>
                  </a:rPr>
                  <a:t>Metabolomics</a:t>
                </a:r>
              </a:p>
            </p:txBody>
          </p:sp>
        </p:grpSp>
        <p:grpSp>
          <p:nvGrpSpPr>
            <p:cNvPr id="54" name="Group 53"/>
            <p:cNvGrpSpPr/>
            <p:nvPr/>
          </p:nvGrpSpPr>
          <p:grpSpPr>
            <a:xfrm>
              <a:off x="2568575" y="5537200"/>
              <a:ext cx="1606550" cy="914400"/>
              <a:chOff x="2390775" y="5410200"/>
              <a:chExt cx="1606550" cy="914400"/>
            </a:xfrm>
          </p:grpSpPr>
          <p:sp>
            <p:nvSpPr>
              <p:cNvPr id="35" name="Oval 34"/>
              <p:cNvSpPr/>
              <p:nvPr/>
            </p:nvSpPr>
            <p:spPr bwMode="auto">
              <a:xfrm>
                <a:off x="2514600" y="5410200"/>
                <a:ext cx="1371600" cy="914400"/>
              </a:xfrm>
              <a:prstGeom prst="ellipse">
                <a:avLst/>
              </a:prstGeom>
              <a:gradFill flip="none" rotWithShape="1">
                <a:gsLst>
                  <a:gs pos="0">
                    <a:srgbClr val="00FF00">
                      <a:shade val="30000"/>
                      <a:satMod val="115000"/>
                    </a:srgbClr>
                  </a:gs>
                  <a:gs pos="50000">
                    <a:srgbClr val="00FF00">
                      <a:shade val="67500"/>
                      <a:satMod val="115000"/>
                    </a:srgbClr>
                  </a:gs>
                  <a:gs pos="100000">
                    <a:srgbClr val="00FF00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hangingPunct="0"/>
                <a:endParaRPr lang="en-US" sz="1800" smtClean="0">
                  <a:solidFill>
                    <a:prstClr val="white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6" name="TextBox 3"/>
              <p:cNvSpPr txBox="1">
                <a:spLocks noChangeArrowheads="1"/>
              </p:cNvSpPr>
              <p:nvPr/>
            </p:nvSpPr>
            <p:spPr bwMode="auto">
              <a:xfrm>
                <a:off x="2390775" y="5680604"/>
                <a:ext cx="160655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ja-JP" sz="1800" b="1" dirty="0" err="1" smtClean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  <a:ea typeface="ＭＳ Ｐゴシック" panose="020B0600070205080204" pitchFamily="34" charset="-128"/>
                  </a:rPr>
                  <a:t>Immunomics</a:t>
                </a:r>
                <a:endParaRPr lang="en-US" altLang="ja-JP" sz="1800" b="1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panose="020B0600070205080204" pitchFamily="34" charset="-128"/>
                </a:endParaRPr>
              </a:p>
            </p:txBody>
          </p:sp>
        </p:grpSp>
        <p:grpSp>
          <p:nvGrpSpPr>
            <p:cNvPr id="59" name="Group 58"/>
            <p:cNvGrpSpPr/>
            <p:nvPr/>
          </p:nvGrpSpPr>
          <p:grpSpPr>
            <a:xfrm>
              <a:off x="6210300" y="2870200"/>
              <a:ext cx="1905000" cy="914400"/>
              <a:chOff x="5867400" y="2743200"/>
              <a:chExt cx="1905000" cy="914400"/>
            </a:xfrm>
          </p:grpSpPr>
          <p:sp>
            <p:nvSpPr>
              <p:cNvPr id="26" name="Oval 25"/>
              <p:cNvSpPr/>
              <p:nvPr/>
            </p:nvSpPr>
            <p:spPr bwMode="auto">
              <a:xfrm>
                <a:off x="6134100" y="2743200"/>
                <a:ext cx="1371600" cy="914400"/>
              </a:xfrm>
              <a:prstGeom prst="ellipse">
                <a:avLst/>
              </a:prstGeom>
              <a:gradFill flip="none" rotWithShape="1">
                <a:gsLst>
                  <a:gs pos="0">
                    <a:srgbClr val="0000CC">
                      <a:shade val="30000"/>
                      <a:satMod val="115000"/>
                    </a:srgbClr>
                  </a:gs>
                  <a:gs pos="50000">
                    <a:srgbClr val="0000CC">
                      <a:shade val="67500"/>
                      <a:satMod val="115000"/>
                    </a:srgbClr>
                  </a:gs>
                  <a:gs pos="100000">
                    <a:srgbClr val="0000CC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hangingPunct="0"/>
                <a:endParaRPr lang="en-US" sz="1800" smtClean="0">
                  <a:solidFill>
                    <a:prstClr val="white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7" name="TextBox 3"/>
              <p:cNvSpPr txBox="1">
                <a:spLocks noChangeArrowheads="1"/>
              </p:cNvSpPr>
              <p:nvPr/>
            </p:nvSpPr>
            <p:spPr bwMode="auto">
              <a:xfrm>
                <a:off x="5867400" y="3015734"/>
                <a:ext cx="190500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ja-JP" sz="1800" b="1" dirty="0" smtClean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  <a:ea typeface="ＭＳ Ｐゴシック" panose="020B0600070205080204" pitchFamily="34" charset="-128"/>
                  </a:rPr>
                  <a:t>Proteomics</a:t>
                </a:r>
              </a:p>
            </p:txBody>
          </p:sp>
        </p:grpSp>
        <p:grpSp>
          <p:nvGrpSpPr>
            <p:cNvPr id="51" name="Group 50"/>
            <p:cNvGrpSpPr/>
            <p:nvPr/>
          </p:nvGrpSpPr>
          <p:grpSpPr>
            <a:xfrm>
              <a:off x="3619500" y="990600"/>
              <a:ext cx="1905000" cy="914400"/>
              <a:chOff x="3657600" y="1066800"/>
              <a:chExt cx="1905000" cy="914400"/>
            </a:xfrm>
          </p:grpSpPr>
          <p:sp>
            <p:nvSpPr>
              <p:cNvPr id="34" name="Oval 33"/>
              <p:cNvSpPr/>
              <p:nvPr/>
            </p:nvSpPr>
            <p:spPr bwMode="auto">
              <a:xfrm>
                <a:off x="3924300" y="1066800"/>
                <a:ext cx="1371600" cy="914400"/>
              </a:xfrm>
              <a:prstGeom prst="ellipse">
                <a:avLst/>
              </a:prstGeom>
              <a:gradFill flip="none" rotWithShape="1"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hangingPunct="0"/>
                <a:endParaRPr lang="en-US" sz="1800" smtClean="0">
                  <a:solidFill>
                    <a:prstClr val="white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8" name="TextBox 3"/>
              <p:cNvSpPr txBox="1">
                <a:spLocks noChangeArrowheads="1"/>
              </p:cNvSpPr>
              <p:nvPr/>
            </p:nvSpPr>
            <p:spPr bwMode="auto">
              <a:xfrm>
                <a:off x="3657600" y="1339334"/>
                <a:ext cx="190500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ja-JP" sz="1800" b="1" dirty="0" smtClean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  <a:ea typeface="ＭＳ Ｐゴシック" panose="020B0600070205080204" pitchFamily="34" charset="-128"/>
                  </a:rPr>
                  <a:t>Genomics</a:t>
                </a:r>
              </a:p>
            </p:txBody>
          </p:sp>
        </p:grpSp>
      </p:grpSp>
      <p:grpSp>
        <p:nvGrpSpPr>
          <p:cNvPr id="95" name="Group 94"/>
          <p:cNvGrpSpPr/>
          <p:nvPr/>
        </p:nvGrpSpPr>
        <p:grpSpPr>
          <a:xfrm>
            <a:off x="3136900" y="1905000"/>
            <a:ext cx="2362200" cy="3632200"/>
            <a:chOff x="3390900" y="1905000"/>
            <a:chExt cx="2362200" cy="3632200"/>
          </a:xfrm>
        </p:grpSpPr>
        <p:cxnSp>
          <p:nvCxnSpPr>
            <p:cNvPr id="61" name="Straight Arrow Connector 60"/>
            <p:cNvCxnSpPr>
              <a:stCxn id="34" idx="4"/>
              <a:endCxn id="35" idx="0"/>
            </p:cNvCxnSpPr>
            <p:nvPr/>
          </p:nvCxnSpPr>
          <p:spPr bwMode="auto">
            <a:xfrm flipH="1">
              <a:off x="3390900" y="1905000"/>
              <a:ext cx="1193800" cy="3632200"/>
            </a:xfrm>
            <a:prstGeom prst="straightConnector1">
              <a:avLst/>
            </a:prstGeom>
            <a:solidFill>
              <a:schemeClr val="accent1"/>
            </a:solidFill>
            <a:ln w="7620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4" name="Straight Arrow Connector 63"/>
            <p:cNvCxnSpPr>
              <a:stCxn id="34" idx="4"/>
              <a:endCxn id="55" idx="0"/>
            </p:cNvCxnSpPr>
            <p:nvPr/>
          </p:nvCxnSpPr>
          <p:spPr bwMode="auto">
            <a:xfrm>
              <a:off x="4584700" y="1905000"/>
              <a:ext cx="1168400" cy="3632200"/>
            </a:xfrm>
            <a:prstGeom prst="straightConnector1">
              <a:avLst/>
            </a:prstGeom>
            <a:solidFill>
              <a:schemeClr val="accent1"/>
            </a:solidFill>
            <a:ln w="7620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92" name="Group 91"/>
          <p:cNvGrpSpPr/>
          <p:nvPr/>
        </p:nvGrpSpPr>
        <p:grpSpPr>
          <a:xfrm>
            <a:off x="2413000" y="3327400"/>
            <a:ext cx="3822700" cy="2209800"/>
            <a:chOff x="2667000" y="3327400"/>
            <a:chExt cx="3822700" cy="2209800"/>
          </a:xfrm>
        </p:grpSpPr>
        <p:cxnSp>
          <p:nvCxnSpPr>
            <p:cNvPr id="72" name="Straight Arrow Connector 71"/>
            <p:cNvCxnSpPr>
              <a:stCxn id="52" idx="6"/>
              <a:endCxn id="35" idx="0"/>
            </p:cNvCxnSpPr>
            <p:nvPr/>
          </p:nvCxnSpPr>
          <p:spPr bwMode="auto">
            <a:xfrm>
              <a:off x="2667000" y="3327400"/>
              <a:ext cx="723900" cy="2209800"/>
            </a:xfrm>
            <a:prstGeom prst="straightConnector1">
              <a:avLst/>
            </a:prstGeom>
            <a:solidFill>
              <a:schemeClr val="accent1"/>
            </a:solidFill>
            <a:ln w="7620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0" name="Straight Arrow Connector 79"/>
            <p:cNvCxnSpPr>
              <a:stCxn id="35" idx="0"/>
              <a:endCxn id="26" idx="2"/>
            </p:cNvCxnSpPr>
            <p:nvPr/>
          </p:nvCxnSpPr>
          <p:spPr bwMode="auto">
            <a:xfrm flipV="1">
              <a:off x="3390900" y="3327400"/>
              <a:ext cx="3098800" cy="2209800"/>
            </a:xfrm>
            <a:prstGeom prst="straightConnector1">
              <a:avLst/>
            </a:prstGeom>
            <a:solidFill>
              <a:schemeClr val="accent1"/>
            </a:solidFill>
            <a:ln w="7620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91" name="Group 90"/>
          <p:cNvGrpSpPr/>
          <p:nvPr/>
        </p:nvGrpSpPr>
        <p:grpSpPr>
          <a:xfrm>
            <a:off x="2413000" y="1905000"/>
            <a:ext cx="3086100" cy="3632200"/>
            <a:chOff x="2667000" y="1905000"/>
            <a:chExt cx="3086100" cy="3632200"/>
          </a:xfrm>
        </p:grpSpPr>
        <p:cxnSp>
          <p:nvCxnSpPr>
            <p:cNvPr id="58" name="Straight Arrow Connector 57"/>
            <p:cNvCxnSpPr>
              <a:stCxn id="34" idx="4"/>
              <a:endCxn id="52" idx="6"/>
            </p:cNvCxnSpPr>
            <p:nvPr/>
          </p:nvCxnSpPr>
          <p:spPr bwMode="auto">
            <a:xfrm flipH="1">
              <a:off x="2667000" y="1905000"/>
              <a:ext cx="1917700" cy="1422400"/>
            </a:xfrm>
            <a:prstGeom prst="straightConnector1">
              <a:avLst/>
            </a:prstGeom>
            <a:solidFill>
              <a:schemeClr val="accent1"/>
            </a:solidFill>
            <a:ln w="7620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3" name="Straight Arrow Connector 82"/>
            <p:cNvCxnSpPr>
              <a:stCxn id="55" idx="0"/>
              <a:endCxn id="52" idx="6"/>
            </p:cNvCxnSpPr>
            <p:nvPr/>
          </p:nvCxnSpPr>
          <p:spPr bwMode="auto">
            <a:xfrm flipH="1" flipV="1">
              <a:off x="2667000" y="3327400"/>
              <a:ext cx="3086100" cy="2209800"/>
            </a:xfrm>
            <a:prstGeom prst="straightConnector1">
              <a:avLst/>
            </a:prstGeom>
            <a:solidFill>
              <a:schemeClr val="accent1"/>
            </a:solidFill>
            <a:ln w="7620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94" name="Group 93"/>
          <p:cNvGrpSpPr/>
          <p:nvPr/>
        </p:nvGrpSpPr>
        <p:grpSpPr>
          <a:xfrm>
            <a:off x="2413000" y="1905000"/>
            <a:ext cx="3822700" cy="1422400"/>
            <a:chOff x="2667000" y="1905000"/>
            <a:chExt cx="3822700" cy="1422400"/>
          </a:xfrm>
        </p:grpSpPr>
        <p:cxnSp>
          <p:nvCxnSpPr>
            <p:cNvPr id="69" name="Straight Arrow Connector 68"/>
            <p:cNvCxnSpPr>
              <a:stCxn id="34" idx="4"/>
              <a:endCxn id="26" idx="2"/>
            </p:cNvCxnSpPr>
            <p:nvPr/>
          </p:nvCxnSpPr>
          <p:spPr bwMode="auto">
            <a:xfrm>
              <a:off x="4584700" y="1905000"/>
              <a:ext cx="1905000" cy="1422400"/>
            </a:xfrm>
            <a:prstGeom prst="straightConnector1">
              <a:avLst/>
            </a:prstGeom>
            <a:solidFill>
              <a:schemeClr val="accent1"/>
            </a:solidFill>
            <a:ln w="7620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7" name="Straight Arrow Connector 86"/>
            <p:cNvCxnSpPr>
              <a:stCxn id="52" idx="6"/>
              <a:endCxn id="26" idx="2"/>
            </p:cNvCxnSpPr>
            <p:nvPr/>
          </p:nvCxnSpPr>
          <p:spPr bwMode="auto">
            <a:xfrm>
              <a:off x="2667000" y="3327400"/>
              <a:ext cx="3822700" cy="0"/>
            </a:xfrm>
            <a:prstGeom prst="straightConnector1">
              <a:avLst/>
            </a:prstGeom>
            <a:solidFill>
              <a:schemeClr val="accent1"/>
            </a:solidFill>
            <a:ln w="7620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93" name="Group 92"/>
          <p:cNvGrpSpPr/>
          <p:nvPr/>
        </p:nvGrpSpPr>
        <p:grpSpPr>
          <a:xfrm>
            <a:off x="3136900" y="3327400"/>
            <a:ext cx="3098800" cy="2209800"/>
            <a:chOff x="3390900" y="3327400"/>
            <a:chExt cx="3098800" cy="2209800"/>
          </a:xfrm>
        </p:grpSpPr>
        <p:cxnSp>
          <p:nvCxnSpPr>
            <p:cNvPr id="77" name="Straight Arrow Connector 76"/>
            <p:cNvCxnSpPr>
              <a:stCxn id="35" idx="0"/>
              <a:endCxn id="55" idx="0"/>
            </p:cNvCxnSpPr>
            <p:nvPr/>
          </p:nvCxnSpPr>
          <p:spPr bwMode="auto">
            <a:xfrm>
              <a:off x="3390900" y="5537200"/>
              <a:ext cx="2362200" cy="0"/>
            </a:xfrm>
            <a:prstGeom prst="straightConnector1">
              <a:avLst/>
            </a:prstGeom>
            <a:solidFill>
              <a:schemeClr val="accent1"/>
            </a:solidFill>
            <a:ln w="7620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0" name="Straight Arrow Connector 89"/>
            <p:cNvCxnSpPr>
              <a:stCxn id="55" idx="0"/>
              <a:endCxn id="26" idx="2"/>
            </p:cNvCxnSpPr>
            <p:nvPr/>
          </p:nvCxnSpPr>
          <p:spPr bwMode="auto">
            <a:xfrm flipV="1">
              <a:off x="5753100" y="3327400"/>
              <a:ext cx="736600" cy="2209800"/>
            </a:xfrm>
            <a:prstGeom prst="straightConnector1">
              <a:avLst/>
            </a:prstGeom>
            <a:solidFill>
              <a:schemeClr val="accent1"/>
            </a:solidFill>
            <a:ln w="7620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96" name="Text Box 3"/>
          <p:cNvSpPr txBox="1">
            <a:spLocks noChangeArrowheads="1"/>
          </p:cNvSpPr>
          <p:nvPr/>
        </p:nvSpPr>
        <p:spPr bwMode="auto">
          <a:xfrm>
            <a:off x="6214516" y="5038725"/>
            <a:ext cx="156164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400" b="1" dirty="0">
                <a:solidFill>
                  <a:prstClr val="black"/>
                </a:solidFill>
                <a:latin typeface="Arial" charset="0"/>
                <a:ea typeface="ＭＳ Ｐゴシック" panose="020B0600070205080204" pitchFamily="34" charset="-128"/>
                <a:cs typeface="Arial" charset="0"/>
                <a:sym typeface="Symbol" pitchFamily="18" charset="2"/>
              </a:rPr>
              <a:t>♦ </a:t>
            </a:r>
            <a:r>
              <a:rPr lang="en-US" altLang="ja-JP" sz="1400" b="1" dirty="0" smtClean="0">
                <a:solidFill>
                  <a:prstClr val="black"/>
                </a:solidFill>
                <a:latin typeface="Arial" charset="0"/>
                <a:ea typeface="ＭＳ Ｐゴシック" panose="020B0600070205080204" pitchFamily="34" charset="-128"/>
                <a:cs typeface="Arial" charset="0"/>
                <a:sym typeface="Symbol" pitchFamily="18" charset="2"/>
              </a:rPr>
              <a:t>plasma/serum</a:t>
            </a:r>
            <a:endParaRPr lang="en-US" altLang="ja-JP" sz="1400" b="1" dirty="0">
              <a:solidFill>
                <a:prstClr val="black"/>
              </a:solidFill>
              <a:latin typeface="Arial" charset="0"/>
              <a:ea typeface="ＭＳ Ｐゴシック" panose="020B0600070205080204" pitchFamily="34" charset="-128"/>
              <a:cs typeface="Arial" charset="0"/>
              <a:sym typeface="Symbol" pitchFamily="18" charset="2"/>
            </a:endParaRPr>
          </a:p>
          <a:p>
            <a:r>
              <a:rPr lang="en-US" altLang="ja-JP" sz="1400" b="1" dirty="0" smtClean="0">
                <a:solidFill>
                  <a:prstClr val="black"/>
                </a:solidFill>
                <a:latin typeface="Arial" charset="0"/>
                <a:ea typeface="ＭＳ Ｐゴシック" panose="020B0600070205080204" pitchFamily="34" charset="-128"/>
                <a:cs typeface="Arial" charset="0"/>
                <a:sym typeface="Symbol" pitchFamily="18" charset="2"/>
              </a:rPr>
              <a:t>♦ tissues</a:t>
            </a:r>
            <a:endParaRPr lang="en-US" altLang="ja-JP" sz="1400" b="1" dirty="0">
              <a:solidFill>
                <a:prstClr val="black"/>
              </a:solidFill>
              <a:latin typeface="Arial" charset="0"/>
              <a:ea typeface="ＭＳ Ｐゴシック" panose="020B0600070205080204" pitchFamily="34" charset="-128"/>
              <a:cs typeface="Arial" charset="0"/>
              <a:sym typeface="Symbol" pitchFamily="18" charset="2"/>
            </a:endParaRPr>
          </a:p>
        </p:txBody>
      </p:sp>
      <p:sp>
        <p:nvSpPr>
          <p:cNvPr id="97" name="Text Box 3"/>
          <p:cNvSpPr txBox="1">
            <a:spLocks noChangeArrowheads="1"/>
          </p:cNvSpPr>
          <p:nvPr/>
        </p:nvSpPr>
        <p:spPr bwMode="auto">
          <a:xfrm>
            <a:off x="356470" y="5051425"/>
            <a:ext cx="2076209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400" b="1" dirty="0" smtClean="0">
                <a:solidFill>
                  <a:prstClr val="black"/>
                </a:solidFill>
                <a:latin typeface="Arial" charset="0"/>
                <a:ea typeface="ＭＳ Ｐゴシック" panose="020B0600070205080204" pitchFamily="34" charset="-128"/>
                <a:cs typeface="Arial" charset="0"/>
                <a:sym typeface="Symbol" pitchFamily="18" charset="2"/>
              </a:rPr>
              <a:t>♦ whole cell extracts</a:t>
            </a:r>
          </a:p>
          <a:p>
            <a:r>
              <a:rPr lang="en-US" altLang="ja-JP" sz="1400" b="1" dirty="0" smtClean="0">
                <a:solidFill>
                  <a:prstClr val="black"/>
                </a:solidFill>
                <a:latin typeface="Arial" charset="0"/>
                <a:ea typeface="ＭＳ Ｐゴシック" panose="020B0600070205080204" pitchFamily="34" charset="-128"/>
                <a:cs typeface="Arial" charset="0"/>
                <a:sym typeface="Symbol" pitchFamily="18" charset="2"/>
              </a:rPr>
              <a:t>♦ </a:t>
            </a:r>
            <a:r>
              <a:rPr lang="en-US" altLang="ja-JP" sz="1400" b="1" dirty="0" err="1" smtClean="0">
                <a:solidFill>
                  <a:prstClr val="black"/>
                </a:solidFill>
                <a:latin typeface="Arial" charset="0"/>
                <a:ea typeface="ＭＳ Ｐゴシック" panose="020B0600070205080204" pitchFamily="34" charset="-128"/>
                <a:cs typeface="Arial" charset="0"/>
                <a:sym typeface="Symbol" pitchFamily="18" charset="2"/>
              </a:rPr>
              <a:t>secretome</a:t>
            </a:r>
            <a:r>
              <a:rPr lang="en-US" altLang="ja-JP" sz="1400" b="1" dirty="0" smtClean="0">
                <a:solidFill>
                  <a:prstClr val="black"/>
                </a:solidFill>
                <a:latin typeface="Arial" charset="0"/>
                <a:ea typeface="ＭＳ Ｐゴシック" panose="020B0600070205080204" pitchFamily="34" charset="-128"/>
                <a:cs typeface="Arial" charset="0"/>
                <a:sym typeface="Symbol" pitchFamily="18" charset="2"/>
              </a:rPr>
              <a:t>/</a:t>
            </a:r>
            <a:r>
              <a:rPr lang="en-US" altLang="ja-JP" sz="1400" b="1" dirty="0" err="1" smtClean="0">
                <a:solidFill>
                  <a:prstClr val="black"/>
                </a:solidFill>
                <a:latin typeface="Arial" charset="0"/>
                <a:ea typeface="ＭＳ Ｐゴシック" panose="020B0600070205080204" pitchFamily="34" charset="-128"/>
                <a:cs typeface="Arial" charset="0"/>
                <a:sym typeface="Symbol" pitchFamily="18" charset="2"/>
              </a:rPr>
              <a:t>exosome</a:t>
            </a:r>
            <a:endParaRPr lang="en-US" altLang="ja-JP" sz="1400" b="1" dirty="0">
              <a:solidFill>
                <a:prstClr val="black"/>
              </a:solidFill>
              <a:latin typeface="Arial" charset="0"/>
              <a:ea typeface="ＭＳ Ｐゴシック" panose="020B0600070205080204" pitchFamily="34" charset="-128"/>
              <a:cs typeface="Arial" charset="0"/>
              <a:sym typeface="Symbol" pitchFamily="18" charset="2"/>
            </a:endParaRPr>
          </a:p>
          <a:p>
            <a:r>
              <a:rPr lang="en-US" altLang="ja-JP" sz="1400" b="1" dirty="0" smtClean="0">
                <a:solidFill>
                  <a:prstClr val="black"/>
                </a:solidFill>
                <a:latin typeface="Arial" charset="0"/>
                <a:ea typeface="ＭＳ Ｐゴシック" panose="020B0600070205080204" pitchFamily="34" charset="-128"/>
                <a:cs typeface="Arial" charset="0"/>
                <a:sym typeface="Symbol" pitchFamily="18" charset="2"/>
              </a:rPr>
              <a:t>♦ surface proteins</a:t>
            </a:r>
          </a:p>
          <a:p>
            <a:r>
              <a:rPr lang="en-US" altLang="ja-JP" sz="1400" b="1" dirty="0" smtClean="0">
                <a:solidFill>
                  <a:prstClr val="black"/>
                </a:solidFill>
                <a:latin typeface="Arial" charset="0"/>
                <a:ea typeface="ＭＳ Ｐゴシック" panose="020B0600070205080204" pitchFamily="34" charset="-128"/>
                <a:cs typeface="Arial" charset="0"/>
                <a:sym typeface="Symbol" pitchFamily="18" charset="2"/>
              </a:rPr>
              <a:t>♦ nuclear proteins</a:t>
            </a:r>
            <a:endParaRPr lang="en-US" altLang="ja-JP" sz="1400" b="1" dirty="0">
              <a:solidFill>
                <a:prstClr val="black"/>
              </a:solidFill>
              <a:latin typeface="Arial" charset="0"/>
              <a:ea typeface="ＭＳ Ｐゴシック" panose="020B0600070205080204" pitchFamily="34" charset="-128"/>
              <a:cs typeface="Arial" charset="0"/>
              <a:sym typeface="Symbol" pitchFamily="18" charset="2"/>
            </a:endParaRPr>
          </a:p>
        </p:txBody>
      </p:sp>
      <p:grpSp>
        <p:nvGrpSpPr>
          <p:cNvPr id="104" name="Group 103"/>
          <p:cNvGrpSpPr/>
          <p:nvPr/>
        </p:nvGrpSpPr>
        <p:grpSpPr>
          <a:xfrm>
            <a:off x="2366334" y="2597150"/>
            <a:ext cx="4117975" cy="2420639"/>
            <a:chOff x="6496587" y="800100"/>
            <a:chExt cx="2681112" cy="1270000"/>
          </a:xfrm>
        </p:grpSpPr>
        <p:sp>
          <p:nvSpPr>
            <p:cNvPr id="102" name="Oval 101"/>
            <p:cNvSpPr/>
            <p:nvPr/>
          </p:nvSpPr>
          <p:spPr bwMode="auto">
            <a:xfrm>
              <a:off x="6838244" y="800100"/>
              <a:ext cx="1930400" cy="1270000"/>
            </a:xfrm>
            <a:prstGeom prst="ellipse">
              <a:avLst/>
            </a:prstGeom>
            <a:solidFill>
              <a:srgbClr val="FFFF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hangingPunct="0"/>
              <a:endParaRPr lang="en-US" sz="2800" smtClean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3" name="TextBox 3"/>
            <p:cNvSpPr txBox="1">
              <a:spLocks noChangeArrowheads="1"/>
            </p:cNvSpPr>
            <p:nvPr/>
          </p:nvSpPr>
          <p:spPr bwMode="auto">
            <a:xfrm>
              <a:off x="6496587" y="1173490"/>
              <a:ext cx="2681112" cy="2099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altLang="ja-JP" sz="2000" b="1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panose="020B0600070205080204" pitchFamily="34" charset="-128"/>
                </a:rPr>
                <a:t>Biomarker panels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394574" y="-119112"/>
            <a:ext cx="82937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prstClr val="black"/>
                </a:solidFill>
              </a:rPr>
              <a:t>Integrative discovery strategy </a:t>
            </a:r>
            <a:endParaRPr lang="en-US" sz="36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3311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171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1300" y="1064156"/>
            <a:ext cx="8699500" cy="4069080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Liquid-Chromatography-based Mass Spectrometry</a:t>
            </a:r>
            <a:endParaRPr lang="en-US" sz="28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Untargeted Profiling; 2 column Configuration</a:t>
            </a: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7858" y="168287"/>
            <a:ext cx="82882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Metabolomics Platform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 descr="Screen Shot 2015-05-13 at 1.47.01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72"/>
          <a:stretch/>
        </p:blipFill>
        <p:spPr>
          <a:xfrm>
            <a:off x="2503424" y="3024543"/>
            <a:ext cx="1434386" cy="194359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623700" y="4973851"/>
            <a:ext cx="129202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Xevo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G2-XS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QTof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 descr="Screen Shot 2015-06-18 at 3.54.0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858" y="3024543"/>
            <a:ext cx="1908974" cy="194359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46406" y="4968136"/>
            <a:ext cx="14718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ACQUITY 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UPLC System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ight Bracket 10"/>
          <p:cNvSpPr/>
          <p:nvPr/>
        </p:nvSpPr>
        <p:spPr>
          <a:xfrm>
            <a:off x="4029075" y="2943120"/>
            <a:ext cx="266700" cy="2609791"/>
          </a:xfrm>
          <a:prstGeom prst="rightBracket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4295775" y="4824511"/>
            <a:ext cx="809625" cy="0"/>
          </a:xfrm>
          <a:prstGeom prst="straightConnector1">
            <a:avLst/>
          </a:prstGeom>
          <a:ln w="254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4295775" y="5221215"/>
            <a:ext cx="809625" cy="0"/>
          </a:xfrm>
          <a:prstGeom prst="straightConnector1">
            <a:avLst/>
          </a:prstGeom>
          <a:ln w="254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5099159" y="2940991"/>
            <a:ext cx="102784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Assay #1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092918" y="3370647"/>
            <a:ext cx="102784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Assay #2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092918" y="3793352"/>
            <a:ext cx="102784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Assay #3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092918" y="4236246"/>
            <a:ext cx="102784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Assay #4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092918" y="4664759"/>
            <a:ext cx="102784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Assay #5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089107" y="5060143"/>
            <a:ext cx="102784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Assay #6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4295775" y="3114600"/>
            <a:ext cx="809625" cy="0"/>
          </a:xfrm>
          <a:prstGeom prst="straightConnector1">
            <a:avLst/>
          </a:prstGeom>
          <a:ln w="254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4295775" y="3544257"/>
            <a:ext cx="809625" cy="0"/>
          </a:xfrm>
          <a:prstGeom prst="straightConnector1">
            <a:avLst/>
          </a:prstGeom>
          <a:ln w="254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4295775" y="3966963"/>
            <a:ext cx="809625" cy="0"/>
          </a:xfrm>
          <a:prstGeom prst="straightConnector1">
            <a:avLst/>
          </a:prstGeom>
          <a:ln w="254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4276725" y="4404795"/>
            <a:ext cx="809625" cy="0"/>
          </a:xfrm>
          <a:prstGeom prst="straightConnector1">
            <a:avLst/>
          </a:prstGeom>
          <a:ln w="254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ight Brace 32"/>
          <p:cNvSpPr/>
          <p:nvPr/>
        </p:nvSpPr>
        <p:spPr>
          <a:xfrm>
            <a:off x="6127005" y="3110268"/>
            <a:ext cx="359520" cy="2256407"/>
          </a:xfrm>
          <a:prstGeom prst="rightBrac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6162675" y="3834166"/>
            <a:ext cx="291327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Small Molecules</a:t>
            </a:r>
          </a:p>
          <a:p>
            <a:pPr algn="ctr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Complex Lipids</a:t>
            </a:r>
          </a:p>
          <a:p>
            <a:pPr algn="ctr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Exogenous Compounds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Down Arrow 34"/>
          <p:cNvSpPr/>
          <p:nvPr/>
        </p:nvSpPr>
        <p:spPr>
          <a:xfrm>
            <a:off x="7277100" y="4695940"/>
            <a:ext cx="647700" cy="501458"/>
          </a:xfrm>
          <a:prstGeom prst="downArrow">
            <a:avLst/>
          </a:prstGeom>
          <a:gradFill>
            <a:gsLst>
              <a:gs pos="0">
                <a:srgbClr val="7030A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6182761" y="5212103"/>
            <a:ext cx="29132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&gt; 500 Annotated</a:t>
            </a:r>
          </a:p>
          <a:p>
            <a:pPr algn="ctr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Compounds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80197" y="2358729"/>
            <a:ext cx="29132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Four Instruments in Lab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015" y="854265"/>
            <a:ext cx="8394700" cy="9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8923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047" y="281450"/>
            <a:ext cx="8765806" cy="994172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Risk Stratification/Early Detection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047" y="1629582"/>
            <a:ext cx="8765806" cy="3961901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50" y="1291624"/>
            <a:ext cx="8394700" cy="9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8477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80169"/>
            <a:ext cx="8522208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Early Stage </a:t>
            </a:r>
            <a:r>
              <a:rPr lang="en-US" dirty="0" err="1" smtClean="0"/>
              <a:t>PDAC</a:t>
            </a:r>
            <a:r>
              <a:rPr lang="en-US" dirty="0" smtClean="0"/>
              <a:t> vs Healthy Subjects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592" y="1223169"/>
            <a:ext cx="8777624" cy="5167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167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608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Early Stage </a:t>
            </a:r>
            <a:r>
              <a:rPr lang="en-US" dirty="0" err="1" smtClean="0"/>
              <a:t>PDAC</a:t>
            </a:r>
            <a:r>
              <a:rPr lang="en-US" dirty="0" smtClean="0"/>
              <a:t> vs Benign Pancreatic Cysts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1815" y="1417638"/>
            <a:ext cx="8829305" cy="5002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715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112643" name="Content Placeholder 2"/>
          <p:cNvSpPr>
            <a:spLocks noGrp="1"/>
          </p:cNvSpPr>
          <p:nvPr>
            <p:ph idx="1"/>
          </p:nvPr>
        </p:nvSpPr>
        <p:spPr>
          <a:xfrm>
            <a:off x="762000" y="2514600"/>
            <a:ext cx="8229600" cy="3686175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en-US" altLang="en-US" b="1" smtClean="0"/>
              <a:t>The need for biomarkers for lung cancer screening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28600" y="1371600"/>
            <a:ext cx="8382000" cy="76200"/>
          </a:xfrm>
          <a:prstGeom prst="rect">
            <a:avLst/>
          </a:prstGeom>
          <a:gradFill rotWithShape="0">
            <a:gsLst>
              <a:gs pos="0">
                <a:srgbClr val="0033CC"/>
              </a:gs>
              <a:gs pos="100000">
                <a:srgbClr val="FF0000"/>
              </a:gs>
            </a:gsLst>
            <a:lin ang="0" scaled="1"/>
          </a:grad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kern="0">
              <a:solidFill>
                <a:prstClr val="black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2110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457200" y="16764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3200" b="1" kern="1200">
                <a:solidFill>
                  <a:srgbClr val="595959"/>
                </a:solidFill>
                <a:latin typeface="Arial"/>
                <a:ea typeface="ＭＳ Ｐゴシック" pitchFamily="-110" charset="-128"/>
                <a:cs typeface="Arial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2800" b="1" kern="1200">
                <a:solidFill>
                  <a:srgbClr val="595959"/>
                </a:solidFill>
                <a:latin typeface="Arial"/>
                <a:ea typeface="ＭＳ Ｐゴシック" pitchFamily="-110" charset="-128"/>
                <a:cs typeface="Arial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2400" b="1" kern="1200">
                <a:solidFill>
                  <a:srgbClr val="595959"/>
                </a:solidFill>
                <a:latin typeface="Arial"/>
                <a:ea typeface="ＭＳ Ｐゴシック" pitchFamily="-110" charset="-128"/>
                <a:cs typeface="Arial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2000" b="1" kern="1200">
                <a:solidFill>
                  <a:srgbClr val="595959"/>
                </a:solidFill>
                <a:latin typeface="Arial"/>
                <a:ea typeface="ＭＳ Ｐゴシック" pitchFamily="-110" charset="-128"/>
                <a:cs typeface="Arial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»"/>
              <a:defRPr sz="2000" b="1" kern="1200">
                <a:solidFill>
                  <a:srgbClr val="595959"/>
                </a:solidFill>
                <a:latin typeface="Arial"/>
                <a:ea typeface="ＭＳ Ｐゴシック" pitchFamily="-110" charset="-128"/>
                <a:cs typeface="Arial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prstClr val="black"/>
              </a:buClr>
            </a:pPr>
            <a:endParaRPr lang="en-US" sz="2400" dirty="0" smtClean="0"/>
          </a:p>
        </p:txBody>
      </p:sp>
      <p:sp>
        <p:nvSpPr>
          <p:cNvPr id="5" name="Rectangle 4"/>
          <p:cNvSpPr/>
          <p:nvPr/>
        </p:nvSpPr>
        <p:spPr>
          <a:xfrm>
            <a:off x="2136273" y="5550661"/>
            <a:ext cx="6448163" cy="59105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428857" y="1627117"/>
            <a:ext cx="4206761" cy="3923543"/>
          </a:xfrm>
          <a:prstGeom prst="rect">
            <a:avLst/>
          </a:prstGeom>
          <a:solidFill>
            <a:srgbClr val="E3E4E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srgbClr val="FFFFFF"/>
                </a:solidFill>
                <a:cs typeface="Arial" panose="020B0604020202020204" pitchFamily="34" charset="0"/>
              </a:rPr>
              <a:t> </a:t>
            </a:r>
            <a:endParaRPr lang="en-US" sz="1800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8" name="Isosceles Triangle 7"/>
          <p:cNvSpPr/>
          <p:nvPr/>
        </p:nvSpPr>
        <p:spPr>
          <a:xfrm>
            <a:off x="3592271" y="1648342"/>
            <a:ext cx="1538915" cy="1085595"/>
          </a:xfrm>
          <a:prstGeom prst="triangle">
            <a:avLst/>
          </a:prstGeom>
          <a:solidFill>
            <a:srgbClr val="C5F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20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CT</a:t>
            </a:r>
            <a:endParaRPr lang="en-US" sz="20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0" name="Up Arrow 9"/>
          <p:cNvSpPr/>
          <p:nvPr/>
        </p:nvSpPr>
        <p:spPr>
          <a:xfrm>
            <a:off x="425304" y="1627117"/>
            <a:ext cx="1792190" cy="3923543"/>
          </a:xfrm>
          <a:prstGeom prst="upArrow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8290" y="3327278"/>
            <a:ext cx="20062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srgbClr val="FFFFFF"/>
                </a:solidFill>
                <a:latin typeface="Arial"/>
                <a:ea typeface="ＭＳ Ｐゴシック" charset="0"/>
                <a:cs typeface="Arial" panose="020B0604020202020204" pitchFamily="34" charset="0"/>
              </a:rPr>
              <a:t>Increasing </a:t>
            </a:r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srgbClr val="FFFFFF"/>
                </a:solidFill>
                <a:latin typeface="Arial"/>
                <a:ea typeface="ＭＳ Ｐゴシック" charset="0"/>
                <a:cs typeface="Arial" panose="020B0604020202020204" pitchFamily="34" charset="0"/>
              </a:rPr>
              <a:t>Risk</a:t>
            </a:r>
            <a:endParaRPr lang="en-US" sz="1400" dirty="0">
              <a:solidFill>
                <a:srgbClr val="FFFFFF"/>
              </a:solidFill>
              <a:latin typeface="Arial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44622" y="5630743"/>
            <a:ext cx="648075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b="1" dirty="0" smtClean="0">
                <a:solidFill>
                  <a:srgbClr val="FFFFFF"/>
                </a:solidFill>
                <a:latin typeface="Arial"/>
                <a:ea typeface="ＭＳ Ｐゴシック" charset="0"/>
                <a:cs typeface="Arial" panose="020B0604020202020204" pitchFamily="34" charset="0"/>
              </a:rPr>
              <a:t>Total deaths from lung cancer in the US in 2015: </a:t>
            </a:r>
            <a:r>
              <a:rPr lang="en-US" sz="2200" b="1" dirty="0" smtClean="0">
                <a:solidFill>
                  <a:srgbClr val="FFFFFF"/>
                </a:solidFill>
                <a:latin typeface="Arial"/>
                <a:ea typeface="ＭＳ Ｐゴシック" charset="0"/>
                <a:cs typeface="Arial" panose="020B0604020202020204" pitchFamily="34" charset="0"/>
              </a:rPr>
              <a:t>160,000</a:t>
            </a:r>
            <a:endParaRPr lang="en-US" sz="2200" b="1" dirty="0">
              <a:solidFill>
                <a:srgbClr val="FFFFFF"/>
              </a:solidFill>
              <a:latin typeface="Arial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358576" y="5042831"/>
            <a:ext cx="195098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b="1" dirty="0" smtClean="0">
                <a:solidFill>
                  <a:prstClr val="black"/>
                </a:solidFill>
                <a:latin typeface="Arial"/>
                <a:ea typeface="ＭＳ Ｐゴシック" charset="0"/>
                <a:cs typeface="Arial" panose="020B0604020202020204" pitchFamily="34" charset="0"/>
              </a:rPr>
              <a:t>Never smokers</a:t>
            </a:r>
            <a:endParaRPr lang="en-US" sz="1800" b="1" dirty="0">
              <a:solidFill>
                <a:prstClr val="black"/>
              </a:solidFill>
              <a:latin typeface="Arial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386852" y="3464907"/>
            <a:ext cx="308430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b="1" dirty="0" smtClean="0">
                <a:solidFill>
                  <a:prstClr val="black"/>
                </a:solidFill>
                <a:latin typeface="Arial"/>
                <a:ea typeface="ＭＳ Ｐゴシック" charset="0"/>
                <a:cs typeface="Arial" panose="020B0604020202020204" pitchFamily="34" charset="0"/>
              </a:rPr>
              <a:t>&lt;30 pack-year smoking history</a:t>
            </a:r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b="1" dirty="0" smtClean="0">
                <a:solidFill>
                  <a:prstClr val="black"/>
                </a:solidFill>
                <a:latin typeface="Arial"/>
                <a:ea typeface="ＭＳ Ｐゴシック" charset="0"/>
                <a:cs typeface="Arial" panose="020B0604020202020204" pitchFamily="34" charset="0"/>
              </a:rPr>
              <a:t>(Ever smokers)</a:t>
            </a:r>
            <a:endParaRPr lang="en-US" sz="1800" b="1" dirty="0">
              <a:solidFill>
                <a:prstClr val="black"/>
              </a:solidFill>
              <a:latin typeface="Arial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748084" y="1730526"/>
            <a:ext cx="421945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b="1" dirty="0" smtClean="0">
                <a:solidFill>
                  <a:prstClr val="black"/>
                </a:solidFill>
                <a:latin typeface="Arial"/>
                <a:ea typeface="ＭＳ Ｐゴシック" charset="0"/>
                <a:cs typeface="Arial" charset="0"/>
              </a:rPr>
              <a:t>30 </a:t>
            </a:r>
            <a:r>
              <a:rPr lang="en-US" sz="1800" b="1" dirty="0">
                <a:solidFill>
                  <a:prstClr val="black"/>
                </a:solidFill>
                <a:latin typeface="Arial"/>
                <a:ea typeface="ＭＳ Ｐゴシック" charset="0"/>
                <a:cs typeface="Arial" charset="0"/>
              </a:rPr>
              <a:t>pack-year smoking </a:t>
            </a:r>
            <a:r>
              <a:rPr lang="en-US" sz="1800" b="1" dirty="0" smtClean="0">
                <a:solidFill>
                  <a:prstClr val="black"/>
                </a:solidFill>
                <a:latin typeface="Arial"/>
                <a:ea typeface="ＭＳ Ｐゴシック" charset="0"/>
                <a:cs typeface="Arial" charset="0"/>
              </a:rPr>
              <a:t>history, currently smoke </a:t>
            </a:r>
            <a:r>
              <a:rPr lang="en-US" sz="1800" b="1" dirty="0">
                <a:solidFill>
                  <a:prstClr val="black"/>
                </a:solidFill>
                <a:latin typeface="Arial"/>
                <a:ea typeface="ＭＳ Ｐゴシック" charset="0"/>
                <a:cs typeface="Arial" charset="0"/>
              </a:rPr>
              <a:t>or </a:t>
            </a:r>
            <a:r>
              <a:rPr lang="en-US" sz="1800" b="1" dirty="0" smtClean="0">
                <a:solidFill>
                  <a:prstClr val="black"/>
                </a:solidFill>
                <a:latin typeface="Arial"/>
                <a:ea typeface="ＭＳ Ｐゴシック" charset="0"/>
                <a:cs typeface="Arial" charset="0"/>
              </a:rPr>
              <a:t>quit </a:t>
            </a:r>
            <a:r>
              <a:rPr lang="en-US" sz="1800" b="1" dirty="0">
                <a:solidFill>
                  <a:prstClr val="black"/>
                </a:solidFill>
                <a:latin typeface="Arial"/>
                <a:ea typeface="ＭＳ Ｐゴシック" charset="0"/>
                <a:cs typeface="Arial" charset="0"/>
              </a:rPr>
              <a:t>within the past 15 years</a:t>
            </a:r>
          </a:p>
        </p:txBody>
      </p:sp>
      <p:sp>
        <p:nvSpPr>
          <p:cNvPr id="16" name="Trapezoid 15"/>
          <p:cNvSpPr/>
          <p:nvPr/>
        </p:nvSpPr>
        <p:spPr>
          <a:xfrm>
            <a:off x="2431522" y="2733938"/>
            <a:ext cx="3927053" cy="2219055"/>
          </a:xfrm>
          <a:prstGeom prst="trapezoid">
            <a:avLst>
              <a:gd name="adj" fmla="val 54851"/>
            </a:avLst>
          </a:prstGeom>
          <a:solidFill>
            <a:srgbClr val="75DB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sz="2400" b="1" dirty="0" smtClean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60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? </a:t>
            </a:r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sz="2000" b="1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sz="2000" b="1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7" name="Trapezoid 16"/>
          <p:cNvSpPr/>
          <p:nvPr/>
        </p:nvSpPr>
        <p:spPr>
          <a:xfrm>
            <a:off x="2079808" y="4952994"/>
            <a:ext cx="4609752" cy="597667"/>
          </a:xfrm>
          <a:prstGeom prst="trapezoid">
            <a:avLst>
              <a:gd name="adj" fmla="val 54847"/>
            </a:avLst>
          </a:prstGeom>
          <a:solidFill>
            <a:srgbClr val="00B0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18" name="Straight Connector 17"/>
          <p:cNvCxnSpPr>
            <a:stCxn id="8" idx="2"/>
          </p:cNvCxnSpPr>
          <p:nvPr/>
        </p:nvCxnSpPr>
        <p:spPr>
          <a:xfrm flipV="1">
            <a:off x="3592271" y="2719752"/>
            <a:ext cx="1503044" cy="14185"/>
          </a:xfrm>
          <a:prstGeom prst="line">
            <a:avLst/>
          </a:prstGeom>
          <a:ln>
            <a:solidFill>
              <a:srgbClr val="E3E4E5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440171" y="4952994"/>
            <a:ext cx="3925460" cy="5868"/>
          </a:xfrm>
          <a:prstGeom prst="line">
            <a:avLst/>
          </a:prstGeom>
          <a:ln>
            <a:solidFill>
              <a:srgbClr val="E3E4E5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1819275" y="186263"/>
            <a:ext cx="726142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22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 charset="0"/>
              </a:rPr>
              <a:t>The US Preventive Services Task Force recommends low-dose CT annually only for high risk adults </a:t>
            </a:r>
            <a:endParaRPr lang="en-US" sz="2200" b="1" dirty="0">
              <a:solidFill>
                <a:srgbClr val="000000"/>
              </a:solidFill>
              <a:latin typeface="Arial"/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2880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457200" y="16764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3200" b="1" kern="1200">
                <a:solidFill>
                  <a:srgbClr val="595959"/>
                </a:solidFill>
                <a:latin typeface="Arial"/>
                <a:ea typeface="ＭＳ Ｐゴシック" pitchFamily="-110" charset="-128"/>
                <a:cs typeface="Arial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2800" b="1" kern="1200">
                <a:solidFill>
                  <a:srgbClr val="595959"/>
                </a:solidFill>
                <a:latin typeface="Arial"/>
                <a:ea typeface="ＭＳ Ｐゴシック" pitchFamily="-110" charset="-128"/>
                <a:cs typeface="Arial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2400" b="1" kern="1200">
                <a:solidFill>
                  <a:srgbClr val="595959"/>
                </a:solidFill>
                <a:latin typeface="Arial"/>
                <a:ea typeface="ＭＳ Ｐゴシック" pitchFamily="-110" charset="-128"/>
                <a:cs typeface="Arial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2000" b="1" kern="1200">
                <a:solidFill>
                  <a:srgbClr val="595959"/>
                </a:solidFill>
                <a:latin typeface="Arial"/>
                <a:ea typeface="ＭＳ Ｐゴシック" pitchFamily="-110" charset="-128"/>
                <a:cs typeface="Arial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»"/>
              <a:defRPr sz="2000" b="1" kern="1200">
                <a:solidFill>
                  <a:srgbClr val="595959"/>
                </a:solidFill>
                <a:latin typeface="Arial"/>
                <a:ea typeface="ＭＳ Ｐゴシック" pitchFamily="-110" charset="-128"/>
                <a:cs typeface="Arial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prstClr val="black"/>
              </a:buClr>
            </a:pPr>
            <a:endParaRPr lang="en-US" sz="2400" dirty="0" smtClean="0"/>
          </a:p>
        </p:txBody>
      </p:sp>
      <p:sp>
        <p:nvSpPr>
          <p:cNvPr id="5" name="Rectangle 4"/>
          <p:cNvSpPr/>
          <p:nvPr/>
        </p:nvSpPr>
        <p:spPr>
          <a:xfrm>
            <a:off x="2136273" y="5550661"/>
            <a:ext cx="6448163" cy="59105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377676" y="1627118"/>
            <a:ext cx="4206761" cy="3923543"/>
          </a:xfrm>
          <a:prstGeom prst="rect">
            <a:avLst/>
          </a:prstGeom>
          <a:solidFill>
            <a:srgbClr val="E3E4E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80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Isosceles Triangle 7"/>
          <p:cNvSpPr/>
          <p:nvPr/>
        </p:nvSpPr>
        <p:spPr>
          <a:xfrm>
            <a:off x="3606800" y="1639893"/>
            <a:ext cx="1540934" cy="1085595"/>
          </a:xfrm>
          <a:prstGeom prst="triangle">
            <a:avLst/>
          </a:prstGeom>
          <a:solidFill>
            <a:srgbClr val="C5F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CT</a:t>
            </a:r>
          </a:p>
        </p:txBody>
      </p:sp>
      <p:sp>
        <p:nvSpPr>
          <p:cNvPr id="10" name="Up Arrow 9"/>
          <p:cNvSpPr/>
          <p:nvPr/>
        </p:nvSpPr>
        <p:spPr>
          <a:xfrm>
            <a:off x="425304" y="1627117"/>
            <a:ext cx="1792190" cy="3923543"/>
          </a:xfrm>
          <a:prstGeom prst="upArrow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8290" y="3327278"/>
            <a:ext cx="20062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dirty="0" smtClean="0">
                <a:solidFill>
                  <a:srgbClr val="FFFFFF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Increasing </a:t>
            </a:r>
          </a:p>
          <a:p>
            <a:pPr algn="ctr" defTabSz="457200"/>
            <a:r>
              <a:rPr lang="en-US" dirty="0" smtClean="0">
                <a:solidFill>
                  <a:srgbClr val="FFFFFF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Risk</a:t>
            </a:r>
            <a:endParaRPr lang="en-US" dirty="0">
              <a:solidFill>
                <a:srgbClr val="FFFFFF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44622" y="5630743"/>
            <a:ext cx="648075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1800" b="1" dirty="0" smtClean="0">
                <a:solidFill>
                  <a:srgbClr val="FFFFFF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Total deaths from lung cancer in the US in 2015: </a:t>
            </a:r>
            <a:r>
              <a:rPr lang="en-US" sz="2200" b="1" dirty="0" smtClean="0">
                <a:solidFill>
                  <a:srgbClr val="FFFFFF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160,000</a:t>
            </a:r>
            <a:endParaRPr lang="en-US" sz="2200" b="1" dirty="0">
              <a:solidFill>
                <a:srgbClr val="FFFFFF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358576" y="5042831"/>
            <a:ext cx="195098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/>
            <a:r>
              <a:rPr lang="en-US" b="1" dirty="0" smtClean="0">
                <a:solidFill>
                  <a:prstClr val="black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Never smokers</a:t>
            </a:r>
            <a:endParaRPr lang="en-US" b="1" dirty="0">
              <a:solidFill>
                <a:prstClr val="black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386852" y="3464907"/>
            <a:ext cx="308430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/>
            <a:r>
              <a:rPr lang="en-US" b="1" dirty="0" smtClean="0">
                <a:solidFill>
                  <a:prstClr val="black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&lt;30 pack-year smoking history</a:t>
            </a:r>
          </a:p>
          <a:p>
            <a:pPr algn="ctr" defTabSz="457200"/>
            <a:r>
              <a:rPr lang="en-US" b="1" dirty="0" smtClean="0">
                <a:solidFill>
                  <a:prstClr val="black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(Ever smokers)</a:t>
            </a:r>
            <a:endParaRPr lang="en-US" b="1" dirty="0">
              <a:solidFill>
                <a:prstClr val="black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579832" y="1676400"/>
            <a:ext cx="421945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en-US" b="1" dirty="0" smtClean="0">
                <a:solidFill>
                  <a:prstClr val="black"/>
                </a:solidFill>
                <a:ea typeface="ＭＳ Ｐゴシック" charset="0"/>
                <a:cs typeface="+mn-cs"/>
              </a:rPr>
              <a:t>30 </a:t>
            </a:r>
            <a:r>
              <a:rPr lang="en-US" b="1" dirty="0">
                <a:solidFill>
                  <a:prstClr val="black"/>
                </a:solidFill>
                <a:ea typeface="ＭＳ Ｐゴシック" charset="0"/>
                <a:cs typeface="+mn-cs"/>
              </a:rPr>
              <a:t>pack-year smoking </a:t>
            </a:r>
            <a:r>
              <a:rPr lang="en-US" b="1" dirty="0" smtClean="0">
                <a:solidFill>
                  <a:prstClr val="black"/>
                </a:solidFill>
                <a:ea typeface="ＭＳ Ｐゴシック" charset="0"/>
                <a:cs typeface="+mn-cs"/>
              </a:rPr>
              <a:t>history, currently smoke </a:t>
            </a:r>
            <a:r>
              <a:rPr lang="en-US" b="1" dirty="0">
                <a:solidFill>
                  <a:prstClr val="black"/>
                </a:solidFill>
                <a:ea typeface="ＭＳ Ｐゴシック" charset="0"/>
                <a:cs typeface="+mn-cs"/>
              </a:rPr>
              <a:t>or </a:t>
            </a:r>
            <a:r>
              <a:rPr lang="en-US" b="1" dirty="0" smtClean="0">
                <a:solidFill>
                  <a:prstClr val="black"/>
                </a:solidFill>
                <a:ea typeface="ＭＳ Ｐゴシック" charset="0"/>
                <a:cs typeface="+mn-cs"/>
              </a:rPr>
              <a:t>quit </a:t>
            </a:r>
            <a:r>
              <a:rPr lang="en-US" b="1" dirty="0">
                <a:solidFill>
                  <a:prstClr val="black"/>
                </a:solidFill>
                <a:ea typeface="ＭＳ Ｐゴシック" charset="0"/>
                <a:cs typeface="+mn-cs"/>
              </a:rPr>
              <a:t>within the past 15 years</a:t>
            </a:r>
          </a:p>
        </p:txBody>
      </p:sp>
      <p:sp>
        <p:nvSpPr>
          <p:cNvPr id="16" name="Trapezoid 15"/>
          <p:cNvSpPr/>
          <p:nvPr/>
        </p:nvSpPr>
        <p:spPr>
          <a:xfrm>
            <a:off x="2431522" y="2733938"/>
            <a:ext cx="3927053" cy="2219055"/>
          </a:xfrm>
          <a:prstGeom prst="trapezoid">
            <a:avLst>
              <a:gd name="adj" fmla="val 54851"/>
            </a:avLst>
          </a:prstGeom>
          <a:solidFill>
            <a:srgbClr val="75DB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24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457200"/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Blood test </a:t>
            </a:r>
          </a:p>
          <a:p>
            <a:pPr algn="ctr" defTabSz="457200"/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ollowed </a:t>
            </a:r>
          </a:p>
          <a:p>
            <a:pPr algn="ctr" defTabSz="457200"/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CT</a:t>
            </a:r>
          </a:p>
          <a:p>
            <a:pPr algn="ctr" defTabSz="457200"/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(most impactful for mortality reduction)</a:t>
            </a:r>
          </a:p>
          <a:p>
            <a:pPr algn="ctr" defTabSz="457200"/>
            <a:endParaRPr lang="en-US" sz="20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457200"/>
            <a:endParaRPr lang="en-US" sz="20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rapezoid 16"/>
          <p:cNvSpPr/>
          <p:nvPr/>
        </p:nvSpPr>
        <p:spPr>
          <a:xfrm>
            <a:off x="2079808" y="4952994"/>
            <a:ext cx="4609752" cy="597667"/>
          </a:xfrm>
          <a:prstGeom prst="trapezoid">
            <a:avLst>
              <a:gd name="adj" fmla="val 54847"/>
            </a:avLst>
          </a:prstGeom>
          <a:solidFill>
            <a:srgbClr val="00B0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18" name="Straight Connector 17"/>
          <p:cNvCxnSpPr>
            <a:stCxn id="8" idx="2"/>
          </p:cNvCxnSpPr>
          <p:nvPr/>
        </p:nvCxnSpPr>
        <p:spPr>
          <a:xfrm flipV="1">
            <a:off x="3606800" y="2711304"/>
            <a:ext cx="1996237" cy="14184"/>
          </a:xfrm>
          <a:prstGeom prst="line">
            <a:avLst/>
          </a:prstGeom>
          <a:ln>
            <a:solidFill>
              <a:srgbClr val="E3E4E5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440171" y="4952994"/>
            <a:ext cx="3925460" cy="5868"/>
          </a:xfrm>
          <a:prstGeom prst="line">
            <a:avLst/>
          </a:prstGeom>
          <a:ln>
            <a:solidFill>
              <a:srgbClr val="E3E4E5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1819275" y="186263"/>
            <a:ext cx="726142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/>
            <a:r>
              <a:rPr lang="en-US" sz="2200" b="1" dirty="0" smtClean="0">
                <a:solidFill>
                  <a:srgbClr val="000000"/>
                </a:solidFill>
                <a:ea typeface="ＭＳ Ｐゴシック" charset="0"/>
                <a:cs typeface="+mn-cs"/>
              </a:rPr>
              <a:t>The US Preventive Services Task Force recommends low-dose CT annually only for high risk adults </a:t>
            </a:r>
            <a:endParaRPr lang="en-US" sz="2200" b="1" dirty="0">
              <a:solidFill>
                <a:srgbClr val="000000"/>
              </a:solidFill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9877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   </a:t>
            </a: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 rot="17429972">
            <a:off x="1663040" y="812090"/>
            <a:ext cx="6743931" cy="7109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rgbClr val="000000"/>
                </a:solidFill>
                <a:latin typeface="Calibri"/>
                <a:ea typeface="굴림" pitchFamily="34" charset="-127"/>
                <a:cs typeface="+mn-cs"/>
              </a:rPr>
              <a:t>	Risk assessment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000000"/>
                </a:solidFill>
                <a:latin typeface="Calibri"/>
                <a:ea typeface="굴림" pitchFamily="34" charset="-127"/>
                <a:cs typeface="+mn-cs"/>
              </a:rPr>
              <a:t>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•"/>
            </a:pPr>
            <a:endParaRPr lang="en-US" sz="2400" b="1" dirty="0">
              <a:solidFill>
                <a:srgbClr val="000000"/>
              </a:solidFill>
              <a:latin typeface="Calibri"/>
              <a:ea typeface="굴림" pitchFamily="34" charset="-127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000000"/>
                </a:solidFill>
                <a:latin typeface="Calibri"/>
                <a:ea typeface="굴림" pitchFamily="34" charset="-127"/>
                <a:cs typeface="+mn-cs"/>
              </a:rPr>
              <a:t>       	  	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2400" b="1" dirty="0" smtClean="0">
              <a:solidFill>
                <a:srgbClr val="000000"/>
              </a:solidFill>
              <a:latin typeface="Calibri"/>
              <a:ea typeface="굴림" pitchFamily="34" charset="-127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400" b="1" dirty="0" smtClean="0">
                <a:solidFill>
                  <a:srgbClr val="000000"/>
                </a:solidFill>
                <a:latin typeface="Calibri"/>
                <a:ea typeface="굴림" pitchFamily="34" charset="-127"/>
                <a:cs typeface="+mn-cs"/>
              </a:rPr>
              <a:t>		</a:t>
            </a:r>
            <a:r>
              <a:rPr lang="en-US" sz="2800" b="1" dirty="0" smtClean="0">
                <a:solidFill>
                  <a:srgbClr val="000000"/>
                </a:solidFill>
                <a:latin typeface="Calibri"/>
                <a:ea typeface="굴림" pitchFamily="34" charset="-127"/>
                <a:cs typeface="+mn-cs"/>
              </a:rPr>
              <a:t>Preventive </a:t>
            </a:r>
            <a:r>
              <a:rPr lang="en-US" sz="2800" b="1" dirty="0">
                <a:solidFill>
                  <a:srgbClr val="000000"/>
                </a:solidFill>
                <a:latin typeface="Calibri"/>
                <a:ea typeface="굴림" pitchFamily="34" charset="-127"/>
                <a:cs typeface="+mn-cs"/>
              </a:rPr>
              <a:t>intervention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•"/>
            </a:pPr>
            <a:endParaRPr lang="en-US" sz="2400" b="1" dirty="0">
              <a:solidFill>
                <a:srgbClr val="000000"/>
              </a:solidFill>
              <a:latin typeface="Calibri"/>
              <a:ea typeface="굴림" pitchFamily="34" charset="-127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rgbClr val="000000"/>
                </a:solidFill>
                <a:latin typeface="Calibri"/>
                <a:ea typeface="굴림" pitchFamily="34" charset="-127"/>
                <a:cs typeface="+mn-cs"/>
              </a:rPr>
              <a:t>	    </a:t>
            </a:r>
            <a:endParaRPr lang="en-US" sz="2800" b="1" dirty="0" smtClean="0">
              <a:solidFill>
                <a:srgbClr val="000000"/>
              </a:solidFill>
              <a:latin typeface="Calibri"/>
              <a:ea typeface="굴림" pitchFamily="34" charset="-127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2800" b="1" dirty="0">
              <a:solidFill>
                <a:srgbClr val="000000"/>
              </a:solidFill>
              <a:latin typeface="Calibri"/>
              <a:ea typeface="굴림" pitchFamily="34" charset="-127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rgbClr val="000000"/>
                </a:solidFill>
                <a:latin typeface="Calibri"/>
                <a:ea typeface="굴림" pitchFamily="34" charset="-127"/>
                <a:cs typeface="+mn-cs"/>
              </a:rPr>
              <a:t>			</a:t>
            </a:r>
            <a:r>
              <a:rPr lang="en-US" sz="2800" b="1" dirty="0">
                <a:solidFill>
                  <a:prstClr val="black"/>
                </a:solidFill>
                <a:latin typeface="Calibri"/>
                <a:ea typeface="굴림" pitchFamily="34" charset="-127"/>
                <a:cs typeface="+mn-cs"/>
              </a:rPr>
              <a:t>Early detection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•"/>
            </a:pPr>
            <a:endParaRPr lang="en-US" sz="2400" b="1" dirty="0">
              <a:solidFill>
                <a:srgbClr val="000000"/>
              </a:solidFill>
              <a:latin typeface="Calibri"/>
              <a:ea typeface="굴림" pitchFamily="34" charset="-127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400" b="1" dirty="0" smtClean="0">
                <a:solidFill>
                  <a:srgbClr val="000000"/>
                </a:solidFill>
                <a:latin typeface="Calibri"/>
                <a:ea typeface="굴림" pitchFamily="34" charset="-127"/>
                <a:cs typeface="+mn-cs"/>
              </a:rPr>
              <a:t>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2400" b="1" dirty="0">
              <a:solidFill>
                <a:srgbClr val="000000"/>
              </a:solidFill>
              <a:latin typeface="Calibri"/>
              <a:ea typeface="굴림" pitchFamily="34" charset="-127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000000"/>
                </a:solidFill>
                <a:latin typeface="Calibri"/>
                <a:ea typeface="굴림" pitchFamily="34" charset="-127"/>
                <a:cs typeface="+mn-cs"/>
              </a:rPr>
              <a:t>			 	</a:t>
            </a:r>
            <a:r>
              <a:rPr lang="en-US" sz="2800" b="1" dirty="0" smtClean="0">
                <a:solidFill>
                  <a:srgbClr val="000000"/>
                </a:solidFill>
                <a:latin typeface="Calibri"/>
                <a:ea typeface="굴림" pitchFamily="34" charset="-127"/>
                <a:cs typeface="+mn-cs"/>
              </a:rPr>
              <a:t>Effective Treatment </a:t>
            </a:r>
            <a:endParaRPr lang="en-US" sz="2800" b="1" dirty="0">
              <a:solidFill>
                <a:srgbClr val="FF0000"/>
              </a:solidFill>
              <a:latin typeface="Calibri"/>
              <a:ea typeface="굴림" pitchFamily="34" charset="-127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000000"/>
                </a:solidFill>
                <a:latin typeface="Calibri"/>
                <a:ea typeface="굴림" pitchFamily="34" charset="-127"/>
                <a:cs typeface="+mn-cs"/>
              </a:rPr>
              <a:t>		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000000"/>
                </a:solidFill>
                <a:latin typeface="Calibri"/>
                <a:ea typeface="굴림" pitchFamily="34" charset="-127"/>
                <a:cs typeface="+mn-cs"/>
              </a:rPr>
              <a:t>                         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000000"/>
                </a:solidFill>
                <a:latin typeface="Calibri"/>
                <a:ea typeface="굴림" pitchFamily="34" charset="-127"/>
                <a:cs typeface="+mn-cs"/>
              </a:rPr>
              <a:t>					</a:t>
            </a:r>
            <a:endParaRPr lang="en-US" sz="2800" b="1" dirty="0">
              <a:solidFill>
                <a:srgbClr val="000000"/>
              </a:solidFill>
              <a:latin typeface="Calibri"/>
              <a:ea typeface="굴림" pitchFamily="34" charset="-127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•"/>
            </a:pPr>
            <a:endParaRPr lang="en-US" sz="2400" b="1" dirty="0">
              <a:solidFill>
                <a:srgbClr val="808080"/>
              </a:solidFill>
              <a:latin typeface="Calibri"/>
              <a:ea typeface="굴림" pitchFamily="34" charset="-127"/>
              <a:cs typeface="+mn-cs"/>
            </a:endParaRPr>
          </a:p>
        </p:txBody>
      </p:sp>
      <p:sp>
        <p:nvSpPr>
          <p:cNvPr id="3077" name="Line 5"/>
          <p:cNvSpPr>
            <a:spLocks noChangeShapeType="1"/>
          </p:cNvSpPr>
          <p:nvPr/>
        </p:nvSpPr>
        <p:spPr bwMode="auto">
          <a:xfrm flipV="1">
            <a:off x="533400" y="4926957"/>
            <a:ext cx="7391400" cy="1066800"/>
          </a:xfrm>
          <a:prstGeom prst="line">
            <a:avLst/>
          </a:prstGeom>
          <a:noFill/>
          <a:ln w="889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•"/>
            </a:pPr>
            <a:endParaRPr lang="fr-FR" sz="1800">
              <a:solidFill>
                <a:srgbClr val="000000"/>
              </a:solidFill>
              <a:latin typeface="Calibri"/>
              <a:ea typeface="+mn-ea"/>
              <a:cs typeface="+mn-cs"/>
            </a:endParaRPr>
          </a:p>
        </p:txBody>
      </p:sp>
      <p:pic>
        <p:nvPicPr>
          <p:cNvPr id="6" name="Picture 5" descr="MDACC_Rev_PMS_TC_tag_V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" y="231775"/>
            <a:ext cx="1851025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1030287" y="945620"/>
            <a:ext cx="7188200" cy="752707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bg1"/>
                </a:solidFill>
                <a:latin typeface="Arial"/>
                <a:ea typeface="ＭＳ Ｐゴシック" pitchFamily="30" charset="-128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  <a:ea typeface="ＭＳ Ｐゴシック" pitchFamily="30" charset="-128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  <a:ea typeface="ＭＳ Ｐゴシック" pitchFamily="30" charset="-128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  <a:ea typeface="ＭＳ Ｐゴシック" pitchFamily="30" charset="-128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  <a:ea typeface="ＭＳ Ｐゴシック" pitchFamily="30" charset="-128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  <a:ea typeface="ＭＳ Ｐゴシック" pitchFamily="3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  <a:ea typeface="ＭＳ Ｐゴシック" pitchFamily="3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  <a:ea typeface="ＭＳ Ｐゴシック" pitchFamily="3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  <a:ea typeface="ＭＳ Ｐゴシック" pitchFamily="30" charset="-128"/>
              </a:defRPr>
            </a:lvl9pPr>
          </a:lstStyle>
          <a:p>
            <a:r>
              <a:rPr lang="en-US" dirty="0">
                <a:solidFill>
                  <a:srgbClr val="FF0000"/>
                </a:solidFill>
                <a:latin typeface="Calibri"/>
              </a:rPr>
              <a:t>T</a:t>
            </a:r>
            <a:r>
              <a:rPr lang="en-US" dirty="0" smtClean="0">
                <a:solidFill>
                  <a:srgbClr val="FF0000"/>
                </a:solidFill>
                <a:latin typeface="Calibri"/>
              </a:rPr>
              <a:t>he Strategic Cancer Continuum</a:t>
            </a:r>
          </a:p>
        </p:txBody>
      </p:sp>
    </p:spTree>
    <p:extLst>
      <p:ext uri="{BB962C8B-B14F-4D97-AF65-F5344CB8AC3E}">
        <p14:creationId xmlns:p14="http://schemas.microsoft.com/office/powerpoint/2010/main" val="401671627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3200" b="1" kern="1200">
                <a:solidFill>
                  <a:srgbClr val="595959"/>
                </a:solidFill>
                <a:latin typeface="Arial"/>
                <a:ea typeface="ＭＳ Ｐゴシック" pitchFamily="-110" charset="-128"/>
                <a:cs typeface="Arial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2800" b="1" kern="1200">
                <a:solidFill>
                  <a:srgbClr val="595959"/>
                </a:solidFill>
                <a:latin typeface="Arial"/>
                <a:ea typeface="ＭＳ Ｐゴシック" pitchFamily="-110" charset="-128"/>
                <a:cs typeface="Arial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2400" b="1" kern="1200">
                <a:solidFill>
                  <a:srgbClr val="595959"/>
                </a:solidFill>
                <a:latin typeface="Arial"/>
                <a:ea typeface="ＭＳ Ｐゴシック" pitchFamily="-110" charset="-128"/>
                <a:cs typeface="Arial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2000" b="1" kern="1200">
                <a:solidFill>
                  <a:srgbClr val="595959"/>
                </a:solidFill>
                <a:latin typeface="Arial"/>
                <a:ea typeface="ＭＳ Ｐゴシック" pitchFamily="-110" charset="-128"/>
                <a:cs typeface="Arial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»"/>
              <a:defRPr sz="2000" b="1" kern="1200">
                <a:solidFill>
                  <a:srgbClr val="595959"/>
                </a:solidFill>
                <a:latin typeface="Arial"/>
                <a:ea typeface="ＭＳ Ｐゴシック" pitchFamily="-110" charset="-128"/>
                <a:cs typeface="Arial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prstClr val="black"/>
              </a:buClr>
            </a:pPr>
            <a:endParaRPr lang="en-US" sz="2400" dirty="0" smtClean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-548640" y="0"/>
            <a:ext cx="9034272" cy="1143000"/>
          </a:xfrm>
        </p:spPr>
        <p:txBody>
          <a:bodyPr>
            <a:normAutofit fontScale="90000"/>
          </a:bodyPr>
          <a:lstStyle/>
          <a:p>
            <a:pPr lvl="0"/>
            <a:r>
              <a:rPr lang="en-US" dirty="0" smtClean="0">
                <a:solidFill>
                  <a:schemeClr val="tx1"/>
                </a:solidFill>
              </a:rPr>
              <a:t>           </a:t>
            </a:r>
            <a:r>
              <a:rPr lang="en-US" b="1" dirty="0" smtClean="0">
                <a:solidFill>
                  <a:srgbClr val="FF0000"/>
                </a:solidFill>
              </a:rPr>
              <a:t>Lung Cancer Screening Study Goals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94343" y="1352859"/>
            <a:ext cx="8955314" cy="4773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3200" b="1" kern="1200">
                <a:solidFill>
                  <a:srgbClr val="595959"/>
                </a:solidFill>
                <a:latin typeface="Arial"/>
                <a:ea typeface="ＭＳ Ｐゴシック" pitchFamily="-110" charset="-128"/>
                <a:cs typeface="Arial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2800" b="1" kern="1200">
                <a:solidFill>
                  <a:srgbClr val="595959"/>
                </a:solidFill>
                <a:latin typeface="Arial"/>
                <a:ea typeface="ＭＳ Ｐゴシック" pitchFamily="-110" charset="-128"/>
                <a:cs typeface="Arial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2400" b="1" kern="1200">
                <a:solidFill>
                  <a:srgbClr val="595959"/>
                </a:solidFill>
                <a:latin typeface="Arial"/>
                <a:ea typeface="ＭＳ Ｐゴシック" pitchFamily="-110" charset="-128"/>
                <a:cs typeface="Arial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2000" b="1" kern="1200">
                <a:solidFill>
                  <a:srgbClr val="595959"/>
                </a:solidFill>
                <a:latin typeface="Arial"/>
                <a:ea typeface="ＭＳ Ｐゴシック" pitchFamily="-110" charset="-128"/>
                <a:cs typeface="Arial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»"/>
              <a:defRPr sz="2000" b="1" kern="1200">
                <a:solidFill>
                  <a:srgbClr val="595959"/>
                </a:solidFill>
                <a:latin typeface="Arial"/>
                <a:ea typeface="ＭＳ Ｐゴシック" pitchFamily="-110" charset="-128"/>
                <a:cs typeface="Arial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600"/>
              </a:spcAft>
              <a:buClr>
                <a:prstClr val="black"/>
              </a:buClr>
            </a:pPr>
            <a:r>
              <a:rPr lang="en-US" sz="2800" kern="0" dirty="0" smtClean="0">
                <a:solidFill>
                  <a:srgbClr val="000000"/>
                </a:solidFill>
              </a:rPr>
              <a:t>Enroll 10,000 subjects in a screening cohort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prstClr val="black"/>
              </a:buClr>
            </a:pPr>
            <a:r>
              <a:rPr lang="en-US" sz="2800" kern="0" dirty="0" smtClean="0">
                <a:solidFill>
                  <a:srgbClr val="000000"/>
                </a:solidFill>
              </a:rPr>
              <a:t>Develop and test a biomarker panel to </a:t>
            </a:r>
            <a:r>
              <a:rPr lang="en-US" sz="2800" kern="0" dirty="0">
                <a:solidFill>
                  <a:srgbClr val="000000"/>
                </a:solidFill>
              </a:rPr>
              <a:t>d</a:t>
            </a:r>
            <a:r>
              <a:rPr lang="en-US" sz="2800" kern="0" dirty="0" smtClean="0">
                <a:solidFill>
                  <a:srgbClr val="000000"/>
                </a:solidFill>
              </a:rPr>
              <a:t>etermine need </a:t>
            </a:r>
            <a:r>
              <a:rPr lang="en-US" sz="2800" kern="0" dirty="0">
                <a:solidFill>
                  <a:srgbClr val="000000"/>
                </a:solidFill>
              </a:rPr>
              <a:t>for CT </a:t>
            </a:r>
            <a:r>
              <a:rPr lang="en-US" sz="2800" kern="0" dirty="0" smtClean="0">
                <a:solidFill>
                  <a:srgbClr val="000000"/>
                </a:solidFill>
              </a:rPr>
              <a:t>screening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prstClr val="black"/>
              </a:buClr>
            </a:pPr>
            <a:r>
              <a:rPr lang="en-US" sz="2800" kern="0" dirty="0" smtClean="0">
                <a:solidFill>
                  <a:srgbClr val="000000"/>
                </a:solidFill>
              </a:rPr>
              <a:t>Develop </a:t>
            </a:r>
            <a:r>
              <a:rPr lang="en-US" sz="2800" kern="0" dirty="0">
                <a:solidFill>
                  <a:srgbClr val="000000"/>
                </a:solidFill>
              </a:rPr>
              <a:t>and test a biomarker panel </a:t>
            </a:r>
            <a:r>
              <a:rPr lang="en-US" sz="2800" kern="0" dirty="0" smtClean="0">
                <a:solidFill>
                  <a:srgbClr val="000000"/>
                </a:solidFill>
              </a:rPr>
              <a:t>to </a:t>
            </a:r>
            <a:r>
              <a:rPr lang="en-US" sz="2800" kern="0" dirty="0">
                <a:solidFill>
                  <a:srgbClr val="000000"/>
                </a:solidFill>
              </a:rPr>
              <a:t>reduce the false positive rate of </a:t>
            </a:r>
            <a:r>
              <a:rPr lang="en-US" sz="2800" kern="0" dirty="0" smtClean="0">
                <a:solidFill>
                  <a:srgbClr val="000000"/>
                </a:solidFill>
              </a:rPr>
              <a:t>CT</a:t>
            </a:r>
            <a:endParaRPr lang="en-US" dirty="0" smtClean="0">
              <a:solidFill>
                <a:prstClr val="black"/>
              </a:solidFill>
            </a:endParaRPr>
          </a:p>
          <a:p>
            <a:pPr lvl="1">
              <a:buClr>
                <a:prstClr val="black"/>
              </a:buClr>
            </a:pPr>
            <a:endParaRPr lang="en-US" sz="2400" dirty="0" smtClean="0">
              <a:solidFill>
                <a:prstClr val="black"/>
              </a:solidFill>
            </a:endParaRPr>
          </a:p>
          <a:p>
            <a:pPr>
              <a:buClr>
                <a:prstClr val="black"/>
              </a:buClr>
            </a:pPr>
            <a:endParaRPr lang="en-US" sz="2800" dirty="0" smtClean="0">
              <a:solidFill>
                <a:prstClr val="black"/>
              </a:solidFill>
            </a:endParaRPr>
          </a:p>
          <a:p>
            <a:pPr>
              <a:buClr>
                <a:prstClr val="black"/>
              </a:buClr>
            </a:pPr>
            <a:endParaRPr lang="en-US" sz="2800" dirty="0" smtClean="0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304800" y="990600"/>
            <a:ext cx="8382000" cy="76200"/>
          </a:xfrm>
          <a:prstGeom prst="rect">
            <a:avLst/>
          </a:prstGeom>
          <a:gradFill rotWithShape="0">
            <a:gsLst>
              <a:gs pos="0">
                <a:srgbClr val="0033CC"/>
              </a:gs>
              <a:gs pos="100000">
                <a:srgbClr val="FF0000"/>
              </a:gs>
            </a:gsLst>
            <a:lin ang="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fr-FR" sz="1800" ker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1280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3200" b="1" kern="1200">
                <a:solidFill>
                  <a:srgbClr val="595959"/>
                </a:solidFill>
                <a:latin typeface="Arial"/>
                <a:ea typeface="ＭＳ Ｐゴシック" pitchFamily="-110" charset="-128"/>
                <a:cs typeface="Arial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2800" b="1" kern="1200">
                <a:solidFill>
                  <a:srgbClr val="595959"/>
                </a:solidFill>
                <a:latin typeface="Arial"/>
                <a:ea typeface="ＭＳ Ｐゴシック" pitchFamily="-110" charset="-128"/>
                <a:cs typeface="Arial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2400" b="1" kern="1200">
                <a:solidFill>
                  <a:srgbClr val="595959"/>
                </a:solidFill>
                <a:latin typeface="Arial"/>
                <a:ea typeface="ＭＳ Ｐゴシック" pitchFamily="-110" charset="-128"/>
                <a:cs typeface="Arial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2000" b="1" kern="1200">
                <a:solidFill>
                  <a:srgbClr val="595959"/>
                </a:solidFill>
                <a:latin typeface="Arial"/>
                <a:ea typeface="ＭＳ Ｐゴシック" pitchFamily="-110" charset="-128"/>
                <a:cs typeface="Arial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»"/>
              <a:defRPr sz="2000" b="1" kern="1200">
                <a:solidFill>
                  <a:srgbClr val="595959"/>
                </a:solidFill>
                <a:latin typeface="Arial"/>
                <a:ea typeface="ＭＳ Ｐゴシック" pitchFamily="-110" charset="-128"/>
                <a:cs typeface="Arial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prstClr val="black"/>
              </a:buClr>
            </a:pPr>
            <a:endParaRPr lang="en-US" sz="2400" dirty="0" smtClean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-548640" y="0"/>
            <a:ext cx="9034272" cy="1143000"/>
          </a:xfrm>
        </p:spPr>
        <p:txBody>
          <a:bodyPr>
            <a:normAutofit fontScale="90000"/>
          </a:bodyPr>
          <a:lstStyle/>
          <a:p>
            <a:pPr lvl="0"/>
            <a:r>
              <a:rPr lang="en-US" dirty="0" smtClean="0">
                <a:solidFill>
                  <a:schemeClr val="tx1"/>
                </a:solidFill>
              </a:rPr>
              <a:t>           </a:t>
            </a:r>
            <a:r>
              <a:rPr lang="en-US" b="1" dirty="0" smtClean="0">
                <a:solidFill>
                  <a:srgbClr val="FF0000"/>
                </a:solidFill>
              </a:rPr>
              <a:t>Lung Cancer Screening Study Goals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94343" y="1352859"/>
            <a:ext cx="8955314" cy="4773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3200" b="1" kern="1200">
                <a:solidFill>
                  <a:srgbClr val="595959"/>
                </a:solidFill>
                <a:latin typeface="Arial"/>
                <a:ea typeface="ＭＳ Ｐゴシック" pitchFamily="-110" charset="-128"/>
                <a:cs typeface="Arial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2800" b="1" kern="1200">
                <a:solidFill>
                  <a:srgbClr val="595959"/>
                </a:solidFill>
                <a:latin typeface="Arial"/>
                <a:ea typeface="ＭＳ Ｐゴシック" pitchFamily="-110" charset="-128"/>
                <a:cs typeface="Arial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2400" b="1" kern="1200">
                <a:solidFill>
                  <a:srgbClr val="595959"/>
                </a:solidFill>
                <a:latin typeface="Arial"/>
                <a:ea typeface="ＭＳ Ｐゴシック" pitchFamily="-110" charset="-128"/>
                <a:cs typeface="Arial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2000" b="1" kern="1200">
                <a:solidFill>
                  <a:srgbClr val="595959"/>
                </a:solidFill>
                <a:latin typeface="Arial"/>
                <a:ea typeface="ＭＳ Ｐゴシック" pitchFamily="-110" charset="-128"/>
                <a:cs typeface="Arial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»"/>
              <a:defRPr sz="2000" b="1" kern="1200">
                <a:solidFill>
                  <a:srgbClr val="595959"/>
                </a:solidFill>
                <a:latin typeface="Arial"/>
                <a:ea typeface="ＭＳ Ｐゴシック" pitchFamily="-110" charset="-128"/>
                <a:cs typeface="Arial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600"/>
              </a:spcAft>
              <a:buClr>
                <a:prstClr val="black"/>
              </a:buClr>
            </a:pPr>
            <a:r>
              <a:rPr lang="en-US" sz="2800" kern="0" dirty="0" smtClean="0">
                <a:solidFill>
                  <a:srgbClr val="000000"/>
                </a:solidFill>
              </a:rPr>
              <a:t>Enroll 10,000 subjects in a screening cohort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prstClr val="black"/>
              </a:buClr>
            </a:pPr>
            <a:r>
              <a:rPr lang="en-US" sz="2800" kern="0" dirty="0" smtClean="0">
                <a:solidFill>
                  <a:srgbClr val="000000"/>
                </a:solidFill>
              </a:rPr>
              <a:t>Develop and test a biomarker panel to </a:t>
            </a:r>
            <a:r>
              <a:rPr lang="en-US" sz="2800" kern="0" dirty="0">
                <a:solidFill>
                  <a:srgbClr val="000000"/>
                </a:solidFill>
              </a:rPr>
              <a:t>d</a:t>
            </a:r>
            <a:r>
              <a:rPr lang="en-US" sz="2800" kern="0" dirty="0" smtClean="0">
                <a:solidFill>
                  <a:srgbClr val="000000"/>
                </a:solidFill>
              </a:rPr>
              <a:t>etermine need </a:t>
            </a:r>
            <a:r>
              <a:rPr lang="en-US" sz="2800" kern="0" dirty="0">
                <a:solidFill>
                  <a:srgbClr val="000000"/>
                </a:solidFill>
              </a:rPr>
              <a:t>for CT </a:t>
            </a:r>
            <a:r>
              <a:rPr lang="en-US" sz="2800" kern="0" dirty="0" smtClean="0">
                <a:solidFill>
                  <a:srgbClr val="000000"/>
                </a:solidFill>
              </a:rPr>
              <a:t>screening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prstClr val="black"/>
              </a:buClr>
            </a:pPr>
            <a:r>
              <a:rPr lang="en-US" sz="2800" kern="0" dirty="0" smtClean="0">
                <a:solidFill>
                  <a:srgbClr val="000000"/>
                </a:solidFill>
              </a:rPr>
              <a:t>Develop </a:t>
            </a:r>
            <a:r>
              <a:rPr lang="en-US" sz="2800" kern="0" dirty="0">
                <a:solidFill>
                  <a:srgbClr val="000000"/>
                </a:solidFill>
              </a:rPr>
              <a:t>and test a biomarker panel </a:t>
            </a:r>
            <a:r>
              <a:rPr lang="en-US" sz="2800" kern="0" dirty="0" smtClean="0">
                <a:solidFill>
                  <a:srgbClr val="000000"/>
                </a:solidFill>
              </a:rPr>
              <a:t>to </a:t>
            </a:r>
            <a:r>
              <a:rPr lang="en-US" sz="2800" kern="0" dirty="0">
                <a:solidFill>
                  <a:srgbClr val="000000"/>
                </a:solidFill>
              </a:rPr>
              <a:t>reduce the false positive rate of </a:t>
            </a:r>
            <a:r>
              <a:rPr lang="en-US" sz="2800" kern="0" dirty="0" smtClean="0">
                <a:solidFill>
                  <a:srgbClr val="000000"/>
                </a:solidFill>
              </a:rPr>
              <a:t>CT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prstClr val="black"/>
              </a:buClr>
            </a:pPr>
            <a:r>
              <a:rPr lang="en-US" sz="2800" dirty="0" smtClean="0">
                <a:solidFill>
                  <a:prstClr val="black"/>
                </a:solidFill>
              </a:rPr>
              <a:t>Investigate </a:t>
            </a:r>
            <a:r>
              <a:rPr lang="en-US" sz="2800" dirty="0">
                <a:solidFill>
                  <a:prstClr val="black"/>
                </a:solidFill>
              </a:rPr>
              <a:t>ultra-low dose CT for lung cancer </a:t>
            </a:r>
            <a:r>
              <a:rPr lang="en-US" sz="2800" dirty="0" smtClean="0">
                <a:solidFill>
                  <a:prstClr val="black"/>
                </a:solidFill>
              </a:rPr>
              <a:t>screening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prstClr val="black"/>
              </a:buClr>
            </a:pPr>
            <a:r>
              <a:rPr lang="en-US" sz="2800" dirty="0" smtClean="0">
                <a:solidFill>
                  <a:prstClr val="black"/>
                </a:solidFill>
              </a:rPr>
              <a:t>Develop </a:t>
            </a:r>
            <a:r>
              <a:rPr lang="en-US" sz="2800" dirty="0">
                <a:solidFill>
                  <a:prstClr val="black"/>
                </a:solidFill>
              </a:rPr>
              <a:t>improved algorithms for interpreting CT</a:t>
            </a:r>
          </a:p>
          <a:p>
            <a:pPr>
              <a:buClr>
                <a:prstClr val="black"/>
              </a:buClr>
            </a:pPr>
            <a:endParaRPr lang="en-US" dirty="0" smtClean="0">
              <a:solidFill>
                <a:prstClr val="black"/>
              </a:solidFill>
            </a:endParaRPr>
          </a:p>
          <a:p>
            <a:pPr lvl="1">
              <a:buClr>
                <a:prstClr val="black"/>
              </a:buClr>
            </a:pPr>
            <a:endParaRPr lang="en-US" sz="2400" dirty="0" smtClean="0">
              <a:solidFill>
                <a:prstClr val="black"/>
              </a:solidFill>
            </a:endParaRPr>
          </a:p>
          <a:p>
            <a:pPr>
              <a:buClr>
                <a:prstClr val="black"/>
              </a:buClr>
            </a:pPr>
            <a:endParaRPr lang="en-US" sz="2800" dirty="0" smtClean="0">
              <a:solidFill>
                <a:prstClr val="black"/>
              </a:solidFill>
            </a:endParaRPr>
          </a:p>
          <a:p>
            <a:pPr>
              <a:buClr>
                <a:prstClr val="black"/>
              </a:buClr>
            </a:pPr>
            <a:endParaRPr lang="en-US" sz="2800" dirty="0" smtClean="0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304800" y="990600"/>
            <a:ext cx="8382000" cy="76200"/>
          </a:xfrm>
          <a:prstGeom prst="rect">
            <a:avLst/>
          </a:prstGeom>
          <a:gradFill rotWithShape="0">
            <a:gsLst>
              <a:gs pos="0">
                <a:srgbClr val="0033CC"/>
              </a:gs>
              <a:gs pos="100000">
                <a:srgbClr val="FF0000"/>
              </a:gs>
            </a:gsLst>
            <a:lin ang="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fr-FR" sz="1800" ker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6306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35900"/>
            <a:ext cx="8853789" cy="1143000"/>
          </a:xfrm>
        </p:spPr>
        <p:txBody>
          <a:bodyPr>
            <a:normAutofit fontScale="90000"/>
          </a:bodyPr>
          <a:lstStyle/>
          <a:p>
            <a:r>
              <a:rPr lang="en-US" sz="900" dirty="0" smtClean="0">
                <a:latin typeface="Arial" pitchFamily="34" charset="0"/>
                <a:cs typeface="Arial" pitchFamily="34" charset="0"/>
              </a:rPr>
              <a:t>n</a:t>
            </a:r>
            <a:r>
              <a:rPr lang="en-US" sz="4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4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sz="4000" b="1" dirty="0" smtClean="0">
                <a:solidFill>
                  <a:srgbClr val="FF0000"/>
                </a:solidFill>
                <a:latin typeface="+mn-lt"/>
                <a:cs typeface="Arial" pitchFamily="34" charset="0"/>
              </a:rPr>
              <a:t>validate individual markers and develop a panel with a combination rule :</a:t>
            </a:r>
            <a:r>
              <a:rPr lang="en-US" sz="4000" b="1" dirty="0">
                <a:solidFill>
                  <a:srgbClr val="FF0000"/>
                </a:solidFill>
                <a:latin typeface="+mn-lt"/>
                <a:cs typeface="Arial" pitchFamily="34" charset="0"/>
              </a:rPr>
              <a:t/>
            </a:r>
            <a:br>
              <a:rPr lang="en-US" sz="4000" b="1" dirty="0">
                <a:solidFill>
                  <a:srgbClr val="FF0000"/>
                </a:solidFill>
                <a:latin typeface="+mn-lt"/>
                <a:cs typeface="Arial" pitchFamily="34" charset="0"/>
              </a:rPr>
            </a:b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endParaRPr lang="en-US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4626037" y="4042577"/>
            <a:ext cx="0" cy="762000"/>
          </a:xfrm>
          <a:prstGeom prst="straightConnector1">
            <a:avLst/>
          </a:prstGeom>
          <a:noFill/>
          <a:ln w="76200" cap="flat" cmpd="sng" algn="ctr">
            <a:solidFill>
              <a:schemeClr val="tx1"/>
            </a:solidFill>
            <a:prstDash val="solid"/>
            <a:headEnd type="none" w="med" len="med"/>
            <a:tailEnd type="triangle" w="lg" len="med"/>
          </a:ln>
          <a:effectLst/>
        </p:spPr>
      </p:cxnSp>
      <p:cxnSp>
        <p:nvCxnSpPr>
          <p:cNvPr id="11" name="Straight Arrow Connector 10"/>
          <p:cNvCxnSpPr/>
          <p:nvPr/>
        </p:nvCxnSpPr>
        <p:spPr>
          <a:xfrm>
            <a:off x="4626038" y="2097193"/>
            <a:ext cx="0" cy="838200"/>
          </a:xfrm>
          <a:prstGeom prst="straightConnector1">
            <a:avLst/>
          </a:prstGeom>
          <a:noFill/>
          <a:ln w="76200" cap="flat" cmpd="sng" algn="ctr">
            <a:solidFill>
              <a:schemeClr val="tx1"/>
            </a:solidFill>
            <a:prstDash val="solid"/>
            <a:headEnd type="none" w="med" len="med"/>
            <a:tailEnd type="triangle" w="lg" len="med"/>
          </a:ln>
          <a:effectLst/>
        </p:spPr>
      </p:cxnSp>
      <p:sp>
        <p:nvSpPr>
          <p:cNvPr id="3" name="TextBox 2"/>
          <p:cNvSpPr txBox="1"/>
          <p:nvPr/>
        </p:nvSpPr>
        <p:spPr>
          <a:xfrm>
            <a:off x="54037" y="1330422"/>
            <a:ext cx="9143999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 smtClean="0"/>
              <a:t>New </a:t>
            </a:r>
            <a:r>
              <a:rPr lang="en-US" sz="3600" b="1" i="1" dirty="0" err="1" smtClean="0"/>
              <a:t>Dx</a:t>
            </a:r>
            <a:r>
              <a:rPr lang="en-US" sz="3600" b="1" i="1" dirty="0" smtClean="0"/>
              <a:t> early stage + </a:t>
            </a:r>
            <a:r>
              <a:rPr lang="en-US" sz="3600" b="1" i="1" dirty="0" err="1" smtClean="0"/>
              <a:t>WHI</a:t>
            </a:r>
            <a:r>
              <a:rPr lang="en-US" sz="3600" b="1" i="1" dirty="0" smtClean="0"/>
              <a:t>, CARET, </a:t>
            </a:r>
            <a:r>
              <a:rPr lang="en-US" sz="3600" b="1" i="1" dirty="0" err="1" smtClean="0"/>
              <a:t>PHS</a:t>
            </a:r>
            <a:r>
              <a:rPr lang="en-US" sz="3600" b="1" i="1" dirty="0" smtClean="0"/>
              <a:t> cohorts</a:t>
            </a:r>
          </a:p>
          <a:p>
            <a:pPr algn="ctr"/>
            <a:endParaRPr lang="en-US" sz="3600" b="1" dirty="0" smtClean="0">
              <a:solidFill>
                <a:srgbClr val="FF0000"/>
              </a:solidFill>
            </a:endParaRPr>
          </a:p>
          <a:p>
            <a:pPr algn="ctr"/>
            <a:endParaRPr lang="en-US" sz="3600" b="1" dirty="0">
              <a:solidFill>
                <a:srgbClr val="FF0000"/>
              </a:solidFill>
            </a:endParaRPr>
          </a:p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Validation of Combination Rule: </a:t>
            </a:r>
          </a:p>
          <a:p>
            <a:pPr algn="ctr"/>
            <a:r>
              <a:rPr lang="en-US" sz="3600" b="1" i="1" dirty="0" smtClean="0"/>
              <a:t>EPIC and Umea cohorts</a:t>
            </a:r>
          </a:p>
          <a:p>
            <a:pPr algn="ctr"/>
            <a:endParaRPr lang="en-US" sz="3600" b="1" dirty="0">
              <a:solidFill>
                <a:srgbClr val="FF0000"/>
              </a:solidFill>
            </a:endParaRPr>
          </a:p>
          <a:p>
            <a:pPr algn="ctr"/>
            <a:endParaRPr lang="en-US" sz="3600" b="1" dirty="0" smtClean="0">
              <a:solidFill>
                <a:srgbClr val="FF0000"/>
              </a:solidFill>
            </a:endParaRPr>
          </a:p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Panel Validation with Clinical Grade Assays</a:t>
            </a:r>
          </a:p>
          <a:p>
            <a:pPr algn="ctr"/>
            <a:r>
              <a:rPr lang="en-US" sz="3600" b="1" i="1" dirty="0" err="1" smtClean="0"/>
              <a:t>PLCO</a:t>
            </a:r>
            <a:r>
              <a:rPr lang="en-US" sz="3600" b="1" i="1" dirty="0" smtClean="0"/>
              <a:t> cohort  </a:t>
            </a:r>
          </a:p>
          <a:p>
            <a:pPr algn="ctr"/>
            <a:r>
              <a:rPr lang="en-US" sz="3600" b="1" i="1" dirty="0" smtClean="0"/>
              <a:t>MD Anderson Screening Cohort</a:t>
            </a:r>
          </a:p>
          <a:p>
            <a:pPr algn="ctr"/>
            <a:r>
              <a:rPr lang="en-US" sz="3600" b="1" i="1" dirty="0" smtClean="0"/>
              <a:t> </a:t>
            </a:r>
            <a:endParaRPr lang="en-US" sz="3600" b="1" i="1" dirty="0"/>
          </a:p>
        </p:txBody>
      </p:sp>
    </p:spTree>
    <p:extLst>
      <p:ext uri="{BB962C8B-B14F-4D97-AF65-F5344CB8AC3E}">
        <p14:creationId xmlns:p14="http://schemas.microsoft.com/office/powerpoint/2010/main" val="2799445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41312" y="400601"/>
            <a:ext cx="8882975" cy="1143000"/>
          </a:xfrm>
        </p:spPr>
        <p:txBody>
          <a:bodyPr>
            <a:normAutofit fontScale="90000"/>
          </a:bodyPr>
          <a:lstStyle/>
          <a:p>
            <a:r>
              <a:rPr lang="en-US" sz="900" dirty="0" smtClean="0">
                <a:latin typeface="Arial" pitchFamily="34" charset="0"/>
                <a:cs typeface="Arial" pitchFamily="34" charset="0"/>
              </a:rPr>
              <a:t>n</a:t>
            </a:r>
            <a:r>
              <a:rPr lang="en-US" sz="4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4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sz="4000" b="1" dirty="0">
                <a:solidFill>
                  <a:srgbClr val="FF0000"/>
                </a:solidFill>
                <a:latin typeface="+mn-lt"/>
                <a:cs typeface="Arial" pitchFamily="34" charset="0"/>
              </a:rPr>
              <a:t>V</a:t>
            </a:r>
            <a:r>
              <a:rPr lang="en-US" sz="4000" b="1" dirty="0" smtClean="0">
                <a:solidFill>
                  <a:srgbClr val="FF0000"/>
                </a:solidFill>
                <a:latin typeface="+mn-lt"/>
                <a:cs typeface="Arial" pitchFamily="34" charset="0"/>
              </a:rPr>
              <a:t>alidation </a:t>
            </a:r>
            <a:r>
              <a:rPr lang="en-US" sz="4000" b="1" dirty="0">
                <a:solidFill>
                  <a:srgbClr val="FF0000"/>
                </a:solidFill>
                <a:latin typeface="+mn-lt"/>
                <a:cs typeface="Arial" pitchFamily="34" charset="0"/>
              </a:rPr>
              <a:t>of I</a:t>
            </a:r>
            <a:r>
              <a:rPr lang="en-US" sz="4000" b="1" dirty="0" smtClean="0">
                <a:solidFill>
                  <a:srgbClr val="FF0000"/>
                </a:solidFill>
                <a:latin typeface="+mn-lt"/>
                <a:cs typeface="Arial" pitchFamily="34" charset="0"/>
              </a:rPr>
              <a:t>ndividual Markers and Panel </a:t>
            </a:r>
            <a:r>
              <a:rPr lang="en-US" sz="4000" b="1" dirty="0">
                <a:solidFill>
                  <a:srgbClr val="FF0000"/>
                </a:solidFill>
                <a:latin typeface="+mn-lt"/>
                <a:cs typeface="Arial" pitchFamily="34" charset="0"/>
              </a:rPr>
              <a:t>D</a:t>
            </a:r>
            <a:r>
              <a:rPr lang="en-US" sz="4000" b="1" dirty="0" smtClean="0">
                <a:solidFill>
                  <a:srgbClr val="FF0000"/>
                </a:solidFill>
                <a:latin typeface="+mn-lt"/>
                <a:cs typeface="Arial" pitchFamily="34" charset="0"/>
              </a:rPr>
              <a:t>evelopment for Indeterminate </a:t>
            </a:r>
            <a:r>
              <a:rPr lang="en-US" sz="4000" b="1" dirty="0">
                <a:solidFill>
                  <a:srgbClr val="FF0000"/>
                </a:solidFill>
                <a:latin typeface="+mn-lt"/>
                <a:cs typeface="Arial" pitchFamily="34" charset="0"/>
              </a:rPr>
              <a:t>N</a:t>
            </a:r>
            <a:r>
              <a:rPr lang="en-US" sz="4000" b="1" dirty="0" smtClean="0">
                <a:solidFill>
                  <a:srgbClr val="FF0000"/>
                </a:solidFill>
                <a:latin typeface="+mn-lt"/>
                <a:cs typeface="Arial" pitchFamily="34" charset="0"/>
              </a:rPr>
              <a:t>odules:</a:t>
            </a:r>
            <a:r>
              <a:rPr lang="en-US" sz="4000" b="1" dirty="0">
                <a:solidFill>
                  <a:srgbClr val="FF0000"/>
                </a:solidFill>
                <a:latin typeface="+mn-lt"/>
                <a:cs typeface="Arial" pitchFamily="34" charset="0"/>
              </a:rPr>
              <a:t/>
            </a:r>
            <a:br>
              <a:rPr lang="en-US" sz="4000" b="1" dirty="0">
                <a:solidFill>
                  <a:srgbClr val="FF0000"/>
                </a:solidFill>
                <a:latin typeface="+mn-lt"/>
                <a:cs typeface="Arial" pitchFamily="34" charset="0"/>
              </a:rPr>
            </a:b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endParaRPr lang="en-US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4300175" y="2841306"/>
            <a:ext cx="0" cy="838200"/>
          </a:xfrm>
          <a:prstGeom prst="straightConnector1">
            <a:avLst/>
          </a:prstGeom>
          <a:noFill/>
          <a:ln w="76200" cap="flat" cmpd="sng" algn="ctr">
            <a:solidFill>
              <a:schemeClr val="tx1"/>
            </a:solidFill>
            <a:prstDash val="solid"/>
            <a:headEnd type="none" w="med" len="med"/>
            <a:tailEnd type="triangle" w="lg" len="med"/>
          </a:ln>
          <a:effectLst/>
        </p:spPr>
      </p:cxnSp>
      <p:sp>
        <p:nvSpPr>
          <p:cNvPr id="7" name="TextBox 6"/>
          <p:cNvSpPr txBox="1"/>
          <p:nvPr/>
        </p:nvSpPr>
        <p:spPr>
          <a:xfrm>
            <a:off x="9393386" y="4218534"/>
            <a:ext cx="379400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Pan Canadian +</a:t>
            </a:r>
          </a:p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Pittsburgh </a:t>
            </a:r>
          </a:p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Lung Cancer </a:t>
            </a:r>
          </a:p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Screening studies 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" y="721250"/>
            <a:ext cx="914399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600" b="1" dirty="0" smtClean="0"/>
          </a:p>
          <a:p>
            <a:pPr algn="ctr"/>
            <a:endParaRPr lang="en-US" sz="3600" b="1" dirty="0" smtClean="0"/>
          </a:p>
          <a:p>
            <a:pPr algn="ctr"/>
            <a:r>
              <a:rPr lang="en-US" sz="3600" b="1" dirty="0" smtClean="0"/>
              <a:t>Nodule Clinics and Screening Cohorts</a:t>
            </a:r>
          </a:p>
          <a:p>
            <a:pPr algn="ctr"/>
            <a:endParaRPr lang="en-US" sz="3600" b="1" dirty="0"/>
          </a:p>
          <a:p>
            <a:pPr algn="ctr"/>
            <a:endParaRPr lang="en-US" sz="3600" b="1" dirty="0">
              <a:solidFill>
                <a:srgbClr val="FF0000"/>
              </a:solidFill>
            </a:endParaRPr>
          </a:p>
          <a:p>
            <a:pPr algn="ctr"/>
            <a:endParaRPr lang="en-US" sz="3600" b="1" dirty="0" smtClean="0">
              <a:solidFill>
                <a:srgbClr val="FF0000"/>
              </a:solidFill>
            </a:endParaRPr>
          </a:p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Panel Validation with Clinical Grade Assays</a:t>
            </a:r>
          </a:p>
          <a:p>
            <a:pPr algn="ctr"/>
            <a:endParaRPr lang="en-US" sz="3600" b="1" dirty="0">
              <a:solidFill>
                <a:srgbClr val="FF0000"/>
              </a:solidFill>
            </a:endParaRPr>
          </a:p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smtClean="0"/>
              <a:t>MD Anderson Prospective Screening Cohort</a:t>
            </a:r>
          </a:p>
        </p:txBody>
      </p:sp>
    </p:spTree>
    <p:extLst>
      <p:ext uri="{BB962C8B-B14F-4D97-AF65-F5344CB8AC3E}">
        <p14:creationId xmlns:p14="http://schemas.microsoft.com/office/powerpoint/2010/main" val="1985609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1857" name="Group 23"/>
          <p:cNvGrpSpPr>
            <a:grpSpLocks/>
          </p:cNvGrpSpPr>
          <p:nvPr/>
        </p:nvGrpSpPr>
        <p:grpSpPr bwMode="auto">
          <a:xfrm>
            <a:off x="84459" y="1639888"/>
            <a:ext cx="8936038" cy="5218112"/>
            <a:chOff x="69850" y="915988"/>
            <a:chExt cx="8936038" cy="5218112"/>
          </a:xfrm>
        </p:grpSpPr>
        <p:grpSp>
          <p:nvGrpSpPr>
            <p:cNvPr id="121859" name="Group 45"/>
            <p:cNvGrpSpPr>
              <a:grpSpLocks/>
            </p:cNvGrpSpPr>
            <p:nvPr/>
          </p:nvGrpSpPr>
          <p:grpSpPr bwMode="auto">
            <a:xfrm>
              <a:off x="69850" y="1970088"/>
              <a:ext cx="2446338" cy="1462087"/>
              <a:chOff x="-676275" y="2344904"/>
              <a:chExt cx="2775585" cy="1619250"/>
            </a:xfrm>
          </p:grpSpPr>
          <p:pic>
            <p:nvPicPr>
              <p:cNvPr id="121877" name="Picture 34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-15240" y="2344904"/>
                <a:ext cx="2114550" cy="1619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21878" name="Picture 35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-676275" y="2378242"/>
                <a:ext cx="638175" cy="15525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21860" name="Group 58"/>
            <p:cNvGrpSpPr>
              <a:grpSpLocks/>
            </p:cNvGrpSpPr>
            <p:nvPr/>
          </p:nvGrpSpPr>
          <p:grpSpPr bwMode="auto">
            <a:xfrm>
              <a:off x="2519363" y="915988"/>
              <a:ext cx="6486525" cy="2501900"/>
              <a:chOff x="2494844" y="1155801"/>
              <a:chExt cx="6486798" cy="2501800"/>
            </a:xfrm>
          </p:grpSpPr>
          <p:pic>
            <p:nvPicPr>
              <p:cNvPr id="121875" name="Picture 33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2494844" y="1155801"/>
                <a:ext cx="6472073" cy="10351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21876" name="Picture 32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2504809" y="2214324"/>
                <a:ext cx="6476833" cy="14432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21861" name="Group 55"/>
            <p:cNvGrpSpPr>
              <a:grpSpLocks/>
            </p:cNvGrpSpPr>
            <p:nvPr/>
          </p:nvGrpSpPr>
          <p:grpSpPr bwMode="auto">
            <a:xfrm>
              <a:off x="7031038" y="4278313"/>
              <a:ext cx="1628775" cy="1855787"/>
              <a:chOff x="6631294" y="4248965"/>
              <a:chExt cx="1628775" cy="1855955"/>
            </a:xfrm>
          </p:grpSpPr>
          <p:pic>
            <p:nvPicPr>
              <p:cNvPr id="121873" name="Picture 41"/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6631294" y="4248965"/>
                <a:ext cx="1628775" cy="457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21874" name="Picture 46"/>
              <p:cNvPicPr>
                <a:picLocks noChangeAspect="1" noChangeArrowheads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6655106" y="4723795"/>
                <a:ext cx="1581150" cy="13811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21862" name="Group 56"/>
            <p:cNvGrpSpPr>
              <a:grpSpLocks/>
            </p:cNvGrpSpPr>
            <p:nvPr/>
          </p:nvGrpSpPr>
          <p:grpSpPr bwMode="auto">
            <a:xfrm>
              <a:off x="309563" y="4278313"/>
              <a:ext cx="6529387" cy="1831975"/>
              <a:chOff x="-1372182" y="4244262"/>
              <a:chExt cx="6529970" cy="1832083"/>
            </a:xfrm>
          </p:grpSpPr>
          <p:grpSp>
            <p:nvGrpSpPr>
              <p:cNvPr id="121867" name="Group 49"/>
              <p:cNvGrpSpPr>
                <a:grpSpLocks/>
              </p:cNvGrpSpPr>
              <p:nvPr/>
            </p:nvGrpSpPr>
            <p:grpSpPr bwMode="auto">
              <a:xfrm>
                <a:off x="-1372182" y="4244262"/>
                <a:ext cx="1366086" cy="466725"/>
                <a:chOff x="-908886" y="4386263"/>
                <a:chExt cx="1366086" cy="466725"/>
              </a:xfrm>
            </p:grpSpPr>
            <p:pic>
              <p:nvPicPr>
                <p:cNvPr id="121871" name="Picture 42"/>
                <p:cNvPicPr>
                  <a:picLocks noChangeAspect="1" noChangeArrowheads="1"/>
                </p:cNvPicPr>
                <p:nvPr/>
              </p:nvPicPr>
              <p:blipFill>
                <a:blip r:embed="rId9"/>
                <a:srcRect/>
                <a:stretch>
                  <a:fillRect/>
                </a:stretch>
              </p:blipFill>
              <p:spPr bwMode="auto">
                <a:xfrm>
                  <a:off x="-908886" y="4419600"/>
                  <a:ext cx="428625" cy="4000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21872" name="Picture 43"/>
                <p:cNvPicPr>
                  <a:picLocks noChangeAspect="1" noChangeArrowheads="1"/>
                </p:cNvPicPr>
                <p:nvPr/>
              </p:nvPicPr>
              <p:blipFill>
                <a:blip r:embed="rId10"/>
                <a:srcRect/>
                <a:stretch>
                  <a:fillRect/>
                </a:stretch>
              </p:blipFill>
              <p:spPr bwMode="auto">
                <a:xfrm>
                  <a:off x="-457200" y="4386263"/>
                  <a:ext cx="914400" cy="4667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121868" name="Group 54"/>
              <p:cNvGrpSpPr>
                <a:grpSpLocks/>
              </p:cNvGrpSpPr>
              <p:nvPr/>
            </p:nvGrpSpPr>
            <p:grpSpPr bwMode="auto">
              <a:xfrm>
                <a:off x="-33337" y="4248965"/>
                <a:ext cx="5191125" cy="1827380"/>
                <a:chOff x="-33337" y="4248965"/>
                <a:chExt cx="5191125" cy="1827380"/>
              </a:xfrm>
            </p:grpSpPr>
            <p:pic>
              <p:nvPicPr>
                <p:cNvPr id="121869" name="Picture 39"/>
                <p:cNvPicPr>
                  <a:picLocks noChangeAspect="1" noChangeArrowheads="1"/>
                </p:cNvPicPr>
                <p:nvPr/>
              </p:nvPicPr>
              <p:blipFill>
                <a:blip r:embed="rId11"/>
                <a:srcRect/>
                <a:stretch>
                  <a:fillRect/>
                </a:stretch>
              </p:blipFill>
              <p:spPr bwMode="auto">
                <a:xfrm>
                  <a:off x="-33337" y="4248965"/>
                  <a:ext cx="5191125" cy="4572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21870" name="Picture 47"/>
                <p:cNvPicPr>
                  <a:picLocks noChangeAspect="1" noChangeArrowheads="1"/>
                </p:cNvPicPr>
                <p:nvPr/>
              </p:nvPicPr>
              <p:blipFill>
                <a:blip r:embed="rId12"/>
                <a:srcRect/>
                <a:stretch>
                  <a:fillRect/>
                </a:stretch>
              </p:blipFill>
              <p:spPr bwMode="auto">
                <a:xfrm>
                  <a:off x="-4762" y="4723795"/>
                  <a:ext cx="5133975" cy="13525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cxnSp>
          <p:nvCxnSpPr>
            <p:cNvPr id="61" name="Straight Connector 60"/>
            <p:cNvCxnSpPr/>
            <p:nvPr/>
          </p:nvCxnSpPr>
          <p:spPr>
            <a:xfrm rot="5400000" flipH="1" flipV="1">
              <a:off x="1668463" y="3422650"/>
              <a:ext cx="871537" cy="855663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0800000">
              <a:off x="3756025" y="3419475"/>
              <a:ext cx="3055938" cy="858838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V="1">
              <a:off x="6187281" y="3415507"/>
              <a:ext cx="866775" cy="858838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0800000">
              <a:off x="6572250" y="3414713"/>
              <a:ext cx="2076450" cy="866775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80" y="-12940"/>
            <a:ext cx="2249020" cy="2657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07907" y="375574"/>
            <a:ext cx="452393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>
                <a:solidFill>
                  <a:prstClr val="black"/>
                </a:solidFill>
                <a:latin typeface="Calibri"/>
                <a:cs typeface="+mn-cs"/>
              </a:rPr>
              <a:t>NKX2-1 signature proteins in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>
                <a:solidFill>
                  <a:prstClr val="black"/>
                </a:solidFill>
                <a:latin typeface="Calibri"/>
                <a:cs typeface="+mn-cs"/>
              </a:rPr>
              <a:t>lung cancer blood</a:t>
            </a:r>
            <a:endParaRPr lang="en-US" sz="2800" b="1" dirty="0">
              <a:solidFill>
                <a:prstClr val="black"/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1363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92608" y="0"/>
            <a:ext cx="8504550" cy="1000125"/>
          </a:xfrm>
        </p:spPr>
        <p:txBody>
          <a:bodyPr>
            <a:noAutofit/>
          </a:bodyPr>
          <a:lstStyle/>
          <a:p>
            <a:pPr algn="ctr"/>
            <a:r>
              <a:rPr lang="en-US" altLang="ja-JP" sz="3200" b="1" dirty="0">
                <a:solidFill>
                  <a:schemeClr val="tx1"/>
                </a:solidFill>
                <a:ea typeface="ＭＳ Ｐゴシック" pitchFamily="50" charset="-128"/>
              </a:rPr>
              <a:t>Identification of pro-SFTPB as a </a:t>
            </a:r>
            <a:r>
              <a:rPr lang="en-US" altLang="ja-JP" sz="3200" b="1" dirty="0" smtClean="0">
                <a:solidFill>
                  <a:schemeClr val="tx1"/>
                </a:solidFill>
                <a:ea typeface="ＭＳ Ｐゴシック" pitchFamily="50" charset="-128"/>
              </a:rPr>
              <a:t>biomarker for lung cancer</a:t>
            </a:r>
            <a:endParaRPr lang="en-US" altLang="ja-JP" sz="3200" b="1" dirty="0">
              <a:solidFill>
                <a:schemeClr val="tx1"/>
              </a:solidFill>
              <a:ea typeface="ＭＳ Ｐゴシック" pitchFamily="50" charset="-128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02"/>
          <a:stretch/>
        </p:blipFill>
        <p:spPr bwMode="auto">
          <a:xfrm>
            <a:off x="1147482" y="1229711"/>
            <a:ext cx="3535816" cy="1889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006" y="3323771"/>
            <a:ext cx="2279738" cy="3329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19" descr="Y:\manuscripts and review\proSFTPB\proSFTPB_ClinCancerRes\ROC_EDRN_04162013.bmp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18"/>
          <a:stretch/>
        </p:blipFill>
        <p:spPr bwMode="auto">
          <a:xfrm>
            <a:off x="4162096" y="2174542"/>
            <a:ext cx="4635062" cy="4103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1423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534400" cy="1143000"/>
          </a:xfrm>
        </p:spPr>
        <p:txBody>
          <a:bodyPr/>
          <a:lstStyle/>
          <a:p>
            <a:r>
              <a:rPr lang="en-US" sz="2400" b="1" dirty="0" smtClean="0"/>
              <a:t>Is there evidence that blood markers could be useful? Validation of </a:t>
            </a:r>
            <a:r>
              <a:rPr lang="en-US" sz="2400" b="1" dirty="0" err="1" smtClean="0"/>
              <a:t>proSFTPB</a:t>
            </a:r>
            <a:r>
              <a:rPr lang="en-US" sz="2400" b="1" dirty="0" smtClean="0"/>
              <a:t> in the pan Canadian Lung Ca screening study</a:t>
            </a:r>
            <a:endParaRPr lang="en-US" sz="2400" b="1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543"/>
          <a:stretch/>
        </p:blipFill>
        <p:spPr>
          <a:xfrm>
            <a:off x="1941569" y="1600201"/>
            <a:ext cx="5260861" cy="3550920"/>
          </a:xfrm>
        </p:spPr>
      </p:pic>
      <p:sp>
        <p:nvSpPr>
          <p:cNvPr id="5" name="TextBox 4"/>
          <p:cNvSpPr txBox="1"/>
          <p:nvPr/>
        </p:nvSpPr>
        <p:spPr>
          <a:xfrm>
            <a:off x="2362200" y="5486400"/>
            <a:ext cx="450636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prstClr val="black"/>
                </a:solidFill>
                <a:latin typeface="Arial"/>
                <a:cs typeface="+mn-cs"/>
              </a:rPr>
              <a:t>Red: Base model”|: AUC= .642</a:t>
            </a:r>
          </a:p>
          <a:p>
            <a:r>
              <a:rPr lang="en-US" sz="1800" dirty="0" smtClean="0">
                <a:solidFill>
                  <a:prstClr val="black"/>
                </a:solidFill>
                <a:latin typeface="Arial"/>
                <a:cs typeface="+mn-cs"/>
              </a:rPr>
              <a:t>Blue: Base model + 1 marker (AUC = .736</a:t>
            </a:r>
          </a:p>
          <a:p>
            <a:r>
              <a:rPr lang="en-US" sz="1800" dirty="0" smtClean="0">
                <a:solidFill>
                  <a:prstClr val="black"/>
                </a:solidFill>
                <a:latin typeface="Arial"/>
                <a:cs typeface="+mn-cs"/>
              </a:rPr>
              <a:t>Difference in AUCs p = .0002</a:t>
            </a:r>
            <a:endParaRPr lang="en-US" sz="1800" dirty="0">
              <a:solidFill>
                <a:prstClr val="black"/>
              </a:solidFill>
              <a:latin typeface="Arial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66642" y="6225064"/>
            <a:ext cx="2351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prstClr val="black"/>
                </a:solidFill>
                <a:latin typeface="Arial"/>
                <a:cs typeface="+mn-cs"/>
              </a:rPr>
              <a:t>Sin D et al </a:t>
            </a:r>
            <a:r>
              <a:rPr lang="en-US" sz="1800" dirty="0" err="1" smtClean="0">
                <a:solidFill>
                  <a:prstClr val="black"/>
                </a:solidFill>
                <a:latin typeface="Arial"/>
                <a:cs typeface="+mn-cs"/>
              </a:rPr>
              <a:t>JCO</a:t>
            </a:r>
            <a:r>
              <a:rPr lang="en-US" sz="1800" dirty="0" smtClean="0">
                <a:solidFill>
                  <a:prstClr val="black"/>
                </a:solidFill>
                <a:latin typeface="Arial"/>
                <a:cs typeface="+mn-cs"/>
              </a:rPr>
              <a:t> 2015</a:t>
            </a:r>
            <a:endParaRPr lang="en-US" sz="1800" dirty="0">
              <a:solidFill>
                <a:prstClr val="black"/>
              </a:solidFill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5438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228600" y="152393"/>
          <a:ext cx="8305802" cy="6513583"/>
        </p:xfrm>
        <a:graphic>
          <a:graphicData uri="http://schemas.openxmlformats.org/drawingml/2006/table">
            <a:tbl>
              <a:tblPr/>
              <a:tblGrid>
                <a:gridCol w="328432"/>
                <a:gridCol w="628550"/>
                <a:gridCol w="898469"/>
                <a:gridCol w="549274"/>
                <a:gridCol w="549274"/>
                <a:gridCol w="710344"/>
                <a:gridCol w="710344"/>
                <a:gridCol w="561858"/>
                <a:gridCol w="561858"/>
                <a:gridCol w="710344"/>
                <a:gridCol w="710344"/>
                <a:gridCol w="385058"/>
                <a:gridCol w="1001653"/>
              </a:tblGrid>
              <a:tr h="814197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Obs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404" marR="3740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variable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404" marR="3740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group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404" marR="3740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Control</a:t>
                      </a:r>
                      <a:b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</a:b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N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404" marR="3740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Control</a:t>
                      </a:r>
                      <a:b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</a:b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Median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404" marR="3740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Control</a:t>
                      </a:r>
                      <a:b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</a:b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25th %tile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404" marR="3740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Control</a:t>
                      </a:r>
                      <a:b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</a:b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75th %tile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404" marR="3740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LC case</a:t>
                      </a:r>
                      <a:b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</a:b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N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404" marR="3740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LC case</a:t>
                      </a:r>
                      <a:b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</a:b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Median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404" marR="3740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LC case</a:t>
                      </a:r>
                      <a:b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</a:b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25th %tile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404" marR="3740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LC case</a:t>
                      </a:r>
                      <a:b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</a:b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75th %tile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404" marR="3740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AUC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404" marR="3740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P value</a:t>
                      </a:r>
                      <a:b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</a:b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(Wilcoxon test)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404" marR="3740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</a:tr>
              <a:tr h="407099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  <a:endParaRPr lang="en-US" sz="1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404" marR="374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1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404" marR="374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Total</a:t>
                      </a:r>
                      <a:endParaRPr lang="en-US" sz="1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404" marR="374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216</a:t>
                      </a:r>
                      <a:endParaRPr lang="en-US" sz="1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404" marR="374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2.5E-01</a:t>
                      </a:r>
                      <a:endParaRPr lang="en-US" sz="1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404" marR="374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1.4E-01</a:t>
                      </a:r>
                      <a:endParaRPr lang="en-US" sz="1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404" marR="374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3.7E-01</a:t>
                      </a:r>
                      <a:endParaRPr lang="en-US" sz="1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404" marR="374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108</a:t>
                      </a:r>
                      <a:endParaRPr lang="en-US" sz="1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404" marR="374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4.2E-01</a:t>
                      </a:r>
                      <a:endParaRPr lang="en-US" sz="1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404" marR="374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2.6E-01</a:t>
                      </a:r>
                      <a:endParaRPr lang="en-US" sz="1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404" marR="374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6.8E-01</a:t>
                      </a:r>
                      <a:endParaRPr lang="en-US" sz="1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404" marR="374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0.70</a:t>
                      </a:r>
                      <a:endParaRPr lang="en-US" sz="1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404" marR="374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0.0000</a:t>
                      </a:r>
                      <a:endParaRPr lang="en-US" sz="1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404" marR="374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07099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  <a:endParaRPr lang="en-US" sz="1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404" marR="374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case_exp</a:t>
                      </a:r>
                      <a:endParaRPr lang="en-US" sz="1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404" marR="374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Asbestos</a:t>
                      </a:r>
                      <a:endParaRPr lang="en-US" sz="1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404" marR="374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70</a:t>
                      </a:r>
                      <a:endParaRPr lang="en-US" sz="1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404" marR="374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2.5E-01</a:t>
                      </a:r>
                      <a:endParaRPr lang="en-US" sz="1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404" marR="374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1.4E-01</a:t>
                      </a:r>
                      <a:endParaRPr lang="en-US" sz="1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404" marR="374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3.4E-01</a:t>
                      </a:r>
                      <a:endParaRPr lang="en-US" sz="1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404" marR="374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35</a:t>
                      </a:r>
                      <a:endParaRPr lang="en-US" sz="1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404" marR="374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4.4E-01</a:t>
                      </a:r>
                      <a:endParaRPr lang="en-US" sz="1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404" marR="374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2.2E-01</a:t>
                      </a:r>
                      <a:endParaRPr lang="en-US" sz="1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404" marR="374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8.4E-01</a:t>
                      </a:r>
                      <a:endParaRPr lang="en-US" sz="1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404" marR="374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0.72</a:t>
                      </a:r>
                      <a:endParaRPr lang="en-US" sz="1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404" marR="374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0.0003</a:t>
                      </a:r>
                      <a:endParaRPr lang="en-US" sz="1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404" marR="374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07099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  <a:endParaRPr lang="en-US" sz="1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404" marR="374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case_exp</a:t>
                      </a:r>
                      <a:endParaRPr lang="en-US" sz="1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404" marR="374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Heavy smoker</a:t>
                      </a:r>
                      <a:endParaRPr lang="en-US" sz="1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404" marR="374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146</a:t>
                      </a:r>
                      <a:endParaRPr lang="en-US" sz="1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404" marR="374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2.5E-01</a:t>
                      </a:r>
                      <a:endParaRPr lang="en-US" sz="1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404" marR="374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1.3E-01</a:t>
                      </a:r>
                      <a:endParaRPr lang="en-US" sz="1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404" marR="374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3.9E-01</a:t>
                      </a:r>
                      <a:endParaRPr lang="en-US" sz="1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404" marR="374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73</a:t>
                      </a:r>
                      <a:endParaRPr lang="en-US" sz="1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404" marR="374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4.0E-01</a:t>
                      </a:r>
                      <a:endParaRPr lang="en-US" sz="1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404" marR="374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2.7E-01</a:t>
                      </a:r>
                      <a:endParaRPr lang="en-US" sz="1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404" marR="374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6.7E-01</a:t>
                      </a:r>
                      <a:endParaRPr lang="en-US" sz="1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404" marR="374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0.69</a:t>
                      </a:r>
                      <a:endParaRPr lang="en-US" sz="1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404" marR="374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0.0000</a:t>
                      </a:r>
                      <a:endParaRPr lang="en-US" sz="1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404" marR="374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07099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4</a:t>
                      </a:r>
                      <a:endParaRPr lang="en-US" sz="1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404" marR="374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sex</a:t>
                      </a:r>
                      <a:endParaRPr lang="en-US" sz="1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404" marR="374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Female</a:t>
                      </a:r>
                      <a:endParaRPr lang="en-US" sz="1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404" marR="374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66</a:t>
                      </a:r>
                      <a:endParaRPr lang="en-US" sz="1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404" marR="374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2.6E-01</a:t>
                      </a:r>
                      <a:endParaRPr lang="en-US" sz="1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404" marR="374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1.6E-01</a:t>
                      </a:r>
                      <a:endParaRPr lang="en-US" sz="1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404" marR="374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3.9E-01</a:t>
                      </a:r>
                      <a:endParaRPr lang="en-US" sz="1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404" marR="374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33</a:t>
                      </a:r>
                      <a:endParaRPr lang="en-US" sz="1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404" marR="374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5.2E-01</a:t>
                      </a:r>
                      <a:endParaRPr lang="en-US" sz="1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404" marR="374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2.8E-01</a:t>
                      </a:r>
                      <a:endParaRPr lang="en-US" sz="1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404" marR="374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7.5E-01</a:t>
                      </a:r>
                      <a:endParaRPr lang="en-US" sz="1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404" marR="374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0.69</a:t>
                      </a:r>
                      <a:endParaRPr lang="en-US" sz="1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404" marR="374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0.0018</a:t>
                      </a:r>
                      <a:endParaRPr lang="en-US" sz="1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404" marR="374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07099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5</a:t>
                      </a:r>
                      <a:endParaRPr lang="en-US" sz="1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404" marR="374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sex</a:t>
                      </a:r>
                      <a:endParaRPr lang="en-US" sz="1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404" marR="374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Male</a:t>
                      </a:r>
                      <a:endParaRPr lang="en-US" sz="1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404" marR="374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150</a:t>
                      </a:r>
                      <a:endParaRPr lang="en-US" sz="1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404" marR="374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2.4E-01</a:t>
                      </a:r>
                      <a:endParaRPr lang="en-US" sz="1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404" marR="374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1.4E-01</a:t>
                      </a:r>
                      <a:endParaRPr lang="en-US" sz="1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404" marR="374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3.5E-01</a:t>
                      </a:r>
                      <a:endParaRPr lang="en-US" sz="1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404" marR="374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75</a:t>
                      </a:r>
                      <a:endParaRPr lang="en-US" sz="1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404" marR="374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4.2E-01</a:t>
                      </a:r>
                      <a:endParaRPr lang="en-US" sz="1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404" marR="374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2.6E-01</a:t>
                      </a:r>
                      <a:endParaRPr lang="en-US" sz="1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404" marR="374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6.2E-01</a:t>
                      </a:r>
                      <a:endParaRPr lang="en-US" sz="1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404" marR="374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0.70</a:t>
                      </a:r>
                      <a:endParaRPr lang="en-US" sz="1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404" marR="374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0.0000</a:t>
                      </a:r>
                      <a:endParaRPr lang="en-US" sz="1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404" marR="374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07099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6</a:t>
                      </a:r>
                      <a:endParaRPr lang="en-US" sz="1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404" marR="374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smstatus</a:t>
                      </a:r>
                      <a:endParaRPr lang="en-US" sz="1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404" marR="374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Current smoker</a:t>
                      </a:r>
                      <a:endParaRPr lang="en-US" sz="1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404" marR="374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144</a:t>
                      </a:r>
                      <a:endParaRPr lang="en-US" sz="1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404" marR="374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2.6E-01</a:t>
                      </a:r>
                      <a:endParaRPr lang="en-US" sz="1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404" marR="374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1.7E-01</a:t>
                      </a:r>
                      <a:endParaRPr lang="en-US" sz="1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404" marR="374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3.9E-01</a:t>
                      </a:r>
                      <a:endParaRPr lang="en-US" sz="1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404" marR="374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72</a:t>
                      </a:r>
                      <a:endParaRPr lang="en-US" sz="1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404" marR="374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4.8E-01</a:t>
                      </a:r>
                      <a:endParaRPr lang="en-US" sz="1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404" marR="374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2.8E-01</a:t>
                      </a:r>
                      <a:endParaRPr lang="en-US" sz="1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404" marR="374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7.4E-01</a:t>
                      </a:r>
                      <a:endParaRPr lang="en-US" sz="1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404" marR="374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0.71</a:t>
                      </a:r>
                      <a:endParaRPr lang="en-US" sz="1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404" marR="374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0.0000</a:t>
                      </a:r>
                      <a:endParaRPr lang="en-US" sz="1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404" marR="374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07099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7</a:t>
                      </a:r>
                      <a:endParaRPr lang="en-US" sz="1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404" marR="374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smstatus</a:t>
                      </a:r>
                      <a:endParaRPr lang="en-US" sz="1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404" marR="374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Former smoker</a:t>
                      </a:r>
                      <a:endParaRPr lang="en-US" sz="1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404" marR="374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72</a:t>
                      </a:r>
                      <a:endParaRPr lang="en-US" sz="1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404" marR="374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2.1E-01</a:t>
                      </a:r>
                      <a:endParaRPr lang="en-US" sz="1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404" marR="374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1.1E-01</a:t>
                      </a:r>
                      <a:endParaRPr lang="en-US" sz="1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404" marR="374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3.2E-01</a:t>
                      </a:r>
                      <a:endParaRPr lang="en-US" sz="1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404" marR="374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36</a:t>
                      </a:r>
                      <a:endParaRPr lang="en-US" sz="1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404" marR="374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3.5E-01</a:t>
                      </a:r>
                      <a:endParaRPr lang="en-US" sz="1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404" marR="374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2.0E-01</a:t>
                      </a:r>
                      <a:endParaRPr lang="en-US" sz="1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404" marR="374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5.8E-01</a:t>
                      </a:r>
                      <a:endParaRPr lang="en-US" sz="1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404" marR="374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0.69</a:t>
                      </a:r>
                      <a:endParaRPr lang="en-US" sz="1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404" marR="374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0.0011</a:t>
                      </a:r>
                      <a:endParaRPr lang="en-US" sz="1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404" marR="374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07099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8</a:t>
                      </a:r>
                      <a:endParaRPr lang="en-US" sz="1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404" marR="374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case_stage</a:t>
                      </a:r>
                      <a:endParaRPr lang="en-US" sz="1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404" marR="374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I and II</a:t>
                      </a:r>
                      <a:endParaRPr lang="en-US" sz="1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404" marR="374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52</a:t>
                      </a:r>
                      <a:endParaRPr lang="en-US" sz="1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404" marR="374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2.6E-01</a:t>
                      </a:r>
                      <a:endParaRPr lang="en-US" sz="1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404" marR="374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1.5E-01</a:t>
                      </a:r>
                      <a:endParaRPr lang="en-US" sz="1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404" marR="374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3.7E-01</a:t>
                      </a:r>
                      <a:endParaRPr lang="en-US" sz="1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404" marR="374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26</a:t>
                      </a:r>
                      <a:endParaRPr lang="en-US" sz="1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404" marR="374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4.3E-01</a:t>
                      </a:r>
                      <a:endParaRPr lang="en-US" sz="1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404" marR="374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2.8E-01</a:t>
                      </a:r>
                      <a:endParaRPr lang="en-US" sz="1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404" marR="374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6.2E-01</a:t>
                      </a:r>
                      <a:endParaRPr lang="en-US" sz="1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404" marR="374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0.69</a:t>
                      </a:r>
                      <a:endParaRPr lang="en-US" sz="1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404" marR="374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0.0062</a:t>
                      </a:r>
                      <a:endParaRPr lang="en-US" sz="1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404" marR="374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07099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9</a:t>
                      </a:r>
                      <a:endParaRPr lang="en-US" sz="1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404" marR="374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case_stage</a:t>
                      </a:r>
                      <a:endParaRPr lang="en-US" sz="1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404" marR="374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III and IV</a:t>
                      </a:r>
                      <a:endParaRPr lang="en-US" sz="1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404" marR="374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128</a:t>
                      </a:r>
                      <a:endParaRPr lang="en-US" sz="1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404" marR="374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2.5E-01</a:t>
                      </a:r>
                      <a:endParaRPr lang="en-US" sz="1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404" marR="374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1.3E-01</a:t>
                      </a:r>
                      <a:endParaRPr lang="en-US" sz="1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404" marR="374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3.8E-01</a:t>
                      </a:r>
                      <a:endParaRPr lang="en-US" sz="1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404" marR="374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64</a:t>
                      </a:r>
                      <a:endParaRPr lang="en-US" sz="1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404" marR="374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3.9E-01</a:t>
                      </a:r>
                      <a:endParaRPr lang="en-US" sz="1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404" marR="374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2.2E-01</a:t>
                      </a:r>
                      <a:endParaRPr lang="en-US" sz="1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404" marR="374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7.1E-01</a:t>
                      </a:r>
                      <a:endParaRPr lang="en-US" sz="1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404" marR="374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0.69</a:t>
                      </a:r>
                      <a:endParaRPr lang="en-US" sz="1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404" marR="374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0.0000</a:t>
                      </a:r>
                      <a:endParaRPr lang="en-US" sz="1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404" marR="374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07099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10</a:t>
                      </a:r>
                      <a:endParaRPr lang="en-US" sz="1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404" marR="374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case_his</a:t>
                      </a:r>
                      <a:endParaRPr lang="en-US" sz="1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404" marR="374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Adenocarinoma</a:t>
                      </a:r>
                      <a:endParaRPr lang="en-US" sz="1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404" marR="374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80</a:t>
                      </a:r>
                      <a:endParaRPr lang="en-US" sz="1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404" marR="374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2.5E-01</a:t>
                      </a:r>
                      <a:endParaRPr lang="en-US" sz="1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404" marR="374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1.6E-01</a:t>
                      </a:r>
                      <a:endParaRPr lang="en-US" sz="1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404" marR="374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3.9E-01</a:t>
                      </a:r>
                      <a:endParaRPr lang="en-US" sz="1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404" marR="374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40</a:t>
                      </a:r>
                      <a:endParaRPr lang="en-US" sz="1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404" marR="374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3.3E-01</a:t>
                      </a:r>
                      <a:endParaRPr lang="en-US" sz="1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404" marR="374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2.1E-01</a:t>
                      </a:r>
                      <a:endParaRPr lang="en-US" sz="1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404" marR="374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6.8E-01</a:t>
                      </a:r>
                      <a:endParaRPr lang="en-US" sz="1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404" marR="374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0.63</a:t>
                      </a:r>
                      <a:endParaRPr lang="en-US" sz="1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404" marR="374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0.0177</a:t>
                      </a:r>
                      <a:endParaRPr lang="en-US" sz="1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404" marR="374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07099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11</a:t>
                      </a:r>
                      <a:endParaRPr lang="en-US" sz="1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404" marR="374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case_his</a:t>
                      </a:r>
                      <a:endParaRPr lang="en-US" sz="1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404" marR="374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Squamous cell</a:t>
                      </a:r>
                      <a:endParaRPr lang="en-US" sz="1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404" marR="374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76</a:t>
                      </a:r>
                      <a:endParaRPr lang="en-US" sz="1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404" marR="374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2.3E-01</a:t>
                      </a:r>
                      <a:endParaRPr lang="en-US" sz="1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404" marR="374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1.4E-01</a:t>
                      </a:r>
                      <a:endParaRPr lang="en-US" sz="1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404" marR="374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3.5E-01</a:t>
                      </a:r>
                      <a:endParaRPr lang="en-US" sz="1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404" marR="374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38</a:t>
                      </a:r>
                      <a:endParaRPr lang="en-US" sz="1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404" marR="374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4.5E-01</a:t>
                      </a:r>
                      <a:endParaRPr lang="en-US" sz="1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404" marR="374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3.1E-01</a:t>
                      </a:r>
                      <a:endParaRPr lang="en-US" sz="1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404" marR="374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7.5E-01</a:t>
                      </a:r>
                      <a:endParaRPr lang="en-US" sz="1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404" marR="374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0.75</a:t>
                      </a:r>
                      <a:endParaRPr lang="en-US" sz="1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404" marR="374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0.0000</a:t>
                      </a:r>
                      <a:endParaRPr lang="en-US" sz="1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404" marR="374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07099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12</a:t>
                      </a:r>
                      <a:endParaRPr lang="en-US" sz="1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404" marR="374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case_his</a:t>
                      </a:r>
                      <a:endParaRPr lang="en-US" sz="1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404" marR="374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Other NSCLC</a:t>
                      </a:r>
                      <a:endParaRPr lang="en-US" sz="1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404" marR="374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60</a:t>
                      </a:r>
                      <a:endParaRPr lang="en-US" sz="1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404" marR="374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2.5E-01</a:t>
                      </a:r>
                      <a:endParaRPr lang="en-US" sz="1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404" marR="374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1.3E-01</a:t>
                      </a:r>
                      <a:endParaRPr lang="en-US" sz="1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404" marR="374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3.7E-01</a:t>
                      </a:r>
                      <a:endParaRPr lang="en-US" sz="1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404" marR="374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30</a:t>
                      </a:r>
                      <a:endParaRPr lang="en-US" sz="1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404" marR="374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5.1E-01</a:t>
                      </a:r>
                      <a:endParaRPr lang="en-US" sz="1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404" marR="374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2.6E-01</a:t>
                      </a:r>
                      <a:endParaRPr lang="en-US" sz="1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404" marR="374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6.6E-01</a:t>
                      </a:r>
                      <a:endParaRPr lang="en-US" sz="1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404" marR="374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0.72</a:t>
                      </a:r>
                      <a:endParaRPr lang="en-US" sz="1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404" marR="374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0.0008</a:t>
                      </a:r>
                      <a:endParaRPr lang="en-US" sz="1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404" marR="374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07099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13</a:t>
                      </a:r>
                      <a:endParaRPr lang="en-US" sz="1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404" marR="374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lt6ge6mos</a:t>
                      </a:r>
                      <a:endParaRPr lang="en-US" sz="1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404" marR="374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 to 6 months</a:t>
                      </a:r>
                      <a:endParaRPr lang="en-US" sz="1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404" marR="374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80</a:t>
                      </a:r>
                      <a:endParaRPr lang="en-US" sz="1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404" marR="374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2.5E-01</a:t>
                      </a:r>
                      <a:endParaRPr lang="en-US" sz="1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404" marR="374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1.4E-01</a:t>
                      </a:r>
                      <a:endParaRPr lang="en-US" sz="1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404" marR="374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3.8E-01</a:t>
                      </a:r>
                      <a:endParaRPr lang="en-US" sz="1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404" marR="374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40</a:t>
                      </a:r>
                      <a:endParaRPr lang="en-US" sz="1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404" marR="374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4.3E-01</a:t>
                      </a:r>
                      <a:endParaRPr lang="en-US" sz="1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404" marR="374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3.2E-01</a:t>
                      </a:r>
                      <a:endParaRPr lang="en-US" sz="1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404" marR="374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7.4E-01</a:t>
                      </a:r>
                      <a:endParaRPr lang="en-US" sz="1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404" marR="374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0.74</a:t>
                      </a:r>
                      <a:endParaRPr lang="en-US" sz="1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404" marR="374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0.0000</a:t>
                      </a:r>
                      <a:endParaRPr lang="en-US" sz="1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404" marR="374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07099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14</a:t>
                      </a:r>
                      <a:endParaRPr lang="en-US" sz="1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404" marR="374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lt6ge6mos</a:t>
                      </a:r>
                      <a:endParaRPr lang="en-US" sz="1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404" marR="374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6 to 12 months</a:t>
                      </a:r>
                      <a:endParaRPr lang="en-US" sz="1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404" marR="374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136</a:t>
                      </a:r>
                      <a:endParaRPr lang="en-US" sz="1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404" marR="374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2.5E-01</a:t>
                      </a:r>
                      <a:endParaRPr lang="en-US" sz="1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404" marR="374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1.4E-01</a:t>
                      </a:r>
                      <a:endParaRPr lang="en-US" sz="1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404" marR="374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3.5E-01</a:t>
                      </a:r>
                      <a:endParaRPr lang="en-US" sz="1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404" marR="374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68</a:t>
                      </a:r>
                      <a:endParaRPr lang="en-US" sz="1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404" marR="374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4.0E-01</a:t>
                      </a:r>
                      <a:endParaRPr lang="en-US" sz="1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404" marR="374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2.2E-01</a:t>
                      </a:r>
                      <a:endParaRPr lang="en-US" sz="1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404" marR="374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6.7E-01</a:t>
                      </a:r>
                      <a:endParaRPr lang="en-US" sz="1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404" marR="374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0.67</a:t>
                      </a:r>
                      <a:endParaRPr lang="en-US" sz="1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404" marR="374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0.0001</a:t>
                      </a:r>
                      <a:endParaRPr lang="en-US" sz="1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404" marR="374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2247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67544" y="16288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51" name="TextBox 2"/>
          <p:cNvSpPr txBox="1">
            <a:spLocks noChangeArrowheads="1"/>
          </p:cNvSpPr>
          <p:nvPr/>
        </p:nvSpPr>
        <p:spPr bwMode="auto">
          <a:xfrm>
            <a:off x="2274850" y="88048"/>
            <a:ext cx="6722790" cy="1200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02" tIns="45653" rIns="91302" bIns="4565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3600" b="1" dirty="0">
                <a:solidFill>
                  <a:prstClr val="white"/>
                </a:solidFill>
                <a:latin typeface="Calibri" pitchFamily="34" charset="0"/>
              </a:rPr>
              <a:t>Pro-Surfactant Protein B Identifies Incident Lung Cancers</a:t>
            </a:r>
          </a:p>
        </p:txBody>
      </p:sp>
      <p:sp>
        <p:nvSpPr>
          <p:cNvPr id="2052" name="TextBox 4"/>
          <p:cNvSpPr txBox="1">
            <a:spLocks noChangeArrowheads="1"/>
          </p:cNvSpPr>
          <p:nvPr/>
        </p:nvSpPr>
        <p:spPr bwMode="auto">
          <a:xfrm>
            <a:off x="1524000" y="6096004"/>
            <a:ext cx="6934200" cy="369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02" tIns="45653" rIns="91302" bIns="4565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prstClr val="black"/>
                </a:solidFill>
              </a:rPr>
              <a:t>N= 819                       N=17                     N=107               N=1544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943356" y="3132667"/>
            <a:ext cx="7239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MDACC_Rev_PMS_TC_tag_V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" y="231775"/>
            <a:ext cx="1851025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3656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lvl="0"/>
            <a:r>
              <a:rPr lang="en-US" dirty="0" smtClean="0">
                <a:solidFill>
                  <a:schemeClr val="tx1"/>
                </a:solidFill>
              </a:rPr>
              <a:t>Biomarker Development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1295400"/>
            <a:ext cx="5849874" cy="3278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ounded Rectangle 9"/>
          <p:cNvSpPr/>
          <p:nvPr/>
        </p:nvSpPr>
        <p:spPr>
          <a:xfrm>
            <a:off x="6000750" y="1219200"/>
            <a:ext cx="2981706" cy="1443990"/>
          </a:xfrm>
          <a:prstGeom prst="roundRect">
            <a:avLst/>
          </a:prstGeom>
          <a:noFill/>
          <a:ln w="25400" cap="flat" cmpd="sng" algn="ctr">
            <a:solidFill>
              <a:srgbClr val="C0504D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kern="0" dirty="0" smtClean="0">
                <a:solidFill>
                  <a:prstClr val="black"/>
                </a:solidFill>
                <a:latin typeface="Calibri"/>
                <a:cs typeface="+mn-cs"/>
              </a:rPr>
              <a:t>Literature Search: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kern="0" dirty="0" smtClean="0">
                <a:solidFill>
                  <a:prstClr val="black"/>
                </a:solidFill>
                <a:latin typeface="Calibri"/>
                <a:cs typeface="+mn-cs"/>
              </a:rPr>
              <a:t>Review articles from </a:t>
            </a:r>
            <a:r>
              <a:rPr lang="en-US" sz="1200" i="1" kern="0" dirty="0" smtClean="0">
                <a:solidFill>
                  <a:prstClr val="black"/>
                </a:solidFill>
                <a:latin typeface="Calibri"/>
                <a:cs typeface="+mn-cs"/>
              </a:rPr>
              <a:t>“Lung </a:t>
            </a:r>
            <a:r>
              <a:rPr lang="en-US" sz="1200" i="1" kern="0" dirty="0">
                <a:solidFill>
                  <a:prstClr val="black"/>
                </a:solidFill>
                <a:latin typeface="Calibri"/>
                <a:cs typeface="+mn-cs"/>
              </a:rPr>
              <a:t>cancer biomarkers”: </a:t>
            </a:r>
            <a:r>
              <a:rPr lang="en-US" sz="1200" b="1" i="1" kern="0" dirty="0">
                <a:solidFill>
                  <a:prstClr val="black"/>
                </a:solidFill>
                <a:latin typeface="Calibri"/>
                <a:cs typeface="+mn-cs"/>
              </a:rPr>
              <a:t>10772</a:t>
            </a:r>
            <a:r>
              <a:rPr lang="en-US" sz="1200" i="1" kern="0" dirty="0">
                <a:solidFill>
                  <a:prstClr val="black"/>
                </a:solidFill>
                <a:latin typeface="Calibri"/>
                <a:cs typeface="+mn-cs"/>
              </a:rPr>
              <a:t> hits last 10 </a:t>
            </a:r>
            <a:r>
              <a:rPr lang="en-US" sz="1200" i="1" kern="0" dirty="0" err="1">
                <a:solidFill>
                  <a:prstClr val="black"/>
                </a:solidFill>
                <a:latin typeface="Calibri"/>
                <a:cs typeface="+mn-cs"/>
              </a:rPr>
              <a:t>yrs</a:t>
            </a:r>
            <a:r>
              <a:rPr lang="en-US" sz="1200" i="1" kern="0" dirty="0">
                <a:solidFill>
                  <a:prstClr val="black"/>
                </a:solidFill>
                <a:latin typeface="Calibri"/>
                <a:cs typeface="+mn-cs"/>
              </a:rPr>
              <a:t> in </a:t>
            </a:r>
            <a:r>
              <a:rPr lang="en-US" sz="1200" i="1" kern="0" dirty="0" smtClean="0">
                <a:solidFill>
                  <a:prstClr val="black"/>
                </a:solidFill>
                <a:latin typeface="Calibri"/>
                <a:cs typeface="+mn-cs"/>
              </a:rPr>
              <a:t>PubMed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kern="0" dirty="0" smtClean="0">
                <a:solidFill>
                  <a:prstClr val="black"/>
                </a:solidFill>
                <a:latin typeface="Calibri"/>
                <a:cs typeface="+mn-cs"/>
              </a:rPr>
              <a:t>+ commercial efforts</a:t>
            </a:r>
            <a:endParaRPr lang="en-US" sz="1800" b="1" kern="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257550" y="4419600"/>
            <a:ext cx="3276600" cy="1143000"/>
          </a:xfrm>
          <a:prstGeom prst="roundRect">
            <a:avLst/>
          </a:prstGeom>
          <a:noFill/>
          <a:ln w="25400" cap="flat" cmpd="sng" algn="ctr">
            <a:solidFill>
              <a:srgbClr val="C0504D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kern="0" dirty="0" smtClean="0">
                <a:solidFill>
                  <a:srgbClr val="C0504D"/>
                </a:solidFill>
                <a:latin typeface="Calibri"/>
                <a:cs typeface="+mn-cs"/>
              </a:rPr>
              <a:t>Biomarker Master List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6935668" y="4239089"/>
            <a:ext cx="1469899" cy="1271355"/>
            <a:chOff x="7174885" y="3581400"/>
            <a:chExt cx="1469899" cy="1271355"/>
          </a:xfrm>
        </p:grpSpPr>
        <p:sp>
          <p:nvSpPr>
            <p:cNvPr id="13" name="Freeform 12"/>
            <p:cNvSpPr/>
            <p:nvPr/>
          </p:nvSpPr>
          <p:spPr>
            <a:xfrm>
              <a:off x="7543771" y="3959642"/>
              <a:ext cx="316340" cy="307558"/>
            </a:xfrm>
            <a:custGeom>
              <a:avLst/>
              <a:gdLst>
                <a:gd name="connsiteX0" fmla="*/ 0 w 285750"/>
                <a:gd name="connsiteY0" fmla="*/ 142875 h 285750"/>
                <a:gd name="connsiteX1" fmla="*/ 142875 w 285750"/>
                <a:gd name="connsiteY1" fmla="*/ 0 h 285750"/>
                <a:gd name="connsiteX2" fmla="*/ 285750 w 285750"/>
                <a:gd name="connsiteY2" fmla="*/ 142875 h 285750"/>
                <a:gd name="connsiteX3" fmla="*/ 142875 w 285750"/>
                <a:gd name="connsiteY3" fmla="*/ 285750 h 285750"/>
                <a:gd name="connsiteX4" fmla="*/ 0 w 285750"/>
                <a:gd name="connsiteY4" fmla="*/ 142875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0" h="285750">
                  <a:moveTo>
                    <a:pt x="0" y="142875"/>
                  </a:moveTo>
                  <a:cubicBezTo>
                    <a:pt x="0" y="63967"/>
                    <a:pt x="63967" y="0"/>
                    <a:pt x="142875" y="0"/>
                  </a:cubicBezTo>
                  <a:cubicBezTo>
                    <a:pt x="221783" y="0"/>
                    <a:pt x="285750" y="63967"/>
                    <a:pt x="285750" y="142875"/>
                  </a:cubicBezTo>
                  <a:cubicBezTo>
                    <a:pt x="285750" y="221783"/>
                    <a:pt x="221783" y="285750"/>
                    <a:pt x="142875" y="285750"/>
                  </a:cubicBezTo>
                  <a:cubicBezTo>
                    <a:pt x="63967" y="285750"/>
                    <a:pt x="0" y="221783"/>
                    <a:pt x="0" y="142875"/>
                  </a:cubicBezTo>
                  <a:close/>
                </a:path>
              </a:pathLst>
            </a:custGeom>
            <a:solidFill>
              <a:srgbClr val="EEECE1">
                <a:lumMod val="75000"/>
              </a:srgb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txBody>
            <a:bodyPr spcFirstLastPara="0" vert="horz" wrap="square" lIns="50737" tIns="50737" rIns="50737" bIns="50737" numCol="1" spcCol="1270" anchor="ctr" anchorCtr="0">
              <a:noAutofit/>
            </a:bodyPr>
            <a:lstStyle/>
            <a:p>
              <a:pPr algn="ctr" defTabSz="3111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sz="700" kern="0" dirty="0">
                <a:solidFill>
                  <a:prstClr val="white"/>
                </a:solidFill>
                <a:latin typeface="Calibri"/>
                <a:cs typeface="+mn-cs"/>
              </a:endParaRPr>
            </a:p>
          </p:txBody>
        </p:sp>
        <p:grpSp>
          <p:nvGrpSpPr>
            <p:cNvPr id="14" name="Group 13"/>
            <p:cNvGrpSpPr/>
            <p:nvPr/>
          </p:nvGrpSpPr>
          <p:grpSpPr>
            <a:xfrm rot="19092898">
              <a:off x="7557672" y="3997915"/>
              <a:ext cx="797880" cy="612656"/>
              <a:chOff x="4242934" y="760116"/>
              <a:chExt cx="797880" cy="612656"/>
            </a:xfrm>
            <a:solidFill>
              <a:srgbClr val="EEECE1">
                <a:lumMod val="50000"/>
              </a:srgbClr>
            </a:solidFill>
          </p:grpSpPr>
          <p:sp>
            <p:nvSpPr>
              <p:cNvPr id="19" name="Freeform 18"/>
              <p:cNvSpPr/>
              <p:nvPr/>
            </p:nvSpPr>
            <p:spPr>
              <a:xfrm rot="9852493">
                <a:off x="4469293" y="1065214"/>
                <a:ext cx="316340" cy="307558"/>
              </a:xfrm>
              <a:custGeom>
                <a:avLst/>
                <a:gdLst>
                  <a:gd name="connsiteX0" fmla="*/ 0 w 285750"/>
                  <a:gd name="connsiteY0" fmla="*/ 142875 h 285750"/>
                  <a:gd name="connsiteX1" fmla="*/ 142875 w 285750"/>
                  <a:gd name="connsiteY1" fmla="*/ 0 h 285750"/>
                  <a:gd name="connsiteX2" fmla="*/ 285750 w 285750"/>
                  <a:gd name="connsiteY2" fmla="*/ 142875 h 285750"/>
                  <a:gd name="connsiteX3" fmla="*/ 142875 w 285750"/>
                  <a:gd name="connsiteY3" fmla="*/ 285750 h 285750"/>
                  <a:gd name="connsiteX4" fmla="*/ 0 w 285750"/>
                  <a:gd name="connsiteY4" fmla="*/ 142875 h 285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0" h="285750">
                    <a:moveTo>
                      <a:pt x="0" y="142875"/>
                    </a:moveTo>
                    <a:cubicBezTo>
                      <a:pt x="0" y="63967"/>
                      <a:pt x="63967" y="0"/>
                      <a:pt x="142875" y="0"/>
                    </a:cubicBezTo>
                    <a:cubicBezTo>
                      <a:pt x="221783" y="0"/>
                      <a:pt x="285750" y="63967"/>
                      <a:pt x="285750" y="142875"/>
                    </a:cubicBezTo>
                    <a:cubicBezTo>
                      <a:pt x="285750" y="221783"/>
                      <a:pt x="221783" y="285750"/>
                      <a:pt x="142875" y="285750"/>
                    </a:cubicBezTo>
                    <a:cubicBezTo>
                      <a:pt x="63967" y="285750"/>
                      <a:pt x="0" y="221783"/>
                      <a:pt x="0" y="142875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/>
                <a:lightRig rig="threePt" dir="t">
                  <a:rot lat="0" lon="0" rev="7500000"/>
                </a:lightRig>
              </a:scene3d>
              <a:sp3d prstMaterial="plastic">
                <a:bevelT w="127000" h="25400" prst="relaxedInset"/>
              </a:sp3d>
            </p:spPr>
            <p:txBody>
              <a:bodyPr spcFirstLastPara="0" vert="horz" wrap="square" lIns="50737" tIns="50737" rIns="50737" bIns="50737" numCol="1" spcCol="1270" anchor="ctr" anchorCtr="0">
                <a:noAutofit/>
              </a:bodyPr>
              <a:lstStyle/>
              <a:p>
                <a:pPr algn="ctr" defTabSz="311150" fontAlgn="auto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endParaRPr lang="en-US" sz="700" kern="0" dirty="0">
                  <a:solidFill>
                    <a:prstClr val="white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20" name="Freeform 19"/>
              <p:cNvSpPr/>
              <p:nvPr/>
            </p:nvSpPr>
            <p:spPr>
              <a:xfrm rot="9852493">
                <a:off x="4242934" y="834477"/>
                <a:ext cx="316340" cy="307558"/>
              </a:xfrm>
              <a:custGeom>
                <a:avLst/>
                <a:gdLst>
                  <a:gd name="connsiteX0" fmla="*/ 0 w 285750"/>
                  <a:gd name="connsiteY0" fmla="*/ 142875 h 285750"/>
                  <a:gd name="connsiteX1" fmla="*/ 142875 w 285750"/>
                  <a:gd name="connsiteY1" fmla="*/ 0 h 285750"/>
                  <a:gd name="connsiteX2" fmla="*/ 285750 w 285750"/>
                  <a:gd name="connsiteY2" fmla="*/ 142875 h 285750"/>
                  <a:gd name="connsiteX3" fmla="*/ 142875 w 285750"/>
                  <a:gd name="connsiteY3" fmla="*/ 285750 h 285750"/>
                  <a:gd name="connsiteX4" fmla="*/ 0 w 285750"/>
                  <a:gd name="connsiteY4" fmla="*/ 142875 h 285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0" h="285750">
                    <a:moveTo>
                      <a:pt x="0" y="142875"/>
                    </a:moveTo>
                    <a:cubicBezTo>
                      <a:pt x="0" y="63967"/>
                      <a:pt x="63967" y="0"/>
                      <a:pt x="142875" y="0"/>
                    </a:cubicBezTo>
                    <a:cubicBezTo>
                      <a:pt x="221783" y="0"/>
                      <a:pt x="285750" y="63967"/>
                      <a:pt x="285750" y="142875"/>
                    </a:cubicBezTo>
                    <a:cubicBezTo>
                      <a:pt x="285750" y="221783"/>
                      <a:pt x="221783" y="285750"/>
                      <a:pt x="142875" y="285750"/>
                    </a:cubicBezTo>
                    <a:cubicBezTo>
                      <a:pt x="63967" y="285750"/>
                      <a:pt x="0" y="221783"/>
                      <a:pt x="0" y="142875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/>
                <a:lightRig rig="threePt" dir="t">
                  <a:rot lat="0" lon="0" rev="7500000"/>
                </a:lightRig>
              </a:scene3d>
              <a:sp3d prstMaterial="plastic">
                <a:bevelT w="127000" h="25400" prst="relaxedInset"/>
              </a:sp3d>
            </p:spPr>
            <p:txBody>
              <a:bodyPr spcFirstLastPara="0" vert="horz" wrap="square" lIns="50737" tIns="50737" rIns="50737" bIns="50737" numCol="1" spcCol="1270" anchor="ctr" anchorCtr="0">
                <a:noAutofit/>
              </a:bodyPr>
              <a:lstStyle/>
              <a:p>
                <a:pPr algn="ctr" defTabSz="311150" fontAlgn="auto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endParaRPr lang="en-US" sz="700" kern="0" dirty="0">
                  <a:solidFill>
                    <a:prstClr val="white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21" name="Freeform 20"/>
              <p:cNvSpPr/>
              <p:nvPr/>
            </p:nvSpPr>
            <p:spPr>
              <a:xfrm rot="9852493">
                <a:off x="4566304" y="760116"/>
                <a:ext cx="316340" cy="307558"/>
              </a:xfrm>
              <a:custGeom>
                <a:avLst/>
                <a:gdLst>
                  <a:gd name="connsiteX0" fmla="*/ 0 w 285750"/>
                  <a:gd name="connsiteY0" fmla="*/ 142875 h 285750"/>
                  <a:gd name="connsiteX1" fmla="*/ 142875 w 285750"/>
                  <a:gd name="connsiteY1" fmla="*/ 0 h 285750"/>
                  <a:gd name="connsiteX2" fmla="*/ 285750 w 285750"/>
                  <a:gd name="connsiteY2" fmla="*/ 142875 h 285750"/>
                  <a:gd name="connsiteX3" fmla="*/ 142875 w 285750"/>
                  <a:gd name="connsiteY3" fmla="*/ 285750 h 285750"/>
                  <a:gd name="connsiteX4" fmla="*/ 0 w 285750"/>
                  <a:gd name="connsiteY4" fmla="*/ 142875 h 285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0" h="285750">
                    <a:moveTo>
                      <a:pt x="0" y="142875"/>
                    </a:moveTo>
                    <a:cubicBezTo>
                      <a:pt x="0" y="63967"/>
                      <a:pt x="63967" y="0"/>
                      <a:pt x="142875" y="0"/>
                    </a:cubicBezTo>
                    <a:cubicBezTo>
                      <a:pt x="221783" y="0"/>
                      <a:pt x="285750" y="63967"/>
                      <a:pt x="285750" y="142875"/>
                    </a:cubicBezTo>
                    <a:cubicBezTo>
                      <a:pt x="285750" y="221783"/>
                      <a:pt x="221783" y="285750"/>
                      <a:pt x="142875" y="285750"/>
                    </a:cubicBezTo>
                    <a:cubicBezTo>
                      <a:pt x="63967" y="285750"/>
                      <a:pt x="0" y="221783"/>
                      <a:pt x="0" y="142875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/>
                <a:lightRig rig="threePt" dir="t">
                  <a:rot lat="0" lon="0" rev="7500000"/>
                </a:lightRig>
              </a:scene3d>
              <a:sp3d prstMaterial="plastic">
                <a:bevelT w="127000" h="25400" prst="relaxedInset"/>
              </a:sp3d>
            </p:spPr>
            <p:txBody>
              <a:bodyPr spcFirstLastPara="0" vert="horz" wrap="square" lIns="50737" tIns="50737" rIns="50737" bIns="50737" numCol="1" spcCol="1270" anchor="ctr" anchorCtr="0">
                <a:noAutofit/>
              </a:bodyPr>
              <a:lstStyle/>
              <a:p>
                <a:pPr algn="ctr" defTabSz="311150" fontAlgn="auto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endParaRPr lang="en-US" sz="700" kern="0" dirty="0">
                  <a:solidFill>
                    <a:prstClr val="white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22" name="Freeform 21"/>
              <p:cNvSpPr/>
              <p:nvPr/>
            </p:nvSpPr>
            <p:spPr>
              <a:xfrm rot="9852493">
                <a:off x="4724474" y="988256"/>
                <a:ext cx="316340" cy="307558"/>
              </a:xfrm>
              <a:custGeom>
                <a:avLst/>
                <a:gdLst>
                  <a:gd name="connsiteX0" fmla="*/ 0 w 285750"/>
                  <a:gd name="connsiteY0" fmla="*/ 142875 h 285750"/>
                  <a:gd name="connsiteX1" fmla="*/ 142875 w 285750"/>
                  <a:gd name="connsiteY1" fmla="*/ 0 h 285750"/>
                  <a:gd name="connsiteX2" fmla="*/ 285750 w 285750"/>
                  <a:gd name="connsiteY2" fmla="*/ 142875 h 285750"/>
                  <a:gd name="connsiteX3" fmla="*/ 142875 w 285750"/>
                  <a:gd name="connsiteY3" fmla="*/ 285750 h 285750"/>
                  <a:gd name="connsiteX4" fmla="*/ 0 w 285750"/>
                  <a:gd name="connsiteY4" fmla="*/ 142875 h 285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0" h="285750">
                    <a:moveTo>
                      <a:pt x="0" y="142875"/>
                    </a:moveTo>
                    <a:cubicBezTo>
                      <a:pt x="0" y="63967"/>
                      <a:pt x="63967" y="0"/>
                      <a:pt x="142875" y="0"/>
                    </a:cubicBezTo>
                    <a:cubicBezTo>
                      <a:pt x="221783" y="0"/>
                      <a:pt x="285750" y="63967"/>
                      <a:pt x="285750" y="142875"/>
                    </a:cubicBezTo>
                    <a:cubicBezTo>
                      <a:pt x="285750" y="221783"/>
                      <a:pt x="221783" y="285750"/>
                      <a:pt x="142875" y="285750"/>
                    </a:cubicBezTo>
                    <a:cubicBezTo>
                      <a:pt x="63967" y="285750"/>
                      <a:pt x="0" y="221783"/>
                      <a:pt x="0" y="142875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/>
                <a:lightRig rig="threePt" dir="t">
                  <a:rot lat="0" lon="0" rev="7500000"/>
                </a:lightRig>
              </a:scene3d>
              <a:sp3d prstMaterial="plastic">
                <a:bevelT w="127000" h="25400" prst="relaxedInset"/>
              </a:sp3d>
            </p:spPr>
            <p:txBody>
              <a:bodyPr spcFirstLastPara="0" vert="horz" wrap="square" lIns="50737" tIns="50737" rIns="50737" bIns="50737" numCol="1" spcCol="1270" anchor="ctr" anchorCtr="0">
                <a:noAutofit/>
              </a:bodyPr>
              <a:lstStyle/>
              <a:p>
                <a:pPr algn="ctr" defTabSz="311150" fontAlgn="auto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endParaRPr lang="en-US" sz="700" kern="0" dirty="0">
                  <a:solidFill>
                    <a:prstClr val="white"/>
                  </a:solidFill>
                  <a:latin typeface="Calibri"/>
                  <a:cs typeface="+mn-cs"/>
                </a:endParaRPr>
              </a:p>
            </p:txBody>
          </p:sp>
        </p:grpSp>
        <p:sp>
          <p:nvSpPr>
            <p:cNvPr id="15" name="Freeform 14"/>
            <p:cNvSpPr/>
            <p:nvPr/>
          </p:nvSpPr>
          <p:spPr>
            <a:xfrm>
              <a:off x="7896632" y="4219073"/>
              <a:ext cx="316340" cy="307558"/>
            </a:xfrm>
            <a:custGeom>
              <a:avLst/>
              <a:gdLst>
                <a:gd name="connsiteX0" fmla="*/ 0 w 285750"/>
                <a:gd name="connsiteY0" fmla="*/ 142875 h 285750"/>
                <a:gd name="connsiteX1" fmla="*/ 142875 w 285750"/>
                <a:gd name="connsiteY1" fmla="*/ 0 h 285750"/>
                <a:gd name="connsiteX2" fmla="*/ 285750 w 285750"/>
                <a:gd name="connsiteY2" fmla="*/ 142875 h 285750"/>
                <a:gd name="connsiteX3" fmla="*/ 142875 w 285750"/>
                <a:gd name="connsiteY3" fmla="*/ 285750 h 285750"/>
                <a:gd name="connsiteX4" fmla="*/ 0 w 285750"/>
                <a:gd name="connsiteY4" fmla="*/ 142875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0" h="285750">
                  <a:moveTo>
                    <a:pt x="0" y="142875"/>
                  </a:moveTo>
                  <a:cubicBezTo>
                    <a:pt x="0" y="63967"/>
                    <a:pt x="63967" y="0"/>
                    <a:pt x="142875" y="0"/>
                  </a:cubicBezTo>
                  <a:cubicBezTo>
                    <a:pt x="221783" y="0"/>
                    <a:pt x="285750" y="63967"/>
                    <a:pt x="285750" y="142875"/>
                  </a:cubicBezTo>
                  <a:cubicBezTo>
                    <a:pt x="285750" y="221783"/>
                    <a:pt x="221783" y="285750"/>
                    <a:pt x="142875" y="285750"/>
                  </a:cubicBezTo>
                  <a:cubicBezTo>
                    <a:pt x="63967" y="285750"/>
                    <a:pt x="0" y="221783"/>
                    <a:pt x="0" y="142875"/>
                  </a:cubicBezTo>
                  <a:close/>
                </a:path>
              </a:pathLst>
            </a:custGeom>
            <a:solidFill>
              <a:srgbClr val="EEECE1">
                <a:lumMod val="75000"/>
              </a:srgb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txBody>
            <a:bodyPr spcFirstLastPara="0" vert="horz" wrap="square" lIns="50737" tIns="50737" rIns="50737" bIns="50737" numCol="1" spcCol="1270" anchor="ctr" anchorCtr="0">
              <a:noAutofit/>
            </a:bodyPr>
            <a:lstStyle/>
            <a:p>
              <a:pPr algn="ctr" defTabSz="3111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sz="700" kern="0" dirty="0">
                <a:solidFill>
                  <a:prstClr val="white"/>
                </a:solidFill>
                <a:latin typeface="Calibri"/>
                <a:cs typeface="+mn-cs"/>
              </a:endParaRPr>
            </a:p>
          </p:txBody>
        </p:sp>
        <p:sp>
          <p:nvSpPr>
            <p:cNvPr id="16" name="Freeform 15"/>
            <p:cNvSpPr/>
            <p:nvPr/>
          </p:nvSpPr>
          <p:spPr>
            <a:xfrm>
              <a:off x="7794282" y="4469722"/>
              <a:ext cx="316340" cy="307558"/>
            </a:xfrm>
            <a:custGeom>
              <a:avLst/>
              <a:gdLst>
                <a:gd name="connsiteX0" fmla="*/ 0 w 285750"/>
                <a:gd name="connsiteY0" fmla="*/ 142875 h 285750"/>
                <a:gd name="connsiteX1" fmla="*/ 142875 w 285750"/>
                <a:gd name="connsiteY1" fmla="*/ 0 h 285750"/>
                <a:gd name="connsiteX2" fmla="*/ 285750 w 285750"/>
                <a:gd name="connsiteY2" fmla="*/ 142875 h 285750"/>
                <a:gd name="connsiteX3" fmla="*/ 142875 w 285750"/>
                <a:gd name="connsiteY3" fmla="*/ 285750 h 285750"/>
                <a:gd name="connsiteX4" fmla="*/ 0 w 285750"/>
                <a:gd name="connsiteY4" fmla="*/ 142875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0" h="285750">
                  <a:moveTo>
                    <a:pt x="0" y="142875"/>
                  </a:moveTo>
                  <a:cubicBezTo>
                    <a:pt x="0" y="63967"/>
                    <a:pt x="63967" y="0"/>
                    <a:pt x="142875" y="0"/>
                  </a:cubicBezTo>
                  <a:cubicBezTo>
                    <a:pt x="221783" y="0"/>
                    <a:pt x="285750" y="63967"/>
                    <a:pt x="285750" y="142875"/>
                  </a:cubicBezTo>
                  <a:cubicBezTo>
                    <a:pt x="285750" y="221783"/>
                    <a:pt x="221783" y="285750"/>
                    <a:pt x="142875" y="285750"/>
                  </a:cubicBezTo>
                  <a:cubicBezTo>
                    <a:pt x="63967" y="285750"/>
                    <a:pt x="0" y="221783"/>
                    <a:pt x="0" y="142875"/>
                  </a:cubicBezTo>
                  <a:close/>
                </a:path>
              </a:pathLst>
            </a:custGeom>
            <a:solidFill>
              <a:srgbClr val="EEECE1">
                <a:lumMod val="25000"/>
              </a:srgb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txBody>
            <a:bodyPr spcFirstLastPara="0" vert="horz" wrap="square" lIns="50737" tIns="50737" rIns="50737" bIns="50737" numCol="1" spcCol="1270" anchor="ctr" anchorCtr="0">
              <a:noAutofit/>
            </a:bodyPr>
            <a:lstStyle/>
            <a:p>
              <a:pPr algn="ctr" defTabSz="3111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sz="700" kern="0" dirty="0">
                <a:solidFill>
                  <a:prstClr val="white"/>
                </a:solidFill>
                <a:latin typeface="Calibri"/>
                <a:cs typeface="+mn-cs"/>
              </a:endParaRPr>
            </a:p>
          </p:txBody>
        </p:sp>
        <p:sp>
          <p:nvSpPr>
            <p:cNvPr id="17" name="Shape 16"/>
            <p:cNvSpPr/>
            <p:nvPr/>
          </p:nvSpPr>
          <p:spPr>
            <a:xfrm>
              <a:off x="7174885" y="3581400"/>
              <a:ext cx="1469899" cy="1271355"/>
            </a:xfrm>
            <a:prstGeom prst="funnel">
              <a:avLst/>
            </a:prstGeom>
            <a:solidFill>
              <a:sysClr val="window" lastClr="FFFFFF">
                <a:alpha val="40000"/>
                <a:hueOff val="0"/>
                <a:satOff val="0"/>
                <a:lumOff val="0"/>
                <a:alphaOff val="0"/>
              </a:sysClr>
            </a:solidFill>
            <a:ln w="9525" cap="flat" cmpd="sng" algn="ctr">
              <a:solidFill>
                <a:srgbClr val="4F81BD">
                  <a:hueOff val="0"/>
                  <a:satOff val="0"/>
                  <a:lumOff val="0"/>
                  <a:alphaOff val="0"/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35400"/>
            </a:sp3d>
          </p:spPr>
        </p:sp>
        <p:sp>
          <p:nvSpPr>
            <p:cNvPr id="18" name="Freeform 17"/>
            <p:cNvSpPr/>
            <p:nvPr/>
          </p:nvSpPr>
          <p:spPr>
            <a:xfrm>
              <a:off x="8028341" y="3753250"/>
              <a:ext cx="316340" cy="307558"/>
            </a:xfrm>
            <a:custGeom>
              <a:avLst/>
              <a:gdLst>
                <a:gd name="connsiteX0" fmla="*/ 0 w 285750"/>
                <a:gd name="connsiteY0" fmla="*/ 142875 h 285750"/>
                <a:gd name="connsiteX1" fmla="*/ 142875 w 285750"/>
                <a:gd name="connsiteY1" fmla="*/ 0 h 285750"/>
                <a:gd name="connsiteX2" fmla="*/ 285750 w 285750"/>
                <a:gd name="connsiteY2" fmla="*/ 142875 h 285750"/>
                <a:gd name="connsiteX3" fmla="*/ 142875 w 285750"/>
                <a:gd name="connsiteY3" fmla="*/ 285750 h 285750"/>
                <a:gd name="connsiteX4" fmla="*/ 0 w 285750"/>
                <a:gd name="connsiteY4" fmla="*/ 142875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0" h="285750">
                  <a:moveTo>
                    <a:pt x="0" y="142875"/>
                  </a:moveTo>
                  <a:cubicBezTo>
                    <a:pt x="0" y="63967"/>
                    <a:pt x="63967" y="0"/>
                    <a:pt x="142875" y="0"/>
                  </a:cubicBezTo>
                  <a:cubicBezTo>
                    <a:pt x="221783" y="0"/>
                    <a:pt x="285750" y="63967"/>
                    <a:pt x="285750" y="142875"/>
                  </a:cubicBezTo>
                  <a:cubicBezTo>
                    <a:pt x="285750" y="221783"/>
                    <a:pt x="221783" y="285750"/>
                    <a:pt x="142875" y="285750"/>
                  </a:cubicBezTo>
                  <a:cubicBezTo>
                    <a:pt x="63967" y="285750"/>
                    <a:pt x="0" y="221783"/>
                    <a:pt x="0" y="142875"/>
                  </a:cubicBezTo>
                  <a:close/>
                </a:path>
              </a:pathLst>
            </a:custGeom>
            <a:solidFill>
              <a:srgbClr val="EEECE1">
                <a:lumMod val="90000"/>
              </a:srgb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txBody>
            <a:bodyPr spcFirstLastPara="0" vert="horz" wrap="square" lIns="50737" tIns="50737" rIns="50737" bIns="50737" numCol="1" spcCol="1270" anchor="ctr" anchorCtr="0">
              <a:noAutofit/>
            </a:bodyPr>
            <a:lstStyle/>
            <a:p>
              <a:pPr algn="ctr" defTabSz="3111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sz="700" kern="0" dirty="0">
                <a:solidFill>
                  <a:prstClr val="white"/>
                </a:solidFill>
                <a:latin typeface="Calibri"/>
                <a:cs typeface="+mn-cs"/>
              </a:endParaRPr>
            </a:p>
          </p:txBody>
        </p:sp>
      </p:grpSp>
      <p:sp>
        <p:nvSpPr>
          <p:cNvPr id="23" name="Shape 22"/>
          <p:cNvSpPr/>
          <p:nvPr/>
        </p:nvSpPr>
        <p:spPr>
          <a:xfrm rot="11632158" flipH="1">
            <a:off x="5678206" y="2790914"/>
            <a:ext cx="1149512" cy="689358"/>
          </a:xfrm>
          <a:prstGeom prst="swooshArrow">
            <a:avLst>
              <a:gd name="adj1" fmla="val 25000"/>
              <a:gd name="adj2" fmla="val 25000"/>
            </a:avLst>
          </a:prstGeom>
          <a:gradFill>
            <a:gsLst>
              <a:gs pos="0">
                <a:srgbClr val="C0504D">
                  <a:lumMod val="75000"/>
                </a:srgbClr>
              </a:gs>
              <a:gs pos="0">
                <a:srgbClr val="EEECE1">
                  <a:lumMod val="75000"/>
                </a:srgbClr>
              </a:gs>
              <a:gs pos="0">
                <a:srgbClr val="EEECE1">
                  <a:lumMod val="75000"/>
                </a:srgbClr>
              </a:gs>
              <a:gs pos="15840">
                <a:srgbClr val="C0504D">
                  <a:lumMod val="40000"/>
                  <a:lumOff val="60000"/>
                </a:srgbClr>
              </a:gs>
              <a:gs pos="100000">
                <a:srgbClr val="EEECE1"/>
              </a:gs>
            </a:gsLst>
            <a:lin ang="16200000" scaled="0"/>
          </a:gradFill>
          <a:ln>
            <a:noFill/>
          </a:ln>
          <a:effectLst/>
        </p:spPr>
      </p:sp>
      <p:sp>
        <p:nvSpPr>
          <p:cNvPr id="24" name="Freeform 23"/>
          <p:cNvSpPr/>
          <p:nvPr/>
        </p:nvSpPr>
        <p:spPr>
          <a:xfrm>
            <a:off x="7435516" y="3888680"/>
            <a:ext cx="316340" cy="307558"/>
          </a:xfrm>
          <a:custGeom>
            <a:avLst/>
            <a:gdLst>
              <a:gd name="connsiteX0" fmla="*/ 0 w 285750"/>
              <a:gd name="connsiteY0" fmla="*/ 142875 h 285750"/>
              <a:gd name="connsiteX1" fmla="*/ 142875 w 285750"/>
              <a:gd name="connsiteY1" fmla="*/ 0 h 285750"/>
              <a:gd name="connsiteX2" fmla="*/ 285750 w 285750"/>
              <a:gd name="connsiteY2" fmla="*/ 142875 h 285750"/>
              <a:gd name="connsiteX3" fmla="*/ 142875 w 285750"/>
              <a:gd name="connsiteY3" fmla="*/ 285750 h 285750"/>
              <a:gd name="connsiteX4" fmla="*/ 0 w 285750"/>
              <a:gd name="connsiteY4" fmla="*/ 142875 h 285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5750" h="285750">
                <a:moveTo>
                  <a:pt x="0" y="142875"/>
                </a:moveTo>
                <a:cubicBezTo>
                  <a:pt x="0" y="63967"/>
                  <a:pt x="63967" y="0"/>
                  <a:pt x="142875" y="0"/>
                </a:cubicBezTo>
                <a:cubicBezTo>
                  <a:pt x="221783" y="0"/>
                  <a:pt x="285750" y="63967"/>
                  <a:pt x="285750" y="142875"/>
                </a:cubicBezTo>
                <a:cubicBezTo>
                  <a:pt x="285750" y="221783"/>
                  <a:pt x="221783" y="285750"/>
                  <a:pt x="142875" y="285750"/>
                </a:cubicBezTo>
                <a:cubicBezTo>
                  <a:pt x="63967" y="285750"/>
                  <a:pt x="0" y="221783"/>
                  <a:pt x="0" y="142875"/>
                </a:cubicBezTo>
                <a:close/>
              </a:path>
            </a:pathLst>
          </a:custGeom>
          <a:solidFill>
            <a:srgbClr val="EEECE1">
              <a:lumMod val="50000"/>
            </a:srgb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txBody>
          <a:bodyPr spcFirstLastPara="0" vert="horz" wrap="square" lIns="50737" tIns="50737" rIns="50737" bIns="50737" numCol="1" spcCol="1270" anchor="ctr" anchorCtr="0">
            <a:noAutofit/>
          </a:bodyPr>
          <a:lstStyle/>
          <a:p>
            <a:pPr algn="ctr" defTabSz="311150" fontAlgn="auto">
              <a:lnSpc>
                <a:spcPct val="90000"/>
              </a:lnSpc>
              <a:spcAft>
                <a:spcPct val="35000"/>
              </a:spcAft>
              <a:defRPr/>
            </a:pPr>
            <a:endParaRPr lang="en-US" sz="700" kern="0" dirty="0">
              <a:solidFill>
                <a:prstClr val="white"/>
              </a:solidFill>
              <a:latin typeface="Calibri"/>
              <a:cs typeface="+mn-cs"/>
            </a:endParaRPr>
          </a:p>
        </p:txBody>
      </p:sp>
      <p:sp>
        <p:nvSpPr>
          <p:cNvPr id="25" name="Freeform 24"/>
          <p:cNvSpPr/>
          <p:nvPr/>
        </p:nvSpPr>
        <p:spPr>
          <a:xfrm>
            <a:off x="7228535" y="3566768"/>
            <a:ext cx="316340" cy="307558"/>
          </a:xfrm>
          <a:custGeom>
            <a:avLst/>
            <a:gdLst>
              <a:gd name="connsiteX0" fmla="*/ 0 w 285750"/>
              <a:gd name="connsiteY0" fmla="*/ 142875 h 285750"/>
              <a:gd name="connsiteX1" fmla="*/ 142875 w 285750"/>
              <a:gd name="connsiteY1" fmla="*/ 0 h 285750"/>
              <a:gd name="connsiteX2" fmla="*/ 285750 w 285750"/>
              <a:gd name="connsiteY2" fmla="*/ 142875 h 285750"/>
              <a:gd name="connsiteX3" fmla="*/ 142875 w 285750"/>
              <a:gd name="connsiteY3" fmla="*/ 285750 h 285750"/>
              <a:gd name="connsiteX4" fmla="*/ 0 w 285750"/>
              <a:gd name="connsiteY4" fmla="*/ 142875 h 285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5750" h="285750">
                <a:moveTo>
                  <a:pt x="0" y="142875"/>
                </a:moveTo>
                <a:cubicBezTo>
                  <a:pt x="0" y="63967"/>
                  <a:pt x="63967" y="0"/>
                  <a:pt x="142875" y="0"/>
                </a:cubicBezTo>
                <a:cubicBezTo>
                  <a:pt x="221783" y="0"/>
                  <a:pt x="285750" y="63967"/>
                  <a:pt x="285750" y="142875"/>
                </a:cubicBezTo>
                <a:cubicBezTo>
                  <a:pt x="285750" y="221783"/>
                  <a:pt x="221783" y="285750"/>
                  <a:pt x="142875" y="285750"/>
                </a:cubicBezTo>
                <a:cubicBezTo>
                  <a:pt x="63967" y="285750"/>
                  <a:pt x="0" y="221783"/>
                  <a:pt x="0" y="142875"/>
                </a:cubicBezTo>
                <a:close/>
              </a:path>
            </a:pathLst>
          </a:custGeom>
          <a:solidFill>
            <a:srgbClr val="EEECE1">
              <a:lumMod val="50000"/>
            </a:srgb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txBody>
          <a:bodyPr spcFirstLastPara="0" vert="horz" wrap="square" lIns="50737" tIns="50737" rIns="50737" bIns="50737" numCol="1" spcCol="1270" anchor="ctr" anchorCtr="0">
            <a:noAutofit/>
          </a:bodyPr>
          <a:lstStyle/>
          <a:p>
            <a:pPr algn="ctr" defTabSz="311150" fontAlgn="auto">
              <a:lnSpc>
                <a:spcPct val="90000"/>
              </a:lnSpc>
              <a:spcAft>
                <a:spcPct val="35000"/>
              </a:spcAft>
              <a:defRPr/>
            </a:pPr>
            <a:endParaRPr lang="en-US" sz="700" kern="0" dirty="0">
              <a:solidFill>
                <a:prstClr val="white"/>
              </a:solidFill>
              <a:latin typeface="Calibri"/>
              <a:cs typeface="+mn-cs"/>
            </a:endParaRPr>
          </a:p>
        </p:txBody>
      </p:sp>
      <p:sp>
        <p:nvSpPr>
          <p:cNvPr id="26" name="Freeform 25"/>
          <p:cNvSpPr/>
          <p:nvPr/>
        </p:nvSpPr>
        <p:spPr>
          <a:xfrm>
            <a:off x="6984693" y="3259210"/>
            <a:ext cx="316340" cy="307558"/>
          </a:xfrm>
          <a:custGeom>
            <a:avLst/>
            <a:gdLst>
              <a:gd name="connsiteX0" fmla="*/ 0 w 285750"/>
              <a:gd name="connsiteY0" fmla="*/ 142875 h 285750"/>
              <a:gd name="connsiteX1" fmla="*/ 142875 w 285750"/>
              <a:gd name="connsiteY1" fmla="*/ 0 h 285750"/>
              <a:gd name="connsiteX2" fmla="*/ 285750 w 285750"/>
              <a:gd name="connsiteY2" fmla="*/ 142875 h 285750"/>
              <a:gd name="connsiteX3" fmla="*/ 142875 w 285750"/>
              <a:gd name="connsiteY3" fmla="*/ 285750 h 285750"/>
              <a:gd name="connsiteX4" fmla="*/ 0 w 285750"/>
              <a:gd name="connsiteY4" fmla="*/ 142875 h 285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5750" h="285750">
                <a:moveTo>
                  <a:pt x="0" y="142875"/>
                </a:moveTo>
                <a:cubicBezTo>
                  <a:pt x="0" y="63967"/>
                  <a:pt x="63967" y="0"/>
                  <a:pt x="142875" y="0"/>
                </a:cubicBezTo>
                <a:cubicBezTo>
                  <a:pt x="221783" y="0"/>
                  <a:pt x="285750" y="63967"/>
                  <a:pt x="285750" y="142875"/>
                </a:cubicBezTo>
                <a:cubicBezTo>
                  <a:pt x="285750" y="221783"/>
                  <a:pt x="221783" y="285750"/>
                  <a:pt x="142875" y="285750"/>
                </a:cubicBezTo>
                <a:cubicBezTo>
                  <a:pt x="63967" y="285750"/>
                  <a:pt x="0" y="221783"/>
                  <a:pt x="0" y="142875"/>
                </a:cubicBezTo>
                <a:close/>
              </a:path>
            </a:pathLst>
          </a:custGeom>
          <a:solidFill>
            <a:srgbClr val="EEECE1">
              <a:lumMod val="25000"/>
            </a:srgb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txBody>
          <a:bodyPr spcFirstLastPara="0" vert="horz" wrap="square" lIns="50737" tIns="50737" rIns="50737" bIns="50737" numCol="1" spcCol="1270" anchor="ctr" anchorCtr="0">
            <a:noAutofit/>
          </a:bodyPr>
          <a:lstStyle/>
          <a:p>
            <a:pPr algn="ctr" defTabSz="311150" fontAlgn="auto">
              <a:lnSpc>
                <a:spcPct val="90000"/>
              </a:lnSpc>
              <a:spcAft>
                <a:spcPct val="35000"/>
              </a:spcAft>
              <a:defRPr/>
            </a:pPr>
            <a:endParaRPr lang="en-US" sz="700" kern="0" dirty="0">
              <a:solidFill>
                <a:prstClr val="white"/>
              </a:solidFill>
              <a:latin typeface="Calibri"/>
              <a:cs typeface="+mn-cs"/>
            </a:endParaRPr>
          </a:p>
        </p:txBody>
      </p:sp>
      <p:sp>
        <p:nvSpPr>
          <p:cNvPr id="27" name="Freeform 26"/>
          <p:cNvSpPr/>
          <p:nvPr/>
        </p:nvSpPr>
        <p:spPr>
          <a:xfrm>
            <a:off x="6656813" y="2981814"/>
            <a:ext cx="316340" cy="307558"/>
          </a:xfrm>
          <a:custGeom>
            <a:avLst/>
            <a:gdLst>
              <a:gd name="connsiteX0" fmla="*/ 0 w 285750"/>
              <a:gd name="connsiteY0" fmla="*/ 142875 h 285750"/>
              <a:gd name="connsiteX1" fmla="*/ 142875 w 285750"/>
              <a:gd name="connsiteY1" fmla="*/ 0 h 285750"/>
              <a:gd name="connsiteX2" fmla="*/ 285750 w 285750"/>
              <a:gd name="connsiteY2" fmla="*/ 142875 h 285750"/>
              <a:gd name="connsiteX3" fmla="*/ 142875 w 285750"/>
              <a:gd name="connsiteY3" fmla="*/ 285750 h 285750"/>
              <a:gd name="connsiteX4" fmla="*/ 0 w 285750"/>
              <a:gd name="connsiteY4" fmla="*/ 142875 h 285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5750" h="285750">
                <a:moveTo>
                  <a:pt x="0" y="142875"/>
                </a:moveTo>
                <a:cubicBezTo>
                  <a:pt x="0" y="63967"/>
                  <a:pt x="63967" y="0"/>
                  <a:pt x="142875" y="0"/>
                </a:cubicBezTo>
                <a:cubicBezTo>
                  <a:pt x="221783" y="0"/>
                  <a:pt x="285750" y="63967"/>
                  <a:pt x="285750" y="142875"/>
                </a:cubicBezTo>
                <a:cubicBezTo>
                  <a:pt x="285750" y="221783"/>
                  <a:pt x="221783" y="285750"/>
                  <a:pt x="142875" y="285750"/>
                </a:cubicBezTo>
                <a:cubicBezTo>
                  <a:pt x="63967" y="285750"/>
                  <a:pt x="0" y="221783"/>
                  <a:pt x="0" y="142875"/>
                </a:cubicBezTo>
                <a:close/>
              </a:path>
            </a:pathLst>
          </a:custGeom>
          <a:solidFill>
            <a:srgbClr val="EEECE1">
              <a:lumMod val="25000"/>
            </a:srgb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txBody>
          <a:bodyPr spcFirstLastPara="0" vert="horz" wrap="square" lIns="50737" tIns="50737" rIns="50737" bIns="50737" numCol="1" spcCol="1270" anchor="ctr" anchorCtr="0">
            <a:noAutofit/>
          </a:bodyPr>
          <a:lstStyle/>
          <a:p>
            <a:pPr algn="ctr" defTabSz="311150" fontAlgn="auto">
              <a:lnSpc>
                <a:spcPct val="90000"/>
              </a:lnSpc>
              <a:spcAft>
                <a:spcPct val="35000"/>
              </a:spcAft>
              <a:defRPr/>
            </a:pPr>
            <a:endParaRPr lang="en-US" sz="700" kern="0" dirty="0">
              <a:solidFill>
                <a:prstClr val="white"/>
              </a:solidFill>
              <a:latin typeface="Calibri"/>
              <a:cs typeface="+mn-cs"/>
            </a:endParaRPr>
          </a:p>
        </p:txBody>
      </p:sp>
      <p:sp>
        <p:nvSpPr>
          <p:cNvPr id="28" name="Freeform 27"/>
          <p:cNvSpPr/>
          <p:nvPr/>
        </p:nvSpPr>
        <p:spPr>
          <a:xfrm>
            <a:off x="6251167" y="2780683"/>
            <a:ext cx="316340" cy="307558"/>
          </a:xfrm>
          <a:custGeom>
            <a:avLst/>
            <a:gdLst>
              <a:gd name="connsiteX0" fmla="*/ 0 w 285750"/>
              <a:gd name="connsiteY0" fmla="*/ 142875 h 285750"/>
              <a:gd name="connsiteX1" fmla="*/ 142875 w 285750"/>
              <a:gd name="connsiteY1" fmla="*/ 0 h 285750"/>
              <a:gd name="connsiteX2" fmla="*/ 285750 w 285750"/>
              <a:gd name="connsiteY2" fmla="*/ 142875 h 285750"/>
              <a:gd name="connsiteX3" fmla="*/ 142875 w 285750"/>
              <a:gd name="connsiteY3" fmla="*/ 285750 h 285750"/>
              <a:gd name="connsiteX4" fmla="*/ 0 w 285750"/>
              <a:gd name="connsiteY4" fmla="*/ 142875 h 285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5750" h="285750">
                <a:moveTo>
                  <a:pt x="0" y="142875"/>
                </a:moveTo>
                <a:cubicBezTo>
                  <a:pt x="0" y="63967"/>
                  <a:pt x="63967" y="0"/>
                  <a:pt x="142875" y="0"/>
                </a:cubicBezTo>
                <a:cubicBezTo>
                  <a:pt x="221783" y="0"/>
                  <a:pt x="285750" y="63967"/>
                  <a:pt x="285750" y="142875"/>
                </a:cubicBezTo>
                <a:cubicBezTo>
                  <a:pt x="285750" y="221783"/>
                  <a:pt x="221783" y="285750"/>
                  <a:pt x="142875" y="285750"/>
                </a:cubicBezTo>
                <a:cubicBezTo>
                  <a:pt x="63967" y="285750"/>
                  <a:pt x="0" y="221783"/>
                  <a:pt x="0" y="142875"/>
                </a:cubicBezTo>
                <a:close/>
              </a:path>
            </a:pathLst>
          </a:custGeom>
          <a:solidFill>
            <a:srgbClr val="EEECE1">
              <a:lumMod val="75000"/>
            </a:srgb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txBody>
          <a:bodyPr spcFirstLastPara="0" vert="horz" wrap="square" lIns="50737" tIns="50737" rIns="50737" bIns="50737" numCol="1" spcCol="1270" anchor="ctr" anchorCtr="0">
            <a:noAutofit/>
          </a:bodyPr>
          <a:lstStyle/>
          <a:p>
            <a:pPr algn="ctr" defTabSz="311150" fontAlgn="auto">
              <a:lnSpc>
                <a:spcPct val="90000"/>
              </a:lnSpc>
              <a:spcAft>
                <a:spcPct val="35000"/>
              </a:spcAft>
              <a:defRPr/>
            </a:pPr>
            <a:endParaRPr lang="en-US" sz="700" kern="0" dirty="0">
              <a:solidFill>
                <a:prstClr val="white"/>
              </a:solidFill>
              <a:latin typeface="Calibri"/>
              <a:cs typeface="+mn-cs"/>
            </a:endParaRPr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" t="3114" r="350" b="81115"/>
          <a:stretch/>
        </p:blipFill>
        <p:spPr bwMode="auto">
          <a:xfrm>
            <a:off x="457200" y="6174974"/>
            <a:ext cx="8409975" cy="38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8153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Biomarker needs across the cancer continuum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50" y="1473935"/>
            <a:ext cx="8394700" cy="85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1191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6032" y="274638"/>
            <a:ext cx="8650224" cy="585152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u="sng" dirty="0" err="1">
                <a:solidFill>
                  <a:srgbClr val="660066"/>
                </a:solidFill>
                <a:latin typeface="arial" panose="020B0604020202020204" pitchFamily="34" charset="0"/>
                <a:hlinkClick r:id="rId2" tooltip="Biopreservation and biobanking."/>
              </a:rPr>
              <a:t>Biopreserv</a:t>
            </a:r>
            <a:r>
              <a:rPr lang="en-US" u="sng" dirty="0">
                <a:solidFill>
                  <a:srgbClr val="660066"/>
                </a:solidFill>
                <a:latin typeface="arial" panose="020B0604020202020204" pitchFamily="34" charset="0"/>
                <a:hlinkClick r:id="rId2" tooltip="Biopreservation and biobanking."/>
              </a:rPr>
              <a:t> Biobank.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 2014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Dec;12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(6):430-2.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doi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: 10.1089/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bio.2014.0046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</a:rPr>
              <a:t>Laboratory detective work identifies a mishandling problem in sample </a:t>
            </a:r>
            <a:r>
              <a:rPr lang="en-US" b="1" dirty="0" err="1">
                <a:solidFill>
                  <a:srgbClr val="FF0000"/>
                </a:solidFill>
                <a:latin typeface="arial" panose="020B0604020202020204" pitchFamily="34" charset="0"/>
              </a:rPr>
              <a:t>aliquoting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r>
              <a:rPr lang="en-US" u="sng" dirty="0">
                <a:solidFill>
                  <a:srgbClr val="660066"/>
                </a:solidFill>
                <a:latin typeface="arial" panose="020B0604020202020204" pitchFamily="34" charset="0"/>
                <a:hlinkClick r:id="rId3"/>
              </a:rPr>
              <a:t>Zhu </a:t>
            </a:r>
            <a:r>
              <a:rPr lang="en-US" u="sng" dirty="0" err="1">
                <a:solidFill>
                  <a:srgbClr val="660066"/>
                </a:solidFill>
                <a:latin typeface="arial" panose="020B0604020202020204" pitchFamily="34" charset="0"/>
                <a:hlinkClick r:id="rId3"/>
              </a:rPr>
              <a:t>C</a:t>
            </a:r>
            <a:r>
              <a:rPr lang="en-US" baseline="30000" dirty="0" err="1">
                <a:solidFill>
                  <a:srgbClr val="000000"/>
                </a:solidFill>
                <a:latin typeface="arial" panose="020B0604020202020204" pitchFamily="34" charset="0"/>
              </a:rPr>
              <a:t>1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, </a:t>
            </a:r>
            <a:r>
              <a:rPr lang="en-US" u="sng" dirty="0">
                <a:solidFill>
                  <a:srgbClr val="660066"/>
                </a:solidFill>
                <a:latin typeface="arial" panose="020B0604020202020204" pitchFamily="34" charset="0"/>
                <a:hlinkClick r:id="rId4"/>
              </a:rPr>
              <a:t>Pinsky P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, </a:t>
            </a:r>
            <a:r>
              <a:rPr lang="en-US" u="sng" dirty="0">
                <a:solidFill>
                  <a:srgbClr val="660066"/>
                </a:solidFill>
                <a:latin typeface="arial" panose="020B0604020202020204" pitchFamily="34" charset="0"/>
                <a:hlinkClick r:id="rId5"/>
              </a:rPr>
              <a:t>Huang WY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, </a:t>
            </a:r>
            <a:r>
              <a:rPr lang="en-US" u="sng" dirty="0">
                <a:solidFill>
                  <a:srgbClr val="660066"/>
                </a:solidFill>
                <a:latin typeface="arial" panose="020B0604020202020204" pitchFamily="34" charset="0"/>
                <a:hlinkClick r:id="rId6"/>
              </a:rPr>
              <a:t>Purdue M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</a:rPr>
              <a:t>Data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from a recent ovarian cancer biomarker study using serum aliquots from the </a:t>
            </a:r>
            <a:r>
              <a:rPr lang="en-US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PLCO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</a:rPr>
              <a:t>  Biorepository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showed that </a:t>
            </a:r>
            <a:r>
              <a:rPr lang="en-US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CA125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concentrations in these aliquots were significantly lower than those previously measured in the same subjects from the same blood draw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4955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2702925" y="748171"/>
            <a:ext cx="3721894" cy="1468767"/>
            <a:chOff x="3614737" y="2156444"/>
            <a:chExt cx="4962525" cy="1958356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14737" y="2743200"/>
              <a:ext cx="4962525" cy="1371600"/>
            </a:xfrm>
            <a:prstGeom prst="rect">
              <a:avLst/>
            </a:prstGeom>
          </p:spPr>
        </p:pic>
        <p:sp>
          <p:nvSpPr>
            <p:cNvPr id="6" name="Left Brace 5"/>
            <p:cNvSpPr/>
            <p:nvPr/>
          </p:nvSpPr>
          <p:spPr>
            <a:xfrm rot="5400000" flipV="1">
              <a:off x="4909314" y="2125134"/>
              <a:ext cx="319024" cy="1236133"/>
            </a:xfrm>
            <a:prstGeom prst="leftBrac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" name="Left Brace 6"/>
            <p:cNvSpPr/>
            <p:nvPr/>
          </p:nvSpPr>
          <p:spPr>
            <a:xfrm rot="5400000" flipV="1">
              <a:off x="6297848" y="2125135"/>
              <a:ext cx="319024" cy="1236133"/>
            </a:xfrm>
            <a:prstGeom prst="leftBrac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" name="Left Brace 7"/>
            <p:cNvSpPr/>
            <p:nvPr/>
          </p:nvSpPr>
          <p:spPr>
            <a:xfrm rot="5400000" flipV="1">
              <a:off x="7686382" y="2125135"/>
              <a:ext cx="319024" cy="1236133"/>
            </a:xfrm>
            <a:prstGeom prst="leftBrac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784581" y="2156444"/>
              <a:ext cx="627864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0" dirty="0"/>
                <a:t>Low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968284" y="2156444"/>
              <a:ext cx="1039175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0" dirty="0"/>
                <a:t>Medium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539559" y="2156444"/>
              <a:ext cx="673689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0" dirty="0"/>
                <a:t>High</a:t>
              </a: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76" y="2547432"/>
            <a:ext cx="1428749" cy="19049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173" y="2547431"/>
            <a:ext cx="1428749" cy="190499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203" y="2562539"/>
            <a:ext cx="1431669" cy="190889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483" y="2553037"/>
            <a:ext cx="1420340" cy="189378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3433" y="2551194"/>
            <a:ext cx="1423104" cy="189747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8383" y="2562539"/>
            <a:ext cx="1385888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237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/>
          <p:cNvGraphicFramePr>
            <a:graphicFrameLocks noChangeAspect="1"/>
          </p:cNvGraphicFramePr>
          <p:nvPr>
            <p:extLst/>
          </p:nvPr>
        </p:nvGraphicFramePr>
        <p:xfrm>
          <a:off x="951954" y="-60960"/>
          <a:ext cx="6859633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2" name="Prism 6" r:id="rId3" imgW="7487222" imgH="8972518" progId="Prism6.Document">
                  <p:embed/>
                </p:oleObj>
              </mc:Choice>
              <mc:Fallback>
                <p:oleObj name="Prism 6" r:id="rId3" imgW="7487222" imgH="8972518" progId="Prism6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51954" y="-60960"/>
                        <a:ext cx="6859633" cy="685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78033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Strategy for panel building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Carefully select anchor markers as panel members</a:t>
            </a:r>
          </a:p>
          <a:p>
            <a:r>
              <a:rPr lang="en-US" b="1" dirty="0" smtClean="0"/>
              <a:t>Focus on analytical reproducibility of anchor markers, standardization </a:t>
            </a:r>
            <a:r>
              <a:rPr lang="en-US" b="1" dirty="0" smtClean="0">
                <a:sym typeface="Wingdings" panose="05000000000000000000" pitchFamily="2" charset="2"/>
              </a:rPr>
              <a:t> robust assays</a:t>
            </a:r>
          </a:p>
          <a:p>
            <a:r>
              <a:rPr lang="en-US" b="1" dirty="0" smtClean="0">
                <a:sym typeface="Wingdings" panose="05000000000000000000" pitchFamily="2" charset="2"/>
              </a:rPr>
              <a:t>Combine anchor markers to form the best performing panel</a:t>
            </a:r>
            <a:endParaRPr lang="en-US" b="1" dirty="0"/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304800" y="1341438"/>
            <a:ext cx="8382000" cy="76200"/>
          </a:xfrm>
          <a:prstGeom prst="rect">
            <a:avLst/>
          </a:prstGeom>
          <a:gradFill rotWithShape="0">
            <a:gsLst>
              <a:gs pos="0">
                <a:srgbClr val="0033CC"/>
              </a:gs>
              <a:gs pos="100000">
                <a:srgbClr val="FF0000"/>
              </a:gs>
            </a:gsLst>
            <a:lin ang="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fr-FR" sz="1800" kern="0">
              <a:solidFill>
                <a:srgbClr val="000000"/>
              </a:solidFill>
              <a:latin typeface="Times New Roman" panose="020206030504050203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0894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68668" y="-120911"/>
            <a:ext cx="10330248" cy="1325563"/>
          </a:xfrm>
        </p:spPr>
        <p:txBody>
          <a:bodyPr>
            <a:normAutofit/>
          </a:bodyPr>
          <a:lstStyle/>
          <a:p>
            <a:pPr algn="ctr"/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Diacetylspermine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(DAS) </a:t>
            </a:r>
            <a:b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Performance based on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PanCan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screening cohort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/>
          </p:nvPr>
        </p:nvGraphicFramePr>
        <p:xfrm>
          <a:off x="244852" y="2090863"/>
          <a:ext cx="4566629" cy="29623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0" name="Prism 6" r:id="rId3" imgW="3741450" imgH="2427078" progId="Prism6.Document">
                  <p:embed/>
                </p:oleObj>
              </mc:Choice>
              <mc:Fallback>
                <p:oleObj name="Prism 6" r:id="rId3" imgW="3741450" imgH="2427078" progId="Prism6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4852" y="2090863"/>
                        <a:ext cx="4566629" cy="29623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/>
          </p:nvPr>
        </p:nvGraphicFramePr>
        <p:xfrm>
          <a:off x="4523874" y="2090863"/>
          <a:ext cx="4174957" cy="31920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1" name="Prism 6" r:id="rId5" imgW="3814557" imgH="2652895" progId="Prism6.Document">
                  <p:embed/>
                </p:oleObj>
              </mc:Choice>
              <mc:Fallback>
                <p:oleObj name="Prism 6" r:id="rId5" imgW="3814557" imgH="2652895" progId="Prism6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523874" y="2090863"/>
                        <a:ext cx="4174957" cy="31920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5484435" y="5395126"/>
            <a:ext cx="26113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AUC: 0.6916 (0.5649 to 0.8184)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P: 0.0049</a:t>
            </a: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244852" y="1184570"/>
            <a:ext cx="8382000" cy="76200"/>
          </a:xfrm>
          <a:prstGeom prst="rect">
            <a:avLst/>
          </a:prstGeom>
          <a:gradFill rotWithShape="0">
            <a:gsLst>
              <a:gs pos="0">
                <a:srgbClr val="0033CC"/>
              </a:gs>
              <a:gs pos="100000">
                <a:srgbClr val="FF0000"/>
              </a:gs>
            </a:gsLst>
            <a:lin ang="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fr-FR" sz="1800" kern="0">
              <a:solidFill>
                <a:srgbClr val="000000"/>
              </a:solidFill>
              <a:latin typeface="Times New Roman" panose="020206030504050203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7405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066" name="Title 2"/>
          <p:cNvSpPr>
            <a:spLocks noGrp="1"/>
          </p:cNvSpPr>
          <p:nvPr>
            <p:ph type="title"/>
          </p:nvPr>
        </p:nvSpPr>
        <p:spPr>
          <a:xfrm>
            <a:off x="607980" y="32258"/>
            <a:ext cx="7388225" cy="1000125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ja-JP" sz="3200" b="1" dirty="0" smtClean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Testing of combinations of markers in pre-diagnostic samples</a:t>
            </a:r>
          </a:p>
        </p:txBody>
      </p:sp>
      <p:pic>
        <p:nvPicPr>
          <p:cNvPr id="344067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23"/>
          <a:stretch>
            <a:fillRect/>
          </a:stretch>
        </p:blipFill>
        <p:spPr bwMode="auto">
          <a:xfrm>
            <a:off x="1664208" y="1559126"/>
            <a:ext cx="5162042" cy="4700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4068" name="Text Box 3"/>
          <p:cNvSpPr txBox="1">
            <a:spLocks noChangeArrowheads="1"/>
          </p:cNvSpPr>
          <p:nvPr/>
        </p:nvSpPr>
        <p:spPr bwMode="auto">
          <a:xfrm>
            <a:off x="1860010" y="1044758"/>
            <a:ext cx="4770437" cy="3063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ja-JP" sz="1400" b="1" dirty="0">
                <a:solidFill>
                  <a:srgbClr val="000000"/>
                </a:solidFill>
                <a:cs typeface="Arial" panose="020B0604020202020204" pitchFamily="34" charset="0"/>
              </a:rPr>
              <a:t>Sample collection: 0-6 months prior to diagnosis</a:t>
            </a:r>
          </a:p>
        </p:txBody>
      </p:sp>
      <p:sp>
        <p:nvSpPr>
          <p:cNvPr id="344069" name="Rectangle 7"/>
          <p:cNvSpPr>
            <a:spLocks noChangeArrowheads="1"/>
          </p:cNvSpPr>
          <p:nvPr/>
        </p:nvSpPr>
        <p:spPr bwMode="auto">
          <a:xfrm>
            <a:off x="3275013" y="6421438"/>
            <a:ext cx="2974975" cy="3079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>
                <a:solidFill>
                  <a:srgbClr val="000000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P &lt; 0.0001; vs. pro-SFTPB alone</a:t>
            </a:r>
          </a:p>
        </p:txBody>
      </p:sp>
      <p:sp>
        <p:nvSpPr>
          <p:cNvPr id="344070" name="Rectangle 9"/>
          <p:cNvSpPr>
            <a:spLocks noChangeArrowheads="1"/>
          </p:cNvSpPr>
          <p:nvPr/>
        </p:nvSpPr>
        <p:spPr bwMode="auto">
          <a:xfrm>
            <a:off x="6550469" y="6421438"/>
            <a:ext cx="25935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 b="1" dirty="0" err="1">
                <a:solidFill>
                  <a:srgbClr val="000000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Wikoff</a:t>
            </a:r>
            <a:r>
              <a:rPr lang="en-US" altLang="en-US" sz="1800" b="1" dirty="0">
                <a:solidFill>
                  <a:srgbClr val="000000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 et al. </a:t>
            </a:r>
            <a:r>
              <a:rPr lang="en-US" altLang="en-US" sz="1800" b="1" dirty="0" err="1">
                <a:solidFill>
                  <a:srgbClr val="000000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JCO</a:t>
            </a:r>
            <a:r>
              <a:rPr lang="en-US" altLang="en-US" sz="1800" b="1" dirty="0">
                <a:solidFill>
                  <a:srgbClr val="000000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 2015</a:t>
            </a:r>
          </a:p>
        </p:txBody>
      </p:sp>
    </p:spTree>
    <p:extLst>
      <p:ext uri="{BB962C8B-B14F-4D97-AF65-F5344CB8AC3E}">
        <p14:creationId xmlns:p14="http://schemas.microsoft.com/office/powerpoint/2010/main" val="3350791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92608" y="4395216"/>
            <a:ext cx="8229600" cy="914400"/>
          </a:xfrm>
        </p:spPr>
        <p:txBody>
          <a:bodyPr/>
          <a:lstStyle/>
          <a:p>
            <a:r>
              <a:rPr lang="en-US" dirty="0" smtClean="0"/>
              <a:t>Performance of a Marker Panel</a:t>
            </a:r>
            <a:br>
              <a:rPr lang="en-US" dirty="0" smtClean="0"/>
            </a:br>
            <a:r>
              <a:rPr lang="en-US" dirty="0" smtClean="0"/>
              <a:t>Trained with </a:t>
            </a:r>
            <a:r>
              <a:rPr lang="en-US" dirty="0" smtClean="0">
                <a:solidFill>
                  <a:srgbClr val="FF0000"/>
                </a:solidFill>
              </a:rPr>
              <a:t>CARET </a:t>
            </a:r>
            <a:r>
              <a:rPr lang="en-US" dirty="0" smtClean="0"/>
              <a:t>Pre-diagnostic Samples </a:t>
            </a:r>
            <a:br>
              <a:rPr lang="en-US" dirty="0" smtClean="0"/>
            </a:br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and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/>
              <a:t>Tested with ever smokers in the </a:t>
            </a:r>
            <a:r>
              <a:rPr lang="en-US" dirty="0" smtClean="0">
                <a:solidFill>
                  <a:srgbClr val="FF0000"/>
                </a:solidFill>
              </a:rPr>
              <a:t>UMEA and EPIC </a:t>
            </a:r>
            <a:r>
              <a:rPr lang="en-US" dirty="0" smtClean="0"/>
              <a:t>Cohorts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5341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531" y="0"/>
            <a:ext cx="6749934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28642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3600" b="1" dirty="0">
                <a:solidFill>
                  <a:srgbClr val="FF0000"/>
                </a:solidFill>
                <a:latin typeface="Calibri" pitchFamily="34" charset="0"/>
                <a:ea typeface="ＭＳ Ｐゴシック"/>
              </a:rPr>
              <a:t>Panel Validation with Clinical Grade Assays</a:t>
            </a:r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3600" b="1" i="1" dirty="0" err="1">
                <a:solidFill>
                  <a:prstClr val="black"/>
                </a:solidFill>
                <a:latin typeface="Calibri" pitchFamily="34" charset="0"/>
                <a:ea typeface="ＭＳ Ｐゴシック"/>
              </a:rPr>
              <a:t>PLCO</a:t>
            </a:r>
            <a:r>
              <a:rPr lang="en-US" sz="3600" b="1" i="1" dirty="0">
                <a:solidFill>
                  <a:prstClr val="black"/>
                </a:solidFill>
                <a:latin typeface="Calibri" pitchFamily="34" charset="0"/>
                <a:ea typeface="ＭＳ Ｐゴシック"/>
              </a:rPr>
              <a:t> cohort </a:t>
            </a:r>
            <a:endParaRPr lang="en-US" sz="3600" b="1" i="1" dirty="0" smtClean="0">
              <a:solidFill>
                <a:prstClr val="black"/>
              </a:solidFill>
              <a:latin typeface="Calibri" pitchFamily="34" charset="0"/>
              <a:ea typeface="ＭＳ Ｐゴシック"/>
            </a:endParaRPr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en-US" sz="3600" b="1" i="1" dirty="0">
              <a:solidFill>
                <a:prstClr val="black"/>
              </a:solidFill>
              <a:latin typeface="Calibri" pitchFamily="34" charset="0"/>
              <a:ea typeface="ＭＳ Ｐゴシック"/>
            </a:endParaRPr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3600" b="1" i="1" dirty="0" smtClean="0">
                <a:solidFill>
                  <a:srgbClr val="FF0000"/>
                </a:solidFill>
                <a:latin typeface="Calibri" pitchFamily="34" charset="0"/>
                <a:ea typeface="ＭＳ Ｐゴシック"/>
              </a:rPr>
              <a:t>Further Panel Refinement  </a:t>
            </a:r>
            <a:endParaRPr lang="en-US" sz="3600" b="1" i="1" dirty="0">
              <a:solidFill>
                <a:srgbClr val="FF0000"/>
              </a:solidFill>
              <a:latin typeface="Calibri" pitchFamily="34" charset="0"/>
              <a:ea typeface="ＭＳ Ｐゴシック"/>
            </a:endParaRPr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3600" b="1" i="1" dirty="0">
                <a:solidFill>
                  <a:prstClr val="black"/>
                </a:solidFill>
                <a:latin typeface="Calibri" pitchFamily="34" charset="0"/>
                <a:ea typeface="ＭＳ Ｐゴシック"/>
              </a:rPr>
              <a:t>MD Anderson Screening Cohort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4736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95415" y="375059"/>
            <a:ext cx="7772400" cy="1323439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MD Anderson Prospective Screening </a:t>
            </a:r>
            <a:r>
              <a:rPr lang="en-US" dirty="0" smtClean="0">
                <a:solidFill>
                  <a:srgbClr val="FF0000"/>
                </a:solidFill>
              </a:rPr>
              <a:t>Cohort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84265" y="2693506"/>
            <a:ext cx="9144000" cy="175260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chemeClr val="tx1"/>
                </a:solidFill>
              </a:rPr>
              <a:t>US: MD Anderson, UT Tyler, USC, Stanford, MD Anderson Regional Centers </a:t>
            </a:r>
          </a:p>
          <a:p>
            <a:r>
              <a:rPr lang="en-US" sz="3600" b="1" dirty="0" smtClean="0">
                <a:solidFill>
                  <a:schemeClr val="tx1"/>
                </a:solidFill>
              </a:rPr>
              <a:t>+ </a:t>
            </a:r>
          </a:p>
          <a:p>
            <a:r>
              <a:rPr lang="en-US" sz="3600" b="1" dirty="0" smtClean="0">
                <a:solidFill>
                  <a:schemeClr val="tx1"/>
                </a:solidFill>
              </a:rPr>
              <a:t>China (three provinces)</a:t>
            </a:r>
          </a:p>
          <a:p>
            <a:r>
              <a:rPr lang="en-US" sz="3600" b="1" dirty="0" smtClean="0">
                <a:solidFill>
                  <a:schemeClr val="tx1"/>
                </a:solidFill>
              </a:rPr>
              <a:t>Europe ( France, Spain,)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265" y="2252869"/>
            <a:ext cx="8394700" cy="85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6036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161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Different flavors of risk biomarkers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763000" cy="5060951"/>
          </a:xfrm>
        </p:spPr>
        <p:txBody>
          <a:bodyPr>
            <a:normAutofit/>
          </a:bodyPr>
          <a:lstStyle/>
          <a:p>
            <a:endParaRPr lang="en-US" b="1" dirty="0" smtClean="0"/>
          </a:p>
          <a:p>
            <a:r>
              <a:rPr lang="en-US" b="1" dirty="0" smtClean="0"/>
              <a:t>1-Lifetime risk assessment </a:t>
            </a:r>
          </a:p>
          <a:p>
            <a:pPr marL="0" indent="0">
              <a:buNone/>
            </a:pPr>
            <a:endParaRPr lang="en-US" b="1" dirty="0" smtClean="0"/>
          </a:p>
          <a:p>
            <a:r>
              <a:rPr lang="en-US" b="1" dirty="0" smtClean="0"/>
              <a:t>2-Risk of harboring a developing cancer triggering preventive intervention and monitoring</a:t>
            </a:r>
          </a:p>
          <a:p>
            <a:endParaRPr lang="en-US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50" y="1291624"/>
            <a:ext cx="8394700" cy="9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9672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8516" y="3718322"/>
            <a:ext cx="8229600" cy="9144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Accrual March 3, 2018 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/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sz="6000" dirty="0" smtClean="0">
                <a:solidFill>
                  <a:srgbClr val="FF0000"/>
                </a:solidFill>
              </a:rPr>
              <a:t>8,614</a:t>
            </a:r>
            <a:endParaRPr lang="en-US" sz="6000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516" y="1438037"/>
            <a:ext cx="8394700" cy="85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6873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066" y="448786"/>
            <a:ext cx="8229600" cy="914400"/>
          </a:xfrm>
        </p:spPr>
        <p:txBody>
          <a:bodyPr/>
          <a:lstStyle/>
          <a:p>
            <a:r>
              <a:rPr lang="en-US" sz="6000" b="0" dirty="0" smtClean="0">
                <a:solidFill>
                  <a:srgbClr val="FF0000"/>
                </a:solidFill>
              </a:rPr>
              <a:t>Take home message</a:t>
            </a:r>
            <a:endParaRPr lang="en-US" sz="6000" b="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946" y="1781493"/>
            <a:ext cx="9031054" cy="3686175"/>
          </a:xfrm>
        </p:spPr>
        <p:txBody>
          <a:bodyPr/>
          <a:lstStyle/>
          <a:p>
            <a:r>
              <a:rPr lang="en-US" dirty="0" smtClean="0"/>
              <a:t>It takes a village to advance the field of early detection</a:t>
            </a:r>
          </a:p>
          <a:p>
            <a:r>
              <a:rPr lang="en-US" dirty="0" smtClean="0"/>
              <a:t>Risk assessment through biomarkers enhances the prospects for prevention and early detection</a:t>
            </a:r>
          </a:p>
          <a:p>
            <a:r>
              <a:rPr lang="en-US" dirty="0" smtClean="0"/>
              <a:t>Single markers or marker types unlikely to meet performance requirements given disease heterogeneity and subject diversity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516" y="1438037"/>
            <a:ext cx="8394700" cy="85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5519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67898" y="1195753"/>
            <a:ext cx="10028191" cy="5574312"/>
          </a:xfrm>
          <a:prstGeom prst="rect">
            <a:avLst/>
          </a:prstGeom>
        </p:spPr>
      </p:pic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304800" y="914400"/>
            <a:ext cx="8382000" cy="76200"/>
          </a:xfrm>
          <a:prstGeom prst="rect">
            <a:avLst/>
          </a:prstGeom>
          <a:gradFill rotWithShape="0">
            <a:gsLst>
              <a:gs pos="0">
                <a:srgbClr val="0033CC"/>
              </a:gs>
              <a:gs pos="100000">
                <a:srgbClr val="FF0000"/>
              </a:gs>
            </a:gsLst>
            <a:lin ang="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fr-FR" sz="1800" kern="0">
              <a:solidFill>
                <a:srgbClr val="000000"/>
              </a:solidFill>
              <a:latin typeface="Times New Roman" panose="020206030504050203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4671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ChangeArrowheads="1"/>
          </p:cNvSpPr>
          <p:nvPr/>
        </p:nvSpPr>
        <p:spPr bwMode="auto">
          <a:xfrm>
            <a:off x="0" y="98425"/>
            <a:ext cx="91440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hangingPunct="0">
              <a:spcBef>
                <a:spcPct val="0"/>
              </a:spcBef>
              <a:buFontTx/>
              <a:buNone/>
            </a:pPr>
            <a:r>
              <a:rPr lang="en-US" altLang="en-US" sz="3600" smtClean="0">
                <a:solidFill>
                  <a:srgbClr val="333399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Acknowledgements</a:t>
            </a:r>
          </a:p>
        </p:txBody>
      </p:sp>
      <p:sp>
        <p:nvSpPr>
          <p:cNvPr id="130051" name="Rectangle 3"/>
          <p:cNvSpPr>
            <a:spLocks noChangeArrowheads="1"/>
          </p:cNvSpPr>
          <p:nvPr/>
        </p:nvSpPr>
        <p:spPr bwMode="auto">
          <a:xfrm>
            <a:off x="349250" y="744538"/>
            <a:ext cx="8382000" cy="76200"/>
          </a:xfrm>
          <a:prstGeom prst="rect">
            <a:avLst/>
          </a:prstGeom>
          <a:gradFill rotWithShape="0">
            <a:gsLst>
              <a:gs pos="0">
                <a:srgbClr val="006699"/>
              </a:gs>
              <a:gs pos="19000">
                <a:srgbClr val="1170FF"/>
              </a:gs>
              <a:gs pos="28999">
                <a:srgbClr val="3333CC"/>
              </a:gs>
              <a:gs pos="39999">
                <a:srgbClr val="2E6792"/>
              </a:gs>
              <a:gs pos="53000">
                <a:srgbClr val="9999FF"/>
              </a:gs>
              <a:gs pos="84000">
                <a:srgbClr val="00CCCC"/>
              </a:gs>
              <a:gs pos="100000">
                <a:srgbClr val="3399FF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endParaRPr lang="en-US" altLang="en-US" sz="1800" smtClean="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3005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6988" y="990600"/>
            <a:ext cx="9144000" cy="4789488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altLang="en-US" sz="2400" b="1" dirty="0" smtClean="0"/>
              <a:t>Lab group:</a:t>
            </a:r>
            <a:r>
              <a:rPr lang="en-US" altLang="en-US" sz="2400" dirty="0" smtClean="0"/>
              <a:t>  Mitzi Aguilar, Clemente Aguilar, Michela </a:t>
            </a:r>
            <a:r>
              <a:rPr lang="en-US" altLang="en-US" sz="2400" dirty="0" err="1" smtClean="0"/>
              <a:t>Capello</a:t>
            </a:r>
            <a:r>
              <a:rPr lang="en-US" altLang="en-US" sz="2400" dirty="0" smtClean="0"/>
              <a:t>, Julian </a:t>
            </a:r>
            <a:r>
              <a:rPr lang="en-US" altLang="en-US" sz="2400" dirty="0" err="1" smtClean="0"/>
              <a:t>Casabar</a:t>
            </a:r>
            <a:r>
              <a:rPr lang="en-US" altLang="en-US" sz="2400" dirty="0" smtClean="0"/>
              <a:t>, </a:t>
            </a:r>
            <a:r>
              <a:rPr lang="en-US" altLang="en-US" sz="2400" dirty="0" err="1" smtClean="0"/>
              <a:t>Muge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Celiktas</a:t>
            </a:r>
            <a:r>
              <a:rPr lang="en-US" altLang="en-US" sz="2400" dirty="0" smtClean="0"/>
              <a:t>, Juan Chen, Jennifer Dennison, </a:t>
            </a:r>
            <a:r>
              <a:rPr lang="en-US" altLang="en-US" sz="2400" dirty="0" err="1" smtClean="0"/>
              <a:t>Dilsher</a:t>
            </a:r>
            <a:r>
              <a:rPr lang="en-US" altLang="en-US" sz="2400" dirty="0" smtClean="0"/>
              <a:t> Dhillon, </a:t>
            </a:r>
            <a:r>
              <a:rPr lang="en-US" altLang="en-US" sz="2400" dirty="0" err="1" smtClean="0"/>
              <a:t>Corinthia</a:t>
            </a:r>
            <a:r>
              <a:rPr lang="en-US" altLang="en-US" sz="2400" dirty="0" smtClean="0"/>
              <a:t> Emery, Johannes </a:t>
            </a:r>
            <a:r>
              <a:rPr lang="en-US" altLang="en-US" sz="2400" dirty="0" err="1" smtClean="0"/>
              <a:t>Fahrmann</a:t>
            </a:r>
            <a:r>
              <a:rPr lang="en-US" altLang="en-US" sz="2400" dirty="0" smtClean="0"/>
              <a:t>, Hiroyuki Katayama, Makoto Kobayashi, </a:t>
            </a:r>
            <a:r>
              <a:rPr lang="en-US" altLang="en-US" sz="2400" dirty="0" err="1" smtClean="0"/>
              <a:t>Deepali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Kundnani</a:t>
            </a:r>
            <a:r>
              <a:rPr lang="en-US" altLang="en-US" sz="2400" dirty="0" smtClean="0"/>
              <a:t>, Jon Ladd, </a:t>
            </a:r>
            <a:r>
              <a:rPr lang="en-US" altLang="en-US" sz="2400" dirty="0" err="1" smtClean="0"/>
              <a:t>Vivuen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liu</a:t>
            </a:r>
            <a:r>
              <a:rPr lang="en-US" altLang="en-US" sz="2400" dirty="0" smtClean="0"/>
              <a:t>, Amin </a:t>
            </a:r>
            <a:r>
              <a:rPr lang="en-US" altLang="en-US" sz="2400" dirty="0" err="1" smtClean="0"/>
              <a:t>Momin</a:t>
            </a:r>
            <a:r>
              <a:rPr lang="en-US" altLang="en-US" sz="2400" dirty="0" smtClean="0"/>
              <a:t>, Eunice </a:t>
            </a:r>
            <a:r>
              <a:rPr lang="en-US" altLang="en-US" sz="2400" dirty="0" err="1" smtClean="0"/>
              <a:t>Murage</a:t>
            </a:r>
            <a:r>
              <a:rPr lang="en-US" altLang="en-US" sz="2400" dirty="0" smtClean="0"/>
              <a:t>, </a:t>
            </a:r>
            <a:r>
              <a:rPr lang="en-US" altLang="en-US" sz="2400" dirty="0" err="1" smtClean="0"/>
              <a:t>Nikul</a:t>
            </a:r>
            <a:r>
              <a:rPr lang="en-US" altLang="en-US" sz="2400" dirty="0" smtClean="0"/>
              <a:t> Patel, Nan Sun, </a:t>
            </a:r>
            <a:r>
              <a:rPr lang="en-US" altLang="en-US" sz="2400" dirty="0" err="1" smtClean="0"/>
              <a:t>Ayumu</a:t>
            </a:r>
            <a:r>
              <a:rPr lang="en-US" altLang="en-US" sz="2400" dirty="0" smtClean="0"/>
              <a:t> Taguchi, </a:t>
            </a:r>
            <a:r>
              <a:rPr lang="en-US" altLang="en-US" sz="2400" dirty="0" err="1" smtClean="0"/>
              <a:t>Saty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Tripathi</a:t>
            </a:r>
            <a:r>
              <a:rPr lang="en-US" altLang="en-US" sz="2400" dirty="0" smtClean="0"/>
              <a:t>, </a:t>
            </a:r>
            <a:r>
              <a:rPr lang="en-US" altLang="en-US" sz="2400" dirty="0" err="1" smtClean="0"/>
              <a:t>Peiling</a:t>
            </a:r>
            <a:r>
              <a:rPr lang="en-US" altLang="en-US" sz="2400" dirty="0" smtClean="0"/>
              <a:t> Tsou, </a:t>
            </a:r>
            <a:r>
              <a:rPr lang="en-US" altLang="en-US" sz="2400" dirty="0" err="1" smtClean="0"/>
              <a:t>Nese</a:t>
            </a:r>
            <a:r>
              <a:rPr lang="en-US" altLang="en-US" sz="2400" dirty="0" smtClean="0"/>
              <a:t> Unver, Jody </a:t>
            </a:r>
            <a:r>
              <a:rPr lang="en-US" altLang="en-US" sz="2400" dirty="0" err="1" smtClean="0"/>
              <a:t>Vykokal</a:t>
            </a:r>
            <a:r>
              <a:rPr lang="en-US" altLang="en-US" sz="2400" dirty="0" smtClean="0"/>
              <a:t>, Hong Wang, Peng Wang, </a:t>
            </a:r>
            <a:r>
              <a:rPr lang="en-US" altLang="en-US" sz="2400" dirty="0" err="1" smtClean="0"/>
              <a:t>Hanasen</a:t>
            </a:r>
            <a:r>
              <a:rPr lang="en-US" altLang="en-US" sz="2400" dirty="0" smtClean="0"/>
              <a:t>, Xu, B. Yang, </a:t>
            </a:r>
            <a:r>
              <a:rPr lang="en-US" altLang="en-US" sz="2400" dirty="0" err="1" smtClean="0"/>
              <a:t>Chuan-Yih</a:t>
            </a:r>
            <a:r>
              <a:rPr lang="en-US" altLang="en-US" sz="2400" dirty="0" smtClean="0"/>
              <a:t> Yu.</a:t>
            </a:r>
          </a:p>
          <a:p>
            <a:pPr marL="0" indent="0" eaLnBrk="1" hangingPunct="1">
              <a:lnSpc>
                <a:spcPct val="80000"/>
              </a:lnSpc>
              <a:spcBef>
                <a:spcPct val="0"/>
              </a:spcBef>
              <a:buNone/>
            </a:pPr>
            <a:endParaRPr lang="en-US" altLang="en-US" sz="2400" dirty="0" smtClean="0"/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altLang="en-US" sz="2400" b="1" dirty="0" smtClean="0"/>
              <a:t>Lung Ca Collaborators:</a:t>
            </a:r>
            <a:r>
              <a:rPr lang="en-US" altLang="en-US" sz="2400" dirty="0" smtClean="0"/>
              <a:t> C. Amos, L. Bantis,, P. Brennan, A, G. </a:t>
            </a:r>
            <a:r>
              <a:rPr lang="en-US" altLang="en-US" sz="2400" dirty="0" err="1" smtClean="0"/>
              <a:t>Calin</a:t>
            </a:r>
            <a:r>
              <a:rPr lang="en-US" altLang="en-US" sz="2400" dirty="0" smtClean="0"/>
              <a:t>, K. Do, Z. Feng, O. </a:t>
            </a:r>
            <a:r>
              <a:rPr lang="en-US" altLang="en-US" sz="2400" dirty="0" err="1" smtClean="0"/>
              <a:t>Fiehn</a:t>
            </a:r>
            <a:r>
              <a:rPr lang="en-US" altLang="en-US" sz="2400" dirty="0" smtClean="0"/>
              <a:t>, D. </a:t>
            </a:r>
            <a:r>
              <a:rPr lang="en-US" altLang="en-US" sz="2400" dirty="0" err="1" smtClean="0"/>
              <a:t>Gandara</a:t>
            </a:r>
            <a:r>
              <a:rPr lang="en-US" altLang="en-US" sz="2400" dirty="0" smtClean="0"/>
              <a:t>, S. </a:t>
            </a:r>
            <a:r>
              <a:rPr lang="en-US" altLang="en-US" sz="2400" dirty="0" err="1" smtClean="0"/>
              <a:t>Gambhir</a:t>
            </a:r>
            <a:r>
              <a:rPr lang="en-US" altLang="en-US" sz="2400" dirty="0" smtClean="0"/>
              <a:t>, A. </a:t>
            </a:r>
            <a:r>
              <a:rPr lang="en-US" altLang="en-US" sz="2400" dirty="0" err="1" smtClean="0"/>
              <a:t>Gazdar</a:t>
            </a:r>
            <a:r>
              <a:rPr lang="en-US" altLang="en-US" sz="2400" dirty="0" smtClean="0"/>
              <a:t>, G. Goodman, M. Johansson, M. Katz, J. Kim, K. Kinzler, </a:t>
            </a:r>
            <a:r>
              <a:rPr lang="en-US" altLang="en-US" sz="2400" dirty="0" smtClean="0"/>
              <a:t>C. </a:t>
            </a:r>
            <a:r>
              <a:rPr lang="en-US" altLang="en-US" sz="2400" smtClean="0"/>
              <a:t>Lee, H</a:t>
            </a:r>
            <a:r>
              <a:rPr lang="en-US" altLang="en-US" sz="2400" dirty="0" smtClean="0"/>
              <a:t>. Levine, S. </a:t>
            </a:r>
            <a:r>
              <a:rPr lang="en-US" altLang="en-US" sz="2400" dirty="0" err="1" smtClean="0"/>
              <a:t>Moghaddem</a:t>
            </a:r>
            <a:r>
              <a:rPr lang="en-US" altLang="en-US" sz="2400" dirty="0" smtClean="0"/>
              <a:t>, V. Nair, E. </a:t>
            </a:r>
            <a:r>
              <a:rPr lang="en-US" altLang="en-US" sz="2400" dirty="0" err="1" smtClean="0"/>
              <a:t>Ostrin</a:t>
            </a:r>
            <a:r>
              <a:rPr lang="en-US" altLang="en-US" sz="2400" dirty="0" smtClean="0"/>
              <a:t>, F. Perera, R. Prentice, A. Rundle,  H. Sesso, E. Szabo, A. Taguchi, M. Tammemagi. M. </a:t>
            </a:r>
            <a:r>
              <a:rPr lang="en-US" altLang="en-US" sz="2400" dirty="0" err="1" smtClean="0"/>
              <a:t>Thornquist</a:t>
            </a:r>
            <a:r>
              <a:rPr lang="en-US" altLang="en-US" sz="2400" dirty="0" smtClean="0"/>
              <a:t>,  H. Varmus, B. Vogelstein, D. Wilson, I. </a:t>
            </a:r>
            <a:r>
              <a:rPr lang="en-US" altLang="en-US" sz="2400" dirty="0" err="1" smtClean="0"/>
              <a:t>Wistuba</a:t>
            </a:r>
            <a:r>
              <a:rPr lang="en-US" altLang="en-US" sz="2400" dirty="0" smtClean="0"/>
              <a:t>, H. Ying, J. Yuan,  EPIC UMEA INVESTIGATORS</a:t>
            </a:r>
          </a:p>
          <a:p>
            <a:pPr marL="0" indent="0" eaLnBrk="1" hangingPunct="1">
              <a:lnSpc>
                <a:spcPct val="80000"/>
              </a:lnSpc>
              <a:spcBef>
                <a:spcPct val="0"/>
              </a:spcBef>
              <a:buNone/>
            </a:pPr>
            <a:r>
              <a:rPr lang="en-US" sz="2400" b="1" dirty="0" smtClean="0"/>
              <a:t/>
            </a:r>
            <a:br>
              <a:rPr lang="en-US" sz="2400" b="1" dirty="0" smtClean="0"/>
            </a:br>
            <a:endParaRPr lang="en-US" alt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1644130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Title 3"/>
          <p:cNvSpPr>
            <a:spLocks noGrp="1"/>
          </p:cNvSpPr>
          <p:nvPr>
            <p:ph type="title"/>
          </p:nvPr>
        </p:nvSpPr>
        <p:spPr>
          <a:xfrm>
            <a:off x="468313" y="-13335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000" b="1" smtClean="0"/>
              <a:t>FUNDING SUPPORT </a:t>
            </a:r>
          </a:p>
        </p:txBody>
      </p:sp>
      <p:sp>
        <p:nvSpPr>
          <p:cNvPr id="131075" name="Content Placeholder 4"/>
          <p:cNvSpPr>
            <a:spLocks noGrp="1"/>
          </p:cNvSpPr>
          <p:nvPr>
            <p:ph idx="1"/>
          </p:nvPr>
        </p:nvSpPr>
        <p:spPr>
          <a:xfrm>
            <a:off x="442913" y="1407868"/>
            <a:ext cx="8701087" cy="510266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800" b="1" dirty="0" smtClean="0"/>
              <a:t>		 </a:t>
            </a:r>
            <a:r>
              <a:rPr lang="en-US" altLang="en-US" sz="4000" b="1" dirty="0" smtClean="0">
                <a:solidFill>
                  <a:srgbClr val="FF0000"/>
                </a:solidFill>
              </a:rPr>
              <a:t>Lung Cancer </a:t>
            </a:r>
            <a:r>
              <a:rPr lang="en-US" altLang="en-US" sz="4000" b="1" dirty="0" err="1" smtClean="0">
                <a:solidFill>
                  <a:srgbClr val="FF0000"/>
                </a:solidFill>
              </a:rPr>
              <a:t>Studiess</a:t>
            </a:r>
            <a:endParaRPr lang="en-US" altLang="en-US" sz="2800" b="1" i="1" dirty="0">
              <a:solidFill>
                <a:srgbClr val="FF0000"/>
              </a:solidFill>
            </a:endParaRPr>
          </a:p>
          <a:p>
            <a:pPr eaLnBrk="1" hangingPunct="1">
              <a:lnSpc>
                <a:spcPct val="80000"/>
              </a:lnSpc>
              <a:buClr>
                <a:srgbClr val="000000"/>
              </a:buClr>
              <a:buFontTx/>
              <a:buNone/>
            </a:pPr>
            <a:r>
              <a:rPr lang="en-US" altLang="en-US" b="1" i="1" dirty="0" smtClean="0"/>
              <a:t>CARET		NCI </a:t>
            </a:r>
            <a:r>
              <a:rPr lang="en-US" altLang="en-US" b="1" i="1" dirty="0" err="1" smtClean="0"/>
              <a:t>EDRN</a:t>
            </a:r>
            <a:r>
              <a:rPr lang="en-US" altLang="en-US" b="1" i="1" dirty="0" smtClean="0"/>
              <a:t>, DOD </a:t>
            </a:r>
            <a:r>
              <a:rPr lang="en-US" altLang="en-US" b="1" i="1" dirty="0" err="1" smtClean="0"/>
              <a:t>LRCP</a:t>
            </a:r>
            <a:endParaRPr lang="en-US" altLang="en-US" b="1" i="1" dirty="0" smtClean="0"/>
          </a:p>
          <a:p>
            <a:pPr eaLnBrk="1" hangingPunct="1">
              <a:lnSpc>
                <a:spcPct val="80000"/>
              </a:lnSpc>
              <a:buClr>
                <a:srgbClr val="000000"/>
              </a:buClr>
              <a:buFontTx/>
              <a:buNone/>
            </a:pPr>
            <a:r>
              <a:rPr lang="en-US" altLang="en-US" b="1" i="1" dirty="0" err="1" smtClean="0"/>
              <a:t>WHI</a:t>
            </a:r>
            <a:r>
              <a:rPr lang="en-US" altLang="en-US" b="1" i="1" dirty="0" smtClean="0"/>
              <a:t>			</a:t>
            </a:r>
            <a:r>
              <a:rPr lang="en-US" altLang="en-US" b="1" i="1" dirty="0" err="1" smtClean="0"/>
              <a:t>NHLBI</a:t>
            </a:r>
            <a:r>
              <a:rPr lang="en-US" altLang="en-US" b="1" i="1" dirty="0" smtClean="0"/>
              <a:t> BAA</a:t>
            </a:r>
          </a:p>
          <a:p>
            <a:pPr eaLnBrk="1" hangingPunct="1">
              <a:lnSpc>
                <a:spcPct val="80000"/>
              </a:lnSpc>
              <a:buClr>
                <a:srgbClr val="000000"/>
              </a:buClr>
              <a:buFontTx/>
              <a:buNone/>
            </a:pPr>
            <a:r>
              <a:rPr lang="en-US" altLang="en-US" b="1" i="1" dirty="0" err="1" smtClean="0"/>
              <a:t>PHS</a:t>
            </a:r>
            <a:r>
              <a:rPr lang="en-US" altLang="en-US" b="1" i="1" dirty="0" smtClean="0"/>
              <a:t> 			NCI </a:t>
            </a:r>
            <a:r>
              <a:rPr lang="en-US" altLang="en-US" b="1" i="1" dirty="0" err="1" smtClean="0"/>
              <a:t>R21</a:t>
            </a:r>
            <a:r>
              <a:rPr lang="en-US" altLang="en-US" b="1" i="1" dirty="0" smtClean="0"/>
              <a:t> </a:t>
            </a:r>
          </a:p>
          <a:p>
            <a:pPr eaLnBrk="1" hangingPunct="1">
              <a:lnSpc>
                <a:spcPct val="80000"/>
              </a:lnSpc>
              <a:buClr>
                <a:srgbClr val="000000"/>
              </a:buClr>
              <a:buFontTx/>
              <a:buNone/>
            </a:pPr>
            <a:r>
              <a:rPr lang="en-US" altLang="en-US" b="1" i="1" dirty="0" smtClean="0"/>
              <a:t>EPIC 			NCI </a:t>
            </a:r>
            <a:r>
              <a:rPr lang="en-US" altLang="en-US" b="1" i="1" dirty="0" err="1" smtClean="0"/>
              <a:t>UO1</a:t>
            </a:r>
            <a:r>
              <a:rPr lang="en-US" altLang="en-US" b="1" i="1" dirty="0" smtClean="0"/>
              <a:t>, NCI SCLC </a:t>
            </a:r>
            <a:r>
              <a:rPr lang="en-US" altLang="en-US" b="1" i="1" dirty="0" err="1" smtClean="0"/>
              <a:t>Consoritum</a:t>
            </a:r>
            <a:endParaRPr lang="en-US" altLang="en-US" b="1" i="1" dirty="0" smtClean="0"/>
          </a:p>
          <a:p>
            <a:pPr eaLnBrk="1" hangingPunct="1">
              <a:lnSpc>
                <a:spcPct val="80000"/>
              </a:lnSpc>
              <a:buClr>
                <a:srgbClr val="000000"/>
              </a:buClr>
              <a:buFontTx/>
              <a:buNone/>
            </a:pPr>
            <a:r>
              <a:rPr lang="en-US" altLang="en-US" b="1" i="1" dirty="0" err="1" smtClean="0"/>
              <a:t>PLCO</a:t>
            </a:r>
            <a:r>
              <a:rPr lang="en-US" altLang="en-US" b="1" i="1" dirty="0" smtClean="0"/>
              <a:t> 		NCI </a:t>
            </a:r>
            <a:r>
              <a:rPr lang="en-US" altLang="en-US" b="1" i="1" dirty="0" err="1" smtClean="0"/>
              <a:t>UO1</a:t>
            </a:r>
            <a:r>
              <a:rPr lang="en-US" altLang="en-US" b="1" i="1" dirty="0" smtClean="0"/>
              <a:t>, NCI SCLC Consortium</a:t>
            </a:r>
          </a:p>
          <a:p>
            <a:pPr eaLnBrk="1" hangingPunct="1">
              <a:lnSpc>
                <a:spcPct val="80000"/>
              </a:lnSpc>
              <a:buClr>
                <a:srgbClr val="000000"/>
              </a:buClr>
              <a:buFontTx/>
              <a:buNone/>
            </a:pPr>
            <a:r>
              <a:rPr lang="en-US" altLang="en-US" b="1" i="1" dirty="0" smtClean="0"/>
              <a:t>Other cohorts 	NCI </a:t>
            </a:r>
            <a:r>
              <a:rPr lang="en-US" altLang="en-US" b="1" i="1" dirty="0" err="1" smtClean="0"/>
              <a:t>U19</a:t>
            </a:r>
            <a:endParaRPr lang="en-US" altLang="en-US" b="1" i="1" dirty="0" smtClean="0"/>
          </a:p>
          <a:p>
            <a:pPr eaLnBrk="1" hangingPunct="1">
              <a:lnSpc>
                <a:spcPct val="80000"/>
              </a:lnSpc>
              <a:buClr>
                <a:srgbClr val="000000"/>
              </a:buClr>
              <a:buFontTx/>
              <a:buNone/>
            </a:pPr>
            <a:endParaRPr lang="en-US" altLang="en-US" sz="1000" b="1" i="1" dirty="0"/>
          </a:p>
          <a:p>
            <a:pPr eaLnBrk="1" hangingPunct="1">
              <a:lnSpc>
                <a:spcPct val="80000"/>
              </a:lnSpc>
              <a:buClr>
                <a:srgbClr val="000000"/>
              </a:buClr>
              <a:buFontTx/>
              <a:buNone/>
            </a:pPr>
            <a:r>
              <a:rPr lang="en-US" altLang="en-US" b="1" i="1" dirty="0" smtClean="0">
                <a:solidFill>
                  <a:srgbClr val="FF0000"/>
                </a:solidFill>
              </a:rPr>
              <a:t>Foundations:</a:t>
            </a:r>
            <a:r>
              <a:rPr lang="en-US" altLang="en-US" b="1" i="1" dirty="0" smtClean="0"/>
              <a:t> Canary, </a:t>
            </a:r>
            <a:r>
              <a:rPr lang="en-US" altLang="en-US" b="1" i="1" dirty="0" err="1" smtClean="0"/>
              <a:t>Lungevity</a:t>
            </a:r>
            <a:r>
              <a:rPr lang="en-US" altLang="en-US" b="1" i="1" dirty="0" smtClean="0"/>
              <a:t>, Rubenstein</a:t>
            </a:r>
          </a:p>
          <a:p>
            <a:pPr eaLnBrk="1" hangingPunct="1">
              <a:lnSpc>
                <a:spcPct val="80000"/>
              </a:lnSpc>
              <a:buClr>
                <a:srgbClr val="000000"/>
              </a:buClr>
              <a:buFontTx/>
              <a:buNone/>
            </a:pPr>
            <a:r>
              <a:rPr lang="en-US" altLang="en-US" b="1" i="1" dirty="0" smtClean="0"/>
              <a:t>Family, Houston Cancer Fighters, </a:t>
            </a:r>
            <a:r>
              <a:rPr lang="en-US" altLang="en-US" sz="3600" b="1" i="1" dirty="0" err="1" smtClean="0">
                <a:solidFill>
                  <a:srgbClr val="FF0000"/>
                </a:solidFill>
              </a:rPr>
              <a:t>Lyda</a:t>
            </a:r>
            <a:r>
              <a:rPr lang="en-US" altLang="en-US" sz="3600" b="1" i="1" dirty="0" smtClean="0">
                <a:solidFill>
                  <a:srgbClr val="FF0000"/>
                </a:solidFill>
              </a:rPr>
              <a:t> Hill</a:t>
            </a:r>
          </a:p>
          <a:p>
            <a:pPr lvl="0" eaLnBrk="1" hangingPunct="1">
              <a:lnSpc>
                <a:spcPct val="80000"/>
              </a:lnSpc>
              <a:buClr>
                <a:srgbClr val="000000"/>
              </a:buClr>
              <a:buNone/>
            </a:pPr>
            <a:r>
              <a:rPr lang="en-US" altLang="en-US" sz="2400" b="1" i="1" dirty="0" smtClean="0">
                <a:solidFill>
                  <a:srgbClr val="000000"/>
                </a:solidFill>
              </a:rPr>
              <a:t>	</a:t>
            </a:r>
            <a:endParaRPr lang="en-US" altLang="en-US" sz="2400" b="1" dirty="0" smtClean="0"/>
          </a:p>
        </p:txBody>
      </p:sp>
      <p:sp>
        <p:nvSpPr>
          <p:cNvPr id="131076" name="Rectangle 6"/>
          <p:cNvSpPr>
            <a:spLocks noChangeArrowheads="1"/>
          </p:cNvSpPr>
          <p:nvPr/>
        </p:nvSpPr>
        <p:spPr bwMode="auto">
          <a:xfrm>
            <a:off x="442913" y="971550"/>
            <a:ext cx="8382000" cy="76200"/>
          </a:xfrm>
          <a:prstGeom prst="rect">
            <a:avLst/>
          </a:prstGeom>
          <a:gradFill rotWithShape="0">
            <a:gsLst>
              <a:gs pos="0">
                <a:srgbClr val="0033CC"/>
              </a:gs>
              <a:gs pos="100000">
                <a:srgbClr val="FF00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endParaRPr lang="fr-FR" altLang="en-US" sz="1800" smtClean="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4809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6424" y="-39628"/>
            <a:ext cx="5460063" cy="6897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369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454788" cy="1143000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          </a:t>
            </a:r>
            <a:r>
              <a:rPr lang="en-US" sz="3600" b="1" dirty="0" smtClean="0">
                <a:solidFill>
                  <a:srgbClr val="FF0000"/>
                </a:solidFill>
              </a:rPr>
              <a:t>Center for Global Cancer Early Detection</a:t>
            </a:r>
            <a:r>
              <a:rPr lang="en-US" sz="3200" b="1" dirty="0" smtClean="0">
                <a:solidFill>
                  <a:srgbClr val="FF0000"/>
                </a:solidFill>
              </a:rPr>
              <a:t/>
            </a:r>
            <a:br>
              <a:rPr lang="en-US" sz="3200" b="1" dirty="0" smtClean="0">
                <a:solidFill>
                  <a:srgbClr val="FF0000"/>
                </a:solidFill>
              </a:rPr>
            </a:b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421" y="1600200"/>
            <a:ext cx="8734567" cy="4525963"/>
          </a:xfrm>
        </p:spPr>
        <p:txBody>
          <a:bodyPr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Mission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800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Address unmet needs for </a:t>
            </a:r>
            <a:r>
              <a:rPr lang="en-US" sz="2800" b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risk assessment and effective </a:t>
            </a:r>
            <a:r>
              <a:rPr lang="en-US" sz="2800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early detection of </a:t>
            </a:r>
            <a:r>
              <a:rPr lang="en-US" sz="2800" b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common cancers </a:t>
            </a:r>
            <a:r>
              <a:rPr lang="en-US" sz="2800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reduce </a:t>
            </a:r>
            <a:r>
              <a:rPr lang="en-US" sz="2800" b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mortality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</a:pPr>
            <a:endParaRPr lang="en-US"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Approach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800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 partnerships among stakeholders (Academia, Philanthropy, Government and Industry) to achieve intended </a:t>
            </a:r>
            <a:r>
              <a:rPr lang="en-US" sz="2800" b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applications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Targeted cancers</a:t>
            </a:r>
            <a:r>
              <a:rPr lang="en-US" sz="2800" b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Lung, pancreas, breast</a:t>
            </a:r>
            <a:r>
              <a:rPr lang="en-US" sz="2800" b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ovarian, colon, liver…</a:t>
            </a:r>
            <a:endParaRPr lang="en-US" sz="2800" b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260990"/>
            <a:ext cx="845478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3200" b="1" smtClean="0">
                <a:solidFill>
                  <a:srgbClr val="FF0000"/>
                </a:solidFill>
              </a:rPr>
              <a:t>          </a:t>
            </a:r>
            <a:r>
              <a:rPr lang="en-US" sz="3600" b="1" smtClean="0">
                <a:solidFill>
                  <a:srgbClr val="FF0000"/>
                </a:solidFill>
              </a:rPr>
              <a:t>Center for Global Cancer Early Detection</a:t>
            </a:r>
            <a:r>
              <a:rPr lang="en-US" sz="3200" b="1" smtClean="0">
                <a:solidFill>
                  <a:srgbClr val="FF0000"/>
                </a:solidFill>
              </a:rPr>
              <a:t/>
            </a:r>
            <a:br>
              <a:rPr lang="en-US" sz="3200" b="1" smtClean="0">
                <a:solidFill>
                  <a:srgbClr val="FF0000"/>
                </a:solidFill>
              </a:rPr>
            </a:b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353704" y="1241900"/>
            <a:ext cx="8382000" cy="76200"/>
          </a:xfrm>
          <a:prstGeom prst="rect">
            <a:avLst/>
          </a:prstGeom>
          <a:gradFill rotWithShape="0">
            <a:gsLst>
              <a:gs pos="0">
                <a:srgbClr val="0033CC"/>
              </a:gs>
              <a:gs pos="100000">
                <a:srgbClr val="FF0000"/>
              </a:gs>
            </a:gsLst>
            <a:lin ang="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fr-FR" sz="1800" kern="0">
              <a:solidFill>
                <a:srgbClr val="000000"/>
              </a:solidFill>
              <a:latin typeface="Times New Roman" panose="020206030504050203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5509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9418" y="0"/>
            <a:ext cx="6830291" cy="1143000"/>
          </a:xfrm>
        </p:spPr>
        <p:txBody>
          <a:bodyPr/>
          <a:lstStyle/>
          <a:p>
            <a:pPr lvl="0"/>
            <a:r>
              <a:rPr lang="en-US" sz="2400" dirty="0" smtClean="0">
                <a:solidFill>
                  <a:schemeClr val="tx1"/>
                </a:solidFill>
                <a:latin typeface="Bookman Old Style"/>
                <a:cs typeface="Bookman Old Style"/>
              </a:rPr>
              <a:t>MD Anderson As a Critical Cog in the National PDAC Biomarker Efforts</a:t>
            </a:r>
            <a:endParaRPr lang="en-US" sz="2400" dirty="0">
              <a:solidFill>
                <a:schemeClr val="tx1"/>
              </a:solidFill>
              <a:latin typeface="Bookman Old Style"/>
              <a:cs typeface="Bookman Old Style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565265" y="1259841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latin typeface="Bookman Old Style"/>
              <a:cs typeface="Bookman Old Style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8447" y="164074"/>
            <a:ext cx="811776" cy="699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Decagon 6"/>
          <p:cNvSpPr/>
          <p:nvPr/>
        </p:nvSpPr>
        <p:spPr>
          <a:xfrm>
            <a:off x="3354583" y="2899205"/>
            <a:ext cx="2015511" cy="1698112"/>
          </a:xfrm>
          <a:prstGeom prst="decagon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rgbClr val="FF0000"/>
                </a:solidFill>
                <a:latin typeface="Bookman Old Style"/>
                <a:cs typeface="Bookman Old Style"/>
              </a:rPr>
              <a:t>MDACC</a:t>
            </a:r>
            <a:endParaRPr lang="en-US" sz="2000" b="1" dirty="0" smtClean="0">
              <a:solidFill>
                <a:srgbClr val="FF0000"/>
              </a:solidFill>
              <a:latin typeface="Bookman Old Style"/>
              <a:cs typeface="Bookman Old Style"/>
            </a:endParaRPr>
          </a:p>
        </p:txBody>
      </p:sp>
      <p:sp>
        <p:nvSpPr>
          <p:cNvPr id="19" name="Decagon 18"/>
          <p:cNvSpPr/>
          <p:nvPr/>
        </p:nvSpPr>
        <p:spPr>
          <a:xfrm>
            <a:off x="6461223" y="1643424"/>
            <a:ext cx="2180624" cy="1932267"/>
          </a:xfrm>
          <a:prstGeom prst="decagon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FF0000"/>
                </a:solidFill>
                <a:latin typeface="Bookman Old Style"/>
                <a:cs typeface="Bookman Old Style"/>
              </a:rPr>
              <a:t>NCI/NIDDK</a:t>
            </a:r>
          </a:p>
          <a:p>
            <a:pPr algn="ctr"/>
            <a:r>
              <a:rPr lang="en-US" sz="1600" b="1" dirty="0" smtClean="0">
                <a:solidFill>
                  <a:srgbClr val="FF0000"/>
                </a:solidFill>
                <a:latin typeface="Bookman Old Style"/>
                <a:cs typeface="Bookman Old Style"/>
              </a:rPr>
              <a:t>CPDPC</a:t>
            </a:r>
          </a:p>
          <a:p>
            <a:pPr algn="ctr"/>
            <a:r>
              <a:rPr lang="en-US" sz="1600" b="1" dirty="0" smtClean="0">
                <a:solidFill>
                  <a:srgbClr val="FF0000"/>
                </a:solidFill>
                <a:latin typeface="Bookman Old Style"/>
                <a:cs typeface="Bookman Old Style"/>
              </a:rPr>
              <a:t>NOD cohort</a:t>
            </a:r>
          </a:p>
          <a:p>
            <a:pPr algn="ctr"/>
            <a:r>
              <a:rPr lang="en-US" sz="1600" b="1" dirty="0" err="1" smtClean="0">
                <a:solidFill>
                  <a:schemeClr val="tx1"/>
                </a:solidFill>
                <a:latin typeface="Bookman Old Style"/>
                <a:cs typeface="Bookman Old Style"/>
              </a:rPr>
              <a:t>Feng</a:t>
            </a:r>
            <a:r>
              <a:rPr lang="en-US" sz="1600" b="1" dirty="0" smtClean="0">
                <a:solidFill>
                  <a:schemeClr val="tx1"/>
                </a:solidFill>
                <a:latin typeface="Bookman Old Style"/>
                <a:cs typeface="Bookman Old Style"/>
              </a:rPr>
              <a:t> (PI)</a:t>
            </a:r>
          </a:p>
          <a:p>
            <a:pPr algn="ctr"/>
            <a:r>
              <a:rPr lang="en-US" sz="1600" b="1" dirty="0" smtClean="0">
                <a:solidFill>
                  <a:schemeClr val="tx1"/>
                </a:solidFill>
                <a:latin typeface="Bookman Old Style"/>
                <a:cs typeface="Bookman Old Style"/>
              </a:rPr>
              <a:t>Maitra </a:t>
            </a:r>
          </a:p>
          <a:p>
            <a:pPr algn="ctr"/>
            <a:r>
              <a:rPr lang="en-US" sz="1600" b="1" dirty="0" smtClean="0">
                <a:solidFill>
                  <a:schemeClr val="tx1"/>
                </a:solidFill>
                <a:latin typeface="Bookman Old Style"/>
                <a:cs typeface="Bookman Old Style"/>
              </a:rPr>
              <a:t>(Co-PI)</a:t>
            </a:r>
            <a:endParaRPr lang="en-US" sz="1600" b="1" dirty="0">
              <a:solidFill>
                <a:schemeClr val="tx1"/>
              </a:solidFill>
              <a:latin typeface="Bookman Old Style"/>
              <a:cs typeface="Bookman Old Style"/>
            </a:endParaRPr>
          </a:p>
        </p:txBody>
      </p:sp>
      <p:sp>
        <p:nvSpPr>
          <p:cNvPr id="20" name="Decagon 19"/>
          <p:cNvSpPr/>
          <p:nvPr/>
        </p:nvSpPr>
        <p:spPr>
          <a:xfrm>
            <a:off x="6405458" y="4390229"/>
            <a:ext cx="2181170" cy="1946609"/>
          </a:xfrm>
          <a:prstGeom prst="decagon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rgbClr val="FF0000"/>
              </a:solidFill>
              <a:latin typeface="Bookman Old Style"/>
              <a:cs typeface="Bookman Old Style"/>
            </a:endParaRPr>
          </a:p>
          <a:p>
            <a:pPr algn="ctr"/>
            <a:r>
              <a:rPr lang="en-US" sz="1600" b="1" dirty="0" smtClean="0">
                <a:solidFill>
                  <a:srgbClr val="FF0000"/>
                </a:solidFill>
                <a:latin typeface="Bookman Old Style"/>
                <a:cs typeface="Bookman Old Style"/>
              </a:rPr>
              <a:t>NCI BRPC</a:t>
            </a:r>
          </a:p>
          <a:p>
            <a:pPr algn="ctr"/>
            <a:r>
              <a:rPr lang="en-US" sz="1600" b="1" dirty="0" smtClean="0">
                <a:solidFill>
                  <a:srgbClr val="FF0000"/>
                </a:solidFill>
                <a:latin typeface="Bookman Old Style"/>
                <a:cs typeface="Bookman Old Style"/>
              </a:rPr>
              <a:t>&amp; BPPC Alliance</a:t>
            </a:r>
          </a:p>
          <a:p>
            <a:pPr algn="ctr"/>
            <a:r>
              <a:rPr lang="en-US" sz="1600" b="1" dirty="0" err="1" smtClean="0">
                <a:solidFill>
                  <a:schemeClr val="tx1"/>
                </a:solidFill>
                <a:latin typeface="Bookman Old Style"/>
                <a:cs typeface="Bookman Old Style"/>
              </a:rPr>
              <a:t>Hanash</a:t>
            </a:r>
            <a:endParaRPr lang="en-US" sz="1600" b="1" dirty="0">
              <a:solidFill>
                <a:schemeClr val="tx1"/>
              </a:solidFill>
              <a:latin typeface="Bookman Old Style"/>
              <a:cs typeface="Bookman Old Style"/>
            </a:endParaRPr>
          </a:p>
          <a:p>
            <a:pPr algn="ctr"/>
            <a:r>
              <a:rPr lang="en-US" sz="1600" b="1" dirty="0" smtClean="0">
                <a:solidFill>
                  <a:schemeClr val="tx1"/>
                </a:solidFill>
                <a:latin typeface="Bookman Old Style"/>
                <a:cs typeface="Bookman Old Style"/>
              </a:rPr>
              <a:t>Maitra</a:t>
            </a:r>
          </a:p>
          <a:p>
            <a:pPr algn="ctr"/>
            <a:r>
              <a:rPr lang="en-US" sz="1600" b="1" dirty="0" err="1" smtClean="0">
                <a:solidFill>
                  <a:schemeClr val="tx1"/>
                </a:solidFill>
                <a:latin typeface="Bookman Old Style"/>
                <a:cs typeface="Bookman Old Style"/>
              </a:rPr>
              <a:t>Feng</a:t>
            </a:r>
            <a:endParaRPr lang="en-US" sz="1600" b="1" dirty="0">
              <a:solidFill>
                <a:schemeClr val="tx1"/>
              </a:solidFill>
              <a:latin typeface="Bookman Old Style"/>
              <a:cs typeface="Bookman Old Style"/>
            </a:endParaRPr>
          </a:p>
        </p:txBody>
      </p:sp>
      <p:sp>
        <p:nvSpPr>
          <p:cNvPr id="21" name="Decagon 20"/>
          <p:cNvSpPr/>
          <p:nvPr/>
        </p:nvSpPr>
        <p:spPr>
          <a:xfrm>
            <a:off x="3244144" y="5025293"/>
            <a:ext cx="2154105" cy="1809089"/>
          </a:xfrm>
          <a:prstGeom prst="decagon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FF0000"/>
                </a:solidFill>
                <a:latin typeface="Bookman Old Style"/>
                <a:cs typeface="Bookman Old Style"/>
              </a:rPr>
              <a:t>NCI EDRN</a:t>
            </a:r>
          </a:p>
          <a:p>
            <a:pPr algn="ctr"/>
            <a:r>
              <a:rPr lang="en-US" sz="1600" b="1" dirty="0" smtClean="0">
                <a:solidFill>
                  <a:schemeClr val="tx1"/>
                </a:solidFill>
                <a:latin typeface="Bookman Old Style"/>
                <a:cs typeface="Bookman Old Style"/>
              </a:rPr>
              <a:t>Maitra (PI)</a:t>
            </a:r>
          </a:p>
          <a:p>
            <a:pPr algn="ctr"/>
            <a:r>
              <a:rPr lang="en-US" sz="1600" b="1" dirty="0" err="1" smtClean="0">
                <a:solidFill>
                  <a:schemeClr val="tx1"/>
                </a:solidFill>
                <a:latin typeface="Bookman Old Style"/>
                <a:cs typeface="Bookman Old Style"/>
              </a:rPr>
              <a:t>Hanash</a:t>
            </a:r>
            <a:endParaRPr lang="en-US" sz="1600" b="1" dirty="0" smtClean="0">
              <a:solidFill>
                <a:schemeClr val="tx1"/>
              </a:solidFill>
              <a:latin typeface="Bookman Old Style"/>
              <a:cs typeface="Bookman Old Style"/>
            </a:endParaRPr>
          </a:p>
          <a:p>
            <a:pPr algn="ctr"/>
            <a:r>
              <a:rPr lang="en-US" sz="1600" b="1" dirty="0" err="1" smtClean="0">
                <a:solidFill>
                  <a:schemeClr val="tx1"/>
                </a:solidFill>
                <a:latin typeface="Bookman Old Style"/>
                <a:cs typeface="Bookman Old Style"/>
              </a:rPr>
              <a:t>Feng</a:t>
            </a:r>
            <a:endParaRPr lang="en-US" sz="1600" b="1" dirty="0" smtClean="0">
              <a:solidFill>
                <a:schemeClr val="tx1"/>
              </a:solidFill>
              <a:latin typeface="Bookman Old Style"/>
              <a:cs typeface="Bookman Old Style"/>
            </a:endParaRPr>
          </a:p>
          <a:p>
            <a:pPr algn="ctr"/>
            <a:r>
              <a:rPr lang="en-US" sz="1600" b="1" dirty="0" err="1" smtClean="0">
                <a:solidFill>
                  <a:schemeClr val="tx1"/>
                </a:solidFill>
                <a:latin typeface="Bookman Old Style"/>
                <a:cs typeface="Bookman Old Style"/>
              </a:rPr>
              <a:t>Koay</a:t>
            </a:r>
            <a:endParaRPr lang="en-US" sz="1600" b="1" dirty="0">
              <a:solidFill>
                <a:schemeClr val="tx1"/>
              </a:solidFill>
              <a:latin typeface="Bookman Old Style"/>
              <a:cs typeface="Bookman Old Style"/>
            </a:endParaRPr>
          </a:p>
        </p:txBody>
      </p:sp>
      <p:sp>
        <p:nvSpPr>
          <p:cNvPr id="22" name="Decagon 21"/>
          <p:cNvSpPr/>
          <p:nvPr/>
        </p:nvSpPr>
        <p:spPr>
          <a:xfrm>
            <a:off x="400341" y="4736448"/>
            <a:ext cx="1933773" cy="1600391"/>
          </a:xfrm>
          <a:prstGeom prst="decagon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FF0000"/>
                </a:solidFill>
                <a:latin typeface="Bookman Old Style"/>
                <a:cs typeface="Bookman Old Style"/>
              </a:rPr>
              <a:t>NCI MCL Consortium</a:t>
            </a:r>
          </a:p>
          <a:p>
            <a:pPr algn="ctr"/>
            <a:r>
              <a:rPr lang="en-US" sz="1600" b="1" dirty="0" smtClean="0">
                <a:solidFill>
                  <a:schemeClr val="tx1"/>
                </a:solidFill>
                <a:latin typeface="Bookman Old Style"/>
                <a:cs typeface="Bookman Old Style"/>
              </a:rPr>
              <a:t>Maitra (PI)</a:t>
            </a:r>
          </a:p>
          <a:p>
            <a:pPr algn="ctr"/>
            <a:r>
              <a:rPr lang="en-US" sz="1600" b="1" dirty="0" err="1" smtClean="0">
                <a:solidFill>
                  <a:schemeClr val="tx1"/>
                </a:solidFill>
                <a:latin typeface="Bookman Old Style"/>
                <a:cs typeface="Bookman Old Style"/>
              </a:rPr>
              <a:t>Hanash</a:t>
            </a:r>
            <a:endParaRPr lang="en-US" sz="1600" b="1" dirty="0" smtClean="0">
              <a:solidFill>
                <a:schemeClr val="tx1"/>
              </a:solidFill>
              <a:latin typeface="Bookman Old Style"/>
              <a:cs typeface="Bookman Old Style"/>
            </a:endParaRPr>
          </a:p>
          <a:p>
            <a:pPr algn="ctr"/>
            <a:r>
              <a:rPr lang="en-US" sz="1600" b="1" dirty="0" err="1" smtClean="0">
                <a:solidFill>
                  <a:schemeClr val="tx1"/>
                </a:solidFill>
                <a:latin typeface="Bookman Old Style"/>
                <a:cs typeface="Bookman Old Style"/>
              </a:rPr>
              <a:t>Koay</a:t>
            </a:r>
            <a:endParaRPr lang="en-US" sz="1600" b="1" dirty="0">
              <a:solidFill>
                <a:schemeClr val="tx1"/>
              </a:solidFill>
              <a:latin typeface="Bookman Old Style"/>
              <a:cs typeface="Bookman Old Style"/>
            </a:endParaRPr>
          </a:p>
        </p:txBody>
      </p:sp>
      <p:sp>
        <p:nvSpPr>
          <p:cNvPr id="23" name="Decagon 22"/>
          <p:cNvSpPr/>
          <p:nvPr/>
        </p:nvSpPr>
        <p:spPr>
          <a:xfrm>
            <a:off x="207617" y="1725723"/>
            <a:ext cx="2415307" cy="2236530"/>
          </a:xfrm>
          <a:prstGeom prst="decagon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 smtClean="0">
                <a:solidFill>
                  <a:srgbClr val="FF0000"/>
                </a:solidFill>
                <a:latin typeface="Bookman Old Style"/>
                <a:cs typeface="Bookman Old Style"/>
              </a:rPr>
              <a:t>PanCAN</a:t>
            </a:r>
            <a:r>
              <a:rPr lang="en-US" sz="1600" b="1" dirty="0" smtClean="0">
                <a:solidFill>
                  <a:srgbClr val="FF0000"/>
                </a:solidFill>
                <a:latin typeface="Bookman Old Style"/>
                <a:cs typeface="Bookman Old Style"/>
              </a:rPr>
              <a:t> Early Detection Initiative</a:t>
            </a:r>
          </a:p>
          <a:p>
            <a:pPr algn="ctr"/>
            <a:r>
              <a:rPr lang="en-US" sz="1600" b="1" dirty="0" smtClean="0">
                <a:solidFill>
                  <a:schemeClr val="tx1"/>
                </a:solidFill>
                <a:latin typeface="Bookman Old Style"/>
                <a:cs typeface="Bookman Old Style"/>
              </a:rPr>
              <a:t>Maitra PI</a:t>
            </a:r>
          </a:p>
          <a:p>
            <a:pPr algn="ctr"/>
            <a:r>
              <a:rPr lang="en-US" sz="1600" b="1" dirty="0" err="1" smtClean="0">
                <a:solidFill>
                  <a:schemeClr val="tx1"/>
                </a:solidFill>
                <a:latin typeface="Bookman Old Style"/>
                <a:cs typeface="Bookman Old Style"/>
              </a:rPr>
              <a:t>Hanash</a:t>
            </a:r>
            <a:r>
              <a:rPr lang="en-US" sz="1600" b="1" dirty="0" smtClean="0">
                <a:solidFill>
                  <a:schemeClr val="tx1"/>
                </a:solidFill>
                <a:latin typeface="Bookman Old Style"/>
                <a:cs typeface="Bookman Old Style"/>
              </a:rPr>
              <a:t> Co-PI</a:t>
            </a:r>
            <a:endParaRPr lang="en-US" sz="1600" b="1" dirty="0">
              <a:solidFill>
                <a:schemeClr val="tx1"/>
              </a:solidFill>
              <a:latin typeface="Bookman Old Style"/>
              <a:cs typeface="Bookman Old Style"/>
            </a:endParaRPr>
          </a:p>
        </p:txBody>
      </p:sp>
      <p:sp>
        <p:nvSpPr>
          <p:cNvPr id="24" name="Decagon 23"/>
          <p:cNvSpPr/>
          <p:nvPr/>
        </p:nvSpPr>
        <p:spPr>
          <a:xfrm>
            <a:off x="3451762" y="1146417"/>
            <a:ext cx="1711804" cy="1421991"/>
          </a:xfrm>
          <a:prstGeom prst="decagon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FF0000"/>
                </a:solidFill>
                <a:latin typeface="Bookman Old Style"/>
                <a:cs typeface="Bookman Old Style"/>
              </a:rPr>
              <a:t>Extramural </a:t>
            </a:r>
          </a:p>
          <a:p>
            <a:pPr algn="ctr"/>
            <a:r>
              <a:rPr lang="en-US" sz="1600" b="1" dirty="0" smtClean="0">
                <a:solidFill>
                  <a:srgbClr val="000000"/>
                </a:solidFill>
                <a:latin typeface="Bookman Old Style"/>
                <a:cs typeface="Bookman Old Style"/>
              </a:rPr>
              <a:t>Vogelstein</a:t>
            </a:r>
          </a:p>
          <a:p>
            <a:pPr algn="ctr"/>
            <a:r>
              <a:rPr lang="en-US" sz="1600" b="1" dirty="0" err="1" smtClean="0">
                <a:solidFill>
                  <a:srgbClr val="000000"/>
                </a:solidFill>
                <a:latin typeface="Bookman Old Style"/>
                <a:cs typeface="Bookman Old Style"/>
              </a:rPr>
              <a:t>Kinzler</a:t>
            </a:r>
            <a:endParaRPr lang="en-US" sz="1600" b="1" dirty="0">
              <a:solidFill>
                <a:srgbClr val="000000"/>
              </a:solidFill>
              <a:latin typeface="Bookman Old Style"/>
              <a:cs typeface="Bookman Old Style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5397704" y="2885399"/>
            <a:ext cx="1035365" cy="64887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5356289" y="4058887"/>
            <a:ext cx="1076780" cy="8559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2319218" y="4058887"/>
            <a:ext cx="1076780" cy="115968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 flipV="1">
            <a:off x="2567706" y="3202931"/>
            <a:ext cx="842097" cy="1794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 flipV="1">
            <a:off x="4320924" y="2595479"/>
            <a:ext cx="13805" cy="24850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49" name="Straight Arrow Connector 2048"/>
          <p:cNvCxnSpPr/>
          <p:nvPr/>
        </p:nvCxnSpPr>
        <p:spPr>
          <a:xfrm>
            <a:off x="4320924" y="4624922"/>
            <a:ext cx="0" cy="35894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5003800" y="1143000"/>
            <a:ext cx="24402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CancerSEEK</a:t>
            </a:r>
            <a:r>
              <a:rPr lang="en-US" b="1" dirty="0" smtClean="0"/>
              <a:t> (</a:t>
            </a:r>
            <a:r>
              <a:rPr lang="en-US" b="1" i="1" dirty="0" smtClean="0"/>
              <a:t>Science 2018</a:t>
            </a:r>
            <a:r>
              <a:rPr lang="en-US" b="1" dirty="0" smtClean="0"/>
              <a:t>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59373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304800"/>
            <a:ext cx="9144000" cy="914400"/>
          </a:xfrm>
        </p:spPr>
        <p:txBody>
          <a:bodyPr>
            <a:noAutofit/>
          </a:bodyPr>
          <a:lstStyle/>
          <a:p>
            <a:r>
              <a:rPr lang="en-US" altLang="en-US" sz="3200" b="1" dirty="0" smtClean="0">
                <a:solidFill>
                  <a:srgbClr val="FF0000"/>
                </a:solidFill>
              </a:rPr>
              <a:t>EARLY DETECTION OF OVARIAN CANCER AT MD ANDERSON CANCER CENTER</a:t>
            </a:r>
            <a:br>
              <a:rPr lang="en-US" altLang="en-US" sz="3200" b="1" dirty="0" smtClean="0">
                <a:solidFill>
                  <a:srgbClr val="FF0000"/>
                </a:solidFill>
              </a:rPr>
            </a:br>
            <a:endParaRPr lang="en-US" altLang="en-US" sz="3200" b="1" dirty="0" smtClean="0">
              <a:solidFill>
                <a:srgbClr val="FF0000"/>
              </a:solidFill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0500" y="1295400"/>
            <a:ext cx="8763000" cy="5334000"/>
          </a:xfrm>
        </p:spPr>
        <p:txBody>
          <a:bodyPr>
            <a:noAutofit/>
          </a:bodyPr>
          <a:lstStyle/>
          <a:p>
            <a:pPr marL="457200" indent="-457200" algn="l">
              <a:spcBef>
                <a:spcPct val="0"/>
              </a:spcBef>
              <a:buFont typeface="Arial" panose="020B0604020202020204" pitchFamily="34" charset="0"/>
              <a:buChar char="•"/>
              <a:tabLst>
                <a:tab pos="230188" algn="l"/>
                <a:tab pos="461963" algn="l"/>
                <a:tab pos="2165350" algn="l"/>
                <a:tab pos="2452688" algn="l"/>
              </a:tabLst>
              <a:defRPr/>
            </a:pPr>
            <a:r>
              <a:rPr lang="en-US" altLang="en-US" b="1" dirty="0" smtClean="0">
                <a:solidFill>
                  <a:schemeClr val="tx1"/>
                </a:solidFill>
              </a:rPr>
              <a:t>Normal Risk Ovarian Cancer Screening Study 	(NROSS) - Karen Lu, Robert Bast, Steve Skates</a:t>
            </a:r>
          </a:p>
          <a:p>
            <a:pPr algn="l">
              <a:spcBef>
                <a:spcPct val="0"/>
              </a:spcBef>
              <a:tabLst>
                <a:tab pos="230188" algn="l"/>
                <a:tab pos="461963" algn="l"/>
                <a:tab pos="2165350" algn="l"/>
                <a:tab pos="2452688" algn="l"/>
              </a:tabLst>
              <a:defRPr/>
            </a:pPr>
            <a:endParaRPr lang="en-US" altLang="en-US" b="1" dirty="0" smtClean="0">
              <a:solidFill>
                <a:schemeClr val="tx1"/>
              </a:solidFill>
            </a:endParaRPr>
          </a:p>
          <a:p>
            <a:pPr marL="800100" lvl="1" indent="-342900" algn="l">
              <a:spcBef>
                <a:spcPct val="0"/>
              </a:spcBef>
              <a:spcAft>
                <a:spcPts val="300"/>
              </a:spcAft>
              <a:buFont typeface="Arial" panose="020B0604020202020204" pitchFamily="34" charset="0"/>
              <a:buChar char="−"/>
              <a:tabLst>
                <a:tab pos="230188" algn="l"/>
                <a:tab pos="461963" algn="l"/>
                <a:tab pos="2165350" algn="l"/>
                <a:tab pos="2452688" algn="l"/>
              </a:tabLst>
              <a:defRPr/>
            </a:pPr>
            <a:r>
              <a:rPr lang="en-US" altLang="en-US" sz="3200" b="1" dirty="0" smtClean="0">
                <a:solidFill>
                  <a:schemeClr val="tx1"/>
                </a:solidFill>
              </a:rPr>
              <a:t>Two stage strategy where rising CA125 by the risk of ovarian cancer algorithm (ROCA) triggers transvaginal sonography (TVS).</a:t>
            </a:r>
          </a:p>
          <a:p>
            <a:pPr lvl="1" algn="l">
              <a:spcBef>
                <a:spcPct val="0"/>
              </a:spcBef>
              <a:spcAft>
                <a:spcPts val="300"/>
              </a:spcAft>
              <a:tabLst>
                <a:tab pos="230188" algn="l"/>
                <a:tab pos="461963" algn="l"/>
                <a:tab pos="2165350" algn="l"/>
                <a:tab pos="2452688" algn="l"/>
              </a:tabLst>
              <a:defRPr/>
            </a:pPr>
            <a:endParaRPr lang="en-US" altLang="en-US" sz="3200" b="1" dirty="0" smtClean="0">
              <a:solidFill>
                <a:schemeClr val="tx1"/>
              </a:solidFill>
            </a:endParaRPr>
          </a:p>
          <a:p>
            <a:pPr marL="800100" lvl="1" indent="-342900" algn="l">
              <a:spcBef>
                <a:spcPct val="0"/>
              </a:spcBef>
              <a:spcAft>
                <a:spcPts val="300"/>
              </a:spcAft>
              <a:buFont typeface="Arial" panose="020B0604020202020204" pitchFamily="34" charset="0"/>
              <a:buChar char="−"/>
              <a:tabLst>
                <a:tab pos="230188" algn="l"/>
                <a:tab pos="461963" algn="l"/>
                <a:tab pos="2165350" algn="l"/>
                <a:tab pos="2452688" algn="l"/>
              </a:tabLst>
              <a:defRPr/>
            </a:pPr>
            <a:r>
              <a:rPr lang="en-US" altLang="en-US" sz="3200" b="1" dirty="0" smtClean="0">
                <a:solidFill>
                  <a:srgbClr val="FF0000"/>
                </a:solidFill>
              </a:rPr>
              <a:t>No more than 3 operations </a:t>
            </a:r>
            <a:r>
              <a:rPr lang="en-US" altLang="en-US" sz="3200" b="1" dirty="0" smtClean="0">
                <a:solidFill>
                  <a:schemeClr val="tx1"/>
                </a:solidFill>
              </a:rPr>
              <a:t>will be required to detect each case of ovarian cancer. </a:t>
            </a:r>
            <a:endParaRPr lang="en-US" altLang="en-US" sz="3200" dirty="0" smtClean="0">
              <a:solidFill>
                <a:schemeClr val="tx1"/>
              </a:solidFill>
            </a:endParaRPr>
          </a:p>
          <a:p>
            <a:pPr algn="l">
              <a:tabLst>
                <a:tab pos="230188" algn="l"/>
                <a:tab pos="461963" algn="l"/>
                <a:tab pos="2165350" algn="l"/>
                <a:tab pos="2452688" algn="l"/>
              </a:tabLst>
              <a:defRPr/>
            </a:pPr>
            <a:endParaRPr lang="en-US" altLang="en-US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6638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304800"/>
            <a:ext cx="9144000" cy="914400"/>
          </a:xfrm>
        </p:spPr>
        <p:txBody>
          <a:bodyPr>
            <a:noAutofit/>
          </a:bodyPr>
          <a:lstStyle/>
          <a:p>
            <a:r>
              <a:rPr lang="en-US" altLang="en-US" sz="3200" b="1" dirty="0" smtClean="0">
                <a:solidFill>
                  <a:srgbClr val="FF0000"/>
                </a:solidFill>
              </a:rPr>
              <a:t>EARLY DETECTION OF OVARIAN CANCER AT MD ANDERSON CANCER CENTER</a:t>
            </a:r>
            <a:br>
              <a:rPr lang="en-US" altLang="en-US" sz="3200" b="1" dirty="0" smtClean="0">
                <a:solidFill>
                  <a:srgbClr val="FF0000"/>
                </a:solidFill>
              </a:rPr>
            </a:br>
            <a:endParaRPr lang="en-US" altLang="en-US" sz="3200" b="1" dirty="0" smtClean="0">
              <a:solidFill>
                <a:srgbClr val="FF0000"/>
              </a:solidFill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0500" y="1219200"/>
            <a:ext cx="8763000" cy="5334000"/>
          </a:xfrm>
        </p:spPr>
        <p:txBody>
          <a:bodyPr/>
          <a:lstStyle/>
          <a:p>
            <a:pPr marL="914400" lvl="1" indent="-457200" algn="l">
              <a:spcBef>
                <a:spcPct val="0"/>
              </a:spcBef>
              <a:buFont typeface="Arial" panose="020B0604020202020204" pitchFamily="34" charset="0"/>
              <a:buChar char="•"/>
              <a:tabLst>
                <a:tab pos="230188" algn="l"/>
                <a:tab pos="461963" algn="l"/>
                <a:tab pos="2165350" algn="l"/>
                <a:tab pos="2452688" algn="l"/>
              </a:tabLst>
            </a:pPr>
            <a:endParaRPr lang="en-US" altLang="en-US" sz="500" b="1" dirty="0" smtClean="0"/>
          </a:p>
          <a:p>
            <a:pPr marL="457200" indent="-457200" algn="l">
              <a:spcBef>
                <a:spcPct val="0"/>
              </a:spcBef>
              <a:buFontTx/>
              <a:buChar char="•"/>
              <a:tabLst>
                <a:tab pos="230188" algn="l"/>
                <a:tab pos="461963" algn="l"/>
                <a:tab pos="2165350" algn="l"/>
                <a:tab pos="2452688" algn="l"/>
              </a:tabLst>
            </a:pPr>
            <a:r>
              <a:rPr lang="en-US" altLang="en-US" sz="2100" b="1" dirty="0" smtClean="0">
                <a:solidFill>
                  <a:schemeClr val="tx1"/>
                </a:solidFill>
              </a:rPr>
              <a:t>Autoantibodies– Robert Bast, Wei-Lei Yang, Zhen Lu, Sam Hanash and </a:t>
            </a:r>
            <a:r>
              <a:rPr lang="en-US" altLang="en-US" sz="2100" b="1" dirty="0" smtClean="0">
                <a:solidFill>
                  <a:srgbClr val="FF0000"/>
                </a:solidFill>
              </a:rPr>
              <a:t>Makoto Kobayashi</a:t>
            </a:r>
          </a:p>
          <a:p>
            <a:pPr marL="457200" indent="-457200" algn="l">
              <a:spcBef>
                <a:spcPct val="0"/>
              </a:spcBef>
              <a:buFontTx/>
              <a:buChar char="•"/>
              <a:tabLst>
                <a:tab pos="230188" algn="l"/>
                <a:tab pos="461963" algn="l"/>
                <a:tab pos="2165350" algn="l"/>
                <a:tab pos="2452688" algn="l"/>
              </a:tabLst>
            </a:pPr>
            <a:endParaRPr lang="en-US" altLang="en-US" sz="500" b="1" dirty="0" smtClean="0"/>
          </a:p>
          <a:p>
            <a:pPr marL="457200" indent="-457200" algn="l">
              <a:spcBef>
                <a:spcPct val="0"/>
              </a:spcBef>
              <a:buFontTx/>
              <a:buChar char="•"/>
              <a:tabLst>
                <a:tab pos="230188" algn="l"/>
                <a:tab pos="461963" algn="l"/>
                <a:tab pos="2165350" algn="l"/>
                <a:tab pos="2452688" algn="l"/>
              </a:tabLst>
            </a:pPr>
            <a:endParaRPr lang="en-US" altLang="en-US" sz="500" b="1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477" y="2133600"/>
            <a:ext cx="8325046" cy="4388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430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/>
          </p:nvPr>
        </p:nvGraphicFramePr>
        <p:xfrm>
          <a:off x="1093900" y="1559127"/>
          <a:ext cx="7432766" cy="41467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52400" y="152400"/>
            <a:ext cx="8668986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MERIT Cohort</a:t>
            </a:r>
          </a:p>
          <a:p>
            <a:pPr algn="ctr"/>
            <a:r>
              <a:rPr lang="en-US" sz="20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Center for Global Cancer Early Detection</a:t>
            </a:r>
            <a:endParaRPr lang="en-US" sz="2000" dirty="0">
              <a:solidFill>
                <a:prstClr val="black">
                  <a:lumMod val="65000"/>
                  <a:lumOff val="35000"/>
                </a:prstClr>
              </a:solidFill>
              <a:latin typeface="Arial"/>
              <a:cs typeface="Arial"/>
            </a:endParaRPr>
          </a:p>
          <a:p>
            <a:pPr algn="ctr"/>
            <a:r>
              <a:rPr lang="en-US" sz="20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Sept 2017</a:t>
            </a:r>
            <a:endParaRPr lang="en-US" sz="2000" dirty="0">
              <a:solidFill>
                <a:prstClr val="black">
                  <a:lumMod val="65000"/>
                  <a:lumOff val="35000"/>
                </a:prst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AutoShape 6" descr="mage result for blood tube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12" name="Picture 11" descr="MDAnderson-Master-Logo_Texas_V_NoTag_RGB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4607" y="5573755"/>
            <a:ext cx="1702059" cy="54927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04800" y="4382423"/>
            <a:ext cx="4572000" cy="1836400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457200">
              <a:spcBef>
                <a:spcPts val="700"/>
              </a:spcBef>
              <a:buClr>
                <a:srgbClr val="4F81BD"/>
              </a:buClr>
              <a:buFont typeface="Times" pitchFamily="-65" charset="0"/>
              <a:buNone/>
            </a:pPr>
            <a:r>
              <a:rPr lang="en-US" b="1" u="sng" dirty="0" smtClean="0">
                <a:solidFill>
                  <a:srgbClr val="BC6E9C"/>
                </a:solidFill>
                <a:latin typeface="Arial"/>
                <a:cs typeface="Arial"/>
              </a:rPr>
              <a:t>M</a:t>
            </a:r>
            <a:r>
              <a:rPr lang="en-US" dirty="0" smtClean="0">
                <a:solidFill>
                  <a:srgbClr val="EEECE1">
                    <a:lumMod val="25000"/>
                  </a:srgbClr>
                </a:solidFill>
                <a:latin typeface="Arial"/>
                <a:cs typeface="Arial"/>
              </a:rPr>
              <a:t>ammography</a:t>
            </a:r>
          </a:p>
          <a:p>
            <a:pPr defTabSz="457200">
              <a:spcBef>
                <a:spcPts val="700"/>
              </a:spcBef>
              <a:buClr>
                <a:srgbClr val="4F81BD"/>
              </a:buClr>
              <a:buFont typeface="Times" pitchFamily="-65" charset="0"/>
              <a:buNone/>
            </a:pPr>
            <a:r>
              <a:rPr lang="en-US" b="1" u="sng" dirty="0" smtClean="0">
                <a:solidFill>
                  <a:srgbClr val="BC6E9C"/>
                </a:solidFill>
                <a:latin typeface="Arial"/>
                <a:cs typeface="Arial"/>
              </a:rPr>
              <a:t>E</a:t>
            </a:r>
            <a:r>
              <a:rPr lang="en-US" dirty="0" smtClean="0">
                <a:solidFill>
                  <a:srgbClr val="EEECE1">
                    <a:lumMod val="25000"/>
                  </a:srgbClr>
                </a:solidFill>
                <a:latin typeface="Arial"/>
                <a:cs typeface="Arial"/>
              </a:rPr>
              <a:t>arly </a:t>
            </a:r>
            <a:r>
              <a:rPr lang="en-US" dirty="0">
                <a:solidFill>
                  <a:srgbClr val="EEECE1">
                    <a:lumMod val="25000"/>
                  </a:srgbClr>
                </a:solidFill>
                <a:latin typeface="Arial"/>
                <a:cs typeface="Arial"/>
              </a:rPr>
              <a:t>detection </a:t>
            </a:r>
            <a:r>
              <a:rPr lang="en-US" dirty="0" smtClean="0">
                <a:solidFill>
                  <a:srgbClr val="EEECE1">
                    <a:lumMod val="25000"/>
                  </a:srgbClr>
                </a:solidFill>
                <a:latin typeface="Arial"/>
                <a:cs typeface="Arial"/>
              </a:rPr>
              <a:t>biomarkers</a:t>
            </a:r>
          </a:p>
          <a:p>
            <a:pPr defTabSz="457200">
              <a:spcBef>
                <a:spcPts val="700"/>
              </a:spcBef>
              <a:buClr>
                <a:srgbClr val="4F81BD"/>
              </a:buClr>
              <a:buFont typeface="Times" pitchFamily="-65" charset="0"/>
              <a:buNone/>
            </a:pPr>
            <a:r>
              <a:rPr lang="en-US" b="1" u="sng" dirty="0" smtClean="0">
                <a:solidFill>
                  <a:srgbClr val="BC6E9C"/>
                </a:solidFill>
                <a:latin typeface="Arial"/>
                <a:cs typeface="Arial"/>
              </a:rPr>
              <a:t>R</a:t>
            </a:r>
            <a:r>
              <a:rPr lang="en-US" dirty="0" smtClean="0">
                <a:solidFill>
                  <a:srgbClr val="EEECE1">
                    <a:lumMod val="25000"/>
                  </a:srgbClr>
                </a:solidFill>
                <a:latin typeface="Arial"/>
                <a:cs typeface="Arial"/>
              </a:rPr>
              <a:t>isk assessment </a:t>
            </a:r>
          </a:p>
          <a:p>
            <a:pPr defTabSz="457200">
              <a:spcBef>
                <a:spcPts val="700"/>
              </a:spcBef>
              <a:buClr>
                <a:srgbClr val="4F81BD"/>
              </a:buClr>
              <a:buFont typeface="Times" pitchFamily="-65" charset="0"/>
              <a:buNone/>
            </a:pPr>
            <a:r>
              <a:rPr lang="en-US" b="1" u="sng" dirty="0" smtClean="0">
                <a:solidFill>
                  <a:srgbClr val="BC6E9C"/>
                </a:solidFill>
                <a:latin typeface="Arial"/>
                <a:cs typeface="Arial"/>
              </a:rPr>
              <a:t>I</a:t>
            </a:r>
            <a:r>
              <a:rPr lang="en-US" dirty="0" smtClean="0">
                <a:solidFill>
                  <a:srgbClr val="EEECE1">
                    <a:lumMod val="25000"/>
                  </a:srgbClr>
                </a:solidFill>
                <a:latin typeface="Arial"/>
                <a:cs typeface="Arial"/>
              </a:rPr>
              <a:t>maging </a:t>
            </a:r>
          </a:p>
          <a:p>
            <a:pPr defTabSz="457200">
              <a:spcBef>
                <a:spcPts val="700"/>
              </a:spcBef>
              <a:buClr>
                <a:srgbClr val="4F81BD"/>
              </a:buClr>
              <a:buFont typeface="Times" pitchFamily="-65" charset="0"/>
              <a:buNone/>
            </a:pPr>
            <a:r>
              <a:rPr lang="en-US" b="1" u="sng" dirty="0" smtClean="0">
                <a:solidFill>
                  <a:srgbClr val="BC6E9C"/>
                </a:solidFill>
                <a:latin typeface="Arial"/>
                <a:cs typeface="Arial"/>
              </a:rPr>
              <a:t>T</a:t>
            </a:r>
            <a:r>
              <a:rPr lang="en-US" dirty="0" smtClean="0">
                <a:solidFill>
                  <a:srgbClr val="EEECE1">
                    <a:lumMod val="25000"/>
                  </a:srgbClr>
                </a:solidFill>
                <a:latin typeface="Arial"/>
                <a:cs typeface="Arial"/>
              </a:rPr>
              <a:t>echnologies</a:t>
            </a:r>
            <a:endParaRPr lang="en-US" dirty="0">
              <a:solidFill>
                <a:srgbClr val="EEECE1">
                  <a:lumMod val="25000"/>
                </a:srgb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48407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4_Office Theme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fhcrc_presentation_r">
  <a:themeElements>
    <a:clrScheme name="fhcrc_presentation_r 2">
      <a:dk1>
        <a:srgbClr val="000000"/>
      </a:dk1>
      <a:lt1>
        <a:srgbClr val="FFFFFF"/>
      </a:lt1>
      <a:dk2>
        <a:srgbClr val="000000"/>
      </a:dk2>
      <a:lt2>
        <a:srgbClr val="C0C0C0"/>
      </a:lt2>
      <a:accent1>
        <a:srgbClr val="5BABEB"/>
      </a:accent1>
      <a:accent2>
        <a:srgbClr val="C8D167"/>
      </a:accent2>
      <a:accent3>
        <a:srgbClr val="FFFFFF"/>
      </a:accent3>
      <a:accent4>
        <a:srgbClr val="000000"/>
      </a:accent4>
      <a:accent5>
        <a:srgbClr val="B5D2F3"/>
      </a:accent5>
      <a:accent6>
        <a:srgbClr val="B5BD5D"/>
      </a:accent6>
      <a:hlink>
        <a:srgbClr val="9D9CA2"/>
      </a:hlink>
      <a:folHlink>
        <a:srgbClr val="000000"/>
      </a:folHlink>
    </a:clrScheme>
    <a:fontScheme name="fhcrc_presentation_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fhcrc_presentation_r 1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hcrc_presentation_r 2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5BABEB"/>
        </a:accent1>
        <a:accent2>
          <a:srgbClr val="C8D167"/>
        </a:accent2>
        <a:accent3>
          <a:srgbClr val="FFFFFF"/>
        </a:accent3>
        <a:accent4>
          <a:srgbClr val="000000"/>
        </a:accent4>
        <a:accent5>
          <a:srgbClr val="B5D2F3"/>
        </a:accent5>
        <a:accent6>
          <a:srgbClr val="B5BD5D"/>
        </a:accent6>
        <a:hlink>
          <a:srgbClr val="9D9CA2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fhcrc_presentation_r">
  <a:themeElements>
    <a:clrScheme name="fhcrc_presentation_r 2">
      <a:dk1>
        <a:srgbClr val="000000"/>
      </a:dk1>
      <a:lt1>
        <a:srgbClr val="FFFFFF"/>
      </a:lt1>
      <a:dk2>
        <a:srgbClr val="000000"/>
      </a:dk2>
      <a:lt2>
        <a:srgbClr val="C0C0C0"/>
      </a:lt2>
      <a:accent1>
        <a:srgbClr val="5BABEB"/>
      </a:accent1>
      <a:accent2>
        <a:srgbClr val="C8D167"/>
      </a:accent2>
      <a:accent3>
        <a:srgbClr val="FFFFFF"/>
      </a:accent3>
      <a:accent4>
        <a:srgbClr val="000000"/>
      </a:accent4>
      <a:accent5>
        <a:srgbClr val="B5D2F3"/>
      </a:accent5>
      <a:accent6>
        <a:srgbClr val="B5BD5D"/>
      </a:accent6>
      <a:hlink>
        <a:srgbClr val="9D9CA2"/>
      </a:hlink>
      <a:folHlink>
        <a:srgbClr val="000000"/>
      </a:folHlink>
    </a:clrScheme>
    <a:fontScheme name="fhcrc_presentation_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fhcrc_presentation_r 1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hcrc_presentation_r 2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5BABEB"/>
        </a:accent1>
        <a:accent2>
          <a:srgbClr val="C8D167"/>
        </a:accent2>
        <a:accent3>
          <a:srgbClr val="FFFFFF"/>
        </a:accent3>
        <a:accent4>
          <a:srgbClr val="000000"/>
        </a:accent4>
        <a:accent5>
          <a:srgbClr val="B5D2F3"/>
        </a:accent5>
        <a:accent6>
          <a:srgbClr val="B5BD5D"/>
        </a:accent6>
        <a:hlink>
          <a:srgbClr val="9D9CA2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19574</TotalTime>
  <Words>1427</Words>
  <Application>Microsoft Office PowerPoint</Application>
  <PresentationFormat>On-screen Show (4:3)</PresentationFormat>
  <Paragraphs>480</Paragraphs>
  <Slides>45</Slides>
  <Notes>11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8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64" baseType="lpstr">
      <vt:lpstr>굴림</vt:lpstr>
      <vt:lpstr>ＭＳ Ｐゴシック</vt:lpstr>
      <vt:lpstr>Arial</vt:lpstr>
      <vt:lpstr>Arial</vt:lpstr>
      <vt:lpstr>Bookman Old Style</vt:lpstr>
      <vt:lpstr>Calibri</vt:lpstr>
      <vt:lpstr>Symbol</vt:lpstr>
      <vt:lpstr>Times</vt:lpstr>
      <vt:lpstr>Times New Roman</vt:lpstr>
      <vt:lpstr>Wingdings</vt:lpstr>
      <vt:lpstr>9_Office Theme</vt:lpstr>
      <vt:lpstr>1_Office Theme</vt:lpstr>
      <vt:lpstr>14_Office Theme</vt:lpstr>
      <vt:lpstr>fhcrc_presentation_r</vt:lpstr>
      <vt:lpstr>1_fhcrc_presentation_r</vt:lpstr>
      <vt:lpstr>8_Office Theme</vt:lpstr>
      <vt:lpstr>19_Office Theme</vt:lpstr>
      <vt:lpstr>10_Office Theme</vt:lpstr>
      <vt:lpstr>Prism 6</vt:lpstr>
      <vt:lpstr>PowerPoint Presentation</vt:lpstr>
      <vt:lpstr>   </vt:lpstr>
      <vt:lpstr>Biomarker needs across the cancer continuum</vt:lpstr>
      <vt:lpstr>Different flavors of risk biomarkers</vt:lpstr>
      <vt:lpstr>          Center for Global Cancer Early Detection </vt:lpstr>
      <vt:lpstr>MD Anderson As a Critical Cog in the National PDAC Biomarker Efforts</vt:lpstr>
      <vt:lpstr>EARLY DETECTION OF OVARIAN CANCER AT MD ANDERSON CANCER CENTER </vt:lpstr>
      <vt:lpstr>EARLY DETECTION OF OVARIAN CANCER AT MD ANDERSON CANCER CENTER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Risk Stratification/Early Detection</vt:lpstr>
      <vt:lpstr>Early Stage PDAC vs Healthy Subjects</vt:lpstr>
      <vt:lpstr>Early Stage PDAC vs Benign Pancreatic Cysts</vt:lpstr>
      <vt:lpstr>PowerPoint Presentation</vt:lpstr>
      <vt:lpstr>PowerPoint Presentation</vt:lpstr>
      <vt:lpstr>PowerPoint Presentation</vt:lpstr>
      <vt:lpstr>           Lung Cancer Screening Study Goals</vt:lpstr>
      <vt:lpstr>           Lung Cancer Screening Study Goals</vt:lpstr>
      <vt:lpstr>n validate individual markers and develop a panel with a combination rule :  </vt:lpstr>
      <vt:lpstr>n Validation of Individual Markers and Panel Development for Indeterminate Nodules:  </vt:lpstr>
      <vt:lpstr>PowerPoint Presentation</vt:lpstr>
      <vt:lpstr>Identification of pro-SFTPB as a biomarker for lung cancer</vt:lpstr>
      <vt:lpstr>Is there evidence that blood markers could be useful? Validation of proSFTPB in the pan Canadian Lung Ca screening study</vt:lpstr>
      <vt:lpstr>PowerPoint Presentation</vt:lpstr>
      <vt:lpstr>PowerPoint Presentation</vt:lpstr>
      <vt:lpstr>Biomarker Development</vt:lpstr>
      <vt:lpstr>PowerPoint Presentation</vt:lpstr>
      <vt:lpstr>PowerPoint Presentation</vt:lpstr>
      <vt:lpstr>PowerPoint Presentation</vt:lpstr>
      <vt:lpstr>Strategy for panel building</vt:lpstr>
      <vt:lpstr>Diacetylspermine (DAS)  Performance based on PanCan screening cohort</vt:lpstr>
      <vt:lpstr>Testing of combinations of markers in pre-diagnostic samples</vt:lpstr>
      <vt:lpstr>Performance of a Marker Panel Trained with CARET Pre-diagnostic Samples   and  Tested with ever smokers in the UMEA and EPIC Cohorts</vt:lpstr>
      <vt:lpstr>PowerPoint Presentation</vt:lpstr>
      <vt:lpstr>PowerPoint Presentation</vt:lpstr>
      <vt:lpstr>MD Anderson Prospective Screening Cohort</vt:lpstr>
      <vt:lpstr>Accrual March 3, 2018   8,614</vt:lpstr>
      <vt:lpstr>Take home message</vt:lpstr>
      <vt:lpstr>PowerPoint Presentation</vt:lpstr>
      <vt:lpstr>PowerPoint Presentation</vt:lpstr>
      <vt:lpstr>FUNDING SUPPORT </vt:lpstr>
      <vt:lpstr>PowerPoint Presentation</vt:lpstr>
    </vt:vector>
  </TitlesOfParts>
  <Company>M.D. Anderson Cancer Center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Add Title Here</dc:title>
  <dc:creator>Mary A. Dorta</dc:creator>
  <cp:lastModifiedBy>Hanash,Samir</cp:lastModifiedBy>
  <cp:revision>941</cp:revision>
  <cp:lastPrinted>2014-12-03T19:29:46Z</cp:lastPrinted>
  <dcterms:created xsi:type="dcterms:W3CDTF">2010-04-23T20:09:10Z</dcterms:created>
  <dcterms:modified xsi:type="dcterms:W3CDTF">2018-03-06T19:00:18Z</dcterms:modified>
</cp:coreProperties>
</file>