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3"/>
  </p:notesMasterIdLst>
  <p:sldIdLst>
    <p:sldId id="257" r:id="rId2"/>
    <p:sldId id="258" r:id="rId3"/>
    <p:sldId id="259" r:id="rId4"/>
    <p:sldId id="261" r:id="rId5"/>
    <p:sldId id="263" r:id="rId6"/>
    <p:sldId id="260"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5" r:id="rId33"/>
    <p:sldId id="297" r:id="rId34"/>
    <p:sldId id="298" r:id="rId35"/>
    <p:sldId id="299" r:id="rId36"/>
    <p:sldId id="300" r:id="rId37"/>
    <p:sldId id="301" r:id="rId38"/>
    <p:sldId id="302" r:id="rId39"/>
    <p:sldId id="303" r:id="rId40"/>
    <p:sldId id="305" r:id="rId41"/>
    <p:sldId id="304" r:id="rId4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96"/>
  </p:normalViewPr>
  <p:slideViewPr>
    <p:cSldViewPr snapToGrid="0" snapToObjects="1" showGuides="1">
      <p:cViewPr varScale="1">
        <p:scale>
          <a:sx n="140" d="100"/>
          <a:sy n="140" d="100"/>
        </p:scale>
        <p:origin x="504" y="17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7C1DB-219C-604D-9D29-D76C1300EA85}" type="datetimeFigureOut">
              <a:rPr lang="en-US" smtClean="0"/>
              <a:t>3/8/18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E286E-B1A4-B24F-8FBD-69D1400744EB}" type="slidenum">
              <a:rPr lang="en-US" smtClean="0"/>
              <a:t>‹#›</a:t>
            </a:fld>
            <a:endParaRPr lang="en-US"/>
          </a:p>
        </p:txBody>
      </p:sp>
    </p:spTree>
    <p:extLst>
      <p:ext uri="{BB962C8B-B14F-4D97-AF65-F5344CB8AC3E}">
        <p14:creationId xmlns:p14="http://schemas.microsoft.com/office/powerpoint/2010/main" val="2064185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on how</a:t>
            </a:r>
            <a:r>
              <a:rPr lang="en-US" baseline="0" dirty="0" smtClean="0"/>
              <a:t> we assembled cohort.</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20</a:t>
            </a:fld>
            <a:endParaRPr lang="en-US"/>
          </a:p>
        </p:txBody>
      </p:sp>
    </p:spTree>
    <p:extLst>
      <p:ext uri="{BB962C8B-B14F-4D97-AF65-F5344CB8AC3E}">
        <p14:creationId xmlns:p14="http://schemas.microsoft.com/office/powerpoint/2010/main" val="143478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AMONG WOMEN WHO EXPERIENCED A RECURRENCE.</a:t>
            </a:r>
            <a:r>
              <a:rPr lang="en-US" baseline="0" dirty="0" smtClean="0"/>
              <a:t>  </a:t>
            </a:r>
            <a:r>
              <a:rPr lang="en-US" dirty="0" smtClean="0"/>
              <a:t>Ipsilateral</a:t>
            </a:r>
            <a:r>
              <a:rPr lang="en-US" baseline="0" dirty="0" smtClean="0"/>
              <a:t> invasive events tend to have earliest time course, followed closely by </a:t>
            </a:r>
            <a:r>
              <a:rPr lang="en-US" baseline="0" dirty="0" err="1" smtClean="0"/>
              <a:t>Ipsi</a:t>
            </a:r>
            <a:r>
              <a:rPr lang="en-US" baseline="0" dirty="0" smtClean="0"/>
              <a:t> DCIS, then contralateral has substantially slower time course.</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29</a:t>
            </a:fld>
            <a:endParaRPr lang="en-US"/>
          </a:p>
        </p:txBody>
      </p:sp>
    </p:spTree>
    <p:extLst>
      <p:ext uri="{BB962C8B-B14F-4D97-AF65-F5344CB8AC3E}">
        <p14:creationId xmlns:p14="http://schemas.microsoft.com/office/powerpoint/2010/main" val="9179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women treated by BCS,</a:t>
            </a:r>
            <a:r>
              <a:rPr lang="en-US" baseline="0" dirty="0" smtClean="0"/>
              <a:t> this plot and hazard ratios show that hormone treatment offers stronger protection against risk of any event compared to radiation.</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30</a:t>
            </a:fld>
            <a:endParaRPr lang="en-US"/>
          </a:p>
        </p:txBody>
      </p:sp>
    </p:spTree>
    <p:extLst>
      <p:ext uri="{BB962C8B-B14F-4D97-AF65-F5344CB8AC3E}">
        <p14:creationId xmlns:p14="http://schemas.microsoft.com/office/powerpoint/2010/main" val="41768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10-year risk for BCS</a:t>
            </a:r>
            <a:r>
              <a:rPr lang="en-US" baseline="0" dirty="0" smtClean="0"/>
              <a:t> only is about 25%, but gets down to about 10% with hormone treatment.  </a:t>
            </a:r>
            <a:r>
              <a:rPr lang="en-US" dirty="0" smtClean="0"/>
              <a:t>Can see here</a:t>
            </a:r>
            <a:r>
              <a:rPr lang="en-US" baseline="0" dirty="0" smtClean="0"/>
              <a:t> that hormone treatment offers better protection against any event, largely because hormones reduce </a:t>
            </a:r>
            <a:r>
              <a:rPr lang="en-US" baseline="0" dirty="0" err="1" smtClean="0"/>
              <a:t>ipsi</a:t>
            </a:r>
            <a:r>
              <a:rPr lang="en-US" baseline="0" dirty="0" smtClean="0"/>
              <a:t> and contralateral risk.  Radiation only reduces ipsilateral risk.</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31</a:t>
            </a:fld>
            <a:endParaRPr lang="en-US"/>
          </a:p>
        </p:txBody>
      </p:sp>
    </p:spTree>
    <p:extLst>
      <p:ext uri="{BB962C8B-B14F-4D97-AF65-F5344CB8AC3E}">
        <p14:creationId xmlns:p14="http://schemas.microsoft.com/office/powerpoint/2010/main" val="1694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of centralized review and mention of additional data available on cohort.</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21</a:t>
            </a:fld>
            <a:endParaRPr lang="en-US"/>
          </a:p>
        </p:txBody>
      </p:sp>
    </p:spTree>
    <p:extLst>
      <p:ext uri="{BB962C8B-B14F-4D97-AF65-F5344CB8AC3E}">
        <p14:creationId xmlns:p14="http://schemas.microsoft.com/office/powerpoint/2010/main" val="117086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a:t>
            </a:r>
            <a:r>
              <a:rPr lang="en-US" baseline="0" dirty="0" smtClean="0"/>
              <a:t> characteristics – demonstrates our ability to measure important factors, though much missing for grade/size/ER.  Highlight mode of detection since MCL is about screen-detected lesions.</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22</a:t>
            </a:fld>
            <a:endParaRPr lang="en-US"/>
          </a:p>
        </p:txBody>
      </p:sp>
    </p:spTree>
    <p:extLst>
      <p:ext uri="{BB962C8B-B14F-4D97-AF65-F5344CB8AC3E}">
        <p14:creationId xmlns:p14="http://schemas.microsoft.com/office/powerpoint/2010/main" val="3492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Demonstrates range of treatments received in the cohort.</a:t>
            </a:r>
            <a:r>
              <a:rPr lang="en-US" baseline="0" dirty="0" smtClean="0"/>
              <a:t>  We are dealing with observational real-life data, where a variety of management approaches are used.  BCS=breast conserving surgery.  rad=radiation therapy; </a:t>
            </a:r>
            <a:r>
              <a:rPr lang="en-US" baseline="0" dirty="0" err="1" smtClean="0"/>
              <a:t>horm</a:t>
            </a:r>
            <a:r>
              <a:rPr lang="en-US" baseline="0" dirty="0" smtClean="0"/>
              <a:t> = hormone (endocrine) therapy.</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23</a:t>
            </a:fld>
            <a:endParaRPr lang="en-US"/>
          </a:p>
        </p:txBody>
      </p:sp>
    </p:spTree>
    <p:extLst>
      <p:ext uri="{BB962C8B-B14F-4D97-AF65-F5344CB8AC3E}">
        <p14:creationId xmlns:p14="http://schemas.microsoft.com/office/powerpoint/2010/main" val="75302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lengthy follow-up on most cases.  Total of 207 cases with a recurrence.</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24</a:t>
            </a:fld>
            <a:endParaRPr lang="en-US"/>
          </a:p>
        </p:txBody>
      </p:sp>
    </p:spTree>
    <p:extLst>
      <p:ext uri="{BB962C8B-B14F-4D97-AF65-F5344CB8AC3E}">
        <p14:creationId xmlns:p14="http://schemas.microsoft.com/office/powerpoint/2010/main" val="164107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2/3rds of recurrences are invasive, and some of those are regional/distant; many are high grade.</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25</a:t>
            </a:fld>
            <a:endParaRPr lang="en-US"/>
          </a:p>
        </p:txBody>
      </p:sp>
    </p:spTree>
    <p:extLst>
      <p:ext uri="{BB962C8B-B14F-4D97-AF65-F5344CB8AC3E}">
        <p14:creationId xmlns:p14="http://schemas.microsoft.com/office/powerpoint/2010/main" val="198302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Mastectomy</a:t>
            </a:r>
            <a:r>
              <a:rPr lang="en-US" baseline="0" dirty="0" smtClean="0"/>
              <a:t> and adjuvant treatments combined with BCS result in substantially lower risk of a second event.  Hormone therapy reduces risk of any second event more than radiation.</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26</a:t>
            </a:fld>
            <a:endParaRPr lang="en-US"/>
          </a:p>
        </p:txBody>
      </p:sp>
    </p:spTree>
    <p:extLst>
      <p:ext uri="{BB962C8B-B14F-4D97-AF65-F5344CB8AC3E}">
        <p14:creationId xmlns:p14="http://schemas.microsoft.com/office/powerpoint/2010/main" val="162657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Demonstrates</a:t>
            </a:r>
            <a:r>
              <a:rPr lang="en-US" baseline="0" dirty="0" smtClean="0"/>
              <a:t> the range of second events we are interested in.  Ipsilateral invasive events are most common recurrence, but other types are common as well.</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27</a:t>
            </a:fld>
            <a:endParaRPr lang="en-US"/>
          </a:p>
        </p:txBody>
      </p:sp>
    </p:spTree>
    <p:extLst>
      <p:ext uri="{BB962C8B-B14F-4D97-AF65-F5344CB8AC3E}">
        <p14:creationId xmlns:p14="http://schemas.microsoft.com/office/powerpoint/2010/main" val="207480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compare the relative frequency</a:t>
            </a:r>
            <a:r>
              <a:rPr lang="en-US" baseline="0" dirty="0" smtClean="0"/>
              <a:t> of ipsilateral and contralateral events by treatment.  Notably this slide does not depict the denominator number of cases for each treatment group, so that must be kept in mind while interpreting.  We have relatively few events occurring after mastectomy (particularly ipsilateral events), so remaining slides focus on breast conserving surgery.</a:t>
            </a:r>
            <a:endParaRPr lang="en-US" dirty="0"/>
          </a:p>
        </p:txBody>
      </p:sp>
      <p:sp>
        <p:nvSpPr>
          <p:cNvPr id="4" name="Slide Number Placeholder 3"/>
          <p:cNvSpPr>
            <a:spLocks noGrp="1"/>
          </p:cNvSpPr>
          <p:nvPr>
            <p:ph type="sldNum" sz="quarter" idx="10"/>
          </p:nvPr>
        </p:nvSpPr>
        <p:spPr/>
        <p:txBody>
          <a:bodyPr/>
          <a:lstStyle/>
          <a:p>
            <a:fld id="{37D59B37-D237-4519-9033-FD5F1443FC9B}" type="slidenum">
              <a:rPr lang="en-US" smtClean="0"/>
              <a:t>28</a:t>
            </a:fld>
            <a:endParaRPr lang="en-US"/>
          </a:p>
        </p:txBody>
      </p:sp>
    </p:spTree>
    <p:extLst>
      <p:ext uri="{BB962C8B-B14F-4D97-AF65-F5344CB8AC3E}">
        <p14:creationId xmlns:p14="http://schemas.microsoft.com/office/powerpoint/2010/main" val="72270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Weave_Title_P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953126" y="214313"/>
            <a:ext cx="28479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defTabSz="342900" fontAlgn="base">
              <a:lnSpc>
                <a:spcPct val="150000"/>
              </a:lnSpc>
              <a:spcBef>
                <a:spcPct val="0"/>
              </a:spcBef>
              <a:spcAft>
                <a:spcPct val="0"/>
              </a:spcAft>
              <a:defRPr/>
            </a:pPr>
            <a:r>
              <a:rPr lang="en-US" sz="975" b="1" i="1" dirty="0" smtClean="0">
                <a:solidFill>
                  <a:srgbClr val="715C2A"/>
                </a:solidFill>
                <a:latin typeface="Palatino Linotype" pitchFamily="18" charset="0"/>
                <a:ea typeface="Palatino" pitchFamily="18" charset="0"/>
                <a:cs typeface="Palatino" pitchFamily="18" charset="0"/>
              </a:rPr>
              <a:t>The heart and science of medicine.</a:t>
            </a:r>
          </a:p>
          <a:p>
            <a:pPr algn="r" defTabSz="342900" fontAlgn="base">
              <a:lnSpc>
                <a:spcPct val="150000"/>
              </a:lnSpc>
              <a:spcBef>
                <a:spcPct val="0"/>
              </a:spcBef>
              <a:spcAft>
                <a:spcPct val="0"/>
              </a:spcAft>
              <a:defRPr/>
            </a:pPr>
            <a:r>
              <a:rPr lang="en-US" sz="825" dirty="0" smtClean="0">
                <a:solidFill>
                  <a:srgbClr val="63666A"/>
                </a:solidFill>
                <a:latin typeface="Arial" pitchFamily="34" charset="0"/>
                <a:cs typeface="Arial" panose="020B0604020202020204" pitchFamily="34" charset="0"/>
              </a:rPr>
              <a:t>UVMHealth.org/</a:t>
            </a:r>
            <a:r>
              <a:rPr lang="en-US" sz="825" dirty="0" err="1" smtClean="0">
                <a:solidFill>
                  <a:srgbClr val="63666A"/>
                </a:solidFill>
                <a:latin typeface="Arial" pitchFamily="34" charset="0"/>
                <a:cs typeface="Arial" panose="020B0604020202020204" pitchFamily="34" charset="0"/>
              </a:rPr>
              <a:t>CancerCenter</a:t>
            </a:r>
            <a:endParaRPr lang="en-US" sz="825" dirty="0" smtClean="0">
              <a:solidFill>
                <a:srgbClr val="63666A"/>
              </a:solidFill>
              <a:latin typeface="Arial" pitchFamily="34" charset="0"/>
              <a:cs typeface="Arial" panose="020B0604020202020204" pitchFamily="34" charset="0"/>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5400" y="4373166"/>
            <a:ext cx="2349500"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14951" y="1377692"/>
            <a:ext cx="8329049" cy="352966"/>
          </a:xfrm>
        </p:spPr>
        <p:txBody>
          <a:bodyPr>
            <a:noAutofit/>
          </a:bodyPr>
          <a:lstStyle>
            <a:lvl1pPr algn="l">
              <a:defRPr sz="2700" baseline="0">
                <a:solidFill>
                  <a:srgbClr val="006341"/>
                </a:solidFill>
                <a:latin typeface="Palatino Linotype" panose="02040502050505030304" pitchFamily="18" charset="0"/>
                <a:cs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19099" y="1838298"/>
            <a:ext cx="6400800" cy="1314450"/>
          </a:xfrm>
        </p:spPr>
        <p:txBody>
          <a:bodyPr>
            <a:normAutofit/>
          </a:bodyPr>
          <a:lstStyle>
            <a:lvl1pPr marL="0" indent="0" algn="l">
              <a:buNone/>
              <a:defRPr sz="1350" baseline="0">
                <a:solidFill>
                  <a:schemeClr val="tx1">
                    <a:tint val="75000"/>
                  </a:schemeClr>
                </a:solidFill>
                <a:latin typeface="Palatino Linotype" panose="02040502050505030304" pitchFamily="18" charset="0"/>
                <a:cs typeface="Palatino Linotype" panose="0204050205050503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838"/>
            <a:ext cx="91440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1" y="4633913"/>
            <a:ext cx="1763713" cy="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36792"/>
            <a:ext cx="8229600" cy="465867"/>
          </a:xfrm>
        </p:spPr>
        <p:txBody>
          <a:bodyPr>
            <a:normAutofit/>
          </a:bodyPr>
          <a:lstStyle>
            <a:lvl1pPr>
              <a:defRPr sz="2400">
                <a:solidFill>
                  <a:srgbClr val="006341"/>
                </a:solidFill>
                <a:latin typeface="Palatino Linotype" panose="02040502050505030304" pitchFamily="18" charset="0"/>
                <a:cs typeface="Palatino Linotype" panose="020405020505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atin typeface="Arial" panose="020B0604020202020204" pitchFamily="34" charset="0"/>
              </a:defRPr>
            </a:lvl1pPr>
          </a:lstStyle>
          <a:p>
            <a:pPr>
              <a:defRPr/>
            </a:pPr>
            <a:fld id="{8EF52E8B-79D0-F345-BD65-0E8A79418FB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Slide">
    <p:spTree>
      <p:nvGrpSpPr>
        <p:cNvPr id="1" name=""/>
        <p:cNvGrpSpPr/>
        <p:nvPr/>
      </p:nvGrpSpPr>
      <p:grpSpPr>
        <a:xfrm>
          <a:off x="0" y="0"/>
          <a:ext cx="0" cy="0"/>
          <a:chOff x="0" y="0"/>
          <a:chExt cx="0" cy="0"/>
        </a:xfrm>
      </p:grpSpPr>
      <p:pic>
        <p:nvPicPr>
          <p:cNvPr id="3" name="Picture 6" descr="Weave_Title_P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953126" y="241697"/>
            <a:ext cx="2847975" cy="2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defTabSz="342900" fontAlgn="base">
              <a:lnSpc>
                <a:spcPct val="150000"/>
              </a:lnSpc>
              <a:spcBef>
                <a:spcPct val="0"/>
              </a:spcBef>
              <a:spcAft>
                <a:spcPct val="0"/>
              </a:spcAft>
              <a:defRPr/>
            </a:pPr>
            <a:r>
              <a:rPr lang="en-US" sz="825" dirty="0" smtClean="0">
                <a:solidFill>
                  <a:srgbClr val="63666A"/>
                </a:solidFill>
                <a:latin typeface="Arial" pitchFamily="34" charset="0"/>
                <a:cs typeface="Arial" panose="020B0604020202020204" pitchFamily="34" charset="0"/>
              </a:rPr>
              <a:t>UVMHealth.org/</a:t>
            </a:r>
            <a:r>
              <a:rPr lang="en-US" sz="825" dirty="0" err="1" smtClean="0">
                <a:solidFill>
                  <a:srgbClr val="63666A"/>
                </a:solidFill>
                <a:latin typeface="Arial" pitchFamily="34" charset="0"/>
                <a:cs typeface="Arial" panose="020B0604020202020204" pitchFamily="34" charset="0"/>
              </a:rPr>
              <a:t>CancerCenter</a:t>
            </a:r>
            <a:endParaRPr lang="en-US" sz="825" dirty="0" smtClean="0">
              <a:solidFill>
                <a:srgbClr val="63666A"/>
              </a:solidFill>
              <a:latin typeface="Arial" pitchFamily="34" charset="0"/>
              <a:cs typeface="Arial" panose="020B0604020202020204" pitchFamily="34" charset="0"/>
            </a:endParaRPr>
          </a:p>
        </p:txBody>
      </p:sp>
      <p:sp>
        <p:nvSpPr>
          <p:cNvPr id="2" name="Title 1"/>
          <p:cNvSpPr>
            <a:spLocks noGrp="1"/>
          </p:cNvSpPr>
          <p:nvPr>
            <p:ph type="title"/>
          </p:nvPr>
        </p:nvSpPr>
        <p:spPr>
          <a:xfrm>
            <a:off x="815966" y="1416847"/>
            <a:ext cx="7693918" cy="857250"/>
          </a:xfrm>
        </p:spPr>
        <p:txBody>
          <a:bodyPr>
            <a:normAutofit/>
          </a:bodyPr>
          <a:lstStyle>
            <a:lvl1pPr algn="l">
              <a:defRPr sz="2400" baseline="0">
                <a:solidFill>
                  <a:srgbClr val="006341"/>
                </a:solidFill>
                <a:latin typeface="Palatino Linotype" panose="02040502050505030304" pitchFamily="18" charset="0"/>
                <a:cs typeface="Palatino Linotype" panose="02040502050505030304" pitchFamily="18" charset="0"/>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cs typeface="+mn-cs"/>
              </a:defRPr>
            </a:lvl1pPr>
          </a:lstStyle>
          <a:p>
            <a:pPr defTabSz="342900">
              <a:defRPr/>
            </a:pPr>
            <a:fld id="{E74F2A11-4F63-BE40-A1D1-715378E37C66}" type="datetime1">
              <a:rPr lang="en-US" smtClean="0">
                <a:solidFill>
                  <a:prstClr val="black">
                    <a:tint val="75000"/>
                  </a:prstClr>
                </a:solidFill>
              </a:rPr>
              <a:pPr defTabSz="342900">
                <a:defRPr/>
              </a:pPr>
              <a:t>3/8/18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mn-ea"/>
                <a:cs typeface="Arial" panose="020B0604020202020204" pitchFamily="34" charset="0"/>
              </a:defRPr>
            </a:lvl1pPr>
          </a:lstStyle>
          <a:p>
            <a:pPr defTabSz="342900" fontAlgn="base">
              <a:spcBef>
                <a:spcPct val="0"/>
              </a:spcBef>
              <a:spcAft>
                <a:spcPct val="0"/>
              </a:spcAft>
              <a:defRPr/>
            </a:pPr>
            <a:fld id="{7889F489-A5C5-3942-950B-20C3A174F0BE}" type="slidenum">
              <a:rPr lang="en-US" altLang="en-US" smtClean="0"/>
              <a:pPr defTabSz="342900" fontAlgn="base">
                <a:spcBef>
                  <a:spcPct val="0"/>
                </a:spcBef>
                <a:spcAft>
                  <a:spcPct val="0"/>
                </a:spcAft>
                <a:defRPr/>
              </a:pPr>
              <a:t>‹#›</a:t>
            </a:fld>
            <a:endParaRPr lang="en-US" altLang="en-US"/>
          </a:p>
        </p:txBody>
      </p:sp>
    </p:spTree>
    <p:extLst>
      <p:ext uri="{BB962C8B-B14F-4D97-AF65-F5344CB8AC3E}">
        <p14:creationId xmlns:p14="http://schemas.microsoft.com/office/powerpoint/2010/main" val="1923633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itchFamily="34" charset="0"/>
        </a:defRPr>
      </a:lvl2pPr>
      <a:lvl3pPr algn="ctr" defTabSz="342900" rtl="0" eaLnBrk="0" fontAlgn="base" hangingPunct="0">
        <a:spcBef>
          <a:spcPct val="0"/>
        </a:spcBef>
        <a:spcAft>
          <a:spcPct val="0"/>
        </a:spcAft>
        <a:defRPr sz="3300">
          <a:solidFill>
            <a:schemeClr val="tx1"/>
          </a:solidFill>
          <a:latin typeface="Calibri" pitchFamily="34" charset="0"/>
        </a:defRPr>
      </a:lvl3pPr>
      <a:lvl4pPr algn="ctr" defTabSz="342900" rtl="0" eaLnBrk="0" fontAlgn="base" hangingPunct="0">
        <a:spcBef>
          <a:spcPct val="0"/>
        </a:spcBef>
        <a:spcAft>
          <a:spcPct val="0"/>
        </a:spcAft>
        <a:defRPr sz="3300">
          <a:solidFill>
            <a:schemeClr val="tx1"/>
          </a:solidFill>
          <a:latin typeface="Calibri" pitchFamily="34" charset="0"/>
        </a:defRPr>
      </a:lvl4pPr>
      <a:lvl5pPr algn="ctr" defTabSz="342900" rtl="0" eaLnBrk="0" fontAlgn="base" hangingPunct="0">
        <a:spcBef>
          <a:spcPct val="0"/>
        </a:spcBef>
        <a:spcAft>
          <a:spcPct val="0"/>
        </a:spcAft>
        <a:defRPr sz="3300">
          <a:solidFill>
            <a:schemeClr val="tx1"/>
          </a:solidFill>
          <a:latin typeface="Calibri" pitchFamily="34"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951" y="752030"/>
            <a:ext cx="8329049" cy="978628"/>
          </a:xfrm>
        </p:spPr>
        <p:txBody>
          <a:bodyPr/>
          <a:lstStyle/>
          <a:p>
            <a:r>
              <a:rPr lang="en-US" sz="2600" dirty="0" smtClean="0"/>
              <a:t>Prediction of Progression and Recurrence in the Vermont Cohort of Screen-detected Breast Cancer</a:t>
            </a:r>
            <a:br>
              <a:rPr lang="en-US" sz="2600" dirty="0" smtClean="0"/>
            </a:br>
            <a:r>
              <a:rPr lang="en-US" sz="1600" dirty="0" smtClean="0"/>
              <a:t>Vermont Molecular Characterization Laboratory</a:t>
            </a:r>
            <a:endParaRPr lang="en-US" sz="1600" dirty="0"/>
          </a:p>
        </p:txBody>
      </p:sp>
      <p:sp>
        <p:nvSpPr>
          <p:cNvPr id="3" name="Subtitle 2"/>
          <p:cNvSpPr>
            <a:spLocks noGrp="1"/>
          </p:cNvSpPr>
          <p:nvPr>
            <p:ph type="subTitle" idx="1"/>
          </p:nvPr>
        </p:nvSpPr>
        <p:spPr>
          <a:xfrm>
            <a:off x="819099" y="1838298"/>
            <a:ext cx="6400800" cy="1477470"/>
          </a:xfrm>
        </p:spPr>
        <p:txBody>
          <a:bodyPr>
            <a:normAutofit lnSpcReduction="10000"/>
          </a:bodyPr>
          <a:lstStyle/>
          <a:p>
            <a:r>
              <a:rPr lang="en-US" dirty="0" smtClean="0"/>
              <a:t>Janet Stein, PhD</a:t>
            </a:r>
          </a:p>
          <a:p>
            <a:r>
              <a:rPr lang="en-US" dirty="0" smtClean="0"/>
              <a:t>Brian Sprague, PhD</a:t>
            </a:r>
          </a:p>
          <a:p>
            <a:r>
              <a:rPr lang="en-US" dirty="0" smtClean="0"/>
              <a:t>Donald Weaver, MD</a:t>
            </a:r>
          </a:p>
          <a:p>
            <a:endParaRPr lang="en-US" dirty="0"/>
          </a:p>
          <a:p>
            <a:r>
              <a:rPr lang="en-US" dirty="0" smtClean="0"/>
              <a:t>Mark Evans, Jonathan Gordon, Julie Dragon, Pamela </a:t>
            </a:r>
            <a:r>
              <a:rPr lang="en-US" dirty="0" err="1" smtClean="0"/>
              <a:t>Vacek</a:t>
            </a:r>
            <a:endParaRPr lang="en-US" dirty="0" smtClean="0"/>
          </a:p>
          <a:p>
            <a:r>
              <a:rPr lang="en-US" dirty="0" smtClean="0"/>
              <a:t>Gary Stein</a:t>
            </a:r>
            <a:endParaRPr lang="en-US" dirty="0"/>
          </a:p>
        </p:txBody>
      </p:sp>
    </p:spTree>
    <p:extLst>
      <p:ext uri="{BB962C8B-B14F-4D97-AF65-F5344CB8AC3E}">
        <p14:creationId xmlns:p14="http://schemas.microsoft.com/office/powerpoint/2010/main" val="13870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C2B23C3E-F69F-0945-8A6C-DDD99A253370}" type="slidenum">
              <a:rPr lang="en-US" altLang="en-US" sz="900">
                <a:solidFill>
                  <a:srgbClr val="898989"/>
                </a:solidFill>
                <a:latin typeface="Arial" charset="0"/>
                <a:ea typeface="Arial" charset="0"/>
                <a:cs typeface="Arial" charset="0"/>
              </a:rPr>
              <a:pPr>
                <a:spcBef>
                  <a:spcPct val="0"/>
                </a:spcBef>
                <a:buFontTx/>
                <a:buNone/>
              </a:pPr>
              <a:t>10</a:t>
            </a:fld>
            <a:endParaRPr lang="en-US" altLang="en-US" sz="900">
              <a:solidFill>
                <a:srgbClr val="898989"/>
              </a:solidFill>
              <a:latin typeface="Arial" charset="0"/>
              <a:ea typeface="Arial" charset="0"/>
              <a:cs typeface="Arial" charset="0"/>
            </a:endParaRPr>
          </a:p>
        </p:txBody>
      </p:sp>
      <p:sp>
        <p:nvSpPr>
          <p:cNvPr id="6" name="Content Placeholder 2"/>
          <p:cNvSpPr>
            <a:spLocks noGrp="1"/>
          </p:cNvSpPr>
          <p:nvPr>
            <p:ph idx="1"/>
          </p:nvPr>
        </p:nvSpPr>
        <p:spPr>
          <a:xfrm>
            <a:off x="1415654" y="1185863"/>
            <a:ext cx="6312694" cy="3470672"/>
          </a:xfrm>
        </p:spPr>
        <p:txBody>
          <a:bodyPr/>
          <a:lstStyle/>
          <a:p>
            <a:pPr>
              <a:spcBef>
                <a:spcPts val="450"/>
              </a:spcBef>
              <a:buFont typeface="Wingdings" panose="05000000000000000000" pitchFamily="2" charset="2"/>
              <a:buChar char="Ø"/>
              <a:defRPr/>
            </a:pPr>
            <a:r>
              <a:rPr lang="en-US" dirty="0" smtClean="0">
                <a:solidFill>
                  <a:srgbClr val="0070C0"/>
                </a:solidFill>
              </a:rPr>
              <a:t>TME Cell Markers</a:t>
            </a:r>
          </a:p>
          <a:p>
            <a:pPr marL="342900" indent="-342900">
              <a:spcBef>
                <a:spcPts val="450"/>
              </a:spcBef>
              <a:buClr>
                <a:schemeClr val="tx2">
                  <a:lumMod val="60000"/>
                  <a:lumOff val="40000"/>
                </a:schemeClr>
              </a:buClr>
              <a:buFont typeface="+mj-lt"/>
              <a:buAutoNum type="arabicPeriod"/>
              <a:defRPr/>
            </a:pPr>
            <a:r>
              <a:rPr lang="en-US" dirty="0" smtClean="0"/>
              <a:t>Cell type composition initial selection</a:t>
            </a:r>
          </a:p>
          <a:p>
            <a:pPr marL="300038" lvl="1" indent="0">
              <a:spcBef>
                <a:spcPts val="450"/>
              </a:spcBef>
              <a:buClr>
                <a:schemeClr val="tx2">
                  <a:lumMod val="60000"/>
                  <a:lumOff val="40000"/>
                </a:schemeClr>
              </a:buClr>
              <a:buNone/>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marL="300038" lvl="1" indent="0">
              <a:spcBef>
                <a:spcPts val="450"/>
              </a:spcBef>
              <a:buClr>
                <a:schemeClr val="tx2">
                  <a:lumMod val="60000"/>
                  <a:lumOff val="40000"/>
                </a:schemeClr>
              </a:buClr>
              <a:buNone/>
              <a:defRPr/>
            </a:pPr>
            <a:endParaRPr lang="en-US" dirty="0"/>
          </a:p>
          <a:p>
            <a:pPr marL="342900" indent="-342900">
              <a:spcBef>
                <a:spcPts val="450"/>
              </a:spcBef>
              <a:buClr>
                <a:schemeClr val="tx2">
                  <a:lumMod val="60000"/>
                  <a:lumOff val="40000"/>
                </a:schemeClr>
              </a:buClr>
              <a:buFont typeface="+mj-lt"/>
              <a:buAutoNum type="arabicPeriod"/>
              <a:defRPr/>
            </a:pPr>
            <a:r>
              <a:rPr lang="en-US" dirty="0" smtClean="0"/>
              <a:t>MCL Immune Cell Panel</a:t>
            </a: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graphicFrame>
        <p:nvGraphicFramePr>
          <p:cNvPr id="7" name="Table 6"/>
          <p:cNvGraphicFramePr>
            <a:graphicFrameLocks noGrp="1"/>
          </p:cNvGraphicFramePr>
          <p:nvPr/>
        </p:nvGraphicFramePr>
        <p:xfrm>
          <a:off x="1710929" y="1881188"/>
          <a:ext cx="5722144" cy="2255648"/>
        </p:xfrm>
        <a:graphic>
          <a:graphicData uri="http://schemas.openxmlformats.org/drawingml/2006/table">
            <a:tbl>
              <a:tblPr/>
              <a:tblGrid>
                <a:gridCol w="1007269"/>
                <a:gridCol w="4714875"/>
              </a:tblGrid>
              <a:tr h="27433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FFFFFF"/>
                          </a:solidFill>
                          <a:effectLst/>
                          <a:latin typeface="Calibri" charset="0"/>
                          <a:ea typeface="Arial" charset="0"/>
                          <a:cs typeface="Arial" charset="0"/>
                        </a:rPr>
                        <a:t>Marker</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FFFFFF"/>
                          </a:solidFill>
                          <a:effectLst/>
                          <a:latin typeface="Calibri" charset="0"/>
                          <a:ea typeface="Arial" charset="0"/>
                          <a:cs typeface="Arial" charset="0"/>
                        </a:rPr>
                        <a:t>Cell Type</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sym typeface="Symbol" charset="2"/>
                        </a:rPr>
                        <a:t>SMA</a:t>
                      </a:r>
                      <a:endParaRPr kumimoji="0" lang="en-US" altLang="x-none" sz="1400" b="1" i="0" u="none" strike="noStrike" cap="none" normalizeH="0" baseline="0">
                        <a:ln>
                          <a:noFill/>
                        </a:ln>
                        <a:solidFill>
                          <a:srgbClr val="000000"/>
                        </a:solidFill>
                        <a:effectLst/>
                        <a:latin typeface="Calibri" charset="0"/>
                        <a:ea typeface="Arial" charset="0"/>
                        <a:cs typeface="Arial" charset="0"/>
                      </a:endParaRP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Stromal fibroblasts</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CD3</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Pan T-cell marker</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CD34</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Lymphocytes, macrophages, mesenchymal stem cells (MSCs)</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CD68</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Macrophages</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NG2</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Pericytes</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p63</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Basal cells</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8606">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THY1/CD90</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000000"/>
                          </a:solidFill>
                          <a:effectLst/>
                          <a:latin typeface="Calibri" charset="0"/>
                          <a:ea typeface="Arial" charset="0"/>
                          <a:cs typeface="Arial" charset="0"/>
                        </a:rPr>
                        <a:t>MSCs </a:t>
                      </a:r>
                      <a:r>
                        <a:rPr kumimoji="0" lang="en-US" altLang="x-none" sz="1400" b="0" i="0" u="none" strike="noStrike" cap="none" normalizeH="0" baseline="0">
                          <a:ln>
                            <a:noFill/>
                          </a:ln>
                          <a:solidFill>
                            <a:srgbClr val="000000"/>
                          </a:solidFill>
                          <a:effectLst/>
                          <a:latin typeface="Calibri" charset="0"/>
                          <a:ea typeface="Arial" charset="0"/>
                          <a:cs typeface="Arial" charset="0"/>
                        </a:rPr>
                        <a:t>(in conjunction with CD73, CD105, CD34 [under review])</a:t>
                      </a:r>
                    </a:p>
                  </a:txBody>
                  <a:tcPr marL="68594" marR="68594" marT="34298" marB="342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761082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455FB80B-9B92-AF42-B739-EDE44DB3E8D4}" type="slidenum">
              <a:rPr lang="en-US" altLang="en-US" sz="900">
                <a:solidFill>
                  <a:srgbClr val="898989"/>
                </a:solidFill>
                <a:latin typeface="Arial" charset="0"/>
                <a:ea typeface="Arial" charset="0"/>
                <a:cs typeface="Arial" charset="0"/>
              </a:rPr>
              <a:pPr>
                <a:spcBef>
                  <a:spcPct val="0"/>
                </a:spcBef>
                <a:buFontTx/>
                <a:buNone/>
              </a:pPr>
              <a:t>11</a:t>
            </a:fld>
            <a:endParaRPr lang="en-US" altLang="en-US" sz="900">
              <a:solidFill>
                <a:srgbClr val="898989"/>
              </a:solidFill>
              <a:latin typeface="Arial" charset="0"/>
              <a:ea typeface="Arial" charset="0"/>
              <a:cs typeface="Arial" charset="0"/>
            </a:endParaRPr>
          </a:p>
        </p:txBody>
      </p:sp>
      <p:sp>
        <p:nvSpPr>
          <p:cNvPr id="5" name="Content Placeholder 2"/>
          <p:cNvSpPr>
            <a:spLocks noGrp="1"/>
          </p:cNvSpPr>
          <p:nvPr>
            <p:ph idx="1"/>
          </p:nvPr>
        </p:nvSpPr>
        <p:spPr>
          <a:xfrm>
            <a:off x="1415654" y="1185863"/>
            <a:ext cx="6312694" cy="3470672"/>
          </a:xfrm>
        </p:spPr>
        <p:txBody>
          <a:bodyPr/>
          <a:lstStyle/>
          <a:p>
            <a:pPr>
              <a:spcBef>
                <a:spcPts val="450"/>
              </a:spcBef>
              <a:buFont typeface="Wingdings" panose="05000000000000000000" pitchFamily="2" charset="2"/>
              <a:buChar char="Ø"/>
              <a:defRPr/>
            </a:pPr>
            <a:r>
              <a:rPr lang="en-US" dirty="0" smtClean="0">
                <a:solidFill>
                  <a:srgbClr val="0070C0"/>
                </a:solidFill>
              </a:rPr>
              <a:t>Cell markers application to MCL TMAs (in progress)</a:t>
            </a:r>
          </a:p>
          <a:p>
            <a:pPr marL="0" indent="0">
              <a:spcBef>
                <a:spcPts val="450"/>
              </a:spcBef>
              <a:buNone/>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marL="300038" lvl="1" indent="0">
              <a:spcBef>
                <a:spcPts val="450"/>
              </a:spcBef>
              <a:buClr>
                <a:schemeClr val="tx2">
                  <a:lumMod val="60000"/>
                  <a:lumOff val="40000"/>
                </a:schemeClr>
              </a:buClr>
              <a:buNone/>
              <a:defRPr/>
            </a:pP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pic>
        <p:nvPicPr>
          <p:cNvPr id="163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6829" y="1539479"/>
            <a:ext cx="2750344" cy="333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5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74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5C7C33F1-E5B8-EB49-85F6-CE2849A94455}" type="slidenum">
              <a:rPr lang="en-US" altLang="en-US" sz="900">
                <a:solidFill>
                  <a:srgbClr val="898989"/>
                </a:solidFill>
                <a:latin typeface="Arial" charset="0"/>
                <a:ea typeface="Arial" charset="0"/>
                <a:cs typeface="Arial" charset="0"/>
              </a:rPr>
              <a:pPr>
                <a:spcBef>
                  <a:spcPct val="0"/>
                </a:spcBef>
                <a:buFontTx/>
                <a:buNone/>
              </a:pPr>
              <a:t>12</a:t>
            </a:fld>
            <a:endParaRPr lang="en-US" altLang="en-US" sz="900">
              <a:solidFill>
                <a:srgbClr val="898989"/>
              </a:solidFill>
              <a:latin typeface="Arial" charset="0"/>
              <a:ea typeface="Arial" charset="0"/>
              <a:cs typeface="Arial" charset="0"/>
            </a:endParaRPr>
          </a:p>
        </p:txBody>
      </p:sp>
      <p:sp>
        <p:nvSpPr>
          <p:cNvPr id="8" name="Content Placeholder 2"/>
          <p:cNvSpPr>
            <a:spLocks noGrp="1"/>
          </p:cNvSpPr>
          <p:nvPr>
            <p:ph idx="1"/>
          </p:nvPr>
        </p:nvSpPr>
        <p:spPr>
          <a:xfrm>
            <a:off x="1415654" y="1144191"/>
            <a:ext cx="6312694" cy="3470672"/>
          </a:xfrm>
        </p:spPr>
        <p:txBody>
          <a:bodyPr/>
          <a:lstStyle/>
          <a:p>
            <a:pPr>
              <a:spcBef>
                <a:spcPts val="450"/>
              </a:spcBef>
              <a:buFont typeface="Wingdings" panose="05000000000000000000" pitchFamily="2" charset="2"/>
              <a:buChar char="Ø"/>
              <a:defRPr/>
            </a:pPr>
            <a:r>
              <a:rPr lang="en-US" dirty="0" smtClean="0">
                <a:solidFill>
                  <a:srgbClr val="0070C0"/>
                </a:solidFill>
              </a:rPr>
              <a:t>Cell markers application to MCL TMAs (in progress)</a:t>
            </a:r>
          </a:p>
          <a:p>
            <a:pPr marL="0" indent="0">
              <a:spcBef>
                <a:spcPts val="450"/>
              </a:spcBef>
              <a:buNone/>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marL="300038" lvl="1" indent="0">
              <a:spcBef>
                <a:spcPts val="450"/>
              </a:spcBef>
              <a:buClr>
                <a:schemeClr val="tx2">
                  <a:lumMod val="60000"/>
                  <a:lumOff val="40000"/>
                </a:schemeClr>
              </a:buClr>
              <a:buNone/>
              <a:defRPr/>
            </a:pP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93044"/>
            <a:ext cx="6858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8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84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84030DD6-A282-834B-8637-DA2AD1B3CB2B}" type="slidenum">
              <a:rPr lang="en-US" altLang="en-US" sz="900">
                <a:solidFill>
                  <a:srgbClr val="898989"/>
                </a:solidFill>
                <a:latin typeface="Arial" charset="0"/>
                <a:ea typeface="Arial" charset="0"/>
                <a:cs typeface="Arial" charset="0"/>
              </a:rPr>
              <a:pPr>
                <a:spcBef>
                  <a:spcPct val="0"/>
                </a:spcBef>
                <a:buFontTx/>
                <a:buNone/>
              </a:pPr>
              <a:t>13</a:t>
            </a:fld>
            <a:endParaRPr lang="en-US" altLang="en-US" sz="900">
              <a:solidFill>
                <a:srgbClr val="898989"/>
              </a:solidFill>
              <a:latin typeface="Arial" charset="0"/>
              <a:ea typeface="Arial" charset="0"/>
              <a:cs typeface="Arial" charset="0"/>
            </a:endParaRPr>
          </a:p>
        </p:txBody>
      </p:sp>
      <p:sp>
        <p:nvSpPr>
          <p:cNvPr id="5" name="Content Placeholder 2"/>
          <p:cNvSpPr>
            <a:spLocks noGrp="1"/>
          </p:cNvSpPr>
          <p:nvPr>
            <p:ph idx="1"/>
          </p:nvPr>
        </p:nvSpPr>
        <p:spPr>
          <a:xfrm>
            <a:off x="1415654" y="1144191"/>
            <a:ext cx="6312694" cy="3470672"/>
          </a:xfrm>
        </p:spPr>
        <p:txBody>
          <a:bodyPr/>
          <a:lstStyle/>
          <a:p>
            <a:pPr>
              <a:spcBef>
                <a:spcPts val="450"/>
              </a:spcBef>
              <a:buFont typeface="Wingdings" panose="05000000000000000000" pitchFamily="2" charset="2"/>
              <a:buChar char="Ø"/>
              <a:defRPr/>
            </a:pPr>
            <a:r>
              <a:rPr lang="en-US" dirty="0" smtClean="0">
                <a:solidFill>
                  <a:srgbClr val="0070C0"/>
                </a:solidFill>
              </a:rPr>
              <a:t>Cell markers application to MCL TMAs (in progress)</a:t>
            </a:r>
          </a:p>
          <a:p>
            <a:pPr marL="0" indent="0">
              <a:spcBef>
                <a:spcPts val="450"/>
              </a:spcBef>
              <a:buNone/>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marL="300038" lvl="1" indent="0">
              <a:spcBef>
                <a:spcPts val="450"/>
              </a:spcBef>
              <a:buClr>
                <a:schemeClr val="tx2">
                  <a:lumMod val="60000"/>
                  <a:lumOff val="40000"/>
                </a:schemeClr>
              </a:buClr>
              <a:buNone/>
              <a:defRPr/>
            </a:pP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pic>
        <p:nvPicPr>
          <p:cNvPr id="1843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39479"/>
            <a:ext cx="6858000" cy="2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916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94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B7BEED0B-8B76-2C4A-BD49-A72B46CAD634}" type="slidenum">
              <a:rPr lang="en-US" altLang="en-US" sz="900">
                <a:solidFill>
                  <a:srgbClr val="898989"/>
                </a:solidFill>
                <a:latin typeface="Arial" charset="0"/>
                <a:ea typeface="Arial" charset="0"/>
                <a:cs typeface="Arial" charset="0"/>
              </a:rPr>
              <a:pPr>
                <a:spcBef>
                  <a:spcPct val="0"/>
                </a:spcBef>
                <a:buFontTx/>
                <a:buNone/>
              </a:pPr>
              <a:t>14</a:t>
            </a:fld>
            <a:endParaRPr lang="en-US" altLang="en-US" sz="900">
              <a:solidFill>
                <a:srgbClr val="898989"/>
              </a:solidFill>
              <a:latin typeface="Arial" charset="0"/>
              <a:ea typeface="Arial" charset="0"/>
              <a:cs typeface="Arial" charset="0"/>
            </a:endParaRPr>
          </a:p>
        </p:txBody>
      </p:sp>
      <p:sp>
        <p:nvSpPr>
          <p:cNvPr id="5" name="Content Placeholder 2"/>
          <p:cNvSpPr>
            <a:spLocks noGrp="1"/>
          </p:cNvSpPr>
          <p:nvPr>
            <p:ph idx="1"/>
          </p:nvPr>
        </p:nvSpPr>
        <p:spPr>
          <a:xfrm>
            <a:off x="1415654" y="1144191"/>
            <a:ext cx="6312694" cy="3470672"/>
          </a:xfrm>
        </p:spPr>
        <p:txBody>
          <a:bodyPr/>
          <a:lstStyle/>
          <a:p>
            <a:pPr>
              <a:lnSpc>
                <a:spcPct val="114000"/>
              </a:lnSpc>
              <a:spcBef>
                <a:spcPts val="450"/>
              </a:spcBef>
              <a:buFont typeface="Wingdings" panose="05000000000000000000" pitchFamily="2" charset="2"/>
              <a:buChar char="Ø"/>
              <a:defRPr/>
            </a:pPr>
            <a:r>
              <a:rPr lang="en-US" dirty="0" smtClean="0">
                <a:solidFill>
                  <a:srgbClr val="0070C0"/>
                </a:solidFill>
              </a:rPr>
              <a:t>Conclusions</a:t>
            </a:r>
          </a:p>
          <a:p>
            <a:pPr>
              <a:lnSpc>
                <a:spcPct val="114000"/>
              </a:lnSpc>
              <a:spcBef>
                <a:spcPts val="450"/>
              </a:spcBef>
              <a:buClr>
                <a:schemeClr val="tx2">
                  <a:lumMod val="60000"/>
                  <a:lumOff val="40000"/>
                </a:schemeClr>
              </a:buClr>
              <a:buFont typeface="Wingdings" panose="05000000000000000000" pitchFamily="2" charset="2"/>
              <a:buChar char="§"/>
              <a:defRPr/>
            </a:pPr>
            <a:r>
              <a:rPr lang="en-US" dirty="0" smtClean="0"/>
              <a:t>A multiplexed IHC </a:t>
            </a:r>
            <a:r>
              <a:rPr lang="en-US" u="sng" dirty="0" smtClean="0"/>
              <a:t>assay has been optimized </a:t>
            </a:r>
            <a:r>
              <a:rPr lang="en-US" dirty="0" smtClean="0"/>
              <a:t>in our lab for use with the Leica-</a:t>
            </a:r>
            <a:r>
              <a:rPr lang="en-US" dirty="0" err="1" smtClean="0"/>
              <a:t>Aperio</a:t>
            </a:r>
            <a:r>
              <a:rPr lang="en-US" dirty="0" smtClean="0"/>
              <a:t> VERSA system.</a:t>
            </a:r>
          </a:p>
          <a:p>
            <a:pPr>
              <a:lnSpc>
                <a:spcPct val="114000"/>
              </a:lnSpc>
              <a:spcBef>
                <a:spcPts val="450"/>
              </a:spcBef>
              <a:buClr>
                <a:schemeClr val="tx2">
                  <a:lumMod val="60000"/>
                  <a:lumOff val="40000"/>
                </a:schemeClr>
              </a:buClr>
              <a:buFont typeface="Wingdings" panose="05000000000000000000" pitchFamily="2" charset="2"/>
              <a:buChar char="§"/>
              <a:defRPr/>
            </a:pPr>
            <a:r>
              <a:rPr lang="en-US" dirty="0" smtClean="0"/>
              <a:t>Cell marker panel </a:t>
            </a:r>
            <a:r>
              <a:rPr lang="en-US" dirty="0" err="1" smtClean="0"/>
              <a:t>mIHC</a:t>
            </a:r>
            <a:r>
              <a:rPr lang="en-US" dirty="0" smtClean="0"/>
              <a:t> of patient TMAs is in progress.</a:t>
            </a:r>
          </a:p>
          <a:p>
            <a:pPr>
              <a:lnSpc>
                <a:spcPct val="114000"/>
              </a:lnSpc>
              <a:spcBef>
                <a:spcPts val="450"/>
              </a:spcBef>
              <a:buClr>
                <a:schemeClr val="tx2">
                  <a:lumMod val="60000"/>
                  <a:lumOff val="40000"/>
                </a:schemeClr>
              </a:buClr>
              <a:buFont typeface="Wingdings" panose="05000000000000000000" pitchFamily="2" charset="2"/>
              <a:buChar char="§"/>
              <a:defRPr/>
            </a:pPr>
            <a:r>
              <a:rPr lang="en-US" dirty="0" smtClean="0"/>
              <a:t>Our main </a:t>
            </a:r>
            <a:r>
              <a:rPr lang="en-US" u="sng" dirty="0" smtClean="0"/>
              <a:t>challenges </a:t>
            </a:r>
            <a:r>
              <a:rPr lang="en-US" dirty="0" smtClean="0"/>
              <a:t>are:</a:t>
            </a:r>
          </a:p>
          <a:p>
            <a:pPr lvl="1" indent="-257175">
              <a:lnSpc>
                <a:spcPct val="114000"/>
              </a:lnSpc>
              <a:spcBef>
                <a:spcPts val="450"/>
              </a:spcBef>
              <a:buClr>
                <a:schemeClr val="tx2">
                  <a:lumMod val="60000"/>
                  <a:lumOff val="40000"/>
                </a:schemeClr>
              </a:buClr>
              <a:buFontTx/>
              <a:buChar char="-"/>
              <a:defRPr/>
            </a:pPr>
            <a:r>
              <a:rPr lang="en-US" dirty="0" smtClean="0"/>
              <a:t>Managing large file sizes</a:t>
            </a:r>
          </a:p>
          <a:p>
            <a:pPr lvl="1" indent="-257175">
              <a:lnSpc>
                <a:spcPct val="114000"/>
              </a:lnSpc>
              <a:spcBef>
                <a:spcPts val="450"/>
              </a:spcBef>
              <a:buClr>
                <a:schemeClr val="tx2">
                  <a:lumMod val="60000"/>
                  <a:lumOff val="40000"/>
                </a:schemeClr>
              </a:buClr>
              <a:buFontTx/>
              <a:buChar char="-"/>
              <a:defRPr/>
            </a:pPr>
            <a:r>
              <a:rPr lang="en-US" dirty="0" smtClean="0"/>
              <a:t>Practicable construction of composite images</a:t>
            </a:r>
          </a:p>
          <a:p>
            <a:pPr lvl="1" indent="-257175">
              <a:lnSpc>
                <a:spcPct val="114000"/>
              </a:lnSpc>
              <a:spcBef>
                <a:spcPts val="450"/>
              </a:spcBef>
              <a:buClr>
                <a:schemeClr val="tx2">
                  <a:lumMod val="60000"/>
                  <a:lumOff val="40000"/>
                </a:schemeClr>
              </a:buClr>
              <a:buFontTx/>
              <a:buChar char="-"/>
              <a:defRPr/>
            </a:pPr>
            <a:r>
              <a:rPr lang="en-US" dirty="0" smtClean="0"/>
              <a:t>Integrated staining pattern interpretation</a:t>
            </a:r>
          </a:p>
          <a:p>
            <a:pPr lvl="1" indent="-257175">
              <a:lnSpc>
                <a:spcPct val="114000"/>
              </a:lnSpc>
              <a:spcBef>
                <a:spcPts val="450"/>
              </a:spcBef>
              <a:buClr>
                <a:schemeClr val="tx2">
                  <a:lumMod val="60000"/>
                  <a:lumOff val="40000"/>
                </a:schemeClr>
              </a:buClr>
              <a:buFontTx/>
              <a:buChar char="-"/>
              <a:defRPr/>
            </a:pPr>
            <a:endParaRPr lang="en-US" dirty="0" smtClean="0"/>
          </a:p>
          <a:p>
            <a:pPr marL="0" indent="0">
              <a:lnSpc>
                <a:spcPct val="114000"/>
              </a:lnSpc>
              <a:spcBef>
                <a:spcPts val="450"/>
              </a:spcBef>
              <a:buNone/>
              <a:defRPr/>
            </a:pPr>
            <a:endParaRPr lang="en-US" dirty="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a:p>
          <a:p>
            <a:pPr marL="300038" lvl="1" indent="0">
              <a:lnSpc>
                <a:spcPct val="114000"/>
              </a:lnSpc>
              <a:spcBef>
                <a:spcPts val="450"/>
              </a:spcBef>
              <a:buClr>
                <a:schemeClr val="tx2">
                  <a:lumMod val="60000"/>
                  <a:lumOff val="40000"/>
                </a:schemeClr>
              </a:buClr>
              <a:buNone/>
              <a:defRPr/>
            </a:pPr>
            <a:endParaRPr lang="en-US" dirty="0"/>
          </a:p>
          <a:p>
            <a:pPr marL="300038" lvl="1" indent="0">
              <a:lnSpc>
                <a:spcPct val="114000"/>
              </a:lnSpc>
              <a:spcBef>
                <a:spcPts val="450"/>
              </a:spcBef>
              <a:buClr>
                <a:schemeClr val="tx2">
                  <a:lumMod val="60000"/>
                  <a:lumOff val="40000"/>
                </a:schemeClr>
              </a:buClr>
              <a:buNone/>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p:txBody>
      </p:sp>
    </p:spTree>
    <p:extLst>
      <p:ext uri="{BB962C8B-B14F-4D97-AF65-F5344CB8AC3E}">
        <p14:creationId xmlns:p14="http://schemas.microsoft.com/office/powerpoint/2010/main" val="737540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36935"/>
            <a:ext cx="6172200" cy="465534"/>
          </a:xfrm>
        </p:spPr>
        <p:txBody>
          <a:bodyPr>
            <a:normAutofit fontScale="90000"/>
          </a:bodyPr>
          <a:lstStyle/>
          <a:p>
            <a:pPr>
              <a:defRPr/>
            </a:pPr>
            <a:r>
              <a:rPr lang="en-US" dirty="0" smtClean="0"/>
              <a:t>Project 2: Breast RNA marker discovery (Reprise)</a:t>
            </a:r>
            <a:endParaRPr lang="en-US" dirty="0"/>
          </a:p>
        </p:txBody>
      </p:sp>
      <p:sp>
        <p:nvSpPr>
          <p:cNvPr id="204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557213" indent="-214313">
              <a:defRPr>
                <a:solidFill>
                  <a:schemeClr val="tx1"/>
                </a:solidFill>
                <a:latin typeface="Calibri" charset="0"/>
                <a:ea typeface="Arial" charset="0"/>
                <a:cs typeface="Arial" charset="0"/>
              </a:defRPr>
            </a:lvl2pPr>
            <a:lvl3pPr marL="857250" indent="-171450">
              <a:defRPr>
                <a:solidFill>
                  <a:schemeClr val="tx1"/>
                </a:solidFill>
                <a:latin typeface="Calibri" charset="0"/>
                <a:ea typeface="Arial" charset="0"/>
                <a:cs typeface="Arial" charset="0"/>
              </a:defRPr>
            </a:lvl3pPr>
            <a:lvl4pPr marL="1200150" indent="-171450">
              <a:defRPr>
                <a:solidFill>
                  <a:schemeClr val="tx1"/>
                </a:solidFill>
                <a:latin typeface="Calibri" charset="0"/>
                <a:ea typeface="Arial" charset="0"/>
                <a:cs typeface="Arial" charset="0"/>
              </a:defRPr>
            </a:lvl4pPr>
            <a:lvl5pPr marL="1543050" indent="-171450">
              <a:defRPr>
                <a:solidFill>
                  <a:schemeClr val="tx1"/>
                </a:solidFill>
                <a:latin typeface="Calibri" charset="0"/>
                <a:ea typeface="Arial" charset="0"/>
                <a:cs typeface="Arial" charset="0"/>
              </a:defRPr>
            </a:lvl5pPr>
            <a:lvl6pPr marL="1885950" indent="-171450" defTabSz="342900" eaLnBrk="0" fontAlgn="base" hangingPunct="0">
              <a:spcBef>
                <a:spcPct val="0"/>
              </a:spcBef>
              <a:spcAft>
                <a:spcPct val="0"/>
              </a:spcAft>
              <a:defRPr>
                <a:solidFill>
                  <a:schemeClr val="tx1"/>
                </a:solidFill>
                <a:latin typeface="Calibri" charset="0"/>
                <a:ea typeface="Arial" charset="0"/>
                <a:cs typeface="Arial" charset="0"/>
              </a:defRPr>
            </a:lvl6pPr>
            <a:lvl7pPr marL="2228850" indent="-171450" defTabSz="342900" eaLnBrk="0" fontAlgn="base" hangingPunct="0">
              <a:spcBef>
                <a:spcPct val="0"/>
              </a:spcBef>
              <a:spcAft>
                <a:spcPct val="0"/>
              </a:spcAft>
              <a:defRPr>
                <a:solidFill>
                  <a:schemeClr val="tx1"/>
                </a:solidFill>
                <a:latin typeface="Calibri" charset="0"/>
                <a:ea typeface="Arial" charset="0"/>
                <a:cs typeface="Arial" charset="0"/>
              </a:defRPr>
            </a:lvl7pPr>
            <a:lvl8pPr marL="2571750" indent="-171450" defTabSz="342900" eaLnBrk="0" fontAlgn="base" hangingPunct="0">
              <a:spcBef>
                <a:spcPct val="0"/>
              </a:spcBef>
              <a:spcAft>
                <a:spcPct val="0"/>
              </a:spcAft>
              <a:defRPr>
                <a:solidFill>
                  <a:schemeClr val="tx1"/>
                </a:solidFill>
                <a:latin typeface="Calibri" charset="0"/>
                <a:ea typeface="Arial" charset="0"/>
                <a:cs typeface="Arial" charset="0"/>
              </a:defRPr>
            </a:lvl8pPr>
            <a:lvl9pPr marL="2914650" indent="-171450" defTabSz="342900" eaLnBrk="0" fontAlgn="base" hangingPunct="0">
              <a:spcBef>
                <a:spcPct val="0"/>
              </a:spcBef>
              <a:spcAft>
                <a:spcPct val="0"/>
              </a:spcAft>
              <a:defRPr>
                <a:solidFill>
                  <a:schemeClr val="tx1"/>
                </a:solidFill>
                <a:latin typeface="Calibri" charset="0"/>
                <a:ea typeface="Arial" charset="0"/>
                <a:cs typeface="Arial" charset="0"/>
              </a:defRPr>
            </a:lvl9pPr>
          </a:lstStyle>
          <a:p>
            <a:fld id="{EF0E9AE1-5F93-1E48-8F3F-209D26BA46F8}" type="slidenum">
              <a:rPr lang="en-US" altLang="en-US">
                <a:solidFill>
                  <a:srgbClr val="898989"/>
                </a:solidFill>
                <a:latin typeface="Arial" charset="0"/>
              </a:rPr>
              <a:pPr/>
              <a:t>15</a:t>
            </a:fld>
            <a:endParaRPr lang="en-US" altLang="en-US">
              <a:solidFill>
                <a:srgbClr val="898989"/>
              </a:solidFill>
              <a:latin typeface="Arial" charset="0"/>
            </a:endParaRPr>
          </a:p>
        </p:txBody>
      </p:sp>
      <p:sp>
        <p:nvSpPr>
          <p:cNvPr id="5" name="Content Placeholder 2"/>
          <p:cNvSpPr>
            <a:spLocks noGrp="1"/>
          </p:cNvSpPr>
          <p:nvPr>
            <p:ph idx="1"/>
          </p:nvPr>
        </p:nvSpPr>
        <p:spPr>
          <a:xfrm>
            <a:off x="1415654" y="1200151"/>
            <a:ext cx="6312694" cy="3623072"/>
          </a:xfrm>
        </p:spPr>
        <p:txBody>
          <a:bodyPr/>
          <a:lstStyle/>
          <a:p>
            <a:pPr>
              <a:lnSpc>
                <a:spcPct val="114000"/>
              </a:lnSpc>
              <a:spcBef>
                <a:spcPts val="450"/>
              </a:spcBef>
              <a:buFont typeface="Wingdings" panose="05000000000000000000" pitchFamily="2" charset="2"/>
              <a:buChar char="Ø"/>
              <a:defRPr/>
            </a:pPr>
            <a:r>
              <a:rPr lang="en-US" dirty="0" smtClean="0">
                <a:solidFill>
                  <a:srgbClr val="0070C0"/>
                </a:solidFill>
              </a:rPr>
              <a:t>Aims, Methods, Results 1</a:t>
            </a:r>
          </a:p>
          <a:p>
            <a:pPr>
              <a:lnSpc>
                <a:spcPct val="114000"/>
              </a:lnSpc>
              <a:spcBef>
                <a:spcPts val="450"/>
              </a:spcBef>
              <a:buClr>
                <a:schemeClr val="tx2">
                  <a:lumMod val="60000"/>
                  <a:lumOff val="40000"/>
                </a:schemeClr>
              </a:buClr>
              <a:buFont typeface="Wingdings" panose="05000000000000000000" pitchFamily="2" charset="2"/>
              <a:buChar char="§"/>
              <a:defRPr/>
            </a:pPr>
            <a:r>
              <a:rPr lang="en-US" i="1" dirty="0" smtClean="0"/>
              <a:t>De novo </a:t>
            </a:r>
            <a:r>
              <a:rPr lang="en-US" dirty="0" smtClean="0"/>
              <a:t>discovery of </a:t>
            </a:r>
            <a:r>
              <a:rPr lang="en-US" dirty="0" err="1" smtClean="0"/>
              <a:t>lncRNA</a:t>
            </a:r>
            <a:r>
              <a:rPr lang="en-US" dirty="0" smtClean="0"/>
              <a:t> and mRNA markers of breast cancer recurrence risk by microarray assay.</a:t>
            </a:r>
          </a:p>
          <a:p>
            <a:pPr lvl="1" indent="-257175">
              <a:lnSpc>
                <a:spcPct val="114000"/>
              </a:lnSpc>
              <a:spcBef>
                <a:spcPts val="450"/>
              </a:spcBef>
              <a:buClr>
                <a:schemeClr val="tx2">
                  <a:lumMod val="60000"/>
                  <a:lumOff val="40000"/>
                </a:schemeClr>
              </a:buClr>
              <a:buFontTx/>
              <a:buChar char="-"/>
              <a:defRPr/>
            </a:pPr>
            <a:r>
              <a:rPr lang="en-US" dirty="0"/>
              <a:t>FFPE RNA extracts </a:t>
            </a:r>
            <a:r>
              <a:rPr lang="en-US" dirty="0" smtClean="0"/>
              <a:t>from 8 low Recurrence Score (</a:t>
            </a:r>
            <a:r>
              <a:rPr lang="en-US" dirty="0" err="1" smtClean="0"/>
              <a:t>Oncotype</a:t>
            </a:r>
            <a:r>
              <a:rPr lang="en-US" dirty="0" smtClean="0"/>
              <a:t> DX) vs. 10 intermediate/high RS breast cancers</a:t>
            </a:r>
          </a:p>
          <a:p>
            <a:pPr lvl="1" indent="-257175">
              <a:lnSpc>
                <a:spcPct val="114000"/>
              </a:lnSpc>
              <a:spcBef>
                <a:spcPts val="450"/>
              </a:spcBef>
              <a:buClr>
                <a:schemeClr val="tx2">
                  <a:lumMod val="60000"/>
                  <a:lumOff val="40000"/>
                </a:schemeClr>
              </a:buClr>
              <a:buFontTx/>
              <a:buChar char="-"/>
              <a:defRPr/>
            </a:pPr>
            <a:r>
              <a:rPr lang="en-US" dirty="0" smtClean="0"/>
              <a:t>7 </a:t>
            </a:r>
            <a:r>
              <a:rPr lang="en-US" dirty="0" err="1" smtClean="0"/>
              <a:t>lncRNAs</a:t>
            </a:r>
            <a:r>
              <a:rPr lang="en-US" dirty="0" smtClean="0"/>
              <a:t> and 10 mRNAs differentially expressed (P&lt;0.05)</a:t>
            </a:r>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a:p>
            <a:pPr marL="0" indent="0">
              <a:lnSpc>
                <a:spcPct val="114000"/>
              </a:lnSpc>
              <a:spcBef>
                <a:spcPts val="450"/>
              </a:spcBef>
              <a:buNone/>
              <a:defRPr/>
            </a:pPr>
            <a:endParaRPr lang="en-US" dirty="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a:p>
          <a:p>
            <a:pPr marL="300038" lvl="1" indent="0">
              <a:lnSpc>
                <a:spcPct val="114000"/>
              </a:lnSpc>
              <a:spcBef>
                <a:spcPts val="450"/>
              </a:spcBef>
              <a:buClr>
                <a:schemeClr val="tx2">
                  <a:lumMod val="60000"/>
                  <a:lumOff val="40000"/>
                </a:schemeClr>
              </a:buClr>
              <a:buNone/>
              <a:defRPr/>
            </a:pPr>
            <a:endParaRPr lang="en-US" dirty="0"/>
          </a:p>
          <a:p>
            <a:pPr marL="300038" lvl="1" indent="0">
              <a:lnSpc>
                <a:spcPct val="114000"/>
              </a:lnSpc>
              <a:spcBef>
                <a:spcPts val="450"/>
              </a:spcBef>
              <a:buClr>
                <a:schemeClr val="tx2">
                  <a:lumMod val="60000"/>
                  <a:lumOff val="40000"/>
                </a:schemeClr>
              </a:buClr>
              <a:buNone/>
              <a:defRPr/>
            </a:pPr>
            <a:endParaRPr lang="en-US" dirty="0" smtClean="0"/>
          </a:p>
          <a:p>
            <a:pPr lvl="1" indent="-257175">
              <a:lnSpc>
                <a:spcPct val="114000"/>
              </a:lnSpc>
              <a:spcBef>
                <a:spcPts val="450"/>
              </a:spcBef>
              <a:buClr>
                <a:schemeClr val="tx2">
                  <a:lumMod val="60000"/>
                  <a:lumOff val="40000"/>
                </a:schemeClr>
              </a:buClr>
              <a:buFontTx/>
              <a:buChar char="-"/>
              <a:defRPr/>
            </a:pPr>
            <a:endParaRPr lang="en-US" dirty="0" smtClean="0"/>
          </a:p>
        </p:txBody>
      </p:sp>
      <p:sp>
        <p:nvSpPr>
          <p:cNvPr id="3" name="Rectangle 2"/>
          <p:cNvSpPr/>
          <p:nvPr/>
        </p:nvSpPr>
        <p:spPr>
          <a:xfrm>
            <a:off x="1485900" y="2273180"/>
            <a:ext cx="6384777" cy="5640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502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36935"/>
            <a:ext cx="6172200" cy="465534"/>
          </a:xfrm>
        </p:spPr>
        <p:txBody>
          <a:bodyPr>
            <a:normAutofit fontScale="90000"/>
          </a:bodyPr>
          <a:lstStyle/>
          <a:p>
            <a:pPr>
              <a:defRPr/>
            </a:pPr>
            <a:r>
              <a:rPr lang="en-US" dirty="0"/>
              <a:t>Project 2: Breast RNA marker discovery (Reprise)</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557213" indent="-214313">
              <a:defRPr>
                <a:solidFill>
                  <a:schemeClr val="tx1"/>
                </a:solidFill>
                <a:latin typeface="Calibri" charset="0"/>
                <a:ea typeface="Arial" charset="0"/>
                <a:cs typeface="Arial" charset="0"/>
              </a:defRPr>
            </a:lvl2pPr>
            <a:lvl3pPr marL="857250" indent="-171450">
              <a:defRPr>
                <a:solidFill>
                  <a:schemeClr val="tx1"/>
                </a:solidFill>
                <a:latin typeface="Calibri" charset="0"/>
                <a:ea typeface="Arial" charset="0"/>
                <a:cs typeface="Arial" charset="0"/>
              </a:defRPr>
            </a:lvl3pPr>
            <a:lvl4pPr marL="1200150" indent="-171450">
              <a:defRPr>
                <a:solidFill>
                  <a:schemeClr val="tx1"/>
                </a:solidFill>
                <a:latin typeface="Calibri" charset="0"/>
                <a:ea typeface="Arial" charset="0"/>
                <a:cs typeface="Arial" charset="0"/>
              </a:defRPr>
            </a:lvl4pPr>
            <a:lvl5pPr marL="1543050" indent="-171450">
              <a:defRPr>
                <a:solidFill>
                  <a:schemeClr val="tx1"/>
                </a:solidFill>
                <a:latin typeface="Calibri" charset="0"/>
                <a:ea typeface="Arial" charset="0"/>
                <a:cs typeface="Arial" charset="0"/>
              </a:defRPr>
            </a:lvl5pPr>
            <a:lvl6pPr marL="1885950" indent="-171450" defTabSz="342900" eaLnBrk="0" fontAlgn="base" hangingPunct="0">
              <a:spcBef>
                <a:spcPct val="0"/>
              </a:spcBef>
              <a:spcAft>
                <a:spcPct val="0"/>
              </a:spcAft>
              <a:defRPr>
                <a:solidFill>
                  <a:schemeClr val="tx1"/>
                </a:solidFill>
                <a:latin typeface="Calibri" charset="0"/>
                <a:ea typeface="Arial" charset="0"/>
                <a:cs typeface="Arial" charset="0"/>
              </a:defRPr>
            </a:lvl6pPr>
            <a:lvl7pPr marL="2228850" indent="-171450" defTabSz="342900" eaLnBrk="0" fontAlgn="base" hangingPunct="0">
              <a:spcBef>
                <a:spcPct val="0"/>
              </a:spcBef>
              <a:spcAft>
                <a:spcPct val="0"/>
              </a:spcAft>
              <a:defRPr>
                <a:solidFill>
                  <a:schemeClr val="tx1"/>
                </a:solidFill>
                <a:latin typeface="Calibri" charset="0"/>
                <a:ea typeface="Arial" charset="0"/>
                <a:cs typeface="Arial" charset="0"/>
              </a:defRPr>
            </a:lvl7pPr>
            <a:lvl8pPr marL="2571750" indent="-171450" defTabSz="342900" eaLnBrk="0" fontAlgn="base" hangingPunct="0">
              <a:spcBef>
                <a:spcPct val="0"/>
              </a:spcBef>
              <a:spcAft>
                <a:spcPct val="0"/>
              </a:spcAft>
              <a:defRPr>
                <a:solidFill>
                  <a:schemeClr val="tx1"/>
                </a:solidFill>
                <a:latin typeface="Calibri" charset="0"/>
                <a:ea typeface="Arial" charset="0"/>
                <a:cs typeface="Arial" charset="0"/>
              </a:defRPr>
            </a:lvl8pPr>
            <a:lvl9pPr marL="2914650" indent="-171450" defTabSz="342900" eaLnBrk="0" fontAlgn="base" hangingPunct="0">
              <a:spcBef>
                <a:spcPct val="0"/>
              </a:spcBef>
              <a:spcAft>
                <a:spcPct val="0"/>
              </a:spcAft>
              <a:defRPr>
                <a:solidFill>
                  <a:schemeClr val="tx1"/>
                </a:solidFill>
                <a:latin typeface="Calibri" charset="0"/>
                <a:ea typeface="Arial" charset="0"/>
                <a:cs typeface="Arial" charset="0"/>
              </a:defRPr>
            </a:lvl9pPr>
          </a:lstStyle>
          <a:p>
            <a:fld id="{495AF114-7099-A242-96C1-54D58A83A0C8}" type="slidenum">
              <a:rPr lang="en-US" altLang="en-US">
                <a:solidFill>
                  <a:srgbClr val="898989"/>
                </a:solidFill>
                <a:latin typeface="Arial" charset="0"/>
              </a:rPr>
              <a:pPr/>
              <a:t>16</a:t>
            </a:fld>
            <a:endParaRPr lang="en-US" altLang="en-US">
              <a:solidFill>
                <a:srgbClr val="898989"/>
              </a:solidFill>
              <a:latin typeface="Arial" charset="0"/>
            </a:endParaRPr>
          </a:p>
        </p:txBody>
      </p:sp>
      <p:sp>
        <p:nvSpPr>
          <p:cNvPr id="8" name="Content Placeholder 2"/>
          <p:cNvSpPr>
            <a:spLocks noGrp="1"/>
          </p:cNvSpPr>
          <p:nvPr>
            <p:ph idx="1"/>
          </p:nvPr>
        </p:nvSpPr>
        <p:spPr>
          <a:xfrm>
            <a:off x="1415654" y="1200151"/>
            <a:ext cx="6312694" cy="3623072"/>
          </a:xfrm>
        </p:spPr>
        <p:txBody>
          <a:bodyPr>
            <a:normAutofit lnSpcReduction="10000"/>
          </a:bodyPr>
          <a:lstStyle/>
          <a:p>
            <a:pPr>
              <a:lnSpc>
                <a:spcPct val="114000"/>
              </a:lnSpc>
              <a:spcBef>
                <a:spcPts val="150"/>
              </a:spcBef>
              <a:buFont typeface="Wingdings" charset="2"/>
              <a:buChar char="Ø"/>
            </a:pPr>
            <a:r>
              <a:rPr lang="en-US" altLang="x-none">
                <a:solidFill>
                  <a:srgbClr val="0070C0"/>
                </a:solidFill>
                <a:latin typeface="Arial" charset="0"/>
                <a:ea typeface="Arial" charset="0"/>
                <a:cs typeface="Arial" charset="0"/>
              </a:rPr>
              <a:t>Aims and Methods 2</a:t>
            </a:r>
          </a:p>
          <a:p>
            <a:pPr>
              <a:lnSpc>
                <a:spcPct val="114000"/>
              </a:lnSpc>
              <a:spcBef>
                <a:spcPts val="150"/>
              </a:spcBef>
              <a:buClr>
                <a:srgbClr val="558ED5"/>
              </a:buClr>
              <a:buFont typeface="Wingdings" charset="2"/>
              <a:buChar char="§"/>
            </a:pPr>
            <a:r>
              <a:rPr lang="en-US" altLang="x-none" sz="1650">
                <a:latin typeface="Arial" charset="0"/>
                <a:ea typeface="Arial" charset="0"/>
                <a:cs typeface="Arial" charset="0"/>
              </a:rPr>
              <a:t>RNA </a:t>
            </a:r>
            <a:r>
              <a:rPr lang="en-US" altLang="x-none" sz="1650" i="1">
                <a:latin typeface="Arial" charset="0"/>
                <a:ea typeface="Arial" charset="0"/>
                <a:cs typeface="Arial" charset="0"/>
              </a:rPr>
              <a:t>in situ </a:t>
            </a:r>
            <a:r>
              <a:rPr lang="en-US" altLang="x-none" sz="1650">
                <a:latin typeface="Arial" charset="0"/>
                <a:ea typeface="Arial" charset="0"/>
                <a:cs typeface="Arial" charset="0"/>
              </a:rPr>
              <a:t>hybridization (ACD RNAscope) marker validation</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TMA of low, intermediate and high RS breast cancers</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TMA of 84 DCIS, 55 with recurrence events</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Probes for microarray implicated lncRNAs (n=4) and mRNAs (n=4) </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Probes lncRNAs </a:t>
            </a:r>
            <a:r>
              <a:rPr lang="en-US" altLang="x-none" i="1">
                <a:latin typeface="Arial" charset="0"/>
                <a:ea typeface="Arial" charset="0"/>
                <a:cs typeface="Arial" charset="0"/>
              </a:rPr>
              <a:t>HOTAIR</a:t>
            </a:r>
            <a:r>
              <a:rPr lang="en-US" altLang="x-none">
                <a:latin typeface="Arial" charset="0"/>
                <a:ea typeface="Arial" charset="0"/>
                <a:cs typeface="Arial" charset="0"/>
              </a:rPr>
              <a:t> and </a:t>
            </a:r>
            <a:r>
              <a:rPr lang="en-US" altLang="x-none" i="1">
                <a:latin typeface="Arial" charset="0"/>
                <a:ea typeface="Arial" charset="0"/>
                <a:cs typeface="Arial" charset="0"/>
              </a:rPr>
              <a:t>H19</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Probe for </a:t>
            </a:r>
            <a:r>
              <a:rPr lang="en-US" altLang="x-none" i="1">
                <a:latin typeface="Arial" charset="0"/>
                <a:ea typeface="Arial" charset="0"/>
                <a:cs typeface="Arial" charset="0"/>
              </a:rPr>
              <a:t>MKI67</a:t>
            </a:r>
            <a:endParaRPr lang="en-US" altLang="en-US">
              <a:latin typeface="Arial" charset="0"/>
              <a:ea typeface="Arial" charset="0"/>
              <a:cs typeface="Arial" charset="0"/>
            </a:endParaRPr>
          </a:p>
          <a:p>
            <a:pPr lvl="1" indent="-257175">
              <a:lnSpc>
                <a:spcPct val="114000"/>
              </a:lnSpc>
              <a:spcBef>
                <a:spcPts val="150"/>
              </a:spcBef>
              <a:buClr>
                <a:srgbClr val="558ED5"/>
              </a:buClr>
              <a:buFontTx/>
              <a:buChar char="-"/>
            </a:pPr>
            <a:r>
              <a:rPr lang="en-US" altLang="en-US">
                <a:latin typeface="Arial" charset="0"/>
                <a:ea typeface="Arial" charset="0"/>
                <a:cs typeface="Arial" charset="0"/>
              </a:rPr>
              <a:t>Oncotype DX test ‘proliferation’ group probe cocktail: </a:t>
            </a:r>
            <a:r>
              <a:rPr lang="en-US" altLang="en-US" i="1">
                <a:latin typeface="Arial" charset="0"/>
                <a:ea typeface="Arial" charset="0"/>
                <a:cs typeface="Arial" charset="0"/>
              </a:rPr>
              <a:t>MKI67</a:t>
            </a:r>
            <a:r>
              <a:rPr lang="en-US" altLang="en-US">
                <a:latin typeface="Arial" charset="0"/>
                <a:ea typeface="Arial" charset="0"/>
                <a:cs typeface="Arial" charset="0"/>
              </a:rPr>
              <a:t>, </a:t>
            </a:r>
            <a:r>
              <a:rPr lang="en-US" altLang="en-US" i="1">
                <a:latin typeface="Arial" charset="0"/>
                <a:ea typeface="Arial" charset="0"/>
                <a:cs typeface="Arial" charset="0"/>
              </a:rPr>
              <a:t>STK15</a:t>
            </a:r>
            <a:r>
              <a:rPr lang="en-US" altLang="en-US">
                <a:latin typeface="Arial" charset="0"/>
                <a:ea typeface="Arial" charset="0"/>
                <a:cs typeface="Arial" charset="0"/>
              </a:rPr>
              <a:t>, </a:t>
            </a:r>
            <a:r>
              <a:rPr lang="en-US" altLang="en-US" i="1">
                <a:latin typeface="Arial" charset="0"/>
                <a:ea typeface="Arial" charset="0"/>
                <a:cs typeface="Arial" charset="0"/>
              </a:rPr>
              <a:t>BIRC5</a:t>
            </a:r>
            <a:r>
              <a:rPr lang="en-US" altLang="en-US">
                <a:latin typeface="Arial" charset="0"/>
                <a:ea typeface="Arial" charset="0"/>
                <a:cs typeface="Arial" charset="0"/>
              </a:rPr>
              <a:t>, </a:t>
            </a:r>
            <a:r>
              <a:rPr lang="en-US" altLang="en-US" i="1">
                <a:latin typeface="Arial" charset="0"/>
                <a:ea typeface="Arial" charset="0"/>
                <a:cs typeface="Arial" charset="0"/>
              </a:rPr>
              <a:t>Cyclin B1</a:t>
            </a:r>
            <a:r>
              <a:rPr lang="en-US" altLang="en-US">
                <a:latin typeface="Arial" charset="0"/>
                <a:ea typeface="Arial" charset="0"/>
                <a:cs typeface="Arial" charset="0"/>
              </a:rPr>
              <a:t>, </a:t>
            </a:r>
            <a:r>
              <a:rPr lang="en-US" altLang="en-US" i="1">
                <a:latin typeface="Arial" charset="0"/>
                <a:ea typeface="Arial" charset="0"/>
                <a:cs typeface="Arial" charset="0"/>
              </a:rPr>
              <a:t>MYBL2</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Mammostrat IHC test </a:t>
            </a:r>
            <a:r>
              <a:rPr lang="en-US" altLang="en-US">
                <a:latin typeface="Arial" charset="0"/>
                <a:ea typeface="Arial" charset="0"/>
                <a:cs typeface="Arial" charset="0"/>
              </a:rPr>
              <a:t>probe cocktail (</a:t>
            </a:r>
            <a:r>
              <a:rPr lang="en-US" altLang="x-none">
                <a:latin typeface="Arial" charset="0"/>
                <a:ea typeface="Arial" charset="0"/>
                <a:cs typeface="Arial" charset="0"/>
              </a:rPr>
              <a:t>gene correlates)</a:t>
            </a:r>
            <a:r>
              <a:rPr lang="en-US" altLang="en-US">
                <a:latin typeface="Arial" charset="0"/>
                <a:ea typeface="Arial" charset="0"/>
                <a:cs typeface="Arial" charset="0"/>
              </a:rPr>
              <a:t>: </a:t>
            </a:r>
            <a:r>
              <a:rPr lang="en-US" altLang="en-US" i="1">
                <a:latin typeface="Arial" charset="0"/>
                <a:ea typeface="Arial" charset="0"/>
                <a:cs typeface="Arial" charset="0"/>
              </a:rPr>
              <a:t>SLC7A5</a:t>
            </a:r>
            <a:r>
              <a:rPr lang="en-US" altLang="en-US">
                <a:latin typeface="Arial" charset="0"/>
                <a:ea typeface="Arial" charset="0"/>
                <a:cs typeface="Arial" charset="0"/>
              </a:rPr>
              <a:t>, </a:t>
            </a:r>
            <a:r>
              <a:rPr lang="en-US" altLang="en-US" i="1">
                <a:latin typeface="Arial" charset="0"/>
                <a:ea typeface="Arial" charset="0"/>
                <a:cs typeface="Arial" charset="0"/>
              </a:rPr>
              <a:t>p53</a:t>
            </a:r>
            <a:r>
              <a:rPr lang="en-US" altLang="en-US">
                <a:latin typeface="Arial" charset="0"/>
                <a:ea typeface="Arial" charset="0"/>
                <a:cs typeface="Arial" charset="0"/>
              </a:rPr>
              <a:t>, </a:t>
            </a:r>
            <a:r>
              <a:rPr lang="en-US" altLang="en-US" i="1">
                <a:latin typeface="Arial" charset="0"/>
                <a:ea typeface="Arial" charset="0"/>
                <a:cs typeface="Arial" charset="0"/>
              </a:rPr>
              <a:t>NDRG1</a:t>
            </a:r>
            <a:r>
              <a:rPr lang="en-US" altLang="en-US">
                <a:latin typeface="Arial" charset="0"/>
                <a:ea typeface="Arial" charset="0"/>
                <a:cs typeface="Arial" charset="0"/>
              </a:rPr>
              <a:t>, </a:t>
            </a:r>
            <a:r>
              <a:rPr lang="en-US" altLang="en-US" i="1">
                <a:latin typeface="Arial" charset="0"/>
                <a:ea typeface="Arial" charset="0"/>
                <a:cs typeface="Arial" charset="0"/>
              </a:rPr>
              <a:t>HTF9C</a:t>
            </a:r>
            <a:r>
              <a:rPr lang="en-US" altLang="en-US">
                <a:latin typeface="Arial" charset="0"/>
                <a:ea typeface="Arial" charset="0"/>
                <a:cs typeface="Arial" charset="0"/>
              </a:rPr>
              <a:t>, </a:t>
            </a:r>
            <a:r>
              <a:rPr lang="en-US" altLang="en-US" i="1">
                <a:latin typeface="Arial" charset="0"/>
                <a:ea typeface="Arial" charset="0"/>
                <a:cs typeface="Arial" charset="0"/>
              </a:rPr>
              <a:t>CEACAM</a:t>
            </a:r>
          </a:p>
          <a:p>
            <a:pPr lvl="1" indent="-257175">
              <a:lnSpc>
                <a:spcPct val="114000"/>
              </a:lnSpc>
              <a:spcBef>
                <a:spcPts val="150"/>
              </a:spcBef>
              <a:buClr>
                <a:srgbClr val="558ED5"/>
              </a:buClr>
              <a:buFontTx/>
              <a:buChar char="-"/>
            </a:pPr>
            <a:r>
              <a:rPr lang="en-US" altLang="x-none">
                <a:latin typeface="Arial" charset="0"/>
                <a:ea typeface="Arial" charset="0"/>
                <a:cs typeface="Arial" charset="0"/>
              </a:rPr>
              <a:t>Binary staining score: &lt;10% = negative; ≥10% = positive</a:t>
            </a: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a:lnSpc>
                <a:spcPct val="114000"/>
              </a:lnSpc>
              <a:spcBef>
                <a:spcPts val="150"/>
              </a:spcBef>
              <a:buNone/>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a:p>
            <a:pPr lvl="1" indent="-257175">
              <a:lnSpc>
                <a:spcPct val="114000"/>
              </a:lnSpc>
              <a:spcBef>
                <a:spcPts val="150"/>
              </a:spcBef>
              <a:buClr>
                <a:srgbClr val="558ED5"/>
              </a:buClr>
              <a:buNone/>
            </a:pPr>
            <a:endParaRPr lang="en-US" altLang="x-none">
              <a:latin typeface="Arial" charset="0"/>
              <a:ea typeface="Arial" charset="0"/>
              <a:cs typeface="Arial" charset="0"/>
            </a:endParaRPr>
          </a:p>
          <a:p>
            <a:pPr lvl="1" indent="-257175">
              <a:lnSpc>
                <a:spcPct val="114000"/>
              </a:lnSpc>
              <a:spcBef>
                <a:spcPts val="150"/>
              </a:spcBef>
              <a:buClr>
                <a:srgbClr val="558ED5"/>
              </a:buClr>
              <a:buNone/>
            </a:pPr>
            <a:endParaRPr lang="en-US" altLang="x-none">
              <a:latin typeface="Arial" charset="0"/>
              <a:ea typeface="Arial" charset="0"/>
              <a:cs typeface="Arial" charset="0"/>
            </a:endParaRPr>
          </a:p>
          <a:p>
            <a:pPr lvl="1" indent="-257175">
              <a:lnSpc>
                <a:spcPct val="114000"/>
              </a:lnSpc>
              <a:spcBef>
                <a:spcPts val="150"/>
              </a:spcBef>
              <a:buClr>
                <a:srgbClr val="558ED5"/>
              </a:buClr>
              <a:buFontTx/>
              <a:buChar char="-"/>
            </a:pPr>
            <a:endParaRPr lang="en-US" altLang="x-none">
              <a:latin typeface="Arial" charset="0"/>
              <a:ea typeface="Arial" charset="0"/>
              <a:cs typeface="Arial" charset="0"/>
            </a:endParaRPr>
          </a:p>
        </p:txBody>
      </p:sp>
    </p:spTree>
    <p:extLst>
      <p:ext uri="{BB962C8B-B14F-4D97-AF65-F5344CB8AC3E}">
        <p14:creationId xmlns:p14="http://schemas.microsoft.com/office/powerpoint/2010/main" val="948871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36935"/>
            <a:ext cx="6172200" cy="465534"/>
          </a:xfrm>
        </p:spPr>
        <p:txBody>
          <a:bodyPr>
            <a:normAutofit fontScale="90000"/>
          </a:bodyPr>
          <a:lstStyle/>
          <a:p>
            <a:pPr>
              <a:defRPr/>
            </a:pPr>
            <a:r>
              <a:rPr lang="en-US" dirty="0"/>
              <a:t>Project 2: Breast RNA marker discovery (Reprise)</a:t>
            </a:r>
          </a:p>
        </p:txBody>
      </p:sp>
      <p:sp>
        <p:nvSpPr>
          <p:cNvPr id="225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557213" indent="-214313">
              <a:defRPr>
                <a:solidFill>
                  <a:schemeClr val="tx1"/>
                </a:solidFill>
                <a:latin typeface="Calibri" charset="0"/>
                <a:ea typeface="Arial" charset="0"/>
                <a:cs typeface="Arial" charset="0"/>
              </a:defRPr>
            </a:lvl2pPr>
            <a:lvl3pPr marL="857250" indent="-171450">
              <a:defRPr>
                <a:solidFill>
                  <a:schemeClr val="tx1"/>
                </a:solidFill>
                <a:latin typeface="Calibri" charset="0"/>
                <a:ea typeface="Arial" charset="0"/>
                <a:cs typeface="Arial" charset="0"/>
              </a:defRPr>
            </a:lvl3pPr>
            <a:lvl4pPr marL="1200150" indent="-171450">
              <a:defRPr>
                <a:solidFill>
                  <a:schemeClr val="tx1"/>
                </a:solidFill>
                <a:latin typeface="Calibri" charset="0"/>
                <a:ea typeface="Arial" charset="0"/>
                <a:cs typeface="Arial" charset="0"/>
              </a:defRPr>
            </a:lvl4pPr>
            <a:lvl5pPr marL="1543050" indent="-171450">
              <a:defRPr>
                <a:solidFill>
                  <a:schemeClr val="tx1"/>
                </a:solidFill>
                <a:latin typeface="Calibri" charset="0"/>
                <a:ea typeface="Arial" charset="0"/>
                <a:cs typeface="Arial" charset="0"/>
              </a:defRPr>
            </a:lvl5pPr>
            <a:lvl6pPr marL="1885950" indent="-171450" defTabSz="342900" eaLnBrk="0" fontAlgn="base" hangingPunct="0">
              <a:spcBef>
                <a:spcPct val="0"/>
              </a:spcBef>
              <a:spcAft>
                <a:spcPct val="0"/>
              </a:spcAft>
              <a:defRPr>
                <a:solidFill>
                  <a:schemeClr val="tx1"/>
                </a:solidFill>
                <a:latin typeface="Calibri" charset="0"/>
                <a:ea typeface="Arial" charset="0"/>
                <a:cs typeface="Arial" charset="0"/>
              </a:defRPr>
            </a:lvl6pPr>
            <a:lvl7pPr marL="2228850" indent="-171450" defTabSz="342900" eaLnBrk="0" fontAlgn="base" hangingPunct="0">
              <a:spcBef>
                <a:spcPct val="0"/>
              </a:spcBef>
              <a:spcAft>
                <a:spcPct val="0"/>
              </a:spcAft>
              <a:defRPr>
                <a:solidFill>
                  <a:schemeClr val="tx1"/>
                </a:solidFill>
                <a:latin typeface="Calibri" charset="0"/>
                <a:ea typeface="Arial" charset="0"/>
                <a:cs typeface="Arial" charset="0"/>
              </a:defRPr>
            </a:lvl7pPr>
            <a:lvl8pPr marL="2571750" indent="-171450" defTabSz="342900" eaLnBrk="0" fontAlgn="base" hangingPunct="0">
              <a:spcBef>
                <a:spcPct val="0"/>
              </a:spcBef>
              <a:spcAft>
                <a:spcPct val="0"/>
              </a:spcAft>
              <a:defRPr>
                <a:solidFill>
                  <a:schemeClr val="tx1"/>
                </a:solidFill>
                <a:latin typeface="Calibri" charset="0"/>
                <a:ea typeface="Arial" charset="0"/>
                <a:cs typeface="Arial" charset="0"/>
              </a:defRPr>
            </a:lvl8pPr>
            <a:lvl9pPr marL="2914650" indent="-171450" defTabSz="342900" eaLnBrk="0" fontAlgn="base" hangingPunct="0">
              <a:spcBef>
                <a:spcPct val="0"/>
              </a:spcBef>
              <a:spcAft>
                <a:spcPct val="0"/>
              </a:spcAft>
              <a:defRPr>
                <a:solidFill>
                  <a:schemeClr val="tx1"/>
                </a:solidFill>
                <a:latin typeface="Calibri" charset="0"/>
                <a:ea typeface="Arial" charset="0"/>
                <a:cs typeface="Arial" charset="0"/>
              </a:defRPr>
            </a:lvl9pPr>
          </a:lstStyle>
          <a:p>
            <a:fld id="{C0BE6A8B-2A0C-6F49-A67A-11827D723A15}" type="slidenum">
              <a:rPr lang="en-US" altLang="en-US">
                <a:solidFill>
                  <a:srgbClr val="898989"/>
                </a:solidFill>
                <a:latin typeface="Arial" charset="0"/>
              </a:rPr>
              <a:pPr/>
              <a:t>17</a:t>
            </a:fld>
            <a:endParaRPr lang="en-US" altLang="en-US">
              <a:solidFill>
                <a:srgbClr val="898989"/>
              </a:solidFill>
              <a:latin typeface="Arial" charset="0"/>
            </a:endParaRPr>
          </a:p>
        </p:txBody>
      </p:sp>
      <p:sp>
        <p:nvSpPr>
          <p:cNvPr id="7" name="Content Placeholder 2"/>
          <p:cNvSpPr>
            <a:spLocks noGrp="1"/>
          </p:cNvSpPr>
          <p:nvPr>
            <p:ph idx="1"/>
          </p:nvPr>
        </p:nvSpPr>
        <p:spPr>
          <a:xfrm>
            <a:off x="1415654" y="1046560"/>
            <a:ext cx="6312694" cy="3470672"/>
          </a:xfrm>
        </p:spPr>
        <p:txBody>
          <a:bodyPr/>
          <a:lstStyle/>
          <a:p>
            <a:pPr>
              <a:spcBef>
                <a:spcPts val="450"/>
              </a:spcBef>
              <a:buFont typeface="Wingdings" panose="05000000000000000000" pitchFamily="2" charset="2"/>
              <a:buChar char="Ø"/>
              <a:defRPr/>
            </a:pPr>
            <a:r>
              <a:rPr lang="en-US" sz="1500" dirty="0">
                <a:solidFill>
                  <a:srgbClr val="0070C0"/>
                </a:solidFill>
              </a:rPr>
              <a:t>Key RNA ISH Results: Invasive Tumors: no significant patterns overall </a:t>
            </a:r>
          </a:p>
          <a:p>
            <a:pPr marL="0" indent="0">
              <a:spcBef>
                <a:spcPts val="450"/>
              </a:spcBef>
              <a:buNone/>
              <a:defRPr/>
            </a:pPr>
            <a:endParaRPr lang="en-US" dirty="0" smtClean="0"/>
          </a:p>
          <a:p>
            <a:pPr marL="0" indent="0">
              <a:spcBef>
                <a:spcPts val="450"/>
              </a:spcBef>
              <a:buNone/>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marL="300038" lvl="1" indent="0">
              <a:spcBef>
                <a:spcPts val="450"/>
              </a:spcBef>
              <a:buClr>
                <a:schemeClr val="tx2">
                  <a:lumMod val="60000"/>
                  <a:lumOff val="40000"/>
                </a:schemeClr>
              </a:buClr>
              <a:buNone/>
              <a:defRPr/>
            </a:pP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pic>
        <p:nvPicPr>
          <p:cNvPr id="225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347788"/>
            <a:ext cx="55054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7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36935"/>
            <a:ext cx="6172200" cy="465534"/>
          </a:xfrm>
        </p:spPr>
        <p:txBody>
          <a:bodyPr>
            <a:normAutofit fontScale="90000"/>
          </a:bodyPr>
          <a:lstStyle/>
          <a:p>
            <a:pPr>
              <a:defRPr/>
            </a:pPr>
            <a:r>
              <a:rPr lang="en-US" dirty="0"/>
              <a:t>Project 2: Breast RNA marker discovery (Reprise)</a:t>
            </a:r>
          </a:p>
        </p:txBody>
      </p:sp>
      <p:sp>
        <p:nvSpPr>
          <p:cNvPr id="235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557213" indent="-214313">
              <a:defRPr>
                <a:solidFill>
                  <a:schemeClr val="tx1"/>
                </a:solidFill>
                <a:latin typeface="Calibri" charset="0"/>
                <a:ea typeface="Arial" charset="0"/>
                <a:cs typeface="Arial" charset="0"/>
              </a:defRPr>
            </a:lvl2pPr>
            <a:lvl3pPr marL="857250" indent="-171450">
              <a:defRPr>
                <a:solidFill>
                  <a:schemeClr val="tx1"/>
                </a:solidFill>
                <a:latin typeface="Calibri" charset="0"/>
                <a:ea typeface="Arial" charset="0"/>
                <a:cs typeface="Arial" charset="0"/>
              </a:defRPr>
            </a:lvl3pPr>
            <a:lvl4pPr marL="1200150" indent="-171450">
              <a:defRPr>
                <a:solidFill>
                  <a:schemeClr val="tx1"/>
                </a:solidFill>
                <a:latin typeface="Calibri" charset="0"/>
                <a:ea typeface="Arial" charset="0"/>
                <a:cs typeface="Arial" charset="0"/>
              </a:defRPr>
            </a:lvl4pPr>
            <a:lvl5pPr marL="1543050" indent="-171450">
              <a:defRPr>
                <a:solidFill>
                  <a:schemeClr val="tx1"/>
                </a:solidFill>
                <a:latin typeface="Calibri" charset="0"/>
                <a:ea typeface="Arial" charset="0"/>
                <a:cs typeface="Arial" charset="0"/>
              </a:defRPr>
            </a:lvl5pPr>
            <a:lvl6pPr marL="1885950" indent="-171450" defTabSz="342900" eaLnBrk="0" fontAlgn="base" hangingPunct="0">
              <a:spcBef>
                <a:spcPct val="0"/>
              </a:spcBef>
              <a:spcAft>
                <a:spcPct val="0"/>
              </a:spcAft>
              <a:defRPr>
                <a:solidFill>
                  <a:schemeClr val="tx1"/>
                </a:solidFill>
                <a:latin typeface="Calibri" charset="0"/>
                <a:ea typeface="Arial" charset="0"/>
                <a:cs typeface="Arial" charset="0"/>
              </a:defRPr>
            </a:lvl6pPr>
            <a:lvl7pPr marL="2228850" indent="-171450" defTabSz="342900" eaLnBrk="0" fontAlgn="base" hangingPunct="0">
              <a:spcBef>
                <a:spcPct val="0"/>
              </a:spcBef>
              <a:spcAft>
                <a:spcPct val="0"/>
              </a:spcAft>
              <a:defRPr>
                <a:solidFill>
                  <a:schemeClr val="tx1"/>
                </a:solidFill>
                <a:latin typeface="Calibri" charset="0"/>
                <a:ea typeface="Arial" charset="0"/>
                <a:cs typeface="Arial" charset="0"/>
              </a:defRPr>
            </a:lvl7pPr>
            <a:lvl8pPr marL="2571750" indent="-171450" defTabSz="342900" eaLnBrk="0" fontAlgn="base" hangingPunct="0">
              <a:spcBef>
                <a:spcPct val="0"/>
              </a:spcBef>
              <a:spcAft>
                <a:spcPct val="0"/>
              </a:spcAft>
              <a:defRPr>
                <a:solidFill>
                  <a:schemeClr val="tx1"/>
                </a:solidFill>
                <a:latin typeface="Calibri" charset="0"/>
                <a:ea typeface="Arial" charset="0"/>
                <a:cs typeface="Arial" charset="0"/>
              </a:defRPr>
            </a:lvl8pPr>
            <a:lvl9pPr marL="2914650" indent="-171450" defTabSz="342900" eaLnBrk="0" fontAlgn="base" hangingPunct="0">
              <a:spcBef>
                <a:spcPct val="0"/>
              </a:spcBef>
              <a:spcAft>
                <a:spcPct val="0"/>
              </a:spcAft>
              <a:defRPr>
                <a:solidFill>
                  <a:schemeClr val="tx1"/>
                </a:solidFill>
                <a:latin typeface="Calibri" charset="0"/>
                <a:ea typeface="Arial" charset="0"/>
                <a:cs typeface="Arial" charset="0"/>
              </a:defRPr>
            </a:lvl9pPr>
          </a:lstStyle>
          <a:p>
            <a:fld id="{B0A726E7-3D5A-D642-B35F-97CD7C3EFE37}" type="slidenum">
              <a:rPr lang="en-US" altLang="en-US">
                <a:solidFill>
                  <a:srgbClr val="898989"/>
                </a:solidFill>
                <a:latin typeface="Arial" charset="0"/>
              </a:rPr>
              <a:pPr/>
              <a:t>18</a:t>
            </a:fld>
            <a:endParaRPr lang="en-US" altLang="en-US">
              <a:solidFill>
                <a:srgbClr val="898989"/>
              </a:solidFill>
              <a:latin typeface="Arial" charset="0"/>
            </a:endParaRPr>
          </a:p>
        </p:txBody>
      </p:sp>
      <p:sp>
        <p:nvSpPr>
          <p:cNvPr id="5" name="Content Placeholder 2"/>
          <p:cNvSpPr>
            <a:spLocks noGrp="1"/>
          </p:cNvSpPr>
          <p:nvPr>
            <p:ph idx="1"/>
          </p:nvPr>
        </p:nvSpPr>
        <p:spPr>
          <a:xfrm>
            <a:off x="1415654" y="1046560"/>
            <a:ext cx="6312694" cy="3470672"/>
          </a:xfrm>
        </p:spPr>
        <p:txBody>
          <a:bodyPr/>
          <a:lstStyle/>
          <a:p>
            <a:pPr>
              <a:spcBef>
                <a:spcPts val="450"/>
              </a:spcBef>
              <a:buFont typeface="Wingdings" panose="05000000000000000000" pitchFamily="2" charset="2"/>
              <a:buChar char="Ø"/>
              <a:defRPr/>
            </a:pPr>
            <a:r>
              <a:rPr lang="en-US" dirty="0" smtClean="0">
                <a:solidFill>
                  <a:srgbClr val="0070C0"/>
                </a:solidFill>
              </a:rPr>
              <a:t>Key RNA ISH Results: DCIS</a:t>
            </a:r>
          </a:p>
          <a:p>
            <a:pPr marL="0" indent="0">
              <a:spcBef>
                <a:spcPts val="450"/>
              </a:spcBef>
              <a:buNone/>
              <a:defRPr/>
            </a:pPr>
            <a:endParaRPr lang="en-US" dirty="0" smtClean="0">
              <a:solidFill>
                <a:srgbClr val="0070C0"/>
              </a:solidFill>
            </a:endParaRPr>
          </a:p>
          <a:p>
            <a:pPr marL="0" indent="0">
              <a:spcBef>
                <a:spcPts val="450"/>
              </a:spcBef>
              <a:buNone/>
              <a:defRPr/>
            </a:pPr>
            <a:endParaRPr lang="en-US" dirty="0" smtClean="0"/>
          </a:p>
          <a:p>
            <a:pPr marL="0" indent="0">
              <a:spcBef>
                <a:spcPts val="450"/>
              </a:spcBef>
              <a:buNone/>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a:p>
          <a:p>
            <a:pPr marL="300038" lvl="1" indent="0">
              <a:spcBef>
                <a:spcPts val="450"/>
              </a:spcBef>
              <a:buClr>
                <a:schemeClr val="tx2">
                  <a:lumMod val="60000"/>
                  <a:lumOff val="40000"/>
                </a:schemeClr>
              </a:buClr>
              <a:buNone/>
              <a:defRPr/>
            </a:pP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pic>
        <p:nvPicPr>
          <p:cNvPr id="235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96841"/>
            <a:ext cx="6858000"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1004" y="1350169"/>
            <a:ext cx="4521994"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431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36935"/>
            <a:ext cx="6172200" cy="465534"/>
          </a:xfrm>
        </p:spPr>
        <p:txBody>
          <a:bodyPr>
            <a:normAutofit fontScale="90000"/>
          </a:bodyPr>
          <a:lstStyle/>
          <a:p>
            <a:pPr>
              <a:defRPr/>
            </a:pPr>
            <a:r>
              <a:rPr lang="en-US" dirty="0"/>
              <a:t>Project 2: Breast RNA marker discovery (Reprise)</a:t>
            </a:r>
          </a:p>
        </p:txBody>
      </p:sp>
      <p:sp>
        <p:nvSpPr>
          <p:cNvPr id="3" name="Content Placeholder 2"/>
          <p:cNvSpPr>
            <a:spLocks noGrp="1"/>
          </p:cNvSpPr>
          <p:nvPr>
            <p:ph idx="1"/>
          </p:nvPr>
        </p:nvSpPr>
        <p:spPr>
          <a:xfrm>
            <a:off x="1485900" y="1178719"/>
            <a:ext cx="6172200" cy="3394472"/>
          </a:xfrm>
        </p:spPr>
        <p:txBody>
          <a:bodyPr/>
          <a:lstStyle/>
          <a:p>
            <a:pPr>
              <a:buClr>
                <a:schemeClr val="tx2">
                  <a:lumMod val="60000"/>
                  <a:lumOff val="40000"/>
                </a:schemeClr>
              </a:buClr>
              <a:buFont typeface="Wingdings" panose="05000000000000000000" pitchFamily="2" charset="2"/>
              <a:buChar char="Ø"/>
              <a:defRPr/>
            </a:pPr>
            <a:r>
              <a:rPr lang="en-US" sz="1950" dirty="0">
                <a:solidFill>
                  <a:srgbClr val="0070C0"/>
                </a:solidFill>
              </a:rPr>
              <a:t>Conclusions </a:t>
            </a:r>
          </a:p>
          <a:p>
            <a:pPr eaLnBrk="1" hangingPunct="1">
              <a:lnSpc>
                <a:spcPct val="105000"/>
              </a:lnSpc>
              <a:spcBef>
                <a:spcPts val="150"/>
              </a:spcBef>
              <a:buClr>
                <a:schemeClr val="tx2">
                  <a:lumMod val="60000"/>
                  <a:lumOff val="40000"/>
                </a:schemeClr>
              </a:buClr>
              <a:buSzPct val="100000"/>
              <a:buFont typeface="Wingdings" panose="05000000000000000000" pitchFamily="2" charset="2"/>
              <a:buChar char="§"/>
              <a:defRPr/>
            </a:pPr>
            <a:r>
              <a:rPr lang="en-US" altLang="en-US" u="sng" dirty="0"/>
              <a:t>Simple </a:t>
            </a:r>
            <a:r>
              <a:rPr lang="en-US" altLang="en-US" u="sng" dirty="0" smtClean="0"/>
              <a:t>correspondences </a:t>
            </a:r>
            <a:r>
              <a:rPr lang="en-US" altLang="en-US" dirty="0"/>
              <a:t>between microarray generated data and RNA ISH staining were </a:t>
            </a:r>
            <a:r>
              <a:rPr lang="en-US" altLang="en-US" u="sng" dirty="0"/>
              <a:t>not observed</a:t>
            </a:r>
            <a:r>
              <a:rPr lang="en-US" altLang="en-US" dirty="0"/>
              <a:t>. This may </a:t>
            </a:r>
            <a:r>
              <a:rPr lang="en-US" altLang="en-US" dirty="0" smtClean="0"/>
              <a:t>be </a:t>
            </a:r>
            <a:r>
              <a:rPr lang="en-US" altLang="en-US" dirty="0"/>
              <a:t>due to sample </a:t>
            </a:r>
            <a:r>
              <a:rPr lang="en-US" altLang="en-US" dirty="0" smtClean="0"/>
              <a:t>size as </a:t>
            </a:r>
            <a:r>
              <a:rPr lang="en-US" altLang="en-US" dirty="0"/>
              <a:t>well </a:t>
            </a:r>
            <a:r>
              <a:rPr lang="en-US" altLang="en-US" dirty="0" smtClean="0"/>
              <a:t>as </a:t>
            </a:r>
            <a:r>
              <a:rPr lang="en-US" altLang="en-US" dirty="0"/>
              <a:t>different </a:t>
            </a:r>
            <a:r>
              <a:rPr lang="en-US" altLang="en-US" dirty="0" smtClean="0"/>
              <a:t>quantitative </a:t>
            </a:r>
            <a:r>
              <a:rPr lang="en-US" altLang="en-US" dirty="0"/>
              <a:t>vs. qualitative </a:t>
            </a:r>
            <a:r>
              <a:rPr lang="en-US" altLang="en-US" dirty="0" smtClean="0"/>
              <a:t>technical endpoints. </a:t>
            </a:r>
            <a:endParaRPr lang="en-US" altLang="en-US" dirty="0"/>
          </a:p>
          <a:p>
            <a:pPr eaLnBrk="1" hangingPunct="1">
              <a:lnSpc>
                <a:spcPct val="105000"/>
              </a:lnSpc>
              <a:spcBef>
                <a:spcPts val="150"/>
              </a:spcBef>
              <a:buClr>
                <a:schemeClr val="tx2">
                  <a:lumMod val="60000"/>
                  <a:lumOff val="40000"/>
                </a:schemeClr>
              </a:buClr>
              <a:buSzPct val="100000"/>
              <a:buFont typeface="Wingdings" panose="05000000000000000000" pitchFamily="2" charset="2"/>
              <a:buChar char="§"/>
              <a:defRPr/>
            </a:pPr>
            <a:r>
              <a:rPr lang="en-US" altLang="en-US" u="sng" dirty="0" smtClean="0"/>
              <a:t>Heterogeneous RNA </a:t>
            </a:r>
            <a:r>
              <a:rPr lang="en-US" altLang="en-US" u="sng" dirty="0"/>
              <a:t>ISH staining </a:t>
            </a:r>
            <a:r>
              <a:rPr lang="en-US" altLang="en-US" dirty="0" smtClean="0"/>
              <a:t>patterns that were noted may simply reflect inherent tumor nature. </a:t>
            </a:r>
            <a:endParaRPr lang="en-US" altLang="en-US" dirty="0"/>
          </a:p>
          <a:p>
            <a:pPr eaLnBrk="1" hangingPunct="1">
              <a:lnSpc>
                <a:spcPct val="105000"/>
              </a:lnSpc>
              <a:spcBef>
                <a:spcPts val="150"/>
              </a:spcBef>
              <a:buClr>
                <a:schemeClr val="tx2">
                  <a:lumMod val="60000"/>
                  <a:lumOff val="40000"/>
                </a:schemeClr>
              </a:buClr>
              <a:buSzPct val="100000"/>
              <a:buFont typeface="Wingdings" panose="05000000000000000000" pitchFamily="2" charset="2"/>
              <a:buChar char="§"/>
              <a:defRPr/>
            </a:pPr>
            <a:r>
              <a:rPr lang="en-US" altLang="en-US" u="sng" dirty="0" smtClean="0"/>
              <a:t>Sophisticated stain scoring </a:t>
            </a:r>
            <a:r>
              <a:rPr lang="en-US" altLang="en-US" dirty="0" smtClean="0"/>
              <a:t>for integrating multiple markers in the context of heterogeneity </a:t>
            </a:r>
            <a:r>
              <a:rPr lang="en-US" altLang="en-US" u="sng" dirty="0" smtClean="0"/>
              <a:t>may be required</a:t>
            </a:r>
            <a:r>
              <a:rPr lang="en-US" altLang="en-US" dirty="0" smtClean="0"/>
              <a:t>.  </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557213" indent="-214313">
              <a:defRPr>
                <a:solidFill>
                  <a:schemeClr val="tx1"/>
                </a:solidFill>
                <a:latin typeface="Calibri" charset="0"/>
                <a:ea typeface="Arial" charset="0"/>
                <a:cs typeface="Arial" charset="0"/>
              </a:defRPr>
            </a:lvl2pPr>
            <a:lvl3pPr marL="857250" indent="-171450">
              <a:defRPr>
                <a:solidFill>
                  <a:schemeClr val="tx1"/>
                </a:solidFill>
                <a:latin typeface="Calibri" charset="0"/>
                <a:ea typeface="Arial" charset="0"/>
                <a:cs typeface="Arial" charset="0"/>
              </a:defRPr>
            </a:lvl3pPr>
            <a:lvl4pPr marL="1200150" indent="-171450">
              <a:defRPr>
                <a:solidFill>
                  <a:schemeClr val="tx1"/>
                </a:solidFill>
                <a:latin typeface="Calibri" charset="0"/>
                <a:ea typeface="Arial" charset="0"/>
                <a:cs typeface="Arial" charset="0"/>
              </a:defRPr>
            </a:lvl4pPr>
            <a:lvl5pPr marL="1543050" indent="-171450">
              <a:defRPr>
                <a:solidFill>
                  <a:schemeClr val="tx1"/>
                </a:solidFill>
                <a:latin typeface="Calibri" charset="0"/>
                <a:ea typeface="Arial" charset="0"/>
                <a:cs typeface="Arial" charset="0"/>
              </a:defRPr>
            </a:lvl5pPr>
            <a:lvl6pPr marL="1885950" indent="-171450" defTabSz="342900" eaLnBrk="0" fontAlgn="base" hangingPunct="0">
              <a:spcBef>
                <a:spcPct val="0"/>
              </a:spcBef>
              <a:spcAft>
                <a:spcPct val="0"/>
              </a:spcAft>
              <a:defRPr>
                <a:solidFill>
                  <a:schemeClr val="tx1"/>
                </a:solidFill>
                <a:latin typeface="Calibri" charset="0"/>
                <a:ea typeface="Arial" charset="0"/>
                <a:cs typeface="Arial" charset="0"/>
              </a:defRPr>
            </a:lvl6pPr>
            <a:lvl7pPr marL="2228850" indent="-171450" defTabSz="342900" eaLnBrk="0" fontAlgn="base" hangingPunct="0">
              <a:spcBef>
                <a:spcPct val="0"/>
              </a:spcBef>
              <a:spcAft>
                <a:spcPct val="0"/>
              </a:spcAft>
              <a:defRPr>
                <a:solidFill>
                  <a:schemeClr val="tx1"/>
                </a:solidFill>
                <a:latin typeface="Calibri" charset="0"/>
                <a:ea typeface="Arial" charset="0"/>
                <a:cs typeface="Arial" charset="0"/>
              </a:defRPr>
            </a:lvl7pPr>
            <a:lvl8pPr marL="2571750" indent="-171450" defTabSz="342900" eaLnBrk="0" fontAlgn="base" hangingPunct="0">
              <a:spcBef>
                <a:spcPct val="0"/>
              </a:spcBef>
              <a:spcAft>
                <a:spcPct val="0"/>
              </a:spcAft>
              <a:defRPr>
                <a:solidFill>
                  <a:schemeClr val="tx1"/>
                </a:solidFill>
                <a:latin typeface="Calibri" charset="0"/>
                <a:ea typeface="Arial" charset="0"/>
                <a:cs typeface="Arial" charset="0"/>
              </a:defRPr>
            </a:lvl8pPr>
            <a:lvl9pPr marL="2914650" indent="-171450" defTabSz="342900" eaLnBrk="0" fontAlgn="base" hangingPunct="0">
              <a:spcBef>
                <a:spcPct val="0"/>
              </a:spcBef>
              <a:spcAft>
                <a:spcPct val="0"/>
              </a:spcAft>
              <a:defRPr>
                <a:solidFill>
                  <a:schemeClr val="tx1"/>
                </a:solidFill>
                <a:latin typeface="Calibri" charset="0"/>
                <a:ea typeface="Arial" charset="0"/>
                <a:cs typeface="Arial" charset="0"/>
              </a:defRPr>
            </a:lvl9pPr>
          </a:lstStyle>
          <a:p>
            <a:fld id="{225CF64B-BE22-4B47-8F7E-90A49ADFB61E}" type="slidenum">
              <a:rPr lang="en-US" altLang="en-US">
                <a:solidFill>
                  <a:srgbClr val="898989"/>
                </a:solidFill>
                <a:latin typeface="Arial" charset="0"/>
              </a:rPr>
              <a:pPr/>
              <a:t>19</a:t>
            </a:fld>
            <a:endParaRPr lang="en-US" altLang="en-US">
              <a:solidFill>
                <a:srgbClr val="898989"/>
              </a:solidFill>
              <a:latin typeface="Arial" charset="0"/>
            </a:endParaRPr>
          </a:p>
        </p:txBody>
      </p:sp>
    </p:spTree>
    <p:extLst>
      <p:ext uri="{BB962C8B-B14F-4D97-AF65-F5344CB8AC3E}">
        <p14:creationId xmlns:p14="http://schemas.microsoft.com/office/powerpoint/2010/main" val="191496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85900" y="236935"/>
            <a:ext cx="6172200" cy="465534"/>
          </a:xfrm>
        </p:spPr>
        <p:txBody>
          <a:bodyPr/>
          <a:lstStyle/>
          <a:p>
            <a:pPr eaLnBrk="1" hangingPunct="1"/>
            <a:r>
              <a:rPr lang="en-US" altLang="en-US" dirty="0">
                <a:latin typeface="Palatino Linotype" charset="0"/>
                <a:ea typeface="Palatino Linotype" charset="0"/>
                <a:cs typeface="Palatino Linotype" charset="0"/>
              </a:rPr>
              <a:t>UVM MCL Projects</a:t>
            </a:r>
          </a:p>
        </p:txBody>
      </p:sp>
      <p:sp>
        <p:nvSpPr>
          <p:cNvPr id="7171" name="Content Placeholder 2"/>
          <p:cNvSpPr>
            <a:spLocks noGrp="1"/>
          </p:cNvSpPr>
          <p:nvPr>
            <p:ph idx="1"/>
          </p:nvPr>
        </p:nvSpPr>
        <p:spPr/>
        <p:txBody>
          <a:bodyPr/>
          <a:lstStyle/>
          <a:p>
            <a:pPr eaLnBrk="1" hangingPunct="1">
              <a:buFont typeface="Wingdings" panose="05000000000000000000" pitchFamily="2" charset="2"/>
              <a:buChar char="Ø"/>
              <a:defRPr/>
            </a:pPr>
            <a:r>
              <a:rPr lang="en-US" altLang="en-US" dirty="0" smtClean="0">
                <a:solidFill>
                  <a:srgbClr val="0070C0"/>
                </a:solidFill>
                <a:latin typeface="Arial" panose="020B0604020202020204" pitchFamily="34" charset="0"/>
                <a:cs typeface="Arial" panose="020B0604020202020204" pitchFamily="34" charset="0"/>
              </a:rPr>
              <a:t>Projects related to predictors of progression</a:t>
            </a:r>
          </a:p>
          <a:p>
            <a:pPr marL="342900" indent="-342900" eaLnBrk="1" hangingPunct="1">
              <a:buClr>
                <a:schemeClr val="tx2">
                  <a:lumMod val="60000"/>
                  <a:lumOff val="40000"/>
                </a:schemeClr>
              </a:buClr>
              <a:buFont typeface="+mj-lt"/>
              <a:buAutoNum type="arabicPeriod"/>
              <a:defRPr/>
            </a:pPr>
            <a:r>
              <a:rPr lang="en-US" altLang="en-US" dirty="0" smtClean="0">
                <a:latin typeface="Arial" panose="020B0604020202020204" pitchFamily="34" charset="0"/>
                <a:cs typeface="Arial" panose="020B0604020202020204" pitchFamily="34" charset="0"/>
              </a:rPr>
              <a:t>Tumor microenvironment (TME) cell composition in low and high-grade breast tumors investigated by iterative multiplexed IHC (</a:t>
            </a:r>
            <a:r>
              <a:rPr lang="en-US" altLang="en-US" dirty="0" err="1" smtClean="0">
                <a:latin typeface="Arial" panose="020B0604020202020204" pitchFamily="34" charset="0"/>
                <a:cs typeface="Arial" panose="020B0604020202020204" pitchFamily="34" charset="0"/>
              </a:rPr>
              <a:t>mIHC</a:t>
            </a:r>
            <a:r>
              <a:rPr lang="en-US" altLang="en-US" dirty="0" smtClean="0">
                <a:latin typeface="Arial" panose="020B0604020202020204" pitchFamily="34" charset="0"/>
                <a:cs typeface="Arial" panose="020B0604020202020204" pitchFamily="34" charset="0"/>
              </a:rPr>
              <a:t>)</a:t>
            </a:r>
          </a:p>
          <a:p>
            <a:pPr marL="342900" indent="-342900" eaLnBrk="1" hangingPunct="1">
              <a:buClr>
                <a:schemeClr val="tx2">
                  <a:lumMod val="60000"/>
                  <a:lumOff val="40000"/>
                </a:schemeClr>
              </a:buClr>
              <a:buFont typeface="+mj-lt"/>
              <a:buAutoNum type="arabicPeriod"/>
              <a:defRPr/>
            </a:pPr>
            <a:r>
              <a:rPr lang="en-US" altLang="en-US" dirty="0" err="1" smtClean="0">
                <a:latin typeface="Arial" panose="020B0604020202020204" pitchFamily="34" charset="0"/>
                <a:cs typeface="Arial" panose="020B0604020202020204" pitchFamily="34" charset="0"/>
              </a:rPr>
              <a:t>LncRNA</a:t>
            </a:r>
            <a:r>
              <a:rPr lang="en-US" altLang="en-US" dirty="0" smtClean="0">
                <a:latin typeface="Arial" panose="020B0604020202020204" pitchFamily="34" charset="0"/>
                <a:cs typeface="Arial" panose="020B0604020202020204" pitchFamily="34" charset="0"/>
              </a:rPr>
              <a:t> and mRNA expression in low and intermediate/high recurrence score invasive breast tumors and in DCIS with and without recurrence events</a:t>
            </a:r>
          </a:p>
          <a:p>
            <a:pPr marL="342900" indent="-342900" eaLnBrk="1" hangingPunct="1">
              <a:buClr>
                <a:schemeClr val="tx2">
                  <a:lumMod val="60000"/>
                  <a:lumOff val="40000"/>
                </a:schemeClr>
              </a:buClr>
              <a:buFont typeface="+mj-lt"/>
              <a:buAutoNum type="arabicPeriod"/>
              <a:defRPr/>
            </a:pPr>
            <a:r>
              <a:rPr lang="en-US" altLang="en-US" dirty="0">
                <a:latin typeface="Arial" panose="020B0604020202020204" pitchFamily="34" charset="0"/>
                <a:cs typeface="Arial" panose="020B0604020202020204" pitchFamily="34" charset="0"/>
              </a:rPr>
              <a:t>Vermont DCIS cohort (VBCSS), outcomes for 1488 cases diagnosed between 1993-2012.</a:t>
            </a:r>
          </a:p>
          <a:p>
            <a:pPr marL="342900" indent="-342900" eaLnBrk="1" hangingPunct="1">
              <a:buClr>
                <a:schemeClr val="tx2">
                  <a:lumMod val="60000"/>
                  <a:lumOff val="40000"/>
                </a:schemeClr>
              </a:buClr>
              <a:buFont typeface="+mj-lt"/>
              <a:buAutoNum type="arabicPeriod"/>
              <a:defRPr/>
            </a:pPr>
            <a:r>
              <a:rPr lang="en-US" altLang="en-US" dirty="0" smtClean="0">
                <a:latin typeface="Arial" panose="020B0604020202020204" pitchFamily="34" charset="0"/>
                <a:cs typeface="Arial" panose="020B0604020202020204" pitchFamily="34" charset="0"/>
              </a:rPr>
              <a:t>Isolation of mesenchymal stem cells from fresh breast cancer and matched normal breast tissue</a:t>
            </a:r>
          </a:p>
          <a:p>
            <a:pPr marL="0" indent="0" eaLnBrk="1" hangingPunct="1">
              <a:buClr>
                <a:schemeClr val="tx2">
                  <a:lumMod val="60000"/>
                  <a:lumOff val="40000"/>
                </a:schemeClr>
              </a:buClr>
              <a:buNone/>
              <a:defRPr/>
            </a:pPr>
            <a:endParaRPr lang="en-US" altLang="en-US" dirty="0" smtClean="0">
              <a:latin typeface="Arial" panose="020B0604020202020204" pitchFamily="34" charset="0"/>
              <a:cs typeface="Arial" panose="020B0604020202020204" pitchFamily="34" charset="0"/>
            </a:endParaRPr>
          </a:p>
          <a:p>
            <a:pPr marL="0" indent="0" eaLnBrk="1" hangingPunct="1">
              <a:buNone/>
              <a:defRPr/>
            </a:pPr>
            <a:endParaRPr lang="en-US" altLang="en-US" dirty="0" smtClean="0">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2AE2647F-88D6-AA44-AA11-A2A09087AFDE}" type="slidenum">
              <a:rPr lang="en-US" altLang="en-US" sz="900">
                <a:solidFill>
                  <a:srgbClr val="898989"/>
                </a:solidFill>
                <a:latin typeface="Arial" charset="0"/>
                <a:ea typeface="Arial" charset="0"/>
                <a:cs typeface="Arial" charset="0"/>
              </a:rPr>
              <a:pPr>
                <a:spcBef>
                  <a:spcPct val="0"/>
                </a:spcBef>
                <a:buFontTx/>
                <a:buNone/>
              </a:pPr>
              <a:t>2</a:t>
            </a:fld>
            <a:endParaRPr lang="en-US" altLang="en-US" sz="900">
              <a:solidFill>
                <a:srgbClr val="898989"/>
              </a:solidFill>
              <a:latin typeface="Arial" charset="0"/>
              <a:ea typeface="Arial" charset="0"/>
              <a:cs typeface="Arial" charset="0"/>
            </a:endParaRPr>
          </a:p>
        </p:txBody>
      </p:sp>
    </p:spTree>
    <p:extLst>
      <p:ext uri="{BB962C8B-B14F-4D97-AF65-F5344CB8AC3E}">
        <p14:creationId xmlns:p14="http://schemas.microsoft.com/office/powerpoint/2010/main" val="178974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3: Vermont DCIS Cohort</a:t>
            </a:r>
            <a:endParaRPr lang="en-US" dirty="0"/>
          </a:p>
        </p:txBody>
      </p:sp>
      <p:sp>
        <p:nvSpPr>
          <p:cNvPr id="3" name="Content Placeholder 2"/>
          <p:cNvSpPr>
            <a:spLocks noGrp="1"/>
          </p:cNvSpPr>
          <p:nvPr>
            <p:ph idx="1"/>
          </p:nvPr>
        </p:nvSpPr>
        <p:spPr>
          <a:xfrm>
            <a:off x="155863" y="1194533"/>
            <a:ext cx="7556270" cy="3263504"/>
          </a:xfrm>
        </p:spPr>
        <p:txBody>
          <a:bodyPr>
            <a:normAutofit/>
          </a:bodyPr>
          <a:lstStyle/>
          <a:p>
            <a:pPr marL="175022" indent="-175022"/>
            <a:r>
              <a:rPr lang="en-US" dirty="0" smtClean="0"/>
              <a:t>Assembled via the </a:t>
            </a:r>
            <a:r>
              <a:rPr lang="en-US" dirty="0"/>
              <a:t>Vermont Breast Cancer Surveillance </a:t>
            </a:r>
            <a:r>
              <a:rPr lang="en-US" dirty="0" smtClean="0"/>
              <a:t>System</a:t>
            </a:r>
          </a:p>
          <a:p>
            <a:pPr marL="427435" lvl="1" indent="-169069"/>
            <a:r>
              <a:rPr lang="en-US" dirty="0" smtClean="0"/>
              <a:t>DCIS diagnosed at any of the 15 breast imaging facilities in VT</a:t>
            </a:r>
          </a:p>
          <a:p>
            <a:pPr marL="427435" lvl="1" indent="-169069"/>
            <a:r>
              <a:rPr lang="en-US" dirty="0" smtClean="0"/>
              <a:t>First primary breast cancer diagnosis, no concurrent invasive disease</a:t>
            </a:r>
          </a:p>
          <a:p>
            <a:pPr marL="427435" lvl="1" indent="-169069"/>
            <a:r>
              <a:rPr lang="en-US" dirty="0" smtClean="0"/>
              <a:t>Diagnosed during 1993-2012</a:t>
            </a:r>
          </a:p>
          <a:p>
            <a:pPr marL="427435" lvl="1" indent="-169069"/>
            <a:r>
              <a:rPr lang="en-US" dirty="0" smtClean="0"/>
              <a:t>N=1488</a:t>
            </a:r>
            <a:endParaRPr lang="en-US" dirty="0"/>
          </a:p>
          <a:p>
            <a:endParaRPr lang="en-US" dirty="0" smtClean="0"/>
          </a:p>
          <a:p>
            <a:pPr marL="175022" indent="-175022"/>
            <a:r>
              <a:rPr lang="en-US" dirty="0" smtClean="0"/>
              <a:t>Clinical data available</a:t>
            </a:r>
          </a:p>
          <a:p>
            <a:pPr marL="427435" lvl="1" indent="-169069"/>
            <a:r>
              <a:rPr lang="en-US" dirty="0" smtClean="0"/>
              <a:t>Self reported demographics, risk factors, medical history</a:t>
            </a:r>
          </a:p>
          <a:p>
            <a:pPr marL="427435" lvl="1" indent="-169069"/>
            <a:r>
              <a:rPr lang="en-US" dirty="0" smtClean="0"/>
              <a:t>Mode of detection, breast density, screening history data from Radiology facility</a:t>
            </a:r>
          </a:p>
          <a:p>
            <a:pPr marL="427435" lvl="1" indent="-169069"/>
            <a:r>
              <a:rPr lang="en-US" dirty="0" smtClean="0"/>
              <a:t>Pathology reports for initial diagnosis and subsequent diagnoses interpreted in VT</a:t>
            </a:r>
          </a:p>
          <a:p>
            <a:pPr marL="427435" lvl="1" indent="-169069"/>
            <a:r>
              <a:rPr lang="en-US" dirty="0" smtClean="0"/>
              <a:t>Linked to statewide cancer registry and vital status records</a:t>
            </a:r>
            <a:endParaRPr lang="en-US" dirty="0"/>
          </a:p>
        </p:txBody>
      </p:sp>
      <p:pic>
        <p:nvPicPr>
          <p:cNvPr id="4" name="Picture 3"/>
          <p:cNvPicPr>
            <a:picLocks noChangeAspect="1"/>
          </p:cNvPicPr>
          <p:nvPr/>
        </p:nvPicPr>
        <p:blipFill>
          <a:blip r:embed="rId3"/>
          <a:stretch>
            <a:fillRect/>
          </a:stretch>
        </p:blipFill>
        <p:spPr>
          <a:xfrm>
            <a:off x="7660427" y="1194534"/>
            <a:ext cx="1337854" cy="2179915"/>
          </a:xfrm>
          <a:prstGeom prst="rect">
            <a:avLst/>
          </a:prstGeom>
        </p:spPr>
      </p:pic>
    </p:spTree>
    <p:extLst>
      <p:ext uri="{BB962C8B-B14F-4D97-AF65-F5344CB8AC3E}">
        <p14:creationId xmlns:p14="http://schemas.microsoft.com/office/powerpoint/2010/main" val="11124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Vermont DCIS Cohort</a:t>
            </a:r>
            <a:endParaRPr lang="en-US" dirty="0"/>
          </a:p>
        </p:txBody>
      </p:sp>
      <p:sp>
        <p:nvSpPr>
          <p:cNvPr id="3" name="Content Placeholder 2"/>
          <p:cNvSpPr>
            <a:spLocks noGrp="1"/>
          </p:cNvSpPr>
          <p:nvPr>
            <p:ph idx="1"/>
          </p:nvPr>
        </p:nvSpPr>
        <p:spPr>
          <a:xfrm>
            <a:off x="363016" y="1226883"/>
            <a:ext cx="8191154" cy="3263504"/>
          </a:xfrm>
        </p:spPr>
        <p:txBody>
          <a:bodyPr>
            <a:normAutofit/>
          </a:bodyPr>
          <a:lstStyle/>
          <a:p>
            <a:r>
              <a:rPr lang="en-US" dirty="0" smtClean="0"/>
              <a:t>Tissue blocks retrieved for 1070 of the 1488 cases for centralized review</a:t>
            </a:r>
          </a:p>
          <a:p>
            <a:pPr lvl="1"/>
            <a:r>
              <a:rPr lang="en-US" dirty="0" smtClean="0"/>
              <a:t>Confirmed initial DCIS diagnosis</a:t>
            </a:r>
          </a:p>
          <a:p>
            <a:pPr lvl="1"/>
            <a:r>
              <a:rPr lang="en-US" dirty="0" smtClean="0"/>
              <a:t>Recorded standardized data on grade, </a:t>
            </a:r>
            <a:r>
              <a:rPr lang="en-US" dirty="0"/>
              <a:t>size, </a:t>
            </a:r>
            <a:r>
              <a:rPr lang="en-US" dirty="0" smtClean="0"/>
              <a:t>necrosis, margin status</a:t>
            </a:r>
          </a:p>
          <a:p>
            <a:pPr lvl="1"/>
            <a:r>
              <a:rPr lang="en-US" dirty="0" smtClean="0"/>
              <a:t>Tissue specimens evaluated for preparation of TMAs</a:t>
            </a:r>
            <a:endParaRPr lang="en-US" dirty="0"/>
          </a:p>
          <a:p>
            <a:endParaRPr lang="en-US" dirty="0" smtClean="0"/>
          </a:p>
          <a:p>
            <a:r>
              <a:rPr lang="en-US" dirty="0"/>
              <a:t>Additional </a:t>
            </a:r>
            <a:r>
              <a:rPr lang="en-US" dirty="0" smtClean="0"/>
              <a:t>resources</a:t>
            </a:r>
          </a:p>
          <a:p>
            <a:pPr lvl="1"/>
            <a:r>
              <a:rPr lang="en-US" dirty="0"/>
              <a:t>Mammographic images available for 600 cases.</a:t>
            </a:r>
          </a:p>
          <a:p>
            <a:pPr lvl="1"/>
            <a:r>
              <a:rPr lang="en-US" dirty="0"/>
              <a:t>Volumetric mammographic density measurements for entire breast and region surrounding DCIS lesion; N=170 (John Shepherd’s group at UCSF)</a:t>
            </a:r>
          </a:p>
          <a:p>
            <a:pPr lvl="1"/>
            <a:r>
              <a:rPr lang="en-US" dirty="0" smtClean="0"/>
              <a:t>Collagen organization in tumor microenvironment; N=100 (Patti Keely’s group at Wisconsin)</a:t>
            </a:r>
          </a:p>
        </p:txBody>
      </p:sp>
    </p:spTree>
    <p:extLst>
      <p:ext uri="{BB962C8B-B14F-4D97-AF65-F5344CB8AC3E}">
        <p14:creationId xmlns:p14="http://schemas.microsoft.com/office/powerpoint/2010/main" val="151213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DCIS Cohort Clinical Characteristics</a:t>
            </a:r>
            <a:endParaRPr lang="en-US" dirty="0"/>
          </a:p>
        </p:txBody>
      </p:sp>
      <p:graphicFrame>
        <p:nvGraphicFramePr>
          <p:cNvPr id="6" name="Table 5"/>
          <p:cNvGraphicFramePr>
            <a:graphicFrameLocks noGrp="1"/>
          </p:cNvGraphicFramePr>
          <p:nvPr>
            <p:extLst/>
          </p:nvPr>
        </p:nvGraphicFramePr>
        <p:xfrm>
          <a:off x="521494" y="1331072"/>
          <a:ext cx="3729038" cy="3201365"/>
        </p:xfrm>
        <a:graphic>
          <a:graphicData uri="http://schemas.openxmlformats.org/drawingml/2006/table">
            <a:tbl>
              <a:tblPr firstRow="1" firstCol="1" bandRow="1">
                <a:tableStyleId>{073A0DAA-6AF3-43AB-8588-CEC1D06C72B9}</a:tableStyleId>
              </a:tblPr>
              <a:tblGrid>
                <a:gridCol w="2182852">
                  <a:extLst>
                    <a:ext uri="{9D8B030D-6E8A-4147-A177-3AD203B41FA5}">
                      <a16:colId xmlns="" xmlns:a16="http://schemas.microsoft.com/office/drawing/2014/main" val="2590801447"/>
                    </a:ext>
                  </a:extLst>
                </a:gridCol>
                <a:gridCol w="779589">
                  <a:extLst>
                    <a:ext uri="{9D8B030D-6E8A-4147-A177-3AD203B41FA5}">
                      <a16:colId xmlns="" xmlns:a16="http://schemas.microsoft.com/office/drawing/2014/main" val="3421264017"/>
                    </a:ext>
                  </a:extLst>
                </a:gridCol>
                <a:gridCol w="766597">
                  <a:extLst>
                    <a:ext uri="{9D8B030D-6E8A-4147-A177-3AD203B41FA5}">
                      <a16:colId xmlns="" xmlns:a16="http://schemas.microsoft.com/office/drawing/2014/main" val="3546149601"/>
                    </a:ext>
                  </a:extLst>
                </a:gridCol>
              </a:tblGrid>
              <a:tr h="195692">
                <a:tc>
                  <a:txBody>
                    <a:bodyPr/>
                    <a:lstStyle/>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rPr>
                        <a:t>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82543959"/>
                  </a:ext>
                </a:extLst>
              </a:tr>
              <a:tr h="195692">
                <a:tc>
                  <a:txBody>
                    <a:bodyPr/>
                    <a:lstStyle/>
                    <a:p>
                      <a:pPr marL="0" marR="0">
                        <a:lnSpc>
                          <a:spcPct val="107000"/>
                        </a:lnSpc>
                        <a:spcBef>
                          <a:spcPts val="0"/>
                        </a:spcBef>
                        <a:spcAft>
                          <a:spcPts val="0"/>
                        </a:spcAft>
                      </a:pPr>
                      <a:r>
                        <a:rPr lang="en-US" sz="1200" b="0" dirty="0">
                          <a:solidFill>
                            <a:schemeClr val="tx1"/>
                          </a:solidFill>
                          <a:effectLst/>
                        </a:rPr>
                        <a:t>Age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3183254755"/>
                  </a:ext>
                </a:extLst>
              </a:tr>
              <a:tr h="195692">
                <a:tc>
                  <a:txBody>
                    <a:bodyPr/>
                    <a:lstStyle/>
                    <a:p>
                      <a:pPr marL="0" marR="0">
                        <a:lnSpc>
                          <a:spcPct val="107000"/>
                        </a:lnSpc>
                        <a:spcBef>
                          <a:spcPts val="0"/>
                        </a:spcBef>
                        <a:spcAft>
                          <a:spcPts val="0"/>
                        </a:spcAft>
                      </a:pPr>
                      <a:r>
                        <a:rPr lang="en-US" sz="1200" b="0" dirty="0">
                          <a:solidFill>
                            <a:schemeClr val="tx1"/>
                          </a:solidFill>
                          <a:effectLst/>
                        </a:rPr>
                        <a:t>   &lt;40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dirty="0">
                          <a:solidFill>
                            <a:schemeClr val="tx1"/>
                          </a:solidFill>
                          <a:effectLst/>
                        </a:rPr>
                        <a:t>37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2.5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1054279333"/>
                  </a:ext>
                </a:extLst>
              </a:tr>
              <a:tr h="195692">
                <a:tc>
                  <a:txBody>
                    <a:bodyPr/>
                    <a:lstStyle/>
                    <a:p>
                      <a:pPr marL="0" marR="0">
                        <a:lnSpc>
                          <a:spcPct val="107000"/>
                        </a:lnSpc>
                        <a:spcBef>
                          <a:spcPts val="0"/>
                        </a:spcBef>
                        <a:spcAft>
                          <a:spcPts val="0"/>
                        </a:spcAft>
                      </a:pPr>
                      <a:r>
                        <a:rPr lang="en-US" sz="1200" b="0" dirty="0">
                          <a:solidFill>
                            <a:schemeClr val="tx1"/>
                          </a:solidFill>
                          <a:effectLst/>
                        </a:rPr>
                        <a:t>   40-49</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dirty="0">
                          <a:solidFill>
                            <a:schemeClr val="tx1"/>
                          </a:solidFill>
                          <a:effectLst/>
                        </a:rPr>
                        <a:t>370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24.9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988754473"/>
                  </a:ext>
                </a:extLst>
              </a:tr>
              <a:tr h="195692">
                <a:tc>
                  <a:txBody>
                    <a:bodyPr/>
                    <a:lstStyle/>
                    <a:p>
                      <a:pPr marL="0" marR="0">
                        <a:lnSpc>
                          <a:spcPct val="107000"/>
                        </a:lnSpc>
                        <a:spcBef>
                          <a:spcPts val="0"/>
                        </a:spcBef>
                        <a:spcAft>
                          <a:spcPts val="0"/>
                        </a:spcAft>
                      </a:pPr>
                      <a:r>
                        <a:rPr lang="en-US" sz="1200" b="0" dirty="0">
                          <a:solidFill>
                            <a:schemeClr val="tx1"/>
                          </a:solidFill>
                          <a:effectLst/>
                        </a:rPr>
                        <a:t>   50-74</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dirty="0">
                          <a:solidFill>
                            <a:schemeClr val="tx1"/>
                          </a:solidFill>
                          <a:effectLst/>
                        </a:rPr>
                        <a:t>896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60.2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438316941"/>
                  </a:ext>
                </a:extLst>
              </a:tr>
              <a:tr h="195692">
                <a:tc>
                  <a:txBody>
                    <a:bodyPr/>
                    <a:lstStyle/>
                    <a:p>
                      <a:pPr marL="0" marR="0">
                        <a:lnSpc>
                          <a:spcPct val="107000"/>
                        </a:lnSpc>
                        <a:spcBef>
                          <a:spcPts val="0"/>
                        </a:spcBef>
                        <a:spcAft>
                          <a:spcPts val="0"/>
                        </a:spcAft>
                      </a:pPr>
                      <a:r>
                        <a:rPr lang="en-US" sz="1200" b="0" dirty="0">
                          <a:solidFill>
                            <a:schemeClr val="tx1"/>
                          </a:solidFill>
                          <a:effectLst/>
                        </a:rPr>
                        <a:t>   75+</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dirty="0">
                          <a:solidFill>
                            <a:schemeClr val="tx1"/>
                          </a:solidFill>
                          <a:effectLst/>
                        </a:rPr>
                        <a:t>185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12.4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67400846"/>
                  </a:ext>
                </a:extLst>
              </a:tr>
              <a:tr h="148709">
                <a:tc>
                  <a:txBody>
                    <a:bodyPr/>
                    <a:lstStyle/>
                    <a:p>
                      <a:pPr marL="0" marR="0">
                        <a:lnSpc>
                          <a:spcPct val="107000"/>
                        </a:lnSpc>
                        <a:spcBef>
                          <a:spcPts val="0"/>
                        </a:spcBef>
                        <a:spcAft>
                          <a:spcPts val="0"/>
                        </a:spcAft>
                      </a:pPr>
                      <a:endParaRPr lang="en-US" sz="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634781878"/>
                  </a:ext>
                </a:extLst>
              </a:tr>
              <a:tr h="195692">
                <a:tc>
                  <a:txBody>
                    <a:bodyPr/>
                    <a:lstStyle/>
                    <a:p>
                      <a:pPr marL="0" marR="0">
                        <a:lnSpc>
                          <a:spcPct val="107000"/>
                        </a:lnSpc>
                        <a:spcBef>
                          <a:spcPts val="0"/>
                        </a:spcBef>
                        <a:spcAft>
                          <a:spcPts val="0"/>
                        </a:spcAft>
                      </a:pPr>
                      <a:r>
                        <a:rPr lang="en-US" sz="1200" b="0" dirty="0">
                          <a:solidFill>
                            <a:schemeClr val="tx1"/>
                          </a:solidFill>
                          <a:effectLst/>
                        </a:rPr>
                        <a:t>Family history of breast cancer</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2894411800"/>
                  </a:ext>
                </a:extLst>
              </a:tr>
              <a:tr h="195692">
                <a:tc>
                  <a:txBody>
                    <a:bodyPr/>
                    <a:lstStyle/>
                    <a:p>
                      <a:pPr marL="0" marR="0">
                        <a:lnSpc>
                          <a:spcPct val="107000"/>
                        </a:lnSpc>
                        <a:spcBef>
                          <a:spcPts val="0"/>
                        </a:spcBef>
                        <a:spcAft>
                          <a:spcPts val="0"/>
                        </a:spcAft>
                      </a:pPr>
                      <a:r>
                        <a:rPr lang="en-US" sz="1200" b="0" dirty="0">
                          <a:solidFill>
                            <a:schemeClr val="tx1"/>
                          </a:solidFill>
                          <a:effectLst/>
                        </a:rPr>
                        <a:t>   No</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dirty="0">
                          <a:solidFill>
                            <a:schemeClr val="tx1"/>
                          </a:solidFill>
                          <a:effectLst/>
                        </a:rPr>
                        <a:t>1024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75.1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1423236647"/>
                  </a:ext>
                </a:extLst>
              </a:tr>
              <a:tr h="195692">
                <a:tc>
                  <a:txBody>
                    <a:bodyPr/>
                    <a:lstStyle/>
                    <a:p>
                      <a:pPr marL="0" marR="0">
                        <a:lnSpc>
                          <a:spcPct val="107000"/>
                        </a:lnSpc>
                        <a:spcBef>
                          <a:spcPts val="0"/>
                        </a:spcBef>
                        <a:spcAft>
                          <a:spcPts val="0"/>
                        </a:spcAft>
                      </a:pPr>
                      <a:r>
                        <a:rPr lang="en-US" sz="1200" b="0" dirty="0">
                          <a:solidFill>
                            <a:schemeClr val="tx1"/>
                          </a:solidFill>
                          <a:effectLst/>
                        </a:rPr>
                        <a:t>   Yes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dirty="0">
                          <a:solidFill>
                            <a:schemeClr val="tx1"/>
                          </a:solidFill>
                          <a:effectLst/>
                        </a:rPr>
                        <a:t>339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dirty="0">
                          <a:solidFill>
                            <a:schemeClr val="tx1"/>
                          </a:solidFill>
                          <a:effectLst/>
                        </a:rPr>
                        <a:t>24.9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498007596"/>
                  </a:ext>
                </a:extLst>
              </a:tr>
              <a:tr h="195692">
                <a:tc>
                  <a:txBody>
                    <a:bodyPr/>
                    <a:lstStyle/>
                    <a:p>
                      <a:pPr marL="0" marR="0">
                        <a:lnSpc>
                          <a:spcPct val="107000"/>
                        </a:lnSpc>
                        <a:spcBef>
                          <a:spcPts val="0"/>
                        </a:spcBef>
                        <a:spcAft>
                          <a:spcPts val="0"/>
                        </a:spcAft>
                      </a:pPr>
                      <a:r>
                        <a:rPr lang="en-US" sz="1200" b="0" dirty="0">
                          <a:solidFill>
                            <a:schemeClr val="tx1"/>
                          </a:solidFill>
                          <a:effectLst/>
                        </a:rPr>
                        <a:t>   </a:t>
                      </a:r>
                      <a:r>
                        <a:rPr lang="en-US" sz="1200" b="0" dirty="0" smtClean="0">
                          <a:solidFill>
                            <a:schemeClr val="tx1"/>
                          </a:solidFill>
                          <a:effectLst/>
                        </a:rPr>
                        <a:t>Missing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125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846187023"/>
                  </a:ext>
                </a:extLst>
              </a:tr>
              <a:tr h="117051">
                <a:tc>
                  <a:txBody>
                    <a:bodyPr/>
                    <a:lstStyle/>
                    <a:p>
                      <a:pPr marL="0" marR="0">
                        <a:lnSpc>
                          <a:spcPct val="107000"/>
                        </a:lnSpc>
                        <a:spcBef>
                          <a:spcPts val="0"/>
                        </a:spcBef>
                        <a:spcAft>
                          <a:spcPts val="0"/>
                        </a:spcAft>
                      </a:pPr>
                      <a:endParaRPr lang="en-US" sz="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109776528"/>
                  </a:ext>
                </a:extLst>
              </a:tr>
              <a:tr h="195692">
                <a:tc>
                  <a:txBody>
                    <a:bodyPr/>
                    <a:lstStyle/>
                    <a:p>
                      <a:pPr marL="0" marR="0">
                        <a:lnSpc>
                          <a:spcPct val="107000"/>
                        </a:lnSpc>
                        <a:spcBef>
                          <a:spcPts val="0"/>
                        </a:spcBef>
                        <a:spcAft>
                          <a:spcPts val="0"/>
                        </a:spcAft>
                      </a:pPr>
                      <a:r>
                        <a:rPr lang="en-US" sz="1200" b="0" dirty="0" smtClean="0">
                          <a:solidFill>
                            <a:schemeClr val="tx1"/>
                          </a:solidFill>
                          <a:effectLst/>
                        </a:rPr>
                        <a:t>Mode of Detection</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2643652835"/>
                  </a:ext>
                </a:extLst>
              </a:tr>
              <a:tr h="195692">
                <a:tc>
                  <a:txBody>
                    <a:bodyPr/>
                    <a:lstStyle/>
                    <a:p>
                      <a:pPr marL="0" marR="0">
                        <a:lnSpc>
                          <a:spcPct val="107000"/>
                        </a:lnSpc>
                        <a:spcBef>
                          <a:spcPts val="0"/>
                        </a:spcBef>
                        <a:spcAft>
                          <a:spcPts val="0"/>
                        </a:spcAft>
                      </a:pPr>
                      <a:r>
                        <a:rPr lang="en-US" sz="1200" b="0" dirty="0">
                          <a:solidFill>
                            <a:schemeClr val="tx1"/>
                          </a:solidFill>
                          <a:effectLst/>
                        </a:rPr>
                        <a:t>   </a:t>
                      </a:r>
                      <a:r>
                        <a:rPr lang="en-US" sz="1200" b="0" dirty="0" smtClean="0">
                          <a:solidFill>
                            <a:schemeClr val="tx1"/>
                          </a:solidFill>
                          <a:effectLst/>
                        </a:rPr>
                        <a:t>Screen-detected</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dirty="0" smtClean="0">
                          <a:solidFill>
                            <a:schemeClr val="tx1"/>
                          </a:solidFill>
                          <a:effectLst/>
                        </a:rPr>
                        <a:t>1087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dirty="0" smtClean="0">
                          <a:solidFill>
                            <a:schemeClr val="tx1"/>
                          </a:solidFill>
                          <a:effectLst/>
                        </a:rPr>
                        <a:t>84.0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612226019"/>
                  </a:ext>
                </a:extLst>
              </a:tr>
              <a:tr h="195692">
                <a:tc>
                  <a:txBody>
                    <a:bodyPr/>
                    <a:lstStyle/>
                    <a:p>
                      <a:pPr marL="0" marR="0">
                        <a:lnSpc>
                          <a:spcPct val="107000"/>
                        </a:lnSpc>
                        <a:spcBef>
                          <a:spcPts val="0"/>
                        </a:spcBef>
                        <a:spcAft>
                          <a:spcPts val="0"/>
                        </a:spcAft>
                      </a:pPr>
                      <a:r>
                        <a:rPr lang="en-US" sz="1200" b="0" dirty="0">
                          <a:solidFill>
                            <a:schemeClr val="tx1"/>
                          </a:solidFill>
                          <a:effectLst/>
                        </a:rPr>
                        <a:t>   </a:t>
                      </a:r>
                      <a:r>
                        <a:rPr lang="en-US" sz="1200" b="0" dirty="0" smtClean="0">
                          <a:solidFill>
                            <a:schemeClr val="tx1"/>
                          </a:solidFill>
                          <a:effectLst/>
                        </a:rPr>
                        <a:t>Interval-detected</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dirty="0" smtClean="0">
                          <a:solidFill>
                            <a:schemeClr val="tx1"/>
                          </a:solidFill>
                          <a:effectLst/>
                        </a:rPr>
                        <a:t>60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dirty="0" smtClean="0">
                          <a:solidFill>
                            <a:schemeClr val="tx1"/>
                          </a:solidFill>
                          <a:effectLst/>
                        </a:rPr>
                        <a:t>4.6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119307068"/>
                  </a:ext>
                </a:extLst>
              </a:tr>
              <a:tr h="195692">
                <a:tc>
                  <a:txBody>
                    <a:bodyPr/>
                    <a:lstStyle/>
                    <a:p>
                      <a:pPr marL="0" marR="0">
                        <a:lnSpc>
                          <a:spcPct val="107000"/>
                        </a:lnSpc>
                        <a:spcBef>
                          <a:spcPts val="0"/>
                        </a:spcBef>
                        <a:spcAft>
                          <a:spcPts val="0"/>
                        </a:spcAft>
                      </a:pPr>
                      <a:r>
                        <a:rPr lang="en-US" sz="1200" b="0" dirty="0">
                          <a:solidFill>
                            <a:schemeClr val="tx1"/>
                          </a:solidFill>
                          <a:effectLst/>
                        </a:rPr>
                        <a:t>   </a:t>
                      </a:r>
                      <a:r>
                        <a:rPr lang="en-US" sz="1200" b="0" dirty="0" smtClean="0">
                          <a:solidFill>
                            <a:schemeClr val="tx1"/>
                          </a:solidFill>
                          <a:effectLst/>
                        </a:rPr>
                        <a:t>Symptoms/no</a:t>
                      </a:r>
                      <a:r>
                        <a:rPr lang="en-US" sz="1200" b="0" baseline="0" dirty="0" smtClean="0">
                          <a:solidFill>
                            <a:schemeClr val="tx1"/>
                          </a:solidFill>
                          <a:effectLst/>
                        </a:rPr>
                        <a:t> screening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dirty="0" smtClean="0">
                          <a:solidFill>
                            <a:schemeClr val="tx1"/>
                          </a:solidFill>
                          <a:effectLst/>
                        </a:rPr>
                        <a:t>147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dirty="0" smtClean="0">
                          <a:solidFill>
                            <a:schemeClr val="tx1"/>
                          </a:solidFill>
                          <a:effectLst/>
                        </a:rPr>
                        <a:t>11.4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546134762"/>
                  </a:ext>
                </a:extLst>
              </a:tr>
              <a:tr h="195692">
                <a:tc>
                  <a:txBody>
                    <a:bodyPr/>
                    <a:lstStyle/>
                    <a:p>
                      <a:pPr marL="0" marR="0">
                        <a:lnSpc>
                          <a:spcPct val="107000"/>
                        </a:lnSpc>
                        <a:spcBef>
                          <a:spcPts val="0"/>
                        </a:spcBef>
                        <a:spcAft>
                          <a:spcPts val="0"/>
                        </a:spcAft>
                      </a:pPr>
                      <a:r>
                        <a:rPr lang="en-US" sz="1200" b="0" dirty="0">
                          <a:solidFill>
                            <a:schemeClr val="tx1"/>
                          </a:solidFill>
                          <a:effectLst/>
                        </a:rPr>
                        <a:t>   Missing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smtClean="0">
                          <a:solidFill>
                            <a:schemeClr val="tx1"/>
                          </a:solidFill>
                          <a:effectLst/>
                        </a:rPr>
                        <a:t>194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04965351"/>
                  </a:ext>
                </a:extLst>
              </a:tr>
            </a:tbl>
          </a:graphicData>
        </a:graphic>
      </p:graphicFrame>
      <p:graphicFrame>
        <p:nvGraphicFramePr>
          <p:cNvPr id="7" name="Table 6"/>
          <p:cNvGraphicFramePr>
            <a:graphicFrameLocks noGrp="1"/>
          </p:cNvGraphicFramePr>
          <p:nvPr>
            <p:extLst/>
          </p:nvPr>
        </p:nvGraphicFramePr>
        <p:xfrm>
          <a:off x="4807744" y="1331072"/>
          <a:ext cx="3729038" cy="3169707"/>
        </p:xfrm>
        <a:graphic>
          <a:graphicData uri="http://schemas.openxmlformats.org/drawingml/2006/table">
            <a:tbl>
              <a:tblPr firstRow="1" firstCol="1" bandRow="1">
                <a:tableStyleId>{5C22544A-7EE6-4342-B048-85BDC9FD1C3A}</a:tableStyleId>
              </a:tblPr>
              <a:tblGrid>
                <a:gridCol w="2182852">
                  <a:extLst>
                    <a:ext uri="{9D8B030D-6E8A-4147-A177-3AD203B41FA5}">
                      <a16:colId xmlns="" xmlns:a16="http://schemas.microsoft.com/office/drawing/2014/main" val="2590801447"/>
                    </a:ext>
                  </a:extLst>
                </a:gridCol>
                <a:gridCol w="779589">
                  <a:extLst>
                    <a:ext uri="{9D8B030D-6E8A-4147-A177-3AD203B41FA5}">
                      <a16:colId xmlns="" xmlns:a16="http://schemas.microsoft.com/office/drawing/2014/main" val="3421264017"/>
                    </a:ext>
                  </a:extLst>
                </a:gridCol>
                <a:gridCol w="766597">
                  <a:extLst>
                    <a:ext uri="{9D8B030D-6E8A-4147-A177-3AD203B41FA5}">
                      <a16:colId xmlns="" xmlns:a16="http://schemas.microsoft.com/office/drawing/2014/main" val="3546149601"/>
                    </a:ext>
                  </a:extLst>
                </a:gridCol>
              </a:tblGrid>
              <a:tr h="195692">
                <a:tc>
                  <a:txBody>
                    <a:bodyPr/>
                    <a:lstStyle/>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solidFill>
                            <a:schemeClr val="tx1"/>
                          </a:solidFill>
                          <a:effectLst/>
                        </a:rPr>
                        <a:t>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82543959"/>
                  </a:ext>
                </a:extLst>
              </a:tr>
              <a:tr h="195692">
                <a:tc>
                  <a:txBody>
                    <a:bodyPr/>
                    <a:lstStyle/>
                    <a:p>
                      <a:pPr marL="0" marR="0">
                        <a:lnSpc>
                          <a:spcPct val="107000"/>
                        </a:lnSpc>
                        <a:spcBef>
                          <a:spcPts val="0"/>
                        </a:spcBef>
                        <a:spcAft>
                          <a:spcPts val="0"/>
                        </a:spcAft>
                      </a:pPr>
                      <a:r>
                        <a:rPr lang="en-US" sz="1200" b="0" dirty="0" smtClean="0">
                          <a:solidFill>
                            <a:schemeClr val="tx1"/>
                          </a:solidFill>
                          <a:effectLst/>
                        </a:rPr>
                        <a:t>Grade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2643652835"/>
                  </a:ext>
                </a:extLst>
              </a:tr>
              <a:tr h="195692">
                <a:tc>
                  <a:txBody>
                    <a:bodyPr/>
                    <a:lstStyle/>
                    <a:p>
                      <a:pPr marL="0" marR="0">
                        <a:lnSpc>
                          <a:spcPct val="107000"/>
                        </a:lnSpc>
                        <a:spcBef>
                          <a:spcPts val="0"/>
                        </a:spcBef>
                        <a:spcAft>
                          <a:spcPts val="0"/>
                        </a:spcAft>
                      </a:pPr>
                      <a:r>
                        <a:rPr lang="en-US" sz="1200" b="0" dirty="0">
                          <a:solidFill>
                            <a:schemeClr val="tx1"/>
                          </a:solidFill>
                          <a:effectLst/>
                        </a:rPr>
                        <a:t>   Low</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180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14.2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612226019"/>
                  </a:ext>
                </a:extLst>
              </a:tr>
              <a:tr h="195692">
                <a:tc>
                  <a:txBody>
                    <a:bodyPr/>
                    <a:lstStyle/>
                    <a:p>
                      <a:pPr marL="0" marR="0">
                        <a:lnSpc>
                          <a:spcPct val="107000"/>
                        </a:lnSpc>
                        <a:spcBef>
                          <a:spcPts val="0"/>
                        </a:spcBef>
                        <a:spcAft>
                          <a:spcPts val="0"/>
                        </a:spcAft>
                      </a:pPr>
                      <a:r>
                        <a:rPr lang="en-US" sz="1200" b="0" dirty="0">
                          <a:solidFill>
                            <a:schemeClr val="tx1"/>
                          </a:solidFill>
                          <a:effectLst/>
                        </a:rPr>
                        <a:t>   Intermediate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624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49.3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119307068"/>
                  </a:ext>
                </a:extLst>
              </a:tr>
              <a:tr h="195692">
                <a:tc>
                  <a:txBody>
                    <a:bodyPr/>
                    <a:lstStyle/>
                    <a:p>
                      <a:pPr marL="0" marR="0">
                        <a:lnSpc>
                          <a:spcPct val="107000"/>
                        </a:lnSpc>
                        <a:spcBef>
                          <a:spcPts val="0"/>
                        </a:spcBef>
                        <a:spcAft>
                          <a:spcPts val="0"/>
                        </a:spcAft>
                      </a:pPr>
                      <a:r>
                        <a:rPr lang="en-US" sz="1200" b="0" dirty="0">
                          <a:solidFill>
                            <a:schemeClr val="tx1"/>
                          </a:solidFill>
                          <a:effectLst/>
                        </a:rPr>
                        <a:t>   High</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461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36.4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546134762"/>
                  </a:ext>
                </a:extLst>
              </a:tr>
              <a:tr h="195692">
                <a:tc>
                  <a:txBody>
                    <a:bodyPr/>
                    <a:lstStyle/>
                    <a:p>
                      <a:pPr marL="0" marR="0">
                        <a:lnSpc>
                          <a:spcPct val="107000"/>
                        </a:lnSpc>
                        <a:spcBef>
                          <a:spcPts val="0"/>
                        </a:spcBef>
                        <a:spcAft>
                          <a:spcPts val="0"/>
                        </a:spcAft>
                      </a:pPr>
                      <a:r>
                        <a:rPr lang="en-US" sz="1200" b="0" dirty="0">
                          <a:solidFill>
                            <a:schemeClr val="tx1"/>
                          </a:solidFill>
                          <a:effectLst/>
                        </a:rPr>
                        <a:t>   </a:t>
                      </a:r>
                      <a:r>
                        <a:rPr lang="en-US" sz="1200" b="0" dirty="0" smtClean="0">
                          <a:solidFill>
                            <a:schemeClr val="tx1"/>
                          </a:solidFill>
                          <a:effectLst/>
                        </a:rPr>
                        <a:t>Missing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223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604965351"/>
                  </a:ext>
                </a:extLst>
              </a:tr>
              <a:tr h="117051">
                <a:tc>
                  <a:txBody>
                    <a:bodyPr/>
                    <a:lstStyle/>
                    <a:p>
                      <a:pPr marL="0" marR="0">
                        <a:lnSpc>
                          <a:spcPct val="107000"/>
                        </a:lnSpc>
                        <a:spcBef>
                          <a:spcPts val="0"/>
                        </a:spcBef>
                        <a:spcAft>
                          <a:spcPts val="0"/>
                        </a:spcAft>
                      </a:pPr>
                      <a:endParaRPr lang="en-US" sz="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endParaRPr lang="en-US" sz="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2018948565"/>
                  </a:ext>
                </a:extLst>
              </a:tr>
              <a:tr h="195692">
                <a:tc>
                  <a:txBody>
                    <a:bodyPr/>
                    <a:lstStyle/>
                    <a:p>
                      <a:pPr marL="0" marR="0">
                        <a:lnSpc>
                          <a:spcPct val="107000"/>
                        </a:lnSpc>
                        <a:spcBef>
                          <a:spcPts val="0"/>
                        </a:spcBef>
                        <a:spcAft>
                          <a:spcPts val="0"/>
                        </a:spcAft>
                      </a:pPr>
                      <a:r>
                        <a:rPr lang="en-US" sz="1200" b="0" dirty="0" smtClean="0">
                          <a:solidFill>
                            <a:schemeClr val="tx1"/>
                          </a:solidFill>
                          <a:effectLst/>
                        </a:rPr>
                        <a:t>Size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2690763147"/>
                  </a:ext>
                </a:extLst>
              </a:tr>
              <a:tr h="195692">
                <a:tc>
                  <a:txBody>
                    <a:bodyPr/>
                    <a:lstStyle/>
                    <a:p>
                      <a:pPr marL="0" marR="0">
                        <a:lnSpc>
                          <a:spcPct val="107000"/>
                        </a:lnSpc>
                        <a:spcBef>
                          <a:spcPts val="0"/>
                        </a:spcBef>
                        <a:spcAft>
                          <a:spcPts val="0"/>
                        </a:spcAft>
                      </a:pPr>
                      <a:r>
                        <a:rPr lang="en-US" sz="1200" b="0" dirty="0">
                          <a:solidFill>
                            <a:schemeClr val="tx1"/>
                          </a:solidFill>
                          <a:effectLst/>
                        </a:rPr>
                        <a:t>   &lt;= 1 cm</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a:solidFill>
                            <a:schemeClr val="tx1"/>
                          </a:solidFill>
                          <a:effectLst/>
                        </a:rPr>
                        <a:t>551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55.8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4156874581"/>
                  </a:ext>
                </a:extLst>
              </a:tr>
              <a:tr h="195692">
                <a:tc>
                  <a:txBody>
                    <a:bodyPr/>
                    <a:lstStyle/>
                    <a:p>
                      <a:pPr marL="0" marR="0">
                        <a:lnSpc>
                          <a:spcPct val="107000"/>
                        </a:lnSpc>
                        <a:spcBef>
                          <a:spcPts val="0"/>
                        </a:spcBef>
                        <a:spcAft>
                          <a:spcPts val="0"/>
                        </a:spcAft>
                      </a:pPr>
                      <a:r>
                        <a:rPr lang="en-US" sz="1200" b="0" dirty="0">
                          <a:solidFill>
                            <a:schemeClr val="tx1"/>
                          </a:solidFill>
                          <a:effectLst/>
                        </a:rPr>
                        <a:t>   1.1-2 cm</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a:solidFill>
                            <a:schemeClr val="tx1"/>
                          </a:solidFill>
                          <a:effectLst/>
                        </a:rPr>
                        <a:t>247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25.0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583166890"/>
                  </a:ext>
                </a:extLst>
              </a:tr>
              <a:tr h="195692">
                <a:tc>
                  <a:txBody>
                    <a:bodyPr/>
                    <a:lstStyle/>
                    <a:p>
                      <a:pPr marL="0" marR="0">
                        <a:lnSpc>
                          <a:spcPct val="107000"/>
                        </a:lnSpc>
                        <a:spcBef>
                          <a:spcPts val="0"/>
                        </a:spcBef>
                        <a:spcAft>
                          <a:spcPts val="0"/>
                        </a:spcAft>
                      </a:pPr>
                      <a:r>
                        <a:rPr lang="en-US" sz="1200" b="0" dirty="0">
                          <a:solidFill>
                            <a:schemeClr val="tx1"/>
                          </a:solidFill>
                          <a:effectLst/>
                        </a:rPr>
                        <a:t>   &gt;2 cm</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noFill/>
                  </a:tcPr>
                </a:tc>
                <a:tc>
                  <a:txBody>
                    <a:bodyPr/>
                    <a:lstStyle/>
                    <a:p>
                      <a:pPr marL="0" marR="0" algn="ctr">
                        <a:lnSpc>
                          <a:spcPct val="107000"/>
                        </a:lnSpc>
                        <a:spcBef>
                          <a:spcPts val="0"/>
                        </a:spcBef>
                        <a:spcAft>
                          <a:spcPts val="0"/>
                        </a:spcAft>
                      </a:pPr>
                      <a:r>
                        <a:rPr lang="en-US" sz="1200">
                          <a:solidFill>
                            <a:schemeClr val="tx1"/>
                          </a:solidFill>
                          <a:effectLst/>
                        </a:rPr>
                        <a:t>190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19.2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377301879"/>
                  </a:ext>
                </a:extLst>
              </a:tr>
              <a:tr h="195692">
                <a:tc>
                  <a:txBody>
                    <a:bodyPr/>
                    <a:lstStyle/>
                    <a:p>
                      <a:pPr marL="0" marR="0">
                        <a:lnSpc>
                          <a:spcPct val="107000"/>
                        </a:lnSpc>
                        <a:spcBef>
                          <a:spcPts val="0"/>
                        </a:spcBef>
                        <a:spcAft>
                          <a:spcPts val="0"/>
                        </a:spcAft>
                      </a:pPr>
                      <a:r>
                        <a:rPr lang="en-US" sz="1200" b="0" dirty="0">
                          <a:solidFill>
                            <a:schemeClr val="tx1"/>
                          </a:solidFill>
                          <a:effectLst/>
                        </a:rPr>
                        <a:t>   Missing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190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2324590247"/>
                  </a:ext>
                </a:extLst>
              </a:tr>
              <a:tr h="117051">
                <a:tc>
                  <a:txBody>
                    <a:bodyPr/>
                    <a:lstStyle/>
                    <a:p>
                      <a:pPr marL="0" marR="0">
                        <a:lnSpc>
                          <a:spcPct val="107000"/>
                        </a:lnSpc>
                        <a:spcBef>
                          <a:spcPts val="0"/>
                        </a:spcBef>
                        <a:spcAft>
                          <a:spcPts val="0"/>
                        </a:spcAft>
                      </a:pPr>
                      <a:endParaRPr lang="en-US" sz="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564400302"/>
                  </a:ext>
                </a:extLst>
              </a:tr>
              <a:tr h="195692">
                <a:tc>
                  <a:txBody>
                    <a:bodyPr/>
                    <a:lstStyle/>
                    <a:p>
                      <a:pPr marL="0" marR="0">
                        <a:lnSpc>
                          <a:spcPct val="107000"/>
                        </a:lnSpc>
                        <a:spcBef>
                          <a:spcPts val="0"/>
                        </a:spcBef>
                        <a:spcAft>
                          <a:spcPts val="0"/>
                        </a:spcAft>
                      </a:pPr>
                      <a:r>
                        <a:rPr lang="en-US" sz="1200" b="0" dirty="0">
                          <a:solidFill>
                            <a:schemeClr val="tx1"/>
                          </a:solidFill>
                          <a:effectLst/>
                        </a:rPr>
                        <a:t>ER status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851763929"/>
                  </a:ext>
                </a:extLst>
              </a:tr>
              <a:tr h="195692">
                <a:tc>
                  <a:txBody>
                    <a:bodyPr/>
                    <a:lstStyle/>
                    <a:p>
                      <a:pPr marL="0" marR="0">
                        <a:lnSpc>
                          <a:spcPct val="107000"/>
                        </a:lnSpc>
                        <a:spcBef>
                          <a:spcPts val="0"/>
                        </a:spcBef>
                        <a:spcAft>
                          <a:spcPts val="0"/>
                        </a:spcAft>
                      </a:pPr>
                      <a:r>
                        <a:rPr lang="en-US" sz="1200" b="0" dirty="0">
                          <a:solidFill>
                            <a:schemeClr val="tx1"/>
                          </a:solidFill>
                          <a:effectLst/>
                        </a:rPr>
                        <a:t>   Negative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120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17.9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2304724721"/>
                  </a:ext>
                </a:extLst>
              </a:tr>
              <a:tr h="195692">
                <a:tc>
                  <a:txBody>
                    <a:bodyPr/>
                    <a:lstStyle/>
                    <a:p>
                      <a:pPr marL="0" marR="0">
                        <a:lnSpc>
                          <a:spcPct val="107000"/>
                        </a:lnSpc>
                        <a:spcBef>
                          <a:spcPts val="0"/>
                        </a:spcBef>
                        <a:spcAft>
                          <a:spcPts val="0"/>
                        </a:spcAft>
                      </a:pPr>
                      <a:r>
                        <a:rPr lang="en-US" sz="1200" b="0" dirty="0">
                          <a:solidFill>
                            <a:schemeClr val="tx1"/>
                          </a:solidFill>
                          <a:effectLst/>
                        </a:rPr>
                        <a:t>   Positive</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oFill/>
                  </a:tcPr>
                </a:tc>
                <a:tc>
                  <a:txBody>
                    <a:bodyPr/>
                    <a:lstStyle/>
                    <a:p>
                      <a:pPr marL="0" marR="0" algn="ctr">
                        <a:lnSpc>
                          <a:spcPct val="107000"/>
                        </a:lnSpc>
                        <a:spcBef>
                          <a:spcPts val="0"/>
                        </a:spcBef>
                        <a:spcAft>
                          <a:spcPts val="0"/>
                        </a:spcAft>
                      </a:pPr>
                      <a:r>
                        <a:rPr lang="en-US" sz="1200">
                          <a:solidFill>
                            <a:schemeClr val="tx1"/>
                          </a:solidFill>
                          <a:effectLst/>
                        </a:rPr>
                        <a:t>550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0" marR="0" algn="ctr">
                        <a:lnSpc>
                          <a:spcPct val="107000"/>
                        </a:lnSpc>
                        <a:spcBef>
                          <a:spcPts val="0"/>
                        </a:spcBef>
                        <a:spcAft>
                          <a:spcPts val="0"/>
                        </a:spcAft>
                      </a:pPr>
                      <a:r>
                        <a:rPr lang="en-US" sz="1200">
                          <a:solidFill>
                            <a:schemeClr val="tx1"/>
                          </a:solidFill>
                          <a:effectLst/>
                        </a:rPr>
                        <a:t>82.1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 xmlns:a16="http://schemas.microsoft.com/office/drawing/2014/main" val="3787595882"/>
                  </a:ext>
                </a:extLst>
              </a:tr>
              <a:tr h="195692">
                <a:tc>
                  <a:txBody>
                    <a:bodyPr/>
                    <a:lstStyle/>
                    <a:p>
                      <a:pPr marL="0" marR="0">
                        <a:lnSpc>
                          <a:spcPct val="107000"/>
                        </a:lnSpc>
                        <a:spcBef>
                          <a:spcPts val="0"/>
                        </a:spcBef>
                        <a:spcAft>
                          <a:spcPts val="0"/>
                        </a:spcAft>
                      </a:pPr>
                      <a:r>
                        <a:rPr lang="en-US" sz="1200" b="0" dirty="0">
                          <a:solidFill>
                            <a:schemeClr val="tx1"/>
                          </a:solidFill>
                          <a:effectLst/>
                        </a:rPr>
                        <a:t>   Missing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solidFill>
                            <a:schemeClr val="tx1"/>
                          </a:solidFill>
                          <a:effectLst/>
                        </a:rPr>
                        <a:t>818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69936728"/>
                  </a:ext>
                </a:extLst>
              </a:tr>
            </a:tbl>
          </a:graphicData>
        </a:graphic>
      </p:graphicFrame>
      <p:sp>
        <p:nvSpPr>
          <p:cNvPr id="4" name="Rectangle 3"/>
          <p:cNvSpPr/>
          <p:nvPr/>
        </p:nvSpPr>
        <p:spPr>
          <a:xfrm>
            <a:off x="3529413" y="1674976"/>
            <a:ext cx="658026" cy="27602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800891" y="1673548"/>
            <a:ext cx="658026" cy="27602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14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Received in DCIS Cohort</a:t>
            </a:r>
            <a:endParaRPr lang="en-US" dirty="0"/>
          </a:p>
        </p:txBody>
      </p:sp>
      <p:sp>
        <p:nvSpPr>
          <p:cNvPr id="4" name="Slide Number Placeholder 3"/>
          <p:cNvSpPr>
            <a:spLocks noGrp="1"/>
          </p:cNvSpPr>
          <p:nvPr>
            <p:ph type="sldNum" sz="quarter" idx="10"/>
          </p:nvPr>
        </p:nvSpPr>
        <p:spPr/>
        <p:txBody>
          <a:bodyPr/>
          <a:lstStyle/>
          <a:p>
            <a:fld id="{7BB10C2A-2439-447C-A714-91FB9A352572}" type="slidenum">
              <a:rPr lang="en-US" altLang="en-US" smtClean="0"/>
              <a:pPr/>
              <a:t>23</a:t>
            </a:fld>
            <a:endParaRPr lang="en-US" altLang="en-US"/>
          </a:p>
        </p:txBody>
      </p:sp>
      <p:pic>
        <p:nvPicPr>
          <p:cNvPr id="9" name="Picture 8"/>
          <p:cNvPicPr>
            <a:picLocks noChangeAspect="1"/>
          </p:cNvPicPr>
          <p:nvPr/>
        </p:nvPicPr>
        <p:blipFill>
          <a:blip r:embed="rId3"/>
          <a:stretch>
            <a:fillRect/>
          </a:stretch>
        </p:blipFill>
        <p:spPr>
          <a:xfrm>
            <a:off x="2057401" y="1275222"/>
            <a:ext cx="5194073" cy="3765886"/>
          </a:xfrm>
          <a:prstGeom prst="rect">
            <a:avLst/>
          </a:prstGeom>
        </p:spPr>
      </p:pic>
      <p:sp>
        <p:nvSpPr>
          <p:cNvPr id="3" name="TextBox 2"/>
          <p:cNvSpPr txBox="1"/>
          <p:nvPr/>
        </p:nvSpPr>
        <p:spPr>
          <a:xfrm>
            <a:off x="6272613" y="1275222"/>
            <a:ext cx="2298818" cy="1415772"/>
          </a:xfrm>
          <a:prstGeom prst="rect">
            <a:avLst/>
          </a:prstGeom>
          <a:noFill/>
          <a:ln>
            <a:solidFill>
              <a:srgbClr val="FF0000"/>
            </a:solidFill>
          </a:ln>
        </p:spPr>
        <p:txBody>
          <a:bodyPr wrap="square" rtlCol="0">
            <a:spAutoFit/>
          </a:bodyPr>
          <a:lstStyle/>
          <a:p>
            <a:r>
              <a:rPr lang="en-US" sz="1600" b="1" u="sng" dirty="0" smtClean="0">
                <a:solidFill>
                  <a:srgbClr val="FF0000"/>
                </a:solidFill>
              </a:rPr>
              <a:t>Varied Treatments</a:t>
            </a:r>
          </a:p>
          <a:p>
            <a:endParaRPr lang="en-US" sz="1400" dirty="0">
              <a:solidFill>
                <a:srgbClr val="FF0000"/>
              </a:solidFill>
            </a:endParaRPr>
          </a:p>
          <a:p>
            <a:r>
              <a:rPr lang="en-US" sz="1400" dirty="0" smtClean="0">
                <a:solidFill>
                  <a:srgbClr val="FF0000"/>
                </a:solidFill>
              </a:rPr>
              <a:t>Breast Conserving Surgery</a:t>
            </a:r>
          </a:p>
          <a:p>
            <a:r>
              <a:rPr lang="en-US" sz="1400" dirty="0" smtClean="0">
                <a:solidFill>
                  <a:srgbClr val="FF0000"/>
                </a:solidFill>
              </a:rPr>
              <a:t>Mastectomy</a:t>
            </a:r>
          </a:p>
          <a:p>
            <a:r>
              <a:rPr lang="en-US" sz="1400" dirty="0" smtClean="0">
                <a:solidFill>
                  <a:srgbClr val="FF0000"/>
                </a:solidFill>
              </a:rPr>
              <a:t>Radiation Therapy</a:t>
            </a:r>
          </a:p>
          <a:p>
            <a:r>
              <a:rPr lang="en-US" sz="1400" dirty="0" smtClean="0">
                <a:solidFill>
                  <a:srgbClr val="FF0000"/>
                </a:solidFill>
              </a:rPr>
              <a:t>Hormonal</a:t>
            </a:r>
          </a:p>
        </p:txBody>
      </p:sp>
    </p:spTree>
    <p:extLst>
      <p:ext uri="{BB962C8B-B14F-4D97-AF65-F5344CB8AC3E}">
        <p14:creationId xmlns:p14="http://schemas.microsoft.com/office/powerpoint/2010/main" val="66995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Recurrences</a:t>
            </a:r>
            <a:endParaRPr lang="en-US" dirty="0"/>
          </a:p>
        </p:txBody>
      </p:sp>
      <p:sp>
        <p:nvSpPr>
          <p:cNvPr id="3" name="Content Placeholder 2"/>
          <p:cNvSpPr>
            <a:spLocks noGrp="1"/>
          </p:cNvSpPr>
          <p:nvPr>
            <p:ph idx="1"/>
          </p:nvPr>
        </p:nvSpPr>
        <p:spPr>
          <a:xfrm>
            <a:off x="150019" y="1226883"/>
            <a:ext cx="8404151" cy="3263504"/>
          </a:xfrm>
        </p:spPr>
        <p:txBody>
          <a:bodyPr>
            <a:normAutofit/>
          </a:bodyPr>
          <a:lstStyle/>
          <a:p>
            <a:r>
              <a:rPr lang="en-US" dirty="0" smtClean="0"/>
              <a:t>1326 cases have at least 6 months of follow-up</a:t>
            </a:r>
          </a:p>
          <a:p>
            <a:pPr lvl="1"/>
            <a:r>
              <a:rPr lang="en-US" dirty="0" smtClean="0"/>
              <a:t>Median 7.7 years (range 0.5 – 22 years)</a:t>
            </a:r>
          </a:p>
          <a:p>
            <a:pPr lvl="1"/>
            <a:r>
              <a:rPr lang="en-US" dirty="0" smtClean="0"/>
              <a:t>207 cases with second events (“recurrences”)</a:t>
            </a:r>
          </a:p>
          <a:p>
            <a:pPr lvl="1"/>
            <a:endParaRPr lang="en-US"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5" t="795" r="495" b="795"/>
          <a:stretch/>
        </p:blipFill>
        <p:spPr>
          <a:xfrm>
            <a:off x="4748313" y="1945657"/>
            <a:ext cx="4116890" cy="3068954"/>
          </a:xfrm>
          <a:prstGeom prst="rect">
            <a:avLst/>
          </a:prstGeom>
        </p:spPr>
      </p:pic>
    </p:spTree>
    <p:extLst>
      <p:ext uri="{BB962C8B-B14F-4D97-AF65-F5344CB8AC3E}">
        <p14:creationId xmlns:p14="http://schemas.microsoft.com/office/powerpoint/2010/main" val="712944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Recurrences (N=207)</a:t>
            </a:r>
            <a:endParaRPr lang="en-US" dirty="0"/>
          </a:p>
        </p:txBody>
      </p:sp>
      <p:graphicFrame>
        <p:nvGraphicFramePr>
          <p:cNvPr id="4" name="Table 3"/>
          <p:cNvGraphicFramePr>
            <a:graphicFrameLocks noGrp="1"/>
          </p:cNvGraphicFramePr>
          <p:nvPr>
            <p:extLst/>
          </p:nvPr>
        </p:nvGraphicFramePr>
        <p:xfrm>
          <a:off x="886932" y="1474066"/>
          <a:ext cx="2834964" cy="2967679"/>
        </p:xfrm>
        <a:graphic>
          <a:graphicData uri="http://schemas.openxmlformats.org/drawingml/2006/table">
            <a:tbl>
              <a:tblPr firstRow="1" firstCol="1" bandRow="1"/>
              <a:tblGrid>
                <a:gridCol w="1659491">
                  <a:extLst>
                    <a:ext uri="{9D8B030D-6E8A-4147-A177-3AD203B41FA5}">
                      <a16:colId xmlns="" xmlns:a16="http://schemas.microsoft.com/office/drawing/2014/main" val="2690369391"/>
                    </a:ext>
                  </a:extLst>
                </a:gridCol>
                <a:gridCol w="592675">
                  <a:extLst>
                    <a:ext uri="{9D8B030D-6E8A-4147-A177-3AD203B41FA5}">
                      <a16:colId xmlns="" xmlns:a16="http://schemas.microsoft.com/office/drawing/2014/main" val="2755258918"/>
                    </a:ext>
                  </a:extLst>
                </a:gridCol>
                <a:gridCol w="582798">
                  <a:extLst>
                    <a:ext uri="{9D8B030D-6E8A-4147-A177-3AD203B41FA5}">
                      <a16:colId xmlns="" xmlns:a16="http://schemas.microsoft.com/office/drawing/2014/main" val="3358888630"/>
                    </a:ext>
                  </a:extLst>
                </a:gridCol>
              </a:tblGrid>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3535280"/>
                  </a:ext>
                </a:extLst>
              </a:tr>
              <a:tr h="2201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Recurrence type</a:t>
                      </a: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355742766"/>
                  </a:ext>
                </a:extLst>
              </a:tr>
              <a:tr h="220123">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DCIS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35.0</a:t>
                      </a:r>
                    </a:p>
                  </a:txBody>
                  <a:tcPr marL="68580" marR="0" marT="0" marB="0">
                    <a:lnL>
                      <a:noFill/>
                    </a:lnL>
                    <a:lnR>
                      <a:noFill/>
                    </a:lnR>
                    <a:lnT>
                      <a:noFill/>
                    </a:lnT>
                    <a:lnB>
                      <a:noFill/>
                    </a:lnB>
                  </a:tcPr>
                </a:tc>
                <a:extLst>
                  <a:ext uri="{0D108BD9-81ED-4DB2-BD59-A6C34878D82A}">
                    <a16:rowId xmlns="" xmlns:a16="http://schemas.microsoft.com/office/drawing/2014/main" val="3924675473"/>
                  </a:ext>
                </a:extLst>
              </a:tr>
              <a:tr h="220123">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Invasive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134</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65.1</a:t>
                      </a:r>
                    </a:p>
                  </a:txBody>
                  <a:tcPr marL="68580" marR="0" marT="0" marB="0">
                    <a:lnL>
                      <a:noFill/>
                    </a:lnL>
                    <a:lnR>
                      <a:noFill/>
                    </a:lnR>
                    <a:lnT>
                      <a:noFill/>
                    </a:lnT>
                    <a:lnB>
                      <a:noFill/>
                    </a:lnB>
                  </a:tcPr>
                </a:tc>
                <a:extLst>
                  <a:ext uri="{0D108BD9-81ED-4DB2-BD59-A6C34878D82A}">
                    <a16:rowId xmlns="" xmlns:a16="http://schemas.microsoft.com/office/drawing/2014/main" val="1104775164"/>
                  </a:ext>
                </a:extLst>
              </a:tr>
              <a:tr h="220123">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Missing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2640985301"/>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2556122964"/>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Stage at recurrence</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15296194"/>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In situ</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31.7</a:t>
                      </a:r>
                    </a:p>
                  </a:txBody>
                  <a:tcPr marL="68580" marR="0" marT="0" marB="0">
                    <a:lnL>
                      <a:noFill/>
                    </a:lnL>
                    <a:lnR>
                      <a:noFill/>
                    </a:lnR>
                    <a:lnT>
                      <a:noFill/>
                    </a:lnT>
                    <a:lnB>
                      <a:noFill/>
                    </a:lnB>
                  </a:tcPr>
                </a:tc>
                <a:extLst>
                  <a:ext uri="{0D108BD9-81ED-4DB2-BD59-A6C34878D82A}">
                    <a16:rowId xmlns="" xmlns:a16="http://schemas.microsoft.com/office/drawing/2014/main" val="3441068816"/>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Localized</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56.1</a:t>
                      </a:r>
                    </a:p>
                  </a:txBody>
                  <a:tcPr marL="68580" marR="0" marT="0" marB="0">
                    <a:lnL>
                      <a:noFill/>
                    </a:lnL>
                    <a:lnR>
                      <a:noFill/>
                    </a:lnR>
                    <a:lnT>
                      <a:noFill/>
                    </a:lnT>
                    <a:lnB>
                      <a:noFill/>
                    </a:lnB>
                  </a:tcPr>
                </a:tc>
                <a:extLst>
                  <a:ext uri="{0D108BD9-81ED-4DB2-BD59-A6C34878D82A}">
                    <a16:rowId xmlns="" xmlns:a16="http://schemas.microsoft.com/office/drawing/2014/main" val="1956116578"/>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Regional</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9.4</a:t>
                      </a:r>
                    </a:p>
                  </a:txBody>
                  <a:tcPr marL="68580" marR="0" marT="0" marB="0">
                    <a:lnL>
                      <a:noFill/>
                    </a:lnL>
                    <a:lnR>
                      <a:noFill/>
                    </a:lnR>
                    <a:lnT>
                      <a:noFill/>
                    </a:lnT>
                    <a:lnB>
                      <a:noFill/>
                    </a:lnB>
                  </a:tcPr>
                </a:tc>
                <a:extLst>
                  <a:ext uri="{0D108BD9-81ED-4DB2-BD59-A6C34878D82A}">
                    <a16:rowId xmlns="" xmlns:a16="http://schemas.microsoft.com/office/drawing/2014/main" val="22998484"/>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Distant</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0" marT="0" marB="0">
                    <a:lnL>
                      <a:noFill/>
                    </a:lnL>
                    <a:lnR>
                      <a:noFill/>
                    </a:lnR>
                    <a:lnT>
                      <a:noFill/>
                    </a:lnT>
                    <a:lnB>
                      <a:noFill/>
                    </a:lnB>
                  </a:tcPr>
                </a:tc>
                <a:extLst>
                  <a:ext uri="{0D108BD9-81ED-4DB2-BD59-A6C34878D82A}">
                    <a16:rowId xmlns="" xmlns:a16="http://schemas.microsoft.com/office/drawing/2014/main" val="295954382"/>
                  </a:ext>
                </a:extLst>
              </a:tr>
              <a:tr h="2201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Missing</a:t>
                      </a:r>
                    </a:p>
                  </a:txBody>
                  <a:tcPr marL="6858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69434713"/>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 xmlns:a16="http://schemas.microsoft.com/office/drawing/2014/main" val="2998104042"/>
                  </a:ext>
                </a:extLst>
              </a:tr>
            </a:tbl>
          </a:graphicData>
        </a:graphic>
      </p:graphicFrame>
      <p:graphicFrame>
        <p:nvGraphicFramePr>
          <p:cNvPr id="5" name="Table 4"/>
          <p:cNvGraphicFramePr>
            <a:graphicFrameLocks noGrp="1"/>
          </p:cNvGraphicFramePr>
          <p:nvPr>
            <p:extLst/>
          </p:nvPr>
        </p:nvGraphicFramePr>
        <p:xfrm>
          <a:off x="4330219" y="1181172"/>
          <a:ext cx="2727806" cy="3880811"/>
        </p:xfrm>
        <a:graphic>
          <a:graphicData uri="http://schemas.openxmlformats.org/drawingml/2006/table">
            <a:tbl>
              <a:tblPr firstRow="1" firstCol="1" bandRow="1"/>
              <a:tblGrid>
                <a:gridCol w="1596764">
                  <a:extLst>
                    <a:ext uri="{9D8B030D-6E8A-4147-A177-3AD203B41FA5}">
                      <a16:colId xmlns="" xmlns:a16="http://schemas.microsoft.com/office/drawing/2014/main" val="2690369391"/>
                    </a:ext>
                  </a:extLst>
                </a:gridCol>
                <a:gridCol w="570273">
                  <a:extLst>
                    <a:ext uri="{9D8B030D-6E8A-4147-A177-3AD203B41FA5}">
                      <a16:colId xmlns="" xmlns:a16="http://schemas.microsoft.com/office/drawing/2014/main" val="2755258918"/>
                    </a:ext>
                  </a:extLst>
                </a:gridCol>
                <a:gridCol w="560769">
                  <a:extLst>
                    <a:ext uri="{9D8B030D-6E8A-4147-A177-3AD203B41FA5}">
                      <a16:colId xmlns="" xmlns:a16="http://schemas.microsoft.com/office/drawing/2014/main" val="3358888630"/>
                    </a:ext>
                  </a:extLst>
                </a:gridCol>
              </a:tblGrid>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3535280"/>
                  </a:ext>
                </a:extLst>
              </a:tr>
              <a:tr h="2201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Grade </a:t>
                      </a: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464381150"/>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Low</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17.5</a:t>
                      </a:r>
                    </a:p>
                  </a:txBody>
                  <a:tcPr marL="68580" marR="0" marT="0" marB="0">
                    <a:lnL>
                      <a:noFill/>
                    </a:lnL>
                    <a:lnR>
                      <a:noFill/>
                    </a:lnR>
                    <a:lnT>
                      <a:noFill/>
                    </a:lnT>
                    <a:lnB>
                      <a:noFill/>
                    </a:lnB>
                  </a:tcPr>
                </a:tc>
                <a:extLst>
                  <a:ext uri="{0D108BD9-81ED-4DB2-BD59-A6C34878D82A}">
                    <a16:rowId xmlns="" xmlns:a16="http://schemas.microsoft.com/office/drawing/2014/main" val="3730902503"/>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Intermediate</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52.0</a:t>
                      </a:r>
                    </a:p>
                  </a:txBody>
                  <a:tcPr marL="68580" marR="0" marT="0" marB="0">
                    <a:lnL>
                      <a:noFill/>
                    </a:lnL>
                    <a:lnR>
                      <a:noFill/>
                    </a:lnR>
                    <a:lnT>
                      <a:noFill/>
                    </a:lnT>
                    <a:lnB>
                      <a:noFill/>
                    </a:lnB>
                  </a:tcPr>
                </a:tc>
                <a:extLst>
                  <a:ext uri="{0D108BD9-81ED-4DB2-BD59-A6C34878D82A}">
                    <a16:rowId xmlns="" xmlns:a16="http://schemas.microsoft.com/office/drawing/2014/main" val="3701925819"/>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High</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30.5</a:t>
                      </a:r>
                    </a:p>
                  </a:txBody>
                  <a:tcPr marL="68580" marR="0" marT="0" marB="0">
                    <a:lnL>
                      <a:noFill/>
                    </a:lnL>
                    <a:lnR>
                      <a:noFill/>
                    </a:lnR>
                    <a:lnT>
                      <a:noFill/>
                    </a:lnT>
                    <a:lnB>
                      <a:noFill/>
                    </a:lnB>
                  </a:tcPr>
                </a:tc>
                <a:extLst>
                  <a:ext uri="{0D108BD9-81ED-4DB2-BD59-A6C34878D82A}">
                    <a16:rowId xmlns="" xmlns:a16="http://schemas.microsoft.com/office/drawing/2014/main" val="2815870957"/>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Missing</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231123683"/>
                  </a:ext>
                </a:extLst>
              </a:tr>
              <a:tr h="2201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254637877"/>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Size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4181904445"/>
                  </a:ext>
                </a:extLst>
              </a:tr>
              <a:tr h="220123">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&lt;= 2 cm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85.4</a:t>
                      </a:r>
                    </a:p>
                  </a:txBody>
                  <a:tcPr marL="68580" marR="0" marT="0" marB="0">
                    <a:lnL>
                      <a:noFill/>
                    </a:lnL>
                    <a:lnR>
                      <a:noFill/>
                    </a:lnR>
                    <a:lnT>
                      <a:noFill/>
                    </a:lnT>
                    <a:lnB>
                      <a:noFill/>
                    </a:lnB>
                  </a:tcPr>
                </a:tc>
                <a:extLst>
                  <a:ext uri="{0D108BD9-81ED-4DB2-BD59-A6C34878D82A}">
                    <a16:rowId xmlns="" xmlns:a16="http://schemas.microsoft.com/office/drawing/2014/main" val="3043834851"/>
                  </a:ext>
                </a:extLst>
              </a:tr>
              <a:tr h="220123">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2.1-5 cm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12.2</a:t>
                      </a:r>
                    </a:p>
                  </a:txBody>
                  <a:tcPr marL="68580" marR="0" marT="0" marB="0">
                    <a:lnL>
                      <a:noFill/>
                    </a:lnL>
                    <a:lnR>
                      <a:noFill/>
                    </a:lnR>
                    <a:lnT>
                      <a:noFill/>
                    </a:lnT>
                    <a:lnB>
                      <a:noFill/>
                    </a:lnB>
                  </a:tcPr>
                </a:tc>
                <a:extLst>
                  <a:ext uri="{0D108BD9-81ED-4DB2-BD59-A6C34878D82A}">
                    <a16:rowId xmlns="" xmlns:a16="http://schemas.microsoft.com/office/drawing/2014/main" val="1336033469"/>
                  </a:ext>
                </a:extLst>
              </a:tr>
              <a:tr h="220123">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&gt;5 cm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0" marT="0" marB="0" anchor="b">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0" marT="0" marB="0">
                    <a:lnL>
                      <a:noFill/>
                    </a:lnL>
                    <a:lnR>
                      <a:noFill/>
                    </a:lnR>
                    <a:lnT>
                      <a:noFill/>
                    </a:lnT>
                    <a:lnB>
                      <a:noFill/>
                    </a:lnB>
                  </a:tcPr>
                </a:tc>
                <a:extLst>
                  <a:ext uri="{0D108BD9-81ED-4DB2-BD59-A6C34878D82A}">
                    <a16:rowId xmlns="" xmlns:a16="http://schemas.microsoft.com/office/drawing/2014/main" val="878088457"/>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Missing</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84</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4272197266"/>
                  </a:ext>
                </a:extLst>
              </a:tr>
              <a:tr h="2201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3707069338"/>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ER status</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a:noFill/>
                    </a:lnB>
                  </a:tcPr>
                </a:tc>
                <a:extLst>
                  <a:ext uri="{0D108BD9-81ED-4DB2-BD59-A6C34878D82A}">
                    <a16:rowId xmlns="" xmlns:a16="http://schemas.microsoft.com/office/drawing/2014/main" val="1836156623"/>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Negative</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14.1</a:t>
                      </a:r>
                    </a:p>
                  </a:txBody>
                  <a:tcPr marL="68580" marR="0" marT="0" marB="0">
                    <a:lnL>
                      <a:noFill/>
                    </a:lnL>
                    <a:lnR>
                      <a:noFill/>
                    </a:lnR>
                    <a:lnT>
                      <a:noFill/>
                    </a:lnT>
                    <a:lnB>
                      <a:noFill/>
                    </a:lnB>
                  </a:tcPr>
                </a:tc>
                <a:extLst>
                  <a:ext uri="{0D108BD9-81ED-4DB2-BD59-A6C34878D82A}">
                    <a16:rowId xmlns="" xmlns:a16="http://schemas.microsoft.com/office/drawing/2014/main" val="1446731501"/>
                  </a:ext>
                </a:extLst>
              </a:tr>
              <a:tr h="2201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Positive</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116</a:t>
                      </a:r>
                    </a:p>
                  </a:txBody>
                  <a:tcPr marL="68580" marR="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85.9</a:t>
                      </a:r>
                    </a:p>
                  </a:txBody>
                  <a:tcPr marL="68580" marR="0" marT="0" marB="0">
                    <a:lnL>
                      <a:noFill/>
                    </a:lnL>
                    <a:lnR>
                      <a:noFill/>
                    </a:lnR>
                    <a:lnT>
                      <a:noFill/>
                    </a:lnT>
                    <a:lnB>
                      <a:noFill/>
                    </a:lnB>
                  </a:tcPr>
                </a:tc>
                <a:extLst>
                  <a:ext uri="{0D108BD9-81ED-4DB2-BD59-A6C34878D82A}">
                    <a16:rowId xmlns="" xmlns:a16="http://schemas.microsoft.com/office/drawing/2014/main" val="1179372666"/>
                  </a:ext>
                </a:extLst>
              </a:tr>
              <a:tr h="2201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Missing</a:t>
                      </a:r>
                    </a:p>
                  </a:txBody>
                  <a:tcPr marL="68580" marR="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4736267"/>
                  </a:ext>
                </a:extLst>
              </a:tr>
            </a:tbl>
          </a:graphicData>
        </a:graphic>
      </p:graphicFrame>
      <p:cxnSp>
        <p:nvCxnSpPr>
          <p:cNvPr id="6" name="Straight Connector 5"/>
          <p:cNvCxnSpPr/>
          <p:nvPr/>
        </p:nvCxnSpPr>
        <p:spPr>
          <a:xfrm>
            <a:off x="6067514" y="702659"/>
            <a:ext cx="113659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170489" y="1820253"/>
            <a:ext cx="508677" cy="70876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7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Recurrence by Treatment</a:t>
            </a:r>
            <a:endParaRPr lang="en-US" dirty="0"/>
          </a:p>
        </p:txBody>
      </p:sp>
      <p:pic>
        <p:nvPicPr>
          <p:cNvPr id="5" name="Picture 4"/>
          <p:cNvPicPr>
            <a:picLocks noChangeAspect="1"/>
          </p:cNvPicPr>
          <p:nvPr/>
        </p:nvPicPr>
        <p:blipFill>
          <a:blip r:embed="rId3"/>
          <a:stretch>
            <a:fillRect/>
          </a:stretch>
        </p:blipFill>
        <p:spPr>
          <a:xfrm>
            <a:off x="2000250" y="1201512"/>
            <a:ext cx="5436961" cy="3941988"/>
          </a:xfrm>
          <a:prstGeom prst="rect">
            <a:avLst/>
          </a:prstGeom>
        </p:spPr>
      </p:pic>
      <p:sp>
        <p:nvSpPr>
          <p:cNvPr id="3" name="TextBox 2"/>
          <p:cNvSpPr txBox="1"/>
          <p:nvPr/>
        </p:nvSpPr>
        <p:spPr>
          <a:xfrm>
            <a:off x="273465" y="1504060"/>
            <a:ext cx="1495514" cy="1600438"/>
          </a:xfrm>
          <a:prstGeom prst="rect">
            <a:avLst/>
          </a:prstGeom>
          <a:noFill/>
          <a:ln w="28575">
            <a:solidFill>
              <a:srgbClr val="FF0000"/>
            </a:solidFill>
          </a:ln>
        </p:spPr>
        <p:txBody>
          <a:bodyPr wrap="square" rtlCol="0">
            <a:spAutoFit/>
          </a:bodyPr>
          <a:lstStyle/>
          <a:p>
            <a:r>
              <a:rPr lang="en-US" sz="1400" dirty="0" smtClean="0">
                <a:solidFill>
                  <a:srgbClr val="FF0000"/>
                </a:solidFill>
              </a:rPr>
              <a:t>Intense therapies have lowest recurrence</a:t>
            </a:r>
          </a:p>
          <a:p>
            <a:endParaRPr lang="en-US" sz="1400" dirty="0">
              <a:solidFill>
                <a:srgbClr val="FF0000"/>
              </a:solidFill>
            </a:endParaRPr>
          </a:p>
          <a:p>
            <a:r>
              <a:rPr lang="en-US" sz="1400" dirty="0" smtClean="0">
                <a:solidFill>
                  <a:srgbClr val="FF0000"/>
                </a:solidFill>
              </a:rPr>
              <a:t>May lead to perpetuation of overtreatment</a:t>
            </a:r>
            <a:endParaRPr lang="en-US" sz="1400" dirty="0">
              <a:solidFill>
                <a:srgbClr val="FF0000"/>
              </a:solidFill>
            </a:endParaRPr>
          </a:p>
        </p:txBody>
      </p:sp>
      <p:sp>
        <p:nvSpPr>
          <p:cNvPr id="4" name="Rectangle 3"/>
          <p:cNvSpPr/>
          <p:nvPr/>
        </p:nvSpPr>
        <p:spPr>
          <a:xfrm>
            <a:off x="5170206" y="2273181"/>
            <a:ext cx="435835" cy="15382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724121" y="2271754"/>
            <a:ext cx="435835" cy="15382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64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Recurrences</a:t>
            </a:r>
            <a:endParaRPr lang="en-US" dirty="0"/>
          </a:p>
        </p:txBody>
      </p:sp>
      <p:pic>
        <p:nvPicPr>
          <p:cNvPr id="5" name="Picture 4"/>
          <p:cNvPicPr>
            <a:picLocks noChangeAspect="1"/>
          </p:cNvPicPr>
          <p:nvPr/>
        </p:nvPicPr>
        <p:blipFill>
          <a:blip r:embed="rId3"/>
          <a:stretch>
            <a:fillRect/>
          </a:stretch>
        </p:blipFill>
        <p:spPr>
          <a:xfrm>
            <a:off x="2233955" y="1303114"/>
            <a:ext cx="4676091" cy="3390330"/>
          </a:xfrm>
          <a:prstGeom prst="rect">
            <a:avLst/>
          </a:prstGeom>
        </p:spPr>
      </p:pic>
      <p:sp>
        <p:nvSpPr>
          <p:cNvPr id="3" name="TextBox 2"/>
          <p:cNvSpPr txBox="1"/>
          <p:nvPr/>
        </p:nvSpPr>
        <p:spPr>
          <a:xfrm>
            <a:off x="598206" y="1529697"/>
            <a:ext cx="1256231" cy="1962076"/>
          </a:xfrm>
          <a:prstGeom prst="rect">
            <a:avLst/>
          </a:prstGeom>
          <a:noFill/>
          <a:ln w="28575">
            <a:solidFill>
              <a:srgbClr val="FF0000"/>
            </a:solidFill>
          </a:ln>
        </p:spPr>
        <p:txBody>
          <a:bodyPr wrap="square" rtlCol="0">
            <a:spAutoFit/>
          </a:bodyPr>
          <a:lstStyle/>
          <a:p>
            <a:r>
              <a:rPr lang="en-US" sz="1400" u="sng" dirty="0" smtClean="0">
                <a:solidFill>
                  <a:srgbClr val="FF0000"/>
                </a:solidFill>
              </a:rPr>
              <a:t>Most patients do not recur</a:t>
            </a:r>
          </a:p>
          <a:p>
            <a:endParaRPr lang="en-US" dirty="0">
              <a:solidFill>
                <a:srgbClr val="FF0000"/>
              </a:solidFill>
            </a:endParaRPr>
          </a:p>
          <a:p>
            <a:r>
              <a:rPr lang="en-US" dirty="0" smtClean="0">
                <a:solidFill>
                  <a:srgbClr val="FF0000"/>
                </a:solidFill>
              </a:rPr>
              <a:t>Caveat:</a:t>
            </a:r>
          </a:p>
          <a:p>
            <a:r>
              <a:rPr lang="en-US" dirty="0" smtClean="0">
                <a:solidFill>
                  <a:srgbClr val="FF0000"/>
                </a:solidFill>
              </a:rPr>
              <a:t>Cohort has been treated with surgery and adjuvant therapy</a:t>
            </a:r>
            <a:endParaRPr lang="en-US" dirty="0">
              <a:solidFill>
                <a:srgbClr val="FF0000"/>
              </a:solidFill>
            </a:endParaRPr>
          </a:p>
        </p:txBody>
      </p:sp>
      <p:cxnSp>
        <p:nvCxnSpPr>
          <p:cNvPr id="6" name="Straight Arrow Connector 5"/>
          <p:cNvCxnSpPr/>
          <p:nvPr/>
        </p:nvCxnSpPr>
        <p:spPr>
          <a:xfrm flipV="1">
            <a:off x="3290131" y="4589092"/>
            <a:ext cx="0" cy="30764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20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Recurrence by Treatment</a:t>
            </a:r>
            <a:endParaRPr lang="en-US" dirty="0"/>
          </a:p>
        </p:txBody>
      </p:sp>
      <p:pic>
        <p:nvPicPr>
          <p:cNvPr id="3" name="Picture 2"/>
          <p:cNvPicPr>
            <a:picLocks noChangeAspect="1"/>
          </p:cNvPicPr>
          <p:nvPr/>
        </p:nvPicPr>
        <p:blipFill>
          <a:blip r:embed="rId3"/>
          <a:stretch>
            <a:fillRect/>
          </a:stretch>
        </p:blipFill>
        <p:spPr>
          <a:xfrm>
            <a:off x="2021681" y="1326361"/>
            <a:ext cx="5050631" cy="3661886"/>
          </a:xfrm>
          <a:prstGeom prst="rect">
            <a:avLst/>
          </a:prstGeom>
        </p:spPr>
      </p:pic>
    </p:spTree>
    <p:extLst>
      <p:ext uri="{BB962C8B-B14F-4D97-AF65-F5344CB8AC3E}">
        <p14:creationId xmlns:p14="http://schemas.microsoft.com/office/powerpoint/2010/main" val="454276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after Breast Conserving Surgery</a:t>
            </a:r>
            <a:endParaRPr lang="en-US" dirty="0"/>
          </a:p>
        </p:txBody>
      </p:sp>
      <p:sp>
        <p:nvSpPr>
          <p:cNvPr id="4" name="Slide Number Placeholder 3"/>
          <p:cNvSpPr>
            <a:spLocks noGrp="1"/>
          </p:cNvSpPr>
          <p:nvPr>
            <p:ph type="sldNum" sz="quarter" idx="10"/>
          </p:nvPr>
        </p:nvSpPr>
        <p:spPr/>
        <p:txBody>
          <a:bodyPr/>
          <a:lstStyle/>
          <a:p>
            <a:fld id="{7BB10C2A-2439-447C-A714-91FB9A352572}" type="slidenum">
              <a:rPr lang="en-US" altLang="en-US" smtClean="0"/>
              <a:pPr/>
              <a:t>29</a:t>
            </a:fld>
            <a:endParaRPr lang="en-US"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9" t="1050" r="789" b="7299"/>
          <a:stretch/>
        </p:blipFill>
        <p:spPr>
          <a:xfrm>
            <a:off x="2326005" y="1167469"/>
            <a:ext cx="5339239" cy="3728993"/>
          </a:xfrm>
          <a:prstGeom prst="rect">
            <a:avLst/>
          </a:prstGeom>
        </p:spPr>
      </p:pic>
      <p:sp>
        <p:nvSpPr>
          <p:cNvPr id="6" name="TextBox 5"/>
          <p:cNvSpPr txBox="1"/>
          <p:nvPr/>
        </p:nvSpPr>
        <p:spPr>
          <a:xfrm>
            <a:off x="5260182" y="3357589"/>
            <a:ext cx="1335881" cy="248209"/>
          </a:xfrm>
          <a:prstGeom prst="rect">
            <a:avLst/>
          </a:prstGeom>
          <a:noFill/>
        </p:spPr>
        <p:txBody>
          <a:bodyPr wrap="square" rtlCol="0">
            <a:spAutoFit/>
          </a:bodyPr>
          <a:lstStyle/>
          <a:p>
            <a:r>
              <a:rPr lang="en-US" sz="1013" dirty="0">
                <a:solidFill>
                  <a:schemeClr val="accent3">
                    <a:lumMod val="50000"/>
                  </a:schemeClr>
                </a:solidFill>
              </a:rPr>
              <a:t>Contralateral</a:t>
            </a:r>
          </a:p>
        </p:txBody>
      </p:sp>
      <p:sp>
        <p:nvSpPr>
          <p:cNvPr id="7" name="TextBox 6"/>
          <p:cNvSpPr txBox="1"/>
          <p:nvPr/>
        </p:nvSpPr>
        <p:spPr>
          <a:xfrm>
            <a:off x="4334827" y="3031966"/>
            <a:ext cx="725655" cy="404085"/>
          </a:xfrm>
          <a:prstGeom prst="rect">
            <a:avLst/>
          </a:prstGeom>
          <a:noFill/>
        </p:spPr>
        <p:txBody>
          <a:bodyPr wrap="square" rtlCol="0">
            <a:spAutoFit/>
          </a:bodyPr>
          <a:lstStyle/>
          <a:p>
            <a:r>
              <a:rPr lang="en-US" sz="1013" dirty="0" err="1">
                <a:solidFill>
                  <a:srgbClr val="C00000"/>
                </a:solidFill>
              </a:rPr>
              <a:t>Ipsi</a:t>
            </a:r>
            <a:r>
              <a:rPr lang="en-US" sz="1013" dirty="0">
                <a:solidFill>
                  <a:srgbClr val="C00000"/>
                </a:solidFill>
              </a:rPr>
              <a:t> Invasive</a:t>
            </a:r>
          </a:p>
        </p:txBody>
      </p:sp>
      <p:sp>
        <p:nvSpPr>
          <p:cNvPr id="8" name="TextBox 7"/>
          <p:cNvSpPr txBox="1"/>
          <p:nvPr/>
        </p:nvSpPr>
        <p:spPr>
          <a:xfrm>
            <a:off x="3144153" y="2448549"/>
            <a:ext cx="609700" cy="404085"/>
          </a:xfrm>
          <a:prstGeom prst="rect">
            <a:avLst/>
          </a:prstGeom>
          <a:noFill/>
        </p:spPr>
        <p:txBody>
          <a:bodyPr wrap="square" rtlCol="0">
            <a:spAutoFit/>
          </a:bodyPr>
          <a:lstStyle/>
          <a:p>
            <a:r>
              <a:rPr lang="en-US" sz="1013" dirty="0" err="1">
                <a:solidFill>
                  <a:schemeClr val="accent1">
                    <a:lumMod val="75000"/>
                  </a:schemeClr>
                </a:solidFill>
              </a:rPr>
              <a:t>Ipsi</a:t>
            </a:r>
            <a:r>
              <a:rPr lang="en-US" sz="1013" dirty="0">
                <a:solidFill>
                  <a:schemeClr val="accent1">
                    <a:lumMod val="75000"/>
                  </a:schemeClr>
                </a:solidFill>
              </a:rPr>
              <a:t> DCIS</a:t>
            </a:r>
          </a:p>
        </p:txBody>
      </p:sp>
    </p:spTree>
    <p:extLst>
      <p:ext uri="{BB962C8B-B14F-4D97-AF65-F5344CB8AC3E}">
        <p14:creationId xmlns:p14="http://schemas.microsoft.com/office/powerpoint/2010/main" val="30551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3" name="Content Placeholder 2"/>
          <p:cNvSpPr>
            <a:spLocks noGrp="1"/>
          </p:cNvSpPr>
          <p:nvPr>
            <p:ph idx="1"/>
          </p:nvPr>
        </p:nvSpPr>
        <p:spPr/>
        <p:txBody>
          <a:bodyPr>
            <a:normAutofit lnSpcReduction="10000"/>
          </a:bodyPr>
          <a:lstStyle/>
          <a:p>
            <a:pPr>
              <a:lnSpc>
                <a:spcPct val="124000"/>
              </a:lnSpc>
              <a:spcBef>
                <a:spcPts val="300"/>
              </a:spcBef>
              <a:buFont typeface="Wingdings" panose="05000000000000000000" pitchFamily="2" charset="2"/>
              <a:buChar char="Ø"/>
              <a:defRPr/>
            </a:pPr>
            <a:r>
              <a:rPr lang="en-US" sz="1950" dirty="0">
                <a:solidFill>
                  <a:srgbClr val="0070C0"/>
                </a:solidFill>
              </a:rPr>
              <a:t>Aims</a:t>
            </a:r>
          </a:p>
          <a:p>
            <a:pPr>
              <a:lnSpc>
                <a:spcPct val="124000"/>
              </a:lnSpc>
              <a:spcBef>
                <a:spcPts val="300"/>
              </a:spcBef>
              <a:buClr>
                <a:schemeClr val="tx2">
                  <a:lumMod val="60000"/>
                  <a:lumOff val="40000"/>
                </a:schemeClr>
              </a:buClr>
              <a:buFont typeface="Wingdings" panose="05000000000000000000" pitchFamily="2" charset="2"/>
              <a:buChar char="§"/>
              <a:defRPr/>
            </a:pPr>
            <a:r>
              <a:rPr lang="en-US" dirty="0" smtClean="0"/>
              <a:t>Develop an iterative multiplexed IHC assay for implementation using a Leica-</a:t>
            </a:r>
            <a:r>
              <a:rPr lang="en-US" dirty="0" err="1" smtClean="0"/>
              <a:t>Aperio</a:t>
            </a:r>
            <a:r>
              <a:rPr lang="en-US" dirty="0" smtClean="0"/>
              <a:t> VERSA whole slide imaging system.</a:t>
            </a:r>
          </a:p>
          <a:p>
            <a:pPr>
              <a:lnSpc>
                <a:spcPct val="124000"/>
              </a:lnSpc>
              <a:spcBef>
                <a:spcPts val="300"/>
              </a:spcBef>
              <a:buClr>
                <a:schemeClr val="tx2">
                  <a:lumMod val="60000"/>
                  <a:lumOff val="40000"/>
                </a:schemeClr>
              </a:buClr>
              <a:buFont typeface="Wingdings" panose="05000000000000000000" pitchFamily="2" charset="2"/>
              <a:buChar char="§"/>
              <a:defRPr/>
            </a:pPr>
            <a:r>
              <a:rPr lang="en-US" dirty="0" smtClean="0"/>
              <a:t>Construct TMAs containing indolent screen-detected and aggressive interval-detected invasive breast tumors</a:t>
            </a:r>
          </a:p>
          <a:p>
            <a:pPr>
              <a:lnSpc>
                <a:spcPct val="124000"/>
              </a:lnSpc>
              <a:spcBef>
                <a:spcPts val="300"/>
              </a:spcBef>
              <a:buClr>
                <a:schemeClr val="tx2">
                  <a:lumMod val="60000"/>
                  <a:lumOff val="40000"/>
                </a:schemeClr>
              </a:buClr>
              <a:buFont typeface="Wingdings" panose="05000000000000000000" pitchFamily="2" charset="2"/>
              <a:buChar char="§"/>
              <a:defRPr/>
            </a:pPr>
            <a:r>
              <a:rPr lang="en-US" dirty="0" smtClean="0"/>
              <a:t>Construct TMAs of low and high-grade DCIS</a:t>
            </a:r>
            <a:endParaRPr lang="en-US" dirty="0"/>
          </a:p>
          <a:p>
            <a:pPr>
              <a:lnSpc>
                <a:spcPct val="124000"/>
              </a:lnSpc>
              <a:spcBef>
                <a:spcPts val="300"/>
              </a:spcBef>
              <a:buClr>
                <a:schemeClr val="tx2">
                  <a:lumMod val="60000"/>
                  <a:lumOff val="40000"/>
                </a:schemeClr>
              </a:buClr>
              <a:buFont typeface="Wingdings" panose="05000000000000000000" pitchFamily="2" charset="2"/>
              <a:buChar char="§"/>
              <a:defRPr/>
            </a:pPr>
            <a:r>
              <a:rPr lang="en-US" dirty="0" smtClean="0"/>
              <a:t>Select marker panel</a:t>
            </a:r>
          </a:p>
          <a:p>
            <a:pPr>
              <a:lnSpc>
                <a:spcPct val="124000"/>
              </a:lnSpc>
              <a:spcBef>
                <a:spcPts val="300"/>
              </a:spcBef>
              <a:buClr>
                <a:schemeClr val="tx2">
                  <a:lumMod val="60000"/>
                  <a:lumOff val="40000"/>
                </a:schemeClr>
              </a:buClr>
              <a:buFont typeface="Wingdings" panose="05000000000000000000" pitchFamily="2" charset="2"/>
              <a:buChar char="§"/>
              <a:defRPr/>
            </a:pPr>
            <a:r>
              <a:rPr lang="en-US" dirty="0" smtClean="0"/>
              <a:t>Screen TMAs for cell composition</a:t>
            </a:r>
          </a:p>
          <a:p>
            <a:pPr>
              <a:lnSpc>
                <a:spcPct val="124000"/>
              </a:lnSpc>
              <a:spcBef>
                <a:spcPts val="300"/>
              </a:spcBef>
              <a:buClr>
                <a:schemeClr val="tx2">
                  <a:lumMod val="60000"/>
                  <a:lumOff val="40000"/>
                </a:schemeClr>
              </a:buClr>
              <a:buFont typeface="Wingdings" panose="05000000000000000000" pitchFamily="2" charset="2"/>
              <a:buChar char="§"/>
              <a:defRPr/>
            </a:pPr>
            <a:r>
              <a:rPr lang="en-US" dirty="0" smtClean="0"/>
              <a:t>Assess cell types distributions and relation to disease grade </a:t>
            </a:r>
            <a:endParaRPr lang="en-US" dirty="0"/>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93685331-9BF9-0E42-B090-2EDAAA5E1422}" type="slidenum">
              <a:rPr lang="en-US" altLang="en-US" sz="900">
                <a:solidFill>
                  <a:srgbClr val="898989"/>
                </a:solidFill>
                <a:latin typeface="Arial" charset="0"/>
                <a:ea typeface="Arial" charset="0"/>
                <a:cs typeface="Arial" charset="0"/>
              </a:rPr>
              <a:pPr>
                <a:spcBef>
                  <a:spcPct val="0"/>
                </a:spcBef>
                <a:buFontTx/>
                <a:buNone/>
              </a:pPr>
              <a:t>3</a:t>
            </a:fld>
            <a:endParaRPr lang="en-US" altLang="en-US" sz="900">
              <a:solidFill>
                <a:srgbClr val="898989"/>
              </a:solidFill>
              <a:latin typeface="Arial" charset="0"/>
              <a:ea typeface="Arial" charset="0"/>
              <a:cs typeface="Arial" charset="0"/>
            </a:endParaRPr>
          </a:p>
        </p:txBody>
      </p:sp>
      <p:sp>
        <p:nvSpPr>
          <p:cNvPr id="2" name="Rectangle 1"/>
          <p:cNvSpPr/>
          <p:nvPr/>
        </p:nvSpPr>
        <p:spPr>
          <a:xfrm>
            <a:off x="333286" y="1606609"/>
            <a:ext cx="8554340" cy="6836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910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Recurrence by Treatment </a:t>
            </a:r>
            <a:r>
              <a:rPr lang="en-US" dirty="0" smtClean="0">
                <a:solidFill>
                  <a:srgbClr val="FF0000"/>
                </a:solidFill>
              </a:rPr>
              <a:t>(BCS)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BB10C2A-2439-447C-A714-91FB9A352572}" type="slidenum">
              <a:rPr lang="en-US" altLang="en-US" smtClean="0"/>
              <a:pPr/>
              <a:t>30</a:t>
            </a:fld>
            <a:endParaRPr lang="en-US" altLang="en-US"/>
          </a:p>
        </p:txBody>
      </p:sp>
      <p:sp>
        <p:nvSpPr>
          <p:cNvPr id="7" name="TextBox 6"/>
          <p:cNvSpPr txBox="1"/>
          <p:nvPr/>
        </p:nvSpPr>
        <p:spPr>
          <a:xfrm>
            <a:off x="7504026" y="2441497"/>
            <a:ext cx="1543050" cy="248209"/>
          </a:xfrm>
          <a:prstGeom prst="rect">
            <a:avLst/>
          </a:prstGeom>
          <a:noFill/>
        </p:spPr>
        <p:txBody>
          <a:bodyPr wrap="square" rtlCol="0">
            <a:spAutoFit/>
          </a:bodyPr>
          <a:lstStyle/>
          <a:p>
            <a:r>
              <a:rPr lang="en-US" sz="1013" dirty="0">
                <a:solidFill>
                  <a:srgbClr val="C00000"/>
                </a:solidFill>
              </a:rPr>
              <a:t>HR=0.6 (0.4-0.9)</a:t>
            </a:r>
          </a:p>
        </p:txBody>
      </p:sp>
      <p:sp>
        <p:nvSpPr>
          <p:cNvPr id="8" name="TextBox 7"/>
          <p:cNvSpPr txBox="1"/>
          <p:nvPr/>
        </p:nvSpPr>
        <p:spPr>
          <a:xfrm>
            <a:off x="7434263" y="2173964"/>
            <a:ext cx="1543050" cy="248209"/>
          </a:xfrm>
          <a:prstGeom prst="rect">
            <a:avLst/>
          </a:prstGeom>
          <a:noFill/>
        </p:spPr>
        <p:txBody>
          <a:bodyPr wrap="square" rtlCol="0">
            <a:spAutoFit/>
          </a:bodyPr>
          <a:lstStyle/>
          <a:p>
            <a:r>
              <a:rPr lang="en-US" sz="1013" dirty="0">
                <a:solidFill>
                  <a:srgbClr val="CC9900"/>
                </a:solidFill>
              </a:rPr>
              <a:t>HR=0.3 (0.2-0.6)</a:t>
            </a:r>
          </a:p>
        </p:txBody>
      </p:sp>
      <p:sp>
        <p:nvSpPr>
          <p:cNvPr id="9" name="TextBox 8"/>
          <p:cNvSpPr txBox="1"/>
          <p:nvPr/>
        </p:nvSpPr>
        <p:spPr>
          <a:xfrm>
            <a:off x="6758383" y="1919183"/>
            <a:ext cx="1543050" cy="248209"/>
          </a:xfrm>
          <a:prstGeom prst="rect">
            <a:avLst/>
          </a:prstGeom>
          <a:noFill/>
        </p:spPr>
        <p:txBody>
          <a:bodyPr wrap="square" rtlCol="0">
            <a:spAutoFit/>
          </a:bodyPr>
          <a:lstStyle/>
          <a:p>
            <a:r>
              <a:rPr lang="en-US" sz="1013" dirty="0">
                <a:solidFill>
                  <a:srgbClr val="00B050"/>
                </a:solidFill>
              </a:rPr>
              <a:t>HR=0.4 (0.2-0.8)</a:t>
            </a:r>
          </a:p>
        </p:txBody>
      </p:sp>
      <p:pic>
        <p:nvPicPr>
          <p:cNvPr id="11" name="Picture 10"/>
          <p:cNvPicPr>
            <a:picLocks noChangeAspect="1"/>
          </p:cNvPicPr>
          <p:nvPr/>
        </p:nvPicPr>
        <p:blipFill rotWithShape="1">
          <a:blip r:embed="rId3"/>
          <a:srcRect r="312"/>
          <a:stretch/>
        </p:blipFill>
        <p:spPr>
          <a:xfrm>
            <a:off x="1916646" y="1335263"/>
            <a:ext cx="4937760" cy="3432000"/>
          </a:xfrm>
          <a:prstGeom prst="rect">
            <a:avLst/>
          </a:prstGeom>
        </p:spPr>
      </p:pic>
      <p:sp>
        <p:nvSpPr>
          <p:cNvPr id="12" name="TextBox 11"/>
          <p:cNvSpPr txBox="1"/>
          <p:nvPr/>
        </p:nvSpPr>
        <p:spPr>
          <a:xfrm>
            <a:off x="6616831" y="3425444"/>
            <a:ext cx="817432" cy="292388"/>
          </a:xfrm>
          <a:prstGeom prst="rect">
            <a:avLst/>
          </a:prstGeom>
          <a:solidFill>
            <a:sysClr val="window" lastClr="FFFFFF"/>
          </a:solidFill>
        </p:spPr>
        <p:txBody>
          <a:bodyPr wrap="square" rtlCol="0">
            <a:spAutoFit/>
          </a:bodyPr>
          <a:lstStyle/>
          <a:p>
            <a:pPr>
              <a:defRPr/>
            </a:pPr>
            <a:r>
              <a:rPr lang="en-US" sz="1300" kern="0" dirty="0">
                <a:solidFill>
                  <a:srgbClr val="4472C4">
                    <a:lumMod val="75000"/>
                  </a:srgbClr>
                </a:solidFill>
              </a:rPr>
              <a:t>BCS only</a:t>
            </a:r>
          </a:p>
        </p:txBody>
      </p:sp>
      <p:sp>
        <p:nvSpPr>
          <p:cNvPr id="13" name="TextBox 12"/>
          <p:cNvSpPr txBox="1"/>
          <p:nvPr/>
        </p:nvSpPr>
        <p:spPr>
          <a:xfrm>
            <a:off x="6776538" y="2435642"/>
            <a:ext cx="803582" cy="292388"/>
          </a:xfrm>
          <a:prstGeom prst="rect">
            <a:avLst/>
          </a:prstGeom>
          <a:solidFill>
            <a:sysClr val="window" lastClr="FFFFFF"/>
          </a:solidFill>
        </p:spPr>
        <p:txBody>
          <a:bodyPr wrap="square" rtlCol="0">
            <a:spAutoFit/>
          </a:bodyPr>
          <a:lstStyle/>
          <a:p>
            <a:pPr>
              <a:defRPr/>
            </a:pPr>
            <a:r>
              <a:rPr lang="en-US" sz="1300" kern="0" dirty="0" err="1">
                <a:solidFill>
                  <a:srgbClr val="C00000"/>
                </a:solidFill>
              </a:rPr>
              <a:t>BCS+Rad</a:t>
            </a:r>
            <a:endParaRPr lang="en-US" sz="1300" kern="0" dirty="0">
              <a:solidFill>
                <a:srgbClr val="C00000"/>
              </a:solidFill>
            </a:endParaRPr>
          </a:p>
        </p:txBody>
      </p:sp>
      <p:sp>
        <p:nvSpPr>
          <p:cNvPr id="14" name="TextBox 13"/>
          <p:cNvSpPr txBox="1"/>
          <p:nvPr/>
        </p:nvSpPr>
        <p:spPr>
          <a:xfrm>
            <a:off x="5874908" y="1881784"/>
            <a:ext cx="1441815" cy="300082"/>
          </a:xfrm>
          <a:prstGeom prst="rect">
            <a:avLst/>
          </a:prstGeom>
          <a:noFill/>
        </p:spPr>
        <p:txBody>
          <a:bodyPr wrap="square" rtlCol="0">
            <a:spAutoFit/>
          </a:bodyPr>
          <a:lstStyle/>
          <a:p>
            <a:pPr>
              <a:defRPr/>
            </a:pPr>
            <a:r>
              <a:rPr lang="en-US" kern="0" dirty="0" err="1">
                <a:solidFill>
                  <a:srgbClr val="00B050"/>
                </a:solidFill>
              </a:rPr>
              <a:t>BCS+Horm</a:t>
            </a:r>
            <a:endParaRPr lang="en-US" kern="0" dirty="0">
              <a:solidFill>
                <a:srgbClr val="00B050"/>
              </a:solidFill>
            </a:endParaRPr>
          </a:p>
        </p:txBody>
      </p:sp>
      <p:sp>
        <p:nvSpPr>
          <p:cNvPr id="15" name="TextBox 14"/>
          <p:cNvSpPr txBox="1"/>
          <p:nvPr/>
        </p:nvSpPr>
        <p:spPr>
          <a:xfrm>
            <a:off x="6236931" y="2158783"/>
            <a:ext cx="1267095" cy="292388"/>
          </a:xfrm>
          <a:prstGeom prst="rect">
            <a:avLst/>
          </a:prstGeom>
          <a:solidFill>
            <a:sysClr val="window" lastClr="FFFFFF"/>
          </a:solidFill>
        </p:spPr>
        <p:txBody>
          <a:bodyPr wrap="square" rtlCol="0">
            <a:spAutoFit/>
          </a:bodyPr>
          <a:lstStyle/>
          <a:p>
            <a:pPr>
              <a:defRPr/>
            </a:pPr>
            <a:r>
              <a:rPr lang="en-US" sz="1300" kern="0" dirty="0" err="1">
                <a:solidFill>
                  <a:srgbClr val="FFC000">
                    <a:lumMod val="75000"/>
                  </a:srgbClr>
                </a:solidFill>
              </a:rPr>
              <a:t>BCS+Rad+Horm</a:t>
            </a:r>
            <a:endParaRPr lang="en-US" sz="1300" kern="0" dirty="0">
              <a:solidFill>
                <a:srgbClr val="FFC000">
                  <a:lumMod val="75000"/>
                </a:srgbClr>
              </a:solidFill>
            </a:endParaRPr>
          </a:p>
        </p:txBody>
      </p:sp>
      <p:sp>
        <p:nvSpPr>
          <p:cNvPr id="6" name="TextBox 5"/>
          <p:cNvSpPr txBox="1"/>
          <p:nvPr/>
        </p:nvSpPr>
        <p:spPr>
          <a:xfrm>
            <a:off x="7316723" y="3442537"/>
            <a:ext cx="1543050" cy="248209"/>
          </a:xfrm>
          <a:prstGeom prst="rect">
            <a:avLst/>
          </a:prstGeom>
          <a:noFill/>
        </p:spPr>
        <p:txBody>
          <a:bodyPr wrap="square" rtlCol="0">
            <a:spAutoFit/>
          </a:bodyPr>
          <a:lstStyle/>
          <a:p>
            <a:r>
              <a:rPr lang="en-US" sz="1013" dirty="0">
                <a:solidFill>
                  <a:schemeClr val="accent1">
                    <a:lumMod val="75000"/>
                  </a:schemeClr>
                </a:solidFill>
              </a:rPr>
              <a:t>HR=1 (ref)</a:t>
            </a:r>
          </a:p>
        </p:txBody>
      </p:sp>
      <p:sp>
        <p:nvSpPr>
          <p:cNvPr id="3" name="TextBox 2"/>
          <p:cNvSpPr txBox="1"/>
          <p:nvPr/>
        </p:nvSpPr>
        <p:spPr>
          <a:xfrm>
            <a:off x="256375" y="1147257"/>
            <a:ext cx="1660272" cy="2585323"/>
          </a:xfrm>
          <a:prstGeom prst="rect">
            <a:avLst/>
          </a:prstGeom>
          <a:noFill/>
          <a:ln w="28575">
            <a:solidFill>
              <a:srgbClr val="FF0000"/>
            </a:solidFill>
          </a:ln>
        </p:spPr>
        <p:txBody>
          <a:bodyPr wrap="square" rtlCol="0">
            <a:spAutoFit/>
          </a:bodyPr>
          <a:lstStyle/>
          <a:p>
            <a:r>
              <a:rPr lang="en-US" dirty="0" smtClean="0">
                <a:solidFill>
                  <a:srgbClr val="FF0000"/>
                </a:solidFill>
              </a:rPr>
              <a:t>Outcomes may be influenced by treatment</a:t>
            </a:r>
            <a:r>
              <a:rPr lang="is-IS" dirty="0" smtClean="0">
                <a:solidFill>
                  <a:srgbClr val="FF0000"/>
                </a:solidFill>
              </a:rPr>
              <a:t>…</a:t>
            </a:r>
            <a:r>
              <a:rPr lang="en-US" dirty="0" smtClean="0">
                <a:solidFill>
                  <a:srgbClr val="FF0000"/>
                </a:solidFill>
              </a:rPr>
              <a:t> </a:t>
            </a:r>
          </a:p>
          <a:p>
            <a:r>
              <a:rPr lang="en-US" dirty="0" smtClean="0">
                <a:solidFill>
                  <a:srgbClr val="FF0000"/>
                </a:solidFill>
              </a:rPr>
              <a:t>but also by inherent biology and/or treatment selection bias</a:t>
            </a:r>
          </a:p>
          <a:p>
            <a:endParaRPr lang="en-US" dirty="0">
              <a:solidFill>
                <a:srgbClr val="FF0000"/>
              </a:solidFill>
            </a:endParaRPr>
          </a:p>
          <a:p>
            <a:r>
              <a:rPr lang="en-US" dirty="0" smtClean="0">
                <a:solidFill>
                  <a:srgbClr val="FF0000"/>
                </a:solidFill>
              </a:rPr>
              <a:t>Hormone therapy group has stronger protection relative to RT or BCS alone</a:t>
            </a:r>
            <a:endParaRPr lang="en-US" dirty="0">
              <a:solidFill>
                <a:srgbClr val="FF0000"/>
              </a:solidFill>
            </a:endParaRPr>
          </a:p>
        </p:txBody>
      </p:sp>
    </p:spTree>
    <p:extLst>
      <p:ext uri="{BB962C8B-B14F-4D97-AF65-F5344CB8AC3E}">
        <p14:creationId xmlns:p14="http://schemas.microsoft.com/office/powerpoint/2010/main" val="85789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10-Year Risk of Recurrence by Treatment</a:t>
            </a:r>
            <a:endParaRPr lang="en-US" dirty="0"/>
          </a:p>
        </p:txBody>
      </p:sp>
      <p:sp>
        <p:nvSpPr>
          <p:cNvPr id="4" name="Slide Number Placeholder 3"/>
          <p:cNvSpPr>
            <a:spLocks noGrp="1"/>
          </p:cNvSpPr>
          <p:nvPr>
            <p:ph type="sldNum" sz="quarter" idx="10"/>
          </p:nvPr>
        </p:nvSpPr>
        <p:spPr/>
        <p:txBody>
          <a:bodyPr/>
          <a:lstStyle/>
          <a:p>
            <a:fld id="{7BB10C2A-2439-447C-A714-91FB9A352572}" type="slidenum">
              <a:rPr lang="en-US" altLang="en-US" smtClean="0"/>
              <a:pPr/>
              <a:t>31</a:t>
            </a:fld>
            <a:endParaRPr lang="en-US" altLang="en-US"/>
          </a:p>
        </p:txBody>
      </p:sp>
      <p:pic>
        <p:nvPicPr>
          <p:cNvPr id="8" name="Picture 7"/>
          <p:cNvPicPr>
            <a:picLocks noChangeAspect="1"/>
          </p:cNvPicPr>
          <p:nvPr/>
        </p:nvPicPr>
        <p:blipFill>
          <a:blip r:embed="rId3"/>
          <a:stretch>
            <a:fillRect/>
          </a:stretch>
        </p:blipFill>
        <p:spPr>
          <a:xfrm>
            <a:off x="2035969" y="1065830"/>
            <a:ext cx="5450681" cy="3951936"/>
          </a:xfrm>
          <a:prstGeom prst="rect">
            <a:avLst/>
          </a:prstGeom>
        </p:spPr>
      </p:pic>
      <p:sp>
        <p:nvSpPr>
          <p:cNvPr id="3" name="TextBox 2"/>
          <p:cNvSpPr txBox="1"/>
          <p:nvPr/>
        </p:nvSpPr>
        <p:spPr>
          <a:xfrm>
            <a:off x="316194" y="1538243"/>
            <a:ext cx="1452785" cy="2377574"/>
          </a:xfrm>
          <a:prstGeom prst="rect">
            <a:avLst/>
          </a:prstGeom>
          <a:noFill/>
          <a:ln w="28575">
            <a:solidFill>
              <a:srgbClr val="FF0000"/>
            </a:solidFill>
          </a:ln>
        </p:spPr>
        <p:txBody>
          <a:bodyPr wrap="square" rtlCol="0">
            <a:spAutoFit/>
          </a:bodyPr>
          <a:lstStyle/>
          <a:p>
            <a:r>
              <a:rPr lang="en-US" dirty="0" smtClean="0">
                <a:solidFill>
                  <a:srgbClr val="FF0000"/>
                </a:solidFill>
              </a:rPr>
              <a:t>Potentially complex relationships</a:t>
            </a:r>
            <a:r>
              <a:rPr lang="is-IS" dirty="0" smtClean="0">
                <a:solidFill>
                  <a:srgbClr val="FF0000"/>
                </a:solidFill>
              </a:rPr>
              <a:t>…</a:t>
            </a:r>
          </a:p>
          <a:p>
            <a:endParaRPr lang="is-IS" dirty="0">
              <a:solidFill>
                <a:srgbClr val="FF0000"/>
              </a:solidFill>
            </a:endParaRPr>
          </a:p>
          <a:p>
            <a:r>
              <a:rPr lang="is-IS" dirty="0" smtClean="0">
                <a:solidFill>
                  <a:srgbClr val="FF0000"/>
                </a:solidFill>
              </a:rPr>
              <a:t>Estrogen receptor and hormone therapy</a:t>
            </a:r>
          </a:p>
          <a:p>
            <a:endParaRPr lang="is-IS" dirty="0">
              <a:solidFill>
                <a:srgbClr val="FF0000"/>
              </a:solidFill>
            </a:endParaRPr>
          </a:p>
          <a:p>
            <a:r>
              <a:rPr lang="is-IS" dirty="0" smtClean="0">
                <a:solidFill>
                  <a:srgbClr val="FF0000"/>
                </a:solidFill>
              </a:rPr>
              <a:t>Aggressive phenotypes and radiation therapy</a:t>
            </a:r>
            <a:endParaRPr lang="en-US" dirty="0">
              <a:solidFill>
                <a:srgbClr val="FF0000"/>
              </a:solidFill>
            </a:endParaRPr>
          </a:p>
        </p:txBody>
      </p:sp>
    </p:spTree>
    <p:extLst>
      <p:ext uri="{BB962C8B-B14F-4D97-AF65-F5344CB8AC3E}">
        <p14:creationId xmlns:p14="http://schemas.microsoft.com/office/powerpoint/2010/main" val="212231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Project 4: Isolation of mesenchymal stem cells</a:t>
            </a:r>
            <a:endParaRPr lang="en-US" dirty="0"/>
          </a:p>
        </p:txBody>
      </p:sp>
      <p:sp>
        <p:nvSpPr>
          <p:cNvPr id="3" name="Content Placeholder 2"/>
          <p:cNvSpPr>
            <a:spLocks noGrp="1"/>
          </p:cNvSpPr>
          <p:nvPr>
            <p:ph type="subTitle" idx="1"/>
          </p:nvPr>
        </p:nvSpPr>
        <p:spPr/>
        <p:txBody>
          <a:bodyPr/>
          <a:lstStyle/>
          <a:p>
            <a:r>
              <a:rPr lang="en-US" dirty="0" smtClean="0"/>
              <a:t>Jonathan Gordon, PhD</a:t>
            </a:r>
            <a:endParaRPr lang="en-US" dirty="0"/>
          </a:p>
        </p:txBody>
      </p:sp>
      <p:sp>
        <p:nvSpPr>
          <p:cNvPr id="4" name="Slide Number Placeholder 3"/>
          <p:cNvSpPr>
            <a:spLocks noGrp="1"/>
          </p:cNvSpPr>
          <p:nvPr>
            <p:ph type="sldNum" sz="quarter" idx="4294967295"/>
          </p:nvPr>
        </p:nvSpPr>
        <p:spPr>
          <a:xfrm>
            <a:off x="7010400" y="4767263"/>
            <a:ext cx="2133600" cy="274637"/>
          </a:xfrm>
        </p:spPr>
        <p:txBody>
          <a:bodyPr/>
          <a:lstStyle/>
          <a:p>
            <a:pPr>
              <a:defRPr/>
            </a:pPr>
            <a:fld id="{8EF52E8B-79D0-F345-BD65-0E8A79418FBE}" type="slidenum">
              <a:rPr lang="en-US" altLang="en-US" smtClean="0"/>
              <a:pPr>
                <a:defRPr/>
              </a:pPr>
              <a:t>32</a:t>
            </a:fld>
            <a:endParaRPr lang="en-US" altLang="en-US"/>
          </a:p>
        </p:txBody>
      </p:sp>
    </p:spTree>
    <p:extLst>
      <p:ext uri="{BB962C8B-B14F-4D97-AF65-F5344CB8AC3E}">
        <p14:creationId xmlns:p14="http://schemas.microsoft.com/office/powerpoint/2010/main" val="918979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33</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251" y="1244775"/>
            <a:ext cx="5022299" cy="3522489"/>
          </a:xfrm>
          <a:prstGeom prst="rect">
            <a:avLst/>
          </a:prstGeom>
        </p:spPr>
      </p:pic>
    </p:spTree>
    <p:extLst>
      <p:ext uri="{BB962C8B-B14F-4D97-AF65-F5344CB8AC3E}">
        <p14:creationId xmlns:p14="http://schemas.microsoft.com/office/powerpoint/2010/main" val="91398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34</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94" y="1529272"/>
            <a:ext cx="7475566" cy="2818442"/>
          </a:xfrm>
          <a:prstGeom prst="rect">
            <a:avLst/>
          </a:prstGeom>
        </p:spPr>
      </p:pic>
    </p:spTree>
    <p:extLst>
      <p:ext uri="{BB962C8B-B14F-4D97-AF65-F5344CB8AC3E}">
        <p14:creationId xmlns:p14="http://schemas.microsoft.com/office/powerpoint/2010/main" val="361216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85900" y="236935"/>
            <a:ext cx="6172200" cy="465534"/>
          </a:xfrm>
        </p:spPr>
        <p:txBody>
          <a:bodyPr/>
          <a:lstStyle/>
          <a:p>
            <a:pPr eaLnBrk="1" hangingPunct="1"/>
            <a:r>
              <a:rPr lang="en-US" altLang="en-US">
                <a:latin typeface="Palatino Linotype" charset="0"/>
                <a:ea typeface="Palatino Linotype" charset="0"/>
                <a:cs typeface="Palatino Linotype" charset="0"/>
              </a:rPr>
              <a:t>UVM MCL Projects</a:t>
            </a: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AEFA5DED-F554-9040-BCF0-58C8DA95299C}" type="slidenum">
              <a:rPr lang="en-US" altLang="en-US" sz="900">
                <a:solidFill>
                  <a:srgbClr val="898989"/>
                </a:solidFill>
                <a:latin typeface="Arial" charset="0"/>
                <a:ea typeface="Arial" charset="0"/>
                <a:cs typeface="Arial" charset="0"/>
              </a:rPr>
              <a:pPr>
                <a:spcBef>
                  <a:spcPct val="0"/>
                </a:spcBef>
                <a:buFontTx/>
                <a:buNone/>
              </a:pPr>
              <a:t>35</a:t>
            </a:fld>
            <a:endParaRPr lang="en-US" altLang="en-US" sz="900">
              <a:solidFill>
                <a:srgbClr val="898989"/>
              </a:solidFill>
              <a:latin typeface="Arial" charset="0"/>
              <a:ea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25" y="1596606"/>
            <a:ext cx="8366781" cy="1836708"/>
          </a:xfrm>
          <a:prstGeom prst="rect">
            <a:avLst/>
          </a:prstGeom>
        </p:spPr>
      </p:pic>
    </p:spTree>
    <p:extLst>
      <p:ext uri="{BB962C8B-B14F-4D97-AF65-F5344CB8AC3E}">
        <p14:creationId xmlns:p14="http://schemas.microsoft.com/office/powerpoint/2010/main" val="24151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36</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136" y="1262109"/>
            <a:ext cx="2381441" cy="3642077"/>
          </a:xfrm>
          <a:prstGeom prst="rect">
            <a:avLst/>
          </a:prstGeom>
        </p:spPr>
      </p:pic>
    </p:spTree>
    <p:extLst>
      <p:ext uri="{BB962C8B-B14F-4D97-AF65-F5344CB8AC3E}">
        <p14:creationId xmlns:p14="http://schemas.microsoft.com/office/powerpoint/2010/main" val="3524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gene expression differences</a:t>
            </a:r>
            <a:endParaRPr lang="en-US" dirty="0"/>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37</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393" y="1495992"/>
            <a:ext cx="5743438" cy="2935436"/>
          </a:xfrm>
          <a:prstGeom prst="rect">
            <a:avLst/>
          </a:prstGeom>
        </p:spPr>
      </p:pic>
    </p:spTree>
    <p:extLst>
      <p:ext uri="{BB962C8B-B14F-4D97-AF65-F5344CB8AC3E}">
        <p14:creationId xmlns:p14="http://schemas.microsoft.com/office/powerpoint/2010/main" val="1823182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 expression changes in </a:t>
            </a:r>
            <a:r>
              <a:rPr lang="en-US" dirty="0" smtClean="0"/>
              <a:t>MSCs </a:t>
            </a:r>
            <a:r>
              <a:rPr lang="en-US" dirty="0"/>
              <a:t>isolated from normal, patient normal </a:t>
            </a:r>
            <a:r>
              <a:rPr lang="en-US" dirty="0" err="1"/>
              <a:t>stroma</a:t>
            </a:r>
            <a:r>
              <a:rPr lang="en-US" dirty="0"/>
              <a:t> (PNS), patient tumor </a:t>
            </a:r>
            <a:r>
              <a:rPr lang="en-US" dirty="0" err="1"/>
              <a:t>stroma</a:t>
            </a:r>
            <a:r>
              <a:rPr lang="en-US" dirty="0"/>
              <a:t> (PTS) </a:t>
            </a:r>
            <a:endParaRPr lang="en-US" dirty="0"/>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38</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804" y="1138622"/>
            <a:ext cx="4511615" cy="3840940"/>
          </a:xfrm>
          <a:prstGeom prst="rect">
            <a:avLst/>
          </a:prstGeom>
        </p:spPr>
      </p:pic>
    </p:spTree>
    <p:extLst>
      <p:ext uri="{BB962C8B-B14F-4D97-AF65-F5344CB8AC3E}">
        <p14:creationId xmlns:p14="http://schemas.microsoft.com/office/powerpoint/2010/main" val="1939467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MSCs from patient tumor </a:t>
            </a:r>
            <a:r>
              <a:rPr lang="en-US" dirty="0" err="1"/>
              <a:t>stroma</a:t>
            </a:r>
            <a:r>
              <a:rPr lang="en-US" dirty="0"/>
              <a:t> demonstrate changes in the expression of CXC-related genes</a:t>
            </a:r>
            <a:endParaRPr lang="en-US" dirty="0"/>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39</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948" y="1242683"/>
            <a:ext cx="6166104" cy="3355848"/>
          </a:xfrm>
          <a:prstGeom prst="rect">
            <a:avLst/>
          </a:prstGeom>
        </p:spPr>
      </p:pic>
    </p:spTree>
    <p:extLst>
      <p:ext uri="{BB962C8B-B14F-4D97-AF65-F5344CB8AC3E}">
        <p14:creationId xmlns:p14="http://schemas.microsoft.com/office/powerpoint/2010/main" val="212818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0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2D64E29B-E8F2-C746-B398-3AAD2164D23B}" type="slidenum">
              <a:rPr lang="en-US" altLang="en-US" sz="900">
                <a:solidFill>
                  <a:srgbClr val="898989"/>
                </a:solidFill>
                <a:latin typeface="Arial" charset="0"/>
                <a:ea typeface="Arial" charset="0"/>
                <a:cs typeface="Arial" charset="0"/>
              </a:rPr>
              <a:pPr>
                <a:spcBef>
                  <a:spcPct val="0"/>
                </a:spcBef>
                <a:buFontTx/>
                <a:buNone/>
              </a:pPr>
              <a:t>4</a:t>
            </a:fld>
            <a:endParaRPr lang="en-US" altLang="en-US" sz="900">
              <a:solidFill>
                <a:srgbClr val="898989"/>
              </a:solidFill>
              <a:latin typeface="Arial" charset="0"/>
              <a:ea typeface="Arial" charset="0"/>
              <a:cs typeface="Arial" charset="0"/>
            </a:endParaRPr>
          </a:p>
        </p:txBody>
      </p:sp>
      <p:sp>
        <p:nvSpPr>
          <p:cNvPr id="5" name="Content Placeholder 2"/>
          <p:cNvSpPr>
            <a:spLocks noGrp="1"/>
          </p:cNvSpPr>
          <p:nvPr>
            <p:ph idx="1"/>
          </p:nvPr>
        </p:nvSpPr>
        <p:spPr>
          <a:xfrm>
            <a:off x="1415654" y="1185863"/>
            <a:ext cx="6312694" cy="3394472"/>
          </a:xfrm>
        </p:spPr>
        <p:txBody>
          <a:bodyPr/>
          <a:lstStyle/>
          <a:p>
            <a:pPr>
              <a:spcBef>
                <a:spcPts val="450"/>
              </a:spcBef>
              <a:buFont typeface="Wingdings" panose="05000000000000000000" pitchFamily="2" charset="2"/>
              <a:buChar char="Ø"/>
              <a:defRPr/>
            </a:pPr>
            <a:r>
              <a:rPr lang="en-US" dirty="0" smtClean="0">
                <a:solidFill>
                  <a:srgbClr val="0070C0"/>
                </a:solidFill>
              </a:rPr>
              <a:t>Iterative </a:t>
            </a:r>
            <a:r>
              <a:rPr lang="en-US" dirty="0" err="1" smtClean="0">
                <a:solidFill>
                  <a:srgbClr val="0070C0"/>
                </a:solidFill>
              </a:rPr>
              <a:t>mIHC</a:t>
            </a:r>
            <a:r>
              <a:rPr lang="en-US" dirty="0" smtClean="0">
                <a:solidFill>
                  <a:srgbClr val="0070C0"/>
                </a:solidFill>
              </a:rPr>
              <a:t> for Leica VERSA: </a:t>
            </a:r>
            <a:r>
              <a:rPr lang="en-US" dirty="0">
                <a:solidFill>
                  <a:srgbClr val="0070C0"/>
                </a:solidFill>
              </a:rPr>
              <a:t>Assay </a:t>
            </a:r>
            <a:r>
              <a:rPr lang="en-US" dirty="0" smtClean="0">
                <a:solidFill>
                  <a:srgbClr val="0070C0"/>
                </a:solidFill>
              </a:rPr>
              <a:t>Development</a:t>
            </a:r>
          </a:p>
          <a:p>
            <a:pPr marL="0" indent="0">
              <a:spcBef>
                <a:spcPts val="450"/>
              </a:spcBef>
              <a:buClr>
                <a:schemeClr val="tx2">
                  <a:lumMod val="60000"/>
                  <a:lumOff val="40000"/>
                </a:schemeClr>
              </a:buClr>
              <a:buNone/>
              <a:defRPr/>
            </a:pPr>
            <a:r>
              <a:rPr lang="en-US" dirty="0" smtClean="0"/>
              <a:t>Why not fluorescence?</a:t>
            </a:r>
          </a:p>
          <a:p>
            <a:pPr>
              <a:spcBef>
                <a:spcPts val="450"/>
              </a:spcBef>
              <a:buClr>
                <a:schemeClr val="tx2">
                  <a:lumMod val="60000"/>
                  <a:lumOff val="40000"/>
                </a:schemeClr>
              </a:buClr>
              <a:buFont typeface="Wingdings" panose="05000000000000000000" pitchFamily="2" charset="2"/>
              <a:buChar char="§"/>
              <a:defRPr/>
            </a:pPr>
            <a:r>
              <a:rPr lang="en-US" dirty="0" smtClean="0"/>
              <a:t>Higher </a:t>
            </a:r>
            <a:r>
              <a:rPr lang="en-US" u="sng" dirty="0" smtClean="0"/>
              <a:t>background</a:t>
            </a:r>
            <a:r>
              <a:rPr lang="en-US" dirty="0" smtClean="0"/>
              <a:t> staining </a:t>
            </a:r>
          </a:p>
          <a:p>
            <a:pPr>
              <a:spcBef>
                <a:spcPts val="450"/>
              </a:spcBef>
              <a:buClr>
                <a:schemeClr val="tx2">
                  <a:lumMod val="60000"/>
                  <a:lumOff val="40000"/>
                </a:schemeClr>
              </a:buClr>
              <a:buFont typeface="Wingdings" panose="05000000000000000000" pitchFamily="2" charset="2"/>
              <a:buChar char="§"/>
              <a:defRPr/>
            </a:pPr>
            <a:r>
              <a:rPr lang="en-US" u="sng" dirty="0" smtClean="0"/>
              <a:t>Histopathology</a:t>
            </a:r>
            <a:r>
              <a:rPr lang="en-US" dirty="0" smtClean="0"/>
              <a:t> interpretation less clear</a:t>
            </a:r>
          </a:p>
          <a:p>
            <a:pPr>
              <a:spcBef>
                <a:spcPts val="450"/>
              </a:spcBef>
              <a:buClr>
                <a:schemeClr val="tx2">
                  <a:lumMod val="60000"/>
                  <a:lumOff val="40000"/>
                </a:schemeClr>
              </a:buClr>
              <a:buFont typeface="Wingdings" panose="05000000000000000000" pitchFamily="2" charset="2"/>
              <a:buChar char="§"/>
              <a:defRPr/>
            </a:pPr>
            <a:r>
              <a:rPr lang="en-US" dirty="0"/>
              <a:t>Increased </a:t>
            </a:r>
            <a:r>
              <a:rPr lang="en-US" dirty="0" smtClean="0"/>
              <a:t>reagent </a:t>
            </a:r>
            <a:r>
              <a:rPr lang="en-US" u="sng" dirty="0" smtClean="0"/>
              <a:t>expense</a:t>
            </a:r>
          </a:p>
          <a:p>
            <a:pPr>
              <a:spcBef>
                <a:spcPts val="450"/>
              </a:spcBef>
              <a:buClr>
                <a:schemeClr val="tx2">
                  <a:lumMod val="60000"/>
                  <a:lumOff val="40000"/>
                </a:schemeClr>
              </a:buClr>
              <a:buFont typeface="Wingdings" panose="05000000000000000000" pitchFamily="2" charset="2"/>
              <a:buChar char="§"/>
              <a:defRPr/>
            </a:pPr>
            <a:r>
              <a:rPr lang="en-US" dirty="0" smtClean="0"/>
              <a:t>Signal </a:t>
            </a:r>
            <a:r>
              <a:rPr lang="en-US" u="sng" dirty="0" smtClean="0"/>
              <a:t>bleaching</a:t>
            </a:r>
          </a:p>
        </p:txBody>
      </p:sp>
    </p:spTree>
    <p:extLst>
      <p:ext uri="{BB962C8B-B14F-4D97-AF65-F5344CB8AC3E}">
        <p14:creationId xmlns:p14="http://schemas.microsoft.com/office/powerpoint/2010/main" val="1896914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endParaRPr lang="en-US" dirty="0"/>
          </a:p>
          <a:p>
            <a:r>
              <a:rPr lang="en-US" dirty="0"/>
              <a:t>Isolated CD45-/CD90+ cells from a small cohort of breast cancer patients with mixed diagnosis, including DCIS and invasive carcinoma subtypes. </a:t>
            </a:r>
          </a:p>
          <a:p>
            <a:endParaRPr lang="en-US" dirty="0"/>
          </a:p>
          <a:p>
            <a:r>
              <a:rPr lang="en-US" dirty="0"/>
              <a:t>Gene signatures from MSCs isolated from normal individuals differed from patient normal </a:t>
            </a:r>
            <a:r>
              <a:rPr lang="en-US" dirty="0" err="1"/>
              <a:t>stroma</a:t>
            </a:r>
            <a:r>
              <a:rPr lang="en-US" dirty="0"/>
              <a:t> or patient tumor-associated </a:t>
            </a:r>
            <a:r>
              <a:rPr lang="en-US" dirty="0" err="1"/>
              <a:t>stroma</a:t>
            </a:r>
            <a:r>
              <a:rPr lang="en-US" dirty="0"/>
              <a:t>. </a:t>
            </a:r>
          </a:p>
          <a:p>
            <a:endParaRPr lang="en-US" dirty="0"/>
          </a:p>
          <a:p>
            <a:r>
              <a:rPr lang="en-US" dirty="0"/>
              <a:t>Ongoing studies will increase sample sizes as well define these signatures in FFPE archival samples</a:t>
            </a:r>
          </a:p>
          <a:p>
            <a:endParaRPr lang="en-US" dirty="0"/>
          </a:p>
        </p:txBody>
      </p:sp>
      <p:sp>
        <p:nvSpPr>
          <p:cNvPr id="4" name="Slide Number Placeholder 3"/>
          <p:cNvSpPr>
            <a:spLocks noGrp="1"/>
          </p:cNvSpPr>
          <p:nvPr>
            <p:ph type="sldNum" sz="quarter" idx="10"/>
          </p:nvPr>
        </p:nvSpPr>
        <p:spPr/>
        <p:txBody>
          <a:bodyPr/>
          <a:lstStyle/>
          <a:p>
            <a:pPr>
              <a:defRPr/>
            </a:pPr>
            <a:fld id="{600C76CB-403D-E04A-9BDC-A0C302FEB15F}" type="slidenum">
              <a:rPr lang="en-US" altLang="en-US" smtClean="0"/>
              <a:pPr>
                <a:defRPr/>
              </a:pPr>
              <a:t>40</a:t>
            </a:fld>
            <a:endParaRPr lang="en-US" altLang="en-US"/>
          </a:p>
        </p:txBody>
      </p:sp>
    </p:spTree>
    <p:extLst>
      <p:ext uri="{BB962C8B-B14F-4D97-AF65-F5344CB8AC3E}">
        <p14:creationId xmlns:p14="http://schemas.microsoft.com/office/powerpoint/2010/main" val="1378237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7010400" y="4767263"/>
            <a:ext cx="2133600" cy="274637"/>
          </a:xfrm>
        </p:spPr>
        <p:txBody>
          <a:bodyPr/>
          <a:lstStyle/>
          <a:p>
            <a:pPr>
              <a:defRPr/>
            </a:pPr>
            <a:fld id="{8EF52E8B-79D0-F345-BD65-0E8A79418FBE}" type="slidenum">
              <a:rPr lang="en-US" altLang="en-US" smtClean="0"/>
              <a:pPr>
                <a:defRPr/>
              </a:pPr>
              <a:t>41</a:t>
            </a:fld>
            <a:endParaRPr lang="en-US" altLang="en-US"/>
          </a:p>
        </p:txBody>
      </p:sp>
    </p:spTree>
    <p:extLst>
      <p:ext uri="{BB962C8B-B14F-4D97-AF65-F5344CB8AC3E}">
        <p14:creationId xmlns:p14="http://schemas.microsoft.com/office/powerpoint/2010/main" val="205328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2291" name="Content Placeholder 2"/>
          <p:cNvSpPr>
            <a:spLocks noGrp="1"/>
          </p:cNvSpPr>
          <p:nvPr>
            <p:ph idx="1"/>
          </p:nvPr>
        </p:nvSpPr>
        <p:spPr/>
        <p:txBody>
          <a:bodyPr/>
          <a:lstStyle/>
          <a:p>
            <a:pPr>
              <a:buFont typeface="Wingdings" charset="2"/>
              <a:buChar char="Ø"/>
            </a:pPr>
            <a:r>
              <a:rPr lang="en-US" altLang="en-US">
                <a:solidFill>
                  <a:srgbClr val="0070C0"/>
                </a:solidFill>
                <a:latin typeface="Arial" charset="0"/>
                <a:ea typeface="Arial" charset="0"/>
                <a:cs typeface="Arial" charset="0"/>
              </a:rPr>
              <a:t>mIHC Approach for Leica VERSA</a:t>
            </a:r>
            <a:endParaRPr lang="en-US" altLang="en-US">
              <a:latin typeface="Arial" charset="0"/>
              <a:ea typeface="Arial" charset="0"/>
              <a:cs typeface="Arial" charset="0"/>
            </a:endParaRPr>
          </a:p>
        </p:txBody>
      </p:sp>
      <p:sp>
        <p:nvSpPr>
          <p:cNvPr id="122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5775CABA-1AD5-AD41-84E4-EC41A4336BC7}" type="slidenum">
              <a:rPr lang="en-US" altLang="en-US" sz="900">
                <a:solidFill>
                  <a:srgbClr val="898989"/>
                </a:solidFill>
                <a:latin typeface="Arial" charset="0"/>
                <a:ea typeface="Arial" charset="0"/>
                <a:cs typeface="Arial" charset="0"/>
              </a:rPr>
              <a:pPr>
                <a:spcBef>
                  <a:spcPct val="0"/>
                </a:spcBef>
                <a:buFontTx/>
                <a:buNone/>
              </a:pPr>
              <a:t>5</a:t>
            </a:fld>
            <a:endParaRPr lang="en-US" altLang="en-US" sz="900">
              <a:solidFill>
                <a:srgbClr val="898989"/>
              </a:solidFill>
              <a:latin typeface="Arial" charset="0"/>
              <a:ea typeface="Arial" charset="0"/>
              <a:cs typeface="Arial" charset="0"/>
            </a:endParaRPr>
          </a:p>
        </p:txBody>
      </p:sp>
      <p:grpSp>
        <p:nvGrpSpPr>
          <p:cNvPr id="9" name="Group 8"/>
          <p:cNvGrpSpPr>
            <a:grpSpLocks noChangeAspect="1"/>
          </p:cNvGrpSpPr>
          <p:nvPr/>
        </p:nvGrpSpPr>
        <p:grpSpPr bwMode="auto">
          <a:xfrm>
            <a:off x="550811" y="1578257"/>
            <a:ext cx="8042378" cy="2876550"/>
            <a:chOff x="1066800" y="16153671"/>
            <a:chExt cx="12880180" cy="4572729"/>
          </a:xfrm>
        </p:grpSpPr>
        <p:sp>
          <p:nvSpPr>
            <p:cNvPr id="12" name="Rectangle 11"/>
            <p:cNvSpPr/>
            <p:nvPr/>
          </p:nvSpPr>
          <p:spPr bwMode="auto">
            <a:xfrm>
              <a:off x="1066800" y="16153671"/>
              <a:ext cx="12880180" cy="4572729"/>
            </a:xfrm>
            <a:prstGeom prst="rect">
              <a:avLst/>
            </a:prstGeom>
            <a:solidFill>
              <a:schemeClr val="bg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Content Placeholder 3"/>
            <p:cNvSpPr txBox="1">
              <a:spLocks/>
            </p:cNvSpPr>
            <p:nvPr/>
          </p:nvSpPr>
          <p:spPr>
            <a:xfrm>
              <a:off x="1140621" y="16252448"/>
              <a:ext cx="12710160" cy="4389120"/>
            </a:xfrm>
            <a:prstGeom prst="rect">
              <a:avLst/>
            </a:prstGeom>
            <a:gradFill flip="none" rotWithShape="1">
              <a:gsLst>
                <a:gs pos="0">
                  <a:srgbClr val="FFFFCC">
                    <a:shade val="30000"/>
                    <a:satMod val="115000"/>
                  </a:srgbClr>
                </a:gs>
                <a:gs pos="100000">
                  <a:schemeClr val="tx1">
                    <a:alpha val="42000"/>
                  </a:schemeClr>
                </a:gs>
                <a:gs pos="100000">
                  <a:srgbClr val="FFFFCC">
                    <a:shade val="100000"/>
                    <a:satMod val="115000"/>
                  </a:srgbClr>
                </a:gs>
              </a:gsLst>
              <a:path path="circle">
                <a:fillToRect l="100000" t="100000"/>
              </a:path>
              <a:tileRect r="-100000" b="-100000"/>
            </a:gradFill>
          </p:spPr>
          <p:txBody>
            <a:bodyPr lIns="0" tIns="0" rIns="0" bIns="0">
              <a:spAutoFit/>
            </a:bodyPr>
            <a:lstStyle>
              <a:lvl1pPr marL="347914" indent="-347914" algn="l" defTabSz="914363" rtl="0" eaLnBrk="1" latinLnBrk="0" hangingPunct="1">
                <a:lnSpc>
                  <a:spcPct val="90000"/>
                </a:lnSpc>
                <a:spcBef>
                  <a:spcPct val="20000"/>
                </a:spcBef>
                <a:buFontTx/>
                <a:buBlip>
                  <a:blip r:embed="rId2"/>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3"/>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3"/>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defRPr/>
              </a:pPr>
              <a:endParaRPr lang="en-US" sz="3600" dirty="0" smtClean="0">
                <a:solidFill>
                  <a:schemeClr val="bg1"/>
                </a:solidFill>
              </a:endParaRPr>
            </a:p>
            <a:p>
              <a:pPr marL="0" indent="0">
                <a:buFontTx/>
                <a:buNone/>
                <a:defRPr/>
              </a:pPr>
              <a:endParaRPr lang="en-US" sz="3600" dirty="0">
                <a:solidFill>
                  <a:schemeClr val="bg1"/>
                </a:solidFill>
              </a:endParaRPr>
            </a:p>
            <a:p>
              <a:pPr marL="0" indent="0">
                <a:buFontTx/>
                <a:buNone/>
                <a:defRPr/>
              </a:pPr>
              <a:endParaRPr lang="en-US" sz="3600" dirty="0" smtClean="0">
                <a:solidFill>
                  <a:schemeClr val="bg1"/>
                </a:solidFill>
              </a:endParaRPr>
            </a:p>
            <a:p>
              <a:pPr marL="0" indent="0">
                <a:buFontTx/>
                <a:buNone/>
                <a:defRPr/>
              </a:pPr>
              <a:endParaRPr lang="en-US" sz="3600" dirty="0">
                <a:solidFill>
                  <a:schemeClr val="bg1"/>
                </a:solidFill>
              </a:endParaRPr>
            </a:p>
            <a:p>
              <a:pPr marL="0" indent="0">
                <a:buFontTx/>
                <a:buNone/>
                <a:defRPr/>
              </a:pPr>
              <a:endParaRPr lang="en-US" sz="3600" dirty="0" smtClean="0">
                <a:solidFill>
                  <a:schemeClr val="bg1"/>
                </a:solidFill>
              </a:endParaRPr>
            </a:p>
            <a:p>
              <a:pPr marL="0" indent="0">
                <a:buFontTx/>
                <a:buNone/>
                <a:defRPr/>
              </a:pPr>
              <a:endParaRPr lang="en-US" sz="3600" dirty="0">
                <a:solidFill>
                  <a:schemeClr val="bg1"/>
                </a:solidFill>
              </a:endParaRPr>
            </a:p>
            <a:p>
              <a:pPr marL="0" indent="0">
                <a:buFontTx/>
                <a:buNone/>
                <a:defRPr/>
              </a:pPr>
              <a:endParaRPr lang="en-US" sz="3600" dirty="0">
                <a:solidFill>
                  <a:schemeClr val="bg1"/>
                </a:solidFill>
              </a:endParaRPr>
            </a:p>
            <a:p>
              <a:pPr marL="0" indent="0">
                <a:buFontTx/>
                <a:buNone/>
                <a:defRPr/>
              </a:pPr>
              <a:endParaRPr lang="en-US" sz="3600" dirty="0" smtClean="0">
                <a:solidFill>
                  <a:schemeClr val="bg1"/>
                </a:solidFill>
              </a:endParaRPr>
            </a:p>
            <a:p>
              <a:pPr marL="0" indent="0">
                <a:buFontTx/>
                <a:buNone/>
                <a:defRPr/>
              </a:pPr>
              <a:endParaRPr lang="en-US" sz="3600" dirty="0">
                <a:solidFill>
                  <a:schemeClr val="bg1"/>
                </a:solidFill>
              </a:endParaRPr>
            </a:p>
          </p:txBody>
        </p:sp>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4683" y="16363601"/>
              <a:ext cx="12681409" cy="427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523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3" name="Content Placeholder 2"/>
          <p:cNvSpPr>
            <a:spLocks noGrp="1"/>
          </p:cNvSpPr>
          <p:nvPr>
            <p:ph idx="1"/>
          </p:nvPr>
        </p:nvSpPr>
        <p:spPr>
          <a:xfrm>
            <a:off x="1415654" y="1185863"/>
            <a:ext cx="6312694" cy="3394472"/>
          </a:xfrm>
        </p:spPr>
        <p:txBody>
          <a:bodyPr>
            <a:normAutofit lnSpcReduction="10000"/>
          </a:bodyPr>
          <a:lstStyle/>
          <a:p>
            <a:pPr>
              <a:spcBef>
                <a:spcPts val="450"/>
              </a:spcBef>
              <a:buFont typeface="Wingdings" panose="05000000000000000000" pitchFamily="2" charset="2"/>
              <a:buChar char="Ø"/>
              <a:defRPr/>
            </a:pPr>
            <a:r>
              <a:rPr lang="en-US" dirty="0" smtClean="0">
                <a:solidFill>
                  <a:srgbClr val="0070C0"/>
                </a:solidFill>
              </a:rPr>
              <a:t>Iterative </a:t>
            </a:r>
            <a:r>
              <a:rPr lang="en-US" dirty="0" err="1" smtClean="0">
                <a:solidFill>
                  <a:srgbClr val="0070C0"/>
                </a:solidFill>
              </a:rPr>
              <a:t>mIHC</a:t>
            </a:r>
            <a:r>
              <a:rPr lang="en-US" dirty="0" smtClean="0">
                <a:solidFill>
                  <a:srgbClr val="0070C0"/>
                </a:solidFill>
              </a:rPr>
              <a:t> for Leica VERSA: Assay Development</a:t>
            </a:r>
          </a:p>
          <a:p>
            <a:pPr marL="0" indent="0">
              <a:spcBef>
                <a:spcPts val="450"/>
              </a:spcBef>
              <a:buClr>
                <a:schemeClr val="tx2">
                  <a:lumMod val="60000"/>
                  <a:lumOff val="40000"/>
                </a:schemeClr>
              </a:buClr>
              <a:buNone/>
              <a:defRPr/>
            </a:pPr>
            <a:r>
              <a:rPr lang="en-US" dirty="0" smtClean="0"/>
              <a:t>Favored methodology</a:t>
            </a:r>
          </a:p>
          <a:p>
            <a:pPr>
              <a:spcBef>
                <a:spcPts val="450"/>
              </a:spcBef>
              <a:buClr>
                <a:schemeClr val="tx2">
                  <a:lumMod val="60000"/>
                  <a:lumOff val="40000"/>
                </a:schemeClr>
              </a:buClr>
              <a:buFont typeface="Wingdings" panose="05000000000000000000" pitchFamily="2" charset="2"/>
              <a:buChar char="§"/>
              <a:defRPr/>
            </a:pPr>
            <a:r>
              <a:rPr lang="en-US" dirty="0" smtClean="0"/>
              <a:t>4 µm sections</a:t>
            </a:r>
          </a:p>
          <a:p>
            <a:pPr>
              <a:spcBef>
                <a:spcPts val="450"/>
              </a:spcBef>
              <a:buClr>
                <a:schemeClr val="tx2">
                  <a:lumMod val="60000"/>
                  <a:lumOff val="40000"/>
                </a:schemeClr>
              </a:buClr>
              <a:buFont typeface="Wingdings" panose="05000000000000000000" pitchFamily="2" charset="2"/>
              <a:buChar char="§"/>
              <a:defRPr/>
            </a:pPr>
            <a:r>
              <a:rPr lang="en-US" dirty="0" smtClean="0"/>
              <a:t>Antigen retrieval step repeated for each new round of IHC</a:t>
            </a:r>
          </a:p>
          <a:p>
            <a:pPr>
              <a:spcBef>
                <a:spcPts val="450"/>
              </a:spcBef>
              <a:buClr>
                <a:schemeClr val="tx2">
                  <a:lumMod val="60000"/>
                  <a:lumOff val="40000"/>
                </a:schemeClr>
              </a:buClr>
              <a:buFont typeface="Wingdings" panose="05000000000000000000" pitchFamily="2" charset="2"/>
              <a:buChar char="§"/>
              <a:defRPr/>
            </a:pPr>
            <a:r>
              <a:rPr lang="en-US" dirty="0" smtClean="0"/>
              <a:t>Antibody and AEC stripping by ethanol</a:t>
            </a:r>
          </a:p>
          <a:p>
            <a:pPr>
              <a:spcBef>
                <a:spcPts val="450"/>
              </a:spcBef>
              <a:buClr>
                <a:schemeClr val="tx2">
                  <a:lumMod val="60000"/>
                  <a:lumOff val="40000"/>
                </a:schemeClr>
              </a:buClr>
              <a:buFont typeface="Wingdings" panose="05000000000000000000" pitchFamily="2" charset="2"/>
              <a:buChar char="§"/>
              <a:defRPr/>
            </a:pPr>
            <a:r>
              <a:rPr lang="en-US" dirty="0" smtClean="0"/>
              <a:t>Vector Labs Polymer antibody detection kit</a:t>
            </a:r>
          </a:p>
          <a:p>
            <a:pPr>
              <a:spcBef>
                <a:spcPts val="450"/>
              </a:spcBef>
              <a:buClr>
                <a:schemeClr val="tx2">
                  <a:lumMod val="60000"/>
                  <a:lumOff val="40000"/>
                </a:schemeClr>
              </a:buClr>
              <a:buFont typeface="Wingdings" panose="05000000000000000000" pitchFamily="2" charset="2"/>
              <a:buChar char="§"/>
              <a:defRPr/>
            </a:pPr>
            <a:r>
              <a:rPr lang="en-US" dirty="0" smtClean="0"/>
              <a:t>AEC staining</a:t>
            </a:r>
          </a:p>
          <a:p>
            <a:pPr>
              <a:spcBef>
                <a:spcPts val="450"/>
              </a:spcBef>
              <a:buClr>
                <a:schemeClr val="tx2">
                  <a:lumMod val="60000"/>
                  <a:lumOff val="40000"/>
                </a:schemeClr>
              </a:buClr>
              <a:buFont typeface="Wingdings" panose="05000000000000000000" pitchFamily="2" charset="2"/>
              <a:buChar char="§"/>
              <a:defRPr/>
            </a:pPr>
            <a:r>
              <a:rPr lang="en-US" dirty="0" smtClean="0"/>
              <a:t>Imaging after each antibody</a:t>
            </a:r>
          </a:p>
          <a:p>
            <a:pPr>
              <a:spcBef>
                <a:spcPts val="450"/>
              </a:spcBef>
              <a:buClr>
                <a:schemeClr val="tx2">
                  <a:lumMod val="60000"/>
                  <a:lumOff val="40000"/>
                </a:schemeClr>
              </a:buClr>
              <a:buFont typeface="Wingdings" panose="05000000000000000000" pitchFamily="2" charset="2"/>
              <a:buChar char="§"/>
              <a:defRPr/>
            </a:pPr>
            <a:r>
              <a:rPr lang="en-US" dirty="0"/>
              <a:t>Pseudo color assignment</a:t>
            </a:r>
            <a:endParaRPr lang="en-US" sz="1200" dirty="0"/>
          </a:p>
          <a:p>
            <a:pPr>
              <a:spcBef>
                <a:spcPts val="450"/>
              </a:spcBef>
              <a:buClr>
                <a:schemeClr val="tx2">
                  <a:lumMod val="60000"/>
                  <a:lumOff val="40000"/>
                </a:schemeClr>
              </a:buClr>
              <a:buFont typeface="Wingdings" panose="05000000000000000000" pitchFamily="2" charset="2"/>
              <a:buChar char="§"/>
              <a:defRPr/>
            </a:pPr>
            <a:r>
              <a:rPr lang="en-US" dirty="0" smtClean="0"/>
              <a:t>Composite image construction in </a:t>
            </a:r>
            <a:r>
              <a:rPr lang="en-US" dirty="0" err="1" smtClean="0"/>
              <a:t>PhotoShop</a:t>
            </a:r>
            <a:r>
              <a:rPr lang="en-US" dirty="0" smtClean="0"/>
              <a:t> </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DF284C7A-C401-E346-A82F-2A44842C69CD}" type="slidenum">
              <a:rPr lang="en-US" altLang="en-US" sz="900">
                <a:solidFill>
                  <a:srgbClr val="898989"/>
                </a:solidFill>
                <a:latin typeface="Arial" charset="0"/>
                <a:ea typeface="Arial" charset="0"/>
                <a:cs typeface="Arial" charset="0"/>
              </a:rPr>
              <a:pPr>
                <a:spcBef>
                  <a:spcPct val="0"/>
                </a:spcBef>
                <a:buFontTx/>
                <a:buNone/>
              </a:pPr>
              <a:t>6</a:t>
            </a:fld>
            <a:endParaRPr lang="en-US" altLang="en-US" sz="900">
              <a:solidFill>
                <a:srgbClr val="898989"/>
              </a:solidFill>
              <a:latin typeface="Arial" charset="0"/>
              <a:ea typeface="Arial" charset="0"/>
              <a:cs typeface="Arial" charset="0"/>
            </a:endParaRPr>
          </a:p>
        </p:txBody>
      </p:sp>
    </p:spTree>
    <p:extLst>
      <p:ext uri="{BB962C8B-B14F-4D97-AF65-F5344CB8AC3E}">
        <p14:creationId xmlns:p14="http://schemas.microsoft.com/office/powerpoint/2010/main" val="49146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12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E3AF69CF-8B4D-D04D-B8AC-7182A8F1E2F4}" type="slidenum">
              <a:rPr lang="en-US" altLang="en-US" sz="900">
                <a:solidFill>
                  <a:srgbClr val="898989"/>
                </a:solidFill>
                <a:latin typeface="Arial" charset="0"/>
                <a:ea typeface="Arial" charset="0"/>
                <a:cs typeface="Arial" charset="0"/>
              </a:rPr>
              <a:pPr>
                <a:spcBef>
                  <a:spcPct val="0"/>
                </a:spcBef>
                <a:buFontTx/>
                <a:buNone/>
              </a:pPr>
              <a:t>7</a:t>
            </a:fld>
            <a:endParaRPr lang="en-US" altLang="en-US" sz="900">
              <a:solidFill>
                <a:srgbClr val="898989"/>
              </a:solidFill>
              <a:latin typeface="Arial" charset="0"/>
              <a:ea typeface="Arial" charset="0"/>
              <a:cs typeface="Arial" charset="0"/>
            </a:endParaRPr>
          </a:p>
        </p:txBody>
      </p:sp>
      <p:sp>
        <p:nvSpPr>
          <p:cNvPr id="5" name="Content Placeholder 2"/>
          <p:cNvSpPr>
            <a:spLocks noGrp="1"/>
          </p:cNvSpPr>
          <p:nvPr>
            <p:ph idx="1"/>
          </p:nvPr>
        </p:nvSpPr>
        <p:spPr>
          <a:xfrm>
            <a:off x="1415654" y="1185863"/>
            <a:ext cx="6312694" cy="3394472"/>
          </a:xfrm>
        </p:spPr>
        <p:txBody>
          <a:bodyPr/>
          <a:lstStyle/>
          <a:p>
            <a:pPr>
              <a:spcBef>
                <a:spcPts val="450"/>
              </a:spcBef>
              <a:buFont typeface="Wingdings" panose="05000000000000000000" pitchFamily="2" charset="2"/>
              <a:buChar char="Ø"/>
              <a:defRPr/>
            </a:pPr>
            <a:r>
              <a:rPr lang="en-US" dirty="0" smtClean="0">
                <a:solidFill>
                  <a:srgbClr val="0070C0"/>
                </a:solidFill>
              </a:rPr>
              <a:t>Iterative </a:t>
            </a:r>
            <a:r>
              <a:rPr lang="en-US" dirty="0" err="1" smtClean="0">
                <a:solidFill>
                  <a:srgbClr val="0070C0"/>
                </a:solidFill>
              </a:rPr>
              <a:t>mIHC</a:t>
            </a:r>
            <a:r>
              <a:rPr lang="en-US" dirty="0" smtClean="0">
                <a:solidFill>
                  <a:srgbClr val="0070C0"/>
                </a:solidFill>
              </a:rPr>
              <a:t> for Leica VERSA: </a:t>
            </a:r>
            <a:r>
              <a:rPr lang="en-US" u="sng" dirty="0" smtClean="0">
                <a:solidFill>
                  <a:srgbClr val="0070C0"/>
                </a:solidFill>
              </a:rPr>
              <a:t>Issues</a:t>
            </a:r>
          </a:p>
          <a:p>
            <a:pPr>
              <a:spcBef>
                <a:spcPts val="450"/>
              </a:spcBef>
              <a:buClr>
                <a:schemeClr val="tx2">
                  <a:lumMod val="60000"/>
                  <a:lumOff val="40000"/>
                </a:schemeClr>
              </a:buClr>
              <a:buFont typeface="Wingdings" panose="05000000000000000000" pitchFamily="2" charset="2"/>
              <a:buChar char="§"/>
              <a:defRPr/>
            </a:pPr>
            <a:r>
              <a:rPr lang="en-US" dirty="0" smtClean="0"/>
              <a:t>Large file sizes</a:t>
            </a:r>
          </a:p>
          <a:p>
            <a:pPr>
              <a:spcBef>
                <a:spcPts val="450"/>
              </a:spcBef>
              <a:buClr>
                <a:schemeClr val="tx2">
                  <a:lumMod val="60000"/>
                  <a:lumOff val="40000"/>
                </a:schemeClr>
              </a:buClr>
              <a:buFont typeface="Wingdings" panose="05000000000000000000" pitchFamily="2" charset="2"/>
              <a:buChar char="§"/>
              <a:defRPr/>
            </a:pPr>
            <a:r>
              <a:rPr lang="en-US" dirty="0" smtClean="0"/>
              <a:t>Quantitative image pixel assessment requires uncompressed files (not JPEG)</a:t>
            </a:r>
          </a:p>
          <a:p>
            <a:pPr>
              <a:spcBef>
                <a:spcPts val="450"/>
              </a:spcBef>
              <a:buClr>
                <a:schemeClr val="tx2">
                  <a:lumMod val="60000"/>
                  <a:lumOff val="40000"/>
                </a:schemeClr>
              </a:buClr>
              <a:buFont typeface="Wingdings" panose="05000000000000000000" pitchFamily="2" charset="2"/>
              <a:buChar char="§"/>
              <a:defRPr/>
            </a:pPr>
            <a:r>
              <a:rPr lang="en-US" dirty="0" smtClean="0"/>
              <a:t>Composite </a:t>
            </a:r>
            <a:r>
              <a:rPr lang="en-US" u="sng" dirty="0" smtClean="0"/>
              <a:t>image construction time consuming </a:t>
            </a:r>
            <a:r>
              <a:rPr lang="en-US" dirty="0" smtClean="0"/>
              <a:t>and impractical for large cohort</a:t>
            </a:r>
          </a:p>
          <a:p>
            <a:pPr>
              <a:spcBef>
                <a:spcPts val="450"/>
              </a:spcBef>
              <a:buClr>
                <a:schemeClr val="tx2">
                  <a:lumMod val="60000"/>
                  <a:lumOff val="40000"/>
                </a:schemeClr>
              </a:buClr>
              <a:buFont typeface="Wingdings" panose="05000000000000000000" pitchFamily="2" charset="2"/>
              <a:buChar char="§"/>
              <a:defRPr/>
            </a:pPr>
            <a:r>
              <a:rPr lang="en-US" u="sng" dirty="0" smtClean="0"/>
              <a:t>How best to score </a:t>
            </a:r>
            <a:r>
              <a:rPr lang="en-US" dirty="0" smtClean="0"/>
              <a:t>and combine staining data?</a:t>
            </a:r>
          </a:p>
          <a:p>
            <a:pPr lvl="1" indent="-257175">
              <a:spcBef>
                <a:spcPts val="450"/>
              </a:spcBef>
              <a:buClr>
                <a:srgbClr val="4F81BD"/>
              </a:buClr>
              <a:buFontTx/>
              <a:buChar char="-"/>
              <a:defRPr/>
            </a:pPr>
            <a:r>
              <a:rPr lang="en-US" dirty="0" smtClean="0"/>
              <a:t>E.g., ‘‘</a:t>
            </a:r>
            <a:r>
              <a:rPr lang="en-US" dirty="0"/>
              <a:t>IHC4’’ </a:t>
            </a:r>
            <a:r>
              <a:rPr lang="en-US" dirty="0" smtClean="0"/>
              <a:t>test score</a:t>
            </a:r>
            <a:r>
              <a:rPr lang="en-US" dirty="0"/>
              <a:t>: 94.7 * (0.100 * ER</a:t>
            </a:r>
            <a:r>
              <a:rPr lang="en-US" sz="300" dirty="0"/>
              <a:t>10 </a:t>
            </a:r>
            <a:r>
              <a:rPr lang="en-US" dirty="0"/>
              <a:t> 0.079 * PgR</a:t>
            </a:r>
            <a:r>
              <a:rPr lang="en-US" sz="300" dirty="0"/>
              <a:t>10 </a:t>
            </a:r>
            <a:r>
              <a:rPr lang="en-US" dirty="0"/>
              <a:t>þ 0.586 * HER2/neu</a:t>
            </a:r>
            <a:r>
              <a:rPr lang="en-US" sz="300" dirty="0"/>
              <a:t>0/1 </a:t>
            </a:r>
            <a:r>
              <a:rPr lang="en-US" dirty="0"/>
              <a:t>þ 0.240 * Ln[1 þ 10 * Ki-67</a:t>
            </a:r>
            <a:r>
              <a:rPr lang="en-US" sz="300" dirty="0"/>
              <a:t>%pos</a:t>
            </a:r>
            <a:r>
              <a:rPr lang="en-US" dirty="0" smtClean="0"/>
              <a:t>])</a:t>
            </a:r>
          </a:p>
          <a:p>
            <a:pPr lvl="1" indent="-257175">
              <a:spcBef>
                <a:spcPts val="450"/>
              </a:spcBef>
              <a:buClr>
                <a:srgbClr val="4F81BD"/>
              </a:buClr>
              <a:buFontTx/>
              <a:buChar char="-"/>
              <a:defRPr/>
            </a:pPr>
            <a:r>
              <a:rPr lang="en-US" dirty="0" smtClean="0"/>
              <a:t>Similar approach required to relate TME stains to tumor ‘risk’?</a:t>
            </a:r>
            <a:endParaRPr lang="en-US" dirty="0"/>
          </a:p>
          <a:p>
            <a:pPr lvl="1" indent="-257175">
              <a:spcBef>
                <a:spcPts val="450"/>
              </a:spcBef>
              <a:buClr>
                <a:schemeClr val="tx2">
                  <a:lumMod val="60000"/>
                  <a:lumOff val="40000"/>
                </a:schemeClr>
              </a:buClr>
              <a:buFontTx/>
              <a:buChar char="-"/>
              <a:defRPr/>
            </a:pPr>
            <a:endParaRPr lang="en-US" dirty="0" smtClean="0"/>
          </a:p>
          <a:p>
            <a:pPr lvl="1" indent="-257175">
              <a:spcBef>
                <a:spcPts val="450"/>
              </a:spcBef>
              <a:buClr>
                <a:schemeClr val="tx2">
                  <a:lumMod val="60000"/>
                  <a:lumOff val="40000"/>
                </a:schemeClr>
              </a:buClr>
              <a:buFontTx/>
              <a:buChar char="-"/>
              <a:defRPr/>
            </a:pPr>
            <a:endParaRPr lang="en-US" dirty="0" smtClean="0"/>
          </a:p>
        </p:txBody>
      </p:sp>
    </p:spTree>
    <p:extLst>
      <p:ext uri="{BB962C8B-B14F-4D97-AF65-F5344CB8AC3E}">
        <p14:creationId xmlns:p14="http://schemas.microsoft.com/office/powerpoint/2010/main" val="48422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33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4592DD9A-564E-7C40-9A64-999C6BD5698A}" type="slidenum">
              <a:rPr lang="en-US" altLang="en-US" sz="900">
                <a:solidFill>
                  <a:srgbClr val="898989"/>
                </a:solidFill>
                <a:latin typeface="Arial" charset="0"/>
                <a:ea typeface="Arial" charset="0"/>
                <a:cs typeface="Arial" charset="0"/>
              </a:rPr>
              <a:pPr>
                <a:spcBef>
                  <a:spcPct val="0"/>
                </a:spcBef>
                <a:buFontTx/>
                <a:buNone/>
              </a:pPr>
              <a:t>8</a:t>
            </a:fld>
            <a:endParaRPr lang="en-US" altLang="en-US" sz="900">
              <a:solidFill>
                <a:srgbClr val="898989"/>
              </a:solidFill>
              <a:latin typeface="Arial" charset="0"/>
              <a:ea typeface="Arial" charset="0"/>
              <a:cs typeface="Arial" charset="0"/>
            </a:endParaRPr>
          </a:p>
        </p:txBody>
      </p:sp>
      <p:pic>
        <p:nvPicPr>
          <p:cNvPr id="133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3032523"/>
            <a:ext cx="2609850" cy="177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415654" y="1185863"/>
            <a:ext cx="6312694" cy="1918097"/>
          </a:xfrm>
        </p:spPr>
        <p:txBody>
          <a:bodyPr>
            <a:normAutofit lnSpcReduction="10000"/>
          </a:bodyPr>
          <a:lstStyle/>
          <a:p>
            <a:pPr>
              <a:spcBef>
                <a:spcPts val="450"/>
              </a:spcBef>
              <a:buFont typeface="Wingdings" panose="05000000000000000000" pitchFamily="2" charset="2"/>
              <a:buChar char="Ø"/>
              <a:defRPr/>
            </a:pPr>
            <a:r>
              <a:rPr lang="en-US" dirty="0" smtClean="0">
                <a:solidFill>
                  <a:srgbClr val="0070C0"/>
                </a:solidFill>
              </a:rPr>
              <a:t>TMA construction: Basic Approach</a:t>
            </a:r>
          </a:p>
          <a:p>
            <a:pPr>
              <a:spcBef>
                <a:spcPts val="450"/>
              </a:spcBef>
              <a:buClr>
                <a:schemeClr val="tx2">
                  <a:lumMod val="60000"/>
                  <a:lumOff val="40000"/>
                </a:schemeClr>
              </a:buClr>
              <a:buFont typeface="Wingdings" panose="05000000000000000000" pitchFamily="2" charset="2"/>
              <a:buChar char="§"/>
              <a:defRPr/>
            </a:pPr>
            <a:r>
              <a:rPr lang="en-US" dirty="0" smtClean="0"/>
              <a:t>Three 2 mm core punches</a:t>
            </a:r>
          </a:p>
          <a:p>
            <a:pPr>
              <a:spcBef>
                <a:spcPts val="450"/>
              </a:spcBef>
              <a:buClr>
                <a:schemeClr val="tx2">
                  <a:lumMod val="60000"/>
                  <a:lumOff val="40000"/>
                </a:schemeClr>
              </a:buClr>
              <a:buFont typeface="Wingdings" panose="05000000000000000000" pitchFamily="2" charset="2"/>
              <a:buChar char="§"/>
              <a:defRPr/>
            </a:pPr>
            <a:r>
              <a:rPr lang="en-US" dirty="0" smtClean="0"/>
              <a:t>First straddling tumor/stroma interface estimated by H&amp;E</a:t>
            </a:r>
          </a:p>
          <a:p>
            <a:pPr>
              <a:spcBef>
                <a:spcPts val="450"/>
              </a:spcBef>
              <a:buClr>
                <a:schemeClr val="tx2">
                  <a:lumMod val="60000"/>
                  <a:lumOff val="40000"/>
                </a:schemeClr>
              </a:buClr>
              <a:buFont typeface="Wingdings" panose="05000000000000000000" pitchFamily="2" charset="2"/>
              <a:buChar char="§"/>
              <a:defRPr/>
            </a:pPr>
            <a:r>
              <a:rPr lang="en-US" dirty="0" smtClean="0"/>
              <a:t>Second and third perpendicular to first </a:t>
            </a:r>
          </a:p>
          <a:p>
            <a:pPr>
              <a:spcBef>
                <a:spcPts val="450"/>
              </a:spcBef>
              <a:buClr>
                <a:schemeClr val="tx2">
                  <a:lumMod val="60000"/>
                  <a:lumOff val="40000"/>
                </a:schemeClr>
              </a:buClr>
              <a:buFont typeface="Wingdings" panose="05000000000000000000" pitchFamily="2" charset="2"/>
              <a:buChar char="§"/>
              <a:defRPr/>
            </a:pPr>
            <a:r>
              <a:rPr lang="en-US" dirty="0" smtClean="0"/>
              <a:t>Additional punches of tumor and stroma stored for potential molecular assay</a:t>
            </a:r>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spTree>
    <p:extLst>
      <p:ext uri="{BB962C8B-B14F-4D97-AF65-F5344CB8AC3E}">
        <p14:creationId xmlns:p14="http://schemas.microsoft.com/office/powerpoint/2010/main" val="1306715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36935"/>
            <a:ext cx="6172200" cy="465534"/>
          </a:xfrm>
        </p:spPr>
        <p:txBody>
          <a:bodyPr/>
          <a:lstStyle/>
          <a:p>
            <a:r>
              <a:rPr lang="en-US" altLang="en-US">
                <a:latin typeface="Palatino Linotype" charset="0"/>
                <a:ea typeface="Palatino Linotype" charset="0"/>
                <a:cs typeface="Palatino Linotype" charset="0"/>
              </a:rPr>
              <a:t>Project 1: TME investigation by mIHC</a:t>
            </a:r>
          </a:p>
        </p:txBody>
      </p:sp>
      <p:sp>
        <p:nvSpPr>
          <p:cNvPr id="143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defTabSz="34290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defTabSz="34290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defTabSz="34290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defTabSz="34290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BFD7F3BB-01DF-1B40-BF16-19709C29A01B}" type="slidenum">
              <a:rPr lang="en-US" altLang="en-US" sz="900">
                <a:solidFill>
                  <a:srgbClr val="898989"/>
                </a:solidFill>
                <a:latin typeface="Arial" charset="0"/>
                <a:ea typeface="Arial" charset="0"/>
                <a:cs typeface="Arial" charset="0"/>
              </a:rPr>
              <a:pPr>
                <a:spcBef>
                  <a:spcPct val="0"/>
                </a:spcBef>
                <a:buFontTx/>
                <a:buNone/>
              </a:pPr>
              <a:t>9</a:t>
            </a:fld>
            <a:endParaRPr lang="en-US" altLang="en-US" sz="900">
              <a:solidFill>
                <a:srgbClr val="898989"/>
              </a:solidFill>
              <a:latin typeface="Arial" charset="0"/>
              <a:ea typeface="Arial" charset="0"/>
              <a:cs typeface="Arial" charset="0"/>
            </a:endParaRPr>
          </a:p>
        </p:txBody>
      </p:sp>
      <p:sp>
        <p:nvSpPr>
          <p:cNvPr id="5" name="Content Placeholder 2"/>
          <p:cNvSpPr>
            <a:spLocks noGrp="1"/>
          </p:cNvSpPr>
          <p:nvPr>
            <p:ph idx="1"/>
          </p:nvPr>
        </p:nvSpPr>
        <p:spPr>
          <a:xfrm>
            <a:off x="1415654" y="1185863"/>
            <a:ext cx="6312694" cy="2532460"/>
          </a:xfrm>
        </p:spPr>
        <p:txBody>
          <a:bodyPr/>
          <a:lstStyle/>
          <a:p>
            <a:pPr>
              <a:spcBef>
                <a:spcPts val="450"/>
              </a:spcBef>
              <a:buFont typeface="Wingdings" panose="05000000000000000000" pitchFamily="2" charset="2"/>
              <a:buChar char="Ø"/>
              <a:defRPr/>
            </a:pPr>
            <a:r>
              <a:rPr lang="en-US" dirty="0" smtClean="0">
                <a:solidFill>
                  <a:srgbClr val="0070C0"/>
                </a:solidFill>
              </a:rPr>
              <a:t>Patient TMAs under construction</a:t>
            </a:r>
          </a:p>
          <a:p>
            <a:pPr>
              <a:buClr>
                <a:schemeClr val="tx2">
                  <a:lumMod val="60000"/>
                  <a:lumOff val="40000"/>
                </a:schemeClr>
              </a:buClr>
              <a:buFont typeface="Wingdings" panose="05000000000000000000" pitchFamily="2" charset="2"/>
              <a:buChar char="§"/>
              <a:defRPr/>
            </a:pPr>
            <a:r>
              <a:rPr lang="en-US" dirty="0" smtClean="0"/>
              <a:t>Indolent </a:t>
            </a:r>
            <a:r>
              <a:rPr lang="en-US" dirty="0"/>
              <a:t>screen-detected and aggressive interval-detected invasive breast </a:t>
            </a:r>
            <a:r>
              <a:rPr lang="en-US" dirty="0" smtClean="0"/>
              <a:t>tumors</a:t>
            </a:r>
          </a:p>
          <a:p>
            <a:pPr lvl="1" indent="-257175">
              <a:buClr>
                <a:schemeClr val="tx2">
                  <a:lumMod val="60000"/>
                  <a:lumOff val="40000"/>
                </a:schemeClr>
              </a:buClr>
              <a:buFontTx/>
              <a:buChar char="-"/>
              <a:defRPr/>
            </a:pPr>
            <a:r>
              <a:rPr lang="en-US" dirty="0" smtClean="0"/>
              <a:t>Aim: up to ~200 each; currently ~110 samples in TMA form</a:t>
            </a:r>
            <a:endParaRPr lang="en-US" dirty="0"/>
          </a:p>
          <a:p>
            <a:pPr>
              <a:buClr>
                <a:schemeClr val="tx2">
                  <a:lumMod val="60000"/>
                  <a:lumOff val="40000"/>
                </a:schemeClr>
              </a:buClr>
              <a:buFont typeface="Wingdings" panose="05000000000000000000" pitchFamily="2" charset="2"/>
              <a:buChar char="§"/>
              <a:defRPr/>
            </a:pPr>
            <a:r>
              <a:rPr lang="en-US" dirty="0" smtClean="0"/>
              <a:t>Low </a:t>
            </a:r>
            <a:r>
              <a:rPr lang="en-US" dirty="0"/>
              <a:t>and high-grade </a:t>
            </a:r>
            <a:r>
              <a:rPr lang="en-US" dirty="0" smtClean="0"/>
              <a:t>DCIS</a:t>
            </a:r>
          </a:p>
          <a:p>
            <a:pPr lvl="1" indent="-257175">
              <a:buClr>
                <a:schemeClr val="tx2">
                  <a:lumMod val="60000"/>
                  <a:lumOff val="40000"/>
                </a:schemeClr>
              </a:buClr>
              <a:buFontTx/>
              <a:buChar char="-"/>
              <a:defRPr/>
            </a:pPr>
            <a:r>
              <a:rPr lang="en-US" dirty="0" smtClean="0"/>
              <a:t>Aim: up to ~50 each: currently ~40 samples in TMA prep</a:t>
            </a:r>
            <a:endParaRPr lang="en-US" dirty="0"/>
          </a:p>
          <a:p>
            <a:pPr marL="300038" lvl="1" indent="0">
              <a:spcBef>
                <a:spcPts val="450"/>
              </a:spcBef>
              <a:buClr>
                <a:schemeClr val="tx2">
                  <a:lumMod val="60000"/>
                  <a:lumOff val="40000"/>
                </a:schemeClr>
              </a:buClr>
              <a:buNone/>
              <a:defRPr/>
            </a:pPr>
            <a:endParaRPr lang="en-US" dirty="0" smtClean="0"/>
          </a:p>
          <a:p>
            <a:pPr lvl="1" indent="-257175">
              <a:spcBef>
                <a:spcPts val="450"/>
              </a:spcBef>
              <a:buClr>
                <a:schemeClr val="tx2">
                  <a:lumMod val="60000"/>
                  <a:lumOff val="40000"/>
                </a:schemeClr>
              </a:buClr>
              <a:buFontTx/>
              <a:buChar char="-"/>
              <a:defRPr/>
            </a:pPr>
            <a:endParaRPr lang="en-US" dirty="0" smtClean="0"/>
          </a:p>
        </p:txBody>
      </p:sp>
    </p:spTree>
    <p:extLst>
      <p:ext uri="{BB962C8B-B14F-4D97-AF65-F5344CB8AC3E}">
        <p14:creationId xmlns:p14="http://schemas.microsoft.com/office/powerpoint/2010/main" val="1793516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1971</Words>
  <Application>Microsoft Macintosh PowerPoint</Application>
  <PresentationFormat>On-screen Show (16:9)</PresentationFormat>
  <Paragraphs>523</Paragraphs>
  <Slides>41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Calibri</vt:lpstr>
      <vt:lpstr>Palatino</vt:lpstr>
      <vt:lpstr>Palatino Linotype</vt:lpstr>
      <vt:lpstr>Segoe</vt:lpstr>
      <vt:lpstr>Symbol</vt:lpstr>
      <vt:lpstr>Times New Roman</vt:lpstr>
      <vt:lpstr>Wingdings</vt:lpstr>
      <vt:lpstr>Arial</vt:lpstr>
      <vt:lpstr>1_Office Theme</vt:lpstr>
      <vt:lpstr>Prediction of Progression and Recurrence in the Vermont Cohort of Screen-detected Breast Cancer Vermont Molecular Characterization Laboratory</vt:lpstr>
      <vt:lpstr>UVM MCL Projects</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1: TME investigation by mIHC</vt:lpstr>
      <vt:lpstr>Project 2: Breast RNA marker discovery (Reprise)</vt:lpstr>
      <vt:lpstr>Project 2: Breast RNA marker discovery (Reprise)</vt:lpstr>
      <vt:lpstr>Project 2: Breast RNA marker discovery (Reprise)</vt:lpstr>
      <vt:lpstr>Project 2: Breast RNA marker discovery (Reprise)</vt:lpstr>
      <vt:lpstr>Project 2: Breast RNA marker discovery (Reprise)</vt:lpstr>
      <vt:lpstr>Project 3: Vermont DCIS Cohort</vt:lpstr>
      <vt:lpstr>Vermont DCIS Cohort</vt:lpstr>
      <vt:lpstr>DCIS Cohort Clinical Characteristics</vt:lpstr>
      <vt:lpstr>Treatments Received in DCIS Cohort</vt:lpstr>
      <vt:lpstr>Recurrences</vt:lpstr>
      <vt:lpstr>Characteristics of Recurrences (N=207)</vt:lpstr>
      <vt:lpstr>Risk of Recurrence by Treatment</vt:lpstr>
      <vt:lpstr>Types of Recurrences</vt:lpstr>
      <vt:lpstr>Types of Recurrence by Treatment</vt:lpstr>
      <vt:lpstr>Recurrence after Breast Conserving Surgery</vt:lpstr>
      <vt:lpstr>Time to Recurrence by Treatment (BCS)</vt:lpstr>
      <vt:lpstr>10-Year Risk of Recurrence by Treatment</vt:lpstr>
      <vt:lpstr>Project 4: Isolation of mesenchymal stem cells</vt:lpstr>
      <vt:lpstr>PowerPoint Presentation</vt:lpstr>
      <vt:lpstr>PowerPoint Presentation</vt:lpstr>
      <vt:lpstr>UVM MCL Projects</vt:lpstr>
      <vt:lpstr>PowerPoint Presentation</vt:lpstr>
      <vt:lpstr>PCA and gene expression differences</vt:lpstr>
      <vt:lpstr>Gene expression changes in MSCs isolated from normal, patient normal stroma (PNS), patient tumor stroma (PTS) </vt:lpstr>
      <vt:lpstr>MSCs from patient tumor stroma demonstrate changes in the expression of CXC-related genes</vt:lpstr>
      <vt:lpstr>Conclusions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Molecular Characterization Laboratory</dc:title>
  <dc:creator>Donald Weaver</dc:creator>
  <cp:lastModifiedBy>Jonathan Gordon</cp:lastModifiedBy>
  <cp:revision>19</cp:revision>
  <dcterms:created xsi:type="dcterms:W3CDTF">2018-03-06T16:03:22Z</dcterms:created>
  <dcterms:modified xsi:type="dcterms:W3CDTF">2018-03-08T16:03:02Z</dcterms:modified>
</cp:coreProperties>
</file>