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1"/>
    <p:sldMasterId id="2147483832" r:id="rId2"/>
    <p:sldMasterId id="2147483838" r:id="rId3"/>
    <p:sldMasterId id="2147483852" r:id="rId4"/>
    <p:sldMasterId id="2147483854" r:id="rId5"/>
    <p:sldMasterId id="2147483857" r:id="rId6"/>
    <p:sldMasterId id="2147483869" r:id="rId7"/>
    <p:sldMasterId id="2147483882" r:id="rId8"/>
  </p:sldMasterIdLst>
  <p:notesMasterIdLst>
    <p:notesMasterId r:id="rId45"/>
  </p:notesMasterIdLst>
  <p:handoutMasterIdLst>
    <p:handoutMasterId r:id="rId46"/>
  </p:handoutMasterIdLst>
  <p:sldIdLst>
    <p:sldId id="447" r:id="rId9"/>
    <p:sldId id="316" r:id="rId10"/>
    <p:sldId id="349" r:id="rId11"/>
    <p:sldId id="352" r:id="rId12"/>
    <p:sldId id="353" r:id="rId13"/>
    <p:sldId id="467" r:id="rId14"/>
    <p:sldId id="473" r:id="rId15"/>
    <p:sldId id="475" r:id="rId16"/>
    <p:sldId id="476" r:id="rId17"/>
    <p:sldId id="487" r:id="rId18"/>
    <p:sldId id="358" r:id="rId19"/>
    <p:sldId id="468" r:id="rId20"/>
    <p:sldId id="477" r:id="rId21"/>
    <p:sldId id="479" r:id="rId22"/>
    <p:sldId id="480" r:id="rId23"/>
    <p:sldId id="511" r:id="rId24"/>
    <p:sldId id="481" r:id="rId25"/>
    <p:sldId id="512" r:id="rId26"/>
    <p:sldId id="482" r:id="rId27"/>
    <p:sldId id="509" r:id="rId28"/>
    <p:sldId id="483" r:id="rId29"/>
    <p:sldId id="485" r:id="rId30"/>
    <p:sldId id="513" r:id="rId31"/>
    <p:sldId id="514" r:id="rId32"/>
    <p:sldId id="515" r:id="rId33"/>
    <p:sldId id="497" r:id="rId34"/>
    <p:sldId id="501" r:id="rId35"/>
    <p:sldId id="503" r:id="rId36"/>
    <p:sldId id="504" r:id="rId37"/>
    <p:sldId id="500" r:id="rId38"/>
    <p:sldId id="510" r:id="rId39"/>
    <p:sldId id="498" r:id="rId40"/>
    <p:sldId id="507" r:id="rId41"/>
    <p:sldId id="506" r:id="rId42"/>
    <p:sldId id="454" r:id="rId43"/>
    <p:sldId id="458" r:id="rId44"/>
  </p:sldIdLst>
  <p:sldSz cx="9144000" cy="6858000" type="screen4x3"/>
  <p:notesSz cx="7023100" cy="93091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0033CC"/>
    <a:srgbClr val="000000"/>
    <a:srgbClr val="009900"/>
    <a:srgbClr val="008000"/>
    <a:srgbClr val="0000CC"/>
    <a:srgbClr val="1723B9"/>
    <a:srgbClr val="F8F8F8"/>
    <a:srgbClr val="1A08C8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01" autoAdjust="0"/>
    <p:restoredTop sz="90461" autoAdjust="0"/>
  </p:normalViewPr>
  <p:slideViewPr>
    <p:cSldViewPr snapToGrid="0" snapToObjects="1">
      <p:cViewPr>
        <p:scale>
          <a:sx n="80" d="100"/>
          <a:sy n="80" d="100"/>
        </p:scale>
        <p:origin x="446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499F3A4-7CE6-7D4B-82F4-AAB0A89D24A0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093AD1B-1BAA-D548-ACF0-7463C0C7D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062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5B896F55-051E-5448-B8E8-A0AA6DBFC1A7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D17E79A-386B-3949-83DC-43D056CBF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037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1788C3-B233-4B3C-A292-BFE343798AAA}" type="slidenum">
              <a:rPr lang="en-US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416" y="4495520"/>
            <a:ext cx="5150273" cy="4258914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ts val="1657"/>
              </a:lnSpc>
              <a:spcAft>
                <a:spcPts val="1169"/>
              </a:spcAft>
            </a:pPr>
            <a:endParaRPr lang="en-US" sz="1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604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Figure 1</a:t>
            </a:r>
            <a:r>
              <a:rPr lang="en-US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Design.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Multiparametric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(MP-)MRI, consisting of anatomical (T2-weighted), perfusion (Dynamic Contrast Enhanced (DCE-)MRI and diffusion (Diffusion Weighted Imaging (DWI)) imaging sequences is acquired on 3T scanner. Upper left-hand side (shaded in blue) denotes the procedures for MRI-ultrasound fused targeted biopsies. The steps for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radiomic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analysis are presented at the right hand side in green. Histopathology  results, gene expression analysis and 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radiomic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features are fed in the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radiogenomics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analysis.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AD214-1A88-484D-8D77-10C3E1EBA5B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39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65200"/>
            <a:endParaRPr lang="en-US" altLang="en-US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EE52EA0-05FA-4017-8BE4-E15070366EC6}" type="slidenum">
              <a:rPr lang="en-US" altLang="en-US">
                <a:latin typeface="Calibri" panose="020F0502020204030204" pitchFamily="34" charset="0"/>
              </a:rPr>
              <a:pPr eaLnBrk="1" hangingPunct="1"/>
              <a:t>27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124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9E0750B-6E54-4106-813F-6B734B4E9B6D}" type="slidenum">
              <a:rPr lang="en-US" altLang="en-US">
                <a:latin typeface="Calibri" panose="020F0502020204030204" pitchFamily="34" charset="0"/>
              </a:rPr>
              <a:pPr eaLnBrk="1" hangingPunct="1"/>
              <a:t>28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992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069C4F4-CA01-4CF7-9F5F-9DA243D02CB2}" type="slidenum">
              <a:rPr lang="en-US" altLang="en-US">
                <a:latin typeface="Calibri" panose="020F0502020204030204" pitchFamily="34" charset="0"/>
              </a:rPr>
              <a:pPr eaLnBrk="1" hangingPunct="1"/>
              <a:t>29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73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endParaRPr lang="en-US" sz="1400" b="1" dirty="0"/>
          </a:p>
          <a:p>
            <a:endParaRPr lang="en-US" dirty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3241" fontAlgn="auto">
              <a:spcBef>
                <a:spcPts val="0"/>
              </a:spcBef>
              <a:spcAft>
                <a:spcPts val="0"/>
              </a:spcAft>
              <a:defRPr/>
            </a:pPr>
            <a:fld id="{1D321DB9-54E0-4139-9947-FFC1F687D5A8}" type="slidenum">
              <a:rPr lang="en-US" sz="1800" kern="0">
                <a:solidFill>
                  <a:srgbClr val="000000"/>
                </a:solidFill>
              </a:rPr>
              <a:pPr defTabSz="933241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en-US" sz="180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818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endParaRPr lang="en-US" sz="1400" b="1" dirty="0"/>
          </a:p>
          <a:p>
            <a:pPr>
              <a:lnSpc>
                <a:spcPts val="1657"/>
              </a:lnSpc>
              <a:spcAft>
                <a:spcPts val="1169"/>
              </a:spcAft>
            </a:pP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3241" fontAlgn="auto">
              <a:spcBef>
                <a:spcPts val="0"/>
              </a:spcBef>
              <a:spcAft>
                <a:spcPts val="0"/>
              </a:spcAft>
              <a:defRPr/>
            </a:pPr>
            <a:fld id="{1D321DB9-54E0-4139-9947-FFC1F687D5A8}" type="slidenum">
              <a:rPr lang="en-US" sz="1800" kern="0">
                <a:solidFill>
                  <a:srgbClr val="000000"/>
                </a:solidFill>
              </a:rPr>
              <a:pPr defTabSz="933241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en-US" sz="180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385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endParaRPr lang="en-US" sz="1400" b="1" dirty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3241" fontAlgn="auto">
              <a:spcBef>
                <a:spcPts val="0"/>
              </a:spcBef>
              <a:spcAft>
                <a:spcPts val="0"/>
              </a:spcAft>
              <a:defRPr/>
            </a:pPr>
            <a:fld id="{1D321DB9-54E0-4139-9947-FFC1F687D5A8}" type="slidenum">
              <a:rPr lang="en-US" sz="1800" kern="0">
                <a:solidFill>
                  <a:srgbClr val="000000"/>
                </a:solidFill>
              </a:rPr>
              <a:pPr defTabSz="933241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en-US" sz="1800" kern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7674" y="5871227"/>
            <a:ext cx="5798890" cy="28033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13" tIns="44557" rIns="89113" bIns="44557" rtlCol="0" anchor="ctr"/>
          <a:lstStyle/>
          <a:p>
            <a:pPr algn="ctr" defTabSz="93324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00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b="1" dirty="0"/>
          </a:p>
          <a:p>
            <a:pPr>
              <a:lnSpc>
                <a:spcPts val="1657"/>
              </a:lnSpc>
              <a:spcAft>
                <a:spcPts val="1169"/>
              </a:spcAft>
            </a:pP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241" fontAlgn="auto">
              <a:spcBef>
                <a:spcPts val="0"/>
              </a:spcBef>
              <a:spcAft>
                <a:spcPts val="0"/>
              </a:spcAft>
              <a:defRPr/>
            </a:pPr>
            <a:fld id="{B7CF6406-3641-4F94-AEA4-C67F35A74825}" type="slidenum">
              <a:rPr lang="en-US" sz="1800" kern="0">
                <a:solidFill>
                  <a:sysClr val="windowText" lastClr="000000"/>
                </a:solidFill>
              </a:rPr>
              <a:pPr defTabSz="933241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290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400" b="1" dirty="0"/>
          </a:p>
          <a:p>
            <a:endParaRPr lang="en-US" dirty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3241" fontAlgn="auto">
              <a:spcBef>
                <a:spcPts val="0"/>
              </a:spcBef>
              <a:spcAft>
                <a:spcPts val="0"/>
              </a:spcAft>
              <a:defRPr/>
            </a:pPr>
            <a:fld id="{1D321DB9-54E0-4139-9947-FFC1F687D5A8}" type="slidenum">
              <a:rPr lang="en-US" sz="1800" kern="0">
                <a:solidFill>
                  <a:srgbClr val="000000"/>
                </a:solidFill>
              </a:rPr>
              <a:pPr defTabSz="933241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en-US" sz="180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595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84545E-1DBF-4E85-B600-C96B47D8F1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744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01"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lack of health insurance, lack of physician recommendation, and lack of awareness of the importance of CRC screening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8FBC8-68AC-4537-9557-BDADA77036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03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7E79A-386B-3949-83DC-43D056CBF1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27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 userDrawn="1"/>
        </p:nvSpPr>
        <p:spPr>
          <a:xfrm>
            <a:off x="1168400" y="0"/>
            <a:ext cx="2870200" cy="6858000"/>
          </a:xfrm>
          <a:prstGeom prst="homePlate">
            <a:avLst>
              <a:gd name="adj" fmla="val 47787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entagon 19"/>
          <p:cNvSpPr/>
          <p:nvPr userDrawn="1"/>
        </p:nvSpPr>
        <p:spPr>
          <a:xfrm>
            <a:off x="0" y="0"/>
            <a:ext cx="2870200" cy="6858000"/>
          </a:xfrm>
          <a:prstGeom prst="homePlate">
            <a:avLst>
              <a:gd name="adj" fmla="val 47787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 flipV="1">
            <a:off x="0" y="5029200"/>
            <a:ext cx="9144000" cy="1828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45920"/>
            <a:ext cx="7772400" cy="1827842"/>
          </a:xfrm>
        </p:spPr>
        <p:txBody>
          <a:bodyPr lIns="0" tIns="0" rIns="0" bIns="0" anchor="b">
            <a:noAutofit/>
          </a:bodyPr>
          <a:lstStyle>
            <a:lvl1pPr algn="r">
              <a:defRPr sz="3600" b="0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the presentation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566160"/>
            <a:ext cx="7772400" cy="686376"/>
          </a:xfrm>
        </p:spPr>
        <p:txBody>
          <a:bodyPr lIns="0" tIns="0" rIns="0" bIns="0" anchor="t">
            <a:noAutofit/>
          </a:bodyPr>
          <a:lstStyle>
            <a:lvl1pPr marL="0" indent="0" algn="r">
              <a:buNone/>
              <a:defRPr sz="1800" b="0" i="1" spc="1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 </a:t>
            </a:r>
          </a:p>
        </p:txBody>
      </p:sp>
      <p:pic>
        <p:nvPicPr>
          <p:cNvPr id="12" name="Picture 11" descr="NCI-Logo-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710325"/>
            <a:ext cx="4974336" cy="474575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5727700"/>
            <a:ext cx="2286000" cy="45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rgbClr val="000000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536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415544"/>
            <a:ext cx="8165592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9" name="Picture 8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579290"/>
            <a:ext cx="1916888" cy="182880"/>
          </a:xfrm>
          <a:prstGeom prst="rect">
            <a:avLst/>
          </a:prstGeom>
        </p:spPr>
      </p:pic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6579290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538726" y="1426633"/>
            <a:ext cx="4120642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2"/>
          </p:nvPr>
        </p:nvSpPr>
        <p:spPr>
          <a:xfrm>
            <a:off x="493776" y="1426633"/>
            <a:ext cx="3897313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3202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Right —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415544"/>
            <a:ext cx="8165592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6579290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538726" y="1426633"/>
            <a:ext cx="4120642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493776" y="1426633"/>
            <a:ext cx="3897313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3192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415544"/>
            <a:ext cx="8165592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8" name="Picture 7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579290"/>
            <a:ext cx="1916888" cy="182880"/>
          </a:xfrm>
          <a:prstGeom prst="rect">
            <a:avLst/>
          </a:prstGeom>
        </p:spPr>
      </p:pic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13" y="6579290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2571114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Graphic —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415544"/>
            <a:ext cx="8165592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13" y="6579290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2146911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 userDrawn="1"/>
        </p:nvSpPr>
        <p:spPr bwMode="auto">
          <a:xfrm>
            <a:off x="8647113" y="6579290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2" name="Picture 11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579290"/>
            <a:ext cx="1916888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57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—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 userDrawn="1"/>
        </p:nvSpPr>
        <p:spPr bwMode="auto">
          <a:xfrm>
            <a:off x="8647113" y="6579290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</p:spTree>
    <p:extLst>
      <p:ext uri="{BB962C8B-B14F-4D97-AF65-F5344CB8AC3E}">
        <p14:creationId xmlns:p14="http://schemas.microsoft.com/office/powerpoint/2010/main" val="2107040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6"/>
          <p:cNvSpPr/>
          <p:nvPr userDrawn="1"/>
        </p:nvSpPr>
        <p:spPr>
          <a:xfrm>
            <a:off x="0" y="0"/>
            <a:ext cx="8458198" cy="6858000"/>
          </a:xfrm>
          <a:prstGeom prst="homePlate">
            <a:avLst>
              <a:gd name="adj" fmla="val 20935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entagon 8"/>
          <p:cNvSpPr/>
          <p:nvPr userDrawn="1"/>
        </p:nvSpPr>
        <p:spPr>
          <a:xfrm>
            <a:off x="0" y="0"/>
            <a:ext cx="7289798" cy="6858000"/>
          </a:xfrm>
          <a:prstGeom prst="homePlate">
            <a:avLst>
              <a:gd name="adj" fmla="val 20935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>
            <a:grpSpLocks noChangeAspect="1"/>
          </p:cNvGrpSpPr>
          <p:nvPr userDrawn="1"/>
        </p:nvGrpSpPr>
        <p:grpSpPr>
          <a:xfrm>
            <a:off x="2568989" y="2915920"/>
            <a:ext cx="4052793" cy="1007110"/>
            <a:chOff x="1524000" y="2654300"/>
            <a:chExt cx="6235066" cy="1549400"/>
          </a:xfrm>
        </p:grpSpPr>
        <p:pic>
          <p:nvPicPr>
            <p:cNvPr id="4" name="Picture 3" descr="NCI-Logo-Stack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1" y="2844800"/>
              <a:ext cx="4253865" cy="1162050"/>
            </a:xfrm>
            <a:prstGeom prst="rect">
              <a:avLst/>
            </a:prstGeom>
          </p:spPr>
        </p:pic>
        <p:pic>
          <p:nvPicPr>
            <p:cNvPr id="5" name="Picture 4" descr="4_hhs_logo_white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2654300"/>
              <a:ext cx="1549400" cy="1549400"/>
            </a:xfrm>
            <a:prstGeom prst="rect">
              <a:avLst/>
            </a:prstGeom>
          </p:spPr>
        </p:pic>
      </p:grpSp>
      <p:sp>
        <p:nvSpPr>
          <p:cNvPr id="6" name="TextBox 13"/>
          <p:cNvSpPr txBox="1">
            <a:spLocks noChangeArrowheads="1"/>
          </p:cNvSpPr>
          <p:nvPr userDrawn="1"/>
        </p:nvSpPr>
        <p:spPr bwMode="auto">
          <a:xfrm>
            <a:off x="1684260" y="6083300"/>
            <a:ext cx="58119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800" b="1" dirty="0" err="1">
                <a:solidFill>
                  <a:schemeClr val="bg1"/>
                </a:solidFill>
                <a:latin typeface="Arial" charset="0"/>
              </a:rPr>
              <a:t>www.cancer.gov</a:t>
            </a: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                 </a:t>
            </a:r>
            <a:r>
              <a:rPr lang="en-US" sz="1800" b="1" dirty="0" err="1">
                <a:solidFill>
                  <a:schemeClr val="bg1"/>
                </a:solidFill>
                <a:latin typeface="Arial" charset="0"/>
              </a:rPr>
              <a:t>www.cancer.gov</a:t>
            </a:r>
            <a:r>
              <a:rPr lang="en-US" sz="1800" b="1" dirty="0">
                <a:solidFill>
                  <a:schemeClr val="bg1"/>
                </a:solidFill>
                <a:latin typeface="Arial" charset="0"/>
              </a:rPr>
              <a:t>/</a:t>
            </a:r>
            <a:r>
              <a:rPr lang="en-US" sz="1800" b="1" dirty="0" err="1">
                <a:solidFill>
                  <a:schemeClr val="bg1"/>
                </a:solidFill>
                <a:latin typeface="Arial" charset="0"/>
              </a:rPr>
              <a:t>espanol</a:t>
            </a:r>
            <a:endParaRPr lang="en-US" sz="18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20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CBRG_cove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962400"/>
            <a:ext cx="9144000" cy="609600"/>
          </a:xfrm>
        </p:spPr>
        <p:txBody>
          <a:bodyPr anchor="t"/>
          <a:lstStyle>
            <a:lvl1pPr algn="ctr">
              <a:defRPr sz="4000" b="0">
                <a:solidFill>
                  <a:srgbClr val="003399"/>
                </a:solidFill>
                <a:latin typeface="Arial Black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876800"/>
            <a:ext cx="9144000" cy="457200"/>
          </a:xfrm>
        </p:spPr>
        <p:txBody>
          <a:bodyPr/>
          <a:lstStyle>
            <a:lvl1pPr marL="0" indent="0" algn="ctr">
              <a:defRPr sz="2400" i="1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40173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2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4B8BB-5491-9645-8506-9872E1094F11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0887-560C-0342-919F-44F5BC588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19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Sub-Bull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 userDrawn="1"/>
        </p:nvSpPr>
        <p:spPr>
          <a:xfrm>
            <a:off x="1168400" y="0"/>
            <a:ext cx="2870200" cy="6858000"/>
          </a:xfrm>
          <a:prstGeom prst="homePlate">
            <a:avLst>
              <a:gd name="adj" fmla="val 4778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entagon 8"/>
          <p:cNvSpPr/>
          <p:nvPr userDrawn="1"/>
        </p:nvSpPr>
        <p:spPr>
          <a:xfrm>
            <a:off x="0" y="0"/>
            <a:ext cx="2870200" cy="6858000"/>
          </a:xfrm>
          <a:prstGeom prst="homePlate">
            <a:avLst>
              <a:gd name="adj" fmla="val 47787"/>
            </a:avLst>
          </a:prstGeom>
          <a:solidFill>
            <a:srgbClr val="E8E8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14"/>
          <p:cNvSpPr txBox="1">
            <a:spLocks noChangeArrowheads="1"/>
          </p:cNvSpPr>
          <p:nvPr userDrawn="1"/>
        </p:nvSpPr>
        <p:spPr bwMode="auto">
          <a:xfrm>
            <a:off x="8647113" y="6579290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334256" y="0"/>
            <a:ext cx="4297680" cy="6858000"/>
          </a:xfrm>
        </p:spPr>
        <p:txBody>
          <a:bodyPr anchor="ctr">
            <a:noAutofit/>
          </a:bodyPr>
          <a:lstStyle>
            <a:lvl1pPr marL="457200" marR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i="1">
                <a:solidFill>
                  <a:srgbClr val="000000"/>
                </a:solidFill>
              </a:defRPr>
            </a:lvl1pPr>
            <a:lvl2pPr marL="6858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 lang="en-US" sz="1900" i="1" kern="1200" baseline="0" dirty="0" smtClean="0">
                <a:solidFill>
                  <a:srgbClr val="000000"/>
                </a:solidFill>
                <a:latin typeface="+mn-lt"/>
                <a:ea typeface="ＭＳ Ｐゴシック" charset="0"/>
                <a:cs typeface="SapientCentroSlab-Light"/>
              </a:defRPr>
            </a:lvl2pPr>
          </a:lstStyle>
          <a:p>
            <a:r>
              <a:rPr lang="en-US" dirty="0"/>
              <a:t>Agenda Item 1</a:t>
            </a:r>
          </a:p>
          <a:p>
            <a:pPr lvl="1"/>
            <a:r>
              <a:rPr lang="en-US" dirty="0"/>
              <a:t>Agenda Item 1a</a:t>
            </a:r>
          </a:p>
          <a:p>
            <a:pPr lvl="1"/>
            <a:r>
              <a:rPr lang="en-US" dirty="0"/>
              <a:t>Agenda Item 1b</a:t>
            </a:r>
          </a:p>
          <a:p>
            <a:r>
              <a:rPr lang="en-US" dirty="0"/>
              <a:t>Agenda Item 2</a:t>
            </a:r>
          </a:p>
          <a:p>
            <a:pPr lvl="1"/>
            <a:r>
              <a:rPr lang="en-US" dirty="0"/>
              <a:t>Agenda Item 2a</a:t>
            </a:r>
          </a:p>
          <a:p>
            <a:pPr lvl="1"/>
            <a:r>
              <a:rPr lang="en-US" dirty="0"/>
              <a:t>Agenda Item 2b</a:t>
            </a:r>
          </a:p>
          <a:p>
            <a:r>
              <a:rPr lang="en-US" dirty="0"/>
              <a:t>Agenda Item 3</a:t>
            </a:r>
          </a:p>
          <a:p>
            <a:pPr marL="6858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3a</a:t>
            </a:r>
          </a:p>
          <a:p>
            <a:pPr marL="6858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3b</a:t>
            </a:r>
          </a:p>
          <a:p>
            <a:pPr marL="6858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en-US" dirty="0"/>
              <a:t>Agenda Item 3c</a:t>
            </a:r>
          </a:p>
          <a:p>
            <a:r>
              <a:rPr lang="en-US" dirty="0"/>
              <a:t>Agenda Item 4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1737360"/>
            <a:ext cx="3017520" cy="1828800"/>
          </a:xfrm>
        </p:spPr>
        <p:txBody>
          <a:bodyPr lIns="0" tIns="0" rIns="0" bIns="0" anchor="b">
            <a:noAutofit/>
          </a:bodyPr>
          <a:lstStyle>
            <a:lvl1pPr algn="r">
              <a:lnSpc>
                <a:spcPct val="90000"/>
              </a:lnSpc>
              <a:defRPr sz="240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Agenda</a:t>
            </a:r>
          </a:p>
        </p:txBody>
      </p:sp>
      <p:pic>
        <p:nvPicPr>
          <p:cNvPr id="2" name="Picture 1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579290"/>
            <a:ext cx="1916888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84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E68ED-8358-4095-863F-4327DBFA0FFA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E3E09-6B3A-4361-9073-772A80C02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45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253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80EC4-C1F2-4306-B411-EC98FE3BF6BC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B1F7-7E56-4432-91E1-BC8CF746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013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ndalus" panose="02020603050405020304" pitchFamily="18" charset="-78"/>
                <a:cs typeface="Andalus" panose="02020603050405020304" pitchFamily="18" charset="-78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trike="noStrike">
                <a:latin typeface="Andalus" panose="02020603050405020304" pitchFamily="18" charset="-78"/>
                <a:cs typeface="Andalus" panose="02020603050405020304" pitchFamily="18" charset="-78"/>
              </a:defRPr>
            </a:lvl1pPr>
            <a:lvl2pPr>
              <a:defRPr strike="noStrike">
                <a:latin typeface="Andalus" panose="02020603050405020304" pitchFamily="18" charset="-78"/>
                <a:cs typeface="Andalus" panose="02020603050405020304" pitchFamily="18" charset="-78"/>
              </a:defRPr>
            </a:lvl2pPr>
            <a:lvl3pPr>
              <a:defRPr strike="noStrike">
                <a:latin typeface="Andalus" panose="02020603050405020304" pitchFamily="18" charset="-78"/>
                <a:cs typeface="Andalus" panose="02020603050405020304" pitchFamily="18" charset="-78"/>
              </a:defRPr>
            </a:lvl3pPr>
            <a:lvl4pPr>
              <a:defRPr strike="noStrike">
                <a:latin typeface="Andalus" panose="02020603050405020304" pitchFamily="18" charset="-78"/>
                <a:cs typeface="Andalus" panose="02020603050405020304" pitchFamily="18" charset="-78"/>
              </a:defRPr>
            </a:lvl4pPr>
            <a:lvl5pPr>
              <a:defRPr strike="noStrike">
                <a:latin typeface="Andalus" panose="02020603050405020304" pitchFamily="18" charset="-78"/>
                <a:cs typeface="Andalus" panose="02020603050405020304" pitchFamily="18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80EC4-C1F2-4306-B411-EC98FE3BF6BC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B1F7-7E56-4432-91E1-BC8CF746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016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80EC4-C1F2-4306-B411-EC98FE3BF6BC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B1F7-7E56-4432-91E1-BC8CF746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5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80EC4-C1F2-4306-B411-EC98FE3BF6BC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B1F7-7E56-4432-91E1-BC8CF746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048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80EC4-C1F2-4306-B411-EC98FE3BF6BC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B1F7-7E56-4432-91E1-BC8CF746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487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80EC4-C1F2-4306-B411-EC98FE3BF6BC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B1F7-7E56-4432-91E1-BC8CF746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191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80EC4-C1F2-4306-B411-EC98FE3BF6BC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B1F7-7E56-4432-91E1-BC8CF746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76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80EC4-C1F2-4306-B411-EC98FE3BF6BC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B1F7-7E56-4432-91E1-BC8CF746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56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Brea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 10"/>
          <p:cNvSpPr/>
          <p:nvPr userDrawn="1"/>
        </p:nvSpPr>
        <p:spPr>
          <a:xfrm>
            <a:off x="0" y="0"/>
            <a:ext cx="8458198" cy="6858000"/>
          </a:xfrm>
          <a:prstGeom prst="homePlate">
            <a:avLst>
              <a:gd name="adj" fmla="val 20935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entagon 11"/>
          <p:cNvSpPr/>
          <p:nvPr userDrawn="1"/>
        </p:nvSpPr>
        <p:spPr>
          <a:xfrm>
            <a:off x="0" y="0"/>
            <a:ext cx="7289798" cy="6858000"/>
          </a:xfrm>
          <a:prstGeom prst="homePlate">
            <a:avLst>
              <a:gd name="adj" fmla="val 20935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28999" y="2423160"/>
            <a:ext cx="5029199" cy="1828800"/>
          </a:xfrm>
        </p:spPr>
        <p:txBody>
          <a:bodyPr lIns="0" tIns="0" rIns="0" bIns="0" anchor="b">
            <a:noAutofit/>
          </a:bodyPr>
          <a:lstStyle>
            <a:lvl1pPr algn="r">
              <a:defRPr sz="3600" spc="-80">
                <a:solidFill>
                  <a:schemeClr val="bg1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8999" y="4343400"/>
            <a:ext cx="5022892" cy="68580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700" b="0" i="1" spc="100">
                <a:solidFill>
                  <a:srgbClr val="FFFFFF"/>
                </a:solidFill>
                <a:latin typeface="+mn-lt"/>
                <a:cs typeface="SapientCentroSlab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8647113" y="6579290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FFFFF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FFFFFF"/>
              </a:solidFill>
              <a:latin typeface="+mn-lt"/>
              <a:cs typeface="SapientSansRegular"/>
            </a:endParaRPr>
          </a:p>
        </p:txBody>
      </p:sp>
      <p:pic>
        <p:nvPicPr>
          <p:cNvPr id="13" name="Picture 12" descr="NCI-Logo-White-Kn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579290"/>
            <a:ext cx="1916887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726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80EC4-C1F2-4306-B411-EC98FE3BF6BC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B1F7-7E56-4432-91E1-BC8CF746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598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80EC4-C1F2-4306-B411-EC98FE3BF6BC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B1F7-7E56-4432-91E1-BC8CF746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752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80EC4-C1F2-4306-B411-EC98FE3BF6BC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9B1F7-7E56-4432-91E1-BC8CF746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84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1752600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3242766"/>
            <a:ext cx="7406640" cy="1752600"/>
          </a:xfrm>
        </p:spPr>
        <p:txBody>
          <a:bodyPr tIns="0"/>
          <a:lstStyle>
            <a:lvl1pPr marL="20574" indent="0" algn="l">
              <a:buNone/>
              <a:defRPr sz="195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2C01E-3C32-4193-91C8-D2495DA32ECE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DB20-C7A9-4A93-9001-F7A780CF4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09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2C01E-3C32-4193-91C8-D2495DA32ECE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DB20-C7A9-4A93-9001-F7A780CF4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588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3375"/>
              </a:lnSpc>
              <a:buNone/>
              <a:defRPr sz="30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3716" indent="0">
              <a:lnSpc>
                <a:spcPts val="1725"/>
              </a:lnSpc>
              <a:spcBef>
                <a:spcPts val="0"/>
              </a:spcBef>
              <a:buNone/>
              <a:defRPr sz="15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2C01E-3C32-4193-91C8-D2495DA32ECE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DB20-C7A9-4A93-9001-F7A780CF4E2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</p:spTree>
    <p:extLst>
      <p:ext uri="{BB962C8B-B14F-4D97-AF65-F5344CB8AC3E}">
        <p14:creationId xmlns:p14="http://schemas.microsoft.com/office/powerpoint/2010/main" val="4454695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1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>
              <a:defRPr sz="1500">
                <a:solidFill>
                  <a:schemeClr val="accent2"/>
                </a:solidFill>
              </a:defRPr>
            </a:lvl3pPr>
            <a:lvl4pPr>
              <a:defRPr sz="1350">
                <a:solidFill>
                  <a:schemeClr val="accent3"/>
                </a:solidFill>
              </a:defRPr>
            </a:lvl4pPr>
            <a:lvl5pPr>
              <a:defRPr sz="1350">
                <a:solidFill>
                  <a:schemeClr val="accent4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1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>
              <a:defRPr sz="1500">
                <a:solidFill>
                  <a:schemeClr val="accent2"/>
                </a:solidFill>
              </a:defRPr>
            </a:lvl3pPr>
            <a:lvl4pPr>
              <a:defRPr sz="1350">
                <a:solidFill>
                  <a:schemeClr val="accent3"/>
                </a:solidFill>
              </a:defRPr>
            </a:lvl4pPr>
            <a:lvl5pPr>
              <a:defRPr sz="1350">
                <a:solidFill>
                  <a:schemeClr val="accent4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2C01E-3C32-4193-91C8-D2495DA32ECE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DB20-C7A9-4A93-9001-F7A780CF4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873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3375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48006" indent="0" algn="l">
              <a:lnSpc>
                <a:spcPct val="100000"/>
              </a:lnSpc>
              <a:spcBef>
                <a:spcPts val="75"/>
              </a:spcBef>
              <a:buNone/>
              <a:defRPr sz="1425" b="0">
                <a:solidFill>
                  <a:schemeClr val="tx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48006" indent="0" algn="l">
              <a:lnSpc>
                <a:spcPct val="100000"/>
              </a:lnSpc>
              <a:spcBef>
                <a:spcPts val="75"/>
              </a:spcBef>
              <a:buNone/>
              <a:defRPr sz="1425" b="0">
                <a:solidFill>
                  <a:schemeClr val="tx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294894" indent="-205740">
              <a:lnSpc>
                <a:spcPct val="100000"/>
              </a:lnSpc>
              <a:spcBef>
                <a:spcPts val="525"/>
              </a:spcBef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525"/>
              </a:spcBef>
              <a:defRPr sz="15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525"/>
              </a:spcBef>
              <a:defRPr sz="135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spcBef>
                <a:spcPts val="525"/>
              </a:spcBef>
              <a:defRPr sz="1200">
                <a:solidFill>
                  <a:schemeClr val="accent3"/>
                </a:solidFill>
              </a:defRPr>
            </a:lvl4pPr>
            <a:lvl5pPr>
              <a:lnSpc>
                <a:spcPct val="100000"/>
              </a:lnSpc>
              <a:spcBef>
                <a:spcPts val="525"/>
              </a:spcBef>
              <a:defRPr sz="1200">
                <a:solidFill>
                  <a:schemeClr val="accent4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294894" indent="-205740">
              <a:lnSpc>
                <a:spcPct val="100000"/>
              </a:lnSpc>
              <a:spcBef>
                <a:spcPts val="525"/>
              </a:spcBef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525"/>
              </a:spcBef>
              <a:defRPr sz="15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525"/>
              </a:spcBef>
              <a:defRPr sz="1350">
                <a:solidFill>
                  <a:schemeClr val="accent2"/>
                </a:solidFill>
              </a:defRPr>
            </a:lvl3pPr>
            <a:lvl4pPr>
              <a:lnSpc>
                <a:spcPct val="100000"/>
              </a:lnSpc>
              <a:spcBef>
                <a:spcPts val="525"/>
              </a:spcBef>
              <a:defRPr sz="1200">
                <a:solidFill>
                  <a:schemeClr val="accent3"/>
                </a:solidFill>
              </a:defRPr>
            </a:lvl4pPr>
            <a:lvl5pPr>
              <a:lnSpc>
                <a:spcPct val="100000"/>
              </a:lnSpc>
              <a:spcBef>
                <a:spcPts val="525"/>
              </a:spcBef>
              <a:defRPr sz="1200">
                <a:solidFill>
                  <a:schemeClr val="accent4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2C01E-3C32-4193-91C8-D2495DA32ECE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DB20-C7A9-4A93-9001-F7A780CF4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0777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2C01E-3C32-4193-91C8-D2495DA32ECE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DB20-C7A9-4A93-9001-F7A780CF4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942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2C01E-3C32-4193-91C8-D2495DA32ECE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DB20-C7A9-4A93-9001-F7A780CF4E2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pic>
        <p:nvPicPr>
          <p:cNvPr id="8" name="Picture 7" descr="HEADER 2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r="87847" b="20221"/>
          <a:stretch/>
        </p:blipFill>
        <p:spPr>
          <a:xfrm>
            <a:off x="1066800" y="6496506"/>
            <a:ext cx="1236012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30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Break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entagon 9"/>
          <p:cNvSpPr/>
          <p:nvPr userDrawn="1"/>
        </p:nvSpPr>
        <p:spPr>
          <a:xfrm>
            <a:off x="1525270" y="0"/>
            <a:ext cx="2870200" cy="6858000"/>
          </a:xfrm>
          <a:prstGeom prst="homePlate">
            <a:avLst>
              <a:gd name="adj" fmla="val 47787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entagon 11"/>
          <p:cNvSpPr/>
          <p:nvPr userDrawn="1"/>
        </p:nvSpPr>
        <p:spPr>
          <a:xfrm>
            <a:off x="0" y="0"/>
            <a:ext cx="3227070" cy="6858000"/>
          </a:xfrm>
          <a:prstGeom prst="homePlate">
            <a:avLst>
              <a:gd name="adj" fmla="val 42671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395470" y="2423160"/>
            <a:ext cx="4062728" cy="1828800"/>
          </a:xfrm>
        </p:spPr>
        <p:txBody>
          <a:bodyPr lIns="0" tIns="0" rIns="0" bIns="0" anchor="b">
            <a:noAutofit/>
          </a:bodyPr>
          <a:lstStyle>
            <a:lvl1pPr algn="r">
              <a:defRPr sz="3600" spc="-80" baseline="0">
                <a:solidFill>
                  <a:schemeClr val="tx2"/>
                </a:solidFill>
                <a:latin typeface="+mj-lt"/>
                <a:cs typeface="SapientSansBold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95469" y="4343400"/>
            <a:ext cx="4056421" cy="68580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700" b="0" i="1" spc="100">
                <a:solidFill>
                  <a:schemeClr val="accent3"/>
                </a:solidFill>
                <a:latin typeface="+mn-lt"/>
                <a:cs typeface="SapientCentroSlab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13" name="Text Box 14"/>
          <p:cNvSpPr txBox="1">
            <a:spLocks noChangeArrowheads="1"/>
          </p:cNvSpPr>
          <p:nvPr userDrawn="1"/>
        </p:nvSpPr>
        <p:spPr bwMode="auto">
          <a:xfrm>
            <a:off x="8647113" y="6579290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5" name="Picture 14" descr="NCI-Logo-White-Kn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579290"/>
            <a:ext cx="1916887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314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1500"/>
              </a:lnSpc>
              <a:buNone/>
              <a:defRPr sz="165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34290" indent="0">
              <a:lnSpc>
                <a:spcPct val="100000"/>
              </a:lnSpc>
              <a:spcBef>
                <a:spcPts val="0"/>
              </a:spcBef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2"/>
            <a:ext cx="8153400" cy="3992563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  <a:lvl2pPr>
              <a:defRPr sz="21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500">
                <a:solidFill>
                  <a:schemeClr val="accent3"/>
                </a:solidFill>
              </a:defRPr>
            </a:lvl4pPr>
            <a:lvl5pPr>
              <a:defRPr sz="1500">
                <a:solidFill>
                  <a:schemeClr val="accent4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2C01E-3C32-4193-91C8-D2495DA32ECE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DB20-C7A9-4A93-9001-F7A780CF4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81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1575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2C01E-3C32-4193-91C8-D2495DA32ECE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DB20-C7A9-4A93-9001-F7A780CF4E2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68580" tIns="205740" rtlCol="0" anchor="t">
            <a:normAutofit/>
          </a:bodyPr>
          <a:lstStyle/>
          <a:p>
            <a:pPr marL="0" indent="-212598" algn="l" rtl="0" eaLnBrk="1" latinLnBrk="0" hangingPunct="1">
              <a:lnSpc>
                <a:spcPts val="2250"/>
              </a:lnSpc>
              <a:spcBef>
                <a:spcPts val="45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5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marL="0" indent="0" algn="l" eaLnBrk="1" latinLnBrk="0" hangingPunct="1">
              <a:buNone/>
              <a:defRPr sz="240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1050">
                <a:solidFill>
                  <a:srgbClr val="777777"/>
                </a:solidFill>
              </a:defRPr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17203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2C01E-3C32-4193-91C8-D2495DA32ECE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DB20-C7A9-4A93-9001-F7A780CF4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123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41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2"/>
            <a:ext cx="5562600" cy="5851525"/>
          </a:xfrm>
        </p:spPr>
        <p:txBody>
          <a:bodyPr vert="eaVert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2C01E-3C32-4193-91C8-D2495DA32ECE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2BDB20-C7A9-4A93-9001-F7A780CF4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385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A4A03-9534-F14E-A604-4335DA111B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974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0439C51-1AE3-448D-A2CB-F7102E119D6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7204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86CCA-7831-4C32-8A55-59490E8318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9294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3E3112-D0D6-4E7E-ADF1-67A22D29A7E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3319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4B07E-CAB5-458A-BB6C-7115086A8A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2616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B1A751-45FE-4147-9627-0190D0C717E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631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/>
          <p:cNvSpPr/>
          <p:nvPr userDrawn="1"/>
        </p:nvSpPr>
        <p:spPr>
          <a:xfrm>
            <a:off x="0" y="0"/>
            <a:ext cx="8458198" cy="6858000"/>
          </a:xfrm>
          <a:prstGeom prst="homePlate">
            <a:avLst>
              <a:gd name="adj" fmla="val 20935"/>
            </a:avLst>
          </a:prstGeom>
          <a:solidFill>
            <a:srgbClr val="2A67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entagon 7"/>
          <p:cNvSpPr/>
          <p:nvPr userDrawn="1"/>
        </p:nvSpPr>
        <p:spPr>
          <a:xfrm>
            <a:off x="0" y="0"/>
            <a:ext cx="7289798" cy="6858000"/>
          </a:xfrm>
          <a:prstGeom prst="homePlate">
            <a:avLst>
              <a:gd name="adj" fmla="val 20935"/>
            </a:avLst>
          </a:prstGeom>
          <a:solidFill>
            <a:srgbClr val="2A5D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828800"/>
            <a:ext cx="7772400" cy="3200400"/>
          </a:xfrm>
        </p:spPr>
        <p:txBody>
          <a:bodyPr anchor="ctr">
            <a:noAutofit/>
          </a:bodyPr>
          <a:lstStyle>
            <a:lvl1pPr marL="0" indent="0" algn="ctr">
              <a:spcAft>
                <a:spcPts val="0"/>
              </a:spcAft>
              <a:buNone/>
              <a:defRPr sz="2800" b="0" i="1" baseline="0">
                <a:solidFill>
                  <a:srgbClr val="FFFFFF"/>
                </a:solidFill>
                <a:latin typeface="+mn-lt"/>
                <a:cs typeface="SapientCentroSlab-Light"/>
              </a:defRPr>
            </a:lvl1pPr>
          </a:lstStyle>
          <a:p>
            <a:pPr lvl="0"/>
            <a:r>
              <a:rPr lang="en-US" dirty="0"/>
              <a:t>Vision Quote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fugit </a:t>
            </a:r>
            <a:r>
              <a:rPr lang="en-US" dirty="0" err="1"/>
              <a:t>liberavisse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nec</a:t>
            </a:r>
            <a:r>
              <a:rPr lang="en-US" dirty="0"/>
              <a:t> at. </a:t>
            </a:r>
            <a:r>
              <a:rPr lang="en-US" dirty="0" err="1"/>
              <a:t>Essent</a:t>
            </a:r>
            <a:r>
              <a:rPr lang="en-US" dirty="0"/>
              <a:t> </a:t>
            </a:r>
            <a:r>
              <a:rPr lang="en-US" dirty="0" err="1"/>
              <a:t>elaboraret</a:t>
            </a:r>
            <a:r>
              <a:rPr lang="en-US" dirty="0"/>
              <a:t> </a:t>
            </a:r>
            <a:r>
              <a:rPr lang="en-US" dirty="0" err="1"/>
              <a:t>conclusionemque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eam</a:t>
            </a:r>
            <a:r>
              <a:rPr lang="en-US" dirty="0"/>
              <a:t> id. Quo ex </a:t>
            </a:r>
            <a:r>
              <a:rPr lang="en-US" dirty="0" err="1"/>
              <a:t>laboramus</a:t>
            </a:r>
            <a:r>
              <a:rPr lang="en-US" dirty="0"/>
              <a:t> </a:t>
            </a:r>
            <a:r>
              <a:rPr lang="en-US" dirty="0" err="1"/>
              <a:t>accommodare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his </a:t>
            </a:r>
            <a:r>
              <a:rPr lang="en-US" dirty="0" err="1"/>
              <a:t>falli</a:t>
            </a:r>
            <a:r>
              <a:rPr lang="en-US" dirty="0"/>
              <a:t> </a:t>
            </a:r>
            <a:r>
              <a:rPr lang="en-US" dirty="0" err="1"/>
              <a:t>deleniti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. </a:t>
            </a:r>
            <a:r>
              <a:rPr lang="en-US" dirty="0" err="1"/>
              <a:t>Illud</a:t>
            </a:r>
            <a:r>
              <a:rPr lang="en-US" dirty="0"/>
              <a:t> postulant </a:t>
            </a:r>
            <a:br>
              <a:rPr lang="en-US" dirty="0"/>
            </a:br>
            <a:r>
              <a:rPr lang="en-US" dirty="0" err="1"/>
              <a:t>adversarium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his.”</a:t>
            </a:r>
          </a:p>
        </p:txBody>
      </p:sp>
      <p:sp>
        <p:nvSpPr>
          <p:cNvPr id="10" name="Text Box 14"/>
          <p:cNvSpPr txBox="1">
            <a:spLocks noChangeArrowheads="1"/>
          </p:cNvSpPr>
          <p:nvPr userDrawn="1"/>
        </p:nvSpPr>
        <p:spPr bwMode="auto">
          <a:xfrm>
            <a:off x="8647113" y="6579290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FFFFF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FFFFF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FFFFFF"/>
              </a:solidFill>
              <a:latin typeface="+mn-lt"/>
              <a:cs typeface="SapientSansRegular"/>
            </a:endParaRPr>
          </a:p>
        </p:txBody>
      </p:sp>
      <p:pic>
        <p:nvPicPr>
          <p:cNvPr id="11" name="Picture 10" descr="NCI-Logo-White-Kn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579290"/>
            <a:ext cx="1916887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6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B03377-16B2-41A6-87A3-7EAECE580A7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3647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9F68E-0C70-4D27-8AEA-820C2FC25B1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6784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11875B-686E-4CED-8B8A-CEC8EABA328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7550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F512C3-A727-4957-97BE-30B9410704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3726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36CA7D-BCB5-4E13-A4B8-F5E36308C0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8585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FE6E82-C892-4493-80F9-FB5BB8ED92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044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415544"/>
            <a:ext cx="8165592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8647113" y="6579290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pic>
        <p:nvPicPr>
          <p:cNvPr id="12" name="Picture 11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579290"/>
            <a:ext cx="1916888" cy="18288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81521" y="1426633"/>
            <a:ext cx="8165592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6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—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415544"/>
            <a:ext cx="8165592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8647113" y="6579290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81521" y="1426633"/>
            <a:ext cx="8165592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219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415544"/>
            <a:ext cx="8165592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9" name="Picture 8" descr="NCI-Logo-Gray-Knock-NE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579290"/>
            <a:ext cx="1916888" cy="182880"/>
          </a:xfrm>
          <a:prstGeom prst="rect">
            <a:avLst/>
          </a:prstGeom>
        </p:spPr>
      </p:pic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6579290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/>
          </p:nvPr>
        </p:nvSpPr>
        <p:spPr>
          <a:xfrm>
            <a:off x="481521" y="1426633"/>
            <a:ext cx="4120642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4762055" y="1426633"/>
            <a:ext cx="3897313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399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Left —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415544"/>
            <a:ext cx="8165592" cy="423193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 Box 14"/>
          <p:cNvSpPr txBox="1">
            <a:spLocks noChangeArrowheads="1"/>
          </p:cNvSpPr>
          <p:nvPr userDrawn="1"/>
        </p:nvSpPr>
        <p:spPr bwMode="auto">
          <a:xfrm>
            <a:off x="8647113" y="6579290"/>
            <a:ext cx="307975" cy="1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+mn-lt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+mn-lt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+mn-lt"/>
              <a:cs typeface="SapientSansRegular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81521" y="1426633"/>
            <a:ext cx="4120642" cy="4800600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4762055" y="1426633"/>
            <a:ext cx="3897313" cy="4800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6876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2.emf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1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63538"/>
            <a:ext cx="822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205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rgbClr val="7F7F7F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dirty="0" smtClean="0">
                <a:solidFill>
                  <a:srgbClr val="7F7F7F"/>
                </a:solidFill>
                <a:latin typeface="+mn-lt"/>
                <a:ea typeface="+mn-ea"/>
                <a:cs typeface="SapientSansRegular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rgbClr val="7F7F7F"/>
                </a:solidFill>
                <a:latin typeface="+mn-lt"/>
                <a:ea typeface="+mn-ea"/>
                <a:cs typeface="Sapient Centro Slab"/>
              </a:defRPr>
            </a:lvl1pPr>
          </a:lstStyle>
          <a:p>
            <a:pPr>
              <a:defRPr/>
            </a:pPr>
            <a:fld id="{4F8F9822-CE00-0B4F-ADB5-DBA954363B0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755" r:id="rId2"/>
    <p:sldLayoutId id="2147483819" r:id="rId3"/>
    <p:sldLayoutId id="2147483820" r:id="rId4"/>
    <p:sldLayoutId id="2147483821" r:id="rId5"/>
    <p:sldLayoutId id="2147483770" r:id="rId6"/>
    <p:sldLayoutId id="2147483825" r:id="rId7"/>
    <p:sldLayoutId id="2147483771" r:id="rId8"/>
    <p:sldLayoutId id="2147483827" r:id="rId9"/>
    <p:sldLayoutId id="2147483772" r:id="rId10"/>
    <p:sldLayoutId id="2147483828" r:id="rId11"/>
    <p:sldLayoutId id="2147483773" r:id="rId12"/>
    <p:sldLayoutId id="2147483829" r:id="rId13"/>
    <p:sldLayoutId id="2147483763" r:id="rId14"/>
    <p:sldLayoutId id="2147483807" r:id="rId15"/>
    <p:sldLayoutId id="2147483822" r:id="rId16"/>
    <p:sldLayoutId id="2147483830" r:id="rId17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0" kern="1200">
          <a:solidFill>
            <a:srgbClr val="123E57"/>
          </a:solidFill>
          <a:latin typeface="+mj-lt"/>
          <a:ea typeface="ＭＳ Ｐゴシック" charset="0"/>
          <a:cs typeface="SapientSansBold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SapientCentroSlab-Light" charset="0"/>
          <a:ea typeface="ＭＳ Ｐゴシック" charset="0"/>
        </a:defRPr>
      </a:lvl9pPr>
    </p:titleStyle>
    <p:bodyStyle>
      <a:lvl1pPr marL="2286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1pPr>
      <a:lvl2pPr marL="4572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9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2pPr>
      <a:lvl3pPr marL="6858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8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3pPr>
      <a:lvl4pPr marL="9144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7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4pPr>
      <a:lvl5pPr marL="1143000" indent="-228600" algn="l" defTabSz="457200" rtl="0" eaLnBrk="1" fontAlgn="base" hangingPunct="1">
        <a:spcBef>
          <a:spcPct val="0"/>
        </a:spcBef>
        <a:spcAft>
          <a:spcPts val="1000"/>
        </a:spcAft>
        <a:buClr>
          <a:schemeClr val="accent1"/>
        </a:buClr>
        <a:buFont typeface="Wingdings" charset="0"/>
        <a:buChar char="§"/>
        <a:defRPr sz="1600" kern="1200">
          <a:solidFill>
            <a:srgbClr val="000000"/>
          </a:solidFill>
          <a:latin typeface="+mn-lt"/>
          <a:ea typeface="ＭＳ Ｐゴシック" charset="0"/>
          <a:cs typeface="SapientCentroSlab-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0" descr="CBRG_insid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0"/>
            <a:ext cx="533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71600"/>
            <a:ext cx="822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345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55" r:id="rId2"/>
    <p:sldLayoutId id="2147483894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Char char="•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Char char="•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0" descr="CBRG_ins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0"/>
            <a:ext cx="533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71600"/>
            <a:ext cx="822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609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Char char="•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Char char="•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3399"/>
        </a:buClr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520700" y="1427165"/>
            <a:ext cx="8229600" cy="470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80" tIns="45690" rIns="91380" bIns="45690"/>
          <a:lstStyle/>
          <a:p>
            <a:pPr marL="342673" indent="-342673" eaLnBrk="1" hangingPunct="1">
              <a:spcBef>
                <a:spcPct val="20000"/>
              </a:spcBef>
              <a:buFontTx/>
              <a:buChar char="•"/>
            </a:pPr>
            <a:r>
              <a:rPr lang="en-US" sz="3200">
                <a:solidFill>
                  <a:srgbClr val="FFFFFF"/>
                </a:solidFill>
                <a:cs typeface="Arial" charset="0"/>
              </a:rPr>
              <a:t>Click to edit Master text styles</a:t>
            </a:r>
          </a:p>
          <a:p>
            <a:pPr marL="342673" indent="-342673" eaLnBrk="1" hangingPunct="1">
              <a:spcBef>
                <a:spcPct val="20000"/>
              </a:spcBef>
              <a:buFontTx/>
              <a:buChar char="•"/>
            </a:pPr>
            <a:r>
              <a:rPr lang="en-US" sz="3200">
                <a:solidFill>
                  <a:srgbClr val="FFFFFF"/>
                </a:solidFill>
                <a:cs typeface="Arial" charset="0"/>
              </a:rPr>
              <a:t>Second level</a:t>
            </a:r>
          </a:p>
          <a:p>
            <a:pPr marL="342673" indent="-342673" eaLnBrk="1" hangingPunct="1">
              <a:spcBef>
                <a:spcPct val="20000"/>
              </a:spcBef>
              <a:buFontTx/>
              <a:buChar char="•"/>
            </a:pPr>
            <a:r>
              <a:rPr lang="en-US" sz="3200">
                <a:solidFill>
                  <a:srgbClr val="FFFFFF"/>
                </a:solidFill>
                <a:cs typeface="Arial" charset="0"/>
              </a:rPr>
              <a:t>Third level</a:t>
            </a:r>
          </a:p>
          <a:p>
            <a:pPr marL="342673" indent="-342673" eaLnBrk="1" hangingPunct="1">
              <a:spcBef>
                <a:spcPct val="20000"/>
              </a:spcBef>
              <a:buFontTx/>
              <a:buChar char="•"/>
            </a:pPr>
            <a:r>
              <a:rPr lang="en-US" sz="3200">
                <a:solidFill>
                  <a:srgbClr val="FFFFFF"/>
                </a:solidFill>
                <a:cs typeface="Arial" charset="0"/>
              </a:rPr>
              <a:t>Fourth level</a:t>
            </a:r>
          </a:p>
          <a:p>
            <a:pPr marL="342673" indent="-342673" eaLnBrk="1" hangingPunct="1">
              <a:spcBef>
                <a:spcPct val="20000"/>
              </a:spcBef>
              <a:buFontTx/>
              <a:buChar char="•"/>
            </a:pPr>
            <a:r>
              <a:rPr lang="en-US" sz="3200">
                <a:solidFill>
                  <a:srgbClr val="FFFFFF"/>
                </a:solidFill>
                <a:cs typeface="Arial" charset="0"/>
              </a:rPr>
              <a:t>Fifth level</a:t>
            </a:r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32" y="0"/>
            <a:ext cx="9147175" cy="6865938"/>
            <a:chOff x="-3" y="-5"/>
            <a:chExt cx="5762" cy="4325"/>
          </a:xfrm>
        </p:grpSpPr>
        <p:sp>
          <p:nvSpPr>
            <p:cNvPr id="13316" name="Rectangle 4"/>
            <p:cNvSpPr>
              <a:spLocks noChangeArrowheads="1"/>
            </p:cNvSpPr>
            <p:nvPr userDrawn="1"/>
          </p:nvSpPr>
          <p:spPr bwMode="auto">
            <a:xfrm>
              <a:off x="-3" y="-5"/>
              <a:ext cx="5762" cy="4325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rgbClr val="15245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3200" b="1">
                <a:solidFill>
                  <a:srgbClr val="FFFE03"/>
                </a:solidFill>
              </a:endParaRPr>
            </a:p>
          </p:txBody>
        </p:sp>
        <p:pic>
          <p:nvPicPr>
            <p:cNvPr id="13317" name="Picture 5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20" cy="2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31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3"/>
            <a:ext cx="8534400" cy="76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380" tIns="45690" rIns="91380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4"/>
            <a:ext cx="8305800" cy="50879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380" tIns="45690" rIns="91380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8374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FAFF0B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rgbClr val="FAFF0B"/>
          </a:solidFill>
          <a:latin typeface="Arial" charset="0"/>
          <a:ea typeface="ＭＳ Ｐゴシック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rgbClr val="FAFF0B"/>
          </a:solidFill>
          <a:latin typeface="Arial" charset="0"/>
          <a:ea typeface="ＭＳ Ｐゴシック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rgbClr val="FAFF0B"/>
          </a:solidFill>
          <a:latin typeface="Arial" charset="0"/>
          <a:ea typeface="ＭＳ Ｐゴシック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rgbClr val="FAFF0B"/>
          </a:solidFill>
          <a:latin typeface="Arial" charset="0"/>
          <a:ea typeface="ＭＳ Ｐゴシック" charset="0"/>
          <a:cs typeface="Arial" charset="0"/>
        </a:defRPr>
      </a:lvl5pPr>
      <a:lvl6pPr marL="456895" algn="ctr" rtl="0" fontAlgn="base">
        <a:spcBef>
          <a:spcPct val="0"/>
        </a:spcBef>
        <a:spcAft>
          <a:spcPct val="0"/>
        </a:spcAft>
        <a:defRPr sz="3600" b="1">
          <a:solidFill>
            <a:srgbClr val="FAFF0B"/>
          </a:solidFill>
          <a:latin typeface="Arial" charset="0"/>
          <a:ea typeface="ＭＳ Ｐゴシック" charset="0"/>
          <a:cs typeface="Arial" charset="0"/>
        </a:defRPr>
      </a:lvl6pPr>
      <a:lvl7pPr marL="913790" algn="ctr" rtl="0" fontAlgn="base">
        <a:spcBef>
          <a:spcPct val="0"/>
        </a:spcBef>
        <a:spcAft>
          <a:spcPct val="0"/>
        </a:spcAft>
        <a:defRPr sz="3600" b="1">
          <a:solidFill>
            <a:srgbClr val="FAFF0B"/>
          </a:solidFill>
          <a:latin typeface="Arial" charset="0"/>
          <a:ea typeface="ＭＳ Ｐゴシック" charset="0"/>
          <a:cs typeface="Arial" charset="0"/>
        </a:defRPr>
      </a:lvl7pPr>
      <a:lvl8pPr marL="1370685" algn="ctr" rtl="0" fontAlgn="base">
        <a:spcBef>
          <a:spcPct val="0"/>
        </a:spcBef>
        <a:spcAft>
          <a:spcPct val="0"/>
        </a:spcAft>
        <a:defRPr sz="3600" b="1">
          <a:solidFill>
            <a:srgbClr val="FAFF0B"/>
          </a:solidFill>
          <a:latin typeface="Arial" charset="0"/>
          <a:ea typeface="ＭＳ Ｐゴシック" charset="0"/>
          <a:cs typeface="Arial" charset="0"/>
        </a:defRPr>
      </a:lvl8pPr>
      <a:lvl9pPr marL="1827580" algn="ctr" rtl="0" fontAlgn="base">
        <a:spcBef>
          <a:spcPct val="0"/>
        </a:spcBef>
        <a:spcAft>
          <a:spcPct val="0"/>
        </a:spcAft>
        <a:defRPr sz="3600" b="1">
          <a:solidFill>
            <a:srgbClr val="FAFF0B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673" indent="-342673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455" indent="-28556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+mn-ea"/>
          <a:cs typeface="+mn-cs"/>
        </a:defRPr>
      </a:lvl2pPr>
      <a:lvl3pPr marL="1142237" indent="-228449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3pPr>
      <a:lvl4pPr marL="1599135" indent="-228449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  <a:cs typeface="+mn-cs"/>
        </a:defRPr>
      </a:lvl4pPr>
      <a:lvl5pPr marL="2056029" indent="-22844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5pPr>
      <a:lvl6pPr marL="2512924" indent="-22844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6pPr>
      <a:lvl7pPr marL="2969817" indent="-22844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7pPr>
      <a:lvl8pPr marL="3426714" indent="-22844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8pPr>
      <a:lvl9pPr marL="3883608" indent="-22844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5" algn="l" defTabSz="456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90" algn="l" defTabSz="456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85" algn="l" defTabSz="456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80" algn="l" defTabSz="456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75" algn="l" defTabSz="456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70" algn="l" defTabSz="456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65" algn="l" defTabSz="456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60" algn="l" defTabSz="456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0"/>
            <a:ext cx="7010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600200"/>
            <a:ext cx="7010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76117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F011B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DF011B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F011B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DF011B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DF011B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DF011B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DF011B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DF011B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DF011B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80EC4-C1F2-4306-B411-EC98FE3BF6BC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9B1F7-7E56-4432-91E1-BC8CF746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2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12874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dirty="0"/>
              <a:t>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9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7C62C01E-3C32-4193-91C8-D2495DA32ECE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9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9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8A2BDB20-C7A9-4A93-9001-F7A780CF4E2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pic>
        <p:nvPicPr>
          <p:cNvPr id="14" name="Picture 13" descr="HEADER 2.eps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r="87847" b="20221"/>
          <a:stretch/>
        </p:blipFill>
        <p:spPr>
          <a:xfrm>
            <a:off x="1088136" y="6480048"/>
            <a:ext cx="927009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0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xStyles>
    <p:titleStyle>
      <a:lvl1pPr algn="l" rtl="0" eaLnBrk="1" latinLnBrk="0" hangingPunct="1">
        <a:spcBef>
          <a:spcPct val="0"/>
        </a:spcBef>
        <a:buNone/>
        <a:defRPr kumimoji="0" sz="3225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74320" indent="-212598" algn="l" rtl="0" eaLnBrk="1" latinLnBrk="0" hangingPunct="1">
        <a:lnSpc>
          <a:spcPct val="100000"/>
        </a:lnSpc>
        <a:spcBef>
          <a:spcPts val="450"/>
        </a:spcBef>
        <a:buClr>
          <a:schemeClr val="accent1"/>
        </a:buClr>
        <a:buSzPct val="80000"/>
        <a:buFont typeface="Wingdings 2"/>
        <a:buChar char="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80060" indent="-178308" algn="l" rtl="0" eaLnBrk="1" latinLnBrk="0" hangingPunct="1">
        <a:lnSpc>
          <a:spcPct val="100000"/>
        </a:lnSpc>
        <a:spcBef>
          <a:spcPts val="413"/>
        </a:spcBef>
        <a:buClr>
          <a:schemeClr val="accent1"/>
        </a:buClr>
        <a:buFont typeface="Verdana"/>
        <a:buChar char="◦"/>
        <a:defRPr kumimoji="0" sz="21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65226" indent="-17145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822960" indent="-130302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973836" indent="-13716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15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1131570" indent="-13716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289304" indent="-13716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180" indent="-13716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1597914" indent="-13716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>
              <a:defRPr sz="1244"/>
            </a:lvl1pPr>
          </a:lstStyle>
          <a:p>
            <a:pPr algn="l" eaLnBrk="0" hangingPunct="0"/>
            <a:endParaRPr lang="en-US" altLang="en-US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ctr">
              <a:defRPr sz="1244"/>
            </a:lvl1pPr>
          </a:lstStyle>
          <a:p>
            <a:pPr eaLnBrk="0" hangingPunct="0"/>
            <a:endParaRPr lang="en-US" altLang="en-US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>
            <a:lvl1pPr algn="r">
              <a:defRPr sz="1244"/>
            </a:lvl1pPr>
          </a:lstStyle>
          <a:p>
            <a:pPr eaLnBrk="0" hangingPunct="0"/>
            <a:fld id="{81FF375E-EED2-44AE-8BF3-6D4AA3D6C9A5}" type="slidenum">
              <a:rPr lang="en-US" altLang="en-US" b="0">
                <a:solidFill>
                  <a:srgbClr val="000000"/>
                </a:solidFill>
                <a:latin typeface="Arial" charset="0"/>
              </a:rPr>
              <a:pPr eaLnBrk="0" hangingPunct="0"/>
              <a:t>‹#›</a:t>
            </a:fld>
            <a:endParaRPr lang="en-US" altLang="en-US" b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093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  <a:ea typeface="ヒラギノ角ゴ Pro W3" pitchFamily="1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  <a:ea typeface="ヒラギノ角ゴ Pro W3" pitchFamily="1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  <a:ea typeface="ヒラギノ角ゴ Pro W3" pitchFamily="1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  <a:ea typeface="ヒラギノ角ゴ Pro W3" pitchFamily="1" charset="-128"/>
        </a:defRPr>
      </a:lvl5pPr>
      <a:lvl6pPr marL="406405" algn="ctr" rtl="0" eaLnBrk="1" fontAlgn="base" hangingPunct="1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  <a:ea typeface="ヒラギノ角ゴ Pro W3" pitchFamily="1" charset="-128"/>
        </a:defRPr>
      </a:lvl6pPr>
      <a:lvl7pPr marL="812810" algn="ctr" rtl="0" eaLnBrk="1" fontAlgn="base" hangingPunct="1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  <a:ea typeface="ヒラギノ角ゴ Pro W3" pitchFamily="1" charset="-128"/>
        </a:defRPr>
      </a:lvl7pPr>
      <a:lvl8pPr marL="1219215" algn="ctr" rtl="0" eaLnBrk="1" fontAlgn="base" hangingPunct="1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  <a:ea typeface="ヒラギノ角ゴ Pro W3" pitchFamily="1" charset="-128"/>
        </a:defRPr>
      </a:lvl8pPr>
      <a:lvl9pPr marL="1625620" algn="ctr" rtl="0" eaLnBrk="1" fontAlgn="base" hangingPunct="1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  <a:ea typeface="ヒラギノ角ゴ Pro W3" pitchFamily="1" charset="-128"/>
        </a:defRPr>
      </a:lvl9pPr>
    </p:titleStyle>
    <p:bodyStyle>
      <a:lvl1pPr marL="304804" indent="-304804" algn="l" rtl="0" eaLnBrk="1" fontAlgn="base" hangingPunct="1">
        <a:spcBef>
          <a:spcPct val="20000"/>
        </a:spcBef>
        <a:spcAft>
          <a:spcPct val="0"/>
        </a:spcAft>
        <a:buChar char="•"/>
        <a:defRPr sz="2844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rtl="0" eaLnBrk="1" fontAlgn="base" hangingPunct="1">
        <a:spcBef>
          <a:spcPct val="20000"/>
        </a:spcBef>
        <a:spcAft>
          <a:spcPct val="0"/>
        </a:spcAft>
        <a:buChar char="–"/>
        <a:defRPr sz="2489">
          <a:solidFill>
            <a:schemeClr val="tx1"/>
          </a:solidFill>
          <a:latin typeface="+mn-lt"/>
          <a:ea typeface="+mn-ea"/>
        </a:defRPr>
      </a:lvl2pPr>
      <a:lvl3pPr marL="1016013" indent="-203203" algn="l" rtl="0" eaLnBrk="1" fontAlgn="base" hangingPunct="1">
        <a:spcBef>
          <a:spcPct val="20000"/>
        </a:spcBef>
        <a:spcAft>
          <a:spcPct val="0"/>
        </a:spcAft>
        <a:buChar char="•"/>
        <a:defRPr sz="2133">
          <a:solidFill>
            <a:schemeClr val="tx1"/>
          </a:solidFill>
          <a:latin typeface="+mn-lt"/>
          <a:ea typeface="+mn-ea"/>
        </a:defRPr>
      </a:lvl3pPr>
      <a:lvl4pPr marL="1422418" indent="-203203" algn="l" rtl="0" eaLnBrk="1" fontAlgn="base" hangingPunct="1">
        <a:spcBef>
          <a:spcPct val="20000"/>
        </a:spcBef>
        <a:spcAft>
          <a:spcPct val="0"/>
        </a:spcAft>
        <a:buChar char="–"/>
        <a:defRPr sz="1778">
          <a:solidFill>
            <a:schemeClr val="tx1"/>
          </a:solidFill>
          <a:latin typeface="+mn-lt"/>
          <a:ea typeface="+mn-ea"/>
        </a:defRPr>
      </a:lvl4pPr>
      <a:lvl5pPr marL="1828823" indent="-203203" algn="l" rtl="0" eaLnBrk="1" fontAlgn="base" hangingPunct="1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  <a:ea typeface="+mn-ea"/>
        </a:defRPr>
      </a:lvl5pPr>
      <a:lvl6pPr marL="2235228" indent="-203203" algn="l" rtl="0" eaLnBrk="1" fontAlgn="base" hangingPunct="1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  <a:ea typeface="+mn-ea"/>
        </a:defRPr>
      </a:lvl6pPr>
      <a:lvl7pPr marL="2641633" indent="-203203" algn="l" rtl="0" eaLnBrk="1" fontAlgn="base" hangingPunct="1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  <a:ea typeface="+mn-ea"/>
        </a:defRPr>
      </a:lvl7pPr>
      <a:lvl8pPr marL="3048038" indent="-203203" algn="l" rtl="0" eaLnBrk="1" fontAlgn="base" hangingPunct="1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  <a:ea typeface="+mn-ea"/>
        </a:defRPr>
      </a:lvl8pPr>
      <a:lvl9pPr marL="3454443" indent="-203203" algn="l" rtl="0" eaLnBrk="1" fontAlgn="base" hangingPunct="1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3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ChangeArrowheads="1"/>
          </p:cNvSpPr>
          <p:nvPr/>
        </p:nvSpPr>
        <p:spPr bwMode="auto">
          <a:xfrm>
            <a:off x="406400" y="1676400"/>
            <a:ext cx="6427788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5000"/>
              </a:lnSpc>
              <a:spcBef>
                <a:spcPct val="10000"/>
              </a:spcBef>
            </a:pPr>
            <a:endParaRPr lang="en-US" sz="2000" i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243" name="Text Box 9"/>
          <p:cNvSpPr txBox="1">
            <a:spLocks noChangeArrowheads="1"/>
          </p:cNvSpPr>
          <p:nvPr/>
        </p:nvSpPr>
        <p:spPr bwMode="auto">
          <a:xfrm>
            <a:off x="329848" y="3607397"/>
            <a:ext cx="8371523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Consortium for Imaging </a:t>
            </a:r>
            <a:r>
              <a:rPr lang="en-US" sz="2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&amp; 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Biomarkers</a:t>
            </a:r>
          </a:p>
          <a:p>
            <a:pPr algn="ctr">
              <a:lnSpc>
                <a:spcPts val="3000"/>
              </a:lnSpc>
            </a:pP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U01: Early Detection of Aggressive Cancer 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557B00F-3D28-43C7-8055-0AF20D763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054" y="4469819"/>
            <a:ext cx="8563305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i="1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b="1" i="1" u="sng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CIB Leadership:</a:t>
            </a:r>
          </a:p>
          <a:p>
            <a:pPr algn="ctr"/>
            <a:r>
              <a:rPr lang="en-US" sz="2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Alan Pollack, </a:t>
            </a:r>
            <a:r>
              <a:rPr lang="en-US" sz="22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MD, PhD</a:t>
            </a:r>
            <a:r>
              <a:rPr lang="en-US" sz="22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, Radka Stoyanova, PhD, Thomas Wang, </a:t>
            </a:r>
            <a:r>
              <a:rPr lang="en-US" sz="2200" b="1" dirty="0" smtClean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MD, PhD</a:t>
            </a:r>
            <a:endParaRPr lang="en-US" sz="2200" b="1" dirty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8287B3-632C-4AF9-94B0-6577A1A37CD8}"/>
              </a:ext>
            </a:extLst>
          </p:cNvPr>
          <p:cNvSpPr/>
          <p:nvPr/>
        </p:nvSpPr>
        <p:spPr>
          <a:xfrm>
            <a:off x="373210" y="5864226"/>
            <a:ext cx="80078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>
                <a:solidFill>
                  <a:srgbClr val="CC66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10th EDRN Scientific Workshop in Bethesda, MD </a:t>
            </a:r>
          </a:p>
          <a:p>
            <a:pPr algn="ctr">
              <a:lnSpc>
                <a:spcPts val="2400"/>
              </a:lnSpc>
            </a:pPr>
            <a:r>
              <a:rPr lang="en-US" sz="2400" b="1" dirty="0">
                <a:solidFill>
                  <a:srgbClr val="CC66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March 6-8, 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293" y="220006"/>
            <a:ext cx="309676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6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410" y="358037"/>
            <a:ext cx="7164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-12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 pitchFamily="34" charset="0"/>
              </a:rPr>
              <a:t>CIB Funded Research Projects: Breast, Experimental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4345" y="1541730"/>
            <a:ext cx="3790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Collagen structural changes as an early biomarker for breast carcinoma</a:t>
            </a:r>
          </a:p>
          <a:p>
            <a:r>
              <a:rPr lang="en-GB" sz="1200" dirty="0">
                <a:solidFill>
                  <a:srgbClr val="000000"/>
                </a:solidFill>
                <a:latin typeface="Arial" charset="0"/>
              </a:rPr>
              <a:t>Second Harmonic Generation (SHG) microscopy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46" y="2479257"/>
            <a:ext cx="3790567" cy="37049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4294" y="6200455"/>
            <a:ext cx="4135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ysClr val="windowText" lastClr="000000"/>
                </a:solidFill>
                <a:cs typeface="Calibri" pitchFamily="34" charset="0"/>
              </a:rPr>
              <a:t>Courtesy of Dr. </a:t>
            </a:r>
            <a:r>
              <a:rPr lang="en-US" dirty="0">
                <a:cs typeface="Arial"/>
              </a:rPr>
              <a:t>Conklin</a:t>
            </a:r>
            <a:r>
              <a:rPr lang="en-US" kern="0" dirty="0">
                <a:solidFill>
                  <a:sysClr val="windowText" lastClr="000000"/>
                </a:solidFill>
                <a:cs typeface="Calibri" pitchFamily="34" charset="0"/>
              </a:rPr>
              <a:t>, </a:t>
            </a:r>
            <a:r>
              <a:rPr lang="en-US" dirty="0" err="1">
                <a:cs typeface="Arial"/>
              </a:rPr>
              <a:t>Univ</a:t>
            </a:r>
            <a:r>
              <a:rPr lang="en-US" dirty="0">
                <a:cs typeface="Arial"/>
              </a:rPr>
              <a:t> of Wisconsin</a:t>
            </a:r>
            <a:endParaRPr lang="en-US" kern="0" dirty="0">
              <a:solidFill>
                <a:sysClr val="windowText" lastClr="000000"/>
              </a:solidFill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23611" y="1538539"/>
            <a:ext cx="47203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Improving breast ultrasound specificity through Secreted Frizzled Related Protein-2 (SFRP2) targeted molecular imaging </a:t>
            </a:r>
          </a:p>
          <a:p>
            <a:r>
              <a:rPr lang="en-US" sz="1200" dirty="0">
                <a:latin typeface="+mn-lt"/>
              </a:rPr>
              <a:t>SFRP2 - an angiogenesis factor overexpressed in breast tumor vasculature</a:t>
            </a:r>
          </a:p>
          <a:p>
            <a:endParaRPr lang="en-US" sz="1200" dirty="0">
              <a:latin typeface="+mn-lt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D3B650-F0FE-C243-A303-5A55455AEF94}"/>
              </a:ext>
            </a:extLst>
          </p:cNvPr>
          <p:cNvSpPr txBox="1">
            <a:spLocks/>
          </p:cNvSpPr>
          <p:nvPr/>
        </p:nvSpPr>
        <p:spPr>
          <a:xfrm>
            <a:off x="4519864" y="3015867"/>
            <a:ext cx="4343400" cy="243879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400" b="0" dirty="0"/>
              <a:t>Aim 1. Refine an SFRP2-targeted microbubble contrast agent’s ability to visualize breast tumor vasculature by optimizing antibody loading.</a:t>
            </a:r>
          </a:p>
          <a:p>
            <a:pPr>
              <a:spcBef>
                <a:spcPts val="600"/>
              </a:spcBef>
            </a:pPr>
            <a:r>
              <a:rPr lang="en-US" sz="1400" b="0" dirty="0"/>
              <a:t>Aim 2. Determine SFRP2 targeted ultrasound molecular imaging’s sensitivity and specificity to detect breast cancer as a function of lesion size.</a:t>
            </a:r>
          </a:p>
          <a:p>
            <a:pPr>
              <a:spcBef>
                <a:spcPts val="600"/>
              </a:spcBef>
            </a:pPr>
            <a:r>
              <a:rPr lang="en-US" sz="1400" b="0" dirty="0"/>
              <a:t>Aim 3. Determine if SFRP2-targeted microbubble contrast can detect tumor vessels with greater sensitivity and specificity than VEGFR2-targeted or </a:t>
            </a:r>
            <a:r>
              <a:rPr lang="el-GR" sz="1400" b="0" dirty="0"/>
              <a:t>α</a:t>
            </a:r>
            <a:r>
              <a:rPr lang="en-US" sz="1400" b="0" dirty="0"/>
              <a:t>v</a:t>
            </a:r>
            <a:r>
              <a:rPr lang="el-GR" sz="1400" b="0" dirty="0"/>
              <a:t>β3-</a:t>
            </a:r>
            <a:r>
              <a:rPr lang="en-US" sz="1400" b="0" dirty="0"/>
              <a:t>targeted microbubble contrast.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97437" y="5831123"/>
            <a:ext cx="33965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ysClr val="windowText" lastClr="000000"/>
                </a:solidFill>
                <a:cs typeface="Calibri" pitchFamily="34" charset="0"/>
              </a:rPr>
              <a:t>Courtesy of Dr. </a:t>
            </a:r>
            <a:r>
              <a:rPr lang="en-US" dirty="0">
                <a:cs typeface="Arial"/>
              </a:rPr>
              <a:t>Dayton (UNC) and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Arial"/>
              </a:rPr>
              <a:t>Dr. </a:t>
            </a:r>
            <a:r>
              <a:rPr lang="en-US" dirty="0" err="1">
                <a:cs typeface="Arial"/>
              </a:rPr>
              <a:t>DeMore</a:t>
            </a:r>
            <a:r>
              <a:rPr lang="en-US" kern="0" dirty="0">
                <a:solidFill>
                  <a:sysClr val="windowText" lastClr="000000"/>
                </a:solidFill>
                <a:cs typeface="Arial"/>
              </a:rPr>
              <a:t> (MUSC)</a:t>
            </a:r>
            <a:endParaRPr lang="en-US" kern="0" dirty="0">
              <a:solidFill>
                <a:sysClr val="windowText" lastClr="0000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2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004102"/>
            <a:ext cx="2438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371033" y="6360986"/>
            <a:ext cx="4610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Courtesy of Dr. Massion, Vanderbilt-Ingram Cancer Center 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910" y="2603618"/>
            <a:ext cx="1952625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5618" y="1914943"/>
            <a:ext cx="2181225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83316" y="5536736"/>
            <a:ext cx="1077539" cy="70788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Baseline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2 mm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963687" y="5130302"/>
            <a:ext cx="1023949" cy="707886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1 year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3 mm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635760" y="5857875"/>
            <a:ext cx="2288540" cy="380367"/>
          </a:xfrm>
          <a:prstGeom prst="straightConnector1">
            <a:avLst/>
          </a:prstGeom>
          <a:ln w="57150">
            <a:solidFill>
              <a:srgbClr val="FF0000"/>
            </a:solidFill>
            <a:tailEnd type="stealth" w="med" len="lg"/>
          </a:ln>
          <a:effectLst>
            <a:outerShdw blurRad="63500" dist="50800" dir="6660000" sx="88000" sy="88000" algn="ctr" rotWithShape="0">
              <a:srgbClr val="0000FF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393396" y="4432027"/>
            <a:ext cx="944489" cy="707886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</a:rPr>
              <a:t>2 years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</a:rPr>
              <a:t>8 mm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048250" y="4511040"/>
            <a:ext cx="2317750" cy="1146810"/>
          </a:xfrm>
          <a:prstGeom prst="straightConnector1">
            <a:avLst/>
          </a:prstGeom>
          <a:ln w="57150">
            <a:solidFill>
              <a:srgbClr val="FF0000"/>
            </a:solidFill>
            <a:tailEnd type="stealth" w="med" len="lg"/>
          </a:ln>
          <a:effectLst>
            <a:outerShdw blurRad="63500" dist="50800" dir="6660000" sx="88000" sy="88000" algn="ctr" rotWithShape="0">
              <a:srgbClr val="0000FF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62560" y="6318136"/>
            <a:ext cx="8656320" cy="0"/>
          </a:xfrm>
          <a:prstGeom prst="straightConnector1">
            <a:avLst/>
          </a:prstGeom>
          <a:ln w="57150">
            <a:solidFill>
              <a:srgbClr val="0000FF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272052" y="170492"/>
            <a:ext cx="7890164" cy="77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 pitchFamily="34" charset="0"/>
              </a:rPr>
              <a:t>Biomarkers to improve imaging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 pitchFamily="34" charset="0"/>
              </a:rPr>
              <a:t>assessments of indeterminate lesions …</a:t>
            </a:r>
          </a:p>
        </p:txBody>
      </p:sp>
      <p:pic>
        <p:nvPicPr>
          <p:cNvPr id="17" name="Picture 16" descr="handing_holding_container_of_vial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25129" y="3463697"/>
            <a:ext cx="703846" cy="148532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601704" y="2044472"/>
            <a:ext cx="1161046" cy="1942524"/>
            <a:chOff x="5601704" y="2044472"/>
            <a:chExt cx="1161046" cy="1942524"/>
          </a:xfrm>
        </p:grpSpPr>
        <p:pic>
          <p:nvPicPr>
            <p:cNvPr id="21" name="Picture 20" descr="handing_holding_container_of_vials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01704" y="2044472"/>
              <a:ext cx="703846" cy="1485324"/>
            </a:xfrm>
            <a:prstGeom prst="rect">
              <a:avLst/>
            </a:prstGeom>
          </p:spPr>
        </p:pic>
        <p:pic>
          <p:nvPicPr>
            <p:cNvPr id="22" name="Picture 21" descr="handing_holding_container_of_vials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30304" y="2273072"/>
              <a:ext cx="703846" cy="1485324"/>
            </a:xfrm>
            <a:prstGeom prst="rect">
              <a:avLst/>
            </a:prstGeom>
          </p:spPr>
        </p:pic>
        <p:pic>
          <p:nvPicPr>
            <p:cNvPr id="24" name="Picture 23" descr="handing_holding_container_of_vials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58904" y="2501672"/>
              <a:ext cx="703846" cy="1485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377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410" y="358037"/>
            <a:ext cx="5833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-12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 pitchFamily="34" charset="0"/>
              </a:rPr>
              <a:t>CIB Funded Research Projects: </a:t>
            </a:r>
            <a:r>
              <a:rPr kumimoji="0" lang="en-US" sz="2400" b="1" i="0" u="none" strike="noStrike" kern="0" cap="none" spc="-12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 pitchFamily="34" charset="0"/>
              </a:rPr>
              <a:t>Lung (n=4)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71991"/>
              </p:ext>
            </p:extLst>
          </p:nvPr>
        </p:nvGraphicFramePr>
        <p:xfrm>
          <a:off x="708144" y="1320035"/>
          <a:ext cx="7885841" cy="34618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7653">
                  <a:extLst>
                    <a:ext uri="{9D8B030D-6E8A-4147-A177-3AD203B41FA5}">
                      <a16:colId xmlns:a16="http://schemas.microsoft.com/office/drawing/2014/main" val="3361992308"/>
                    </a:ext>
                  </a:extLst>
                </a:gridCol>
                <a:gridCol w="1241285">
                  <a:extLst>
                    <a:ext uri="{9D8B030D-6E8A-4147-A177-3AD203B41FA5}">
                      <a16:colId xmlns:a16="http://schemas.microsoft.com/office/drawing/2014/main" val="670284312"/>
                    </a:ext>
                  </a:extLst>
                </a:gridCol>
                <a:gridCol w="1373211">
                  <a:extLst>
                    <a:ext uri="{9D8B030D-6E8A-4147-A177-3AD203B41FA5}">
                      <a16:colId xmlns:a16="http://schemas.microsoft.com/office/drawing/2014/main" val="1964558255"/>
                    </a:ext>
                  </a:extLst>
                </a:gridCol>
                <a:gridCol w="1156019">
                  <a:extLst>
                    <a:ext uri="{9D8B030D-6E8A-4147-A177-3AD203B41FA5}">
                      <a16:colId xmlns:a16="http://schemas.microsoft.com/office/drawing/2014/main" val="3544364570"/>
                    </a:ext>
                  </a:extLst>
                </a:gridCol>
                <a:gridCol w="1028882">
                  <a:extLst>
                    <a:ext uri="{9D8B030D-6E8A-4147-A177-3AD203B41FA5}">
                      <a16:colId xmlns:a16="http://schemas.microsoft.com/office/drawing/2014/main" val="4197493282"/>
                    </a:ext>
                  </a:extLst>
                </a:gridCol>
                <a:gridCol w="1498791">
                  <a:extLst>
                    <a:ext uri="{9D8B030D-6E8A-4147-A177-3AD203B41FA5}">
                      <a16:colId xmlns:a16="http://schemas.microsoft.com/office/drawing/2014/main" val="192113483"/>
                    </a:ext>
                  </a:extLst>
                </a:gridCol>
              </a:tblGrid>
              <a:tr h="295834"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Organ Site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Imaging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Biomarkers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Tools &amp; Resources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565280"/>
                  </a:ext>
                </a:extLst>
              </a:tr>
              <a:tr h="2958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Clinical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Experimental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Tissue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Blood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502216"/>
                  </a:ext>
                </a:extLst>
              </a:tr>
              <a:tr h="69741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Lung [6]: Lampe &amp; Houghton</a:t>
                      </a:r>
                    </a:p>
                  </a:txBody>
                  <a:tcPr marL="68580" marR="68580" marT="0" marB="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Proteomic, </a:t>
                      </a:r>
                      <a:r>
                        <a:rPr lang="en-US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Glycomic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autoantibodies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Models</a:t>
                      </a: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of q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uantitative CT imaging, clinical factors</a:t>
                      </a: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blood biomarkers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8016253"/>
                  </a:ext>
                </a:extLst>
              </a:tr>
              <a:tr h="38314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Lung [7]: Massion</a:t>
                      </a:r>
                    </a:p>
                  </a:txBody>
                  <a:tcPr marL="68580" marR="68580" marT="0" marB="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Blood biomarkers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Models</a:t>
                      </a: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of q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uantitative CT imaging, clinical factors</a:t>
                      </a: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blood biomarkers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553338"/>
                  </a:ext>
                </a:extLst>
              </a:tr>
              <a:tr h="23247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Lung [8]: Taguchi</a:t>
                      </a:r>
                    </a:p>
                  </a:txBody>
                  <a:tcPr marL="68580" marR="68580" marT="0" marB="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Seven protein and three autoantibody markers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Models</a:t>
                      </a: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of q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uantitative CT imaging, clinical factors</a:t>
                      </a: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blood biomarkers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5848452"/>
                  </a:ext>
                </a:extLst>
              </a:tr>
              <a:tr h="64501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Lung [9]: </a:t>
                      </a:r>
                      <a:r>
                        <a:rPr lang="en-US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Spira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Bronchial gene expression biomarkers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Models</a:t>
                      </a: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of q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uantitative CT imaging, clinical factors</a:t>
                      </a:r>
                      <a:r>
                        <a:rPr lang="en-US" sz="11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tissue biomarkers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688788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72892" y="4939345"/>
            <a:ext cx="7022951" cy="1497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sz="1000" cap="all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Integration of Blood-Based Biomarkers with Computed Tomography to Improve Diagnostic Accuracy for the Early Detection of Aggressive Cancer from Benign Lung Nodules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Paul Lampe, PhD, </a:t>
            </a:r>
            <a:r>
              <a:rPr lang="en-US" sz="1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Fred Hutchinson Cancer Research Center;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McGarry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Houghton, MD, </a:t>
            </a:r>
            <a:r>
              <a:rPr lang="en-US" sz="1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Fred Hutchinson Cancer Research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sz="1000" cap="all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 Invasive Evaluation of Indeterminate Pulmonary Nodules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Pierre P. Massion, MD, </a:t>
            </a:r>
            <a:r>
              <a:rPr lang="en-US" sz="10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Vanderbilt University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  <a:tabLst>
                <a:tab pos="1371600" algn="l"/>
              </a:tabLst>
            </a:pPr>
            <a:r>
              <a:rPr lang="en-US" sz="1000" cap="all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Development and Validation of a Biomarker Panel for Early Detection of Lung Cancer and Nodule Diagnosis with Integrating LDCT Imaging: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Ayumu Taguchi, MD, PhD, </a:t>
            </a:r>
            <a:r>
              <a:rPr lang="en-US" sz="10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Texas MD Anderson Cancer Center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 startAt="6"/>
              <a:tabLst>
                <a:tab pos="1371600" algn="l"/>
              </a:tabLst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MOLECULAR AND IMAGING BIOMARKERS FOR EARLY LUNG CANCER DETECTION IN THE SETTING OF INDETERMINATE PULMONARY NODULES: </a:t>
            </a:r>
            <a:r>
              <a:rPr lang="en-US" sz="1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Avrum</a:t>
            </a: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E. </a:t>
            </a:r>
            <a:r>
              <a:rPr lang="en-US" sz="1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Spira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MD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Boston University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18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Integration of Blood-Based Biomarkers with Computed Tomography (CT) to Improve Diagnostic Accuracy for the Early Detection of Aggressive Cancer from Benign Lung Nodules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2560" y="3714750"/>
            <a:ext cx="7406640" cy="1314450"/>
          </a:xfrm>
        </p:spPr>
        <p:txBody>
          <a:bodyPr/>
          <a:lstStyle/>
          <a:p>
            <a:r>
              <a:rPr lang="en-US" dirty="0" err="1"/>
              <a:t>McGarry</a:t>
            </a:r>
            <a:r>
              <a:rPr lang="en-US" dirty="0"/>
              <a:t> Houghton, MD</a:t>
            </a:r>
            <a:br>
              <a:rPr lang="en-US" dirty="0"/>
            </a:br>
            <a:r>
              <a:rPr lang="en-US" dirty="0"/>
              <a:t>Paul Lampe, PhD</a:t>
            </a:r>
          </a:p>
          <a:p>
            <a:r>
              <a:rPr lang="en-US" dirty="0"/>
              <a:t>Fred Hutchinson Cancer Research Center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60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Specific Aims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3000" y="2057400"/>
            <a:ext cx="77152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05740" algn="just"/>
            <a:r>
              <a:rPr lang="en-US" b="1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Aim #1.  Test the ability of putative proteomic and </a:t>
            </a:r>
            <a:r>
              <a:rPr lang="en-US" b="1" i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glycomic</a:t>
            </a:r>
            <a:r>
              <a:rPr lang="en-US" b="1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biomarkers to identify malignant pulmonary nodules</a:t>
            </a:r>
            <a:r>
              <a:rPr lang="en-US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</a:p>
          <a:p>
            <a:pPr indent="205740" algn="just"/>
            <a:endParaRPr lang="en-US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205740" algn="just"/>
            <a:endParaRPr lang="en-US" b="1" i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205740" algn="just"/>
            <a:r>
              <a:rPr lang="en-US" b="1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Aim #2.  Determine if autoantibodies present in plasma are tumor-derived and assess their utility for the detection of cancerous nodules</a:t>
            </a:r>
            <a:r>
              <a:rPr lang="en-US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</a:p>
          <a:p>
            <a:pPr indent="205740" algn="just"/>
            <a:endParaRPr lang="en-US" b="1" i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205740" algn="just"/>
            <a:endParaRPr lang="en-US" b="1" i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205740" algn="just"/>
            <a:r>
              <a:rPr lang="en-US" b="1" i="1" dirty="0">
                <a:latin typeface="Arial" panose="020B0604020202020204" pitchFamily="34" charset="0"/>
                <a:ea typeface="Cambria" panose="02040503050406030204" pitchFamily="18" charset="0"/>
              </a:rPr>
              <a:t>Aim #3.  Perform multivariate analyses to integrate hybrid plasma biomarkers and pulmonary nodule features to distinguish malignant from benign nodules identified on CT imaging</a:t>
            </a:r>
            <a:r>
              <a:rPr lang="en-US" dirty="0">
                <a:latin typeface="Arial" panose="020B0604020202020204" pitchFamily="34" charset="0"/>
                <a:ea typeface="Cambria" panose="02040503050406030204" pitchFamily="18" charset="0"/>
              </a:rPr>
              <a:t>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40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Accomplishments:  Aim 1</a:t>
            </a:r>
            <a:r>
              <a:rPr lang="en-US" sz="1800" b="1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Test the ability of putative proteomic and </a:t>
            </a:r>
            <a:r>
              <a:rPr lang="en-US" sz="1800" b="1" i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glycomic</a:t>
            </a:r>
            <a:r>
              <a:rPr lang="en-US" sz="1800" b="1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biomarkers to identify malignant pulmonary nodules</a:t>
            </a:r>
            <a:r>
              <a:rPr lang="en-US" sz="18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br>
              <a:rPr lang="en-US" sz="18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</a:br>
            <a:endParaRPr lang="en-US" sz="1800" dirty="0"/>
          </a:p>
        </p:txBody>
      </p:sp>
      <p:sp>
        <p:nvSpPr>
          <p:cNvPr id="3" name="Rectangle 2"/>
          <p:cNvSpPr/>
          <p:nvPr/>
        </p:nvSpPr>
        <p:spPr>
          <a:xfrm>
            <a:off x="1241298" y="1714500"/>
            <a:ext cx="778840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50" spc="8" dirty="0">
                <a:ea typeface="MS Mincho"/>
              </a:rPr>
              <a:t>In CHS pre-diagnostic samples (0-2 years prior to diagnosis) we found 81 proteins significantly higher (p&lt;0.009) in people later diagnosed with lung cancer.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50" spc="8" dirty="0">
              <a:ea typeface="MS Mincho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50" dirty="0"/>
              <a:t>O</a:t>
            </a:r>
            <a:r>
              <a:rPr lang="en-US" sz="1650" spc="8" dirty="0">
                <a:ea typeface="MS Mincho"/>
              </a:rPr>
              <a:t>f the 81 upregulated CHS proteins, 5 were validated at p&lt;0.006 </a:t>
            </a:r>
            <a:r>
              <a:rPr lang="en-US" sz="1650" dirty="0"/>
              <a:t>in 126 subjects with nodules later determined to be cancerous matched 1:1 with subjects with benign nodules from the Fred Hutch Lung Cancer Early Detection Clinic (LCEDC) </a:t>
            </a:r>
            <a:r>
              <a:rPr lang="en-US" sz="1650" spc="8" dirty="0">
                <a:ea typeface="MS Mincho"/>
              </a:rPr>
              <a:t>[20x what would be expected by chance – 5/(81 x 0.006 x 0.5 up only)].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50" spc="8" dirty="0">
              <a:ea typeface="MS Mincho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50" dirty="0"/>
              <a:t>Examination of proteins with significant increases in </a:t>
            </a:r>
            <a:r>
              <a:rPr lang="en-US" sz="1650" dirty="0" err="1"/>
              <a:t>sialyl</a:t>
            </a:r>
            <a:r>
              <a:rPr lang="en-US" sz="1650" dirty="0"/>
              <a:t> Lewis-A and –X content in the CHS samples showed 14 proteins with increased </a:t>
            </a:r>
            <a:r>
              <a:rPr lang="en-US" sz="1650" dirty="0" err="1"/>
              <a:t>sialyl</a:t>
            </a:r>
            <a:r>
              <a:rPr lang="en-US" sz="1650" dirty="0"/>
              <a:t> Lewis-A (p&lt;0.043) and 16 with </a:t>
            </a:r>
            <a:r>
              <a:rPr lang="en-US" sz="1650" dirty="0" err="1"/>
              <a:t>sialyl</a:t>
            </a:r>
            <a:r>
              <a:rPr lang="en-US" sz="1650" dirty="0"/>
              <a:t> Lewis-X (p&lt;0.025) modifications. </a:t>
            </a:r>
            <a:endParaRPr lang="en-US" sz="1650" dirty="0" smtClean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50" dirty="0" smtClean="0"/>
              <a:t>The </a:t>
            </a:r>
            <a:r>
              <a:rPr lang="en-US" sz="1650" dirty="0"/>
              <a:t>LCEDC samples showed validation of 4/14 and 2/16 of the </a:t>
            </a:r>
            <a:r>
              <a:rPr lang="en-US" sz="1650" dirty="0" err="1"/>
              <a:t>glycomic</a:t>
            </a:r>
            <a:r>
              <a:rPr lang="en-US" sz="1650" dirty="0"/>
              <a:t> markers at p&lt;0.006 (95x and 42x expected by chance).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50" dirty="0"/>
          </a:p>
          <a:p>
            <a:r>
              <a:rPr lang="en-US" sz="1650" spc="8" dirty="0">
                <a:latin typeface="Arial" panose="020B0604020202020204" pitchFamily="34" charset="0"/>
              </a:rPr>
              <a:t>Currently testing locked down panel in second LCEDC set (130 case/130 control)</a:t>
            </a:r>
            <a:r>
              <a:rPr lang="en-US" sz="1650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41298" y="4662435"/>
            <a:ext cx="7788402" cy="7033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5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Accomplishments:  Aim 1</a:t>
            </a:r>
            <a:r>
              <a:rPr lang="en-US" sz="1800" b="1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Test the ability of putative proteomic and </a:t>
            </a:r>
            <a:r>
              <a:rPr lang="en-US" sz="1800" b="1" i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glycomic</a:t>
            </a:r>
            <a:r>
              <a:rPr lang="en-US" sz="1800" b="1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biomarkers to identify malignant pulmonary nodules</a:t>
            </a:r>
            <a:r>
              <a:rPr lang="en-US" sz="18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br>
              <a:rPr lang="en-US" sz="18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</a:br>
            <a:endParaRPr lang="en-US" sz="1800" dirty="0"/>
          </a:p>
        </p:txBody>
      </p:sp>
      <p:sp>
        <p:nvSpPr>
          <p:cNvPr id="3" name="Rectangle 2"/>
          <p:cNvSpPr/>
          <p:nvPr/>
        </p:nvSpPr>
        <p:spPr>
          <a:xfrm>
            <a:off x="1241298" y="1714500"/>
            <a:ext cx="778840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50" spc="8" dirty="0">
                <a:ea typeface="MS Mincho"/>
              </a:rPr>
              <a:t>In CHS pre-diagnostic samples (0-2 years prior to diagnosis) we found 81 proteins significantly higher (p&lt;0.009) in people later diagnosed with lung cancer.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50" spc="8" dirty="0">
              <a:ea typeface="MS Mincho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50" dirty="0"/>
              <a:t>O</a:t>
            </a:r>
            <a:r>
              <a:rPr lang="en-US" sz="1650" spc="8" dirty="0">
                <a:ea typeface="MS Mincho"/>
              </a:rPr>
              <a:t>f the 81 upregulated CHS proteins, 5 were validated at p&lt;0.006 </a:t>
            </a:r>
            <a:r>
              <a:rPr lang="en-US" sz="1650" dirty="0"/>
              <a:t>in 126 subjects with nodules later determined to be cancerous matched 1:1 with subjects with benign nodules from the Fred Hutch Lung Cancer Early Detection Clinic (LCEDC) </a:t>
            </a:r>
            <a:r>
              <a:rPr lang="en-US" sz="1650" spc="8" dirty="0">
                <a:ea typeface="MS Mincho"/>
              </a:rPr>
              <a:t>[20x what would be expected by chance – 5/(81 x 0.006 x 0.5 up only)].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50" spc="8" dirty="0">
              <a:ea typeface="MS Mincho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50" dirty="0"/>
              <a:t>Examination of proteins with significant increases in </a:t>
            </a:r>
            <a:r>
              <a:rPr lang="en-US" sz="1650" dirty="0" err="1"/>
              <a:t>sialyl</a:t>
            </a:r>
            <a:r>
              <a:rPr lang="en-US" sz="1650" dirty="0"/>
              <a:t> Lewis-A and –X content in the CHS samples showed 14 proteins with increased </a:t>
            </a:r>
            <a:r>
              <a:rPr lang="en-US" sz="1650" dirty="0" err="1"/>
              <a:t>sialyl</a:t>
            </a:r>
            <a:r>
              <a:rPr lang="en-US" sz="1650" dirty="0"/>
              <a:t> Lewis-A (p&lt;0.043) and 16 with </a:t>
            </a:r>
            <a:r>
              <a:rPr lang="en-US" sz="1650" dirty="0" err="1"/>
              <a:t>sialyl</a:t>
            </a:r>
            <a:r>
              <a:rPr lang="en-US" sz="1650" dirty="0"/>
              <a:t> Lewis-X (p&lt;0.025) modifications. </a:t>
            </a:r>
            <a:endParaRPr lang="en-US" sz="1650" dirty="0" smtClean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50" dirty="0" smtClean="0"/>
              <a:t>The </a:t>
            </a:r>
            <a:r>
              <a:rPr lang="en-US" sz="1650" dirty="0"/>
              <a:t>LCEDC samples showed validation of 4/14 and 2/16 of the </a:t>
            </a:r>
            <a:r>
              <a:rPr lang="en-US" sz="1650" dirty="0" err="1"/>
              <a:t>glycomic</a:t>
            </a:r>
            <a:r>
              <a:rPr lang="en-US" sz="1650" dirty="0"/>
              <a:t> markers at p&lt;0.006 (95x and 42x expected by chance).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50" dirty="0"/>
          </a:p>
          <a:p>
            <a:r>
              <a:rPr lang="en-US" sz="1650" spc="8" dirty="0">
                <a:latin typeface="Arial" panose="020B0604020202020204" pitchFamily="34" charset="0"/>
              </a:rPr>
              <a:t>Currently testing locked down panel in second LCEDC set (130 case/130 control)</a:t>
            </a:r>
            <a:r>
              <a:rPr lang="en-US" sz="1650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41298" y="5406013"/>
            <a:ext cx="7788402" cy="5828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1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Accomplishments:  Aim 2 </a:t>
            </a:r>
            <a:r>
              <a:rPr lang="en-US" sz="1800" b="1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Determine if autoantibodies present in plasma are tumor-derived and assess their utility for the detection of cancerous nodules</a:t>
            </a:r>
            <a:r>
              <a:rPr lang="en-US" sz="18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br>
              <a:rPr lang="en-US" sz="18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</a:br>
            <a:endParaRPr lang="en-US" sz="1800" dirty="0"/>
          </a:p>
        </p:txBody>
      </p:sp>
      <p:sp>
        <p:nvSpPr>
          <p:cNvPr id="3" name="Rectangle 2"/>
          <p:cNvSpPr/>
          <p:nvPr/>
        </p:nvSpPr>
        <p:spPr>
          <a:xfrm>
            <a:off x="1600200" y="2114550"/>
            <a:ext cx="71437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pc="8" dirty="0">
                <a:latin typeface="Arial" panose="020B0604020202020204" pitchFamily="34" charset="0"/>
                <a:ea typeface="MS Mincho"/>
              </a:rPr>
              <a:t>We found 51 IgG (p&lt;0.01) and 33 IgM (p&lt;0.023) autoantibody-autoantigen complexes significantly increased in the CHS samples. In LCEDC samples, 15/51 IgG and 2/33 IgM markers validate at p&lt;0.02.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pc="8" dirty="0">
              <a:latin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pc="8" dirty="0">
                <a:latin typeface="Arial" panose="020B0604020202020204" pitchFamily="34" charset="0"/>
              </a:rPr>
              <a:t>4/13 autoantibodies discovered in tumors validated in an expanded LCEDPC cohort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pc="8" dirty="0">
              <a:latin typeface="Arial" panose="020B0604020202020204" pitchFamily="34" charset="0"/>
            </a:endParaRPr>
          </a:p>
          <a:p>
            <a:r>
              <a:rPr lang="en-US" spc="8" dirty="0">
                <a:latin typeface="Arial" panose="020B0604020202020204" pitchFamily="34" charset="0"/>
              </a:rPr>
              <a:t>Currently testing locked down panel in second LCEDPC set (130 case/130 control)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00200" y="3506875"/>
            <a:ext cx="6307853" cy="7033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5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Accomplishments:  Aim 2 </a:t>
            </a:r>
            <a:r>
              <a:rPr lang="en-US" sz="1800" b="1" i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Determine if autoantibodies present in plasma are tumor-derived and assess their utility for the detection of cancerous nodules</a:t>
            </a:r>
            <a:r>
              <a:rPr lang="en-US" sz="18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br>
              <a:rPr lang="en-US" sz="18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</a:br>
            <a:endParaRPr lang="en-US" sz="1800" dirty="0"/>
          </a:p>
        </p:txBody>
      </p:sp>
      <p:sp>
        <p:nvSpPr>
          <p:cNvPr id="3" name="Rectangle 2"/>
          <p:cNvSpPr/>
          <p:nvPr/>
        </p:nvSpPr>
        <p:spPr>
          <a:xfrm>
            <a:off x="1600200" y="2114550"/>
            <a:ext cx="71437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pc="8" dirty="0">
                <a:latin typeface="Arial" panose="020B0604020202020204" pitchFamily="34" charset="0"/>
                <a:ea typeface="MS Mincho"/>
              </a:rPr>
              <a:t>We found 51 IgG (p&lt;0.01) and 33 IgM (p&lt;0.023) autoantibody-autoantigen complexes significantly increased in the CHS samples. In LCEDC samples, 15/51 IgG and 2/33 IgM markers validate at p&lt;0.02.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pc="8" dirty="0">
              <a:latin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pc="8" dirty="0">
                <a:latin typeface="Arial" panose="020B0604020202020204" pitchFamily="34" charset="0"/>
              </a:rPr>
              <a:t>4/13 autoantibodies discovered in tumors validated in an expanded LCEDPC cohort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pc="8" dirty="0">
              <a:latin typeface="Arial" panose="020B0604020202020204" pitchFamily="34" charset="0"/>
            </a:endParaRPr>
          </a:p>
          <a:p>
            <a:r>
              <a:rPr lang="en-US" spc="8" dirty="0">
                <a:latin typeface="Arial" panose="020B0604020202020204" pitchFamily="34" charset="0"/>
              </a:rPr>
              <a:t>Currently testing locked down panel in second LCEDPC set (130 case/130 control)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00200" y="4273488"/>
            <a:ext cx="6837903" cy="7033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9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0" y="884682"/>
            <a:ext cx="7498080" cy="857250"/>
          </a:xfrm>
        </p:spPr>
        <p:txBody>
          <a:bodyPr/>
          <a:lstStyle/>
          <a:p>
            <a:r>
              <a:rPr lang="en-US" dirty="0"/>
              <a:t>Accomplishments: Aim 3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371601" y="1771650"/>
          <a:ext cx="7454650" cy="14175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4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4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4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4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57564">
                <a:tc>
                  <a:txBody>
                    <a:bodyPr/>
                    <a:lstStyle/>
                    <a:p>
                      <a:r>
                        <a:rPr lang="en-US" sz="1100" dirty="0"/>
                        <a:t>Model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Number</a:t>
                      </a:r>
                      <a:r>
                        <a:rPr lang="en-US" sz="1100" baseline="0" dirty="0"/>
                        <a:t> of subjects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Number of variables considered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Number of top predictors Lasso selected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All data (AUC)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Cross validation results (AUC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Note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571">
                <a:tc>
                  <a:txBody>
                    <a:bodyPr/>
                    <a:lstStyle/>
                    <a:p>
                      <a:r>
                        <a:rPr lang="en-US" sz="1100" dirty="0"/>
                        <a:t>Plasma Biomarkers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238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88.7%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89.4%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Lambda.1se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 err="1"/>
                        <a:t>Clinical+Semantic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238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89.01%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87%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Lambda.1se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3143250"/>
            <a:ext cx="2242566" cy="22425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866" y="3143251"/>
            <a:ext cx="2236319" cy="22363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8737" y="4335055"/>
            <a:ext cx="804664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Plasma </a:t>
            </a:r>
          </a:p>
          <a:p>
            <a:r>
              <a:rPr lang="en-US" sz="1050" dirty="0"/>
              <a:t>Biomarkers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55187" y="4450187"/>
            <a:ext cx="806631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 err="1"/>
              <a:t>Clinical+CT</a:t>
            </a:r>
            <a:r>
              <a:rPr lang="en-US" sz="1050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2085880" y="4131459"/>
            <a:ext cx="740908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/>
              <a:t>Sensitivity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5002856" y="4518194"/>
            <a:ext cx="740908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/>
              <a:t>Sensitivity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57550" y="5257800"/>
            <a:ext cx="739305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/>
              <a:t>Specificity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13616" y="5257800"/>
            <a:ext cx="739305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/>
              <a:t>Specificity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1601" y="5535760"/>
            <a:ext cx="7649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Currently finalizing rule to test combined plasma and CT in second LCEDC cohort</a:t>
            </a:r>
          </a:p>
        </p:txBody>
      </p:sp>
    </p:spTree>
    <p:extLst>
      <p:ext uri="{BB962C8B-B14F-4D97-AF65-F5344CB8AC3E}">
        <p14:creationId xmlns:p14="http://schemas.microsoft.com/office/powerpoint/2010/main" val="122003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04800" y="7360"/>
            <a:ext cx="533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Introduction to the Consortium for Imaging and Biomarkers </a:t>
            </a:r>
            <a:r>
              <a:rPr lang="en-US" sz="2400" b="1" i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(CIB)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3528" y="1593024"/>
            <a:ext cx="8060483" cy="463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74675" marR="0" lvl="0" indent="-4572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800" b="1" i="1" kern="0" dirty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Overview of the CIB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uLnTx/>
              <a:uFill>
                <a:solidFill>
                  <a:srgbClr val="FF0000"/>
                </a:solidFill>
              </a:uFill>
              <a:latin typeface="Calibri" pitchFamily="34" charset="0"/>
              <a:cs typeface="Calibri" pitchFamily="34" charset="0"/>
            </a:endParaRPr>
          </a:p>
          <a:p>
            <a:pPr marL="1371600" marR="0" lvl="1" indent="-457200" defTabSz="91440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800" b="1" kern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Brief History and Purpose</a:t>
            </a:r>
          </a:p>
          <a:p>
            <a:pPr marL="1371600" marR="0" lvl="1" indent="-457200" defTabSz="91440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800" b="1" kern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Investigator Research Objectives/Updates</a:t>
            </a:r>
          </a:p>
          <a:p>
            <a:pPr marL="1371600" lvl="1" indent="-457200" defTabSz="914400"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kern="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Tools/Resources/Collaborations</a:t>
            </a:r>
            <a:endParaRPr lang="en-US" sz="2800" b="1" kern="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marL="1371600" lvl="1" indent="-457200" defTabSz="914400"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kern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Future </a:t>
            </a:r>
            <a:r>
              <a:rPr lang="en-US" sz="2800" b="1" kern="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Directions/Challenges</a:t>
            </a:r>
            <a:endParaRPr lang="en-US" sz="2800" b="1" kern="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marL="1371600" marR="0" lvl="1" indent="-457200" defTabSz="91440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lang="en-US" sz="2800" b="1" kern="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19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410" y="358037"/>
            <a:ext cx="5767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-12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 pitchFamily="34" charset="0"/>
              </a:rPr>
              <a:t>CIB Funded Research </a:t>
            </a:r>
            <a:r>
              <a:rPr kumimoji="0" lang="en-US" sz="2400" b="1" i="0" u="none" strike="noStrike" kern="0" cap="none" spc="-12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 pitchFamily="34" charset="0"/>
              </a:rPr>
              <a:t>Projects: </a:t>
            </a:r>
            <a:r>
              <a:rPr lang="en-US" sz="2400" b="1" kern="0" spc="-12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Misc</a:t>
            </a:r>
            <a:r>
              <a:rPr lang="en-US" sz="2400" b="1" kern="0" spc="-1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 (n=6)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615293"/>
              </p:ext>
            </p:extLst>
          </p:nvPr>
        </p:nvGraphicFramePr>
        <p:xfrm>
          <a:off x="104776" y="1139166"/>
          <a:ext cx="9039224" cy="35759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4974">
                  <a:extLst>
                    <a:ext uri="{9D8B030D-6E8A-4147-A177-3AD203B41FA5}">
                      <a16:colId xmlns:a16="http://schemas.microsoft.com/office/drawing/2014/main" val="3361992308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670284312"/>
                    </a:ext>
                  </a:extLst>
                </a:gridCol>
                <a:gridCol w="1959257">
                  <a:extLst>
                    <a:ext uri="{9D8B030D-6E8A-4147-A177-3AD203B41FA5}">
                      <a16:colId xmlns:a16="http://schemas.microsoft.com/office/drawing/2014/main" val="1964558255"/>
                    </a:ext>
                  </a:extLst>
                </a:gridCol>
                <a:gridCol w="1325098">
                  <a:extLst>
                    <a:ext uri="{9D8B030D-6E8A-4147-A177-3AD203B41FA5}">
                      <a16:colId xmlns:a16="http://schemas.microsoft.com/office/drawing/2014/main" val="3544364570"/>
                    </a:ext>
                  </a:extLst>
                </a:gridCol>
                <a:gridCol w="1179366">
                  <a:extLst>
                    <a:ext uri="{9D8B030D-6E8A-4147-A177-3AD203B41FA5}">
                      <a16:colId xmlns:a16="http://schemas.microsoft.com/office/drawing/2014/main" val="4197493282"/>
                    </a:ext>
                  </a:extLst>
                </a:gridCol>
                <a:gridCol w="1718004">
                  <a:extLst>
                    <a:ext uri="{9D8B030D-6E8A-4147-A177-3AD203B41FA5}">
                      <a16:colId xmlns:a16="http://schemas.microsoft.com/office/drawing/2014/main" val="192113483"/>
                    </a:ext>
                  </a:extLst>
                </a:gridCol>
              </a:tblGrid>
              <a:tr h="240741"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Organ Site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Imaging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Biomarkers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Tools &amp; Resources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565280"/>
                  </a:ext>
                </a:extLst>
              </a:tr>
              <a:tr h="2407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Clinical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Experimental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Tissue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Blood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502216"/>
                  </a:ext>
                </a:extLst>
              </a:tr>
              <a:tr h="51746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Prostate [10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]: Pollack &amp; Stoyanova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mpMRI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Gleason Score;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Gene expression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mpMRI 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features, clinical features and transcriptomic</a:t>
                      </a:r>
                      <a:r>
                        <a:rPr lang="en-US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models for AS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8016253"/>
                  </a:ext>
                </a:extLst>
              </a:tr>
              <a:tr h="36859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Cervical Cancer [11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]: Richards-Kortum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Mobile high-resolution </a:t>
                      </a:r>
                      <a:r>
                        <a:rPr lang="en-US" sz="11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microendoscope</a:t>
                      </a:r>
                      <a:r>
                        <a:rPr lang="en-US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(HRME)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HPV</a:t>
                      </a:r>
                      <a:r>
                        <a:rPr lang="en-US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DNA and E7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US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isplay, analyze, and transmit </a:t>
                      </a:r>
                      <a:r>
                        <a:rPr lang="en-US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images - portable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553338"/>
                  </a:ext>
                </a:extLst>
              </a:tr>
              <a:tr h="69253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Esophageal Adenocarcinoma [12]: Wang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Endoscopy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Near-infrared imaging testing of peptide </a:t>
                      </a:r>
                      <a:r>
                        <a:rPr lang="en-US" sz="11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multimers</a:t>
                      </a:r>
                      <a:endParaRPr lang="en-US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Cell surface proteins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Multimer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immuno-fluorescence detection of HG and Ca lesions in </a:t>
                      </a:r>
                      <a:r>
                        <a:rPr lang="en-US" sz="11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Barretts</a:t>
                      </a:r>
                      <a:endParaRPr lang="en-US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848452"/>
                  </a:ext>
                </a:extLst>
              </a:tr>
              <a:tr h="51746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Ovarian Cancer [13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]: </a:t>
                      </a:r>
                      <a:r>
                        <a:rPr lang="en-US" sz="11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Barua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Targeted ultrasound imaging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Microbubble targeting FSHR &amp; GRP78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Anti-nuclear matrix</a:t>
                      </a:r>
                      <a:r>
                        <a:rPr lang="en-US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proteins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Microbubble targeted imaging combined with blood biomarkers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6887884"/>
                  </a:ext>
                </a:extLst>
              </a:tr>
              <a:tr h="39381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Hepatocellular Carcinoma [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14]: </a:t>
                      </a:r>
                      <a:r>
                        <a:rPr lang="en-US" sz="1200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Baretta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Contrast 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MRI in Surveillance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1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Contrast ultrasound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AFP, Proteins 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+ Fatty 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Acids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Addition of proteins &amp; Fatty acid triggers for MRI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575992"/>
                  </a:ext>
                </a:extLst>
              </a:tr>
              <a:tr h="52489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Bile duct cancer [15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]:</a:t>
                      </a:r>
                      <a:r>
                        <a:rPr lang="en-US" sz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Seibel</a:t>
                      </a:r>
                      <a:endParaRPr lang="en-US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Endoscopy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Fluorescently stained 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multiplexed probes 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 novel endoscopy </a:t>
                      </a: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device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Distinguish cancer from nonlethal disease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485445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72892" y="4816271"/>
            <a:ext cx="70229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10"/>
              <a:tabLst>
                <a:tab pos="1371600" algn="l"/>
              </a:tabLst>
            </a:pPr>
            <a:r>
              <a:rPr lang="en-US" sz="1000" cap="all" spc="2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MRI Imaging and Genetic Signatures to Manage Prostate Cancer </a:t>
            </a:r>
            <a:r>
              <a:rPr lang="en-US" sz="1000" cap="all" spc="2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Overdiagnosis</a:t>
            </a:r>
            <a:r>
              <a:rPr lang="en-US" sz="1000" cap="all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Alan Pollack, MD, PhD, </a:t>
            </a:r>
            <a:r>
              <a:rPr lang="en-US" sz="10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Miami,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Radka Stoyanova, PhD, </a:t>
            </a:r>
            <a:r>
              <a:rPr lang="en-US" sz="10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Miami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10"/>
              <a:tabLst>
                <a:tab pos="1371600" algn="l"/>
              </a:tabLst>
            </a:pP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Resolution Imaging and HPV Detection for Global Prevention of Cervical Cancer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Rebecca Rae Richards-Kortum, PhD, </a:t>
            </a:r>
            <a:r>
              <a:rPr lang="en-US" sz="10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Rice University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10"/>
              <a:tabLst>
                <a:tab pos="1371600" algn="l"/>
              </a:tabLst>
            </a:pPr>
            <a:r>
              <a:rPr lang="en-US" sz="1000" cap="all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Develop/verify a Near-Infrared Approach for Real-Time Detection of High-Grade Dysplasia and Early Esophageal Adenocarcinoma: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Thomas D. Wang, MD, PhD, </a:t>
            </a:r>
            <a:r>
              <a:rPr lang="en-US" sz="1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Michigan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10"/>
              <a:tabLst>
                <a:tab pos="1371600" algn="l"/>
              </a:tabLst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EARLY DETECTION OF OVARIAN CANCER BY SERUM MARKER AND TARGETED ULTRASOUND IMAGING: </a:t>
            </a:r>
            <a:r>
              <a:rPr lang="en-US" sz="1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Animesh</a:t>
            </a: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Barua</a:t>
            </a: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MD,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Rush University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10"/>
              <a:tabLst>
                <a:tab pos="1371600" algn="l"/>
              </a:tabLst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EARLY DETECTION OF HEPATOCELLULAR CARCINOMA: </a:t>
            </a: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Laura </a:t>
            </a:r>
            <a:r>
              <a:rPr lang="en-US" sz="1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Baretta</a:t>
            </a: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MD,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M.D.Anderson</a:t>
            </a:r>
            <a:endParaRPr lang="en-US" sz="1000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 startAt="10"/>
              <a:tabLst>
                <a:tab pos="1371600" algn="l"/>
              </a:tabLst>
            </a:pPr>
            <a:r>
              <a:rPr lang="en-US" sz="1000" dirty="0"/>
              <a:t>MULTIPLEXED IMAGING OF BILIARY INTRA-EPITHELIAL NEOPLASIA: </a:t>
            </a:r>
            <a:r>
              <a:rPr lang="en-US" sz="1000" b="1" dirty="0"/>
              <a:t>Eric J. Seibel, </a:t>
            </a:r>
            <a:r>
              <a:rPr lang="en-US" sz="1000" b="1" dirty="0" smtClean="0"/>
              <a:t>PhD, </a:t>
            </a:r>
            <a:r>
              <a:rPr lang="en-US" sz="1000" i="1" dirty="0" smtClean="0"/>
              <a:t>University </a:t>
            </a:r>
            <a:r>
              <a:rPr lang="en-US" sz="1000" i="1" dirty="0"/>
              <a:t>of </a:t>
            </a:r>
            <a:r>
              <a:rPr lang="en-US" sz="1000" i="1" dirty="0" smtClean="0"/>
              <a:t>Washington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0134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7" name="Picture 19" descr="WIDEsd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0760"/>
            <a:ext cx="9144001" cy="599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7" name="Picture 29" descr="Syl-Miller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32" y="567027"/>
            <a:ext cx="3860800" cy="83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" name="Picture 31" descr="large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" y="2171461"/>
            <a:ext cx="3860800" cy="257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1" name="Picture 33" descr="UMHS_ba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82683"/>
            <a:ext cx="9144001" cy="27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2small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2577861"/>
            <a:ext cx="951089" cy="9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3" name="Picture 35" descr="3small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533" y="2577861"/>
            <a:ext cx="949678" cy="9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tube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67" y="2577861"/>
            <a:ext cx="948267" cy="94685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9557" y="1218444"/>
            <a:ext cx="7858478" cy="967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12810" eaLnBrk="0" hangingPunct="0"/>
            <a:r>
              <a:rPr lang="en-US" sz="2844" b="1" dirty="0">
                <a:solidFill>
                  <a:srgbClr val="000000"/>
                </a:solidFill>
                <a:latin typeface="Tahoma" pitchFamily="34" charset="0"/>
                <a:cs typeface="+mn-cs"/>
              </a:rPr>
              <a:t>MRI Imaging and Genetic Signatures to Manage Prostate Cancer Overdiagnosis</a:t>
            </a:r>
            <a:endParaRPr lang="en-US" sz="2667" b="1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687" y="4922207"/>
            <a:ext cx="7870092" cy="872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12810"/>
            <a:r>
              <a:rPr lang="en-US" sz="889" b="1" dirty="0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Alan Pollack,</a:t>
            </a:r>
            <a:r>
              <a:rPr lang="en-US" sz="889" b="1" baseline="30000" dirty="0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1</a:t>
            </a:r>
            <a:r>
              <a:rPr lang="en-US" sz="889" b="1" dirty="0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 Radka Stoyanova,</a:t>
            </a:r>
            <a:r>
              <a:rPr lang="en-US" sz="889" b="1" baseline="30000" dirty="0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1</a:t>
            </a:r>
            <a:r>
              <a:rPr lang="en-US" sz="889" b="1" dirty="0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 Robert Gillies,</a:t>
            </a:r>
            <a:r>
              <a:rPr lang="en-US" sz="889" b="1" baseline="30000" dirty="0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2</a:t>
            </a:r>
            <a:r>
              <a:rPr lang="en-US" sz="889" b="1" dirty="0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 Yoganand Balagurunathan,</a:t>
            </a:r>
            <a:r>
              <a:rPr lang="en-US" sz="889" b="1" baseline="30000" dirty="0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2</a:t>
            </a:r>
            <a:r>
              <a:rPr lang="en-US" sz="889" b="1" dirty="0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 Charles Lynne,</a:t>
            </a:r>
            <a:r>
              <a:rPr lang="en-US" sz="889" b="1" baseline="30000" dirty="0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1</a:t>
            </a:r>
            <a:r>
              <a:rPr lang="en-US" sz="889" b="1" dirty="0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 Dipen Parekh,</a:t>
            </a:r>
            <a:r>
              <a:rPr lang="en-US" sz="889" b="1" baseline="30000" dirty="0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1</a:t>
            </a:r>
            <a:r>
              <a:rPr lang="en-US" sz="889" b="1" dirty="0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 Nicholas Erho,</a:t>
            </a:r>
            <a:r>
              <a:rPr lang="en-US" sz="889" b="1" baseline="30000" dirty="0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3</a:t>
            </a:r>
            <a:r>
              <a:rPr lang="en-US" sz="889" b="1" dirty="0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 Lucia Lam,</a:t>
            </a:r>
            <a:r>
              <a:rPr lang="en-US" sz="889" b="1" baseline="30000" dirty="0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3</a:t>
            </a:r>
            <a:r>
              <a:rPr lang="en-US" sz="889" b="1" dirty="0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 Christine Buerki,</a:t>
            </a:r>
            <a:r>
              <a:rPr lang="en-US" sz="889" b="1" baseline="30000" dirty="0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3</a:t>
            </a:r>
            <a:r>
              <a:rPr lang="en-US" sz="889" b="1" dirty="0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 Ram Datar,</a:t>
            </a:r>
            <a:r>
              <a:rPr lang="en-US" sz="889" b="1" baseline="30000" dirty="0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1</a:t>
            </a:r>
            <a:r>
              <a:rPr lang="en-US" sz="889" b="1" dirty="0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 Richard Cote,</a:t>
            </a:r>
            <a:r>
              <a:rPr lang="en-US" sz="889" b="1" baseline="30000" dirty="0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1</a:t>
            </a:r>
            <a:r>
              <a:rPr lang="en-US" sz="889" b="1" dirty="0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 Merce Jorda,</a:t>
            </a:r>
            <a:r>
              <a:rPr lang="en-US" sz="889" b="1" baseline="30000" dirty="0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1</a:t>
            </a:r>
            <a:r>
              <a:rPr lang="en-US" sz="889" b="1" dirty="0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 Oleksandr Kryvenko,</a:t>
            </a:r>
            <a:r>
              <a:rPr lang="en-US" sz="889" b="1" baseline="30000" dirty="0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1</a:t>
            </a:r>
            <a:r>
              <a:rPr lang="en-US" sz="889" b="1" dirty="0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 Matthew Abramowitz</a:t>
            </a:r>
            <a:r>
              <a:rPr lang="en-US" sz="889" b="1" dirty="0">
                <a:solidFill>
                  <a:srgbClr val="000000"/>
                </a:solidFill>
                <a:latin typeface="Lucida Sans Unicode"/>
              </a:rPr>
              <a:t>,</a:t>
            </a:r>
            <a:r>
              <a:rPr lang="en-US" sz="889" b="1" baseline="30000" dirty="0">
                <a:solidFill>
                  <a:srgbClr val="000000"/>
                </a:solidFill>
                <a:latin typeface="Lucida Sans Unicode"/>
              </a:rPr>
              <a:t>1</a:t>
            </a:r>
            <a:r>
              <a:rPr lang="en-US" sz="889" b="1" dirty="0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 </a:t>
            </a:r>
            <a:r>
              <a:rPr lang="en-US" sz="889" b="1" dirty="0" err="1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Elai</a:t>
            </a:r>
            <a:r>
              <a:rPr lang="en-US" sz="889" b="1" dirty="0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 Davicioni,</a:t>
            </a:r>
            <a:r>
              <a:rPr lang="en-US" sz="889" b="1" baseline="30000" dirty="0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3</a:t>
            </a:r>
            <a:r>
              <a:rPr lang="en-US" sz="889" b="1" dirty="0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 </a:t>
            </a:r>
            <a:r>
              <a:rPr lang="en-US" sz="889" b="1" dirty="0">
                <a:solidFill>
                  <a:srgbClr val="000000"/>
                </a:solidFill>
                <a:latin typeface="Lucida Sans Unicode"/>
              </a:rPr>
              <a:t>Sanoj Punnen</a:t>
            </a:r>
            <a:r>
              <a:rPr lang="en-US" sz="889" b="1" baseline="30000" dirty="0">
                <a:solidFill>
                  <a:srgbClr val="000000"/>
                </a:solidFill>
                <a:latin typeface="Lucida Sans Unicode"/>
              </a:rPr>
              <a:t>1</a:t>
            </a:r>
            <a:r>
              <a:rPr lang="en-US" sz="889" b="1" dirty="0">
                <a:solidFill>
                  <a:srgbClr val="000000"/>
                </a:solidFill>
                <a:latin typeface="Lucida Sans Unicode"/>
              </a:rPr>
              <a:t> </a:t>
            </a:r>
            <a:endParaRPr lang="en-US" sz="889" b="1" dirty="0">
              <a:solidFill>
                <a:srgbClr val="000000"/>
              </a:solidFill>
              <a:latin typeface="Lucida Sans Unicode"/>
              <a:ea typeface="+mj-ea"/>
              <a:cs typeface="+mn-cs"/>
            </a:endParaRPr>
          </a:p>
          <a:p>
            <a:pPr algn="ctr" defTabSz="812810"/>
            <a:r>
              <a:rPr lang="en-US" sz="800" b="1" baseline="30000" dirty="0">
                <a:solidFill>
                  <a:srgbClr val="006600"/>
                </a:solidFill>
                <a:latin typeface="Lucida Sans Unicode"/>
                <a:ea typeface="+mj-ea"/>
                <a:cs typeface="+mn-cs"/>
              </a:rPr>
              <a:t>1</a:t>
            </a:r>
            <a:r>
              <a:rPr lang="en-US" sz="800" b="1" dirty="0">
                <a:solidFill>
                  <a:srgbClr val="006600"/>
                </a:solidFill>
                <a:latin typeface="Lucida Sans Unicode"/>
                <a:ea typeface="+mj-ea"/>
                <a:cs typeface="+mn-cs"/>
              </a:rPr>
              <a:t> University of Miami Miller School of Medicine, Miami, Florida</a:t>
            </a:r>
            <a:br>
              <a:rPr lang="en-US" sz="800" b="1" dirty="0">
                <a:solidFill>
                  <a:srgbClr val="006600"/>
                </a:solidFill>
                <a:latin typeface="Lucida Sans Unicode"/>
                <a:ea typeface="+mj-ea"/>
                <a:cs typeface="+mn-cs"/>
              </a:rPr>
            </a:br>
            <a:r>
              <a:rPr lang="en-US" sz="800" b="1" baseline="30000" dirty="0">
                <a:solidFill>
                  <a:srgbClr val="006600"/>
                </a:solidFill>
                <a:latin typeface="Lucida Sans Unicode"/>
                <a:ea typeface="+mj-ea"/>
                <a:cs typeface="+mn-cs"/>
              </a:rPr>
              <a:t>2 </a:t>
            </a:r>
            <a:r>
              <a:rPr lang="en-US" sz="800" b="1" dirty="0">
                <a:solidFill>
                  <a:srgbClr val="006600"/>
                </a:solidFill>
                <a:latin typeface="Lucida Sans Unicode"/>
                <a:ea typeface="+mj-ea"/>
                <a:cs typeface="+mn-cs"/>
              </a:rPr>
              <a:t>Moffitt Cancer Center, Tampa, FL</a:t>
            </a:r>
            <a:br>
              <a:rPr lang="en-US" sz="800" b="1" dirty="0">
                <a:solidFill>
                  <a:srgbClr val="006600"/>
                </a:solidFill>
                <a:latin typeface="Lucida Sans Unicode"/>
                <a:ea typeface="+mj-ea"/>
                <a:cs typeface="+mn-cs"/>
              </a:rPr>
            </a:br>
            <a:r>
              <a:rPr lang="en-US" sz="800" b="1" baseline="30000" dirty="0">
                <a:solidFill>
                  <a:srgbClr val="006600"/>
                </a:solidFill>
                <a:latin typeface="Lucida Sans Unicode"/>
                <a:ea typeface="+mj-ea"/>
                <a:cs typeface="+mn-cs"/>
              </a:rPr>
              <a:t>3</a:t>
            </a:r>
            <a:r>
              <a:rPr lang="en-US" sz="800" b="1" dirty="0">
                <a:solidFill>
                  <a:srgbClr val="006600"/>
                </a:solidFill>
                <a:latin typeface="Lucida Sans Unicode"/>
                <a:ea typeface="+mj-ea"/>
                <a:cs typeface="+mn-cs"/>
              </a:rPr>
              <a:t> GenomeDx Biosciences, Vancouver, British Columbia, Canada</a:t>
            </a:r>
            <a:r>
              <a:rPr lang="en-US" sz="889" b="1" dirty="0">
                <a:solidFill>
                  <a:srgbClr val="006600"/>
                </a:solidFill>
                <a:latin typeface="Lucida Sans Unicode"/>
                <a:ea typeface="+mj-ea"/>
                <a:cs typeface="+mn-cs"/>
              </a:rPr>
              <a:t/>
            </a:r>
            <a:br>
              <a:rPr lang="en-US" sz="889" b="1" dirty="0">
                <a:solidFill>
                  <a:srgbClr val="006600"/>
                </a:solidFill>
                <a:latin typeface="Lucida Sans Unicode"/>
                <a:ea typeface="+mj-ea"/>
                <a:cs typeface="+mn-cs"/>
              </a:rPr>
            </a:br>
            <a:r>
              <a:rPr lang="en-US" sz="889" b="1" dirty="0">
                <a:solidFill>
                  <a:srgbClr val="000000"/>
                </a:solidFill>
                <a:latin typeface="Lucida Sans Unicode"/>
                <a:ea typeface="+mj-ea"/>
                <a:cs typeface="+mn-cs"/>
              </a:rPr>
              <a:t> </a:t>
            </a:r>
            <a:endParaRPr lang="en-US" sz="1244" b="1" dirty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2142067"/>
            <a:ext cx="7772400" cy="173397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76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612" y="424238"/>
            <a:ext cx="7772400" cy="68954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Specific Aims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92594"/>
            <a:ext cx="7772400" cy="3405444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1600"/>
              </a:spcBef>
            </a:pPr>
            <a:r>
              <a:rPr lang="en-US" b="1" dirty="0"/>
              <a:t>Aim 1</a:t>
            </a:r>
            <a:r>
              <a:rPr lang="en-US" dirty="0"/>
              <a:t>: To assess the overall rate and temporal distribution of progression in men undergoing mpMRI assessments and directed prostate biopsies for AS in a prospective Phase II (MAST) trial</a:t>
            </a:r>
            <a:r>
              <a:rPr lang="en-US" dirty="0" smtClean="0"/>
              <a:t>.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166 patients consented and in pipeline: Goal 200 assessable</a:t>
            </a:r>
            <a:endParaRPr lang="en-US" dirty="0"/>
          </a:p>
          <a:p>
            <a:pPr>
              <a:spcBef>
                <a:spcPts val="1600"/>
              </a:spcBef>
            </a:pPr>
            <a:r>
              <a:rPr lang="en-US" b="1" dirty="0"/>
              <a:t>Aim 2</a:t>
            </a:r>
            <a:r>
              <a:rPr lang="en-US" dirty="0"/>
              <a:t>.  To establish </a:t>
            </a:r>
            <a:r>
              <a:rPr lang="en-US" dirty="0" err="1"/>
              <a:t>mpMRI</a:t>
            </a:r>
            <a:r>
              <a:rPr lang="en-US" dirty="0"/>
              <a:t> habitats and use high throughput analysis of </a:t>
            </a:r>
            <a:r>
              <a:rPr lang="en-US" dirty="0" err="1"/>
              <a:t>mpMRI</a:t>
            </a:r>
            <a:r>
              <a:rPr lang="en-US" dirty="0"/>
              <a:t> features (</a:t>
            </a:r>
            <a:r>
              <a:rPr lang="en-US" u="sng" dirty="0" err="1"/>
              <a:t>radiomics</a:t>
            </a:r>
            <a:r>
              <a:rPr lang="en-US" dirty="0"/>
              <a:t>) to develop signatures related to adverse histopathologic parameters and patient progression.</a:t>
            </a:r>
          </a:p>
          <a:p>
            <a:pPr>
              <a:spcBef>
                <a:spcPts val="1600"/>
              </a:spcBef>
            </a:pPr>
            <a:r>
              <a:rPr lang="en-US" b="1" dirty="0"/>
              <a:t>Aim 3</a:t>
            </a:r>
            <a:r>
              <a:rPr lang="en-US" dirty="0"/>
              <a:t>.  To molecularly characterize the mpMRI-directed prostate biopsies obtained, develop a </a:t>
            </a:r>
            <a:r>
              <a:rPr lang="en-US" u="sng" dirty="0"/>
              <a:t>gene expression signature </a:t>
            </a:r>
            <a:r>
              <a:rPr lang="en-US" dirty="0"/>
              <a:t>of indolent versus aggressive prostate cancers, and relate this information to the radiomics-derived signatures. </a:t>
            </a:r>
          </a:p>
          <a:p>
            <a:pPr>
              <a:spcBef>
                <a:spcPts val="16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32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43454" y="2161966"/>
            <a:ext cx="3386667" cy="2708958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972371" y="1823300"/>
            <a:ext cx="220104" cy="2569256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840070" y="555359"/>
            <a:ext cx="7315200" cy="37560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Schema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12546" y="2122354"/>
            <a:ext cx="3392842" cy="3600110"/>
          </a:xfrm>
          <a:prstGeom prst="rect">
            <a:avLst/>
          </a:prstGeom>
          <a:solidFill>
            <a:schemeClr val="accent2">
              <a:lumMod val="40000"/>
              <a:lumOff val="60000"/>
              <a:alpha val="5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5400000">
            <a:off x="5024519" y="3501895"/>
            <a:ext cx="67733" cy="3657602"/>
          </a:xfrm>
          <a:prstGeom prst="rect">
            <a:avLst/>
          </a:prstGeom>
          <a:solidFill>
            <a:srgbClr val="9191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70" y="4534124"/>
            <a:ext cx="869244" cy="731798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1"/>
          <p:cNvGrpSpPr/>
          <p:nvPr/>
        </p:nvGrpSpPr>
        <p:grpSpPr>
          <a:xfrm>
            <a:off x="5696537" y="4737326"/>
            <a:ext cx="1151467" cy="406399"/>
            <a:chOff x="1524000" y="4572001"/>
            <a:chExt cx="1371600" cy="457199"/>
          </a:xfrm>
        </p:grpSpPr>
        <p:sp>
          <p:nvSpPr>
            <p:cNvPr id="54" name="Oval 53"/>
            <p:cNvSpPr/>
            <p:nvPr/>
          </p:nvSpPr>
          <p:spPr>
            <a:xfrm>
              <a:off x="1981200" y="4572001"/>
              <a:ext cx="228600" cy="251999"/>
            </a:xfrm>
            <a:prstGeom prst="ellipse">
              <a:avLst/>
            </a:prstGeom>
            <a:noFill/>
            <a:ln w="28575" cmpd="sng">
              <a:solidFill>
                <a:srgbClr val="D9969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1524000" y="4800600"/>
              <a:ext cx="228600" cy="228600"/>
            </a:xfrm>
            <a:prstGeom prst="ellipse">
              <a:avLst/>
            </a:prstGeom>
            <a:noFill/>
            <a:ln w="28575" cmpd="sng">
              <a:solidFill>
                <a:srgbClr val="D9969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/>
            <p:cNvCxnSpPr/>
            <p:nvPr/>
          </p:nvCxnSpPr>
          <p:spPr>
            <a:xfrm flipV="1">
              <a:off x="2209800" y="4722300"/>
              <a:ext cx="685800" cy="2100"/>
            </a:xfrm>
            <a:prstGeom prst="line">
              <a:avLst/>
            </a:prstGeom>
            <a:ln w="28575" cmpd="sng">
              <a:solidFill>
                <a:srgbClr val="D9969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1766047" y="4953000"/>
              <a:ext cx="1053353" cy="0"/>
            </a:xfrm>
            <a:prstGeom prst="line">
              <a:avLst/>
            </a:prstGeom>
            <a:ln w="28575" cmpd="sng">
              <a:solidFill>
                <a:srgbClr val="D9969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4"/>
          <p:cNvGrpSpPr/>
          <p:nvPr/>
        </p:nvGrpSpPr>
        <p:grpSpPr>
          <a:xfrm>
            <a:off x="6848003" y="4601858"/>
            <a:ext cx="948267" cy="203200"/>
            <a:chOff x="2895600" y="4419600"/>
            <a:chExt cx="1066800" cy="228600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2895600" y="4495800"/>
              <a:ext cx="533400" cy="0"/>
            </a:xfrm>
            <a:prstGeom prst="line">
              <a:avLst/>
            </a:prstGeom>
            <a:ln w="28575" cmpd="sng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3429000" y="4648200"/>
              <a:ext cx="381000" cy="0"/>
            </a:xfrm>
            <a:prstGeom prst="line">
              <a:avLst/>
            </a:prstGeom>
            <a:ln w="28575" cmpd="sng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429000" y="4419600"/>
              <a:ext cx="381000" cy="0"/>
            </a:xfrm>
            <a:prstGeom prst="line">
              <a:avLst/>
            </a:prstGeom>
            <a:ln w="28575" cmpd="sng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3429000" y="4419600"/>
              <a:ext cx="0" cy="228600"/>
            </a:xfrm>
            <a:prstGeom prst="line">
              <a:avLst/>
            </a:prstGeom>
            <a:ln w="28575" cmpd="sng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3429000" y="4572000"/>
              <a:ext cx="381000" cy="0"/>
            </a:xfrm>
            <a:prstGeom prst="line">
              <a:avLst/>
            </a:prstGeom>
            <a:ln w="28575" cmpd="sng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3581400" y="4495800"/>
              <a:ext cx="0" cy="76200"/>
            </a:xfrm>
            <a:prstGeom prst="line">
              <a:avLst/>
            </a:prstGeom>
            <a:ln w="28575" cmpd="sng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3581400" y="4495800"/>
              <a:ext cx="381000" cy="0"/>
            </a:xfrm>
            <a:prstGeom prst="line">
              <a:avLst/>
            </a:prstGeom>
            <a:ln w="28575" cmpd="sng">
              <a:solidFill>
                <a:schemeClr val="accent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080405" y="1656676"/>
            <a:ext cx="5553474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"/>
                <a:cs typeface="Helvetica"/>
              </a:rPr>
              <a:t>mpMRI </a:t>
            </a:r>
            <a:r>
              <a:rPr lang="en-US" sz="1600" dirty="0">
                <a:latin typeface="Helvetica"/>
                <a:cs typeface="Helvetica"/>
              </a:rPr>
              <a:t>of Prostate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86426" y="1798668"/>
            <a:ext cx="203200" cy="3522133"/>
          </a:xfrm>
          <a:prstGeom prst="rect">
            <a:avLst/>
          </a:prstGeom>
          <a:solidFill>
            <a:srgbClr val="9191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414421" y="3097239"/>
            <a:ext cx="3072000" cy="58424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22" dirty="0">
                <a:solidFill>
                  <a:schemeClr val="tx1"/>
                </a:solidFill>
              </a:rPr>
              <a:t>  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27332" y="2248139"/>
            <a:ext cx="3065490" cy="5904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22" dirty="0">
                <a:solidFill>
                  <a:schemeClr val="tx1"/>
                </a:solidFill>
              </a:rPr>
              <a:t>              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4102" y="2413595"/>
            <a:ext cx="2370667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44" dirty="0">
                <a:latin typeface="Helvetica"/>
                <a:cs typeface="Helvetica"/>
              </a:rPr>
              <a:t>Prostate Segmentation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21840" y="3247713"/>
            <a:ext cx="2462400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44" dirty="0">
                <a:solidFill>
                  <a:srgbClr val="000000"/>
                </a:solidFill>
                <a:latin typeface="Helvetica"/>
                <a:cs typeface="Helvetica"/>
              </a:rPr>
              <a:t>Delineation of </a:t>
            </a:r>
            <a:r>
              <a:rPr lang="en-US" sz="1244" dirty="0">
                <a:solidFill>
                  <a:srgbClr val="000000"/>
                </a:solidFill>
                <a:latin typeface="Helvetica"/>
                <a:cs typeface="Helvetica"/>
              </a:rPr>
              <a:t>Tumor Habitats</a:t>
            </a:r>
            <a:endParaRPr lang="en-US" sz="1244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5" t="28935" r="27586" b="35301"/>
          <a:stretch/>
        </p:blipFill>
        <p:spPr bwMode="auto">
          <a:xfrm rot="10800000" flipV="1">
            <a:off x="1510251" y="2248139"/>
            <a:ext cx="675597" cy="57598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6" t="13077" r="22086" b="29536"/>
          <a:stretch/>
        </p:blipFill>
        <p:spPr bwMode="auto">
          <a:xfrm rot="10800000" flipH="1" flipV="1">
            <a:off x="1502535" y="3097239"/>
            <a:ext cx="686471" cy="5743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417002" y="3731741"/>
            <a:ext cx="3072000" cy="590448"/>
          </a:xfrm>
          <a:prstGeom prst="rect">
            <a:avLst/>
          </a:prstGeom>
          <a:solidFill>
            <a:srgbClr val="E6B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22" dirty="0">
                <a:solidFill>
                  <a:schemeClr val="tx1"/>
                </a:solidFill>
              </a:rPr>
              <a:t>          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11459" y="3799474"/>
            <a:ext cx="3048000" cy="47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44" dirty="0">
                <a:latin typeface="Helvetica"/>
                <a:cs typeface="Helvetica"/>
              </a:rPr>
              <a:t>Biopsy Tissue Histopathology and </a:t>
            </a:r>
          </a:p>
          <a:p>
            <a:pPr algn="ctr"/>
            <a:r>
              <a:rPr lang="en-US" sz="1244" dirty="0">
                <a:latin typeface="Helvetica"/>
                <a:cs typeface="Helvetica"/>
              </a:rPr>
              <a:t>Gene Expression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11459" y="2241609"/>
            <a:ext cx="3056369" cy="590447"/>
          </a:xfrm>
          <a:prstGeom prst="rect">
            <a:avLst/>
          </a:prstGeom>
          <a:solidFill>
            <a:srgbClr val="E6B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22" dirty="0">
                <a:solidFill>
                  <a:schemeClr val="tx1"/>
                </a:solidFill>
              </a:rPr>
              <a:t>               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88792" y="2309341"/>
            <a:ext cx="2370667" cy="47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44" dirty="0">
                <a:latin typeface="Helvetica"/>
                <a:cs typeface="Helvetica"/>
              </a:rPr>
              <a:t>Fusion of MRI targets with </a:t>
            </a:r>
          </a:p>
          <a:p>
            <a:pPr algn="ctr"/>
            <a:r>
              <a:rPr lang="en-US" sz="1244" dirty="0">
                <a:latin typeface="Helvetica"/>
                <a:cs typeface="Helvetica"/>
              </a:rPr>
              <a:t>3D Ultrasound 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2" t="42592" r="63678" b="22031"/>
          <a:stretch/>
        </p:blipFill>
        <p:spPr bwMode="auto">
          <a:xfrm>
            <a:off x="5417002" y="2241618"/>
            <a:ext cx="682752" cy="587533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 rot="5400000">
            <a:off x="6296960" y="1443071"/>
            <a:ext cx="67732" cy="778933"/>
          </a:xfrm>
          <a:prstGeom prst="rect">
            <a:avLst/>
          </a:prstGeom>
          <a:solidFill>
            <a:srgbClr val="9191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5400000">
            <a:off x="3507279" y="1504956"/>
            <a:ext cx="40639" cy="677333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25337" y="4534124"/>
            <a:ext cx="914400" cy="73152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37" name="TextBox 36"/>
          <p:cNvSpPr txBox="1"/>
          <p:nvPr/>
        </p:nvSpPr>
        <p:spPr>
          <a:xfrm>
            <a:off x="1198299" y="4528023"/>
            <a:ext cx="1964267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22" dirty="0" err="1">
                <a:solidFill>
                  <a:srgbClr val="000000"/>
                </a:solidFill>
                <a:latin typeface="Helvetica"/>
                <a:cs typeface="Helvetica"/>
              </a:rPr>
              <a:t>Radiomic</a:t>
            </a:r>
            <a:r>
              <a:rPr lang="en-US" sz="1422" dirty="0">
                <a:solidFill>
                  <a:srgbClr val="000000"/>
                </a:solidFill>
                <a:latin typeface="Helvetica"/>
                <a:cs typeface="Helvetica"/>
              </a:rPr>
              <a:t> features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415552" y="3891572"/>
            <a:ext cx="3048000" cy="59044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22" dirty="0">
                <a:solidFill>
                  <a:schemeClr val="tx1"/>
                </a:solidFill>
              </a:rPr>
              <a:t>               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092885" y="4027039"/>
            <a:ext cx="2370667" cy="283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44" dirty="0">
                <a:solidFill>
                  <a:srgbClr val="000000"/>
                </a:solidFill>
                <a:latin typeface="Helvetica"/>
                <a:cs typeface="Helvetica"/>
              </a:rPr>
              <a:t>Mapping of Biopsy Location</a:t>
            </a:r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0" t="27436" r="26181" b="34182"/>
          <a:stretch/>
        </p:blipFill>
        <p:spPr bwMode="auto">
          <a:xfrm>
            <a:off x="1482101" y="3880472"/>
            <a:ext cx="674652" cy="5834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/>
          <p:cNvSpPr/>
          <p:nvPr/>
        </p:nvSpPr>
        <p:spPr>
          <a:xfrm rot="5400000">
            <a:off x="4599338" y="4096861"/>
            <a:ext cx="40639" cy="25367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423809" y="2979891"/>
            <a:ext cx="3044020" cy="593345"/>
          </a:xfrm>
          <a:prstGeom prst="rect">
            <a:avLst/>
          </a:prstGeom>
          <a:solidFill>
            <a:srgbClr val="E6B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22" dirty="0">
                <a:solidFill>
                  <a:schemeClr val="tx1"/>
                </a:solidFill>
              </a:rPr>
              <a:t>               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088792" y="3035631"/>
            <a:ext cx="2370667" cy="4752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44" dirty="0">
                <a:latin typeface="Helvetica"/>
                <a:cs typeface="Helvetica"/>
              </a:rPr>
              <a:t>Prostate Biopsies for mapping and tissue processing</a:t>
            </a:r>
          </a:p>
        </p:txBody>
      </p:sp>
      <p:pic>
        <p:nvPicPr>
          <p:cNvPr id="4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5" r="24602" b="8625"/>
          <a:stretch/>
        </p:blipFill>
        <p:spPr bwMode="auto">
          <a:xfrm>
            <a:off x="5417002" y="2978046"/>
            <a:ext cx="682752" cy="5904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5477725" y="5395308"/>
            <a:ext cx="2677546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22" dirty="0">
                <a:solidFill>
                  <a:srgbClr val="7030A0"/>
                </a:solidFill>
                <a:latin typeface="Helvetica"/>
                <a:cs typeface="Helvetica"/>
              </a:rPr>
              <a:t>Transcriptomic </a:t>
            </a:r>
            <a:r>
              <a:rPr lang="en-US" sz="1422" dirty="0">
                <a:solidFill>
                  <a:srgbClr val="7030A0"/>
                </a:solidFill>
                <a:latin typeface="Helvetica"/>
                <a:cs typeface="Helvetica"/>
              </a:rPr>
              <a:t>features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3904" y="1752219"/>
            <a:ext cx="195662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mpMRI Analysis</a:t>
            </a:r>
            <a:endParaRPr lang="en-US" sz="2133" dirty="0"/>
          </a:p>
        </p:txBody>
      </p:sp>
      <p:sp>
        <p:nvSpPr>
          <p:cNvPr id="60" name="TextBox 59"/>
          <p:cNvSpPr txBox="1"/>
          <p:nvPr/>
        </p:nvSpPr>
        <p:spPr>
          <a:xfrm>
            <a:off x="6841084" y="1721794"/>
            <a:ext cx="169963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Fusion Biopsy</a:t>
            </a:r>
            <a:endParaRPr lang="en-US" sz="2133" dirty="0"/>
          </a:p>
        </p:txBody>
      </p:sp>
      <p:sp>
        <p:nvSpPr>
          <p:cNvPr id="3" name="TextBox 2"/>
          <p:cNvSpPr txBox="1"/>
          <p:nvPr/>
        </p:nvSpPr>
        <p:spPr>
          <a:xfrm>
            <a:off x="85829" y="2975777"/>
            <a:ext cx="961758" cy="584775"/>
          </a:xfrm>
          <a:prstGeom prst="rect">
            <a:avLst/>
          </a:prstGeom>
          <a:solidFill>
            <a:schemeClr val="accent3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PI-RADS Scoring</a:t>
            </a:r>
            <a:endParaRPr lang="en-US" sz="1600" dirty="0"/>
          </a:p>
        </p:txBody>
      </p:sp>
      <p:cxnSp>
        <p:nvCxnSpPr>
          <p:cNvPr id="33" name="Straight Arrow Connector 32"/>
          <p:cNvCxnSpPr>
            <a:stCxn id="3" idx="3"/>
            <a:endCxn id="14" idx="1"/>
          </p:cNvCxnSpPr>
          <p:nvPr/>
        </p:nvCxnSpPr>
        <p:spPr bwMode="auto">
          <a:xfrm>
            <a:off x="1047587" y="3386146"/>
            <a:ext cx="366834" cy="32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6" name="Rectangle 65"/>
          <p:cNvSpPr/>
          <p:nvPr/>
        </p:nvSpPr>
        <p:spPr>
          <a:xfrm rot="10800000">
            <a:off x="3046516" y="4495328"/>
            <a:ext cx="54333" cy="674988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69" name="Isosceles Triangle 68"/>
          <p:cNvSpPr/>
          <p:nvPr/>
        </p:nvSpPr>
        <p:spPr>
          <a:xfrm flipV="1">
            <a:off x="3000919" y="4496741"/>
            <a:ext cx="163004" cy="176084"/>
          </a:xfrm>
          <a:prstGeom prst="triangl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34" name="TextBox 33"/>
          <p:cNvSpPr txBox="1"/>
          <p:nvPr/>
        </p:nvSpPr>
        <p:spPr>
          <a:xfrm>
            <a:off x="1952517" y="5111545"/>
            <a:ext cx="2264926" cy="420564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33" dirty="0" err="1">
                <a:solidFill>
                  <a:srgbClr val="006600"/>
                </a:solidFill>
                <a:latin typeface="Helvetica"/>
                <a:cs typeface="Helvetica"/>
              </a:rPr>
              <a:t>Radiogenomics</a:t>
            </a:r>
            <a:endParaRPr lang="en-US" sz="2133" dirty="0">
              <a:solidFill>
                <a:srgbClr val="006600"/>
              </a:solidFill>
              <a:latin typeface="Helvetica"/>
              <a:cs typeface="Helvetic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162566" y="5795488"/>
            <a:ext cx="4455219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sz="1067" dirty="0"/>
              <a:t>Stoyanova </a:t>
            </a:r>
            <a:r>
              <a:rPr lang="en-US" sz="1067" dirty="0"/>
              <a:t>R, </a:t>
            </a:r>
            <a:r>
              <a:rPr lang="en-US" sz="1067" dirty="0" err="1"/>
              <a:t>Takhar</a:t>
            </a:r>
            <a:r>
              <a:rPr lang="en-US" sz="1067" dirty="0"/>
              <a:t> M, Tschudi Y</a:t>
            </a:r>
            <a:r>
              <a:rPr lang="en-US" sz="1067" i="1" dirty="0"/>
              <a:t>, </a:t>
            </a:r>
            <a:r>
              <a:rPr lang="en-US" sz="1067" i="1" dirty="0"/>
              <a:t>et al </a:t>
            </a:r>
            <a:r>
              <a:rPr lang="en-US" sz="1067" dirty="0"/>
              <a:t>Prostate </a:t>
            </a:r>
            <a:r>
              <a:rPr lang="en-US" sz="1067" dirty="0"/>
              <a:t>cancer </a:t>
            </a:r>
            <a:r>
              <a:rPr lang="en-US" sz="1067" dirty="0" err="1"/>
              <a:t>radiomics</a:t>
            </a:r>
            <a:r>
              <a:rPr lang="en-US" sz="1067" dirty="0"/>
              <a:t> and the promise of </a:t>
            </a:r>
            <a:r>
              <a:rPr lang="en-US" sz="1067" dirty="0" err="1"/>
              <a:t>radiogenomics</a:t>
            </a:r>
            <a:r>
              <a:rPr lang="en-US" sz="1067" dirty="0"/>
              <a:t>. </a:t>
            </a:r>
            <a:r>
              <a:rPr lang="en-US" sz="1067" dirty="0" err="1"/>
              <a:t>Transl</a:t>
            </a:r>
            <a:r>
              <a:rPr lang="en-US" sz="1067" dirty="0"/>
              <a:t> Cancer Res. 5(4):432-447 (2016)</a:t>
            </a:r>
          </a:p>
        </p:txBody>
      </p:sp>
      <p:sp>
        <p:nvSpPr>
          <p:cNvPr id="61" name="Rectangle 60"/>
          <p:cNvSpPr/>
          <p:nvPr/>
        </p:nvSpPr>
        <p:spPr>
          <a:xfrm rot="5400000">
            <a:off x="3910148" y="3322318"/>
            <a:ext cx="1760775" cy="8808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 rot="5400000" flipH="1">
            <a:off x="5023957" y="2163671"/>
            <a:ext cx="40639" cy="6039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8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007" y="434514"/>
            <a:ext cx="7772400" cy="509723"/>
          </a:xfrm>
        </p:spPr>
        <p:txBody>
          <a:bodyPr/>
          <a:lstStyle/>
          <a:p>
            <a:r>
              <a:rPr lang="en-US" sz="2489" b="1" dirty="0" err="1">
                <a:solidFill>
                  <a:schemeClr val="bg1"/>
                </a:solidFill>
              </a:rPr>
              <a:t>Radiogenomics</a:t>
            </a:r>
            <a:r>
              <a:rPr lang="en-US" sz="2489" b="1" dirty="0">
                <a:solidFill>
                  <a:schemeClr val="bg1"/>
                </a:solidFill>
              </a:rPr>
              <a:t>: </a:t>
            </a:r>
            <a:r>
              <a:rPr lang="en-US" sz="2489" b="1" dirty="0" err="1">
                <a:solidFill>
                  <a:schemeClr val="bg1"/>
                </a:solidFill>
              </a:rPr>
              <a:t>Stoyanova</a:t>
            </a:r>
            <a:r>
              <a:rPr lang="en-US" sz="2489" b="1" dirty="0">
                <a:solidFill>
                  <a:schemeClr val="bg1"/>
                </a:solidFill>
              </a:rPr>
              <a:t> et al, </a:t>
            </a:r>
            <a:r>
              <a:rPr lang="en-US" sz="2489" b="1" dirty="0" err="1">
                <a:solidFill>
                  <a:schemeClr val="bg1"/>
                </a:solidFill>
              </a:rPr>
              <a:t>Oncotarget</a:t>
            </a:r>
            <a:r>
              <a:rPr lang="en-US" sz="2489" b="1" dirty="0">
                <a:solidFill>
                  <a:schemeClr val="bg1"/>
                </a:solidFill>
              </a:rPr>
              <a:t> 2016</a:t>
            </a:r>
            <a:endParaRPr lang="en-US" sz="2489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007" y="1710026"/>
            <a:ext cx="7772400" cy="41148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029" b="-787"/>
          <a:stretch/>
        </p:blipFill>
        <p:spPr>
          <a:xfrm>
            <a:off x="448107" y="1166467"/>
            <a:ext cx="7895300" cy="477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400000">
            <a:off x="7307859" y="3752488"/>
            <a:ext cx="2570897" cy="475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89" dirty="0"/>
              <a:t>Radiomic Features</a:t>
            </a:r>
            <a:endParaRPr lang="en-US" sz="2489" dirty="0"/>
          </a:p>
        </p:txBody>
      </p:sp>
      <p:sp>
        <p:nvSpPr>
          <p:cNvPr id="6" name="TextBox 5"/>
          <p:cNvSpPr txBox="1"/>
          <p:nvPr/>
        </p:nvSpPr>
        <p:spPr>
          <a:xfrm>
            <a:off x="2241179" y="5740742"/>
            <a:ext cx="3518848" cy="475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89" dirty="0"/>
              <a:t>Gene Expression Features</a:t>
            </a:r>
            <a:endParaRPr lang="en-US" sz="2489" dirty="0"/>
          </a:p>
        </p:txBody>
      </p:sp>
    </p:spTree>
    <p:extLst>
      <p:ext uri="{BB962C8B-B14F-4D97-AF65-F5344CB8AC3E}">
        <p14:creationId xmlns:p14="http://schemas.microsoft.com/office/powerpoint/2010/main" val="342316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1"/>
            <a:ext cx="7315200" cy="599264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Gene Ontology Analysis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38155" y="1735667"/>
            <a:ext cx="7933010" cy="4114800"/>
            <a:chOff x="-1091" y="0"/>
            <a:chExt cx="9145091" cy="4629150"/>
          </a:xfrm>
        </p:grpSpPr>
        <p:pic>
          <p:nvPicPr>
            <p:cNvPr id="5" name="Picture 4" descr="p0.05-GOTERM_BP-black-sep2_5.png"/>
            <p:cNvPicPr>
              <a:picLocks noChangeAspect="1"/>
            </p:cNvPicPr>
            <p:nvPr/>
          </p:nvPicPr>
          <p:blipFill rotWithShape="1">
            <a:blip r:embed="rId2" cstate="print"/>
            <a:srcRect l="27056" t="27010" b="17597"/>
            <a:stretch/>
          </p:blipFill>
          <p:spPr>
            <a:xfrm>
              <a:off x="0" y="0"/>
              <a:ext cx="9144000" cy="46291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103210" y="3338120"/>
              <a:ext cx="536817" cy="86398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626023" y="3334871"/>
              <a:ext cx="267554" cy="89647"/>
            </a:xfrm>
            <a:prstGeom prst="rect">
              <a:avLst/>
            </a:prstGeom>
            <a:solidFill>
              <a:srgbClr val="00B05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-1091" y="3325848"/>
              <a:ext cx="565007" cy="102511"/>
              <a:chOff x="-1091" y="3411573"/>
              <a:chExt cx="565007" cy="102511"/>
            </a:xfrm>
          </p:grpSpPr>
          <p:cxnSp>
            <p:nvCxnSpPr>
              <p:cNvPr id="10" name="Straight Connector 9"/>
              <p:cNvCxnSpPr/>
              <p:nvPr/>
            </p:nvCxnSpPr>
            <p:spPr>
              <a:xfrm flipV="1">
                <a:off x="12306" y="3411573"/>
                <a:ext cx="0" cy="102511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Rectangle 8"/>
              <p:cNvSpPr/>
              <p:nvPr/>
            </p:nvSpPr>
            <p:spPr>
              <a:xfrm>
                <a:off x="-1091" y="3418994"/>
                <a:ext cx="565007" cy="91248"/>
              </a:xfrm>
              <a:prstGeom prst="rect">
                <a:avLst/>
              </a:prstGeom>
              <a:solidFill>
                <a:srgbClr val="FF00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Rectangle 10"/>
          <p:cNvSpPr/>
          <p:nvPr/>
        </p:nvSpPr>
        <p:spPr>
          <a:xfrm>
            <a:off x="1116655" y="4700530"/>
            <a:ext cx="1651945" cy="79934"/>
          </a:xfrm>
          <a:prstGeom prst="rect">
            <a:avLst/>
          </a:prstGeom>
          <a:solidFill>
            <a:srgbClr val="00009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598889" y="4466111"/>
            <a:ext cx="812800" cy="2469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94489" y="3564467"/>
            <a:ext cx="812800" cy="3147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605044" y="4174067"/>
            <a:ext cx="812800" cy="292044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588333" y="3325200"/>
            <a:ext cx="812800" cy="180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620000" y="2855467"/>
            <a:ext cx="812800" cy="13282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90926" y="6187372"/>
            <a:ext cx="2256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of R. Stoyanova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 rot="17502279">
            <a:off x="-159519" y="4915893"/>
            <a:ext cx="14475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Inflammation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7502279">
            <a:off x="998901" y="4915893"/>
            <a:ext cx="1304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Metabolism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7502279">
            <a:off x="3851097" y="4851761"/>
            <a:ext cx="10809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Transport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7502279">
            <a:off x="6470715" y="4915894"/>
            <a:ext cx="10631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Adhesion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 flipV="1">
            <a:off x="7962451" y="4707391"/>
            <a:ext cx="38100" cy="47470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7219344" y="5116588"/>
            <a:ext cx="1875642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Normal Appearing:</a:t>
            </a:r>
          </a:p>
          <a:p>
            <a:r>
              <a:rPr lang="en-US" sz="1600" b="1" dirty="0" smtClean="0"/>
              <a:t>Microenvironment?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94425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E3E09-6B3A-4361-9073-772A80C0231F}" type="slidenum">
              <a:rPr lang="en-US" smtClean="0"/>
              <a:t>26</a:t>
            </a:fld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E2E9AB29-AC35-4E84-B864-EF0BEBD693A6}"/>
              </a:ext>
            </a:extLst>
          </p:cNvPr>
          <p:cNvSpPr txBox="1">
            <a:spLocks/>
          </p:cNvSpPr>
          <p:nvPr/>
        </p:nvSpPr>
        <p:spPr bwMode="auto">
          <a:xfrm>
            <a:off x="533400" y="378767"/>
            <a:ext cx="67502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spc="-1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CIB Funded Research Projects – Cervical Cancer</a:t>
            </a:r>
            <a:endParaRPr lang="en-US" sz="24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04" y="1016230"/>
            <a:ext cx="7160029" cy="537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1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33004" y="215149"/>
            <a:ext cx="8229600" cy="841461"/>
          </a:xfrm>
        </p:spPr>
        <p:txBody>
          <a:bodyPr/>
          <a:lstStyle/>
          <a:p>
            <a:r>
              <a:rPr lang="en-US" altLang="en-US" sz="1800" dirty="0"/>
              <a:t>Aim 1 progress: Successfully adapted and implemented the HRME with real-time analysis tools in low-resource settings.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553200" y="6184091"/>
            <a:ext cx="2133600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A057540-C115-407A-AB11-877F719C4EDB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27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124" name="TextBox 16"/>
          <p:cNvSpPr txBox="1">
            <a:spLocks noChangeArrowheads="1"/>
          </p:cNvSpPr>
          <p:nvPr/>
        </p:nvSpPr>
        <p:spPr bwMode="auto">
          <a:xfrm>
            <a:off x="181083" y="1342216"/>
            <a:ext cx="43623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Tablet High Resolution </a:t>
            </a:r>
            <a:r>
              <a:rPr lang="en-US" altLang="en-US" dirty="0" err="1"/>
              <a:t>Microendoscope</a:t>
            </a:r>
            <a:endParaRPr lang="en-US" altLang="en-US" dirty="0"/>
          </a:p>
        </p:txBody>
      </p:sp>
      <p:grpSp>
        <p:nvGrpSpPr>
          <p:cNvPr id="5125" name="Group 18"/>
          <p:cNvGrpSpPr>
            <a:grpSpLocks noChangeAspect="1"/>
          </p:cNvGrpSpPr>
          <p:nvPr/>
        </p:nvGrpSpPr>
        <p:grpSpPr bwMode="auto">
          <a:xfrm>
            <a:off x="4667250" y="1627966"/>
            <a:ext cx="4352925" cy="2193925"/>
            <a:chOff x="-38100" y="1371600"/>
            <a:chExt cx="9258300" cy="4668837"/>
          </a:xfrm>
        </p:grpSpPr>
        <p:pic>
          <p:nvPicPr>
            <p:cNvPr id="5135" name="Picture 2" descr="C:\Tim\HRME GI SCC\UI screen v.1.7 normal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100" y="1371600"/>
              <a:ext cx="9258300" cy="4668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5563476" y="4496546"/>
              <a:ext cx="3504783" cy="533774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5126" name="Group 21"/>
          <p:cNvGrpSpPr>
            <a:grpSpLocks noChangeAspect="1"/>
          </p:cNvGrpSpPr>
          <p:nvPr/>
        </p:nvGrpSpPr>
        <p:grpSpPr bwMode="auto">
          <a:xfrm>
            <a:off x="4667250" y="4215591"/>
            <a:ext cx="4398963" cy="2195513"/>
            <a:chOff x="-33338" y="1447800"/>
            <a:chExt cx="9210676" cy="4595813"/>
          </a:xfrm>
        </p:grpSpPr>
        <p:pic>
          <p:nvPicPr>
            <p:cNvPr id="5133" name="Picture 3" descr="C:\Tim\HRME GI SCC\UI screen v.1.7 abnormal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338" y="1447800"/>
              <a:ext cx="9210676" cy="4595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5564200" y="4495060"/>
              <a:ext cx="3503447" cy="535014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5127" name="TextBox 2"/>
          <p:cNvSpPr txBox="1">
            <a:spLocks noChangeArrowheads="1"/>
          </p:cNvSpPr>
          <p:nvPr/>
        </p:nvSpPr>
        <p:spPr bwMode="auto">
          <a:xfrm>
            <a:off x="4618038" y="1342216"/>
            <a:ext cx="4525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Patient:  Normal/Non-Neoplastic</a:t>
            </a:r>
          </a:p>
        </p:txBody>
      </p:sp>
      <p:sp>
        <p:nvSpPr>
          <p:cNvPr id="5128" name="TextBox 24"/>
          <p:cNvSpPr txBox="1">
            <a:spLocks noChangeArrowheads="1"/>
          </p:cNvSpPr>
          <p:nvPr/>
        </p:nvSpPr>
        <p:spPr bwMode="auto">
          <a:xfrm>
            <a:off x="4632325" y="3901266"/>
            <a:ext cx="4511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Patient:  Abnormal/Neoplastic</a:t>
            </a:r>
          </a:p>
        </p:txBody>
      </p:sp>
      <p:pic>
        <p:nvPicPr>
          <p:cNvPr id="5129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6" t="33179" r="36417" b="23206"/>
          <a:stretch>
            <a:fillRect/>
          </a:stretch>
        </p:blipFill>
        <p:spPr bwMode="auto">
          <a:xfrm>
            <a:off x="384175" y="4926791"/>
            <a:ext cx="20002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" t="3641" r="8607" b="8202"/>
          <a:stretch>
            <a:fillRect/>
          </a:stretch>
        </p:blipFill>
        <p:spPr bwMode="auto">
          <a:xfrm>
            <a:off x="2447925" y="4926791"/>
            <a:ext cx="18923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TextBox 16"/>
          <p:cNvSpPr txBox="1">
            <a:spLocks noChangeArrowheads="1"/>
          </p:cNvSpPr>
          <p:nvPr/>
        </p:nvSpPr>
        <p:spPr bwMode="auto">
          <a:xfrm>
            <a:off x="293688" y="4336241"/>
            <a:ext cx="41830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Side viewing probe, and image of mouse colon tissue taken with it</a:t>
            </a:r>
          </a:p>
        </p:txBody>
      </p:sp>
      <p:pic>
        <p:nvPicPr>
          <p:cNvPr id="513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8" t="2757" r="9131" b="11029"/>
          <a:stretch>
            <a:fillRect/>
          </a:stretch>
        </p:blipFill>
        <p:spPr bwMode="auto">
          <a:xfrm>
            <a:off x="422275" y="1670829"/>
            <a:ext cx="3570288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56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2"/>
          <p:cNvSpPr>
            <a:spLocks noGrp="1"/>
          </p:cNvSpPr>
          <p:nvPr>
            <p:ph type="title"/>
          </p:nvPr>
        </p:nvSpPr>
        <p:spPr>
          <a:xfrm>
            <a:off x="457200" y="66675"/>
            <a:ext cx="8229600" cy="576263"/>
          </a:xfrm>
        </p:spPr>
        <p:txBody>
          <a:bodyPr/>
          <a:lstStyle/>
          <a:p>
            <a:r>
              <a:rPr lang="en-US" altLang="en-US" sz="3200"/>
              <a:t>Aim 2 progress:  Study enrollment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58586"/>
            <a:ext cx="8529637" cy="3421063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1800" dirty="0"/>
              <a:t>725 patients enrolled in El Salvador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dirty="0"/>
              <a:t>Complete results available for first 500 pts enrolled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000" dirty="0"/>
              <a:t>38 were </a:t>
            </a:r>
            <a:r>
              <a:rPr lang="en-US" sz="2000" dirty="0" smtClean="0"/>
              <a:t>Visual inspection Acetic Acid (VIA)+ </a:t>
            </a:r>
            <a:endParaRPr lang="en-US" sz="2000" dirty="0"/>
          </a:p>
          <a:p>
            <a:pPr lvl="1">
              <a:buFont typeface="Arial" charset="0"/>
              <a:buChar char="–"/>
              <a:defRPr/>
            </a:pPr>
            <a:r>
              <a:rPr lang="en-US" sz="2000" dirty="0"/>
              <a:t>39 were HPV+ 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000" dirty="0"/>
              <a:t>7 were VIA+ &amp; HPV+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000" dirty="0"/>
              <a:t>100/132 patients returned for a Visit2 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000" dirty="0"/>
              <a:t>91/100 have HRME results (186 sites)</a:t>
            </a:r>
          </a:p>
          <a:p>
            <a:pPr marL="0" indent="0">
              <a:buFont typeface="Arial" charset="0"/>
              <a:buNone/>
              <a:defRPr/>
            </a:pP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5975350"/>
            <a:ext cx="2133600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7C28AE3-DB7D-41C4-9D82-150E2D4171CC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28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65163" y="3640138"/>
          <a:ext cx="7875587" cy="2073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1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3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0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Final</a:t>
                      </a:r>
                      <a:r>
                        <a:rPr lang="en-US" sz="1600" baseline="0" dirty="0"/>
                        <a:t> Pathology Result per Patient</a:t>
                      </a:r>
                      <a:endParaRPr lang="en-US" sz="1600" dirty="0"/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Number of Patients</a:t>
                      </a:r>
                    </a:p>
                  </a:txBody>
                  <a:tcPr marL="91439" marR="91439" marT="45735" marB="4573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646">
                <a:tc>
                  <a:txBody>
                    <a:bodyPr/>
                    <a:lstStyle/>
                    <a:p>
                      <a:r>
                        <a:rPr lang="en-US" sz="1600" dirty="0"/>
                        <a:t>Normal</a:t>
                      </a: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 marL="91439" marR="91439" marT="45735" marB="4573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646">
                <a:tc>
                  <a:txBody>
                    <a:bodyPr/>
                    <a:lstStyle/>
                    <a:p>
                      <a:r>
                        <a:rPr lang="en-US" sz="1600" dirty="0"/>
                        <a:t>Inflammation</a:t>
                      </a: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29</a:t>
                      </a:r>
                    </a:p>
                  </a:txBody>
                  <a:tcPr marL="91439" marR="91439" marT="45735" marB="4573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646">
                <a:tc>
                  <a:txBody>
                    <a:bodyPr/>
                    <a:lstStyle/>
                    <a:p>
                      <a:r>
                        <a:rPr lang="en-US" sz="1600" dirty="0"/>
                        <a:t>CIN1</a:t>
                      </a: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61</a:t>
                      </a:r>
                    </a:p>
                  </a:txBody>
                  <a:tcPr marL="91439" marR="91439" marT="45735" marB="4573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646">
                <a:tc>
                  <a:txBody>
                    <a:bodyPr/>
                    <a:lstStyle/>
                    <a:p>
                      <a:r>
                        <a:rPr lang="en-US" sz="1600" dirty="0"/>
                        <a:t>CIN2</a:t>
                      </a: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 marL="91439" marR="91439" marT="45735" marB="4573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646">
                <a:tc>
                  <a:txBody>
                    <a:bodyPr/>
                    <a:lstStyle/>
                    <a:p>
                      <a:r>
                        <a:rPr lang="en-US" sz="1600" dirty="0"/>
                        <a:t>CIN3</a:t>
                      </a:r>
                    </a:p>
                  </a:txBody>
                  <a:tcPr marL="91439" marR="91439"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 marL="91439" marR="91439" marT="45735" marB="4573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196" name="TextBox 9"/>
          <p:cNvSpPr txBox="1">
            <a:spLocks noChangeArrowheads="1"/>
          </p:cNvSpPr>
          <p:nvPr/>
        </p:nvSpPr>
        <p:spPr bwMode="auto">
          <a:xfrm>
            <a:off x="752475" y="5740400"/>
            <a:ext cx="63881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*Cervical biopsies were not collected for one of the 100 patients that returned for a Visit 2</a:t>
            </a:r>
          </a:p>
        </p:txBody>
      </p:sp>
      <p:sp>
        <p:nvSpPr>
          <p:cNvPr id="7197" name="Content Placeholder 1"/>
          <p:cNvSpPr txBox="1">
            <a:spLocks/>
          </p:cNvSpPr>
          <p:nvPr/>
        </p:nvSpPr>
        <p:spPr bwMode="auto">
          <a:xfrm>
            <a:off x="333375" y="6067425"/>
            <a:ext cx="852805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b="1" dirty="0">
                <a:latin typeface="Calibri" panose="020F0502020204030204" pitchFamily="34" charset="0"/>
              </a:rPr>
              <a:t>73 patients enrolled in Rio Grande Valley of Texas </a:t>
            </a:r>
          </a:p>
        </p:txBody>
      </p:sp>
    </p:spTree>
    <p:extLst>
      <p:ext uri="{BB962C8B-B14F-4D97-AF65-F5344CB8AC3E}">
        <p14:creationId xmlns:p14="http://schemas.microsoft.com/office/powerpoint/2010/main" val="312494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2"/>
          <p:cNvSpPr>
            <a:spLocks noGrp="1"/>
          </p:cNvSpPr>
          <p:nvPr>
            <p:ph type="title"/>
          </p:nvPr>
        </p:nvSpPr>
        <p:spPr>
          <a:xfrm>
            <a:off x="457200" y="160768"/>
            <a:ext cx="8229600" cy="576263"/>
          </a:xfrm>
        </p:spPr>
        <p:txBody>
          <a:bodyPr/>
          <a:lstStyle/>
          <a:p>
            <a:r>
              <a:rPr lang="en-US" altLang="en-US" sz="2000" dirty="0"/>
              <a:t>Aim 3: Develop a low-cost, point-of-care test for HPV E7 </a:t>
            </a:r>
            <a:r>
              <a:rPr lang="en-US" altLang="en-US" sz="2000" dirty="0" err="1"/>
              <a:t>oncoprotein</a:t>
            </a:r>
            <a:r>
              <a:rPr lang="en-US" altLang="en-US" sz="2000" dirty="0"/>
              <a:t> in exfoliated cervical cells  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5438" y="1132680"/>
            <a:ext cx="8529637" cy="2633663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1800" dirty="0"/>
              <a:t>Expressed recombinant HPV E7 antigen proteins HPV16, 18, 45, 31, 11 in </a:t>
            </a:r>
            <a:r>
              <a:rPr lang="en-US" sz="1800" i="1" dirty="0"/>
              <a:t>E. coli </a:t>
            </a:r>
            <a:r>
              <a:rPr lang="en-US" sz="1800" dirty="0"/>
              <a:t>strain BL21(DE)3 and optimized immunogenic potential of the HPV E7 antigen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dirty="0"/>
              <a:t>Identified monoclonal antibodies against HPV16 and HPV18 for cloning &amp; expression in a mammalian system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dirty="0"/>
              <a:t>Optimized long-term stability of assay reagents in hot and humid conditions, for point-of-care use</a:t>
            </a:r>
          </a:p>
          <a:p>
            <a:pPr marL="0" indent="0">
              <a:buFont typeface="Arial" charset="0"/>
              <a:buNone/>
              <a:defRPr/>
            </a:pPr>
            <a:endParaRPr lang="en-US" sz="28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5975350"/>
            <a:ext cx="2133600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5B695A8-C37B-48AD-82A1-D1F8B60777FE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29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819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2" r="18947"/>
          <a:stretch>
            <a:fillRect/>
          </a:stretch>
        </p:blipFill>
        <p:spPr bwMode="auto">
          <a:xfrm>
            <a:off x="3497263" y="4792663"/>
            <a:ext cx="180975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Content Placeholder 1"/>
          <p:cNvSpPr txBox="1">
            <a:spLocks/>
          </p:cNvSpPr>
          <p:nvPr/>
        </p:nvSpPr>
        <p:spPr bwMode="auto">
          <a:xfrm>
            <a:off x="325438" y="3238500"/>
            <a:ext cx="2979737" cy="291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b="1" dirty="0">
                <a:latin typeface="+mn-lt"/>
              </a:rPr>
              <a:t>Carried out usability assessments of the paper-based point-of-care HPV test among health care providers in El Salvador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b="1" dirty="0">
                <a:latin typeface="+mn-lt"/>
              </a:rPr>
              <a:t>Developed a low-cost automated lateral flow assay reader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Calibri" pitchFamily="34" charset="0"/>
            </a:endParaRPr>
          </a:p>
        </p:txBody>
      </p:sp>
      <p:pic>
        <p:nvPicPr>
          <p:cNvPr id="8199" name="positive hpv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30" b="42461"/>
          <a:stretch>
            <a:fillRect/>
          </a:stretch>
        </p:blipFill>
        <p:spPr bwMode="auto">
          <a:xfrm>
            <a:off x="5737225" y="4757738"/>
            <a:ext cx="3309938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0" name="Group 8"/>
          <p:cNvGrpSpPr>
            <a:grpSpLocks noChangeAspect="1"/>
          </p:cNvGrpSpPr>
          <p:nvPr/>
        </p:nvGrpSpPr>
        <p:grpSpPr bwMode="auto">
          <a:xfrm>
            <a:off x="4615656" y="2914650"/>
            <a:ext cx="3538538" cy="1878013"/>
            <a:chOff x="2451583" y="4239491"/>
            <a:chExt cx="4528774" cy="2404031"/>
          </a:xfrm>
        </p:grpSpPr>
        <p:pic>
          <p:nvPicPr>
            <p:cNvPr id="8201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789"/>
            <a:stretch>
              <a:fillRect/>
            </a:stretch>
          </p:blipFill>
          <p:spPr bwMode="auto">
            <a:xfrm>
              <a:off x="2451583" y="4239491"/>
              <a:ext cx="4528774" cy="240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5186320" y="5316529"/>
              <a:ext cx="166604" cy="20321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765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04800" y="76200"/>
            <a:ext cx="7543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pitchFamily="34" charset="0"/>
              </a:rPr>
              <a:t>Imaging in cancer detection 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47675" y="1572491"/>
            <a:ext cx="8530070" cy="449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588" marR="0" lvl="0" indent="-158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Biomarkers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are currently used as the primary tool to screen for a variety of diseases.</a:t>
            </a:r>
          </a:p>
          <a:p>
            <a:pPr marL="1588" marR="0" lvl="0" indent="-158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However,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imaging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is the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Calibri" pitchFamily="34" charset="0"/>
                <a:cs typeface="Calibri" pitchFamily="34" charset="0"/>
              </a:rPr>
              <a:t>primary screening tool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used to identify some of our most prevalent and lethal cancers</a:t>
            </a:r>
          </a:p>
          <a:p>
            <a:pPr marL="1144588" marR="0" lvl="0" indent="-23018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Lung (X-ray, CT)</a:t>
            </a:r>
          </a:p>
          <a:p>
            <a:pPr marL="1144588" marR="0" lvl="0" indent="-23018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Breast (X-ray, US, MRI)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1588" marR="0" lvl="0" indent="-1588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Imaging also plays an integral role in the assessment of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Calibri" pitchFamily="34" charset="0"/>
                <a:cs typeface="Calibri" pitchFamily="34" charset="0"/>
              </a:rPr>
              <a:t>: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1144588" marR="0" lvl="0" indent="-23018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Pancreatic (CT, US, MRI)</a:t>
            </a:r>
          </a:p>
          <a:p>
            <a:pPr marL="1144588" marR="0" lvl="0" indent="-23018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Ovarian (US, CT, MRI)</a:t>
            </a:r>
          </a:p>
          <a:p>
            <a:pPr marL="1144588" marR="0" lvl="0" indent="-23018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Prostate (US, MRI, CT)</a:t>
            </a:r>
          </a:p>
          <a:p>
            <a:pPr marL="915988" marR="0" lvl="0" indent="-5143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046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E2E9AB29-AC35-4E84-B864-EF0BEBD693A6}"/>
              </a:ext>
            </a:extLst>
          </p:cNvPr>
          <p:cNvSpPr txBox="1">
            <a:spLocks/>
          </p:cNvSpPr>
          <p:nvPr/>
        </p:nvSpPr>
        <p:spPr bwMode="auto">
          <a:xfrm>
            <a:off x="533400" y="378767"/>
            <a:ext cx="66078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spc="-1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CIB Funded Research Projects – Ovarian Cancer</a:t>
            </a:r>
            <a:endParaRPr lang="en-US" sz="24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22" y="1256232"/>
            <a:ext cx="8280186" cy="522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0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0887-560C-0342-919F-44F5BC588BCE}" type="slidenum">
              <a:rPr lang="en-US" smtClean="0"/>
              <a:t>31</a:t>
            </a:fld>
            <a:endParaRPr lang="en-US"/>
          </a:p>
        </p:txBody>
      </p:sp>
      <p:grpSp>
        <p:nvGrpSpPr>
          <p:cNvPr id="5" name="Group 80"/>
          <p:cNvGrpSpPr>
            <a:grpSpLocks noChangeAspect="1"/>
          </p:cNvGrpSpPr>
          <p:nvPr/>
        </p:nvGrpSpPr>
        <p:grpSpPr bwMode="auto">
          <a:xfrm>
            <a:off x="181559" y="2334126"/>
            <a:ext cx="4253180" cy="3200400"/>
            <a:chOff x="2286000" y="2009305"/>
            <a:chExt cx="5103813" cy="3856037"/>
          </a:xfrm>
        </p:grpSpPr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3071" y="2009305"/>
              <a:ext cx="2486742" cy="186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137" y="2012029"/>
              <a:ext cx="2486742" cy="1863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3"/>
            <p:cNvSpPr txBox="1">
              <a:spLocks noChangeArrowheads="1"/>
            </p:cNvSpPr>
            <p:nvPr/>
          </p:nvSpPr>
          <p:spPr bwMode="auto">
            <a:xfrm>
              <a:off x="2286000" y="3568797"/>
              <a:ext cx="10582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Pre-targeted</a:t>
              </a:r>
            </a:p>
          </p:txBody>
        </p:sp>
        <p:sp>
          <p:nvSpPr>
            <p:cNvPr id="9" name="TextBox 4"/>
            <p:cNvSpPr txBox="1">
              <a:spLocks noChangeArrowheads="1"/>
            </p:cNvSpPr>
            <p:nvPr/>
          </p:nvSpPr>
          <p:spPr bwMode="auto">
            <a:xfrm>
              <a:off x="4852592" y="3559501"/>
              <a:ext cx="112877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Post-targeted</a:t>
              </a:r>
            </a:p>
          </p:txBody>
        </p:sp>
        <p:sp>
          <p:nvSpPr>
            <p:cNvPr id="10" name="TextBox 5"/>
            <p:cNvSpPr txBox="1">
              <a:spLocks noChangeArrowheads="1"/>
            </p:cNvSpPr>
            <p:nvPr/>
          </p:nvSpPr>
          <p:spPr bwMode="auto">
            <a:xfrm>
              <a:off x="2356505" y="2058361"/>
              <a:ext cx="37382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  <p:sp>
          <p:nvSpPr>
            <p:cNvPr id="11" name="TextBox 6"/>
            <p:cNvSpPr txBox="1">
              <a:spLocks noChangeArrowheads="1"/>
            </p:cNvSpPr>
            <p:nvPr/>
          </p:nvSpPr>
          <p:spPr bwMode="auto">
            <a:xfrm>
              <a:off x="4906276" y="2045159"/>
              <a:ext cx="3642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>
              <a:off x="5746750" y="2650655"/>
              <a:ext cx="0" cy="20478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 bwMode="auto">
            <a:xfrm flipH="1">
              <a:off x="6010275" y="2803055"/>
              <a:ext cx="195263" cy="10795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 bwMode="auto">
            <a:xfrm flipH="1">
              <a:off x="6176963" y="3017367"/>
              <a:ext cx="141287" cy="12065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 bwMode="auto">
            <a:xfrm flipH="1">
              <a:off x="6542088" y="3142780"/>
              <a:ext cx="196850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 bwMode="auto">
            <a:xfrm flipH="1">
              <a:off x="6534150" y="3606330"/>
              <a:ext cx="230188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 bwMode="auto">
            <a:xfrm flipH="1" flipV="1">
              <a:off x="3214688" y="3060230"/>
              <a:ext cx="146050" cy="17621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 bwMode="auto">
            <a:xfrm>
              <a:off x="2703513" y="2523655"/>
              <a:ext cx="161925" cy="12541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2517775" y="3176117"/>
              <a:ext cx="184150" cy="14446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360" y="3918859"/>
              <a:ext cx="2450681" cy="186219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5"/>
            <p:cNvSpPr txBox="1">
              <a:spLocks noChangeArrowheads="1"/>
            </p:cNvSpPr>
            <p:nvPr/>
          </p:nvSpPr>
          <p:spPr bwMode="auto">
            <a:xfrm>
              <a:off x="4847730" y="5540243"/>
              <a:ext cx="1523821" cy="305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Adenocarcinoma</a:t>
              </a:r>
            </a:p>
          </p:txBody>
        </p:sp>
        <p:sp>
          <p:nvSpPr>
            <p:cNvPr id="22" name="TextBox 26"/>
            <p:cNvSpPr txBox="1">
              <a:spLocks noChangeArrowheads="1"/>
            </p:cNvSpPr>
            <p:nvPr/>
          </p:nvSpPr>
          <p:spPr bwMode="auto">
            <a:xfrm>
              <a:off x="6823088" y="5559641"/>
              <a:ext cx="552218" cy="305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40X</a:t>
              </a:r>
            </a:p>
          </p:txBody>
        </p:sp>
        <p:sp>
          <p:nvSpPr>
            <p:cNvPr id="23" name="TextBox 27"/>
            <p:cNvSpPr txBox="1">
              <a:spLocks noChangeArrowheads="1"/>
            </p:cNvSpPr>
            <p:nvPr/>
          </p:nvSpPr>
          <p:spPr bwMode="auto">
            <a:xfrm>
              <a:off x="4847730" y="3885788"/>
              <a:ext cx="37382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D)</a:t>
              </a:r>
            </a:p>
          </p:txBody>
        </p:sp>
        <p:sp>
          <p:nvSpPr>
            <p:cNvPr id="24" name="TextBox 28"/>
            <p:cNvSpPr txBox="1">
              <a:spLocks noChangeArrowheads="1"/>
            </p:cNvSpPr>
            <p:nvPr/>
          </p:nvSpPr>
          <p:spPr bwMode="auto">
            <a:xfrm>
              <a:off x="5971931" y="4603907"/>
              <a:ext cx="440276" cy="305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</a:t>
              </a:r>
            </a:p>
          </p:txBody>
        </p:sp>
        <p:sp>
          <p:nvSpPr>
            <p:cNvPr id="25" name="TextBox 29"/>
            <p:cNvSpPr txBox="1">
              <a:spLocks noChangeArrowheads="1"/>
            </p:cNvSpPr>
            <p:nvPr/>
          </p:nvSpPr>
          <p:spPr bwMode="auto">
            <a:xfrm>
              <a:off x="5878248" y="5108481"/>
              <a:ext cx="331489" cy="305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26" name="TextBox 30"/>
            <p:cNvSpPr txBox="1">
              <a:spLocks noChangeArrowheads="1"/>
            </p:cNvSpPr>
            <p:nvPr/>
          </p:nvSpPr>
          <p:spPr bwMode="auto">
            <a:xfrm>
              <a:off x="5827808" y="4214111"/>
              <a:ext cx="331489" cy="305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27" name="TextBox 75"/>
            <p:cNvSpPr txBox="1">
              <a:spLocks noChangeArrowheads="1"/>
            </p:cNvSpPr>
            <p:nvPr/>
          </p:nvSpPr>
          <p:spPr bwMode="auto">
            <a:xfrm>
              <a:off x="2916060" y="2605332"/>
              <a:ext cx="56297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Ascites</a:t>
              </a:r>
            </a:p>
          </p:txBody>
        </p:sp>
        <p:sp>
          <p:nvSpPr>
            <p:cNvPr id="28" name="TextBox 76"/>
            <p:cNvSpPr txBox="1">
              <a:spLocks noChangeArrowheads="1"/>
            </p:cNvSpPr>
            <p:nvPr/>
          </p:nvSpPr>
          <p:spPr bwMode="auto">
            <a:xfrm>
              <a:off x="5910581" y="2441838"/>
              <a:ext cx="56297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Ascites</a:t>
              </a:r>
            </a:p>
          </p:txBody>
        </p:sp>
        <p:grpSp>
          <p:nvGrpSpPr>
            <p:cNvPr id="29" name="Group 79"/>
            <p:cNvGrpSpPr>
              <a:grpSpLocks/>
            </p:cNvGrpSpPr>
            <p:nvPr/>
          </p:nvGrpSpPr>
          <p:grpSpPr bwMode="auto">
            <a:xfrm>
              <a:off x="2372497" y="3905180"/>
              <a:ext cx="2463546" cy="1883485"/>
              <a:chOff x="2386222" y="3905180"/>
              <a:chExt cx="2441583" cy="1883485"/>
            </a:xfrm>
          </p:grpSpPr>
          <p:pic>
            <p:nvPicPr>
              <p:cNvPr id="30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6222" y="3916838"/>
                <a:ext cx="2441583" cy="1871827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extBox 10"/>
              <p:cNvSpPr txBox="1">
                <a:spLocks noChangeArrowheads="1"/>
              </p:cNvSpPr>
              <p:nvPr/>
            </p:nvSpPr>
            <p:spPr bwMode="auto">
              <a:xfrm>
                <a:off x="2386699" y="3905180"/>
                <a:ext cx="364202" cy="307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</a:t>
                </a:r>
              </a:p>
            </p:txBody>
          </p:sp>
          <p:sp>
            <p:nvSpPr>
              <p:cNvPr id="32" name="Right Brace 31"/>
              <p:cNvSpPr/>
              <p:nvPr/>
            </p:nvSpPr>
            <p:spPr bwMode="auto">
              <a:xfrm>
                <a:off x="4017018" y="4244505"/>
                <a:ext cx="187228" cy="588962"/>
              </a:xfrm>
              <a:prstGeom prst="rightBrac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" name="TextBox 34"/>
              <p:cNvSpPr txBox="1">
                <a:spLocks noChangeArrowheads="1"/>
              </p:cNvSpPr>
              <p:nvPr/>
            </p:nvSpPr>
            <p:spPr bwMode="auto">
              <a:xfrm rot="-5400000">
                <a:off x="3999588" y="4279623"/>
                <a:ext cx="671085" cy="400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1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Tumor in ovary</a:t>
                </a:r>
              </a:p>
            </p:txBody>
          </p:sp>
          <p:sp>
            <p:nvSpPr>
              <p:cNvPr id="34" name="TextBox 10"/>
              <p:cNvSpPr txBox="1">
                <a:spLocks noChangeArrowheads="1"/>
              </p:cNvSpPr>
              <p:nvPr/>
            </p:nvSpPr>
            <p:spPr bwMode="auto">
              <a:xfrm>
                <a:off x="2420273" y="5473274"/>
                <a:ext cx="604653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Gross</a:t>
                </a:r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5311870" y="6202311"/>
            <a:ext cx="3658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Courtesy of Dr. </a:t>
            </a:r>
            <a:r>
              <a:rPr lang="en-US" sz="1400" b="1" noProof="0" dirty="0" err="1" smtClean="0">
                <a:latin typeface="+mn-lt"/>
                <a:cs typeface="Arial"/>
              </a:rPr>
              <a:t>Barua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Calibri" pitchFamily="34" charset="0"/>
              </a:rPr>
              <a:t>, </a:t>
            </a:r>
            <a:r>
              <a:rPr lang="en-US" sz="1400" b="1" noProof="0" dirty="0" smtClean="0">
                <a:latin typeface="+mn-lt"/>
                <a:cs typeface="Arial"/>
              </a:rPr>
              <a:t>Rush University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Calibri" pitchFamily="34" charset="0"/>
            </a:endParaRPr>
          </a:p>
        </p:txBody>
      </p:sp>
      <p:sp>
        <p:nvSpPr>
          <p:cNvPr id="36" name="TextBox 39"/>
          <p:cNvSpPr txBox="1">
            <a:spLocks noChangeArrowheads="1"/>
          </p:cNvSpPr>
          <p:nvPr/>
        </p:nvSpPr>
        <p:spPr bwMode="auto">
          <a:xfrm>
            <a:off x="528163" y="1762334"/>
            <a:ext cx="3953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FSHR-targeted </a:t>
            </a:r>
            <a:r>
              <a:rPr lang="en-US" alt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ultrasound</a:t>
            </a:r>
            <a:endParaRPr lang="en-US" alt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itle 4">
            <a:extLst>
              <a:ext uri="{FF2B5EF4-FFF2-40B4-BE49-F238E27FC236}">
                <a16:creationId xmlns:a16="http://schemas.microsoft.com/office/drawing/2014/main" id="{E2E9AB29-AC35-4E84-B864-EF0BEBD693A6}"/>
              </a:ext>
            </a:extLst>
          </p:cNvPr>
          <p:cNvSpPr txBox="1">
            <a:spLocks/>
          </p:cNvSpPr>
          <p:nvPr/>
        </p:nvSpPr>
        <p:spPr bwMode="auto">
          <a:xfrm>
            <a:off x="533400" y="378767"/>
            <a:ext cx="66078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spc="-12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CIB Funded Research Projects – Ovarian Cancer</a:t>
            </a:r>
            <a:endParaRPr lang="en-US" sz="24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8" name="Group 80"/>
          <p:cNvGrpSpPr>
            <a:grpSpLocks noChangeAspect="1"/>
          </p:cNvGrpSpPr>
          <p:nvPr/>
        </p:nvGrpSpPr>
        <p:grpSpPr bwMode="auto">
          <a:xfrm>
            <a:off x="4516495" y="2324972"/>
            <a:ext cx="4253180" cy="3200400"/>
            <a:chOff x="2286000" y="2009305"/>
            <a:chExt cx="5103813" cy="3856037"/>
          </a:xfrm>
        </p:grpSpPr>
        <p:pic>
          <p:nvPicPr>
            <p:cNvPr id="39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3071" y="2009305"/>
              <a:ext cx="2486742" cy="1866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137" y="2012029"/>
              <a:ext cx="2486742" cy="1863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Box 3"/>
            <p:cNvSpPr txBox="1">
              <a:spLocks noChangeArrowheads="1"/>
            </p:cNvSpPr>
            <p:nvPr/>
          </p:nvSpPr>
          <p:spPr bwMode="auto">
            <a:xfrm>
              <a:off x="2286000" y="3568797"/>
              <a:ext cx="10582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Pre-targeted</a:t>
              </a:r>
            </a:p>
          </p:txBody>
        </p:sp>
        <p:sp>
          <p:nvSpPr>
            <p:cNvPr id="42" name="TextBox 4"/>
            <p:cNvSpPr txBox="1">
              <a:spLocks noChangeArrowheads="1"/>
            </p:cNvSpPr>
            <p:nvPr/>
          </p:nvSpPr>
          <p:spPr bwMode="auto">
            <a:xfrm>
              <a:off x="4852592" y="3559501"/>
              <a:ext cx="112877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Post-targeted</a:t>
              </a:r>
            </a:p>
          </p:txBody>
        </p:sp>
        <p:sp>
          <p:nvSpPr>
            <p:cNvPr id="43" name="TextBox 5"/>
            <p:cNvSpPr txBox="1">
              <a:spLocks noChangeArrowheads="1"/>
            </p:cNvSpPr>
            <p:nvPr/>
          </p:nvSpPr>
          <p:spPr bwMode="auto">
            <a:xfrm>
              <a:off x="2356505" y="2058361"/>
              <a:ext cx="37382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  <p:sp>
          <p:nvSpPr>
            <p:cNvPr id="44" name="TextBox 6"/>
            <p:cNvSpPr txBox="1">
              <a:spLocks noChangeArrowheads="1"/>
            </p:cNvSpPr>
            <p:nvPr/>
          </p:nvSpPr>
          <p:spPr bwMode="auto">
            <a:xfrm>
              <a:off x="4906276" y="2045159"/>
              <a:ext cx="3642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</a:p>
          </p:txBody>
        </p:sp>
        <p:cxnSp>
          <p:nvCxnSpPr>
            <p:cNvPr id="45" name="Straight Arrow Connector 44"/>
            <p:cNvCxnSpPr/>
            <p:nvPr/>
          </p:nvCxnSpPr>
          <p:spPr bwMode="auto">
            <a:xfrm>
              <a:off x="5746750" y="2650655"/>
              <a:ext cx="0" cy="20478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 bwMode="auto">
            <a:xfrm flipH="1">
              <a:off x="6010275" y="2803055"/>
              <a:ext cx="195263" cy="10795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 bwMode="auto">
            <a:xfrm flipH="1">
              <a:off x="6176963" y="3017367"/>
              <a:ext cx="141287" cy="12065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 bwMode="auto">
            <a:xfrm flipH="1">
              <a:off x="6542088" y="3142780"/>
              <a:ext cx="196850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 bwMode="auto">
            <a:xfrm flipH="1">
              <a:off x="6534150" y="3606330"/>
              <a:ext cx="230188" cy="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 bwMode="auto">
            <a:xfrm flipH="1" flipV="1">
              <a:off x="3214688" y="3060230"/>
              <a:ext cx="146050" cy="17621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 bwMode="auto">
            <a:xfrm>
              <a:off x="2703513" y="2523655"/>
              <a:ext cx="161925" cy="12541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 bwMode="auto">
            <a:xfrm flipV="1">
              <a:off x="2517775" y="3176117"/>
              <a:ext cx="184150" cy="14446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360" y="3918859"/>
              <a:ext cx="2450681" cy="186219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25"/>
            <p:cNvSpPr txBox="1">
              <a:spLocks noChangeArrowheads="1"/>
            </p:cNvSpPr>
            <p:nvPr/>
          </p:nvSpPr>
          <p:spPr bwMode="auto">
            <a:xfrm>
              <a:off x="4847730" y="5540243"/>
              <a:ext cx="1523821" cy="305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Adenocarcinoma</a:t>
              </a:r>
            </a:p>
          </p:txBody>
        </p:sp>
        <p:sp>
          <p:nvSpPr>
            <p:cNvPr id="55" name="TextBox 26"/>
            <p:cNvSpPr txBox="1">
              <a:spLocks noChangeArrowheads="1"/>
            </p:cNvSpPr>
            <p:nvPr/>
          </p:nvSpPr>
          <p:spPr bwMode="auto">
            <a:xfrm>
              <a:off x="6823088" y="5559641"/>
              <a:ext cx="552218" cy="305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40X</a:t>
              </a:r>
            </a:p>
          </p:txBody>
        </p:sp>
        <p:sp>
          <p:nvSpPr>
            <p:cNvPr id="56" name="TextBox 27"/>
            <p:cNvSpPr txBox="1">
              <a:spLocks noChangeArrowheads="1"/>
            </p:cNvSpPr>
            <p:nvPr/>
          </p:nvSpPr>
          <p:spPr bwMode="auto">
            <a:xfrm>
              <a:off x="4847730" y="3885788"/>
              <a:ext cx="37382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D)</a:t>
              </a:r>
            </a:p>
          </p:txBody>
        </p:sp>
        <p:sp>
          <p:nvSpPr>
            <p:cNvPr id="57" name="TextBox 28"/>
            <p:cNvSpPr txBox="1">
              <a:spLocks noChangeArrowheads="1"/>
            </p:cNvSpPr>
            <p:nvPr/>
          </p:nvSpPr>
          <p:spPr bwMode="auto">
            <a:xfrm>
              <a:off x="5971931" y="4603907"/>
              <a:ext cx="440276" cy="305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</a:t>
              </a:r>
            </a:p>
          </p:txBody>
        </p:sp>
        <p:sp>
          <p:nvSpPr>
            <p:cNvPr id="58" name="TextBox 29"/>
            <p:cNvSpPr txBox="1">
              <a:spLocks noChangeArrowheads="1"/>
            </p:cNvSpPr>
            <p:nvPr/>
          </p:nvSpPr>
          <p:spPr bwMode="auto">
            <a:xfrm>
              <a:off x="5878248" y="5108481"/>
              <a:ext cx="331489" cy="305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59" name="TextBox 30"/>
            <p:cNvSpPr txBox="1">
              <a:spLocks noChangeArrowheads="1"/>
            </p:cNvSpPr>
            <p:nvPr/>
          </p:nvSpPr>
          <p:spPr bwMode="auto">
            <a:xfrm>
              <a:off x="5827808" y="4214111"/>
              <a:ext cx="331489" cy="305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60" name="TextBox 75"/>
            <p:cNvSpPr txBox="1">
              <a:spLocks noChangeArrowheads="1"/>
            </p:cNvSpPr>
            <p:nvPr/>
          </p:nvSpPr>
          <p:spPr bwMode="auto">
            <a:xfrm>
              <a:off x="2916060" y="2605332"/>
              <a:ext cx="56297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Ascites</a:t>
              </a:r>
            </a:p>
          </p:txBody>
        </p:sp>
        <p:sp>
          <p:nvSpPr>
            <p:cNvPr id="61" name="TextBox 76"/>
            <p:cNvSpPr txBox="1">
              <a:spLocks noChangeArrowheads="1"/>
            </p:cNvSpPr>
            <p:nvPr/>
          </p:nvSpPr>
          <p:spPr bwMode="auto">
            <a:xfrm>
              <a:off x="5910581" y="2441838"/>
              <a:ext cx="56297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Ascites</a:t>
              </a:r>
            </a:p>
          </p:txBody>
        </p:sp>
        <p:grpSp>
          <p:nvGrpSpPr>
            <p:cNvPr id="62" name="Group 79"/>
            <p:cNvGrpSpPr>
              <a:grpSpLocks/>
            </p:cNvGrpSpPr>
            <p:nvPr/>
          </p:nvGrpSpPr>
          <p:grpSpPr bwMode="auto">
            <a:xfrm>
              <a:off x="2372497" y="3905180"/>
              <a:ext cx="2463546" cy="1883485"/>
              <a:chOff x="2386222" y="3905180"/>
              <a:chExt cx="2441583" cy="1883485"/>
            </a:xfrm>
          </p:grpSpPr>
          <p:pic>
            <p:nvPicPr>
              <p:cNvPr id="63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6222" y="3916838"/>
                <a:ext cx="2441583" cy="1871827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" name="TextBox 10"/>
              <p:cNvSpPr txBox="1">
                <a:spLocks noChangeArrowheads="1"/>
              </p:cNvSpPr>
              <p:nvPr/>
            </p:nvSpPr>
            <p:spPr bwMode="auto">
              <a:xfrm>
                <a:off x="2386699" y="3905180"/>
                <a:ext cx="364202" cy="307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</a:t>
                </a:r>
              </a:p>
            </p:txBody>
          </p:sp>
          <p:sp>
            <p:nvSpPr>
              <p:cNvPr id="65" name="Right Brace 64"/>
              <p:cNvSpPr/>
              <p:nvPr/>
            </p:nvSpPr>
            <p:spPr bwMode="auto">
              <a:xfrm>
                <a:off x="4017018" y="4244505"/>
                <a:ext cx="187228" cy="588962"/>
              </a:xfrm>
              <a:prstGeom prst="rightBrac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6" name="TextBox 34"/>
              <p:cNvSpPr txBox="1">
                <a:spLocks noChangeArrowheads="1"/>
              </p:cNvSpPr>
              <p:nvPr/>
            </p:nvSpPr>
            <p:spPr bwMode="auto">
              <a:xfrm rot="-5400000">
                <a:off x="3999588" y="4279623"/>
                <a:ext cx="671085" cy="400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1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Tumor in ovary</a:t>
                </a:r>
              </a:p>
            </p:txBody>
          </p:sp>
          <p:sp>
            <p:nvSpPr>
              <p:cNvPr id="67" name="TextBox 10"/>
              <p:cNvSpPr txBox="1">
                <a:spLocks noChangeArrowheads="1"/>
              </p:cNvSpPr>
              <p:nvPr/>
            </p:nvSpPr>
            <p:spPr bwMode="auto">
              <a:xfrm>
                <a:off x="2420273" y="5473274"/>
                <a:ext cx="604653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Gross</a:t>
                </a:r>
              </a:p>
            </p:txBody>
          </p:sp>
        </p:grpSp>
      </p:grpSp>
      <p:sp>
        <p:nvSpPr>
          <p:cNvPr id="68" name="TextBox 39"/>
          <p:cNvSpPr txBox="1">
            <a:spLocks noChangeArrowheads="1"/>
          </p:cNvSpPr>
          <p:nvPr/>
        </p:nvSpPr>
        <p:spPr bwMode="auto">
          <a:xfrm>
            <a:off x="4613934" y="1758233"/>
            <a:ext cx="3953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GRP78-targeted ultrasound</a:t>
            </a:r>
            <a:endParaRPr lang="en-US" alt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41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37" y="1429788"/>
            <a:ext cx="8477197" cy="4688205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E2E9AB29-AC35-4E84-B864-EF0BEBD693A6}"/>
              </a:ext>
            </a:extLst>
          </p:cNvPr>
          <p:cNvSpPr txBox="1">
            <a:spLocks/>
          </p:cNvSpPr>
          <p:nvPr/>
        </p:nvSpPr>
        <p:spPr bwMode="auto">
          <a:xfrm>
            <a:off x="533400" y="378767"/>
            <a:ext cx="7712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spc="-1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CIB Funded Research Projects – Esophageal Carcinoma </a:t>
            </a:r>
            <a:endParaRPr lang="en-US" sz="24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505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E9B286-B4AC-427C-980E-87DA43CF5DBC}"/>
              </a:ext>
            </a:extLst>
          </p:cNvPr>
          <p:cNvSpPr txBox="1"/>
          <p:nvPr/>
        </p:nvSpPr>
        <p:spPr>
          <a:xfrm>
            <a:off x="0" y="159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000" b="1" dirty="0">
                <a:solidFill>
                  <a:schemeClr val="bg1"/>
                </a:solidFill>
              </a:rPr>
              <a:t>Specific Aims</a:t>
            </a:r>
            <a:endParaRPr lang="en-US" sz="36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E8BAF-E751-40A4-9820-9F1D644ADD9A}"/>
              </a:ext>
            </a:extLst>
          </p:cNvPr>
          <p:cNvSpPr txBox="1">
            <a:spLocks/>
          </p:cNvSpPr>
          <p:nvPr/>
        </p:nvSpPr>
        <p:spPr bwMode="auto">
          <a:xfrm>
            <a:off x="0" y="1435909"/>
            <a:ext cx="914400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spcBef>
                <a:spcPts val="1800"/>
              </a:spcBef>
            </a:pPr>
            <a:r>
              <a:rPr lang="en-US" sz="6400" kern="0" dirty="0"/>
              <a:t>Aim 1.  To optimize, validate, and characterize a near-infrared peptide multimer specific for pre-malignant esophageal neoplasia.  </a:t>
            </a:r>
            <a:r>
              <a:rPr lang="en-US" sz="6400" b="0" kern="0" dirty="0"/>
              <a:t>Optimize alignment of multimer to intended targets with  structural model.  Validate specific binding of optimized peptide multimer on competition with unlabeled peptide, siRNA knockdown, and co-localization with known antibodies.  Characterize binding affinity (apparent dissociation constant </a:t>
            </a:r>
            <a:r>
              <a:rPr lang="en-US" sz="6400" b="0" kern="0" dirty="0" err="1"/>
              <a:t>kd</a:t>
            </a:r>
            <a:r>
              <a:rPr lang="en-US" sz="6400" b="0" kern="0" dirty="0"/>
              <a:t>) and kinetics (apparent association time constant k) of peptide multimer.</a:t>
            </a:r>
          </a:p>
          <a:p>
            <a:pPr defTabSz="914400">
              <a:spcBef>
                <a:spcPts val="1800"/>
              </a:spcBef>
            </a:pPr>
            <a:r>
              <a:rPr lang="en-US" sz="6400" kern="0" dirty="0"/>
              <a:t>Aim 2.  To validate specific binding of the optimized near-infrared peptide multimer on human specimens of Barrett’s neoplasia ex vivo using the multi-modal NIR molecular endoscope.  </a:t>
            </a:r>
            <a:r>
              <a:rPr lang="en-US" sz="6400" b="0" kern="0" dirty="0"/>
              <a:t>Validate specific binding of optimized peptide multimer using immunofluorescence and co-localization with known antibodies.  Adapt an existing multi-modal endoscope to collect near-infrared fluorescence images, produce quantitative results, and generate “red-flag” region in real time to guide tissue resection.  Establish sensitivity of the multi-modal endoscope for detection of target overexpression using optimized peptide multimer over a clinically relevant range of distances.</a:t>
            </a:r>
          </a:p>
          <a:p>
            <a:pPr defTabSz="914400">
              <a:spcBef>
                <a:spcPts val="1800"/>
              </a:spcBef>
            </a:pPr>
            <a:r>
              <a:rPr lang="en-US" sz="6400" kern="0" dirty="0"/>
              <a:t>Aim 3.  To validate specific binding of the optimized near-infrared peptide multimer to Barrett’s neoplasia and guide tissue biopsy in a clinical study in human subjects.  Prepare an Investigational New Drug (IND) application for “first-in-human” use of the optimized peptide multimer with the multi-modal endoscope.  </a:t>
            </a:r>
            <a:r>
              <a:rPr lang="en-US" sz="6400" b="0" kern="0" dirty="0"/>
              <a:t>Evaluate safety for topical administration of the optimized peptide multimer in esophagus in a clinical study of n = 25 human subjects.  Use optimized peptide multimer to guide tissue resection in n =2 5 human subjects.</a:t>
            </a:r>
          </a:p>
          <a:p>
            <a:pPr defTabSz="914400">
              <a:spcBef>
                <a:spcPts val="1800"/>
              </a:spcBef>
            </a:pPr>
            <a:endParaRPr lang="en-US" sz="1600" kern="0" dirty="0"/>
          </a:p>
          <a:p>
            <a:pPr defTabSz="914400">
              <a:spcBef>
                <a:spcPts val="1800"/>
              </a:spcBef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65943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Accomplishments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0887-560C-0342-919F-44F5BC588BCE}" type="slidenum">
              <a:rPr lang="en-US" smtClean="0"/>
              <a:t>34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C26C89-3630-464F-85E3-7E0481B6B18A}"/>
              </a:ext>
            </a:extLst>
          </p:cNvPr>
          <p:cNvSpPr txBox="1">
            <a:spLocks/>
          </p:cNvSpPr>
          <p:nvPr/>
        </p:nvSpPr>
        <p:spPr bwMode="auto">
          <a:xfrm>
            <a:off x="0" y="1431765"/>
            <a:ext cx="91440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buFont typeface="Wingdings" panose="05000000000000000000" pitchFamily="2" charset="2"/>
              <a:buChar char="§"/>
            </a:pPr>
            <a:r>
              <a:rPr lang="en-US" b="0" kern="0" dirty="0"/>
              <a:t>Used structural model to identify tri-ethylene-glycol as linker to optimize multimer binding to human OE33 EAC cells.  </a:t>
            </a:r>
          </a:p>
          <a:p>
            <a:pPr defTabSz="914400">
              <a:buFont typeface="Wingdings" panose="05000000000000000000" pitchFamily="2" charset="2"/>
              <a:buChar char="§"/>
            </a:pPr>
            <a:r>
              <a:rPr lang="en-US" kern="0" dirty="0"/>
              <a:t>Peptide multimer </a:t>
            </a:r>
            <a:r>
              <a:rPr lang="en-US" b="0" kern="0" dirty="0"/>
              <a:t>demonstrated 3-fold greater fluorescence intensity and 2-fold improved binding affinity compared with either monomer alone. </a:t>
            </a:r>
          </a:p>
          <a:p>
            <a:pPr defTabSz="914400">
              <a:buFont typeface="Wingdings" panose="05000000000000000000" pitchFamily="2" charset="2"/>
              <a:buChar char="§"/>
            </a:pPr>
            <a:r>
              <a:rPr lang="en-US" b="0" kern="0" dirty="0"/>
              <a:t>Binding of peptide multimer to human OE33 EAC cells showed no effect on downstream cell signaling.  </a:t>
            </a:r>
          </a:p>
          <a:p>
            <a:pPr defTabSz="914400">
              <a:buFont typeface="Wingdings" panose="05000000000000000000" pitchFamily="2" charset="2"/>
              <a:buChar char="§"/>
            </a:pPr>
            <a:r>
              <a:rPr lang="en-US" b="0" kern="0" dirty="0"/>
              <a:t>Peak tumor uptake was observed in </a:t>
            </a:r>
            <a:r>
              <a:rPr lang="en-US" kern="0" dirty="0"/>
              <a:t>mouse xenograft </a:t>
            </a:r>
            <a:r>
              <a:rPr lang="en-US" b="0" kern="0" dirty="0"/>
              <a:t>tumors at 2 hours post-injection with systemic clearance by ~24 hours.  </a:t>
            </a:r>
          </a:p>
          <a:p>
            <a:pPr defTabSz="914400">
              <a:buFont typeface="Wingdings" panose="05000000000000000000" pitchFamily="2" charset="2"/>
              <a:buChar char="§"/>
            </a:pPr>
            <a:r>
              <a:rPr lang="en-US" b="0" kern="0" dirty="0"/>
              <a:t>Achieved </a:t>
            </a:r>
            <a:r>
              <a:rPr lang="en-US" kern="0" dirty="0"/>
              <a:t>88% sensitivity and 87% specificity for detection of either high-grade dysplasia (HGD) or EAC </a:t>
            </a:r>
            <a:r>
              <a:rPr lang="en-US" b="0" kern="0" dirty="0"/>
              <a:t>on human esophageal specimens using immunofluorescence</a:t>
            </a:r>
          </a:p>
          <a:p>
            <a:pPr defTabSz="914400">
              <a:buFont typeface="Wingdings" panose="05000000000000000000" pitchFamily="2" charset="2"/>
              <a:buChar char="§"/>
            </a:pPr>
            <a:r>
              <a:rPr lang="en-US" b="0" kern="0" dirty="0"/>
              <a:t>Results for peptide multimer was better by comparison to that for either antibody alone.</a:t>
            </a:r>
          </a:p>
        </p:txBody>
      </p:sp>
    </p:spTree>
    <p:extLst>
      <p:ext uri="{BB962C8B-B14F-4D97-AF65-F5344CB8AC3E}">
        <p14:creationId xmlns:p14="http://schemas.microsoft.com/office/powerpoint/2010/main" val="10828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189E-A5DB-164D-BF54-6F116B156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67" y="27229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Challenges, Needs,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0EE6F-0BF2-684A-8AE8-EF6EDD217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625" y="1944763"/>
            <a:ext cx="7921609" cy="304995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Challenge of Heterogeneity and tumor sampling 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Tools for multi-spatial, multi-parametric, high-resolution profiling</a:t>
            </a:r>
          </a:p>
          <a:p>
            <a:pPr marL="0" indent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- Defined cohorts that are ethnically/racially diverse</a:t>
            </a:r>
          </a:p>
          <a:p>
            <a:pPr marL="914400" indent="-9144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- Consensus on best practices for sampling and  preservation</a:t>
            </a:r>
          </a:p>
          <a:p>
            <a:pPr marL="0" indent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- Tools and Statistics for multi-scale data integration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 startAt="3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Linked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imaging/biomarkers  for discovery &amp;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validation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04081" y="5804444"/>
            <a:ext cx="4755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Adapted from Dr. </a:t>
            </a:r>
            <a:r>
              <a:rPr lang="en-US" sz="2000" b="1" dirty="0" smtClean="0">
                <a:solidFill>
                  <a:schemeClr val="accent2"/>
                </a:solidFill>
              </a:rPr>
              <a:t>V. Seewaldt</a:t>
            </a:r>
            <a:r>
              <a:rPr lang="en-US" sz="2000" b="1" dirty="0">
                <a:solidFill>
                  <a:schemeClr val="accent2"/>
                </a:solidFill>
              </a:rPr>
              <a:t>, City of Hope</a:t>
            </a:r>
          </a:p>
        </p:txBody>
      </p:sp>
    </p:spTree>
    <p:extLst>
      <p:ext uri="{BB962C8B-B14F-4D97-AF65-F5344CB8AC3E}">
        <p14:creationId xmlns:p14="http://schemas.microsoft.com/office/powerpoint/2010/main" val="101962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E2E9AB29-AC35-4E84-B864-EF0BEBD693A6}"/>
              </a:ext>
            </a:extLst>
          </p:cNvPr>
          <p:cNvSpPr txBox="1">
            <a:spLocks/>
          </p:cNvSpPr>
          <p:nvPr/>
        </p:nvSpPr>
        <p:spPr>
          <a:xfrm>
            <a:off x="533400" y="378767"/>
            <a:ext cx="7117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spc="-1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Common Themes – Opportunities for Collaborations</a:t>
            </a:r>
            <a:endParaRPr lang="en-US" sz="24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884770" y="1461435"/>
            <a:ext cx="7602876" cy="379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Create a multi-level vertically integrated map of tumors and at risk normal tissue that incorporates: </a:t>
            </a:r>
          </a:p>
          <a:p>
            <a:pPr lvl="1"/>
            <a:r>
              <a:rPr lang="en-US" dirty="0"/>
              <a:t>	Images</a:t>
            </a:r>
          </a:p>
          <a:p>
            <a:pPr lvl="1"/>
            <a:r>
              <a:rPr lang="en-US" dirty="0"/>
              <a:t>	Pathology</a:t>
            </a:r>
          </a:p>
          <a:p>
            <a:pPr lvl="1"/>
            <a:r>
              <a:rPr lang="en-US" dirty="0"/>
              <a:t>	Molecular features/signatures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Create longitudinal multi-level integrated maps.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037802" y="6261068"/>
            <a:ext cx="7254275" cy="4664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99278" y="6316549"/>
            <a:ext cx="2852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8087" y="5926306"/>
            <a:ext cx="1729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mpMRI/Biopsy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33082" y="6316549"/>
            <a:ext cx="8637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12 </a:t>
            </a:r>
            <a:r>
              <a:rPr lang="en-US" sz="1350" dirty="0" err="1"/>
              <a:t>mo</a:t>
            </a:r>
            <a:endParaRPr lang="en-US" sz="135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12699" y="6193438"/>
            <a:ext cx="1" cy="147635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20108" y="6181278"/>
            <a:ext cx="1" cy="147635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927393" y="6186141"/>
            <a:ext cx="1" cy="147635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232421" y="6205833"/>
            <a:ext cx="6680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time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02233" y="5904279"/>
            <a:ext cx="1729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mpMRI/Biopsy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45707" y="5909312"/>
            <a:ext cx="1729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mpMRI/Biopsy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26830" y="6310269"/>
            <a:ext cx="8637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24 </a:t>
            </a:r>
            <a:r>
              <a:rPr lang="en-US" sz="1350" dirty="0" err="1"/>
              <a:t>mo</a:t>
            </a:r>
            <a:endParaRPr lang="en-US" sz="1350" dirty="0"/>
          </a:p>
        </p:txBody>
      </p:sp>
      <p:sp>
        <p:nvSpPr>
          <p:cNvPr id="16" name="Rectangle 15"/>
          <p:cNvSpPr/>
          <p:nvPr/>
        </p:nvSpPr>
        <p:spPr bwMode="auto">
          <a:xfrm>
            <a:off x="94544" y="3962176"/>
            <a:ext cx="2953104" cy="1979913"/>
          </a:xfrm>
          <a:prstGeom prst="rect">
            <a:avLst/>
          </a:prstGeom>
          <a:noFill/>
          <a:ln w="254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397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40786" y="4055362"/>
            <a:ext cx="2665588" cy="1835561"/>
            <a:chOff x="1488040" y="396656"/>
            <a:chExt cx="7748112" cy="6133291"/>
          </a:xfrm>
        </p:grpSpPr>
        <p:grpSp>
          <p:nvGrpSpPr>
            <p:cNvPr id="18" name="Group 17"/>
            <p:cNvGrpSpPr/>
            <p:nvPr/>
          </p:nvGrpSpPr>
          <p:grpSpPr>
            <a:xfrm>
              <a:off x="1488040" y="1816968"/>
              <a:ext cx="7748112" cy="4712979"/>
              <a:chOff x="1488040" y="1816968"/>
              <a:chExt cx="7748112" cy="4712979"/>
            </a:xfrm>
          </p:grpSpPr>
          <p:pic>
            <p:nvPicPr>
              <p:cNvPr id="27" name="hi">
                <a:hlinkClick r:id="" action="ppaction://media"/>
              </p:cNvPr>
              <p:cNvPicPr>
                <a:picLocks noChangeAspect="1"/>
              </p:cNvPicPr>
              <p:nvPr>
                <a:vide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 rotWithShape="1">
              <a:blip r:embed="rId4"/>
              <a:srcRect t="37315" b="25833"/>
              <a:stretch/>
            </p:blipFill>
            <p:spPr>
              <a:xfrm>
                <a:off x="1488040" y="2290897"/>
                <a:ext cx="2983820" cy="2614333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58968" y="1816968"/>
                <a:ext cx="3257983" cy="1518702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58968" y="3816627"/>
                <a:ext cx="3257984" cy="1494120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11368" y="1969368"/>
                <a:ext cx="3257983" cy="1518702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63768" y="2121768"/>
                <a:ext cx="3257983" cy="1518702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16168" y="2274168"/>
                <a:ext cx="3257983" cy="1518702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68568" y="2426568"/>
                <a:ext cx="3257983" cy="1518702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20968" y="2578968"/>
                <a:ext cx="3257983" cy="1518702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73368" y="2731368"/>
                <a:ext cx="3257983" cy="1518702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11368" y="3969027"/>
                <a:ext cx="3257984" cy="1494120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63768" y="4121427"/>
                <a:ext cx="3257984" cy="1494120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16168" y="4273827"/>
                <a:ext cx="3257984" cy="1494120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68568" y="4426227"/>
                <a:ext cx="3257984" cy="1494120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20968" y="4578627"/>
                <a:ext cx="3257984" cy="1494120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73368" y="4731027"/>
                <a:ext cx="3257984" cy="1494120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25768" y="4883427"/>
                <a:ext cx="3257984" cy="1494120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78168" y="5035827"/>
                <a:ext cx="3257984" cy="1494120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25768" y="2883768"/>
                <a:ext cx="3257983" cy="1518702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4795555" y="396656"/>
              <a:ext cx="4172384" cy="2038425"/>
              <a:chOff x="4795555" y="396656"/>
              <a:chExt cx="4172384" cy="2038425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95555" y="396656"/>
                <a:ext cx="3257984" cy="1124025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47955" y="549056"/>
                <a:ext cx="3257984" cy="1124025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00355" y="701456"/>
                <a:ext cx="3257984" cy="1124025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52755" y="853856"/>
                <a:ext cx="3257984" cy="1124025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05155" y="1006256"/>
                <a:ext cx="3257984" cy="1124025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57555" y="1158656"/>
                <a:ext cx="3257984" cy="1124025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09955" y="1311056"/>
                <a:ext cx="3257984" cy="1124025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</p:grpSp>
      </p:grpSp>
      <p:sp>
        <p:nvSpPr>
          <p:cNvPr id="45" name="Rectangle 44"/>
          <p:cNvSpPr/>
          <p:nvPr/>
        </p:nvSpPr>
        <p:spPr bwMode="auto">
          <a:xfrm>
            <a:off x="3141588" y="3954631"/>
            <a:ext cx="2953104" cy="1979913"/>
          </a:xfrm>
          <a:prstGeom prst="rect">
            <a:avLst/>
          </a:prstGeom>
          <a:noFill/>
          <a:ln w="254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397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3287830" y="4039579"/>
            <a:ext cx="2665588" cy="1835561"/>
            <a:chOff x="1488040" y="396656"/>
            <a:chExt cx="7748112" cy="6133291"/>
          </a:xfrm>
        </p:grpSpPr>
        <p:grpSp>
          <p:nvGrpSpPr>
            <p:cNvPr id="47" name="Group 46"/>
            <p:cNvGrpSpPr/>
            <p:nvPr/>
          </p:nvGrpSpPr>
          <p:grpSpPr>
            <a:xfrm>
              <a:off x="1488040" y="1816968"/>
              <a:ext cx="7748112" cy="4712979"/>
              <a:chOff x="1488040" y="1816968"/>
              <a:chExt cx="7748112" cy="4712979"/>
            </a:xfrm>
          </p:grpSpPr>
          <p:pic>
            <p:nvPicPr>
              <p:cNvPr id="56" name="hi">
                <a:hlinkClick r:id="" action="ppaction://media"/>
              </p:cNvPr>
              <p:cNvPicPr>
                <a:picLocks noChangeAspect="1"/>
              </p:cNvPicPr>
              <p:nvPr>
                <a:vide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 rotWithShape="1">
              <a:blip r:embed="rId4"/>
              <a:srcRect t="37315" b="25833"/>
              <a:stretch/>
            </p:blipFill>
            <p:spPr>
              <a:xfrm>
                <a:off x="1488040" y="2290897"/>
                <a:ext cx="2983820" cy="2614333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58968" y="1816968"/>
                <a:ext cx="3257983" cy="1518702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58968" y="3816627"/>
                <a:ext cx="3257984" cy="1494120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11368" y="1969368"/>
                <a:ext cx="3257983" cy="1518702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63768" y="2121768"/>
                <a:ext cx="3257983" cy="1518702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16168" y="2274168"/>
                <a:ext cx="3257983" cy="1518702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68568" y="2426568"/>
                <a:ext cx="3257983" cy="1518702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20968" y="2578968"/>
                <a:ext cx="3257983" cy="1518702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73368" y="2731368"/>
                <a:ext cx="3257983" cy="1518702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11368" y="3969027"/>
                <a:ext cx="3257984" cy="1494120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63768" y="4121427"/>
                <a:ext cx="3257984" cy="1494120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16168" y="4273827"/>
                <a:ext cx="3257984" cy="1494120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68568" y="4426227"/>
                <a:ext cx="3257984" cy="1494120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20968" y="4578627"/>
                <a:ext cx="3257984" cy="1494120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73368" y="4731027"/>
                <a:ext cx="3257984" cy="1494120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25768" y="4883427"/>
                <a:ext cx="3257984" cy="1494120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78168" y="5035827"/>
                <a:ext cx="3257984" cy="1494120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25768" y="2883768"/>
                <a:ext cx="3257983" cy="1518702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</p:grpSp>
        <p:grpSp>
          <p:nvGrpSpPr>
            <p:cNvPr id="48" name="Group 47"/>
            <p:cNvGrpSpPr/>
            <p:nvPr/>
          </p:nvGrpSpPr>
          <p:grpSpPr>
            <a:xfrm>
              <a:off x="4795555" y="396656"/>
              <a:ext cx="4172384" cy="2038425"/>
              <a:chOff x="4795555" y="396656"/>
              <a:chExt cx="4172384" cy="2038425"/>
            </a:xfrm>
          </p:grpSpPr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95555" y="396656"/>
                <a:ext cx="3257984" cy="1124025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47955" y="549056"/>
                <a:ext cx="3257984" cy="1124025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00355" y="701456"/>
                <a:ext cx="3257984" cy="1124025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52755" y="853856"/>
                <a:ext cx="3257984" cy="1124025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05155" y="1006256"/>
                <a:ext cx="3257984" cy="1124025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57555" y="1158656"/>
                <a:ext cx="3257984" cy="1124025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09955" y="1311056"/>
                <a:ext cx="3257984" cy="1124025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</p:grpSp>
      </p:grpSp>
      <p:sp>
        <p:nvSpPr>
          <p:cNvPr id="74" name="Rectangle 73"/>
          <p:cNvSpPr/>
          <p:nvPr/>
        </p:nvSpPr>
        <p:spPr bwMode="auto">
          <a:xfrm>
            <a:off x="6169495" y="3945145"/>
            <a:ext cx="2953104" cy="1979913"/>
          </a:xfrm>
          <a:prstGeom prst="rect">
            <a:avLst/>
          </a:prstGeom>
          <a:noFill/>
          <a:ln w="254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397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6315737" y="4030093"/>
            <a:ext cx="2665588" cy="1835561"/>
            <a:chOff x="1488040" y="396656"/>
            <a:chExt cx="7748112" cy="6133291"/>
          </a:xfrm>
        </p:grpSpPr>
        <p:grpSp>
          <p:nvGrpSpPr>
            <p:cNvPr id="76" name="Group 75"/>
            <p:cNvGrpSpPr/>
            <p:nvPr/>
          </p:nvGrpSpPr>
          <p:grpSpPr>
            <a:xfrm>
              <a:off x="1488040" y="1816968"/>
              <a:ext cx="7748112" cy="4712979"/>
              <a:chOff x="1488040" y="1816968"/>
              <a:chExt cx="7748112" cy="4712979"/>
            </a:xfrm>
          </p:grpSpPr>
          <p:pic>
            <p:nvPicPr>
              <p:cNvPr id="85" name="hi">
                <a:hlinkClick r:id="" action="ppaction://media"/>
              </p:cNvPr>
              <p:cNvPicPr>
                <a:picLocks noChangeAspect="1"/>
              </p:cNvPicPr>
              <p:nvPr>
                <a:vide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 rotWithShape="1">
              <a:blip r:embed="rId4"/>
              <a:srcRect t="37315" b="25833"/>
              <a:stretch/>
            </p:blipFill>
            <p:spPr>
              <a:xfrm>
                <a:off x="1488040" y="2290897"/>
                <a:ext cx="2983820" cy="2614333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58968" y="1816968"/>
                <a:ext cx="3257983" cy="1518702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87" name="Picture 8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58968" y="3816627"/>
                <a:ext cx="3257984" cy="1494120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11368" y="1969368"/>
                <a:ext cx="3257983" cy="1518702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63768" y="2121768"/>
                <a:ext cx="3257983" cy="1518702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16168" y="2274168"/>
                <a:ext cx="3257983" cy="1518702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68568" y="2426568"/>
                <a:ext cx="3257983" cy="1518702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20968" y="2578968"/>
                <a:ext cx="3257983" cy="1518702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93" name="Picture 9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73368" y="2731368"/>
                <a:ext cx="3257983" cy="1518702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11368" y="3969027"/>
                <a:ext cx="3257984" cy="1494120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63768" y="4121427"/>
                <a:ext cx="3257984" cy="1494120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16168" y="4273827"/>
                <a:ext cx="3257984" cy="1494120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68568" y="4426227"/>
                <a:ext cx="3257984" cy="1494120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20968" y="4578627"/>
                <a:ext cx="3257984" cy="1494120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73368" y="4731027"/>
                <a:ext cx="3257984" cy="1494120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25768" y="4883427"/>
                <a:ext cx="3257984" cy="1494120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78168" y="5035827"/>
                <a:ext cx="3257984" cy="1494120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102" name="Picture 10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25768" y="2883768"/>
                <a:ext cx="3257983" cy="1518702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</p:grpSp>
        <p:grpSp>
          <p:nvGrpSpPr>
            <p:cNvPr id="77" name="Group 76"/>
            <p:cNvGrpSpPr/>
            <p:nvPr/>
          </p:nvGrpSpPr>
          <p:grpSpPr>
            <a:xfrm>
              <a:off x="4795555" y="396656"/>
              <a:ext cx="4172384" cy="2038425"/>
              <a:chOff x="4795555" y="396656"/>
              <a:chExt cx="4172384" cy="2038425"/>
            </a:xfrm>
          </p:grpSpPr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95555" y="396656"/>
                <a:ext cx="3257984" cy="1124025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47955" y="549056"/>
                <a:ext cx="3257984" cy="1124025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00355" y="701456"/>
                <a:ext cx="3257984" cy="1124025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52755" y="853856"/>
                <a:ext cx="3257984" cy="1124025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05155" y="1006256"/>
                <a:ext cx="3257984" cy="1124025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57555" y="1158656"/>
                <a:ext cx="3257984" cy="1124025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09955" y="1311056"/>
                <a:ext cx="3257984" cy="1124025"/>
              </a:xfrm>
              <a:prstGeom prst="rect">
                <a:avLst/>
              </a:prstGeom>
              <a:ln w="25400">
                <a:solidFill>
                  <a:srgbClr val="002060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04696529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  <p:video>
              <p:cMediaNode vol="80000">
                <p:cTn id="4" fill="hold" display="0">
                  <p:stCondLst>
                    <p:cond delay="indefinite"/>
                  </p:stCondLst>
                </p:cTn>
                <p:tgtEl>
                  <p:spTgt spid="8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834634" y="1201148"/>
            <a:ext cx="7602876" cy="528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defTabSz="914400" eaLnBrk="0" hangingPunct="0"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  <a:defRPr/>
            </a:pPr>
            <a:r>
              <a:rPr lang="en-US" sz="2200" b="1" kern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Imaging </a:t>
            </a:r>
            <a:r>
              <a:rPr lang="en-US" sz="2200" b="1" kern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(screening, active surveillance) </a:t>
            </a:r>
            <a:r>
              <a:rPr lang="en-US" sz="2200" b="1" kern="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used to trigger a subsequent biomarker study</a:t>
            </a:r>
            <a:endParaRPr lang="en-US" sz="2200" b="1" kern="0" dirty="0">
              <a:solidFill>
                <a:schemeClr val="tx2"/>
              </a:solidFill>
              <a:uFill>
                <a:solidFill>
                  <a:srgbClr val="FF0000"/>
                </a:solidFill>
              </a:uFill>
              <a:latin typeface="Calibri" pitchFamily="34" charset="0"/>
              <a:cs typeface="Calibri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Calibri" pitchFamily="34" charset="0"/>
                <a:cs typeface="Calibri" pitchFamily="34" charset="0"/>
              </a:rPr>
              <a:t>Biomarkers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Calibri" pitchFamily="34" charset="0"/>
                <a:cs typeface="Calibri" pitchFamily="34" charset="0"/>
              </a:rPr>
              <a:t>(screening, active surveillance)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Calibri" pitchFamily="34" charset="0"/>
                <a:cs typeface="Calibri" pitchFamily="34" charset="0"/>
              </a:rPr>
              <a:t>used to trigger subsequent imaging</a:t>
            </a:r>
          </a:p>
          <a:p>
            <a:pPr marL="1371600" marR="0" lvl="2" indent="-4572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Franklin Gothic Medium" pitchFamily="34" charset="0"/>
                <a:cs typeface="Calibri" pitchFamily="34" charset="0"/>
              </a:rPr>
              <a:t>Complementary  Information</a:t>
            </a:r>
          </a:p>
          <a:p>
            <a:pPr marL="1828800" marR="0" lvl="3" indent="-4572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Franklin Gothic Medium" pitchFamily="34" charset="0"/>
                <a:cs typeface="Calibri" pitchFamily="34" charset="0"/>
              </a:rPr>
              <a:t>Biomarkers advantageous: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Franklin Gothic Medium" pitchFamily="34" charset="0"/>
                <a:cs typeface="Calibri" pitchFamily="34" charset="0"/>
              </a:rPr>
              <a:t> cancer risk, </a:t>
            </a:r>
            <a:r>
              <a:rPr lang="en-US" sz="1600" kern="0" dirty="0" smtClean="0">
                <a:solidFill>
                  <a:schemeClr val="tx2"/>
                </a:solidFill>
                <a:uFill>
                  <a:solidFill>
                    <a:srgbClr val="FF0000"/>
                  </a:solidFill>
                </a:uFill>
                <a:latin typeface="Franklin Gothic Medium" pitchFamily="34" charset="0"/>
                <a:cs typeface="Calibri" pitchFamily="34" charset="0"/>
              </a:rPr>
              <a:t>presence and aggressiveness</a:t>
            </a:r>
          </a:p>
          <a:p>
            <a:pPr marL="1828800" marR="0" lvl="3" indent="-4572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Franklin Gothic Medium" pitchFamily="34" charset="0"/>
                <a:cs typeface="Calibri" pitchFamily="34" charset="0"/>
              </a:rPr>
              <a:t>Imaging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Franklin Gothic Medium" pitchFamily="34" charset="0"/>
                <a:cs typeface="Calibri" pitchFamily="34" charset="0"/>
              </a:rPr>
              <a:t>advantageous: assess both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Franklin Gothic Medium" pitchFamily="34" charset="0"/>
                <a:cs typeface="Calibri" pitchFamily="34" charset="0"/>
              </a:rPr>
              <a:t>tumor characteristics and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Franklin Gothic Medium" pitchFamily="34" charset="0"/>
                <a:cs typeface="Calibri" pitchFamily="34" charset="0"/>
              </a:rPr>
              <a:t>adjacent normal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Franklin Gothic Medium" pitchFamily="34" charset="0"/>
                <a:cs typeface="Calibri" pitchFamily="34" charset="0"/>
              </a:rPr>
              <a:t>tissue (microenvironment), 3D localization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Franklin Gothic Medium" pitchFamily="34" charset="0"/>
                <a:cs typeface="Calibri" pitchFamily="34" charset="0"/>
              </a:rPr>
              <a:t> for biopsy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>
                <a:solidFill>
                  <a:srgbClr val="FF0000"/>
                </a:solidFill>
              </a:uFill>
              <a:latin typeface="Franklin Gothic Medium" pitchFamily="34" charset="0"/>
              <a:cs typeface="Calibri" pitchFamily="34" charset="0"/>
            </a:endParaRPr>
          </a:p>
          <a:p>
            <a:pPr marL="1371600" marR="0" lvl="2" indent="-4572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Franklin Gothic Medium" pitchFamily="34" charset="0"/>
                <a:cs typeface="Calibri" pitchFamily="34" charset="0"/>
              </a:rPr>
              <a:t>Integration improves decision-making (↓Cost)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>
                <a:solidFill>
                  <a:srgbClr val="FF0000"/>
                </a:solidFill>
              </a:uFill>
              <a:latin typeface="Franklin Gothic Medium" pitchFamily="34" charset="0"/>
              <a:cs typeface="Calibri" pitchFamily="34" charset="0"/>
            </a:endParaRPr>
          </a:p>
          <a:p>
            <a:pPr marL="1828800" marR="0" lvl="3" indent="-4572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Franklin Gothic Medium" pitchFamily="34" charset="0"/>
                <a:cs typeface="Calibri" pitchFamily="34" charset="0"/>
              </a:rPr>
              <a:t>Samples /data acquired on same day</a:t>
            </a:r>
          </a:p>
          <a:p>
            <a:pPr marL="1828800" marR="0" lvl="3" indent="-4572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Franklin Gothic Medium" pitchFamily="34" charset="0"/>
                <a:cs typeface="Calibri" pitchFamily="34" charset="0"/>
              </a:rPr>
              <a:t>Longitudinally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Franklin Gothic Medium" pitchFamily="34" charset="0"/>
                <a:cs typeface="Calibri" pitchFamily="34" charset="0"/>
              </a:rPr>
              <a:t> measurements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Franklin Gothic Medium" pitchFamily="34" charset="0"/>
                <a:cs typeface="Calibri" pitchFamily="34" charset="0"/>
              </a:rPr>
              <a:t>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Franklin Gothic Medium" pitchFamily="34" charset="0"/>
                <a:cs typeface="Calibri" pitchFamily="34" charset="0"/>
              </a:rPr>
              <a:t>over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Franklin Gothic Medium" pitchFamily="34" charset="0"/>
                <a:cs typeface="Calibri" pitchFamily="34" charset="0"/>
              </a:rPr>
              <a:t>time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Medium" pitchFamily="34" charset="0"/>
              <a:cs typeface="Calibri" pitchFamily="34" charset="0"/>
            </a:endParaRPr>
          </a:p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198212" y="267260"/>
            <a:ext cx="7890164" cy="77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19362" y="257695"/>
            <a:ext cx="7765473" cy="67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 pitchFamily="34" charset="0"/>
              </a:rPr>
              <a:t>Strategies for combining </a:t>
            </a:r>
            <a:r>
              <a:rPr lang="en-US" sz="2400" b="1" kern="0" dirty="0">
                <a:solidFill>
                  <a:schemeClr val="bg1"/>
                </a:solidFill>
                <a:latin typeface="Arial"/>
                <a:cs typeface="Arial" pitchFamily="34" charset="0"/>
              </a:rPr>
              <a:t>imaging and biomarkers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57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0747" y="289780"/>
            <a:ext cx="7269480" cy="633212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Two examples of how imaging and biomarkers </a:t>
            </a:r>
            <a:br>
              <a:rPr lang="en-US" sz="2400" dirty="0"/>
            </a:br>
            <a:r>
              <a:rPr lang="en-US" sz="2400" dirty="0"/>
              <a:t>might be used together</a:t>
            </a:r>
            <a:endParaRPr lang="en-US" sz="22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345119" y="1650001"/>
            <a:ext cx="1280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Example #1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Prostate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4439" y="4420644"/>
            <a:ext cx="1280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Example #2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Lung</a:t>
            </a:r>
          </a:p>
        </p:txBody>
      </p:sp>
      <p:pic>
        <p:nvPicPr>
          <p:cNvPr id="19" name="Picture 18" descr="Added Predictive Valu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4774" y="1141368"/>
            <a:ext cx="6351027" cy="51638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294" y="2549284"/>
            <a:ext cx="1616148" cy="8309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Biomarkers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are current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Standard of Care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294" y="5262004"/>
            <a:ext cx="1616148" cy="8309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Imaging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is current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Standard of Care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Straight Arrow Connector 8"/>
          <p:cNvCxnSpPr>
            <a:stCxn id="6" idx="3"/>
          </p:cNvCxnSpPr>
          <p:nvPr/>
        </p:nvCxnSpPr>
        <p:spPr>
          <a:xfrm>
            <a:off x="1806442" y="2964783"/>
            <a:ext cx="440369" cy="486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806442" y="5732081"/>
            <a:ext cx="515496" cy="0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09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410" y="358037"/>
            <a:ext cx="6012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-12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 pitchFamily="34" charset="0"/>
              </a:rPr>
              <a:t>CIB Funded Research Projects: </a:t>
            </a:r>
            <a:r>
              <a:rPr kumimoji="0" lang="en-US" sz="2400" b="1" i="0" u="none" strike="noStrike" kern="0" cap="none" spc="-12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 pitchFamily="34" charset="0"/>
              </a:rPr>
              <a:t>Breast (n=5)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02385"/>
              </p:ext>
            </p:extLst>
          </p:nvPr>
        </p:nvGraphicFramePr>
        <p:xfrm>
          <a:off x="708144" y="1010652"/>
          <a:ext cx="7885841" cy="35469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7653">
                  <a:extLst>
                    <a:ext uri="{9D8B030D-6E8A-4147-A177-3AD203B41FA5}">
                      <a16:colId xmlns:a16="http://schemas.microsoft.com/office/drawing/2014/main" val="3361992308"/>
                    </a:ext>
                  </a:extLst>
                </a:gridCol>
                <a:gridCol w="1086795">
                  <a:extLst>
                    <a:ext uri="{9D8B030D-6E8A-4147-A177-3AD203B41FA5}">
                      <a16:colId xmlns:a16="http://schemas.microsoft.com/office/drawing/2014/main" val="670284312"/>
                    </a:ext>
                  </a:extLst>
                </a:gridCol>
                <a:gridCol w="1527701">
                  <a:extLst>
                    <a:ext uri="{9D8B030D-6E8A-4147-A177-3AD203B41FA5}">
                      <a16:colId xmlns:a16="http://schemas.microsoft.com/office/drawing/2014/main" val="1964558255"/>
                    </a:ext>
                  </a:extLst>
                </a:gridCol>
                <a:gridCol w="1156019">
                  <a:extLst>
                    <a:ext uri="{9D8B030D-6E8A-4147-A177-3AD203B41FA5}">
                      <a16:colId xmlns:a16="http://schemas.microsoft.com/office/drawing/2014/main" val="3544364570"/>
                    </a:ext>
                  </a:extLst>
                </a:gridCol>
                <a:gridCol w="843252">
                  <a:extLst>
                    <a:ext uri="{9D8B030D-6E8A-4147-A177-3AD203B41FA5}">
                      <a16:colId xmlns:a16="http://schemas.microsoft.com/office/drawing/2014/main" val="4197493282"/>
                    </a:ext>
                  </a:extLst>
                </a:gridCol>
                <a:gridCol w="1684421">
                  <a:extLst>
                    <a:ext uri="{9D8B030D-6E8A-4147-A177-3AD203B41FA5}">
                      <a16:colId xmlns:a16="http://schemas.microsoft.com/office/drawing/2014/main" val="192113483"/>
                    </a:ext>
                  </a:extLst>
                </a:gridCol>
              </a:tblGrid>
              <a:tr h="197892"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Organ Site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Imaging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Biomarkers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Tools &amp; Resources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565280"/>
                  </a:ext>
                </a:extLst>
              </a:tr>
              <a:tr h="2958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Clinical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Experimental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Tissue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Blood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502216"/>
                  </a:ext>
                </a:extLst>
              </a:tr>
              <a:tr h="58399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</a:rPr>
                        <a:t>Breast [1]: </a:t>
                      </a:r>
                      <a:r>
                        <a:rPr lang="en-US" sz="1100" dirty="0" err="1">
                          <a:effectLst/>
                          <a:latin typeface="Calibri" panose="020F0502020204030204" pitchFamily="34" charset="0"/>
                        </a:rPr>
                        <a:t>DeMore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</a:rPr>
                        <a:t> &amp; Dayton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Endothelial Marker-Targeted Microbubble</a:t>
                      </a:r>
                      <a:r>
                        <a:rPr lang="en-US" sz="1100" baseline="0" dirty="0">
                          <a:effectLst/>
                        </a:rPr>
                        <a:t> </a:t>
                      </a:r>
                      <a:r>
                        <a:rPr lang="en-US" sz="1100" dirty="0">
                          <a:effectLst/>
                        </a:rPr>
                        <a:t>Ultrasound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SFRP2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Targeted ultrasound</a:t>
                      </a:r>
                      <a:r>
                        <a:rPr lang="en-US" sz="1100" baseline="0" dirty="0">
                          <a:effectLst/>
                        </a:rPr>
                        <a:t> molecular imaging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8016253"/>
                  </a:ext>
                </a:extLst>
              </a:tr>
              <a:tr h="23247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</a:rPr>
                        <a:t>Breast [2]: Seewaldt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MRI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p53/</a:t>
                      </a:r>
                      <a:r>
                        <a:rPr lang="en-US" sz="1100" dirty="0" err="1">
                          <a:effectLst/>
                        </a:rPr>
                        <a:t>Wnt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WWOX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</a:rPr>
                        <a:t> MRI and tissue obtained at the same</a:t>
                      </a:r>
                      <a:r>
                        <a:rPr lang="en-US" sz="1100" baseline="0" dirty="0">
                          <a:effectLst/>
                        </a:rPr>
                        <a:t> time point; Prospectively collected longitudinal imaging and tissue data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553338"/>
                  </a:ext>
                </a:extLst>
              </a:tr>
              <a:tr h="23247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</a:rPr>
                        <a:t>Breast [3]: 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Wei</a:t>
                      </a:r>
                    </a:p>
                  </a:txBody>
                  <a:tcPr marL="68580" marR="68580" marT="0" marB="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Mammogram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Quantitative</a:t>
                      </a:r>
                      <a:r>
                        <a:rPr lang="en-US" sz="1100" baseline="0" dirty="0">
                          <a:effectLst/>
                        </a:rPr>
                        <a:t> risk descriptor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5848452"/>
                  </a:ext>
                </a:extLst>
              </a:tr>
              <a:tr h="64501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</a:rPr>
                        <a:t>Breast [4]: 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Conklin</a:t>
                      </a:r>
                    </a:p>
                  </a:txBody>
                  <a:tcPr marL="68580" marR="68580" marT="0" marB="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Collagen Fibers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Extracellular Matrix Structure proteins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Analysis</a:t>
                      </a:r>
                      <a:r>
                        <a:rPr lang="en-US" sz="1100" baseline="0" dirty="0">
                          <a:effectLst/>
                        </a:rPr>
                        <a:t> tools for measuring Collagen matrix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6887884"/>
                  </a:ext>
                </a:extLst>
              </a:tr>
              <a:tr h="4649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</a:rPr>
                        <a:t>Breast [5]: </a:t>
                      </a: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El-Zein &amp;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Bedrosian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Mammogram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PAM50 specific transcriptional field effects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Blood biomarkers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Quantitative image </a:t>
                      </a:r>
                      <a:r>
                        <a:rPr lang="en-US" sz="1100" dirty="0" smtClean="0">
                          <a:effectLst/>
                        </a:rPr>
                        <a:t>analysis to identify underlying subgroups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005121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24766" y="4620268"/>
            <a:ext cx="70229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1333500" algn="l"/>
              </a:tabLst>
            </a:pPr>
            <a:r>
              <a:rPr lang="en-US" sz="1000" dirty="0"/>
              <a:t>IMPROVING BREAST ULTRASOUND SPECIFICITY THROUGH SFRP2 TARGETED MOLECULAR IMAGING: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Nancy K. </a:t>
            </a:r>
            <a:r>
              <a:rPr lang="en-US" sz="1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DeMore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MD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Medical University of South Carolina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Paul Dayton, PhD, </a:t>
            </a:r>
            <a:r>
              <a:rPr lang="en-US" sz="1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North Carolina at Chapel Hill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000" cap="all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CombineD</a:t>
            </a:r>
            <a:r>
              <a:rPr lang="en-US" sz="1000" cap="all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BREAST MRI and </a:t>
            </a:r>
            <a:r>
              <a:rPr lang="en-US" sz="1000" cap="all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Wnt</a:t>
            </a:r>
            <a:r>
              <a:rPr lang="en-US" sz="1000" cap="all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/p53-Biomarkers to Distinguish Aggressive Cancer from Benign Breast Lesions: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Victoria L. Seewaldt, MD, </a:t>
            </a:r>
            <a:r>
              <a:rPr lang="en-US" sz="1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City of Hope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1371600" algn="l"/>
              </a:tabLst>
            </a:pPr>
            <a:r>
              <a:rPr lang="en-US" sz="1000" cap="all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 of an Imaging-Based Biomarker from Mammographic Data to Assess Breast Cancer Risk in a Screening Population: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 Wei, PhD, </a:t>
            </a:r>
            <a:r>
              <a:rPr lang="en-US" sz="1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Michigan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1371600" algn="l"/>
              </a:tabLst>
            </a:pP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COLLAGEN STRUCTURAL CHANGES AS AN EARLY BIOMARKER FOR BREAST CARCINOMA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Matthew Conklin, PhD,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Wisconsin</a:t>
            </a:r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tabLst>
                <a:tab pos="1371600" algn="l"/>
              </a:tabLst>
            </a:pPr>
            <a:r>
              <a:rPr lang="en-US" sz="1000" cap="all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Integrative Molecular and Imaging Approaches for Risk of Subtype Specific Breast Cancer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Randa A. El-Zein, PhD, </a:t>
            </a:r>
            <a:r>
              <a:rPr lang="en-US" sz="1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Houston Methodist Research Institute;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Isabelle </a:t>
            </a:r>
            <a:r>
              <a:rPr lang="en-US" sz="1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Bedrosian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MD, </a:t>
            </a:r>
            <a:r>
              <a:rPr lang="en-US" sz="1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Texas MD Anderson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64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113413" y="2959821"/>
            <a:ext cx="6714685" cy="3172043"/>
            <a:chOff x="742950" y="1406054"/>
            <a:chExt cx="8952913" cy="422939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4060" y="2849361"/>
              <a:ext cx="488061" cy="960120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742950" y="2428875"/>
              <a:ext cx="3544003" cy="180109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srgbClr val="1D9A78">
                    <a:lumMod val="50000"/>
                  </a:srgbClr>
                </a:solidFill>
                <a:latin typeface="Andalus" panose="02020603050405020304" pitchFamily="18" charset="-78"/>
                <a:cs typeface="Andalus" panose="02020603050405020304" pitchFamily="18" charset="-78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392742" y="2755436"/>
              <a:ext cx="1555801" cy="1231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1D9A78">
                      <a:lumMod val="50000"/>
                    </a:srgbClr>
                  </a:solidFill>
                  <a:latin typeface="Andalus" panose="02020603050405020304" pitchFamily="18" charset="-78"/>
                  <a:ea typeface="+mn-ea"/>
                  <a:cs typeface="Andalus" panose="02020603050405020304" pitchFamily="18" charset="-78"/>
                </a:rPr>
                <a:t>Baseline </a:t>
              </a: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1D9A78">
                      <a:lumMod val="50000"/>
                    </a:srgbClr>
                  </a:solidFill>
                  <a:latin typeface="Andalus" panose="02020603050405020304" pitchFamily="18" charset="-78"/>
                  <a:ea typeface="+mn-ea"/>
                  <a:cs typeface="Andalus" panose="02020603050405020304" pitchFamily="18" charset="-78"/>
                </a:rPr>
                <a:t>Screen-</a:t>
              </a: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1D9A78">
                      <a:lumMod val="50000"/>
                    </a:srgbClr>
                  </a:solidFill>
                  <a:latin typeface="Andalus" panose="02020603050405020304" pitchFamily="18" charset="-78"/>
                  <a:ea typeface="+mn-ea"/>
                  <a:cs typeface="Andalus" panose="02020603050405020304" pitchFamily="18" charset="-78"/>
                </a:rPr>
                <a:t>Age 40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4360624" y="2312856"/>
              <a:ext cx="1499170" cy="71359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6247131" y="1406054"/>
              <a:ext cx="3448732" cy="1811050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srgbClr val="1D9A78">
                      <a:lumMod val="50000"/>
                    </a:srgbClr>
                  </a:solidFill>
                  <a:latin typeface="Andalus" panose="02020603050405020304" pitchFamily="18" charset="-78"/>
                  <a:cs typeface="Andalus" panose="02020603050405020304" pitchFamily="18" charset="-78"/>
                </a:rPr>
                <a:t>            </a:t>
              </a:r>
              <a:r>
                <a:rPr lang="en-US" dirty="0">
                  <a:solidFill>
                    <a:srgbClr val="1D9A78">
                      <a:lumMod val="50000"/>
                    </a:srgbClr>
                  </a:solidFill>
                  <a:latin typeface="Andalus" panose="02020603050405020304" pitchFamily="18" charset="-78"/>
                  <a:cs typeface="Andalus" panose="02020603050405020304" pitchFamily="18" charset="-78"/>
                </a:rPr>
                <a:t>Reassess in 3-5 years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7535" y="1769051"/>
              <a:ext cx="488061" cy="992187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4278202" y="3873730"/>
              <a:ext cx="1444180" cy="5613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6204953" y="3690795"/>
              <a:ext cx="3490910" cy="1944649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1D9A78">
                      <a:lumMod val="50000"/>
                    </a:srgbClr>
                  </a:solidFill>
                  <a:latin typeface="Andalus" panose="02020603050405020304" pitchFamily="18" charset="-78"/>
                  <a:cs typeface="Andalus" panose="02020603050405020304" pitchFamily="18" charset="-78"/>
                </a:rPr>
                <a:t>Intervention </a:t>
              </a:r>
            </a:p>
            <a:p>
              <a:pPr algn="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1D9A78">
                      <a:lumMod val="50000"/>
                    </a:srgbClr>
                  </a:solidFill>
                  <a:latin typeface="Andalus" panose="02020603050405020304" pitchFamily="18" charset="-78"/>
                  <a:cs typeface="Andalus" panose="02020603050405020304" pitchFamily="18" charset="-78"/>
                </a:rPr>
                <a:t>based on</a:t>
              </a:r>
            </a:p>
            <a:p>
              <a:pPr algn="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1D9A78">
                      <a:lumMod val="50000"/>
                    </a:srgbClr>
                  </a:solidFill>
                  <a:latin typeface="Andalus" panose="02020603050405020304" pitchFamily="18" charset="-78"/>
                  <a:cs typeface="Andalus" panose="02020603050405020304" pitchFamily="18" charset="-78"/>
                </a:rPr>
                <a:t> subtype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69" r="10883"/>
            <a:stretch/>
          </p:blipFill>
          <p:spPr>
            <a:xfrm>
              <a:off x="6623258" y="4154401"/>
              <a:ext cx="777240" cy="104539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293514" y="1732706"/>
              <a:ext cx="2357437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1D9A78">
                      <a:lumMod val="50000"/>
                    </a:srgbClr>
                  </a:solidFill>
                  <a:latin typeface="Andalus" panose="02020603050405020304" pitchFamily="18" charset="-78"/>
                  <a:ea typeface="+mn-ea"/>
                  <a:cs typeface="Andalus" panose="02020603050405020304" pitchFamily="18" charset="-78"/>
                </a:rPr>
                <a:t>No imminent risk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317174" y="4435072"/>
              <a:ext cx="205016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1D9A78">
                      <a:lumMod val="50000"/>
                    </a:srgbClr>
                  </a:solidFill>
                  <a:latin typeface="Andalus" panose="02020603050405020304" pitchFamily="18" charset="-78"/>
                  <a:ea typeface="+mn-ea"/>
                  <a:cs typeface="Andalus" panose="02020603050405020304" pitchFamily="18" charset="-78"/>
                </a:rPr>
                <a:t>Imminent risk</a:t>
              </a:r>
            </a:p>
          </p:txBody>
        </p:sp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615031" y="1932581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Screening for Sporadic Breast Cancer -Ideal future state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30708" y="1946792"/>
            <a:ext cx="8206633" cy="91667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500" dirty="0">
              <a:solidFill>
                <a:srgbClr val="1D9A78">
                  <a:lumMod val="50000"/>
                </a:srgbClr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0801" y="352845"/>
            <a:ext cx="7678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Integrative Molecular and Imaging Approaches for 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Risk Prediction of Subtype Specific Breast Cancer 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R. El-Zein And I. </a:t>
            </a:r>
            <a:r>
              <a:rPr lang="en-US" sz="2400" b="1" dirty="0" err="1">
                <a:solidFill>
                  <a:srgbClr val="C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Bedrosian</a:t>
            </a:r>
            <a:endParaRPr lang="en-US" sz="2000" dirty="0">
              <a:solidFill>
                <a:srgbClr val="C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80801" y="310266"/>
            <a:ext cx="7827225" cy="131732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accent1">
                  <a:lumMod val="50000"/>
                </a:schemeClr>
              </a:solidFill>
              <a:latin typeface="Andalus" panose="02020603050405020304" pitchFamily="18" charset="-78"/>
              <a:cs typeface="Andalus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5246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109" y="5841593"/>
            <a:ext cx="1544783" cy="532103"/>
          </a:xfrm>
          <a:prstGeom prst="rect">
            <a:avLst/>
          </a:prstGeom>
        </p:spPr>
      </p:pic>
      <p:pic>
        <p:nvPicPr>
          <p:cNvPr id="5" name="Picture 2" descr="http://marketing.methodisthealth.com/brand/Logos/New/Hospital%20and%20System%20Logos/Leading_Medicine/Black/Methodist_Leading_Medicine_B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27" y="5858034"/>
            <a:ext cx="1351901" cy="51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380509" y="1650871"/>
            <a:ext cx="2467262" cy="360218"/>
            <a:chOff x="4802908" y="535646"/>
            <a:chExt cx="3289683" cy="480291"/>
          </a:xfrm>
        </p:grpSpPr>
        <p:sp>
          <p:nvSpPr>
            <p:cNvPr id="7" name="TextBox 6"/>
            <p:cNvSpPr txBox="1"/>
            <p:nvPr/>
          </p:nvSpPr>
          <p:spPr>
            <a:xfrm>
              <a:off x="4802909" y="572654"/>
              <a:ext cx="295508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 dirty="0">
                  <a:solidFill>
                    <a:srgbClr val="1D9A78">
                      <a:lumMod val="50000"/>
                    </a:srgbClr>
                  </a:solidFill>
                  <a:latin typeface="Andalus" panose="02020603050405020304" pitchFamily="18" charset="-78"/>
                  <a:ea typeface="+mn-ea"/>
                  <a:cs typeface="Andalus" panose="02020603050405020304" pitchFamily="18" charset="-78"/>
                </a:rPr>
                <a:t>Study Overview &amp; Design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802908" y="535646"/>
              <a:ext cx="3289683" cy="48029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ndalus" panose="02020603050405020304" pitchFamily="18" charset="-78"/>
                <a:cs typeface="Andalus" panose="02020603050405020304" pitchFamily="18" charset="-78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5046909" y="2196997"/>
            <a:ext cx="4058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FF0000"/>
                </a:solidFill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Aim#1: </a:t>
            </a:r>
            <a:r>
              <a:rPr lang="en-US" sz="900" dirty="0">
                <a:solidFill>
                  <a:prstClr val="black"/>
                </a:solidFill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Determine subtype specific  imaging signatures of the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err="1">
                <a:solidFill>
                  <a:prstClr val="black"/>
                </a:solidFill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mammographically</a:t>
            </a:r>
            <a:r>
              <a:rPr lang="en-US" sz="900" dirty="0">
                <a:solidFill>
                  <a:prstClr val="black"/>
                </a:solidFill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 normal background breast parenchyma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51606" y="3145107"/>
            <a:ext cx="158569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prstClr val="black"/>
                </a:solidFill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Archived Mammographic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prstClr val="black"/>
                </a:solidFill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Images &amp; Blood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963207" y="2644832"/>
            <a:ext cx="0" cy="2876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963207" y="3341172"/>
            <a:ext cx="0" cy="2816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306980" y="3686976"/>
            <a:ext cx="345726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Generation of  unique “premalignant signature” for each subtype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-75853" y="3230440"/>
            <a:ext cx="34735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prstClr val="black"/>
                </a:solidFill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Breast Cancer Subtypes n=250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HR+[n=100]; HER2+ [n=75]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TNBC [n=75]</a:t>
            </a:r>
            <a:endParaRPr lang="en-US" sz="1050" b="1" dirty="0">
              <a:solidFill>
                <a:prstClr val="black"/>
              </a:solidFill>
              <a:latin typeface="Andalus" panose="02020603050405020304" pitchFamily="18" charset="-78"/>
              <a:ea typeface="+mn-ea"/>
              <a:cs typeface="Andalus" panose="02020603050405020304" pitchFamily="18" charset="-78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prstClr val="black"/>
                </a:solidFill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Cancer Free Controls n= 150</a:t>
            </a:r>
            <a:r>
              <a:rPr lang="en-US" sz="1050" dirty="0">
                <a:solidFill>
                  <a:prstClr val="black"/>
                </a:solidFill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    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560119" y="3700604"/>
            <a:ext cx="1842624" cy="125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433855" y="2441213"/>
            <a:ext cx="0" cy="7494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427217" y="2450045"/>
            <a:ext cx="930079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714518" y="3190678"/>
            <a:ext cx="1835729" cy="818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53589" y="2996591"/>
            <a:ext cx="2045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Andalus" panose="02020603050405020304" pitchFamily="18" charset="-78"/>
                <a:ea typeface="+mn-ea"/>
                <a:cs typeface="Andalus" panose="02020603050405020304" pitchFamily="18" charset="-78"/>
              </a:rPr>
              <a:t>Refine imaging signatures using blood based DNA damage markers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402230" y="2186296"/>
            <a:ext cx="3423116" cy="362567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137564" y="3009924"/>
            <a:ext cx="1844867" cy="342932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5341129" y="3669376"/>
            <a:ext cx="3423116" cy="238523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4424009" y="3151661"/>
            <a:ext cx="5207919" cy="1665653"/>
            <a:chOff x="5898678" y="2536699"/>
            <a:chExt cx="6943892" cy="2220870"/>
          </a:xfrm>
        </p:grpSpPr>
        <p:sp>
          <p:nvSpPr>
            <p:cNvPr id="17" name="Rectangle 16"/>
            <p:cNvSpPr/>
            <p:nvPr/>
          </p:nvSpPr>
          <p:spPr>
            <a:xfrm>
              <a:off x="7329973" y="4265126"/>
              <a:ext cx="5512597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00" b="1" dirty="0">
                  <a:solidFill>
                    <a:srgbClr val="FF0000"/>
                  </a:solidFill>
                  <a:latin typeface="Andalus" panose="02020603050405020304" pitchFamily="18" charset="-78"/>
                  <a:ea typeface="+mn-ea"/>
                  <a:cs typeface="Andalus" panose="02020603050405020304" pitchFamily="18" charset="-78"/>
                </a:rPr>
                <a:t>Aim#3:  </a:t>
              </a:r>
              <a:r>
                <a:rPr lang="en-US" sz="900" dirty="0">
                  <a:solidFill>
                    <a:prstClr val="black"/>
                  </a:solidFill>
                  <a:latin typeface="Andalus" panose="02020603050405020304" pitchFamily="18" charset="-78"/>
                  <a:ea typeface="+mn-ea"/>
                  <a:cs typeface="Andalus" panose="02020603050405020304" pitchFamily="18" charset="-78"/>
                </a:rPr>
                <a:t>Determine whether the imaging signatures precede </a:t>
              </a: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prstClr val="black"/>
                  </a:solidFill>
                  <a:latin typeface="Andalus" panose="02020603050405020304" pitchFamily="18" charset="-78"/>
                  <a:ea typeface="+mn-ea"/>
                  <a:cs typeface="Andalus" panose="02020603050405020304" pitchFamily="18" charset="-78"/>
                </a:rPr>
                <a:t>             the development of breast cancer</a:t>
              </a: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5898678" y="2536699"/>
              <a:ext cx="5889642" cy="2191808"/>
              <a:chOff x="5898678" y="2536699"/>
              <a:chExt cx="5889642" cy="2191808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5898678" y="2536699"/>
                <a:ext cx="1265248" cy="1998355"/>
                <a:chOff x="5903454" y="2536700"/>
                <a:chExt cx="696838" cy="1639120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5903454" y="2536700"/>
                  <a:ext cx="13144" cy="163912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/>
                <p:cNvCxnSpPr/>
                <p:nvPr/>
              </p:nvCxnSpPr>
              <p:spPr>
                <a:xfrm>
                  <a:off x="5903454" y="4167567"/>
                  <a:ext cx="696838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Rounded Rectangle 47"/>
              <p:cNvSpPr/>
              <p:nvPr/>
            </p:nvSpPr>
            <p:spPr>
              <a:xfrm>
                <a:off x="7224166" y="4245085"/>
                <a:ext cx="4564154" cy="483422"/>
              </a:xfrm>
              <a:prstGeom prst="roundRect">
                <a:avLst/>
              </a:prstGeom>
              <a:noFill/>
              <a:ln w="38100">
                <a:solidFill>
                  <a:schemeClr val="accent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Andalus" panose="02020603050405020304" pitchFamily="18" charset="-78"/>
                  <a:cs typeface="Andalus" panose="02020603050405020304" pitchFamily="18" charset="-78"/>
                </a:endParaRPr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>
            <a:off x="-34374" y="5085261"/>
            <a:ext cx="9666301" cy="661802"/>
            <a:chOff x="-45831" y="5114834"/>
            <a:chExt cx="11572590" cy="882402"/>
          </a:xfrm>
        </p:grpSpPr>
        <p:sp>
          <p:nvSpPr>
            <p:cNvPr id="20" name="Rectangle 19"/>
            <p:cNvSpPr/>
            <p:nvPr/>
          </p:nvSpPr>
          <p:spPr>
            <a:xfrm>
              <a:off x="5117167" y="5399314"/>
              <a:ext cx="6409592" cy="492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00" b="1" dirty="0">
                  <a:solidFill>
                    <a:srgbClr val="FF0000"/>
                  </a:solidFill>
                  <a:latin typeface="Andalus" panose="02020603050405020304" pitchFamily="18" charset="-78"/>
                  <a:ea typeface="+mn-ea"/>
                  <a:cs typeface="Andalus" panose="02020603050405020304" pitchFamily="18" charset="-78"/>
                </a:rPr>
                <a:t>Aim#2: </a:t>
              </a:r>
              <a:r>
                <a:rPr lang="en-US" sz="900" dirty="0">
                  <a:solidFill>
                    <a:prstClr val="black"/>
                  </a:solidFill>
                  <a:latin typeface="Andalus" panose="02020603050405020304" pitchFamily="18" charset="-78"/>
                  <a:ea typeface="+mn-ea"/>
                  <a:cs typeface="Andalus" panose="02020603050405020304" pitchFamily="18" charset="-78"/>
                </a:rPr>
                <a:t>To identify the extent of field cancerization  associated 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prstClr val="black"/>
                  </a:solidFill>
                  <a:latin typeface="Andalus" panose="02020603050405020304" pitchFamily="18" charset="-78"/>
                  <a:ea typeface="+mn-ea"/>
                  <a:cs typeface="Andalus" panose="02020603050405020304" pitchFamily="18" charset="-78"/>
                </a:rPr>
                <a:t>with the different subtypes using </a:t>
              </a:r>
              <a:r>
                <a:rPr lang="en-US" sz="900" dirty="0" err="1" smtClean="0">
                  <a:solidFill>
                    <a:prstClr val="black"/>
                  </a:solidFill>
                  <a:latin typeface="Andalus" panose="02020603050405020304" pitchFamily="18" charset="-78"/>
                  <a:ea typeface="+mn-ea"/>
                  <a:cs typeface="Andalus" panose="02020603050405020304" pitchFamily="18" charset="-78"/>
                </a:rPr>
                <a:t>RNAseq</a:t>
              </a:r>
              <a:endParaRPr lang="en-US" sz="900" dirty="0">
                <a:solidFill>
                  <a:prstClr val="black"/>
                </a:solidFill>
                <a:latin typeface="Andalus" panose="02020603050405020304" pitchFamily="18" charset="-78"/>
                <a:ea typeface="+mn-ea"/>
                <a:cs typeface="Andalus" panose="02020603050405020304" pitchFamily="18" charset="-78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2654725" y="5129658"/>
              <a:ext cx="3861557" cy="452984"/>
              <a:chOff x="336876" y="4473750"/>
              <a:chExt cx="2609914" cy="502492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945551" y="4600686"/>
                <a:ext cx="1476342" cy="3755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50" b="1" dirty="0">
                    <a:solidFill>
                      <a:prstClr val="black"/>
                    </a:solidFill>
                    <a:latin typeface="Andalus" panose="02020603050405020304" pitchFamily="18" charset="-78"/>
                    <a:ea typeface="+mn-ea"/>
                    <a:cs typeface="Andalus" panose="02020603050405020304" pitchFamily="18" charset="-78"/>
                  </a:rPr>
                  <a:t>Archived FFPE Breast Tissues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36876" y="4473750"/>
                <a:ext cx="2609914" cy="4734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350">
                  <a:solidFill>
                    <a:prstClr val="white"/>
                  </a:solidFill>
                  <a:latin typeface="Andalus" panose="02020603050405020304" pitchFamily="18" charset="-78"/>
                  <a:cs typeface="Andalus" panose="02020603050405020304" pitchFamily="18" charset="-78"/>
                </a:endParaRPr>
              </a:p>
            </p:txBody>
          </p:sp>
        </p:grpSp>
        <p:cxnSp>
          <p:nvCxnSpPr>
            <p:cNvPr id="22" name="Straight Arrow Connector 21"/>
            <p:cNvCxnSpPr/>
            <p:nvPr/>
          </p:nvCxnSpPr>
          <p:spPr>
            <a:xfrm flipV="1">
              <a:off x="3338317" y="5578843"/>
              <a:ext cx="2693028" cy="514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-45831" y="5227795"/>
              <a:ext cx="463133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50" b="1" dirty="0">
                  <a:solidFill>
                    <a:prstClr val="black"/>
                  </a:solidFill>
                  <a:latin typeface="Andalus" panose="02020603050405020304" pitchFamily="18" charset="-78"/>
                  <a:ea typeface="+mn-ea"/>
                  <a:cs typeface="Andalus" panose="02020603050405020304" pitchFamily="18" charset="-78"/>
                </a:rPr>
                <a:t>Breast Cancer Subtypes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prstClr val="black"/>
                  </a:solidFill>
                  <a:latin typeface="Andalus" panose="02020603050405020304" pitchFamily="18" charset="-78"/>
                  <a:ea typeface="+mn-ea"/>
                  <a:cs typeface="Andalus" panose="02020603050405020304" pitchFamily="18" charset="-78"/>
                </a:rPr>
                <a:t>HR+[n=35]; HER2+ [n=35]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50" dirty="0">
                  <a:solidFill>
                    <a:prstClr val="black"/>
                  </a:solidFill>
                  <a:latin typeface="Andalus" panose="02020603050405020304" pitchFamily="18" charset="-78"/>
                  <a:ea typeface="+mn-ea"/>
                  <a:cs typeface="Andalus" panose="02020603050405020304" pitchFamily="18" charset="-78"/>
                </a:rPr>
                <a:t>TNBC [n=35]</a:t>
              </a: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1149927" y="5114834"/>
              <a:ext cx="2179782" cy="85955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ndalus" panose="02020603050405020304" pitchFamily="18" charset="-78"/>
                <a:cs typeface="Andalus" panose="02020603050405020304" pitchFamily="18" charset="-78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6039886" y="5345155"/>
              <a:ext cx="4564154" cy="515823"/>
            </a:xfrm>
            <a:prstGeom prst="roundRect">
              <a:avLst/>
            </a:prstGeom>
            <a:noFill/>
            <a:ln w="38100"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Andalus" panose="02020603050405020304" pitchFamily="18" charset="-78"/>
                <a:cs typeface="Andalus" panose="02020603050405020304" pitchFamily="18" charset="-78"/>
              </a:endParaRPr>
            </a:p>
          </p:txBody>
        </p:sp>
      </p:grpSp>
      <p:sp>
        <p:nvSpPr>
          <p:cNvPr id="40" name="Content Placeholder 2"/>
          <p:cNvSpPr txBox="1">
            <a:spLocks/>
          </p:cNvSpPr>
          <p:nvPr/>
        </p:nvSpPr>
        <p:spPr>
          <a:xfrm>
            <a:off x="331596" y="485144"/>
            <a:ext cx="8632296" cy="98817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C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HYPOTHESIS: </a:t>
            </a:r>
            <a:r>
              <a:rPr lang="en-US" sz="1800" b="1" i="1" dirty="0">
                <a:solidFill>
                  <a:srgbClr val="1D9A78">
                    <a:lumMod val="50000"/>
                  </a:srgb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Each of the major breast cancer subtypes has a molecular field defect that results in unique mammographic parenchymal characteristics that when coupled with blood biomarker signatures can provide a novel, subtype specific, early detection tool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3565" y="198696"/>
            <a:ext cx="293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R. El-Zein And I. Bedrosian</a:t>
            </a:r>
            <a:endParaRPr lang="en-US" sz="1600" dirty="0">
              <a:solidFill>
                <a:srgbClr val="C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4059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Accomplishments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126" y="2008388"/>
            <a:ext cx="7886700" cy="326350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Completed quantitative image analysis (QIA) on over 800 mammographic images, representing over 250 women in our case- control study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. 	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QIA features are robust between observers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QIA features associated with cancer images are present at least one year antecedent to cancer events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QIA features can distinguish between cancers and controls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Completed Blood Biomarker analysis on about 200 patients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Generated bank of tissue samples to investigate subtype specific molecular field effect. 	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Transcriptional analysis ongoing 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73565" y="198696"/>
            <a:ext cx="293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R. El-Zein And I. Bedrosian</a:t>
            </a:r>
            <a:endParaRPr lang="en-US" sz="1600" dirty="0">
              <a:solidFill>
                <a:srgbClr val="C0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5121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NCI PPT Template 4x3 BLUE">
  <a:themeElements>
    <a:clrScheme name="NCI Colors Theme">
      <a:dk1>
        <a:srgbClr val="606060"/>
      </a:dk1>
      <a:lt1>
        <a:srgbClr val="FFFFFF"/>
      </a:lt1>
      <a:dk2>
        <a:srgbClr val="BB0E3D"/>
      </a:dk2>
      <a:lt2>
        <a:srgbClr val="FFFFFF"/>
      </a:lt2>
      <a:accent1>
        <a:srgbClr val="BB0E3D"/>
      </a:accent1>
      <a:accent2>
        <a:srgbClr val="606060"/>
      </a:accent2>
      <a:accent3>
        <a:srgbClr val="123E57"/>
      </a:accent3>
      <a:accent4>
        <a:srgbClr val="2A71A5"/>
      </a:accent4>
      <a:accent5>
        <a:srgbClr val="178DA9"/>
      </a:accent5>
      <a:accent6>
        <a:srgbClr val="009999"/>
      </a:accent6>
      <a:hlink>
        <a:srgbClr val="3F54C9"/>
      </a:hlink>
      <a:folHlink>
        <a:srgbClr val="60606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brg">
  <a:themeElements>
    <a:clrScheme name="cbr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br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br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br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br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br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br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br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br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br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br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br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br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br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brg">
  <a:themeElements>
    <a:clrScheme name="cbr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br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br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br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br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br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br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br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br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br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br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br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br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br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p_plan2">
  <a:themeElements>
    <a:clrScheme name="Op_plan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p_plan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0066F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0066F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p_plan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_plan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_plan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_plan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_plan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_plan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_plan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_plan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_plan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_plan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_plan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_plan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7.xml><?xml version="1.0" encoding="utf-8"?>
<a:theme xmlns:a="http://schemas.openxmlformats.org/drawingml/2006/main" name="Solstic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ed Hutch Presentation Template_Wide" id="{0EE9A416-1F13-4724-AC16-62AF97C2C7E1}" vid="{CA1966DA-7AE9-49F5-AE12-992CFEDAA41C}"/>
    </a:ext>
  </a:extLst>
</a:theme>
</file>

<file path=ppt/theme/theme8.xml><?xml version="1.0" encoding="utf-8"?>
<a:theme xmlns:a="http://schemas.openxmlformats.org/drawingml/2006/main" name="Sylvester ppt 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6397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6397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11233</TotalTime>
  <Words>3202</Words>
  <Application>Microsoft Office PowerPoint</Application>
  <PresentationFormat>On-screen Show (4:3)</PresentationFormat>
  <Paragraphs>482</Paragraphs>
  <Slides>36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36</vt:i4>
      </vt:variant>
    </vt:vector>
  </HeadingPairs>
  <TitlesOfParts>
    <vt:vector size="67" baseType="lpstr">
      <vt:lpstr>ＭＳ Ｐゴシック</vt:lpstr>
      <vt:lpstr>Andalus</vt:lpstr>
      <vt:lpstr>Arial</vt:lpstr>
      <vt:lpstr>Arial Black</vt:lpstr>
      <vt:lpstr>Arial Narrow</vt:lpstr>
      <vt:lpstr>Calibri</vt:lpstr>
      <vt:lpstr>Calibri Light</vt:lpstr>
      <vt:lpstr>Cambria</vt:lpstr>
      <vt:lpstr>Franklin Gothic Medium</vt:lpstr>
      <vt:lpstr>Gill Sans MT</vt:lpstr>
      <vt:lpstr>Helvetica</vt:lpstr>
      <vt:lpstr>Lucida Sans Unicode</vt:lpstr>
      <vt:lpstr>MS Mincho</vt:lpstr>
      <vt:lpstr>Sapient Centro Slab</vt:lpstr>
      <vt:lpstr>SapientCentroSlab-Light</vt:lpstr>
      <vt:lpstr>SapientSansBold</vt:lpstr>
      <vt:lpstr>SapientSansRegular</vt:lpstr>
      <vt:lpstr>Tahoma</vt:lpstr>
      <vt:lpstr>Times New Roman</vt:lpstr>
      <vt:lpstr>Verdana</vt:lpstr>
      <vt:lpstr>Wingdings</vt:lpstr>
      <vt:lpstr>Wingdings 2</vt:lpstr>
      <vt:lpstr>ヒラギノ角ゴ Pro W3</vt:lpstr>
      <vt:lpstr>NCI PPT Template 4x3 BLUE</vt:lpstr>
      <vt:lpstr>cbrg</vt:lpstr>
      <vt:lpstr>1_cbrg</vt:lpstr>
      <vt:lpstr>6_Blank Presentation</vt:lpstr>
      <vt:lpstr>Op_plan2</vt:lpstr>
      <vt:lpstr>Office Theme</vt:lpstr>
      <vt:lpstr>Solstice</vt:lpstr>
      <vt:lpstr>Sylvester ppt Template</vt:lpstr>
      <vt:lpstr>PowerPoint Presentation</vt:lpstr>
      <vt:lpstr>PowerPoint Presentation</vt:lpstr>
      <vt:lpstr>PowerPoint Presentation</vt:lpstr>
      <vt:lpstr>PowerPoint Presentation</vt:lpstr>
      <vt:lpstr>Two examples of how imaging and biomarkers  might be used together</vt:lpstr>
      <vt:lpstr>PowerPoint Presentation</vt:lpstr>
      <vt:lpstr>Screening for Sporadic Breast Cancer -Ideal future state</vt:lpstr>
      <vt:lpstr>PowerPoint Presentation</vt:lpstr>
      <vt:lpstr>Accomplishments</vt:lpstr>
      <vt:lpstr>PowerPoint Presentation</vt:lpstr>
      <vt:lpstr>PowerPoint Presentation</vt:lpstr>
      <vt:lpstr>PowerPoint Presentation</vt:lpstr>
      <vt:lpstr>Integration of Blood-Based Biomarkers with Computed Tomography (CT) to Improve Diagnostic Accuracy for the Early Detection of Aggressive Cancer from Benign Lung Nodules</vt:lpstr>
      <vt:lpstr>Specific Aims</vt:lpstr>
      <vt:lpstr>Accomplishments:  Aim 1Test the ability of putative proteomic and glycomic biomarkers to identify malignant pulmonary nodules.  </vt:lpstr>
      <vt:lpstr>Accomplishments:  Aim 1Test the ability of putative proteomic and glycomic biomarkers to identify malignant pulmonary nodules.  </vt:lpstr>
      <vt:lpstr>Accomplishments:  Aim 2 Determine if autoantibodies present in plasma are tumor-derived and assess their utility for the detection of cancerous nodules.  </vt:lpstr>
      <vt:lpstr>Accomplishments:  Aim 2 Determine if autoantibodies present in plasma are tumor-derived and assess their utility for the detection of cancerous nodules.  </vt:lpstr>
      <vt:lpstr>Accomplishments: Aim 3</vt:lpstr>
      <vt:lpstr>PowerPoint Presentation</vt:lpstr>
      <vt:lpstr>PowerPoint Presentation</vt:lpstr>
      <vt:lpstr>Specific Aims</vt:lpstr>
      <vt:lpstr>Schema</vt:lpstr>
      <vt:lpstr>Radiogenomics: Stoyanova et al, Oncotarget 2016</vt:lpstr>
      <vt:lpstr>Gene Ontology Analysis</vt:lpstr>
      <vt:lpstr>PowerPoint Presentation</vt:lpstr>
      <vt:lpstr>Aim 1 progress: Successfully adapted and implemented the HRME with real-time analysis tools in low-resource settings.</vt:lpstr>
      <vt:lpstr>Aim 2 progress:  Study enrollment </vt:lpstr>
      <vt:lpstr>Aim 3: Develop a low-cost, point-of-care test for HPV E7 oncoprotein in exfoliated cervical cells   </vt:lpstr>
      <vt:lpstr>PowerPoint Presentation</vt:lpstr>
      <vt:lpstr>PowerPoint Presentation</vt:lpstr>
      <vt:lpstr>PowerPoint Presentation</vt:lpstr>
      <vt:lpstr>PowerPoint Presentation</vt:lpstr>
      <vt:lpstr>Accomplishments</vt:lpstr>
      <vt:lpstr>Challenges, Needs, Tools</vt:lpstr>
      <vt:lpstr>PowerPoint Presentation</vt:lpstr>
    </vt:vector>
  </TitlesOfParts>
  <Company>Sapient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Sapient</dc:creator>
  <cp:lastModifiedBy>Pollack, Alan, M.D.</cp:lastModifiedBy>
  <cp:revision>403</cp:revision>
  <cp:lastPrinted>2016-07-18T19:00:52Z</cp:lastPrinted>
  <dcterms:created xsi:type="dcterms:W3CDTF">2013-05-02T18:01:03Z</dcterms:created>
  <dcterms:modified xsi:type="dcterms:W3CDTF">2018-03-07T19:32:15Z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Jive_LatestUserAccountName">
    <vt:lpwstr>ctompk</vt:lpwstr>
  </property>
  <property fmtid="{D5CDD505-2E9C-101B-9397-08002B2CF9AE}" pid="3" name="Offisync_UpdateToken">
    <vt:lpwstr>6</vt:lpwstr>
  </property>
  <property fmtid="{D5CDD505-2E9C-101B-9397-08002B2CF9AE}" pid="4" name="Jive_VersionGuid">
    <vt:lpwstr>52528687-c425-4c02-aa36-9dee618be8dc</vt:lpwstr>
  </property>
  <property fmtid="{D5CDD505-2E9C-101B-9397-08002B2CF9AE}" pid="5" name="Offisync_ProviderInitializationData">
    <vt:lpwstr>https://vox.sapient.com</vt:lpwstr>
  </property>
  <property fmtid="{D5CDD505-2E9C-101B-9397-08002B2CF9AE}" pid="6" name="Offisync_ServerID">
    <vt:lpwstr>2a760b3e-54a5-418b-9dd9-555cd32dea45</vt:lpwstr>
  </property>
  <property fmtid="{D5CDD505-2E9C-101B-9397-08002B2CF9AE}" pid="7" name="Offisync_UniqueId">
    <vt:lpwstr>79519</vt:lpwstr>
  </property>
</Properties>
</file>