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79" r:id="rId2"/>
    <p:sldMasterId id="2147483686" r:id="rId3"/>
    <p:sldMasterId id="2147483688" r:id="rId4"/>
  </p:sldMasterIdLst>
  <p:notesMasterIdLst>
    <p:notesMasterId r:id="rId27"/>
  </p:notesMasterIdLst>
  <p:handoutMasterIdLst>
    <p:handoutMasterId r:id="rId28"/>
  </p:handoutMasterIdLst>
  <p:sldIdLst>
    <p:sldId id="534" r:id="rId5"/>
    <p:sldId id="561" r:id="rId6"/>
    <p:sldId id="462" r:id="rId7"/>
    <p:sldId id="564" r:id="rId8"/>
    <p:sldId id="560" r:id="rId9"/>
    <p:sldId id="573" r:id="rId10"/>
    <p:sldId id="536" r:id="rId11"/>
    <p:sldId id="562" r:id="rId12"/>
    <p:sldId id="583" r:id="rId13"/>
    <p:sldId id="565" r:id="rId14"/>
    <p:sldId id="539" r:id="rId15"/>
    <p:sldId id="541" r:id="rId16"/>
    <p:sldId id="569" r:id="rId17"/>
    <p:sldId id="577" r:id="rId18"/>
    <p:sldId id="566" r:id="rId19"/>
    <p:sldId id="543" r:id="rId20"/>
    <p:sldId id="579" r:id="rId21"/>
    <p:sldId id="578" r:id="rId22"/>
    <p:sldId id="580" r:id="rId23"/>
    <p:sldId id="582" r:id="rId24"/>
    <p:sldId id="581" r:id="rId25"/>
    <p:sldId id="570" r:id="rId26"/>
  </p:sldIdLst>
  <p:sldSz cx="9144000" cy="5143500" type="screen16x9"/>
  <p:notesSz cx="9236075" cy="7010400"/>
  <p:defaultText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00FF"/>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8" autoAdjust="0"/>
    <p:restoredTop sz="95658" autoAdjust="0"/>
  </p:normalViewPr>
  <p:slideViewPr>
    <p:cSldViewPr>
      <p:cViewPr varScale="1">
        <p:scale>
          <a:sx n="109" d="100"/>
          <a:sy n="109" d="100"/>
        </p:scale>
        <p:origin x="-630" y="-9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3136" cy="351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49" y="0"/>
            <a:ext cx="4003136" cy="351845"/>
          </a:xfrm>
          <a:prstGeom prst="rect">
            <a:avLst/>
          </a:prstGeom>
        </p:spPr>
        <p:txBody>
          <a:bodyPr vert="horz" lIns="91440" tIns="45720" rIns="91440" bIns="45720" rtlCol="0"/>
          <a:lstStyle>
            <a:lvl1pPr algn="r">
              <a:defRPr sz="1200"/>
            </a:lvl1pPr>
          </a:lstStyle>
          <a:p>
            <a:fld id="{C494303A-E6F4-473D-B320-FE278C79125E}" type="datetimeFigureOut">
              <a:rPr lang="en-US" smtClean="0"/>
              <a:t>3/7/2018</a:t>
            </a:fld>
            <a:endParaRPr lang="en-US"/>
          </a:p>
        </p:txBody>
      </p:sp>
      <p:sp>
        <p:nvSpPr>
          <p:cNvPr id="4" name="Footer Placeholder 3"/>
          <p:cNvSpPr>
            <a:spLocks noGrp="1"/>
          </p:cNvSpPr>
          <p:nvPr>
            <p:ph type="ftr" sz="quarter" idx="2"/>
          </p:nvPr>
        </p:nvSpPr>
        <p:spPr>
          <a:xfrm>
            <a:off x="1" y="6658555"/>
            <a:ext cx="4003136" cy="3518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49" y="6658555"/>
            <a:ext cx="4003136" cy="351845"/>
          </a:xfrm>
          <a:prstGeom prst="rect">
            <a:avLst/>
          </a:prstGeom>
        </p:spPr>
        <p:txBody>
          <a:bodyPr vert="horz" lIns="91440" tIns="45720" rIns="91440" bIns="45720" rtlCol="0" anchor="b"/>
          <a:lstStyle>
            <a:lvl1pPr algn="r">
              <a:defRPr sz="1200"/>
            </a:lvl1pPr>
          </a:lstStyle>
          <a:p>
            <a:fld id="{5ECE3AB3-8CB8-41D9-99CB-8F559489D1C9}" type="slidenum">
              <a:rPr lang="en-US" smtClean="0"/>
              <a:t>‹#›</a:t>
            </a:fld>
            <a:endParaRPr lang="en-US"/>
          </a:p>
        </p:txBody>
      </p:sp>
    </p:spTree>
    <p:extLst>
      <p:ext uri="{BB962C8B-B14F-4D97-AF65-F5344CB8AC3E}">
        <p14:creationId xmlns:p14="http://schemas.microsoft.com/office/powerpoint/2010/main" val="3623450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B3964116-369A-4E05-95DE-4B21C1C39B74}" type="datetimeFigureOut">
              <a:rPr lang="en-US" smtClean="0"/>
              <a:t>3/7/2018</a:t>
            </a:fld>
            <a:endParaRPr lang="en-US"/>
          </a:p>
        </p:txBody>
      </p:sp>
      <p:sp>
        <p:nvSpPr>
          <p:cNvPr id="4" name="Slide Image Placeholder 3"/>
          <p:cNvSpPr>
            <a:spLocks noGrp="1" noRot="1" noChangeAspect="1"/>
          </p:cNvSpPr>
          <p:nvPr>
            <p:ph type="sldImg" idx="2"/>
          </p:nvPr>
        </p:nvSpPr>
        <p:spPr>
          <a:xfrm>
            <a:off x="2281238" y="525463"/>
            <a:ext cx="46736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3"/>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3"/>
            <a:ext cx="4002299" cy="350520"/>
          </a:xfrm>
          <a:prstGeom prst="rect">
            <a:avLst/>
          </a:prstGeom>
        </p:spPr>
        <p:txBody>
          <a:bodyPr vert="horz" lIns="92830" tIns="46415" rIns="92830" bIns="46415" rtlCol="0" anchor="b"/>
          <a:lstStyle>
            <a:lvl1pPr algn="r">
              <a:defRPr sz="1200"/>
            </a:lvl1pPr>
          </a:lstStyle>
          <a:p>
            <a:fld id="{261588D2-A274-4262-BE19-B2B5BC90F154}" type="slidenum">
              <a:rPr lang="en-US" smtClean="0"/>
              <a:t>‹#›</a:t>
            </a:fld>
            <a:endParaRPr lang="en-US"/>
          </a:p>
        </p:txBody>
      </p:sp>
    </p:spTree>
    <p:extLst>
      <p:ext uri="{BB962C8B-B14F-4D97-AF65-F5344CB8AC3E}">
        <p14:creationId xmlns:p14="http://schemas.microsoft.com/office/powerpoint/2010/main" val="1459719988"/>
      </p:ext>
    </p:extLst>
  </p:cSld>
  <p:clrMap bg1="lt1" tx1="dk1" bg2="lt2" tx2="dk2" accent1="accent1" accent2="accent2" accent3="accent3" accent4="accent4" accent5="accent5" accent6="accent6" hlink="hlink" folHlink="folHlink"/>
  <p:notesStyle>
    <a:lvl1pPr marL="0" algn="l" defTabSz="914288" rtl="0" eaLnBrk="1" latinLnBrk="0" hangingPunct="1">
      <a:defRPr sz="1200" kern="1200">
        <a:solidFill>
          <a:schemeClr val="tx1"/>
        </a:solidFill>
        <a:latin typeface="+mn-lt"/>
        <a:ea typeface="+mn-ea"/>
        <a:cs typeface="+mn-cs"/>
      </a:defRPr>
    </a:lvl1pPr>
    <a:lvl2pPr marL="457142" algn="l" defTabSz="914288" rtl="0" eaLnBrk="1" latinLnBrk="0" hangingPunct="1">
      <a:defRPr sz="1200" kern="1200">
        <a:solidFill>
          <a:schemeClr val="tx1"/>
        </a:solidFill>
        <a:latin typeface="+mn-lt"/>
        <a:ea typeface="+mn-ea"/>
        <a:cs typeface="+mn-cs"/>
      </a:defRPr>
    </a:lvl2pPr>
    <a:lvl3pPr marL="914288" algn="l" defTabSz="914288" rtl="0" eaLnBrk="1" latinLnBrk="0" hangingPunct="1">
      <a:defRPr sz="1200" kern="1200">
        <a:solidFill>
          <a:schemeClr val="tx1"/>
        </a:solidFill>
        <a:latin typeface="+mn-lt"/>
        <a:ea typeface="+mn-ea"/>
        <a:cs typeface="+mn-cs"/>
      </a:defRPr>
    </a:lvl3pPr>
    <a:lvl4pPr marL="1371430" algn="l" defTabSz="914288" rtl="0" eaLnBrk="1" latinLnBrk="0" hangingPunct="1">
      <a:defRPr sz="1200" kern="1200">
        <a:solidFill>
          <a:schemeClr val="tx1"/>
        </a:solidFill>
        <a:latin typeface="+mn-lt"/>
        <a:ea typeface="+mn-ea"/>
        <a:cs typeface="+mn-cs"/>
      </a:defRPr>
    </a:lvl4pPr>
    <a:lvl5pPr marL="1828574" algn="l" defTabSz="914288" rtl="0" eaLnBrk="1" latinLnBrk="0" hangingPunct="1">
      <a:defRPr sz="1200" kern="1200">
        <a:solidFill>
          <a:schemeClr val="tx1"/>
        </a:solidFill>
        <a:latin typeface="+mn-lt"/>
        <a:ea typeface="+mn-ea"/>
        <a:cs typeface="+mn-cs"/>
      </a:defRPr>
    </a:lvl5pPr>
    <a:lvl6pPr marL="2285715" algn="l" defTabSz="914288" rtl="0" eaLnBrk="1" latinLnBrk="0" hangingPunct="1">
      <a:defRPr sz="1200" kern="1200">
        <a:solidFill>
          <a:schemeClr val="tx1"/>
        </a:solidFill>
        <a:latin typeface="+mn-lt"/>
        <a:ea typeface="+mn-ea"/>
        <a:cs typeface="+mn-cs"/>
      </a:defRPr>
    </a:lvl6pPr>
    <a:lvl7pPr marL="2742857" algn="l" defTabSz="914288" rtl="0" eaLnBrk="1" latinLnBrk="0" hangingPunct="1">
      <a:defRPr sz="1200" kern="1200">
        <a:solidFill>
          <a:schemeClr val="tx1"/>
        </a:solidFill>
        <a:latin typeface="+mn-lt"/>
        <a:ea typeface="+mn-ea"/>
        <a:cs typeface="+mn-cs"/>
      </a:defRPr>
    </a:lvl7pPr>
    <a:lvl8pPr marL="3200000" algn="l" defTabSz="914288" rtl="0" eaLnBrk="1" latinLnBrk="0" hangingPunct="1">
      <a:defRPr sz="1200" kern="1200">
        <a:solidFill>
          <a:schemeClr val="tx1"/>
        </a:solidFill>
        <a:latin typeface="+mn-lt"/>
        <a:ea typeface="+mn-ea"/>
        <a:cs typeface="+mn-cs"/>
      </a:defRPr>
    </a:lvl8pPr>
    <a:lvl9pPr marL="3657143" algn="l" defTabSz="9142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a:t>
            </a:fld>
            <a:endParaRPr lang="en-US"/>
          </a:p>
        </p:txBody>
      </p:sp>
    </p:spTree>
    <p:extLst>
      <p:ext uri="{BB962C8B-B14F-4D97-AF65-F5344CB8AC3E}">
        <p14:creationId xmlns:p14="http://schemas.microsoft.com/office/powerpoint/2010/main" val="413788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compared our list of proteins to the CPTAC</a:t>
            </a:r>
            <a:r>
              <a:rPr lang="en-US" baseline="0" dirty="0" smtClean="0"/>
              <a:t> breast tumor proteomic data set.</a:t>
            </a:r>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19</a:t>
            </a:fld>
            <a:endParaRPr lang="en-US"/>
          </a:p>
        </p:txBody>
      </p:sp>
    </p:spTree>
    <p:extLst>
      <p:ext uri="{BB962C8B-B14F-4D97-AF65-F5344CB8AC3E}">
        <p14:creationId xmlns:p14="http://schemas.microsoft.com/office/powerpoint/2010/main" val="114524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20</a:t>
            </a:fld>
            <a:endParaRPr lang="en-US"/>
          </a:p>
        </p:txBody>
      </p:sp>
    </p:spTree>
    <p:extLst>
      <p:ext uri="{BB962C8B-B14F-4D97-AF65-F5344CB8AC3E}">
        <p14:creationId xmlns:p14="http://schemas.microsoft.com/office/powerpoint/2010/main" val="268410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21</a:t>
            </a:fld>
            <a:endParaRPr lang="en-US"/>
          </a:p>
        </p:txBody>
      </p:sp>
    </p:spTree>
    <p:extLst>
      <p:ext uri="{BB962C8B-B14F-4D97-AF65-F5344CB8AC3E}">
        <p14:creationId xmlns:p14="http://schemas.microsoft.com/office/powerpoint/2010/main" val="270877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smtClean="0">
                <a:latin typeface="Arial" panose="020B0604020202020204" pitchFamily="34" charset="0"/>
                <a:cs typeface="Arial" panose="020B0604020202020204" pitchFamily="34" charset="0"/>
              </a:rPr>
              <a:t>Figure 8. Overview of Research Plan and decision tree.</a:t>
            </a:r>
            <a:r>
              <a:rPr lang="en-US" sz="1200" dirty="0" smtClean="0">
                <a:latin typeface="Arial" panose="020B0604020202020204" pitchFamily="34" charset="0"/>
                <a:cs typeface="Arial" panose="020B0604020202020204" pitchFamily="34" charset="0"/>
              </a:rPr>
              <a:t> Despite considerable effort, attempts to identify blood-based screening biomarkers for early detection of breast cancer have failed, due to technological and methodological limitations. Clearly new approaches are warranted.  We are proposing a completely novel strategy, based on the initial discovery of candidate biomarkers in the plasma of “avatar mice” (harboring early passage human breast cancer xenografts), and followed by biomarker triage and validation using our novel biomarker pipeline based on targeted forms of mass spectrometry (MS): Accurate inclusion Mass Screening (AIMS) and multiple reaction monitoring (MRM). If successful, this study could provide a road map for applying this general approach to other cancer sites, beyond breast cancer. </a:t>
            </a:r>
          </a:p>
          <a:p>
            <a:pPr algn="just">
              <a:tabLst>
                <a:tab pos="228600" algn="l"/>
              </a:tabLst>
            </a:pPr>
            <a:r>
              <a:rPr lang="en-US" sz="1200" dirty="0" smtClean="0">
                <a:latin typeface="Arial" panose="020B0604020202020204" pitchFamily="34" charset="0"/>
                <a:cs typeface="Arial" panose="020B0604020202020204" pitchFamily="34" charset="0"/>
              </a:rPr>
              <a:t>	Briefly, candidate circulating biomarkers identified in the avatar mouse plasma will be verified in the </a:t>
            </a:r>
            <a:r>
              <a:rPr lang="en-US" sz="1200" i="1" dirty="0" smtClean="0">
                <a:latin typeface="Arial" panose="020B0604020202020204" pitchFamily="34" charset="0"/>
                <a:cs typeface="Arial" panose="020B0604020202020204" pitchFamily="34" charset="0"/>
              </a:rPr>
              <a:t>plasma from the human patients</a:t>
            </a:r>
            <a:r>
              <a:rPr lang="en-US" sz="1200" dirty="0" smtClean="0">
                <a:latin typeface="Arial" panose="020B0604020202020204" pitchFamily="34" charset="0"/>
                <a:cs typeface="Arial" panose="020B0604020202020204" pitchFamily="34" charset="0"/>
              </a:rPr>
              <a:t> and prioritized for further testing based on integrative </a:t>
            </a:r>
            <a:r>
              <a:rPr lang="en-US" sz="1200" dirty="0" err="1" smtClean="0">
                <a:latin typeface="Arial" panose="020B0604020202020204" pitchFamily="34" charset="0"/>
                <a:cs typeface="Arial" panose="020B0604020202020204" pitchFamily="34" charset="0"/>
              </a:rPr>
              <a:t>proteo</a:t>
            </a:r>
            <a:r>
              <a:rPr lang="en-US" sz="1200" dirty="0" smtClean="0">
                <a:latin typeface="Arial" panose="020B0604020202020204" pitchFamily="34" charset="0"/>
                <a:cs typeface="Arial" panose="020B0604020202020204" pitchFamily="34" charset="0"/>
              </a:rPr>
              <a:t>-genomic analyses using large breast cancer datasets generated by NCI consortia (TCGA and CPTAC). A novel, multiplex MRM-based assay will be developed and analytically validated (according to established fit-for-purpose guidelines) to quantify up to 50-100 prioritized biomarker candidates. Candidate biomarkers will be evaluated in an existing, strongly unbiased collection of plasma samples in which plasmas were collected prior to biopsy, compliant with </a:t>
            </a:r>
            <a:r>
              <a:rPr lang="en-US" sz="1200" dirty="0" err="1" smtClean="0">
                <a:latin typeface="Arial" panose="020B0604020202020204" pitchFamily="34" charset="0"/>
                <a:cs typeface="Arial" panose="020B0604020202020204" pitchFamily="34" charset="0"/>
              </a:rPr>
              <a:t>PRoBE</a:t>
            </a:r>
            <a:r>
              <a:rPr lang="en-US" sz="1200" dirty="0" smtClean="0">
                <a:latin typeface="Arial" panose="020B0604020202020204" pitchFamily="34" charset="0"/>
                <a:cs typeface="Arial" panose="020B0604020202020204" pitchFamily="34" charset="0"/>
              </a:rPr>
              <a:t> study design criteria, under an SOP from women with undiagnosed mammographic lesions.  Performance of the candidate biomarkers will initially be assessed in a training set (100 cases, 100 controls) to verify which candidates show a mean difference in plasma levels between cases vs controls, and to test the possibility of building a multiple marker prediction model. Subsequently, individual candidate biomarkers (as well as a potential multiple marker prediction model) will be assessed in an independent testing set (150 cases, 150 controls) to estimate the sensitivity and specificity of the markers/panel.</a:t>
            </a:r>
          </a:p>
        </p:txBody>
      </p:sp>
      <p:sp>
        <p:nvSpPr>
          <p:cNvPr id="4" name="Slide Number Placeholder 3"/>
          <p:cNvSpPr>
            <a:spLocks noGrp="1"/>
          </p:cNvSpPr>
          <p:nvPr>
            <p:ph type="sldNum" sz="quarter" idx="10"/>
          </p:nvPr>
        </p:nvSpPr>
        <p:spPr/>
        <p:txBody>
          <a:bodyPr/>
          <a:lstStyle/>
          <a:p>
            <a:fld id="{D84B63D4-807F-43F2-9BCB-C91FCB900CBF}" type="slidenum">
              <a:rPr lang="en-US" smtClean="0"/>
              <a:t>4</a:t>
            </a:fld>
            <a:endParaRPr lang="en-US"/>
          </a:p>
        </p:txBody>
      </p:sp>
    </p:spTree>
    <p:extLst>
      <p:ext uri="{BB962C8B-B14F-4D97-AF65-F5344CB8AC3E}">
        <p14:creationId xmlns:p14="http://schemas.microsoft.com/office/powerpoint/2010/main" val="204108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compared our list of proteins to the CPTAC</a:t>
            </a:r>
            <a:r>
              <a:rPr lang="en-US" baseline="0" dirty="0" smtClean="0"/>
              <a:t> breast tumor proteomic data set.</a:t>
            </a:r>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10</a:t>
            </a:fld>
            <a:endParaRPr lang="en-US"/>
          </a:p>
        </p:txBody>
      </p:sp>
    </p:spTree>
    <p:extLst>
      <p:ext uri="{BB962C8B-B14F-4D97-AF65-F5344CB8AC3E}">
        <p14:creationId xmlns:p14="http://schemas.microsoft.com/office/powerpoint/2010/main" val="78915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compared our list of proteins to the CPTAC</a:t>
            </a:r>
            <a:r>
              <a:rPr lang="en-US" baseline="0" dirty="0" smtClean="0"/>
              <a:t> breast tumor proteomic data set.</a:t>
            </a:r>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11</a:t>
            </a:fld>
            <a:endParaRPr lang="en-US"/>
          </a:p>
        </p:txBody>
      </p:sp>
    </p:spTree>
    <p:extLst>
      <p:ext uri="{BB962C8B-B14F-4D97-AF65-F5344CB8AC3E}">
        <p14:creationId xmlns:p14="http://schemas.microsoft.com/office/powerpoint/2010/main" val="323525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12</a:t>
            </a:fld>
            <a:endParaRPr lang="en-US"/>
          </a:p>
        </p:txBody>
      </p:sp>
    </p:spTree>
    <p:extLst>
      <p:ext uri="{BB962C8B-B14F-4D97-AF65-F5344CB8AC3E}">
        <p14:creationId xmlns:p14="http://schemas.microsoft.com/office/powerpoint/2010/main" val="266330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*PubMed:16885336, </a:t>
            </a:r>
            <a:r>
              <a:rPr lang="en-US" sz="1200" dirty="0" err="1" smtClean="0"/>
              <a:t>Myopodin</a:t>
            </a:r>
            <a:r>
              <a:rPr lang="en-US" sz="1200" dirty="0" smtClean="0"/>
              <a:t>-mediated suppression of prostate cancer cell migration involves interaction with </a:t>
            </a:r>
            <a:r>
              <a:rPr lang="en-US" sz="1200" dirty="0" err="1" smtClean="0"/>
              <a:t>zyxin</a:t>
            </a:r>
            <a:r>
              <a:rPr lang="en-US" sz="1200" dirty="0" smtClean="0"/>
              <a:t>.</a:t>
            </a:r>
          </a:p>
          <a:p>
            <a:r>
              <a:rPr lang="en-US" sz="1200" dirty="0" smtClean="0"/>
              <a:t> Yu YP, Luo JH, Cancer Res. 2006 Aug 1;66(15):7414-9.</a:t>
            </a:r>
          </a:p>
        </p:txBody>
      </p:sp>
      <p:sp>
        <p:nvSpPr>
          <p:cNvPr id="4" name="Slide Number Placeholder 3"/>
          <p:cNvSpPr>
            <a:spLocks noGrp="1"/>
          </p:cNvSpPr>
          <p:nvPr>
            <p:ph type="sldNum" sz="quarter" idx="10"/>
          </p:nvPr>
        </p:nvSpPr>
        <p:spPr/>
        <p:txBody>
          <a:bodyPr/>
          <a:lstStyle/>
          <a:p>
            <a:fld id="{261588D2-A274-4262-BE19-B2B5BC90F154}" type="slidenum">
              <a:rPr lang="en-US" smtClean="0"/>
              <a:t>13</a:t>
            </a:fld>
            <a:endParaRPr lang="en-US"/>
          </a:p>
        </p:txBody>
      </p:sp>
    </p:spTree>
    <p:extLst>
      <p:ext uri="{BB962C8B-B14F-4D97-AF65-F5344CB8AC3E}">
        <p14:creationId xmlns:p14="http://schemas.microsoft.com/office/powerpoint/2010/main" val="57761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smtClean="0">
                <a:latin typeface="Arial" panose="020B0604020202020204" pitchFamily="34" charset="0"/>
                <a:cs typeface="Arial" panose="020B0604020202020204" pitchFamily="34" charset="0"/>
              </a:rPr>
              <a:t>Figure 8. Overview of Research Plan and decision tree.</a:t>
            </a:r>
            <a:r>
              <a:rPr lang="en-US" sz="1200" dirty="0" smtClean="0">
                <a:latin typeface="Arial" panose="020B0604020202020204" pitchFamily="34" charset="0"/>
                <a:cs typeface="Arial" panose="020B0604020202020204" pitchFamily="34" charset="0"/>
              </a:rPr>
              <a:t> Despite considerable effort, attempts to identify blood-based screening biomarkers for early detection of breast cancer have failed, due to technological and methodological limitations. Clearly new approaches are warranted.  We are proposing a completely novel strategy, based on the initial discovery of candidate biomarkers in the plasma of “avatar mice” (harboring early passage human breast cancer xenografts), and followed by biomarker triage and validation using our novel biomarker pipeline based on targeted forms of mass spectrometry (MS): Accurate inclusion Mass Screening (AIMS) and multiple reaction monitoring (MRM). If successful, this study could provide a road map for applying this general approach to other cancer sites, beyond breast cancer. </a:t>
            </a:r>
          </a:p>
          <a:p>
            <a:pPr algn="just">
              <a:tabLst>
                <a:tab pos="228600" algn="l"/>
              </a:tabLst>
            </a:pPr>
            <a:r>
              <a:rPr lang="en-US" sz="1200" dirty="0" smtClean="0">
                <a:latin typeface="Arial" panose="020B0604020202020204" pitchFamily="34" charset="0"/>
                <a:cs typeface="Arial" panose="020B0604020202020204" pitchFamily="34" charset="0"/>
              </a:rPr>
              <a:t>	Briefly, candidate circulating biomarkers identified in the avatar mouse plasma will be verified in the </a:t>
            </a:r>
            <a:r>
              <a:rPr lang="en-US" sz="1200" i="1" dirty="0" smtClean="0">
                <a:latin typeface="Arial" panose="020B0604020202020204" pitchFamily="34" charset="0"/>
                <a:cs typeface="Arial" panose="020B0604020202020204" pitchFamily="34" charset="0"/>
              </a:rPr>
              <a:t>plasma from the human patients</a:t>
            </a:r>
            <a:r>
              <a:rPr lang="en-US" sz="1200" dirty="0" smtClean="0">
                <a:latin typeface="Arial" panose="020B0604020202020204" pitchFamily="34" charset="0"/>
                <a:cs typeface="Arial" panose="020B0604020202020204" pitchFamily="34" charset="0"/>
              </a:rPr>
              <a:t> and prioritized for further testing based on integrative </a:t>
            </a:r>
            <a:r>
              <a:rPr lang="en-US" sz="1200" dirty="0" err="1" smtClean="0">
                <a:latin typeface="Arial" panose="020B0604020202020204" pitchFamily="34" charset="0"/>
                <a:cs typeface="Arial" panose="020B0604020202020204" pitchFamily="34" charset="0"/>
              </a:rPr>
              <a:t>proteo</a:t>
            </a:r>
            <a:r>
              <a:rPr lang="en-US" sz="1200" dirty="0" smtClean="0">
                <a:latin typeface="Arial" panose="020B0604020202020204" pitchFamily="34" charset="0"/>
                <a:cs typeface="Arial" panose="020B0604020202020204" pitchFamily="34" charset="0"/>
              </a:rPr>
              <a:t>-genomic analyses using large breast cancer datasets generated by NCI consortia (TCGA and CPTAC). A novel, multiplex MRM-based assay will be developed and analytically validated (according to established fit-for-purpose guidelines) to quantify up to 50-100 prioritized biomarker candidates. Candidate biomarkers will be evaluated in an existing, strongly unbiased collection of plasma samples in which plasmas were collected prior to biopsy, compliant with </a:t>
            </a:r>
            <a:r>
              <a:rPr lang="en-US" sz="1200" dirty="0" err="1" smtClean="0">
                <a:latin typeface="Arial" panose="020B0604020202020204" pitchFamily="34" charset="0"/>
                <a:cs typeface="Arial" panose="020B0604020202020204" pitchFamily="34" charset="0"/>
              </a:rPr>
              <a:t>PRoBE</a:t>
            </a:r>
            <a:r>
              <a:rPr lang="en-US" sz="1200" dirty="0" smtClean="0">
                <a:latin typeface="Arial" panose="020B0604020202020204" pitchFamily="34" charset="0"/>
                <a:cs typeface="Arial" panose="020B0604020202020204" pitchFamily="34" charset="0"/>
              </a:rPr>
              <a:t> study design criteria, under an SOP from women with undiagnosed mammographic lesions.  Performance of the candidate biomarkers will initially be assessed in a training set (100 cases, 100 controls) to verify which candidates show a mean difference in plasma levels between cases vs controls, and to test the possibility of building a multiple marker prediction model. Subsequently, individual candidate biomarkers (as well as a potential multiple marker prediction model) will be assessed in an independent testing set (150 cases, 150 controls) to estimate the sensitivity and specificity of the markers/panel.</a:t>
            </a:r>
          </a:p>
        </p:txBody>
      </p:sp>
      <p:sp>
        <p:nvSpPr>
          <p:cNvPr id="4" name="Slide Number Placeholder 3"/>
          <p:cNvSpPr>
            <a:spLocks noGrp="1"/>
          </p:cNvSpPr>
          <p:nvPr>
            <p:ph type="sldNum" sz="quarter" idx="10"/>
          </p:nvPr>
        </p:nvSpPr>
        <p:spPr/>
        <p:txBody>
          <a:bodyPr/>
          <a:lstStyle/>
          <a:p>
            <a:fld id="{D84B63D4-807F-43F2-9BCB-C91FCB900CBF}" type="slidenum">
              <a:rPr lang="en-US" smtClean="0"/>
              <a:t>14</a:t>
            </a:fld>
            <a:endParaRPr lang="en-US"/>
          </a:p>
        </p:txBody>
      </p:sp>
    </p:spTree>
    <p:extLst>
      <p:ext uri="{BB962C8B-B14F-4D97-AF65-F5344CB8AC3E}">
        <p14:creationId xmlns:p14="http://schemas.microsoft.com/office/powerpoint/2010/main" val="2298616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16</a:t>
            </a:fld>
            <a:endParaRPr lang="en-US"/>
          </a:p>
        </p:txBody>
      </p:sp>
    </p:spTree>
    <p:extLst>
      <p:ext uri="{BB962C8B-B14F-4D97-AF65-F5344CB8AC3E}">
        <p14:creationId xmlns:p14="http://schemas.microsoft.com/office/powerpoint/2010/main" val="8976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compared our list of proteins to the CPTAC</a:t>
            </a:r>
            <a:r>
              <a:rPr lang="en-US" baseline="0" dirty="0" smtClean="0"/>
              <a:t> breast tumor proteomic data set.</a:t>
            </a:r>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18</a:t>
            </a:fld>
            <a:endParaRPr lang="en-US"/>
          </a:p>
        </p:txBody>
      </p:sp>
    </p:spTree>
    <p:extLst>
      <p:ext uri="{BB962C8B-B14F-4D97-AF65-F5344CB8AC3E}">
        <p14:creationId xmlns:p14="http://schemas.microsoft.com/office/powerpoint/2010/main" val="426739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42" indent="0" algn="ctr">
              <a:buNone/>
              <a:defRPr/>
            </a:lvl2pPr>
            <a:lvl3pPr marL="914288" indent="0" algn="ctr">
              <a:buNone/>
              <a:defRPr/>
            </a:lvl3pPr>
            <a:lvl4pPr marL="1371430" indent="0" algn="ctr">
              <a:buNone/>
              <a:defRPr/>
            </a:lvl4pPr>
            <a:lvl5pPr marL="1828574" indent="0" algn="ctr">
              <a:buNone/>
              <a:defRPr/>
            </a:lvl5pPr>
            <a:lvl6pPr marL="2285715" indent="0" algn="ctr">
              <a:buNone/>
              <a:defRPr/>
            </a:lvl6pPr>
            <a:lvl7pPr marL="2742857" indent="0" algn="ctr">
              <a:buNone/>
              <a:defRPr/>
            </a:lvl7pPr>
            <a:lvl8pPr marL="3200000" indent="0" algn="ctr">
              <a:buNone/>
              <a:defRPr/>
            </a:lvl8pPr>
            <a:lvl9pPr marL="365714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3FC89DD-1AD3-414F-BF51-B53CCEB9AA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5416721"/>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9B3DBA7-9A33-4224-A8FF-F0020EEE3D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896730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05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F275198-B431-4838-BF4A-D55AB4A58C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847747"/>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457201" y="433901"/>
            <a:ext cx="8228013" cy="1453726"/>
          </a:xfrm>
        </p:spPr>
        <p:txBody>
          <a:bodyPr/>
          <a:lstStyle>
            <a:lvl1pPr marL="0" indent="0">
              <a:buNone/>
              <a:defRPr sz="6000" b="1" baseline="0"/>
            </a:lvl1pPr>
            <a:lvl2pPr marL="91430" indent="0">
              <a:spcBef>
                <a:spcPts val="0"/>
              </a:spcBef>
              <a:buNone/>
              <a:defRPr sz="2400"/>
            </a:lvl2pPr>
            <a:lvl3pPr marL="914288" indent="0">
              <a:buNone/>
              <a:defRPr sz="2400"/>
            </a:lvl3pPr>
            <a:lvl4pPr marL="1371430" indent="0">
              <a:buNone/>
              <a:defRPr sz="2400"/>
            </a:lvl4pPr>
            <a:lvl5pPr marL="1828574" indent="0">
              <a:buNone/>
              <a:defRPr sz="24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69220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457202" y="433904"/>
            <a:ext cx="8228013" cy="1453726"/>
          </a:xfrm>
        </p:spPr>
        <p:txBody>
          <a:bodyPr/>
          <a:lstStyle>
            <a:lvl1pPr marL="0" indent="0">
              <a:buNone/>
              <a:defRPr sz="4500" b="1" baseline="0"/>
            </a:lvl1pPr>
            <a:lvl2pPr marL="68577" indent="0">
              <a:spcBef>
                <a:spcPts val="0"/>
              </a:spcBef>
              <a:buNone/>
              <a:defRPr sz="1800"/>
            </a:lvl2pPr>
            <a:lvl3pPr marL="685766" indent="0">
              <a:buNone/>
              <a:defRPr sz="1800"/>
            </a:lvl3pPr>
            <a:lvl4pPr marL="1028649" indent="0">
              <a:buNone/>
              <a:defRPr sz="1800"/>
            </a:lvl4pPr>
            <a:lvl5pPr marL="1371532" indent="0">
              <a:buNone/>
              <a:defRPr sz="1800"/>
            </a:lvl5pPr>
          </a:lstStyle>
          <a:p>
            <a:pPr lvl="0"/>
            <a:r>
              <a:rPr lang="en-US" smtClean="0"/>
              <a:t>Click to edit Master text styles</a:t>
            </a:r>
          </a:p>
          <a:p>
            <a:pPr lvl="1"/>
            <a:r>
              <a:rPr lang="en-US" smtClean="0"/>
              <a:t>Second level</a:t>
            </a: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solidFill>
                <a:srgbClr val="1C3B61"/>
              </a:solidFill>
            </a:endParaRPr>
          </a:p>
        </p:txBody>
      </p:sp>
      <p:sp>
        <p:nvSpPr>
          <p:cNvPr id="4" name="Rectangle 12"/>
          <p:cNvSpPr>
            <a:spLocks noGrp="1" noChangeArrowheads="1"/>
          </p:cNvSpPr>
          <p:nvPr>
            <p:ph type="sldNum" sz="quarter" idx="12"/>
          </p:nvPr>
        </p:nvSpPr>
        <p:spPr>
          <a:ln/>
        </p:spPr>
        <p:txBody>
          <a:bodyPr/>
          <a:lstStyle>
            <a:lvl1pPr>
              <a:defRPr/>
            </a:lvl1pPr>
          </a:lstStyle>
          <a:p>
            <a:fld id="{EBA5F8E5-80C7-4189-80D8-B24E2576BEE6}" type="slidenum">
              <a:rPr lang="en-US" altLang="en-US">
                <a:solidFill>
                  <a:srgbClr val="1C3B61"/>
                </a:solidFill>
              </a:rPr>
              <a:pPr/>
              <a:t>‹#›</a:t>
            </a:fld>
            <a:endParaRPr lang="en-US" altLang="en-US">
              <a:solidFill>
                <a:srgbClr val="1C3B61"/>
              </a:solidFill>
            </a:endParaRPr>
          </a:p>
        </p:txBody>
      </p:sp>
    </p:spTree>
    <p:extLst>
      <p:ext uri="{BB962C8B-B14F-4D97-AF65-F5344CB8AC3E}">
        <p14:creationId xmlns:p14="http://schemas.microsoft.com/office/powerpoint/2010/main" val="187628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reak Slide">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Rectangle 11"/>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1"/>
          </p:nvPr>
        </p:nvSpPr>
        <p:spPr>
          <a:ln/>
        </p:spPr>
        <p:txBody>
          <a:bodyPr/>
          <a:lstStyle>
            <a:lvl1pPr>
              <a:defRPr/>
            </a:lvl1pPr>
          </a:lstStyle>
          <a:p>
            <a:fld id="{D1C501F7-9966-4C17-A71A-4C68B9E7CB1E}" type="slidenum">
              <a:rPr lang="en-US" altLang="en-US"/>
              <a:pPr/>
              <a:t>‹#›</a:t>
            </a:fld>
            <a:endParaRPr lang="en-US" altLang="en-US"/>
          </a:p>
        </p:txBody>
      </p:sp>
    </p:spTree>
    <p:extLst>
      <p:ext uri="{BB962C8B-B14F-4D97-AF65-F5344CB8AC3E}">
        <p14:creationId xmlns:p14="http://schemas.microsoft.com/office/powerpoint/2010/main" val="4039966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Break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685766" rtl="0" eaLnBrk="0" fontAlgn="base" latinLnBrk="0" hangingPunct="0">
              <a:lnSpc>
                <a:spcPct val="100000"/>
              </a:lnSpc>
              <a:spcBef>
                <a:spcPct val="0"/>
              </a:spcBef>
              <a:spcAft>
                <a:spcPct val="0"/>
              </a:spcAft>
              <a:buClrTx/>
              <a:buSzTx/>
              <a:buFontTx/>
              <a:buNone/>
              <a:tabLs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dirty="0" smtClean="0"/>
            </a:lvl1pPr>
          </a:lstStyle>
          <a:p>
            <a:pPr>
              <a:defRPr/>
            </a:pPr>
            <a:endParaRPr lang="en-US" altLang="en-US"/>
          </a:p>
        </p:txBody>
      </p:sp>
      <p:sp>
        <p:nvSpPr>
          <p:cNvPr id="4" name="Slide Number Placeholder 3"/>
          <p:cNvSpPr>
            <a:spLocks noGrp="1"/>
          </p:cNvSpPr>
          <p:nvPr>
            <p:ph type="sldNum" sz="quarter" idx="11"/>
          </p:nvPr>
        </p:nvSpPr>
        <p:spPr/>
        <p:txBody>
          <a:bodyPr/>
          <a:lstStyle>
            <a:lvl1pPr>
              <a:defRPr/>
            </a:lvl1pPr>
          </a:lstStyle>
          <a:p>
            <a:fld id="{C2057971-6C0E-4F9F-8656-07AEEBD74CAF}" type="slidenum">
              <a:rPr lang="en-US" altLang="en-US"/>
              <a:pPr/>
              <a:t>‹#›</a:t>
            </a:fld>
            <a:endParaRPr lang="en-US" altLang="en-US"/>
          </a:p>
        </p:txBody>
      </p:sp>
    </p:spTree>
    <p:extLst>
      <p:ext uri="{BB962C8B-B14F-4D97-AF65-F5344CB8AC3E}">
        <p14:creationId xmlns:p14="http://schemas.microsoft.com/office/powerpoint/2010/main" val="69493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BAD7966-8259-41F3-9173-806CF8909E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9634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42" indent="0">
              <a:buNone/>
              <a:defRPr sz="1800"/>
            </a:lvl2pPr>
            <a:lvl3pPr marL="914288" indent="0">
              <a:buNone/>
              <a:defRPr sz="1600"/>
            </a:lvl3pPr>
            <a:lvl4pPr marL="1371430" indent="0">
              <a:buNone/>
              <a:defRPr sz="1400"/>
            </a:lvl4pPr>
            <a:lvl5pPr marL="1828574" indent="0">
              <a:buNone/>
              <a:defRPr sz="1400"/>
            </a:lvl5pPr>
            <a:lvl6pPr marL="2285715" indent="0">
              <a:buNone/>
              <a:defRPr sz="1400"/>
            </a:lvl6pPr>
            <a:lvl7pPr marL="2742857" indent="0">
              <a:buNone/>
              <a:defRPr sz="1400"/>
            </a:lvl7pPr>
            <a:lvl8pPr marL="3200000" indent="0">
              <a:buNone/>
              <a:defRPr sz="1400"/>
            </a:lvl8pPr>
            <a:lvl9pPr marL="365714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61C229D-B173-48C2-9B11-9F3CE338B4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67020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8960"/>
            <a:ext cx="4038600" cy="3315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8960"/>
            <a:ext cx="4038600" cy="3315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F7CC187-39E4-4F0F-9ED9-DC1DE295E3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189338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77F61565-4FB3-40FB-A79A-4AAB9417A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375131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641E73CB-9439-45E8-B56B-94EDF839FE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014037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2CF33787-5367-47CA-97A5-1576AB2E37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0965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9A90274-B438-43DC-BBF7-18C7B8993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501711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endParaRPr lang="en-US"/>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0EF074C-7230-4D32-92AA-E95CA26848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645152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7B8E5"/>
            </a:gs>
            <a:gs pos="100000">
              <a:schemeClr val="bg1"/>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457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b"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457200" y="1198960"/>
            <a:ext cx="8229600" cy="331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838200" y="4572000"/>
            <a:ext cx="1600200" cy="3429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a:defRPr sz="1400">
                <a:cs typeface="+mn-cs"/>
              </a:defRPr>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2819400" y="4572000"/>
            <a:ext cx="3505200" cy="3429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cs typeface="+mn-cs"/>
              </a:defRPr>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6858000" y="4572000"/>
            <a:ext cx="1524000" cy="3429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BF6814ED-9711-4547-A306-0D4008B1C5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75489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fade thruBlk="1"/>
  </p:transition>
  <p:hf sldNum="0" hdr="0" ftr="0" dt="0"/>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cs typeface="Arial" charset="0"/>
        </a:defRPr>
      </a:lvl2pPr>
      <a:lvl3pPr algn="ctr" rtl="0" fontAlgn="base">
        <a:spcBef>
          <a:spcPct val="0"/>
        </a:spcBef>
        <a:spcAft>
          <a:spcPct val="0"/>
        </a:spcAft>
        <a:defRPr sz="4000" b="1">
          <a:solidFill>
            <a:schemeClr val="tx1"/>
          </a:solidFill>
          <a:latin typeface="Arial" charset="0"/>
          <a:cs typeface="Arial" charset="0"/>
        </a:defRPr>
      </a:lvl3pPr>
      <a:lvl4pPr algn="ctr" rtl="0" fontAlgn="base">
        <a:spcBef>
          <a:spcPct val="0"/>
        </a:spcBef>
        <a:spcAft>
          <a:spcPct val="0"/>
        </a:spcAft>
        <a:defRPr sz="4000" b="1">
          <a:solidFill>
            <a:schemeClr val="tx1"/>
          </a:solidFill>
          <a:latin typeface="Arial" charset="0"/>
          <a:cs typeface="Arial" charset="0"/>
        </a:defRPr>
      </a:lvl4pPr>
      <a:lvl5pPr algn="ctr" rtl="0" fontAlgn="base">
        <a:spcBef>
          <a:spcPct val="0"/>
        </a:spcBef>
        <a:spcAft>
          <a:spcPct val="0"/>
        </a:spcAft>
        <a:defRPr sz="4000" b="1">
          <a:solidFill>
            <a:schemeClr val="tx1"/>
          </a:solidFill>
          <a:latin typeface="Arial" charset="0"/>
          <a:cs typeface="Arial" charset="0"/>
        </a:defRPr>
      </a:lvl5pPr>
      <a:lvl6pPr marL="457142" algn="ctr" rtl="0" fontAlgn="base">
        <a:spcBef>
          <a:spcPct val="0"/>
        </a:spcBef>
        <a:spcAft>
          <a:spcPct val="0"/>
        </a:spcAft>
        <a:defRPr sz="4000" b="1">
          <a:solidFill>
            <a:schemeClr val="tx1"/>
          </a:solidFill>
          <a:latin typeface="Arial" charset="0"/>
          <a:cs typeface="Arial" charset="0"/>
        </a:defRPr>
      </a:lvl6pPr>
      <a:lvl7pPr marL="914288" algn="ctr" rtl="0" fontAlgn="base">
        <a:spcBef>
          <a:spcPct val="0"/>
        </a:spcBef>
        <a:spcAft>
          <a:spcPct val="0"/>
        </a:spcAft>
        <a:defRPr sz="4000" b="1">
          <a:solidFill>
            <a:schemeClr val="tx1"/>
          </a:solidFill>
          <a:latin typeface="Arial" charset="0"/>
          <a:cs typeface="Arial" charset="0"/>
        </a:defRPr>
      </a:lvl7pPr>
      <a:lvl8pPr marL="1371430" algn="ctr" rtl="0" fontAlgn="base">
        <a:spcBef>
          <a:spcPct val="0"/>
        </a:spcBef>
        <a:spcAft>
          <a:spcPct val="0"/>
        </a:spcAft>
        <a:defRPr sz="4000" b="1">
          <a:solidFill>
            <a:schemeClr val="tx1"/>
          </a:solidFill>
          <a:latin typeface="Arial" charset="0"/>
          <a:cs typeface="Arial" charset="0"/>
        </a:defRPr>
      </a:lvl8pPr>
      <a:lvl9pPr marL="1828574" algn="ctr" rtl="0" fontAlgn="base">
        <a:spcBef>
          <a:spcPct val="0"/>
        </a:spcBef>
        <a:spcAft>
          <a:spcPct val="0"/>
        </a:spcAft>
        <a:defRPr sz="4000" b="1">
          <a:solidFill>
            <a:schemeClr val="tx1"/>
          </a:solidFill>
          <a:latin typeface="Arial" charset="0"/>
          <a:cs typeface="Arial" charset="0"/>
        </a:defRPr>
      </a:lvl9pPr>
    </p:titleStyle>
    <p:bodyStyle>
      <a:lvl1pPr marL="342857" indent="-342857" algn="l" rtl="0" fontAlgn="base">
        <a:spcBef>
          <a:spcPct val="20000"/>
        </a:spcBef>
        <a:spcAft>
          <a:spcPct val="0"/>
        </a:spcAft>
        <a:buClr>
          <a:schemeClr val="tx1"/>
        </a:buClr>
        <a:buChar char="•"/>
        <a:defRPr sz="3200">
          <a:solidFill>
            <a:schemeClr val="tx1"/>
          </a:solidFill>
          <a:latin typeface="+mn-lt"/>
          <a:ea typeface="+mn-ea"/>
          <a:cs typeface="+mn-cs"/>
        </a:defRPr>
      </a:lvl1pPr>
      <a:lvl2pPr marL="742859" indent="-285715" algn="l" rtl="0" fontAlgn="base">
        <a:spcBef>
          <a:spcPct val="20000"/>
        </a:spcBef>
        <a:spcAft>
          <a:spcPct val="0"/>
        </a:spcAft>
        <a:buClr>
          <a:schemeClr val="tx1"/>
        </a:buClr>
        <a:buSzPct val="90000"/>
        <a:buFont typeface="Times New Roman" pitchFamily="18" charset="0"/>
        <a:buChar char="–"/>
        <a:defRPr sz="2800">
          <a:solidFill>
            <a:schemeClr val="tx1"/>
          </a:solidFill>
          <a:latin typeface="+mn-lt"/>
          <a:cs typeface="+mn-cs"/>
        </a:defRPr>
      </a:lvl2pPr>
      <a:lvl3pPr marL="1142858" indent="-228570" algn="l" rtl="0" fontAlgn="base">
        <a:spcBef>
          <a:spcPct val="20000"/>
        </a:spcBef>
        <a:spcAft>
          <a:spcPct val="0"/>
        </a:spcAft>
        <a:buClr>
          <a:schemeClr val="tx1"/>
        </a:buClr>
        <a:buSzPct val="90000"/>
        <a:buChar char="•"/>
        <a:defRPr sz="2400">
          <a:solidFill>
            <a:schemeClr val="tx1"/>
          </a:solidFill>
          <a:latin typeface="+mn-lt"/>
          <a:cs typeface="+mn-cs"/>
        </a:defRPr>
      </a:lvl3pPr>
      <a:lvl4pPr marL="1600000" indent="-228570" algn="l" rtl="0" fontAlgn="base">
        <a:spcBef>
          <a:spcPct val="20000"/>
        </a:spcBef>
        <a:spcAft>
          <a:spcPct val="0"/>
        </a:spcAft>
        <a:buClr>
          <a:schemeClr val="tx1"/>
        </a:buClr>
        <a:buSzPct val="80000"/>
        <a:buFont typeface="Times New Roman" pitchFamily="18" charset="0"/>
        <a:buChar char="–"/>
        <a:defRPr sz="2000">
          <a:solidFill>
            <a:schemeClr val="tx1"/>
          </a:solidFill>
          <a:latin typeface="+mn-lt"/>
          <a:cs typeface="+mn-cs"/>
        </a:defRPr>
      </a:lvl4pPr>
      <a:lvl5pPr marL="2057144" indent="-228570" algn="l" rtl="0" fontAlgn="base">
        <a:spcBef>
          <a:spcPct val="20000"/>
        </a:spcBef>
        <a:spcAft>
          <a:spcPct val="0"/>
        </a:spcAft>
        <a:buClr>
          <a:schemeClr val="tx1"/>
        </a:buClr>
        <a:buSzPct val="70000"/>
        <a:buChar char="•"/>
        <a:defRPr sz="2000">
          <a:solidFill>
            <a:schemeClr val="tx1"/>
          </a:solidFill>
          <a:latin typeface="+mn-lt"/>
          <a:cs typeface="+mn-cs"/>
        </a:defRPr>
      </a:lvl5pPr>
      <a:lvl6pPr marL="2514285" indent="-228570" algn="l" rtl="0" fontAlgn="base">
        <a:spcBef>
          <a:spcPct val="20000"/>
        </a:spcBef>
        <a:spcAft>
          <a:spcPct val="0"/>
        </a:spcAft>
        <a:buClr>
          <a:schemeClr val="tx1"/>
        </a:buClr>
        <a:buSzPct val="70000"/>
        <a:buChar char="•"/>
        <a:defRPr sz="2000">
          <a:solidFill>
            <a:schemeClr val="tx1"/>
          </a:solidFill>
          <a:latin typeface="+mn-lt"/>
          <a:cs typeface="+mn-cs"/>
        </a:defRPr>
      </a:lvl6pPr>
      <a:lvl7pPr marL="2971430" indent="-228570" algn="l" rtl="0" fontAlgn="base">
        <a:spcBef>
          <a:spcPct val="20000"/>
        </a:spcBef>
        <a:spcAft>
          <a:spcPct val="0"/>
        </a:spcAft>
        <a:buClr>
          <a:schemeClr val="tx1"/>
        </a:buClr>
        <a:buSzPct val="70000"/>
        <a:buChar char="•"/>
        <a:defRPr sz="2000">
          <a:solidFill>
            <a:schemeClr val="tx1"/>
          </a:solidFill>
          <a:latin typeface="+mn-lt"/>
          <a:cs typeface="+mn-cs"/>
        </a:defRPr>
      </a:lvl7pPr>
      <a:lvl8pPr marL="3428573" indent="-228570" algn="l" rtl="0" fontAlgn="base">
        <a:spcBef>
          <a:spcPct val="20000"/>
        </a:spcBef>
        <a:spcAft>
          <a:spcPct val="0"/>
        </a:spcAft>
        <a:buClr>
          <a:schemeClr val="tx1"/>
        </a:buClr>
        <a:buSzPct val="70000"/>
        <a:buChar char="•"/>
        <a:defRPr sz="2000">
          <a:solidFill>
            <a:schemeClr val="tx1"/>
          </a:solidFill>
          <a:latin typeface="+mn-lt"/>
          <a:cs typeface="+mn-cs"/>
        </a:defRPr>
      </a:lvl8pPr>
      <a:lvl9pPr marL="3885715" indent="-228570" algn="l" rtl="0" fontAlgn="base">
        <a:spcBef>
          <a:spcPct val="20000"/>
        </a:spcBef>
        <a:spcAft>
          <a:spcPct val="0"/>
        </a:spcAft>
        <a:buClr>
          <a:schemeClr val="tx1"/>
        </a:buClr>
        <a:buSzPct val="70000"/>
        <a:buChar char="•"/>
        <a:defRPr sz="2000">
          <a:solidFill>
            <a:schemeClr val="tx1"/>
          </a:solidFill>
          <a:latin typeface="+mn-lt"/>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8"/>
          <p:cNvSpPr>
            <a:spLocks noGrp="1" noChangeArrowheads="1"/>
          </p:cNvSpPr>
          <p:nvPr>
            <p:ph type="title"/>
          </p:nvPr>
        </p:nvSpPr>
        <p:spPr bwMode="auto">
          <a:xfrm>
            <a:off x="458789" y="105966"/>
            <a:ext cx="8224837"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3" name="Rectangle 9"/>
          <p:cNvSpPr>
            <a:spLocks noGrp="1" noChangeArrowheads="1"/>
          </p:cNvSpPr>
          <p:nvPr>
            <p:ph type="body" idx="1"/>
          </p:nvPr>
        </p:nvSpPr>
        <p:spPr bwMode="auto">
          <a:xfrm>
            <a:off x="458789" y="992989"/>
            <a:ext cx="8224837" cy="35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1035" name="Rectangle 11"/>
          <p:cNvSpPr>
            <a:spLocks noGrp="1" noChangeArrowheads="1"/>
          </p:cNvSpPr>
          <p:nvPr>
            <p:ph type="ftr" sz="quarter" idx="3"/>
          </p:nvPr>
        </p:nvSpPr>
        <p:spPr bwMode="auto">
          <a:xfrm>
            <a:off x="5894388" y="4869656"/>
            <a:ext cx="255746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0" bIns="45715" numCol="1" anchor="t" anchorCtr="0" compatLnSpc="1">
            <a:prstTxWarp prst="textNoShape">
              <a:avLst/>
            </a:prstTxWarp>
          </a:bodyPr>
          <a:lstStyle>
            <a:lvl1pPr algn="r">
              <a:defRPr sz="600">
                <a:latin typeface="Arial" pitchFamily="34" charset="0"/>
              </a:defRPr>
            </a:lvl1pPr>
          </a:lstStyle>
          <a:p>
            <a:pPr fontAlgn="base">
              <a:spcBef>
                <a:spcPct val="0"/>
              </a:spcBef>
              <a:spcAft>
                <a:spcPct val="0"/>
              </a:spcAft>
            </a:pPr>
            <a:endParaRPr lang="en-US" altLang="en-US">
              <a:solidFill>
                <a:srgbClr val="1C3B61"/>
              </a:solidFill>
              <a:ea typeface="ヒラギノ角ゴ Pro W3" charset="-128"/>
            </a:endParaRPr>
          </a:p>
        </p:txBody>
      </p:sp>
      <p:sp>
        <p:nvSpPr>
          <p:cNvPr id="1036" name="Rectangle 12"/>
          <p:cNvSpPr>
            <a:spLocks noGrp="1" noChangeArrowheads="1"/>
          </p:cNvSpPr>
          <p:nvPr>
            <p:ph type="sldNum" sz="quarter" idx="4"/>
          </p:nvPr>
        </p:nvSpPr>
        <p:spPr bwMode="auto">
          <a:xfrm>
            <a:off x="8401050" y="4869656"/>
            <a:ext cx="3746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600">
                <a:latin typeface="Arial" pitchFamily="34" charset="0"/>
              </a:defRPr>
            </a:lvl1pPr>
          </a:lstStyle>
          <a:p>
            <a:pPr fontAlgn="base">
              <a:spcBef>
                <a:spcPct val="0"/>
              </a:spcBef>
              <a:spcAft>
                <a:spcPct val="0"/>
              </a:spcAft>
            </a:pPr>
            <a:fld id="{A0597FD8-B7FD-41C1-B4B4-293CE8BE68A7}" type="slidenum">
              <a:rPr lang="en-US" altLang="en-US">
                <a:solidFill>
                  <a:srgbClr val="1C3B61"/>
                </a:solidFill>
                <a:ea typeface="ヒラギノ角ゴ Pro W3" charset="-128"/>
              </a:rPr>
              <a:pPr fontAlgn="base">
                <a:spcBef>
                  <a:spcPct val="0"/>
                </a:spcBef>
                <a:spcAft>
                  <a:spcPct val="0"/>
                </a:spcAft>
              </a:pPr>
              <a:t>‹#›</a:t>
            </a:fld>
            <a:endParaRPr lang="en-US" altLang="en-US">
              <a:solidFill>
                <a:srgbClr val="1C3B61"/>
              </a:solidFill>
              <a:ea typeface="ヒラギノ角ゴ Pro W3" charset="-128"/>
            </a:endParaRPr>
          </a:p>
        </p:txBody>
      </p:sp>
      <p:pic>
        <p:nvPicPr>
          <p:cNvPr id="6150" name="Picture 6" descr="FredHutch_tm_h_no_tag_4c_rbg.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438" y="4841083"/>
            <a:ext cx="9826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371187"/>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5pPr>
      <a:lvl6pPr marL="457142" algn="ctr" rtl="0" fontAlgn="base">
        <a:spcBef>
          <a:spcPct val="0"/>
        </a:spcBef>
        <a:spcAft>
          <a:spcPct val="0"/>
        </a:spcAft>
        <a:defRPr sz="4000" b="1">
          <a:solidFill>
            <a:schemeClr val="bg1"/>
          </a:solidFill>
          <a:latin typeface="Arial" pitchFamily="34" charset="0"/>
        </a:defRPr>
      </a:lvl6pPr>
      <a:lvl7pPr marL="914288" algn="ctr" rtl="0" fontAlgn="base">
        <a:spcBef>
          <a:spcPct val="0"/>
        </a:spcBef>
        <a:spcAft>
          <a:spcPct val="0"/>
        </a:spcAft>
        <a:defRPr sz="4000" b="1">
          <a:solidFill>
            <a:schemeClr val="bg1"/>
          </a:solidFill>
          <a:latin typeface="Arial" pitchFamily="34" charset="0"/>
        </a:defRPr>
      </a:lvl7pPr>
      <a:lvl8pPr marL="1371430" algn="ctr" rtl="0" fontAlgn="base">
        <a:spcBef>
          <a:spcPct val="0"/>
        </a:spcBef>
        <a:spcAft>
          <a:spcPct val="0"/>
        </a:spcAft>
        <a:defRPr sz="4000" b="1">
          <a:solidFill>
            <a:schemeClr val="bg1"/>
          </a:solidFill>
          <a:latin typeface="Arial" pitchFamily="34" charset="0"/>
        </a:defRPr>
      </a:lvl8pPr>
      <a:lvl9pPr marL="1828574" algn="ctr" rtl="0" fontAlgn="base">
        <a:spcBef>
          <a:spcPct val="0"/>
        </a:spcBef>
        <a:spcAft>
          <a:spcPct val="0"/>
        </a:spcAft>
        <a:defRPr sz="4000" b="1">
          <a:solidFill>
            <a:schemeClr val="bg1"/>
          </a:solidFill>
          <a:latin typeface="Arial" pitchFamily="34" charset="0"/>
        </a:defRPr>
      </a:lvl9pPr>
    </p:titleStyle>
    <p:bodyStyle>
      <a:lvl1pPr marL="342857" indent="-342857" algn="l" rtl="0" eaLnBrk="0" fontAlgn="base" hangingPunct="0">
        <a:spcBef>
          <a:spcPct val="20000"/>
        </a:spcBef>
        <a:spcAft>
          <a:spcPct val="0"/>
        </a:spcAft>
        <a:buClr>
          <a:schemeClr val="bg1"/>
        </a:buClr>
        <a:defRPr sz="2800">
          <a:solidFill>
            <a:srgbClr val="1C3B61"/>
          </a:solidFill>
          <a:latin typeface="+mn-lt"/>
          <a:ea typeface="ヒラギノ角ゴ Pro W3" charset="0"/>
          <a:cs typeface="ヒラギノ角ゴ Pro W3" charset="0"/>
        </a:defRPr>
      </a:lvl1pPr>
      <a:lvl2pPr marL="742859" indent="-285715" algn="l" rtl="0" eaLnBrk="0" fontAlgn="base" hangingPunct="0">
        <a:spcBef>
          <a:spcPct val="20000"/>
        </a:spcBef>
        <a:spcAft>
          <a:spcPct val="0"/>
        </a:spcAft>
        <a:buClr>
          <a:schemeClr val="bg1"/>
        </a:buClr>
        <a:buSzPct val="90000"/>
        <a:buFont typeface="Times New Roman" pitchFamily="18" charset="0"/>
        <a:buChar char="–"/>
        <a:defRPr sz="2400">
          <a:solidFill>
            <a:srgbClr val="1C3B61"/>
          </a:solidFill>
          <a:latin typeface="+mn-lt"/>
          <a:ea typeface="ヒラギノ角ゴ Pro W3" charset="0"/>
          <a:cs typeface="ヒラギノ角ゴ Pro W3" charset="0"/>
        </a:defRPr>
      </a:lvl2pPr>
      <a:lvl3pPr marL="1142858" indent="-228570" algn="l" rtl="0" eaLnBrk="0" fontAlgn="base" hangingPunct="0">
        <a:spcBef>
          <a:spcPct val="20000"/>
        </a:spcBef>
        <a:spcAft>
          <a:spcPct val="0"/>
        </a:spcAft>
        <a:buClr>
          <a:schemeClr val="bg1"/>
        </a:buClr>
        <a:buSzPct val="90000"/>
        <a:buChar char="•"/>
        <a:defRPr sz="2000">
          <a:solidFill>
            <a:srgbClr val="1C3B61"/>
          </a:solidFill>
          <a:latin typeface="+mn-lt"/>
          <a:ea typeface="ヒラギノ角ゴ Pro W3" charset="0"/>
          <a:cs typeface="ヒラギノ角ゴ Pro W3" charset="0"/>
        </a:defRPr>
      </a:lvl3pPr>
      <a:lvl4pPr marL="1600000" indent="-228570" algn="l" rtl="0" eaLnBrk="0" fontAlgn="base" hangingPunct="0">
        <a:spcBef>
          <a:spcPct val="20000"/>
        </a:spcBef>
        <a:spcAft>
          <a:spcPct val="0"/>
        </a:spcAft>
        <a:buClr>
          <a:schemeClr val="bg1"/>
        </a:buClr>
        <a:buSzPct val="80000"/>
        <a:buFont typeface="Times New Roman" pitchFamily="18" charset="0"/>
        <a:buChar char="–"/>
        <a:defRPr>
          <a:solidFill>
            <a:srgbClr val="1C3B61"/>
          </a:solidFill>
          <a:latin typeface="+mn-lt"/>
          <a:ea typeface="ヒラギノ角ゴ Pro W3" charset="0"/>
          <a:cs typeface="ヒラギノ角ゴ Pro W3" charset="0"/>
        </a:defRPr>
      </a:lvl4pPr>
      <a:lvl5pPr marL="2057144" indent="-22857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285" indent="-228570" algn="l" rtl="0" fontAlgn="base">
        <a:spcBef>
          <a:spcPct val="20000"/>
        </a:spcBef>
        <a:spcAft>
          <a:spcPct val="0"/>
        </a:spcAft>
        <a:buClr>
          <a:schemeClr val="bg1"/>
        </a:buClr>
        <a:buSzPct val="70000"/>
        <a:buChar char="•"/>
        <a:defRPr sz="2000">
          <a:solidFill>
            <a:schemeClr val="bg1"/>
          </a:solidFill>
          <a:latin typeface="+mn-lt"/>
        </a:defRPr>
      </a:lvl6pPr>
      <a:lvl7pPr marL="2971430" indent="-228570" algn="l" rtl="0" fontAlgn="base">
        <a:spcBef>
          <a:spcPct val="20000"/>
        </a:spcBef>
        <a:spcAft>
          <a:spcPct val="0"/>
        </a:spcAft>
        <a:buClr>
          <a:schemeClr val="bg1"/>
        </a:buClr>
        <a:buSzPct val="70000"/>
        <a:buChar char="•"/>
        <a:defRPr sz="2000">
          <a:solidFill>
            <a:schemeClr val="bg1"/>
          </a:solidFill>
          <a:latin typeface="+mn-lt"/>
        </a:defRPr>
      </a:lvl7pPr>
      <a:lvl8pPr marL="3428573" indent="-228570" algn="l" rtl="0" fontAlgn="base">
        <a:spcBef>
          <a:spcPct val="20000"/>
        </a:spcBef>
        <a:spcAft>
          <a:spcPct val="0"/>
        </a:spcAft>
        <a:buClr>
          <a:schemeClr val="bg1"/>
        </a:buClr>
        <a:buSzPct val="70000"/>
        <a:buChar char="•"/>
        <a:defRPr sz="2000">
          <a:solidFill>
            <a:schemeClr val="bg1"/>
          </a:solidFill>
          <a:latin typeface="+mn-lt"/>
        </a:defRPr>
      </a:lvl8pPr>
      <a:lvl9pPr marL="3885715" indent="-228570" algn="l" rtl="0" fontAlgn="base">
        <a:spcBef>
          <a:spcPct val="20000"/>
        </a:spcBef>
        <a:spcAft>
          <a:spcPct val="0"/>
        </a:spcAft>
        <a:buClr>
          <a:schemeClr val="bg1"/>
        </a:buClr>
        <a:buSzPct val="70000"/>
        <a:buChar char="•"/>
        <a:defRPr sz="2000">
          <a:solidFill>
            <a:schemeClr val="bg1"/>
          </a:solidFill>
          <a:latin typeface="+mn-lt"/>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bwMode="auto">
          <a:xfrm>
            <a:off x="458391" y="105966"/>
            <a:ext cx="82248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6147" name="Rectangle 9"/>
          <p:cNvSpPr>
            <a:spLocks noGrp="1" noChangeArrowheads="1"/>
          </p:cNvSpPr>
          <p:nvPr>
            <p:ph type="body" idx="1"/>
          </p:nvPr>
        </p:nvSpPr>
        <p:spPr bwMode="auto">
          <a:xfrm>
            <a:off x="458391" y="992982"/>
            <a:ext cx="8224838" cy="35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5" name="Rectangle 11"/>
          <p:cNvSpPr>
            <a:spLocks noGrp="1" noChangeArrowheads="1"/>
          </p:cNvSpPr>
          <p:nvPr>
            <p:ph type="ftr" sz="quarter" idx="3"/>
          </p:nvPr>
        </p:nvSpPr>
        <p:spPr bwMode="auto">
          <a:xfrm>
            <a:off x="5900738" y="4869656"/>
            <a:ext cx="2557463" cy="171450"/>
          </a:xfrm>
          <a:prstGeom prst="rect">
            <a:avLst/>
          </a:prstGeom>
          <a:noFill/>
          <a:ln>
            <a:noFill/>
          </a:ln>
          <a:effectLst/>
          <a:extLst/>
        </p:spPr>
        <p:txBody>
          <a:bodyPr vert="horz" wrap="square" lIns="68579" tIns="34289" rIns="0" bIns="34289" numCol="1" anchor="t" anchorCtr="0" compatLnSpc="1">
            <a:prstTxWarp prst="textNoShape">
              <a:avLst/>
            </a:prstTxWarp>
          </a:bodyPr>
          <a:lstStyle>
            <a:lvl1pPr algn="r" eaLnBrk="1" hangingPunct="1">
              <a:defRPr sz="500" dirty="0" smtClean="0">
                <a:latin typeface="Arial" charset="0"/>
                <a:ea typeface="ヒラギノ角ゴ Pro W3" charset="-128"/>
              </a:defRPr>
            </a:lvl1pPr>
          </a:lstStyle>
          <a:p>
            <a:pPr defTabSz="914400" fontAlgn="base">
              <a:spcBef>
                <a:spcPct val="0"/>
              </a:spcBef>
              <a:spcAft>
                <a:spcPct val="0"/>
              </a:spcAft>
              <a:defRPr/>
            </a:pPr>
            <a:endParaRPr lang="en-US" altLang="en-US">
              <a:solidFill>
                <a:srgbClr val="1C3B61"/>
              </a:solidFill>
            </a:endParaRPr>
          </a:p>
        </p:txBody>
      </p:sp>
      <p:sp>
        <p:nvSpPr>
          <p:cNvPr id="1036" name="Rectangle 12"/>
          <p:cNvSpPr>
            <a:spLocks noGrp="1" noChangeArrowheads="1"/>
          </p:cNvSpPr>
          <p:nvPr>
            <p:ph type="sldNum" sz="quarter" idx="4"/>
          </p:nvPr>
        </p:nvSpPr>
        <p:spPr bwMode="auto">
          <a:xfrm>
            <a:off x="8401052" y="4869656"/>
            <a:ext cx="375047" cy="171450"/>
          </a:xfrm>
          <a:prstGeom prst="rect">
            <a:avLst/>
          </a:prstGeom>
          <a:noFill/>
          <a:ln>
            <a:noFill/>
          </a:ln>
          <a:effectLst/>
          <a:extLst/>
        </p:spPr>
        <p:txBody>
          <a:bodyPr vert="horz" wrap="square" lIns="68579" tIns="34289" rIns="68579" bIns="34289" numCol="1" anchor="t" anchorCtr="0" compatLnSpc="1">
            <a:prstTxWarp prst="textNoShape">
              <a:avLst/>
            </a:prstTxWarp>
          </a:bodyPr>
          <a:lstStyle>
            <a:lvl1pPr algn="r" eaLnBrk="1" hangingPunct="1">
              <a:defRPr sz="500">
                <a:latin typeface="Arial" pitchFamily="34" charset="0"/>
              </a:defRPr>
            </a:lvl1pPr>
          </a:lstStyle>
          <a:p>
            <a:pPr defTabSz="914400" fontAlgn="base">
              <a:spcBef>
                <a:spcPct val="0"/>
              </a:spcBef>
              <a:spcAft>
                <a:spcPct val="0"/>
              </a:spcAft>
            </a:pPr>
            <a:fld id="{7C00128F-8010-4C33-B9F0-33E995315CDD}" type="slidenum">
              <a:rPr lang="en-US" altLang="en-US" smtClean="0">
                <a:solidFill>
                  <a:srgbClr val="1C3B61"/>
                </a:solidFill>
                <a:ea typeface="ヒラギノ角ゴ Pro W3" pitchFamily="2" charset="-128"/>
              </a:rPr>
              <a:pPr defTabSz="914400" fontAlgn="base">
                <a:spcBef>
                  <a:spcPct val="0"/>
                </a:spcBef>
                <a:spcAft>
                  <a:spcPct val="0"/>
                </a:spcAft>
              </a:pPr>
              <a:t>‹#›</a:t>
            </a:fld>
            <a:endParaRPr lang="en-US" altLang="en-US" smtClean="0">
              <a:solidFill>
                <a:srgbClr val="1C3B61"/>
              </a:solidFill>
              <a:ea typeface="ヒラギノ角ゴ Pro W3" pitchFamily="2" charset="-128"/>
            </a:endParaRPr>
          </a:p>
        </p:txBody>
      </p:sp>
      <p:pic>
        <p:nvPicPr>
          <p:cNvPr id="6150" name="Picture 3" descr="fh navy.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439" y="4813698"/>
            <a:ext cx="927497" cy="2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781565"/>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1"/>
          </a:solidFill>
          <a:latin typeface="+mj-lt"/>
          <a:ea typeface="ヒラギノ角ゴ Pro W3" charset="0"/>
          <a:cs typeface="ヒラギノ角ゴ Pro W3" charset="0"/>
        </a:defRPr>
      </a:lvl1pPr>
      <a:lvl2pPr algn="l" rtl="0" eaLnBrk="0" fontAlgn="base" hangingPunct="0">
        <a:spcBef>
          <a:spcPct val="0"/>
        </a:spcBef>
        <a:spcAft>
          <a:spcPct val="0"/>
        </a:spcAft>
        <a:defRPr sz="2400" b="1">
          <a:solidFill>
            <a:schemeClr val="tx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2400" b="1">
          <a:solidFill>
            <a:schemeClr val="tx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2400" b="1">
          <a:solidFill>
            <a:schemeClr val="tx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2400" b="1">
          <a:solidFill>
            <a:schemeClr val="tx1"/>
          </a:solidFill>
          <a:latin typeface="Arial" pitchFamily="34" charset="0"/>
          <a:ea typeface="ヒラギノ角ゴ Pro W3" charset="0"/>
          <a:cs typeface="ヒラギノ角ゴ Pro W3" charset="0"/>
        </a:defRPr>
      </a:lvl5pPr>
      <a:lvl6pPr marL="342884" algn="ctr" rtl="0" fontAlgn="base">
        <a:spcBef>
          <a:spcPct val="0"/>
        </a:spcBef>
        <a:spcAft>
          <a:spcPct val="0"/>
        </a:spcAft>
        <a:defRPr sz="3000" b="1">
          <a:solidFill>
            <a:schemeClr val="bg1"/>
          </a:solidFill>
          <a:latin typeface="Arial" pitchFamily="34" charset="0"/>
        </a:defRPr>
      </a:lvl6pPr>
      <a:lvl7pPr marL="685766" algn="ctr" rtl="0" fontAlgn="base">
        <a:spcBef>
          <a:spcPct val="0"/>
        </a:spcBef>
        <a:spcAft>
          <a:spcPct val="0"/>
        </a:spcAft>
        <a:defRPr sz="3000" b="1">
          <a:solidFill>
            <a:schemeClr val="bg1"/>
          </a:solidFill>
          <a:latin typeface="Arial" pitchFamily="34" charset="0"/>
        </a:defRPr>
      </a:lvl7pPr>
      <a:lvl8pPr marL="1028649" algn="ctr" rtl="0" fontAlgn="base">
        <a:spcBef>
          <a:spcPct val="0"/>
        </a:spcBef>
        <a:spcAft>
          <a:spcPct val="0"/>
        </a:spcAft>
        <a:defRPr sz="3000" b="1">
          <a:solidFill>
            <a:schemeClr val="bg1"/>
          </a:solidFill>
          <a:latin typeface="Arial" pitchFamily="34" charset="0"/>
        </a:defRPr>
      </a:lvl8pPr>
      <a:lvl9pPr marL="1371532" algn="ctr" rtl="0" fontAlgn="base">
        <a:spcBef>
          <a:spcPct val="0"/>
        </a:spcBef>
        <a:spcAft>
          <a:spcPct val="0"/>
        </a:spcAft>
        <a:defRPr sz="3000" b="1">
          <a:solidFill>
            <a:schemeClr val="bg1"/>
          </a:solidFill>
          <a:latin typeface="Arial" pitchFamily="34" charset="0"/>
        </a:defRPr>
      </a:lvl9pPr>
    </p:titleStyle>
    <p:bodyStyle>
      <a:lvl1pPr marL="255979" indent="-255979" algn="l" rtl="0" eaLnBrk="0" fontAlgn="base" hangingPunct="0">
        <a:spcBef>
          <a:spcPct val="20000"/>
        </a:spcBef>
        <a:spcAft>
          <a:spcPct val="0"/>
        </a:spcAft>
        <a:buClr>
          <a:schemeClr val="bg1"/>
        </a:buClr>
        <a:defRPr sz="2100">
          <a:solidFill>
            <a:srgbClr val="1C3B61"/>
          </a:solidFill>
          <a:latin typeface="+mn-lt"/>
          <a:ea typeface="ヒラギノ角ゴ Pro W3" charset="0"/>
          <a:cs typeface="ヒラギノ角ゴ Pro W3" charset="0"/>
        </a:defRPr>
      </a:lvl1pPr>
      <a:lvl2pPr marL="556008" indent="-213117" algn="l" rtl="0" eaLnBrk="0" fontAlgn="base" hangingPunct="0">
        <a:spcBef>
          <a:spcPct val="20000"/>
        </a:spcBef>
        <a:spcAft>
          <a:spcPct val="0"/>
        </a:spcAft>
        <a:buClr>
          <a:schemeClr val="bg1"/>
        </a:buClr>
        <a:buSzPct val="90000"/>
        <a:buFont typeface="Times New Roman" pitchFamily="18" charset="0"/>
        <a:buChar char="–"/>
        <a:defRPr sz="1800">
          <a:solidFill>
            <a:srgbClr val="1C3B61"/>
          </a:solidFill>
          <a:latin typeface="+mn-lt"/>
          <a:ea typeface="ヒラギノ角ゴ Pro W3" charset="0"/>
          <a:cs typeface="ヒラギノ角ゴ Pro W3" charset="0"/>
        </a:defRPr>
      </a:lvl2pPr>
      <a:lvl3pPr marL="856039" indent="-170256" algn="l" rtl="0" eaLnBrk="0" fontAlgn="base" hangingPunct="0">
        <a:spcBef>
          <a:spcPct val="20000"/>
        </a:spcBef>
        <a:spcAft>
          <a:spcPct val="0"/>
        </a:spcAft>
        <a:buClr>
          <a:schemeClr val="bg1"/>
        </a:buClr>
        <a:buSzPct val="90000"/>
        <a:buChar char="•"/>
        <a:defRPr sz="1500">
          <a:solidFill>
            <a:srgbClr val="1C3B61"/>
          </a:solidFill>
          <a:latin typeface="+mn-lt"/>
          <a:ea typeface="ヒラギノ角ゴ Pro W3" charset="0"/>
          <a:cs typeface="ヒラギノ角ゴ Pro W3" charset="0"/>
        </a:defRPr>
      </a:lvl3pPr>
      <a:lvl4pPr marL="1198930" indent="-170256" algn="l" rtl="0" eaLnBrk="0" fontAlgn="base" hangingPunct="0">
        <a:spcBef>
          <a:spcPct val="20000"/>
        </a:spcBef>
        <a:spcAft>
          <a:spcPct val="0"/>
        </a:spcAft>
        <a:buClr>
          <a:schemeClr val="bg1"/>
        </a:buClr>
        <a:buSzPct val="80000"/>
        <a:buFont typeface="Times New Roman" pitchFamily="18" charset="0"/>
        <a:buChar char="–"/>
        <a:defRPr>
          <a:solidFill>
            <a:srgbClr val="1C3B61"/>
          </a:solidFill>
          <a:latin typeface="+mn-lt"/>
          <a:ea typeface="ヒラギノ角ゴ Pro W3" charset="0"/>
          <a:cs typeface="ヒラギノ角ゴ Pro W3" charset="0"/>
        </a:defRPr>
      </a:lvl4pPr>
      <a:lvl5pPr marL="1541822" indent="-170256"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1885856" indent="-171442" algn="l" rtl="0" fontAlgn="base">
        <a:spcBef>
          <a:spcPct val="20000"/>
        </a:spcBef>
        <a:spcAft>
          <a:spcPct val="0"/>
        </a:spcAft>
        <a:buClr>
          <a:schemeClr val="bg1"/>
        </a:buClr>
        <a:buSzPct val="70000"/>
        <a:buChar char="•"/>
        <a:defRPr sz="1500">
          <a:solidFill>
            <a:schemeClr val="bg1"/>
          </a:solidFill>
          <a:latin typeface="+mn-lt"/>
        </a:defRPr>
      </a:lvl6pPr>
      <a:lvl7pPr marL="2228739" indent="-171442" algn="l" rtl="0" fontAlgn="base">
        <a:spcBef>
          <a:spcPct val="20000"/>
        </a:spcBef>
        <a:spcAft>
          <a:spcPct val="0"/>
        </a:spcAft>
        <a:buClr>
          <a:schemeClr val="bg1"/>
        </a:buClr>
        <a:buSzPct val="70000"/>
        <a:buChar char="•"/>
        <a:defRPr sz="1500">
          <a:solidFill>
            <a:schemeClr val="bg1"/>
          </a:solidFill>
          <a:latin typeface="+mn-lt"/>
        </a:defRPr>
      </a:lvl7pPr>
      <a:lvl8pPr marL="2571622" indent="-171442" algn="l" rtl="0" fontAlgn="base">
        <a:spcBef>
          <a:spcPct val="20000"/>
        </a:spcBef>
        <a:spcAft>
          <a:spcPct val="0"/>
        </a:spcAft>
        <a:buClr>
          <a:schemeClr val="bg1"/>
        </a:buClr>
        <a:buSzPct val="70000"/>
        <a:buChar char="•"/>
        <a:defRPr sz="1500">
          <a:solidFill>
            <a:schemeClr val="bg1"/>
          </a:solidFill>
          <a:latin typeface="+mn-lt"/>
        </a:defRPr>
      </a:lvl8pPr>
      <a:lvl9pPr marL="2914505" indent="-171442" algn="l" rtl="0" fontAlgn="base">
        <a:spcBef>
          <a:spcPct val="20000"/>
        </a:spcBef>
        <a:spcAft>
          <a:spcPct val="0"/>
        </a:spcAft>
        <a:buClr>
          <a:schemeClr val="bg1"/>
        </a:buClr>
        <a:buSzPct val="70000"/>
        <a:buChar char="•"/>
        <a:defRPr sz="1500">
          <a:solidFill>
            <a:schemeClr val="bg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bwMode="auto">
          <a:xfrm>
            <a:off x="458391" y="2313385"/>
            <a:ext cx="82248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Edit Section Break</a:t>
            </a:r>
          </a:p>
        </p:txBody>
      </p:sp>
      <p:sp>
        <p:nvSpPr>
          <p:cNvPr id="1035" name="Rectangle 11"/>
          <p:cNvSpPr>
            <a:spLocks noGrp="1" noChangeArrowheads="1"/>
          </p:cNvSpPr>
          <p:nvPr>
            <p:ph type="ftr" sz="quarter" idx="3"/>
          </p:nvPr>
        </p:nvSpPr>
        <p:spPr bwMode="auto">
          <a:xfrm>
            <a:off x="5894786" y="4869656"/>
            <a:ext cx="2557463" cy="171450"/>
          </a:xfrm>
          <a:prstGeom prst="rect">
            <a:avLst/>
          </a:prstGeom>
          <a:noFill/>
          <a:ln>
            <a:noFill/>
          </a:ln>
          <a:effectLst/>
          <a:extLst/>
        </p:spPr>
        <p:txBody>
          <a:bodyPr vert="horz" wrap="square" lIns="68579" tIns="34289" rIns="0" bIns="34289" numCol="1" anchor="t" anchorCtr="0" compatLnSpc="1">
            <a:prstTxWarp prst="textNoShape">
              <a:avLst/>
            </a:prstTxWarp>
          </a:bodyPr>
          <a:lstStyle>
            <a:lvl1pPr algn="r" eaLnBrk="1" hangingPunct="1">
              <a:defRPr sz="500" smtClean="0">
                <a:solidFill>
                  <a:srgbClr val="FFFFFF"/>
                </a:solidFill>
                <a:latin typeface="Arial" charset="0"/>
                <a:ea typeface="ヒラギノ角ゴ Pro W3" charset="-128"/>
              </a:defRPr>
            </a:lvl1pPr>
          </a:lstStyle>
          <a:p>
            <a:pPr defTabSz="914400" fontAlgn="base">
              <a:spcBef>
                <a:spcPct val="0"/>
              </a:spcBef>
              <a:spcAft>
                <a:spcPct val="0"/>
              </a:spcAft>
              <a:defRPr/>
            </a:pPr>
            <a:endParaRPr lang="en-US" altLang="en-US"/>
          </a:p>
        </p:txBody>
      </p:sp>
      <p:sp>
        <p:nvSpPr>
          <p:cNvPr id="1036" name="Rectangle 12"/>
          <p:cNvSpPr>
            <a:spLocks noGrp="1" noChangeArrowheads="1"/>
          </p:cNvSpPr>
          <p:nvPr>
            <p:ph type="sldNum" sz="quarter" idx="4"/>
          </p:nvPr>
        </p:nvSpPr>
        <p:spPr bwMode="auto">
          <a:xfrm>
            <a:off x="8401052" y="4869656"/>
            <a:ext cx="375047" cy="171450"/>
          </a:xfrm>
          <a:prstGeom prst="rect">
            <a:avLst/>
          </a:prstGeom>
          <a:noFill/>
          <a:ln>
            <a:noFill/>
          </a:ln>
          <a:effectLst/>
          <a:extLst/>
        </p:spPr>
        <p:txBody>
          <a:bodyPr vert="horz" wrap="square" lIns="68579" tIns="34289" rIns="68579" bIns="34289" numCol="1" anchor="t" anchorCtr="0" compatLnSpc="1">
            <a:prstTxWarp prst="textNoShape">
              <a:avLst/>
            </a:prstTxWarp>
          </a:bodyPr>
          <a:lstStyle>
            <a:lvl1pPr algn="r" eaLnBrk="1" hangingPunct="1">
              <a:defRPr sz="500">
                <a:solidFill>
                  <a:srgbClr val="FFFFFF"/>
                </a:solidFill>
                <a:latin typeface="Arial" pitchFamily="34" charset="0"/>
              </a:defRPr>
            </a:lvl1pPr>
          </a:lstStyle>
          <a:p>
            <a:pPr defTabSz="914400" fontAlgn="base">
              <a:spcBef>
                <a:spcPct val="0"/>
              </a:spcBef>
              <a:spcAft>
                <a:spcPct val="0"/>
              </a:spcAft>
            </a:pPr>
            <a:fld id="{D49B2CA9-4524-4F03-8FDB-CE5E026943BA}" type="slidenum">
              <a:rPr lang="en-US" altLang="en-US" smtClean="0">
                <a:ea typeface="ヒラギノ角ゴ Pro W3" pitchFamily="2" charset="-128"/>
              </a:rPr>
              <a:pPr defTabSz="914400" fontAlgn="base">
                <a:spcBef>
                  <a:spcPct val="0"/>
                </a:spcBef>
                <a:spcAft>
                  <a:spcPct val="0"/>
                </a:spcAft>
              </a:pPr>
              <a:t>‹#›</a:t>
            </a:fld>
            <a:endParaRPr lang="en-US" altLang="en-US" smtClean="0">
              <a:ea typeface="ヒラギノ角ゴ Pro W3" pitchFamily="2" charset="-128"/>
            </a:endParaRPr>
          </a:p>
        </p:txBody>
      </p:sp>
      <p:pic>
        <p:nvPicPr>
          <p:cNvPr id="15365" name="Picture 2" descr="fh white 2.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3629" y="4812508"/>
            <a:ext cx="927497" cy="22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61002"/>
      </p:ext>
    </p:extLst>
  </p:cSld>
  <p:clrMap bg1="lt1" tx1="dk1" bg2="lt2" tx2="dk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500" b="1">
          <a:solidFill>
            <a:srgbClr val="FFFFFF"/>
          </a:solidFill>
          <a:latin typeface="+mj-lt"/>
          <a:ea typeface="ヒラギノ角ゴ Pro W3" charset="0"/>
          <a:cs typeface="ヒラギノ角ゴ Pro W3" charset="0"/>
        </a:defRPr>
      </a:lvl1pPr>
      <a:lvl2pPr algn="l" rtl="0" eaLnBrk="0" fontAlgn="base" hangingPunct="0">
        <a:spcBef>
          <a:spcPct val="0"/>
        </a:spcBef>
        <a:spcAft>
          <a:spcPct val="0"/>
        </a:spcAft>
        <a:defRPr sz="4500" b="1">
          <a:solidFill>
            <a:srgbClr val="FFFFFF"/>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4500" b="1">
          <a:solidFill>
            <a:srgbClr val="FFFFFF"/>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4500" b="1">
          <a:solidFill>
            <a:srgbClr val="FFFFFF"/>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4500" b="1">
          <a:solidFill>
            <a:srgbClr val="FFFFFF"/>
          </a:solidFill>
          <a:latin typeface="Arial" pitchFamily="34" charset="0"/>
          <a:ea typeface="ヒラギノ角ゴ Pro W3" charset="0"/>
          <a:cs typeface="ヒラギノ角ゴ Pro W3" charset="0"/>
        </a:defRPr>
      </a:lvl5pPr>
      <a:lvl6pPr marL="342884" algn="ctr" rtl="0" fontAlgn="base">
        <a:spcBef>
          <a:spcPct val="0"/>
        </a:spcBef>
        <a:spcAft>
          <a:spcPct val="0"/>
        </a:spcAft>
        <a:defRPr sz="3000" b="1">
          <a:solidFill>
            <a:schemeClr val="bg1"/>
          </a:solidFill>
          <a:latin typeface="Arial" pitchFamily="34" charset="0"/>
        </a:defRPr>
      </a:lvl6pPr>
      <a:lvl7pPr marL="685766" algn="ctr" rtl="0" fontAlgn="base">
        <a:spcBef>
          <a:spcPct val="0"/>
        </a:spcBef>
        <a:spcAft>
          <a:spcPct val="0"/>
        </a:spcAft>
        <a:defRPr sz="3000" b="1">
          <a:solidFill>
            <a:schemeClr val="bg1"/>
          </a:solidFill>
          <a:latin typeface="Arial" pitchFamily="34" charset="0"/>
        </a:defRPr>
      </a:lvl7pPr>
      <a:lvl8pPr marL="1028649" algn="ctr" rtl="0" fontAlgn="base">
        <a:spcBef>
          <a:spcPct val="0"/>
        </a:spcBef>
        <a:spcAft>
          <a:spcPct val="0"/>
        </a:spcAft>
        <a:defRPr sz="3000" b="1">
          <a:solidFill>
            <a:schemeClr val="bg1"/>
          </a:solidFill>
          <a:latin typeface="Arial" pitchFamily="34" charset="0"/>
        </a:defRPr>
      </a:lvl8pPr>
      <a:lvl9pPr marL="1371532" algn="ctr" rtl="0" fontAlgn="base">
        <a:spcBef>
          <a:spcPct val="0"/>
        </a:spcBef>
        <a:spcAft>
          <a:spcPct val="0"/>
        </a:spcAft>
        <a:defRPr sz="3000" b="1">
          <a:solidFill>
            <a:schemeClr val="bg1"/>
          </a:solidFill>
          <a:latin typeface="Arial" pitchFamily="34" charset="0"/>
        </a:defRPr>
      </a:lvl9pPr>
    </p:titleStyle>
    <p:bodyStyle>
      <a:lvl1pPr marL="255979" indent="-255979" algn="l" rtl="0" eaLnBrk="0" fontAlgn="base" hangingPunct="0">
        <a:spcBef>
          <a:spcPct val="20000"/>
        </a:spcBef>
        <a:spcAft>
          <a:spcPct val="0"/>
        </a:spcAft>
        <a:buClr>
          <a:schemeClr val="bg1"/>
        </a:buClr>
        <a:defRPr sz="2100">
          <a:solidFill>
            <a:schemeClr val="tx1"/>
          </a:solidFill>
          <a:latin typeface="+mn-lt"/>
          <a:ea typeface="ヒラギノ角ゴ Pro W3" charset="0"/>
          <a:cs typeface="ヒラギノ角ゴ Pro W3" charset="0"/>
        </a:defRPr>
      </a:lvl1pPr>
      <a:lvl2pPr marL="556008" indent="-213117" algn="l" rtl="0" eaLnBrk="0" fontAlgn="base" hangingPunct="0">
        <a:spcBef>
          <a:spcPct val="20000"/>
        </a:spcBef>
        <a:spcAft>
          <a:spcPct val="0"/>
        </a:spcAft>
        <a:buClr>
          <a:schemeClr val="bg1"/>
        </a:buClr>
        <a:buSzPct val="90000"/>
        <a:buFont typeface="Times New Roman" pitchFamily="18" charset="0"/>
        <a:buChar char="–"/>
        <a:defRPr sz="1800">
          <a:solidFill>
            <a:schemeClr val="tx1"/>
          </a:solidFill>
          <a:latin typeface="+mn-lt"/>
          <a:ea typeface="ヒラギノ角ゴ Pro W3" charset="0"/>
          <a:cs typeface="ヒラギノ角ゴ Pro W3" charset="0"/>
        </a:defRPr>
      </a:lvl2pPr>
      <a:lvl3pPr marL="856039" indent="-170256" algn="l" rtl="0" eaLnBrk="0" fontAlgn="base" hangingPunct="0">
        <a:spcBef>
          <a:spcPct val="20000"/>
        </a:spcBef>
        <a:spcAft>
          <a:spcPct val="0"/>
        </a:spcAft>
        <a:buClr>
          <a:schemeClr val="bg1"/>
        </a:buClr>
        <a:buSzPct val="90000"/>
        <a:buChar char="•"/>
        <a:defRPr sz="1500">
          <a:solidFill>
            <a:schemeClr val="tx1"/>
          </a:solidFill>
          <a:latin typeface="+mn-lt"/>
          <a:ea typeface="ヒラギノ角ゴ Pro W3" charset="0"/>
          <a:cs typeface="ヒラギノ角ゴ Pro W3" charset="0"/>
        </a:defRPr>
      </a:lvl3pPr>
      <a:lvl4pPr marL="1198930" indent="-170256" algn="l" rtl="0" eaLnBrk="0" fontAlgn="base" hangingPunct="0">
        <a:spcBef>
          <a:spcPct val="20000"/>
        </a:spcBef>
        <a:spcAft>
          <a:spcPct val="0"/>
        </a:spcAft>
        <a:buClr>
          <a:schemeClr val="bg1"/>
        </a:buClr>
        <a:buSzPct val="80000"/>
        <a:buFont typeface="Times New Roman" pitchFamily="18" charset="0"/>
        <a:buChar char="–"/>
        <a:defRPr>
          <a:solidFill>
            <a:schemeClr val="tx1"/>
          </a:solidFill>
          <a:latin typeface="+mn-lt"/>
          <a:ea typeface="ヒラギノ角ゴ Pro W3" charset="0"/>
          <a:cs typeface="ヒラギノ角ゴ Pro W3" charset="0"/>
        </a:defRPr>
      </a:lvl4pPr>
      <a:lvl5pPr marL="1541822" indent="-170256" algn="l" rtl="0" eaLnBrk="0" fontAlgn="base" hangingPunct="0">
        <a:spcBef>
          <a:spcPct val="20000"/>
        </a:spcBef>
        <a:spcAft>
          <a:spcPct val="0"/>
        </a:spcAft>
        <a:buClr>
          <a:schemeClr val="bg1"/>
        </a:buClr>
        <a:buSzPct val="70000"/>
        <a:buChar char="•"/>
        <a:defRPr>
          <a:solidFill>
            <a:schemeClr val="tx1"/>
          </a:solidFill>
          <a:latin typeface="+mn-lt"/>
          <a:ea typeface="ヒラギノ角ゴ Pro W3" charset="0"/>
          <a:cs typeface="ヒラギノ角ゴ Pro W3" charset="0"/>
        </a:defRPr>
      </a:lvl5pPr>
      <a:lvl6pPr marL="1885856" indent="-171442" algn="l" rtl="0" fontAlgn="base">
        <a:spcBef>
          <a:spcPct val="20000"/>
        </a:spcBef>
        <a:spcAft>
          <a:spcPct val="0"/>
        </a:spcAft>
        <a:buClr>
          <a:schemeClr val="bg1"/>
        </a:buClr>
        <a:buSzPct val="70000"/>
        <a:buChar char="•"/>
        <a:defRPr sz="1500">
          <a:solidFill>
            <a:schemeClr val="bg1"/>
          </a:solidFill>
          <a:latin typeface="+mn-lt"/>
        </a:defRPr>
      </a:lvl6pPr>
      <a:lvl7pPr marL="2228739" indent="-171442" algn="l" rtl="0" fontAlgn="base">
        <a:spcBef>
          <a:spcPct val="20000"/>
        </a:spcBef>
        <a:spcAft>
          <a:spcPct val="0"/>
        </a:spcAft>
        <a:buClr>
          <a:schemeClr val="bg1"/>
        </a:buClr>
        <a:buSzPct val="70000"/>
        <a:buChar char="•"/>
        <a:defRPr sz="1500">
          <a:solidFill>
            <a:schemeClr val="bg1"/>
          </a:solidFill>
          <a:latin typeface="+mn-lt"/>
        </a:defRPr>
      </a:lvl7pPr>
      <a:lvl8pPr marL="2571622" indent="-171442" algn="l" rtl="0" fontAlgn="base">
        <a:spcBef>
          <a:spcPct val="20000"/>
        </a:spcBef>
        <a:spcAft>
          <a:spcPct val="0"/>
        </a:spcAft>
        <a:buClr>
          <a:schemeClr val="bg1"/>
        </a:buClr>
        <a:buSzPct val="70000"/>
        <a:buChar char="•"/>
        <a:defRPr sz="1500">
          <a:solidFill>
            <a:schemeClr val="bg1"/>
          </a:solidFill>
          <a:latin typeface="+mn-lt"/>
        </a:defRPr>
      </a:lvl8pPr>
      <a:lvl9pPr marL="2914505" indent="-171442" algn="l" rtl="0" fontAlgn="base">
        <a:spcBef>
          <a:spcPct val="20000"/>
        </a:spcBef>
        <a:spcAft>
          <a:spcPct val="0"/>
        </a:spcAft>
        <a:buClr>
          <a:schemeClr val="bg1"/>
        </a:buClr>
        <a:buSzPct val="70000"/>
        <a:buChar char="•"/>
        <a:defRPr sz="1500">
          <a:solidFill>
            <a:schemeClr val="bg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19966"/>
            <a:ext cx="8595360" cy="1384984"/>
          </a:xfrm>
          <a:prstGeom prst="rect">
            <a:avLst/>
          </a:prstGeom>
          <a:noFill/>
        </p:spPr>
        <p:txBody>
          <a:bodyPr wrap="square" lIns="91430" tIns="45715" rIns="91430" bIns="45715" rtlCol="0">
            <a:spAutoFit/>
          </a:bodyPr>
          <a:lstStyle/>
          <a:p>
            <a:pPr algn="ctr"/>
            <a:r>
              <a:rPr lang="en-US" sz="2800" b="1" dirty="0">
                <a:solidFill>
                  <a:srgbClr val="FFFFFF"/>
                </a:solidFill>
              </a:rPr>
              <a:t>Unique approach combining avatar mice and targeted mass spectrometry to identify blood biomarkers for early detection of breast cancer</a:t>
            </a:r>
          </a:p>
        </p:txBody>
      </p:sp>
      <p:sp>
        <p:nvSpPr>
          <p:cNvPr id="8" name="TextBox 7"/>
          <p:cNvSpPr txBox="1"/>
          <p:nvPr/>
        </p:nvSpPr>
        <p:spPr>
          <a:xfrm>
            <a:off x="262288" y="2001619"/>
            <a:ext cx="4579620" cy="923330"/>
          </a:xfrm>
          <a:prstGeom prst="rect">
            <a:avLst/>
          </a:prstGeom>
          <a:noFill/>
        </p:spPr>
        <p:txBody>
          <a:bodyPr wrap="square" rtlCol="0">
            <a:spAutoFit/>
          </a:bodyPr>
          <a:lstStyle/>
          <a:p>
            <a:pPr algn="ctr"/>
            <a:r>
              <a:rPr lang="en-US" b="1" dirty="0" smtClean="0"/>
              <a:t>Amanda Paulovich, M.D., Ph.D.</a:t>
            </a:r>
          </a:p>
          <a:p>
            <a:pPr algn="ctr"/>
            <a:r>
              <a:rPr lang="en-US" dirty="0" smtClean="0"/>
              <a:t>Member, Clinical Research Division</a:t>
            </a:r>
          </a:p>
          <a:p>
            <a:pPr algn="ctr"/>
            <a:r>
              <a:rPr lang="en-US" dirty="0" smtClean="0"/>
              <a:t>Fred Hutchinson Cancer Research Center</a:t>
            </a:r>
            <a:endParaRPr lang="en-US" dirty="0"/>
          </a:p>
        </p:txBody>
      </p:sp>
      <p:sp>
        <p:nvSpPr>
          <p:cNvPr id="9" name="TextBox 8"/>
          <p:cNvSpPr txBox="1"/>
          <p:nvPr/>
        </p:nvSpPr>
        <p:spPr>
          <a:xfrm>
            <a:off x="5646420" y="2001619"/>
            <a:ext cx="3093720" cy="923330"/>
          </a:xfrm>
          <a:prstGeom prst="rect">
            <a:avLst/>
          </a:prstGeom>
          <a:noFill/>
        </p:spPr>
        <p:txBody>
          <a:bodyPr wrap="square" rtlCol="0">
            <a:spAutoFit/>
          </a:bodyPr>
          <a:lstStyle/>
          <a:p>
            <a:pPr algn="ctr"/>
            <a:r>
              <a:rPr lang="en-US" b="1" dirty="0" smtClean="0"/>
              <a:t>Mike Lewis, Ph.D.</a:t>
            </a:r>
          </a:p>
          <a:p>
            <a:pPr algn="ctr"/>
            <a:r>
              <a:rPr lang="en-US" dirty="0" smtClean="0"/>
              <a:t>Associate Professor </a:t>
            </a:r>
          </a:p>
          <a:p>
            <a:pPr algn="ctr"/>
            <a:r>
              <a:rPr lang="en-US" dirty="0" smtClean="0"/>
              <a:t>Baylor College of Medicine</a:t>
            </a:r>
            <a:endParaRPr lang="en-US" dirty="0"/>
          </a:p>
        </p:txBody>
      </p:sp>
      <p:sp>
        <p:nvSpPr>
          <p:cNvPr id="5" name="Rectangle 4"/>
          <p:cNvSpPr/>
          <p:nvPr/>
        </p:nvSpPr>
        <p:spPr>
          <a:xfrm>
            <a:off x="2754836" y="3220819"/>
            <a:ext cx="3634328" cy="646331"/>
          </a:xfrm>
          <a:prstGeom prst="rect">
            <a:avLst/>
          </a:prstGeom>
        </p:spPr>
        <p:txBody>
          <a:bodyPr wrap="none">
            <a:spAutoFit/>
          </a:bodyPr>
          <a:lstStyle/>
          <a:p>
            <a:pPr algn="ctr"/>
            <a:r>
              <a:rPr lang="en-US" b="1" dirty="0"/>
              <a:t>Steve Skates, Ph.D</a:t>
            </a:r>
            <a:r>
              <a:rPr lang="en-US" b="1" dirty="0" smtClean="0"/>
              <a:t>.</a:t>
            </a:r>
          </a:p>
          <a:p>
            <a:pPr algn="ctr"/>
            <a:r>
              <a:rPr lang="en-US" b="1" dirty="0" smtClean="0"/>
              <a:t> </a:t>
            </a:r>
            <a:r>
              <a:rPr lang="en-US" dirty="0"/>
              <a:t>Massachusetts General Hospital </a:t>
            </a:r>
          </a:p>
        </p:txBody>
      </p:sp>
      <p:grpSp>
        <p:nvGrpSpPr>
          <p:cNvPr id="7" name="Group 6"/>
          <p:cNvGrpSpPr/>
          <p:nvPr/>
        </p:nvGrpSpPr>
        <p:grpSpPr>
          <a:xfrm>
            <a:off x="229568" y="4195809"/>
            <a:ext cx="8838232" cy="1011936"/>
            <a:chOff x="354536" y="4195809"/>
            <a:chExt cx="8838232" cy="1011936"/>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36" y="4400025"/>
              <a:ext cx="2400300" cy="603504"/>
            </a:xfrm>
            <a:prstGeom prst="rect">
              <a:avLst/>
            </a:prstGeom>
          </p:spPr>
        </p:pic>
        <p:pic>
          <p:nvPicPr>
            <p:cNvPr id="17410" name="Picture 2" descr="Image result for Baylor College of Medicin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743" y="4323300"/>
              <a:ext cx="1428750" cy="756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7400" y="4195809"/>
              <a:ext cx="3325368" cy="1011936"/>
            </a:xfrm>
            <a:prstGeom prst="rect">
              <a:avLst/>
            </a:prstGeom>
          </p:spPr>
        </p:pic>
      </p:grpSp>
    </p:spTree>
    <p:extLst>
      <p:ext uri="{BB962C8B-B14F-4D97-AF65-F5344CB8AC3E}">
        <p14:creationId xmlns:p14="http://schemas.microsoft.com/office/powerpoint/2010/main" val="3121784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04800" y="1885950"/>
            <a:ext cx="8534399" cy="1981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TextBox 2"/>
          <p:cNvSpPr txBox="1"/>
          <p:nvPr/>
        </p:nvSpPr>
        <p:spPr>
          <a:xfrm>
            <a:off x="990600" y="64353"/>
            <a:ext cx="7162800" cy="1384995"/>
          </a:xfrm>
          <a:prstGeom prst="rect">
            <a:avLst/>
          </a:prstGeom>
          <a:noFill/>
        </p:spPr>
        <p:txBody>
          <a:bodyPr wrap="square" rtlCol="0">
            <a:spAutoFit/>
          </a:bodyPr>
          <a:lstStyle/>
          <a:p>
            <a:pPr algn="ctr" fontAlgn="base">
              <a:spcBef>
                <a:spcPct val="0"/>
              </a:spcBef>
              <a:spcAft>
                <a:spcPct val="0"/>
              </a:spcAft>
            </a:pPr>
            <a:r>
              <a:rPr lang="en-US" sz="2800" b="1" dirty="0" smtClean="0">
                <a:solidFill>
                  <a:schemeClr val="bg1"/>
                </a:solidFill>
              </a:rPr>
              <a:t>289 candidate biomarkers identified in PDX models have not been observed in “non-cancer” human plasma.</a:t>
            </a:r>
            <a:endParaRPr lang="en-US" sz="2800" b="1" dirty="0">
              <a:solidFill>
                <a:schemeClr val="bg1"/>
              </a:solidFill>
            </a:endParaRPr>
          </a:p>
        </p:txBody>
      </p:sp>
      <p:sp>
        <p:nvSpPr>
          <p:cNvPr id="9" name="TextBox 8"/>
          <p:cNvSpPr txBox="1"/>
          <p:nvPr/>
        </p:nvSpPr>
        <p:spPr>
          <a:xfrm>
            <a:off x="5691411" y="3521397"/>
            <a:ext cx="3316736" cy="276999"/>
          </a:xfrm>
          <a:prstGeom prst="rect">
            <a:avLst/>
          </a:prstGeom>
          <a:noFill/>
        </p:spPr>
        <p:txBody>
          <a:bodyPr wrap="square" rtlCol="0">
            <a:spAutoFit/>
          </a:bodyPr>
          <a:lstStyle/>
          <a:p>
            <a:pPr algn="ctr"/>
            <a:r>
              <a:rPr lang="en-US" sz="1200" dirty="0" smtClean="0"/>
              <a:t>PMID</a:t>
            </a:r>
            <a:r>
              <a:rPr lang="en-US" sz="1200" dirty="0"/>
              <a:t>: 25724909</a:t>
            </a:r>
          </a:p>
        </p:txBody>
      </p:sp>
      <p:sp>
        <p:nvSpPr>
          <p:cNvPr id="4" name="Oval 3"/>
          <p:cNvSpPr/>
          <p:nvPr/>
        </p:nvSpPr>
        <p:spPr>
          <a:xfrm>
            <a:off x="3478870" y="2119069"/>
            <a:ext cx="2556500" cy="151496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 name="Oval 4"/>
          <p:cNvSpPr/>
          <p:nvPr/>
        </p:nvSpPr>
        <p:spPr>
          <a:xfrm>
            <a:off x="2799832" y="2341579"/>
            <a:ext cx="1533899" cy="106994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6" name="TextBox 5"/>
          <p:cNvSpPr txBox="1"/>
          <p:nvPr/>
        </p:nvSpPr>
        <p:spPr>
          <a:xfrm>
            <a:off x="609914" y="2214831"/>
            <a:ext cx="2091985" cy="1323439"/>
          </a:xfrm>
          <a:prstGeom prst="rect">
            <a:avLst/>
          </a:prstGeom>
          <a:noFill/>
        </p:spPr>
        <p:txBody>
          <a:bodyPr wrap="square" rtlCol="0">
            <a:spAutoFit/>
          </a:bodyPr>
          <a:lstStyle/>
          <a:p>
            <a:pPr algn="ctr"/>
            <a:r>
              <a:rPr lang="en-US" sz="2000" b="1" dirty="0" smtClean="0"/>
              <a:t>PDX-derived</a:t>
            </a:r>
          </a:p>
          <a:p>
            <a:pPr algn="ctr"/>
            <a:r>
              <a:rPr lang="en-US" sz="2000" b="1" dirty="0" smtClean="0"/>
              <a:t>biomarker candidates</a:t>
            </a:r>
          </a:p>
          <a:p>
            <a:pPr algn="ctr"/>
            <a:r>
              <a:rPr lang="en-US" sz="2000" b="1" dirty="0" smtClean="0"/>
              <a:t>(1,231 proteins)</a:t>
            </a:r>
            <a:endParaRPr lang="en-US" sz="2000" b="1" dirty="0"/>
          </a:p>
        </p:txBody>
      </p:sp>
      <p:sp>
        <p:nvSpPr>
          <p:cNvPr id="12" name="TextBox 11"/>
          <p:cNvSpPr txBox="1"/>
          <p:nvPr/>
        </p:nvSpPr>
        <p:spPr>
          <a:xfrm>
            <a:off x="6165475" y="2214831"/>
            <a:ext cx="2368609" cy="1323439"/>
          </a:xfrm>
          <a:prstGeom prst="rect">
            <a:avLst/>
          </a:prstGeom>
          <a:noFill/>
        </p:spPr>
        <p:txBody>
          <a:bodyPr wrap="square" rtlCol="0">
            <a:spAutoFit/>
          </a:bodyPr>
          <a:lstStyle/>
          <a:p>
            <a:pPr algn="ctr"/>
            <a:r>
              <a:rPr lang="en-US" sz="2000" b="1" dirty="0" smtClean="0"/>
              <a:t>Broad Institute</a:t>
            </a:r>
          </a:p>
          <a:p>
            <a:pPr algn="ctr"/>
            <a:r>
              <a:rPr lang="en-US" sz="2000" b="1" dirty="0" smtClean="0"/>
              <a:t>plasma protein </a:t>
            </a:r>
            <a:r>
              <a:rPr lang="en-US" sz="2000" b="1" dirty="0" smtClean="0"/>
              <a:t>dataset</a:t>
            </a:r>
            <a:endParaRPr lang="en-US" sz="2000" b="1" dirty="0" smtClean="0"/>
          </a:p>
          <a:p>
            <a:pPr algn="ctr"/>
            <a:r>
              <a:rPr lang="en-US" sz="2000" b="1" dirty="0" smtClean="0"/>
              <a:t>(</a:t>
            </a:r>
            <a:r>
              <a:rPr lang="en-US" sz="2000" b="1" dirty="0"/>
              <a:t>4,946 proteins)</a:t>
            </a:r>
          </a:p>
        </p:txBody>
      </p:sp>
      <p:sp>
        <p:nvSpPr>
          <p:cNvPr id="10" name="TextBox 9"/>
          <p:cNvSpPr txBox="1"/>
          <p:nvPr/>
        </p:nvSpPr>
        <p:spPr>
          <a:xfrm>
            <a:off x="2897473" y="2691884"/>
            <a:ext cx="569387" cy="369332"/>
          </a:xfrm>
          <a:prstGeom prst="rect">
            <a:avLst/>
          </a:prstGeom>
          <a:noFill/>
        </p:spPr>
        <p:txBody>
          <a:bodyPr wrap="none" rtlCol="0">
            <a:spAutoFit/>
          </a:bodyPr>
          <a:lstStyle/>
          <a:p>
            <a:pPr defTabSz="914265"/>
            <a:r>
              <a:rPr lang="en-US" dirty="0">
                <a:solidFill>
                  <a:srgbClr val="000000"/>
                </a:solidFill>
                <a:latin typeface="Arial"/>
                <a:cs typeface="Arial"/>
              </a:rPr>
              <a:t>289</a:t>
            </a:r>
          </a:p>
        </p:txBody>
      </p:sp>
      <p:sp>
        <p:nvSpPr>
          <p:cNvPr id="11" name="TextBox 10"/>
          <p:cNvSpPr txBox="1"/>
          <p:nvPr/>
        </p:nvSpPr>
        <p:spPr>
          <a:xfrm>
            <a:off x="3608975" y="2691884"/>
            <a:ext cx="569387" cy="369332"/>
          </a:xfrm>
          <a:prstGeom prst="rect">
            <a:avLst/>
          </a:prstGeom>
          <a:noFill/>
        </p:spPr>
        <p:txBody>
          <a:bodyPr wrap="none" rtlCol="0">
            <a:spAutoFit/>
          </a:bodyPr>
          <a:lstStyle/>
          <a:p>
            <a:pPr defTabSz="914265"/>
            <a:r>
              <a:rPr lang="en-US" dirty="0">
                <a:solidFill>
                  <a:srgbClr val="000000"/>
                </a:solidFill>
                <a:latin typeface="Arial"/>
                <a:cs typeface="Arial"/>
              </a:rPr>
              <a:t>942</a:t>
            </a:r>
          </a:p>
        </p:txBody>
      </p:sp>
      <p:sp>
        <p:nvSpPr>
          <p:cNvPr id="13" name="TextBox 12"/>
          <p:cNvSpPr txBox="1"/>
          <p:nvPr/>
        </p:nvSpPr>
        <p:spPr>
          <a:xfrm>
            <a:off x="4378263" y="2691884"/>
            <a:ext cx="761747" cy="369332"/>
          </a:xfrm>
          <a:prstGeom prst="rect">
            <a:avLst/>
          </a:prstGeom>
          <a:noFill/>
        </p:spPr>
        <p:txBody>
          <a:bodyPr wrap="none" rtlCol="0">
            <a:spAutoFit/>
          </a:bodyPr>
          <a:lstStyle/>
          <a:p>
            <a:pPr defTabSz="914265"/>
            <a:r>
              <a:rPr lang="en-US" dirty="0">
                <a:solidFill>
                  <a:srgbClr val="000000"/>
                </a:solidFill>
                <a:latin typeface="Arial"/>
                <a:cs typeface="Arial"/>
              </a:rPr>
              <a:t>4,004</a:t>
            </a:r>
          </a:p>
        </p:txBody>
      </p:sp>
      <p:sp>
        <p:nvSpPr>
          <p:cNvPr id="2" name="TextBox 1"/>
          <p:cNvSpPr txBox="1"/>
          <p:nvPr/>
        </p:nvSpPr>
        <p:spPr>
          <a:xfrm>
            <a:off x="2168652" y="4086820"/>
            <a:ext cx="2022348" cy="923330"/>
          </a:xfrm>
          <a:prstGeom prst="rect">
            <a:avLst/>
          </a:prstGeom>
          <a:noFill/>
        </p:spPr>
        <p:txBody>
          <a:bodyPr wrap="square" rtlCol="0">
            <a:spAutoFit/>
          </a:bodyPr>
          <a:lstStyle/>
          <a:p>
            <a:pPr algn="ctr"/>
            <a:r>
              <a:rPr lang="en-US" b="1" dirty="0"/>
              <a:t>e</a:t>
            </a:r>
            <a:r>
              <a:rPr lang="en-US" b="1" dirty="0" smtClean="0"/>
              <a:t>nriched for cancer-specific proteins?</a:t>
            </a:r>
            <a:endParaRPr lang="en-US" b="1" dirty="0"/>
          </a:p>
        </p:txBody>
      </p:sp>
      <p:cxnSp>
        <p:nvCxnSpPr>
          <p:cNvPr id="8" name="Straight Arrow Connector 7"/>
          <p:cNvCxnSpPr>
            <a:stCxn id="10" idx="2"/>
            <a:endCxn id="2" idx="0"/>
          </p:cNvCxnSpPr>
          <p:nvPr/>
        </p:nvCxnSpPr>
        <p:spPr bwMode="auto">
          <a:xfrm flipH="1">
            <a:off x="3179826" y="3061216"/>
            <a:ext cx="2341" cy="1025604"/>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99330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312420" y="1733550"/>
            <a:ext cx="8534399" cy="1981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TextBox 2"/>
          <p:cNvSpPr txBox="1"/>
          <p:nvPr/>
        </p:nvSpPr>
        <p:spPr>
          <a:xfrm>
            <a:off x="0" y="64353"/>
            <a:ext cx="9144000" cy="1384995"/>
          </a:xfrm>
          <a:prstGeom prst="rect">
            <a:avLst/>
          </a:prstGeom>
          <a:noFill/>
        </p:spPr>
        <p:txBody>
          <a:bodyPr wrap="square" rtlCol="0">
            <a:spAutoFit/>
          </a:bodyPr>
          <a:lstStyle/>
          <a:p>
            <a:pPr algn="ctr" fontAlgn="base">
              <a:spcBef>
                <a:spcPct val="0"/>
              </a:spcBef>
              <a:spcAft>
                <a:spcPct val="0"/>
              </a:spcAft>
            </a:pPr>
            <a:r>
              <a:rPr lang="en-US" sz="2800" b="1" dirty="0" smtClean="0">
                <a:solidFill>
                  <a:schemeClr val="bg1"/>
                </a:solidFill>
              </a:rPr>
              <a:t>The majority of the 1,231 candidate biomarkers identified in PDX models are expressed in human breast cancer tissue.</a:t>
            </a:r>
            <a:endParaRPr lang="en-US" sz="2800" b="1" dirty="0">
              <a:solidFill>
                <a:schemeClr val="bg1"/>
              </a:solidFill>
            </a:endParaRPr>
          </a:p>
        </p:txBody>
      </p:sp>
      <p:sp>
        <p:nvSpPr>
          <p:cNvPr id="4" name="Oval 3"/>
          <p:cNvSpPr/>
          <p:nvPr/>
        </p:nvSpPr>
        <p:spPr>
          <a:xfrm>
            <a:off x="3387100" y="1966669"/>
            <a:ext cx="2556500" cy="151496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 name="Oval 4"/>
          <p:cNvSpPr/>
          <p:nvPr/>
        </p:nvSpPr>
        <p:spPr>
          <a:xfrm>
            <a:off x="2708062" y="2189179"/>
            <a:ext cx="1533899" cy="106994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6" name="TextBox 5"/>
          <p:cNvSpPr txBox="1"/>
          <p:nvPr/>
        </p:nvSpPr>
        <p:spPr>
          <a:xfrm>
            <a:off x="401808" y="2062431"/>
            <a:ext cx="2091985" cy="1323439"/>
          </a:xfrm>
          <a:prstGeom prst="rect">
            <a:avLst/>
          </a:prstGeom>
          <a:noFill/>
        </p:spPr>
        <p:txBody>
          <a:bodyPr wrap="square" rtlCol="0">
            <a:spAutoFit/>
          </a:bodyPr>
          <a:lstStyle/>
          <a:p>
            <a:pPr algn="ctr"/>
            <a:r>
              <a:rPr lang="en-US" sz="2000" b="1" dirty="0" smtClean="0"/>
              <a:t>PDX-derived</a:t>
            </a:r>
          </a:p>
          <a:p>
            <a:pPr algn="ctr"/>
            <a:r>
              <a:rPr lang="en-US" sz="2000" b="1" dirty="0" smtClean="0"/>
              <a:t>biomarker candidates</a:t>
            </a:r>
          </a:p>
          <a:p>
            <a:pPr algn="ctr"/>
            <a:r>
              <a:rPr lang="en-US" sz="2000" b="1" dirty="0" smtClean="0"/>
              <a:t>(1,231 proteins)</a:t>
            </a:r>
            <a:endParaRPr lang="en-US" sz="2000" b="1" dirty="0"/>
          </a:p>
        </p:txBody>
      </p:sp>
      <p:sp>
        <p:nvSpPr>
          <p:cNvPr id="7" name="TextBox 6"/>
          <p:cNvSpPr txBox="1"/>
          <p:nvPr/>
        </p:nvSpPr>
        <p:spPr>
          <a:xfrm>
            <a:off x="2848321" y="2524095"/>
            <a:ext cx="598497" cy="400110"/>
          </a:xfrm>
          <a:prstGeom prst="rect">
            <a:avLst/>
          </a:prstGeom>
          <a:noFill/>
        </p:spPr>
        <p:txBody>
          <a:bodyPr wrap="none" rtlCol="0">
            <a:spAutoFit/>
          </a:bodyPr>
          <a:lstStyle/>
          <a:p>
            <a:r>
              <a:rPr lang="en-US" sz="2000" dirty="0" smtClean="0"/>
              <a:t>113</a:t>
            </a:r>
            <a:endParaRPr lang="en-US" sz="2000" dirty="0"/>
          </a:p>
        </p:txBody>
      </p:sp>
      <p:sp>
        <p:nvSpPr>
          <p:cNvPr id="8" name="TextBox 7"/>
          <p:cNvSpPr txBox="1"/>
          <p:nvPr/>
        </p:nvSpPr>
        <p:spPr>
          <a:xfrm>
            <a:off x="3403822" y="2524095"/>
            <a:ext cx="806659" cy="400110"/>
          </a:xfrm>
          <a:prstGeom prst="rect">
            <a:avLst/>
          </a:prstGeom>
          <a:noFill/>
        </p:spPr>
        <p:txBody>
          <a:bodyPr wrap="square" rtlCol="0">
            <a:spAutoFit/>
          </a:bodyPr>
          <a:lstStyle/>
          <a:p>
            <a:pPr algn="ctr"/>
            <a:r>
              <a:rPr lang="en-US" sz="2000" b="1" dirty="0" smtClean="0"/>
              <a:t>1,118</a:t>
            </a:r>
            <a:endParaRPr lang="en-US" sz="2000" b="1" dirty="0"/>
          </a:p>
        </p:txBody>
      </p:sp>
      <p:sp>
        <p:nvSpPr>
          <p:cNvPr id="10" name="TextBox 9"/>
          <p:cNvSpPr txBox="1"/>
          <p:nvPr/>
        </p:nvSpPr>
        <p:spPr>
          <a:xfrm>
            <a:off x="5997164" y="2062431"/>
            <a:ext cx="2745029" cy="1323439"/>
          </a:xfrm>
          <a:prstGeom prst="rect">
            <a:avLst/>
          </a:prstGeom>
          <a:noFill/>
        </p:spPr>
        <p:txBody>
          <a:bodyPr wrap="square" rtlCol="0">
            <a:spAutoFit/>
          </a:bodyPr>
          <a:lstStyle/>
          <a:p>
            <a:pPr algn="ctr"/>
            <a:r>
              <a:rPr lang="en-US" sz="2000" b="1" dirty="0" smtClean="0"/>
              <a:t>NCI-CPTAC breast </a:t>
            </a:r>
            <a:r>
              <a:rPr lang="en-US" sz="2000" b="1" dirty="0" smtClean="0"/>
              <a:t>cancer LC-MS/MS dataset</a:t>
            </a:r>
            <a:endParaRPr lang="en-US" sz="2000" b="1" dirty="0" smtClean="0"/>
          </a:p>
          <a:p>
            <a:pPr algn="ctr"/>
            <a:r>
              <a:rPr lang="en-US" sz="2000" b="1" dirty="0" smtClean="0"/>
              <a:t>(11,798 proteins)</a:t>
            </a:r>
            <a:endParaRPr lang="en-US" sz="2000" b="1" dirty="0"/>
          </a:p>
        </p:txBody>
      </p:sp>
      <p:sp>
        <p:nvSpPr>
          <p:cNvPr id="2" name="TextBox 1"/>
          <p:cNvSpPr txBox="1"/>
          <p:nvPr/>
        </p:nvSpPr>
        <p:spPr>
          <a:xfrm>
            <a:off x="3498991" y="2838210"/>
            <a:ext cx="662361" cy="307777"/>
          </a:xfrm>
          <a:prstGeom prst="rect">
            <a:avLst/>
          </a:prstGeom>
          <a:noFill/>
        </p:spPr>
        <p:txBody>
          <a:bodyPr wrap="none" rtlCol="0">
            <a:spAutoFit/>
          </a:bodyPr>
          <a:lstStyle/>
          <a:p>
            <a:pPr algn="ctr"/>
            <a:r>
              <a:rPr lang="en-US" sz="1400" dirty="0" smtClean="0"/>
              <a:t>(91%)</a:t>
            </a:r>
            <a:endParaRPr lang="en-US" sz="1400" dirty="0"/>
          </a:p>
        </p:txBody>
      </p:sp>
      <p:sp>
        <p:nvSpPr>
          <p:cNvPr id="13" name="TextBox 12"/>
          <p:cNvSpPr txBox="1"/>
          <p:nvPr/>
        </p:nvSpPr>
        <p:spPr>
          <a:xfrm>
            <a:off x="4405601" y="2524095"/>
            <a:ext cx="968535" cy="400110"/>
          </a:xfrm>
          <a:prstGeom prst="rect">
            <a:avLst/>
          </a:prstGeom>
          <a:noFill/>
        </p:spPr>
        <p:txBody>
          <a:bodyPr wrap="none" rtlCol="0">
            <a:spAutoFit/>
          </a:bodyPr>
          <a:lstStyle/>
          <a:p>
            <a:r>
              <a:rPr lang="en-US" sz="2000" dirty="0" smtClean="0"/>
              <a:t>10,680</a:t>
            </a:r>
            <a:endParaRPr lang="en-US" sz="2000" dirty="0"/>
          </a:p>
        </p:txBody>
      </p:sp>
      <p:sp>
        <p:nvSpPr>
          <p:cNvPr id="14" name="TextBox 13"/>
          <p:cNvSpPr txBox="1"/>
          <p:nvPr/>
        </p:nvSpPr>
        <p:spPr>
          <a:xfrm>
            <a:off x="6096915" y="3427452"/>
            <a:ext cx="2645278" cy="276999"/>
          </a:xfrm>
          <a:prstGeom prst="rect">
            <a:avLst/>
          </a:prstGeom>
          <a:noFill/>
        </p:spPr>
        <p:txBody>
          <a:bodyPr wrap="square" rtlCol="0">
            <a:spAutoFit/>
          </a:bodyPr>
          <a:lstStyle/>
          <a:p>
            <a:pPr algn="ctr"/>
            <a:r>
              <a:rPr lang="en-US" sz="1200" dirty="0" smtClean="0"/>
              <a:t>PMID</a:t>
            </a:r>
            <a:r>
              <a:rPr lang="en-US" sz="1200" dirty="0" smtClean="0"/>
              <a:t>:</a:t>
            </a:r>
            <a:r>
              <a:rPr lang="en-US" sz="1200" dirty="0"/>
              <a:t> </a:t>
            </a:r>
            <a:r>
              <a:rPr lang="en-US" sz="1200" dirty="0" smtClean="0"/>
              <a:t>27251275</a:t>
            </a:r>
            <a:endParaRPr lang="en-US" sz="1200" dirty="0"/>
          </a:p>
        </p:txBody>
      </p:sp>
      <p:sp>
        <p:nvSpPr>
          <p:cNvPr id="15" name="TextBox 14"/>
          <p:cNvSpPr txBox="1"/>
          <p:nvPr/>
        </p:nvSpPr>
        <p:spPr>
          <a:xfrm>
            <a:off x="1363436" y="4113375"/>
            <a:ext cx="6417129" cy="830997"/>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400" b="1" dirty="0" smtClean="0"/>
              <a:t>Are any of these expressed in normal breast epithelium?</a:t>
            </a:r>
            <a:endParaRPr lang="en-US" sz="2400" b="1" dirty="0"/>
          </a:p>
        </p:txBody>
      </p:sp>
    </p:spTree>
    <p:extLst>
      <p:ext uri="{BB962C8B-B14F-4D97-AF65-F5344CB8AC3E}">
        <p14:creationId xmlns:p14="http://schemas.microsoft.com/office/powerpoint/2010/main" val="231049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312420" y="1650251"/>
            <a:ext cx="8534399" cy="2590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9" name="TextBox 8"/>
          <p:cNvSpPr txBox="1"/>
          <p:nvPr/>
        </p:nvSpPr>
        <p:spPr>
          <a:xfrm>
            <a:off x="0" y="0"/>
            <a:ext cx="9144000" cy="1384995"/>
          </a:xfrm>
          <a:prstGeom prst="rect">
            <a:avLst/>
          </a:prstGeom>
          <a:noFill/>
        </p:spPr>
        <p:txBody>
          <a:bodyPr wrap="square" rtlCol="0">
            <a:spAutoFit/>
          </a:bodyPr>
          <a:lstStyle/>
          <a:p>
            <a:pPr algn="ctr"/>
            <a:r>
              <a:rPr lang="en-US" sz="2800" b="1" dirty="0">
                <a:solidFill>
                  <a:schemeClr val="bg1"/>
                </a:solidFill>
              </a:rPr>
              <a:t>230 of </a:t>
            </a:r>
            <a:r>
              <a:rPr lang="en-US" sz="2800" b="1" dirty="0" smtClean="0">
                <a:solidFill>
                  <a:schemeClr val="bg1"/>
                </a:solidFill>
              </a:rPr>
              <a:t>the </a:t>
            </a:r>
            <a:r>
              <a:rPr lang="en-US" sz="2800" b="1" dirty="0">
                <a:solidFill>
                  <a:schemeClr val="bg1"/>
                </a:solidFill>
              </a:rPr>
              <a:t>candidates </a:t>
            </a:r>
            <a:r>
              <a:rPr lang="en-US" sz="2800" b="1" dirty="0" smtClean="0">
                <a:solidFill>
                  <a:schemeClr val="bg1"/>
                </a:solidFill>
              </a:rPr>
              <a:t>observed </a:t>
            </a:r>
            <a:r>
              <a:rPr lang="en-US" sz="2800" b="1" dirty="0">
                <a:solidFill>
                  <a:schemeClr val="bg1"/>
                </a:solidFill>
              </a:rPr>
              <a:t>in human breast cancer </a:t>
            </a:r>
            <a:r>
              <a:rPr lang="en-US" sz="2800" b="1" dirty="0" smtClean="0">
                <a:solidFill>
                  <a:schemeClr val="bg1"/>
                </a:solidFill>
              </a:rPr>
              <a:t>were not detected in cultured primary human </a:t>
            </a:r>
            <a:r>
              <a:rPr lang="en-US" sz="2800" b="1" dirty="0">
                <a:solidFill>
                  <a:schemeClr val="bg1"/>
                </a:solidFill>
              </a:rPr>
              <a:t>mammary epithelial cells </a:t>
            </a:r>
            <a:r>
              <a:rPr lang="en-US" sz="2800" b="1" dirty="0" smtClean="0">
                <a:solidFill>
                  <a:schemeClr val="bg1"/>
                </a:solidFill>
              </a:rPr>
              <a:t>(HMECs).</a:t>
            </a:r>
            <a:endParaRPr lang="en-US" sz="2800" b="1" dirty="0">
              <a:solidFill>
                <a:schemeClr val="bg1"/>
              </a:solidFill>
            </a:endParaRPr>
          </a:p>
        </p:txBody>
      </p:sp>
      <p:sp>
        <p:nvSpPr>
          <p:cNvPr id="3" name="Oval 2"/>
          <p:cNvSpPr/>
          <p:nvPr/>
        </p:nvSpPr>
        <p:spPr>
          <a:xfrm>
            <a:off x="3510649" y="1880722"/>
            <a:ext cx="2116328" cy="129245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920367" y="1991977"/>
            <a:ext cx="1533899" cy="106994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94107" y="3714750"/>
            <a:ext cx="3401893" cy="400110"/>
          </a:xfrm>
          <a:prstGeom prst="rect">
            <a:avLst/>
          </a:prstGeom>
          <a:noFill/>
        </p:spPr>
        <p:txBody>
          <a:bodyPr wrap="none" rtlCol="0">
            <a:spAutoFit/>
          </a:bodyPr>
          <a:lstStyle/>
          <a:p>
            <a:pPr algn="ctr"/>
            <a:r>
              <a:rPr lang="en-US" sz="2000" b="1" dirty="0" smtClean="0"/>
              <a:t>HMEC </a:t>
            </a:r>
            <a:r>
              <a:rPr lang="en-US" sz="2000" b="1" dirty="0" smtClean="0"/>
              <a:t>cell proteins </a:t>
            </a:r>
            <a:r>
              <a:rPr lang="en-US" sz="2000" b="1" dirty="0" smtClean="0"/>
              <a:t>(7,581)</a:t>
            </a:r>
            <a:endParaRPr lang="en-US" sz="2000" b="1" dirty="0"/>
          </a:p>
        </p:txBody>
      </p:sp>
      <p:sp>
        <p:nvSpPr>
          <p:cNvPr id="11" name="Oval 10"/>
          <p:cNvSpPr/>
          <p:nvPr/>
        </p:nvSpPr>
        <p:spPr>
          <a:xfrm>
            <a:off x="3036235" y="2426867"/>
            <a:ext cx="2116328" cy="129245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87316" y="2565367"/>
            <a:ext cx="569387" cy="369332"/>
          </a:xfrm>
          <a:prstGeom prst="rect">
            <a:avLst/>
          </a:prstGeom>
          <a:noFill/>
        </p:spPr>
        <p:txBody>
          <a:bodyPr wrap="none" rtlCol="0">
            <a:spAutoFit/>
          </a:bodyPr>
          <a:lstStyle/>
          <a:p>
            <a:r>
              <a:rPr lang="en-US" dirty="0" smtClean="0"/>
              <a:t>888</a:t>
            </a:r>
            <a:endParaRPr lang="en-US" dirty="0"/>
          </a:p>
        </p:txBody>
      </p:sp>
      <p:sp>
        <p:nvSpPr>
          <p:cNvPr id="13" name="TextBox 12"/>
          <p:cNvSpPr txBox="1"/>
          <p:nvPr/>
        </p:nvSpPr>
        <p:spPr>
          <a:xfrm>
            <a:off x="3188236" y="2625835"/>
            <a:ext cx="441146" cy="369332"/>
          </a:xfrm>
          <a:prstGeom prst="rect">
            <a:avLst/>
          </a:prstGeom>
          <a:noFill/>
        </p:spPr>
        <p:txBody>
          <a:bodyPr wrap="none" rtlCol="0">
            <a:spAutoFit/>
          </a:bodyPr>
          <a:lstStyle/>
          <a:p>
            <a:r>
              <a:rPr lang="en-US" dirty="0" smtClean="0"/>
              <a:t>10</a:t>
            </a:r>
            <a:endParaRPr lang="en-US" dirty="0"/>
          </a:p>
        </p:txBody>
      </p:sp>
      <p:sp>
        <p:nvSpPr>
          <p:cNvPr id="14" name="TextBox 13"/>
          <p:cNvSpPr txBox="1"/>
          <p:nvPr/>
        </p:nvSpPr>
        <p:spPr>
          <a:xfrm>
            <a:off x="3687316" y="2094294"/>
            <a:ext cx="612668" cy="400110"/>
          </a:xfrm>
          <a:prstGeom prst="rect">
            <a:avLst/>
          </a:prstGeom>
          <a:noFill/>
        </p:spPr>
        <p:txBody>
          <a:bodyPr wrap="none" rtlCol="0">
            <a:spAutoFit/>
          </a:bodyPr>
          <a:lstStyle/>
          <a:p>
            <a:pPr algn="ctr"/>
            <a:r>
              <a:rPr lang="en-US" sz="2000" b="1" dirty="0" smtClean="0">
                <a:solidFill>
                  <a:srgbClr val="C00000"/>
                </a:solidFill>
              </a:rPr>
              <a:t>230</a:t>
            </a:r>
            <a:endParaRPr lang="en-US" sz="2000" b="1" dirty="0">
              <a:solidFill>
                <a:srgbClr val="C00000"/>
              </a:solidFill>
            </a:endParaRPr>
          </a:p>
        </p:txBody>
      </p:sp>
      <p:sp>
        <p:nvSpPr>
          <p:cNvPr id="15" name="TextBox 14"/>
          <p:cNvSpPr txBox="1"/>
          <p:nvPr/>
        </p:nvSpPr>
        <p:spPr>
          <a:xfrm>
            <a:off x="4310600" y="2702022"/>
            <a:ext cx="761747" cy="369332"/>
          </a:xfrm>
          <a:prstGeom prst="rect">
            <a:avLst/>
          </a:prstGeom>
          <a:noFill/>
        </p:spPr>
        <p:txBody>
          <a:bodyPr wrap="none" rtlCol="0">
            <a:spAutoFit/>
          </a:bodyPr>
          <a:lstStyle/>
          <a:p>
            <a:r>
              <a:rPr lang="en-US" dirty="0" smtClean="0"/>
              <a:t>6,045</a:t>
            </a:r>
            <a:endParaRPr lang="en-US" dirty="0"/>
          </a:p>
        </p:txBody>
      </p:sp>
      <p:sp>
        <p:nvSpPr>
          <p:cNvPr id="16" name="TextBox 15"/>
          <p:cNvSpPr txBox="1"/>
          <p:nvPr/>
        </p:nvSpPr>
        <p:spPr>
          <a:xfrm>
            <a:off x="2993332" y="2274212"/>
            <a:ext cx="569387" cy="369332"/>
          </a:xfrm>
          <a:prstGeom prst="rect">
            <a:avLst/>
          </a:prstGeom>
          <a:noFill/>
        </p:spPr>
        <p:txBody>
          <a:bodyPr wrap="none" rtlCol="0">
            <a:spAutoFit/>
          </a:bodyPr>
          <a:lstStyle/>
          <a:p>
            <a:r>
              <a:rPr lang="en-US" dirty="0" smtClean="0"/>
              <a:t>103</a:t>
            </a:r>
            <a:endParaRPr lang="en-US" dirty="0"/>
          </a:p>
        </p:txBody>
      </p:sp>
      <p:sp>
        <p:nvSpPr>
          <p:cNvPr id="17" name="TextBox 16"/>
          <p:cNvSpPr txBox="1"/>
          <p:nvPr/>
        </p:nvSpPr>
        <p:spPr>
          <a:xfrm>
            <a:off x="3687316" y="3221449"/>
            <a:ext cx="569387" cy="369332"/>
          </a:xfrm>
          <a:prstGeom prst="rect">
            <a:avLst/>
          </a:prstGeom>
          <a:noFill/>
        </p:spPr>
        <p:txBody>
          <a:bodyPr wrap="none" rtlCol="0">
            <a:spAutoFit/>
          </a:bodyPr>
          <a:lstStyle/>
          <a:p>
            <a:r>
              <a:rPr lang="en-US" dirty="0" smtClean="0"/>
              <a:t>638</a:t>
            </a:r>
            <a:endParaRPr lang="en-US" dirty="0"/>
          </a:p>
        </p:txBody>
      </p:sp>
      <p:sp>
        <p:nvSpPr>
          <p:cNvPr id="18" name="TextBox 17"/>
          <p:cNvSpPr txBox="1"/>
          <p:nvPr/>
        </p:nvSpPr>
        <p:spPr>
          <a:xfrm>
            <a:off x="4739874" y="2274212"/>
            <a:ext cx="761747" cy="369332"/>
          </a:xfrm>
          <a:prstGeom prst="rect">
            <a:avLst/>
          </a:prstGeom>
          <a:noFill/>
        </p:spPr>
        <p:txBody>
          <a:bodyPr wrap="none" rtlCol="0">
            <a:spAutoFit/>
          </a:bodyPr>
          <a:lstStyle/>
          <a:p>
            <a:r>
              <a:rPr lang="en-US" dirty="0" smtClean="0"/>
              <a:t>4,635</a:t>
            </a:r>
            <a:endParaRPr lang="en-US" dirty="0"/>
          </a:p>
        </p:txBody>
      </p:sp>
      <p:sp>
        <p:nvSpPr>
          <p:cNvPr id="20" name="TextBox 19"/>
          <p:cNvSpPr txBox="1"/>
          <p:nvPr/>
        </p:nvSpPr>
        <p:spPr>
          <a:xfrm>
            <a:off x="5702537" y="1979504"/>
            <a:ext cx="2745029" cy="1015663"/>
          </a:xfrm>
          <a:prstGeom prst="rect">
            <a:avLst/>
          </a:prstGeom>
          <a:noFill/>
        </p:spPr>
        <p:txBody>
          <a:bodyPr wrap="square" rtlCol="0">
            <a:spAutoFit/>
          </a:bodyPr>
          <a:lstStyle/>
          <a:p>
            <a:pPr algn="ctr"/>
            <a:r>
              <a:rPr lang="en-US" sz="2000" b="1" dirty="0" smtClean="0"/>
              <a:t>CPTAC breast tumor LC-MS/MS dataset</a:t>
            </a:r>
          </a:p>
          <a:p>
            <a:pPr algn="ctr"/>
            <a:r>
              <a:rPr lang="en-US" sz="2000" b="1" dirty="0" smtClean="0"/>
              <a:t>(11,798 proteins)</a:t>
            </a:r>
            <a:endParaRPr lang="en-US" sz="2000" b="1" dirty="0"/>
          </a:p>
        </p:txBody>
      </p:sp>
      <p:sp>
        <p:nvSpPr>
          <p:cNvPr id="21" name="TextBox 20"/>
          <p:cNvSpPr txBox="1"/>
          <p:nvPr/>
        </p:nvSpPr>
        <p:spPr>
          <a:xfrm>
            <a:off x="479324" y="1880722"/>
            <a:ext cx="2091985" cy="1323439"/>
          </a:xfrm>
          <a:prstGeom prst="rect">
            <a:avLst/>
          </a:prstGeom>
          <a:noFill/>
        </p:spPr>
        <p:txBody>
          <a:bodyPr wrap="square" rtlCol="0">
            <a:spAutoFit/>
          </a:bodyPr>
          <a:lstStyle/>
          <a:p>
            <a:pPr algn="ctr"/>
            <a:r>
              <a:rPr lang="en-US" sz="2000" b="1" dirty="0" smtClean="0"/>
              <a:t>PDX-derived</a:t>
            </a:r>
          </a:p>
          <a:p>
            <a:pPr algn="ctr"/>
            <a:r>
              <a:rPr lang="en-US" sz="2000" b="1" dirty="0" smtClean="0"/>
              <a:t>biomarker candidates</a:t>
            </a:r>
          </a:p>
          <a:p>
            <a:pPr algn="ctr"/>
            <a:r>
              <a:rPr lang="en-US" sz="2000" b="1" dirty="0" smtClean="0"/>
              <a:t>(1,231 proteins)</a:t>
            </a:r>
            <a:endParaRPr lang="en-US" sz="2000" b="1" dirty="0"/>
          </a:p>
        </p:txBody>
      </p:sp>
      <p:sp>
        <p:nvSpPr>
          <p:cNvPr id="7" name="TextBox 6"/>
          <p:cNvSpPr txBox="1"/>
          <p:nvPr/>
        </p:nvSpPr>
        <p:spPr>
          <a:xfrm>
            <a:off x="2404676" y="4425817"/>
            <a:ext cx="1852027" cy="646331"/>
          </a:xfrm>
          <a:prstGeom prst="rect">
            <a:avLst/>
          </a:prstGeom>
          <a:noFill/>
        </p:spPr>
        <p:txBody>
          <a:bodyPr wrap="square" rtlCol="0">
            <a:spAutoFit/>
          </a:bodyPr>
          <a:lstStyle/>
          <a:p>
            <a:pPr algn="ctr"/>
            <a:r>
              <a:rPr lang="en-US" dirty="0" smtClean="0"/>
              <a:t>reduction mammoplasties</a:t>
            </a:r>
            <a:endParaRPr lang="en-US" dirty="0"/>
          </a:p>
        </p:txBody>
      </p:sp>
      <p:cxnSp>
        <p:nvCxnSpPr>
          <p:cNvPr id="5" name="Straight Arrow Connector 4"/>
          <p:cNvCxnSpPr>
            <a:stCxn id="7" idx="0"/>
          </p:cNvCxnSpPr>
          <p:nvPr/>
        </p:nvCxnSpPr>
        <p:spPr bwMode="auto">
          <a:xfrm flipH="1" flipV="1">
            <a:off x="3330689" y="4095750"/>
            <a:ext cx="1" cy="330067"/>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6329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63126" y="1047750"/>
            <a:ext cx="7895074" cy="1981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nvGrpSpPr>
          <p:cNvPr id="14" name="Group 13"/>
          <p:cNvGrpSpPr/>
          <p:nvPr/>
        </p:nvGrpSpPr>
        <p:grpSpPr>
          <a:xfrm>
            <a:off x="578093" y="1280869"/>
            <a:ext cx="5425456" cy="1514962"/>
            <a:chOff x="317988" y="1285387"/>
            <a:chExt cx="5425456" cy="1514962"/>
          </a:xfrm>
        </p:grpSpPr>
        <p:sp>
          <p:nvSpPr>
            <p:cNvPr id="3" name="Oval 2"/>
            <p:cNvSpPr/>
            <p:nvPr/>
          </p:nvSpPr>
          <p:spPr>
            <a:xfrm>
              <a:off x="3186944" y="1285387"/>
              <a:ext cx="2556500" cy="151496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 name="Oval 3"/>
            <p:cNvSpPr/>
            <p:nvPr/>
          </p:nvSpPr>
          <p:spPr>
            <a:xfrm>
              <a:off x="2507906" y="1507897"/>
              <a:ext cx="1533899" cy="106994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 name="TextBox 4"/>
            <p:cNvSpPr txBox="1"/>
            <p:nvPr/>
          </p:nvSpPr>
          <p:spPr>
            <a:xfrm>
              <a:off x="317988" y="1381149"/>
              <a:ext cx="2091985" cy="1323439"/>
            </a:xfrm>
            <a:prstGeom prst="rect">
              <a:avLst/>
            </a:prstGeom>
            <a:noFill/>
          </p:spPr>
          <p:txBody>
            <a:bodyPr wrap="square" rtlCol="0">
              <a:spAutoFit/>
            </a:bodyPr>
            <a:lstStyle/>
            <a:p>
              <a:pPr algn="ctr"/>
              <a:r>
                <a:rPr lang="en-US" sz="2000" b="1" dirty="0" smtClean="0"/>
                <a:t>PDX-derived</a:t>
              </a:r>
            </a:p>
            <a:p>
              <a:pPr algn="ctr"/>
              <a:r>
                <a:rPr lang="en-US" sz="2000" b="1" dirty="0" smtClean="0"/>
                <a:t>biomarker candidates</a:t>
              </a:r>
            </a:p>
            <a:p>
              <a:pPr algn="ctr"/>
              <a:r>
                <a:rPr lang="en-US" sz="2000" b="1" dirty="0" smtClean="0"/>
                <a:t>(230 proteins)</a:t>
              </a:r>
              <a:endParaRPr lang="en-US" sz="2000" b="1" dirty="0"/>
            </a:p>
          </p:txBody>
        </p:sp>
        <p:sp>
          <p:nvSpPr>
            <p:cNvPr id="7" name="TextBox 6"/>
            <p:cNvSpPr txBox="1"/>
            <p:nvPr/>
          </p:nvSpPr>
          <p:spPr>
            <a:xfrm>
              <a:off x="2605547" y="1885949"/>
              <a:ext cx="441146" cy="369332"/>
            </a:xfrm>
            <a:prstGeom prst="rect">
              <a:avLst/>
            </a:prstGeom>
            <a:noFill/>
          </p:spPr>
          <p:txBody>
            <a:bodyPr wrap="none" rtlCol="0">
              <a:spAutoFit/>
            </a:bodyPr>
            <a:lstStyle/>
            <a:p>
              <a:pPr defTabSz="914265"/>
              <a:r>
                <a:rPr lang="en-US" dirty="0" smtClean="0">
                  <a:solidFill>
                    <a:srgbClr val="000000"/>
                  </a:solidFill>
                  <a:latin typeface="Arial"/>
                  <a:cs typeface="Arial"/>
                </a:rPr>
                <a:t>36</a:t>
              </a:r>
              <a:endParaRPr lang="en-US" dirty="0">
                <a:solidFill>
                  <a:srgbClr val="000000"/>
                </a:solidFill>
                <a:latin typeface="Arial"/>
                <a:cs typeface="Arial"/>
              </a:endParaRPr>
            </a:p>
          </p:txBody>
        </p:sp>
        <p:sp>
          <p:nvSpPr>
            <p:cNvPr id="8" name="TextBox 7"/>
            <p:cNvSpPr txBox="1"/>
            <p:nvPr/>
          </p:nvSpPr>
          <p:spPr>
            <a:xfrm>
              <a:off x="3317049" y="1885949"/>
              <a:ext cx="569387" cy="369332"/>
            </a:xfrm>
            <a:prstGeom prst="rect">
              <a:avLst/>
            </a:prstGeom>
            <a:noFill/>
          </p:spPr>
          <p:txBody>
            <a:bodyPr wrap="none" rtlCol="0">
              <a:spAutoFit/>
            </a:bodyPr>
            <a:lstStyle/>
            <a:p>
              <a:pPr defTabSz="914265"/>
              <a:r>
                <a:rPr lang="en-US" dirty="0" smtClean="0">
                  <a:solidFill>
                    <a:srgbClr val="000000"/>
                  </a:solidFill>
                  <a:latin typeface="Arial"/>
                  <a:cs typeface="Arial"/>
                </a:rPr>
                <a:t>194</a:t>
              </a:r>
              <a:endParaRPr lang="en-US" dirty="0">
                <a:solidFill>
                  <a:srgbClr val="000000"/>
                </a:solidFill>
                <a:latin typeface="Arial"/>
                <a:cs typeface="Arial"/>
              </a:endParaRPr>
            </a:p>
          </p:txBody>
        </p:sp>
        <p:sp>
          <p:nvSpPr>
            <p:cNvPr id="9" name="TextBox 8"/>
            <p:cNvSpPr txBox="1"/>
            <p:nvPr/>
          </p:nvSpPr>
          <p:spPr>
            <a:xfrm>
              <a:off x="4086337" y="1885949"/>
              <a:ext cx="761747" cy="369332"/>
            </a:xfrm>
            <a:prstGeom prst="rect">
              <a:avLst/>
            </a:prstGeom>
            <a:noFill/>
          </p:spPr>
          <p:txBody>
            <a:bodyPr wrap="none" rtlCol="0">
              <a:spAutoFit/>
            </a:bodyPr>
            <a:lstStyle/>
            <a:p>
              <a:pPr defTabSz="914265"/>
              <a:r>
                <a:rPr lang="en-US" dirty="0" smtClean="0">
                  <a:solidFill>
                    <a:srgbClr val="000000"/>
                  </a:solidFill>
                  <a:latin typeface="Arial"/>
                  <a:cs typeface="Arial"/>
                </a:rPr>
                <a:t>4,752</a:t>
              </a:r>
              <a:endParaRPr lang="en-US" dirty="0">
                <a:solidFill>
                  <a:srgbClr val="000000"/>
                </a:solidFill>
                <a:latin typeface="Arial"/>
                <a:cs typeface="Arial"/>
              </a:endParaRPr>
            </a:p>
          </p:txBody>
        </p:sp>
      </p:grpSp>
      <p:sp>
        <p:nvSpPr>
          <p:cNvPr id="10" name="TextBox 9"/>
          <p:cNvSpPr txBox="1"/>
          <p:nvPr/>
        </p:nvSpPr>
        <p:spPr>
          <a:xfrm>
            <a:off x="1" y="0"/>
            <a:ext cx="9144000" cy="861774"/>
          </a:xfrm>
          <a:prstGeom prst="rect">
            <a:avLst/>
          </a:prstGeom>
          <a:noFill/>
        </p:spPr>
        <p:txBody>
          <a:bodyPr wrap="square" rtlCol="0">
            <a:spAutoFit/>
          </a:bodyPr>
          <a:lstStyle/>
          <a:p>
            <a:pPr algn="ctr" defTabSz="914265"/>
            <a:r>
              <a:rPr lang="en-US" sz="2500" b="1" dirty="0">
                <a:solidFill>
                  <a:srgbClr val="FFFFFF"/>
                </a:solidFill>
                <a:latin typeface="Arial"/>
                <a:cs typeface="Arial"/>
              </a:rPr>
              <a:t>36 of the 230 breast cancer-associated proteins observed in </a:t>
            </a:r>
            <a:r>
              <a:rPr lang="en-US" sz="2500" b="1" dirty="0" smtClean="0">
                <a:solidFill>
                  <a:srgbClr val="FFFFFF"/>
                </a:solidFill>
                <a:latin typeface="Arial"/>
                <a:cs typeface="Arial"/>
              </a:rPr>
              <a:t>PDX </a:t>
            </a:r>
            <a:r>
              <a:rPr lang="en-US" sz="2500" b="1" dirty="0">
                <a:solidFill>
                  <a:srgbClr val="FFFFFF"/>
                </a:solidFill>
                <a:latin typeface="Arial"/>
                <a:cs typeface="Arial"/>
              </a:rPr>
              <a:t>plasma have not been observed in human plasma.</a:t>
            </a:r>
            <a:endParaRPr lang="en-US" sz="2500" dirty="0">
              <a:solidFill>
                <a:srgbClr val="FFFFFF"/>
              </a:solidFill>
              <a:latin typeface="Arial"/>
              <a:cs typeface="Arial"/>
            </a:endParaRPr>
          </a:p>
        </p:txBody>
      </p:sp>
      <p:sp>
        <p:nvSpPr>
          <p:cNvPr id="11" name="TextBox 10"/>
          <p:cNvSpPr txBox="1"/>
          <p:nvPr/>
        </p:nvSpPr>
        <p:spPr>
          <a:xfrm>
            <a:off x="510540" y="4149864"/>
            <a:ext cx="8122920"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defTabSz="914265" fontAlgn="base">
              <a:spcBef>
                <a:spcPct val="0"/>
              </a:spcBef>
              <a:spcAft>
                <a:spcPct val="0"/>
              </a:spcAft>
            </a:pPr>
            <a:r>
              <a:rPr lang="en-US" sz="2000" b="1" dirty="0">
                <a:solidFill>
                  <a:srgbClr val="000000"/>
                </a:solidFill>
                <a:latin typeface="Arial"/>
                <a:cs typeface="Arial"/>
              </a:rPr>
              <a:t>Proteins previously observed in plasma could be present at elevated levels in cancer, so remain candidate proteins.</a:t>
            </a:r>
          </a:p>
        </p:txBody>
      </p:sp>
      <p:sp>
        <p:nvSpPr>
          <p:cNvPr id="12" name="TextBox 11"/>
          <p:cNvSpPr txBox="1"/>
          <p:nvPr/>
        </p:nvSpPr>
        <p:spPr>
          <a:xfrm>
            <a:off x="2600671" y="3203289"/>
            <a:ext cx="5427542" cy="646331"/>
          </a:xfrm>
          <a:prstGeom prst="rect">
            <a:avLst/>
          </a:prstGeom>
          <a:noFill/>
        </p:spPr>
        <p:txBody>
          <a:bodyPr wrap="square" rtlCol="0">
            <a:spAutoFit/>
          </a:bodyPr>
          <a:lstStyle/>
          <a:p>
            <a:pPr marL="114300" indent="-114300" defTabSz="914265">
              <a:buFont typeface="Arial" panose="020B0604020202020204" pitchFamily="34" charset="0"/>
              <a:buChar char="•"/>
            </a:pPr>
            <a:r>
              <a:rPr lang="en-US" dirty="0" smtClean="0">
                <a:solidFill>
                  <a:srgbClr val="000000"/>
                </a:solidFill>
                <a:latin typeface="Arial"/>
                <a:cs typeface="Arial"/>
              </a:rPr>
              <a:t>NME2</a:t>
            </a:r>
            <a:r>
              <a:rPr lang="en-US" dirty="0">
                <a:solidFill>
                  <a:srgbClr val="000000"/>
                </a:solidFill>
                <a:latin typeface="Arial"/>
                <a:cs typeface="Arial"/>
              </a:rPr>
              <a:t>, </a:t>
            </a:r>
            <a:r>
              <a:rPr lang="en-US" dirty="0" smtClean="0">
                <a:solidFill>
                  <a:srgbClr val="000000"/>
                </a:solidFill>
                <a:latin typeface="Arial"/>
                <a:cs typeface="Arial"/>
              </a:rPr>
              <a:t>an EDRN </a:t>
            </a:r>
            <a:r>
              <a:rPr lang="en-US" dirty="0" smtClean="0">
                <a:solidFill>
                  <a:srgbClr val="000000"/>
                </a:solidFill>
              </a:rPr>
              <a:t>putative breast </a:t>
            </a:r>
            <a:r>
              <a:rPr lang="en-US" dirty="0">
                <a:solidFill>
                  <a:srgbClr val="000000"/>
                </a:solidFill>
                <a:latin typeface="Arial"/>
                <a:cs typeface="Arial"/>
              </a:rPr>
              <a:t>cancer biomarker</a:t>
            </a:r>
          </a:p>
          <a:p>
            <a:pPr marL="114300" indent="-114300" defTabSz="914265">
              <a:buFont typeface="Arial" panose="020B0604020202020204" pitchFamily="34" charset="0"/>
              <a:buChar char="•"/>
            </a:pPr>
            <a:r>
              <a:rPr lang="en-US" dirty="0">
                <a:solidFill>
                  <a:srgbClr val="000000"/>
                </a:solidFill>
                <a:latin typeface="Arial"/>
                <a:cs typeface="Arial"/>
              </a:rPr>
              <a:t>SYNPO2, a putative tumor </a:t>
            </a:r>
            <a:r>
              <a:rPr lang="en-US" dirty="0" smtClean="0">
                <a:solidFill>
                  <a:srgbClr val="000000"/>
                </a:solidFill>
                <a:latin typeface="Arial"/>
                <a:cs typeface="Arial"/>
              </a:rPr>
              <a:t>suppressor</a:t>
            </a:r>
            <a:endParaRPr lang="en-US" dirty="0">
              <a:solidFill>
                <a:srgbClr val="000000"/>
              </a:solidFill>
              <a:latin typeface="Arial"/>
              <a:cs typeface="Arial"/>
            </a:endParaRPr>
          </a:p>
        </p:txBody>
      </p:sp>
      <p:cxnSp>
        <p:nvCxnSpPr>
          <p:cNvPr id="13" name="Straight Arrow Connector 12"/>
          <p:cNvCxnSpPr/>
          <p:nvPr/>
        </p:nvCxnSpPr>
        <p:spPr bwMode="auto">
          <a:xfrm>
            <a:off x="3075212" y="2183599"/>
            <a:ext cx="0" cy="107395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6048081" y="1376631"/>
            <a:ext cx="2368609" cy="1323439"/>
          </a:xfrm>
          <a:prstGeom prst="rect">
            <a:avLst/>
          </a:prstGeom>
          <a:noFill/>
        </p:spPr>
        <p:txBody>
          <a:bodyPr wrap="square" rtlCol="0">
            <a:spAutoFit/>
          </a:bodyPr>
          <a:lstStyle/>
          <a:p>
            <a:pPr algn="ctr"/>
            <a:r>
              <a:rPr lang="en-US" sz="2000" b="1" dirty="0" smtClean="0"/>
              <a:t>Broad Institute</a:t>
            </a:r>
          </a:p>
          <a:p>
            <a:pPr algn="ctr"/>
            <a:r>
              <a:rPr lang="en-US" sz="2000" b="1" dirty="0" smtClean="0"/>
              <a:t>plasma protein dataset</a:t>
            </a:r>
          </a:p>
          <a:p>
            <a:pPr algn="ctr"/>
            <a:r>
              <a:rPr lang="en-US" sz="2000" b="1" dirty="0" smtClean="0"/>
              <a:t>(</a:t>
            </a:r>
            <a:r>
              <a:rPr lang="en-US" sz="2000" b="1" dirty="0"/>
              <a:t>4,946 proteins)</a:t>
            </a:r>
          </a:p>
        </p:txBody>
      </p:sp>
    </p:spTree>
    <p:extLst>
      <p:ext uri="{BB962C8B-B14F-4D97-AF65-F5344CB8AC3E}">
        <p14:creationId xmlns:p14="http://schemas.microsoft.com/office/powerpoint/2010/main" val="2782553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584366" y="4425876"/>
            <a:ext cx="7331034" cy="64606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6" name="Rectangle 75"/>
          <p:cNvSpPr/>
          <p:nvPr/>
        </p:nvSpPr>
        <p:spPr bwMode="auto">
          <a:xfrm>
            <a:off x="1584366" y="2719911"/>
            <a:ext cx="7331034" cy="152279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glow rad="228600">
              <a:srgbClr val="92D050">
                <a:alpha val="59000"/>
              </a:srgb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3" name="Rectangle 72"/>
          <p:cNvSpPr/>
          <p:nvPr/>
        </p:nvSpPr>
        <p:spPr bwMode="auto">
          <a:xfrm>
            <a:off x="1584366" y="584681"/>
            <a:ext cx="7331034" cy="193980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22" name="Straight Arrow Connector 21"/>
          <p:cNvCxnSpPr/>
          <p:nvPr/>
        </p:nvCxnSpPr>
        <p:spPr>
          <a:xfrm flipV="1">
            <a:off x="3003056" y="1480192"/>
            <a:ext cx="285750" cy="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352800" y="937196"/>
            <a:ext cx="378161" cy="902255"/>
            <a:chOff x="3645048" y="663055"/>
            <a:chExt cx="504214" cy="1203006"/>
          </a:xfrm>
        </p:grpSpPr>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5048" y="663055"/>
              <a:ext cx="504214" cy="1203006"/>
            </a:xfrm>
            <a:prstGeom prst="rect">
              <a:avLst/>
            </a:prstGeom>
          </p:spPr>
        </p:pic>
        <p:sp>
          <p:nvSpPr>
            <p:cNvPr id="23" name="TextBox 22"/>
            <p:cNvSpPr txBox="1"/>
            <p:nvPr/>
          </p:nvSpPr>
          <p:spPr>
            <a:xfrm rot="16200000">
              <a:off x="3464381" y="1064442"/>
              <a:ext cx="707886" cy="307776"/>
            </a:xfrm>
            <a:prstGeom prst="rect">
              <a:avLst/>
            </a:prstGeom>
            <a:noFill/>
          </p:spPr>
          <p:txBody>
            <a:bodyPr wrap="none" rtlCol="0">
              <a:spAutoFit/>
            </a:bodyPr>
            <a:lstStyle/>
            <a:p>
              <a:r>
                <a:rPr lang="en-US" sz="900" dirty="0"/>
                <a:t>mouse</a:t>
              </a:r>
            </a:p>
          </p:txBody>
        </p:sp>
      </p:grpSp>
      <p:grpSp>
        <p:nvGrpSpPr>
          <p:cNvPr id="24" name="Group 23"/>
          <p:cNvGrpSpPr/>
          <p:nvPr/>
        </p:nvGrpSpPr>
        <p:grpSpPr>
          <a:xfrm>
            <a:off x="3514649" y="3235597"/>
            <a:ext cx="378161" cy="902255"/>
            <a:chOff x="4319892" y="2209799"/>
            <a:chExt cx="504214" cy="1203005"/>
          </a:xfrm>
        </p:grpSpPr>
        <p:pic>
          <p:nvPicPr>
            <p:cNvPr id="27" name="Picture 2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9892" y="2209799"/>
              <a:ext cx="504214" cy="1203005"/>
            </a:xfrm>
            <a:prstGeom prst="rect">
              <a:avLst/>
            </a:prstGeom>
          </p:spPr>
        </p:pic>
        <p:sp>
          <p:nvSpPr>
            <p:cNvPr id="36" name="TextBox 35"/>
            <p:cNvSpPr txBox="1"/>
            <p:nvPr/>
          </p:nvSpPr>
          <p:spPr>
            <a:xfrm rot="16200000">
              <a:off x="4139205" y="2623959"/>
              <a:ext cx="716436" cy="307776"/>
            </a:xfrm>
            <a:prstGeom prst="rect">
              <a:avLst/>
            </a:prstGeom>
            <a:noFill/>
          </p:spPr>
          <p:txBody>
            <a:bodyPr wrap="none" rtlCol="0">
              <a:spAutoFit/>
            </a:bodyPr>
            <a:lstStyle/>
            <a:p>
              <a:r>
                <a:rPr lang="en-US" sz="900" dirty="0"/>
                <a:t>human</a:t>
              </a:r>
            </a:p>
          </p:txBody>
        </p:sp>
      </p:grpSp>
      <p:sp>
        <p:nvSpPr>
          <p:cNvPr id="16" name="TextBox 15"/>
          <p:cNvSpPr txBox="1"/>
          <p:nvPr/>
        </p:nvSpPr>
        <p:spPr>
          <a:xfrm>
            <a:off x="1736926" y="1306051"/>
            <a:ext cx="1234874" cy="584775"/>
          </a:xfrm>
          <a:prstGeom prst="rect">
            <a:avLst/>
          </a:prstGeom>
          <a:noFill/>
        </p:spPr>
        <p:txBody>
          <a:bodyPr wrap="square" rtlCol="0">
            <a:spAutoFit/>
          </a:bodyPr>
          <a:lstStyle/>
          <a:p>
            <a:pPr algn="ctr"/>
            <a:r>
              <a:rPr lang="en-US" sz="1600" b="1" dirty="0" err="1" smtClean="0"/>
              <a:t>Orthotopic</a:t>
            </a:r>
            <a:endParaRPr lang="en-US" sz="1600" b="1" dirty="0"/>
          </a:p>
          <a:p>
            <a:pPr algn="ctr"/>
            <a:r>
              <a:rPr lang="en-US" sz="1600" b="1" dirty="0" smtClean="0"/>
              <a:t>PDX</a:t>
            </a:r>
            <a:endParaRPr lang="en-US" sz="1600" b="1" dirty="0"/>
          </a:p>
        </p:txBody>
      </p:sp>
      <p:grpSp>
        <p:nvGrpSpPr>
          <p:cNvPr id="90" name="Group 89"/>
          <p:cNvGrpSpPr/>
          <p:nvPr/>
        </p:nvGrpSpPr>
        <p:grpSpPr>
          <a:xfrm>
            <a:off x="1661840" y="802924"/>
            <a:ext cx="1157400" cy="578700"/>
            <a:chOff x="1661840" y="837278"/>
            <a:chExt cx="1157400" cy="57870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61840" y="837278"/>
              <a:ext cx="1157400" cy="578700"/>
            </a:xfrm>
            <a:prstGeom prst="rect">
              <a:avLst/>
            </a:prstGeom>
          </p:spPr>
        </p:pic>
        <p:sp>
          <p:nvSpPr>
            <p:cNvPr id="54" name="Freeform 53"/>
            <p:cNvSpPr>
              <a:spLocks noChangeAspect="1"/>
            </p:cNvSpPr>
            <p:nvPr/>
          </p:nvSpPr>
          <p:spPr bwMode="auto">
            <a:xfrm>
              <a:off x="2348014" y="1180153"/>
              <a:ext cx="138880" cy="126591"/>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cxnSp>
        <p:nvCxnSpPr>
          <p:cNvPr id="55" name="Straight Arrow Connector 54"/>
          <p:cNvCxnSpPr/>
          <p:nvPr/>
        </p:nvCxnSpPr>
        <p:spPr>
          <a:xfrm>
            <a:off x="3978495" y="1483500"/>
            <a:ext cx="30750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14075" y="798552"/>
            <a:ext cx="3003868" cy="553998"/>
          </a:xfrm>
          <a:prstGeom prst="rect">
            <a:avLst/>
          </a:prstGeom>
          <a:noFill/>
        </p:spPr>
        <p:txBody>
          <a:bodyPr wrap="square" lIns="0" tIns="0" rIns="0" bIns="0" rtlCol="0">
            <a:spAutoFit/>
          </a:bodyPr>
          <a:lstStyle/>
          <a:p>
            <a:pPr marL="114300" indent="-114300">
              <a:buFont typeface="Arial" panose="020B0604020202020204" pitchFamily="34" charset="0"/>
              <a:buChar char="•"/>
            </a:pPr>
            <a:r>
              <a:rPr lang="en-US" dirty="0" smtClean="0"/>
              <a:t>Shotgun </a:t>
            </a:r>
            <a:r>
              <a:rPr lang="en-US" dirty="0" smtClean="0"/>
              <a:t>LC-MS/MS</a:t>
            </a:r>
          </a:p>
          <a:p>
            <a:pPr marL="114300" indent="-114300">
              <a:buFont typeface="Arial" panose="020B0604020202020204" pitchFamily="34" charset="0"/>
              <a:buChar char="•"/>
            </a:pPr>
            <a:r>
              <a:rPr lang="en-US" dirty="0" smtClean="0"/>
              <a:t>Identify </a:t>
            </a:r>
            <a:r>
              <a:rPr lang="en-US" u="sng" dirty="0"/>
              <a:t>human</a:t>
            </a:r>
            <a:r>
              <a:rPr lang="en-US" dirty="0"/>
              <a:t> </a:t>
            </a:r>
            <a:r>
              <a:rPr lang="en-US" dirty="0" smtClean="0"/>
              <a:t>proteins</a:t>
            </a:r>
            <a:endParaRPr lang="en-US" dirty="0"/>
          </a:p>
        </p:txBody>
      </p:sp>
      <p:grpSp>
        <p:nvGrpSpPr>
          <p:cNvPr id="34" name="Group 33"/>
          <p:cNvGrpSpPr/>
          <p:nvPr/>
        </p:nvGrpSpPr>
        <p:grpSpPr>
          <a:xfrm>
            <a:off x="7105693" y="595988"/>
            <a:ext cx="1300843" cy="1099622"/>
            <a:chOff x="7766957" y="633928"/>
            <a:chExt cx="1300843" cy="1099622"/>
          </a:xfrm>
        </p:grpSpPr>
        <p:sp>
          <p:nvSpPr>
            <p:cNvPr id="9" name="Can 8"/>
            <p:cNvSpPr/>
            <p:nvPr/>
          </p:nvSpPr>
          <p:spPr bwMode="auto">
            <a:xfrm>
              <a:off x="7772400" y="1016010"/>
              <a:ext cx="1295400" cy="717540"/>
            </a:xfrm>
            <a:prstGeom prst="can">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0" tIns="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Candidates from PDX</a:t>
              </a:r>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66957" y="633928"/>
              <a:ext cx="1157400" cy="578700"/>
            </a:xfrm>
            <a:prstGeom prst="rect">
              <a:avLst/>
            </a:prstGeom>
          </p:spPr>
        </p:pic>
        <p:sp>
          <p:nvSpPr>
            <p:cNvPr id="68" name="Freeform 67"/>
            <p:cNvSpPr>
              <a:spLocks noChangeAspect="1"/>
            </p:cNvSpPr>
            <p:nvPr/>
          </p:nvSpPr>
          <p:spPr bwMode="auto">
            <a:xfrm>
              <a:off x="8376932" y="980240"/>
              <a:ext cx="138880" cy="126591"/>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69" name="TextBox 68"/>
          <p:cNvSpPr txBox="1"/>
          <p:nvPr/>
        </p:nvSpPr>
        <p:spPr>
          <a:xfrm>
            <a:off x="3967338" y="3084552"/>
            <a:ext cx="3005228" cy="553998"/>
          </a:xfrm>
          <a:prstGeom prst="rect">
            <a:avLst/>
          </a:prstGeom>
          <a:noFill/>
        </p:spPr>
        <p:txBody>
          <a:bodyPr wrap="square" lIns="0" tIns="0" rIns="0" bIns="0" rtlCol="0">
            <a:spAutoFit/>
          </a:bodyPr>
          <a:lstStyle/>
          <a:p>
            <a:pPr marL="114300" indent="-114300">
              <a:buFont typeface="Arial" panose="020B0604020202020204" pitchFamily="34" charset="0"/>
              <a:buChar char="•"/>
            </a:pPr>
            <a:r>
              <a:rPr lang="en-US" u="sng" dirty="0" smtClean="0"/>
              <a:t>Targeted</a:t>
            </a:r>
            <a:r>
              <a:rPr lang="en-US" dirty="0" smtClean="0"/>
              <a:t> </a:t>
            </a:r>
            <a:r>
              <a:rPr lang="en-US" dirty="0" smtClean="0"/>
              <a:t>LC-MS/MS</a:t>
            </a:r>
          </a:p>
          <a:p>
            <a:pPr marL="114300" indent="-114300">
              <a:buFont typeface="Arial" panose="020B0604020202020204" pitchFamily="34" charset="0"/>
              <a:buChar char="•"/>
            </a:pPr>
            <a:r>
              <a:rPr lang="en-US" dirty="0" smtClean="0"/>
              <a:t>Look for PDX candidates</a:t>
            </a:r>
          </a:p>
        </p:txBody>
      </p:sp>
      <p:sp>
        <p:nvSpPr>
          <p:cNvPr id="70" name="Can 69"/>
          <p:cNvSpPr/>
          <p:nvPr/>
        </p:nvSpPr>
        <p:spPr bwMode="auto">
          <a:xfrm>
            <a:off x="7408889" y="3221570"/>
            <a:ext cx="1295400" cy="717540"/>
          </a:xfrm>
          <a:prstGeom prst="can">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0" tIns="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Priority candidates</a:t>
            </a:r>
          </a:p>
        </p:txBody>
      </p:sp>
      <p:sp>
        <p:nvSpPr>
          <p:cNvPr id="30" name="TextBox 29"/>
          <p:cNvSpPr txBox="1"/>
          <p:nvPr/>
        </p:nvSpPr>
        <p:spPr>
          <a:xfrm>
            <a:off x="1601140" y="2714367"/>
            <a:ext cx="1997034" cy="1384995"/>
          </a:xfrm>
          <a:prstGeom prst="rect">
            <a:avLst/>
          </a:prstGeom>
          <a:noFill/>
        </p:spPr>
        <p:txBody>
          <a:bodyPr wrap="square" rtlCol="0">
            <a:spAutoFit/>
          </a:bodyPr>
          <a:lstStyle/>
          <a:p>
            <a:r>
              <a:rPr lang="en-US" b="1" u="sng" dirty="0" smtClean="0"/>
              <a:t>Breast Cancer</a:t>
            </a:r>
          </a:p>
          <a:p>
            <a:r>
              <a:rPr lang="en-US" b="1" u="sng" dirty="0" smtClean="0"/>
              <a:t>Plasma Pools</a:t>
            </a:r>
          </a:p>
          <a:p>
            <a:pPr marL="114300" indent="-114300">
              <a:buFont typeface="Wingdings" panose="05000000000000000000" pitchFamily="2" charset="2"/>
              <a:buChar char="§"/>
            </a:pPr>
            <a:r>
              <a:rPr lang="en-US" sz="1600" dirty="0" smtClean="0"/>
              <a:t>Stage 1 (N=47)</a:t>
            </a:r>
          </a:p>
          <a:p>
            <a:pPr marL="114300" indent="-114300">
              <a:buFont typeface="Wingdings" panose="05000000000000000000" pitchFamily="2" charset="2"/>
              <a:buChar char="§"/>
            </a:pPr>
            <a:r>
              <a:rPr lang="en-US" sz="1600" dirty="0" smtClean="0"/>
              <a:t>Stage 2-3 </a:t>
            </a:r>
            <a:r>
              <a:rPr lang="en-US" sz="1600" dirty="0"/>
              <a:t>(N=47)</a:t>
            </a:r>
          </a:p>
          <a:p>
            <a:pPr marL="114300" indent="-114300">
              <a:buFont typeface="Wingdings" panose="05000000000000000000" pitchFamily="2" charset="2"/>
              <a:buChar char="§"/>
            </a:pPr>
            <a:r>
              <a:rPr lang="en-US" sz="1600" dirty="0" smtClean="0"/>
              <a:t>Control </a:t>
            </a:r>
            <a:r>
              <a:rPr lang="en-US" sz="1600" dirty="0"/>
              <a:t>(N=47)</a:t>
            </a:r>
          </a:p>
        </p:txBody>
      </p:sp>
      <p:cxnSp>
        <p:nvCxnSpPr>
          <p:cNvPr id="72" name="Straight Arrow Connector 71"/>
          <p:cNvCxnSpPr/>
          <p:nvPr/>
        </p:nvCxnSpPr>
        <p:spPr>
          <a:xfrm>
            <a:off x="3851532" y="3710093"/>
            <a:ext cx="320199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584365" y="0"/>
            <a:ext cx="7331036" cy="523220"/>
          </a:xfrm>
          <a:prstGeom prst="rect">
            <a:avLst/>
          </a:prstGeom>
          <a:noFill/>
        </p:spPr>
        <p:txBody>
          <a:bodyPr wrap="square" rtlCol="0">
            <a:spAutoFit/>
          </a:bodyPr>
          <a:lstStyle/>
          <a:p>
            <a:pPr algn="ctr"/>
            <a:r>
              <a:rPr lang="en-US" sz="2800" b="1" dirty="0" smtClean="0">
                <a:solidFill>
                  <a:schemeClr val="bg1"/>
                </a:solidFill>
              </a:rPr>
              <a:t>Three-stage Experimental Approach</a:t>
            </a:r>
            <a:endParaRPr lang="en-US" sz="2800" b="1" dirty="0">
              <a:solidFill>
                <a:schemeClr val="bg1"/>
              </a:solidFill>
            </a:endParaRPr>
          </a:p>
        </p:txBody>
      </p:sp>
      <p:sp>
        <p:nvSpPr>
          <p:cNvPr id="89" name="TextBox 88"/>
          <p:cNvSpPr txBox="1"/>
          <p:nvPr/>
        </p:nvSpPr>
        <p:spPr>
          <a:xfrm>
            <a:off x="1778350" y="2029330"/>
            <a:ext cx="2557111" cy="369332"/>
          </a:xfrm>
          <a:prstGeom prst="rect">
            <a:avLst/>
          </a:prstGeom>
          <a:noFill/>
          <a:ln>
            <a:solidFill>
              <a:schemeClr val="tx1"/>
            </a:solidFill>
          </a:ln>
          <a:effectLst>
            <a:glow rad="228600">
              <a:schemeClr val="accent2">
                <a:satMod val="175000"/>
                <a:alpha val="40000"/>
              </a:schemeClr>
            </a:glow>
          </a:effectLst>
        </p:spPr>
        <p:txBody>
          <a:bodyPr wrap="none" rtlCol="0">
            <a:spAutoFit/>
          </a:bodyPr>
          <a:lstStyle/>
          <a:p>
            <a:pPr algn="ctr"/>
            <a:r>
              <a:rPr lang="en-US" b="1" dirty="0" smtClean="0"/>
              <a:t>(2/3 pools completed)</a:t>
            </a:r>
            <a:endParaRPr lang="en-US" b="1" dirty="0"/>
          </a:p>
        </p:txBody>
      </p:sp>
      <p:grpSp>
        <p:nvGrpSpPr>
          <p:cNvPr id="5" name="Group 4"/>
          <p:cNvGrpSpPr/>
          <p:nvPr/>
        </p:nvGrpSpPr>
        <p:grpSpPr>
          <a:xfrm>
            <a:off x="1923102" y="4425741"/>
            <a:ext cx="6653562" cy="646331"/>
            <a:chOff x="1978857" y="4425741"/>
            <a:chExt cx="6653562" cy="646331"/>
          </a:xfrm>
        </p:grpSpPr>
        <p:sp>
          <p:nvSpPr>
            <p:cNvPr id="3" name="Rectangle 2"/>
            <p:cNvSpPr/>
            <p:nvPr/>
          </p:nvSpPr>
          <p:spPr>
            <a:xfrm>
              <a:off x="7337316" y="4425741"/>
              <a:ext cx="1295103" cy="646331"/>
            </a:xfrm>
            <a:prstGeom prst="rect">
              <a:avLst/>
            </a:prstGeom>
          </p:spPr>
          <p:txBody>
            <a:bodyPr wrap="square">
              <a:spAutoFit/>
            </a:bodyPr>
            <a:lstStyle/>
            <a:p>
              <a:pPr algn="ctr"/>
              <a:r>
                <a:rPr lang="en-US" b="1" dirty="0" smtClean="0"/>
                <a:t>Clinical Validation</a:t>
              </a:r>
            </a:p>
          </p:txBody>
        </p:sp>
        <p:sp>
          <p:nvSpPr>
            <p:cNvPr id="33" name="Rectangle 32"/>
            <p:cNvSpPr/>
            <p:nvPr/>
          </p:nvSpPr>
          <p:spPr>
            <a:xfrm>
              <a:off x="4849424" y="4425741"/>
              <a:ext cx="1295103" cy="646331"/>
            </a:xfrm>
            <a:prstGeom prst="rect">
              <a:avLst/>
            </a:prstGeom>
          </p:spPr>
          <p:txBody>
            <a:bodyPr wrap="square">
              <a:spAutoFit/>
            </a:bodyPr>
            <a:lstStyle/>
            <a:p>
              <a:pPr algn="ctr"/>
              <a:r>
                <a:rPr lang="en-US" b="1" dirty="0" smtClean="0"/>
                <a:t>Assay Validation</a:t>
              </a:r>
            </a:p>
          </p:txBody>
        </p:sp>
        <p:cxnSp>
          <p:nvCxnSpPr>
            <p:cNvPr id="35" name="Straight Arrow Connector 34"/>
            <p:cNvCxnSpPr/>
            <p:nvPr/>
          </p:nvCxnSpPr>
          <p:spPr>
            <a:xfrm flipV="1">
              <a:off x="4110155" y="4747252"/>
              <a:ext cx="285750" cy="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598046" y="4747252"/>
              <a:ext cx="285750" cy="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978857" y="4425741"/>
              <a:ext cx="1677779" cy="646331"/>
            </a:xfrm>
            <a:prstGeom prst="rect">
              <a:avLst/>
            </a:prstGeom>
          </p:spPr>
          <p:txBody>
            <a:bodyPr wrap="square">
              <a:spAutoFit/>
            </a:bodyPr>
            <a:lstStyle/>
            <a:p>
              <a:pPr algn="ctr"/>
              <a:r>
                <a:rPr lang="en-US" b="1" dirty="0" smtClean="0"/>
                <a:t>Assay Development</a:t>
              </a:r>
            </a:p>
          </p:txBody>
        </p:sp>
      </p:grpSp>
      <p:cxnSp>
        <p:nvCxnSpPr>
          <p:cNvPr id="13" name="Elbow Connector 12"/>
          <p:cNvCxnSpPr>
            <a:stCxn id="73" idx="1"/>
          </p:cNvCxnSpPr>
          <p:nvPr/>
        </p:nvCxnSpPr>
        <p:spPr bwMode="auto">
          <a:xfrm rot="10800000" flipV="1">
            <a:off x="1584366" y="1554585"/>
            <a:ext cx="12700" cy="2188692"/>
          </a:xfrm>
          <a:prstGeom prst="bentConnector4">
            <a:avLst>
              <a:gd name="adj1" fmla="val 4585717"/>
              <a:gd name="adj2" fmla="val 100258"/>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96148" y="2285821"/>
            <a:ext cx="1351652" cy="1200329"/>
          </a:xfrm>
          <a:prstGeom prst="rect">
            <a:avLst/>
          </a:prstGeom>
          <a:solidFill>
            <a:schemeClr val="bg1"/>
          </a:solidFill>
          <a:ln>
            <a:solidFill>
              <a:schemeClr val="tx1"/>
            </a:solidFill>
          </a:ln>
        </p:spPr>
        <p:txBody>
          <a:bodyPr wrap="none" rtlCol="0">
            <a:spAutoFit/>
          </a:bodyPr>
          <a:lstStyle/>
          <a:p>
            <a:pPr algn="ctr"/>
            <a:r>
              <a:rPr lang="en-US" dirty="0"/>
              <a:t>≥</a:t>
            </a:r>
            <a:r>
              <a:rPr lang="en-US" dirty="0" smtClean="0"/>
              <a:t>1,291</a:t>
            </a:r>
          </a:p>
          <a:p>
            <a:pPr algn="ctr"/>
            <a:r>
              <a:rPr lang="en-US" dirty="0" smtClean="0"/>
              <a:t>Candidates</a:t>
            </a:r>
          </a:p>
          <a:p>
            <a:pPr algn="ctr"/>
            <a:endParaRPr lang="en-US" dirty="0"/>
          </a:p>
          <a:p>
            <a:pPr algn="ctr"/>
            <a:r>
              <a:rPr lang="en-US" b="1" u="sng" dirty="0" smtClean="0"/>
              <a:t>prioritize</a:t>
            </a:r>
            <a:endParaRPr lang="en-US" dirty="0"/>
          </a:p>
        </p:txBody>
      </p:sp>
      <p:grpSp>
        <p:nvGrpSpPr>
          <p:cNvPr id="88" name="Group 87"/>
          <p:cNvGrpSpPr/>
          <p:nvPr/>
        </p:nvGrpSpPr>
        <p:grpSpPr>
          <a:xfrm>
            <a:off x="75820" y="0"/>
            <a:ext cx="1288733" cy="1923669"/>
            <a:chOff x="-19631" y="3157341"/>
            <a:chExt cx="1288733" cy="1923669"/>
          </a:xfrm>
        </p:grpSpPr>
        <p:pic>
          <p:nvPicPr>
            <p:cNvPr id="86"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31" y="3157341"/>
              <a:ext cx="1288733" cy="1923669"/>
            </a:xfrm>
            <a:prstGeom prst="rect">
              <a:avLst/>
            </a:prstGeom>
          </p:spPr>
        </p:pic>
        <p:sp>
          <p:nvSpPr>
            <p:cNvPr id="87" name="Freeform 86"/>
            <p:cNvSpPr>
              <a:spLocks noChangeAspect="1"/>
            </p:cNvSpPr>
            <p:nvPr/>
          </p:nvSpPr>
          <p:spPr bwMode="auto">
            <a:xfrm>
              <a:off x="750582" y="4307724"/>
              <a:ext cx="208321" cy="189886"/>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cxnSp>
        <p:nvCxnSpPr>
          <p:cNvPr id="7" name="Straight Arrow Connector 6"/>
          <p:cNvCxnSpPr/>
          <p:nvPr/>
        </p:nvCxnSpPr>
        <p:spPr bwMode="auto">
          <a:xfrm>
            <a:off x="771974" y="2885985"/>
            <a:ext cx="0" cy="278256"/>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1470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23" y="57150"/>
            <a:ext cx="9113155" cy="954107"/>
          </a:xfrm>
          <a:prstGeom prst="rect">
            <a:avLst/>
          </a:prstGeom>
          <a:noFill/>
        </p:spPr>
        <p:txBody>
          <a:bodyPr wrap="square" rtlCol="0">
            <a:spAutoFit/>
          </a:bodyPr>
          <a:lstStyle/>
          <a:p>
            <a:pPr algn="ctr" defTabSz="914265"/>
            <a:r>
              <a:rPr lang="en-US" sz="2800" b="1" dirty="0" smtClean="0">
                <a:solidFill>
                  <a:srgbClr val="FFFFFF"/>
                </a:solidFill>
                <a:latin typeface="Arial"/>
                <a:cs typeface="Arial"/>
              </a:rPr>
              <a:t>Candidates are prioritized for targeted LC-MS detection in plasma from breast cancer patients.</a:t>
            </a:r>
            <a:endParaRPr lang="en-US" sz="2800" dirty="0">
              <a:solidFill>
                <a:srgbClr val="FFFFFF"/>
              </a:solidFill>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3629999424"/>
              </p:ext>
            </p:extLst>
          </p:nvPr>
        </p:nvGraphicFramePr>
        <p:xfrm>
          <a:off x="1720850" y="1503863"/>
          <a:ext cx="5702300" cy="1973580"/>
        </p:xfrm>
        <a:graphic>
          <a:graphicData uri="http://schemas.openxmlformats.org/drawingml/2006/table">
            <a:tbl>
              <a:tblPr/>
              <a:tblGrid>
                <a:gridCol w="2654300">
                  <a:extLst>
                    <a:ext uri="{9D8B030D-6E8A-4147-A177-3AD203B41FA5}">
                      <a16:colId xmlns:a16="http://schemas.microsoft.com/office/drawing/2014/main" xmlns="" val="827896399"/>
                    </a:ext>
                  </a:extLst>
                </a:gridCol>
                <a:gridCol w="609600">
                  <a:extLst>
                    <a:ext uri="{9D8B030D-6E8A-4147-A177-3AD203B41FA5}">
                      <a16:colId xmlns:a16="http://schemas.microsoft.com/office/drawing/2014/main" xmlns="" val="4087285783"/>
                    </a:ext>
                  </a:extLst>
                </a:gridCol>
                <a:gridCol w="609600">
                  <a:extLst>
                    <a:ext uri="{9D8B030D-6E8A-4147-A177-3AD203B41FA5}">
                      <a16:colId xmlns:a16="http://schemas.microsoft.com/office/drawing/2014/main" xmlns="" val="287374893"/>
                    </a:ext>
                  </a:extLst>
                </a:gridCol>
                <a:gridCol w="609600">
                  <a:extLst>
                    <a:ext uri="{9D8B030D-6E8A-4147-A177-3AD203B41FA5}">
                      <a16:colId xmlns:a16="http://schemas.microsoft.com/office/drawing/2014/main" xmlns="" val="1645449178"/>
                    </a:ext>
                  </a:extLst>
                </a:gridCol>
                <a:gridCol w="609600">
                  <a:extLst>
                    <a:ext uri="{9D8B030D-6E8A-4147-A177-3AD203B41FA5}">
                      <a16:colId xmlns:a16="http://schemas.microsoft.com/office/drawing/2014/main" xmlns="" val="2498023643"/>
                    </a:ext>
                  </a:extLst>
                </a:gridCol>
                <a:gridCol w="609600">
                  <a:extLst>
                    <a:ext uri="{9D8B030D-6E8A-4147-A177-3AD203B41FA5}">
                      <a16:colId xmlns:a16="http://schemas.microsoft.com/office/drawing/2014/main" xmlns="" val="2308129109"/>
                    </a:ext>
                  </a:extLst>
                </a:gridCol>
              </a:tblGrid>
              <a:tr h="335280">
                <a:tc>
                  <a:txBody>
                    <a:bodyPr/>
                    <a:lstStyle/>
                    <a:p>
                      <a:pPr algn="l" fontAlgn="ctr"/>
                      <a:endParaRPr lang="en-US" sz="2000" b="1"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gridSpan="5">
                  <a:txBody>
                    <a:bodyPr/>
                    <a:lstStyle/>
                    <a:p>
                      <a:pPr algn="ctr" fontAlgn="ctr"/>
                      <a:r>
                        <a:rPr lang="en-US" sz="2000" b="1" i="0" u="none" strike="noStrike">
                          <a:solidFill>
                            <a:srgbClr val="000000"/>
                          </a:solidFill>
                          <a:effectLst/>
                          <a:latin typeface="Calibri" panose="020F0502020204030204" pitchFamily="34" charset="0"/>
                        </a:rPr>
                        <a:t>Priority Class</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44370604"/>
                  </a:ext>
                </a:extLst>
              </a:tr>
              <a:tr h="327660">
                <a:tc>
                  <a:txBody>
                    <a:bodyPr/>
                    <a:lstStyle/>
                    <a:p>
                      <a:pPr algn="l" fontAlgn="ctr"/>
                      <a:endParaRPr lang="en-US" sz="2000" b="1" i="0" u="none" strike="noStrike">
                        <a:solidFill>
                          <a:srgbClr val="000000"/>
                        </a:solidFill>
                        <a:effectLst/>
                        <a:latin typeface="Calibri" panose="020F0502020204030204"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Calibri" panose="020F0502020204030204" pitchFamily="34" charset="0"/>
                        </a:rPr>
                        <a:t>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dirty="0">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8273587"/>
                  </a:ext>
                </a:extLst>
              </a:tr>
              <a:tr h="327660">
                <a:tc>
                  <a:txBody>
                    <a:bodyPr/>
                    <a:lstStyle/>
                    <a:p>
                      <a:pPr algn="l" fontAlgn="ctr"/>
                      <a:r>
                        <a:rPr lang="en-US" sz="2000" b="1" i="0" u="none" strike="noStrike" dirty="0">
                          <a:solidFill>
                            <a:srgbClr val="000000"/>
                          </a:solidFill>
                          <a:effectLst/>
                          <a:latin typeface="Calibri" panose="020F0502020204030204" pitchFamily="34" charset="0"/>
                        </a:rPr>
                        <a:t>Seen in breast </a:t>
                      </a:r>
                      <a:r>
                        <a:rPr lang="en-US" sz="2000" b="1" i="0" u="none" strike="noStrike" dirty="0" smtClean="0">
                          <a:solidFill>
                            <a:srgbClr val="000000"/>
                          </a:solidFill>
                          <a:effectLst/>
                          <a:latin typeface="Calibri" panose="020F0502020204030204" pitchFamily="34" charset="0"/>
                        </a:rPr>
                        <a:t>cancers</a:t>
                      </a:r>
                      <a:endParaRPr lang="en-US" sz="2000" b="1" i="0" u="none" strike="noStrike" dirty="0">
                        <a:solidFill>
                          <a:srgbClr val="000000"/>
                        </a:solidFill>
                        <a:effectLst/>
                        <a:latin typeface="Calibri" panose="020F0502020204030204" pitchFamily="34" charset="0"/>
                      </a:endParaRPr>
                    </a:p>
                  </a:txBody>
                  <a:tcPr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8311221"/>
                  </a:ext>
                </a:extLst>
              </a:tr>
              <a:tr h="327660">
                <a:tc>
                  <a:txBody>
                    <a:bodyPr/>
                    <a:lstStyle/>
                    <a:p>
                      <a:pPr algn="l" fontAlgn="ctr"/>
                      <a:r>
                        <a:rPr lang="en-US" sz="2000" b="1" i="0" u="none" strike="noStrike">
                          <a:solidFill>
                            <a:srgbClr val="000000"/>
                          </a:solidFill>
                          <a:effectLst/>
                          <a:latin typeface="Calibri" panose="020F0502020204030204" pitchFamily="34" charset="0"/>
                        </a:rPr>
                        <a:t>Seen in HMEC</a:t>
                      </a:r>
                    </a:p>
                  </a:txBody>
                  <a:tcPr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No</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5054226"/>
                  </a:ext>
                </a:extLst>
              </a:tr>
              <a:tr h="655320">
                <a:tc>
                  <a:txBody>
                    <a:bodyPr/>
                    <a:lstStyle/>
                    <a:p>
                      <a:pPr algn="l" fontAlgn="ctr"/>
                      <a:r>
                        <a:rPr lang="en-US" sz="2000" b="1" i="0" u="none" strike="noStrike" dirty="0">
                          <a:solidFill>
                            <a:srgbClr val="000000"/>
                          </a:solidFill>
                          <a:effectLst/>
                          <a:latin typeface="Calibri" panose="020F0502020204030204" pitchFamily="34" charset="0"/>
                        </a:rPr>
                        <a:t>Seen in human plasma (non-cancer)</a:t>
                      </a:r>
                    </a:p>
                  </a:txBody>
                  <a:tcPr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No</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Yes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039652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4003892"/>
              </p:ext>
            </p:extLst>
          </p:nvPr>
        </p:nvGraphicFramePr>
        <p:xfrm>
          <a:off x="1720850" y="3509010"/>
          <a:ext cx="5702300" cy="662940"/>
        </p:xfrm>
        <a:graphic>
          <a:graphicData uri="http://schemas.openxmlformats.org/drawingml/2006/table">
            <a:tbl>
              <a:tblPr firstRow="1"/>
              <a:tblGrid>
                <a:gridCol w="2654300">
                  <a:extLst>
                    <a:ext uri="{9D8B030D-6E8A-4147-A177-3AD203B41FA5}">
                      <a16:colId xmlns:a16="http://schemas.microsoft.com/office/drawing/2014/main" xmlns="" val="1566530313"/>
                    </a:ext>
                  </a:extLst>
                </a:gridCol>
                <a:gridCol w="609600">
                  <a:extLst>
                    <a:ext uri="{9D8B030D-6E8A-4147-A177-3AD203B41FA5}">
                      <a16:colId xmlns:a16="http://schemas.microsoft.com/office/drawing/2014/main" xmlns="" val="578580402"/>
                    </a:ext>
                  </a:extLst>
                </a:gridCol>
                <a:gridCol w="609600">
                  <a:extLst>
                    <a:ext uri="{9D8B030D-6E8A-4147-A177-3AD203B41FA5}">
                      <a16:colId xmlns:a16="http://schemas.microsoft.com/office/drawing/2014/main" xmlns="" val="7222130"/>
                    </a:ext>
                  </a:extLst>
                </a:gridCol>
                <a:gridCol w="609600">
                  <a:extLst>
                    <a:ext uri="{9D8B030D-6E8A-4147-A177-3AD203B41FA5}">
                      <a16:colId xmlns:a16="http://schemas.microsoft.com/office/drawing/2014/main" xmlns="" val="2977293730"/>
                    </a:ext>
                  </a:extLst>
                </a:gridCol>
                <a:gridCol w="609600">
                  <a:extLst>
                    <a:ext uri="{9D8B030D-6E8A-4147-A177-3AD203B41FA5}">
                      <a16:colId xmlns:a16="http://schemas.microsoft.com/office/drawing/2014/main" xmlns="" val="2370112742"/>
                    </a:ext>
                  </a:extLst>
                </a:gridCol>
                <a:gridCol w="609600">
                  <a:extLst>
                    <a:ext uri="{9D8B030D-6E8A-4147-A177-3AD203B41FA5}">
                      <a16:colId xmlns:a16="http://schemas.microsoft.com/office/drawing/2014/main" xmlns="" val="3753779073"/>
                    </a:ext>
                  </a:extLst>
                </a:gridCol>
              </a:tblGrid>
              <a:tr h="327660">
                <a:tc>
                  <a:txBody>
                    <a:bodyPr/>
                    <a:lstStyle/>
                    <a:p>
                      <a:pPr algn="r" fontAlgn="ctr"/>
                      <a:r>
                        <a:rPr lang="en-US" sz="2000" b="1" i="0" u="none" strike="noStrike" dirty="0">
                          <a:solidFill>
                            <a:srgbClr val="000000"/>
                          </a:solidFill>
                          <a:effectLst/>
                          <a:latin typeface="Calibri" panose="020F0502020204030204" pitchFamily="34" charset="0"/>
                        </a:rPr>
                        <a:t># proteins: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36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194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183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753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8472327"/>
                  </a:ext>
                </a:extLst>
              </a:tr>
              <a:tr h="335280">
                <a:tc>
                  <a:txBody>
                    <a:bodyPr/>
                    <a:lstStyle/>
                    <a:p>
                      <a:pPr algn="r" fontAlgn="ctr"/>
                      <a:r>
                        <a:rPr lang="en-US" sz="2000" b="1" i="0" u="none" strike="noStrike" dirty="0">
                          <a:solidFill>
                            <a:srgbClr val="000000"/>
                          </a:solidFill>
                          <a:effectLst/>
                          <a:latin typeface="Calibri" panose="020F0502020204030204" pitchFamily="34" charset="0"/>
                        </a:rPr>
                        <a:t># EDRN </a:t>
                      </a:r>
                      <a:r>
                        <a:rPr lang="en-US" sz="2000" b="1" i="0" u="none" strike="noStrike" dirty="0" smtClean="0">
                          <a:solidFill>
                            <a:srgbClr val="000000"/>
                          </a:solidFill>
                          <a:effectLst/>
                          <a:latin typeface="Calibri" panose="020F0502020204030204" pitchFamily="34" charset="0"/>
                        </a:rPr>
                        <a:t>Biomarkers*:</a:t>
                      </a:r>
                      <a:endParaRPr lang="en-US" sz="20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235910"/>
                  </a:ext>
                </a:extLst>
              </a:tr>
            </a:tbl>
          </a:graphicData>
        </a:graphic>
      </p:graphicFrame>
      <p:cxnSp>
        <p:nvCxnSpPr>
          <p:cNvPr id="11" name="Straight Connector 10"/>
          <p:cNvCxnSpPr/>
          <p:nvPr/>
        </p:nvCxnSpPr>
        <p:spPr bwMode="auto">
          <a:xfrm>
            <a:off x="1715407" y="3477443"/>
            <a:ext cx="5707743" cy="0"/>
          </a:xfrm>
          <a:prstGeom prst="line">
            <a:avLst/>
          </a:prstGeom>
          <a:solidFill>
            <a:schemeClr val="accent1"/>
          </a:solidFill>
          <a:ln w="762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4876800" y="4866501"/>
            <a:ext cx="4267200" cy="276999"/>
          </a:xfrm>
          <a:prstGeom prst="rect">
            <a:avLst/>
          </a:prstGeom>
        </p:spPr>
        <p:txBody>
          <a:bodyPr wrap="square">
            <a:spAutoFit/>
          </a:bodyPr>
          <a:lstStyle/>
          <a:p>
            <a:r>
              <a:rPr lang="en-US" sz="1200" dirty="0" smtClean="0"/>
              <a:t>*https</a:t>
            </a:r>
            <a:r>
              <a:rPr lang="en-US" sz="1200" dirty="0"/>
              <a:t>://edrn.nci.nih.gov/biomarkers#b_start=0&amp;c0=Breast</a:t>
            </a:r>
          </a:p>
        </p:txBody>
      </p:sp>
    </p:spTree>
    <p:extLst>
      <p:ext uri="{BB962C8B-B14F-4D97-AF65-F5344CB8AC3E}">
        <p14:creationId xmlns:p14="http://schemas.microsoft.com/office/powerpoint/2010/main" val="150703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510540" y="4287619"/>
            <a:ext cx="8122920" cy="646331"/>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b="1" dirty="0" smtClean="0"/>
              <a:t>This lead us to </a:t>
            </a:r>
            <a:r>
              <a:rPr lang="en-US" b="1" dirty="0"/>
              <a:t>hypothesize that extracellular </a:t>
            </a:r>
            <a:r>
              <a:rPr lang="en-US" b="1" dirty="0" smtClean="0"/>
              <a:t>vesicles were a major source of human proteins observed in the mouse plasma. </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2024248369"/>
              </p:ext>
            </p:extLst>
          </p:nvPr>
        </p:nvGraphicFramePr>
        <p:xfrm>
          <a:off x="1447800" y="1577190"/>
          <a:ext cx="6248400" cy="2213760"/>
        </p:xfrm>
        <a:graphic>
          <a:graphicData uri="http://schemas.openxmlformats.org/drawingml/2006/table">
            <a:tbl>
              <a:tblPr firstRow="1">
                <a:tableStyleId>{3C2FFA5D-87B4-456A-9821-1D502468CF0F}</a:tableStyleId>
              </a:tblPr>
              <a:tblGrid>
                <a:gridCol w="3709367">
                  <a:extLst>
                    <a:ext uri="{9D8B030D-6E8A-4147-A177-3AD203B41FA5}">
                      <a16:colId xmlns:a16="http://schemas.microsoft.com/office/drawing/2014/main" xmlns="" val="3631063510"/>
                    </a:ext>
                  </a:extLst>
                </a:gridCol>
                <a:gridCol w="1007664">
                  <a:extLst>
                    <a:ext uri="{9D8B030D-6E8A-4147-A177-3AD203B41FA5}">
                      <a16:colId xmlns:a16="http://schemas.microsoft.com/office/drawing/2014/main" xmlns="" val="2884082235"/>
                    </a:ext>
                  </a:extLst>
                </a:gridCol>
                <a:gridCol w="1531369">
                  <a:extLst>
                    <a:ext uri="{9D8B030D-6E8A-4147-A177-3AD203B41FA5}">
                      <a16:colId xmlns:a16="http://schemas.microsoft.com/office/drawing/2014/main" xmlns="" val="4084494152"/>
                    </a:ext>
                  </a:extLst>
                </a:gridCol>
              </a:tblGrid>
              <a:tr h="534399">
                <a:tc>
                  <a:txBody>
                    <a:bodyPr/>
                    <a:lstStyle/>
                    <a:p>
                      <a:pPr algn="l" fontAlgn="b"/>
                      <a:r>
                        <a:rPr lang="en-US" sz="2000" u="none" strike="noStrike" dirty="0">
                          <a:effectLst/>
                        </a:rPr>
                        <a:t>GO Cellular Component</a:t>
                      </a:r>
                      <a:endParaRPr lang="en-US" sz="2000" b="0" i="0" u="none" strike="noStrike" dirty="0">
                        <a:solidFill>
                          <a:srgbClr val="000000"/>
                        </a:solidFill>
                        <a:effectLst/>
                        <a:latin typeface="Calibri" panose="020F0502020204030204" pitchFamily="34" charset="0"/>
                      </a:endParaRPr>
                    </a:p>
                  </a:txBody>
                  <a:tcPr marL="13360" marR="13360" marT="13360" marB="0" anchor="b"/>
                </a:tc>
                <a:tc>
                  <a:txBody>
                    <a:bodyPr/>
                    <a:lstStyle/>
                    <a:p>
                      <a:pPr algn="ctr" fontAlgn="b"/>
                      <a:r>
                        <a:rPr lang="en-US" sz="2000" u="none" strike="noStrike">
                          <a:effectLst/>
                        </a:rPr>
                        <a:t>gene count</a:t>
                      </a:r>
                      <a:endParaRPr lang="en-US" sz="2000" b="0" i="0" u="none" strike="noStrike">
                        <a:solidFill>
                          <a:srgbClr val="000000"/>
                        </a:solidFill>
                        <a:effectLst/>
                        <a:latin typeface="Calibri" panose="020F0502020204030204" pitchFamily="34" charset="0"/>
                      </a:endParaRPr>
                    </a:p>
                  </a:txBody>
                  <a:tcPr marL="13360" marR="13360" marT="13360" marB="0" anchor="b"/>
                </a:tc>
                <a:tc>
                  <a:txBody>
                    <a:bodyPr/>
                    <a:lstStyle/>
                    <a:p>
                      <a:pPr algn="ctr" fontAlgn="b"/>
                      <a:r>
                        <a:rPr lang="en-US" sz="2000" u="none" strike="noStrike">
                          <a:effectLst/>
                        </a:rPr>
                        <a:t>FDR</a:t>
                      </a:r>
                      <a:endParaRPr lang="en-US" sz="2000" b="0" i="0" u="none" strike="noStrike">
                        <a:solidFill>
                          <a:srgbClr val="000000"/>
                        </a:solidFill>
                        <a:effectLst/>
                        <a:latin typeface="Calibri" panose="020F0502020204030204" pitchFamily="34" charset="0"/>
                      </a:endParaRPr>
                    </a:p>
                  </a:txBody>
                  <a:tcPr marL="13360" marR="13360" marT="13360" marB="0" anchor="b"/>
                </a:tc>
                <a:extLst>
                  <a:ext uri="{0D108BD9-81ED-4DB2-BD59-A6C34878D82A}">
                    <a16:rowId xmlns:a16="http://schemas.microsoft.com/office/drawing/2014/main" xmlns="" val="2807187733"/>
                  </a:ext>
                </a:extLst>
              </a:tr>
              <a:tr h="267199">
                <a:tc>
                  <a:txBody>
                    <a:bodyPr/>
                    <a:lstStyle/>
                    <a:p>
                      <a:pPr algn="l" fontAlgn="b"/>
                      <a:r>
                        <a:rPr lang="en-US" sz="2000" u="none" strike="noStrike" dirty="0">
                          <a:effectLst/>
                        </a:rPr>
                        <a:t>extracellular exosome</a:t>
                      </a:r>
                      <a:endParaRPr lang="en-US" sz="2000" b="0" i="0" u="none" strike="noStrike" dirty="0">
                        <a:solidFill>
                          <a:srgbClr val="000000"/>
                        </a:solidFill>
                        <a:effectLst/>
                        <a:latin typeface="Calibri" panose="020F0502020204030204" pitchFamily="34" charset="0"/>
                      </a:endParaRPr>
                    </a:p>
                  </a:txBody>
                  <a:tcPr marL="13360" marR="365760" marT="13360" marB="0" anchor="b"/>
                </a:tc>
                <a:tc>
                  <a:txBody>
                    <a:bodyPr/>
                    <a:lstStyle/>
                    <a:p>
                      <a:pPr algn="ctr" fontAlgn="b"/>
                      <a:r>
                        <a:rPr lang="en-US" sz="2000" u="none" strike="noStrike">
                          <a:effectLst/>
                        </a:rPr>
                        <a:t>639</a:t>
                      </a:r>
                      <a:endParaRPr lang="en-US" sz="2000" b="0" i="0" u="none" strike="noStrike">
                        <a:solidFill>
                          <a:srgbClr val="000000"/>
                        </a:solidFill>
                        <a:effectLst/>
                        <a:latin typeface="Calibri" panose="020F0502020204030204" pitchFamily="34" charset="0"/>
                      </a:endParaRPr>
                    </a:p>
                  </a:txBody>
                  <a:tcPr marL="13360" marR="13360" marT="13360" marB="0" anchor="b"/>
                </a:tc>
                <a:tc>
                  <a:txBody>
                    <a:bodyPr/>
                    <a:lstStyle/>
                    <a:p>
                      <a:pPr algn="ctr" fontAlgn="b"/>
                      <a:r>
                        <a:rPr lang="en-US" sz="2000" u="none" strike="noStrike">
                          <a:effectLst/>
                        </a:rPr>
                        <a:t>4.01E-264</a:t>
                      </a:r>
                      <a:endParaRPr lang="en-US" sz="2000" b="0" i="0" u="none" strike="noStrike">
                        <a:solidFill>
                          <a:srgbClr val="000000"/>
                        </a:solidFill>
                        <a:effectLst/>
                        <a:latin typeface="Calibri" panose="020F0502020204030204" pitchFamily="34" charset="0"/>
                      </a:endParaRPr>
                    </a:p>
                  </a:txBody>
                  <a:tcPr marL="13360" marR="13360" marT="13360" marB="0" anchor="b"/>
                </a:tc>
                <a:extLst>
                  <a:ext uri="{0D108BD9-81ED-4DB2-BD59-A6C34878D82A}">
                    <a16:rowId xmlns:a16="http://schemas.microsoft.com/office/drawing/2014/main" xmlns="" val="428902318"/>
                  </a:ext>
                </a:extLst>
              </a:tr>
              <a:tr h="267199">
                <a:tc>
                  <a:txBody>
                    <a:bodyPr/>
                    <a:lstStyle/>
                    <a:p>
                      <a:pPr algn="l" fontAlgn="b"/>
                      <a:r>
                        <a:rPr lang="en-US" sz="2000" u="none" strike="noStrike" dirty="0">
                          <a:effectLst/>
                        </a:rPr>
                        <a:t>extracellular vesicle</a:t>
                      </a:r>
                      <a:endParaRPr lang="en-US" sz="2000" b="0" i="0" u="none" strike="noStrike" dirty="0">
                        <a:solidFill>
                          <a:srgbClr val="000000"/>
                        </a:solidFill>
                        <a:effectLst/>
                        <a:latin typeface="Calibri" panose="020F0502020204030204" pitchFamily="34" charset="0"/>
                      </a:endParaRPr>
                    </a:p>
                  </a:txBody>
                  <a:tcPr marL="13360" marR="365760" marT="13360" marB="0" anchor="b"/>
                </a:tc>
                <a:tc>
                  <a:txBody>
                    <a:bodyPr/>
                    <a:lstStyle/>
                    <a:p>
                      <a:pPr algn="ctr" fontAlgn="b"/>
                      <a:r>
                        <a:rPr lang="en-US" sz="2000" u="none" strike="noStrike">
                          <a:effectLst/>
                        </a:rPr>
                        <a:t>640</a:t>
                      </a:r>
                      <a:endParaRPr lang="en-US" sz="2000" b="0" i="0" u="none" strike="noStrike">
                        <a:solidFill>
                          <a:srgbClr val="000000"/>
                        </a:solidFill>
                        <a:effectLst/>
                        <a:latin typeface="Calibri" panose="020F0502020204030204" pitchFamily="34" charset="0"/>
                      </a:endParaRPr>
                    </a:p>
                  </a:txBody>
                  <a:tcPr marL="13360" marR="13360" marT="13360" marB="0" anchor="b"/>
                </a:tc>
                <a:tc>
                  <a:txBody>
                    <a:bodyPr/>
                    <a:lstStyle/>
                    <a:p>
                      <a:pPr algn="ctr" fontAlgn="b"/>
                      <a:r>
                        <a:rPr lang="en-US" sz="2000" u="none" strike="noStrike">
                          <a:effectLst/>
                        </a:rPr>
                        <a:t>4.01E-264</a:t>
                      </a:r>
                      <a:endParaRPr lang="en-US" sz="2000" b="0" i="0" u="none" strike="noStrike">
                        <a:solidFill>
                          <a:srgbClr val="000000"/>
                        </a:solidFill>
                        <a:effectLst/>
                        <a:latin typeface="Calibri" panose="020F0502020204030204" pitchFamily="34" charset="0"/>
                      </a:endParaRPr>
                    </a:p>
                  </a:txBody>
                  <a:tcPr marL="13360" marR="13360" marT="13360" marB="0" anchor="b"/>
                </a:tc>
                <a:extLst>
                  <a:ext uri="{0D108BD9-81ED-4DB2-BD59-A6C34878D82A}">
                    <a16:rowId xmlns:a16="http://schemas.microsoft.com/office/drawing/2014/main" xmlns="" val="2980738741"/>
                  </a:ext>
                </a:extLst>
              </a:tr>
              <a:tr h="267199">
                <a:tc>
                  <a:txBody>
                    <a:bodyPr/>
                    <a:lstStyle/>
                    <a:p>
                      <a:pPr algn="l" fontAlgn="b"/>
                      <a:r>
                        <a:rPr lang="en-US" sz="2000" u="none" strike="noStrike" dirty="0">
                          <a:effectLst/>
                        </a:rPr>
                        <a:t>extracellular region part</a:t>
                      </a:r>
                      <a:endParaRPr lang="en-US" sz="2000" b="0" i="0" u="none" strike="noStrike" dirty="0">
                        <a:solidFill>
                          <a:srgbClr val="000000"/>
                        </a:solidFill>
                        <a:effectLst/>
                        <a:latin typeface="Calibri" panose="020F0502020204030204" pitchFamily="34" charset="0"/>
                      </a:endParaRPr>
                    </a:p>
                  </a:txBody>
                  <a:tcPr marL="13360" marR="365760" marT="13360" marB="0" anchor="b"/>
                </a:tc>
                <a:tc>
                  <a:txBody>
                    <a:bodyPr/>
                    <a:lstStyle/>
                    <a:p>
                      <a:pPr algn="ctr" fontAlgn="b"/>
                      <a:r>
                        <a:rPr lang="en-US" sz="2000" u="none" strike="noStrike">
                          <a:effectLst/>
                        </a:rPr>
                        <a:t>678</a:t>
                      </a:r>
                      <a:endParaRPr lang="en-US" sz="2000" b="0" i="0" u="none" strike="noStrike">
                        <a:solidFill>
                          <a:srgbClr val="000000"/>
                        </a:solidFill>
                        <a:effectLst/>
                        <a:latin typeface="Calibri" panose="020F0502020204030204" pitchFamily="34" charset="0"/>
                      </a:endParaRPr>
                    </a:p>
                  </a:txBody>
                  <a:tcPr marL="13360" marR="13360" marT="13360" marB="0" anchor="b"/>
                </a:tc>
                <a:tc>
                  <a:txBody>
                    <a:bodyPr/>
                    <a:lstStyle/>
                    <a:p>
                      <a:pPr algn="ctr" fontAlgn="b"/>
                      <a:r>
                        <a:rPr lang="en-US" sz="2000" u="none" strike="noStrike" dirty="0">
                          <a:effectLst/>
                        </a:rPr>
                        <a:t>8.10E-224</a:t>
                      </a:r>
                      <a:endParaRPr lang="en-US" sz="2000" b="0" i="0" u="none" strike="noStrike" dirty="0">
                        <a:solidFill>
                          <a:srgbClr val="000000"/>
                        </a:solidFill>
                        <a:effectLst/>
                        <a:latin typeface="Calibri" panose="020F0502020204030204" pitchFamily="34" charset="0"/>
                      </a:endParaRPr>
                    </a:p>
                  </a:txBody>
                  <a:tcPr marL="13360" marR="13360" marT="13360" marB="0" anchor="b"/>
                </a:tc>
                <a:extLst>
                  <a:ext uri="{0D108BD9-81ED-4DB2-BD59-A6C34878D82A}">
                    <a16:rowId xmlns:a16="http://schemas.microsoft.com/office/drawing/2014/main" xmlns="" val="2718852467"/>
                  </a:ext>
                </a:extLst>
              </a:tr>
              <a:tr h="267199">
                <a:tc>
                  <a:txBody>
                    <a:bodyPr/>
                    <a:lstStyle/>
                    <a:p>
                      <a:pPr algn="l" fontAlgn="b"/>
                      <a:r>
                        <a:rPr lang="en-US" sz="2000" u="none" strike="noStrike" dirty="0">
                          <a:effectLst/>
                        </a:rPr>
                        <a:t>membrane-bounded vesicle</a:t>
                      </a:r>
                      <a:endParaRPr lang="en-US" sz="2000" b="0" i="0" u="none" strike="noStrike" dirty="0">
                        <a:solidFill>
                          <a:srgbClr val="000000"/>
                        </a:solidFill>
                        <a:effectLst/>
                        <a:latin typeface="Calibri" panose="020F0502020204030204" pitchFamily="34" charset="0"/>
                      </a:endParaRPr>
                    </a:p>
                  </a:txBody>
                  <a:tcPr marL="13360" marR="365760" marT="13360" marB="0" anchor="b"/>
                </a:tc>
                <a:tc>
                  <a:txBody>
                    <a:bodyPr/>
                    <a:lstStyle/>
                    <a:p>
                      <a:pPr algn="ctr" fontAlgn="b"/>
                      <a:r>
                        <a:rPr lang="en-US" sz="2000" u="none" strike="noStrike">
                          <a:effectLst/>
                        </a:rPr>
                        <a:t>656</a:t>
                      </a:r>
                      <a:endParaRPr lang="en-US" sz="2000" b="0" i="0" u="none" strike="noStrike">
                        <a:solidFill>
                          <a:srgbClr val="000000"/>
                        </a:solidFill>
                        <a:effectLst/>
                        <a:latin typeface="Calibri" panose="020F0502020204030204" pitchFamily="34" charset="0"/>
                      </a:endParaRPr>
                    </a:p>
                  </a:txBody>
                  <a:tcPr marL="13360" marR="13360" marT="13360" marB="0" anchor="b"/>
                </a:tc>
                <a:tc>
                  <a:txBody>
                    <a:bodyPr/>
                    <a:lstStyle/>
                    <a:p>
                      <a:pPr algn="ctr" fontAlgn="b"/>
                      <a:r>
                        <a:rPr lang="en-US" sz="2000" u="none" strike="noStrike">
                          <a:effectLst/>
                        </a:rPr>
                        <a:t>1.16E-222</a:t>
                      </a:r>
                      <a:endParaRPr lang="en-US" sz="2000" b="0" i="0" u="none" strike="noStrike">
                        <a:solidFill>
                          <a:srgbClr val="000000"/>
                        </a:solidFill>
                        <a:effectLst/>
                        <a:latin typeface="Calibri" panose="020F0502020204030204" pitchFamily="34" charset="0"/>
                      </a:endParaRPr>
                    </a:p>
                  </a:txBody>
                  <a:tcPr marL="13360" marR="13360" marT="13360" marB="0" anchor="b"/>
                </a:tc>
                <a:extLst>
                  <a:ext uri="{0D108BD9-81ED-4DB2-BD59-A6C34878D82A}">
                    <a16:rowId xmlns:a16="http://schemas.microsoft.com/office/drawing/2014/main" xmlns="" val="1343439780"/>
                  </a:ext>
                </a:extLst>
              </a:tr>
              <a:tr h="267199">
                <a:tc>
                  <a:txBody>
                    <a:bodyPr/>
                    <a:lstStyle/>
                    <a:p>
                      <a:pPr algn="l" fontAlgn="b"/>
                      <a:r>
                        <a:rPr lang="en-US" sz="2000" u="none" strike="noStrike" dirty="0">
                          <a:effectLst/>
                        </a:rPr>
                        <a:t>vesicle</a:t>
                      </a:r>
                      <a:endParaRPr lang="en-US" sz="2000" b="0" i="0" u="none" strike="noStrike" dirty="0">
                        <a:solidFill>
                          <a:srgbClr val="000000"/>
                        </a:solidFill>
                        <a:effectLst/>
                        <a:latin typeface="Calibri" panose="020F0502020204030204" pitchFamily="34" charset="0"/>
                      </a:endParaRPr>
                    </a:p>
                  </a:txBody>
                  <a:tcPr marL="13360" marR="365760" marT="13360" marB="0" anchor="b"/>
                </a:tc>
                <a:tc>
                  <a:txBody>
                    <a:bodyPr/>
                    <a:lstStyle/>
                    <a:p>
                      <a:pPr algn="ctr" fontAlgn="b"/>
                      <a:r>
                        <a:rPr lang="en-US" sz="2000" u="none" strike="noStrike">
                          <a:effectLst/>
                        </a:rPr>
                        <a:t>657</a:t>
                      </a:r>
                      <a:endParaRPr lang="en-US" sz="2000" b="0" i="0" u="none" strike="noStrike">
                        <a:solidFill>
                          <a:srgbClr val="000000"/>
                        </a:solidFill>
                        <a:effectLst/>
                        <a:latin typeface="Calibri" panose="020F0502020204030204" pitchFamily="34" charset="0"/>
                      </a:endParaRPr>
                    </a:p>
                  </a:txBody>
                  <a:tcPr marL="13360" marR="13360" marT="13360" marB="0" anchor="b"/>
                </a:tc>
                <a:tc>
                  <a:txBody>
                    <a:bodyPr/>
                    <a:lstStyle/>
                    <a:p>
                      <a:pPr algn="ctr" fontAlgn="b"/>
                      <a:r>
                        <a:rPr lang="en-US" sz="2000" u="none" strike="noStrike" dirty="0">
                          <a:effectLst/>
                        </a:rPr>
                        <a:t>1.88E-215</a:t>
                      </a:r>
                      <a:endParaRPr lang="en-US" sz="2000" b="0" i="0" u="none" strike="noStrike" dirty="0">
                        <a:solidFill>
                          <a:srgbClr val="000000"/>
                        </a:solidFill>
                        <a:effectLst/>
                        <a:latin typeface="Calibri" panose="020F0502020204030204" pitchFamily="34" charset="0"/>
                      </a:endParaRPr>
                    </a:p>
                  </a:txBody>
                  <a:tcPr marL="13360" marR="13360" marT="13360" marB="0" anchor="b"/>
                </a:tc>
                <a:extLst>
                  <a:ext uri="{0D108BD9-81ED-4DB2-BD59-A6C34878D82A}">
                    <a16:rowId xmlns:a16="http://schemas.microsoft.com/office/drawing/2014/main" xmlns="" val="3104024292"/>
                  </a:ext>
                </a:extLst>
              </a:tr>
            </a:tbl>
          </a:graphicData>
        </a:graphic>
      </p:graphicFrame>
      <p:sp>
        <p:nvSpPr>
          <p:cNvPr id="7" name="TextBox 6"/>
          <p:cNvSpPr txBox="1"/>
          <p:nvPr/>
        </p:nvSpPr>
        <p:spPr>
          <a:xfrm>
            <a:off x="1" y="0"/>
            <a:ext cx="9144000" cy="954107"/>
          </a:xfrm>
          <a:prstGeom prst="rect">
            <a:avLst/>
          </a:prstGeom>
          <a:noFill/>
        </p:spPr>
        <p:txBody>
          <a:bodyPr wrap="square" rtlCol="0">
            <a:spAutoFit/>
          </a:bodyPr>
          <a:lstStyle/>
          <a:p>
            <a:pPr algn="ctr" defTabSz="914265"/>
            <a:r>
              <a:rPr lang="en-US" sz="2800" b="1" dirty="0" smtClean="0">
                <a:solidFill>
                  <a:srgbClr val="FFFFFF"/>
                </a:solidFill>
                <a:latin typeface="Arial"/>
                <a:cs typeface="Arial"/>
              </a:rPr>
              <a:t>The 1,231 candidate biomarkers detected in PDX </a:t>
            </a:r>
            <a:r>
              <a:rPr lang="en-US" sz="2800" b="1" dirty="0">
                <a:solidFill>
                  <a:srgbClr val="FFFFFF"/>
                </a:solidFill>
                <a:latin typeface="Arial"/>
                <a:cs typeface="Arial"/>
              </a:rPr>
              <a:t>plasma </a:t>
            </a:r>
            <a:r>
              <a:rPr lang="en-US" sz="2800" b="1" dirty="0" smtClean="0">
                <a:solidFill>
                  <a:srgbClr val="FFFFFF"/>
                </a:solidFill>
                <a:latin typeface="Arial"/>
                <a:cs typeface="Arial"/>
              </a:rPr>
              <a:t>are highly enriched for extracellular vesicles.</a:t>
            </a:r>
            <a:endParaRPr lang="en-US" sz="2800" dirty="0">
              <a:solidFill>
                <a:srgbClr val="FFFFFF"/>
              </a:solidFill>
              <a:latin typeface="Arial"/>
              <a:cs typeface="Arial"/>
            </a:endParaRPr>
          </a:p>
        </p:txBody>
      </p:sp>
    </p:spTree>
    <p:extLst>
      <p:ext uri="{BB962C8B-B14F-4D97-AF65-F5344CB8AC3E}">
        <p14:creationId xmlns:p14="http://schemas.microsoft.com/office/powerpoint/2010/main" val="2639166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614" y="939552"/>
            <a:ext cx="8746055" cy="3308598"/>
          </a:xfrm>
          <a:prstGeom prst="rect">
            <a:avLst/>
          </a:prstGeom>
          <a:noFill/>
        </p:spPr>
        <p:txBody>
          <a:bodyPr wrap="square" rtlCol="0">
            <a:spAutoFit/>
          </a:bodyPr>
          <a:lstStyle/>
          <a:p>
            <a:pPr marL="214313" indent="-214313">
              <a:buFont typeface="Arial" panose="020B0604020202020204" pitchFamily="34" charset="0"/>
              <a:buChar char="•"/>
            </a:pPr>
            <a:r>
              <a:rPr lang="en-US" sz="1900" dirty="0" smtClean="0"/>
              <a:t>Found </a:t>
            </a:r>
            <a:r>
              <a:rPr lang="en-US" sz="1900" dirty="0"/>
              <a:t>in blood, urine, saliva, and cell culture supernatant</a:t>
            </a:r>
          </a:p>
          <a:p>
            <a:pPr marL="214313" indent="-214313">
              <a:buFont typeface="Arial" panose="020B0604020202020204" pitchFamily="34" charset="0"/>
              <a:buChar char="•"/>
            </a:pPr>
            <a:r>
              <a:rPr lang="en-US" sz="1900" dirty="0"/>
              <a:t>E</a:t>
            </a:r>
            <a:r>
              <a:rPr lang="en-US" sz="1900" dirty="0" smtClean="0"/>
              <a:t>nclosed </a:t>
            </a:r>
            <a:r>
              <a:rPr lang="en-US" sz="1900" dirty="0"/>
              <a:t>by a lipid </a:t>
            </a:r>
            <a:r>
              <a:rPr lang="en-US" sz="1900" dirty="0" smtClean="0"/>
              <a:t>bilayer</a:t>
            </a:r>
          </a:p>
          <a:p>
            <a:pPr marL="214313" indent="-214313">
              <a:buFont typeface="Arial" panose="020B0604020202020204" pitchFamily="34" charset="0"/>
              <a:buChar char="•"/>
            </a:pPr>
            <a:r>
              <a:rPr lang="en-US" sz="1900" dirty="0"/>
              <a:t>C</a:t>
            </a:r>
            <a:r>
              <a:rPr lang="en-US" sz="1900" dirty="0" smtClean="0"/>
              <a:t>ontain </a:t>
            </a:r>
            <a:r>
              <a:rPr lang="en-US" sz="1900" dirty="0"/>
              <a:t>p</a:t>
            </a:r>
            <a:r>
              <a:rPr lang="en-US" sz="1900" dirty="0" smtClean="0"/>
              <a:t>roteins</a:t>
            </a:r>
            <a:r>
              <a:rPr lang="en-US" sz="1900" dirty="0"/>
              <a:t>, RNA, DNA, lipids, and </a:t>
            </a:r>
            <a:r>
              <a:rPr lang="en-US" sz="1900" dirty="0" smtClean="0"/>
              <a:t>metabolites</a:t>
            </a:r>
          </a:p>
          <a:p>
            <a:pPr marL="214313" indent="-214313">
              <a:buFont typeface="Arial" panose="020B0604020202020204" pitchFamily="34" charset="0"/>
              <a:buChar char="•"/>
            </a:pPr>
            <a:r>
              <a:rPr lang="en-US" sz="1900" dirty="0" smtClean="0"/>
              <a:t>Serve </a:t>
            </a:r>
            <a:r>
              <a:rPr lang="en-US" sz="1900" dirty="0"/>
              <a:t>autocrine and paracrine functions, controlling multiple cell processes in development, proliferation, migration, and </a:t>
            </a:r>
            <a:r>
              <a:rPr lang="en-US" sz="1900" dirty="0" smtClean="0"/>
              <a:t>pathology</a:t>
            </a:r>
          </a:p>
          <a:p>
            <a:pPr marL="214313" indent="-214313">
              <a:buFont typeface="Arial" panose="020B0604020202020204" pitchFamily="34" charset="0"/>
              <a:buChar char="•"/>
            </a:pPr>
            <a:r>
              <a:rPr lang="en-US" sz="1900" dirty="0"/>
              <a:t>EV cargoes may be dysregulated and/or have abnormal content in disease states and serve as ‘snapshots’ of diseased cells</a:t>
            </a:r>
          </a:p>
          <a:p>
            <a:pPr marL="214313" indent="-214313">
              <a:buFont typeface="Arial" panose="020B0604020202020204" pitchFamily="34" charset="0"/>
              <a:buChar char="•"/>
            </a:pPr>
            <a:r>
              <a:rPr lang="en-US" sz="1900" dirty="0"/>
              <a:t>Three subtypes of </a:t>
            </a:r>
            <a:r>
              <a:rPr lang="en-US" sz="1900" dirty="0" smtClean="0"/>
              <a:t>EV</a:t>
            </a:r>
            <a:endParaRPr lang="en-US" sz="1900" dirty="0"/>
          </a:p>
          <a:p>
            <a:pPr marL="685800" lvl="1" indent="-342900">
              <a:buFont typeface="+mj-lt"/>
              <a:buAutoNum type="alphaLcPeriod"/>
            </a:pPr>
            <a:r>
              <a:rPr lang="en-US" sz="1900" dirty="0"/>
              <a:t>Exosomes </a:t>
            </a:r>
          </a:p>
          <a:p>
            <a:pPr marL="685800" lvl="1" indent="-342900">
              <a:buFont typeface="+mj-lt"/>
              <a:buAutoNum type="alphaLcPeriod"/>
            </a:pPr>
            <a:r>
              <a:rPr lang="en-US" sz="1900" dirty="0" err="1" smtClean="0"/>
              <a:t>Microvesicles</a:t>
            </a:r>
            <a:endParaRPr lang="en-US" sz="1900" dirty="0"/>
          </a:p>
          <a:p>
            <a:pPr marL="685800" lvl="1" indent="-342900">
              <a:buFont typeface="+mj-lt"/>
              <a:buAutoNum type="alphaLcPeriod"/>
            </a:pPr>
            <a:r>
              <a:rPr lang="en-US" sz="1900" dirty="0"/>
              <a:t>Apoptotic </a:t>
            </a:r>
            <a:r>
              <a:rPr lang="en-US" sz="1900" dirty="0" smtClean="0"/>
              <a:t>bodies</a:t>
            </a:r>
            <a:endParaRPr lang="en-US" sz="1900" dirty="0"/>
          </a:p>
        </p:txBody>
      </p:sp>
      <p:sp>
        <p:nvSpPr>
          <p:cNvPr id="5" name="TextBox 4"/>
          <p:cNvSpPr txBox="1"/>
          <p:nvPr/>
        </p:nvSpPr>
        <p:spPr>
          <a:xfrm>
            <a:off x="152400" y="4668228"/>
            <a:ext cx="3048000" cy="461665"/>
          </a:xfrm>
          <a:prstGeom prst="rect">
            <a:avLst/>
          </a:prstGeom>
          <a:noFill/>
        </p:spPr>
        <p:txBody>
          <a:bodyPr wrap="square" rtlCol="0">
            <a:spAutoFit/>
          </a:bodyPr>
          <a:lstStyle/>
          <a:p>
            <a:r>
              <a:rPr lang="en-US" sz="1200" dirty="0"/>
              <a:t>Trends in Cancer, February </a:t>
            </a:r>
            <a:r>
              <a:rPr lang="en-US" sz="1200" dirty="0" smtClean="0"/>
              <a:t>2016</a:t>
            </a:r>
          </a:p>
          <a:p>
            <a:r>
              <a:rPr lang="en-US" sz="1200" dirty="0" smtClean="0"/>
              <a:t>Trends in Cell Biology, March 2017</a:t>
            </a:r>
            <a:endParaRPr lang="en-US" sz="1200" dirty="0"/>
          </a:p>
        </p:txBody>
      </p:sp>
      <p:sp>
        <p:nvSpPr>
          <p:cNvPr id="6" name="TextBox 5"/>
          <p:cNvSpPr txBox="1"/>
          <p:nvPr/>
        </p:nvSpPr>
        <p:spPr>
          <a:xfrm>
            <a:off x="1" y="0"/>
            <a:ext cx="9144000" cy="954107"/>
          </a:xfrm>
          <a:prstGeom prst="rect">
            <a:avLst/>
          </a:prstGeom>
          <a:noFill/>
        </p:spPr>
        <p:txBody>
          <a:bodyPr wrap="square" rtlCol="0">
            <a:spAutoFit/>
          </a:bodyPr>
          <a:lstStyle/>
          <a:p>
            <a:pPr algn="ctr" defTabSz="914265"/>
            <a:r>
              <a:rPr lang="en-US" sz="2800" b="1" dirty="0">
                <a:solidFill>
                  <a:srgbClr val="FFFFFF"/>
                </a:solidFill>
              </a:rPr>
              <a:t>Extracellular vesicles (EVs): membrane-bound particles that are released from cells</a:t>
            </a:r>
          </a:p>
        </p:txBody>
      </p:sp>
      <p:pic>
        <p:nvPicPr>
          <p:cNvPr id="3" name="Picture 2"/>
          <p:cNvPicPr>
            <a:picLocks noChangeAspect="1"/>
          </p:cNvPicPr>
          <p:nvPr/>
        </p:nvPicPr>
        <p:blipFill>
          <a:blip r:embed="rId2"/>
          <a:stretch>
            <a:fillRect/>
          </a:stretch>
        </p:blipFill>
        <p:spPr>
          <a:xfrm>
            <a:off x="4038600" y="3028950"/>
            <a:ext cx="4953000" cy="1998889"/>
          </a:xfrm>
          <a:prstGeom prst="rect">
            <a:avLst/>
          </a:prstGeom>
          <a:ln w="28575">
            <a:solidFill>
              <a:schemeClr val="accent1"/>
            </a:solidFill>
          </a:ln>
        </p:spPr>
      </p:pic>
    </p:spTree>
    <p:extLst>
      <p:ext uri="{BB962C8B-B14F-4D97-AF65-F5344CB8AC3E}">
        <p14:creationId xmlns:p14="http://schemas.microsoft.com/office/powerpoint/2010/main" val="21664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312420" y="1885950"/>
            <a:ext cx="8534399" cy="1981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 name="Oval 3"/>
          <p:cNvSpPr/>
          <p:nvPr/>
        </p:nvSpPr>
        <p:spPr>
          <a:xfrm>
            <a:off x="3387100" y="2119069"/>
            <a:ext cx="2556500" cy="151496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 name="Oval 4"/>
          <p:cNvSpPr/>
          <p:nvPr/>
        </p:nvSpPr>
        <p:spPr>
          <a:xfrm>
            <a:off x="2708062" y="2341579"/>
            <a:ext cx="1533899" cy="106994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6" name="TextBox 5"/>
          <p:cNvSpPr txBox="1"/>
          <p:nvPr/>
        </p:nvSpPr>
        <p:spPr>
          <a:xfrm>
            <a:off x="401808" y="2214831"/>
            <a:ext cx="2091985" cy="1323439"/>
          </a:xfrm>
          <a:prstGeom prst="rect">
            <a:avLst/>
          </a:prstGeom>
          <a:noFill/>
        </p:spPr>
        <p:txBody>
          <a:bodyPr wrap="square" rtlCol="0">
            <a:spAutoFit/>
          </a:bodyPr>
          <a:lstStyle/>
          <a:p>
            <a:pPr algn="ctr"/>
            <a:r>
              <a:rPr lang="en-US" sz="2000" b="1" dirty="0" smtClean="0"/>
              <a:t>PDX-derived</a:t>
            </a:r>
          </a:p>
          <a:p>
            <a:pPr algn="ctr"/>
            <a:r>
              <a:rPr lang="en-US" sz="2000" b="1" dirty="0" smtClean="0"/>
              <a:t>biomarker candidates</a:t>
            </a:r>
          </a:p>
          <a:p>
            <a:pPr algn="ctr"/>
            <a:r>
              <a:rPr lang="en-US" sz="2000" b="1" dirty="0" smtClean="0"/>
              <a:t>(1,231 proteins)</a:t>
            </a:r>
            <a:endParaRPr lang="en-US" sz="2000" b="1" dirty="0"/>
          </a:p>
        </p:txBody>
      </p:sp>
      <p:sp>
        <p:nvSpPr>
          <p:cNvPr id="7" name="TextBox 6"/>
          <p:cNvSpPr txBox="1"/>
          <p:nvPr/>
        </p:nvSpPr>
        <p:spPr>
          <a:xfrm>
            <a:off x="2848321" y="2676495"/>
            <a:ext cx="612668" cy="400110"/>
          </a:xfrm>
          <a:prstGeom prst="rect">
            <a:avLst/>
          </a:prstGeom>
          <a:noFill/>
        </p:spPr>
        <p:txBody>
          <a:bodyPr wrap="none" rtlCol="0">
            <a:spAutoFit/>
          </a:bodyPr>
          <a:lstStyle/>
          <a:p>
            <a:r>
              <a:rPr lang="en-US" sz="2000" dirty="0" smtClean="0"/>
              <a:t>242</a:t>
            </a:r>
            <a:endParaRPr lang="en-US" sz="2000" dirty="0"/>
          </a:p>
        </p:txBody>
      </p:sp>
      <p:sp>
        <p:nvSpPr>
          <p:cNvPr id="8" name="TextBox 7"/>
          <p:cNvSpPr txBox="1"/>
          <p:nvPr/>
        </p:nvSpPr>
        <p:spPr>
          <a:xfrm>
            <a:off x="3403822" y="2676495"/>
            <a:ext cx="806659" cy="400110"/>
          </a:xfrm>
          <a:prstGeom prst="rect">
            <a:avLst/>
          </a:prstGeom>
          <a:noFill/>
        </p:spPr>
        <p:txBody>
          <a:bodyPr wrap="square" rtlCol="0">
            <a:spAutoFit/>
          </a:bodyPr>
          <a:lstStyle/>
          <a:p>
            <a:pPr algn="ctr"/>
            <a:r>
              <a:rPr lang="en-US" sz="2000" b="1" dirty="0" smtClean="0"/>
              <a:t>989</a:t>
            </a:r>
            <a:endParaRPr lang="en-US" sz="2000" b="1" dirty="0"/>
          </a:p>
        </p:txBody>
      </p:sp>
      <p:sp>
        <p:nvSpPr>
          <p:cNvPr id="10" name="TextBox 9"/>
          <p:cNvSpPr txBox="1"/>
          <p:nvPr/>
        </p:nvSpPr>
        <p:spPr>
          <a:xfrm>
            <a:off x="5997164" y="2522607"/>
            <a:ext cx="2745029" cy="707886"/>
          </a:xfrm>
          <a:prstGeom prst="rect">
            <a:avLst/>
          </a:prstGeom>
          <a:noFill/>
        </p:spPr>
        <p:txBody>
          <a:bodyPr wrap="square" rtlCol="0">
            <a:spAutoFit/>
          </a:bodyPr>
          <a:lstStyle/>
          <a:p>
            <a:pPr algn="ctr"/>
            <a:r>
              <a:rPr lang="en-US" sz="2000" b="1" dirty="0"/>
              <a:t>NCI-60 EV </a:t>
            </a:r>
            <a:r>
              <a:rPr lang="en-US" sz="2000" b="1" dirty="0" smtClean="0"/>
              <a:t>proteins*</a:t>
            </a:r>
            <a:endParaRPr lang="en-US" sz="2000" b="1" dirty="0"/>
          </a:p>
          <a:p>
            <a:pPr algn="ctr"/>
            <a:r>
              <a:rPr lang="en-US" sz="2000" b="1" dirty="0"/>
              <a:t>(6,014 </a:t>
            </a:r>
            <a:r>
              <a:rPr lang="en-US" sz="2000" b="1" dirty="0" smtClean="0"/>
              <a:t>proteins)</a:t>
            </a:r>
            <a:endParaRPr lang="en-US" sz="2000" b="1" dirty="0"/>
          </a:p>
        </p:txBody>
      </p:sp>
      <p:sp>
        <p:nvSpPr>
          <p:cNvPr id="13" name="TextBox 12"/>
          <p:cNvSpPr txBox="1"/>
          <p:nvPr/>
        </p:nvSpPr>
        <p:spPr>
          <a:xfrm>
            <a:off x="4405601" y="2676495"/>
            <a:ext cx="825867" cy="400110"/>
          </a:xfrm>
          <a:prstGeom prst="rect">
            <a:avLst/>
          </a:prstGeom>
          <a:noFill/>
        </p:spPr>
        <p:txBody>
          <a:bodyPr wrap="none" rtlCol="0">
            <a:spAutoFit/>
          </a:bodyPr>
          <a:lstStyle/>
          <a:p>
            <a:r>
              <a:rPr lang="en-US" sz="2000" dirty="0" smtClean="0"/>
              <a:t>5,025</a:t>
            </a:r>
            <a:endParaRPr lang="en-US" sz="2000" dirty="0"/>
          </a:p>
        </p:txBody>
      </p:sp>
      <p:sp>
        <p:nvSpPr>
          <p:cNvPr id="14" name="TextBox 13"/>
          <p:cNvSpPr txBox="1"/>
          <p:nvPr/>
        </p:nvSpPr>
        <p:spPr>
          <a:xfrm>
            <a:off x="4953000" y="4497169"/>
            <a:ext cx="4191000" cy="646331"/>
          </a:xfrm>
          <a:prstGeom prst="rect">
            <a:avLst/>
          </a:prstGeom>
          <a:noFill/>
        </p:spPr>
        <p:txBody>
          <a:bodyPr wrap="square" rtlCol="0">
            <a:spAutoFit/>
          </a:bodyPr>
          <a:lstStyle/>
          <a:p>
            <a:r>
              <a:rPr lang="en-US" sz="1200" i="1" dirty="0" smtClean="0"/>
              <a:t>*Proteomic profiling of NCI-60 extracellular vesicles uncovers common protein cargo and cancer type-specific biomarkers. </a:t>
            </a:r>
            <a:r>
              <a:rPr lang="en-US" sz="1200" dirty="0" err="1"/>
              <a:t>Oncotarget</a:t>
            </a:r>
            <a:r>
              <a:rPr lang="en-US" sz="1200" dirty="0"/>
              <a:t> (</a:t>
            </a:r>
            <a:r>
              <a:rPr lang="en-US" sz="1200" dirty="0" smtClean="0"/>
              <a:t>2016) PMID: 27894104</a:t>
            </a:r>
            <a:endParaRPr lang="en-US" sz="1200" dirty="0"/>
          </a:p>
        </p:txBody>
      </p:sp>
      <p:sp>
        <p:nvSpPr>
          <p:cNvPr id="15" name="TextBox 14"/>
          <p:cNvSpPr txBox="1"/>
          <p:nvPr/>
        </p:nvSpPr>
        <p:spPr>
          <a:xfrm>
            <a:off x="200904" y="0"/>
            <a:ext cx="8742193" cy="1384995"/>
          </a:xfrm>
          <a:prstGeom prst="rect">
            <a:avLst/>
          </a:prstGeom>
          <a:noFill/>
        </p:spPr>
        <p:txBody>
          <a:bodyPr wrap="square" rtlCol="0">
            <a:spAutoFit/>
          </a:bodyPr>
          <a:lstStyle/>
          <a:p>
            <a:pPr algn="ctr"/>
            <a:r>
              <a:rPr lang="en-US" sz="2800" b="1" dirty="0">
                <a:solidFill>
                  <a:schemeClr val="bg1"/>
                </a:solidFill>
              </a:rPr>
              <a:t>80% of the human proteins identified </a:t>
            </a:r>
            <a:r>
              <a:rPr lang="en-US" sz="2800" b="1" dirty="0" smtClean="0">
                <a:solidFill>
                  <a:schemeClr val="bg1"/>
                </a:solidFill>
              </a:rPr>
              <a:t>PDX </a:t>
            </a:r>
            <a:r>
              <a:rPr lang="en-US" sz="2800" b="1" dirty="0">
                <a:solidFill>
                  <a:schemeClr val="bg1"/>
                </a:solidFill>
              </a:rPr>
              <a:t>plasma have </a:t>
            </a:r>
            <a:r>
              <a:rPr lang="en-US" sz="2800" b="1" dirty="0" smtClean="0">
                <a:solidFill>
                  <a:schemeClr val="bg1"/>
                </a:solidFill>
              </a:rPr>
              <a:t>been </a:t>
            </a:r>
            <a:r>
              <a:rPr lang="en-US" sz="2800" b="1" dirty="0">
                <a:solidFill>
                  <a:schemeClr val="bg1"/>
                </a:solidFill>
              </a:rPr>
              <a:t>identified in purified extracellular vesicles (EV</a:t>
            </a:r>
            <a:r>
              <a:rPr lang="en-US" sz="2800" b="1" dirty="0" smtClean="0">
                <a:solidFill>
                  <a:schemeClr val="bg1"/>
                </a:solidFill>
              </a:rPr>
              <a:t>) </a:t>
            </a:r>
            <a:r>
              <a:rPr lang="en-US" sz="2800" b="1" dirty="0">
                <a:solidFill>
                  <a:schemeClr val="bg1"/>
                </a:solidFill>
              </a:rPr>
              <a:t>from </a:t>
            </a:r>
            <a:r>
              <a:rPr lang="en-US" sz="2800" b="1" dirty="0" smtClean="0">
                <a:solidFill>
                  <a:schemeClr val="bg1"/>
                </a:solidFill>
              </a:rPr>
              <a:t>NCI-60 </a:t>
            </a:r>
            <a:r>
              <a:rPr lang="en-US" sz="2800" b="1" dirty="0">
                <a:solidFill>
                  <a:schemeClr val="bg1"/>
                </a:solidFill>
              </a:rPr>
              <a:t>cell </a:t>
            </a:r>
            <a:r>
              <a:rPr lang="en-US" sz="2800" b="1" dirty="0" smtClean="0">
                <a:solidFill>
                  <a:schemeClr val="bg1"/>
                </a:solidFill>
              </a:rPr>
              <a:t>lines.</a:t>
            </a:r>
            <a:endParaRPr lang="en-US" sz="2800" dirty="0">
              <a:solidFill>
                <a:schemeClr val="bg1"/>
              </a:solidFill>
            </a:endParaRPr>
          </a:p>
        </p:txBody>
      </p:sp>
    </p:spTree>
    <p:extLst>
      <p:ext uri="{BB962C8B-B14F-4D97-AF65-F5344CB8AC3E}">
        <p14:creationId xmlns:p14="http://schemas.microsoft.com/office/powerpoint/2010/main" val="198595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312420" y="1123950"/>
            <a:ext cx="8534399" cy="1981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 name="Oval 3"/>
          <p:cNvSpPr/>
          <p:nvPr/>
        </p:nvSpPr>
        <p:spPr>
          <a:xfrm>
            <a:off x="3387100" y="1357069"/>
            <a:ext cx="2556500" cy="151496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 name="Oval 4"/>
          <p:cNvSpPr/>
          <p:nvPr/>
        </p:nvSpPr>
        <p:spPr>
          <a:xfrm>
            <a:off x="2708062" y="1579579"/>
            <a:ext cx="1533899" cy="106994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6" name="TextBox 5"/>
          <p:cNvSpPr txBox="1"/>
          <p:nvPr/>
        </p:nvSpPr>
        <p:spPr>
          <a:xfrm>
            <a:off x="401808" y="1452831"/>
            <a:ext cx="2091985" cy="1323439"/>
          </a:xfrm>
          <a:prstGeom prst="rect">
            <a:avLst/>
          </a:prstGeom>
          <a:noFill/>
        </p:spPr>
        <p:txBody>
          <a:bodyPr wrap="square" rtlCol="0">
            <a:spAutoFit/>
          </a:bodyPr>
          <a:lstStyle/>
          <a:p>
            <a:pPr algn="ctr"/>
            <a:r>
              <a:rPr lang="en-US" sz="2000" b="1" dirty="0" smtClean="0"/>
              <a:t>PDX-derived</a:t>
            </a:r>
          </a:p>
          <a:p>
            <a:pPr algn="ctr"/>
            <a:r>
              <a:rPr lang="en-US" sz="2000" b="1" dirty="0" smtClean="0"/>
              <a:t>biomarker candidates</a:t>
            </a:r>
          </a:p>
          <a:p>
            <a:pPr algn="ctr"/>
            <a:r>
              <a:rPr lang="en-US" sz="2000" b="1" dirty="0" smtClean="0"/>
              <a:t>(1,231 proteins)</a:t>
            </a:r>
            <a:endParaRPr lang="en-US" sz="2000" b="1" dirty="0"/>
          </a:p>
        </p:txBody>
      </p:sp>
      <p:sp>
        <p:nvSpPr>
          <p:cNvPr id="7" name="TextBox 6"/>
          <p:cNvSpPr txBox="1"/>
          <p:nvPr/>
        </p:nvSpPr>
        <p:spPr>
          <a:xfrm>
            <a:off x="2848321" y="1914495"/>
            <a:ext cx="612668" cy="400110"/>
          </a:xfrm>
          <a:prstGeom prst="rect">
            <a:avLst/>
          </a:prstGeom>
          <a:noFill/>
        </p:spPr>
        <p:txBody>
          <a:bodyPr wrap="none" rtlCol="0">
            <a:spAutoFit/>
          </a:bodyPr>
          <a:lstStyle/>
          <a:p>
            <a:r>
              <a:rPr lang="en-US" sz="2000" dirty="0" smtClean="0"/>
              <a:t>242</a:t>
            </a:r>
            <a:endParaRPr lang="en-US" sz="2000" dirty="0"/>
          </a:p>
        </p:txBody>
      </p:sp>
      <p:sp>
        <p:nvSpPr>
          <p:cNvPr id="8" name="TextBox 7"/>
          <p:cNvSpPr txBox="1"/>
          <p:nvPr/>
        </p:nvSpPr>
        <p:spPr>
          <a:xfrm>
            <a:off x="3403822" y="1914495"/>
            <a:ext cx="806659" cy="400110"/>
          </a:xfrm>
          <a:prstGeom prst="rect">
            <a:avLst/>
          </a:prstGeom>
          <a:noFill/>
        </p:spPr>
        <p:txBody>
          <a:bodyPr wrap="square" rtlCol="0">
            <a:spAutoFit/>
          </a:bodyPr>
          <a:lstStyle/>
          <a:p>
            <a:pPr algn="ctr"/>
            <a:r>
              <a:rPr lang="en-US" sz="2000" b="1" dirty="0" smtClean="0"/>
              <a:t>989</a:t>
            </a:r>
            <a:endParaRPr lang="en-US" sz="2000" b="1" dirty="0"/>
          </a:p>
        </p:txBody>
      </p:sp>
      <p:sp>
        <p:nvSpPr>
          <p:cNvPr id="10" name="TextBox 9"/>
          <p:cNvSpPr txBox="1"/>
          <p:nvPr/>
        </p:nvSpPr>
        <p:spPr>
          <a:xfrm>
            <a:off x="5997164" y="1760607"/>
            <a:ext cx="2745029" cy="707886"/>
          </a:xfrm>
          <a:prstGeom prst="rect">
            <a:avLst/>
          </a:prstGeom>
          <a:noFill/>
        </p:spPr>
        <p:txBody>
          <a:bodyPr wrap="square" rtlCol="0">
            <a:spAutoFit/>
          </a:bodyPr>
          <a:lstStyle/>
          <a:p>
            <a:pPr algn="ctr"/>
            <a:r>
              <a:rPr lang="en-US" sz="2000" b="1" dirty="0"/>
              <a:t>NCI-60 EV </a:t>
            </a:r>
            <a:r>
              <a:rPr lang="en-US" sz="2000" b="1" dirty="0" smtClean="0"/>
              <a:t>proteins</a:t>
            </a:r>
            <a:endParaRPr lang="en-US" sz="2000" b="1" dirty="0"/>
          </a:p>
          <a:p>
            <a:pPr algn="ctr"/>
            <a:r>
              <a:rPr lang="en-US" sz="2000" b="1" dirty="0"/>
              <a:t>(6,014 </a:t>
            </a:r>
            <a:r>
              <a:rPr lang="en-US" sz="2000" b="1" dirty="0" smtClean="0"/>
              <a:t>proteins)</a:t>
            </a:r>
            <a:endParaRPr lang="en-US" sz="2000" b="1" dirty="0"/>
          </a:p>
        </p:txBody>
      </p:sp>
      <p:sp>
        <p:nvSpPr>
          <p:cNvPr id="13" name="TextBox 12"/>
          <p:cNvSpPr txBox="1"/>
          <p:nvPr/>
        </p:nvSpPr>
        <p:spPr>
          <a:xfrm>
            <a:off x="4405601" y="1914495"/>
            <a:ext cx="825867" cy="400110"/>
          </a:xfrm>
          <a:prstGeom prst="rect">
            <a:avLst/>
          </a:prstGeom>
          <a:noFill/>
        </p:spPr>
        <p:txBody>
          <a:bodyPr wrap="none" rtlCol="0">
            <a:spAutoFit/>
          </a:bodyPr>
          <a:lstStyle/>
          <a:p>
            <a:r>
              <a:rPr lang="en-US" sz="2000" dirty="0" smtClean="0"/>
              <a:t>5,025</a:t>
            </a:r>
            <a:endParaRPr lang="en-US" sz="2000" dirty="0"/>
          </a:p>
        </p:txBody>
      </p:sp>
      <p:sp>
        <p:nvSpPr>
          <p:cNvPr id="15" name="TextBox 14"/>
          <p:cNvSpPr txBox="1"/>
          <p:nvPr/>
        </p:nvSpPr>
        <p:spPr>
          <a:xfrm>
            <a:off x="0" y="0"/>
            <a:ext cx="9144000" cy="954107"/>
          </a:xfrm>
          <a:prstGeom prst="rect">
            <a:avLst/>
          </a:prstGeom>
          <a:noFill/>
        </p:spPr>
        <p:txBody>
          <a:bodyPr wrap="square" rtlCol="0">
            <a:spAutoFit/>
          </a:bodyPr>
          <a:lstStyle/>
          <a:p>
            <a:pPr algn="ctr"/>
            <a:r>
              <a:rPr lang="en-US" sz="2800" b="1" dirty="0">
                <a:solidFill>
                  <a:schemeClr val="bg1"/>
                </a:solidFill>
              </a:rPr>
              <a:t>T</a:t>
            </a:r>
            <a:r>
              <a:rPr lang="en-US" sz="2800" b="1" dirty="0" smtClean="0">
                <a:solidFill>
                  <a:schemeClr val="bg1"/>
                </a:solidFill>
              </a:rPr>
              <a:t>he </a:t>
            </a:r>
            <a:r>
              <a:rPr lang="en-US" sz="2800" b="1" dirty="0">
                <a:solidFill>
                  <a:schemeClr val="bg1"/>
                </a:solidFill>
              </a:rPr>
              <a:t>242 proteins not </a:t>
            </a:r>
            <a:r>
              <a:rPr lang="en-US" sz="2800" b="1" dirty="0" smtClean="0">
                <a:solidFill>
                  <a:schemeClr val="bg1"/>
                </a:solidFill>
              </a:rPr>
              <a:t>identified </a:t>
            </a:r>
            <a:r>
              <a:rPr lang="en-US" sz="2800" b="1" dirty="0">
                <a:solidFill>
                  <a:schemeClr val="bg1"/>
                </a:solidFill>
              </a:rPr>
              <a:t>in EVs </a:t>
            </a:r>
            <a:r>
              <a:rPr lang="en-US" sz="2800" b="1" dirty="0" smtClean="0">
                <a:solidFill>
                  <a:schemeClr val="bg1"/>
                </a:solidFill>
              </a:rPr>
              <a:t>from NC-I60 are most likely EV proteins as well.</a:t>
            </a:r>
            <a:endParaRPr lang="en-US" sz="2800" b="1" dirty="0">
              <a:solidFill>
                <a:schemeClr val="bg1"/>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1408528013"/>
              </p:ext>
            </p:extLst>
          </p:nvPr>
        </p:nvGraphicFramePr>
        <p:xfrm>
          <a:off x="1154156" y="3058558"/>
          <a:ext cx="3721536" cy="1983146"/>
        </p:xfrm>
        <a:graphic>
          <a:graphicData uri="http://schemas.openxmlformats.org/drawingml/2006/table">
            <a:tbl>
              <a:tblPr firstRow="1">
                <a:tableStyleId>{3C2FFA5D-87B4-456A-9821-1D502468CF0F}</a:tableStyleId>
              </a:tblPr>
              <a:tblGrid>
                <a:gridCol w="2280942">
                  <a:extLst>
                    <a:ext uri="{9D8B030D-6E8A-4147-A177-3AD203B41FA5}">
                      <a16:colId xmlns:a16="http://schemas.microsoft.com/office/drawing/2014/main" xmlns="" val="3708763419"/>
                    </a:ext>
                  </a:extLst>
                </a:gridCol>
                <a:gridCol w="720297">
                  <a:extLst>
                    <a:ext uri="{9D8B030D-6E8A-4147-A177-3AD203B41FA5}">
                      <a16:colId xmlns:a16="http://schemas.microsoft.com/office/drawing/2014/main" xmlns="" val="3341354333"/>
                    </a:ext>
                  </a:extLst>
                </a:gridCol>
                <a:gridCol w="720297">
                  <a:extLst>
                    <a:ext uri="{9D8B030D-6E8A-4147-A177-3AD203B41FA5}">
                      <a16:colId xmlns:a16="http://schemas.microsoft.com/office/drawing/2014/main" xmlns="" val="2845066478"/>
                    </a:ext>
                  </a:extLst>
                </a:gridCol>
              </a:tblGrid>
              <a:tr h="407418">
                <a:tc>
                  <a:txBody>
                    <a:bodyPr/>
                    <a:lstStyle/>
                    <a:p>
                      <a:pPr algn="l" fontAlgn="b"/>
                      <a:r>
                        <a:rPr lang="en-US" sz="1300" u="none" strike="noStrike" dirty="0">
                          <a:effectLst/>
                        </a:rPr>
                        <a:t>GO Cellular Component</a:t>
                      </a:r>
                      <a:endParaRPr lang="en-US" sz="1300" b="0" i="0" u="none" strike="noStrike" dirty="0">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gene count</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FDR</a:t>
                      </a:r>
                      <a:endParaRPr lang="en-US" sz="1300" b="0" i="0" u="none" strike="noStrike">
                        <a:solidFill>
                          <a:srgbClr val="000000"/>
                        </a:solidFill>
                        <a:effectLst/>
                        <a:latin typeface="Calibri" panose="020F0502020204030204" pitchFamily="34" charset="0"/>
                      </a:endParaRPr>
                    </a:p>
                  </a:txBody>
                  <a:tcPr marL="11255" marR="11255" marT="11255" marB="0" anchor="b"/>
                </a:tc>
                <a:extLst>
                  <a:ext uri="{0D108BD9-81ED-4DB2-BD59-A6C34878D82A}">
                    <a16:rowId xmlns:a16="http://schemas.microsoft.com/office/drawing/2014/main" xmlns="" val="1727837312"/>
                  </a:ext>
                </a:extLst>
              </a:tr>
              <a:tr h="225093">
                <a:tc>
                  <a:txBody>
                    <a:bodyPr/>
                    <a:lstStyle/>
                    <a:p>
                      <a:pPr algn="l" fontAlgn="b"/>
                      <a:r>
                        <a:rPr lang="en-US" sz="1300" u="none" strike="noStrike">
                          <a:effectLst/>
                        </a:rPr>
                        <a:t>extracellular space</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73</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3.80E-31</a:t>
                      </a:r>
                      <a:endParaRPr lang="en-US" sz="1300" b="0" i="0" u="none" strike="noStrike">
                        <a:solidFill>
                          <a:srgbClr val="000000"/>
                        </a:solidFill>
                        <a:effectLst/>
                        <a:latin typeface="Calibri" panose="020F0502020204030204" pitchFamily="34" charset="0"/>
                      </a:endParaRPr>
                    </a:p>
                  </a:txBody>
                  <a:tcPr marL="11255" marR="11255" marT="11255" marB="0" anchor="b"/>
                </a:tc>
                <a:extLst>
                  <a:ext uri="{0D108BD9-81ED-4DB2-BD59-A6C34878D82A}">
                    <a16:rowId xmlns:a16="http://schemas.microsoft.com/office/drawing/2014/main" xmlns="" val="3270580770"/>
                  </a:ext>
                </a:extLst>
              </a:tr>
              <a:tr h="225093">
                <a:tc>
                  <a:txBody>
                    <a:bodyPr/>
                    <a:lstStyle/>
                    <a:p>
                      <a:pPr algn="l" fontAlgn="b"/>
                      <a:r>
                        <a:rPr lang="en-US" sz="1300" u="none" strike="noStrike">
                          <a:effectLst/>
                        </a:rPr>
                        <a:t>blood microparticle</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26</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7.38E-25</a:t>
                      </a:r>
                      <a:endParaRPr lang="en-US" sz="1300" b="0" i="0" u="none" strike="noStrike">
                        <a:solidFill>
                          <a:srgbClr val="000000"/>
                        </a:solidFill>
                        <a:effectLst/>
                        <a:latin typeface="Calibri" panose="020F0502020204030204" pitchFamily="34" charset="0"/>
                      </a:endParaRPr>
                    </a:p>
                  </a:txBody>
                  <a:tcPr marL="11255" marR="11255" marT="11255" marB="0" anchor="b"/>
                </a:tc>
                <a:extLst>
                  <a:ext uri="{0D108BD9-81ED-4DB2-BD59-A6C34878D82A}">
                    <a16:rowId xmlns:a16="http://schemas.microsoft.com/office/drawing/2014/main" xmlns="" val="157464715"/>
                  </a:ext>
                </a:extLst>
              </a:tr>
              <a:tr h="225093">
                <a:tc>
                  <a:txBody>
                    <a:bodyPr/>
                    <a:lstStyle/>
                    <a:p>
                      <a:pPr algn="l" fontAlgn="b"/>
                      <a:r>
                        <a:rPr lang="en-US" sz="1300" u="none" strike="noStrike">
                          <a:effectLst/>
                        </a:rPr>
                        <a:t>extracellular region part</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108</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1.36E-23</a:t>
                      </a:r>
                      <a:endParaRPr lang="en-US" sz="1300" b="0" i="0" u="none" strike="noStrike">
                        <a:solidFill>
                          <a:srgbClr val="000000"/>
                        </a:solidFill>
                        <a:effectLst/>
                        <a:latin typeface="Calibri" panose="020F0502020204030204" pitchFamily="34" charset="0"/>
                      </a:endParaRPr>
                    </a:p>
                  </a:txBody>
                  <a:tcPr marL="11255" marR="11255" marT="11255" marB="0" anchor="b"/>
                </a:tc>
                <a:extLst>
                  <a:ext uri="{0D108BD9-81ED-4DB2-BD59-A6C34878D82A}">
                    <a16:rowId xmlns:a16="http://schemas.microsoft.com/office/drawing/2014/main" xmlns="" val="2644697466"/>
                  </a:ext>
                </a:extLst>
              </a:tr>
              <a:tr h="225093">
                <a:tc>
                  <a:txBody>
                    <a:bodyPr/>
                    <a:lstStyle/>
                    <a:p>
                      <a:pPr algn="l" fontAlgn="b"/>
                      <a:r>
                        <a:rPr lang="en-US" sz="1300" u="none" strike="noStrike">
                          <a:effectLst/>
                        </a:rPr>
                        <a:t>extracellular exosome</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91</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4.81E-22</a:t>
                      </a:r>
                      <a:endParaRPr lang="en-US" sz="1300" b="0" i="0" u="none" strike="noStrike">
                        <a:solidFill>
                          <a:srgbClr val="000000"/>
                        </a:solidFill>
                        <a:effectLst/>
                        <a:latin typeface="Calibri" panose="020F0502020204030204" pitchFamily="34" charset="0"/>
                      </a:endParaRPr>
                    </a:p>
                  </a:txBody>
                  <a:tcPr marL="11255" marR="11255" marT="11255" marB="0" anchor="b"/>
                </a:tc>
                <a:extLst>
                  <a:ext uri="{0D108BD9-81ED-4DB2-BD59-A6C34878D82A}">
                    <a16:rowId xmlns:a16="http://schemas.microsoft.com/office/drawing/2014/main" xmlns="" val="1007724808"/>
                  </a:ext>
                </a:extLst>
              </a:tr>
              <a:tr h="225093">
                <a:tc>
                  <a:txBody>
                    <a:bodyPr/>
                    <a:lstStyle/>
                    <a:p>
                      <a:pPr algn="l" fontAlgn="b"/>
                      <a:r>
                        <a:rPr lang="en-US" sz="1300" u="none" strike="noStrike">
                          <a:effectLst/>
                        </a:rPr>
                        <a:t>extracellular region</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110</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4.61E-19</a:t>
                      </a:r>
                      <a:endParaRPr lang="en-US" sz="1300" b="0" i="0" u="none" strike="noStrike">
                        <a:solidFill>
                          <a:srgbClr val="000000"/>
                        </a:solidFill>
                        <a:effectLst/>
                        <a:latin typeface="Calibri" panose="020F0502020204030204" pitchFamily="34" charset="0"/>
                      </a:endParaRPr>
                    </a:p>
                  </a:txBody>
                  <a:tcPr marL="11255" marR="11255" marT="11255" marB="0" anchor="b"/>
                </a:tc>
                <a:extLst>
                  <a:ext uri="{0D108BD9-81ED-4DB2-BD59-A6C34878D82A}">
                    <a16:rowId xmlns:a16="http://schemas.microsoft.com/office/drawing/2014/main" xmlns="" val="150833045"/>
                  </a:ext>
                </a:extLst>
              </a:tr>
              <a:tr h="225093">
                <a:tc>
                  <a:txBody>
                    <a:bodyPr/>
                    <a:lstStyle/>
                    <a:p>
                      <a:pPr algn="l" fontAlgn="b"/>
                      <a:r>
                        <a:rPr lang="en-US" sz="1300" u="none" strike="noStrike">
                          <a:effectLst/>
                        </a:rPr>
                        <a:t>membrane-bounded vesicle</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95</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2.91E-18</a:t>
                      </a:r>
                      <a:endParaRPr lang="en-US" sz="1300" b="0" i="0" u="none" strike="noStrike">
                        <a:solidFill>
                          <a:srgbClr val="000000"/>
                        </a:solidFill>
                        <a:effectLst/>
                        <a:latin typeface="Calibri" panose="020F0502020204030204" pitchFamily="34" charset="0"/>
                      </a:endParaRPr>
                    </a:p>
                  </a:txBody>
                  <a:tcPr marL="11255" marR="11255" marT="11255" marB="0" anchor="b"/>
                </a:tc>
                <a:extLst>
                  <a:ext uri="{0D108BD9-81ED-4DB2-BD59-A6C34878D82A}">
                    <a16:rowId xmlns:a16="http://schemas.microsoft.com/office/drawing/2014/main" xmlns="" val="3834516946"/>
                  </a:ext>
                </a:extLst>
              </a:tr>
              <a:tr h="225093">
                <a:tc>
                  <a:txBody>
                    <a:bodyPr/>
                    <a:lstStyle/>
                    <a:p>
                      <a:pPr algn="l" fontAlgn="b"/>
                      <a:r>
                        <a:rPr lang="en-US" sz="1300" u="none" strike="noStrike">
                          <a:effectLst/>
                        </a:rPr>
                        <a:t>membrane-bounded organelle</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a:effectLst/>
                        </a:rPr>
                        <a:t>164</a:t>
                      </a:r>
                      <a:endParaRPr lang="en-US" sz="1300" b="0" i="0" u="none" strike="noStrike">
                        <a:solidFill>
                          <a:srgbClr val="000000"/>
                        </a:solidFill>
                        <a:effectLst/>
                        <a:latin typeface="Calibri" panose="020F0502020204030204" pitchFamily="34" charset="0"/>
                      </a:endParaRPr>
                    </a:p>
                  </a:txBody>
                  <a:tcPr marL="11255" marR="11255" marT="11255" marB="0" anchor="b"/>
                </a:tc>
                <a:tc>
                  <a:txBody>
                    <a:bodyPr/>
                    <a:lstStyle/>
                    <a:p>
                      <a:pPr algn="ctr" fontAlgn="b"/>
                      <a:r>
                        <a:rPr lang="en-US" sz="1300" u="none" strike="noStrike" dirty="0">
                          <a:effectLst/>
                        </a:rPr>
                        <a:t>3.69E-08</a:t>
                      </a:r>
                      <a:endParaRPr lang="en-US" sz="1300" b="0" i="0" u="none" strike="noStrike" dirty="0">
                        <a:solidFill>
                          <a:srgbClr val="000000"/>
                        </a:solidFill>
                        <a:effectLst/>
                        <a:latin typeface="Calibri" panose="020F0502020204030204" pitchFamily="34" charset="0"/>
                      </a:endParaRPr>
                    </a:p>
                  </a:txBody>
                  <a:tcPr marL="11255" marR="11255" marT="11255" marB="0" anchor="b"/>
                </a:tc>
                <a:extLst>
                  <a:ext uri="{0D108BD9-81ED-4DB2-BD59-A6C34878D82A}">
                    <a16:rowId xmlns:a16="http://schemas.microsoft.com/office/drawing/2014/main" xmlns="" val="3411673819"/>
                  </a:ext>
                </a:extLst>
              </a:tr>
            </a:tbl>
          </a:graphicData>
        </a:graphic>
      </p:graphicFrame>
      <p:cxnSp>
        <p:nvCxnSpPr>
          <p:cNvPr id="12" name="Straight Arrow Connector 11"/>
          <p:cNvCxnSpPr/>
          <p:nvPr/>
        </p:nvCxnSpPr>
        <p:spPr bwMode="auto">
          <a:xfrm flipH="1">
            <a:off x="3114140" y="2388266"/>
            <a:ext cx="1" cy="716884"/>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8706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29079" y="1759459"/>
            <a:ext cx="1543200" cy="771600"/>
          </a:xfrm>
          <a:prstGeom prst="rect">
            <a:avLst/>
          </a:prstGeom>
        </p:spPr>
      </p:pic>
      <p:sp>
        <p:nvSpPr>
          <p:cNvPr id="35" name="TextBox 34"/>
          <p:cNvSpPr txBox="1"/>
          <p:nvPr/>
        </p:nvSpPr>
        <p:spPr>
          <a:xfrm>
            <a:off x="2429079" y="2410420"/>
            <a:ext cx="1957864" cy="923330"/>
          </a:xfrm>
          <a:prstGeom prst="rect">
            <a:avLst/>
          </a:prstGeom>
          <a:noFill/>
        </p:spPr>
        <p:txBody>
          <a:bodyPr wrap="square" rtlCol="0">
            <a:spAutoFit/>
          </a:bodyPr>
          <a:lstStyle/>
          <a:p>
            <a:pPr algn="ctr"/>
            <a:r>
              <a:rPr lang="en-US" dirty="0" smtClean="0"/>
              <a:t>human-in-mouse </a:t>
            </a:r>
            <a:r>
              <a:rPr lang="en-US" dirty="0" err="1" smtClean="0"/>
              <a:t>orthotopic</a:t>
            </a:r>
            <a:r>
              <a:rPr lang="en-US" dirty="0" smtClean="0"/>
              <a:t> breast </a:t>
            </a:r>
            <a:r>
              <a:rPr lang="en-US" dirty="0"/>
              <a:t>cancer </a:t>
            </a:r>
            <a:r>
              <a:rPr lang="en-US" dirty="0" smtClean="0"/>
              <a:t>xenograft</a:t>
            </a:r>
          </a:p>
        </p:txBody>
      </p:sp>
      <p:cxnSp>
        <p:nvCxnSpPr>
          <p:cNvPr id="24" name="Straight Arrow Connector 23"/>
          <p:cNvCxnSpPr/>
          <p:nvPr/>
        </p:nvCxnSpPr>
        <p:spPr>
          <a:xfrm flipV="1">
            <a:off x="1776553" y="2452066"/>
            <a:ext cx="381000" cy="44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124931" y="1852768"/>
            <a:ext cx="504214" cy="1203006"/>
            <a:chOff x="3645048" y="663055"/>
            <a:chExt cx="504214" cy="1203006"/>
          </a:xfrm>
        </p:grpSpPr>
        <p:pic>
          <p:nvPicPr>
            <p:cNvPr id="30" name="Picture 2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5048" y="663055"/>
              <a:ext cx="504214" cy="1203006"/>
            </a:xfrm>
            <a:prstGeom prst="rect">
              <a:avLst/>
            </a:prstGeom>
          </p:spPr>
        </p:pic>
        <p:sp>
          <p:nvSpPr>
            <p:cNvPr id="31" name="TextBox 30"/>
            <p:cNvSpPr txBox="1"/>
            <p:nvPr/>
          </p:nvSpPr>
          <p:spPr>
            <a:xfrm rot="16200000">
              <a:off x="3514395" y="1079831"/>
              <a:ext cx="607859" cy="276999"/>
            </a:xfrm>
            <a:prstGeom prst="rect">
              <a:avLst/>
            </a:prstGeom>
            <a:noFill/>
          </p:spPr>
          <p:txBody>
            <a:bodyPr wrap="none" rtlCol="0">
              <a:spAutoFit/>
            </a:bodyPr>
            <a:lstStyle/>
            <a:p>
              <a:r>
                <a:rPr lang="en-US" sz="1200" dirty="0" smtClean="0"/>
                <a:t>mouse</a:t>
              </a:r>
              <a:endParaRPr lang="en-US" sz="1200" dirty="0"/>
            </a:p>
          </p:txBody>
        </p:sp>
      </p:grpSp>
      <p:cxnSp>
        <p:nvCxnSpPr>
          <p:cNvPr id="28" name="Straight Arrow Connector 27"/>
          <p:cNvCxnSpPr/>
          <p:nvPr/>
        </p:nvCxnSpPr>
        <p:spPr>
          <a:xfrm flipV="1">
            <a:off x="4472405" y="2452066"/>
            <a:ext cx="381000" cy="44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900671" y="2452066"/>
            <a:ext cx="381000" cy="44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1006" y="3918287"/>
            <a:ext cx="8541989" cy="1015663"/>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Hypothesis: a subset of human tumor-derived proteins in the plasma of PDX mice will be elevated in the plasma of women with breast cancer, and a subset of these will be useful for early detection.</a:t>
            </a:r>
          </a:p>
        </p:txBody>
      </p:sp>
      <p:sp>
        <p:nvSpPr>
          <p:cNvPr id="3" name="TextBox 2"/>
          <p:cNvSpPr txBox="1"/>
          <p:nvPr/>
        </p:nvSpPr>
        <p:spPr>
          <a:xfrm>
            <a:off x="6553200" y="1854107"/>
            <a:ext cx="2209800" cy="1200329"/>
          </a:xfrm>
          <a:prstGeom prst="rect">
            <a:avLst/>
          </a:prstGeom>
          <a:noFill/>
        </p:spPr>
        <p:txBody>
          <a:bodyPr wrap="square" rtlCol="0">
            <a:spAutoFit/>
          </a:bodyPr>
          <a:lstStyle/>
          <a:p>
            <a:r>
              <a:rPr lang="en-US" dirty="0"/>
              <a:t>Human proteins are detected in the mouse plasma by mass spectrometry</a:t>
            </a:r>
            <a:r>
              <a:rPr lang="en-US" dirty="0" smtClean="0"/>
              <a:t>.</a:t>
            </a:r>
            <a:endParaRPr lang="en-US" dirty="0"/>
          </a:p>
        </p:txBody>
      </p:sp>
      <p:sp>
        <p:nvSpPr>
          <p:cNvPr id="20" name="TextBox 19"/>
          <p:cNvSpPr txBox="1"/>
          <p:nvPr/>
        </p:nvSpPr>
        <p:spPr>
          <a:xfrm>
            <a:off x="38100" y="0"/>
            <a:ext cx="9067800" cy="954107"/>
          </a:xfrm>
          <a:prstGeom prst="rect">
            <a:avLst/>
          </a:prstGeom>
          <a:noFill/>
        </p:spPr>
        <p:txBody>
          <a:bodyPr wrap="square" rtlCol="0">
            <a:spAutoFit/>
          </a:bodyPr>
          <a:lstStyle/>
          <a:p>
            <a:pPr algn="ctr"/>
            <a:r>
              <a:rPr lang="en-US" sz="2800" b="1" dirty="0">
                <a:solidFill>
                  <a:schemeClr val="bg1"/>
                </a:solidFill>
              </a:rPr>
              <a:t>Human proteins are present in the </a:t>
            </a:r>
            <a:r>
              <a:rPr lang="en-US" sz="2800" b="1" dirty="0" smtClean="0">
                <a:solidFill>
                  <a:schemeClr val="bg1"/>
                </a:solidFill>
              </a:rPr>
              <a:t>plasma </a:t>
            </a:r>
            <a:r>
              <a:rPr lang="en-US" sz="2800" b="1" dirty="0">
                <a:solidFill>
                  <a:schemeClr val="bg1"/>
                </a:solidFill>
              </a:rPr>
              <a:t>of </a:t>
            </a:r>
            <a:r>
              <a:rPr lang="en-US" sz="2800" b="1" dirty="0" smtClean="0">
                <a:solidFill>
                  <a:schemeClr val="bg1"/>
                </a:solidFill>
              </a:rPr>
              <a:t>mice harboring breast cancer xenografts.</a:t>
            </a:r>
            <a:endParaRPr lang="en-US" sz="2800" b="1" dirty="0">
              <a:solidFill>
                <a:schemeClr val="bg1"/>
              </a:solidFill>
            </a:endParaRP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58" y="1259374"/>
            <a:ext cx="1288733" cy="1923669"/>
          </a:xfrm>
          <a:prstGeom prst="rect">
            <a:avLst/>
          </a:prstGeom>
        </p:spPr>
      </p:pic>
      <p:sp>
        <p:nvSpPr>
          <p:cNvPr id="40" name="Freeform 39"/>
          <p:cNvSpPr>
            <a:spLocks noChangeAspect="1"/>
          </p:cNvSpPr>
          <p:nvPr/>
        </p:nvSpPr>
        <p:spPr bwMode="auto">
          <a:xfrm>
            <a:off x="1018571" y="2409757"/>
            <a:ext cx="208321" cy="189886"/>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1" name="Freeform 40"/>
          <p:cNvSpPr>
            <a:spLocks noChangeAspect="1"/>
          </p:cNvSpPr>
          <p:nvPr/>
        </p:nvSpPr>
        <p:spPr bwMode="auto">
          <a:xfrm>
            <a:off x="3296618" y="2221208"/>
            <a:ext cx="208321" cy="189886"/>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76648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492443"/>
          </a:xfrm>
          <a:prstGeom prst="rect">
            <a:avLst/>
          </a:prstGeom>
          <a:noFill/>
        </p:spPr>
        <p:txBody>
          <a:bodyPr wrap="square" rtlCol="0">
            <a:spAutoFit/>
          </a:bodyPr>
          <a:lstStyle/>
          <a:p>
            <a:pPr algn="ctr"/>
            <a:r>
              <a:rPr lang="en-US" sz="2600" b="1" dirty="0" smtClean="0">
                <a:solidFill>
                  <a:schemeClr val="bg1"/>
                </a:solidFill>
              </a:rPr>
              <a:t>We will perform a pilot study to test the EV hypothesis.</a:t>
            </a:r>
            <a:endParaRPr lang="en-US" sz="2600" b="1" dirty="0">
              <a:solidFill>
                <a:schemeClr val="bg1"/>
              </a:solidFill>
            </a:endParaRPr>
          </a:p>
        </p:txBody>
      </p:sp>
      <p:sp>
        <p:nvSpPr>
          <p:cNvPr id="4" name="Rectangle 3"/>
          <p:cNvSpPr/>
          <p:nvPr/>
        </p:nvSpPr>
        <p:spPr bwMode="auto">
          <a:xfrm>
            <a:off x="542200" y="514350"/>
            <a:ext cx="8167066" cy="454012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3" name="Picture 2"/>
          <p:cNvPicPr>
            <a:picLocks noChangeAspect="1"/>
          </p:cNvPicPr>
          <p:nvPr/>
        </p:nvPicPr>
        <p:blipFill>
          <a:blip r:embed="rId3"/>
          <a:stretch>
            <a:fillRect/>
          </a:stretch>
        </p:blipFill>
        <p:spPr>
          <a:xfrm>
            <a:off x="504100" y="563402"/>
            <a:ext cx="8243266" cy="4518061"/>
          </a:xfrm>
          <a:prstGeom prst="rect">
            <a:avLst/>
          </a:prstGeom>
        </p:spPr>
      </p:pic>
    </p:spTree>
    <p:extLst>
      <p:ext uri="{BB962C8B-B14F-4D97-AF65-F5344CB8AC3E}">
        <p14:creationId xmlns:p14="http://schemas.microsoft.com/office/powerpoint/2010/main" val="622745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523220"/>
          </a:xfrm>
          <a:prstGeom prst="rect">
            <a:avLst/>
          </a:prstGeom>
          <a:noFill/>
        </p:spPr>
        <p:txBody>
          <a:bodyPr wrap="square" rtlCol="0">
            <a:spAutoFit/>
          </a:bodyPr>
          <a:lstStyle/>
          <a:p>
            <a:pPr algn="ctr"/>
            <a:r>
              <a:rPr lang="en-US" sz="2800" b="1" dirty="0" smtClean="0">
                <a:solidFill>
                  <a:schemeClr val="bg1"/>
                </a:solidFill>
              </a:rPr>
              <a:t>The pilot </a:t>
            </a:r>
            <a:r>
              <a:rPr lang="en-US" sz="2800" b="1" dirty="0">
                <a:solidFill>
                  <a:schemeClr val="bg1"/>
                </a:solidFill>
              </a:rPr>
              <a:t>study </a:t>
            </a:r>
            <a:r>
              <a:rPr lang="en-US" sz="2800" b="1" dirty="0" smtClean="0">
                <a:solidFill>
                  <a:schemeClr val="bg1"/>
                </a:solidFill>
              </a:rPr>
              <a:t>will help accomplish 6 goals.</a:t>
            </a:r>
            <a:endParaRPr lang="en-US" sz="2800" b="1" dirty="0">
              <a:solidFill>
                <a:schemeClr val="bg1"/>
              </a:solidFill>
            </a:endParaRPr>
          </a:p>
        </p:txBody>
      </p:sp>
      <p:sp>
        <p:nvSpPr>
          <p:cNvPr id="2" name="TextBox 1"/>
          <p:cNvSpPr txBox="1"/>
          <p:nvPr/>
        </p:nvSpPr>
        <p:spPr>
          <a:xfrm>
            <a:off x="704850" y="459724"/>
            <a:ext cx="7753350" cy="4702826"/>
          </a:xfrm>
          <a:prstGeom prst="rect">
            <a:avLst/>
          </a:prstGeom>
          <a:noFill/>
        </p:spPr>
        <p:txBody>
          <a:bodyPr wrap="square" rtlCol="0">
            <a:spAutoFit/>
          </a:bodyPr>
          <a:lstStyle/>
          <a:p>
            <a:pPr marL="342900" marR="742950" lvl="0" indent="-342900" algn="just">
              <a:lnSpc>
                <a:spcPct val="107000"/>
              </a:lnSpc>
              <a:spcBef>
                <a:spcPts val="0"/>
              </a:spcBef>
              <a:spcAft>
                <a:spcPts val="0"/>
              </a:spcAft>
              <a:buFont typeface="+mj-lt"/>
              <a:buAutoNum type="arabicPeriod"/>
              <a:tabLst>
                <a:tab pos="228600" algn="l"/>
              </a:tabLst>
            </a:pPr>
            <a:r>
              <a:rPr lang="en-US"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test </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hypothesis that circulating human </a:t>
            </a:r>
            <a:r>
              <a:rPr lang="en-US"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proteins </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PDX models are contained within exosomes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742950" lvl="0" indent="-342900" algn="just">
              <a:lnSpc>
                <a:spcPct val="107000"/>
              </a:lnSpc>
              <a:spcBef>
                <a:spcPts val="0"/>
              </a:spcBef>
              <a:spcAft>
                <a:spcPts val="0"/>
              </a:spcAft>
              <a:buFont typeface="+mj-lt"/>
              <a:buAutoNum type="arabicPeriod"/>
              <a:tabLst>
                <a:tab pos="228600" algn="l"/>
              </a:tabLst>
            </a:pP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determine if purifying exosomes will increase sensitivity for detecting potential human biomarkers in PDX and human plasmas, yielding additional early detection biomarker candidates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742950" lvl="0" indent="-342900" algn="just">
              <a:lnSpc>
                <a:spcPct val="107000"/>
              </a:lnSpc>
              <a:spcBef>
                <a:spcPts val="0"/>
              </a:spcBef>
              <a:spcAft>
                <a:spcPts val="0"/>
              </a:spcAft>
              <a:buFont typeface="+mj-lt"/>
              <a:buAutoNum type="arabicPeriod"/>
              <a:tabLst>
                <a:tab pos="228600" algn="l"/>
              </a:tabLst>
            </a:pP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determine if all or only a subset of PDX breast cancer models make exosomes containing human proteins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742950" lvl="0" indent="-342900" algn="just">
              <a:lnSpc>
                <a:spcPct val="107000"/>
              </a:lnSpc>
              <a:spcBef>
                <a:spcPts val="0"/>
              </a:spcBef>
              <a:spcAft>
                <a:spcPts val="0"/>
              </a:spcAft>
              <a:buFont typeface="+mj-lt"/>
              <a:buAutoNum type="arabicPeriod"/>
              <a:tabLst>
                <a:tab pos="228600" algn="l"/>
              </a:tabLst>
            </a:pP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determine if PDX models harboring </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normal</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human breast tissues make exosomes containing human proteins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742950" lvl="0" indent="-342900" algn="just">
              <a:lnSpc>
                <a:spcPct val="107000"/>
              </a:lnSpc>
              <a:spcBef>
                <a:spcPts val="0"/>
              </a:spcBef>
              <a:spcAft>
                <a:spcPts val="0"/>
              </a:spcAft>
              <a:buFont typeface="+mj-lt"/>
              <a:buAutoNum type="arabicPeriod"/>
              <a:tabLst>
                <a:tab pos="228600" algn="l"/>
              </a:tabLst>
            </a:pP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determine if exosomes can be detected in plasma from human breast cancer patients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742950" lvl="0" indent="-342900" algn="just">
              <a:lnSpc>
                <a:spcPct val="107000"/>
              </a:lnSpc>
              <a:spcBef>
                <a:spcPts val="0"/>
              </a:spcBef>
              <a:spcAft>
                <a:spcPts val="0"/>
              </a:spcAft>
              <a:buFont typeface="+mj-lt"/>
              <a:buAutoNum type="arabicPeriod"/>
              <a:tabLst>
                <a:tab pos="228600" algn="l"/>
              </a:tabLst>
            </a:pP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determine whether tumors that make exosomes in the human patient also make exosomes in their PDX </a:t>
            </a:r>
            <a:r>
              <a:rPr lang="en-US"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model</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6446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0026"/>
            <a:ext cx="8229600" cy="685800"/>
          </a:xfrm>
        </p:spPr>
        <p:txBody>
          <a:bodyPr/>
          <a:lstStyle/>
          <a:p>
            <a:r>
              <a:rPr lang="en-US" dirty="0" smtClean="0"/>
              <a:t>Thank you</a:t>
            </a:r>
            <a:endParaRPr lang="en-US" dirty="0"/>
          </a:p>
        </p:txBody>
      </p:sp>
      <p:sp>
        <p:nvSpPr>
          <p:cNvPr id="14" name="Rectangle 13"/>
          <p:cNvSpPr/>
          <p:nvPr/>
        </p:nvSpPr>
        <p:spPr bwMode="auto">
          <a:xfrm>
            <a:off x="126609" y="1276350"/>
            <a:ext cx="2387991" cy="2819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 name="TextBox 3"/>
          <p:cNvSpPr txBox="1"/>
          <p:nvPr/>
        </p:nvSpPr>
        <p:spPr>
          <a:xfrm>
            <a:off x="234409" y="2064425"/>
            <a:ext cx="2172390" cy="2031325"/>
          </a:xfrm>
          <a:prstGeom prst="rect">
            <a:avLst/>
          </a:prstGeom>
          <a:noFill/>
        </p:spPr>
        <p:txBody>
          <a:bodyPr wrap="none" rtlCol="0">
            <a:spAutoFit/>
          </a:bodyPr>
          <a:lstStyle/>
          <a:p>
            <a:r>
              <a:rPr lang="en-US" dirty="0" smtClean="0"/>
              <a:t>Richard Ivey</a:t>
            </a:r>
          </a:p>
          <a:p>
            <a:r>
              <a:rPr lang="en-US" dirty="0" smtClean="0"/>
              <a:t>Jake Kennedy</a:t>
            </a:r>
          </a:p>
          <a:p>
            <a:r>
              <a:rPr lang="en-US" dirty="0" smtClean="0"/>
              <a:t>ChenWei Lin</a:t>
            </a:r>
          </a:p>
          <a:p>
            <a:r>
              <a:rPr lang="en-US" dirty="0"/>
              <a:t>Jeff </a:t>
            </a:r>
            <a:r>
              <a:rPr lang="en-US" dirty="0" smtClean="0"/>
              <a:t>Whiteaker</a:t>
            </a:r>
          </a:p>
          <a:p>
            <a:r>
              <a:rPr lang="en-US" dirty="0"/>
              <a:t>Regine </a:t>
            </a:r>
            <a:r>
              <a:rPr lang="en-US" dirty="0" smtClean="0"/>
              <a:t>Schoenherr</a:t>
            </a:r>
          </a:p>
          <a:p>
            <a:r>
              <a:rPr lang="en-US" dirty="0"/>
              <a:t>Travis </a:t>
            </a:r>
            <a:r>
              <a:rPr lang="en-US" dirty="0" smtClean="0"/>
              <a:t>Lorentzen</a:t>
            </a:r>
          </a:p>
          <a:p>
            <a:r>
              <a:rPr lang="en-US" dirty="0" smtClean="0"/>
              <a:t>Amanda Paulovich</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704" y="1340584"/>
            <a:ext cx="2209800" cy="555607"/>
          </a:xfrm>
          <a:prstGeom prst="rect">
            <a:avLst/>
          </a:prstGeom>
        </p:spPr>
      </p:pic>
      <p:grpSp>
        <p:nvGrpSpPr>
          <p:cNvPr id="21" name="Group 20"/>
          <p:cNvGrpSpPr/>
          <p:nvPr/>
        </p:nvGrpSpPr>
        <p:grpSpPr>
          <a:xfrm>
            <a:off x="2798889" y="1276350"/>
            <a:ext cx="1828800" cy="1828800"/>
            <a:chOff x="2819401" y="1352550"/>
            <a:chExt cx="1828800" cy="1828800"/>
          </a:xfrm>
        </p:grpSpPr>
        <p:sp>
          <p:nvSpPr>
            <p:cNvPr id="16" name="Rectangle 15"/>
            <p:cNvSpPr/>
            <p:nvPr/>
          </p:nvSpPr>
          <p:spPr bwMode="auto">
            <a:xfrm>
              <a:off x="2819401" y="1352550"/>
              <a:ext cx="1828800" cy="1828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6" name="TextBox 5"/>
            <p:cNvSpPr txBox="1"/>
            <p:nvPr/>
          </p:nvSpPr>
          <p:spPr>
            <a:xfrm>
              <a:off x="2884851" y="2388580"/>
              <a:ext cx="1697901" cy="646331"/>
            </a:xfrm>
            <a:prstGeom prst="rect">
              <a:avLst/>
            </a:prstGeom>
            <a:noFill/>
          </p:spPr>
          <p:txBody>
            <a:bodyPr wrap="none" rtlCol="0">
              <a:spAutoFit/>
            </a:bodyPr>
            <a:lstStyle/>
            <a:p>
              <a:r>
                <a:rPr lang="en-US" dirty="0" smtClean="0"/>
                <a:t>Michael Lewis</a:t>
              </a:r>
            </a:p>
            <a:p>
              <a:r>
                <a:rPr lang="en-US" dirty="0" smtClean="0"/>
                <a:t>John Landua</a:t>
              </a:r>
              <a:endParaRPr lang="en-US" dirty="0"/>
            </a:p>
          </p:txBody>
        </p:sp>
        <p:pic>
          <p:nvPicPr>
            <p:cNvPr id="8" name="Picture 2" descr="Image result for Baylor College of Medicin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6" y="1481017"/>
              <a:ext cx="1428750" cy="756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911978" y="1276350"/>
            <a:ext cx="1966533" cy="2374167"/>
            <a:chOff x="4792983" y="1352549"/>
            <a:chExt cx="1966533" cy="2374167"/>
          </a:xfrm>
        </p:grpSpPr>
        <p:sp>
          <p:nvSpPr>
            <p:cNvPr id="17" name="Rectangle 16"/>
            <p:cNvSpPr/>
            <p:nvPr/>
          </p:nvSpPr>
          <p:spPr bwMode="auto">
            <a:xfrm>
              <a:off x="4792983" y="1352549"/>
              <a:ext cx="1966533" cy="237416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5" name="TextBox 4"/>
            <p:cNvSpPr txBox="1"/>
            <p:nvPr/>
          </p:nvSpPr>
          <p:spPr>
            <a:xfrm>
              <a:off x="4837531" y="2471618"/>
              <a:ext cx="1877437" cy="1200329"/>
            </a:xfrm>
            <a:prstGeom prst="rect">
              <a:avLst/>
            </a:prstGeom>
            <a:noFill/>
          </p:spPr>
          <p:txBody>
            <a:bodyPr wrap="none" rtlCol="0">
              <a:spAutoFit/>
            </a:bodyPr>
            <a:lstStyle/>
            <a:p>
              <a:r>
                <a:rPr lang="en-US" dirty="0" smtClean="0"/>
                <a:t>Tao Liu</a:t>
              </a:r>
            </a:p>
            <a:p>
              <a:r>
                <a:rPr lang="en-US" dirty="0" smtClean="0"/>
                <a:t>Karin Rodland</a:t>
              </a:r>
            </a:p>
            <a:p>
              <a:r>
                <a:rPr lang="en-US" dirty="0"/>
                <a:t>Vladislav </a:t>
              </a:r>
              <a:r>
                <a:rPr lang="en-US" dirty="0" smtClean="0"/>
                <a:t>Petyuk</a:t>
              </a:r>
            </a:p>
            <a:p>
              <a:r>
                <a:rPr lang="en-US" dirty="0"/>
                <a:t>Samuel </a:t>
              </a:r>
              <a:r>
                <a:rPr lang="en-US" dirty="0" smtClean="0"/>
                <a:t>Payne </a:t>
              </a:r>
              <a:endParaRPr lang="en-US" dirty="0"/>
            </a:p>
          </p:txBody>
        </p:sp>
        <p:pic>
          <p:nvPicPr>
            <p:cNvPr id="1026" name="Picture 2" descr="Image result for pacific northwest national laborato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17" t="15692" r="6736" b="12495"/>
            <a:stretch/>
          </p:blipFill>
          <p:spPr bwMode="auto">
            <a:xfrm>
              <a:off x="5242849" y="1481017"/>
              <a:ext cx="1066800" cy="9144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7162800" y="1276350"/>
            <a:ext cx="1828800" cy="1295400"/>
            <a:chOff x="6926584" y="1276350"/>
            <a:chExt cx="1828800" cy="1295400"/>
          </a:xfrm>
        </p:grpSpPr>
        <p:sp>
          <p:nvSpPr>
            <p:cNvPr id="19" name="Rectangle 18"/>
            <p:cNvSpPr/>
            <p:nvPr/>
          </p:nvSpPr>
          <p:spPr bwMode="auto">
            <a:xfrm>
              <a:off x="6926584" y="1276350"/>
              <a:ext cx="1828800" cy="1295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9" name="TextBox 8"/>
            <p:cNvSpPr txBox="1"/>
            <p:nvPr/>
          </p:nvSpPr>
          <p:spPr>
            <a:xfrm>
              <a:off x="7068978" y="2014207"/>
              <a:ext cx="1544012" cy="369332"/>
            </a:xfrm>
            <a:prstGeom prst="rect">
              <a:avLst/>
            </a:prstGeom>
            <a:noFill/>
          </p:spPr>
          <p:txBody>
            <a:bodyPr wrap="none" rtlCol="0">
              <a:spAutoFit/>
            </a:bodyPr>
            <a:lstStyle/>
            <a:p>
              <a:r>
                <a:rPr lang="en-US" dirty="0" smtClean="0"/>
                <a:t>Steve Skates</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9068" y="1481017"/>
              <a:ext cx="1703832" cy="518490"/>
            </a:xfrm>
            <a:prstGeom prst="rect">
              <a:avLst/>
            </a:prstGeom>
          </p:spPr>
        </p:pic>
      </p:grpSp>
    </p:spTree>
    <p:extLst>
      <p:ext uri="{BB962C8B-B14F-4D97-AF65-F5344CB8AC3E}">
        <p14:creationId xmlns:p14="http://schemas.microsoft.com/office/powerpoint/2010/main" val="4106110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61774"/>
          </a:xfrm>
          <a:prstGeom prst="rect">
            <a:avLst/>
          </a:prstGeom>
          <a:noFill/>
        </p:spPr>
        <p:txBody>
          <a:bodyPr wrap="square" rtlCol="0">
            <a:spAutoFit/>
          </a:bodyPr>
          <a:lstStyle/>
          <a:p>
            <a:pPr algn="ctr"/>
            <a:r>
              <a:rPr lang="en-US" sz="2500" b="1" dirty="0">
                <a:solidFill>
                  <a:schemeClr val="bg1"/>
                </a:solidFill>
              </a:rPr>
              <a:t>Using the mouse PDX model as a conduit for discovering candidate breast cancer biomarkers offers advantages.</a:t>
            </a:r>
          </a:p>
        </p:txBody>
      </p:sp>
      <p:sp>
        <p:nvSpPr>
          <p:cNvPr id="6" name="TextBox 5"/>
          <p:cNvSpPr txBox="1"/>
          <p:nvPr/>
        </p:nvSpPr>
        <p:spPr>
          <a:xfrm>
            <a:off x="647700" y="4324350"/>
            <a:ext cx="7848600" cy="646331"/>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b="1" dirty="0"/>
              <a:t>If successful, this approach provides a </a:t>
            </a:r>
            <a:r>
              <a:rPr lang="en-US" b="1" u="sng" dirty="0"/>
              <a:t>road map </a:t>
            </a:r>
            <a:r>
              <a:rPr lang="en-US" b="1" dirty="0"/>
              <a:t>that can be applied to additional solid tumors.</a:t>
            </a:r>
          </a:p>
        </p:txBody>
      </p:sp>
      <p:grpSp>
        <p:nvGrpSpPr>
          <p:cNvPr id="3" name="Group 2"/>
          <p:cNvGrpSpPr/>
          <p:nvPr/>
        </p:nvGrpSpPr>
        <p:grpSpPr>
          <a:xfrm>
            <a:off x="838200" y="1001530"/>
            <a:ext cx="7467600" cy="2958916"/>
            <a:chOff x="1219200" y="971550"/>
            <a:chExt cx="7467600" cy="2958916"/>
          </a:xfrm>
        </p:grpSpPr>
        <p:sp>
          <p:nvSpPr>
            <p:cNvPr id="5" name="TextBox 4"/>
            <p:cNvSpPr txBox="1"/>
            <p:nvPr/>
          </p:nvSpPr>
          <p:spPr>
            <a:xfrm>
              <a:off x="4191000" y="1100639"/>
              <a:ext cx="4495800" cy="2700739"/>
            </a:xfrm>
            <a:prstGeom prst="rect">
              <a:avLst/>
            </a:prstGeom>
            <a:noFill/>
          </p:spPr>
          <p:txBody>
            <a:bodyPr wrap="square" rtlCol="0">
              <a:spAutoFit/>
            </a:bodyPr>
            <a:lstStyle/>
            <a:p>
              <a:pPr marL="257175" indent="-257175">
                <a:spcAft>
                  <a:spcPts val="900"/>
                </a:spcAft>
                <a:buFont typeface="Wingdings" panose="05000000000000000000" pitchFamily="2" charset="2"/>
                <a:buChar char="§"/>
              </a:pPr>
              <a:r>
                <a:rPr lang="en-US" dirty="0"/>
                <a:t>All human proteins in the plasma are, by definition, tumor-derived.  This should bias the biomarker candidate pool towards </a:t>
              </a:r>
              <a:r>
                <a:rPr lang="en-US" i="1" dirty="0"/>
                <a:t>tumor-specific</a:t>
              </a:r>
              <a:r>
                <a:rPr lang="en-US" dirty="0"/>
                <a:t> proteins.</a:t>
              </a:r>
            </a:p>
            <a:p>
              <a:pPr marL="257175" indent="-257175">
                <a:spcAft>
                  <a:spcPts val="900"/>
                </a:spcAft>
                <a:buFont typeface="Wingdings" panose="05000000000000000000" pitchFamily="2" charset="2"/>
                <a:buChar char="§"/>
              </a:pPr>
              <a:r>
                <a:rPr lang="en-US" dirty="0"/>
                <a:t>The mass spectrometry approach to discovering candidate biomarkers from plasma is greatly simplified, because quantification is not necessary in the discovery phase (i.e. results are binary).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971550"/>
              <a:ext cx="2685842" cy="2958916"/>
            </a:xfrm>
            <a:prstGeom prst="rect">
              <a:avLst/>
            </a:prstGeom>
            <a:ln>
              <a:solidFill>
                <a:schemeClr val="tx1"/>
              </a:solidFill>
            </a:ln>
          </p:spPr>
        </p:pic>
      </p:grpSp>
    </p:spTree>
    <p:extLst>
      <p:ext uri="{BB962C8B-B14F-4D97-AF65-F5344CB8AC3E}">
        <p14:creationId xmlns:p14="http://schemas.microsoft.com/office/powerpoint/2010/main" val="152511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584366" y="4363954"/>
            <a:ext cx="7331034" cy="64606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6" name="Rectangle 75"/>
          <p:cNvSpPr/>
          <p:nvPr/>
        </p:nvSpPr>
        <p:spPr bwMode="auto">
          <a:xfrm>
            <a:off x="1584366" y="2663434"/>
            <a:ext cx="7331034" cy="152279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3" name="Rectangle 72"/>
          <p:cNvSpPr/>
          <p:nvPr/>
        </p:nvSpPr>
        <p:spPr bwMode="auto">
          <a:xfrm>
            <a:off x="1584366" y="819150"/>
            <a:ext cx="7331034" cy="1601266"/>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glow rad="228600">
              <a:srgbClr val="92D050">
                <a:alpha val="59000"/>
              </a:srgbClr>
            </a:glo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22" name="Straight Arrow Connector 21"/>
          <p:cNvCxnSpPr/>
          <p:nvPr/>
        </p:nvCxnSpPr>
        <p:spPr>
          <a:xfrm flipV="1">
            <a:off x="3003056" y="1714660"/>
            <a:ext cx="285750" cy="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352800" y="1171664"/>
            <a:ext cx="378161" cy="902255"/>
            <a:chOff x="3645048" y="663055"/>
            <a:chExt cx="504214" cy="1203006"/>
          </a:xfrm>
        </p:grpSpPr>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5048" y="663055"/>
              <a:ext cx="504214" cy="1203006"/>
            </a:xfrm>
            <a:prstGeom prst="rect">
              <a:avLst/>
            </a:prstGeom>
          </p:spPr>
        </p:pic>
        <p:sp>
          <p:nvSpPr>
            <p:cNvPr id="23" name="TextBox 22"/>
            <p:cNvSpPr txBox="1"/>
            <p:nvPr/>
          </p:nvSpPr>
          <p:spPr>
            <a:xfrm rot="16200000">
              <a:off x="3464381" y="1064442"/>
              <a:ext cx="707886" cy="307776"/>
            </a:xfrm>
            <a:prstGeom prst="rect">
              <a:avLst/>
            </a:prstGeom>
            <a:noFill/>
          </p:spPr>
          <p:txBody>
            <a:bodyPr wrap="none" rtlCol="0">
              <a:spAutoFit/>
            </a:bodyPr>
            <a:lstStyle/>
            <a:p>
              <a:r>
                <a:rPr lang="en-US" sz="900" dirty="0"/>
                <a:t>mouse</a:t>
              </a:r>
            </a:p>
          </p:txBody>
        </p:sp>
      </p:grpSp>
      <p:grpSp>
        <p:nvGrpSpPr>
          <p:cNvPr id="24" name="Group 23"/>
          <p:cNvGrpSpPr/>
          <p:nvPr/>
        </p:nvGrpSpPr>
        <p:grpSpPr>
          <a:xfrm>
            <a:off x="3514649" y="3179120"/>
            <a:ext cx="378161" cy="902255"/>
            <a:chOff x="4319892" y="2209799"/>
            <a:chExt cx="504214" cy="1203005"/>
          </a:xfrm>
        </p:grpSpPr>
        <p:pic>
          <p:nvPicPr>
            <p:cNvPr id="27" name="Picture 2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9892" y="2209799"/>
              <a:ext cx="504214" cy="1203005"/>
            </a:xfrm>
            <a:prstGeom prst="rect">
              <a:avLst/>
            </a:prstGeom>
          </p:spPr>
        </p:pic>
        <p:sp>
          <p:nvSpPr>
            <p:cNvPr id="36" name="TextBox 35"/>
            <p:cNvSpPr txBox="1"/>
            <p:nvPr/>
          </p:nvSpPr>
          <p:spPr>
            <a:xfrm rot="16200000">
              <a:off x="4139205" y="2623959"/>
              <a:ext cx="716436" cy="307776"/>
            </a:xfrm>
            <a:prstGeom prst="rect">
              <a:avLst/>
            </a:prstGeom>
            <a:noFill/>
          </p:spPr>
          <p:txBody>
            <a:bodyPr wrap="none" rtlCol="0">
              <a:spAutoFit/>
            </a:bodyPr>
            <a:lstStyle/>
            <a:p>
              <a:r>
                <a:rPr lang="en-US" sz="900" dirty="0"/>
                <a:t>human</a:t>
              </a:r>
            </a:p>
          </p:txBody>
        </p:sp>
      </p:grpSp>
      <p:sp>
        <p:nvSpPr>
          <p:cNvPr id="16" name="TextBox 15"/>
          <p:cNvSpPr txBox="1"/>
          <p:nvPr/>
        </p:nvSpPr>
        <p:spPr>
          <a:xfrm>
            <a:off x="1736926" y="1540519"/>
            <a:ext cx="1234874" cy="584775"/>
          </a:xfrm>
          <a:prstGeom prst="rect">
            <a:avLst/>
          </a:prstGeom>
          <a:noFill/>
        </p:spPr>
        <p:txBody>
          <a:bodyPr wrap="square" rtlCol="0">
            <a:spAutoFit/>
          </a:bodyPr>
          <a:lstStyle/>
          <a:p>
            <a:pPr algn="ctr"/>
            <a:r>
              <a:rPr lang="en-US" sz="1600" b="1" dirty="0" err="1" smtClean="0"/>
              <a:t>Orthotopic</a:t>
            </a:r>
            <a:endParaRPr lang="en-US" sz="1600" b="1" dirty="0"/>
          </a:p>
          <a:p>
            <a:pPr algn="ctr"/>
            <a:r>
              <a:rPr lang="en-US" sz="1600" b="1" dirty="0" smtClean="0"/>
              <a:t>PDX</a:t>
            </a:r>
            <a:endParaRPr lang="en-US" sz="1600" b="1" dirty="0"/>
          </a:p>
        </p:txBody>
      </p:sp>
      <p:grpSp>
        <p:nvGrpSpPr>
          <p:cNvPr id="90" name="Group 89"/>
          <p:cNvGrpSpPr/>
          <p:nvPr/>
        </p:nvGrpSpPr>
        <p:grpSpPr>
          <a:xfrm>
            <a:off x="1661840" y="1037392"/>
            <a:ext cx="1157400" cy="578700"/>
            <a:chOff x="1661840" y="837278"/>
            <a:chExt cx="1157400" cy="57870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61840" y="837278"/>
              <a:ext cx="1157400" cy="578700"/>
            </a:xfrm>
            <a:prstGeom prst="rect">
              <a:avLst/>
            </a:prstGeom>
          </p:spPr>
        </p:pic>
        <p:sp>
          <p:nvSpPr>
            <p:cNvPr id="54" name="Freeform 53"/>
            <p:cNvSpPr>
              <a:spLocks noChangeAspect="1"/>
            </p:cNvSpPr>
            <p:nvPr/>
          </p:nvSpPr>
          <p:spPr bwMode="auto">
            <a:xfrm>
              <a:off x="2348014" y="1180153"/>
              <a:ext cx="138880" cy="126591"/>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cxnSp>
        <p:nvCxnSpPr>
          <p:cNvPr id="55" name="Straight Arrow Connector 54"/>
          <p:cNvCxnSpPr/>
          <p:nvPr/>
        </p:nvCxnSpPr>
        <p:spPr>
          <a:xfrm>
            <a:off x="3978495" y="1717968"/>
            <a:ext cx="30750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14075" y="1104417"/>
            <a:ext cx="3003868" cy="553998"/>
          </a:xfrm>
          <a:prstGeom prst="rect">
            <a:avLst/>
          </a:prstGeom>
          <a:noFill/>
        </p:spPr>
        <p:txBody>
          <a:bodyPr wrap="square" lIns="0" tIns="0" rIns="0" bIns="0" rtlCol="0">
            <a:spAutoFit/>
          </a:bodyPr>
          <a:lstStyle/>
          <a:p>
            <a:pPr marL="114300" indent="-114300">
              <a:buFont typeface="Arial" panose="020B0604020202020204" pitchFamily="34" charset="0"/>
              <a:buChar char="•"/>
            </a:pPr>
            <a:r>
              <a:rPr lang="en-US" dirty="0" smtClean="0"/>
              <a:t>Shotgun </a:t>
            </a:r>
            <a:r>
              <a:rPr lang="en-US" dirty="0" smtClean="0"/>
              <a:t>LC-MS/MS</a:t>
            </a:r>
          </a:p>
          <a:p>
            <a:pPr marL="114300" indent="-114300">
              <a:buFont typeface="Arial" panose="020B0604020202020204" pitchFamily="34" charset="0"/>
              <a:buChar char="•"/>
            </a:pPr>
            <a:r>
              <a:rPr lang="en-US" dirty="0" smtClean="0"/>
              <a:t>Identify </a:t>
            </a:r>
            <a:r>
              <a:rPr lang="en-US" u="sng" dirty="0"/>
              <a:t>human</a:t>
            </a:r>
            <a:r>
              <a:rPr lang="en-US" dirty="0"/>
              <a:t> </a:t>
            </a:r>
            <a:r>
              <a:rPr lang="en-US" dirty="0" smtClean="0"/>
              <a:t>proteins</a:t>
            </a:r>
            <a:endParaRPr lang="en-US" dirty="0"/>
          </a:p>
        </p:txBody>
      </p:sp>
      <p:grpSp>
        <p:nvGrpSpPr>
          <p:cNvPr id="34" name="Group 33"/>
          <p:cNvGrpSpPr/>
          <p:nvPr/>
        </p:nvGrpSpPr>
        <p:grpSpPr>
          <a:xfrm>
            <a:off x="7105693" y="830456"/>
            <a:ext cx="1300843" cy="1099622"/>
            <a:chOff x="7766957" y="633928"/>
            <a:chExt cx="1300843" cy="1099622"/>
          </a:xfrm>
        </p:grpSpPr>
        <p:sp>
          <p:nvSpPr>
            <p:cNvPr id="9" name="Can 8"/>
            <p:cNvSpPr/>
            <p:nvPr/>
          </p:nvSpPr>
          <p:spPr bwMode="auto">
            <a:xfrm>
              <a:off x="7772400" y="1016010"/>
              <a:ext cx="1295400" cy="717540"/>
            </a:xfrm>
            <a:prstGeom prst="can">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0" tIns="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Candidates from PDX</a:t>
              </a:r>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66957" y="633928"/>
              <a:ext cx="1157400" cy="578700"/>
            </a:xfrm>
            <a:prstGeom prst="rect">
              <a:avLst/>
            </a:prstGeom>
          </p:spPr>
        </p:pic>
        <p:sp>
          <p:nvSpPr>
            <p:cNvPr id="68" name="Freeform 67"/>
            <p:cNvSpPr>
              <a:spLocks noChangeAspect="1"/>
            </p:cNvSpPr>
            <p:nvPr/>
          </p:nvSpPr>
          <p:spPr bwMode="auto">
            <a:xfrm>
              <a:off x="8376932" y="980240"/>
              <a:ext cx="138880" cy="126591"/>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69" name="TextBox 68"/>
          <p:cNvSpPr txBox="1"/>
          <p:nvPr/>
        </p:nvSpPr>
        <p:spPr>
          <a:xfrm>
            <a:off x="3967338" y="3022630"/>
            <a:ext cx="3005228" cy="553998"/>
          </a:xfrm>
          <a:prstGeom prst="rect">
            <a:avLst/>
          </a:prstGeom>
          <a:noFill/>
        </p:spPr>
        <p:txBody>
          <a:bodyPr wrap="square" lIns="0" tIns="0" rIns="0" bIns="0" rtlCol="0">
            <a:spAutoFit/>
          </a:bodyPr>
          <a:lstStyle/>
          <a:p>
            <a:pPr marL="114300" indent="-114300">
              <a:buFont typeface="Arial" panose="020B0604020202020204" pitchFamily="34" charset="0"/>
              <a:buChar char="•"/>
            </a:pPr>
            <a:r>
              <a:rPr lang="en-US" u="sng" dirty="0" smtClean="0"/>
              <a:t>Targeted</a:t>
            </a:r>
            <a:r>
              <a:rPr lang="en-US" dirty="0" smtClean="0"/>
              <a:t> </a:t>
            </a:r>
            <a:r>
              <a:rPr lang="en-US" dirty="0" smtClean="0"/>
              <a:t>LC-MS/MS</a:t>
            </a:r>
          </a:p>
          <a:p>
            <a:pPr marL="114300" indent="-114300">
              <a:buFont typeface="Arial" panose="020B0604020202020204" pitchFamily="34" charset="0"/>
              <a:buChar char="•"/>
            </a:pPr>
            <a:r>
              <a:rPr lang="en-US" dirty="0" smtClean="0"/>
              <a:t>Look for PDX candidates</a:t>
            </a:r>
          </a:p>
        </p:txBody>
      </p:sp>
      <p:sp>
        <p:nvSpPr>
          <p:cNvPr id="70" name="Can 69"/>
          <p:cNvSpPr/>
          <p:nvPr/>
        </p:nvSpPr>
        <p:spPr bwMode="auto">
          <a:xfrm>
            <a:off x="7408889" y="3165093"/>
            <a:ext cx="1295400" cy="717540"/>
          </a:xfrm>
          <a:prstGeom prst="can">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0" tIns="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Priority candidates</a:t>
            </a:r>
          </a:p>
        </p:txBody>
      </p:sp>
      <p:sp>
        <p:nvSpPr>
          <p:cNvPr id="30" name="TextBox 29"/>
          <p:cNvSpPr txBox="1"/>
          <p:nvPr/>
        </p:nvSpPr>
        <p:spPr>
          <a:xfrm>
            <a:off x="1601140" y="2657890"/>
            <a:ext cx="1997034" cy="1384995"/>
          </a:xfrm>
          <a:prstGeom prst="rect">
            <a:avLst/>
          </a:prstGeom>
          <a:noFill/>
        </p:spPr>
        <p:txBody>
          <a:bodyPr wrap="square" rtlCol="0">
            <a:spAutoFit/>
          </a:bodyPr>
          <a:lstStyle/>
          <a:p>
            <a:r>
              <a:rPr lang="en-US" b="1" u="sng" dirty="0" smtClean="0"/>
              <a:t>Breast Cancer</a:t>
            </a:r>
          </a:p>
          <a:p>
            <a:r>
              <a:rPr lang="en-US" b="1" u="sng" dirty="0" smtClean="0"/>
              <a:t>Plasma Pools</a:t>
            </a:r>
          </a:p>
          <a:p>
            <a:pPr marL="114300" indent="-114300">
              <a:buFont typeface="Wingdings" panose="05000000000000000000" pitchFamily="2" charset="2"/>
              <a:buChar char="§"/>
            </a:pPr>
            <a:r>
              <a:rPr lang="en-US" sz="1600" dirty="0" smtClean="0"/>
              <a:t>Stage 1 (N=47)</a:t>
            </a:r>
          </a:p>
          <a:p>
            <a:pPr marL="114300" indent="-114300">
              <a:buFont typeface="Wingdings" panose="05000000000000000000" pitchFamily="2" charset="2"/>
              <a:buChar char="§"/>
            </a:pPr>
            <a:r>
              <a:rPr lang="en-US" sz="1600" dirty="0" smtClean="0"/>
              <a:t>Stage 2-3 </a:t>
            </a:r>
            <a:r>
              <a:rPr lang="en-US" sz="1600" dirty="0"/>
              <a:t>(N=47)</a:t>
            </a:r>
          </a:p>
          <a:p>
            <a:pPr marL="114300" indent="-114300">
              <a:buFont typeface="Wingdings" panose="05000000000000000000" pitchFamily="2" charset="2"/>
              <a:buChar char="§"/>
            </a:pPr>
            <a:r>
              <a:rPr lang="en-US" sz="1600" dirty="0" smtClean="0"/>
              <a:t>Control </a:t>
            </a:r>
            <a:r>
              <a:rPr lang="en-US" sz="1600" dirty="0"/>
              <a:t>(N=47)</a:t>
            </a:r>
          </a:p>
        </p:txBody>
      </p:sp>
      <p:cxnSp>
        <p:nvCxnSpPr>
          <p:cNvPr id="72" name="Straight Arrow Connector 71"/>
          <p:cNvCxnSpPr/>
          <p:nvPr/>
        </p:nvCxnSpPr>
        <p:spPr>
          <a:xfrm>
            <a:off x="3851532" y="3653616"/>
            <a:ext cx="320199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01140" y="0"/>
            <a:ext cx="7314260" cy="523220"/>
          </a:xfrm>
          <a:prstGeom prst="rect">
            <a:avLst/>
          </a:prstGeom>
          <a:noFill/>
        </p:spPr>
        <p:txBody>
          <a:bodyPr wrap="square" rtlCol="0">
            <a:spAutoFit/>
          </a:bodyPr>
          <a:lstStyle/>
          <a:p>
            <a:pPr algn="ctr"/>
            <a:r>
              <a:rPr lang="en-US" sz="2800" b="1" dirty="0" smtClean="0">
                <a:solidFill>
                  <a:schemeClr val="bg1"/>
                </a:solidFill>
              </a:rPr>
              <a:t>Three-stage Experimental Approach</a:t>
            </a:r>
            <a:endParaRPr lang="en-US" sz="2800" b="1" dirty="0">
              <a:solidFill>
                <a:schemeClr val="bg1"/>
              </a:solidFill>
            </a:endParaRPr>
          </a:p>
        </p:txBody>
      </p:sp>
      <p:grpSp>
        <p:nvGrpSpPr>
          <p:cNvPr id="88" name="Group 87"/>
          <p:cNvGrpSpPr/>
          <p:nvPr/>
        </p:nvGrpSpPr>
        <p:grpSpPr>
          <a:xfrm>
            <a:off x="75820" y="0"/>
            <a:ext cx="1288733" cy="1923669"/>
            <a:chOff x="-19631" y="3157341"/>
            <a:chExt cx="1288733" cy="1923669"/>
          </a:xfrm>
        </p:grpSpPr>
        <p:pic>
          <p:nvPicPr>
            <p:cNvPr id="86"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31" y="3157341"/>
              <a:ext cx="1288733" cy="1923669"/>
            </a:xfrm>
            <a:prstGeom prst="rect">
              <a:avLst/>
            </a:prstGeom>
          </p:spPr>
        </p:pic>
        <p:sp>
          <p:nvSpPr>
            <p:cNvPr id="87" name="Freeform 86"/>
            <p:cNvSpPr>
              <a:spLocks noChangeAspect="1"/>
            </p:cNvSpPr>
            <p:nvPr/>
          </p:nvSpPr>
          <p:spPr bwMode="auto">
            <a:xfrm>
              <a:off x="750582" y="4307724"/>
              <a:ext cx="208321" cy="189886"/>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89" name="TextBox 88"/>
          <p:cNvSpPr txBox="1"/>
          <p:nvPr/>
        </p:nvSpPr>
        <p:spPr>
          <a:xfrm>
            <a:off x="2953499" y="1952473"/>
            <a:ext cx="1082348" cy="369332"/>
          </a:xfrm>
          <a:prstGeom prst="rect">
            <a:avLst/>
          </a:prstGeom>
          <a:noFill/>
        </p:spPr>
        <p:txBody>
          <a:bodyPr wrap="none" rtlCol="0">
            <a:spAutoFit/>
          </a:bodyPr>
          <a:lstStyle/>
          <a:p>
            <a:pPr algn="ctr"/>
            <a:r>
              <a:rPr lang="en-US" dirty="0" smtClean="0"/>
              <a:t>(3 pools)</a:t>
            </a:r>
            <a:endParaRPr lang="en-US" dirty="0"/>
          </a:p>
        </p:txBody>
      </p:sp>
      <p:grpSp>
        <p:nvGrpSpPr>
          <p:cNvPr id="5" name="Group 4"/>
          <p:cNvGrpSpPr/>
          <p:nvPr/>
        </p:nvGrpSpPr>
        <p:grpSpPr>
          <a:xfrm>
            <a:off x="1923102" y="4363819"/>
            <a:ext cx="6653562" cy="646331"/>
            <a:chOff x="1978857" y="4425741"/>
            <a:chExt cx="6653562" cy="646331"/>
          </a:xfrm>
        </p:grpSpPr>
        <p:sp>
          <p:nvSpPr>
            <p:cNvPr id="3" name="Rectangle 2"/>
            <p:cNvSpPr/>
            <p:nvPr/>
          </p:nvSpPr>
          <p:spPr>
            <a:xfrm>
              <a:off x="7337316" y="4425741"/>
              <a:ext cx="1295103" cy="646331"/>
            </a:xfrm>
            <a:prstGeom prst="rect">
              <a:avLst/>
            </a:prstGeom>
          </p:spPr>
          <p:txBody>
            <a:bodyPr wrap="square">
              <a:spAutoFit/>
            </a:bodyPr>
            <a:lstStyle/>
            <a:p>
              <a:pPr algn="ctr"/>
              <a:r>
                <a:rPr lang="en-US" b="1" dirty="0" smtClean="0"/>
                <a:t>Clinical Validation</a:t>
              </a:r>
            </a:p>
          </p:txBody>
        </p:sp>
        <p:sp>
          <p:nvSpPr>
            <p:cNvPr id="33" name="Rectangle 32"/>
            <p:cNvSpPr/>
            <p:nvPr/>
          </p:nvSpPr>
          <p:spPr>
            <a:xfrm>
              <a:off x="4849424" y="4425741"/>
              <a:ext cx="1295103" cy="646331"/>
            </a:xfrm>
            <a:prstGeom prst="rect">
              <a:avLst/>
            </a:prstGeom>
          </p:spPr>
          <p:txBody>
            <a:bodyPr wrap="square">
              <a:spAutoFit/>
            </a:bodyPr>
            <a:lstStyle/>
            <a:p>
              <a:pPr algn="ctr"/>
              <a:r>
                <a:rPr lang="en-US" b="1" dirty="0" smtClean="0"/>
                <a:t>Assay Validation</a:t>
              </a:r>
            </a:p>
          </p:txBody>
        </p:sp>
        <p:cxnSp>
          <p:nvCxnSpPr>
            <p:cNvPr id="35" name="Straight Arrow Connector 34"/>
            <p:cNvCxnSpPr/>
            <p:nvPr/>
          </p:nvCxnSpPr>
          <p:spPr>
            <a:xfrm flipV="1">
              <a:off x="4110155" y="4747252"/>
              <a:ext cx="285750" cy="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598046" y="4747252"/>
              <a:ext cx="285750" cy="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978857" y="4425741"/>
              <a:ext cx="1677779" cy="646331"/>
            </a:xfrm>
            <a:prstGeom prst="rect">
              <a:avLst/>
            </a:prstGeom>
          </p:spPr>
          <p:txBody>
            <a:bodyPr wrap="square">
              <a:spAutoFit/>
            </a:bodyPr>
            <a:lstStyle/>
            <a:p>
              <a:pPr algn="ctr"/>
              <a:r>
                <a:rPr lang="en-US" b="1" dirty="0" smtClean="0"/>
                <a:t>Assay Development</a:t>
              </a:r>
            </a:p>
          </p:txBody>
        </p:sp>
      </p:grpSp>
    </p:spTree>
    <p:extLst>
      <p:ext uri="{BB962C8B-B14F-4D97-AF65-F5344CB8AC3E}">
        <p14:creationId xmlns:p14="http://schemas.microsoft.com/office/powerpoint/2010/main" val="1553676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31646057"/>
              </p:ext>
            </p:extLst>
          </p:nvPr>
        </p:nvGraphicFramePr>
        <p:xfrm>
          <a:off x="863600" y="1227115"/>
          <a:ext cx="7594600" cy="2411435"/>
        </p:xfrm>
        <a:graphic>
          <a:graphicData uri="http://schemas.openxmlformats.org/drawingml/2006/table">
            <a:tbl>
              <a:tblPr/>
              <a:tblGrid>
                <a:gridCol w="2717800">
                  <a:extLst>
                    <a:ext uri="{9D8B030D-6E8A-4147-A177-3AD203B41FA5}">
                      <a16:colId xmlns:a16="http://schemas.microsoft.com/office/drawing/2014/main" xmlns="" val="1030367115"/>
                    </a:ext>
                  </a:extLst>
                </a:gridCol>
                <a:gridCol w="825500">
                  <a:extLst>
                    <a:ext uri="{9D8B030D-6E8A-4147-A177-3AD203B41FA5}">
                      <a16:colId xmlns:a16="http://schemas.microsoft.com/office/drawing/2014/main" xmlns="" val="2984369765"/>
                    </a:ext>
                  </a:extLst>
                </a:gridCol>
                <a:gridCol w="825500">
                  <a:extLst>
                    <a:ext uri="{9D8B030D-6E8A-4147-A177-3AD203B41FA5}">
                      <a16:colId xmlns:a16="http://schemas.microsoft.com/office/drawing/2014/main" xmlns="" val="804612407"/>
                    </a:ext>
                  </a:extLst>
                </a:gridCol>
                <a:gridCol w="825500">
                  <a:extLst>
                    <a:ext uri="{9D8B030D-6E8A-4147-A177-3AD203B41FA5}">
                      <a16:colId xmlns:a16="http://schemas.microsoft.com/office/drawing/2014/main" xmlns="" val="184089453"/>
                    </a:ext>
                  </a:extLst>
                </a:gridCol>
                <a:gridCol w="1168400">
                  <a:extLst>
                    <a:ext uri="{9D8B030D-6E8A-4147-A177-3AD203B41FA5}">
                      <a16:colId xmlns:a16="http://schemas.microsoft.com/office/drawing/2014/main" xmlns="" val="836325507"/>
                    </a:ext>
                  </a:extLst>
                </a:gridCol>
                <a:gridCol w="1231900">
                  <a:extLst>
                    <a:ext uri="{9D8B030D-6E8A-4147-A177-3AD203B41FA5}">
                      <a16:colId xmlns:a16="http://schemas.microsoft.com/office/drawing/2014/main" xmlns="" val="3291720120"/>
                    </a:ext>
                  </a:extLst>
                </a:gridCol>
              </a:tblGrid>
              <a:tr h="430235">
                <a:tc>
                  <a:txBody>
                    <a:bodyPr/>
                    <a:lstStyle/>
                    <a:p>
                      <a:pPr algn="l" fontAlgn="ctr"/>
                      <a:endParaRPr lang="en-US" sz="2000" b="1"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gridSpan="5">
                  <a:txBody>
                    <a:bodyPr/>
                    <a:lstStyle/>
                    <a:p>
                      <a:pPr algn="ctr" fontAlgn="ctr"/>
                      <a:r>
                        <a:rPr lang="en-US" sz="2400" b="1" i="0" u="none" strike="noStrike" dirty="0">
                          <a:solidFill>
                            <a:srgbClr val="000000"/>
                          </a:solidFill>
                          <a:effectLst/>
                          <a:latin typeface="Calibri" panose="020F0502020204030204" pitchFamily="34" charset="0"/>
                        </a:rPr>
                        <a:t>Type of </a:t>
                      </a:r>
                      <a:r>
                        <a:rPr lang="en-US" sz="2400" b="1" i="0" u="none" strike="noStrike" dirty="0" smtClean="0">
                          <a:solidFill>
                            <a:srgbClr val="000000"/>
                          </a:solidFill>
                          <a:effectLst/>
                          <a:latin typeface="Calibri" panose="020F0502020204030204" pitchFamily="34" charset="0"/>
                        </a:rPr>
                        <a:t>Xenograft</a:t>
                      </a:r>
                      <a:endParaRPr lang="en-US" sz="2400" b="1"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792993"/>
                  </a:ext>
                </a:extLst>
              </a:tr>
              <a:tr h="990600">
                <a:tc>
                  <a:txBody>
                    <a:bodyPr/>
                    <a:lstStyle/>
                    <a:p>
                      <a:pPr algn="l" fontAlgn="ctr"/>
                      <a:endParaRPr lang="en-US" sz="2000" b="1" i="0" u="none" strike="noStrike" dirty="0">
                        <a:solidFill>
                          <a:srgbClr val="000000"/>
                        </a:solidFill>
                        <a:effectLst/>
                        <a:latin typeface="Calibri" panose="020F050202020403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ER+ breast cancer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Her2+ breast cancer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TNBC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normal breast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no xenograft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5376591"/>
                  </a:ext>
                </a:extLst>
              </a:tr>
              <a:tr h="327660">
                <a:tc>
                  <a:txBody>
                    <a:bodyPr/>
                    <a:lstStyle/>
                    <a:p>
                      <a:pPr marL="342900" indent="-342900" algn="l" fontAlgn="ctr">
                        <a:buFont typeface="Wingdings" panose="05000000000000000000" pitchFamily="2" charset="2"/>
                        <a:buChar char="ü"/>
                      </a:pPr>
                      <a:r>
                        <a:rPr lang="en-US" sz="2000" b="1" i="0" u="none" strike="noStrike" dirty="0">
                          <a:solidFill>
                            <a:srgbClr val="000000"/>
                          </a:solidFill>
                          <a:effectLst/>
                          <a:latin typeface="Calibri" panose="020F0502020204030204" pitchFamily="34" charset="0"/>
                        </a:rPr>
                        <a:t>mouse plasma pool 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4468012"/>
                  </a:ext>
                </a:extLst>
              </a:tr>
              <a:tr h="327660">
                <a:tc>
                  <a:txBody>
                    <a:bodyPr/>
                    <a:lstStyle/>
                    <a:p>
                      <a:pPr marL="342900" indent="-342900" algn="l" fontAlgn="ctr">
                        <a:buFont typeface="Wingdings" panose="05000000000000000000" pitchFamily="2" charset="2"/>
                        <a:buChar char="ü"/>
                      </a:pPr>
                      <a:r>
                        <a:rPr lang="en-US" sz="2000" b="1" i="0" u="none" strike="noStrike" dirty="0">
                          <a:solidFill>
                            <a:srgbClr val="000000"/>
                          </a:solidFill>
                          <a:effectLst/>
                          <a:latin typeface="Calibri" panose="020F0502020204030204" pitchFamily="34" charset="0"/>
                        </a:rPr>
                        <a:t>mouse plasma pool 2</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9494548"/>
                  </a:ext>
                </a:extLst>
              </a:tr>
              <a:tr h="335280">
                <a:tc>
                  <a:txBody>
                    <a:bodyPr/>
                    <a:lstStyle/>
                    <a:p>
                      <a:pPr algn="l" fontAlgn="ctr"/>
                      <a:r>
                        <a:rPr lang="en-US" sz="2000" b="1" i="0" u="none" strike="noStrike" dirty="0">
                          <a:solidFill>
                            <a:srgbClr val="000000"/>
                          </a:solidFill>
                          <a:effectLst/>
                          <a:latin typeface="Calibri" panose="020F0502020204030204" pitchFamily="34" charset="0"/>
                        </a:rPr>
                        <a:t>mouse plasma pool 3</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0818175"/>
                  </a:ext>
                </a:extLst>
              </a:tr>
            </a:tbl>
          </a:graphicData>
        </a:graphic>
      </p:graphicFrame>
      <p:sp>
        <p:nvSpPr>
          <p:cNvPr id="4" name="TextBox 3"/>
          <p:cNvSpPr txBox="1"/>
          <p:nvPr/>
        </p:nvSpPr>
        <p:spPr>
          <a:xfrm>
            <a:off x="137160" y="-19050"/>
            <a:ext cx="8869680" cy="954107"/>
          </a:xfrm>
          <a:prstGeom prst="rect">
            <a:avLst/>
          </a:prstGeom>
          <a:noFill/>
        </p:spPr>
        <p:txBody>
          <a:bodyPr wrap="square" rtlCol="0">
            <a:spAutoFit/>
          </a:bodyPr>
          <a:lstStyle/>
          <a:p>
            <a:pPr algn="ctr" defTabSz="914265"/>
            <a:r>
              <a:rPr lang="en-US" sz="2800" b="1" dirty="0" smtClean="0">
                <a:solidFill>
                  <a:srgbClr val="FFFFFF"/>
                </a:solidFill>
                <a:latin typeface="Arial"/>
                <a:cs typeface="Arial"/>
              </a:rPr>
              <a:t>The 3 PDX plasma </a:t>
            </a:r>
            <a:r>
              <a:rPr lang="en-US" sz="2800" b="1" dirty="0" smtClean="0">
                <a:solidFill>
                  <a:srgbClr val="FFFFFF"/>
                </a:solidFill>
                <a:latin typeface="Arial"/>
                <a:cs typeface="Arial"/>
              </a:rPr>
              <a:t>pools </a:t>
            </a:r>
            <a:r>
              <a:rPr lang="en-US" sz="2800" b="1" dirty="0" smtClean="0">
                <a:solidFill>
                  <a:srgbClr val="FFFFFF"/>
                </a:solidFill>
                <a:latin typeface="Arial"/>
                <a:cs typeface="Arial"/>
              </a:rPr>
              <a:t>contain ER+, HER2+, and TNBC subtypes.</a:t>
            </a:r>
            <a:endParaRPr lang="en-US" sz="2800" b="1" dirty="0">
              <a:solidFill>
                <a:srgbClr val="FFFFFF"/>
              </a:solidFill>
              <a:latin typeface="Arial"/>
              <a:cs typeface="Arial"/>
            </a:endParaRPr>
          </a:p>
        </p:txBody>
      </p:sp>
      <p:sp>
        <p:nvSpPr>
          <p:cNvPr id="5" name="TextBox 4"/>
          <p:cNvSpPr txBox="1"/>
          <p:nvPr/>
        </p:nvSpPr>
        <p:spPr>
          <a:xfrm>
            <a:off x="843643" y="4171950"/>
            <a:ext cx="7456714" cy="646331"/>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b="1" dirty="0"/>
              <a:t>We have generated LC-MS/MS data sets from </a:t>
            </a:r>
            <a:r>
              <a:rPr lang="en-US" b="1" dirty="0" smtClean="0"/>
              <a:t>the first </a:t>
            </a:r>
            <a:r>
              <a:rPr lang="en-US" b="1" dirty="0"/>
              <a:t>two pools, and the third is in process.</a:t>
            </a:r>
          </a:p>
        </p:txBody>
      </p:sp>
      <p:sp>
        <p:nvSpPr>
          <p:cNvPr id="6" name="Right Arrow 5"/>
          <p:cNvSpPr/>
          <p:nvPr/>
        </p:nvSpPr>
        <p:spPr bwMode="auto">
          <a:xfrm>
            <a:off x="334934" y="3409597"/>
            <a:ext cx="348343" cy="19594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65100" y="3605540"/>
            <a:ext cx="688009" cy="261610"/>
          </a:xfrm>
          <a:prstGeom prst="rect">
            <a:avLst/>
          </a:prstGeom>
          <a:noFill/>
        </p:spPr>
        <p:txBody>
          <a:bodyPr wrap="none" rtlCol="0">
            <a:spAutoFit/>
          </a:bodyPr>
          <a:lstStyle/>
          <a:p>
            <a:r>
              <a:rPr lang="en-US" sz="1100" dirty="0" smtClean="0"/>
              <a:t>pending</a:t>
            </a:r>
            <a:endParaRPr lang="en-US" sz="1100" dirty="0"/>
          </a:p>
        </p:txBody>
      </p:sp>
    </p:spTree>
    <p:extLst>
      <p:ext uri="{BB962C8B-B14F-4D97-AF65-F5344CB8AC3E}">
        <p14:creationId xmlns:p14="http://schemas.microsoft.com/office/powerpoint/2010/main" val="1023531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2289" y="1837396"/>
            <a:ext cx="1884551" cy="72462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IgY-7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Column</a:t>
            </a:r>
          </a:p>
        </p:txBody>
      </p:sp>
      <p:cxnSp>
        <p:nvCxnSpPr>
          <p:cNvPr id="4" name="Straight Arrow Connector 3"/>
          <p:cNvCxnSpPr>
            <a:stCxn id="3" idx="3"/>
            <a:endCxn id="6" idx="1"/>
          </p:cNvCxnSpPr>
          <p:nvPr/>
        </p:nvCxnSpPr>
        <p:spPr>
          <a:xfrm>
            <a:off x="3736840" y="2199709"/>
            <a:ext cx="815172" cy="0"/>
          </a:xfrm>
          <a:prstGeom prst="straightConnector1">
            <a:avLst/>
          </a:prstGeom>
          <a:noFill/>
          <a:ln w="28575" cap="flat" cmpd="sng" algn="ctr">
            <a:solidFill>
              <a:schemeClr val="tx1"/>
            </a:solidFill>
            <a:prstDash val="solid"/>
            <a:miter lim="800000"/>
            <a:tailEnd type="triangle"/>
          </a:ln>
          <a:effectLst/>
        </p:spPr>
      </p:cxnSp>
      <p:sp>
        <p:nvSpPr>
          <p:cNvPr id="5" name="TextBox 4"/>
          <p:cNvSpPr txBox="1"/>
          <p:nvPr/>
        </p:nvSpPr>
        <p:spPr>
          <a:xfrm>
            <a:off x="76200" y="1784211"/>
            <a:ext cx="1198515" cy="830997"/>
          </a:xfrm>
          <a:prstGeom prst="rect">
            <a:avLst/>
          </a:prstGeom>
          <a:noFill/>
        </p:spPr>
        <p:txBody>
          <a:bodyPr wrap="square" rtlCol="0">
            <a:spAutoFit/>
          </a:bodyPr>
          <a:lstStyle/>
          <a:p>
            <a:pPr algn="ctr" defTabSz="914400"/>
            <a:r>
              <a:rPr lang="en-US" sz="2400" dirty="0" smtClean="0">
                <a:solidFill>
                  <a:prstClr val="black"/>
                </a:solidFill>
                <a:latin typeface="Calibri" panose="020F0502020204030204"/>
              </a:rPr>
              <a:t>Input</a:t>
            </a:r>
          </a:p>
          <a:p>
            <a:pPr algn="ctr" defTabSz="914400"/>
            <a:r>
              <a:rPr lang="en-US" sz="2400" dirty="0" smtClean="0">
                <a:solidFill>
                  <a:prstClr val="black"/>
                </a:solidFill>
                <a:latin typeface="Calibri" panose="020F0502020204030204"/>
              </a:rPr>
              <a:t>Plasma</a:t>
            </a:r>
          </a:p>
        </p:txBody>
      </p:sp>
      <p:sp>
        <p:nvSpPr>
          <p:cNvPr id="6" name="Rectangle 5"/>
          <p:cNvSpPr/>
          <p:nvPr/>
        </p:nvSpPr>
        <p:spPr>
          <a:xfrm>
            <a:off x="4552012" y="1837396"/>
            <a:ext cx="1884551" cy="72462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IgY SuperMix column</a:t>
            </a:r>
          </a:p>
        </p:txBody>
      </p:sp>
      <p:cxnSp>
        <p:nvCxnSpPr>
          <p:cNvPr id="7" name="Straight Arrow Connector 6"/>
          <p:cNvCxnSpPr>
            <a:stCxn id="6" idx="3"/>
            <a:endCxn id="8" idx="1"/>
          </p:cNvCxnSpPr>
          <p:nvPr/>
        </p:nvCxnSpPr>
        <p:spPr>
          <a:xfrm>
            <a:off x="6436563" y="2199709"/>
            <a:ext cx="489954" cy="1"/>
          </a:xfrm>
          <a:prstGeom prst="straightConnector1">
            <a:avLst/>
          </a:prstGeom>
          <a:noFill/>
          <a:ln w="28575" cap="flat" cmpd="sng" algn="ctr">
            <a:solidFill>
              <a:schemeClr val="tx1"/>
            </a:solidFill>
            <a:prstDash val="solid"/>
            <a:miter lim="800000"/>
            <a:tailEnd type="triangle"/>
          </a:ln>
          <a:effectLst/>
        </p:spPr>
      </p:cxnSp>
      <p:sp>
        <p:nvSpPr>
          <p:cNvPr id="8" name="TextBox 7"/>
          <p:cNvSpPr txBox="1"/>
          <p:nvPr/>
        </p:nvSpPr>
        <p:spPr>
          <a:xfrm>
            <a:off x="6926517" y="1968877"/>
            <a:ext cx="1965603" cy="461665"/>
          </a:xfrm>
          <a:prstGeom prst="rect">
            <a:avLst/>
          </a:prstGeom>
          <a:noFill/>
        </p:spPr>
        <p:txBody>
          <a:bodyPr wrap="none" rtlCol="0">
            <a:spAutoFit/>
          </a:bodyPr>
          <a:lstStyle/>
          <a:p>
            <a:r>
              <a:rPr lang="en-US" sz="2400" dirty="0" smtClean="0"/>
              <a:t>Flow through</a:t>
            </a:r>
            <a:endParaRPr lang="en-US" sz="2400" dirty="0"/>
          </a:p>
        </p:txBody>
      </p:sp>
      <p:cxnSp>
        <p:nvCxnSpPr>
          <p:cNvPr id="9" name="Straight Arrow Connector 8"/>
          <p:cNvCxnSpPr>
            <a:stCxn id="5" idx="3"/>
            <a:endCxn id="3" idx="1"/>
          </p:cNvCxnSpPr>
          <p:nvPr/>
        </p:nvCxnSpPr>
        <p:spPr bwMode="auto">
          <a:xfrm flipV="1">
            <a:off x="1274715" y="2199709"/>
            <a:ext cx="577574" cy="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1639417" y="3027224"/>
            <a:ext cx="2319866" cy="175432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t>Proteins depleted*</a:t>
            </a:r>
          </a:p>
          <a:p>
            <a:pPr marL="285750" indent="-285750">
              <a:buFont typeface="Arial" panose="020B0604020202020204" pitchFamily="34" charset="0"/>
              <a:buChar char="•"/>
            </a:pPr>
            <a:r>
              <a:rPr lang="en-US" dirty="0" smtClean="0"/>
              <a:t>Albumin</a:t>
            </a:r>
            <a:endParaRPr lang="en-US" dirty="0"/>
          </a:p>
          <a:p>
            <a:pPr marL="285750" indent="-285750">
              <a:buFont typeface="Arial" panose="020B0604020202020204" pitchFamily="34" charset="0"/>
              <a:buChar char="•"/>
            </a:pPr>
            <a:r>
              <a:rPr lang="en-US" dirty="0" smtClean="0"/>
              <a:t>Transferrin</a:t>
            </a:r>
          </a:p>
          <a:p>
            <a:pPr marL="285750" indent="-285750">
              <a:buFont typeface="Arial" panose="020B0604020202020204" pitchFamily="34" charset="0"/>
              <a:buChar char="•"/>
            </a:pPr>
            <a:r>
              <a:rPr lang="en-US" dirty="0" smtClean="0"/>
              <a:t>Fibrinogen</a:t>
            </a:r>
          </a:p>
          <a:p>
            <a:pPr marL="285750" indent="-285750">
              <a:buFont typeface="Arial" panose="020B0604020202020204" pitchFamily="34" charset="0"/>
              <a:buChar char="•"/>
            </a:pPr>
            <a:r>
              <a:rPr lang="en-US" dirty="0" err="1" smtClean="0"/>
              <a:t>Haptoglobin</a:t>
            </a:r>
            <a:endParaRPr lang="en-US" dirty="0" smtClean="0"/>
          </a:p>
          <a:p>
            <a:pPr marL="285750" indent="-285750">
              <a:buFont typeface="Arial" panose="020B0604020202020204" pitchFamily="34" charset="0"/>
              <a:buChar char="•"/>
            </a:pPr>
            <a:r>
              <a:rPr lang="en-US" dirty="0" smtClean="0"/>
              <a:t>alpha1-Antitrypsin</a:t>
            </a:r>
            <a:endParaRPr lang="en-US" dirty="0"/>
          </a:p>
        </p:txBody>
      </p:sp>
      <p:cxnSp>
        <p:nvCxnSpPr>
          <p:cNvPr id="11" name="Straight Arrow Connector 10"/>
          <p:cNvCxnSpPr>
            <a:stCxn id="3" idx="2"/>
            <a:endCxn id="10" idx="0"/>
          </p:cNvCxnSpPr>
          <p:nvPr/>
        </p:nvCxnSpPr>
        <p:spPr bwMode="auto">
          <a:xfrm>
            <a:off x="2794565" y="2562022"/>
            <a:ext cx="4785" cy="465202"/>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388856" y="3140667"/>
            <a:ext cx="221086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Depletes medium</a:t>
            </a:r>
          </a:p>
          <a:p>
            <a:r>
              <a:rPr lang="en-US" dirty="0" smtClean="0"/>
              <a:t>abundance </a:t>
            </a:r>
            <a:r>
              <a:rPr lang="en-US" dirty="0"/>
              <a:t>proteins</a:t>
            </a:r>
          </a:p>
        </p:txBody>
      </p:sp>
      <p:cxnSp>
        <p:nvCxnSpPr>
          <p:cNvPr id="13" name="Straight Arrow Connector 12"/>
          <p:cNvCxnSpPr>
            <a:stCxn id="6" idx="2"/>
            <a:endCxn id="12" idx="0"/>
          </p:cNvCxnSpPr>
          <p:nvPr/>
        </p:nvCxnSpPr>
        <p:spPr bwMode="auto">
          <a:xfrm flipH="1">
            <a:off x="5494287" y="2562022"/>
            <a:ext cx="1" cy="578645"/>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752600" y="4856829"/>
            <a:ext cx="2288231" cy="276999"/>
          </a:xfrm>
          <a:prstGeom prst="rect">
            <a:avLst/>
          </a:prstGeom>
          <a:noFill/>
        </p:spPr>
        <p:txBody>
          <a:bodyPr wrap="square" rtlCol="0">
            <a:spAutoFit/>
          </a:bodyPr>
          <a:lstStyle/>
          <a:p>
            <a:r>
              <a:rPr lang="en-US" sz="1200" dirty="0" smtClean="0"/>
              <a:t>*No IgG or IgM in PDX mice.</a:t>
            </a:r>
            <a:endParaRPr lang="en-US" sz="1200" dirty="0"/>
          </a:p>
        </p:txBody>
      </p:sp>
      <p:sp>
        <p:nvSpPr>
          <p:cNvPr id="15" name="Rectangle 14"/>
          <p:cNvSpPr/>
          <p:nvPr/>
        </p:nvSpPr>
        <p:spPr>
          <a:xfrm>
            <a:off x="1852288" y="1061327"/>
            <a:ext cx="1884551" cy="72462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MARS-3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Column</a:t>
            </a:r>
          </a:p>
        </p:txBody>
      </p:sp>
      <p:sp>
        <p:nvSpPr>
          <p:cNvPr id="16" name="TextBox 15"/>
          <p:cNvSpPr txBox="1"/>
          <p:nvPr/>
        </p:nvSpPr>
        <p:spPr>
          <a:xfrm>
            <a:off x="6889327" y="2741414"/>
            <a:ext cx="2039982" cy="369332"/>
          </a:xfrm>
          <a:prstGeom prst="rect">
            <a:avLst/>
          </a:prstGeom>
          <a:noFill/>
        </p:spPr>
        <p:txBody>
          <a:bodyPr wrap="none" rtlCol="0">
            <a:spAutoFit/>
          </a:bodyPr>
          <a:lstStyle/>
          <a:p>
            <a:pPr algn="ctr"/>
            <a:r>
              <a:rPr lang="en-US" dirty="0" err="1" smtClean="0"/>
              <a:t>bRP</a:t>
            </a:r>
            <a:r>
              <a:rPr lang="en-US" dirty="0" smtClean="0"/>
              <a:t> (24 fractions)</a:t>
            </a:r>
            <a:endParaRPr lang="en-US" dirty="0"/>
          </a:p>
        </p:txBody>
      </p:sp>
      <p:sp>
        <p:nvSpPr>
          <p:cNvPr id="17" name="TextBox 16"/>
          <p:cNvSpPr txBox="1"/>
          <p:nvPr/>
        </p:nvSpPr>
        <p:spPr>
          <a:xfrm>
            <a:off x="6803087" y="4349175"/>
            <a:ext cx="2212465" cy="584775"/>
          </a:xfrm>
          <a:prstGeom prst="rect">
            <a:avLst/>
          </a:prstGeom>
          <a:noFill/>
          <a:ln>
            <a:solidFill>
              <a:schemeClr val="accent1"/>
            </a:solidFill>
          </a:ln>
        </p:spPr>
        <p:txBody>
          <a:bodyPr wrap="none" rtlCol="0">
            <a:spAutoFit/>
          </a:bodyPr>
          <a:lstStyle/>
          <a:p>
            <a:pPr algn="ctr"/>
            <a:r>
              <a:rPr lang="en-US" sz="3200" b="1" dirty="0" smtClean="0"/>
              <a:t>LC-MS/MS</a:t>
            </a:r>
            <a:endParaRPr lang="en-US" sz="3200" b="1" dirty="0"/>
          </a:p>
        </p:txBody>
      </p:sp>
      <p:cxnSp>
        <p:nvCxnSpPr>
          <p:cNvPr id="19" name="Straight Arrow Connector 18"/>
          <p:cNvCxnSpPr>
            <a:stCxn id="8" idx="2"/>
            <a:endCxn id="16" idx="0"/>
          </p:cNvCxnSpPr>
          <p:nvPr/>
        </p:nvCxnSpPr>
        <p:spPr bwMode="auto">
          <a:xfrm flipH="1">
            <a:off x="7909318" y="2430542"/>
            <a:ext cx="1" cy="310872"/>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16" idx="2"/>
            <a:endCxn id="17" idx="0"/>
          </p:cNvCxnSpPr>
          <p:nvPr/>
        </p:nvCxnSpPr>
        <p:spPr bwMode="auto">
          <a:xfrm>
            <a:off x="7909318" y="3110746"/>
            <a:ext cx="2" cy="1238429"/>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20"/>
          <p:cNvSpPr txBox="1">
            <a:spLocks/>
          </p:cNvSpPr>
          <p:nvPr/>
        </p:nvSpPr>
        <p:spPr>
          <a:xfrm>
            <a:off x="0" y="-1871"/>
            <a:ext cx="9144000" cy="958568"/>
          </a:xfrm>
          <a:prstGeom prst="rect">
            <a:avLst/>
          </a:prstGeom>
        </p:spPr>
        <p:txBody>
          <a:bodyPr/>
          <a:lst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cs typeface="Arial" charset="0"/>
              </a:defRPr>
            </a:lvl2pPr>
            <a:lvl3pPr algn="ctr" rtl="0" fontAlgn="base">
              <a:spcBef>
                <a:spcPct val="0"/>
              </a:spcBef>
              <a:spcAft>
                <a:spcPct val="0"/>
              </a:spcAft>
              <a:defRPr sz="4000" b="1">
                <a:solidFill>
                  <a:schemeClr val="tx1"/>
                </a:solidFill>
                <a:latin typeface="Arial" charset="0"/>
                <a:cs typeface="Arial" charset="0"/>
              </a:defRPr>
            </a:lvl3pPr>
            <a:lvl4pPr algn="ctr" rtl="0" fontAlgn="base">
              <a:spcBef>
                <a:spcPct val="0"/>
              </a:spcBef>
              <a:spcAft>
                <a:spcPct val="0"/>
              </a:spcAft>
              <a:defRPr sz="4000" b="1">
                <a:solidFill>
                  <a:schemeClr val="tx1"/>
                </a:solidFill>
                <a:latin typeface="Arial" charset="0"/>
                <a:cs typeface="Arial" charset="0"/>
              </a:defRPr>
            </a:lvl4pPr>
            <a:lvl5pPr algn="ctr" rtl="0" fontAlgn="base">
              <a:spcBef>
                <a:spcPct val="0"/>
              </a:spcBef>
              <a:spcAft>
                <a:spcPct val="0"/>
              </a:spcAft>
              <a:defRPr sz="4000" b="1">
                <a:solidFill>
                  <a:schemeClr val="tx1"/>
                </a:solidFill>
                <a:latin typeface="Arial" charset="0"/>
                <a:cs typeface="Arial" charset="0"/>
              </a:defRPr>
            </a:lvl5pPr>
            <a:lvl6pPr marL="457142" algn="ctr" rtl="0" fontAlgn="base">
              <a:spcBef>
                <a:spcPct val="0"/>
              </a:spcBef>
              <a:spcAft>
                <a:spcPct val="0"/>
              </a:spcAft>
              <a:defRPr sz="4000" b="1">
                <a:solidFill>
                  <a:schemeClr val="tx1"/>
                </a:solidFill>
                <a:latin typeface="Arial" charset="0"/>
                <a:cs typeface="Arial" charset="0"/>
              </a:defRPr>
            </a:lvl6pPr>
            <a:lvl7pPr marL="914288" algn="ctr" rtl="0" fontAlgn="base">
              <a:spcBef>
                <a:spcPct val="0"/>
              </a:spcBef>
              <a:spcAft>
                <a:spcPct val="0"/>
              </a:spcAft>
              <a:defRPr sz="4000" b="1">
                <a:solidFill>
                  <a:schemeClr val="tx1"/>
                </a:solidFill>
                <a:latin typeface="Arial" charset="0"/>
                <a:cs typeface="Arial" charset="0"/>
              </a:defRPr>
            </a:lvl7pPr>
            <a:lvl8pPr marL="1371430" algn="ctr" rtl="0" fontAlgn="base">
              <a:spcBef>
                <a:spcPct val="0"/>
              </a:spcBef>
              <a:spcAft>
                <a:spcPct val="0"/>
              </a:spcAft>
              <a:defRPr sz="4000" b="1">
                <a:solidFill>
                  <a:schemeClr val="tx1"/>
                </a:solidFill>
                <a:latin typeface="Arial" charset="0"/>
                <a:cs typeface="Arial" charset="0"/>
              </a:defRPr>
            </a:lvl8pPr>
            <a:lvl9pPr marL="1828574" algn="ctr" rtl="0" fontAlgn="base">
              <a:spcBef>
                <a:spcPct val="0"/>
              </a:spcBef>
              <a:spcAft>
                <a:spcPct val="0"/>
              </a:spcAft>
              <a:defRPr sz="4000" b="1">
                <a:solidFill>
                  <a:schemeClr val="tx1"/>
                </a:solidFill>
                <a:latin typeface="Arial" charset="0"/>
                <a:cs typeface="Arial" charset="0"/>
              </a:defRPr>
            </a:lvl9pPr>
          </a:lstStyle>
          <a:p>
            <a:pPr defTabSz="914400"/>
            <a:r>
              <a:rPr lang="en-US" sz="2800" kern="0" dirty="0" smtClean="0">
                <a:solidFill>
                  <a:schemeClr val="bg1"/>
                </a:solidFill>
              </a:rPr>
              <a:t>PDX plasmas were depleted of abundant proteins </a:t>
            </a:r>
            <a:r>
              <a:rPr lang="en-US" sz="2800" kern="0" dirty="0" smtClean="0">
                <a:solidFill>
                  <a:schemeClr val="bg1"/>
                </a:solidFill>
              </a:rPr>
              <a:t>&amp; fractionated before </a:t>
            </a:r>
            <a:r>
              <a:rPr lang="en-US" sz="2800" kern="0" dirty="0" smtClean="0">
                <a:solidFill>
                  <a:schemeClr val="bg1"/>
                </a:solidFill>
              </a:rPr>
              <a:t>LC-MS/MS analysis.</a:t>
            </a:r>
            <a:endParaRPr lang="en-US" sz="2800" kern="0" dirty="0">
              <a:solidFill>
                <a:schemeClr val="bg1"/>
              </a:solidFill>
            </a:endParaRPr>
          </a:p>
        </p:txBody>
      </p:sp>
    </p:spTree>
    <p:extLst>
      <p:ext uri="{BB962C8B-B14F-4D97-AF65-F5344CB8AC3E}">
        <p14:creationId xmlns:p14="http://schemas.microsoft.com/office/powerpoint/2010/main" val="31895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296716" y="1087983"/>
            <a:ext cx="3145155" cy="101566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Filter out </a:t>
            </a:r>
            <a:r>
              <a:rPr lang="en-US" sz="2000" dirty="0"/>
              <a:t>spectrum </a:t>
            </a:r>
            <a:r>
              <a:rPr lang="en-US" sz="2000" dirty="0" smtClean="0"/>
              <a:t>returning IDs in the mouse database search.</a:t>
            </a:r>
            <a:endParaRPr lang="en-US" sz="2000" dirty="0"/>
          </a:p>
        </p:txBody>
      </p:sp>
      <p:sp>
        <p:nvSpPr>
          <p:cNvPr id="2" name="Rectangle 1"/>
          <p:cNvSpPr/>
          <p:nvPr/>
        </p:nvSpPr>
        <p:spPr>
          <a:xfrm>
            <a:off x="674915" y="1087983"/>
            <a:ext cx="3750946" cy="1015663"/>
          </a:xfrm>
          <a:prstGeom prst="rect">
            <a:avLst/>
          </a:prstGeom>
        </p:spPr>
        <p:txBody>
          <a:bodyPr wrap="square">
            <a:spAutoFit/>
          </a:bodyPr>
          <a:lstStyle/>
          <a:p>
            <a:r>
              <a:rPr lang="en-US" sz="2000" b="1" u="sng" dirty="0" smtClean="0"/>
              <a:t>Database searches</a:t>
            </a:r>
          </a:p>
          <a:p>
            <a:pPr marL="457200" indent="-285750">
              <a:buFont typeface="Wingdings" panose="05000000000000000000" pitchFamily="2" charset="2"/>
              <a:buChar char="q"/>
            </a:pPr>
            <a:r>
              <a:rPr lang="en-US" sz="2000" dirty="0" smtClean="0"/>
              <a:t>Combined </a:t>
            </a:r>
            <a:r>
              <a:rPr lang="en-US" sz="2000" dirty="0" smtClean="0"/>
              <a:t>Human </a:t>
            </a:r>
            <a:r>
              <a:rPr lang="en-US" sz="2000" dirty="0"/>
              <a:t>+ M</a:t>
            </a:r>
            <a:r>
              <a:rPr lang="en-US" sz="2000" dirty="0" smtClean="0"/>
              <a:t>ouse</a:t>
            </a:r>
          </a:p>
          <a:p>
            <a:pPr marL="457200" indent="-285750">
              <a:buFont typeface="Wingdings" panose="05000000000000000000" pitchFamily="2" charset="2"/>
              <a:buChar char="q"/>
            </a:pPr>
            <a:r>
              <a:rPr lang="en-US" sz="2000" dirty="0"/>
              <a:t>M</a:t>
            </a:r>
            <a:r>
              <a:rPr lang="en-US" sz="2000" dirty="0" smtClean="0"/>
              <a:t>ouse only</a:t>
            </a:r>
            <a:endParaRPr lang="en-US" sz="2000" dirty="0"/>
          </a:p>
        </p:txBody>
      </p:sp>
      <p:cxnSp>
        <p:nvCxnSpPr>
          <p:cNvPr id="14" name="Straight Arrow Connector 13"/>
          <p:cNvCxnSpPr/>
          <p:nvPr/>
        </p:nvCxnSpPr>
        <p:spPr bwMode="auto">
          <a:xfrm rot="16200000">
            <a:off x="4860751" y="1266098"/>
            <a:ext cx="1076" cy="659433"/>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0" y="0"/>
            <a:ext cx="9144000" cy="954107"/>
          </a:xfrm>
          <a:prstGeom prst="rect">
            <a:avLst/>
          </a:prstGeom>
        </p:spPr>
        <p:txBody>
          <a:bodyPr wrap="square">
            <a:spAutoFit/>
          </a:bodyPr>
          <a:lstStyle/>
          <a:p>
            <a:pPr algn="ctr"/>
            <a:r>
              <a:rPr lang="en-US" sz="2800" b="1" dirty="0" smtClean="0">
                <a:solidFill>
                  <a:schemeClr val="bg1"/>
                </a:solidFill>
              </a:rPr>
              <a:t>We analyzed the LC-MS/MS data to identify </a:t>
            </a:r>
            <a:r>
              <a:rPr lang="en-US" sz="2800" b="1" i="1" dirty="0">
                <a:solidFill>
                  <a:schemeClr val="bg1"/>
                </a:solidFill>
              </a:rPr>
              <a:t>uniquely human </a:t>
            </a:r>
            <a:r>
              <a:rPr lang="en-US" sz="2800" b="1" dirty="0" smtClean="0">
                <a:solidFill>
                  <a:schemeClr val="bg1"/>
                </a:solidFill>
              </a:rPr>
              <a:t>peptides in PDX mouse plasma.</a:t>
            </a:r>
            <a:endParaRPr lang="en-US" sz="2800" b="1" dirty="0">
              <a:solidFill>
                <a:schemeClr val="bg1"/>
              </a:solidFill>
            </a:endParaRPr>
          </a:p>
        </p:txBody>
      </p:sp>
      <p:sp>
        <p:nvSpPr>
          <p:cNvPr id="10" name="Rectangle 9"/>
          <p:cNvSpPr/>
          <p:nvPr/>
        </p:nvSpPr>
        <p:spPr bwMode="auto">
          <a:xfrm>
            <a:off x="1711779" y="2383969"/>
            <a:ext cx="5720443" cy="260712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nvGrpSpPr>
          <p:cNvPr id="23" name="Group 22"/>
          <p:cNvGrpSpPr/>
          <p:nvPr/>
        </p:nvGrpSpPr>
        <p:grpSpPr>
          <a:xfrm>
            <a:off x="1998077" y="2529966"/>
            <a:ext cx="5147846" cy="2315135"/>
            <a:chOff x="2010832" y="2575259"/>
            <a:chExt cx="5147846" cy="2315135"/>
          </a:xfrm>
        </p:grpSpPr>
        <p:sp>
          <p:nvSpPr>
            <p:cNvPr id="5" name="Oval 4"/>
            <p:cNvSpPr/>
            <p:nvPr/>
          </p:nvSpPr>
          <p:spPr bwMode="auto">
            <a:xfrm>
              <a:off x="3151414" y="2575259"/>
              <a:ext cx="2131483" cy="1268383"/>
            </a:xfrm>
            <a:prstGeom prst="ellipse">
              <a:avLst/>
            </a:prstGeom>
            <a:noFill/>
            <a:ln w="1905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3761014" y="2575259"/>
              <a:ext cx="2131483" cy="1268383"/>
            </a:xfrm>
            <a:prstGeom prst="ellipse">
              <a:avLst/>
            </a:prstGeom>
            <a:noFill/>
            <a:ln w="1905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 name="TextBox 6"/>
            <p:cNvSpPr txBox="1"/>
            <p:nvPr/>
          </p:nvSpPr>
          <p:spPr>
            <a:xfrm>
              <a:off x="2010832" y="2855507"/>
              <a:ext cx="1239442" cy="707886"/>
            </a:xfrm>
            <a:prstGeom prst="rect">
              <a:avLst/>
            </a:prstGeom>
            <a:noFill/>
          </p:spPr>
          <p:txBody>
            <a:bodyPr wrap="none" rtlCol="0">
              <a:spAutoFit/>
            </a:bodyPr>
            <a:lstStyle/>
            <a:p>
              <a:pPr algn="ctr"/>
              <a:r>
                <a:rPr lang="en-US" sz="2000" b="1" dirty="0" smtClean="0"/>
                <a:t>Human </a:t>
              </a:r>
            </a:p>
            <a:p>
              <a:pPr algn="ctr"/>
              <a:r>
                <a:rPr lang="en-US" sz="2000" b="1" dirty="0" smtClean="0"/>
                <a:t>peptides</a:t>
              </a:r>
              <a:endParaRPr lang="en-US" sz="2000" b="1" dirty="0"/>
            </a:p>
          </p:txBody>
        </p:sp>
        <p:sp>
          <p:nvSpPr>
            <p:cNvPr id="8" name="TextBox 7"/>
            <p:cNvSpPr txBox="1"/>
            <p:nvPr/>
          </p:nvSpPr>
          <p:spPr>
            <a:xfrm>
              <a:off x="5919236" y="2855507"/>
              <a:ext cx="1239442" cy="707886"/>
            </a:xfrm>
            <a:prstGeom prst="rect">
              <a:avLst/>
            </a:prstGeom>
            <a:noFill/>
          </p:spPr>
          <p:txBody>
            <a:bodyPr wrap="none" rtlCol="0">
              <a:spAutoFit/>
            </a:bodyPr>
            <a:lstStyle/>
            <a:p>
              <a:pPr algn="ctr"/>
              <a:r>
                <a:rPr lang="en-US" sz="2000" b="1" dirty="0" smtClean="0"/>
                <a:t>Mouse</a:t>
              </a:r>
            </a:p>
            <a:p>
              <a:pPr algn="ctr"/>
              <a:r>
                <a:rPr lang="en-US" sz="2000" b="1" dirty="0" smtClean="0"/>
                <a:t>peptides</a:t>
              </a:r>
              <a:endParaRPr lang="en-US" sz="2000" b="1" dirty="0"/>
            </a:p>
          </p:txBody>
        </p:sp>
        <p:sp>
          <p:nvSpPr>
            <p:cNvPr id="12" name="TextBox 11"/>
            <p:cNvSpPr txBox="1"/>
            <p:nvPr/>
          </p:nvSpPr>
          <p:spPr>
            <a:xfrm>
              <a:off x="3727253" y="3009395"/>
              <a:ext cx="1596912" cy="400110"/>
            </a:xfrm>
            <a:prstGeom prst="rect">
              <a:avLst/>
            </a:prstGeom>
            <a:noFill/>
          </p:spPr>
          <p:txBody>
            <a:bodyPr wrap="none" rtlCol="0">
              <a:spAutoFit/>
            </a:bodyPr>
            <a:lstStyle/>
            <a:p>
              <a:r>
                <a:rPr lang="en-US" sz="2000" b="1" dirty="0" smtClean="0"/>
                <a:t>Ambiguous</a:t>
              </a:r>
              <a:endParaRPr lang="en-US" sz="2000" b="1" dirty="0"/>
            </a:p>
          </p:txBody>
        </p:sp>
        <p:cxnSp>
          <p:nvCxnSpPr>
            <p:cNvPr id="15" name="Straight Arrow Connector 14"/>
            <p:cNvCxnSpPr/>
            <p:nvPr/>
          </p:nvCxnSpPr>
          <p:spPr bwMode="auto">
            <a:xfrm>
              <a:off x="3540760" y="3531820"/>
              <a:ext cx="0" cy="943195"/>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2109149" y="4490284"/>
              <a:ext cx="2863223" cy="400110"/>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Candidate biomarkers</a:t>
              </a:r>
              <a:endParaRPr lang="en-US" sz="2000" b="1" dirty="0"/>
            </a:p>
          </p:txBody>
        </p:sp>
        <p:sp>
          <p:nvSpPr>
            <p:cNvPr id="22" name="TextBox 21"/>
            <p:cNvSpPr txBox="1"/>
            <p:nvPr/>
          </p:nvSpPr>
          <p:spPr>
            <a:xfrm>
              <a:off x="3820403" y="3240108"/>
              <a:ext cx="1402948" cy="369332"/>
            </a:xfrm>
            <a:prstGeom prst="rect">
              <a:avLst/>
            </a:prstGeom>
            <a:noFill/>
          </p:spPr>
          <p:txBody>
            <a:bodyPr wrap="none" rtlCol="0">
              <a:spAutoFit/>
            </a:bodyPr>
            <a:lstStyle/>
            <a:p>
              <a:pPr algn="ctr"/>
              <a:r>
                <a:rPr lang="en-US" dirty="0" smtClean="0"/>
                <a:t>(conserved)</a:t>
              </a:r>
              <a:endParaRPr lang="en-US" dirty="0"/>
            </a:p>
          </p:txBody>
        </p:sp>
      </p:grpSp>
    </p:spTree>
    <p:extLst>
      <p:ext uri="{BB962C8B-B14F-4D97-AF65-F5344CB8AC3E}">
        <p14:creationId xmlns:p14="http://schemas.microsoft.com/office/powerpoint/2010/main" val="4050615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46731603"/>
              </p:ext>
            </p:extLst>
          </p:nvPr>
        </p:nvGraphicFramePr>
        <p:xfrm>
          <a:off x="939800" y="1227115"/>
          <a:ext cx="7594600" cy="2377440"/>
        </p:xfrm>
        <a:graphic>
          <a:graphicData uri="http://schemas.openxmlformats.org/drawingml/2006/table">
            <a:tbl>
              <a:tblPr/>
              <a:tblGrid>
                <a:gridCol w="2717800">
                  <a:extLst>
                    <a:ext uri="{9D8B030D-6E8A-4147-A177-3AD203B41FA5}">
                      <a16:colId xmlns:a16="http://schemas.microsoft.com/office/drawing/2014/main" xmlns="" val="1030367115"/>
                    </a:ext>
                  </a:extLst>
                </a:gridCol>
                <a:gridCol w="825500">
                  <a:extLst>
                    <a:ext uri="{9D8B030D-6E8A-4147-A177-3AD203B41FA5}">
                      <a16:colId xmlns:a16="http://schemas.microsoft.com/office/drawing/2014/main" xmlns="" val="2984369765"/>
                    </a:ext>
                  </a:extLst>
                </a:gridCol>
                <a:gridCol w="825500">
                  <a:extLst>
                    <a:ext uri="{9D8B030D-6E8A-4147-A177-3AD203B41FA5}">
                      <a16:colId xmlns:a16="http://schemas.microsoft.com/office/drawing/2014/main" xmlns="" val="804612407"/>
                    </a:ext>
                  </a:extLst>
                </a:gridCol>
                <a:gridCol w="825500">
                  <a:extLst>
                    <a:ext uri="{9D8B030D-6E8A-4147-A177-3AD203B41FA5}">
                      <a16:colId xmlns:a16="http://schemas.microsoft.com/office/drawing/2014/main" xmlns="" val="184089453"/>
                    </a:ext>
                  </a:extLst>
                </a:gridCol>
                <a:gridCol w="1168400">
                  <a:extLst>
                    <a:ext uri="{9D8B030D-6E8A-4147-A177-3AD203B41FA5}">
                      <a16:colId xmlns:a16="http://schemas.microsoft.com/office/drawing/2014/main" xmlns="" val="836325507"/>
                    </a:ext>
                  </a:extLst>
                </a:gridCol>
                <a:gridCol w="1231900">
                  <a:extLst>
                    <a:ext uri="{9D8B030D-6E8A-4147-A177-3AD203B41FA5}">
                      <a16:colId xmlns:a16="http://schemas.microsoft.com/office/drawing/2014/main" xmlns="" val="3291720120"/>
                    </a:ext>
                  </a:extLst>
                </a:gridCol>
              </a:tblGrid>
              <a:tr h="396240">
                <a:tc>
                  <a:txBody>
                    <a:bodyPr/>
                    <a:lstStyle/>
                    <a:p>
                      <a:pPr algn="l" fontAlgn="ctr"/>
                      <a:endParaRPr lang="en-US" sz="2000" b="1"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gridSpan="5">
                  <a:txBody>
                    <a:bodyPr/>
                    <a:lstStyle/>
                    <a:p>
                      <a:pPr algn="ctr" fontAlgn="ctr"/>
                      <a:r>
                        <a:rPr lang="en-US" sz="2400" b="1" i="0" u="none" strike="noStrike">
                          <a:solidFill>
                            <a:srgbClr val="000000"/>
                          </a:solidFill>
                          <a:effectLst/>
                          <a:latin typeface="Calibri" panose="020F0502020204030204" pitchFamily="34" charset="0"/>
                        </a:rPr>
                        <a:t>Type of xenograft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792993"/>
                  </a:ext>
                </a:extLst>
              </a:tr>
              <a:tr h="990600">
                <a:tc>
                  <a:txBody>
                    <a:bodyPr/>
                    <a:lstStyle/>
                    <a:p>
                      <a:pPr algn="l" fontAlgn="ctr"/>
                      <a:endParaRPr lang="en-US" sz="2000" b="1" i="0" u="none" strike="noStrike" dirty="0">
                        <a:solidFill>
                          <a:srgbClr val="000000"/>
                        </a:solidFill>
                        <a:effectLst/>
                        <a:latin typeface="Calibri" panose="020F050202020403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ER+ breast cancer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Her2+ breast cancer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TNBC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normal breast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no xenograft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5376591"/>
                  </a:ext>
                </a:extLst>
              </a:tr>
              <a:tr h="327660">
                <a:tc>
                  <a:txBody>
                    <a:bodyPr/>
                    <a:lstStyle/>
                    <a:p>
                      <a:pPr marL="342900" indent="-342900" algn="l" fontAlgn="ctr">
                        <a:buFont typeface="Wingdings" panose="05000000000000000000" pitchFamily="2" charset="2"/>
                        <a:buChar char="ü"/>
                      </a:pPr>
                      <a:r>
                        <a:rPr lang="en-US" sz="2000" b="1" i="0" u="none" strike="noStrike" dirty="0">
                          <a:solidFill>
                            <a:srgbClr val="000000"/>
                          </a:solidFill>
                          <a:effectLst/>
                          <a:latin typeface="Calibri" panose="020F0502020204030204" pitchFamily="34" charset="0"/>
                        </a:rPr>
                        <a:t>mouse plasma pool 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4468012"/>
                  </a:ext>
                </a:extLst>
              </a:tr>
              <a:tr h="327660">
                <a:tc>
                  <a:txBody>
                    <a:bodyPr/>
                    <a:lstStyle/>
                    <a:p>
                      <a:pPr marL="342900" indent="-342900" algn="l" fontAlgn="ctr">
                        <a:buFont typeface="Wingdings" panose="05000000000000000000" pitchFamily="2" charset="2"/>
                        <a:buChar char="ü"/>
                      </a:pPr>
                      <a:r>
                        <a:rPr lang="en-US" sz="2000" b="1" i="0" u="none" strike="noStrike" dirty="0">
                          <a:solidFill>
                            <a:srgbClr val="000000"/>
                          </a:solidFill>
                          <a:effectLst/>
                          <a:latin typeface="Calibri" panose="020F0502020204030204" pitchFamily="34" charset="0"/>
                        </a:rPr>
                        <a:t>mouse plasma pool 2</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9494548"/>
                  </a:ext>
                </a:extLst>
              </a:tr>
              <a:tr h="335280">
                <a:tc>
                  <a:txBody>
                    <a:bodyPr/>
                    <a:lstStyle/>
                    <a:p>
                      <a:pPr algn="l" fontAlgn="ctr"/>
                      <a:r>
                        <a:rPr lang="en-US" sz="2000" b="1" i="0" u="none" strike="noStrike" dirty="0">
                          <a:solidFill>
                            <a:srgbClr val="000000"/>
                          </a:solidFill>
                          <a:effectLst/>
                          <a:latin typeface="Calibri" panose="020F0502020204030204" pitchFamily="34" charset="0"/>
                        </a:rPr>
                        <a:t>mouse plasma pool 3</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0818175"/>
                  </a:ext>
                </a:extLst>
              </a:tr>
            </a:tbl>
          </a:graphicData>
        </a:graphic>
      </p:graphicFrame>
      <p:sp>
        <p:nvSpPr>
          <p:cNvPr id="4" name="TextBox 3"/>
          <p:cNvSpPr txBox="1"/>
          <p:nvPr/>
        </p:nvSpPr>
        <p:spPr>
          <a:xfrm>
            <a:off x="0" y="16329"/>
            <a:ext cx="9144000" cy="892552"/>
          </a:xfrm>
          <a:prstGeom prst="rect">
            <a:avLst/>
          </a:prstGeom>
          <a:noFill/>
        </p:spPr>
        <p:txBody>
          <a:bodyPr wrap="square" rtlCol="0">
            <a:spAutoFit/>
          </a:bodyPr>
          <a:lstStyle/>
          <a:p>
            <a:pPr algn="ctr" defTabSz="914265"/>
            <a:r>
              <a:rPr lang="en-US" sz="2600" b="1" dirty="0">
                <a:solidFill>
                  <a:srgbClr val="FFFFFF"/>
                </a:solidFill>
              </a:rPr>
              <a:t>The </a:t>
            </a:r>
            <a:r>
              <a:rPr lang="en-US" sz="2600" b="1" dirty="0" smtClean="0">
                <a:solidFill>
                  <a:srgbClr val="FFFFFF"/>
                </a:solidFill>
              </a:rPr>
              <a:t>LC-MS data </a:t>
            </a:r>
            <a:r>
              <a:rPr lang="en-US" sz="2600" b="1" dirty="0">
                <a:solidFill>
                  <a:srgbClr val="FFFFFF"/>
                </a:solidFill>
              </a:rPr>
              <a:t>sets </a:t>
            </a:r>
            <a:r>
              <a:rPr lang="en-US" sz="2600" b="1" dirty="0" smtClean="0">
                <a:solidFill>
                  <a:srgbClr val="FFFFFF"/>
                </a:solidFill>
              </a:rPr>
              <a:t>from plasma pools 1 </a:t>
            </a:r>
            <a:r>
              <a:rPr lang="en-US" sz="2600" b="1" dirty="0">
                <a:solidFill>
                  <a:srgbClr val="FFFFFF"/>
                </a:solidFill>
              </a:rPr>
              <a:t>and 2 </a:t>
            </a:r>
            <a:r>
              <a:rPr lang="en-US" sz="2600" b="1" dirty="0" smtClean="0">
                <a:solidFill>
                  <a:srgbClr val="FFFFFF"/>
                </a:solidFill>
              </a:rPr>
              <a:t>identify</a:t>
            </a:r>
            <a:r>
              <a:rPr lang="en-US" sz="2600" b="1" dirty="0">
                <a:solidFill>
                  <a:srgbClr val="FFFFFF"/>
                </a:solidFill>
              </a:rPr>
              <a:t> </a:t>
            </a:r>
            <a:r>
              <a:rPr lang="en-US" sz="2600" b="1" dirty="0" smtClean="0">
                <a:solidFill>
                  <a:srgbClr val="FFFFFF"/>
                </a:solidFill>
              </a:rPr>
              <a:t>1,231 candidate breast cancer protein biomarkers.</a:t>
            </a:r>
            <a:endParaRPr lang="en-US" sz="2600" b="1" dirty="0">
              <a:solidFill>
                <a:srgbClr val="FFFFFF"/>
              </a:solidFill>
            </a:endParaRPr>
          </a:p>
        </p:txBody>
      </p:sp>
      <p:sp>
        <p:nvSpPr>
          <p:cNvPr id="7" name="TextBox 6"/>
          <p:cNvSpPr txBox="1"/>
          <p:nvPr/>
        </p:nvSpPr>
        <p:spPr>
          <a:xfrm>
            <a:off x="842283" y="4171950"/>
            <a:ext cx="7459435"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a:t>A total of 5,156 </a:t>
            </a:r>
            <a:r>
              <a:rPr lang="en-US" sz="2000" b="1" i="1" dirty="0"/>
              <a:t>uniquely human </a:t>
            </a:r>
            <a:r>
              <a:rPr lang="en-US" sz="2000" b="1" dirty="0"/>
              <a:t>peptides were identified from plasma pools 1 and 2</a:t>
            </a:r>
            <a:r>
              <a:rPr lang="en-US" sz="2000" b="1" dirty="0" smtClean="0"/>
              <a:t>.</a:t>
            </a:r>
            <a:endParaRPr lang="en-US" sz="2000" b="1" dirty="0"/>
          </a:p>
        </p:txBody>
      </p:sp>
      <p:sp>
        <p:nvSpPr>
          <p:cNvPr id="9" name="Right Arrow 8"/>
          <p:cNvSpPr/>
          <p:nvPr/>
        </p:nvSpPr>
        <p:spPr bwMode="auto">
          <a:xfrm>
            <a:off x="506545" y="3333750"/>
            <a:ext cx="348343" cy="19594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36711" y="3529693"/>
            <a:ext cx="688009" cy="261610"/>
          </a:xfrm>
          <a:prstGeom prst="rect">
            <a:avLst/>
          </a:prstGeom>
          <a:noFill/>
        </p:spPr>
        <p:txBody>
          <a:bodyPr wrap="none" rtlCol="0">
            <a:spAutoFit/>
          </a:bodyPr>
          <a:lstStyle/>
          <a:p>
            <a:r>
              <a:rPr lang="en-US" sz="1100" dirty="0" smtClean="0"/>
              <a:t>pending</a:t>
            </a:r>
            <a:endParaRPr lang="en-US" sz="1100" dirty="0"/>
          </a:p>
        </p:txBody>
      </p:sp>
    </p:spTree>
    <p:extLst>
      <p:ext uri="{BB962C8B-B14F-4D97-AF65-F5344CB8AC3E}">
        <p14:creationId xmlns:p14="http://schemas.microsoft.com/office/powerpoint/2010/main" val="320821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217664" y="1657622"/>
            <a:ext cx="3316736" cy="1981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457200" y="1657622"/>
            <a:ext cx="3316736" cy="1981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extBox 1"/>
          <p:cNvSpPr txBox="1"/>
          <p:nvPr/>
        </p:nvSpPr>
        <p:spPr>
          <a:xfrm>
            <a:off x="190500" y="16329"/>
            <a:ext cx="8763000" cy="1292662"/>
          </a:xfrm>
          <a:prstGeom prst="rect">
            <a:avLst/>
          </a:prstGeom>
          <a:noFill/>
        </p:spPr>
        <p:txBody>
          <a:bodyPr wrap="square" rtlCol="0">
            <a:spAutoFit/>
          </a:bodyPr>
          <a:lstStyle/>
          <a:p>
            <a:pPr algn="ctr" defTabSz="914265"/>
            <a:r>
              <a:rPr lang="en-US" sz="2600" b="1" dirty="0" smtClean="0">
                <a:solidFill>
                  <a:srgbClr val="FFFFFF"/>
                </a:solidFill>
              </a:rPr>
              <a:t>Are any of the 1,231 candidates identified in the PDX mice found in human plasma and/or expressed in human breast cancer?</a:t>
            </a:r>
            <a:endParaRPr lang="en-US" sz="2600" b="1" dirty="0">
              <a:solidFill>
                <a:srgbClr val="FFFFFF"/>
              </a:solidFill>
            </a:endParaRPr>
          </a:p>
        </p:txBody>
      </p:sp>
      <p:sp>
        <p:nvSpPr>
          <p:cNvPr id="3" name="TextBox 2"/>
          <p:cNvSpPr txBox="1"/>
          <p:nvPr/>
        </p:nvSpPr>
        <p:spPr>
          <a:xfrm>
            <a:off x="457200" y="3132951"/>
            <a:ext cx="3316736" cy="276999"/>
          </a:xfrm>
          <a:prstGeom prst="rect">
            <a:avLst/>
          </a:prstGeom>
          <a:noFill/>
        </p:spPr>
        <p:txBody>
          <a:bodyPr wrap="square" rtlCol="0">
            <a:spAutoFit/>
          </a:bodyPr>
          <a:lstStyle/>
          <a:p>
            <a:pPr algn="ctr"/>
            <a:r>
              <a:rPr lang="en-US" sz="1200" dirty="0" err="1" smtClean="0"/>
              <a:t>Mol</a:t>
            </a:r>
            <a:r>
              <a:rPr lang="en-US" sz="1200" dirty="0" smtClean="0"/>
              <a:t> </a:t>
            </a:r>
            <a:r>
              <a:rPr lang="en-US" sz="1200" dirty="0"/>
              <a:t>Cell </a:t>
            </a:r>
            <a:r>
              <a:rPr lang="en-US" sz="1200" dirty="0" smtClean="0"/>
              <a:t>Proteomics (2015), PMID</a:t>
            </a:r>
            <a:r>
              <a:rPr lang="en-US" sz="1200" dirty="0"/>
              <a:t>: 25724909</a:t>
            </a:r>
          </a:p>
        </p:txBody>
      </p:sp>
      <p:sp>
        <p:nvSpPr>
          <p:cNvPr id="4" name="TextBox 3"/>
          <p:cNvSpPr txBox="1"/>
          <p:nvPr/>
        </p:nvSpPr>
        <p:spPr>
          <a:xfrm>
            <a:off x="931264" y="1782341"/>
            <a:ext cx="2368609" cy="1323439"/>
          </a:xfrm>
          <a:prstGeom prst="rect">
            <a:avLst/>
          </a:prstGeom>
          <a:noFill/>
        </p:spPr>
        <p:txBody>
          <a:bodyPr wrap="square" rtlCol="0">
            <a:spAutoFit/>
          </a:bodyPr>
          <a:lstStyle/>
          <a:p>
            <a:pPr algn="ctr"/>
            <a:r>
              <a:rPr lang="en-US" sz="2000" b="1" dirty="0" smtClean="0"/>
              <a:t>Broad Institute</a:t>
            </a:r>
          </a:p>
          <a:p>
            <a:pPr algn="ctr"/>
            <a:r>
              <a:rPr lang="en-US" sz="2000" b="1" dirty="0" smtClean="0"/>
              <a:t>plasma protein dataset</a:t>
            </a:r>
          </a:p>
          <a:p>
            <a:pPr algn="ctr"/>
            <a:r>
              <a:rPr lang="en-US" sz="2000" b="1" dirty="0" smtClean="0"/>
              <a:t>(</a:t>
            </a:r>
            <a:r>
              <a:rPr lang="en-US" sz="2000" b="1" dirty="0"/>
              <a:t>4,946 proteins)</a:t>
            </a:r>
          </a:p>
        </p:txBody>
      </p:sp>
      <p:sp>
        <p:nvSpPr>
          <p:cNvPr id="5" name="TextBox 4"/>
          <p:cNvSpPr txBox="1"/>
          <p:nvPr/>
        </p:nvSpPr>
        <p:spPr>
          <a:xfrm>
            <a:off x="5218188" y="1782341"/>
            <a:ext cx="3315689" cy="1323439"/>
          </a:xfrm>
          <a:prstGeom prst="rect">
            <a:avLst/>
          </a:prstGeom>
          <a:noFill/>
        </p:spPr>
        <p:txBody>
          <a:bodyPr wrap="square" rtlCol="0">
            <a:spAutoFit/>
          </a:bodyPr>
          <a:lstStyle/>
          <a:p>
            <a:pPr algn="ctr"/>
            <a:r>
              <a:rPr lang="en-US" sz="2000" b="1" dirty="0" smtClean="0"/>
              <a:t>NCI-CPTAC</a:t>
            </a:r>
          </a:p>
          <a:p>
            <a:pPr algn="ctr"/>
            <a:r>
              <a:rPr lang="en-US" sz="2000" b="1" dirty="0" smtClean="0"/>
              <a:t>breast cancer LC-MS/MS dataset</a:t>
            </a:r>
            <a:endParaRPr lang="en-US" sz="2000" b="1" dirty="0" smtClean="0"/>
          </a:p>
          <a:p>
            <a:pPr algn="ctr"/>
            <a:r>
              <a:rPr lang="en-US" sz="2000" b="1" dirty="0" smtClean="0"/>
              <a:t>(11,798 proteins)</a:t>
            </a:r>
            <a:endParaRPr lang="en-US" sz="2000" b="1" dirty="0"/>
          </a:p>
        </p:txBody>
      </p:sp>
      <p:sp>
        <p:nvSpPr>
          <p:cNvPr id="6" name="TextBox 5"/>
          <p:cNvSpPr txBox="1"/>
          <p:nvPr/>
        </p:nvSpPr>
        <p:spPr>
          <a:xfrm>
            <a:off x="5610506" y="3132950"/>
            <a:ext cx="2531053" cy="276999"/>
          </a:xfrm>
          <a:prstGeom prst="rect">
            <a:avLst/>
          </a:prstGeom>
          <a:noFill/>
        </p:spPr>
        <p:txBody>
          <a:bodyPr wrap="square" rtlCol="0">
            <a:spAutoFit/>
          </a:bodyPr>
          <a:lstStyle/>
          <a:p>
            <a:pPr algn="ctr"/>
            <a:r>
              <a:rPr lang="en-US" sz="1200" dirty="0" smtClean="0"/>
              <a:t>Nature </a:t>
            </a:r>
            <a:r>
              <a:rPr lang="en-US" sz="1200" dirty="0" smtClean="0"/>
              <a:t>(2016), PMID:</a:t>
            </a:r>
            <a:r>
              <a:rPr lang="en-US" sz="1200" dirty="0"/>
              <a:t> </a:t>
            </a:r>
            <a:r>
              <a:rPr lang="en-US" sz="1200" dirty="0" smtClean="0"/>
              <a:t>27251275</a:t>
            </a:r>
            <a:endParaRPr lang="en-US" sz="1200" dirty="0"/>
          </a:p>
        </p:txBody>
      </p:sp>
      <p:sp>
        <p:nvSpPr>
          <p:cNvPr id="7" name="TextBox 6"/>
          <p:cNvSpPr txBox="1"/>
          <p:nvPr/>
        </p:nvSpPr>
        <p:spPr>
          <a:xfrm>
            <a:off x="842283" y="4171950"/>
            <a:ext cx="7459435"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We used two published proteomic datasets to answer these questions.</a:t>
            </a:r>
            <a:endParaRPr lang="en-US" sz="2000" b="1" dirty="0"/>
          </a:p>
        </p:txBody>
      </p:sp>
    </p:spTree>
    <p:extLst>
      <p:ext uri="{BB962C8B-B14F-4D97-AF65-F5344CB8AC3E}">
        <p14:creationId xmlns:p14="http://schemas.microsoft.com/office/powerpoint/2010/main" val="2916377696"/>
      </p:ext>
    </p:extLst>
  </p:cSld>
  <p:clrMapOvr>
    <a:masterClrMapping/>
  </p:clrMapOvr>
  <p:transition>
    <p:fade thruBlk="1"/>
  </p:transition>
</p:sld>
</file>

<file path=ppt/theme/theme1.xml><?xml version="1.0" encoding="utf-8"?>
<a:theme xmlns:a="http://schemas.openxmlformats.org/drawingml/2006/main" name="2_Default Design">
  <a:themeElements>
    <a:clrScheme name="2_Default Design 2">
      <a:dk1>
        <a:srgbClr val="000000"/>
      </a:dk1>
      <a:lt1>
        <a:srgbClr val="FFFFFF"/>
      </a:lt1>
      <a:dk2>
        <a:srgbClr val="000000"/>
      </a:dk2>
      <a:lt2>
        <a:srgbClr val="C0C0C0"/>
      </a:lt2>
      <a:accent1>
        <a:srgbClr val="5BABEB"/>
      </a:accent1>
      <a:accent2>
        <a:srgbClr val="C8D167"/>
      </a:accent2>
      <a:accent3>
        <a:srgbClr val="FFFFFF"/>
      </a:accent3>
      <a:accent4>
        <a:srgbClr val="000000"/>
      </a:accent4>
      <a:accent5>
        <a:srgbClr val="B5D2F3"/>
      </a:accent5>
      <a:accent6>
        <a:srgbClr val="B5BD5D"/>
      </a:accent6>
      <a:hlink>
        <a:srgbClr val="9D9CA2"/>
      </a:hlink>
      <a:folHlink>
        <a:srgbClr val="0000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2_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C0C0C0"/>
        </a:lt2>
        <a:accent1>
          <a:srgbClr val="5BABEB"/>
        </a:accent1>
        <a:accent2>
          <a:srgbClr val="C8D167"/>
        </a:accent2>
        <a:accent3>
          <a:srgbClr val="FFFFFF"/>
        </a:accent3>
        <a:accent4>
          <a:srgbClr val="000000"/>
        </a:accent4>
        <a:accent5>
          <a:srgbClr val="B5D2F3"/>
        </a:accent5>
        <a:accent6>
          <a:srgbClr val="B5BD5D"/>
        </a:accent6>
        <a:hlink>
          <a:srgbClr val="9D9CA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Fred Hutch">
      <a:dk1>
        <a:srgbClr val="1C3B61"/>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Fred Hutch">
      <a:dk1>
        <a:srgbClr val="1C3B61"/>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Custom 8">
      <a:dk1>
        <a:srgbClr val="18243D"/>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9432</TotalTime>
  <Words>1753</Words>
  <Application>Microsoft Office PowerPoint</Application>
  <PresentationFormat>On-screen Show (16:9)</PresentationFormat>
  <Paragraphs>368</Paragraphs>
  <Slides>22</Slides>
  <Notes>12</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2_Default Design</vt:lpstr>
      <vt:lpstr>1_Default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dc:creator>
  <cp:lastModifiedBy>Mandy</cp:lastModifiedBy>
  <cp:revision>978</cp:revision>
  <cp:lastPrinted>2017-09-12T16:08:51Z</cp:lastPrinted>
  <dcterms:created xsi:type="dcterms:W3CDTF">2017-01-16T19:10:40Z</dcterms:created>
  <dcterms:modified xsi:type="dcterms:W3CDTF">2018-03-07T19:56:15Z</dcterms:modified>
</cp:coreProperties>
</file>